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2" r:id="rId1"/>
    <p:sldMasterId id="2147483712" r:id="rId2"/>
  </p:sldMasterIdLst>
  <p:notesMasterIdLst>
    <p:notesMasterId r:id="rId15"/>
  </p:notesMasterIdLst>
  <p:handoutMasterIdLst>
    <p:handoutMasterId r:id="rId16"/>
  </p:handoutMasterIdLst>
  <p:sldIdLst>
    <p:sldId id="256" r:id="rId3"/>
    <p:sldId id="329" r:id="rId4"/>
    <p:sldId id="330" r:id="rId5"/>
    <p:sldId id="257" r:id="rId6"/>
    <p:sldId id="331" r:id="rId7"/>
    <p:sldId id="332" r:id="rId8"/>
    <p:sldId id="333" r:id="rId9"/>
    <p:sldId id="334" r:id="rId10"/>
    <p:sldId id="335" r:id="rId11"/>
    <p:sldId id="337" r:id="rId12"/>
    <p:sldId id="338" r:id="rId13"/>
    <p:sldId id="340" r:id="rId14"/>
  </p:sldIdLst>
  <p:sldSz cx="12192000" cy="6858000"/>
  <p:notesSz cx="67437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9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99"/>
    <a:srgbClr val="00FF00"/>
    <a:srgbClr val="FF99CC"/>
    <a:srgbClr val="FF9900"/>
    <a:srgbClr val="8CF4EA"/>
    <a:srgbClr val="C1CEFF"/>
    <a:srgbClr val="FEDCF1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2" autoAdjust="0"/>
  </p:normalViewPr>
  <p:slideViewPr>
    <p:cSldViewPr snapToGrid="0">
      <p:cViewPr varScale="1">
        <p:scale>
          <a:sx n="63" d="100"/>
          <a:sy n="63" d="100"/>
        </p:scale>
        <p:origin x="-126" y="-162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04" y="-90"/>
      </p:cViewPr>
      <p:guideLst>
        <p:guide orient="horz" pos="3119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05188" y="9037638"/>
            <a:ext cx="292258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30F95F7-5BBA-4B1E-95BC-C36C7F632D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1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705350"/>
            <a:ext cx="4941887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07" tIns="48411" rIns="95207" bIns="48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50888"/>
            <a:ext cx="6578600" cy="37004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341622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6672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35038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401763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7007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6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6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5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7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70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6" y="3243270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6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5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6" y="5883283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7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6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1" cy="41148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5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5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5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1pPr>
            <a:lvl2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2pPr>
            <a:lvl3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3pPr>
            <a:lvl4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4pPr>
            <a:lvl5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4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5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8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5" y="3243268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5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4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5" y="5883281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5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5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5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3" y="6248403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3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2" y="6248401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139600" y="1088572"/>
            <a:ext cx="10044111" cy="3855814"/>
          </a:xfrm>
        </p:spPr>
        <p:txBody>
          <a:bodyPr>
            <a:noAutofit/>
            <a:scene3d>
              <a:camera prst="orthographicFront"/>
              <a:lightRig rig="twoPt" dir="tl">
                <a:rot lat="0" lon="0" rev="5400000"/>
              </a:lightRig>
            </a:scene3d>
            <a:sp3d prstMaterial="metal">
              <a:bevelT w="139700" h="152400"/>
              <a:bevelB w="0" h="0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11500" b="1" spc="50">
                <a:ln w="11430">
                  <a:solidFill>
                    <a:srgbClr val="FF9900"/>
                  </a:solidFill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Matematika Ekonomi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smtClean="0"/>
              <a:t>About me</a:t>
            </a:r>
            <a:endParaRPr lang="en-US" sz="4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667003"/>
            <a:ext cx="9905998" cy="3733797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Name	:	Drs. Jaryono, MSIE.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Education	:	Drs. (Management Department – FEB UNSOED)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</a:t>
            </a: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MSIE. (Master of Science in Industrial Engineering – ITB) 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Mail  Address	:	Jln. Warga Bakti  I / 11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	Kel. Purwokerto Lor Rt.05/Rw.02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	Purwokerto 53114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e-Mail Address	:	jaryono@gmail.com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</a:t>
            </a: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jaryono@unsoed.ac.id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</a:t>
            </a: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jaryono@hotmail.com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Blog	:	http://jaryono.com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</a:t>
            </a: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http://jaryono.blog.unsoed.ac.id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</a:t>
            </a: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http://jaryono.blogspot.com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Social Media	:	https://twitter.com/JaryonoAngga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r>
              <a:rPr lang="en-US" sz="1600" cap="none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</a:t>
            </a:r>
            <a:r>
              <a:rPr lang="en-US" sz="1600" cap="none" smtClean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266700" dist="63500" dir="2700000" algn="tl" rotWithShape="0">
                    <a:prstClr val="black">
                      <a:alpha val="79000"/>
                    </a:prstClr>
                  </a:outerShdw>
                </a:effectLst>
                <a:cs typeface="Arial" pitchFamily="34" charset="0"/>
              </a:rPr>
              <a:t>	https://www.facebook.com/jaryono</a:t>
            </a:r>
          </a:p>
          <a:p>
            <a:pPr marL="0" indent="0">
              <a:buNone/>
              <a:tabLst>
                <a:tab pos="2684463" algn="l"/>
                <a:tab pos="2974975" algn="l"/>
              </a:tabLst>
            </a:pPr>
            <a:endParaRPr lang="en-US" sz="1600" cap="none" smtClean="0">
              <a:solidFill>
                <a:schemeClr val="tx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266700" dist="63500" dir="2700000" algn="tl" rotWithShape="0">
                  <a:prstClr val="black">
                    <a:alpha val="79000"/>
                  </a:prstClr>
                </a:outerShdw>
              </a:effectLst>
              <a:cs typeface="Arial" pitchFamily="34" charset="0"/>
            </a:endParaRPr>
          </a:p>
          <a:p>
            <a:pPr lvl="6">
              <a:tabLst>
                <a:tab pos="2684463" algn="l"/>
                <a:tab pos="2974975" algn="l"/>
              </a:tabLst>
            </a:pPr>
            <a:endParaRPr lang="en-US" sz="1050" cap="none">
              <a:solidFill>
                <a:schemeClr val="tx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266700" dist="63500" dir="2700000" algn="tl" rotWithShape="0">
                  <a:prstClr val="black">
                    <a:alpha val="79000"/>
                  </a:prst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3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smtClean="0"/>
              <a:t>bibliography</a:t>
            </a:r>
            <a:endParaRPr lang="en-US" sz="4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cap="none" smtClean="0"/>
              <a:t>Matematika Terapan untuk Bisnis dan Ekonomi. </a:t>
            </a:r>
            <a:r>
              <a:rPr lang="en-US" sz="2800" b="1" cap="none" smtClean="0">
                <a:solidFill>
                  <a:srgbClr val="00B0F0"/>
                </a:solidFill>
              </a:rPr>
              <a:t>(Dumairy)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smtClean="0"/>
              <a:t>Dasar-dasar Matematika Ekonomi </a:t>
            </a:r>
            <a:r>
              <a:rPr lang="en-US" sz="2800" b="1" smtClean="0">
                <a:solidFill>
                  <a:srgbClr val="00B0F0"/>
                </a:solidFill>
              </a:rPr>
              <a:t>(Alpha C. Chiang)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cap="none" smtClean="0"/>
              <a:t>Matematika untuk Ekonomi. Seri Buku Schaum. </a:t>
            </a:r>
            <a:r>
              <a:rPr lang="en-US" sz="2800" b="1" cap="none" smtClean="0">
                <a:solidFill>
                  <a:srgbClr val="00B0F0"/>
                </a:solidFill>
              </a:rPr>
              <a:t>(Edward T. Dowling)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smtClean="0"/>
              <a:t>Pengantar Matematika untuk Ekonomi </a:t>
            </a:r>
            <a:r>
              <a:rPr lang="en-US" sz="2800" b="1" smtClean="0">
                <a:solidFill>
                  <a:srgbClr val="00B0F0"/>
                </a:solidFill>
              </a:rPr>
              <a:t>(Johanes dan Budiono Sri Handoko)</a:t>
            </a:r>
            <a:endParaRPr lang="en-US" sz="2800" b="1" cap="none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90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smtClean="0"/>
              <a:t>content</a:t>
            </a:r>
            <a:endParaRPr lang="en-US" sz="96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Clr>
                <a:srgbClr val="FF3300"/>
              </a:buClr>
              <a:buNone/>
            </a:pPr>
            <a:r>
              <a:rPr lang="en-US" sz="2600" b="1" smtClean="0">
                <a:solidFill>
                  <a:srgbClr val="00B0F0"/>
                </a:solidFill>
              </a:rPr>
              <a:t>BAGIAN SATU: KONSEP-KONSEP DASAR</a:t>
            </a:r>
          </a:p>
          <a:p>
            <a:pPr marL="457200" indent="-457200">
              <a:buClr>
                <a:srgbClr val="FF3300"/>
              </a:buClr>
              <a:buFontTx/>
              <a:buAutoNum type="arabicPeriod"/>
            </a:pPr>
            <a:r>
              <a:rPr lang="en-US" smtClean="0"/>
              <a:t>Teori Himpunan dan Sistem Bilangan</a:t>
            </a:r>
          </a:p>
          <a:p>
            <a:pPr marL="457200" indent="-457200">
              <a:buClr>
                <a:srgbClr val="FF3300"/>
              </a:buClr>
              <a:buFontTx/>
              <a:buAutoNum type="arabicPeriod"/>
            </a:pPr>
            <a:r>
              <a:rPr lang="en-US" smtClean="0"/>
              <a:t>Deret </a:t>
            </a:r>
          </a:p>
          <a:p>
            <a:pPr marL="457200" indent="-457200">
              <a:buClr>
                <a:srgbClr val="FF3300"/>
              </a:buClr>
              <a:buFontTx/>
              <a:buAutoNum type="arabicPeriod"/>
            </a:pPr>
            <a:r>
              <a:rPr lang="en-US" smtClean="0"/>
              <a:t>Pangkat, Akar &amp; Logaritma</a:t>
            </a:r>
          </a:p>
          <a:p>
            <a:pPr marL="0" indent="0">
              <a:buClr>
                <a:srgbClr val="FF3300"/>
              </a:buClr>
              <a:buNone/>
            </a:pPr>
            <a:r>
              <a:rPr lang="en-US" sz="2600" b="1" smtClean="0">
                <a:solidFill>
                  <a:srgbClr val="00B0F0"/>
                </a:solidFill>
              </a:rPr>
              <a:t>BAGIAN DUA: FUNGSI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4"/>
            </a:pPr>
            <a:r>
              <a:rPr lang="en-US" smtClean="0"/>
              <a:t>Fungsi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4"/>
            </a:pPr>
            <a:r>
              <a:rPr lang="en-US" smtClean="0"/>
              <a:t>Fungsi Linear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4"/>
            </a:pPr>
            <a:r>
              <a:rPr lang="en-US" smtClean="0"/>
              <a:t>Fungsi Non-Linear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96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smtClean="0"/>
              <a:t>content</a:t>
            </a:r>
            <a:endParaRPr lang="en-US" sz="96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Clr>
                <a:srgbClr val="FF3300"/>
              </a:buClr>
              <a:buNone/>
            </a:pPr>
            <a:r>
              <a:rPr lang="en-US" sz="2600" b="1" smtClean="0">
                <a:solidFill>
                  <a:srgbClr val="00B0F0"/>
                </a:solidFill>
              </a:rPr>
              <a:t>BAGIAN TIGA: KALKULUS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7"/>
            </a:pPr>
            <a:r>
              <a:rPr lang="en-US" smtClean="0"/>
              <a:t>Diferensial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7"/>
            </a:pPr>
            <a:r>
              <a:rPr lang="en-US" smtClean="0"/>
              <a:t>Diferensial Lanjutan 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7"/>
            </a:pPr>
            <a:r>
              <a:rPr lang="en-US" smtClean="0"/>
              <a:t>Integral</a:t>
            </a:r>
          </a:p>
          <a:p>
            <a:pPr marL="0" indent="0">
              <a:buClr>
                <a:srgbClr val="FF3300"/>
              </a:buClr>
              <a:buNone/>
            </a:pPr>
            <a:r>
              <a:rPr lang="en-US" sz="2600" b="1" smtClean="0">
                <a:solidFill>
                  <a:srgbClr val="00B0F0"/>
                </a:solidFill>
              </a:rPr>
              <a:t>BAGIAN EMPAT: ALJABAR LINEAR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10"/>
            </a:pPr>
            <a:r>
              <a:rPr lang="en-US" smtClean="0"/>
              <a:t>Matriks dan Vektor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10"/>
            </a:pPr>
            <a:r>
              <a:rPr lang="en-US" smtClean="0"/>
              <a:t>Analisis Input-Output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10"/>
            </a:pPr>
            <a:r>
              <a:rPr lang="en-US" smtClean="0"/>
              <a:t>Programasi Linear (Linear Programming)</a:t>
            </a:r>
          </a:p>
          <a:p>
            <a:pPr marL="457200" indent="-457200">
              <a:buClr>
                <a:srgbClr val="FF3300"/>
              </a:buClr>
              <a:buFont typeface="+mj-lt"/>
              <a:buAutoNum type="arabicPeriod" startAt="10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87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6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1201" y="2601686"/>
            <a:ext cx="10186809" cy="2281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 prstMaterial="softEdge">
              <a:bevelT w="38100" h="38100"/>
            </a:sp3d>
          </a:bodyPr>
          <a:lstStyle/>
          <a:p>
            <a:pPr algn="ctr"/>
            <a:r>
              <a:rPr lang="en-US" sz="5400" dirty="0">
                <a:solidFill>
                  <a:srgbClr val="00B0F0"/>
                </a:solidFill>
                <a:latin typeface="Gisha" pitchFamily="34" charset="-79"/>
                <a:cs typeface="Gisha" pitchFamily="34" charset="-79"/>
              </a:rPr>
              <a:t>RENCANA PEMBELAJARAN</a:t>
            </a:r>
            <a:br>
              <a:rPr lang="en-US" sz="5400" dirty="0">
                <a:solidFill>
                  <a:srgbClr val="00B0F0"/>
                </a:solidFill>
                <a:latin typeface="Gisha" pitchFamily="34" charset="-79"/>
                <a:cs typeface="Gisha" pitchFamily="34" charset="-79"/>
              </a:rPr>
            </a:br>
            <a:r>
              <a:rPr lang="en-US" sz="5400">
                <a:solidFill>
                  <a:srgbClr val="00B0F0"/>
                </a:solidFill>
                <a:latin typeface="Gisha" pitchFamily="34" charset="-79"/>
                <a:cs typeface="Gisha" pitchFamily="34" charset="-79"/>
              </a:rPr>
              <a:t>SEMESTER </a:t>
            </a:r>
            <a:r>
              <a:rPr lang="en-US" sz="5400" smtClean="0">
                <a:solidFill>
                  <a:srgbClr val="00B0F0"/>
                </a:solidFill>
                <a:latin typeface="Gisha" pitchFamily="34" charset="-79"/>
                <a:cs typeface="Gisha" pitchFamily="34" charset="-79"/>
              </a:rPr>
              <a:t> 2015/2016-02</a:t>
            </a:r>
            <a:endParaRPr lang="en-US" sz="5400" dirty="0">
              <a:solidFill>
                <a:srgbClr val="00B0F0"/>
              </a:solidFill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9951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Tatap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Diskusi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Latihan-latihan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d-ID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E-Learning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25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Evaluasi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err="1" smtClean="0"/>
              <a:t>Tugas</a:t>
            </a:r>
            <a:r>
              <a:rPr lang="en-US" sz="2800" dirty="0" smtClean="0"/>
              <a:t> </a:t>
            </a:r>
            <a:r>
              <a:rPr lang="en-US" sz="2800" dirty="0" err="1" smtClean="0"/>
              <a:t>Terstruktur</a:t>
            </a:r>
            <a:endParaRPr lang="en-US" sz="28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err="1" smtClean="0"/>
              <a:t>Kuis</a:t>
            </a:r>
            <a:endParaRPr lang="en-US" sz="28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err="1" smtClean="0"/>
              <a:t>Partisipasi</a:t>
            </a:r>
            <a:endParaRPr lang="en-US" sz="28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err="1" smtClean="0"/>
              <a:t>Ujian</a:t>
            </a:r>
            <a:r>
              <a:rPr lang="en-US" sz="2800" dirty="0" smtClean="0"/>
              <a:t> Tengah Semester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err="1" smtClean="0"/>
              <a:t>Ujian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Semester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240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177800"/>
            <a:ext cx="10823220" cy="1507067"/>
          </a:xfrm>
        </p:spPr>
        <p:txBody>
          <a:bodyPr/>
          <a:lstStyle/>
          <a:p>
            <a:r>
              <a:rPr lang="en-US" smtClean="0"/>
              <a:t>TIME ALLOCATION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033652"/>
              </p:ext>
            </p:extLst>
          </p:nvPr>
        </p:nvGraphicFramePr>
        <p:xfrm>
          <a:off x="667659" y="1513121"/>
          <a:ext cx="1107440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6744971"/>
                <a:gridCol w="2907031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Pekan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Topik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Durasi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800" b="1" smtClean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2000" smtClean="0">
                          <a:solidFill>
                            <a:srgbClr val="000000"/>
                          </a:solidFill>
                        </a:rPr>
                        <a:t>(04 Mar)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solidFill>
                            <a:srgbClr val="000000"/>
                          </a:solidFill>
                        </a:rPr>
                        <a:t>Kontrak</a:t>
                      </a:r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rgbClr val="000000"/>
                          </a:solidFill>
                        </a:rPr>
                        <a:t>Pembelajaran</a:t>
                      </a:r>
                      <a:endParaRPr lang="en-US" sz="280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1379538" indent="-1379538"/>
                      <a:r>
                        <a:rPr lang="en-US" sz="2800" b="1" baseline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01</a:t>
                      </a:r>
                      <a:r>
                        <a:rPr lang="en-US" sz="2800" baseline="0" smtClean="0">
                          <a:solidFill>
                            <a:srgbClr val="000000"/>
                          </a:solidFill>
                        </a:rPr>
                        <a:t>	Teori Himpunan dan Sistem Bilangan</a:t>
                      </a:r>
                    </a:p>
                    <a:p>
                      <a:pPr marL="1379538" indent="-1379538"/>
                      <a:r>
                        <a:rPr lang="en-US" sz="2800" b="1" baseline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02</a:t>
                      </a:r>
                      <a:r>
                        <a:rPr lang="en-US" sz="2800" baseline="0" smtClean="0">
                          <a:solidFill>
                            <a:srgbClr val="000000"/>
                          </a:solidFill>
                        </a:rPr>
                        <a:t>	Deret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b="1" smtClean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mtClean="0">
                          <a:solidFill>
                            <a:srgbClr val="000000"/>
                          </a:solidFill>
                        </a:rPr>
                        <a:t>(11 Mar)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4913" indent="-1204913"/>
                      <a:r>
                        <a:rPr lang="en-US" sz="2800" smtClean="0">
                          <a:solidFill>
                            <a:srgbClr val="CC0099"/>
                          </a:solidFill>
                        </a:rPr>
                        <a:t>Latihan-latihan: Himpunan, Sistem Bilangan dan Deret</a:t>
                      </a:r>
                      <a:endParaRPr lang="en-US" sz="2800" dirty="0">
                        <a:solidFill>
                          <a:srgbClr val="CC0099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800" b="1" smtClean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US" sz="2000" smtClean="0">
                          <a:solidFill>
                            <a:srgbClr val="000000"/>
                          </a:solidFill>
                        </a:rPr>
                        <a:t>(18 Mar)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03	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Pangkat, Akar dan Logaritma</a:t>
                      </a:r>
                      <a:endParaRPr lang="en-US" sz="2800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04	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Fungsi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b="1" smtClean="0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en-US" sz="2000" smtClean="0">
                          <a:solidFill>
                            <a:srgbClr val="000000"/>
                          </a:solidFill>
                        </a:rPr>
                        <a:t>(25 Mar)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US" sz="2800" b="1" i="0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Latihan-latihan: </a:t>
                      </a:r>
                      <a:r>
                        <a:rPr lang="en-US" sz="2800" b="0" smtClean="0">
                          <a:solidFill>
                            <a:srgbClr val="CC0099"/>
                          </a:solidFill>
                        </a:rPr>
                        <a:t>Pangkat, Akar, Logaritma, Fungsi</a:t>
                      </a:r>
                      <a:endParaRPr lang="en-US" sz="2800" b="0" dirty="0">
                        <a:solidFill>
                          <a:srgbClr val="CC0099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88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177800"/>
            <a:ext cx="10823220" cy="1507067"/>
          </a:xfrm>
        </p:spPr>
        <p:txBody>
          <a:bodyPr/>
          <a:lstStyle/>
          <a:p>
            <a:r>
              <a:rPr lang="en-US" smtClean="0"/>
              <a:t>TIME ALLOCATION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38685"/>
              </p:ext>
            </p:extLst>
          </p:nvPr>
        </p:nvGraphicFramePr>
        <p:xfrm>
          <a:off x="667659" y="1513121"/>
          <a:ext cx="11074402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6744971"/>
                <a:gridCol w="2907031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Pekan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Topik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Durasi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05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Fungsi Linear</a:t>
                      </a:r>
                    </a:p>
                    <a:p>
                      <a:pPr marL="1379538" indent="-1379538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Penerapan dalam Ekonomi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06  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Fungsi Non-Linear</a:t>
                      </a:r>
                    </a:p>
                    <a:p>
                      <a:pPr marL="1379538" indent="-1379538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Penerapan dalam Ekonomi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Latihan-latihan: </a:t>
                      </a:r>
                      <a:r>
                        <a:rPr lang="en-US" sz="2800" smtClean="0">
                          <a:solidFill>
                            <a:srgbClr val="CC0099"/>
                          </a:solidFill>
                        </a:rPr>
                        <a:t>Fungsi Linear, Fungsi</a:t>
                      </a:r>
                      <a:r>
                        <a:rPr lang="en-US" sz="2800" baseline="0" smtClean="0">
                          <a:solidFill>
                            <a:srgbClr val="CC0099"/>
                          </a:solidFill>
                        </a:rPr>
                        <a:t> Non-Linear, Penerapan dalam Ekonomi</a:t>
                      </a:r>
                      <a:endParaRPr lang="en-US" sz="2800" dirty="0">
                        <a:solidFill>
                          <a:srgbClr val="CC0099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8-9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UJIAN </a:t>
                      </a:r>
                      <a:r>
                        <a:rPr lang="en-US" sz="2800" b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TENGAH SEMESTER</a:t>
                      </a:r>
                    </a:p>
                    <a:p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90”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90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177800"/>
            <a:ext cx="10823220" cy="1507067"/>
          </a:xfrm>
        </p:spPr>
        <p:txBody>
          <a:bodyPr/>
          <a:lstStyle/>
          <a:p>
            <a:r>
              <a:rPr lang="en-US" smtClean="0"/>
              <a:t>TIME ALLOCATION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68440"/>
              </p:ext>
            </p:extLst>
          </p:nvPr>
        </p:nvGraphicFramePr>
        <p:xfrm>
          <a:off x="667659" y="1513121"/>
          <a:ext cx="1107440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6744971"/>
                <a:gridCol w="2907031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Pekan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Topik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Durasi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07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Diferensial</a:t>
                      </a:r>
                    </a:p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08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Diferensial Lanjutan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11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Latihan-latihan: </a:t>
                      </a:r>
                      <a:r>
                        <a:rPr lang="en-US" sz="2800" smtClean="0">
                          <a:solidFill>
                            <a:srgbClr val="CC0099"/>
                          </a:solidFill>
                        </a:rPr>
                        <a:t>Diferensial</a:t>
                      </a:r>
                      <a:r>
                        <a:rPr lang="en-US" sz="2800" baseline="0" smtClean="0">
                          <a:solidFill>
                            <a:srgbClr val="CC0099"/>
                          </a:solidFill>
                        </a:rPr>
                        <a:t>, Penerapan dalam Ekonomi</a:t>
                      </a:r>
                      <a:endParaRPr lang="en-US" sz="2800" dirty="0">
                        <a:solidFill>
                          <a:srgbClr val="CC0099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09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Integral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13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Latihan-latihan: </a:t>
                      </a:r>
                      <a:r>
                        <a:rPr lang="en-US" sz="2800" smtClean="0">
                          <a:solidFill>
                            <a:srgbClr val="CC0099"/>
                          </a:solidFill>
                        </a:rPr>
                        <a:t>Integral</a:t>
                      </a:r>
                      <a:r>
                        <a:rPr lang="en-US" sz="2800" baseline="0" smtClean="0">
                          <a:solidFill>
                            <a:srgbClr val="CC0099"/>
                          </a:solidFill>
                        </a:rPr>
                        <a:t>, Penerapan dalam Ekonomi, Matriks dan Vektor</a:t>
                      </a:r>
                      <a:endParaRPr lang="en-US" sz="2800" smtClean="0">
                        <a:solidFill>
                          <a:srgbClr val="CC0099"/>
                        </a:solidFill>
                      </a:endParaRPr>
                    </a:p>
                    <a:p>
                      <a:endParaRPr lang="en-US" sz="2800" smtClean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34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177800"/>
            <a:ext cx="10823220" cy="1507067"/>
          </a:xfrm>
        </p:spPr>
        <p:txBody>
          <a:bodyPr/>
          <a:lstStyle/>
          <a:p>
            <a:r>
              <a:rPr lang="en-US" smtClean="0"/>
              <a:t>TIME ALLOCATION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754147"/>
              </p:ext>
            </p:extLst>
          </p:nvPr>
        </p:nvGraphicFramePr>
        <p:xfrm>
          <a:off x="667659" y="1513121"/>
          <a:ext cx="1107440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6744971"/>
                <a:gridCol w="2907031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Pekan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Topik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B0F0"/>
                          </a:solidFill>
                          <a:effectLst>
                            <a:outerShdw blurRad="165100" dist="63500" dir="2700000" algn="tl" rotWithShape="0">
                              <a:prstClr val="black">
                                <a:alpha val="78000"/>
                              </a:prstClr>
                            </a:outerShdw>
                          </a:effectLst>
                        </a:rPr>
                        <a:t>Durasi</a:t>
                      </a:r>
                      <a:endParaRPr lang="en-US" sz="2800" dirty="0">
                        <a:solidFill>
                          <a:srgbClr val="00B0F0"/>
                        </a:solidFill>
                        <a:effectLst>
                          <a:outerShdw blurRad="165100" dist="63500" dir="2700000" algn="tl" rotWithShape="0">
                            <a:prstClr val="black">
                              <a:alpha val="78000"/>
                            </a:prstClr>
                          </a:outerShdw>
                        </a:effectLst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14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10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Matriks</a:t>
                      </a:r>
                      <a:r>
                        <a:rPr lang="en-US" sz="2800" baseline="0" smtClean="0">
                          <a:solidFill>
                            <a:srgbClr val="000000"/>
                          </a:solidFill>
                        </a:rPr>
                        <a:t> dan Vektor</a:t>
                      </a:r>
                      <a:endParaRPr lang="en-US" sz="2800" smtClean="0">
                        <a:solidFill>
                          <a:srgbClr val="000000"/>
                        </a:solidFill>
                      </a:endParaRPr>
                    </a:p>
                    <a:p>
                      <a:pPr marL="1379538" indent="-1379538"/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11</a:t>
                      </a:r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	Analisis Input-Output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Latihan-latihan: </a:t>
                      </a:r>
                      <a:r>
                        <a:rPr lang="en-US" sz="2800" smtClean="0">
                          <a:solidFill>
                            <a:srgbClr val="CC0099"/>
                          </a:solidFill>
                        </a:rPr>
                        <a:t>Matriks dan Vektor</a:t>
                      </a:r>
                      <a:r>
                        <a:rPr lang="en-US" sz="2800" baseline="0" smtClean="0">
                          <a:solidFill>
                            <a:srgbClr val="CC0099"/>
                          </a:solidFill>
                        </a:rPr>
                        <a:t>, </a:t>
                      </a:r>
                      <a:r>
                        <a:rPr lang="en-US" sz="2800" baseline="0" smtClean="0">
                          <a:solidFill>
                            <a:srgbClr val="CC0099"/>
                          </a:solidFill>
                        </a:rPr>
                        <a:t>Penerapan dalam Ekonomi</a:t>
                      </a:r>
                      <a:endParaRPr lang="en-US" sz="2800" dirty="0">
                        <a:solidFill>
                          <a:srgbClr val="CC0099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16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Bab 12</a:t>
                      </a:r>
                      <a:r>
                        <a:rPr lang="en-US" sz="2800" b="1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</a:t>
                      </a:r>
                      <a:r>
                        <a:rPr lang="en-US" sz="2800" b="0" smtClean="0">
                          <a:solidFill>
                            <a:schemeClr val="bg1"/>
                          </a:solidFill>
                          <a:effectLst/>
                        </a:rPr>
                        <a:t>Programasi Linear</a:t>
                      </a:r>
                      <a:endParaRPr lang="en-US" sz="2800" b="1" smtClean="0">
                        <a:solidFill>
                          <a:srgbClr val="CC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2800" b="1" smtClean="0">
                          <a:solidFill>
                            <a:srgbClr val="CC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Latihan-latihan: </a:t>
                      </a:r>
                      <a:r>
                        <a:rPr lang="en-US" sz="2800" smtClean="0">
                          <a:solidFill>
                            <a:srgbClr val="CC0099"/>
                          </a:solidFill>
                        </a:rPr>
                        <a:t>Programasi Linear</a:t>
                      </a:r>
                      <a:endParaRPr lang="en-US" sz="2800" dirty="0">
                        <a:solidFill>
                          <a:srgbClr val="CC0099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150”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17-18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UJIAN</a:t>
                      </a:r>
                      <a:r>
                        <a:rPr lang="en-US" sz="2800" b="1" baseline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AKHIR SEMESTER</a:t>
                      </a:r>
                      <a:endParaRPr lang="en-US" sz="280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sz="2800" smtClean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000000"/>
                          </a:solidFill>
                        </a:rPr>
                        <a:t>90”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41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1_Theme1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541</TotalTime>
  <Pages>72</Pages>
  <Words>284</Words>
  <Application>Microsoft Office PowerPoint</Application>
  <PresentationFormat>Custom</PresentationFormat>
  <Paragraphs>127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Theme1</vt:lpstr>
      <vt:lpstr>1_Theme1</vt:lpstr>
      <vt:lpstr>Matematika Ekonomi</vt:lpstr>
      <vt:lpstr>About me</vt:lpstr>
      <vt:lpstr>bibliography</vt:lpstr>
      <vt:lpstr>content</vt:lpstr>
      <vt:lpstr>content</vt:lpstr>
      <vt:lpstr>RENCANA PEMBELAJARAN SEMESTER  2015/2016-02</vt:lpstr>
      <vt:lpstr>Metode Pembelajaran</vt:lpstr>
      <vt:lpstr>Evaluasi</vt:lpstr>
      <vt:lpstr>TIME ALLOCATION</vt:lpstr>
      <vt:lpstr>TIME ALLOCATION</vt:lpstr>
      <vt:lpstr>TIME ALLOCATION</vt:lpstr>
      <vt:lpstr>TIME ALLOCATION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8</dc:title>
  <dc:subject>Powerpoint Show</dc:subject>
  <dc:creator>Mike Ehrhardt</dc:creator>
  <cp:lastModifiedBy>Jary</cp:lastModifiedBy>
  <cp:revision>154</cp:revision>
  <cp:lastPrinted>1998-05-28T19:26:16Z</cp:lastPrinted>
  <dcterms:created xsi:type="dcterms:W3CDTF">1997-09-17T12:14:40Z</dcterms:created>
  <dcterms:modified xsi:type="dcterms:W3CDTF">2016-03-04T08:41:49Z</dcterms:modified>
</cp:coreProperties>
</file>