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2" r:id="rId1"/>
    <p:sldMasterId id="2147483712" r:id="rId2"/>
  </p:sldMasterIdLst>
  <p:notesMasterIdLst>
    <p:notesMasterId r:id="rId30"/>
  </p:notesMasterIdLst>
  <p:handoutMasterIdLst>
    <p:handoutMasterId r:id="rId31"/>
  </p:handoutMasterIdLst>
  <p:sldIdLst>
    <p:sldId id="256" r:id="rId3"/>
    <p:sldId id="270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329" r:id="rId15"/>
    <p:sldId id="330" r:id="rId16"/>
    <p:sldId id="331" r:id="rId17"/>
    <p:sldId id="333" r:id="rId18"/>
    <p:sldId id="340" r:id="rId19"/>
    <p:sldId id="334" r:id="rId20"/>
    <p:sldId id="335" r:id="rId21"/>
    <p:sldId id="336" r:id="rId22"/>
    <p:sldId id="337" r:id="rId23"/>
    <p:sldId id="345" r:id="rId24"/>
    <p:sldId id="338" r:id="rId25"/>
    <p:sldId id="339" r:id="rId26"/>
    <p:sldId id="341" r:id="rId27"/>
    <p:sldId id="342" r:id="rId28"/>
    <p:sldId id="344" r:id="rId29"/>
  </p:sldIdLst>
  <p:sldSz cx="12192000" cy="6858000"/>
  <p:notesSz cx="6743700" cy="9906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200" userDrawn="1">
          <p15:clr>
            <a:srgbClr val="A4A3A4"/>
          </p15:clr>
        </p15:guide>
        <p15:guide id="2" pos="716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9">
          <p15:clr>
            <a:srgbClr val="A4A3A4"/>
          </p15:clr>
        </p15:guide>
        <p15:guide id="2" pos="21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99"/>
    <a:srgbClr val="8CF4EA"/>
    <a:srgbClr val="00FF00"/>
    <a:srgbClr val="FF9900"/>
    <a:srgbClr val="C1CEFF"/>
    <a:srgbClr val="FEDCF1"/>
    <a:srgbClr val="000000"/>
    <a:srgbClr val="FF99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72" autoAdjust="0"/>
    <p:restoredTop sz="94662" autoAdjust="0"/>
  </p:normalViewPr>
  <p:slideViewPr>
    <p:cSldViewPr snapToGrid="0">
      <p:cViewPr>
        <p:scale>
          <a:sx n="69" d="100"/>
          <a:sy n="69" d="100"/>
        </p:scale>
        <p:origin x="-72" y="-72"/>
      </p:cViewPr>
      <p:guideLst>
        <p:guide orient="horz" pos="1200"/>
        <p:guide pos="7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704" y="-90"/>
      </p:cViewPr>
      <p:guideLst>
        <p:guide orient="horz" pos="3119"/>
        <p:guide pos="21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405188" y="9037638"/>
            <a:ext cx="2922587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830F95F7-5BBA-4B1E-95BC-C36C7F632D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01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705350"/>
            <a:ext cx="4941887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07" tIns="48411" rIns="95207" bIns="484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2550" y="750888"/>
            <a:ext cx="6578600" cy="37004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23416229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66725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35038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401763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70075" algn="l" defTabSz="9556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6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6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1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5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7007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9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70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6" y="3243270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5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6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5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6" y="5883283"/>
            <a:ext cx="322567" cy="365125"/>
          </a:xfrm>
        </p:spPr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57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6" y="609609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6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9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7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4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6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9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6" y="609609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2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7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6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249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981200"/>
            <a:ext cx="10972801" cy="41148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352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5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5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1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92100" dist="114300" dir="2700000" algn="tl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1pPr>
              <a:defRPr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1pPr>
            <a:lvl2pPr>
              <a:defRPr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2pPr>
            <a:lvl3pPr>
              <a:defRPr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3pPr>
            <a:lvl4pPr>
              <a:defRPr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4pPr>
            <a:lvl5pPr>
              <a:defRPr cap="none" baseline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01600" dist="63500" dir="2700000" algn="tl" rotWithShape="0">
                    <a:prstClr val="black">
                      <a:alpha val="87000"/>
                    </a:prstClr>
                  </a:outerShdw>
                </a:effectLst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4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7005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9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8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5" y="3243268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5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4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5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4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5" y="5883281"/>
            <a:ext cx="322567" cy="365125"/>
          </a:xfrm>
        </p:spPr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57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609607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5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7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7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5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7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609607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2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5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5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249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7005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7543" y="6248403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10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511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7003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7542" y="6248401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10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51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ctrTitle"/>
          </p:nvPr>
        </p:nvSpPr>
        <p:spPr>
          <a:xfrm>
            <a:off x="827314" y="2017487"/>
            <a:ext cx="11161486" cy="3855814"/>
          </a:xfrm>
        </p:spPr>
        <p:txBody>
          <a:bodyPr>
            <a:noAutofit/>
            <a:scene3d>
              <a:camera prst="orthographicFront"/>
              <a:lightRig rig="twoPt" dir="tl">
                <a:rot lat="0" lon="0" rev="5400000"/>
              </a:lightRig>
            </a:scene3d>
            <a:sp3d prstMaterial="metal">
              <a:bevelT w="139700" h="152400"/>
              <a:bevelB w="0" h="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en-US" sz="8800" b="1" spc="50" smtClean="0">
                <a:ln w="11430">
                  <a:noFill/>
                </a:ln>
                <a:solidFill>
                  <a:srgbClr val="00FF00"/>
                </a:solidFill>
                <a:effectLst>
                  <a:outerShdw blurRad="76200" dist="152400" dir="2400000" algn="tl" rotWithShape="0">
                    <a:srgbClr val="000000">
                      <a:alpha val="7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Bab </a:t>
            </a:r>
            <a:r>
              <a:rPr lang="en-US" sz="13800" b="1" spc="50" smtClean="0">
                <a:ln w="11430">
                  <a:noFill/>
                </a:ln>
                <a:solidFill>
                  <a:srgbClr val="00FF00"/>
                </a:solidFill>
                <a:effectLst>
                  <a:outerShdw blurRad="76200" dist="152400" dir="2400000" algn="tl" rotWithShape="0">
                    <a:srgbClr val="000000">
                      <a:alpha val="7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01</a:t>
            </a:r>
            <a:r>
              <a:rPr lang="en-US" sz="8800" b="1" spc="50" smtClean="0">
                <a:ln w="11430">
                  <a:noFill/>
                </a:ln>
                <a:solidFill>
                  <a:srgbClr val="FF9900"/>
                </a:solidFill>
                <a:effectLst>
                  <a:outerShdw blurRad="76200" dist="152400" dir="2400000" algn="tl" rotWithShape="0">
                    <a:srgbClr val="000000">
                      <a:alpha val="7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b="1" spc="50" smtClean="0">
                <a:ln w="11430">
                  <a:noFill/>
                </a:ln>
                <a:solidFill>
                  <a:srgbClr val="FF9900"/>
                </a:solidFill>
                <a:effectLst>
                  <a:outerShdw blurRad="76200" dist="152400" dir="2400000" algn="tl" rotWithShape="0">
                    <a:srgbClr val="000000">
                      <a:alpha val="7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/>
            </a:r>
            <a:br>
              <a:rPr lang="en-US" sz="7200" b="1" spc="50" smtClean="0">
                <a:ln w="11430">
                  <a:noFill/>
                </a:ln>
                <a:solidFill>
                  <a:srgbClr val="FF9900"/>
                </a:solidFill>
                <a:effectLst>
                  <a:outerShdw blurRad="76200" dist="152400" dir="2400000" algn="tl" rotWithShape="0">
                    <a:srgbClr val="000000">
                      <a:alpha val="7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7200" b="1" spc="50" smtClean="0">
                <a:ln w="11430">
                  <a:noFill/>
                </a:ln>
                <a:solidFill>
                  <a:srgbClr val="FF9900"/>
                </a:solidFill>
                <a:effectLst>
                  <a:outerShdw blurRad="76200" dist="152400" dir="2400000" algn="tl" rotWithShape="0">
                    <a:srgbClr val="000000">
                      <a:alpha val="7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teori himpunan </a:t>
            </a:r>
            <a:br>
              <a:rPr lang="en-US" sz="7200" b="1" spc="50" smtClean="0">
                <a:ln w="11430">
                  <a:noFill/>
                </a:ln>
                <a:solidFill>
                  <a:srgbClr val="FF9900"/>
                </a:solidFill>
                <a:effectLst>
                  <a:outerShdw blurRad="76200" dist="152400" dir="2400000" algn="tl" rotWithShape="0">
                    <a:srgbClr val="000000">
                      <a:alpha val="7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7200" b="1" spc="50" smtClean="0">
                <a:ln w="11430">
                  <a:noFill/>
                </a:ln>
                <a:solidFill>
                  <a:srgbClr val="FF9900"/>
                </a:solidFill>
                <a:effectLst>
                  <a:outerShdw blurRad="76200" dist="152400" dir="2400000" algn="tl" rotWithShape="0">
                    <a:srgbClr val="000000">
                      <a:alpha val="7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dan sistem bilangan</a:t>
            </a:r>
            <a:endParaRPr lang="en-US" sz="7200" b="1" spc="50">
              <a:ln w="11430">
                <a:noFill/>
              </a:ln>
              <a:solidFill>
                <a:srgbClr val="FF9900"/>
              </a:solidFill>
              <a:effectLst>
                <a:outerShdw blurRad="76200" dist="152400" dir="2400000" algn="tl" rotWithShape="0">
                  <a:srgbClr val="000000">
                    <a:alpha val="73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81201" y="2496000"/>
            <a:ext cx="8229600" cy="1736725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7200" b="1" smtClean="0">
                <a:ln/>
                <a:solidFill>
                  <a:srgbClr val="FFC000"/>
                </a:solidFill>
                <a:effectLst>
                  <a:outerShdw blurRad="127000" dist="139700" dir="2700000" algn="tl" rotWithShape="0">
                    <a:prstClr val="black">
                      <a:alpha val="93000"/>
                    </a:prstClr>
                  </a:outerShdw>
                </a:effectLst>
              </a:rPr>
              <a:t>HIMPUNAN dan anggota</a:t>
            </a:r>
            <a:endParaRPr lang="en-US" sz="7200" b="1">
              <a:ln/>
              <a:solidFill>
                <a:srgbClr val="FFC000"/>
              </a:solidFill>
              <a:effectLst>
                <a:outerShdw blurRad="127000" dist="139700" dir="2700000" algn="tl" rotWithShape="0">
                  <a:prstClr val="black">
                    <a:alpha val="93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Pengertian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idx="1"/>
          </p:nvPr>
        </p:nvSpPr>
        <p:spPr>
          <a:xfrm>
            <a:off x="1141413" y="2075543"/>
            <a:ext cx="10600644" cy="3715661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Himpunan </a:t>
            </a:r>
            <a:r>
              <a:rPr lang="en-US" sz="40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</a:t>
            </a:r>
            <a:r>
              <a:rPr lang="en-US" sz="400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dalah </a:t>
            </a:r>
            <a:r>
              <a:rPr lang="en-US" sz="40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Kumpulan dari Sejumlah </a:t>
            </a:r>
            <a:r>
              <a:rPr lang="en-US" sz="400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Obyek </a:t>
            </a:r>
            <a:r>
              <a:rPr lang="en-US" sz="4000" smtClean="0"/>
              <a:t>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smtClean="0"/>
              <a:t>Obyek-obyek yang mengisi atau membentuk sebuah himpunan disebut </a:t>
            </a:r>
            <a:r>
              <a:rPr lang="en-US" sz="4000" b="1" smtClean="0">
                <a:solidFill>
                  <a:srgbClr val="00FF00"/>
                </a:solidFill>
              </a:rPr>
              <a:t>anggota</a:t>
            </a:r>
            <a:r>
              <a:rPr lang="en-US" sz="4000" smtClean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smtClean="0"/>
              <a:t>Obyek-obyek suatu himpunan sangat bervariasi, bisa orang, tanaman, binatang, bilangan, dan sebagainya.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600"/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CONTOH: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Kumpulan Pencinta Alam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Kumpulan Pemain Sepa Bola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Kumpulan Perenang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Kumpulan Sky Diving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Kumpulan Pedagang Di Pasar Wage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Kumpulan Angka 1, 2, 3, 4, 5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Kumpulan Huruf A, B, C, D, E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Kumpulan Penggemar RAP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Kumpulan Penggemar Lagu Country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Kumpulan Afan, Budi, Cici, Didin, Endah, Fadil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Kumpulan Afan, Didin, Fadil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 Penulisan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400"/>
              <a:t>A = {Pencinta Alam}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/>
              <a:t>A = {Pemain Sepak Bola}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/>
              <a:t>A = {Perenang}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/>
              <a:t>A = {Pemain Sky Diving}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/>
              <a:t>A = {Pedagang Pasar Wage}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/>
              <a:t>B = {1, 2, 3, 4, 5}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/>
              <a:t>B = </a:t>
            </a:r>
            <a:r>
              <a:rPr lang="en-US" sz="1400" smtClean="0"/>
              <a:t>{</a:t>
            </a:r>
            <a:r>
              <a:rPr lang="en-US" sz="1400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400" smtClean="0"/>
              <a:t> </a:t>
            </a:r>
            <a:r>
              <a:rPr lang="en-US" sz="1400"/>
              <a:t>; 0 &lt; </a:t>
            </a:r>
            <a:r>
              <a:rPr lang="en-US" sz="1400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400" smtClean="0"/>
              <a:t> </a:t>
            </a:r>
            <a:r>
              <a:rPr lang="en-US" sz="1400"/>
              <a:t>&lt; 6}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/>
              <a:t>B = </a:t>
            </a:r>
            <a:r>
              <a:rPr lang="en-US" sz="1400" smtClean="0"/>
              <a:t>{</a:t>
            </a:r>
            <a:r>
              <a:rPr lang="en-US" sz="1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400" smtClean="0"/>
              <a:t> </a:t>
            </a:r>
            <a:r>
              <a:rPr lang="en-US" sz="1400"/>
              <a:t>; </a:t>
            </a:r>
            <a:r>
              <a:rPr lang="en-US" sz="1400" smtClean="0"/>
              <a:t>1</a:t>
            </a:r>
            <a:r>
              <a:rPr lang="en-US" sz="1400" smtClean="0">
                <a:sym typeface="SymbolProp BT" charset="2"/>
              </a:rPr>
              <a:t>≤</a:t>
            </a:r>
            <a:r>
              <a:rPr lang="en-US" sz="1400" smtClean="0"/>
              <a:t> </a:t>
            </a:r>
            <a:r>
              <a:rPr lang="en-US" sz="1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400" smtClean="0"/>
              <a:t> </a:t>
            </a:r>
            <a:r>
              <a:rPr lang="en-US" sz="1400">
                <a:sym typeface="SymbolProp BT" charset="2"/>
              </a:rPr>
              <a:t>≤</a:t>
            </a:r>
            <a:r>
              <a:rPr lang="en-US" sz="1400" smtClean="0"/>
              <a:t> </a:t>
            </a:r>
            <a:r>
              <a:rPr lang="en-US" sz="1400"/>
              <a:t>5}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/>
              <a:t>B = </a:t>
            </a:r>
            <a:r>
              <a:rPr lang="en-US" sz="1400" smtClean="0"/>
              <a:t>{a, b, c, d, e}</a:t>
            </a:r>
            <a:endParaRPr lang="en-US" sz="1400"/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/>
              <a:t>B = {Penggemar RAP}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/>
              <a:t>B = {Afan, Budi, Cici, Didin, Endah, Fadil}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/>
              <a:t>C = {Afan, Didin, Fadil}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/>
              <a:t>Hubungan antar Himpunan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None/>
              <a:tabLst>
                <a:tab pos="1311275" algn="l"/>
              </a:tabLst>
            </a:pPr>
            <a:r>
              <a:rPr lang="en-US"/>
              <a:t>p </a:t>
            </a:r>
            <a:r>
              <a:rPr lang="en-US">
                <a:latin typeface="SymbolProp BT" charset="2"/>
                <a:sym typeface="Symbol" panose="05050102010706020507" pitchFamily="18" charset="2"/>
              </a:rPr>
              <a:t></a:t>
            </a:r>
            <a:r>
              <a:rPr lang="en-US"/>
              <a:t>A	:	p Anggota Himpunan A</a:t>
            </a:r>
          </a:p>
          <a:p>
            <a:pPr>
              <a:buNone/>
              <a:tabLst>
                <a:tab pos="1311275" algn="l"/>
              </a:tabLst>
            </a:pPr>
            <a:r>
              <a:rPr lang="en-US"/>
              <a:t>p </a:t>
            </a:r>
            <a:r>
              <a:rPr lang="en-US">
                <a:latin typeface="SymbolProp BT" charset="2"/>
                <a:sym typeface="Symbol" panose="05050102010706020507" pitchFamily="18" charset="2"/>
              </a:rPr>
              <a:t></a:t>
            </a:r>
            <a:r>
              <a:rPr lang="en-US"/>
              <a:t> B	:	p Bukan Anggota Himpunan B</a:t>
            </a:r>
          </a:p>
          <a:p>
            <a:pPr>
              <a:buNone/>
              <a:tabLst>
                <a:tab pos="1311275" algn="l"/>
              </a:tabLst>
            </a:pPr>
            <a:r>
              <a:rPr lang="en-US"/>
              <a:t>A </a:t>
            </a:r>
            <a:r>
              <a:rPr lang="en-US">
                <a:latin typeface="SymbolProp BT" charset="2"/>
                <a:sym typeface="Symbol" panose="05050102010706020507" pitchFamily="18" charset="2"/>
              </a:rPr>
              <a:t></a:t>
            </a:r>
            <a:r>
              <a:rPr lang="en-US"/>
              <a:t> C	:	A Himpunan Bagian C</a:t>
            </a:r>
          </a:p>
          <a:p>
            <a:pPr>
              <a:buNone/>
              <a:tabLst>
                <a:tab pos="1311275" algn="l"/>
              </a:tabLst>
            </a:pPr>
            <a:r>
              <a:rPr lang="en-US"/>
              <a:t>A </a:t>
            </a:r>
            <a:r>
              <a:rPr lang="en-US">
                <a:latin typeface="SymbolProp BT" charset="2"/>
                <a:sym typeface="Symbol" panose="05050102010706020507" pitchFamily="18" charset="2"/>
              </a:rPr>
              <a:t></a:t>
            </a:r>
            <a:r>
              <a:rPr lang="en-US"/>
              <a:t> D	:	A Bukan Himpunan Bagian D</a:t>
            </a:r>
          </a:p>
          <a:p>
            <a:pPr>
              <a:buNone/>
              <a:tabLst>
                <a:tab pos="1311275" algn="l"/>
              </a:tabLst>
            </a:pPr>
            <a:r>
              <a:rPr lang="en-US"/>
              <a:t>A = E	:	A Sama Dengan E</a:t>
            </a:r>
          </a:p>
          <a:p>
            <a:pPr>
              <a:buNone/>
              <a:tabLst>
                <a:tab pos="1311275" algn="l"/>
              </a:tabLst>
            </a:pPr>
            <a:r>
              <a:rPr lang="en-US"/>
              <a:t>A </a:t>
            </a:r>
            <a:r>
              <a:rPr lang="en-US" smtClean="0">
                <a:sym typeface="Symbol" panose="05050102010706020507" pitchFamily="18" charset="2"/>
              </a:rPr>
              <a:t>  </a:t>
            </a:r>
            <a:r>
              <a:rPr lang="en-US" smtClean="0"/>
              <a:t>F</a:t>
            </a:r>
            <a:r>
              <a:rPr lang="en-US"/>
              <a:t>	:	A Tidak Sama Dengan F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OPERASI HIMPUNAN 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981200"/>
            <a:ext cx="7924800" cy="4114800"/>
          </a:xfrm>
        </p:spPr>
        <p:txBody>
          <a:bodyPr>
            <a:normAutofit/>
          </a:bodyPr>
          <a:lstStyle/>
          <a:p>
            <a:pPr>
              <a:tabLst>
                <a:tab pos="1371600" algn="l"/>
              </a:tabLst>
            </a:pPr>
            <a:r>
              <a:rPr lang="en-US" sz="2800">
                <a:solidFill>
                  <a:srgbClr val="FFC000"/>
                </a:solidFill>
              </a:rPr>
              <a:t>A </a:t>
            </a:r>
            <a:r>
              <a:rPr lang="en-US" sz="2800">
                <a:solidFill>
                  <a:srgbClr val="FFC000"/>
                </a:solidFill>
                <a:sym typeface="Symbol" panose="05050102010706020507" pitchFamily="18" charset="2"/>
              </a:rPr>
              <a:t> </a:t>
            </a:r>
            <a:r>
              <a:rPr lang="en-US" sz="2800">
                <a:solidFill>
                  <a:srgbClr val="FFC000"/>
                </a:solidFill>
              </a:rPr>
              <a:t>B	:	Union (Gabungan)</a:t>
            </a:r>
          </a:p>
          <a:p>
            <a:pPr>
              <a:tabLst>
                <a:tab pos="1371600" algn="l"/>
              </a:tabLst>
            </a:pPr>
            <a:r>
              <a:rPr lang="en-US" sz="2800">
                <a:solidFill>
                  <a:srgbClr val="FFC000"/>
                </a:solidFill>
              </a:rPr>
              <a:t>A </a:t>
            </a:r>
            <a:r>
              <a:rPr lang="en-US" sz="2800">
                <a:solidFill>
                  <a:srgbClr val="FFC000"/>
                </a:solidFill>
                <a:sym typeface="Symbol" panose="05050102010706020507" pitchFamily="18" charset="2"/>
              </a:rPr>
              <a:t> </a:t>
            </a:r>
            <a:r>
              <a:rPr lang="en-US" sz="2800">
                <a:solidFill>
                  <a:srgbClr val="FFC000"/>
                </a:solidFill>
              </a:rPr>
              <a:t>B	:	Intersection (Irisan)</a:t>
            </a:r>
          </a:p>
          <a:p>
            <a:pPr>
              <a:tabLst>
                <a:tab pos="1371600" algn="l"/>
              </a:tabLst>
            </a:pPr>
            <a:r>
              <a:rPr lang="en-US" sz="2800">
                <a:solidFill>
                  <a:srgbClr val="FFC000"/>
                </a:solidFill>
              </a:rPr>
              <a:t>A - B	:	Minus (Selisih)</a:t>
            </a:r>
          </a:p>
          <a:p>
            <a:pPr>
              <a:tabLst>
                <a:tab pos="1371600" algn="l"/>
              </a:tabLst>
            </a:pPr>
            <a:r>
              <a:rPr lang="en-US" sz="2800" smtClean="0">
                <a:solidFill>
                  <a:srgbClr val="FFC000"/>
                </a:solidFill>
                <a:latin typeface="Times New Roman"/>
                <a:cs typeface="Times New Roman"/>
              </a:rPr>
              <a:t>͞a	</a:t>
            </a:r>
            <a:r>
              <a:rPr lang="en-US" sz="2800" smtClean="0">
                <a:solidFill>
                  <a:srgbClr val="FFC000"/>
                </a:solidFill>
              </a:rPr>
              <a:t>:</a:t>
            </a:r>
            <a:r>
              <a:rPr lang="en-US" sz="2800">
                <a:solidFill>
                  <a:srgbClr val="FFC000"/>
                </a:solidFill>
              </a:rPr>
              <a:t>	Complement (Komplemen)</a:t>
            </a:r>
          </a:p>
          <a:p>
            <a:pPr>
              <a:tabLst>
                <a:tab pos="1371600" algn="l"/>
              </a:tabLst>
            </a:pPr>
            <a:r>
              <a:rPr lang="en-US" sz="2800">
                <a:solidFill>
                  <a:srgbClr val="FFC000"/>
                </a:solidFill>
              </a:rPr>
              <a:t>A</a:t>
            </a:r>
            <a:r>
              <a:rPr lang="en-US" sz="2800" baseline="30000">
                <a:solidFill>
                  <a:srgbClr val="FFC000"/>
                </a:solidFill>
              </a:rPr>
              <a:t>c</a:t>
            </a:r>
            <a:r>
              <a:rPr lang="en-US" sz="2800">
                <a:solidFill>
                  <a:srgbClr val="FFC000"/>
                </a:solidFill>
              </a:rPr>
              <a:t>	:	Complement (Komplemen)</a:t>
            </a:r>
          </a:p>
          <a:p>
            <a:pPr>
              <a:tabLst>
                <a:tab pos="1371600" algn="l"/>
              </a:tabLst>
            </a:pPr>
            <a:r>
              <a:rPr lang="en-US" sz="2800">
                <a:solidFill>
                  <a:srgbClr val="FFC000"/>
                </a:solidFill>
              </a:rPr>
              <a:t>U	:	Himpunan Universal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28915" y="377374"/>
            <a:ext cx="3962400" cy="1015999"/>
          </a:xfrm>
          <a:prstGeom prst="roundRect">
            <a:avLst>
              <a:gd name="adj" fmla="val 50000"/>
            </a:avLst>
          </a:prstGeom>
          <a:solidFill>
            <a:srgbClr val="CC0099"/>
          </a:solidFill>
          <a:effectLst>
            <a:outerShdw blurRad="165100" dist="266700" dir="2700000" algn="tl" rotWithShape="0">
              <a:prstClr val="black">
                <a:alpha val="67000"/>
              </a:prstClr>
            </a:outerShdw>
          </a:effectLst>
          <a:scene3d>
            <a:camera prst="orthographicFront"/>
            <a:lightRig rig="threePt" dir="t"/>
          </a:scene3d>
          <a:sp3d prstMaterial="flat">
            <a:bevelT w="419100" h="419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761" name="Rectangle 9"/>
          <p:cNvSpPr>
            <a:spLocks noChangeArrowheads="1"/>
          </p:cNvSpPr>
          <p:nvPr/>
        </p:nvSpPr>
        <p:spPr bwMode="auto">
          <a:xfrm>
            <a:off x="2286000" y="1814516"/>
            <a:ext cx="2349500" cy="1385887"/>
          </a:xfrm>
          <a:prstGeom prst="rect">
            <a:avLst/>
          </a:prstGeom>
          <a:solidFill>
            <a:schemeClr val="accent1"/>
          </a:solidFill>
          <a:ln w="1905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id-ID"/>
          </a:p>
        </p:txBody>
      </p:sp>
      <p:sp>
        <p:nvSpPr>
          <p:cNvPr id="202827" name="Oval 75"/>
          <p:cNvSpPr>
            <a:spLocks noChangeArrowheads="1"/>
          </p:cNvSpPr>
          <p:nvPr/>
        </p:nvSpPr>
        <p:spPr bwMode="auto">
          <a:xfrm>
            <a:off x="2454275" y="2028825"/>
            <a:ext cx="914400" cy="914400"/>
          </a:xfrm>
          <a:prstGeom prst="ellipse">
            <a:avLst/>
          </a:prstGeom>
          <a:solidFill>
            <a:srgbClr val="00FF00"/>
          </a:solidFill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202828" name="Oval 76"/>
          <p:cNvSpPr>
            <a:spLocks noChangeArrowheads="1"/>
          </p:cNvSpPr>
          <p:nvPr/>
        </p:nvSpPr>
        <p:spPr bwMode="auto">
          <a:xfrm>
            <a:off x="3154363" y="2060575"/>
            <a:ext cx="914400" cy="914400"/>
          </a:xfrm>
          <a:prstGeom prst="ellipse">
            <a:avLst/>
          </a:prstGeom>
          <a:solidFill>
            <a:srgbClr val="00FF00"/>
          </a:solidFill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77257" y="587828"/>
            <a:ext cx="9572170" cy="769257"/>
          </a:xfrm>
        </p:spPr>
        <p:txBody>
          <a:bodyPr anchor="t"/>
          <a:lstStyle/>
          <a:p>
            <a:r>
              <a:rPr lang="en-US">
                <a:solidFill>
                  <a:schemeClr val="tx1"/>
                </a:solidFill>
              </a:rPr>
              <a:t>DIAGRAM VENN </a:t>
            </a:r>
          </a:p>
        </p:txBody>
      </p:sp>
      <p:sp>
        <p:nvSpPr>
          <p:cNvPr id="202764" name="Text Box 12"/>
          <p:cNvSpPr txBox="1">
            <a:spLocks noChangeArrowheads="1"/>
          </p:cNvSpPr>
          <p:nvPr/>
        </p:nvSpPr>
        <p:spPr bwMode="auto">
          <a:xfrm>
            <a:off x="2855915" y="2286003"/>
            <a:ext cx="4968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A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765" name="Text Box 13"/>
          <p:cNvSpPr txBox="1">
            <a:spLocks noChangeArrowheads="1"/>
          </p:cNvSpPr>
          <p:nvPr/>
        </p:nvSpPr>
        <p:spPr bwMode="auto">
          <a:xfrm>
            <a:off x="3617914" y="2286003"/>
            <a:ext cx="4968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B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766" name="Text Box 14"/>
          <p:cNvSpPr txBox="1">
            <a:spLocks noChangeArrowheads="1"/>
          </p:cNvSpPr>
          <p:nvPr/>
        </p:nvSpPr>
        <p:spPr bwMode="auto">
          <a:xfrm>
            <a:off x="4151314" y="1781631"/>
            <a:ext cx="4968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U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773" name="Rectangle 21"/>
          <p:cNvSpPr>
            <a:spLocks noChangeArrowheads="1"/>
          </p:cNvSpPr>
          <p:nvPr/>
        </p:nvSpPr>
        <p:spPr bwMode="auto">
          <a:xfrm>
            <a:off x="5029200" y="1814516"/>
            <a:ext cx="2349500" cy="1385887"/>
          </a:xfrm>
          <a:prstGeom prst="rect">
            <a:avLst/>
          </a:prstGeom>
          <a:solidFill>
            <a:schemeClr val="accent1"/>
          </a:solidFill>
          <a:ln w="1905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id-ID"/>
          </a:p>
        </p:txBody>
      </p:sp>
      <p:grpSp>
        <p:nvGrpSpPr>
          <p:cNvPr id="202769" name="Group 17"/>
          <p:cNvGrpSpPr>
            <a:grpSpLocks/>
          </p:cNvGrpSpPr>
          <p:nvPr/>
        </p:nvGrpSpPr>
        <p:grpSpPr bwMode="auto">
          <a:xfrm>
            <a:off x="6005945" y="2286000"/>
            <a:ext cx="228600" cy="534988"/>
            <a:chOff x="4970" y="4564"/>
            <a:chExt cx="546" cy="644"/>
          </a:xfrm>
        </p:grpSpPr>
        <p:sp>
          <p:nvSpPr>
            <p:cNvPr id="202770" name="AutoShape 18"/>
            <p:cNvSpPr>
              <a:spLocks noChangeArrowheads="1"/>
            </p:cNvSpPr>
            <p:nvPr/>
          </p:nvSpPr>
          <p:spPr bwMode="auto">
            <a:xfrm>
              <a:off x="4970" y="4564"/>
              <a:ext cx="280" cy="644"/>
            </a:xfrm>
            <a:prstGeom prst="moon">
              <a:avLst>
                <a:gd name="adj" fmla="val 87500"/>
              </a:avLst>
            </a:prstGeom>
            <a:solidFill>
              <a:srgbClr val="00FF00"/>
            </a:solidFill>
            <a:ln w="9525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02771" name="AutoShape 19"/>
            <p:cNvSpPr>
              <a:spLocks noChangeArrowheads="1"/>
            </p:cNvSpPr>
            <p:nvPr/>
          </p:nvSpPr>
          <p:spPr bwMode="auto">
            <a:xfrm flipH="1">
              <a:off x="5236" y="4564"/>
              <a:ext cx="280" cy="644"/>
            </a:xfrm>
            <a:prstGeom prst="moon">
              <a:avLst>
                <a:gd name="adj" fmla="val 87500"/>
              </a:avLst>
            </a:prstGeom>
            <a:solidFill>
              <a:srgbClr val="00FF00"/>
            </a:solidFill>
            <a:ln w="9525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02772" name="Rectangle 20"/>
            <p:cNvSpPr>
              <a:spLocks noChangeArrowheads="1"/>
            </p:cNvSpPr>
            <p:nvPr/>
          </p:nvSpPr>
          <p:spPr bwMode="auto">
            <a:xfrm>
              <a:off x="5180" y="4592"/>
              <a:ext cx="140" cy="602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202774" name="Oval 22" descr="Dark upward diagonal"/>
          <p:cNvSpPr>
            <a:spLocks noChangeArrowheads="1"/>
          </p:cNvSpPr>
          <p:nvPr/>
        </p:nvSpPr>
        <p:spPr bwMode="auto">
          <a:xfrm>
            <a:off x="5403850" y="2122488"/>
            <a:ext cx="844550" cy="849312"/>
          </a:xfrm>
          <a:prstGeom prst="ellips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2775" name="Oval 23" descr="Dark upward diagonal"/>
          <p:cNvSpPr>
            <a:spLocks noChangeArrowheads="1"/>
          </p:cNvSpPr>
          <p:nvPr/>
        </p:nvSpPr>
        <p:spPr bwMode="auto">
          <a:xfrm>
            <a:off x="5986465" y="2122488"/>
            <a:ext cx="846137" cy="849312"/>
          </a:xfrm>
          <a:prstGeom prst="ellips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2776" name="Text Box 24"/>
          <p:cNvSpPr txBox="1">
            <a:spLocks noChangeArrowheads="1"/>
          </p:cNvSpPr>
          <p:nvPr/>
        </p:nvSpPr>
        <p:spPr bwMode="auto">
          <a:xfrm>
            <a:off x="5599114" y="2286003"/>
            <a:ext cx="4968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A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777" name="Text Box 25"/>
          <p:cNvSpPr txBox="1">
            <a:spLocks noChangeArrowheads="1"/>
          </p:cNvSpPr>
          <p:nvPr/>
        </p:nvSpPr>
        <p:spPr bwMode="auto">
          <a:xfrm>
            <a:off x="6361115" y="2286003"/>
            <a:ext cx="4968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B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778" name="Text Box 26"/>
          <p:cNvSpPr txBox="1">
            <a:spLocks noChangeArrowheads="1"/>
          </p:cNvSpPr>
          <p:nvPr/>
        </p:nvSpPr>
        <p:spPr bwMode="auto">
          <a:xfrm>
            <a:off x="6894515" y="1781631"/>
            <a:ext cx="4968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U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784" name="Rectangle 32"/>
          <p:cNvSpPr>
            <a:spLocks noChangeArrowheads="1"/>
          </p:cNvSpPr>
          <p:nvPr/>
        </p:nvSpPr>
        <p:spPr bwMode="auto">
          <a:xfrm>
            <a:off x="2286000" y="4176716"/>
            <a:ext cx="2349500" cy="1385887"/>
          </a:xfrm>
          <a:prstGeom prst="rect">
            <a:avLst/>
          </a:prstGeom>
          <a:solidFill>
            <a:schemeClr val="accent1"/>
          </a:solidFill>
          <a:ln w="1905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id-ID"/>
          </a:p>
        </p:txBody>
      </p:sp>
      <p:sp>
        <p:nvSpPr>
          <p:cNvPr id="202785" name="Oval 33"/>
          <p:cNvSpPr>
            <a:spLocks noChangeArrowheads="1"/>
          </p:cNvSpPr>
          <p:nvPr/>
        </p:nvSpPr>
        <p:spPr bwMode="auto">
          <a:xfrm>
            <a:off x="2659063" y="4438653"/>
            <a:ext cx="844550" cy="849313"/>
          </a:xfrm>
          <a:prstGeom prst="ellipse">
            <a:avLst/>
          </a:prstGeom>
          <a:solidFill>
            <a:srgbClr val="00FF00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02786" name="Oval 34"/>
          <p:cNvSpPr>
            <a:spLocks noChangeArrowheads="1"/>
          </p:cNvSpPr>
          <p:nvPr/>
        </p:nvSpPr>
        <p:spPr bwMode="auto">
          <a:xfrm>
            <a:off x="3273425" y="4468813"/>
            <a:ext cx="846138" cy="849312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02787" name="Text Box 35"/>
          <p:cNvSpPr txBox="1">
            <a:spLocks noChangeArrowheads="1"/>
          </p:cNvSpPr>
          <p:nvPr/>
        </p:nvSpPr>
        <p:spPr bwMode="auto">
          <a:xfrm>
            <a:off x="2809875" y="4648203"/>
            <a:ext cx="49688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A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788" name="Text Box 36"/>
          <p:cNvSpPr txBox="1">
            <a:spLocks noChangeArrowheads="1"/>
          </p:cNvSpPr>
          <p:nvPr/>
        </p:nvSpPr>
        <p:spPr bwMode="auto">
          <a:xfrm>
            <a:off x="3556001" y="4665663"/>
            <a:ext cx="496888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B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789" name="Text Box 37"/>
          <p:cNvSpPr txBox="1">
            <a:spLocks noChangeArrowheads="1"/>
          </p:cNvSpPr>
          <p:nvPr/>
        </p:nvSpPr>
        <p:spPr bwMode="auto">
          <a:xfrm>
            <a:off x="4151314" y="4143831"/>
            <a:ext cx="4968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U</a:t>
            </a: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02791" name="Group 39"/>
          <p:cNvGrpSpPr>
            <a:grpSpLocks/>
          </p:cNvGrpSpPr>
          <p:nvPr/>
        </p:nvGrpSpPr>
        <p:grpSpPr bwMode="auto">
          <a:xfrm>
            <a:off x="8763000" y="2209800"/>
            <a:ext cx="236538" cy="611188"/>
            <a:chOff x="4970" y="4564"/>
            <a:chExt cx="546" cy="644"/>
          </a:xfrm>
        </p:grpSpPr>
        <p:sp>
          <p:nvSpPr>
            <p:cNvPr id="202792" name="AutoShape 40"/>
            <p:cNvSpPr>
              <a:spLocks noChangeArrowheads="1"/>
            </p:cNvSpPr>
            <p:nvPr/>
          </p:nvSpPr>
          <p:spPr bwMode="auto">
            <a:xfrm>
              <a:off x="4970" y="4564"/>
              <a:ext cx="280" cy="644"/>
            </a:xfrm>
            <a:prstGeom prst="moon">
              <a:avLst>
                <a:gd name="adj" fmla="val 87500"/>
              </a:avLst>
            </a:prstGeom>
            <a:solidFill>
              <a:srgbClr val="00FF00"/>
            </a:solidFill>
            <a:ln w="9525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02793" name="AutoShape 41"/>
            <p:cNvSpPr>
              <a:spLocks noChangeArrowheads="1"/>
            </p:cNvSpPr>
            <p:nvPr/>
          </p:nvSpPr>
          <p:spPr bwMode="auto">
            <a:xfrm flipH="1">
              <a:off x="5236" y="4564"/>
              <a:ext cx="280" cy="644"/>
            </a:xfrm>
            <a:prstGeom prst="moon">
              <a:avLst>
                <a:gd name="adj" fmla="val 87500"/>
              </a:avLst>
            </a:prstGeom>
            <a:solidFill>
              <a:srgbClr val="00FF00"/>
            </a:solidFill>
            <a:ln w="9525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02794" name="Rectangle 42"/>
            <p:cNvSpPr>
              <a:spLocks noChangeArrowheads="1"/>
            </p:cNvSpPr>
            <p:nvPr/>
          </p:nvSpPr>
          <p:spPr bwMode="auto">
            <a:xfrm>
              <a:off x="5180" y="4592"/>
              <a:ext cx="140" cy="602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202795" name="Rectangle 43"/>
          <p:cNvSpPr>
            <a:spLocks noChangeArrowheads="1"/>
          </p:cNvSpPr>
          <p:nvPr/>
        </p:nvSpPr>
        <p:spPr bwMode="auto">
          <a:xfrm>
            <a:off x="7772400" y="1814516"/>
            <a:ext cx="2349500" cy="1385887"/>
          </a:xfrm>
          <a:prstGeom prst="rect">
            <a:avLst/>
          </a:prstGeom>
          <a:solidFill>
            <a:schemeClr val="accent1"/>
          </a:solidFill>
          <a:ln w="1905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id-ID"/>
          </a:p>
        </p:txBody>
      </p:sp>
      <p:sp>
        <p:nvSpPr>
          <p:cNvPr id="202796" name="Oval 44"/>
          <p:cNvSpPr>
            <a:spLocks noChangeArrowheads="1"/>
          </p:cNvSpPr>
          <p:nvPr/>
        </p:nvSpPr>
        <p:spPr bwMode="auto">
          <a:xfrm>
            <a:off x="8051800" y="2076453"/>
            <a:ext cx="844550" cy="849313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02797" name="Oval 45"/>
          <p:cNvSpPr>
            <a:spLocks noChangeArrowheads="1"/>
          </p:cNvSpPr>
          <p:nvPr/>
        </p:nvSpPr>
        <p:spPr bwMode="auto">
          <a:xfrm>
            <a:off x="8990015" y="2087563"/>
            <a:ext cx="846137" cy="849312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02798" name="Text Box 46"/>
          <p:cNvSpPr txBox="1">
            <a:spLocks noChangeArrowheads="1"/>
          </p:cNvSpPr>
          <p:nvPr/>
        </p:nvSpPr>
        <p:spPr bwMode="auto">
          <a:xfrm>
            <a:off x="8342315" y="2286003"/>
            <a:ext cx="4968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A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799" name="Text Box 47"/>
          <p:cNvSpPr txBox="1">
            <a:spLocks noChangeArrowheads="1"/>
          </p:cNvSpPr>
          <p:nvPr/>
        </p:nvSpPr>
        <p:spPr bwMode="auto">
          <a:xfrm>
            <a:off x="9150351" y="2286003"/>
            <a:ext cx="49688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B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800" name="Text Box 48"/>
          <p:cNvSpPr txBox="1">
            <a:spLocks noChangeArrowheads="1"/>
          </p:cNvSpPr>
          <p:nvPr/>
        </p:nvSpPr>
        <p:spPr bwMode="auto">
          <a:xfrm>
            <a:off x="9637714" y="1781631"/>
            <a:ext cx="4968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U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806" name="Rectangle 54"/>
          <p:cNvSpPr>
            <a:spLocks noChangeArrowheads="1"/>
          </p:cNvSpPr>
          <p:nvPr/>
        </p:nvSpPr>
        <p:spPr bwMode="auto">
          <a:xfrm>
            <a:off x="5029200" y="4176716"/>
            <a:ext cx="2349500" cy="1385887"/>
          </a:xfrm>
          <a:prstGeom prst="rect">
            <a:avLst/>
          </a:prstGeom>
          <a:solidFill>
            <a:srgbClr val="00FF00"/>
          </a:solidFill>
          <a:ln w="1905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id-ID"/>
          </a:p>
        </p:txBody>
      </p:sp>
      <p:sp>
        <p:nvSpPr>
          <p:cNvPr id="202807" name="Oval 55"/>
          <p:cNvSpPr>
            <a:spLocks noChangeArrowheads="1"/>
          </p:cNvSpPr>
          <p:nvPr/>
        </p:nvSpPr>
        <p:spPr bwMode="auto">
          <a:xfrm>
            <a:off x="5402263" y="4438653"/>
            <a:ext cx="844550" cy="849313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02808" name="Oval 56" descr="Dark upward diagonal"/>
          <p:cNvSpPr>
            <a:spLocks noChangeArrowheads="1"/>
          </p:cNvSpPr>
          <p:nvPr/>
        </p:nvSpPr>
        <p:spPr bwMode="auto">
          <a:xfrm>
            <a:off x="5986465" y="4451353"/>
            <a:ext cx="846137" cy="849313"/>
          </a:xfrm>
          <a:prstGeom prst="ellips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2809" name="Text Box 57"/>
          <p:cNvSpPr txBox="1">
            <a:spLocks noChangeArrowheads="1"/>
          </p:cNvSpPr>
          <p:nvPr/>
        </p:nvSpPr>
        <p:spPr bwMode="auto">
          <a:xfrm>
            <a:off x="5551490" y="4648203"/>
            <a:ext cx="4968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A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810" name="Text Box 58"/>
          <p:cNvSpPr txBox="1">
            <a:spLocks noChangeArrowheads="1"/>
          </p:cNvSpPr>
          <p:nvPr/>
        </p:nvSpPr>
        <p:spPr bwMode="auto">
          <a:xfrm>
            <a:off x="6361115" y="4648203"/>
            <a:ext cx="4968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B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811" name="Text Box 59"/>
          <p:cNvSpPr txBox="1">
            <a:spLocks noChangeArrowheads="1"/>
          </p:cNvSpPr>
          <p:nvPr/>
        </p:nvSpPr>
        <p:spPr bwMode="auto">
          <a:xfrm>
            <a:off x="6894515" y="4172859"/>
            <a:ext cx="4968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U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817" name="Rectangle 65"/>
          <p:cNvSpPr>
            <a:spLocks noChangeArrowheads="1"/>
          </p:cNvSpPr>
          <p:nvPr/>
        </p:nvSpPr>
        <p:spPr bwMode="auto">
          <a:xfrm>
            <a:off x="7772400" y="4176716"/>
            <a:ext cx="2349500" cy="1385887"/>
          </a:xfrm>
          <a:prstGeom prst="rect">
            <a:avLst/>
          </a:prstGeom>
          <a:solidFill>
            <a:srgbClr val="00FF00"/>
          </a:solidFill>
          <a:ln w="1905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id-ID"/>
          </a:p>
        </p:txBody>
      </p:sp>
      <p:sp>
        <p:nvSpPr>
          <p:cNvPr id="202818" name="Oval 66" descr="Dark upward diagonal"/>
          <p:cNvSpPr>
            <a:spLocks noChangeArrowheads="1"/>
          </p:cNvSpPr>
          <p:nvPr/>
        </p:nvSpPr>
        <p:spPr bwMode="auto">
          <a:xfrm>
            <a:off x="8145463" y="4438653"/>
            <a:ext cx="844550" cy="849313"/>
          </a:xfrm>
          <a:prstGeom prst="ellips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2819" name="Oval 67"/>
          <p:cNvSpPr>
            <a:spLocks noChangeArrowheads="1"/>
          </p:cNvSpPr>
          <p:nvPr/>
        </p:nvSpPr>
        <p:spPr bwMode="auto">
          <a:xfrm>
            <a:off x="8729665" y="4451353"/>
            <a:ext cx="846137" cy="849313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02820" name="Text Box 68"/>
          <p:cNvSpPr txBox="1">
            <a:spLocks noChangeArrowheads="1"/>
          </p:cNvSpPr>
          <p:nvPr/>
        </p:nvSpPr>
        <p:spPr bwMode="auto">
          <a:xfrm>
            <a:off x="8342315" y="4648203"/>
            <a:ext cx="4968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A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821" name="Text Box 69"/>
          <p:cNvSpPr txBox="1">
            <a:spLocks noChangeArrowheads="1"/>
          </p:cNvSpPr>
          <p:nvPr/>
        </p:nvSpPr>
        <p:spPr bwMode="auto">
          <a:xfrm>
            <a:off x="9104314" y="4648203"/>
            <a:ext cx="4968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B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822" name="Text Box 70"/>
          <p:cNvSpPr txBox="1">
            <a:spLocks noChangeArrowheads="1"/>
          </p:cNvSpPr>
          <p:nvPr/>
        </p:nvSpPr>
        <p:spPr bwMode="auto">
          <a:xfrm>
            <a:off x="9637714" y="4143831"/>
            <a:ext cx="4968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000000"/>
                </a:solidFill>
              </a:rPr>
              <a:t>U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02823" name="Text Box 71"/>
          <p:cNvSpPr txBox="1">
            <a:spLocks noChangeArrowheads="1"/>
          </p:cNvSpPr>
          <p:nvPr/>
        </p:nvSpPr>
        <p:spPr bwMode="auto">
          <a:xfrm>
            <a:off x="2895602" y="3352800"/>
            <a:ext cx="1219199" cy="52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FFC000"/>
                </a:solidFill>
              </a:rPr>
              <a:t>A </a:t>
            </a:r>
            <a:r>
              <a:rPr lang="en-US" b="1">
                <a:solidFill>
                  <a:srgbClr val="FFC000"/>
                </a:solidFill>
                <a:sym typeface="Symbol" panose="05050102010706020507" pitchFamily="18" charset="2"/>
              </a:rPr>
              <a:t> </a:t>
            </a:r>
            <a:r>
              <a:rPr lang="en-US" b="1">
                <a:solidFill>
                  <a:srgbClr val="FFC000"/>
                </a:solidFill>
              </a:rPr>
              <a:t>B </a:t>
            </a:r>
            <a:endParaRPr lang="en-US" sz="2400">
              <a:solidFill>
                <a:srgbClr val="FFC000"/>
              </a:solidFill>
            </a:endParaRPr>
          </a:p>
        </p:txBody>
      </p:sp>
      <p:sp>
        <p:nvSpPr>
          <p:cNvPr id="202824" name="Text Box 72"/>
          <p:cNvSpPr txBox="1">
            <a:spLocks noChangeArrowheads="1"/>
          </p:cNvSpPr>
          <p:nvPr/>
        </p:nvSpPr>
        <p:spPr bwMode="auto">
          <a:xfrm>
            <a:off x="5599114" y="3352803"/>
            <a:ext cx="1060451" cy="52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b="1">
                <a:solidFill>
                  <a:srgbClr val="FFC000"/>
                </a:solidFill>
              </a:rPr>
              <a:t>A </a:t>
            </a:r>
            <a:r>
              <a:rPr lang="en-US" sz="2400" b="1">
                <a:solidFill>
                  <a:srgbClr val="FFC000"/>
                </a:solidFill>
                <a:sym typeface="Symbol" panose="05050102010706020507" pitchFamily="18" charset="2"/>
              </a:rPr>
              <a:t></a:t>
            </a:r>
            <a:r>
              <a:rPr lang="en-US" b="1">
                <a:solidFill>
                  <a:srgbClr val="FFC000"/>
                </a:solidFill>
              </a:rPr>
              <a:t> B </a:t>
            </a:r>
          </a:p>
        </p:txBody>
      </p:sp>
      <p:sp>
        <p:nvSpPr>
          <p:cNvPr id="202826" name="Arc 74"/>
          <p:cNvSpPr>
            <a:spLocks/>
          </p:cNvSpPr>
          <p:nvPr/>
        </p:nvSpPr>
        <p:spPr bwMode="auto">
          <a:xfrm rot="3048404">
            <a:off x="2969421" y="2272509"/>
            <a:ext cx="498475" cy="436563"/>
          </a:xfrm>
          <a:custGeom>
            <a:avLst/>
            <a:gdLst>
              <a:gd name="G0" fmla="+- 820 0 0"/>
              <a:gd name="G1" fmla="+- 21600 0 0"/>
              <a:gd name="G2" fmla="+- 21600 0 0"/>
              <a:gd name="T0" fmla="*/ 0 w 22420"/>
              <a:gd name="T1" fmla="*/ 16 h 21762"/>
              <a:gd name="T2" fmla="*/ 22419 w 22420"/>
              <a:gd name="T3" fmla="*/ 21762 h 21762"/>
              <a:gd name="T4" fmla="*/ 820 w 22420"/>
              <a:gd name="T5" fmla="*/ 21600 h 21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420" h="21762" fill="none" extrusionOk="0">
                <a:moveTo>
                  <a:pt x="-1" y="15"/>
                </a:moveTo>
                <a:cubicBezTo>
                  <a:pt x="273" y="5"/>
                  <a:pt x="546" y="0"/>
                  <a:pt x="820" y="0"/>
                </a:cubicBezTo>
                <a:cubicBezTo>
                  <a:pt x="12749" y="0"/>
                  <a:pt x="22420" y="9670"/>
                  <a:pt x="22420" y="21600"/>
                </a:cubicBezTo>
                <a:cubicBezTo>
                  <a:pt x="22420" y="21654"/>
                  <a:pt x="22419" y="21708"/>
                  <a:pt x="22419" y="21762"/>
                </a:cubicBezTo>
              </a:path>
              <a:path w="22420" h="21762" stroke="0" extrusionOk="0">
                <a:moveTo>
                  <a:pt x="-1" y="15"/>
                </a:moveTo>
                <a:cubicBezTo>
                  <a:pt x="273" y="5"/>
                  <a:pt x="546" y="0"/>
                  <a:pt x="820" y="0"/>
                </a:cubicBezTo>
                <a:cubicBezTo>
                  <a:pt x="12749" y="0"/>
                  <a:pt x="22420" y="9670"/>
                  <a:pt x="22420" y="21600"/>
                </a:cubicBezTo>
                <a:cubicBezTo>
                  <a:pt x="22420" y="21654"/>
                  <a:pt x="22419" y="21708"/>
                  <a:pt x="22419" y="21762"/>
                </a:cubicBezTo>
                <a:lnTo>
                  <a:pt x="820" y="21600"/>
                </a:lnTo>
                <a:close/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202829" name="Text Box 77"/>
          <p:cNvSpPr txBox="1">
            <a:spLocks noChangeArrowheads="1"/>
          </p:cNvSpPr>
          <p:nvPr/>
        </p:nvSpPr>
        <p:spPr bwMode="auto">
          <a:xfrm>
            <a:off x="8145463" y="3414712"/>
            <a:ext cx="1836739" cy="46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FFC000"/>
                </a:solidFill>
                <a:latin typeface="CG Omega" pitchFamily="34" charset="0"/>
              </a:rPr>
              <a:t>A </a:t>
            </a:r>
            <a:r>
              <a:rPr lang="en-US" sz="2400" b="1">
                <a:solidFill>
                  <a:srgbClr val="FFC000"/>
                </a:solidFill>
                <a:sym typeface="Symbol" panose="05050102010706020507" pitchFamily="18" charset="2"/>
              </a:rPr>
              <a:t></a:t>
            </a:r>
            <a:r>
              <a:rPr lang="en-US" b="1">
                <a:solidFill>
                  <a:srgbClr val="FFC000"/>
                </a:solidFill>
                <a:latin typeface="CG Omega" pitchFamily="34" charset="0"/>
              </a:rPr>
              <a:t> B = </a:t>
            </a:r>
            <a:r>
              <a:rPr lang="ru-RU" b="1">
                <a:solidFill>
                  <a:srgbClr val="FFC000"/>
                </a:solidFill>
                <a:latin typeface="CG Omega" pitchFamily="34" charset="0"/>
                <a:cs typeface="Arial" panose="020B0604020202020204" pitchFamily="34" charset="0"/>
              </a:rPr>
              <a:t>Ф</a:t>
            </a:r>
          </a:p>
        </p:txBody>
      </p:sp>
      <p:sp>
        <p:nvSpPr>
          <p:cNvPr id="202830" name="Arc 78"/>
          <p:cNvSpPr>
            <a:spLocks/>
          </p:cNvSpPr>
          <p:nvPr/>
        </p:nvSpPr>
        <p:spPr bwMode="auto">
          <a:xfrm rot="3048404">
            <a:off x="3090071" y="4648997"/>
            <a:ext cx="498475" cy="436563"/>
          </a:xfrm>
          <a:custGeom>
            <a:avLst/>
            <a:gdLst>
              <a:gd name="G0" fmla="+- 820 0 0"/>
              <a:gd name="G1" fmla="+- 21600 0 0"/>
              <a:gd name="G2" fmla="+- 21600 0 0"/>
              <a:gd name="T0" fmla="*/ 0 w 22420"/>
              <a:gd name="T1" fmla="*/ 16 h 21762"/>
              <a:gd name="T2" fmla="*/ 22419 w 22420"/>
              <a:gd name="T3" fmla="*/ 21762 h 21762"/>
              <a:gd name="T4" fmla="*/ 820 w 22420"/>
              <a:gd name="T5" fmla="*/ 21600 h 21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420" h="21762" fill="none" extrusionOk="0">
                <a:moveTo>
                  <a:pt x="-1" y="15"/>
                </a:moveTo>
                <a:cubicBezTo>
                  <a:pt x="273" y="5"/>
                  <a:pt x="546" y="0"/>
                  <a:pt x="820" y="0"/>
                </a:cubicBezTo>
                <a:cubicBezTo>
                  <a:pt x="12749" y="0"/>
                  <a:pt x="22420" y="9670"/>
                  <a:pt x="22420" y="21600"/>
                </a:cubicBezTo>
                <a:cubicBezTo>
                  <a:pt x="22420" y="21654"/>
                  <a:pt x="22419" y="21708"/>
                  <a:pt x="22419" y="21762"/>
                </a:cubicBezTo>
              </a:path>
              <a:path w="22420" h="21762" stroke="0" extrusionOk="0">
                <a:moveTo>
                  <a:pt x="-1" y="15"/>
                </a:moveTo>
                <a:cubicBezTo>
                  <a:pt x="273" y="5"/>
                  <a:pt x="546" y="0"/>
                  <a:pt x="820" y="0"/>
                </a:cubicBezTo>
                <a:cubicBezTo>
                  <a:pt x="12749" y="0"/>
                  <a:pt x="22420" y="9670"/>
                  <a:pt x="22420" y="21600"/>
                </a:cubicBezTo>
                <a:cubicBezTo>
                  <a:pt x="22420" y="21654"/>
                  <a:pt x="22419" y="21708"/>
                  <a:pt x="22419" y="21762"/>
                </a:cubicBezTo>
                <a:lnTo>
                  <a:pt x="820" y="21600"/>
                </a:lnTo>
                <a:close/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202831" name="Text Box 79"/>
          <p:cNvSpPr txBox="1">
            <a:spLocks noChangeArrowheads="1"/>
          </p:cNvSpPr>
          <p:nvPr/>
        </p:nvSpPr>
        <p:spPr bwMode="auto">
          <a:xfrm>
            <a:off x="2809876" y="5745162"/>
            <a:ext cx="1030290" cy="53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FFC000"/>
                </a:solidFill>
              </a:rPr>
              <a:t>A </a:t>
            </a:r>
            <a:r>
              <a:rPr lang="en-US" b="1">
                <a:solidFill>
                  <a:srgbClr val="FFC000"/>
                </a:solidFill>
                <a:cs typeface="Arial" panose="020B0604020202020204" pitchFamily="34" charset="0"/>
                <a:sym typeface="SymbolProp BT" charset="2"/>
              </a:rPr>
              <a:t>─ </a:t>
            </a:r>
            <a:r>
              <a:rPr lang="en-US" b="1">
                <a:solidFill>
                  <a:srgbClr val="FFC000"/>
                </a:solidFill>
              </a:rPr>
              <a:t>B </a:t>
            </a:r>
            <a:endParaRPr lang="en-US" sz="2400">
              <a:solidFill>
                <a:srgbClr val="FFC000"/>
              </a:solidFill>
            </a:endParaRPr>
          </a:p>
        </p:txBody>
      </p:sp>
      <p:sp>
        <p:nvSpPr>
          <p:cNvPr id="202832" name="Text Box 80"/>
          <p:cNvSpPr txBox="1">
            <a:spLocks noChangeArrowheads="1"/>
          </p:cNvSpPr>
          <p:nvPr/>
        </p:nvSpPr>
        <p:spPr bwMode="auto">
          <a:xfrm>
            <a:off x="5799933" y="5726113"/>
            <a:ext cx="1010442" cy="55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>
                <a:solidFill>
                  <a:srgbClr val="FFC000"/>
                </a:solidFill>
              </a:rPr>
              <a:t>A</a:t>
            </a:r>
            <a:r>
              <a:rPr lang="en-US" b="1" baseline="30000">
                <a:solidFill>
                  <a:srgbClr val="FFC000"/>
                </a:solidFill>
              </a:rPr>
              <a:t>c</a:t>
            </a:r>
            <a:endParaRPr lang="en-US" sz="2400">
              <a:solidFill>
                <a:srgbClr val="FFC000"/>
              </a:solidFill>
            </a:endParaRPr>
          </a:p>
        </p:txBody>
      </p:sp>
      <p:sp>
        <p:nvSpPr>
          <p:cNvPr id="202833" name="Arc 81"/>
          <p:cNvSpPr>
            <a:spLocks/>
          </p:cNvSpPr>
          <p:nvPr/>
        </p:nvSpPr>
        <p:spPr bwMode="auto">
          <a:xfrm rot="3048404">
            <a:off x="8578058" y="4648995"/>
            <a:ext cx="498475" cy="436562"/>
          </a:xfrm>
          <a:custGeom>
            <a:avLst/>
            <a:gdLst>
              <a:gd name="G0" fmla="+- 820 0 0"/>
              <a:gd name="G1" fmla="+- 21600 0 0"/>
              <a:gd name="G2" fmla="+- 21600 0 0"/>
              <a:gd name="T0" fmla="*/ 0 w 22420"/>
              <a:gd name="T1" fmla="*/ 16 h 21762"/>
              <a:gd name="T2" fmla="*/ 22419 w 22420"/>
              <a:gd name="T3" fmla="*/ 21762 h 21762"/>
              <a:gd name="T4" fmla="*/ 820 w 22420"/>
              <a:gd name="T5" fmla="*/ 21600 h 21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420" h="21762" fill="none" extrusionOk="0">
                <a:moveTo>
                  <a:pt x="-1" y="15"/>
                </a:moveTo>
                <a:cubicBezTo>
                  <a:pt x="273" y="5"/>
                  <a:pt x="546" y="0"/>
                  <a:pt x="820" y="0"/>
                </a:cubicBezTo>
                <a:cubicBezTo>
                  <a:pt x="12749" y="0"/>
                  <a:pt x="22420" y="9670"/>
                  <a:pt x="22420" y="21600"/>
                </a:cubicBezTo>
                <a:cubicBezTo>
                  <a:pt x="22420" y="21654"/>
                  <a:pt x="22419" y="21708"/>
                  <a:pt x="22419" y="21762"/>
                </a:cubicBezTo>
              </a:path>
              <a:path w="22420" h="21762" stroke="0" extrusionOk="0">
                <a:moveTo>
                  <a:pt x="-1" y="15"/>
                </a:moveTo>
                <a:cubicBezTo>
                  <a:pt x="273" y="5"/>
                  <a:pt x="546" y="0"/>
                  <a:pt x="820" y="0"/>
                </a:cubicBezTo>
                <a:cubicBezTo>
                  <a:pt x="12749" y="0"/>
                  <a:pt x="22420" y="9670"/>
                  <a:pt x="22420" y="21600"/>
                </a:cubicBezTo>
                <a:cubicBezTo>
                  <a:pt x="22420" y="21654"/>
                  <a:pt x="22419" y="21708"/>
                  <a:pt x="22419" y="21762"/>
                </a:cubicBezTo>
                <a:lnTo>
                  <a:pt x="820" y="21600"/>
                </a:lnTo>
                <a:close/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202834" name="Text Box 82"/>
          <p:cNvSpPr txBox="1">
            <a:spLocks noChangeArrowheads="1"/>
          </p:cNvSpPr>
          <p:nvPr/>
        </p:nvSpPr>
        <p:spPr bwMode="auto">
          <a:xfrm>
            <a:off x="8729665" y="5676899"/>
            <a:ext cx="887410" cy="477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b="1">
                <a:solidFill>
                  <a:srgbClr val="FFC000"/>
                </a:solidFill>
              </a:rPr>
              <a:t>B</a:t>
            </a:r>
            <a:r>
              <a:rPr lang="en-US" b="1" baseline="30000">
                <a:solidFill>
                  <a:srgbClr val="FFC000"/>
                </a:solidFill>
              </a:rPr>
              <a:t>c</a:t>
            </a:r>
            <a:endParaRPr 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Hukum Matematik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39700" dist="101600" dir="2700000" algn="tl" rotWithShape="0">
                    <a:prstClr val="black">
                      <a:alpha val="66000"/>
                    </a:prstClr>
                  </a:outerShdw>
                </a:effectLst>
              </a:rPr>
              <a:t>IDEMPOTEN</a:t>
            </a:r>
          </a:p>
          <a:p>
            <a:r>
              <a:rPr lang="en-US" b="1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39700" dist="101600" dir="2700000" algn="tl" rotWithShape="0">
                    <a:prstClr val="black">
                      <a:alpha val="66000"/>
                    </a:prstClr>
                  </a:outerShdw>
                </a:effectLst>
              </a:rPr>
              <a:t>ASOSIATIF</a:t>
            </a:r>
          </a:p>
          <a:p>
            <a:r>
              <a:rPr lang="en-US" b="1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39700" dist="101600" dir="2700000" algn="tl" rotWithShape="0">
                    <a:prstClr val="black">
                      <a:alpha val="66000"/>
                    </a:prstClr>
                  </a:outerShdw>
                </a:effectLst>
              </a:rPr>
              <a:t>KOMUTATIF</a:t>
            </a:r>
          </a:p>
          <a:p>
            <a:r>
              <a:rPr lang="en-US" b="1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39700" dist="101600" dir="2700000" algn="tl" rotWithShape="0">
                    <a:prstClr val="black">
                      <a:alpha val="66000"/>
                    </a:prstClr>
                  </a:outerShdw>
                </a:effectLst>
              </a:rPr>
              <a:t>DISTRIBUTIF</a:t>
            </a:r>
          </a:p>
          <a:p>
            <a:r>
              <a:rPr lang="en-US" b="1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39700" dist="101600" dir="2700000" algn="tl" rotWithShape="0">
                    <a:prstClr val="black">
                      <a:alpha val="66000"/>
                    </a:prstClr>
                  </a:outerShdw>
                </a:effectLst>
              </a:rPr>
              <a:t>IDENTITAS</a:t>
            </a:r>
          </a:p>
          <a:p>
            <a:r>
              <a:rPr lang="en-US" b="1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39700" dist="101600" dir="2700000" algn="tl" rotWithShape="0">
                    <a:prstClr val="black">
                      <a:alpha val="66000"/>
                    </a:prstClr>
                  </a:outerShdw>
                </a:effectLst>
              </a:rPr>
              <a:t>KELENGKAPAN</a:t>
            </a:r>
          </a:p>
          <a:p>
            <a:r>
              <a:rPr lang="en-US" b="1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139700" dist="101600" dir="2700000" algn="tl" rotWithShape="0">
                    <a:prstClr val="black">
                      <a:alpha val="66000"/>
                    </a:prstClr>
                  </a:outerShdw>
                </a:effectLst>
              </a:rPr>
              <a:t>DE MORGAN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IDEMPOTEN:</a:t>
            </a: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r>
              <a:rPr lang="en-US"/>
              <a:t>A </a:t>
            </a:r>
            <a:r>
              <a:rPr lang="en-US">
                <a:sym typeface="Symbol" panose="05050102010706020507" pitchFamily="18" charset="2"/>
              </a:rPr>
              <a:t> </a:t>
            </a:r>
            <a:r>
              <a:rPr lang="en-US"/>
              <a:t>A = A</a:t>
            </a:r>
          </a:p>
          <a:p>
            <a:pPr>
              <a:buFontTx/>
              <a:buNone/>
            </a:pPr>
            <a:r>
              <a:rPr lang="en-US"/>
              <a:t>A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A = A </a:t>
            </a:r>
          </a:p>
          <a:p>
            <a:pPr>
              <a:buFontTx/>
              <a:buNone/>
            </a:pPr>
            <a:endParaRPr lang="en-US"/>
          </a:p>
          <a:p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ASOSIATIF:</a:t>
            </a: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r>
              <a:rPr lang="en-US"/>
              <a:t>(A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B)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C = A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(B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C)</a:t>
            </a:r>
          </a:p>
          <a:p>
            <a:pPr>
              <a:buFontTx/>
              <a:buNone/>
            </a:pPr>
            <a:r>
              <a:rPr lang="en-US"/>
              <a:t>(A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B)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C = A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(B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C)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48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idx="1"/>
          </p:nvPr>
        </p:nvSpPr>
        <p:spPr>
          <a:xfrm>
            <a:off x="931588" y="1943103"/>
            <a:ext cx="9500149" cy="4051437"/>
          </a:xfrm>
        </p:spPr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KOMUTATIF: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None/>
            </a:pPr>
            <a:r>
              <a:rPr lang="en-US"/>
              <a:t>A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B = B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A</a:t>
            </a:r>
          </a:p>
          <a:p>
            <a:pPr>
              <a:buFontTx/>
              <a:buNone/>
            </a:pPr>
            <a:r>
              <a:rPr lang="en-US"/>
              <a:t>A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B = B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A</a:t>
            </a:r>
          </a:p>
          <a:p>
            <a:endParaRPr lang="en-US" b="1"/>
          </a:p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DISTRIBUTIF: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None/>
            </a:pPr>
            <a:r>
              <a:rPr lang="en-US"/>
              <a:t>A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(B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C) = (A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B)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(A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C)</a:t>
            </a:r>
          </a:p>
          <a:p>
            <a:pPr>
              <a:buFontTx/>
              <a:buNone/>
            </a:pPr>
            <a:r>
              <a:rPr lang="en-US"/>
              <a:t>A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(B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C) = (A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B)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(A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C)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05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7" grpId="0"/>
      <p:bldP spid="20582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idx="1"/>
          </p:nvPr>
        </p:nvSpPr>
        <p:spPr>
          <a:xfrm>
            <a:off x="1647373" y="1877109"/>
            <a:ext cx="8229600" cy="4465637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IDENTITAS:</a:t>
            </a: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A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</a:t>
            </a:r>
            <a:r>
              <a:rPr lang="el-GR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Symbol" panose="05050102010706020507" pitchFamily="18" charset="2"/>
              </a:rPr>
              <a:t>Φ</a:t>
            </a:r>
            <a:r>
              <a:rPr lang="en-US"/>
              <a:t> = A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A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</a:t>
            </a:r>
            <a:r>
              <a:rPr lang="el-GR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Symbol" panose="05050102010706020507" pitchFamily="18" charset="2"/>
              </a:rPr>
              <a:t>Φ</a:t>
            </a:r>
            <a:r>
              <a:rPr lang="en-US"/>
              <a:t> = A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A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U = U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A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U = A </a:t>
            </a:r>
          </a:p>
          <a:p>
            <a:pPr>
              <a:lnSpc>
                <a:spcPct val="90000"/>
              </a:lnSpc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KELENGKAPAN:</a:t>
            </a: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A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A</a:t>
            </a:r>
            <a:r>
              <a:rPr lang="en-US" baseline="30000"/>
              <a:t>c</a:t>
            </a:r>
            <a:r>
              <a:rPr lang="en-US"/>
              <a:t> = U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A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A</a:t>
            </a:r>
            <a:r>
              <a:rPr lang="en-US" baseline="30000"/>
              <a:t>c</a:t>
            </a:r>
            <a:r>
              <a:rPr lang="en-US"/>
              <a:t> = </a:t>
            </a:r>
            <a:r>
              <a:rPr lang="el-GR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Symbol" panose="05050102010706020507" pitchFamily="18" charset="2"/>
              </a:rPr>
              <a:t>Φ</a:t>
            </a:r>
            <a:endParaRPr lang="en-US"/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( A ) = A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U = </a:t>
            </a:r>
            <a:r>
              <a:rPr lang="el-GR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Symbol" panose="05050102010706020507" pitchFamily="18" charset="2"/>
              </a:rPr>
              <a:t>Φ</a:t>
            </a:r>
            <a:endParaRPr lang="en-US">
              <a:sym typeface="SymbolProp BT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l-GR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Symbol" panose="05050102010706020507" pitchFamily="18" charset="2"/>
              </a:rPr>
              <a:t>Φ</a:t>
            </a:r>
            <a:r>
              <a:rPr lang="en-US"/>
              <a:t> = U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739732" y="4875426"/>
            <a:ext cx="515256" cy="799398"/>
            <a:chOff x="1739732" y="4875426"/>
            <a:chExt cx="515256" cy="799398"/>
          </a:xfrm>
        </p:grpSpPr>
        <p:sp>
          <p:nvSpPr>
            <p:cNvPr id="206852" name="Line 4"/>
            <p:cNvSpPr>
              <a:spLocks noChangeShapeType="1"/>
            </p:cNvSpPr>
            <p:nvPr/>
          </p:nvSpPr>
          <p:spPr bwMode="auto">
            <a:xfrm>
              <a:off x="1939416" y="4947996"/>
              <a:ext cx="11588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206853" name="Line 5"/>
            <p:cNvSpPr>
              <a:spLocks noChangeShapeType="1"/>
            </p:cNvSpPr>
            <p:nvPr/>
          </p:nvSpPr>
          <p:spPr bwMode="auto">
            <a:xfrm>
              <a:off x="1797788" y="4875426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206854" name="Line 6"/>
            <p:cNvSpPr>
              <a:spLocks noChangeShapeType="1"/>
            </p:cNvSpPr>
            <p:nvPr/>
          </p:nvSpPr>
          <p:spPr bwMode="auto">
            <a:xfrm>
              <a:off x="1748255" y="5294044"/>
              <a:ext cx="180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206855" name="Line 7"/>
            <p:cNvSpPr>
              <a:spLocks noChangeShapeType="1"/>
            </p:cNvSpPr>
            <p:nvPr/>
          </p:nvSpPr>
          <p:spPr bwMode="auto">
            <a:xfrm>
              <a:off x="1739732" y="5674824"/>
              <a:ext cx="209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1" grpId="0" uiExpand="1"/>
      <p:bldP spid="20685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idx="1"/>
          </p:nvPr>
        </p:nvSpPr>
        <p:spPr>
          <a:xfrm>
            <a:off x="2024742" y="1986047"/>
            <a:ext cx="8229600" cy="4465637"/>
          </a:xfrm>
        </p:spPr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DE MORGAN:</a:t>
            </a: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r>
              <a:rPr lang="en-US"/>
              <a:t>(A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B) = A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B</a:t>
            </a:r>
          </a:p>
          <a:p>
            <a:pPr>
              <a:buFontTx/>
              <a:buNone/>
            </a:pPr>
            <a:r>
              <a:rPr lang="en-US"/>
              <a:t> </a:t>
            </a:r>
          </a:p>
          <a:p>
            <a:pPr>
              <a:buFontTx/>
              <a:buNone/>
            </a:pPr>
            <a:r>
              <a:rPr lang="en-US"/>
              <a:t>(A </a:t>
            </a:r>
            <a:r>
              <a:rPr lang="en-US">
                <a:sym typeface="Symbol" panose="05050102010706020507" pitchFamily="18" charset="2"/>
              </a:rPr>
              <a:t></a:t>
            </a:r>
            <a:r>
              <a:rPr lang="en-US"/>
              <a:t> B) = A </a:t>
            </a:r>
            <a:r>
              <a:rPr lang="en-US">
                <a:sym typeface="Symbol" panose="05050102010706020507" pitchFamily="18" charset="2"/>
              </a:rPr>
              <a:t></a:t>
            </a:r>
            <a:r>
              <a:rPr lang="en-US"/>
              <a:t> B </a:t>
            </a:r>
          </a:p>
        </p:txBody>
      </p:sp>
      <p:sp>
        <p:nvSpPr>
          <p:cNvPr id="207877" name="Line 5"/>
          <p:cNvSpPr>
            <a:spLocks noChangeShapeType="1"/>
          </p:cNvSpPr>
          <p:nvPr/>
        </p:nvSpPr>
        <p:spPr bwMode="auto">
          <a:xfrm>
            <a:off x="2058708" y="2876550"/>
            <a:ext cx="9477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7880" name="Line 8"/>
          <p:cNvSpPr>
            <a:spLocks noChangeShapeType="1"/>
          </p:cNvSpPr>
          <p:nvPr/>
        </p:nvSpPr>
        <p:spPr bwMode="auto">
          <a:xfrm>
            <a:off x="2058708" y="3712043"/>
            <a:ext cx="82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7881" name="Line 9"/>
          <p:cNvSpPr>
            <a:spLocks noChangeShapeType="1"/>
          </p:cNvSpPr>
          <p:nvPr/>
        </p:nvSpPr>
        <p:spPr bwMode="auto">
          <a:xfrm>
            <a:off x="3221886" y="2862263"/>
            <a:ext cx="3063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7882" name="Line 10"/>
          <p:cNvSpPr>
            <a:spLocks noChangeShapeType="1"/>
          </p:cNvSpPr>
          <p:nvPr/>
        </p:nvSpPr>
        <p:spPr bwMode="auto">
          <a:xfrm>
            <a:off x="3692717" y="2863850"/>
            <a:ext cx="3063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7883" name="Line 11"/>
          <p:cNvSpPr>
            <a:spLocks noChangeShapeType="1"/>
          </p:cNvSpPr>
          <p:nvPr/>
        </p:nvSpPr>
        <p:spPr bwMode="auto">
          <a:xfrm>
            <a:off x="3227671" y="3696355"/>
            <a:ext cx="25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7884" name="Line 12"/>
          <p:cNvSpPr>
            <a:spLocks noChangeShapeType="1"/>
          </p:cNvSpPr>
          <p:nvPr/>
        </p:nvSpPr>
        <p:spPr bwMode="auto">
          <a:xfrm>
            <a:off x="3737910" y="3683281"/>
            <a:ext cx="21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Lambang dalam teori himpunan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20914" y="2667003"/>
                <a:ext cx="11422743" cy="3124201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  <a:tabLst>
                    <a:tab pos="1538288" algn="l"/>
                    <a:tab pos="2119313" algn="l"/>
                    <a:tab pos="6748463" algn="l"/>
                    <a:tab pos="8912225" algn="l"/>
                  </a:tabLst>
                </a:pPr>
                <a14:m>
                  <m:oMath xmlns:m="http://schemas.openxmlformats.org/officeDocument/2006/math">
                    <m:r>
                      <a:rPr lang="en-US" sz="4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mtClean="0"/>
                  <a:t>   	</a:t>
                </a:r>
                <a:r>
                  <a:rPr lang="en-US" sz="3600" smtClean="0"/>
                  <a:t>=	elemen	Contoh 	</a:t>
                </a:r>
                <a14:m>
                  <m:oMath xmlns:m="http://schemas.openxmlformats.org/officeDocument/2006/math">
                    <m:r>
                      <a:rPr lang="en-US" sz="4300" b="0" i="1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4300" i="1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43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A</m:t>
                    </m:r>
                  </m:oMath>
                </a14:m>
                <a:r>
                  <a:rPr lang="en-US" sz="2600" smtClean="0">
                    <a:solidFill>
                      <a:srgbClr val="00FF00"/>
                    </a:solidFill>
                  </a:rPr>
                  <a:t> </a:t>
                </a:r>
              </a:p>
              <a:p>
                <a:pPr marL="0" indent="0">
                  <a:buNone/>
                  <a:tabLst>
                    <a:tab pos="1538288" algn="l"/>
                    <a:tab pos="2119313" algn="l"/>
                    <a:tab pos="6748463" algn="l"/>
                    <a:tab pos="8912225" algn="l"/>
                  </a:tabLst>
                </a:pPr>
                <a14:m>
                  <m:oMath xmlns:m="http://schemas.openxmlformats.org/officeDocument/2006/math">
                    <m:r>
                      <a:rPr lang="en-US" sz="4800" i="1" smtClean="0">
                        <a:latin typeface="Cambria Math"/>
                        <a:ea typeface="Cambria Math"/>
                      </a:rPr>
                      <m:t>⊂</m:t>
                    </m:r>
                  </m:oMath>
                </a14:m>
                <a:r>
                  <a:rPr lang="en-US" sz="3600" smtClean="0"/>
                  <a:t>   </a:t>
                </a:r>
                <a:r>
                  <a:rPr lang="en-US" sz="3600"/>
                  <a:t>	=	</a:t>
                </a:r>
                <a:r>
                  <a:rPr lang="en-US" sz="3600" smtClean="0"/>
                  <a:t>himpunan bagian</a:t>
                </a:r>
                <a:r>
                  <a:rPr lang="en-US" sz="3600"/>
                  <a:t>	Contoh 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3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4300" i="1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⊂</m:t>
                    </m:r>
                    <m:r>
                      <m:rPr>
                        <m:sty m:val="p"/>
                      </m:rPr>
                      <a:rPr lang="en-US" sz="4300" i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A</m:t>
                    </m:r>
                  </m:oMath>
                </a14:m>
                <a:r>
                  <a:rPr lang="en-US" sz="4300">
                    <a:solidFill>
                      <a:srgbClr val="00FF00"/>
                    </a:solidFill>
                  </a:rPr>
                  <a:t> </a:t>
                </a:r>
                <a:endParaRPr lang="en-US" sz="3600" smtClean="0"/>
              </a:p>
              <a:p>
                <a:pPr marL="0" indent="0">
                  <a:buNone/>
                  <a:tabLst>
                    <a:tab pos="1538288" algn="l"/>
                    <a:tab pos="2119313" algn="l"/>
                    <a:tab pos="6748463" algn="l"/>
                    <a:tab pos="8912225" algn="l"/>
                  </a:tabLst>
                </a:pPr>
                <a14:m>
                  <m:oMath xmlns:m="http://schemas.openxmlformats.org/officeDocument/2006/math">
                    <m:r>
                      <a:rPr lang="en-US" sz="44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4400" smtClean="0">
                    <a:ea typeface="Cambria Math"/>
                  </a:rPr>
                  <a:t>	</a:t>
                </a:r>
                <a:r>
                  <a:rPr lang="en-US" sz="3500" smtClean="0">
                    <a:ea typeface="Cambria Math"/>
                  </a:rPr>
                  <a:t>=	gabungan	</a:t>
                </a:r>
                <a:r>
                  <a:rPr lang="en-US" sz="3500" smtClean="0"/>
                  <a:t>Contoh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4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4400" i="1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∪</m:t>
                    </m:r>
                    <m:r>
                      <m:rPr>
                        <m:sty m:val="p"/>
                      </m:rPr>
                      <a:rPr lang="en-US" sz="44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B</m:t>
                    </m:r>
                  </m:oMath>
                </a14:m>
                <a:endParaRPr lang="en-US" sz="4400" smtClean="0">
                  <a:ea typeface="Cambria Math"/>
                </a:endParaRPr>
              </a:p>
              <a:p>
                <a:pPr marL="0" indent="0">
                  <a:buNone/>
                  <a:tabLst>
                    <a:tab pos="1538288" algn="l"/>
                    <a:tab pos="2119313" algn="l"/>
                    <a:tab pos="6748463" algn="l"/>
                    <a:tab pos="8912225" algn="l"/>
                  </a:tabLst>
                </a:pP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3600" smtClean="0"/>
                  <a:t>	=	irisan	Contoh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30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4300" i="1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∩</m:t>
                    </m:r>
                    <m:r>
                      <m:rPr>
                        <m:sty m:val="p"/>
                      </m:rPr>
                      <a:rPr lang="en-US" sz="430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B</m:t>
                    </m:r>
                  </m:oMath>
                </a14:m>
                <a:endParaRPr lang="en-US" sz="3600" smtClean="0">
                  <a:solidFill>
                    <a:srgbClr val="00FF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0914" y="2667003"/>
                <a:ext cx="11422743" cy="3124201"/>
              </a:xfrm>
              <a:blipFill rotWithShape="1">
                <a:blip r:embed="rId2"/>
                <a:stretch>
                  <a:fillRect t="-3125"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241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Lambang dalam teori himpunan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20914" y="2653148"/>
                <a:ext cx="11669486" cy="3124201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  <a:tabLst>
                    <a:tab pos="1538288" algn="l"/>
                    <a:tab pos="2119313" algn="l"/>
                    <a:tab pos="5776913" algn="l"/>
                    <a:tab pos="7881938" algn="l"/>
                  </a:tabLst>
                </a:pPr>
                <a14:m>
                  <m:oMath xmlns:m="http://schemas.openxmlformats.org/officeDocument/2006/math">
                    <m:r>
                      <a:rPr lang="en-US" sz="4800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mtClean="0"/>
                  <a:t>   	</a:t>
                </a:r>
                <a:r>
                  <a:rPr lang="en-US" sz="3600" smtClean="0"/>
                  <a:t>=	selisih	Contoh 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3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4300" b="0" i="1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n-US" sz="43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B</m:t>
                    </m:r>
                  </m:oMath>
                </a14:m>
                <a:r>
                  <a:rPr lang="en-US" sz="2600" smtClean="0">
                    <a:solidFill>
                      <a:srgbClr val="00FF00"/>
                    </a:solidFill>
                  </a:rPr>
                  <a:t> </a:t>
                </a:r>
              </a:p>
              <a:p>
                <a:pPr marL="0" indent="0">
                  <a:buNone/>
                  <a:tabLst>
                    <a:tab pos="1538288" algn="l"/>
                    <a:tab pos="2119313" algn="l"/>
                    <a:tab pos="5776913" algn="l"/>
                    <a:tab pos="7881938" algn="l"/>
                  </a:tabLst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80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800" b="0" i="0" smtClean="0">
                            <a:latin typeface="Cambria Math"/>
                            <a:ea typeface="Cambria Math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3600" smtClean="0"/>
                  <a:t> </a:t>
                </a:r>
                <a:r>
                  <a:rPr lang="en-US" sz="3600"/>
                  <a:t>	=	</a:t>
                </a:r>
                <a:r>
                  <a:rPr lang="en-US" sz="3600" smtClean="0"/>
                  <a:t>komplemen</a:t>
                </a:r>
                <a:r>
                  <a:rPr lang="en-US" sz="3600"/>
                  <a:t>	Contoh 	</a:t>
                </a:r>
                <a:endParaRPr lang="en-US" sz="3600" smtClean="0"/>
              </a:p>
              <a:p>
                <a:pPr marL="0" indent="0">
                  <a:buNone/>
                  <a:tabLst>
                    <a:tab pos="1538288" algn="l"/>
                    <a:tab pos="2119313" algn="l"/>
                    <a:tab pos="5776913" algn="l"/>
                    <a:tab pos="7881938" algn="l"/>
                  </a:tabLst>
                </a:pPr>
                <a:r>
                  <a:rPr lang="en-US" sz="3000" b="0" smtClean="0">
                    <a:solidFill>
                      <a:srgbClr val="00FF00"/>
                    </a:solidFill>
                    <a:ea typeface="Cambria Math"/>
                  </a:rPr>
                  <a:t>			Jika A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3000" b="0" i="1" smtClean="0">
                            <a:solidFill>
                              <a:srgbClr val="00FF00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3000" b="0" i="0" smtClean="0">
                            <a:solidFill>
                              <a:srgbClr val="00FF00"/>
                            </a:solidFill>
                            <a:latin typeface="Cambria Math"/>
                            <a:ea typeface="Cambria Math"/>
                          </a:rPr>
                          <m:t>x</m:t>
                        </m:r>
                        <m:r>
                          <a:rPr lang="en-US" sz="3000" b="0" i="0" smtClean="0">
                            <a:solidFill>
                              <a:srgbClr val="00FF00"/>
                            </a:solidFill>
                            <a:latin typeface="Cambria Math"/>
                            <a:ea typeface="Cambria Math"/>
                          </a:rPr>
                          <m:t> ; </m:t>
                        </m:r>
                      </m:e>
                    </m:d>
                    <m:r>
                      <m:rPr>
                        <m:sty m:val="p"/>
                      </m:rP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3000" b="0" i="1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adalah</m:t>
                    </m:r>
                    <m: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semua</m:t>
                    </m:r>
                    <m: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bilangan</m:t>
                    </m:r>
                    <m: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positif</m:t>
                    </m:r>
                    <m: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 )</m:t>
                    </m:r>
                  </m:oMath>
                </a14:m>
                <a:endParaRPr lang="en-US" sz="3000" smtClean="0">
                  <a:solidFill>
                    <a:srgbClr val="00FF00"/>
                  </a:solidFill>
                </a:endParaRPr>
              </a:p>
              <a:p>
                <a:pPr marL="0" indent="0">
                  <a:buNone/>
                  <a:tabLst>
                    <a:tab pos="1538288" algn="l"/>
                    <a:tab pos="2119313" algn="l"/>
                    <a:tab pos="5776913" algn="l"/>
                    <a:tab pos="7881938" algn="l"/>
                  </a:tabLst>
                </a:pPr>
                <a:r>
                  <a:rPr lang="en-US" sz="2600" smtClean="0">
                    <a:solidFill>
                      <a:srgbClr val="00FF00"/>
                    </a:solidFill>
                    <a:ea typeface="Cambria Math"/>
                  </a:rPr>
                  <a:t>			Maka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000" i="1">
                            <a:solidFill>
                              <a:srgbClr val="00FF00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000">
                            <a:solidFill>
                              <a:srgbClr val="00FF00"/>
                            </a:solidFill>
                            <a:latin typeface="Cambria Math"/>
                            <a:ea typeface="Cambria Math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3000">
                    <a:solidFill>
                      <a:srgbClr val="00FF00"/>
                    </a:solidFill>
                    <a:ea typeface="Cambria Math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3000" i="1">
                            <a:solidFill>
                              <a:srgbClr val="00FF00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3000">
                            <a:solidFill>
                              <a:srgbClr val="00FF00"/>
                            </a:solidFill>
                            <a:latin typeface="Cambria Math"/>
                            <a:ea typeface="Cambria Math"/>
                          </a:rPr>
                          <m:t>x</m:t>
                        </m:r>
                        <m:r>
                          <a:rPr lang="en-US" sz="3000" b="0" i="0" smtClean="0">
                            <a:solidFill>
                              <a:srgbClr val="00FF00"/>
                            </a:solidFill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sz="3000">
                            <a:solidFill>
                              <a:srgbClr val="00FF00"/>
                            </a:solidFill>
                            <a:latin typeface="Cambria Math"/>
                            <a:ea typeface="Cambria Math"/>
                          </a:rPr>
                          <m:t>;</m:t>
                        </m:r>
                      </m:e>
                    </m:d>
                    <m: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300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3000" i="1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adalah</m:t>
                    </m:r>
                    <m: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300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semua</m:t>
                    </m:r>
                    <m:r>
                      <a:rPr lang="en-US" sz="300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300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bilangan</m:t>
                    </m:r>
                    <m: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tidak</m:t>
                    </m:r>
                    <m: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3000" b="0" i="0" smtClean="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posisif</m:t>
                    </m:r>
                    <m:r>
                      <a:rPr lang="en-US" sz="3000">
                        <a:solidFill>
                          <a:srgbClr val="00FF00"/>
                        </a:solidFill>
                        <a:latin typeface="Cambria Math"/>
                        <a:ea typeface="Cambria Math"/>
                      </a:rPr>
                      <m:t>  )</m:t>
                    </m:r>
                  </m:oMath>
                </a14:m>
                <a:endParaRPr lang="en-US" sz="3000">
                  <a:solidFill>
                    <a:srgbClr val="00FF00"/>
                  </a:solidFill>
                </a:endParaRPr>
              </a:p>
              <a:p>
                <a:pPr marL="0" indent="0" algn="r">
                  <a:buNone/>
                  <a:tabLst>
                    <a:tab pos="1538288" algn="l"/>
                    <a:tab pos="2119313" algn="l"/>
                    <a:tab pos="5776913" algn="l"/>
                    <a:tab pos="7881938" algn="l"/>
                  </a:tabLst>
                </a:pPr>
                <a:r>
                  <a:rPr lang="en-US" sz="3000">
                    <a:solidFill>
                      <a:srgbClr val="00FF00"/>
                    </a:solidFill>
                  </a:rPr>
                  <a:t> </a:t>
                </a:r>
                <a:endParaRPr lang="en-US" sz="2600" smtClean="0"/>
              </a:p>
              <a:p>
                <a:pPr marL="0" indent="0">
                  <a:buNone/>
                  <a:tabLst>
                    <a:tab pos="1538288" algn="l"/>
                    <a:tab pos="2119313" algn="l"/>
                    <a:tab pos="5776913" algn="l"/>
                    <a:tab pos="7881938" algn="l"/>
                  </a:tabLs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4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4400" smtClean="0">
                    <a:ea typeface="Cambria Math"/>
                  </a:rPr>
                  <a:t>	</a:t>
                </a:r>
                <a:r>
                  <a:rPr lang="en-US" sz="3500" smtClean="0">
                    <a:ea typeface="Cambria Math"/>
                  </a:rPr>
                  <a:t>=	himpunan universal	</a:t>
                </a:r>
                <a:endParaRPr lang="en-US" sz="4400" smtClean="0">
                  <a:ea typeface="Cambria Math"/>
                </a:endParaRPr>
              </a:p>
              <a:p>
                <a:pPr marL="0" indent="0">
                  <a:buNone/>
                  <a:tabLst>
                    <a:tab pos="1538288" algn="l"/>
                    <a:tab pos="2119313" algn="l"/>
                    <a:tab pos="5776913" algn="l"/>
                    <a:tab pos="7881938" algn="l"/>
                  </a:tabLst>
                </a:pPr>
                <a14:m>
                  <m:oMath xmlns:m="http://schemas.openxmlformats.org/officeDocument/2006/math">
                    <m:r>
                      <a:rPr lang="en-US" sz="4400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3600" smtClean="0"/>
                  <a:t>	=	himpunan kosong	</a:t>
                </a:r>
                <a:endParaRPr lang="en-US" sz="3600" smtClean="0">
                  <a:solidFill>
                    <a:srgbClr val="00FF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0914" y="2653148"/>
                <a:ext cx="11669486" cy="3124201"/>
              </a:xfrm>
              <a:blipFill rotWithShape="1">
                <a:blip r:embed="rId2"/>
                <a:stretch>
                  <a:fillRect l="-888" t="-3509" r="-2351" b="-5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998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81201" y="2496000"/>
            <a:ext cx="8229600" cy="1736725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7200" b="1" smtClean="0">
                <a:ln/>
                <a:solidFill>
                  <a:srgbClr val="FFC000"/>
                </a:solidFill>
                <a:effectLst>
                  <a:outerShdw blurRad="304800" dist="114300" dir="2700000" algn="tl" rotWithShape="0">
                    <a:prstClr val="black">
                      <a:alpha val="87000"/>
                    </a:prstClr>
                  </a:outerShdw>
                </a:effectLst>
              </a:rPr>
              <a:t>Sistem bilangan </a:t>
            </a:r>
            <a:endParaRPr lang="en-US" sz="7200" b="1">
              <a:ln/>
              <a:solidFill>
                <a:srgbClr val="FFC000"/>
              </a:solidFill>
              <a:effectLst>
                <a:outerShdw blurRad="304800" dist="114300" dir="2700000" algn="tl" rotWithShape="0">
                  <a:prstClr val="black">
                    <a:alpha val="87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112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-13448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3200" smtClean="0">
                <a:solidFill>
                  <a:schemeClr val="bg1"/>
                </a:solidFill>
                <a:effectLst>
                  <a:outerShdw blurRad="114300" dist="63500" dir="2700000" algn="tl" rotWithShape="0">
                    <a:prstClr val="black">
                      <a:alpha val="82000"/>
                    </a:prstClr>
                  </a:outerShdw>
                </a:effectLst>
              </a:rPr>
              <a:t>SISTEM BILANGAN</a:t>
            </a:r>
            <a:endParaRPr lang="en-US">
              <a:solidFill>
                <a:schemeClr val="bg1"/>
              </a:solidFill>
              <a:effectLst>
                <a:outerShdw blurRad="114300" dist="63500" dir="2700000" algn="tl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518611" y="1170432"/>
            <a:ext cx="5186477" cy="1514246"/>
          </a:xfrm>
          <a:custGeom>
            <a:avLst/>
            <a:gdLst>
              <a:gd name="connsiteX0" fmla="*/ 0 w 5186477"/>
              <a:gd name="connsiteY0" fmla="*/ 1609344 h 1609344"/>
              <a:gd name="connsiteX1" fmla="*/ 14631 w 5186477"/>
              <a:gd name="connsiteY1" fmla="*/ 0 h 1609344"/>
              <a:gd name="connsiteX2" fmla="*/ 5186477 w 5186477"/>
              <a:gd name="connsiteY2" fmla="*/ 0 h 1609344"/>
              <a:gd name="connsiteX3" fmla="*/ 5186477 w 5186477"/>
              <a:gd name="connsiteY3" fmla="*/ 460858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6477" h="1609344">
                <a:moveTo>
                  <a:pt x="0" y="1609344"/>
                </a:moveTo>
                <a:lnTo>
                  <a:pt x="14631" y="0"/>
                </a:lnTo>
                <a:lnTo>
                  <a:pt x="5186477" y="0"/>
                </a:lnTo>
                <a:lnTo>
                  <a:pt x="5186477" y="460858"/>
                </a:lnTo>
              </a:path>
            </a:pathLst>
          </a:cu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endCxn id="5" idx="2"/>
          </p:cNvCxnSpPr>
          <p:nvPr/>
        </p:nvCxnSpPr>
        <p:spPr>
          <a:xfrm flipV="1">
            <a:off x="6095999" y="905439"/>
            <a:ext cx="1" cy="264993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1945842" y="2677039"/>
            <a:ext cx="3217827" cy="395021"/>
          </a:xfrm>
          <a:custGeom>
            <a:avLst/>
            <a:gdLst>
              <a:gd name="connsiteX0" fmla="*/ 0 w 3211372"/>
              <a:gd name="connsiteY0" fmla="*/ 387706 h 387706"/>
              <a:gd name="connsiteX1" fmla="*/ 7315 w 3211372"/>
              <a:gd name="connsiteY1" fmla="*/ 0 h 387706"/>
              <a:gd name="connsiteX2" fmla="*/ 3211372 w 3211372"/>
              <a:gd name="connsiteY2" fmla="*/ 0 h 387706"/>
              <a:gd name="connsiteX3" fmla="*/ 3211372 w 3211372"/>
              <a:gd name="connsiteY3" fmla="*/ 365760 h 387706"/>
              <a:gd name="connsiteX0" fmla="*/ 14631 w 3204057"/>
              <a:gd name="connsiteY0" fmla="*/ 387706 h 387706"/>
              <a:gd name="connsiteX1" fmla="*/ 0 w 3204057"/>
              <a:gd name="connsiteY1" fmla="*/ 0 h 387706"/>
              <a:gd name="connsiteX2" fmla="*/ 3204057 w 3204057"/>
              <a:gd name="connsiteY2" fmla="*/ 0 h 387706"/>
              <a:gd name="connsiteX3" fmla="*/ 3204057 w 3204057"/>
              <a:gd name="connsiteY3" fmla="*/ 365760 h 387706"/>
              <a:gd name="connsiteX0" fmla="*/ 14631 w 3204057"/>
              <a:gd name="connsiteY0" fmla="*/ 387706 h 387706"/>
              <a:gd name="connsiteX1" fmla="*/ 0 w 3204057"/>
              <a:gd name="connsiteY1" fmla="*/ 0 h 387706"/>
              <a:gd name="connsiteX2" fmla="*/ 3204057 w 3204057"/>
              <a:gd name="connsiteY2" fmla="*/ 0 h 387706"/>
              <a:gd name="connsiteX3" fmla="*/ 3204057 w 3204057"/>
              <a:gd name="connsiteY3" fmla="*/ 365760 h 387706"/>
              <a:gd name="connsiteX0" fmla="*/ 0 w 3189426"/>
              <a:gd name="connsiteY0" fmla="*/ 402336 h 402336"/>
              <a:gd name="connsiteX1" fmla="*/ 7315 w 3189426"/>
              <a:gd name="connsiteY1" fmla="*/ 0 h 402336"/>
              <a:gd name="connsiteX2" fmla="*/ 3189426 w 3189426"/>
              <a:gd name="connsiteY2" fmla="*/ 14630 h 402336"/>
              <a:gd name="connsiteX3" fmla="*/ 3189426 w 3189426"/>
              <a:gd name="connsiteY3" fmla="*/ 380390 h 402336"/>
              <a:gd name="connsiteX0" fmla="*/ 0 w 3182111"/>
              <a:gd name="connsiteY0" fmla="*/ 395021 h 395021"/>
              <a:gd name="connsiteX1" fmla="*/ 0 w 3182111"/>
              <a:gd name="connsiteY1" fmla="*/ 0 h 395021"/>
              <a:gd name="connsiteX2" fmla="*/ 3182111 w 3182111"/>
              <a:gd name="connsiteY2" fmla="*/ 14630 h 395021"/>
              <a:gd name="connsiteX3" fmla="*/ 3182111 w 3182111"/>
              <a:gd name="connsiteY3" fmla="*/ 380390 h 395021"/>
              <a:gd name="connsiteX0" fmla="*/ 0 w 3189427"/>
              <a:gd name="connsiteY0" fmla="*/ 395021 h 395021"/>
              <a:gd name="connsiteX1" fmla="*/ 0 w 3189427"/>
              <a:gd name="connsiteY1" fmla="*/ 0 h 395021"/>
              <a:gd name="connsiteX2" fmla="*/ 3189427 w 3189427"/>
              <a:gd name="connsiteY2" fmla="*/ 14630 h 395021"/>
              <a:gd name="connsiteX3" fmla="*/ 3182111 w 3189427"/>
              <a:gd name="connsiteY3" fmla="*/ 380390 h 395021"/>
              <a:gd name="connsiteX0" fmla="*/ 0 w 3182111"/>
              <a:gd name="connsiteY0" fmla="*/ 395021 h 395021"/>
              <a:gd name="connsiteX1" fmla="*/ 0 w 3182111"/>
              <a:gd name="connsiteY1" fmla="*/ 0 h 395021"/>
              <a:gd name="connsiteX2" fmla="*/ 3167482 w 3182111"/>
              <a:gd name="connsiteY2" fmla="*/ 0 h 395021"/>
              <a:gd name="connsiteX3" fmla="*/ 3182111 w 3182111"/>
              <a:gd name="connsiteY3" fmla="*/ 380390 h 395021"/>
              <a:gd name="connsiteX0" fmla="*/ 0 w 3167482"/>
              <a:gd name="connsiteY0" fmla="*/ 395021 h 395021"/>
              <a:gd name="connsiteX1" fmla="*/ 0 w 3167482"/>
              <a:gd name="connsiteY1" fmla="*/ 0 h 395021"/>
              <a:gd name="connsiteX2" fmla="*/ 3167482 w 3167482"/>
              <a:gd name="connsiteY2" fmla="*/ 0 h 395021"/>
              <a:gd name="connsiteX3" fmla="*/ 3167481 w 3167482"/>
              <a:gd name="connsiteY3" fmla="*/ 373075 h 395021"/>
              <a:gd name="connsiteX0" fmla="*/ 0 w 3167482"/>
              <a:gd name="connsiteY0" fmla="*/ 395021 h 395021"/>
              <a:gd name="connsiteX1" fmla="*/ 0 w 3167482"/>
              <a:gd name="connsiteY1" fmla="*/ 0 h 395021"/>
              <a:gd name="connsiteX2" fmla="*/ 3167482 w 3167482"/>
              <a:gd name="connsiteY2" fmla="*/ 0 h 395021"/>
              <a:gd name="connsiteX3" fmla="*/ 3167481 w 3167482"/>
              <a:gd name="connsiteY3" fmla="*/ 373075 h 395021"/>
              <a:gd name="connsiteX0" fmla="*/ 0 w 3167482"/>
              <a:gd name="connsiteY0" fmla="*/ 395021 h 395021"/>
              <a:gd name="connsiteX1" fmla="*/ 0 w 3167482"/>
              <a:gd name="connsiteY1" fmla="*/ 0 h 395021"/>
              <a:gd name="connsiteX2" fmla="*/ 3167482 w 3167482"/>
              <a:gd name="connsiteY2" fmla="*/ 0 h 395021"/>
              <a:gd name="connsiteX3" fmla="*/ 3167481 w 3167482"/>
              <a:gd name="connsiteY3" fmla="*/ 373075 h 39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7482" h="395021">
                <a:moveTo>
                  <a:pt x="0" y="395021"/>
                </a:moveTo>
                <a:lnTo>
                  <a:pt x="0" y="0"/>
                </a:lnTo>
                <a:lnTo>
                  <a:pt x="3167482" y="0"/>
                </a:lnTo>
                <a:cubicBezTo>
                  <a:pt x="3160167" y="395021"/>
                  <a:pt x="3167481" y="248717"/>
                  <a:pt x="3167481" y="373075"/>
                </a:cubicBezTo>
              </a:path>
            </a:pathLst>
          </a:cu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3529584" y="4306823"/>
            <a:ext cx="3167482" cy="646176"/>
          </a:xfrm>
          <a:custGeom>
            <a:avLst/>
            <a:gdLst>
              <a:gd name="connsiteX0" fmla="*/ 0 w 3211372"/>
              <a:gd name="connsiteY0" fmla="*/ 387706 h 387706"/>
              <a:gd name="connsiteX1" fmla="*/ 7315 w 3211372"/>
              <a:gd name="connsiteY1" fmla="*/ 0 h 387706"/>
              <a:gd name="connsiteX2" fmla="*/ 3211372 w 3211372"/>
              <a:gd name="connsiteY2" fmla="*/ 0 h 387706"/>
              <a:gd name="connsiteX3" fmla="*/ 3211372 w 3211372"/>
              <a:gd name="connsiteY3" fmla="*/ 365760 h 387706"/>
              <a:gd name="connsiteX0" fmla="*/ 14631 w 3204057"/>
              <a:gd name="connsiteY0" fmla="*/ 387706 h 387706"/>
              <a:gd name="connsiteX1" fmla="*/ 0 w 3204057"/>
              <a:gd name="connsiteY1" fmla="*/ 0 h 387706"/>
              <a:gd name="connsiteX2" fmla="*/ 3204057 w 3204057"/>
              <a:gd name="connsiteY2" fmla="*/ 0 h 387706"/>
              <a:gd name="connsiteX3" fmla="*/ 3204057 w 3204057"/>
              <a:gd name="connsiteY3" fmla="*/ 365760 h 387706"/>
              <a:gd name="connsiteX0" fmla="*/ 14631 w 3204057"/>
              <a:gd name="connsiteY0" fmla="*/ 387706 h 387706"/>
              <a:gd name="connsiteX1" fmla="*/ 0 w 3204057"/>
              <a:gd name="connsiteY1" fmla="*/ 0 h 387706"/>
              <a:gd name="connsiteX2" fmla="*/ 3204057 w 3204057"/>
              <a:gd name="connsiteY2" fmla="*/ 0 h 387706"/>
              <a:gd name="connsiteX3" fmla="*/ 3204057 w 3204057"/>
              <a:gd name="connsiteY3" fmla="*/ 365760 h 387706"/>
              <a:gd name="connsiteX0" fmla="*/ 0 w 3189426"/>
              <a:gd name="connsiteY0" fmla="*/ 402336 h 402336"/>
              <a:gd name="connsiteX1" fmla="*/ 7315 w 3189426"/>
              <a:gd name="connsiteY1" fmla="*/ 0 h 402336"/>
              <a:gd name="connsiteX2" fmla="*/ 3189426 w 3189426"/>
              <a:gd name="connsiteY2" fmla="*/ 14630 h 402336"/>
              <a:gd name="connsiteX3" fmla="*/ 3189426 w 3189426"/>
              <a:gd name="connsiteY3" fmla="*/ 380390 h 402336"/>
              <a:gd name="connsiteX0" fmla="*/ 0 w 3182111"/>
              <a:gd name="connsiteY0" fmla="*/ 395021 h 395021"/>
              <a:gd name="connsiteX1" fmla="*/ 0 w 3182111"/>
              <a:gd name="connsiteY1" fmla="*/ 0 h 395021"/>
              <a:gd name="connsiteX2" fmla="*/ 3182111 w 3182111"/>
              <a:gd name="connsiteY2" fmla="*/ 14630 h 395021"/>
              <a:gd name="connsiteX3" fmla="*/ 3182111 w 3182111"/>
              <a:gd name="connsiteY3" fmla="*/ 380390 h 395021"/>
              <a:gd name="connsiteX0" fmla="*/ 0 w 3189427"/>
              <a:gd name="connsiteY0" fmla="*/ 395021 h 395021"/>
              <a:gd name="connsiteX1" fmla="*/ 0 w 3189427"/>
              <a:gd name="connsiteY1" fmla="*/ 0 h 395021"/>
              <a:gd name="connsiteX2" fmla="*/ 3189427 w 3189427"/>
              <a:gd name="connsiteY2" fmla="*/ 14630 h 395021"/>
              <a:gd name="connsiteX3" fmla="*/ 3182111 w 3189427"/>
              <a:gd name="connsiteY3" fmla="*/ 380390 h 395021"/>
              <a:gd name="connsiteX0" fmla="*/ 0 w 3182111"/>
              <a:gd name="connsiteY0" fmla="*/ 395021 h 395021"/>
              <a:gd name="connsiteX1" fmla="*/ 0 w 3182111"/>
              <a:gd name="connsiteY1" fmla="*/ 0 h 395021"/>
              <a:gd name="connsiteX2" fmla="*/ 3167482 w 3182111"/>
              <a:gd name="connsiteY2" fmla="*/ 0 h 395021"/>
              <a:gd name="connsiteX3" fmla="*/ 3182111 w 3182111"/>
              <a:gd name="connsiteY3" fmla="*/ 380390 h 395021"/>
              <a:gd name="connsiteX0" fmla="*/ 0 w 3167482"/>
              <a:gd name="connsiteY0" fmla="*/ 395021 h 395021"/>
              <a:gd name="connsiteX1" fmla="*/ 0 w 3167482"/>
              <a:gd name="connsiteY1" fmla="*/ 0 h 395021"/>
              <a:gd name="connsiteX2" fmla="*/ 3167482 w 3167482"/>
              <a:gd name="connsiteY2" fmla="*/ 0 h 395021"/>
              <a:gd name="connsiteX3" fmla="*/ 3167481 w 3167482"/>
              <a:gd name="connsiteY3" fmla="*/ 373075 h 395021"/>
              <a:gd name="connsiteX0" fmla="*/ 0 w 3167482"/>
              <a:gd name="connsiteY0" fmla="*/ 395021 h 395021"/>
              <a:gd name="connsiteX1" fmla="*/ 0 w 3167482"/>
              <a:gd name="connsiteY1" fmla="*/ 0 h 395021"/>
              <a:gd name="connsiteX2" fmla="*/ 3167482 w 3167482"/>
              <a:gd name="connsiteY2" fmla="*/ 0 h 395021"/>
              <a:gd name="connsiteX3" fmla="*/ 3167481 w 3167482"/>
              <a:gd name="connsiteY3" fmla="*/ 373075 h 395021"/>
              <a:gd name="connsiteX0" fmla="*/ 0 w 3167482"/>
              <a:gd name="connsiteY0" fmla="*/ 395021 h 395021"/>
              <a:gd name="connsiteX1" fmla="*/ 0 w 3167482"/>
              <a:gd name="connsiteY1" fmla="*/ 0 h 395021"/>
              <a:gd name="connsiteX2" fmla="*/ 3167482 w 3167482"/>
              <a:gd name="connsiteY2" fmla="*/ 0 h 395021"/>
              <a:gd name="connsiteX3" fmla="*/ 3167481 w 3167482"/>
              <a:gd name="connsiteY3" fmla="*/ 373075 h 39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7482" h="395021">
                <a:moveTo>
                  <a:pt x="0" y="395021"/>
                </a:moveTo>
                <a:lnTo>
                  <a:pt x="0" y="0"/>
                </a:lnTo>
                <a:lnTo>
                  <a:pt x="3167482" y="0"/>
                </a:lnTo>
                <a:cubicBezTo>
                  <a:pt x="3160167" y="395021"/>
                  <a:pt x="3167481" y="248717"/>
                  <a:pt x="3167481" y="373075"/>
                </a:cubicBezTo>
              </a:path>
            </a:pathLst>
          </a:cu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9" idx="2"/>
          </p:cNvCxnSpPr>
          <p:nvPr/>
        </p:nvCxnSpPr>
        <p:spPr>
          <a:xfrm>
            <a:off x="5163670" y="3765176"/>
            <a:ext cx="0" cy="541647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5163670" y="206191"/>
            <a:ext cx="1864659" cy="699248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7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BILANGAN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31340" y="3065928"/>
            <a:ext cx="1864659" cy="699248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7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BILANGAN</a:t>
            </a:r>
          </a:p>
          <a:p>
            <a:pPr algn="ctr"/>
            <a:r>
              <a:rPr lang="en-US" b="1" smtClean="0">
                <a:solidFill>
                  <a:schemeClr val="bg1"/>
                </a:solidFill>
              </a:rPr>
              <a:t>RASIONAL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0799" y="1667433"/>
            <a:ext cx="1864659" cy="699248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7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BILANGAN</a:t>
            </a:r>
          </a:p>
          <a:p>
            <a:pPr algn="ctr"/>
            <a:r>
              <a:rPr lang="en-US" b="1" smtClean="0">
                <a:solidFill>
                  <a:schemeClr val="bg1"/>
                </a:solidFill>
              </a:rPr>
              <a:t>NYATA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63435" y="1613646"/>
            <a:ext cx="1864659" cy="699248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7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BILANGAN</a:t>
            </a:r>
          </a:p>
          <a:p>
            <a:pPr algn="ctr"/>
            <a:r>
              <a:rPr lang="en-US" b="1" smtClean="0">
                <a:solidFill>
                  <a:schemeClr val="bg1"/>
                </a:solidFill>
              </a:rPr>
              <a:t>KHAYAL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90799" y="4952999"/>
            <a:ext cx="1864659" cy="699248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7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BILANGAN</a:t>
            </a:r>
          </a:p>
          <a:p>
            <a:pPr algn="ctr"/>
            <a:r>
              <a:rPr lang="en-US" b="1" smtClean="0">
                <a:solidFill>
                  <a:schemeClr val="bg1"/>
                </a:solidFill>
              </a:rPr>
              <a:t>BULAT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91198" y="4939551"/>
            <a:ext cx="1864659" cy="699248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7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BILANGAN</a:t>
            </a:r>
          </a:p>
          <a:p>
            <a:pPr algn="ctr"/>
            <a:r>
              <a:rPr lang="en-US" b="1" smtClean="0">
                <a:solidFill>
                  <a:schemeClr val="bg1"/>
                </a:solidFill>
              </a:rPr>
              <a:t>PECAHAN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30941" y="3079376"/>
            <a:ext cx="1864659" cy="699248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7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BILANGAN</a:t>
            </a:r>
          </a:p>
          <a:p>
            <a:pPr algn="ctr"/>
            <a:r>
              <a:rPr lang="en-US" b="1" smtClean="0">
                <a:solidFill>
                  <a:schemeClr val="bg1"/>
                </a:solidFill>
              </a:rPr>
              <a:t>IRRASIONAL</a:t>
            </a:r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07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4674" name="Picture 2" descr="Pengertian Bilangan Bulat dan Contohny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683" y="425017"/>
            <a:ext cx="8115589" cy="606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31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51793" y="1813074"/>
                <a:ext cx="10783614" cy="4011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Courier New" pitchFamily="49" charset="0"/>
                  <a:buChar char="o"/>
                </a:pPr>
                <a:r>
                  <a:rPr lang="en-US" sz="2800" smtClean="0"/>
                  <a:t>Bilangan nyata dapat positif dapat negatif. </a:t>
                </a:r>
                <a:r>
                  <a:rPr lang="en-US" sz="2800"/>
                  <a:t>Setiap bilangan nyata mengandung hanya salah satu sifat secara tegas, yaitu </a:t>
                </a:r>
                <a:r>
                  <a:rPr lang="en-US" sz="2800" b="1"/>
                  <a:t>positif </a:t>
                </a:r>
                <a:r>
                  <a:rPr lang="en-US" sz="2800"/>
                  <a:t>atau </a:t>
                </a:r>
                <a:r>
                  <a:rPr lang="en-US" sz="2800" b="1"/>
                  <a:t>negatif</a:t>
                </a:r>
                <a:r>
                  <a:rPr lang="en-US" sz="2800"/>
                  <a:t>, tetapi tidak keduanya</a:t>
                </a:r>
                <a:r>
                  <a:rPr lang="en-US" sz="2800" smtClean="0"/>
                  <a:t>. </a:t>
                </a:r>
              </a:p>
              <a:p>
                <a:pPr marL="457200" indent="-457200">
                  <a:buFont typeface="Courier New" pitchFamily="49" charset="0"/>
                  <a:buChar char="o"/>
                </a:pPr>
                <a:r>
                  <a:rPr lang="en-US" sz="2800" smtClean="0"/>
                  <a:t>Bilangan khayal adalah bilangan yang mengandung kedua sifat positif dan negatif sekaligus, tidak secara tegas salah satu di antara keduanya. </a:t>
                </a:r>
              </a:p>
              <a:p>
                <a:pPr marL="457200" indent="-457200">
                  <a:buFont typeface="Courier New" pitchFamily="49" charset="0"/>
                  <a:buChar char="o"/>
                </a:pPr>
                <a:endParaRPr lang="en-US" sz="2800"/>
              </a:p>
              <a:p>
                <a:pPr marL="457200" indent="-457200">
                  <a:buFont typeface="Courier New" pitchFamily="49" charset="0"/>
                  <a:buChar char="o"/>
                </a:pPr>
                <a:r>
                  <a:rPr lang="en-US" sz="2800" smtClean="0"/>
                  <a:t>CONTOH BILANGAN NYATA:  2; -2; 1,5; -1,5</a:t>
                </a:r>
              </a:p>
              <a:p>
                <a:pPr marL="457200" indent="-457200">
                  <a:buFont typeface="Courier New" pitchFamily="49" charset="0"/>
                  <a:buChar char="o"/>
                </a:pPr>
                <a:r>
                  <a:rPr lang="en-US" sz="2800" smtClean="0"/>
                  <a:t>CONTOH BILANGAN KHAYAL: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/>
                          </a:rPr>
                          <m:t>−4</m:t>
                        </m:r>
                      </m:e>
                    </m:rad>
                  </m:oMath>
                </a14:m>
                <a:r>
                  <a:rPr lang="en-US" sz="2800" smtClean="0"/>
                  <a:t> =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en-US" sz="2800" smtClean="0"/>
                  <a:t>;  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800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800" b="0" i="1" smtClean="0">
                            <a:latin typeface="Cambria Math"/>
                          </a:rPr>
                          <m:t>4</m:t>
                        </m:r>
                      </m:deg>
                      <m:e>
                        <m:r>
                          <a:rPr lang="en-US" sz="2800" b="0" i="1" smtClean="0">
                            <a:latin typeface="Cambria Math"/>
                          </a:rPr>
                          <m:t>−1,4641</m:t>
                        </m:r>
                      </m:e>
                    </m:rad>
                  </m:oMath>
                </a14:m>
                <a:r>
                  <a:rPr lang="en-US" sz="2800" smtClean="0"/>
                  <a:t> =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1,1</m:t>
                    </m:r>
                  </m:oMath>
                </a14:m>
                <a:r>
                  <a:rPr lang="en-US" sz="2800" smtClean="0"/>
                  <a:t> </a:t>
                </a:r>
                <a:endParaRPr lang="en-US" sz="280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93" y="1813074"/>
                <a:ext cx="10783614" cy="4011483"/>
              </a:xfrm>
              <a:prstGeom prst="rect">
                <a:avLst/>
              </a:prstGeom>
              <a:blipFill rotWithShape="1">
                <a:blip r:embed="rId2"/>
                <a:stretch>
                  <a:fillRect l="-1018" t="-1520" r="-848" b="-33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876096" y="725213"/>
            <a:ext cx="84544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BILANGAN NYATA </a:t>
            </a:r>
            <a: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 </a:t>
            </a:r>
            <a:r>
              <a:rPr lang="en-US" sz="3200" b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BILANGAN KHAYAL</a:t>
            </a:r>
            <a:endParaRPr lang="en-US" sz="3200" b="1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732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793" y="1813074"/>
            <a:ext cx="1078361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itchFamily="49" charset="0"/>
              <a:buChar char="o"/>
            </a:pPr>
            <a:r>
              <a:rPr lang="en-US" sz="2800" smtClean="0"/>
              <a:t>Bilangan </a:t>
            </a:r>
            <a:r>
              <a:rPr lang="en-US" sz="2800" b="1" smtClean="0">
                <a:solidFill>
                  <a:srgbClr val="8CF4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rasional</a:t>
            </a:r>
            <a:r>
              <a:rPr lang="en-US" sz="2800" smtClean="0"/>
              <a:t> adalah hasil bagi antara dua bilangan yang berupa bilangan bulat atau berupa pecahan dengan desimal terbatas </a:t>
            </a:r>
            <a:r>
              <a:rPr lang="en-US" sz="2800" b="1" smtClean="0">
                <a:solidFill>
                  <a:srgbClr val="00FF00"/>
                </a:solidFill>
              </a:rPr>
              <a:t>atau</a:t>
            </a:r>
            <a:r>
              <a:rPr lang="en-US" sz="2800" smtClean="0"/>
              <a:t> desimal berulang.</a:t>
            </a:r>
          </a:p>
          <a:p>
            <a:pPr marL="457200" indent="-457200">
              <a:buFont typeface="Courier New" pitchFamily="49" charset="0"/>
              <a:buChar char="o"/>
            </a:pPr>
            <a:r>
              <a:rPr lang="en-US" sz="2800" smtClean="0"/>
              <a:t>Bilangan </a:t>
            </a:r>
            <a:r>
              <a:rPr lang="en-US" sz="2800" b="1" smtClean="0">
                <a:solidFill>
                  <a:srgbClr val="8CF4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irrasional</a:t>
            </a:r>
            <a:r>
              <a:rPr lang="en-US" sz="2800" smtClean="0"/>
              <a:t> adalah hasil bagi antara dua bilangan yang berupa pecahan dengan desimal tak terbatas </a:t>
            </a:r>
            <a:r>
              <a:rPr lang="en-US" sz="2800" b="1" smtClean="0">
                <a:solidFill>
                  <a:srgbClr val="00FF00"/>
                </a:solidFill>
              </a:rPr>
              <a:t>dan</a:t>
            </a:r>
            <a:r>
              <a:rPr lang="en-US" sz="2800" smtClean="0"/>
              <a:t> tak berulang. </a:t>
            </a:r>
          </a:p>
          <a:p>
            <a:pPr marL="457200" indent="-457200">
              <a:buFont typeface="Courier New" pitchFamily="49" charset="0"/>
              <a:buChar char="o"/>
            </a:pPr>
            <a:endParaRPr lang="en-US" sz="2800"/>
          </a:p>
          <a:p>
            <a:pPr marL="457200" indent="-457200">
              <a:buFont typeface="Courier New" pitchFamily="49" charset="0"/>
              <a:buChar char="o"/>
            </a:pPr>
            <a:r>
              <a:rPr lang="en-US" sz="2800" smtClean="0"/>
              <a:t>CONTOH BILANGAN RASIONAL:   </a:t>
            </a:r>
            <a:r>
              <a:rPr lang="en-US" sz="2800" smtClean="0">
                <a:solidFill>
                  <a:srgbClr val="00FF00"/>
                </a:solidFill>
              </a:rPr>
              <a:t>0,1492525</a:t>
            </a:r>
            <a:r>
              <a:rPr lang="en-US" sz="2800" smtClean="0"/>
              <a:t>;   </a:t>
            </a:r>
            <a:r>
              <a:rPr lang="en-US" sz="2800" smtClean="0">
                <a:solidFill>
                  <a:srgbClr val="00FF00"/>
                </a:solidFill>
              </a:rPr>
              <a:t>3,3333333…</a:t>
            </a:r>
            <a:r>
              <a:rPr lang="en-US" sz="2800" smtClean="0"/>
              <a:t>.; </a:t>
            </a:r>
          </a:p>
          <a:p>
            <a:r>
              <a:rPr lang="en-US" sz="2800"/>
              <a:t>	</a:t>
            </a:r>
            <a:r>
              <a:rPr lang="en-US" sz="2800" smtClean="0"/>
              <a:t>					       </a:t>
            </a:r>
            <a:r>
              <a:rPr lang="en-US" sz="2800" smtClean="0">
                <a:solidFill>
                  <a:srgbClr val="00FF00"/>
                </a:solidFill>
              </a:rPr>
              <a:t>0,149262626</a:t>
            </a:r>
            <a:r>
              <a:rPr lang="en-US" sz="2800" smtClean="0"/>
              <a:t>	</a:t>
            </a:r>
          </a:p>
          <a:p>
            <a:pPr marL="457200" indent="-457200">
              <a:buFont typeface="Courier New" pitchFamily="49" charset="0"/>
              <a:buChar char="o"/>
            </a:pPr>
            <a:r>
              <a:rPr lang="en-US" sz="2800" smtClean="0"/>
              <a:t>CONTOH BILANGAN IRRASIONAL:  </a:t>
            </a:r>
            <a:r>
              <a:rPr lang="en-US" sz="2800" smtClean="0">
                <a:solidFill>
                  <a:srgbClr val="00FF00"/>
                </a:solidFill>
              </a:rPr>
              <a:t>0,1492525393993999….</a:t>
            </a:r>
            <a:endParaRPr lang="en-US" sz="2800">
              <a:solidFill>
                <a:srgbClr val="00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76096" y="725213"/>
            <a:ext cx="7929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BILANGAN RASIONAL </a:t>
            </a:r>
            <a: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r>
              <a:rPr lang="en-US" sz="3200" b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IRRASIONAL</a:t>
            </a:r>
            <a:endParaRPr lang="en-US" sz="3200" b="1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417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793" y="1813074"/>
            <a:ext cx="1078361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itchFamily="49" charset="0"/>
              <a:buChar char="o"/>
            </a:pPr>
            <a:r>
              <a:rPr lang="en-US" sz="2800" smtClean="0"/>
              <a:t>Bilangan bulat adalah bilangan yang </a:t>
            </a:r>
            <a:r>
              <a:rPr lang="en-US" sz="2800" b="1" smtClean="0">
                <a:solidFill>
                  <a:srgbClr val="00B050"/>
                </a:solidFill>
              </a:rPr>
              <a:t>habis</a:t>
            </a:r>
            <a:r>
              <a:rPr lang="en-US" sz="2800" smtClean="0"/>
              <a:t> dibagi dengan 1.</a:t>
            </a:r>
          </a:p>
          <a:p>
            <a:pPr marL="457200" indent="-457200">
              <a:buFont typeface="Courier New" pitchFamily="49" charset="0"/>
              <a:buChar char="o"/>
            </a:pPr>
            <a:r>
              <a:rPr lang="en-US" sz="2800" smtClean="0"/>
              <a:t>Bilangan pecahan adalah bilangan yang </a:t>
            </a:r>
            <a:r>
              <a:rPr lang="en-US" sz="2800" b="1" smtClean="0">
                <a:solidFill>
                  <a:srgbClr val="00B050"/>
                </a:solidFill>
              </a:rPr>
              <a:t>tidak habis </a:t>
            </a:r>
            <a:r>
              <a:rPr lang="en-US" sz="2800" smtClean="0"/>
              <a:t>dibagi dengan 1.</a:t>
            </a:r>
          </a:p>
          <a:p>
            <a:pPr marL="457200" indent="-457200">
              <a:buFont typeface="Courier New" pitchFamily="49" charset="0"/>
              <a:buChar char="o"/>
            </a:pPr>
            <a:endParaRPr lang="en-US" sz="2800"/>
          </a:p>
          <a:p>
            <a:pPr marL="457200" indent="-457200">
              <a:buFont typeface="Courier New" pitchFamily="49" charset="0"/>
              <a:buChar char="o"/>
            </a:pPr>
            <a:r>
              <a:rPr lang="en-US" sz="2800" smtClean="0"/>
              <a:t>CONTOH BILANGAN BULAT:   </a:t>
            </a:r>
            <a:r>
              <a:rPr lang="en-US" sz="2800" smtClean="0">
                <a:solidFill>
                  <a:srgbClr val="00FF00"/>
                </a:solidFill>
              </a:rPr>
              <a:t>5</a:t>
            </a:r>
            <a:r>
              <a:rPr lang="en-US" sz="2800" smtClean="0"/>
              <a:t>; </a:t>
            </a:r>
            <a:r>
              <a:rPr lang="en-US" sz="2800" smtClean="0">
                <a:solidFill>
                  <a:srgbClr val="00FF00"/>
                </a:solidFill>
              </a:rPr>
              <a:t>3</a:t>
            </a:r>
            <a:r>
              <a:rPr lang="en-US" sz="2800" smtClean="0"/>
              <a:t>; </a:t>
            </a:r>
            <a:r>
              <a:rPr lang="en-US" sz="2800" smtClean="0">
                <a:solidFill>
                  <a:srgbClr val="00FF00"/>
                </a:solidFill>
              </a:rPr>
              <a:t>8</a:t>
            </a:r>
            <a:r>
              <a:rPr lang="en-US" sz="2800" smtClean="0"/>
              <a:t>; </a:t>
            </a:r>
            <a:r>
              <a:rPr lang="en-US" sz="2800" smtClean="0">
                <a:solidFill>
                  <a:srgbClr val="00FF00"/>
                </a:solidFill>
              </a:rPr>
              <a:t>-2</a:t>
            </a:r>
            <a:r>
              <a:rPr lang="en-US" sz="2800" smtClean="0"/>
              <a:t>; </a:t>
            </a:r>
            <a:r>
              <a:rPr lang="en-US" sz="2800" smtClean="0">
                <a:solidFill>
                  <a:srgbClr val="00FF00"/>
                </a:solidFill>
              </a:rPr>
              <a:t>6</a:t>
            </a:r>
            <a:r>
              <a:rPr lang="en-US" sz="2800" smtClean="0"/>
              <a:t>; </a:t>
            </a:r>
            <a:r>
              <a:rPr lang="en-US" sz="2800" smtClean="0">
                <a:solidFill>
                  <a:srgbClr val="00FF00"/>
                </a:solidFill>
              </a:rPr>
              <a:t>-4</a:t>
            </a:r>
            <a:r>
              <a:rPr lang="en-US" sz="2800" smtClean="0"/>
              <a:t>; </a:t>
            </a:r>
          </a:p>
          <a:p>
            <a:r>
              <a:rPr lang="en-US" sz="2800" smtClean="0"/>
              <a:t>	</a:t>
            </a:r>
          </a:p>
          <a:p>
            <a:pPr marL="457200" indent="-457200">
              <a:buFont typeface="Courier New" pitchFamily="49" charset="0"/>
              <a:buChar char="o"/>
            </a:pPr>
            <a:r>
              <a:rPr lang="en-US" sz="2800"/>
              <a:t>CONTOH</a:t>
            </a:r>
            <a:r>
              <a:rPr lang="en-US" sz="2800" smtClean="0"/>
              <a:t> BILANGAN PECAHAN:  </a:t>
            </a:r>
            <a:r>
              <a:rPr lang="en-US" sz="2800" smtClean="0">
                <a:solidFill>
                  <a:srgbClr val="00FF00"/>
                </a:solidFill>
              </a:rPr>
              <a:t>½</a:t>
            </a:r>
            <a:r>
              <a:rPr lang="en-US" sz="2800" smtClean="0"/>
              <a:t>;</a:t>
            </a:r>
            <a:r>
              <a:rPr lang="en-US" sz="2800" smtClean="0">
                <a:solidFill>
                  <a:srgbClr val="00FF00"/>
                </a:solidFill>
              </a:rPr>
              <a:t> ¾</a:t>
            </a:r>
            <a:r>
              <a:rPr lang="en-US" sz="2800" smtClean="0"/>
              <a:t>;</a:t>
            </a:r>
            <a:r>
              <a:rPr lang="en-US" sz="2800" smtClean="0">
                <a:solidFill>
                  <a:srgbClr val="00FF00"/>
                </a:solidFill>
              </a:rPr>
              <a:t> 1,5</a:t>
            </a:r>
            <a:r>
              <a:rPr lang="en-US" sz="2800" smtClean="0"/>
              <a:t>;</a:t>
            </a:r>
            <a:r>
              <a:rPr lang="en-US" sz="2800" smtClean="0">
                <a:solidFill>
                  <a:srgbClr val="00FF00"/>
                </a:solidFill>
              </a:rPr>
              <a:t> 3,6</a:t>
            </a:r>
            <a:r>
              <a:rPr lang="en-US" sz="2800" smtClean="0"/>
              <a:t>;</a:t>
            </a:r>
            <a:endParaRPr lang="en-US" sz="2800"/>
          </a:p>
        </p:txBody>
      </p:sp>
      <p:sp>
        <p:nvSpPr>
          <p:cNvPr id="3" name="TextBox 2"/>
          <p:cNvSpPr txBox="1"/>
          <p:nvPr/>
        </p:nvSpPr>
        <p:spPr>
          <a:xfrm>
            <a:off x="1876096" y="725213"/>
            <a:ext cx="66303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BILANGAN BULAT </a:t>
            </a:r>
            <a:r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r>
              <a:rPr lang="en-US" sz="3200" b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PECAHAN</a:t>
            </a:r>
            <a:endParaRPr lang="en-US" sz="3200" b="1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63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92726" y="602204"/>
                <a:ext cx="10584873" cy="6124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buFont typeface="Wingdings" pitchFamily="2" charset="2"/>
                  <a:buChar char="q"/>
                </a:pPr>
                <a:r>
                  <a:rPr lang="en-US" sz="2800" smtClean="0"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Selain bilangan dalam skema di atas, masih terdapat tiga jenis bilangan yang menyangkut bilangan bulat positif, ialah: bilangan asli, bilangan cacah, dan bilangan prima.</a:t>
                </a:r>
              </a:p>
              <a:p>
                <a:pPr marL="914400" lvl="1" indent="-457200" algn="just">
                  <a:buFont typeface="Courier New" pitchFamily="49" charset="0"/>
                  <a:buChar char="o"/>
                </a:pPr>
                <a:r>
                  <a:rPr lang="en-US" sz="2800" b="1" smtClean="0">
                    <a:solidFill>
                      <a:srgbClr val="FFC000"/>
                    </a:solidFill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Bilangan asli </a:t>
                </a:r>
                <a:r>
                  <a:rPr lang="en-US" sz="2800" smtClean="0"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ialah semua bilangan bulat positif, tidak termasuk nol. Himpunan bilangan asli dilambangkan dengan N. Maka sebagai contoh  </a:t>
                </a:r>
                <a:r>
                  <a:rPr lang="en-US" sz="2800" smtClean="0">
                    <a:solidFill>
                      <a:srgbClr val="00FF00"/>
                    </a:solidFill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en-US" sz="2800" smtClean="0">
                    <a:solidFill>
                      <a:srgbClr val="00FF00"/>
                    </a:solidFill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smtClean="0">
                            <a:solidFill>
                              <a:srgbClr val="00FF00"/>
                            </a:solidFill>
                            <a:effectLst>
                              <a:outerShdw blurRad="139700" dist="63500" dir="2700000" algn="tl" rotWithShape="0">
                                <a:prstClr val="black">
                                  <a:alpha val="84000"/>
                                </a:prst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FF00"/>
                            </a:solidFill>
                            <a:effectLst>
                              <a:outerShdw blurRad="139700" dist="63500" dir="2700000" algn="tl" rotWithShape="0">
                                <a:prstClr val="black">
                                  <a:alpha val="84000"/>
                                </a:prstClr>
                              </a:outerShdw>
                            </a:effectLst>
                            <a:latin typeface="Cambria Math"/>
                          </a:rPr>
                          <m:t>1, 2, 3, 4, 5, ……….</m:t>
                        </m:r>
                      </m:e>
                    </m:d>
                    <m:r>
                      <a:rPr lang="en-US" sz="2800" b="0" i="0" smtClean="0">
                        <a:solidFill>
                          <a:srgbClr val="00FF00"/>
                        </a:solidFill>
                        <a:effectLst>
                          <a:outerShdw blurRad="139700" dist="63500" dir="2700000" algn="tl" rotWithShape="0">
                            <a:prstClr val="black">
                              <a:alpha val="84000"/>
                            </a:prst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endParaRPr lang="en-US" sz="2800" smtClean="0">
                  <a:effectLst>
                    <a:outerShdw blurRad="139700" dist="63500" dir="2700000" algn="tl" rotWithShape="0">
                      <a:prstClr val="black">
                        <a:alpha val="84000"/>
                      </a:prstClr>
                    </a:outerShdw>
                  </a:effectLst>
                </a:endParaRPr>
              </a:p>
              <a:p>
                <a:pPr marL="914400" lvl="1" indent="-457200" algn="just">
                  <a:buFont typeface="Courier New" pitchFamily="49" charset="0"/>
                  <a:buChar char="o"/>
                </a:pPr>
                <a:r>
                  <a:rPr lang="en-US" sz="2800" b="1" smtClean="0">
                    <a:solidFill>
                      <a:srgbClr val="FFC000"/>
                    </a:solidFill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Bilangan cacah </a:t>
                </a:r>
                <a:r>
                  <a:rPr lang="en-US" sz="2800" smtClean="0"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ialah semua bilangan bulat positif atau nol. Notasi bilangan cacah adalah H. Sebagai </a:t>
                </a:r>
                <a:r>
                  <a:rPr lang="en-US" sz="2800"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contoh  </a:t>
                </a:r>
                <a:r>
                  <a:rPr lang="en-US" sz="2800" smtClean="0">
                    <a:solidFill>
                      <a:srgbClr val="00FF00"/>
                    </a:solidFill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en-US" sz="2800" smtClean="0">
                    <a:solidFill>
                      <a:srgbClr val="00FF00"/>
                    </a:solidFill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 </a:t>
                </a:r>
                <a:r>
                  <a:rPr lang="en-US" sz="2800">
                    <a:solidFill>
                      <a:srgbClr val="00FF00"/>
                    </a:solidFill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>
                            <a:solidFill>
                              <a:srgbClr val="00FF00"/>
                            </a:solidFill>
                            <a:effectLst>
                              <a:outerShdw blurRad="139700" dist="63500" dir="2700000" algn="tl" rotWithShape="0">
                                <a:prstClr val="black">
                                  <a:alpha val="84000"/>
                                </a:prst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FF00"/>
                            </a:solidFill>
                            <a:effectLst>
                              <a:outerShdw blurRad="139700" dist="63500" dir="2700000" algn="tl" rotWithShape="0">
                                <a:prstClr val="black">
                                  <a:alpha val="84000"/>
                                </a:prstClr>
                              </a:outerShdw>
                            </a:effectLst>
                            <a:latin typeface="Cambria Math"/>
                          </a:rPr>
                          <m:t>0, </m:t>
                        </m:r>
                        <m:r>
                          <a:rPr lang="en-US" sz="2800" i="1">
                            <a:solidFill>
                              <a:srgbClr val="00FF00"/>
                            </a:solidFill>
                            <a:effectLst>
                              <a:outerShdw blurRad="139700" dist="63500" dir="2700000" algn="tl" rotWithShape="0">
                                <a:prstClr val="black">
                                  <a:alpha val="84000"/>
                                </a:prstClr>
                              </a:outerShdw>
                            </a:effectLst>
                            <a:latin typeface="Cambria Math"/>
                          </a:rPr>
                          <m:t>1, 2, 3, 4, 5, ……….</m:t>
                        </m:r>
                      </m:e>
                    </m:d>
                  </m:oMath>
                </a14:m>
                <a:r>
                  <a:rPr lang="en-US" sz="2800" smtClean="0"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 </a:t>
                </a:r>
              </a:p>
              <a:p>
                <a:pPr marL="914400" lvl="1" indent="-457200" algn="just">
                  <a:buFont typeface="Courier New" pitchFamily="49" charset="0"/>
                  <a:buChar char="o"/>
                </a:pPr>
                <a:r>
                  <a:rPr lang="en-US" sz="2800" b="1" smtClean="0">
                    <a:solidFill>
                      <a:srgbClr val="FFC000"/>
                    </a:solidFill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Bilangan prima </a:t>
                </a:r>
                <a:r>
                  <a:rPr lang="en-US" sz="2800" smtClean="0"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ialah bilangan asli yang besarnya tidak sama dengan 1 dan hanya habis dibagi oleh dirinya sendiri dan 1. Notasi bilangan prima adalah huruf P. Sebagai contoh, </a:t>
                </a:r>
                <a:r>
                  <a:rPr lang="en-US" sz="2800">
                    <a:solidFill>
                      <a:srgbClr val="00FF00"/>
                    </a:solidFill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en-US" sz="2800">
                    <a:solidFill>
                      <a:srgbClr val="00FF00"/>
                    </a:solidFill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>
                            <a:solidFill>
                              <a:srgbClr val="00FF00"/>
                            </a:solidFill>
                            <a:effectLst>
                              <a:outerShdw blurRad="139700" dist="63500" dir="2700000" algn="tl" rotWithShape="0">
                                <a:prstClr val="black">
                                  <a:alpha val="84000"/>
                                </a:prstClr>
                              </a:outerShdw>
                            </a:effectLst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0FF00"/>
                            </a:solidFill>
                            <a:effectLst>
                              <a:outerShdw blurRad="139700" dist="63500" dir="2700000" algn="tl" rotWithShape="0">
                                <a:prstClr val="black">
                                  <a:alpha val="84000"/>
                                </a:prstClr>
                              </a:outerShdw>
                            </a:effectLst>
                            <a:latin typeface="Cambria Math"/>
                          </a:rPr>
                          <m:t>2, 3, , 5, </m:t>
                        </m:r>
                        <m:r>
                          <a:rPr lang="en-US" sz="2800" b="0" i="1" smtClean="0">
                            <a:solidFill>
                              <a:srgbClr val="00FF00"/>
                            </a:solidFill>
                            <a:effectLst>
                              <a:outerShdw blurRad="139700" dist="63500" dir="2700000" algn="tl" rotWithShape="0">
                                <a:prstClr val="black">
                                  <a:alpha val="84000"/>
                                </a:prstClr>
                              </a:outerShdw>
                            </a:effectLst>
                            <a:latin typeface="Cambria Math"/>
                          </a:rPr>
                          <m:t>7, </m:t>
                        </m:r>
                        <m:r>
                          <a:rPr lang="en-US" sz="2800" i="1">
                            <a:solidFill>
                              <a:srgbClr val="00FF00"/>
                            </a:solidFill>
                            <a:effectLst>
                              <a:outerShdw blurRad="139700" dist="63500" dir="2700000" algn="tl" rotWithShape="0">
                                <a:prstClr val="black">
                                  <a:alpha val="84000"/>
                                </a:prstClr>
                              </a:outerShdw>
                            </a:effectLst>
                            <a:latin typeface="Cambria Math"/>
                          </a:rPr>
                          <m:t>……….</m:t>
                        </m:r>
                      </m:e>
                    </m:d>
                  </m:oMath>
                </a14:m>
                <a:r>
                  <a:rPr lang="en-US" sz="2800">
                    <a:effectLst>
                      <a:outerShdw blurRad="139700" dist="63500" dir="2700000" algn="tl" rotWithShape="0">
                        <a:prstClr val="black">
                          <a:alpha val="84000"/>
                        </a:prstClr>
                      </a:outerShdw>
                    </a:effectLst>
                  </a:rPr>
                  <a:t> </a:t>
                </a:r>
              </a:p>
              <a:p>
                <a:pPr marL="914400" lvl="1" indent="-457200" algn="just">
                  <a:buFont typeface="Courier New" pitchFamily="49" charset="0"/>
                  <a:buChar char="o"/>
                </a:pPr>
                <a:endParaRPr lang="en-US" sz="2800" smtClean="0">
                  <a:effectLst>
                    <a:outerShdw blurRad="139700" dist="63500" dir="2700000" algn="tl" rotWithShape="0">
                      <a:prstClr val="black">
                        <a:alpha val="84000"/>
                      </a:prst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26" y="602204"/>
                <a:ext cx="10584873" cy="6124754"/>
              </a:xfrm>
              <a:prstGeom prst="rect">
                <a:avLst/>
              </a:prstGeom>
              <a:blipFill rotWithShape="1">
                <a:blip r:embed="rId2"/>
                <a:stretch>
                  <a:fillRect l="-1498" t="-1791" r="-3053" b="-3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153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81201" y="2496000"/>
            <a:ext cx="8229600" cy="1736725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7200" b="1" smtClean="0">
                <a:ln/>
                <a:solidFill>
                  <a:srgbClr val="FFC000"/>
                </a:solidFill>
                <a:effectLst>
                  <a:outerShdw blurRad="304800" dist="114300" dir="2700000" algn="tl" rotWithShape="0">
                    <a:prstClr val="black">
                      <a:alpha val="87000"/>
                    </a:prstClr>
                  </a:outerShdw>
                </a:effectLst>
              </a:rPr>
              <a:t>Sistem ANGKA</a:t>
            </a:r>
            <a:endParaRPr lang="en-US" sz="7200" b="1">
              <a:ln/>
              <a:solidFill>
                <a:srgbClr val="FFC000"/>
              </a:solidFill>
              <a:effectLst>
                <a:outerShdw blurRad="304800" dist="114300" dir="2700000" algn="tl" rotWithShape="0">
                  <a:prstClr val="black">
                    <a:alpha val="87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747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Sistem angka (number system)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342254"/>
              </p:ext>
            </p:extLst>
          </p:nvPr>
        </p:nvGraphicFramePr>
        <p:xfrm>
          <a:off x="909779" y="2753216"/>
          <a:ext cx="10437093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6159"/>
                <a:gridCol w="1469247"/>
                <a:gridCol w="5811687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chemeClr val="bg1"/>
                          </a:solidFill>
                        </a:rPr>
                        <a:t>Numbering</a:t>
                      </a:r>
                      <a:r>
                        <a:rPr lang="en-US" sz="2400" baseline="0" smtClean="0">
                          <a:solidFill>
                            <a:schemeClr val="bg1"/>
                          </a:solidFill>
                        </a:rPr>
                        <a:t> Systems</a:t>
                      </a:r>
                      <a:endParaRPr lang="en-US" sz="2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System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Base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Digits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Binary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/>
                      </a:pPr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0  1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Octal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0  1  2  3  4  5  6  7 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Decimal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0  1  2  3  4  5  6  7  8  9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Hexadecimal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r>
                        <a:rPr lang="en-US" sz="2400" b="1" baseline="0" smtClean="0">
                          <a:solidFill>
                            <a:schemeClr val="bg1"/>
                          </a:solidFill>
                        </a:rPr>
                        <a:t>  1  2  3  4  5  6  7  8  9  A  B  C  D  E  F</a:t>
                      </a:r>
                      <a:endParaRPr lang="en-US" sz="24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0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Konversi </a:t>
            </a:r>
            <a:r>
              <a:rPr lang="en-US" smtClean="0">
                <a:solidFill>
                  <a:srgbClr val="FFFF00"/>
                </a:solidFill>
              </a:rPr>
              <a:t>binary</a:t>
            </a:r>
            <a:r>
              <a:rPr lang="en-US" smtClean="0"/>
              <a:t> ke </a:t>
            </a:r>
            <a:r>
              <a:rPr lang="en-US" smtClean="0">
                <a:solidFill>
                  <a:srgbClr val="FFFF00"/>
                </a:solidFill>
              </a:rPr>
              <a:t>decimal</a:t>
            </a:r>
            <a:endParaRPr lang="en-US">
              <a:solidFill>
                <a:srgbClr val="FFFF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635457"/>
              </p:ext>
            </p:extLst>
          </p:nvPr>
        </p:nvGraphicFramePr>
        <p:xfrm>
          <a:off x="1242291" y="2340648"/>
          <a:ext cx="713970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418"/>
                <a:gridCol w="690418"/>
                <a:gridCol w="690418"/>
                <a:gridCol w="690418"/>
                <a:gridCol w="690418"/>
                <a:gridCol w="690418"/>
                <a:gridCol w="690418"/>
                <a:gridCol w="690418"/>
                <a:gridCol w="690418"/>
                <a:gridCol w="925947"/>
              </a:tblGrid>
              <a:tr h="370840">
                <a:tc gridSpan="10"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KONVERSI </a:t>
                      </a:r>
                      <a:r>
                        <a:rPr lang="en-US" smtClean="0">
                          <a:solidFill>
                            <a:srgbClr val="FF0000"/>
                          </a:solidFill>
                        </a:rPr>
                        <a:t>100110</a:t>
                      </a:r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 KE BILANGAN DECIMAL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r>
                        <a:rPr lang="en-US" baseline="30000" smtClean="0"/>
                        <a:t>5</a:t>
                      </a:r>
                      <a:endParaRPr lang="en-US"/>
                    </a:p>
                  </a:txBody>
                  <a:tcPr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r>
                        <a:rPr lang="en-US" baseline="30000" smtClean="0"/>
                        <a:t>4</a:t>
                      </a:r>
                      <a:endParaRPr lang="en-US"/>
                    </a:p>
                  </a:txBody>
                  <a:tcPr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r>
                        <a:rPr lang="en-US" baseline="30000" smtClean="0"/>
                        <a:t>3</a:t>
                      </a:r>
                      <a:endParaRPr lang="en-US"/>
                    </a:p>
                  </a:txBody>
                  <a:tcPr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2</a:t>
                      </a:r>
                      <a:r>
                        <a:rPr lang="en-US" baseline="30000" smtClean="0"/>
                        <a:t>2</a:t>
                      </a:r>
                      <a:endParaRPr lang="en-US" smtClean="0"/>
                    </a:p>
                  </a:txBody>
                  <a:tcPr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2</a:t>
                      </a:r>
                      <a:r>
                        <a:rPr lang="en-US" baseline="30000" smtClean="0"/>
                        <a:t>1</a:t>
                      </a:r>
                      <a:endParaRPr lang="en-US" smtClean="0"/>
                    </a:p>
                  </a:txBody>
                  <a:tcPr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r>
                        <a:rPr lang="en-US" baseline="30000" smtClean="0"/>
                        <a:t>0</a:t>
                      </a:r>
                      <a:endParaRPr lang="en-US"/>
                    </a:p>
                  </a:txBody>
                  <a:tcPr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X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32</a:t>
                      </a:r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4</a:t>
                      </a:r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</a:t>
                      </a:r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32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 +</a:t>
                      </a:r>
                      <a:r>
                        <a:rPr lang="en-US" b="1" baseline="0" smtClean="0"/>
                        <a:t>  </a:t>
                      </a:r>
                      <a:r>
                        <a:rPr lang="en-US" b="1" smtClean="0"/>
                        <a:t>0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+  0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+  4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+  2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+  0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 =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38</a:t>
                      </a:r>
                      <a:endParaRPr lang="en-US" b="1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405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Konversi </a:t>
            </a:r>
            <a:r>
              <a:rPr lang="en-US" smtClean="0">
                <a:solidFill>
                  <a:srgbClr val="FFFF00"/>
                </a:solidFill>
              </a:rPr>
              <a:t>DECIMAL</a:t>
            </a:r>
            <a:r>
              <a:rPr lang="en-US" smtClean="0"/>
              <a:t> ke </a:t>
            </a:r>
            <a:r>
              <a:rPr lang="en-US" smtClean="0">
                <a:solidFill>
                  <a:srgbClr val="FFFF00"/>
                </a:solidFill>
              </a:rPr>
              <a:t>BINARY</a:t>
            </a:r>
            <a:endParaRPr lang="en-US">
              <a:solidFill>
                <a:srgbClr val="FFFF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611832"/>
              </p:ext>
            </p:extLst>
          </p:nvPr>
        </p:nvGraphicFramePr>
        <p:xfrm>
          <a:off x="1297709" y="2149490"/>
          <a:ext cx="8719129" cy="4479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150"/>
                <a:gridCol w="843150"/>
                <a:gridCol w="315828"/>
                <a:gridCol w="1202890"/>
                <a:gridCol w="692728"/>
                <a:gridCol w="1122218"/>
                <a:gridCol w="882084"/>
                <a:gridCol w="2400521"/>
                <a:gridCol w="208280"/>
                <a:gridCol w="208280"/>
              </a:tblGrid>
              <a:tr h="370840">
                <a:tc gridSpan="10"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KONVERSI BILANGAN DECIMAL </a:t>
                      </a:r>
                      <a:r>
                        <a:rPr lang="en-US" smtClean="0">
                          <a:solidFill>
                            <a:srgbClr val="FF0000"/>
                          </a:solidFill>
                        </a:rPr>
                        <a:t>256</a:t>
                      </a:r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 KE BILANGAN BINARY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Dibagi</a:t>
                      </a:r>
                      <a:r>
                        <a:rPr lang="en-US" baseline="0" smtClean="0"/>
                        <a:t> 2</a:t>
                      </a:r>
                      <a:endParaRPr lang="en-US"/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Sisa</a:t>
                      </a:r>
                      <a:endParaRPr lang="en-US"/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7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256</a:t>
                      </a:r>
                      <a:endParaRPr lang="en-US" b="1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128</a:t>
                      </a:r>
                      <a:endParaRPr lang="en-US" b="1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MENJADI</a:t>
                      </a:r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64</a:t>
                      </a:r>
                      <a:endParaRPr lang="en-US" b="1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rgbClr val="00B050"/>
                          </a:solidFill>
                        </a:rPr>
                        <a:t>100000000</a:t>
                      </a:r>
                      <a:endParaRPr lang="en-US" b="1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32</a:t>
                      </a:r>
                      <a:endParaRPr lang="en-US" b="1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16</a:t>
                      </a:r>
                      <a:endParaRPr lang="en-US" b="1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8</a:t>
                      </a:r>
                      <a:endParaRPr lang="en-US" b="1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400705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4</a:t>
                      </a:r>
                      <a:endParaRPr lang="en-US" b="1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2</a:t>
                      </a:r>
                      <a:endParaRPr lang="en-US" b="1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1</a:t>
                      </a:r>
                      <a:endParaRPr lang="en-US" b="1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T w="12700" cmpd="sng">
                      <a:noFill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0</a:t>
                      </a:r>
                      <a:endParaRPr lang="en-US" b="1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22923" y="3089556"/>
            <a:ext cx="312906" cy="3406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mtClean="0">
                <a:solidFill>
                  <a:srgbClr val="CC0099"/>
                </a:solidFill>
              </a:rPr>
              <a:t>2</a:t>
            </a:r>
          </a:p>
          <a:p>
            <a:pPr>
              <a:spcBef>
                <a:spcPts val="800"/>
              </a:spcBef>
            </a:pPr>
            <a:r>
              <a:rPr lang="en-US" smtClean="0">
                <a:solidFill>
                  <a:srgbClr val="CC0099"/>
                </a:solidFill>
              </a:rPr>
              <a:t>2</a:t>
            </a:r>
          </a:p>
          <a:p>
            <a:pPr>
              <a:spcBef>
                <a:spcPts val="800"/>
              </a:spcBef>
            </a:pPr>
            <a:r>
              <a:rPr lang="en-US" smtClean="0">
                <a:solidFill>
                  <a:srgbClr val="CC0099"/>
                </a:solidFill>
              </a:rPr>
              <a:t>2</a:t>
            </a:r>
          </a:p>
          <a:p>
            <a:pPr>
              <a:spcBef>
                <a:spcPts val="800"/>
              </a:spcBef>
            </a:pPr>
            <a:r>
              <a:rPr lang="en-US" smtClean="0">
                <a:solidFill>
                  <a:srgbClr val="CC0099"/>
                </a:solidFill>
              </a:rPr>
              <a:t>2</a:t>
            </a:r>
          </a:p>
          <a:p>
            <a:pPr>
              <a:spcBef>
                <a:spcPts val="800"/>
              </a:spcBef>
            </a:pPr>
            <a:r>
              <a:rPr lang="en-US" smtClean="0">
                <a:solidFill>
                  <a:srgbClr val="CC0099"/>
                </a:solidFill>
              </a:rPr>
              <a:t>2</a:t>
            </a:r>
          </a:p>
          <a:p>
            <a:pPr>
              <a:spcBef>
                <a:spcPts val="800"/>
              </a:spcBef>
            </a:pPr>
            <a:r>
              <a:rPr lang="en-US" smtClean="0">
                <a:solidFill>
                  <a:srgbClr val="CC0099"/>
                </a:solidFill>
              </a:rPr>
              <a:t>2</a:t>
            </a:r>
          </a:p>
          <a:p>
            <a:pPr>
              <a:spcBef>
                <a:spcPts val="800"/>
              </a:spcBef>
            </a:pPr>
            <a:r>
              <a:rPr lang="en-US" smtClean="0">
                <a:solidFill>
                  <a:srgbClr val="CC0099"/>
                </a:solidFill>
              </a:rPr>
              <a:t>2</a:t>
            </a:r>
          </a:p>
          <a:p>
            <a:pPr>
              <a:spcBef>
                <a:spcPts val="800"/>
              </a:spcBef>
            </a:pPr>
            <a:r>
              <a:rPr lang="en-US" smtClean="0">
                <a:solidFill>
                  <a:srgbClr val="CC0099"/>
                </a:solidFill>
              </a:rPr>
              <a:t>2</a:t>
            </a:r>
          </a:p>
          <a:p>
            <a:pPr>
              <a:spcBef>
                <a:spcPts val="800"/>
              </a:spcBef>
            </a:pPr>
            <a:r>
              <a:rPr lang="en-US">
                <a:solidFill>
                  <a:srgbClr val="CC0099"/>
                </a:solidFill>
              </a:rPr>
              <a:t>2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109854" y="3489181"/>
            <a:ext cx="0" cy="299258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rot="16200000">
            <a:off x="4867771" y="4473167"/>
            <a:ext cx="3108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Ditulis dari bawah ke atas</a:t>
            </a:r>
          </a:p>
          <a:p>
            <a:r>
              <a:rPr lang="en-US" smtClean="0">
                <a:solidFill>
                  <a:schemeClr val="bg1"/>
                </a:solidFill>
              </a:rPr>
              <a:t>Menjadi   100000000</a:t>
            </a:r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5888182" y="6495617"/>
            <a:ext cx="22167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36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Konversi </a:t>
            </a:r>
            <a:r>
              <a:rPr lang="en-US" smtClean="0">
                <a:solidFill>
                  <a:srgbClr val="FFFF00"/>
                </a:solidFill>
              </a:rPr>
              <a:t>DECIMAL</a:t>
            </a:r>
            <a:r>
              <a:rPr lang="en-US" smtClean="0"/>
              <a:t> ke </a:t>
            </a:r>
            <a:r>
              <a:rPr lang="en-US" smtClean="0">
                <a:solidFill>
                  <a:srgbClr val="FFFF00"/>
                </a:solidFill>
              </a:rPr>
              <a:t>HEXADECIMAL</a:t>
            </a:r>
            <a:endParaRPr lang="en-US">
              <a:solidFill>
                <a:srgbClr val="FFFF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99639"/>
              </p:ext>
            </p:extLst>
          </p:nvPr>
        </p:nvGraphicFramePr>
        <p:xfrm>
          <a:off x="1297709" y="2149490"/>
          <a:ext cx="8719129" cy="4479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150"/>
                <a:gridCol w="843150"/>
                <a:gridCol w="315828"/>
                <a:gridCol w="1202890"/>
                <a:gridCol w="1025237"/>
                <a:gridCol w="789709"/>
                <a:gridCol w="882084"/>
                <a:gridCol w="2400521"/>
                <a:gridCol w="208280"/>
                <a:gridCol w="208280"/>
              </a:tblGrid>
              <a:tr h="370840">
                <a:tc gridSpan="10"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KONVERSI BILANGAN DECIMAL </a:t>
                      </a:r>
                      <a:r>
                        <a:rPr lang="en-US" smtClean="0">
                          <a:solidFill>
                            <a:srgbClr val="FF0000"/>
                          </a:solidFill>
                        </a:rPr>
                        <a:t>486989</a:t>
                      </a:r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 KE BILANGAN HEXADECIMAL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Dibagi</a:t>
                      </a:r>
                      <a:r>
                        <a:rPr lang="en-US" baseline="0" smtClean="0"/>
                        <a:t> 2</a:t>
                      </a:r>
                      <a:endParaRPr lang="en-US"/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Sisa</a:t>
                      </a:r>
                      <a:endParaRPr lang="en-US"/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7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486989</a:t>
                      </a:r>
                      <a:endParaRPr lang="en-US" b="1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30436</a:t>
                      </a:r>
                      <a:endParaRPr lang="en-US" b="1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MENJADI</a:t>
                      </a:r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1902</a:t>
                      </a:r>
                      <a:endParaRPr lang="en-US" b="1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solidFill>
                            <a:srgbClr val="00B050"/>
                          </a:solidFill>
                        </a:rPr>
                        <a:t>76E4D</a:t>
                      </a:r>
                      <a:endParaRPr lang="en-US" sz="1400" b="1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118</a:t>
                      </a:r>
                      <a:endParaRPr lang="en-US" b="1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7</a:t>
                      </a:r>
                      <a:endParaRPr lang="en-US" b="1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0</a:t>
                      </a:r>
                      <a:endParaRPr lang="en-US" b="1"/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400705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22923" y="3089556"/>
            <a:ext cx="441146" cy="18876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mtClean="0">
                <a:solidFill>
                  <a:srgbClr val="CC0099"/>
                </a:solidFill>
              </a:rPr>
              <a:t>16</a:t>
            </a:r>
          </a:p>
          <a:p>
            <a:pPr>
              <a:spcBef>
                <a:spcPts val="800"/>
              </a:spcBef>
            </a:pPr>
            <a:r>
              <a:rPr lang="en-US" smtClean="0">
                <a:solidFill>
                  <a:srgbClr val="CC0099"/>
                </a:solidFill>
              </a:rPr>
              <a:t>16</a:t>
            </a:r>
          </a:p>
          <a:p>
            <a:pPr>
              <a:spcBef>
                <a:spcPts val="800"/>
              </a:spcBef>
            </a:pPr>
            <a:r>
              <a:rPr lang="en-US" smtClean="0">
                <a:solidFill>
                  <a:srgbClr val="CC0099"/>
                </a:solidFill>
              </a:rPr>
              <a:t>16</a:t>
            </a:r>
          </a:p>
          <a:p>
            <a:pPr>
              <a:spcBef>
                <a:spcPts val="800"/>
              </a:spcBef>
            </a:pPr>
            <a:r>
              <a:rPr lang="en-US" smtClean="0">
                <a:solidFill>
                  <a:srgbClr val="CC0099"/>
                </a:solidFill>
              </a:rPr>
              <a:t>16</a:t>
            </a:r>
          </a:p>
          <a:p>
            <a:pPr>
              <a:spcBef>
                <a:spcPts val="800"/>
              </a:spcBef>
            </a:pPr>
            <a:r>
              <a:rPr lang="en-US" smtClean="0">
                <a:solidFill>
                  <a:srgbClr val="CC0099"/>
                </a:solidFill>
              </a:rPr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4992462" y="3919700"/>
            <a:ext cx="3108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Ditulis dari bawah ke atas</a:t>
            </a:r>
          </a:p>
          <a:p>
            <a:r>
              <a:rPr lang="en-US" smtClean="0">
                <a:solidFill>
                  <a:schemeClr val="bg1"/>
                </a:solidFill>
              </a:rPr>
              <a:t>Menjadi   </a:t>
            </a:r>
            <a:r>
              <a:rPr lang="en-US" b="1" smtClean="0">
                <a:solidFill>
                  <a:schemeClr val="bg1"/>
                </a:solidFill>
              </a:rPr>
              <a:t>76E4D</a:t>
            </a:r>
            <a:endParaRPr lang="en-US" b="1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943603" y="3419906"/>
            <a:ext cx="221672" cy="1657609"/>
            <a:chOff x="5888183" y="3419906"/>
            <a:chExt cx="221672" cy="1657609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6109854" y="3419906"/>
              <a:ext cx="0" cy="164592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5888183" y="5077515"/>
              <a:ext cx="22167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4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Konversi </a:t>
            </a:r>
            <a:r>
              <a:rPr lang="en-US" smtClean="0">
                <a:solidFill>
                  <a:srgbClr val="FFFF00"/>
                </a:solidFill>
              </a:rPr>
              <a:t>HEXADECIMAL</a:t>
            </a:r>
            <a:r>
              <a:rPr lang="en-US" smtClean="0"/>
              <a:t> ke </a:t>
            </a:r>
            <a:r>
              <a:rPr lang="en-US" smtClean="0">
                <a:solidFill>
                  <a:srgbClr val="FFFF00"/>
                </a:solidFill>
              </a:rPr>
              <a:t>decimal</a:t>
            </a:r>
            <a:endParaRPr lang="en-US">
              <a:solidFill>
                <a:srgbClr val="FFFF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932111"/>
              </p:ext>
            </p:extLst>
          </p:nvPr>
        </p:nvGraphicFramePr>
        <p:xfrm>
          <a:off x="1242291" y="2340648"/>
          <a:ext cx="8151091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418"/>
                <a:gridCol w="208280"/>
                <a:gridCol w="208280"/>
                <a:gridCol w="1155931"/>
                <a:gridCol w="1189181"/>
                <a:gridCol w="819728"/>
                <a:gridCol w="561108"/>
                <a:gridCol w="690418"/>
                <a:gridCol w="452583"/>
                <a:gridCol w="2175164"/>
              </a:tblGrid>
              <a:tr h="370840">
                <a:tc gridSpan="10"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KONVERSI BILAGAN HEXADECIMAL </a:t>
                      </a:r>
                      <a:r>
                        <a:rPr lang="en-US" smtClean="0">
                          <a:solidFill>
                            <a:srgbClr val="FF0000"/>
                          </a:solidFill>
                        </a:rPr>
                        <a:t>76E4D</a:t>
                      </a:r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 KE BILANGAN DECIMAL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latin typeface="+mn-lt"/>
                        </a:rPr>
                        <a:t>7</a:t>
                      </a:r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latin typeface="+mn-lt"/>
                        </a:rPr>
                        <a:t>6</a:t>
                      </a:r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latin typeface="+mn-lt"/>
                        </a:rPr>
                        <a:t>E</a:t>
                      </a:r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latin typeface="+mn-lt"/>
                        </a:rPr>
                        <a:t>4</a:t>
                      </a:r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latin typeface="+mn-lt"/>
                        </a:rPr>
                        <a:t>D</a:t>
                      </a:r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latin typeface="+mn-lt"/>
                        </a:rPr>
                        <a:t>16</a:t>
                      </a:r>
                      <a:r>
                        <a:rPr lang="en-US" baseline="30000" smtClean="0">
                          <a:latin typeface="+mn-lt"/>
                        </a:rPr>
                        <a:t>4</a:t>
                      </a:r>
                      <a:endParaRPr lang="en-US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latin typeface="+mn-lt"/>
                        </a:rPr>
                        <a:t>16</a:t>
                      </a:r>
                      <a:r>
                        <a:rPr lang="en-US" baseline="30000" smtClean="0">
                          <a:latin typeface="+mn-lt"/>
                        </a:rPr>
                        <a:t>3</a:t>
                      </a:r>
                      <a:endParaRPr lang="en-US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latin typeface="+mn-lt"/>
                        </a:rPr>
                        <a:t>16</a:t>
                      </a:r>
                      <a:r>
                        <a:rPr lang="en-US" baseline="30000" smtClean="0">
                          <a:latin typeface="+mn-lt"/>
                        </a:rPr>
                        <a:t>2</a:t>
                      </a:r>
                      <a:endParaRPr lang="en-US" smtClean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>
                          <a:latin typeface="+mn-lt"/>
                        </a:rPr>
                        <a:t>16</a:t>
                      </a:r>
                      <a:r>
                        <a:rPr lang="en-US" baseline="30000" smtClean="0">
                          <a:latin typeface="+mn-lt"/>
                        </a:rPr>
                        <a:t>1</a:t>
                      </a:r>
                      <a:endParaRPr lang="en-US" smtClean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latin typeface="+mn-lt"/>
                        </a:rPr>
                        <a:t>16</a:t>
                      </a:r>
                      <a:r>
                        <a:rPr lang="en-US" baseline="30000" smtClean="0">
                          <a:latin typeface="+mn-lt"/>
                        </a:rPr>
                        <a:t>0</a:t>
                      </a:r>
                      <a:endParaRPr lang="en-US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+mn-lt"/>
                        </a:rPr>
                        <a:t>X</a:t>
                      </a:r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latin typeface="+mn-lt"/>
                        </a:rPr>
                        <a:t>7</a:t>
                      </a:r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latin typeface="+mn-lt"/>
                        </a:rPr>
                        <a:t>6</a:t>
                      </a:r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latin typeface="+mn-lt"/>
                        </a:rPr>
                        <a:t>14</a:t>
                      </a:r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latin typeface="+mn-lt"/>
                        </a:rPr>
                        <a:t>4</a:t>
                      </a:r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latin typeface="+mn-lt"/>
                        </a:rPr>
                        <a:t>13</a:t>
                      </a:r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65536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4096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256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+mn-lt"/>
                        </a:rPr>
                        <a:t>X</a:t>
                      </a:r>
                      <a:endParaRPr lang="en-US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458752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24576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3584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64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458752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 +  24576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+ 3584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+ 64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+  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=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486989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43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1_Theme1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sh" id="{789EC3FE-34FD-429C-9918-760025E6C145}" vid="{B8BE45C0-8141-4D58-8C71-A009BC26FBBB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731</TotalTime>
  <Pages>72</Pages>
  <Words>1042</Words>
  <Application>Microsoft Office PowerPoint</Application>
  <PresentationFormat>Custom</PresentationFormat>
  <Paragraphs>309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Theme1</vt:lpstr>
      <vt:lpstr>1_Theme1</vt:lpstr>
      <vt:lpstr>Bab 01  teori himpunan  dan sistem bilangan</vt:lpstr>
      <vt:lpstr>HIMPUNAN dan anggota</vt:lpstr>
      <vt:lpstr>Pengertian</vt:lpstr>
      <vt:lpstr>Contoh Penulisan</vt:lpstr>
      <vt:lpstr>Hubungan antar Himpunan</vt:lpstr>
      <vt:lpstr>OPERASI HIMPUNAN </vt:lpstr>
      <vt:lpstr>DIAGRAM VENN </vt:lpstr>
      <vt:lpstr>Hukum Matematik</vt:lpstr>
      <vt:lpstr>Contoh</vt:lpstr>
      <vt:lpstr>Contoh</vt:lpstr>
      <vt:lpstr>Contoh</vt:lpstr>
      <vt:lpstr>Contoh</vt:lpstr>
      <vt:lpstr>Lambang dalam teori himpunan</vt:lpstr>
      <vt:lpstr>Lambang dalam teori himpunan</vt:lpstr>
      <vt:lpstr>Sistem bilangan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Sistem ANGKA</vt:lpstr>
      <vt:lpstr>Sistem angka (number system)</vt:lpstr>
      <vt:lpstr>Konversi binary ke decimal</vt:lpstr>
      <vt:lpstr>Konversi DECIMAL ke BINARY</vt:lpstr>
      <vt:lpstr>Konversi DECIMAL ke HEXADECIMAL</vt:lpstr>
      <vt:lpstr>Konversi HEXADECIMAL ke decimal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FM10 Chapter 8</dc:title>
  <dc:subject>Powerpoint Show</dc:subject>
  <dc:creator>Mike Ehrhardt</dc:creator>
  <cp:lastModifiedBy>Jary</cp:lastModifiedBy>
  <cp:revision>191</cp:revision>
  <cp:lastPrinted>1998-05-28T19:26:16Z</cp:lastPrinted>
  <dcterms:created xsi:type="dcterms:W3CDTF">1997-09-17T12:14:40Z</dcterms:created>
  <dcterms:modified xsi:type="dcterms:W3CDTF">2016-03-04T08:41:34Z</dcterms:modified>
</cp:coreProperties>
</file>