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8" r:id="rId15"/>
    <p:sldId id="279" r:id="rId16"/>
    <p:sldId id="280" r:id="rId17"/>
    <p:sldId id="281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5" autoAdjust="0"/>
    <p:restoredTop sz="94671" autoAdjust="0"/>
  </p:normalViewPr>
  <p:slideViewPr>
    <p:cSldViewPr>
      <p:cViewPr varScale="1">
        <p:scale>
          <a:sx n="88" d="100"/>
          <a:sy n="88" d="100"/>
        </p:scale>
        <p:origin x="-936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0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165647"/>
            <a:ext cx="6779110" cy="923330"/>
            <a:chOff x="1172584" y="1381459"/>
            <a:chExt cx="6779110" cy="1231106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040803"/>
            <a:ext cx="6777318" cy="1298987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25897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114300" dist="63500" dir="2700000" algn="tl" rotWithShape="0">
                    <a:prstClr val="black">
                      <a:alpha val="8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165684"/>
            <a:ext cx="6779110" cy="923330"/>
            <a:chOff x="1172584" y="1381459"/>
            <a:chExt cx="6779110" cy="1231106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1" y="903643"/>
            <a:ext cx="7754713" cy="1433037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9" y="2825488"/>
            <a:ext cx="7734747" cy="1125140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1680210"/>
            <a:ext cx="3803904" cy="29077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1680210"/>
            <a:ext cx="3803904" cy="29077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1680210"/>
            <a:ext cx="3442446" cy="493776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210696"/>
            <a:ext cx="3803904" cy="23797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1680210"/>
            <a:ext cx="3447288" cy="493776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208276"/>
            <a:ext cx="3799728" cy="23797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80" y="1258647"/>
            <a:ext cx="3422483" cy="141519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2" y="419549"/>
            <a:ext cx="4116667" cy="4175074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80" y="2702859"/>
            <a:ext cx="3411725" cy="188796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2" y="3501614"/>
            <a:ext cx="7767021" cy="483547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500224"/>
            <a:ext cx="4772156" cy="2698512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3993229"/>
            <a:ext cx="7756264" cy="603647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044163"/>
            <a:ext cx="6779110" cy="923330"/>
            <a:chOff x="1172584" y="1381459"/>
            <a:chExt cx="6779110" cy="1231106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1" y="419549"/>
            <a:ext cx="1678193" cy="417507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9" y="637391"/>
            <a:ext cx="5507917" cy="37678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4594069" y="2045201"/>
            <a:ext cx="4110116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000879" y="1381459"/>
              <a:ext cx="11695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1" y="427617"/>
            <a:ext cx="7756263" cy="790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1686261"/>
            <a:ext cx="7745505" cy="2908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462108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0484783-73ED-4EA2-92B6-BB416D9D7594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621082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462108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F9C8387-CBC6-4B84-8BDE-AFFEE0662BC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ln w="3175">
                  <a:solidFill>
                    <a:srgbClr val="002060">
                      <a:alpha val="65000"/>
                    </a:srgbClr>
                  </a:solidFill>
                </a:ln>
                <a:solidFill>
                  <a:srgbClr val="002060"/>
                </a:solidFill>
                <a:effectLst>
                  <a:outerShdw blurRad="127000" dist="50800" dir="2700000" algn="tl" rotWithShape="0">
                    <a:prstClr val="black">
                      <a:alpha val="84000"/>
                    </a:prstClr>
                  </a:outerShdw>
                </a:effectLst>
              </a:rPr>
              <a:t>PANGKAT, AKAR, DAN LOGARITMA</a:t>
            </a:r>
            <a:endParaRPr lang="en-US">
              <a:ln w="3175">
                <a:solidFill>
                  <a:srgbClr val="002060">
                    <a:alpha val="65000"/>
                  </a:srgbClr>
                </a:solidFill>
              </a:ln>
              <a:solidFill>
                <a:srgbClr val="002060"/>
              </a:solidFill>
              <a:effectLst>
                <a:outerShdw blurRad="127000" dist="50800" dir="2700000" algn="tl" rotWithShape="0">
                  <a:prstClr val="black">
                    <a:alpha val="84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59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>
                  <a:outerShdw blurRad="114300" dist="63500" dir="2700000" algn="tl" rotWithShape="0">
                    <a:prstClr val="black">
                      <a:alpha val="79000"/>
                    </a:prstClr>
                  </a:outerShdw>
                </a:effectLst>
              </a:rPr>
              <a:t>PANGKAT</a:t>
            </a:r>
            <a:endParaRPr lang="en-US">
              <a:effectLst>
                <a:outerShdw blurRad="114300" dist="63500" dir="2700000" algn="tl" rotWithShape="0">
                  <a:prstClr val="black">
                    <a:alpha val="79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122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Definisi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62150"/>
            <a:ext cx="7747000" cy="196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3170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04775"/>
            <a:ext cx="4419600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769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864" y="1975757"/>
            <a:ext cx="185737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093" y="3591605"/>
            <a:ext cx="169545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Fungsi pangkat vs fungsi eksponensial</a:t>
            </a:r>
            <a:endParaRPr lang="en-US" sz="3200"/>
          </a:p>
        </p:txBody>
      </p:sp>
      <p:sp>
        <p:nvSpPr>
          <p:cNvPr id="4" name="TextBox 3"/>
          <p:cNvSpPr txBox="1"/>
          <p:nvPr/>
        </p:nvSpPr>
        <p:spPr>
          <a:xfrm>
            <a:off x="4953000" y="2255282"/>
            <a:ext cx="3334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DISEBUT FUNGSI PANGKAT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53000" y="3868901"/>
            <a:ext cx="395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DISEBUT FUNGSI EKSPONENSIAL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0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" y="1001174"/>
            <a:ext cx="9144000" cy="414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19" y="208689"/>
            <a:ext cx="9139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Grafik fungsi y = a</a:t>
            </a:r>
            <a:r>
              <a:rPr lang="en-US" sz="20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terletak pada kuadran I dan kuadran II.</a:t>
            </a:r>
          </a:p>
        </p:txBody>
      </p:sp>
    </p:spTree>
    <p:extLst>
      <p:ext uri="{BB962C8B-B14F-4D97-AF65-F5344CB8AC3E}">
        <p14:creationId xmlns:p14="http://schemas.microsoft.com/office/powerpoint/2010/main" val="261133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63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70961"/>
            <a:ext cx="1996353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36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en-US">
                <a:effectLst>
                  <a:outerShdw blurRad="114300" dist="63500" dir="2700000" algn="tl" rotWithShape="0">
                    <a:prstClr val="black">
                      <a:alpha val="79000"/>
                    </a:prstClr>
                  </a:outerShdw>
                </a:effectLst>
              </a:rPr>
              <a:t>AKAR</a:t>
            </a:r>
          </a:p>
        </p:txBody>
      </p:sp>
    </p:spTree>
    <p:extLst>
      <p:ext uri="{BB962C8B-B14F-4D97-AF65-F5344CB8AC3E}">
        <p14:creationId xmlns:p14="http://schemas.microsoft.com/office/powerpoint/2010/main" val="89717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smtClean="0"/>
                  <a:t>Sesungguhnya nilai n pada bentuk </a:t>
                </a:r>
                <a:r>
                  <a:rPr lang="en-US" i="1" smtClean="0"/>
                  <a:t>a</a:t>
                </a:r>
                <a:r>
                  <a:rPr lang="en-US" baseline="30000" smtClean="0"/>
                  <a:t>n</a:t>
                </a:r>
                <a:r>
                  <a:rPr lang="en-US" smtClean="0"/>
                  <a:t> dapat </a:t>
                </a:r>
                <a:r>
                  <a:rPr lang="en-US"/>
                  <a:t>berupa </a:t>
                </a:r>
                <a:r>
                  <a:rPr lang="en-US" smtClean="0"/>
                  <a:t>setiap bilangan </a:t>
                </a:r>
                <a:r>
                  <a:rPr lang="en-US"/>
                  <a:t>rasional</a:t>
                </a:r>
                <a:r>
                  <a:rPr lang="en-US" smtClean="0"/>
                  <a:t>. Pengembangan </a:t>
                </a:r>
                <a:r>
                  <a:rPr lang="en-US"/>
                  <a:t>kaidah-kaidah perpangkatan untuk pangkat </a:t>
                </a:r>
                <a:r>
                  <a:rPr lang="en-US" smtClean="0"/>
                  <a:t>suatu bilangan </a:t>
                </a:r>
                <a:r>
                  <a:rPr lang="en-US"/>
                  <a:t>pecahan (yaitu bilangan rasional) menghendaki agar bentuk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smtClean="0">
                            <a:latin typeface="Cambria Math"/>
                          </a:rPr>
                          <m:t>/</m:t>
                        </m:r>
                        <m:r>
                          <a:rPr lang="en-US" b="0" i="1" smtClean="0">
                            <a:latin typeface="Cambria Math"/>
                          </a:rPr>
                          <m:t>𝑞</m:t>
                        </m:r>
                      </m:sup>
                    </m:sSup>
                  </m:oMath>
                </a14:m>
                <a:r>
                  <a:rPr lang="en-US" smtClean="0"/>
                  <a:t> didefinisikan </a:t>
                </a:r>
                <a:r>
                  <a:rPr lang="en-US"/>
                  <a:t>sesuai dengan kaidah-kaidah perpangkatan yang berlaku.</a:t>
                </a:r>
              </a:p>
              <a:p>
                <a:pPr marL="0" indent="0">
                  <a:buNone/>
                </a:pPr>
                <a:r>
                  <a:rPr lang="en-US"/>
                  <a:t>Misalnya ada suatu ekspresi dalam bentuk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1/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mtClean="0"/>
                  <a:t> </a:t>
                </a:r>
                <a:r>
                  <a:rPr lang="en-US"/>
                  <a:t>dan berlaku kaidah (</a:t>
                </a:r>
                <a:r>
                  <a:rPr lang="en-US" i="1"/>
                  <a:t>a</a:t>
                </a:r>
                <a:r>
                  <a:rPr lang="en-US" baseline="30000"/>
                  <a:t>m</a:t>
                </a:r>
                <a:r>
                  <a:rPr lang="en-US"/>
                  <a:t>)</a:t>
                </a:r>
                <a:r>
                  <a:rPr lang="en-US" baseline="30000"/>
                  <a:t>n</a:t>
                </a:r>
                <a:r>
                  <a:rPr lang="en-US"/>
                  <a:t> </a:t>
                </a:r>
                <a:r>
                  <a:rPr lang="en-US" smtClean="0"/>
                  <a:t>maka dengan </a:t>
                </a:r>
                <a:r>
                  <a:rPr lang="en-US"/>
                  <a:t>menganggap m = 1/n akan berlaku pula</a:t>
                </a:r>
                <a:r>
                  <a:rPr lang="en-US" smtClean="0"/>
                  <a:t>: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400" b="0" i="1" smtClean="0">
                              <a:latin typeface="Cambria Math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3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4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3400" i="1">
                                  <a:latin typeface="Cambria Math"/>
                                </a:rPr>
                                <m:t>1/</m:t>
                              </m:r>
                              <m:r>
                                <a:rPr lang="en-US" sz="34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3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3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3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3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400" i="1">
                              <a:latin typeface="Cambria Math"/>
                            </a:rPr>
                            <m:t>(</m:t>
                          </m:r>
                          <m:r>
                            <a:rPr lang="en-US" sz="3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sz="3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3400" i="1">
                              <a:latin typeface="Cambria Math"/>
                            </a:rPr>
                            <m:t>/</m:t>
                          </m:r>
                          <m:r>
                            <a:rPr lang="en-US" sz="3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3400" i="1">
                          <a:latin typeface="Cambria Math"/>
                        </a:rPr>
                        <m:t>)</m:t>
                      </m:r>
                      <m:r>
                        <a:rPr lang="en-US" sz="3400" b="0" i="1" smtClean="0">
                          <a:latin typeface="Cambria Math"/>
                        </a:rPr>
                        <m:t>=</m:t>
                      </m:r>
                      <m:r>
                        <a:rPr lang="en-US" sz="3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US" sz="3400" smtClean="0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pt-BR"/>
                  <a:t>Bentuk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1/</m:t>
                        </m:r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BR" smtClean="0"/>
                  <a:t> </a:t>
                </a:r>
                <a:r>
                  <a:rPr lang="pt-BR"/>
                  <a:t>disebut akar pangkat n dari </a:t>
                </a:r>
                <a:r>
                  <a:rPr lang="pt-BR" i="1"/>
                  <a:t>a</a:t>
                </a:r>
                <a:r>
                  <a:rPr lang="pt-BR"/>
                  <a:t> dan </a:t>
                </a:r>
                <a:r>
                  <a:rPr lang="pt-BR" smtClean="0"/>
                  <a:t>disimbolkan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3400" b="0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3400" b="0" i="1" smtClean="0">
                            <a:latin typeface="Cambria Math"/>
                          </a:rPr>
                          <m:t>𝑛</m:t>
                        </m:r>
                      </m:deg>
                      <m:e>
                        <m:r>
                          <a:rPr lang="en-US" sz="3400" b="0" i="1" smtClean="0">
                            <a:latin typeface="Cambria Math"/>
                          </a:rPr>
                          <m:t>𝑎</m:t>
                        </m:r>
                      </m:e>
                    </m:rad>
                  </m:oMath>
                </a14:m>
                <a:endParaRPr lang="pt-BR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51" t="-1887" r="-1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DEFINISI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6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88" y="657225"/>
            <a:ext cx="3629025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35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en-US">
                <a:effectLst>
                  <a:outerShdw blurRad="114300" dist="63500" dir="2700000" algn="tl" rotWithShape="0">
                    <a:prstClr val="black">
                      <a:alpha val="79000"/>
                    </a:prstClr>
                  </a:outerShdw>
                </a:effectLst>
              </a:rPr>
              <a:t>LOGARITMA</a:t>
            </a:r>
          </a:p>
        </p:txBody>
      </p:sp>
    </p:spTree>
    <p:extLst>
      <p:ext uri="{BB962C8B-B14F-4D97-AF65-F5344CB8AC3E}">
        <p14:creationId xmlns:p14="http://schemas.microsoft.com/office/powerpoint/2010/main" val="8636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DEFINISI</a:t>
            </a:r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3036" y1="10508" x2="3036" y2="10508"/>
                        <a14:backgroundMark x1="86680" y1="70169" x2="86680" y2="70169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85950"/>
            <a:ext cx="7747000" cy="223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77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KAIDAH-KAIDAH LOGARITMA</a:t>
            </a:r>
            <a:endParaRPr lang="en-US" sz="360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87" y="1798710"/>
            <a:ext cx="6248401" cy="54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546" y="2371612"/>
            <a:ext cx="2514600" cy="631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894" y="2908824"/>
            <a:ext cx="4038600" cy="192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64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Seseorang menyimpan uangnya di bank sebesar Rp5.000.000 dengan tingkat bunga majemuk 12.5% per tahun. Jika ia inginkan uang tersebut nanti menjadi sebesar Rp9.556.720, berapa lama uang tersebut mengendap di bank?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Contoh Aplikasi Ekonomi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669138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Seseorang menyimpan uangnya di bank sebesar Rp5.000.000 dengan tingkat bunga majemuk 12.5% per tahun. Jika ia inginkan uang tersebut nanti menjadi sebesar Rp9.556.720, berapa lama uang tersebut mengendap di bank?</a:t>
            </a:r>
          </a:p>
          <a:p>
            <a:r>
              <a:rPr lang="en-US" smtClean="0"/>
              <a:t>P = 5000000; F = 9556720; i = 0.125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Contoh Aplikasi Ekonomi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3690673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mtClean="0"/>
                  <a:t>P = 5000000; F = 9556720; i = 0.125</a:t>
                </a:r>
              </a:p>
              <a:p>
                <a:r>
                  <a:rPr lang="en-US" smtClean="0"/>
                  <a:t>Kita gunakan formula bunga majemuk: </a:t>
                </a:r>
                <a:r>
                  <a:rPr lang="en-US" i="1" smtClean="0"/>
                  <a:t>F=P</a:t>
                </a:r>
                <a:r>
                  <a:rPr lang="en-US" smtClean="0"/>
                  <a:t>(1+</a:t>
                </a:r>
                <a:r>
                  <a:rPr lang="en-US" i="1" smtClean="0"/>
                  <a:t>i</a:t>
                </a:r>
                <a:r>
                  <a:rPr lang="en-US" smtClean="0"/>
                  <a:t>)</a:t>
                </a:r>
                <a:r>
                  <a:rPr lang="en-US" i="1" baseline="30000" smtClean="0"/>
                  <a:t>n</a:t>
                </a:r>
                <a:endParaRPr lang="en-US" i="1" smtClean="0"/>
              </a:p>
              <a:p>
                <a:r>
                  <a:rPr lang="en-US" smtClean="0"/>
                  <a:t>Diketahui </a:t>
                </a:r>
                <a:r>
                  <a:rPr lang="en-US" i="1" smtClean="0"/>
                  <a:t>P</a:t>
                </a:r>
                <a:r>
                  <a:rPr lang="en-US" smtClean="0"/>
                  <a:t>, </a:t>
                </a:r>
                <a:r>
                  <a:rPr lang="en-US" i="1" smtClean="0"/>
                  <a:t>F</a:t>
                </a:r>
                <a:r>
                  <a:rPr lang="en-US" smtClean="0"/>
                  <a:t>, dan </a:t>
                </a:r>
                <a:r>
                  <a:rPr lang="en-US" i="1" smtClean="0"/>
                  <a:t>i</a:t>
                </a:r>
                <a:r>
                  <a:rPr lang="en-US" smtClean="0"/>
                  <a:t> . Ditanyakan </a:t>
                </a:r>
                <a:r>
                  <a:rPr lang="en-US" i="1" smtClean="0"/>
                  <a:t>n</a:t>
                </a:r>
                <a:r>
                  <a:rPr lang="en-US" smtClean="0"/>
                  <a:t>?</a:t>
                </a:r>
              </a:p>
              <a:p>
                <a:pPr marL="0" indent="0" algn="ctr">
                  <a:buNone/>
                </a:pPr>
                <a:r>
                  <a:rPr lang="en-US" smtClean="0"/>
                  <a:t>(1+i)</a:t>
                </a:r>
                <a:r>
                  <a:rPr lang="en-US" baseline="30000" smtClean="0"/>
                  <a:t>n</a:t>
                </a:r>
                <a:r>
                  <a:rPr lang="en-US" smtClean="0"/>
                  <a:t> = F/P</a:t>
                </a:r>
              </a:p>
              <a:p>
                <a:pPr marL="0" indent="0" algn="ctr">
                  <a:buNone/>
                </a:pPr>
                <a:r>
                  <a:rPr lang="en-US" smtClean="0"/>
                  <a:t>n log (1+i) = log F – log P </a:t>
                </a:r>
              </a:p>
              <a:p>
                <a:pPr marL="0" indent="0" algn="ctr">
                  <a:buNone/>
                </a:pPr>
                <a:r>
                  <a:rPr lang="en-US" smtClean="0"/>
                  <a:t>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𝑃</m:t>
                                </m:r>
                              </m:e>
                            </m:func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(1+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den>
                    </m:f>
                  </m:oMath>
                </a14:m>
                <a:endParaRPr lang="en-US" smtClean="0"/>
              </a:p>
              <a:p>
                <a:pPr marL="0" indent="0">
                  <a:buNone/>
                </a:pPr>
                <a:endParaRPr lang="en-US" baseline="3000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02" t="-2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Contoh Aplikasi Ekonomi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987256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mtClean="0"/>
                  <a:t>P = 5000000; F = 9556720; i = 0.125</a:t>
                </a:r>
              </a:p>
              <a:p>
                <a:r>
                  <a:rPr lang="en-US" smtClean="0"/>
                  <a:t>Kita gunakan formula bunga majemuk: </a:t>
                </a:r>
                <a:r>
                  <a:rPr lang="en-US" i="1" smtClean="0"/>
                  <a:t>F=P</a:t>
                </a:r>
                <a:r>
                  <a:rPr lang="en-US" smtClean="0"/>
                  <a:t>(1+</a:t>
                </a:r>
                <a:r>
                  <a:rPr lang="en-US" i="1" smtClean="0"/>
                  <a:t>i</a:t>
                </a:r>
                <a:r>
                  <a:rPr lang="en-US" smtClean="0"/>
                  <a:t>)</a:t>
                </a:r>
                <a:r>
                  <a:rPr lang="en-US" i="1" baseline="30000" smtClean="0"/>
                  <a:t>n</a:t>
                </a:r>
                <a:endParaRPr lang="en-US" i="1" smtClean="0"/>
              </a:p>
              <a:p>
                <a:r>
                  <a:rPr lang="en-US" smtClean="0"/>
                  <a:t>Diketahui </a:t>
                </a:r>
                <a:r>
                  <a:rPr lang="en-US" i="1" smtClean="0"/>
                  <a:t>P</a:t>
                </a:r>
                <a:r>
                  <a:rPr lang="en-US" smtClean="0"/>
                  <a:t>, </a:t>
                </a:r>
                <a:r>
                  <a:rPr lang="en-US" i="1" smtClean="0"/>
                  <a:t>F</a:t>
                </a:r>
                <a:r>
                  <a:rPr lang="en-US" smtClean="0"/>
                  <a:t>, dan </a:t>
                </a:r>
                <a:r>
                  <a:rPr lang="en-US" i="1" smtClean="0"/>
                  <a:t>i</a:t>
                </a:r>
                <a:r>
                  <a:rPr lang="en-US" smtClean="0"/>
                  <a:t> . Ditanyakan </a:t>
                </a:r>
                <a:r>
                  <a:rPr lang="en-US" i="1" smtClean="0"/>
                  <a:t>n</a:t>
                </a:r>
                <a:r>
                  <a:rPr lang="en-US" smtClean="0"/>
                  <a:t>?</a:t>
                </a:r>
              </a:p>
              <a:p>
                <a:pPr marL="0" indent="0" algn="ctr">
                  <a:buNone/>
                </a:pPr>
                <a:r>
                  <a:rPr lang="en-US" smtClean="0"/>
                  <a:t>(1+i)</a:t>
                </a:r>
                <a:r>
                  <a:rPr lang="en-US" baseline="30000" smtClean="0"/>
                  <a:t>n</a:t>
                </a:r>
                <a:r>
                  <a:rPr lang="en-US" smtClean="0"/>
                  <a:t> = F/P</a:t>
                </a:r>
              </a:p>
              <a:p>
                <a:pPr marL="0" indent="0" algn="ctr">
                  <a:buNone/>
                </a:pPr>
                <a:r>
                  <a:rPr lang="en-US" i="1" smtClean="0"/>
                  <a:t>n</a:t>
                </a:r>
                <a:r>
                  <a:rPr lang="en-US" smtClean="0"/>
                  <a:t> log (1+</a:t>
                </a:r>
                <a:r>
                  <a:rPr lang="en-US" i="1" smtClean="0"/>
                  <a:t>i</a:t>
                </a:r>
                <a:r>
                  <a:rPr lang="en-US" smtClean="0"/>
                  <a:t>) = log </a:t>
                </a:r>
                <a:r>
                  <a:rPr lang="en-US" i="1" smtClean="0"/>
                  <a:t>F</a:t>
                </a:r>
                <a:r>
                  <a:rPr lang="en-US" smtClean="0"/>
                  <a:t> – log </a:t>
                </a:r>
                <a:r>
                  <a:rPr lang="en-US" i="1" smtClean="0"/>
                  <a:t>P</a:t>
                </a:r>
                <a:r>
                  <a:rPr lang="en-US" smtClean="0"/>
                  <a:t> </a:t>
                </a:r>
              </a:p>
              <a:p>
                <a:pPr marL="0" indent="0" algn="ctr">
                  <a:buNone/>
                </a:pPr>
                <a:r>
                  <a:rPr lang="en-US" sz="2000" i="1" smtClean="0"/>
                  <a:t>n</a:t>
                </a:r>
                <a:r>
                  <a:rPr lang="en-US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𝑃</m:t>
                                </m:r>
                              </m:e>
                            </m:func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(1+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9556720 −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5000000</m:t>
                                </m:r>
                              </m:e>
                            </m:func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(1+0.125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/>
                      </a:rPr>
                      <m:t>=5.4999</m:t>
                    </m:r>
                  </m:oMath>
                </a14:m>
                <a:endParaRPr lang="en-US" smtClean="0"/>
              </a:p>
              <a:p>
                <a:pPr marL="0" indent="0">
                  <a:buNone/>
                </a:pPr>
                <a:endParaRPr lang="en-US" baseline="3000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02" t="-2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Contoh Aplikasi Ekonomi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003995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</a:t>
            </a:r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85950"/>
            <a:ext cx="393919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152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</a:t>
            </a:r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768074"/>
            <a:ext cx="1985962" cy="3332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761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</a:t>
            </a:r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62150"/>
            <a:ext cx="2079133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1131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</a:t>
            </a:r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38350"/>
            <a:ext cx="40005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4835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</a:t>
            </a:r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1733550"/>
            <a:ext cx="461010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882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</a:t>
            </a:r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85950"/>
            <a:ext cx="3637189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46612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</a:t>
            </a:r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66" y="1809750"/>
            <a:ext cx="35242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048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</a:t>
            </a:r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62150"/>
            <a:ext cx="5038725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39891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</a:t>
            </a:r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962150"/>
            <a:ext cx="619125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3775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323</TotalTime>
  <Words>384</Words>
  <Application>Microsoft Office PowerPoint</Application>
  <PresentationFormat>On-screen Show (16:9)</PresentationFormat>
  <Paragraphs>46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Hardcover</vt:lpstr>
      <vt:lpstr>PANGKAT, AKAR, DAN LOGARITMA</vt:lpstr>
      <vt:lpstr>PANGKAT</vt:lpstr>
      <vt:lpstr>Definisi</vt:lpstr>
      <vt:lpstr>PowerPoint Presentation</vt:lpstr>
      <vt:lpstr>Fungsi pangkat vs fungsi eksponensial</vt:lpstr>
      <vt:lpstr>PowerPoint Presentation</vt:lpstr>
      <vt:lpstr>PowerPoint Presentation</vt:lpstr>
      <vt:lpstr>AKAR</vt:lpstr>
      <vt:lpstr>DEFINISI</vt:lpstr>
      <vt:lpstr>PowerPoint Presentation</vt:lpstr>
      <vt:lpstr>LOGARITMA</vt:lpstr>
      <vt:lpstr>DEFINISI</vt:lpstr>
      <vt:lpstr>KAIDAH-KAIDAH LOGARITMA</vt:lpstr>
      <vt:lpstr>Contoh Aplikasi Ekonomi</vt:lpstr>
      <vt:lpstr>Contoh Aplikasi Ekonomi</vt:lpstr>
      <vt:lpstr>Contoh Aplikasi Ekonomi</vt:lpstr>
      <vt:lpstr>Contoh Aplikasi Ekonomi</vt:lpstr>
      <vt:lpstr>LATIHAN</vt:lpstr>
      <vt:lpstr>LATIHAN</vt:lpstr>
      <vt:lpstr>LATIHAN</vt:lpstr>
      <vt:lpstr>LATIHAN</vt:lpstr>
      <vt:lpstr>LATIHAN</vt:lpstr>
      <vt:lpstr>LATIHAN</vt:lpstr>
      <vt:lpstr>LATIHAN</vt:lpstr>
      <vt:lpstr>LATIHAN</vt:lpstr>
      <vt:lpstr>LATIHAN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PANGKAT, AKAR, DAN LOGARITMA</dc:title>
  <dc:creator>babeh</dc:creator>
  <cp:lastModifiedBy>Jary</cp:lastModifiedBy>
  <cp:revision>22</cp:revision>
  <dcterms:created xsi:type="dcterms:W3CDTF">2014-08-30T17:34:32Z</dcterms:created>
  <dcterms:modified xsi:type="dcterms:W3CDTF">2016-03-18T04:15:12Z</dcterms:modified>
</cp:coreProperties>
</file>