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8" r:id="rId3"/>
    <p:sldId id="288" r:id="rId4"/>
    <p:sldId id="289" r:id="rId5"/>
    <p:sldId id="290" r:id="rId6"/>
    <p:sldId id="292" r:id="rId7"/>
    <p:sldId id="293" r:id="rId8"/>
    <p:sldId id="257" r:id="rId9"/>
    <p:sldId id="258" r:id="rId10"/>
    <p:sldId id="259" r:id="rId11"/>
    <p:sldId id="260" r:id="rId12"/>
    <p:sldId id="261" r:id="rId13"/>
    <p:sldId id="262" r:id="rId14"/>
    <p:sldId id="263" r:id="rId15"/>
    <p:sldId id="287" r:id="rId16"/>
    <p:sldId id="264" r:id="rId17"/>
    <p:sldId id="265" r:id="rId18"/>
    <p:sldId id="266" r:id="rId19"/>
    <p:sldId id="267" r:id="rId20"/>
    <p:sldId id="270" r:id="rId21"/>
  </p:sldIdLst>
  <p:sldSz cx="9144000" cy="5143500" type="screen16x9"/>
  <p:notesSz cx="6858000" cy="9144000"/>
  <p:defaultTextStyle>
    <a:defPPr>
      <a:defRPr lang="id-ID"/>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B5D1D3"/>
    <a:srgbClr val="C0D8DA"/>
    <a:srgbClr val="ADCCCF"/>
    <a:srgbClr val="ACD1EA"/>
    <a:srgbClr val="A68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1" autoAdjust="0"/>
    <p:restoredTop sz="94660"/>
  </p:normalViewPr>
  <p:slideViewPr>
    <p:cSldViewPr>
      <p:cViewPr varScale="1">
        <p:scale>
          <a:sx n="93" d="100"/>
          <a:sy n="93" d="100"/>
        </p:scale>
        <p:origin x="-216"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Sheet1!$E$20</c:f>
              <c:strCache>
                <c:ptCount val="1"/>
                <c:pt idx="0">
                  <c:v>y</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Sheet1!$D$21:$D$33</c:f>
              <c:numCache>
                <c:formatCode>General</c:formatCode>
                <c:ptCount val="13"/>
                <c:pt idx="0">
                  <c:v>-5</c:v>
                </c:pt>
                <c:pt idx="1">
                  <c:v>-4</c:v>
                </c:pt>
                <c:pt idx="2">
                  <c:v>-3</c:v>
                </c:pt>
                <c:pt idx="3">
                  <c:v>-2</c:v>
                </c:pt>
                <c:pt idx="4">
                  <c:v>-1</c:v>
                </c:pt>
                <c:pt idx="5">
                  <c:v>0</c:v>
                </c:pt>
                <c:pt idx="6">
                  <c:v>1</c:v>
                </c:pt>
                <c:pt idx="7">
                  <c:v>2</c:v>
                </c:pt>
                <c:pt idx="8">
                  <c:v>3</c:v>
                </c:pt>
                <c:pt idx="9">
                  <c:v>4</c:v>
                </c:pt>
                <c:pt idx="10">
                  <c:v>5</c:v>
                </c:pt>
                <c:pt idx="11">
                  <c:v>6</c:v>
                </c:pt>
                <c:pt idx="12">
                  <c:v>7</c:v>
                </c:pt>
              </c:numCache>
            </c:numRef>
          </c:xVal>
          <c:yVal>
            <c:numRef>
              <c:f>Sheet1!$E$21:$E$33</c:f>
              <c:numCache>
                <c:formatCode>General</c:formatCode>
                <c:ptCount val="13"/>
                <c:pt idx="0">
                  <c:v>35</c:v>
                </c:pt>
                <c:pt idx="1">
                  <c:v>24</c:v>
                </c:pt>
                <c:pt idx="2">
                  <c:v>15</c:v>
                </c:pt>
                <c:pt idx="3">
                  <c:v>8</c:v>
                </c:pt>
                <c:pt idx="4">
                  <c:v>3</c:v>
                </c:pt>
                <c:pt idx="5">
                  <c:v>0</c:v>
                </c:pt>
                <c:pt idx="6">
                  <c:v>-1</c:v>
                </c:pt>
                <c:pt idx="7">
                  <c:v>0</c:v>
                </c:pt>
                <c:pt idx="8">
                  <c:v>3</c:v>
                </c:pt>
                <c:pt idx="9">
                  <c:v>8</c:v>
                </c:pt>
                <c:pt idx="10">
                  <c:v>15</c:v>
                </c:pt>
                <c:pt idx="11">
                  <c:v>24</c:v>
                </c:pt>
                <c:pt idx="12">
                  <c:v>35</c:v>
                </c:pt>
              </c:numCache>
            </c:numRef>
          </c:yVal>
          <c:smooth val="0"/>
        </c:ser>
        <c:dLbls>
          <c:showLegendKey val="0"/>
          <c:showVal val="0"/>
          <c:showCatName val="0"/>
          <c:showSerName val="0"/>
          <c:showPercent val="0"/>
          <c:showBubbleSize val="0"/>
        </c:dLbls>
        <c:axId val="86506112"/>
        <c:axId val="86516864"/>
      </c:scatterChart>
      <c:valAx>
        <c:axId val="865061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516864"/>
        <c:crosses val="autoZero"/>
        <c:crossBetween val="midCat"/>
        <c:majorUnit val="1"/>
      </c:valAx>
      <c:valAx>
        <c:axId val="8651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506112"/>
        <c:crosses val="autoZero"/>
        <c:crossBetween val="midCat"/>
      </c:valAx>
      <c:spPr>
        <a:noFill/>
        <a:ln>
          <a:noFill/>
        </a:ln>
        <a:effectLst/>
      </c:spPr>
    </c:plotArea>
    <c:plotVisOnly val="1"/>
    <c:dispBlanksAs val="gap"/>
    <c:showDLblsOverMax val="0"/>
  </c:chart>
  <c:spPr>
    <a:solidFill>
      <a:schemeClr val="accent5">
        <a:lumMod val="60000"/>
        <a:lumOff val="40000"/>
      </a:schemeClr>
    </a:solidFill>
    <a:ln>
      <a:noFill/>
    </a:ln>
    <a:effectLst>
      <a:outerShdw blurRad="50800" dist="38100" dir="2700000" algn="tl" rotWithShape="0">
        <a:prstClr val="black">
          <a:alpha val="40000"/>
        </a:prstClr>
      </a:outerShdw>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Sheet1!$D$5:$D$9</c:f>
              <c:numCache>
                <c:formatCode>General</c:formatCode>
                <c:ptCount val="5"/>
                <c:pt idx="0">
                  <c:v>-2</c:v>
                </c:pt>
                <c:pt idx="1">
                  <c:v>-1</c:v>
                </c:pt>
                <c:pt idx="2">
                  <c:v>0</c:v>
                </c:pt>
                <c:pt idx="3">
                  <c:v>1</c:v>
                </c:pt>
                <c:pt idx="4">
                  <c:v>2</c:v>
                </c:pt>
              </c:numCache>
            </c:numRef>
          </c:xVal>
          <c:yVal>
            <c:numRef>
              <c:f>Sheet1!$E$5:$E$9</c:f>
              <c:numCache>
                <c:formatCode>General</c:formatCode>
                <c:ptCount val="5"/>
                <c:pt idx="0">
                  <c:v>0</c:v>
                </c:pt>
                <c:pt idx="1">
                  <c:v>2</c:v>
                </c:pt>
                <c:pt idx="2">
                  <c:v>4</c:v>
                </c:pt>
                <c:pt idx="3">
                  <c:v>6</c:v>
                </c:pt>
                <c:pt idx="4">
                  <c:v>8</c:v>
                </c:pt>
              </c:numCache>
            </c:numRef>
          </c:yVal>
          <c:smooth val="0"/>
        </c:ser>
        <c:dLbls>
          <c:showLegendKey val="0"/>
          <c:showVal val="0"/>
          <c:showCatName val="0"/>
          <c:showSerName val="0"/>
          <c:showPercent val="0"/>
          <c:showBubbleSize val="0"/>
        </c:dLbls>
        <c:axId val="86520192"/>
        <c:axId val="86522112"/>
      </c:scatterChart>
      <c:valAx>
        <c:axId val="865201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522112"/>
        <c:crosses val="autoZero"/>
        <c:crossBetween val="midCat"/>
      </c:valAx>
      <c:valAx>
        <c:axId val="8652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520192"/>
        <c:crosses val="autoZero"/>
        <c:crossBetween val="midCat"/>
      </c:valAx>
      <c:spPr>
        <a:noFill/>
        <a:ln>
          <a:noFill/>
        </a:ln>
        <a:effectLst/>
      </c:spPr>
    </c:plotArea>
    <c:plotVisOnly val="1"/>
    <c:dispBlanksAs val="gap"/>
    <c:showDLblsOverMax val="0"/>
  </c:chart>
  <c:spPr>
    <a:solidFill>
      <a:schemeClr val="accent6">
        <a:lumMod val="60000"/>
        <a:lumOff val="40000"/>
      </a:schemeClr>
    </a:solid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Sheet1!$H$49</c:f>
              <c:strCache>
                <c:ptCount val="1"/>
                <c:pt idx="0">
                  <c:v>Y</c:v>
                </c:pt>
              </c:strCache>
            </c:strRef>
          </c:tx>
          <c:spPr>
            <a:ln w="19050" cap="rnd">
              <a:noFill/>
              <a:round/>
            </a:ln>
            <a:effectLst/>
          </c:spPr>
          <c:marker>
            <c:symbol val="circle"/>
            <c:size val="5"/>
            <c:spPr>
              <a:solidFill>
                <a:schemeClr val="accent1"/>
              </a:solidFill>
              <a:ln w="9525">
                <a:solidFill>
                  <a:schemeClr val="accent1"/>
                </a:solidFill>
              </a:ln>
              <a:effectLst/>
            </c:spPr>
          </c:marker>
          <c:xVal>
            <c:numRef>
              <c:f>Sheet1!$G$50:$G$57</c:f>
              <c:numCache>
                <c:formatCode>General</c:formatCode>
                <c:ptCount val="8"/>
                <c:pt idx="0">
                  <c:v>-4</c:v>
                </c:pt>
                <c:pt idx="1">
                  <c:v>-3</c:v>
                </c:pt>
                <c:pt idx="2">
                  <c:v>-4</c:v>
                </c:pt>
                <c:pt idx="3">
                  <c:v>-6</c:v>
                </c:pt>
                <c:pt idx="4">
                  <c:v>-2</c:v>
                </c:pt>
                <c:pt idx="5">
                  <c:v>4</c:v>
                </c:pt>
                <c:pt idx="6">
                  <c:v>5</c:v>
                </c:pt>
                <c:pt idx="7">
                  <c:v>6</c:v>
                </c:pt>
              </c:numCache>
            </c:numRef>
          </c:xVal>
          <c:yVal>
            <c:numRef>
              <c:f>Sheet1!$H$50:$H$57</c:f>
              <c:numCache>
                <c:formatCode>General</c:formatCode>
                <c:ptCount val="8"/>
                <c:pt idx="0">
                  <c:v>5</c:v>
                </c:pt>
                <c:pt idx="1">
                  <c:v>3</c:v>
                </c:pt>
                <c:pt idx="2">
                  <c:v>-6</c:v>
                </c:pt>
                <c:pt idx="3">
                  <c:v>-9</c:v>
                </c:pt>
                <c:pt idx="4">
                  <c:v>3</c:v>
                </c:pt>
                <c:pt idx="5">
                  <c:v>9</c:v>
                </c:pt>
                <c:pt idx="6">
                  <c:v>1</c:v>
                </c:pt>
                <c:pt idx="7">
                  <c:v>-5</c:v>
                </c:pt>
              </c:numCache>
            </c:numRef>
          </c:yVal>
          <c:smooth val="0"/>
        </c:ser>
        <c:dLbls>
          <c:showLegendKey val="0"/>
          <c:showVal val="0"/>
          <c:showCatName val="0"/>
          <c:showSerName val="0"/>
          <c:showPercent val="0"/>
          <c:showBubbleSize val="0"/>
        </c:dLbls>
        <c:axId val="86862848"/>
        <c:axId val="86865024"/>
      </c:scatterChart>
      <c:valAx>
        <c:axId val="868628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865024"/>
        <c:crosses val="autoZero"/>
        <c:crossBetween val="midCat"/>
        <c:majorUnit val="1"/>
      </c:valAx>
      <c:valAx>
        <c:axId val="8686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862848"/>
        <c:crosses val="autoZero"/>
        <c:crossBetween val="midCat"/>
        <c:majorUnit val="1"/>
      </c:valAx>
      <c:spPr>
        <a:noFill/>
        <a:ln>
          <a:noFill/>
        </a:ln>
        <a:effectLst/>
      </c:spPr>
    </c:plotArea>
    <c:plotVisOnly val="1"/>
    <c:dispBlanksAs val="gap"/>
    <c:showDLblsOverMax val="0"/>
  </c:chart>
  <c:spPr>
    <a:solidFill>
      <a:srgbClr val="A68EC3">
        <a:alpha val="50980"/>
      </a:srgbClr>
    </a:solid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3293" y="514350"/>
            <a:ext cx="6002313" cy="2228851"/>
          </a:xfrm>
        </p:spPr>
        <p:txBody>
          <a:bodyPr anchor="b">
            <a:normAutofit/>
          </a:bodyPr>
          <a:lstStyle>
            <a:lvl1pPr algn="l">
              <a:defRPr sz="36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13293" y="2882901"/>
            <a:ext cx="4801850" cy="1460500"/>
          </a:xfrm>
        </p:spPr>
        <p:txBody>
          <a:bodyPr anchor="t">
            <a:normAutofit/>
          </a:bodyPr>
          <a:lstStyle>
            <a:lvl1pPr marL="0" indent="0" algn="l">
              <a:buNone/>
              <a:defRPr sz="1600">
                <a:solidFill>
                  <a:schemeClr val="bg2">
                    <a:lumMod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636BE83-F990-422B-918A-9099C7943B17}" type="datetimeFigureOut">
              <a:rPr lang="id-ID" smtClean="0"/>
              <a:t>17/03/2016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8D7510-991B-41A9-A094-237511810F74}" type="slidenum">
              <a:rPr lang="id-ID" smtClean="0"/>
              <a:t>‹#›</a:t>
            </a:fld>
            <a:endParaRPr lang="id-ID"/>
          </a:p>
        </p:txBody>
      </p:sp>
      <p:cxnSp>
        <p:nvCxnSpPr>
          <p:cNvPr id="16" name="Straight Connector 15"/>
          <p:cNvCxnSpPr/>
          <p:nvPr/>
        </p:nvCxnSpPr>
        <p:spPr>
          <a:xfrm flipH="1">
            <a:off x="6172616" y="6350"/>
            <a:ext cx="2858244" cy="28575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4582322" y="68660"/>
            <a:ext cx="4561679" cy="456049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5428282" y="171450"/>
            <a:ext cx="3715718" cy="371475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503311" y="24209"/>
            <a:ext cx="3640690" cy="363974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885602" y="457202"/>
            <a:ext cx="3258398" cy="325754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50093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n w="9525">
                  <a:solidFill>
                    <a:srgbClr val="7030A0"/>
                  </a:solidFill>
                  <a:prstDash val="solid"/>
                </a:ln>
                <a:solidFill>
                  <a:srgbClr val="7030A0"/>
                </a:solidFill>
                <a:effectLst>
                  <a:outerShdw blurRad="177800" dist="88900" dir="2700000" algn="tl" rotWithShape="0">
                    <a:prstClr val="black">
                      <a:alpha val="63000"/>
                    </a:prstClr>
                  </a:outerShdw>
                </a:effectLst>
              </a:defRPr>
            </a:lvl1pPr>
          </a:lstStyle>
          <a:p>
            <a:r>
              <a:rPr lang="en-US" smtClean="0"/>
              <a:t>Click to edit Master title style</a:t>
            </a:r>
            <a:endParaRPr lang="en-US"/>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36BE83-F990-422B-918A-9099C7943B17}" type="datetimeFigureOut">
              <a:rPr lang="id-ID" smtClean="0"/>
              <a:t>17/03/2016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8D7510-991B-41A9-A094-237511810F74}" type="slidenum">
              <a:rPr lang="id-ID" smtClean="0"/>
              <a:t>‹#›</a:t>
            </a:fld>
            <a:endParaRPr lang="id-ID"/>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7027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3292" y="1504950"/>
            <a:ext cx="6402468" cy="1711200"/>
          </a:xfrm>
        </p:spPr>
        <p:txBody>
          <a:bodyPr anchor="b">
            <a:normAutofit/>
          </a:bodyPr>
          <a:lstStyle>
            <a:lvl1pPr algn="l">
              <a:defRPr sz="2700" b="0" cap="all"/>
            </a:lvl1pPr>
          </a:lstStyle>
          <a:p>
            <a:r>
              <a:rPr lang="en-US" smtClean="0"/>
              <a:t>Click to edit Master title style</a:t>
            </a:r>
            <a:endParaRPr lang="en-US"/>
          </a:p>
        </p:txBody>
      </p:sp>
      <p:sp>
        <p:nvSpPr>
          <p:cNvPr id="3" name="Text Placeholder 2"/>
          <p:cNvSpPr>
            <a:spLocks noGrp="1"/>
          </p:cNvSpPr>
          <p:nvPr>
            <p:ph type="body" idx="1"/>
          </p:nvPr>
        </p:nvSpPr>
        <p:spPr>
          <a:xfrm>
            <a:off x="513294" y="3371850"/>
            <a:ext cx="6402467" cy="1123950"/>
          </a:xfrm>
        </p:spPr>
        <p:txBody>
          <a:bodyPr anchor="t">
            <a:normAutofit/>
          </a:bodyPr>
          <a:lstStyle>
            <a:lvl1pPr marL="0" indent="0" algn="l">
              <a:buNone/>
              <a:defRPr sz="1400">
                <a:solidFill>
                  <a:schemeClr val="bg2">
                    <a:lumMod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36BE83-F990-422B-918A-9099C7943B17}" type="datetimeFigureOut">
              <a:rPr lang="id-ID" smtClean="0"/>
              <a:t>17/03/2016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8D7510-991B-41A9-A094-237511810F74}" type="slidenum">
              <a:rPr lang="id-ID" smtClean="0"/>
              <a:t>‹#›</a:t>
            </a:fld>
            <a:endParaRPr lang="id-ID"/>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11144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3293" y="514351"/>
            <a:ext cx="3704206" cy="2711450"/>
          </a:xfrm>
        </p:spPr>
        <p:txBody>
          <a:bodyPr>
            <a:normAutofit/>
          </a:bodyPr>
          <a:lstStyle>
            <a:lvl1pPr>
              <a:defRPr sz="1400"/>
            </a:lvl1pPr>
            <a:lvl2pPr>
              <a:defRPr sz="1200"/>
            </a:lvl2pPr>
            <a:lvl3pPr>
              <a:defRPr sz="1100"/>
            </a:lvl3pPr>
            <a:lvl4pPr>
              <a:defRPr sz="900"/>
            </a:lvl4pPr>
            <a:lvl5pPr>
              <a:defRPr sz="9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57235" y="514350"/>
            <a:ext cx="3701823" cy="2711450"/>
          </a:xfrm>
        </p:spPr>
        <p:txBody>
          <a:bodyPr>
            <a:normAutofit/>
          </a:bodyPr>
          <a:lstStyle>
            <a:lvl1pPr>
              <a:defRPr sz="1400"/>
            </a:lvl1pPr>
            <a:lvl2pPr>
              <a:defRPr sz="1200"/>
            </a:lvl2pPr>
            <a:lvl3pPr>
              <a:defRPr sz="1100"/>
            </a:lvl3pPr>
            <a:lvl4pPr>
              <a:defRPr sz="900"/>
            </a:lvl4pPr>
            <a:lvl5pPr>
              <a:defRPr sz="9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36BE83-F990-422B-918A-9099C7943B17}" type="datetimeFigureOut">
              <a:rPr lang="id-ID" smtClean="0"/>
              <a:t>17/03/2016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E8D7510-991B-41A9-A094-237511810F74}" type="slidenum">
              <a:rPr lang="id-ID" smtClean="0"/>
              <a:t>‹#›</a:t>
            </a:fld>
            <a:endParaRPr lang="id-ID"/>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31564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29250" y="514350"/>
            <a:ext cx="3488249" cy="432197"/>
          </a:xfrm>
        </p:spPr>
        <p:txBody>
          <a:bodyPr anchor="b">
            <a:noAutofit/>
          </a:bodyPr>
          <a:lstStyle>
            <a:lvl1pPr marL="0" indent="0">
              <a:buNone/>
              <a:defRPr sz="2100" b="0">
                <a:solidFill>
                  <a:schemeClr val="tx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513293" y="952896"/>
            <a:ext cx="3704206" cy="2272904"/>
          </a:xfrm>
        </p:spPr>
        <p:txBody>
          <a:bodyPr anchor="t">
            <a:normAutofit/>
          </a:bodyPr>
          <a:lstStyle>
            <a:lvl1pPr>
              <a:defRPr sz="1400"/>
            </a:lvl1pPr>
            <a:lvl2pPr>
              <a:defRPr sz="1200"/>
            </a:lvl2pPr>
            <a:lvl3pPr>
              <a:defRPr sz="1100"/>
            </a:lvl3pPr>
            <a:lvl4pPr>
              <a:defRPr sz="900"/>
            </a:lvl4pPr>
            <a:lvl5pPr>
              <a:defRPr sz="9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60488" y="514350"/>
            <a:ext cx="3499762" cy="432197"/>
          </a:xfrm>
        </p:spPr>
        <p:txBody>
          <a:bodyPr anchor="b">
            <a:noAutofit/>
          </a:bodyPr>
          <a:lstStyle>
            <a:lvl1pPr marL="0" indent="0">
              <a:buNone/>
              <a:defRPr sz="2100" b="0">
                <a:solidFill>
                  <a:schemeClr val="tx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356044" y="946546"/>
            <a:ext cx="3697854" cy="2272904"/>
          </a:xfrm>
        </p:spPr>
        <p:txBody>
          <a:bodyPr anchor="t">
            <a:normAutofit/>
          </a:bodyPr>
          <a:lstStyle>
            <a:lvl1pPr>
              <a:defRPr sz="1400"/>
            </a:lvl1pPr>
            <a:lvl2pPr>
              <a:defRPr sz="1200"/>
            </a:lvl2pPr>
            <a:lvl3pPr>
              <a:defRPr sz="1100"/>
            </a:lvl3pPr>
            <a:lvl4pPr>
              <a:defRPr sz="900"/>
            </a:lvl4pPr>
            <a:lvl5pPr>
              <a:defRPr sz="9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36BE83-F990-422B-918A-9099C7943B17}" type="datetimeFigureOut">
              <a:rPr lang="id-ID" smtClean="0"/>
              <a:t>17/03/2016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E8D7510-991B-41A9-A094-237511810F74}" type="slidenum">
              <a:rPr lang="id-ID" smtClean="0"/>
              <a:t>‹#›</a:t>
            </a:fld>
            <a:endParaRPr lang="id-ID"/>
          </a:p>
        </p:txBody>
      </p:sp>
      <p:cxnSp>
        <p:nvCxnSpPr>
          <p:cNvPr id="10" name="Straight Connector 9"/>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79040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36BE83-F990-422B-918A-9099C7943B17}" type="datetimeFigureOut">
              <a:rPr lang="id-ID" smtClean="0"/>
              <a:t>17/03/2016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E8D7510-991B-41A9-A094-237511810F74}" type="slidenum">
              <a:rPr lang="id-ID" smtClean="0"/>
              <a:t>‹#›</a:t>
            </a:fld>
            <a:endParaRPr lang="id-ID"/>
          </a:p>
        </p:txBody>
      </p:sp>
      <p:cxnSp>
        <p:nvCxnSpPr>
          <p:cNvPr id="6" name="Straight Connector 5"/>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4539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36BE83-F990-422B-918A-9099C7943B17}" type="datetimeFigureOut">
              <a:rPr lang="id-ID" smtClean="0"/>
              <a:t>17/03/2016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E8D7510-991B-41A9-A094-237511810F74}" type="slidenum">
              <a:rPr lang="id-ID" smtClean="0"/>
              <a:t>‹#›</a:t>
            </a:fld>
            <a:endParaRPr lang="id-ID"/>
          </a:p>
        </p:txBody>
      </p:sp>
      <p:cxnSp>
        <p:nvCxnSpPr>
          <p:cNvPr id="5" name="Straight Connector 4"/>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23129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15143" y="514350"/>
            <a:ext cx="2743915" cy="1028700"/>
          </a:xfrm>
        </p:spPr>
        <p:txBody>
          <a:bodyPr anchor="b">
            <a:normAutofit/>
          </a:bodyPr>
          <a:lstStyle>
            <a:lvl1pPr algn="l">
              <a:defRPr sz="1800" b="0"/>
            </a:lvl1pPr>
          </a:lstStyle>
          <a:p>
            <a:r>
              <a:rPr lang="en-US" smtClean="0"/>
              <a:t>Click to edit Master title style</a:t>
            </a:r>
            <a:endParaRPr lang="en-US"/>
          </a:p>
        </p:txBody>
      </p:sp>
      <p:sp>
        <p:nvSpPr>
          <p:cNvPr id="3" name="Content Placeholder 2"/>
          <p:cNvSpPr>
            <a:spLocks noGrp="1"/>
          </p:cNvSpPr>
          <p:nvPr>
            <p:ph idx="1"/>
          </p:nvPr>
        </p:nvSpPr>
        <p:spPr>
          <a:xfrm>
            <a:off x="513293" y="514350"/>
            <a:ext cx="4458862" cy="3981450"/>
          </a:xfrm>
        </p:spPr>
        <p:txBody>
          <a:bodyPr anchor="ctr">
            <a:normAutofit/>
          </a:bodyPr>
          <a:lstStyle>
            <a:lvl1pPr>
              <a:defRPr sz="1500"/>
            </a:lvl1pPr>
            <a:lvl2pPr>
              <a:defRPr sz="1400"/>
            </a:lvl2pPr>
            <a:lvl3pPr>
              <a:defRPr sz="1200"/>
            </a:lvl3pPr>
            <a:lvl4pPr>
              <a:defRPr sz="1100"/>
            </a:lvl4pPr>
            <a:lvl5pPr>
              <a:defRPr sz="11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15143" y="1657351"/>
            <a:ext cx="2743915" cy="1568450"/>
          </a:xfrm>
        </p:spPr>
        <p:txBody>
          <a:bodyPr anchor="t">
            <a:normAutofit/>
          </a:bodyPr>
          <a:lstStyle>
            <a:lvl1pPr marL="0" indent="0">
              <a:buNone/>
              <a:defRPr sz="12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36BE83-F990-422B-918A-9099C7943B17}" type="datetimeFigureOut">
              <a:rPr lang="id-ID" smtClean="0"/>
              <a:t>17/03/2016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E8D7510-991B-41A9-A094-237511810F74}" type="slidenum">
              <a:rPr lang="id-ID" smtClean="0"/>
              <a:t>‹#›</a:t>
            </a:fld>
            <a:endParaRPr lang="id-ID"/>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27090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43032" y="1085850"/>
            <a:ext cx="4516026" cy="857250"/>
          </a:xfrm>
        </p:spPr>
        <p:txBody>
          <a:bodyPr anchor="b">
            <a:normAutofit/>
          </a:bodyPr>
          <a:lstStyle>
            <a:lvl1pPr algn="l">
              <a:defRPr sz="2100" b="0"/>
            </a:lvl1pPr>
          </a:lstStyle>
          <a:p>
            <a:r>
              <a:rPr lang="en-US" smtClean="0"/>
              <a:t>Click to edit Master title style</a:t>
            </a:r>
            <a:endParaRPr lang="en-US"/>
          </a:p>
        </p:txBody>
      </p:sp>
      <p:sp>
        <p:nvSpPr>
          <p:cNvPr id="4" name="Text Placeholder 3"/>
          <p:cNvSpPr>
            <a:spLocks noGrp="1"/>
          </p:cNvSpPr>
          <p:nvPr>
            <p:ph type="body" sz="half" idx="2"/>
          </p:nvPr>
        </p:nvSpPr>
        <p:spPr>
          <a:xfrm>
            <a:off x="3543032" y="2082800"/>
            <a:ext cx="4517217" cy="1536700"/>
          </a:xfrm>
        </p:spPr>
        <p:txBody>
          <a:bodyPr anchor="t">
            <a:normAutofit/>
          </a:bodyPr>
          <a:lstStyle>
            <a:lvl1pPr marL="0" indent="0">
              <a:buNone/>
              <a:defRPr sz="14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36BE83-F990-422B-918A-9099C7943B17}" type="datetimeFigureOut">
              <a:rPr lang="id-ID" smtClean="0"/>
              <a:t>17/03/2016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E8D7510-991B-41A9-A094-237511810F74}" type="slidenum">
              <a:rPr lang="id-ID" smtClean="0"/>
              <a:t>‹#›</a:t>
            </a:fld>
            <a:endParaRPr lang="id-ID"/>
          </a:p>
        </p:txBody>
      </p:sp>
      <p:sp>
        <p:nvSpPr>
          <p:cNvPr id="14" name="Picture Placeholder 2"/>
          <p:cNvSpPr>
            <a:spLocks noGrp="1"/>
          </p:cNvSpPr>
          <p:nvPr>
            <p:ph type="pic" idx="1"/>
          </p:nvPr>
        </p:nvSpPr>
        <p:spPr>
          <a:xfrm>
            <a:off x="741952" y="685800"/>
            <a:ext cx="2461372" cy="3429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78872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36BE83-F990-422B-918A-9099C7943B17}" type="datetimeFigureOut">
              <a:rPr lang="id-ID" smtClean="0"/>
              <a:t>17/03/2016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E8D7510-991B-41A9-A094-237511810F74}" type="slidenum">
              <a:rPr lang="id-ID" smtClean="0"/>
              <a:t>‹#›</a:t>
            </a:fld>
            <a:endParaRPr lang="id-ID"/>
          </a:p>
        </p:txBody>
      </p:sp>
      <p:cxnSp>
        <p:nvCxnSpPr>
          <p:cNvPr id="6" name="Straight Connector 5"/>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685980" y="2882900"/>
            <a:ext cx="6229780" cy="342900"/>
          </a:xfrm>
        </p:spPr>
        <p:txBody>
          <a:bodyPr anchor="t">
            <a:normAutofit/>
          </a:bodyPr>
          <a:lstStyle>
            <a:lvl1pPr marL="0" indent="0">
              <a:buFontTx/>
              <a:buNone/>
              <a:defRPr sz="12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514484" y="400050"/>
            <a:ext cx="8116223" cy="234315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Tree>
    <p:extLst>
      <p:ext uri="{BB962C8B-B14F-4D97-AF65-F5344CB8AC3E}">
        <p14:creationId xmlns:p14="http://schemas.microsoft.com/office/powerpoint/2010/main" val="22119739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3293" y="514350"/>
            <a:ext cx="7545765" cy="2057400"/>
          </a:xfrm>
        </p:spPr>
        <p:txBody>
          <a:bodyPr anchor="ctr">
            <a:normAutofit/>
          </a:bodyPr>
          <a:lstStyle>
            <a:lvl1pPr algn="l">
              <a:defRPr sz="2400" b="0" cap="all"/>
            </a:lvl1pPr>
          </a:lstStyle>
          <a:p>
            <a:r>
              <a:rPr lang="en-US" smtClean="0"/>
              <a:t>Click to edit Master title style</a:t>
            </a:r>
            <a:endParaRPr lang="en-US"/>
          </a:p>
        </p:txBody>
      </p:sp>
      <p:sp>
        <p:nvSpPr>
          <p:cNvPr id="3" name="Text Placeholder 2"/>
          <p:cNvSpPr>
            <a:spLocks noGrp="1"/>
          </p:cNvSpPr>
          <p:nvPr>
            <p:ph type="body" idx="1"/>
          </p:nvPr>
        </p:nvSpPr>
        <p:spPr>
          <a:xfrm>
            <a:off x="513293" y="3086100"/>
            <a:ext cx="6403658" cy="1409700"/>
          </a:xfrm>
        </p:spPr>
        <p:txBody>
          <a:bodyPr anchor="ctr">
            <a:normAutofit/>
          </a:bodyPr>
          <a:lstStyle>
            <a:lvl1pPr marL="0" indent="0" algn="l">
              <a:buNone/>
              <a:defRPr sz="1500">
                <a:solidFill>
                  <a:schemeClr val="bg2">
                    <a:lumMod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36BE83-F990-422B-918A-9099C7943B17}" type="datetimeFigureOut">
              <a:rPr lang="id-ID" smtClean="0"/>
              <a:t>17/03/2016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8D7510-991B-41A9-A094-237511810F74}" type="slidenum">
              <a:rPr lang="id-ID" smtClean="0"/>
              <a:t>‹#›</a:t>
            </a:fld>
            <a:endParaRPr lang="id-ID"/>
          </a:p>
        </p:txBody>
      </p:sp>
      <p:cxnSp>
        <p:nvCxnSpPr>
          <p:cNvPr id="17" name="Straight Connector 1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18415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2" y="514350"/>
            <a:ext cx="6859787" cy="2057400"/>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13294" y="3225801"/>
            <a:ext cx="6402467" cy="1263649"/>
          </a:xfrm>
        </p:spPr>
        <p:txBody>
          <a:bodyPr anchor="ctr">
            <a:normAutofit/>
          </a:bodyPr>
          <a:lstStyle>
            <a:lvl1pPr marL="0" indent="0" algn="l">
              <a:buNone/>
              <a:defRPr sz="1500">
                <a:solidFill>
                  <a:schemeClr val="bg2">
                    <a:lumMod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36BE83-F990-422B-918A-9099C7943B17}" type="datetimeFigureOut">
              <a:rPr lang="id-ID" smtClean="0"/>
              <a:t>17/03/2016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8D7510-991B-41A9-A094-237511810F74}" type="slidenum">
              <a:rPr lang="id-ID" smtClean="0"/>
              <a:t>‹#›</a:t>
            </a:fld>
            <a:endParaRPr lang="id-ID"/>
          </a:p>
        </p:txBody>
      </p:sp>
      <p:sp>
        <p:nvSpPr>
          <p:cNvPr id="10" name="Text Placeholder 9"/>
          <p:cNvSpPr>
            <a:spLocks noGrp="1"/>
          </p:cNvSpPr>
          <p:nvPr>
            <p:ph type="body" sz="quarter" idx="13"/>
          </p:nvPr>
        </p:nvSpPr>
        <p:spPr>
          <a:xfrm>
            <a:off x="1084942" y="2571750"/>
            <a:ext cx="6402467" cy="28575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14" name="TextBox 13"/>
          <p:cNvSpPr txBox="1"/>
          <p:nvPr/>
        </p:nvSpPr>
        <p:spPr>
          <a:xfrm>
            <a:off x="398963" y="609167"/>
            <a:ext cx="457319"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smtClean="0">
                <a:solidFill>
                  <a:schemeClr val="tx1"/>
                </a:solidFill>
                <a:effectLst/>
              </a:rPr>
              <a:t>“</a:t>
            </a:r>
            <a:endParaRPr lang="en-US" sz="6000" dirty="0">
              <a:solidFill>
                <a:schemeClr val="tx1"/>
              </a:solidFill>
              <a:effectLst/>
            </a:endParaRPr>
          </a:p>
        </p:txBody>
      </p:sp>
      <p:sp>
        <p:nvSpPr>
          <p:cNvPr id="15" name="TextBox 14"/>
          <p:cNvSpPr txBox="1"/>
          <p:nvPr/>
        </p:nvSpPr>
        <p:spPr>
          <a:xfrm>
            <a:off x="7716069" y="2076451"/>
            <a:ext cx="457319"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smtClean="0">
                <a:solidFill>
                  <a:schemeClr val="tx1"/>
                </a:solidFill>
                <a:effectLst/>
              </a:rPr>
              <a:t>”</a:t>
            </a:r>
            <a:endParaRPr lang="en-US" sz="6000" dirty="0">
              <a:solidFill>
                <a:schemeClr val="tx1"/>
              </a:solidFill>
              <a:effectLst/>
            </a:endParaRPr>
          </a:p>
        </p:txBody>
      </p:sp>
      <p:cxnSp>
        <p:nvCxnSpPr>
          <p:cNvPr id="23" name="Straight Connector 22"/>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43676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3293" y="2571750"/>
            <a:ext cx="6402467" cy="1273050"/>
          </a:xfrm>
        </p:spPr>
        <p:txBody>
          <a:bodyPr anchor="b">
            <a:normAutofit/>
          </a:bodyPr>
          <a:lstStyle>
            <a:lvl1pPr algn="l">
              <a:defRPr sz="2400" b="0" cap="all"/>
            </a:lvl1pPr>
          </a:lstStyle>
          <a:p>
            <a:r>
              <a:rPr lang="en-US" smtClean="0"/>
              <a:t>Click to edit Master title style</a:t>
            </a:r>
            <a:endParaRPr lang="en-US"/>
          </a:p>
        </p:txBody>
      </p:sp>
      <p:sp>
        <p:nvSpPr>
          <p:cNvPr id="3" name="Text Placeholder 2"/>
          <p:cNvSpPr>
            <a:spLocks noGrp="1"/>
          </p:cNvSpPr>
          <p:nvPr>
            <p:ph type="body" idx="1"/>
          </p:nvPr>
        </p:nvSpPr>
        <p:spPr>
          <a:xfrm>
            <a:off x="513292" y="3849736"/>
            <a:ext cx="6403660" cy="645300"/>
          </a:xfrm>
        </p:spPr>
        <p:txBody>
          <a:bodyPr anchor="t">
            <a:normAutofit/>
          </a:bodyPr>
          <a:lstStyle>
            <a:lvl1pPr marL="0" indent="0" algn="l">
              <a:buNone/>
              <a:defRPr sz="1500">
                <a:solidFill>
                  <a:schemeClr val="bg2">
                    <a:lumMod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36BE83-F990-422B-918A-9099C7943B17}" type="datetimeFigureOut">
              <a:rPr lang="id-ID" smtClean="0"/>
              <a:t>17/03/2016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8D7510-991B-41A9-A094-237511810F74}" type="slidenum">
              <a:rPr lang="id-ID" smtClean="0"/>
              <a:t>‹#›</a:t>
            </a:fld>
            <a:endParaRPr lang="id-ID"/>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84773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2" y="514350"/>
            <a:ext cx="6859787" cy="2057400"/>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13292" y="3733800"/>
            <a:ext cx="6402468" cy="762000"/>
          </a:xfrm>
        </p:spPr>
        <p:txBody>
          <a:bodyPr anchor="t">
            <a:normAutofit/>
          </a:bodyPr>
          <a:lstStyle>
            <a:lvl1pPr marL="0" indent="0" algn="l">
              <a:buNone/>
              <a:defRPr sz="1400">
                <a:solidFill>
                  <a:schemeClr val="bg2">
                    <a:lumMod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36BE83-F990-422B-918A-9099C7943B17}" type="datetimeFigureOut">
              <a:rPr lang="id-ID" smtClean="0"/>
              <a:t>17/03/2016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8D7510-991B-41A9-A094-237511810F74}" type="slidenum">
              <a:rPr lang="id-ID" smtClean="0"/>
              <a:t>‹#›</a:t>
            </a:fld>
            <a:endParaRPr lang="id-ID"/>
          </a:p>
        </p:txBody>
      </p:sp>
      <p:sp>
        <p:nvSpPr>
          <p:cNvPr id="10" name="Text Placeholder 9"/>
          <p:cNvSpPr>
            <a:spLocks noGrp="1"/>
          </p:cNvSpPr>
          <p:nvPr>
            <p:ph type="body" sz="quarter" idx="13"/>
          </p:nvPr>
        </p:nvSpPr>
        <p:spPr>
          <a:xfrm>
            <a:off x="513293" y="2946400"/>
            <a:ext cx="6402468" cy="787400"/>
          </a:xfrm>
        </p:spPr>
        <p:txBody>
          <a:bodyPr vert="horz" lIns="68580" tIns="34290" rIns="68580" bIns="34290" rtlCol="0" anchor="b">
            <a:normAutofit/>
          </a:bodyPr>
          <a:lstStyle>
            <a:lvl1pPr>
              <a:defRPr lang="en-US" sz="18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398963" y="609167"/>
            <a:ext cx="457319"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smtClean="0">
                <a:solidFill>
                  <a:schemeClr val="tx1"/>
                </a:solidFill>
                <a:effectLst/>
              </a:rPr>
              <a:t>“</a:t>
            </a:r>
            <a:endParaRPr lang="en-US" sz="6000" dirty="0">
              <a:solidFill>
                <a:schemeClr val="tx1"/>
              </a:solidFill>
              <a:effectLst/>
            </a:endParaRPr>
          </a:p>
        </p:txBody>
      </p:sp>
      <p:sp>
        <p:nvSpPr>
          <p:cNvPr id="12" name="TextBox 11"/>
          <p:cNvSpPr txBox="1"/>
          <p:nvPr/>
        </p:nvSpPr>
        <p:spPr>
          <a:xfrm>
            <a:off x="7716069" y="2076451"/>
            <a:ext cx="457319"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smtClean="0">
                <a:solidFill>
                  <a:schemeClr val="tx1"/>
                </a:solidFill>
                <a:effectLst/>
              </a:rPr>
              <a:t>”</a:t>
            </a:r>
            <a:endParaRPr lang="en-US" sz="6000" dirty="0">
              <a:solidFill>
                <a:schemeClr val="tx1"/>
              </a:solidFill>
              <a:effectLst/>
            </a:endParaRPr>
          </a:p>
        </p:txBody>
      </p:sp>
      <p:cxnSp>
        <p:nvCxnSpPr>
          <p:cNvPr id="13" name="Straight Connector 12"/>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78530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3293" y="514350"/>
            <a:ext cx="7545765" cy="2057400"/>
          </a:xfrm>
        </p:spPr>
        <p:txBody>
          <a:bodyPr vert="horz" lIns="68580" tIns="34290" rIns="68580" bIns="34290"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513292" y="3575050"/>
            <a:ext cx="6402468" cy="920750"/>
          </a:xfrm>
        </p:spPr>
        <p:txBody>
          <a:bodyPr anchor="t">
            <a:normAutofit/>
          </a:bodyPr>
          <a:lstStyle>
            <a:lvl1pPr marL="0" indent="0" algn="l">
              <a:buNone/>
              <a:defRPr sz="1400">
                <a:solidFill>
                  <a:schemeClr val="bg2">
                    <a:lumMod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36BE83-F990-422B-918A-9099C7943B17}" type="datetimeFigureOut">
              <a:rPr lang="id-ID" smtClean="0"/>
              <a:t>17/03/2016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8D7510-991B-41A9-A094-237511810F74}" type="slidenum">
              <a:rPr lang="id-ID" smtClean="0"/>
              <a:t>‹#›</a:t>
            </a:fld>
            <a:endParaRPr lang="id-ID"/>
          </a:p>
        </p:txBody>
      </p:sp>
      <p:sp>
        <p:nvSpPr>
          <p:cNvPr id="10" name="Text Placeholder 9"/>
          <p:cNvSpPr>
            <a:spLocks noGrp="1"/>
          </p:cNvSpPr>
          <p:nvPr>
            <p:ph type="body" sz="quarter" idx="13"/>
          </p:nvPr>
        </p:nvSpPr>
        <p:spPr>
          <a:xfrm>
            <a:off x="513293" y="2946401"/>
            <a:ext cx="6402467" cy="628650"/>
          </a:xfrm>
        </p:spPr>
        <p:txBody>
          <a:bodyPr vert="horz" lIns="68580" tIns="34290" rIns="68580" bIns="34290" rtlCol="0" anchor="b">
            <a:normAutofit/>
          </a:bodyPr>
          <a:lstStyle>
            <a:lvl1pPr>
              <a:defRPr lang="en-US" sz="18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4513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36BE83-F990-422B-918A-9099C7943B17}" type="datetimeFigureOut">
              <a:rPr lang="id-ID" smtClean="0"/>
              <a:t>17/03/2016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8D7510-991B-41A9-A094-237511810F74}" type="slidenum">
              <a:rPr lang="id-ID" smtClean="0"/>
              <a:t>‹#›</a:t>
            </a:fld>
            <a:endParaRPr lang="id-ID"/>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02390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606" y="514350"/>
            <a:ext cx="1543452" cy="3429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484" y="514350"/>
            <a:ext cx="5868929" cy="398145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36BE83-F990-422B-918A-9099C7943B17}" type="datetimeFigureOut">
              <a:rPr lang="id-ID" smtClean="0"/>
              <a:t>17/03/2016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8D7510-991B-41A9-A094-237511810F74}" type="slidenum">
              <a:rPr lang="id-ID" smtClean="0"/>
              <a:t>‹#›</a:t>
            </a:fld>
            <a:endParaRPr lang="id-ID"/>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63936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8000">
              <a:schemeClr val="bg2">
                <a:tint val="97000"/>
                <a:hueMod val="92000"/>
                <a:satMod val="169000"/>
                <a:lumMod val="164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3292" y="514350"/>
            <a:ext cx="7261133" cy="1130300"/>
          </a:xfrm>
          <a:prstGeom prst="rect">
            <a:avLst/>
          </a:prstGeom>
          <a:effectLst/>
        </p:spPr>
        <p:txBody>
          <a:bodyPr vert="horz" lIns="68580" tIns="34290" rIns="68580" bIns="3429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3292" y="1847032"/>
            <a:ext cx="7261133" cy="2711450"/>
          </a:xfrm>
          <a:prstGeom prst="rect">
            <a:avLst/>
          </a:prstGeom>
        </p:spPr>
        <p:txBody>
          <a:bodyPr vert="horz" lIns="68580" tIns="34290" rIns="68580" bIns="3429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30244" y="4629151"/>
            <a:ext cx="1200463" cy="273844"/>
          </a:xfrm>
          <a:prstGeom prst="rect">
            <a:avLst/>
          </a:prstGeom>
        </p:spPr>
        <p:txBody>
          <a:bodyPr vert="horz" lIns="68580" tIns="34290" rIns="68580" bIns="34290" rtlCol="0" anchor="t"/>
          <a:lstStyle>
            <a:lvl1pPr algn="r">
              <a:defRPr sz="800" b="0" i="0">
                <a:solidFill>
                  <a:schemeClr val="bg2">
                    <a:lumMod val="50000"/>
                  </a:schemeClr>
                </a:solidFill>
                <a:effectLst/>
                <a:latin typeface="+mn-lt"/>
              </a:defRPr>
            </a:lvl1pPr>
          </a:lstStyle>
          <a:p>
            <a:fld id="{2636BE83-F990-422B-918A-9099C7943B17}" type="datetimeFigureOut">
              <a:rPr lang="id-ID" smtClean="0"/>
              <a:t>17/03/2016</a:t>
            </a:fld>
            <a:endParaRPr lang="id-ID"/>
          </a:p>
        </p:txBody>
      </p:sp>
      <p:sp>
        <p:nvSpPr>
          <p:cNvPr id="5" name="Footer Placeholder 4"/>
          <p:cNvSpPr>
            <a:spLocks noGrp="1"/>
          </p:cNvSpPr>
          <p:nvPr>
            <p:ph type="ftr" sz="quarter" idx="3"/>
          </p:nvPr>
        </p:nvSpPr>
        <p:spPr>
          <a:xfrm>
            <a:off x="513293" y="4629151"/>
            <a:ext cx="5659324" cy="273844"/>
          </a:xfrm>
          <a:prstGeom prst="rect">
            <a:avLst/>
          </a:prstGeom>
        </p:spPr>
        <p:txBody>
          <a:bodyPr vert="horz" lIns="68580" tIns="34290" rIns="68580" bIns="34290" rtlCol="0" anchor="t"/>
          <a:lstStyle>
            <a:lvl1pPr algn="l">
              <a:defRPr sz="800" b="0" i="0">
                <a:solidFill>
                  <a:schemeClr val="bg2">
                    <a:lumMod val="50000"/>
                  </a:schemeClr>
                </a:solidFill>
                <a:effectLst/>
                <a:latin typeface="+mn-lt"/>
              </a:defRPr>
            </a:lvl1pPr>
          </a:lstStyle>
          <a:p>
            <a:endParaRPr lang="id-ID"/>
          </a:p>
        </p:txBody>
      </p:sp>
      <p:sp>
        <p:nvSpPr>
          <p:cNvPr id="6" name="Slide Number Placeholder 5"/>
          <p:cNvSpPr>
            <a:spLocks noGrp="1"/>
          </p:cNvSpPr>
          <p:nvPr>
            <p:ph type="sldNum" sz="quarter" idx="4"/>
          </p:nvPr>
        </p:nvSpPr>
        <p:spPr>
          <a:xfrm>
            <a:off x="7774426" y="4183857"/>
            <a:ext cx="856907" cy="502444"/>
          </a:xfrm>
          <a:prstGeom prst="rect">
            <a:avLst/>
          </a:prstGeom>
        </p:spPr>
        <p:txBody>
          <a:bodyPr vert="horz" lIns="68580" tIns="34290" rIns="68580" bIns="34290" rtlCol="0" anchor="b"/>
          <a:lstStyle>
            <a:lvl1pPr algn="r">
              <a:defRPr sz="2400" b="0" i="0">
                <a:solidFill>
                  <a:schemeClr val="bg2">
                    <a:lumMod val="50000"/>
                  </a:schemeClr>
                </a:solidFill>
                <a:effectLst/>
                <a:latin typeface="+mn-lt"/>
              </a:defRPr>
            </a:lvl1pPr>
          </a:lstStyle>
          <a:p>
            <a:fld id="{BE8D7510-991B-41A9-A094-237511810F74}" type="slidenum">
              <a:rPr lang="id-ID" smtClean="0"/>
              <a:t>‹#›</a:t>
            </a:fld>
            <a:endParaRPr lang="id-ID"/>
          </a:p>
        </p:txBody>
      </p:sp>
    </p:spTree>
    <p:extLst>
      <p:ext uri="{BB962C8B-B14F-4D97-AF65-F5344CB8AC3E}">
        <p14:creationId xmlns:p14="http://schemas.microsoft.com/office/powerpoint/2010/main" val="301711355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l" defTabSz="342900" rtl="0" eaLnBrk="1" latinLnBrk="0" hangingPunct="1">
        <a:spcBef>
          <a:spcPct val="0"/>
        </a:spcBef>
        <a:buNone/>
        <a:defRPr sz="2700" b="1" kern="1200"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70000"/>
        <a:buFont typeface="Lucida Grande"/>
        <a:buChar char="►"/>
        <a:defRPr sz="2700" kern="1200" cap="none">
          <a:solidFill>
            <a:schemeClr val="bg2">
              <a:lumMod val="50000"/>
            </a:schemeClr>
          </a:solidFill>
          <a:effectLst>
            <a:outerShdw blurRad="38100" dist="38100" dir="2700000" algn="tl">
              <a:srgbClr val="000000">
                <a:alpha val="43137"/>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70000"/>
        <a:buFont typeface="Lucida Grande"/>
        <a:buChar char="►"/>
        <a:defRPr sz="2400" kern="1200" cap="none">
          <a:solidFill>
            <a:schemeClr val="bg2">
              <a:lumMod val="50000"/>
            </a:schemeClr>
          </a:solidFill>
          <a:effectLst>
            <a:outerShdw blurRad="38100" dist="38100" dir="2700000" algn="tl">
              <a:srgbClr val="000000">
                <a:alpha val="43137"/>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70000"/>
        <a:buFont typeface="Lucida Grande"/>
        <a:buChar char="►"/>
        <a:defRPr sz="2100" kern="1200" cap="none">
          <a:solidFill>
            <a:schemeClr val="bg2">
              <a:lumMod val="50000"/>
            </a:schemeClr>
          </a:solidFill>
          <a:effectLst>
            <a:outerShdw blurRad="38100" dist="38100" dir="2700000" algn="tl">
              <a:srgbClr val="000000">
                <a:alpha val="43137"/>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70000"/>
        <a:buFont typeface="Lucida Grande"/>
        <a:buChar char="►"/>
        <a:defRPr sz="1800" kern="1200" cap="none">
          <a:solidFill>
            <a:schemeClr val="bg2">
              <a:lumMod val="50000"/>
            </a:schemeClr>
          </a:solidFill>
          <a:effectLst>
            <a:outerShdw blurRad="38100" dist="38100" dir="2700000" algn="tl">
              <a:srgbClr val="000000">
                <a:alpha val="43137"/>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70000"/>
        <a:buFont typeface="Lucida Grande"/>
        <a:buChar char="►"/>
        <a:defRPr sz="1800" kern="1200" cap="none">
          <a:solidFill>
            <a:schemeClr val="bg2">
              <a:lumMod val="50000"/>
            </a:schemeClr>
          </a:solidFill>
          <a:effectLst>
            <a:outerShdw blurRad="38100" dist="38100" dir="2700000" algn="tl">
              <a:srgbClr val="000000">
                <a:alpha val="43137"/>
              </a:srgbClr>
            </a:outerShdw>
          </a:effectLst>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190750"/>
            <a:ext cx="7315200" cy="2228851"/>
          </a:xfrm>
        </p:spPr>
        <p:txBody>
          <a:bodyPr>
            <a:noAutofit/>
            <a:scene3d>
              <a:camera prst="perspectiveRelaxedModerately">
                <a:rot lat="20090634" lon="0" rev="0"/>
              </a:camera>
              <a:lightRig rig="threePt" dir="t">
                <a:rot lat="0" lon="0" rev="600000"/>
              </a:lightRig>
            </a:scene3d>
            <a:sp3d prstMaterial="dkEdge">
              <a:bevelT h="260350"/>
              <a:bevelB w="0" h="260350"/>
            </a:sp3d>
          </a:bodyPr>
          <a:lstStyle/>
          <a:p>
            <a:pPr algn="ctr"/>
            <a:r>
              <a:rPr lang="id-ID" sz="600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latin typeface="Blacksmith Delight Outlined" pitchFamily="2" charset="0"/>
              </a:rPr>
              <a:t/>
            </a:r>
            <a:br>
              <a:rPr lang="id-ID" sz="600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latin typeface="Blacksmith Delight Outlined" pitchFamily="2" charset="0"/>
              </a:rPr>
            </a:br>
            <a:r>
              <a:rPr lang="en-US" sz="11500" smtClean="0">
                <a:ln w="9525">
                  <a:solidFill>
                    <a:srgbClr val="002060"/>
                  </a:solidFill>
                  <a:prstDash val="solid"/>
                </a:ln>
                <a:solidFill>
                  <a:srgbClr val="002060"/>
                </a:solidFill>
                <a:effectLst/>
                <a:latin typeface="Blacksmith Delight Outlined" pitchFamily="2" charset="0"/>
              </a:rPr>
              <a:t>Bab 4</a:t>
            </a:r>
            <a:r>
              <a:rPr lang="id-ID" sz="600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latin typeface="Blacksmith Delight Outlined" pitchFamily="2" charset="0"/>
              </a:rPr>
              <a:t/>
            </a:r>
            <a:br>
              <a:rPr lang="id-ID" sz="600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latin typeface="Blacksmith Delight Outlined" pitchFamily="2" charset="0"/>
              </a:rPr>
            </a:br>
            <a:r>
              <a:rPr lang="id-ID" sz="1660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latin typeface="Blacksmith Delight Outlined" pitchFamily="2" charset="0"/>
              </a:rPr>
              <a:t>FUNGSI</a:t>
            </a:r>
            <a:endParaRPr lang="id-ID" sz="1660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latin typeface="Blacksmith Delight Outlined" pitchFamily="2" charset="0"/>
            </a:endParaRPr>
          </a:p>
        </p:txBody>
      </p:sp>
    </p:spTree>
    <p:extLst>
      <p:ext uri="{BB962C8B-B14F-4D97-AF65-F5344CB8AC3E}">
        <p14:creationId xmlns:p14="http://schemas.microsoft.com/office/powerpoint/2010/main" val="24929686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ppt_x"/>
                                          </p:val>
                                        </p:tav>
                                        <p:tav tm="100000">
                                          <p:val>
                                            <p:strVal val="#ppt_x"/>
                                          </p:val>
                                        </p:tav>
                                      </p:tavLst>
                                    </p:anim>
                                    <p:anim calcmode="lin" valueType="num">
                                      <p:cBhvr additive="base">
                                        <p:cTn id="8" dur="1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4800" smtClean="0"/>
              <a:t>KONSEP FUNGSI</a:t>
            </a:r>
            <a:endParaRPr lang="id-ID" sz="4800"/>
          </a:p>
        </p:txBody>
      </p:sp>
    </p:spTree>
    <p:extLst>
      <p:ext uri="{BB962C8B-B14F-4D97-AF65-F5344CB8AC3E}">
        <p14:creationId xmlns:p14="http://schemas.microsoft.com/office/powerpoint/2010/main" val="11027249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Pasangan Urut</a:t>
            </a:r>
            <a:endParaRPr lang="en-US"/>
          </a:p>
        </p:txBody>
      </p:sp>
      <p:sp>
        <p:nvSpPr>
          <p:cNvPr id="3" name="Content Placeholder 2"/>
          <p:cNvSpPr>
            <a:spLocks noGrp="1"/>
          </p:cNvSpPr>
          <p:nvPr>
            <p:ph idx="1"/>
          </p:nvPr>
        </p:nvSpPr>
        <p:spPr>
          <a:xfrm>
            <a:off x="513292" y="1847032"/>
            <a:ext cx="7792508" cy="2711450"/>
          </a:xfrm>
        </p:spPr>
        <p:txBody>
          <a:bodyPr>
            <a:normAutofit/>
          </a:bodyPr>
          <a:lstStyle/>
          <a:p>
            <a:pPr>
              <a:buFont typeface="Courier New" pitchFamily="49" charset="0"/>
              <a:buChar char="o"/>
            </a:pPr>
            <a:r>
              <a:rPr lang="en-US" sz="2000" smtClean="0">
                <a:latin typeface="Times New Roman" pitchFamily="18" charset="0"/>
                <a:cs typeface="Times New Roman" pitchFamily="18" charset="0"/>
              </a:rPr>
              <a:t>Dalam penulisan suatu himpunan {</a:t>
            </a:r>
            <a:r>
              <a:rPr lang="en-US" sz="2000" i="1" smtClean="0">
                <a:latin typeface="Times New Roman" pitchFamily="18" charset="0"/>
                <a:cs typeface="Times New Roman" pitchFamily="18" charset="0"/>
              </a:rPr>
              <a:t>a</a:t>
            </a:r>
            <a:r>
              <a:rPr lang="en-US" sz="2000" smtClean="0">
                <a:latin typeface="Times New Roman" pitchFamily="18" charset="0"/>
                <a:cs typeface="Times New Roman" pitchFamily="18" charset="0"/>
              </a:rPr>
              <a:t>, </a:t>
            </a:r>
            <a:r>
              <a:rPr lang="en-US" sz="2000" i="1" smtClean="0">
                <a:latin typeface="Times New Roman" pitchFamily="18" charset="0"/>
                <a:cs typeface="Times New Roman" pitchFamily="18" charset="0"/>
              </a:rPr>
              <a:t>b</a:t>
            </a:r>
            <a:r>
              <a:rPr lang="en-US" sz="2000" smtClean="0">
                <a:latin typeface="Times New Roman" pitchFamily="18" charset="0"/>
                <a:cs typeface="Times New Roman" pitchFamily="18" charset="0"/>
              </a:rPr>
              <a:t>}, kita tidak perlu menghiraukan urutan elemen </a:t>
            </a:r>
            <a:r>
              <a:rPr lang="en-US" sz="2000" i="1" smtClean="0">
                <a:latin typeface="Times New Roman" pitchFamily="18" charset="0"/>
                <a:cs typeface="Times New Roman" pitchFamily="18" charset="0"/>
              </a:rPr>
              <a:t>a</a:t>
            </a:r>
            <a:r>
              <a:rPr lang="en-US" sz="2000" smtClean="0">
                <a:latin typeface="Times New Roman" pitchFamily="18" charset="0"/>
                <a:cs typeface="Times New Roman" pitchFamily="18" charset="0"/>
              </a:rPr>
              <a:t> dan </a:t>
            </a:r>
            <a:r>
              <a:rPr lang="en-US" sz="2000" i="1" smtClean="0">
                <a:latin typeface="Times New Roman" pitchFamily="18" charset="0"/>
                <a:cs typeface="Times New Roman" pitchFamily="18" charset="0"/>
              </a:rPr>
              <a:t>b</a:t>
            </a:r>
            <a:r>
              <a:rPr lang="en-US" sz="2000" smtClean="0">
                <a:latin typeface="Times New Roman" pitchFamily="18" charset="0"/>
                <a:cs typeface="Times New Roman" pitchFamily="18" charset="0"/>
              </a:rPr>
              <a:t>, karena menurut definisi {</a:t>
            </a:r>
            <a:r>
              <a:rPr lang="en-US" sz="2000" i="1" smtClean="0">
                <a:latin typeface="Times New Roman" pitchFamily="18" charset="0"/>
                <a:cs typeface="Times New Roman" pitchFamily="18" charset="0"/>
              </a:rPr>
              <a:t>a</a:t>
            </a:r>
            <a:r>
              <a:rPr lang="en-US" sz="2000" smtClean="0">
                <a:latin typeface="Times New Roman" pitchFamily="18" charset="0"/>
                <a:cs typeface="Times New Roman" pitchFamily="18" charset="0"/>
              </a:rPr>
              <a:t>, </a:t>
            </a:r>
            <a:r>
              <a:rPr lang="en-US" sz="2000" i="1" smtClean="0">
                <a:latin typeface="Times New Roman" pitchFamily="18" charset="0"/>
                <a:cs typeface="Times New Roman" pitchFamily="18" charset="0"/>
              </a:rPr>
              <a:t>b</a:t>
            </a:r>
            <a:r>
              <a:rPr lang="en-US" sz="2000" smtClean="0">
                <a:latin typeface="Times New Roman" pitchFamily="18" charset="0"/>
                <a:cs typeface="Times New Roman" pitchFamily="18" charset="0"/>
              </a:rPr>
              <a:t>} = {</a:t>
            </a:r>
            <a:r>
              <a:rPr lang="en-US" sz="2000" i="1" smtClean="0">
                <a:latin typeface="Times New Roman" pitchFamily="18" charset="0"/>
                <a:cs typeface="Times New Roman" pitchFamily="18" charset="0"/>
              </a:rPr>
              <a:t>b</a:t>
            </a:r>
            <a:r>
              <a:rPr lang="en-US" sz="2000" smtClean="0">
                <a:latin typeface="Times New Roman" pitchFamily="18" charset="0"/>
                <a:cs typeface="Times New Roman" pitchFamily="18" charset="0"/>
              </a:rPr>
              <a:t>, </a:t>
            </a:r>
            <a:r>
              <a:rPr lang="en-US" sz="2000" i="1" smtClean="0">
                <a:latin typeface="Times New Roman" pitchFamily="18" charset="0"/>
                <a:cs typeface="Times New Roman" pitchFamily="18" charset="0"/>
              </a:rPr>
              <a:t>a</a:t>
            </a:r>
            <a:r>
              <a:rPr lang="en-US" sz="2000" smtClean="0">
                <a:latin typeface="Times New Roman" pitchFamily="18" charset="0"/>
                <a:cs typeface="Times New Roman" pitchFamily="18" charset="0"/>
              </a:rPr>
              <a:t>}. Pasangan elemen </a:t>
            </a:r>
            <a:r>
              <a:rPr lang="en-US" sz="2000" i="1" smtClean="0">
                <a:latin typeface="Times New Roman" pitchFamily="18" charset="0"/>
                <a:cs typeface="Times New Roman" pitchFamily="18" charset="0"/>
              </a:rPr>
              <a:t>a</a:t>
            </a:r>
            <a:r>
              <a:rPr lang="en-US" sz="2000" smtClean="0">
                <a:latin typeface="Times New Roman" pitchFamily="18" charset="0"/>
                <a:cs typeface="Times New Roman" pitchFamily="18" charset="0"/>
              </a:rPr>
              <a:t> dan </a:t>
            </a:r>
            <a:r>
              <a:rPr lang="en-US" sz="2000" i="1" smtClean="0">
                <a:latin typeface="Times New Roman" pitchFamily="18" charset="0"/>
                <a:cs typeface="Times New Roman" pitchFamily="18" charset="0"/>
              </a:rPr>
              <a:t>b</a:t>
            </a:r>
            <a:r>
              <a:rPr lang="en-US" sz="2000" smtClean="0">
                <a:latin typeface="Times New Roman" pitchFamily="18" charset="0"/>
                <a:cs typeface="Times New Roman" pitchFamily="18" charset="0"/>
              </a:rPr>
              <a:t> dalam hal ini merupakan pasangan “tidak urut”.</a:t>
            </a:r>
            <a:endParaRPr lang="en-US" sz="2000">
              <a:latin typeface="Times New Roman" pitchFamily="18" charset="0"/>
              <a:cs typeface="Times New Roman" pitchFamily="18" charset="0"/>
            </a:endParaRPr>
          </a:p>
        </p:txBody>
      </p:sp>
    </p:spTree>
    <p:extLst>
      <p:ext uri="{BB962C8B-B14F-4D97-AF65-F5344CB8AC3E}">
        <p14:creationId xmlns:p14="http://schemas.microsoft.com/office/powerpoint/2010/main" val="37173891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Pasangan Urut</a:t>
            </a:r>
            <a:endParaRPr lang="en-US"/>
          </a:p>
        </p:txBody>
      </p:sp>
      <p:sp>
        <p:nvSpPr>
          <p:cNvPr id="3" name="Content Placeholder 2"/>
          <p:cNvSpPr>
            <a:spLocks noGrp="1"/>
          </p:cNvSpPr>
          <p:nvPr>
            <p:ph idx="1"/>
          </p:nvPr>
        </p:nvSpPr>
        <p:spPr>
          <a:xfrm>
            <a:off x="513292" y="1847032"/>
            <a:ext cx="7563908" cy="2711450"/>
          </a:xfrm>
        </p:spPr>
        <p:txBody>
          <a:bodyPr>
            <a:normAutofit fontScale="85000" lnSpcReduction="10000"/>
          </a:bodyPr>
          <a:lstStyle/>
          <a:p>
            <a:pPr>
              <a:buFont typeface="Courier New" pitchFamily="49" charset="0"/>
              <a:buChar char="o"/>
            </a:pPr>
            <a:r>
              <a:rPr lang="en-US" sz="2400" smtClean="0">
                <a:latin typeface="Times New Roman" pitchFamily="18" charset="0"/>
                <a:cs typeface="Times New Roman" pitchFamily="18" charset="0"/>
              </a:rPr>
              <a:t>Tetapi jika urutan </a:t>
            </a:r>
            <a:r>
              <a:rPr lang="en-US" sz="2400" i="1" smtClean="0">
                <a:latin typeface="Times New Roman" pitchFamily="18" charset="0"/>
                <a:cs typeface="Times New Roman" pitchFamily="18" charset="0"/>
              </a:rPr>
              <a:t>a</a:t>
            </a:r>
            <a:r>
              <a:rPr lang="en-US" sz="2400" smtClean="0">
                <a:latin typeface="Times New Roman" pitchFamily="18" charset="0"/>
                <a:cs typeface="Times New Roman" pitchFamily="18" charset="0"/>
              </a:rPr>
              <a:t> dan </a:t>
            </a:r>
            <a:r>
              <a:rPr lang="en-US" sz="2400" i="1" smtClean="0">
                <a:latin typeface="Times New Roman" pitchFamily="18" charset="0"/>
                <a:cs typeface="Times New Roman" pitchFamily="18" charset="0"/>
              </a:rPr>
              <a:t>b </a:t>
            </a:r>
            <a:r>
              <a:rPr lang="en-US" sz="2400" smtClean="0">
                <a:latin typeface="Times New Roman" pitchFamily="18" charset="0"/>
                <a:cs typeface="Times New Roman" pitchFamily="18" charset="0"/>
              </a:rPr>
              <a:t>membawa arti, maka kita bisa menulis dalam dua cara penulisan “pasangan urut” yang berbeda, yakni (</a:t>
            </a:r>
            <a:r>
              <a:rPr lang="en-US" sz="2400" i="1" smtClean="0">
                <a:latin typeface="Times New Roman" pitchFamily="18" charset="0"/>
                <a:cs typeface="Times New Roman" pitchFamily="18" charset="0"/>
              </a:rPr>
              <a:t>a</a:t>
            </a:r>
            <a:r>
              <a:rPr lang="en-US" sz="2400" smtClean="0">
                <a:latin typeface="Times New Roman" pitchFamily="18" charset="0"/>
                <a:cs typeface="Times New Roman" pitchFamily="18" charset="0"/>
              </a:rPr>
              <a:t>, </a:t>
            </a:r>
            <a:r>
              <a:rPr lang="en-US" sz="2400" i="1" smtClean="0">
                <a:latin typeface="Times New Roman" pitchFamily="18" charset="0"/>
                <a:cs typeface="Times New Roman" pitchFamily="18" charset="0"/>
              </a:rPr>
              <a:t>b</a:t>
            </a:r>
            <a:r>
              <a:rPr lang="en-US" sz="2400" smtClean="0">
                <a:latin typeface="Times New Roman" pitchFamily="18" charset="0"/>
                <a:cs typeface="Times New Roman" pitchFamily="18" charset="0"/>
              </a:rPr>
              <a:t>), dan (</a:t>
            </a:r>
            <a:r>
              <a:rPr lang="en-US" sz="2400" i="1" smtClean="0">
                <a:latin typeface="Times New Roman" pitchFamily="18" charset="0"/>
                <a:cs typeface="Times New Roman" pitchFamily="18" charset="0"/>
              </a:rPr>
              <a:t>b</a:t>
            </a:r>
            <a:r>
              <a:rPr lang="en-US" sz="2400" smtClean="0">
                <a:latin typeface="Times New Roman" pitchFamily="18" charset="0"/>
                <a:cs typeface="Times New Roman" pitchFamily="18" charset="0"/>
              </a:rPr>
              <a:t>, </a:t>
            </a:r>
            <a:r>
              <a:rPr lang="en-US" sz="2400" i="1" smtClean="0">
                <a:latin typeface="Times New Roman" pitchFamily="18" charset="0"/>
                <a:cs typeface="Times New Roman" pitchFamily="18" charset="0"/>
              </a:rPr>
              <a:t>a</a:t>
            </a:r>
            <a:r>
              <a:rPr lang="en-US" sz="2400" smtClean="0">
                <a:latin typeface="Times New Roman" pitchFamily="18" charset="0"/>
                <a:cs typeface="Times New Roman" pitchFamily="18" charset="0"/>
              </a:rPr>
              <a:t>), yang berarti (</a:t>
            </a:r>
            <a:r>
              <a:rPr lang="en-US" sz="2400" i="1" smtClean="0">
                <a:latin typeface="Times New Roman" pitchFamily="18" charset="0"/>
                <a:cs typeface="Times New Roman" pitchFamily="18" charset="0"/>
              </a:rPr>
              <a:t>a</a:t>
            </a:r>
            <a:r>
              <a:rPr lang="en-US" sz="2400" smtClean="0">
                <a:latin typeface="Times New Roman" pitchFamily="18" charset="0"/>
                <a:cs typeface="Times New Roman" pitchFamily="18" charset="0"/>
              </a:rPr>
              <a:t>, </a:t>
            </a:r>
            <a:r>
              <a:rPr lang="en-US" sz="2400" i="1" smtClean="0">
                <a:latin typeface="Times New Roman" pitchFamily="18" charset="0"/>
                <a:cs typeface="Times New Roman" pitchFamily="18" charset="0"/>
              </a:rPr>
              <a:t>b</a:t>
            </a:r>
            <a:r>
              <a:rPr lang="en-US" sz="2400" smtClean="0">
                <a:latin typeface="Times New Roman" pitchFamily="18" charset="0"/>
                <a:cs typeface="Times New Roman" pitchFamily="18" charset="0"/>
              </a:rPr>
              <a:t>) ≠ (</a:t>
            </a:r>
            <a:r>
              <a:rPr lang="en-US" sz="2400" i="1" smtClean="0">
                <a:latin typeface="Times New Roman" pitchFamily="18" charset="0"/>
                <a:cs typeface="Times New Roman" pitchFamily="18" charset="0"/>
              </a:rPr>
              <a:t>b</a:t>
            </a:r>
            <a:r>
              <a:rPr lang="en-US" sz="2400" smtClean="0">
                <a:latin typeface="Times New Roman" pitchFamily="18" charset="0"/>
                <a:cs typeface="Times New Roman" pitchFamily="18" charset="0"/>
              </a:rPr>
              <a:t>, </a:t>
            </a:r>
            <a:r>
              <a:rPr lang="en-US" sz="2400" i="1" smtClean="0">
                <a:latin typeface="Times New Roman" pitchFamily="18" charset="0"/>
                <a:cs typeface="Times New Roman" pitchFamily="18" charset="0"/>
              </a:rPr>
              <a:t>a</a:t>
            </a:r>
            <a:r>
              <a:rPr lang="en-US" sz="2400" smtClean="0">
                <a:latin typeface="Times New Roman" pitchFamily="18" charset="0"/>
                <a:cs typeface="Times New Roman" pitchFamily="18" charset="0"/>
              </a:rPr>
              <a:t>), kecuali kalau </a:t>
            </a:r>
            <a:r>
              <a:rPr lang="en-US" sz="2400" i="1" smtClean="0">
                <a:latin typeface="Times New Roman" pitchFamily="18" charset="0"/>
                <a:cs typeface="Times New Roman" pitchFamily="18" charset="0"/>
              </a:rPr>
              <a:t>a</a:t>
            </a:r>
            <a:r>
              <a:rPr lang="en-US" sz="2400" smtClean="0">
                <a:latin typeface="Times New Roman" pitchFamily="18" charset="0"/>
                <a:cs typeface="Times New Roman" pitchFamily="18" charset="0"/>
              </a:rPr>
              <a:t> = </a:t>
            </a:r>
            <a:r>
              <a:rPr lang="en-US" sz="2400" i="1" smtClean="0">
                <a:latin typeface="Times New Roman" pitchFamily="18" charset="0"/>
                <a:cs typeface="Times New Roman" pitchFamily="18" charset="0"/>
              </a:rPr>
              <a:t> </a:t>
            </a:r>
            <a:r>
              <a:rPr lang="en-US" sz="2400" smtClean="0">
                <a:latin typeface="Times New Roman" pitchFamily="18" charset="0"/>
                <a:cs typeface="Times New Roman" pitchFamily="18" charset="0"/>
              </a:rPr>
              <a:t>.</a:t>
            </a:r>
          </a:p>
          <a:p>
            <a:pPr>
              <a:buFont typeface="Courier New" pitchFamily="49" charset="0"/>
              <a:buChar char="o"/>
            </a:pPr>
            <a:r>
              <a:rPr lang="en-US" sz="2400" smtClean="0">
                <a:latin typeface="Times New Roman" pitchFamily="18" charset="0"/>
                <a:cs typeface="Times New Roman" pitchFamily="18" charset="0"/>
              </a:rPr>
              <a:t>Konsep yang sama dapat dipergunakan untuk himpunan dengan lebih dari dua elemen yang kasusnya dapat dibedakan dari tiga elemen urut dan tidak urut, juga untuk empat elemen, tujuh elemen dan seterusnya.</a:t>
            </a:r>
          </a:p>
          <a:p>
            <a:pPr>
              <a:buFont typeface="Courier New" pitchFamily="49" charset="0"/>
              <a:buChar char="o"/>
            </a:pPr>
            <a:r>
              <a:rPr lang="en-US" sz="2400" smtClean="0">
                <a:latin typeface="Times New Roman" pitchFamily="18" charset="0"/>
                <a:cs typeface="Times New Roman" pitchFamily="18" charset="0"/>
              </a:rPr>
              <a:t>Pasangan lipat tiga, dan seterusnya yang berurutan secara keseluruhan disebut “himpunan urut”</a:t>
            </a:r>
            <a:endParaRPr lang="en-US" sz="2400">
              <a:latin typeface="Times New Roman" pitchFamily="18" charset="0"/>
              <a:cs typeface="Times New Roman" pitchFamily="18" charset="0"/>
            </a:endParaRPr>
          </a:p>
        </p:txBody>
      </p:sp>
    </p:spTree>
    <p:extLst>
      <p:ext uri="{BB962C8B-B14F-4D97-AF65-F5344CB8AC3E}">
        <p14:creationId xmlns:p14="http://schemas.microsoft.com/office/powerpoint/2010/main" val="41229476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Pasangan Urut</a:t>
            </a:r>
            <a:endParaRPr lang="en-US"/>
          </a:p>
        </p:txBody>
      </p:sp>
      <p:sp>
        <p:nvSpPr>
          <p:cNvPr id="3" name="Content Placeholder 2"/>
          <p:cNvSpPr>
            <a:spLocks noGrp="1"/>
          </p:cNvSpPr>
          <p:nvPr>
            <p:ph idx="1"/>
          </p:nvPr>
        </p:nvSpPr>
        <p:spPr>
          <a:xfrm>
            <a:off x="513292" y="1847032"/>
            <a:ext cx="7563908" cy="2711450"/>
          </a:xfrm>
        </p:spPr>
        <p:txBody>
          <a:bodyPr>
            <a:normAutofit fontScale="92500"/>
          </a:bodyPr>
          <a:lstStyle/>
          <a:p>
            <a:pPr marL="0" indent="0">
              <a:buNone/>
            </a:pPr>
            <a:r>
              <a:rPr lang="en-US" sz="2400" smtClean="0">
                <a:latin typeface="Times New Roman" pitchFamily="18" charset="0"/>
                <a:cs typeface="Times New Roman" pitchFamily="18" charset="0"/>
              </a:rPr>
              <a:t>CONTOH:</a:t>
            </a:r>
          </a:p>
          <a:p>
            <a:pPr>
              <a:buFont typeface="Courier New" pitchFamily="49" charset="0"/>
              <a:buChar char="o"/>
            </a:pPr>
            <a:r>
              <a:rPr lang="en-US" sz="2400" smtClean="0">
                <a:latin typeface="Times New Roman" pitchFamily="18" charset="0"/>
                <a:cs typeface="Times New Roman" pitchFamily="18" charset="0"/>
              </a:rPr>
              <a:t>Untuk menunjukkan umur dan berat setiap mahasiswa di kelas, kita dapat membentuk pasangan berurutan (</a:t>
            </a:r>
            <a:r>
              <a:rPr lang="en-US" sz="2400" i="1" smtClean="0">
                <a:latin typeface="Times New Roman" pitchFamily="18" charset="0"/>
                <a:cs typeface="Times New Roman" pitchFamily="18" charset="0"/>
              </a:rPr>
              <a:t>a</a:t>
            </a:r>
            <a:r>
              <a:rPr lang="en-US" sz="2400" smtClean="0">
                <a:latin typeface="Times New Roman" pitchFamily="18" charset="0"/>
                <a:cs typeface="Times New Roman" pitchFamily="18" charset="0"/>
              </a:rPr>
              <a:t>, </a:t>
            </a:r>
            <a:r>
              <a:rPr lang="en-US" sz="2400" i="1" smtClean="0">
                <a:latin typeface="Times New Roman" pitchFamily="18" charset="0"/>
                <a:cs typeface="Times New Roman" pitchFamily="18" charset="0"/>
              </a:rPr>
              <a:t>w</a:t>
            </a:r>
            <a:r>
              <a:rPr lang="en-US" sz="2400" smtClean="0">
                <a:latin typeface="Times New Roman" pitchFamily="18" charset="0"/>
                <a:cs typeface="Times New Roman" pitchFamily="18" charset="0"/>
              </a:rPr>
              <a:t>). Elemen pertama menunjukkan umur (tahun) dan elemen kedua menunjukkan berat (kg). Maka (19, 127) dan (127, 19) memiliki arti yang berbeda. Selain itu pasangan urut yang terakhir tidak cocok untuk setiap mahasiswa manapun.</a:t>
            </a:r>
          </a:p>
          <a:p>
            <a:pPr marL="0" indent="0">
              <a:buNone/>
            </a:pPr>
            <a:endParaRPr lang="en-US" sz="2400">
              <a:latin typeface="Times New Roman" pitchFamily="18" charset="0"/>
              <a:cs typeface="Times New Roman" pitchFamily="18" charset="0"/>
            </a:endParaRPr>
          </a:p>
        </p:txBody>
      </p:sp>
    </p:spTree>
    <p:extLst>
      <p:ext uri="{BB962C8B-B14F-4D97-AF65-F5344CB8AC3E}">
        <p14:creationId xmlns:p14="http://schemas.microsoft.com/office/powerpoint/2010/main" val="15509707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Pasangan Urut</a:t>
            </a:r>
            <a:endParaRPr lang="en-US"/>
          </a:p>
        </p:txBody>
      </p:sp>
      <p:sp>
        <p:nvSpPr>
          <p:cNvPr id="3" name="Content Placeholder 2"/>
          <p:cNvSpPr>
            <a:spLocks noGrp="1"/>
          </p:cNvSpPr>
          <p:nvPr>
            <p:ph idx="1"/>
          </p:nvPr>
        </p:nvSpPr>
        <p:spPr>
          <a:xfrm>
            <a:off x="513292" y="1847032"/>
            <a:ext cx="7563908" cy="2711450"/>
          </a:xfrm>
        </p:spPr>
        <p:txBody>
          <a:bodyPr>
            <a:normAutofit/>
          </a:bodyPr>
          <a:lstStyle/>
          <a:p>
            <a:pPr marL="0" indent="0">
              <a:buNone/>
            </a:pPr>
            <a:r>
              <a:rPr lang="en-US" sz="2400" smtClean="0">
                <a:latin typeface="Times New Roman" pitchFamily="18" charset="0"/>
                <a:cs typeface="Times New Roman" pitchFamily="18" charset="0"/>
              </a:rPr>
              <a:t>Pasangan berurutan dapat merupakan elemen-elemen dari suatu hipunan. </a:t>
            </a:r>
            <a:endParaRPr lang="en-US" sz="2400">
              <a:latin typeface="Times New Roman" pitchFamily="18" charset="0"/>
              <a:cs typeface="Times New Roman" pitchFamily="18" charset="0"/>
            </a:endParaRPr>
          </a:p>
        </p:txBody>
      </p:sp>
    </p:spTree>
    <p:extLst>
      <p:ext uri="{BB962C8B-B14F-4D97-AF65-F5344CB8AC3E}">
        <p14:creationId xmlns:p14="http://schemas.microsoft.com/office/powerpoint/2010/main" val="11647049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5400" smtClean="0"/>
              <a:t>fungsi</a:t>
            </a:r>
            <a:endParaRPr lang="en-US"/>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3888315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PENGERTIAN FUNGSI</a:t>
            </a:r>
            <a:endParaRPr lang="id-ID"/>
          </a:p>
        </p:txBody>
      </p:sp>
      <p:sp>
        <p:nvSpPr>
          <p:cNvPr id="3" name="Content Placeholder 2"/>
          <p:cNvSpPr>
            <a:spLocks noGrp="1"/>
          </p:cNvSpPr>
          <p:nvPr>
            <p:ph idx="1"/>
          </p:nvPr>
        </p:nvSpPr>
        <p:spPr/>
        <p:txBody>
          <a:bodyPr>
            <a:normAutofit fontScale="85000" lnSpcReduction="10000"/>
          </a:bodyPr>
          <a:lstStyle/>
          <a:p>
            <a:pPr algn="just">
              <a:buFont typeface="Courier New" pitchFamily="49" charset="0"/>
              <a:buChar char="o"/>
            </a:pPr>
            <a:r>
              <a:rPr lang="id-ID" sz="2000">
                <a:solidFill>
                  <a:schemeClr val="bg1"/>
                </a:solidFill>
              </a:rPr>
              <a:t>Fungsi didefinisikan sebagai himpunan pasangan urut </a:t>
            </a:r>
            <a:r>
              <a:rPr lang="id-ID" sz="2000" smtClean="0">
                <a:solidFill>
                  <a:schemeClr val="bg1"/>
                </a:solidFill>
              </a:rPr>
              <a:t>dengan </a:t>
            </a:r>
            <a:r>
              <a:rPr lang="sv-SE" sz="2000" smtClean="0">
                <a:solidFill>
                  <a:schemeClr val="bg1"/>
                </a:solidFill>
              </a:rPr>
              <a:t>anggota-anggota </a:t>
            </a:r>
            <a:r>
              <a:rPr lang="sv-SE" sz="2000">
                <a:solidFill>
                  <a:schemeClr val="bg1"/>
                </a:solidFill>
              </a:rPr>
              <a:t>pertama pasangan urut yang dinamakan wilayah (domain</a:t>
            </a:r>
            <a:r>
              <a:rPr lang="sv-SE" sz="2000" smtClean="0">
                <a:solidFill>
                  <a:schemeClr val="bg1"/>
                </a:solidFill>
              </a:rPr>
              <a:t>)</a:t>
            </a:r>
            <a:r>
              <a:rPr lang="id-ID" sz="2000" smtClean="0">
                <a:solidFill>
                  <a:schemeClr val="bg1"/>
                </a:solidFill>
              </a:rPr>
              <a:t> </a:t>
            </a:r>
            <a:r>
              <a:rPr lang="sv-SE" sz="2000" smtClean="0">
                <a:solidFill>
                  <a:schemeClr val="bg1"/>
                </a:solidFill>
              </a:rPr>
              <a:t>dan </a:t>
            </a:r>
            <a:r>
              <a:rPr lang="sv-SE" sz="2000">
                <a:solidFill>
                  <a:schemeClr val="bg1"/>
                </a:solidFill>
              </a:rPr>
              <a:t>anggota-anggota kedua pasangan urut yang dinamakan jangkau (range</a:t>
            </a:r>
            <a:r>
              <a:rPr lang="sv-SE" sz="2000" smtClean="0">
                <a:solidFill>
                  <a:schemeClr val="bg1"/>
                </a:solidFill>
              </a:rPr>
              <a:t>),</a:t>
            </a:r>
            <a:r>
              <a:rPr lang="id-ID" sz="2000" smtClean="0">
                <a:solidFill>
                  <a:schemeClr val="bg1"/>
                </a:solidFill>
              </a:rPr>
              <a:t> </a:t>
            </a:r>
            <a:r>
              <a:rPr lang="id-ID" sz="2000">
                <a:solidFill>
                  <a:schemeClr val="bg1"/>
                </a:solidFill>
              </a:rPr>
              <a:t>dihubungkan sedemikian rupa sehingga tidak ada dua pasangan urut </a:t>
            </a:r>
            <a:r>
              <a:rPr lang="id-ID" sz="2000" smtClean="0">
                <a:solidFill>
                  <a:schemeClr val="bg1"/>
                </a:solidFill>
              </a:rPr>
              <a:t>yang anggota </a:t>
            </a:r>
            <a:r>
              <a:rPr lang="id-ID" sz="2000">
                <a:solidFill>
                  <a:schemeClr val="bg1"/>
                </a:solidFill>
              </a:rPr>
              <a:t>pertamanya sama. </a:t>
            </a:r>
            <a:endParaRPr lang="id-ID" sz="2000" smtClean="0">
              <a:solidFill>
                <a:schemeClr val="bg1"/>
              </a:solidFill>
            </a:endParaRPr>
          </a:p>
          <a:p>
            <a:pPr algn="just">
              <a:buFont typeface="Courier New" pitchFamily="49" charset="0"/>
              <a:buChar char="o"/>
            </a:pPr>
            <a:r>
              <a:rPr lang="id-ID" sz="2000" smtClean="0">
                <a:solidFill>
                  <a:schemeClr val="bg1"/>
                </a:solidFill>
              </a:rPr>
              <a:t>Ada </a:t>
            </a:r>
            <a:r>
              <a:rPr lang="id-ID" sz="2000">
                <a:solidFill>
                  <a:schemeClr val="bg1"/>
                </a:solidFill>
              </a:rPr>
              <a:t>3 cara untuk menunjukkan suatu fungsi yaitu</a:t>
            </a:r>
            <a:r>
              <a:rPr lang="id-ID" sz="2000" smtClean="0">
                <a:solidFill>
                  <a:schemeClr val="bg1"/>
                </a:solidFill>
              </a:rPr>
              <a:t>:</a:t>
            </a:r>
          </a:p>
          <a:p>
            <a:pPr lvl="1">
              <a:buFont typeface="Courier New" pitchFamily="49" charset="0"/>
              <a:buChar char="o"/>
            </a:pPr>
            <a:r>
              <a:rPr lang="id-ID" sz="1700">
                <a:solidFill>
                  <a:schemeClr val="bg1"/>
                </a:solidFill>
              </a:rPr>
              <a:t>a. Cara daftar </a:t>
            </a:r>
            <a:r>
              <a:rPr lang="id-ID" sz="1700" smtClean="0">
                <a:solidFill>
                  <a:schemeClr val="bg1"/>
                </a:solidFill>
              </a:rPr>
              <a:t>LAJUR atau KOLOM</a:t>
            </a:r>
            <a:endParaRPr lang="id-ID" sz="1700">
              <a:solidFill>
                <a:schemeClr val="bg1"/>
              </a:solidFill>
            </a:endParaRPr>
          </a:p>
          <a:p>
            <a:pPr lvl="1">
              <a:buFont typeface="Courier New" pitchFamily="49" charset="0"/>
              <a:buChar char="o"/>
            </a:pPr>
            <a:r>
              <a:rPr lang="id-ID" sz="1700">
                <a:solidFill>
                  <a:schemeClr val="bg1"/>
                </a:solidFill>
              </a:rPr>
              <a:t>b. Cara penulisan dengan lambang</a:t>
            </a:r>
          </a:p>
          <a:p>
            <a:pPr lvl="1">
              <a:buFont typeface="Courier New" pitchFamily="49" charset="0"/>
              <a:buChar char="o"/>
            </a:pPr>
            <a:r>
              <a:rPr lang="id-ID" sz="1700">
                <a:solidFill>
                  <a:schemeClr val="bg1"/>
                </a:solidFill>
              </a:rPr>
              <a:t>c. Cara grafik</a:t>
            </a:r>
          </a:p>
        </p:txBody>
      </p:sp>
    </p:spTree>
    <p:extLst>
      <p:ext uri="{BB962C8B-B14F-4D97-AF65-F5344CB8AC3E}">
        <p14:creationId xmlns:p14="http://schemas.microsoft.com/office/powerpoint/2010/main" val="11494688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CARA LAJUR ATAU KOLOM</a:t>
            </a:r>
            <a:endParaRPr lang="id-ID"/>
          </a:p>
        </p:txBody>
      </p:sp>
      <p:graphicFrame>
        <p:nvGraphicFramePr>
          <p:cNvPr id="4" name="Table 3"/>
          <p:cNvGraphicFramePr>
            <a:graphicFrameLocks noGrp="1"/>
          </p:cNvGraphicFramePr>
          <p:nvPr>
            <p:extLst>
              <p:ext uri="{D42A27DB-BD31-4B8C-83A1-F6EECF244321}">
                <p14:modId xmlns:p14="http://schemas.microsoft.com/office/powerpoint/2010/main" val="58353707"/>
              </p:ext>
            </p:extLst>
          </p:nvPr>
        </p:nvGraphicFramePr>
        <p:xfrm>
          <a:off x="762000" y="1885950"/>
          <a:ext cx="1676400" cy="2225040"/>
        </p:xfrm>
        <a:graphic>
          <a:graphicData uri="http://schemas.openxmlformats.org/drawingml/2006/table">
            <a:tbl>
              <a:tblPr firstRow="1" bandRow="1">
                <a:tableStyleId>{5C22544A-7EE6-4342-B048-85BDC9FD1C3A}</a:tableStyleId>
              </a:tblPr>
              <a:tblGrid>
                <a:gridCol w="838200"/>
                <a:gridCol w="838200"/>
              </a:tblGrid>
              <a:tr h="370840">
                <a:tc>
                  <a:txBody>
                    <a:bodyPr/>
                    <a:lstStyle/>
                    <a:p>
                      <a:pPr algn="ctr"/>
                      <a:r>
                        <a:rPr lang="id-ID" i="1" smtClean="0">
                          <a:latin typeface="Times New Roman" panose="02020603050405020304" pitchFamily="18" charset="0"/>
                          <a:cs typeface="Times New Roman" panose="02020603050405020304" pitchFamily="18" charset="0"/>
                        </a:rPr>
                        <a:t>x</a:t>
                      </a:r>
                      <a:endParaRPr lang="id-ID" i="1">
                        <a:latin typeface="Times New Roman" panose="02020603050405020304" pitchFamily="18" charset="0"/>
                        <a:cs typeface="Times New Roman" panose="02020603050405020304" pitchFamily="18" charset="0"/>
                      </a:endParaRPr>
                    </a:p>
                  </a:txBody>
                  <a:tcPr anchor="ctr"/>
                </a:tc>
                <a:tc>
                  <a:txBody>
                    <a:bodyPr/>
                    <a:lstStyle/>
                    <a:p>
                      <a:pPr algn="ctr"/>
                      <a:r>
                        <a:rPr lang="id-ID" i="1" smtClean="0">
                          <a:latin typeface="Times New Roman" panose="02020603050405020304" pitchFamily="18" charset="0"/>
                          <a:cs typeface="Times New Roman" panose="02020603050405020304" pitchFamily="18" charset="0"/>
                        </a:rPr>
                        <a:t>y</a:t>
                      </a:r>
                      <a:endParaRPr lang="id-ID" i="1">
                        <a:latin typeface="Times New Roman" panose="02020603050405020304" pitchFamily="18" charset="0"/>
                        <a:cs typeface="Times New Roman" panose="02020603050405020304" pitchFamily="18" charset="0"/>
                      </a:endParaRPr>
                    </a:p>
                  </a:txBody>
                  <a:tcPr anchor="ctr"/>
                </a:tc>
              </a:tr>
              <a:tr h="370840">
                <a:tc>
                  <a:txBody>
                    <a:bodyPr/>
                    <a:lstStyle/>
                    <a:p>
                      <a:pPr algn="ctr"/>
                      <a:r>
                        <a:rPr lang="id-ID" smtClean="0">
                          <a:latin typeface="Times New Roman" panose="02020603050405020304" pitchFamily="18" charset="0"/>
                          <a:cs typeface="Times New Roman" panose="02020603050405020304" pitchFamily="18" charset="0"/>
                        </a:rPr>
                        <a:t>1</a:t>
                      </a:r>
                      <a:endParaRPr lang="id-ID">
                        <a:latin typeface="Times New Roman" panose="02020603050405020304" pitchFamily="18" charset="0"/>
                        <a:cs typeface="Times New Roman" panose="02020603050405020304" pitchFamily="18" charset="0"/>
                      </a:endParaRPr>
                    </a:p>
                  </a:txBody>
                  <a:tcPr anchor="ctr"/>
                </a:tc>
                <a:tc>
                  <a:txBody>
                    <a:bodyPr/>
                    <a:lstStyle/>
                    <a:p>
                      <a:pPr algn="ctr"/>
                      <a:r>
                        <a:rPr lang="id-ID" smtClean="0">
                          <a:latin typeface="Times New Roman" panose="02020603050405020304" pitchFamily="18" charset="0"/>
                          <a:cs typeface="Times New Roman" panose="02020603050405020304" pitchFamily="18" charset="0"/>
                        </a:rPr>
                        <a:t>-1</a:t>
                      </a:r>
                      <a:endParaRPr lang="id-ID">
                        <a:latin typeface="Times New Roman" panose="02020603050405020304" pitchFamily="18" charset="0"/>
                        <a:cs typeface="Times New Roman" panose="02020603050405020304" pitchFamily="18" charset="0"/>
                      </a:endParaRPr>
                    </a:p>
                  </a:txBody>
                  <a:tcPr anchor="ctr"/>
                </a:tc>
              </a:tr>
              <a:tr h="370840">
                <a:tc>
                  <a:txBody>
                    <a:bodyPr/>
                    <a:lstStyle/>
                    <a:p>
                      <a:pPr algn="ctr"/>
                      <a:r>
                        <a:rPr lang="id-ID" smtClean="0">
                          <a:latin typeface="Times New Roman" panose="02020603050405020304" pitchFamily="18" charset="0"/>
                          <a:cs typeface="Times New Roman" panose="02020603050405020304" pitchFamily="18" charset="0"/>
                        </a:rPr>
                        <a:t>2</a:t>
                      </a:r>
                      <a:endParaRPr lang="id-ID">
                        <a:latin typeface="Times New Roman" panose="02020603050405020304" pitchFamily="18" charset="0"/>
                        <a:cs typeface="Times New Roman" panose="02020603050405020304" pitchFamily="18" charset="0"/>
                      </a:endParaRPr>
                    </a:p>
                  </a:txBody>
                  <a:tcPr anchor="ctr"/>
                </a:tc>
                <a:tc>
                  <a:txBody>
                    <a:bodyPr/>
                    <a:lstStyle/>
                    <a:p>
                      <a:pPr algn="ctr"/>
                      <a:r>
                        <a:rPr lang="id-ID" smtClean="0">
                          <a:latin typeface="Times New Roman" panose="02020603050405020304" pitchFamily="18" charset="0"/>
                          <a:cs typeface="Times New Roman" panose="02020603050405020304" pitchFamily="18" charset="0"/>
                        </a:rPr>
                        <a:t>0</a:t>
                      </a:r>
                      <a:endParaRPr lang="id-ID">
                        <a:latin typeface="Times New Roman" panose="02020603050405020304" pitchFamily="18" charset="0"/>
                        <a:cs typeface="Times New Roman" panose="02020603050405020304" pitchFamily="18" charset="0"/>
                      </a:endParaRPr>
                    </a:p>
                  </a:txBody>
                  <a:tcPr anchor="ctr"/>
                </a:tc>
              </a:tr>
              <a:tr h="370840">
                <a:tc>
                  <a:txBody>
                    <a:bodyPr/>
                    <a:lstStyle/>
                    <a:p>
                      <a:pPr algn="ctr"/>
                      <a:r>
                        <a:rPr lang="id-ID" smtClean="0">
                          <a:latin typeface="Times New Roman" panose="02020603050405020304" pitchFamily="18" charset="0"/>
                          <a:cs typeface="Times New Roman" panose="02020603050405020304" pitchFamily="18" charset="0"/>
                        </a:rPr>
                        <a:t>3</a:t>
                      </a:r>
                      <a:endParaRPr lang="id-ID">
                        <a:latin typeface="Times New Roman" panose="02020603050405020304" pitchFamily="18" charset="0"/>
                        <a:cs typeface="Times New Roman" panose="02020603050405020304" pitchFamily="18" charset="0"/>
                      </a:endParaRPr>
                    </a:p>
                  </a:txBody>
                  <a:tcPr anchor="ctr"/>
                </a:tc>
                <a:tc>
                  <a:txBody>
                    <a:bodyPr/>
                    <a:lstStyle/>
                    <a:p>
                      <a:pPr algn="ctr"/>
                      <a:r>
                        <a:rPr lang="id-ID" smtClean="0">
                          <a:latin typeface="Times New Roman" panose="02020603050405020304" pitchFamily="18" charset="0"/>
                          <a:cs typeface="Times New Roman" panose="02020603050405020304" pitchFamily="18" charset="0"/>
                        </a:rPr>
                        <a:t>3</a:t>
                      </a:r>
                      <a:endParaRPr lang="id-ID">
                        <a:latin typeface="Times New Roman" panose="02020603050405020304" pitchFamily="18" charset="0"/>
                        <a:cs typeface="Times New Roman" panose="02020603050405020304" pitchFamily="18" charset="0"/>
                      </a:endParaRPr>
                    </a:p>
                  </a:txBody>
                  <a:tcPr anchor="ctr"/>
                </a:tc>
              </a:tr>
              <a:tr h="370840">
                <a:tc>
                  <a:txBody>
                    <a:bodyPr/>
                    <a:lstStyle/>
                    <a:p>
                      <a:pPr algn="ctr"/>
                      <a:r>
                        <a:rPr lang="id-ID" smtClean="0">
                          <a:latin typeface="Times New Roman" panose="02020603050405020304" pitchFamily="18" charset="0"/>
                          <a:cs typeface="Times New Roman" panose="02020603050405020304" pitchFamily="18" charset="0"/>
                        </a:rPr>
                        <a:t>4</a:t>
                      </a:r>
                      <a:endParaRPr lang="id-ID">
                        <a:latin typeface="Times New Roman" panose="02020603050405020304" pitchFamily="18" charset="0"/>
                        <a:cs typeface="Times New Roman" panose="02020603050405020304" pitchFamily="18" charset="0"/>
                      </a:endParaRPr>
                    </a:p>
                  </a:txBody>
                  <a:tcPr anchor="ctr"/>
                </a:tc>
                <a:tc>
                  <a:txBody>
                    <a:bodyPr/>
                    <a:lstStyle/>
                    <a:p>
                      <a:pPr algn="ctr"/>
                      <a:r>
                        <a:rPr lang="id-ID" smtClean="0">
                          <a:latin typeface="Times New Roman" panose="02020603050405020304" pitchFamily="18" charset="0"/>
                          <a:cs typeface="Times New Roman" panose="02020603050405020304" pitchFamily="18" charset="0"/>
                        </a:rPr>
                        <a:t>8</a:t>
                      </a:r>
                      <a:endParaRPr lang="id-ID">
                        <a:latin typeface="Times New Roman" panose="02020603050405020304" pitchFamily="18" charset="0"/>
                        <a:cs typeface="Times New Roman" panose="02020603050405020304" pitchFamily="18" charset="0"/>
                      </a:endParaRPr>
                    </a:p>
                  </a:txBody>
                  <a:tcPr anchor="ctr"/>
                </a:tc>
              </a:tr>
              <a:tr h="370840">
                <a:tc>
                  <a:txBody>
                    <a:bodyPr/>
                    <a:lstStyle/>
                    <a:p>
                      <a:pPr algn="ctr"/>
                      <a:r>
                        <a:rPr lang="id-ID" smtClean="0">
                          <a:latin typeface="Times New Roman" panose="02020603050405020304" pitchFamily="18" charset="0"/>
                          <a:cs typeface="Times New Roman" panose="02020603050405020304" pitchFamily="18" charset="0"/>
                        </a:rPr>
                        <a:t>5</a:t>
                      </a:r>
                      <a:endParaRPr lang="id-ID">
                        <a:latin typeface="Times New Roman" panose="02020603050405020304" pitchFamily="18" charset="0"/>
                        <a:cs typeface="Times New Roman" panose="02020603050405020304" pitchFamily="18" charset="0"/>
                      </a:endParaRPr>
                    </a:p>
                  </a:txBody>
                  <a:tcPr anchor="ctr"/>
                </a:tc>
                <a:tc>
                  <a:txBody>
                    <a:bodyPr/>
                    <a:lstStyle/>
                    <a:p>
                      <a:pPr algn="ctr"/>
                      <a:r>
                        <a:rPr lang="id-ID" smtClean="0">
                          <a:latin typeface="Times New Roman" panose="02020603050405020304" pitchFamily="18" charset="0"/>
                          <a:cs typeface="Times New Roman" panose="02020603050405020304" pitchFamily="18" charset="0"/>
                        </a:rPr>
                        <a:t>15</a:t>
                      </a:r>
                      <a:endParaRPr lang="id-ID">
                        <a:latin typeface="Times New Roman" panose="02020603050405020304" pitchFamily="18" charset="0"/>
                        <a:cs typeface="Times New Roman" panose="02020603050405020304" pitchFamily="18" charset="0"/>
                      </a:endParaRPr>
                    </a:p>
                  </a:txBody>
                  <a:tcPr anchor="ct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6710133"/>
              </p:ext>
            </p:extLst>
          </p:nvPr>
        </p:nvGraphicFramePr>
        <p:xfrm>
          <a:off x="3200400" y="1885950"/>
          <a:ext cx="4114800" cy="741680"/>
        </p:xfrm>
        <a:graphic>
          <a:graphicData uri="http://schemas.openxmlformats.org/drawingml/2006/table">
            <a:tbl>
              <a:tblPr firstRow="1" bandRow="1">
                <a:tableStyleId>{5C22544A-7EE6-4342-B048-85BDC9FD1C3A}</a:tableStyleId>
              </a:tblPr>
              <a:tblGrid>
                <a:gridCol w="685800"/>
                <a:gridCol w="685800"/>
                <a:gridCol w="685800"/>
                <a:gridCol w="685800"/>
                <a:gridCol w="685800"/>
                <a:gridCol w="685800"/>
              </a:tblGrid>
              <a:tr h="370840">
                <a:tc>
                  <a:txBody>
                    <a:bodyPr/>
                    <a:lstStyle/>
                    <a:p>
                      <a:pPr algn="ctr"/>
                      <a:r>
                        <a:rPr lang="id-ID" b="1" i="1" smtClean="0">
                          <a:latin typeface="Times New Roman" panose="02020603050405020304" pitchFamily="18" charset="0"/>
                          <a:cs typeface="Times New Roman" panose="02020603050405020304" pitchFamily="18" charset="0"/>
                        </a:rPr>
                        <a:t>x</a:t>
                      </a:r>
                      <a:endParaRPr lang="id-ID" b="1" i="1">
                        <a:latin typeface="Times New Roman" panose="02020603050405020304" pitchFamily="18" charset="0"/>
                        <a:cs typeface="Times New Roman" panose="02020603050405020304" pitchFamily="18" charset="0"/>
                      </a:endParaRPr>
                    </a:p>
                  </a:txBody>
                  <a:tcPr anchor="ctr">
                    <a:solidFill>
                      <a:schemeClr val="tx2">
                        <a:lumMod val="50000"/>
                      </a:schemeClr>
                    </a:solidFill>
                  </a:tcPr>
                </a:tc>
                <a:tc>
                  <a:txBody>
                    <a:bodyPr/>
                    <a:lstStyle/>
                    <a:p>
                      <a:pPr algn="ctr"/>
                      <a:r>
                        <a:rPr lang="id-ID" smtClean="0">
                          <a:solidFill>
                            <a:schemeClr val="bg1"/>
                          </a:solidFill>
                          <a:latin typeface="Times New Roman" panose="02020603050405020304" pitchFamily="18" charset="0"/>
                          <a:cs typeface="Times New Roman" panose="02020603050405020304" pitchFamily="18" charset="0"/>
                        </a:rPr>
                        <a:t>1</a:t>
                      </a:r>
                      <a:endParaRPr lang="id-ID">
                        <a:solidFill>
                          <a:schemeClr val="bg1"/>
                        </a:solidFill>
                        <a:latin typeface="Times New Roman" panose="02020603050405020304" pitchFamily="18" charset="0"/>
                        <a:cs typeface="Times New Roman" panose="02020603050405020304" pitchFamily="18" charset="0"/>
                      </a:endParaRPr>
                    </a:p>
                  </a:txBody>
                  <a:tcPr anchor="ctr">
                    <a:solidFill>
                      <a:schemeClr val="tx1">
                        <a:lumMod val="85000"/>
                      </a:schemeClr>
                    </a:solidFill>
                  </a:tcPr>
                </a:tc>
                <a:tc>
                  <a:txBody>
                    <a:bodyPr/>
                    <a:lstStyle/>
                    <a:p>
                      <a:pPr algn="ctr"/>
                      <a:r>
                        <a:rPr lang="id-ID" smtClean="0">
                          <a:solidFill>
                            <a:schemeClr val="bg1"/>
                          </a:solidFill>
                          <a:latin typeface="Times New Roman" panose="02020603050405020304" pitchFamily="18" charset="0"/>
                          <a:cs typeface="Times New Roman" panose="02020603050405020304" pitchFamily="18" charset="0"/>
                        </a:rPr>
                        <a:t>2</a:t>
                      </a:r>
                      <a:endParaRPr lang="id-ID">
                        <a:solidFill>
                          <a:schemeClr val="bg1"/>
                        </a:solidFill>
                        <a:latin typeface="Times New Roman" panose="02020603050405020304" pitchFamily="18" charset="0"/>
                        <a:cs typeface="Times New Roman" panose="02020603050405020304" pitchFamily="18" charset="0"/>
                      </a:endParaRPr>
                    </a:p>
                  </a:txBody>
                  <a:tcPr anchor="ctr">
                    <a:solidFill>
                      <a:schemeClr val="tx1">
                        <a:lumMod val="85000"/>
                      </a:schemeClr>
                    </a:solidFill>
                  </a:tcPr>
                </a:tc>
                <a:tc>
                  <a:txBody>
                    <a:bodyPr/>
                    <a:lstStyle/>
                    <a:p>
                      <a:pPr algn="ctr"/>
                      <a:r>
                        <a:rPr lang="id-ID" smtClean="0">
                          <a:solidFill>
                            <a:schemeClr val="bg1"/>
                          </a:solidFill>
                          <a:latin typeface="Times New Roman" panose="02020603050405020304" pitchFamily="18" charset="0"/>
                          <a:cs typeface="Times New Roman" panose="02020603050405020304" pitchFamily="18" charset="0"/>
                        </a:rPr>
                        <a:t>3</a:t>
                      </a:r>
                      <a:endParaRPr lang="id-ID">
                        <a:solidFill>
                          <a:schemeClr val="bg1"/>
                        </a:solidFill>
                        <a:latin typeface="Times New Roman" panose="02020603050405020304" pitchFamily="18" charset="0"/>
                        <a:cs typeface="Times New Roman" panose="02020603050405020304" pitchFamily="18" charset="0"/>
                      </a:endParaRPr>
                    </a:p>
                  </a:txBody>
                  <a:tcPr anchor="ctr">
                    <a:solidFill>
                      <a:schemeClr val="tx1">
                        <a:lumMod val="85000"/>
                      </a:schemeClr>
                    </a:solidFill>
                  </a:tcPr>
                </a:tc>
                <a:tc>
                  <a:txBody>
                    <a:bodyPr/>
                    <a:lstStyle/>
                    <a:p>
                      <a:pPr algn="ctr"/>
                      <a:r>
                        <a:rPr lang="id-ID" smtClean="0">
                          <a:solidFill>
                            <a:schemeClr val="bg1"/>
                          </a:solidFill>
                          <a:latin typeface="Times New Roman" panose="02020603050405020304" pitchFamily="18" charset="0"/>
                          <a:cs typeface="Times New Roman" panose="02020603050405020304" pitchFamily="18" charset="0"/>
                        </a:rPr>
                        <a:t>4</a:t>
                      </a:r>
                      <a:endParaRPr lang="id-ID">
                        <a:solidFill>
                          <a:schemeClr val="bg1"/>
                        </a:solidFill>
                        <a:latin typeface="Times New Roman" panose="02020603050405020304" pitchFamily="18" charset="0"/>
                        <a:cs typeface="Times New Roman" panose="02020603050405020304" pitchFamily="18" charset="0"/>
                      </a:endParaRPr>
                    </a:p>
                  </a:txBody>
                  <a:tcPr anchor="ctr">
                    <a:solidFill>
                      <a:schemeClr val="tx1">
                        <a:lumMod val="85000"/>
                      </a:schemeClr>
                    </a:solidFill>
                  </a:tcPr>
                </a:tc>
                <a:tc>
                  <a:txBody>
                    <a:bodyPr/>
                    <a:lstStyle/>
                    <a:p>
                      <a:pPr algn="ctr"/>
                      <a:r>
                        <a:rPr lang="id-ID" smtClean="0">
                          <a:solidFill>
                            <a:schemeClr val="bg1"/>
                          </a:solidFill>
                          <a:latin typeface="Times New Roman" panose="02020603050405020304" pitchFamily="18" charset="0"/>
                          <a:cs typeface="Times New Roman" panose="02020603050405020304" pitchFamily="18" charset="0"/>
                        </a:rPr>
                        <a:t>5</a:t>
                      </a:r>
                      <a:endParaRPr lang="id-ID">
                        <a:solidFill>
                          <a:schemeClr val="bg1"/>
                        </a:solidFill>
                        <a:latin typeface="Times New Roman" panose="02020603050405020304" pitchFamily="18" charset="0"/>
                        <a:cs typeface="Times New Roman" panose="02020603050405020304" pitchFamily="18" charset="0"/>
                      </a:endParaRPr>
                    </a:p>
                  </a:txBody>
                  <a:tcPr anchor="ctr">
                    <a:solidFill>
                      <a:schemeClr val="tx1">
                        <a:lumMod val="85000"/>
                      </a:schemeClr>
                    </a:solidFill>
                  </a:tcPr>
                </a:tc>
              </a:tr>
              <a:tr h="370840">
                <a:tc>
                  <a:txBody>
                    <a:bodyPr/>
                    <a:lstStyle/>
                    <a:p>
                      <a:pPr algn="ctr"/>
                      <a:r>
                        <a:rPr lang="id-ID" b="1" i="1" smtClean="0">
                          <a:solidFill>
                            <a:schemeClr val="tx1"/>
                          </a:solidFill>
                          <a:latin typeface="Times New Roman" panose="02020603050405020304" pitchFamily="18" charset="0"/>
                          <a:cs typeface="Times New Roman" panose="02020603050405020304" pitchFamily="18" charset="0"/>
                        </a:rPr>
                        <a:t>y</a:t>
                      </a:r>
                      <a:endParaRPr lang="id-ID" b="1" i="1">
                        <a:solidFill>
                          <a:schemeClr val="tx1"/>
                        </a:solidFill>
                        <a:latin typeface="Times New Roman" panose="02020603050405020304" pitchFamily="18" charset="0"/>
                        <a:cs typeface="Times New Roman" panose="02020603050405020304" pitchFamily="18" charset="0"/>
                      </a:endParaRPr>
                    </a:p>
                  </a:txBody>
                  <a:tcPr anchor="ctr">
                    <a:solidFill>
                      <a:schemeClr val="tx2">
                        <a:lumMod val="50000"/>
                      </a:schemeClr>
                    </a:solidFill>
                  </a:tcPr>
                </a:tc>
                <a:tc>
                  <a:txBody>
                    <a:bodyPr/>
                    <a:lstStyle/>
                    <a:p>
                      <a:pPr algn="ctr"/>
                      <a:r>
                        <a:rPr lang="id-ID" b="1" smtClean="0">
                          <a:solidFill>
                            <a:schemeClr val="bg1"/>
                          </a:solidFill>
                          <a:latin typeface="Times New Roman" panose="02020603050405020304" pitchFamily="18" charset="0"/>
                          <a:cs typeface="Times New Roman" panose="02020603050405020304" pitchFamily="18" charset="0"/>
                        </a:rPr>
                        <a:t>-1</a:t>
                      </a:r>
                      <a:endParaRPr lang="id-ID" b="1">
                        <a:solidFill>
                          <a:schemeClr val="bg1"/>
                        </a:solidFill>
                        <a:latin typeface="Times New Roman" panose="02020603050405020304" pitchFamily="18" charset="0"/>
                        <a:cs typeface="Times New Roman" panose="02020603050405020304" pitchFamily="18" charset="0"/>
                      </a:endParaRPr>
                    </a:p>
                  </a:txBody>
                  <a:tcPr anchor="ctr">
                    <a:solidFill>
                      <a:schemeClr val="tx1">
                        <a:lumMod val="85000"/>
                      </a:schemeClr>
                    </a:solidFill>
                  </a:tcPr>
                </a:tc>
                <a:tc>
                  <a:txBody>
                    <a:bodyPr/>
                    <a:lstStyle/>
                    <a:p>
                      <a:pPr algn="ctr"/>
                      <a:r>
                        <a:rPr lang="id-ID" b="1" smtClean="0">
                          <a:solidFill>
                            <a:schemeClr val="bg1"/>
                          </a:solidFill>
                          <a:latin typeface="Times New Roman" panose="02020603050405020304" pitchFamily="18" charset="0"/>
                          <a:cs typeface="Times New Roman" panose="02020603050405020304" pitchFamily="18" charset="0"/>
                        </a:rPr>
                        <a:t>0</a:t>
                      </a:r>
                      <a:endParaRPr lang="id-ID" b="1">
                        <a:solidFill>
                          <a:schemeClr val="bg1"/>
                        </a:solidFill>
                        <a:latin typeface="Times New Roman" panose="02020603050405020304" pitchFamily="18" charset="0"/>
                        <a:cs typeface="Times New Roman" panose="02020603050405020304" pitchFamily="18" charset="0"/>
                      </a:endParaRPr>
                    </a:p>
                  </a:txBody>
                  <a:tcPr anchor="ctr">
                    <a:solidFill>
                      <a:schemeClr val="tx1">
                        <a:lumMod val="85000"/>
                      </a:schemeClr>
                    </a:solidFill>
                  </a:tcPr>
                </a:tc>
                <a:tc>
                  <a:txBody>
                    <a:bodyPr/>
                    <a:lstStyle/>
                    <a:p>
                      <a:pPr algn="ctr"/>
                      <a:r>
                        <a:rPr lang="id-ID" b="1" smtClean="0">
                          <a:solidFill>
                            <a:schemeClr val="bg1"/>
                          </a:solidFill>
                          <a:latin typeface="Times New Roman" panose="02020603050405020304" pitchFamily="18" charset="0"/>
                          <a:cs typeface="Times New Roman" panose="02020603050405020304" pitchFamily="18" charset="0"/>
                        </a:rPr>
                        <a:t>3</a:t>
                      </a:r>
                      <a:endParaRPr lang="id-ID" b="1">
                        <a:solidFill>
                          <a:schemeClr val="bg1"/>
                        </a:solidFill>
                        <a:latin typeface="Times New Roman" panose="02020603050405020304" pitchFamily="18" charset="0"/>
                        <a:cs typeface="Times New Roman" panose="02020603050405020304" pitchFamily="18" charset="0"/>
                      </a:endParaRPr>
                    </a:p>
                  </a:txBody>
                  <a:tcPr anchor="ctr">
                    <a:solidFill>
                      <a:schemeClr val="tx1">
                        <a:lumMod val="85000"/>
                      </a:schemeClr>
                    </a:solidFill>
                  </a:tcPr>
                </a:tc>
                <a:tc>
                  <a:txBody>
                    <a:bodyPr/>
                    <a:lstStyle/>
                    <a:p>
                      <a:pPr algn="ctr"/>
                      <a:r>
                        <a:rPr lang="id-ID" b="1" smtClean="0">
                          <a:solidFill>
                            <a:schemeClr val="bg1"/>
                          </a:solidFill>
                          <a:latin typeface="Times New Roman" panose="02020603050405020304" pitchFamily="18" charset="0"/>
                          <a:cs typeface="Times New Roman" panose="02020603050405020304" pitchFamily="18" charset="0"/>
                        </a:rPr>
                        <a:t>8</a:t>
                      </a:r>
                      <a:endParaRPr lang="id-ID" b="1">
                        <a:solidFill>
                          <a:schemeClr val="bg1"/>
                        </a:solidFill>
                        <a:latin typeface="Times New Roman" panose="02020603050405020304" pitchFamily="18" charset="0"/>
                        <a:cs typeface="Times New Roman" panose="02020603050405020304" pitchFamily="18" charset="0"/>
                      </a:endParaRPr>
                    </a:p>
                  </a:txBody>
                  <a:tcPr anchor="ctr">
                    <a:solidFill>
                      <a:schemeClr val="tx1">
                        <a:lumMod val="85000"/>
                      </a:schemeClr>
                    </a:solidFill>
                  </a:tcPr>
                </a:tc>
                <a:tc>
                  <a:txBody>
                    <a:bodyPr/>
                    <a:lstStyle/>
                    <a:p>
                      <a:pPr algn="ctr"/>
                      <a:r>
                        <a:rPr lang="id-ID" b="1" smtClean="0">
                          <a:solidFill>
                            <a:schemeClr val="bg1"/>
                          </a:solidFill>
                          <a:latin typeface="Times New Roman" panose="02020603050405020304" pitchFamily="18" charset="0"/>
                          <a:cs typeface="Times New Roman" panose="02020603050405020304" pitchFamily="18" charset="0"/>
                        </a:rPr>
                        <a:t>15</a:t>
                      </a:r>
                      <a:endParaRPr lang="id-ID" b="1">
                        <a:solidFill>
                          <a:schemeClr val="bg1"/>
                        </a:solidFill>
                        <a:latin typeface="Times New Roman" panose="02020603050405020304" pitchFamily="18" charset="0"/>
                        <a:cs typeface="Times New Roman" panose="02020603050405020304" pitchFamily="18" charset="0"/>
                      </a:endParaRPr>
                    </a:p>
                  </a:txBody>
                  <a:tcPr anchor="ctr">
                    <a:solidFill>
                      <a:schemeClr val="tx1">
                        <a:lumMod val="85000"/>
                      </a:schemeClr>
                    </a:solidFill>
                  </a:tcPr>
                </a:tc>
              </a:tr>
            </a:tbl>
          </a:graphicData>
        </a:graphic>
      </p:graphicFrame>
    </p:spTree>
    <p:extLst>
      <p:ext uri="{BB962C8B-B14F-4D97-AF65-F5344CB8AC3E}">
        <p14:creationId xmlns:p14="http://schemas.microsoft.com/office/powerpoint/2010/main" val="3037304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DENGAN LAMBANG</a:t>
            </a:r>
            <a:endParaRPr lang="id-ID"/>
          </a:p>
        </p:txBody>
      </p:sp>
      <p:sp>
        <p:nvSpPr>
          <p:cNvPr id="3" name="Content Placeholder 2"/>
          <p:cNvSpPr>
            <a:spLocks noGrp="1"/>
          </p:cNvSpPr>
          <p:nvPr>
            <p:ph idx="1"/>
          </p:nvPr>
        </p:nvSpPr>
        <p:spPr>
          <a:xfrm>
            <a:off x="513292" y="1847032"/>
            <a:ext cx="7944908" cy="2711450"/>
          </a:xfrm>
        </p:spPr>
        <p:txBody>
          <a:bodyPr>
            <a:normAutofit fontScale="92500" lnSpcReduction="10000"/>
          </a:bodyPr>
          <a:lstStyle/>
          <a:p>
            <a:pPr marL="514350" indent="-514350">
              <a:buClrTx/>
              <a:buSzPct val="99000"/>
              <a:buFont typeface="+mj-lt"/>
              <a:buAutoNum type="alphaLcPeriod"/>
            </a:pPr>
            <a:r>
              <a:rPr lang="id-ID" i="1" smtClean="0">
                <a:solidFill>
                  <a:schemeClr val="bg1"/>
                </a:solidFill>
                <a:latin typeface="Times New Roman" panose="02020603050405020304" pitchFamily="18" charset="0"/>
                <a:cs typeface="Times New Roman" panose="02020603050405020304" pitchFamily="18" charset="0"/>
              </a:rPr>
              <a:t>y = x</a:t>
            </a:r>
            <a:r>
              <a:rPr lang="id-ID" baseline="30000" smtClean="0">
                <a:solidFill>
                  <a:schemeClr val="bg1"/>
                </a:solidFill>
                <a:latin typeface="Times New Roman" panose="02020603050405020304" pitchFamily="18" charset="0"/>
                <a:cs typeface="Times New Roman" panose="02020603050405020304" pitchFamily="18" charset="0"/>
              </a:rPr>
              <a:t>2</a:t>
            </a:r>
            <a:r>
              <a:rPr lang="id-ID" i="1" smtClean="0">
                <a:solidFill>
                  <a:schemeClr val="bg1"/>
                </a:solidFill>
                <a:latin typeface="Times New Roman" panose="02020603050405020304" pitchFamily="18" charset="0"/>
                <a:cs typeface="Times New Roman" panose="02020603050405020304" pitchFamily="18" charset="0"/>
              </a:rPr>
              <a:t> – </a:t>
            </a:r>
            <a:r>
              <a:rPr lang="id-ID" smtClean="0">
                <a:solidFill>
                  <a:schemeClr val="bg1"/>
                </a:solidFill>
                <a:latin typeface="Times New Roman" panose="02020603050405020304" pitchFamily="18" charset="0"/>
                <a:cs typeface="Times New Roman" panose="02020603050405020304" pitchFamily="18" charset="0"/>
              </a:rPr>
              <a:t>2</a:t>
            </a:r>
            <a:r>
              <a:rPr lang="id-ID" i="1" smtClean="0">
                <a:solidFill>
                  <a:schemeClr val="bg1"/>
                </a:solidFill>
                <a:latin typeface="Times New Roman" panose="02020603050405020304" pitchFamily="18" charset="0"/>
                <a:cs typeface="Times New Roman" panose="02020603050405020304" pitchFamily="18" charset="0"/>
              </a:rPr>
              <a:t>x  </a:t>
            </a:r>
            <a:r>
              <a:rPr lang="id-ID" smtClean="0">
                <a:solidFill>
                  <a:schemeClr val="bg1"/>
                </a:solidFill>
                <a:latin typeface="Times New Roman" panose="02020603050405020304" pitchFamily="18" charset="0"/>
                <a:cs typeface="Times New Roman" panose="02020603050405020304" pitchFamily="18" charset="0"/>
              </a:rPr>
              <a:t>atau</a:t>
            </a:r>
          </a:p>
          <a:p>
            <a:pPr marL="514350" indent="-514350">
              <a:buClrTx/>
              <a:buSzPct val="99000"/>
              <a:buFont typeface="+mj-lt"/>
              <a:buAutoNum type="alphaLcPeriod"/>
            </a:pPr>
            <a:r>
              <a:rPr lang="id-ID" i="1" smtClean="0">
                <a:solidFill>
                  <a:schemeClr val="bg1"/>
                </a:solidFill>
                <a:latin typeface="Times New Roman" panose="02020603050405020304" pitchFamily="18" charset="0"/>
                <a:cs typeface="Times New Roman" panose="02020603050405020304" pitchFamily="18" charset="0"/>
              </a:rPr>
              <a:t>f</a:t>
            </a:r>
            <a:r>
              <a:rPr lang="id-ID" smtClean="0">
                <a:solidFill>
                  <a:schemeClr val="bg1"/>
                </a:solidFill>
                <a:latin typeface="Times New Roman" panose="02020603050405020304" pitchFamily="18" charset="0"/>
                <a:cs typeface="Times New Roman" panose="02020603050405020304" pitchFamily="18" charset="0"/>
              </a:rPr>
              <a:t>(</a:t>
            </a:r>
            <a:r>
              <a:rPr lang="id-ID" i="1" smtClean="0">
                <a:solidFill>
                  <a:schemeClr val="bg1"/>
                </a:solidFill>
                <a:latin typeface="Times New Roman" panose="02020603050405020304" pitchFamily="18" charset="0"/>
                <a:cs typeface="Times New Roman" panose="02020603050405020304" pitchFamily="18" charset="0"/>
              </a:rPr>
              <a:t>x</a:t>
            </a:r>
            <a:r>
              <a:rPr lang="id-ID" smtClean="0">
                <a:solidFill>
                  <a:schemeClr val="bg1"/>
                </a:solidFill>
                <a:latin typeface="Times New Roman" panose="02020603050405020304" pitchFamily="18" charset="0"/>
                <a:cs typeface="Times New Roman" panose="02020603050405020304" pitchFamily="18" charset="0"/>
              </a:rPr>
              <a:t>)</a:t>
            </a:r>
            <a:r>
              <a:rPr lang="id-ID" i="1" smtClean="0">
                <a:solidFill>
                  <a:schemeClr val="bg1"/>
                </a:solidFill>
                <a:latin typeface="Times New Roman" panose="02020603050405020304" pitchFamily="18" charset="0"/>
                <a:cs typeface="Times New Roman" panose="02020603050405020304" pitchFamily="18" charset="0"/>
              </a:rPr>
              <a:t> = x</a:t>
            </a:r>
            <a:r>
              <a:rPr lang="id-ID" baseline="30000" smtClean="0">
                <a:solidFill>
                  <a:schemeClr val="bg1"/>
                </a:solidFill>
                <a:latin typeface="Times New Roman" panose="02020603050405020304" pitchFamily="18" charset="0"/>
                <a:cs typeface="Times New Roman" panose="02020603050405020304" pitchFamily="18" charset="0"/>
              </a:rPr>
              <a:t>2</a:t>
            </a:r>
            <a:r>
              <a:rPr lang="id-ID" i="1" smtClean="0">
                <a:solidFill>
                  <a:schemeClr val="bg1"/>
                </a:solidFill>
                <a:latin typeface="Times New Roman" panose="02020603050405020304" pitchFamily="18" charset="0"/>
                <a:cs typeface="Times New Roman" panose="02020603050405020304" pitchFamily="18" charset="0"/>
              </a:rPr>
              <a:t> </a:t>
            </a:r>
            <a:r>
              <a:rPr lang="id-ID" i="1">
                <a:solidFill>
                  <a:schemeClr val="bg1"/>
                </a:solidFill>
                <a:latin typeface="Times New Roman" panose="02020603050405020304" pitchFamily="18" charset="0"/>
                <a:cs typeface="Times New Roman" panose="02020603050405020304" pitchFamily="18" charset="0"/>
              </a:rPr>
              <a:t>– </a:t>
            </a:r>
            <a:r>
              <a:rPr lang="id-ID" smtClean="0">
                <a:solidFill>
                  <a:schemeClr val="bg1"/>
                </a:solidFill>
                <a:latin typeface="Times New Roman" panose="02020603050405020304" pitchFamily="18" charset="0"/>
                <a:cs typeface="Times New Roman" panose="02020603050405020304" pitchFamily="18" charset="0"/>
              </a:rPr>
              <a:t>2</a:t>
            </a:r>
            <a:r>
              <a:rPr lang="id-ID" i="1" smtClean="0">
                <a:solidFill>
                  <a:schemeClr val="bg1"/>
                </a:solidFill>
                <a:latin typeface="Times New Roman" panose="02020603050405020304" pitchFamily="18" charset="0"/>
                <a:cs typeface="Times New Roman" panose="02020603050405020304" pitchFamily="18" charset="0"/>
              </a:rPr>
              <a:t>x</a:t>
            </a:r>
          </a:p>
          <a:p>
            <a:pPr marL="514350" indent="-514350">
              <a:buClrTx/>
              <a:buSzPct val="99000"/>
              <a:buFont typeface="+mj-lt"/>
              <a:buAutoNum type="alphaLcPeriod"/>
            </a:pPr>
            <a:r>
              <a:rPr lang="id-ID" i="1" smtClean="0">
                <a:solidFill>
                  <a:schemeClr val="bg1"/>
                </a:solidFill>
                <a:latin typeface="Times New Roman" panose="02020603050405020304" pitchFamily="18" charset="0"/>
                <a:cs typeface="Times New Roman" panose="02020603050405020304" pitchFamily="18" charset="0"/>
              </a:rPr>
              <a:t>f</a:t>
            </a:r>
            <a:r>
              <a:rPr lang="id-ID" smtClean="0">
                <a:solidFill>
                  <a:schemeClr val="bg1"/>
                </a:solidFill>
                <a:latin typeface="Times New Roman" panose="02020603050405020304" pitchFamily="18" charset="0"/>
                <a:cs typeface="Times New Roman" panose="02020603050405020304" pitchFamily="18" charset="0"/>
              </a:rPr>
              <a:t>(</a:t>
            </a:r>
            <a:r>
              <a:rPr lang="id-ID" i="1" smtClean="0">
                <a:solidFill>
                  <a:schemeClr val="bg1"/>
                </a:solidFill>
                <a:latin typeface="Times New Roman" panose="02020603050405020304" pitchFamily="18" charset="0"/>
                <a:cs typeface="Times New Roman" panose="02020603050405020304" pitchFamily="18" charset="0"/>
              </a:rPr>
              <a:t>x,y</a:t>
            </a:r>
            <a:r>
              <a:rPr lang="id-ID" smtClean="0">
                <a:solidFill>
                  <a:schemeClr val="bg1"/>
                </a:solidFill>
                <a:latin typeface="Times New Roman" panose="02020603050405020304" pitchFamily="18" charset="0"/>
                <a:cs typeface="Times New Roman" panose="02020603050405020304" pitchFamily="18" charset="0"/>
              </a:rPr>
              <a:t>)</a:t>
            </a:r>
            <a:r>
              <a:rPr lang="id-ID" i="1" smtClean="0">
                <a:solidFill>
                  <a:schemeClr val="bg1"/>
                </a:solidFill>
                <a:latin typeface="Times New Roman" panose="02020603050405020304" pitchFamily="18" charset="0"/>
                <a:cs typeface="Times New Roman" panose="02020603050405020304" pitchFamily="18" charset="0"/>
              </a:rPr>
              <a:t> </a:t>
            </a:r>
            <a:r>
              <a:rPr lang="id-ID" smtClean="0">
                <a:solidFill>
                  <a:schemeClr val="bg1"/>
                </a:solidFill>
                <a:latin typeface="Times New Roman" panose="02020603050405020304" pitchFamily="18" charset="0"/>
                <a:cs typeface="Times New Roman" panose="02020603050405020304" pitchFamily="18" charset="0"/>
              </a:rPr>
              <a:t>ialah fungsi yang pasangan urutnya (</a:t>
            </a:r>
            <a:r>
              <a:rPr lang="id-ID" i="1" smtClean="0">
                <a:solidFill>
                  <a:schemeClr val="bg1"/>
                </a:solidFill>
                <a:latin typeface="Times New Roman" panose="02020603050405020304" pitchFamily="18" charset="0"/>
                <a:cs typeface="Times New Roman" panose="02020603050405020304" pitchFamily="18" charset="0"/>
              </a:rPr>
              <a:t>x, x</a:t>
            </a:r>
            <a:r>
              <a:rPr lang="id-ID" i="1" baseline="30000" smtClean="0">
                <a:solidFill>
                  <a:schemeClr val="bg1"/>
                </a:solidFill>
                <a:latin typeface="Times New Roman" panose="02020603050405020304" pitchFamily="18" charset="0"/>
                <a:cs typeface="Times New Roman" panose="02020603050405020304" pitchFamily="18" charset="0"/>
              </a:rPr>
              <a:t>2</a:t>
            </a:r>
            <a:r>
              <a:rPr lang="id-ID" i="1" smtClean="0">
                <a:solidFill>
                  <a:schemeClr val="bg1"/>
                </a:solidFill>
                <a:latin typeface="Times New Roman" panose="02020603050405020304" pitchFamily="18" charset="0"/>
                <a:cs typeface="Times New Roman" panose="02020603050405020304" pitchFamily="18" charset="0"/>
              </a:rPr>
              <a:t> – 2x</a:t>
            </a:r>
            <a:r>
              <a:rPr lang="id-ID" smtClean="0">
                <a:solidFill>
                  <a:schemeClr val="bg1"/>
                </a:solidFill>
                <a:latin typeface="Times New Roman" panose="02020603050405020304" pitchFamily="18" charset="0"/>
                <a:cs typeface="Times New Roman" panose="02020603050405020304" pitchFamily="18" charset="0"/>
              </a:rPr>
              <a:t>)</a:t>
            </a:r>
          </a:p>
          <a:p>
            <a:pPr marL="514350" indent="-514350">
              <a:buClrTx/>
              <a:buSzPct val="99000"/>
              <a:buFont typeface="+mj-lt"/>
              <a:buAutoNum type="alphaLcPeriod"/>
            </a:pPr>
            <a:r>
              <a:rPr lang="id-ID" smtClean="0">
                <a:solidFill>
                  <a:schemeClr val="bg1"/>
                </a:solidFill>
                <a:latin typeface="Times New Roman" panose="02020603050405020304" pitchFamily="18" charset="0"/>
                <a:cs typeface="Times New Roman" panose="02020603050405020304" pitchFamily="18" charset="0"/>
              </a:rPr>
              <a:t>{(</a:t>
            </a:r>
            <a:r>
              <a:rPr lang="id-ID" i="1" smtClean="0">
                <a:solidFill>
                  <a:schemeClr val="bg1"/>
                </a:solidFill>
                <a:latin typeface="Times New Roman" panose="02020603050405020304" pitchFamily="18" charset="0"/>
                <a:cs typeface="Times New Roman" panose="02020603050405020304" pitchFamily="18" charset="0"/>
              </a:rPr>
              <a:t>x</a:t>
            </a:r>
            <a:r>
              <a:rPr lang="id-ID" smtClean="0">
                <a:solidFill>
                  <a:schemeClr val="bg1"/>
                </a:solidFill>
                <a:latin typeface="Times New Roman" panose="02020603050405020304" pitchFamily="18" charset="0"/>
                <a:cs typeface="Times New Roman" panose="02020603050405020304" pitchFamily="18" charset="0"/>
              </a:rPr>
              <a:t>,</a:t>
            </a:r>
            <a:r>
              <a:rPr lang="id-ID" i="1" smtClean="0">
                <a:solidFill>
                  <a:schemeClr val="bg1"/>
                </a:solidFill>
                <a:latin typeface="Times New Roman" panose="02020603050405020304" pitchFamily="18" charset="0"/>
                <a:cs typeface="Times New Roman" panose="02020603050405020304" pitchFamily="18" charset="0"/>
              </a:rPr>
              <a:t>y</a:t>
            </a:r>
            <a:r>
              <a:rPr lang="id-ID" smtClean="0">
                <a:solidFill>
                  <a:schemeClr val="bg1"/>
                </a:solidFill>
                <a:latin typeface="Times New Roman" panose="02020603050405020304" pitchFamily="18" charset="0"/>
                <a:cs typeface="Times New Roman" panose="02020603050405020304" pitchFamily="18" charset="0"/>
              </a:rPr>
              <a:t>) | </a:t>
            </a:r>
            <a:r>
              <a:rPr lang="id-ID" i="1" smtClean="0">
                <a:solidFill>
                  <a:schemeClr val="bg1"/>
                </a:solidFill>
                <a:latin typeface="Times New Roman" panose="02020603050405020304" pitchFamily="18" charset="0"/>
                <a:cs typeface="Times New Roman" panose="02020603050405020304" pitchFamily="18" charset="0"/>
              </a:rPr>
              <a:t>y</a:t>
            </a:r>
            <a:r>
              <a:rPr lang="id-ID" smtClean="0">
                <a:solidFill>
                  <a:schemeClr val="bg1"/>
                </a:solidFill>
                <a:latin typeface="Times New Roman" panose="02020603050405020304" pitchFamily="18" charset="0"/>
                <a:cs typeface="Times New Roman" panose="02020603050405020304" pitchFamily="18" charset="0"/>
              </a:rPr>
              <a:t> = </a:t>
            </a:r>
            <a:r>
              <a:rPr lang="id-ID" i="1" smtClean="0">
                <a:solidFill>
                  <a:schemeClr val="bg1"/>
                </a:solidFill>
                <a:latin typeface="Times New Roman" panose="02020603050405020304" pitchFamily="18" charset="0"/>
                <a:cs typeface="Times New Roman" panose="02020603050405020304" pitchFamily="18" charset="0"/>
              </a:rPr>
              <a:t>x</a:t>
            </a:r>
            <a:r>
              <a:rPr lang="id-ID" baseline="30000" smtClean="0">
                <a:solidFill>
                  <a:schemeClr val="bg1"/>
                </a:solidFill>
                <a:latin typeface="Times New Roman" panose="02020603050405020304" pitchFamily="18" charset="0"/>
                <a:cs typeface="Times New Roman" panose="02020603050405020304" pitchFamily="18" charset="0"/>
              </a:rPr>
              <a:t>2</a:t>
            </a:r>
            <a:r>
              <a:rPr lang="id-ID" smtClean="0">
                <a:solidFill>
                  <a:schemeClr val="bg1"/>
                </a:solidFill>
                <a:latin typeface="Times New Roman" panose="02020603050405020304" pitchFamily="18" charset="0"/>
                <a:cs typeface="Times New Roman" panose="02020603050405020304" pitchFamily="18" charset="0"/>
              </a:rPr>
              <a:t> – 2</a:t>
            </a:r>
            <a:r>
              <a:rPr lang="id-ID" i="1" smtClean="0">
                <a:solidFill>
                  <a:schemeClr val="bg1"/>
                </a:solidFill>
                <a:latin typeface="Times New Roman" panose="02020603050405020304" pitchFamily="18" charset="0"/>
                <a:cs typeface="Times New Roman" panose="02020603050405020304" pitchFamily="18" charset="0"/>
              </a:rPr>
              <a:t>x</a:t>
            </a:r>
            <a:r>
              <a:rPr lang="id-ID" smtClean="0">
                <a:solidFill>
                  <a:schemeClr val="bg1"/>
                </a:solidFill>
                <a:latin typeface="Times New Roman" panose="02020603050405020304" pitchFamily="18" charset="0"/>
                <a:cs typeface="Times New Roman" panose="02020603050405020304" pitchFamily="18" charset="0"/>
              </a:rPr>
              <a:t>}</a:t>
            </a:r>
          </a:p>
          <a:p>
            <a:pPr marL="0" indent="0">
              <a:buNone/>
            </a:pPr>
            <a:r>
              <a:rPr lang="id-ID" smtClean="0">
                <a:solidFill>
                  <a:schemeClr val="bg1"/>
                </a:solidFill>
                <a:latin typeface="Times New Roman" panose="02020603050405020304" pitchFamily="18" charset="0"/>
                <a:cs typeface="Times New Roman" panose="02020603050405020304" pitchFamily="18" charset="0"/>
              </a:rPr>
              <a:t>Cara penulisan dengan lambang yang sering dipakai adalah cara </a:t>
            </a:r>
            <a:r>
              <a:rPr lang="id-ID" i="1" smtClean="0">
                <a:solidFill>
                  <a:schemeClr val="bg1"/>
                </a:solidFill>
                <a:latin typeface="Times New Roman" panose="02020603050405020304" pitchFamily="18" charset="0"/>
                <a:cs typeface="Times New Roman" panose="02020603050405020304" pitchFamily="18" charset="0"/>
              </a:rPr>
              <a:t>a</a:t>
            </a:r>
            <a:r>
              <a:rPr lang="id-ID" smtClean="0">
                <a:solidFill>
                  <a:schemeClr val="bg1"/>
                </a:solidFill>
                <a:latin typeface="Times New Roman" panose="02020603050405020304" pitchFamily="18" charset="0"/>
                <a:cs typeface="Times New Roman" panose="02020603050405020304" pitchFamily="18" charset="0"/>
              </a:rPr>
              <a:t> atau </a:t>
            </a:r>
            <a:r>
              <a:rPr lang="id-ID" i="1" smtClean="0">
                <a:solidFill>
                  <a:schemeClr val="bg1"/>
                </a:solidFill>
                <a:latin typeface="Times New Roman" panose="02020603050405020304" pitchFamily="18" charset="0"/>
                <a:cs typeface="Times New Roman" panose="02020603050405020304" pitchFamily="18" charset="0"/>
              </a:rPr>
              <a:t>b</a:t>
            </a:r>
            <a:endParaRPr lang="id-ID" i="1">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57928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DENGAN GRAFIK</a:t>
            </a:r>
            <a:endParaRPr lang="id-ID"/>
          </a:p>
        </p:txBody>
      </p:sp>
      <p:sp>
        <p:nvSpPr>
          <p:cNvPr id="3" name="Content Placeholder 2"/>
          <p:cNvSpPr>
            <a:spLocks noGrp="1"/>
          </p:cNvSpPr>
          <p:nvPr>
            <p:ph idx="1"/>
          </p:nvPr>
        </p:nvSpPr>
        <p:spPr>
          <a:xfrm>
            <a:off x="237550" y="1821543"/>
            <a:ext cx="3906308" cy="2711450"/>
          </a:xfrm>
        </p:spPr>
        <p:txBody>
          <a:bodyPr>
            <a:normAutofit/>
          </a:bodyPr>
          <a:lstStyle/>
          <a:p>
            <a:pPr marL="0" indent="0" algn="just">
              <a:buNone/>
            </a:pPr>
            <a:r>
              <a:rPr lang="id-ID" sz="1600">
                <a:solidFill>
                  <a:schemeClr val="bg1"/>
                </a:solidFill>
                <a:latin typeface="Arial Narrow" panose="020B0606020202030204" pitchFamily="34" charset="0"/>
              </a:rPr>
              <a:t>Misalkan fungsi yang akan dilihat grafiknya adalah </a:t>
            </a:r>
            <a:r>
              <a:rPr lang="id-ID" sz="1600" i="1">
                <a:solidFill>
                  <a:schemeClr val="bg1"/>
                </a:solidFill>
                <a:latin typeface="Times New Roman" panose="02020603050405020304" pitchFamily="18" charset="0"/>
                <a:cs typeface="Times New Roman" panose="02020603050405020304" pitchFamily="18" charset="0"/>
              </a:rPr>
              <a:t>y</a:t>
            </a:r>
            <a:r>
              <a:rPr lang="id-ID" sz="1600">
                <a:solidFill>
                  <a:schemeClr val="bg1"/>
                </a:solidFill>
                <a:latin typeface="Arial Narrow" panose="020B0606020202030204" pitchFamily="34" charset="0"/>
              </a:rPr>
              <a:t> = </a:t>
            </a:r>
            <a:r>
              <a:rPr lang="id-ID" sz="1600" i="1">
                <a:solidFill>
                  <a:schemeClr val="bg1"/>
                </a:solidFill>
                <a:latin typeface="Times New Roman" panose="02020603050405020304" pitchFamily="18" charset="0"/>
                <a:cs typeface="Times New Roman" panose="02020603050405020304" pitchFamily="18" charset="0"/>
              </a:rPr>
              <a:t>x</a:t>
            </a:r>
            <a:r>
              <a:rPr lang="id-ID" sz="1600" baseline="30000">
                <a:solidFill>
                  <a:schemeClr val="bg1"/>
                </a:solidFill>
                <a:latin typeface="Arial Narrow" panose="020B0606020202030204" pitchFamily="34" charset="0"/>
              </a:rPr>
              <a:t>2</a:t>
            </a:r>
            <a:r>
              <a:rPr lang="id-ID" sz="1600">
                <a:solidFill>
                  <a:schemeClr val="bg1"/>
                </a:solidFill>
                <a:latin typeface="Arial Narrow" panose="020B0606020202030204" pitchFamily="34" charset="0"/>
              </a:rPr>
              <a:t> - 2</a:t>
            </a:r>
            <a:r>
              <a:rPr lang="id-ID" sz="1600" i="1">
                <a:solidFill>
                  <a:schemeClr val="bg1"/>
                </a:solidFill>
                <a:latin typeface="Times New Roman" panose="02020603050405020304" pitchFamily="18" charset="0"/>
                <a:cs typeface="Times New Roman" panose="02020603050405020304" pitchFamily="18" charset="0"/>
              </a:rPr>
              <a:t>x</a:t>
            </a:r>
            <a:r>
              <a:rPr lang="id-ID" sz="1600">
                <a:solidFill>
                  <a:schemeClr val="bg1"/>
                </a:solidFill>
                <a:latin typeface="Arial Narrow" panose="020B0606020202030204" pitchFamily="34" charset="0"/>
              </a:rPr>
              <a:t>. </a:t>
            </a:r>
            <a:r>
              <a:rPr lang="id-ID" sz="1600" smtClean="0">
                <a:solidFill>
                  <a:schemeClr val="bg1"/>
                </a:solidFill>
                <a:latin typeface="Arial Narrow" panose="020B0606020202030204" pitchFamily="34" charset="0"/>
              </a:rPr>
              <a:t>Agar supaya </a:t>
            </a:r>
            <a:r>
              <a:rPr lang="id-ID" sz="1600">
                <a:solidFill>
                  <a:schemeClr val="bg1"/>
                </a:solidFill>
                <a:latin typeface="Arial Narrow" panose="020B0606020202030204" pitchFamily="34" charset="0"/>
              </a:rPr>
              <a:t>grafiknya dapat dilukis, maka harus dibuat dahulu daftar </a:t>
            </a:r>
            <a:r>
              <a:rPr lang="id-ID" sz="1600" smtClean="0">
                <a:solidFill>
                  <a:schemeClr val="bg1"/>
                </a:solidFill>
                <a:latin typeface="Arial Narrow" panose="020B0606020202030204" pitchFamily="34" charset="0"/>
              </a:rPr>
              <a:t>lajurnya kemudian </a:t>
            </a:r>
            <a:r>
              <a:rPr lang="id-ID" sz="1600">
                <a:solidFill>
                  <a:schemeClr val="bg1"/>
                </a:solidFill>
                <a:latin typeface="Arial Narrow" panose="020B0606020202030204" pitchFamily="34" charset="0"/>
              </a:rPr>
              <a:t>menentukan letak titik-titiknya menurut pasangan urutnya. </a:t>
            </a:r>
            <a:r>
              <a:rPr lang="id-ID" sz="1600" smtClean="0">
                <a:solidFill>
                  <a:schemeClr val="bg1"/>
                </a:solidFill>
                <a:latin typeface="Arial Narrow" panose="020B0606020202030204" pitchFamily="34" charset="0"/>
              </a:rPr>
              <a:t>Grafik dari </a:t>
            </a:r>
            <a:r>
              <a:rPr lang="id-ID" sz="1600">
                <a:solidFill>
                  <a:schemeClr val="bg1"/>
                </a:solidFill>
                <a:latin typeface="Arial Narrow" panose="020B0606020202030204" pitchFamily="34" charset="0"/>
              </a:rPr>
              <a:t>fungsi diperoleh dengan menghubungkan titik-titik tersebut.</a:t>
            </a:r>
          </a:p>
        </p:txBody>
      </p:sp>
      <p:graphicFrame>
        <p:nvGraphicFramePr>
          <p:cNvPr id="6" name="Chart 5"/>
          <p:cNvGraphicFramePr>
            <a:graphicFrameLocks/>
          </p:cNvGraphicFramePr>
          <p:nvPr>
            <p:extLst>
              <p:ext uri="{D42A27DB-BD31-4B8C-83A1-F6EECF244321}">
                <p14:modId xmlns:p14="http://schemas.microsoft.com/office/powerpoint/2010/main" val="2423669964"/>
              </p:ext>
            </p:extLst>
          </p:nvPr>
        </p:nvGraphicFramePr>
        <p:xfrm>
          <a:off x="4343400" y="1789792"/>
          <a:ext cx="4572000" cy="28393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238201942"/>
              </p:ext>
            </p:extLst>
          </p:nvPr>
        </p:nvGraphicFramePr>
        <p:xfrm>
          <a:off x="4343404" y="895349"/>
          <a:ext cx="4543196" cy="566512"/>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324514"/>
                <a:gridCol w="324514"/>
                <a:gridCol w="324514"/>
                <a:gridCol w="324514"/>
                <a:gridCol w="324514"/>
                <a:gridCol w="324514"/>
                <a:gridCol w="324514"/>
                <a:gridCol w="324514"/>
                <a:gridCol w="324514"/>
                <a:gridCol w="324514"/>
                <a:gridCol w="324514"/>
                <a:gridCol w="324514"/>
                <a:gridCol w="324514"/>
                <a:gridCol w="324514"/>
              </a:tblGrid>
              <a:tr h="283256">
                <a:tc>
                  <a:txBody>
                    <a:bodyPr/>
                    <a:lstStyle/>
                    <a:p>
                      <a:pPr algn="ctr" fontAlgn="ctr"/>
                      <a:r>
                        <a:rPr lang="id-ID" sz="900" u="none" strike="noStrike">
                          <a:effectLst/>
                        </a:rPr>
                        <a:t>x</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-5</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-4</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-3</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-2</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-1</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0</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1</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2</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3</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4</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5</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6</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7</a:t>
                      </a:r>
                      <a:endParaRPr lang="id-ID" sz="900" b="0" i="0" u="none" strike="noStrike">
                        <a:solidFill>
                          <a:srgbClr val="000000"/>
                        </a:solidFill>
                        <a:effectLst/>
                        <a:latin typeface="Calibri" panose="020F0502020204030204" pitchFamily="34" charset="0"/>
                      </a:endParaRPr>
                    </a:p>
                  </a:txBody>
                  <a:tcPr marL="8104" marR="8104" marT="8104" marB="0" anchor="ctr"/>
                </a:tc>
              </a:tr>
              <a:tr h="283256">
                <a:tc>
                  <a:txBody>
                    <a:bodyPr/>
                    <a:lstStyle/>
                    <a:p>
                      <a:pPr algn="ctr" fontAlgn="ctr"/>
                      <a:r>
                        <a:rPr lang="id-ID" sz="900" u="none" strike="noStrike">
                          <a:effectLst/>
                        </a:rPr>
                        <a:t>y</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35</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24</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15</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8</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3</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0</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-1</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0</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3</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8</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15</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24</a:t>
                      </a:r>
                      <a:endParaRPr lang="id-ID" sz="900" b="0" i="0" u="none" strike="noStrike">
                        <a:solidFill>
                          <a:srgbClr val="000000"/>
                        </a:solidFill>
                        <a:effectLst/>
                        <a:latin typeface="Calibri" panose="020F0502020204030204" pitchFamily="34" charset="0"/>
                      </a:endParaRPr>
                    </a:p>
                  </a:txBody>
                  <a:tcPr marL="8104" marR="8104" marT="8104" marB="0" anchor="ctr"/>
                </a:tc>
                <a:tc>
                  <a:txBody>
                    <a:bodyPr/>
                    <a:lstStyle/>
                    <a:p>
                      <a:pPr algn="ctr" fontAlgn="ctr"/>
                      <a:r>
                        <a:rPr lang="id-ID" sz="900" u="none" strike="noStrike">
                          <a:effectLst/>
                        </a:rPr>
                        <a:t>35</a:t>
                      </a:r>
                      <a:endParaRPr lang="id-ID" sz="900" b="0" i="0" u="none" strike="noStrike">
                        <a:solidFill>
                          <a:srgbClr val="000000"/>
                        </a:solidFill>
                        <a:effectLst/>
                        <a:latin typeface="Calibri" panose="020F0502020204030204" pitchFamily="34" charset="0"/>
                      </a:endParaRPr>
                    </a:p>
                  </a:txBody>
                  <a:tcPr marL="8104" marR="8104" marT="8104" marB="0" anchor="ctr"/>
                </a:tc>
              </a:tr>
            </a:tbl>
          </a:graphicData>
        </a:graphic>
      </p:graphicFrame>
    </p:spTree>
    <p:extLst>
      <p:ext uri="{BB962C8B-B14F-4D97-AF65-F5344CB8AC3E}">
        <p14:creationId xmlns:p14="http://schemas.microsoft.com/office/powerpoint/2010/main" val="42663466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DENGAN GRAFIK</a:t>
            </a:r>
            <a:endParaRPr lang="id-ID"/>
          </a:p>
        </p:txBody>
      </p:sp>
      <p:sp>
        <p:nvSpPr>
          <p:cNvPr id="3" name="Content Placeholder 2"/>
          <p:cNvSpPr>
            <a:spLocks noGrp="1"/>
          </p:cNvSpPr>
          <p:nvPr>
            <p:ph idx="1"/>
          </p:nvPr>
        </p:nvSpPr>
        <p:spPr>
          <a:xfrm>
            <a:off x="513293" y="1847032"/>
            <a:ext cx="3677708" cy="2711450"/>
          </a:xfrm>
        </p:spPr>
        <p:txBody>
          <a:bodyPr>
            <a:normAutofit/>
          </a:bodyPr>
          <a:lstStyle/>
          <a:p>
            <a:pPr marL="0" indent="0">
              <a:buNone/>
            </a:pPr>
            <a:r>
              <a:rPr lang="id-ID" sz="1800" smtClean="0">
                <a:solidFill>
                  <a:schemeClr val="bg1"/>
                </a:solidFill>
              </a:rPr>
              <a:t>Misal garis lurus yang dapat dituliskan persamaannya sebagai:</a:t>
            </a:r>
          </a:p>
          <a:p>
            <a:pPr marL="0" indent="0">
              <a:buNone/>
            </a:pPr>
            <a:r>
              <a:rPr lang="id-ID" sz="1800" i="1" smtClean="0">
                <a:solidFill>
                  <a:schemeClr val="bg1"/>
                </a:solidFill>
                <a:latin typeface="Times New Roman" panose="02020603050405020304" pitchFamily="18" charset="0"/>
                <a:cs typeface="Times New Roman" panose="02020603050405020304" pitchFamily="18" charset="0"/>
              </a:rPr>
              <a:t>   y</a:t>
            </a:r>
            <a:r>
              <a:rPr lang="id-ID" sz="1800" smtClean="0">
                <a:solidFill>
                  <a:schemeClr val="bg1"/>
                </a:solidFill>
                <a:latin typeface="Times New Roman" panose="02020603050405020304" pitchFamily="18" charset="0"/>
                <a:cs typeface="Times New Roman" panose="02020603050405020304" pitchFamily="18" charset="0"/>
              </a:rPr>
              <a:t> = 4 + </a:t>
            </a:r>
            <a:r>
              <a:rPr lang="id-ID" sz="1800" i="1" smtClean="0">
                <a:solidFill>
                  <a:schemeClr val="bg1"/>
                </a:solidFill>
                <a:latin typeface="Times New Roman" panose="02020603050405020304" pitchFamily="18" charset="0"/>
                <a:cs typeface="Times New Roman" panose="02020603050405020304" pitchFamily="18" charset="0"/>
              </a:rPr>
              <a:t>2x</a:t>
            </a:r>
            <a:endParaRPr lang="id-ID" sz="1800" i="1">
              <a:solidFill>
                <a:schemeClr val="bg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4572000" y="285750"/>
            <a:ext cx="3202425" cy="1616229"/>
          </a:xfrm>
          <a:prstGeom prst="rect">
            <a:avLst/>
          </a:prstGeom>
          <a:ln>
            <a:noFill/>
          </a:ln>
          <a:effectLst>
            <a:outerShdw blurRad="292100" dist="139700" dir="2700000" algn="tl" rotWithShape="0">
              <a:srgbClr val="333333">
                <a:alpha val="65000"/>
              </a:srgbClr>
            </a:outerShdw>
          </a:effectLst>
        </p:spPr>
      </p:pic>
      <p:graphicFrame>
        <p:nvGraphicFramePr>
          <p:cNvPr id="6" name="Table 5"/>
          <p:cNvGraphicFramePr>
            <a:graphicFrameLocks noGrp="1"/>
          </p:cNvGraphicFramePr>
          <p:nvPr>
            <p:extLst>
              <p:ext uri="{D42A27DB-BD31-4B8C-83A1-F6EECF244321}">
                <p14:modId xmlns:p14="http://schemas.microsoft.com/office/powerpoint/2010/main" val="1934408652"/>
              </p:ext>
            </p:extLst>
          </p:nvPr>
        </p:nvGraphicFramePr>
        <p:xfrm>
          <a:off x="4572000" y="285750"/>
          <a:ext cx="3202426" cy="1600200"/>
        </p:xfrm>
        <a:graphic>
          <a:graphicData uri="http://schemas.openxmlformats.org/drawingml/2006/table">
            <a:tbl>
              <a:tblPr firstRow="1" bandRow="1">
                <a:tableStyleId>{5C22544A-7EE6-4342-B048-85BDC9FD1C3A}</a:tableStyleId>
              </a:tblPr>
              <a:tblGrid>
                <a:gridCol w="1601213"/>
                <a:gridCol w="1601213"/>
              </a:tblGrid>
              <a:tr h="202483">
                <a:tc>
                  <a:txBody>
                    <a:bodyPr/>
                    <a:lstStyle/>
                    <a:p>
                      <a:pPr algn="ctr"/>
                      <a:r>
                        <a:rPr lang="id-ID" i="1" smtClean="0">
                          <a:latin typeface="Times New Roman" panose="02020603050405020304" pitchFamily="18" charset="0"/>
                          <a:cs typeface="Times New Roman" panose="02020603050405020304" pitchFamily="18" charset="0"/>
                        </a:rPr>
                        <a:t>x</a:t>
                      </a:r>
                      <a:endParaRPr lang="id-ID" i="1">
                        <a:latin typeface="Times New Roman" panose="02020603050405020304" pitchFamily="18" charset="0"/>
                        <a:cs typeface="Times New Roman" panose="02020603050405020304" pitchFamily="18" charset="0"/>
                      </a:endParaRPr>
                    </a:p>
                  </a:txBody>
                  <a:tcPr anchor="ctr"/>
                </a:tc>
                <a:tc>
                  <a:txBody>
                    <a:bodyPr/>
                    <a:lstStyle/>
                    <a:p>
                      <a:pPr algn="ctr"/>
                      <a:r>
                        <a:rPr lang="id-ID" i="1" smtClean="0">
                          <a:latin typeface="Times New Roman" panose="02020603050405020304" pitchFamily="18" charset="0"/>
                          <a:cs typeface="Times New Roman" panose="02020603050405020304" pitchFamily="18" charset="0"/>
                        </a:rPr>
                        <a:t>Y</a:t>
                      </a:r>
                      <a:endParaRPr lang="id-ID" i="1">
                        <a:latin typeface="Times New Roman" panose="02020603050405020304" pitchFamily="18" charset="0"/>
                        <a:cs typeface="Times New Roman" panose="02020603050405020304" pitchFamily="18" charset="0"/>
                      </a:endParaRPr>
                    </a:p>
                  </a:txBody>
                  <a:tcPr anchor="ctr"/>
                </a:tc>
              </a:tr>
              <a:tr h="172863">
                <a:tc>
                  <a:txBody>
                    <a:bodyPr/>
                    <a:lstStyle/>
                    <a:p>
                      <a:pPr algn="ctr"/>
                      <a:r>
                        <a:rPr lang="id-ID" sz="1100" smtClean="0"/>
                        <a:t>-2</a:t>
                      </a:r>
                      <a:endParaRPr lang="id-ID" sz="1100"/>
                    </a:p>
                  </a:txBody>
                  <a:tcPr anchor="ctr"/>
                </a:tc>
                <a:tc>
                  <a:txBody>
                    <a:bodyPr/>
                    <a:lstStyle/>
                    <a:p>
                      <a:pPr algn="ctr"/>
                      <a:r>
                        <a:rPr lang="id-ID" sz="1100" smtClean="0"/>
                        <a:t>0</a:t>
                      </a:r>
                      <a:endParaRPr lang="id-ID" sz="1100"/>
                    </a:p>
                  </a:txBody>
                  <a:tcPr anchor="ctr"/>
                </a:tc>
              </a:tr>
              <a:tr h="172863">
                <a:tc>
                  <a:txBody>
                    <a:bodyPr/>
                    <a:lstStyle/>
                    <a:p>
                      <a:pPr algn="ctr"/>
                      <a:r>
                        <a:rPr lang="id-ID" sz="1100" smtClean="0"/>
                        <a:t>-1</a:t>
                      </a:r>
                      <a:endParaRPr lang="id-ID" sz="1100"/>
                    </a:p>
                  </a:txBody>
                  <a:tcPr anchor="ctr"/>
                </a:tc>
                <a:tc>
                  <a:txBody>
                    <a:bodyPr/>
                    <a:lstStyle/>
                    <a:p>
                      <a:pPr algn="ctr"/>
                      <a:r>
                        <a:rPr lang="id-ID" sz="1100" smtClean="0"/>
                        <a:t>2</a:t>
                      </a:r>
                      <a:endParaRPr lang="id-ID" sz="1100"/>
                    </a:p>
                  </a:txBody>
                  <a:tcPr anchor="ctr"/>
                </a:tc>
              </a:tr>
              <a:tr h="172863">
                <a:tc>
                  <a:txBody>
                    <a:bodyPr/>
                    <a:lstStyle/>
                    <a:p>
                      <a:pPr algn="ctr"/>
                      <a:r>
                        <a:rPr lang="id-ID" sz="1100" smtClean="0"/>
                        <a:t>0</a:t>
                      </a:r>
                      <a:endParaRPr lang="id-ID" sz="1100"/>
                    </a:p>
                  </a:txBody>
                  <a:tcPr anchor="ctr"/>
                </a:tc>
                <a:tc>
                  <a:txBody>
                    <a:bodyPr/>
                    <a:lstStyle/>
                    <a:p>
                      <a:pPr algn="ctr"/>
                      <a:r>
                        <a:rPr lang="id-ID" sz="1100" smtClean="0"/>
                        <a:t>4</a:t>
                      </a:r>
                      <a:endParaRPr lang="id-ID" sz="1100"/>
                    </a:p>
                  </a:txBody>
                  <a:tcPr anchor="ctr"/>
                </a:tc>
              </a:tr>
              <a:tr h="172863">
                <a:tc>
                  <a:txBody>
                    <a:bodyPr/>
                    <a:lstStyle/>
                    <a:p>
                      <a:pPr algn="ctr"/>
                      <a:r>
                        <a:rPr lang="id-ID" sz="1100" smtClean="0"/>
                        <a:t>1</a:t>
                      </a:r>
                      <a:endParaRPr lang="id-ID" sz="1100"/>
                    </a:p>
                  </a:txBody>
                  <a:tcPr anchor="ctr"/>
                </a:tc>
                <a:tc>
                  <a:txBody>
                    <a:bodyPr/>
                    <a:lstStyle/>
                    <a:p>
                      <a:pPr algn="ctr"/>
                      <a:r>
                        <a:rPr lang="id-ID" sz="1100" smtClean="0"/>
                        <a:t>6</a:t>
                      </a:r>
                      <a:endParaRPr lang="id-ID" sz="1100"/>
                    </a:p>
                  </a:txBody>
                  <a:tcPr anchor="ctr"/>
                </a:tc>
              </a:tr>
              <a:tr h="172863">
                <a:tc>
                  <a:txBody>
                    <a:bodyPr/>
                    <a:lstStyle/>
                    <a:p>
                      <a:pPr algn="ctr"/>
                      <a:r>
                        <a:rPr lang="id-ID" sz="1100" smtClean="0"/>
                        <a:t>2</a:t>
                      </a:r>
                      <a:endParaRPr lang="id-ID" sz="1100"/>
                    </a:p>
                  </a:txBody>
                  <a:tcPr anchor="ctr"/>
                </a:tc>
                <a:tc>
                  <a:txBody>
                    <a:bodyPr/>
                    <a:lstStyle/>
                    <a:p>
                      <a:pPr algn="ctr"/>
                      <a:r>
                        <a:rPr lang="id-ID" sz="1100" smtClean="0"/>
                        <a:t>8</a:t>
                      </a:r>
                      <a:endParaRPr lang="id-ID" sz="1100"/>
                    </a:p>
                  </a:txBody>
                  <a:tcPr anchor="ctr"/>
                </a:tc>
              </a:tr>
            </a:tbl>
          </a:graphicData>
        </a:graphic>
      </p:graphicFrame>
      <p:graphicFrame>
        <p:nvGraphicFramePr>
          <p:cNvPr id="7" name="Chart 6"/>
          <p:cNvGraphicFramePr>
            <a:graphicFrameLocks/>
          </p:cNvGraphicFramePr>
          <p:nvPr>
            <p:extLst>
              <p:ext uri="{D42A27DB-BD31-4B8C-83A1-F6EECF244321}">
                <p14:modId xmlns:p14="http://schemas.microsoft.com/office/powerpoint/2010/main" val="2760547830"/>
              </p:ext>
            </p:extLst>
          </p:nvPr>
        </p:nvGraphicFramePr>
        <p:xfrm>
          <a:off x="4038600" y="203835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32739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DIAGRAM KARTESIUS </a:t>
            </a:r>
            <a:br>
              <a:rPr lang="id-ID" smtClean="0"/>
            </a:br>
            <a:r>
              <a:rPr lang="id-ID" smtClean="0"/>
              <a:t>(CARTESIUS DIAGRAM)</a:t>
            </a:r>
            <a:endParaRPr lang="id-ID"/>
          </a:p>
        </p:txBody>
      </p:sp>
      <p:graphicFrame>
        <p:nvGraphicFramePr>
          <p:cNvPr id="13" name="Table 12"/>
          <p:cNvGraphicFramePr>
            <a:graphicFrameLocks noGrp="1"/>
          </p:cNvGraphicFramePr>
          <p:nvPr>
            <p:extLst>
              <p:ext uri="{D42A27DB-BD31-4B8C-83A1-F6EECF244321}">
                <p14:modId xmlns:p14="http://schemas.microsoft.com/office/powerpoint/2010/main" val="3276828217"/>
              </p:ext>
            </p:extLst>
          </p:nvPr>
        </p:nvGraphicFramePr>
        <p:xfrm>
          <a:off x="1295400" y="1733550"/>
          <a:ext cx="1524000" cy="2971800"/>
        </p:xfrm>
        <a:graphic>
          <a:graphicData uri="http://schemas.openxmlformats.org/drawingml/2006/table">
            <a:tbl>
              <a:tblPr>
                <a:tableStyleId>{5C22544A-7EE6-4342-B048-85BDC9FD1C3A}</a:tableStyleId>
              </a:tblPr>
              <a:tblGrid>
                <a:gridCol w="762000"/>
                <a:gridCol w="762000"/>
              </a:tblGrid>
              <a:tr h="330200">
                <a:tc>
                  <a:txBody>
                    <a:bodyPr/>
                    <a:lstStyle/>
                    <a:p>
                      <a:pPr algn="ctr" fontAlgn="ctr"/>
                      <a:r>
                        <a:rPr lang="id-ID" sz="1800" u="none" strike="noStrike">
                          <a:effectLst/>
                        </a:rPr>
                        <a:t>X</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fontAlgn="ctr"/>
                      <a:r>
                        <a:rPr lang="id-ID" sz="1800" u="none" strike="noStrike">
                          <a:effectLst/>
                        </a:rPr>
                        <a:t>Y</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r>
              <a:tr h="330200">
                <a:tc>
                  <a:txBody>
                    <a:bodyPr/>
                    <a:lstStyle/>
                    <a:p>
                      <a:pPr algn="ctr" fontAlgn="ctr"/>
                      <a:r>
                        <a:rPr lang="id-ID" sz="1800" u="none" strike="noStrike">
                          <a:effectLst/>
                        </a:rPr>
                        <a:t>-4</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d-ID" sz="1800" u="none" strike="noStrike">
                          <a:effectLst/>
                        </a:rPr>
                        <a:t>5</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200">
                <a:tc>
                  <a:txBody>
                    <a:bodyPr/>
                    <a:lstStyle/>
                    <a:p>
                      <a:pPr algn="ctr" fontAlgn="ctr"/>
                      <a:r>
                        <a:rPr lang="id-ID" sz="1800" u="none" strike="noStrike">
                          <a:effectLst/>
                        </a:rPr>
                        <a:t>-3</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d-ID" sz="1800" u="none" strike="noStrike">
                          <a:effectLst/>
                        </a:rPr>
                        <a:t>3</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200">
                <a:tc>
                  <a:txBody>
                    <a:bodyPr/>
                    <a:lstStyle/>
                    <a:p>
                      <a:pPr algn="ctr" fontAlgn="ctr"/>
                      <a:r>
                        <a:rPr lang="id-ID" sz="1800" u="none" strike="noStrike">
                          <a:effectLst/>
                        </a:rPr>
                        <a:t>-4</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d-ID" sz="1800" u="none" strike="noStrike">
                          <a:effectLst/>
                        </a:rPr>
                        <a:t>-6</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200">
                <a:tc>
                  <a:txBody>
                    <a:bodyPr/>
                    <a:lstStyle/>
                    <a:p>
                      <a:pPr algn="ctr" fontAlgn="ctr"/>
                      <a:r>
                        <a:rPr lang="id-ID" sz="1800" u="none" strike="noStrike">
                          <a:effectLst/>
                        </a:rPr>
                        <a:t>-6</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d-ID" sz="1800" u="none" strike="noStrike">
                          <a:effectLst/>
                        </a:rPr>
                        <a:t>-9</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200">
                <a:tc>
                  <a:txBody>
                    <a:bodyPr/>
                    <a:lstStyle/>
                    <a:p>
                      <a:pPr algn="ctr" fontAlgn="ctr"/>
                      <a:r>
                        <a:rPr lang="id-ID" sz="1800" u="none" strike="noStrike">
                          <a:effectLst/>
                        </a:rPr>
                        <a:t>-2</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d-ID" sz="1800" u="none" strike="noStrike">
                          <a:effectLst/>
                        </a:rPr>
                        <a:t>3</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200">
                <a:tc>
                  <a:txBody>
                    <a:bodyPr/>
                    <a:lstStyle/>
                    <a:p>
                      <a:pPr algn="ctr" fontAlgn="ctr"/>
                      <a:r>
                        <a:rPr lang="id-ID" sz="1800" u="none" strike="noStrike">
                          <a:effectLst/>
                        </a:rPr>
                        <a:t>4</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d-ID" sz="1800" u="none" strike="noStrike">
                          <a:effectLst/>
                        </a:rPr>
                        <a:t>9</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200">
                <a:tc>
                  <a:txBody>
                    <a:bodyPr/>
                    <a:lstStyle/>
                    <a:p>
                      <a:pPr algn="ctr" fontAlgn="ctr"/>
                      <a:r>
                        <a:rPr lang="id-ID" sz="1800" u="none" strike="noStrike">
                          <a:effectLst/>
                        </a:rPr>
                        <a:t>5</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d-ID" sz="1800" u="none" strike="noStrike">
                          <a:effectLst/>
                        </a:rPr>
                        <a:t>1</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200">
                <a:tc>
                  <a:txBody>
                    <a:bodyPr/>
                    <a:lstStyle/>
                    <a:p>
                      <a:pPr algn="ctr" fontAlgn="ctr"/>
                      <a:r>
                        <a:rPr lang="id-ID" sz="1800" u="none" strike="noStrike">
                          <a:effectLst/>
                        </a:rPr>
                        <a:t>6</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d-ID" sz="1800" u="none" strike="noStrike">
                          <a:effectLst/>
                        </a:rPr>
                        <a:t>-5</a:t>
                      </a:r>
                      <a:endParaRPr lang="id-ID"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4" name="Chart 13"/>
          <p:cNvGraphicFramePr>
            <a:graphicFrameLocks/>
          </p:cNvGraphicFramePr>
          <p:nvPr>
            <p:extLst>
              <p:ext uri="{D42A27DB-BD31-4B8C-83A1-F6EECF244321}">
                <p14:modId xmlns:p14="http://schemas.microsoft.com/office/powerpoint/2010/main" val="2335203649"/>
              </p:ext>
            </p:extLst>
          </p:nvPr>
        </p:nvGraphicFramePr>
        <p:xfrm>
          <a:off x="4419600" y="1276350"/>
          <a:ext cx="4572000" cy="3652837"/>
        </p:xfrm>
        <a:graphic>
          <a:graphicData uri="http://schemas.openxmlformats.org/drawingml/2006/chart">
            <c:chart xmlns:c="http://schemas.openxmlformats.org/drawingml/2006/chart" xmlns:r="http://schemas.openxmlformats.org/officeDocument/2006/relationships" r:id="rId2"/>
          </a:graphicData>
        </a:graphic>
      </p:graphicFrame>
      <p:cxnSp>
        <p:nvCxnSpPr>
          <p:cNvPr id="16" name="Straight Connector 15"/>
          <p:cNvCxnSpPr>
            <a:endCxn id="14" idx="2"/>
          </p:cNvCxnSpPr>
          <p:nvPr/>
        </p:nvCxnSpPr>
        <p:spPr>
          <a:xfrm>
            <a:off x="6705600" y="1644650"/>
            <a:ext cx="0" cy="3284537"/>
          </a:xfrm>
          <a:prstGeom prst="line">
            <a:avLst/>
          </a:prstGeom>
          <a:ln w="28575">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484511" y="3409685"/>
            <a:ext cx="4464000" cy="0"/>
          </a:xfrm>
          <a:prstGeom prst="line">
            <a:avLst/>
          </a:prstGeom>
          <a:ln w="28575">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5471792" y="2312042"/>
            <a:ext cx="532518" cy="261610"/>
          </a:xfrm>
          <a:prstGeom prst="rect">
            <a:avLst/>
          </a:prstGeom>
        </p:spPr>
        <p:txBody>
          <a:bodyPr wrap="none">
            <a:spAutoFit/>
          </a:bodyPr>
          <a:lstStyle/>
          <a:p>
            <a:r>
              <a:rPr lang="id-ID" sz="1050">
                <a:solidFill>
                  <a:srgbClr val="000000"/>
                </a:solidFill>
                <a:latin typeface="Calibri" panose="020F0502020204030204" pitchFamily="34" charset="0"/>
              </a:rPr>
              <a:t>(-4,5)</a:t>
            </a:r>
            <a:r>
              <a:rPr lang="id-ID" sz="1050"/>
              <a:t> </a:t>
            </a:r>
          </a:p>
        </p:txBody>
      </p:sp>
      <p:sp>
        <p:nvSpPr>
          <p:cNvPr id="20" name="Rectangle 19"/>
          <p:cNvSpPr/>
          <p:nvPr/>
        </p:nvSpPr>
        <p:spPr>
          <a:xfrm>
            <a:off x="5707288" y="2544730"/>
            <a:ext cx="532518" cy="261610"/>
          </a:xfrm>
          <a:prstGeom prst="rect">
            <a:avLst/>
          </a:prstGeom>
        </p:spPr>
        <p:txBody>
          <a:bodyPr wrap="none">
            <a:spAutoFit/>
          </a:bodyPr>
          <a:lstStyle/>
          <a:p>
            <a:r>
              <a:rPr lang="id-ID" sz="1050">
                <a:solidFill>
                  <a:srgbClr val="000000"/>
                </a:solidFill>
                <a:latin typeface="Calibri" panose="020F0502020204030204" pitchFamily="34" charset="0"/>
              </a:rPr>
              <a:t>(-3,3)</a:t>
            </a:r>
            <a:r>
              <a:rPr lang="id-ID" sz="1050"/>
              <a:t> </a:t>
            </a:r>
          </a:p>
        </p:txBody>
      </p:sp>
      <p:sp>
        <p:nvSpPr>
          <p:cNvPr id="21" name="Rectangle 20"/>
          <p:cNvSpPr/>
          <p:nvPr/>
        </p:nvSpPr>
        <p:spPr>
          <a:xfrm>
            <a:off x="5457963" y="3975103"/>
            <a:ext cx="575799" cy="261610"/>
          </a:xfrm>
          <a:prstGeom prst="rect">
            <a:avLst/>
          </a:prstGeom>
        </p:spPr>
        <p:txBody>
          <a:bodyPr wrap="none">
            <a:spAutoFit/>
          </a:bodyPr>
          <a:lstStyle/>
          <a:p>
            <a:r>
              <a:rPr lang="id-ID" sz="1050">
                <a:solidFill>
                  <a:srgbClr val="000000"/>
                </a:solidFill>
                <a:latin typeface="Calibri" panose="020F0502020204030204" pitchFamily="34" charset="0"/>
              </a:rPr>
              <a:t>(-4,-6)</a:t>
            </a:r>
            <a:r>
              <a:rPr lang="id-ID" sz="1050"/>
              <a:t> </a:t>
            </a:r>
          </a:p>
        </p:txBody>
      </p:sp>
      <p:sp>
        <p:nvSpPr>
          <p:cNvPr id="22" name="Rectangle 21"/>
          <p:cNvSpPr/>
          <p:nvPr/>
        </p:nvSpPr>
        <p:spPr>
          <a:xfrm>
            <a:off x="4882164" y="4390130"/>
            <a:ext cx="575799" cy="261610"/>
          </a:xfrm>
          <a:prstGeom prst="rect">
            <a:avLst/>
          </a:prstGeom>
        </p:spPr>
        <p:txBody>
          <a:bodyPr wrap="none">
            <a:spAutoFit/>
          </a:bodyPr>
          <a:lstStyle/>
          <a:p>
            <a:r>
              <a:rPr lang="id-ID" sz="1050">
                <a:solidFill>
                  <a:srgbClr val="000000"/>
                </a:solidFill>
                <a:latin typeface="Calibri" panose="020F0502020204030204" pitchFamily="34" charset="0"/>
              </a:rPr>
              <a:t>(-6,-9)</a:t>
            </a:r>
            <a:r>
              <a:rPr lang="id-ID" sz="1050"/>
              <a:t> </a:t>
            </a:r>
          </a:p>
        </p:txBody>
      </p:sp>
      <p:sp>
        <p:nvSpPr>
          <p:cNvPr id="23" name="Rectangle 22"/>
          <p:cNvSpPr/>
          <p:nvPr/>
        </p:nvSpPr>
        <p:spPr>
          <a:xfrm>
            <a:off x="6066419" y="2584532"/>
            <a:ext cx="532518" cy="261610"/>
          </a:xfrm>
          <a:prstGeom prst="rect">
            <a:avLst/>
          </a:prstGeom>
        </p:spPr>
        <p:txBody>
          <a:bodyPr wrap="none">
            <a:spAutoFit/>
          </a:bodyPr>
          <a:lstStyle/>
          <a:p>
            <a:r>
              <a:rPr lang="id-ID" sz="1050">
                <a:solidFill>
                  <a:srgbClr val="000000"/>
                </a:solidFill>
                <a:latin typeface="Calibri" panose="020F0502020204030204" pitchFamily="34" charset="0"/>
              </a:rPr>
              <a:t>(-2,3)</a:t>
            </a:r>
            <a:r>
              <a:rPr lang="id-ID" sz="1050"/>
              <a:t> </a:t>
            </a:r>
          </a:p>
        </p:txBody>
      </p:sp>
      <p:sp>
        <p:nvSpPr>
          <p:cNvPr id="24" name="Rectangle 23"/>
          <p:cNvSpPr/>
          <p:nvPr/>
        </p:nvSpPr>
        <p:spPr>
          <a:xfrm>
            <a:off x="7914290" y="1759379"/>
            <a:ext cx="489236" cy="261610"/>
          </a:xfrm>
          <a:prstGeom prst="rect">
            <a:avLst/>
          </a:prstGeom>
        </p:spPr>
        <p:txBody>
          <a:bodyPr wrap="none">
            <a:spAutoFit/>
          </a:bodyPr>
          <a:lstStyle/>
          <a:p>
            <a:r>
              <a:rPr lang="id-ID" sz="1050">
                <a:solidFill>
                  <a:srgbClr val="000000"/>
                </a:solidFill>
                <a:latin typeface="Calibri" panose="020F0502020204030204" pitchFamily="34" charset="0"/>
              </a:rPr>
              <a:t>(4,9)</a:t>
            </a:r>
            <a:r>
              <a:rPr lang="id-ID" sz="1050"/>
              <a:t> </a:t>
            </a:r>
          </a:p>
        </p:txBody>
      </p:sp>
      <p:sp>
        <p:nvSpPr>
          <p:cNvPr id="25" name="Rectangle 24"/>
          <p:cNvSpPr/>
          <p:nvPr/>
        </p:nvSpPr>
        <p:spPr>
          <a:xfrm>
            <a:off x="8169794" y="2944293"/>
            <a:ext cx="489236" cy="261610"/>
          </a:xfrm>
          <a:prstGeom prst="rect">
            <a:avLst/>
          </a:prstGeom>
        </p:spPr>
        <p:txBody>
          <a:bodyPr wrap="none">
            <a:spAutoFit/>
          </a:bodyPr>
          <a:lstStyle/>
          <a:p>
            <a:r>
              <a:rPr lang="id-ID" sz="1050">
                <a:solidFill>
                  <a:srgbClr val="000000"/>
                </a:solidFill>
                <a:latin typeface="Calibri" panose="020F0502020204030204" pitchFamily="34" charset="0"/>
              </a:rPr>
              <a:t>(5,1)</a:t>
            </a:r>
            <a:r>
              <a:rPr lang="id-ID" sz="1050"/>
              <a:t> </a:t>
            </a:r>
          </a:p>
        </p:txBody>
      </p:sp>
      <p:sp>
        <p:nvSpPr>
          <p:cNvPr id="26" name="Rectangle 25"/>
          <p:cNvSpPr/>
          <p:nvPr/>
        </p:nvSpPr>
        <p:spPr>
          <a:xfrm>
            <a:off x="8415993" y="3777021"/>
            <a:ext cx="532518" cy="261610"/>
          </a:xfrm>
          <a:prstGeom prst="rect">
            <a:avLst/>
          </a:prstGeom>
        </p:spPr>
        <p:txBody>
          <a:bodyPr wrap="none">
            <a:spAutoFit/>
          </a:bodyPr>
          <a:lstStyle/>
          <a:p>
            <a:r>
              <a:rPr lang="id-ID" sz="1050">
                <a:solidFill>
                  <a:srgbClr val="000000"/>
                </a:solidFill>
                <a:latin typeface="Calibri" panose="020F0502020204030204" pitchFamily="34" charset="0"/>
              </a:rPr>
              <a:t>(6,-5)</a:t>
            </a:r>
            <a:r>
              <a:rPr lang="id-ID" sz="1050"/>
              <a:t> </a:t>
            </a:r>
          </a:p>
        </p:txBody>
      </p:sp>
    </p:spTree>
    <p:extLst>
      <p:ext uri="{BB962C8B-B14F-4D97-AF65-F5344CB8AC3E}">
        <p14:creationId xmlns:p14="http://schemas.microsoft.com/office/powerpoint/2010/main" val="10978941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9600" y="285750"/>
            <a:ext cx="3505200" cy="609600"/>
          </a:xfrm>
          <a:prstGeom prst="roundRect">
            <a:avLst>
              <a:gd name="adj" fmla="val 50000"/>
            </a:avLst>
          </a:prstGeom>
          <a:solidFill>
            <a:srgbClr val="00B0F0"/>
          </a:solidFill>
          <a:ln>
            <a:noFill/>
          </a:ln>
          <a:effectLst>
            <a:outerShdw blurRad="165100" dist="101600" dir="2700000" algn="tl" rotWithShape="0">
              <a:prstClr val="black">
                <a:alpha val="62000"/>
              </a:prstClr>
            </a:outerShdw>
          </a:effectLst>
          <a:scene3d>
            <a:camera prst="orthographicFront"/>
            <a:lightRig rig="threePt" dir="t">
              <a:rot lat="0" lon="0" rev="2400000"/>
            </a:lightRig>
          </a:scene3d>
          <a:sp3d prstMaterial="flat">
            <a:bevelT w="209550" h="184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85799" y="780139"/>
            <a:ext cx="8000999" cy="3693319"/>
          </a:xfrm>
          <a:prstGeom prst="rect">
            <a:avLst/>
          </a:prstGeom>
          <a:noFill/>
        </p:spPr>
        <p:txBody>
          <a:bodyPr wrap="square" rtlCol="0">
            <a:spAutoFit/>
          </a:bodyPr>
          <a:lstStyle/>
          <a:p>
            <a:pPr algn="just"/>
            <a:endParaRPr lang="en-US">
              <a:solidFill>
                <a:schemeClr val="bg1"/>
              </a:solidFill>
              <a:effectLst>
                <a:outerShdw blurRad="38100" dist="38100" dir="2700000" algn="tl">
                  <a:srgbClr val="000000">
                    <a:alpha val="43137"/>
                  </a:srgbClr>
                </a:outerShdw>
              </a:effectLst>
            </a:endParaRPr>
          </a:p>
          <a:p>
            <a:pPr algn="just"/>
            <a:r>
              <a:rPr lang="en-US" smtClean="0">
                <a:solidFill>
                  <a:schemeClr val="bg1"/>
                </a:solidFill>
                <a:effectLst>
                  <a:outerShdw blurRad="38100" dist="38100" dir="2700000" algn="tl">
                    <a:srgbClr val="000000">
                      <a:alpha val="43137"/>
                    </a:srgbClr>
                  </a:outerShdw>
                </a:effectLst>
              </a:rPr>
              <a:t>Suatu fungsi biasanya terdiri dari konstanta dan variabel. Konstanta adalah jumlah yang nilainya </a:t>
            </a:r>
            <a:r>
              <a:rPr lang="en-US" smtClean="0">
                <a:solidFill>
                  <a:schemeClr val="bg1"/>
                </a:solidFill>
                <a:effectLst>
                  <a:outerShdw blurRad="38100" dist="38100" dir="2700000" algn="tl">
                    <a:srgbClr val="000000">
                      <a:alpha val="43137"/>
                    </a:srgbClr>
                  </a:outerShdw>
                </a:effectLst>
              </a:rPr>
              <a:t>tetap </a:t>
            </a:r>
            <a:r>
              <a:rPr lang="en-US" smtClean="0">
                <a:solidFill>
                  <a:schemeClr val="bg1"/>
                </a:solidFill>
                <a:effectLst>
                  <a:outerShdw blurRad="38100" dist="38100" dir="2700000" algn="tl">
                    <a:srgbClr val="000000">
                      <a:alpha val="43137"/>
                    </a:srgbClr>
                  </a:outerShdw>
                </a:effectLst>
              </a:rPr>
              <a:t>dalam suatu masalah tertentu. Konstanta dapat dibedakan menjadi konstata absolut dan konstanta parametrik atau parameter. Konstanta absolut adalah jumlah yang nilainya tetap untuk segala macam masalah, misalnya jumlah penduduk pada tahun tertentu untuk seetiap masalah biasanya dianggap sama. Jumlah penduduk Indonesia pada tahun 1997 misalnya sebanyak 200 juta. Apabila kemudian ada yang membahas pendapatan perkapita negara Indonesia, atau kesehatan penduduk Indonesia pada tahun 1997, maka jumlah penduduk pada saat itu dianggap sebanyak 200 juta orang.</a:t>
            </a:r>
          </a:p>
          <a:p>
            <a:pPr algn="just"/>
            <a:endParaRPr lang="en-US">
              <a:solidFill>
                <a:schemeClr val="bg1"/>
              </a:solidFill>
              <a:effectLst>
                <a:outerShdw blurRad="38100" dist="38100" dir="2700000" algn="tl">
                  <a:srgbClr val="000000">
                    <a:alpha val="43137"/>
                  </a:srgbClr>
                </a:outerShdw>
              </a:effectLst>
            </a:endParaRPr>
          </a:p>
        </p:txBody>
      </p:sp>
      <p:sp>
        <p:nvSpPr>
          <p:cNvPr id="3" name="Rectangle 2"/>
          <p:cNvSpPr/>
          <p:nvPr/>
        </p:nvSpPr>
        <p:spPr>
          <a:xfrm>
            <a:off x="762000" y="405884"/>
            <a:ext cx="3222357" cy="369332"/>
          </a:xfrm>
          <a:prstGeom prst="rect">
            <a:avLst/>
          </a:prstGeom>
        </p:spPr>
        <p:txBody>
          <a:bodyPr wrap="none">
            <a:spAutoFit/>
          </a:bodyPr>
          <a:lstStyle/>
          <a:p>
            <a:pPr algn="just"/>
            <a:r>
              <a:rPr lang="en-US" b="1">
                <a:solidFill>
                  <a:schemeClr val="bg1"/>
                </a:solidFill>
                <a:effectLst>
                  <a:outerShdw blurRad="38100" dist="38100" dir="2700000" algn="tl">
                    <a:srgbClr val="000000">
                      <a:alpha val="43137"/>
                    </a:srgbClr>
                  </a:outerShdw>
                </a:effectLst>
              </a:rPr>
              <a:t>KONSTANTA DAN VARIABEL</a:t>
            </a:r>
          </a:p>
        </p:txBody>
      </p:sp>
    </p:spTree>
    <p:extLst>
      <p:ext uri="{BB962C8B-B14F-4D97-AF65-F5344CB8AC3E}">
        <p14:creationId xmlns:p14="http://schemas.microsoft.com/office/powerpoint/2010/main" val="15748403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09600" y="285750"/>
            <a:ext cx="3505200" cy="609600"/>
          </a:xfrm>
          <a:prstGeom prst="roundRect">
            <a:avLst>
              <a:gd name="adj" fmla="val 50000"/>
            </a:avLst>
          </a:prstGeom>
          <a:solidFill>
            <a:srgbClr val="00B0F0"/>
          </a:solidFill>
          <a:ln>
            <a:noFill/>
          </a:ln>
          <a:effectLst>
            <a:outerShdw blurRad="165100" dist="101600" dir="2700000" algn="tl" rotWithShape="0">
              <a:prstClr val="black">
                <a:alpha val="62000"/>
              </a:prstClr>
            </a:outerShdw>
          </a:effectLst>
          <a:scene3d>
            <a:camera prst="orthographicFront"/>
            <a:lightRig rig="threePt" dir="t">
              <a:rot lat="0" lon="0" rev="2400000"/>
            </a:lightRig>
          </a:scene3d>
          <a:sp3d prstMaterial="flat">
            <a:bevelT w="209550" h="184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85800" y="1047750"/>
            <a:ext cx="8000999" cy="3416320"/>
          </a:xfrm>
          <a:prstGeom prst="rect">
            <a:avLst/>
          </a:prstGeom>
          <a:noFill/>
        </p:spPr>
        <p:txBody>
          <a:bodyPr wrap="square" rtlCol="0">
            <a:spAutoFit/>
          </a:bodyPr>
          <a:lstStyle/>
          <a:p>
            <a:pPr algn="just"/>
            <a:r>
              <a:rPr lang="en-US" smtClean="0">
                <a:solidFill>
                  <a:schemeClr val="bg1"/>
                </a:solidFill>
                <a:effectLst>
                  <a:outerShdw blurRad="38100" dist="38100" dir="2700000" algn="tl">
                    <a:srgbClr val="000000">
                      <a:alpha val="43137"/>
                    </a:srgbClr>
                  </a:outerShdw>
                </a:effectLst>
              </a:rPr>
              <a:t>Konstanta parametrik atau parameter adalah jumlah yang mempunyai nilai tetap pada suatu masalah akan tetapi dapat berubah pada masalah yang lain. </a:t>
            </a:r>
          </a:p>
          <a:p>
            <a:pPr algn="just"/>
            <a:r>
              <a:rPr lang="en-US" smtClean="0">
                <a:solidFill>
                  <a:schemeClr val="bg1"/>
                </a:solidFill>
                <a:effectLst>
                  <a:outerShdw blurRad="38100" dist="38100" dir="2700000" algn="tl">
                    <a:srgbClr val="000000">
                      <a:alpha val="43137"/>
                    </a:srgbClr>
                  </a:outerShdw>
                </a:effectLst>
              </a:rPr>
              <a:t>Variabel adalah jumlah yang nilainya berubah-ubah pada suatu masalah. Variabel dapat dibedakan menjadi variabel bebas dan variabel tak bebas. Variabel bebas adalah variabel yang nilainya menentukan nilai fungsi, atau himpunan yang anggotanya adalah anggota pertama pasangan urut. Variabel tak bebas adalah variabel yang nilainya sama dengan nilai fungsi setelah variabel bebas ditentukan nilainya, atau himpunan yang anggotanya adalah anggota kedua pasangan urut.</a:t>
            </a:r>
          </a:p>
          <a:p>
            <a:pPr algn="just"/>
            <a:endParaRPr lang="en-US">
              <a:solidFill>
                <a:schemeClr val="bg1"/>
              </a:solidFill>
              <a:effectLst>
                <a:outerShdw blurRad="38100" dist="38100" dir="2700000" algn="tl">
                  <a:srgbClr val="000000">
                    <a:alpha val="43137"/>
                  </a:srgbClr>
                </a:outerShdw>
              </a:effectLst>
            </a:endParaRPr>
          </a:p>
        </p:txBody>
      </p:sp>
      <p:sp>
        <p:nvSpPr>
          <p:cNvPr id="5" name="Rectangle 4"/>
          <p:cNvSpPr/>
          <p:nvPr/>
        </p:nvSpPr>
        <p:spPr>
          <a:xfrm>
            <a:off x="762000" y="405884"/>
            <a:ext cx="3222357" cy="369332"/>
          </a:xfrm>
          <a:prstGeom prst="rect">
            <a:avLst/>
          </a:prstGeom>
        </p:spPr>
        <p:txBody>
          <a:bodyPr wrap="none">
            <a:spAutoFit/>
          </a:bodyPr>
          <a:lstStyle/>
          <a:p>
            <a:pPr algn="just"/>
            <a:r>
              <a:rPr lang="en-US" b="1">
                <a:solidFill>
                  <a:schemeClr val="bg1"/>
                </a:solidFill>
                <a:effectLst>
                  <a:outerShdw blurRad="38100" dist="38100" dir="2700000" algn="tl">
                    <a:srgbClr val="000000">
                      <a:alpha val="43137"/>
                    </a:srgbClr>
                  </a:outerShdw>
                </a:effectLst>
              </a:rPr>
              <a:t>KONSTANTA DAN VARIABEL</a:t>
            </a:r>
          </a:p>
        </p:txBody>
      </p:sp>
    </p:spTree>
    <p:extLst>
      <p:ext uri="{BB962C8B-B14F-4D97-AF65-F5344CB8AC3E}">
        <p14:creationId xmlns:p14="http://schemas.microsoft.com/office/powerpoint/2010/main" val="539174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3333750"/>
            <a:ext cx="6936044" cy="1371600"/>
          </a:xfrm>
          <a:prstGeom prst="rect">
            <a:avLst/>
          </a:prstGeom>
        </p:spPr>
      </p:pic>
      <mc:AlternateContent xmlns:mc="http://schemas.openxmlformats.org/markup-compatibility/2006" xmlns:a14="http://schemas.microsoft.com/office/drawing/2010/main">
        <mc:Choice Requires="a14">
          <p:sp>
            <p:nvSpPr>
              <p:cNvPr id="3" name="TextBox 2"/>
              <p:cNvSpPr txBox="1"/>
              <p:nvPr/>
            </p:nvSpPr>
            <p:spPr>
              <a:xfrm>
                <a:off x="838200" y="742950"/>
                <a:ext cx="7848600" cy="2401940"/>
              </a:xfrm>
              <a:prstGeom prst="rect">
                <a:avLst/>
              </a:prstGeom>
              <a:noFill/>
            </p:spPr>
            <p:txBody>
              <a:bodyPr wrap="square" rtlCol="0">
                <a:spAutoFit/>
              </a:bodyPr>
              <a:lstStyle/>
              <a:p>
                <a:r>
                  <a:rPr lang="en-US" smtClean="0">
                    <a:solidFill>
                      <a:schemeClr val="bg1"/>
                    </a:solidFill>
                  </a:rPr>
                  <a:t>CONTOH</a:t>
                </a:r>
              </a:p>
              <a:p>
                <a:pPr algn="just"/>
                <a:r>
                  <a:rPr lang="en-US" smtClean="0">
                    <a:solidFill>
                      <a:schemeClr val="bg1"/>
                    </a:solidFill>
                  </a:rPr>
                  <a:t>Pada persamaan garis lurus  </a:t>
                </a:r>
                <a14:m>
                  <m:oMath xmlns:m="http://schemas.openxmlformats.org/officeDocument/2006/math">
                    <m:r>
                      <a:rPr lang="en-US" b="0" i="1" smtClean="0">
                        <a:solidFill>
                          <a:schemeClr val="bg1"/>
                        </a:solidFill>
                        <a:latin typeface="Cambria Math"/>
                      </a:rPr>
                      <m:t>𝑦</m:t>
                    </m:r>
                    <m:r>
                      <a:rPr lang="en-US" b="0" i="1" smtClean="0">
                        <a:solidFill>
                          <a:schemeClr val="bg1"/>
                        </a:solidFill>
                        <a:latin typeface="Cambria Math"/>
                      </a:rPr>
                      <m:t>=</m:t>
                    </m:r>
                    <m:r>
                      <m:rPr>
                        <m:sty m:val="p"/>
                      </m:rPr>
                      <a:rPr lang="en-US" b="0" i="0" smtClean="0">
                        <a:solidFill>
                          <a:schemeClr val="bg1"/>
                        </a:solidFill>
                        <a:latin typeface="Cambria Math"/>
                      </a:rPr>
                      <m:t>a</m:t>
                    </m:r>
                    <m:r>
                      <a:rPr lang="en-US" b="0" i="1" smtClean="0">
                        <a:solidFill>
                          <a:schemeClr val="bg1"/>
                        </a:solidFill>
                        <a:latin typeface="Cambria Math"/>
                      </a:rPr>
                      <m:t>+</m:t>
                    </m:r>
                    <m:r>
                      <m:rPr>
                        <m:sty m:val="p"/>
                      </m:rPr>
                      <a:rPr lang="en-US" b="0" i="0" smtClean="0">
                        <a:solidFill>
                          <a:schemeClr val="bg1"/>
                        </a:solidFill>
                        <a:latin typeface="Cambria Math"/>
                      </a:rPr>
                      <m:t>b</m:t>
                    </m:r>
                    <m:r>
                      <a:rPr lang="en-US" b="0" i="1" smtClean="0">
                        <a:solidFill>
                          <a:schemeClr val="bg1"/>
                        </a:solidFill>
                        <a:latin typeface="Cambria Math"/>
                      </a:rPr>
                      <m:t>𝑥</m:t>
                    </m:r>
                  </m:oMath>
                </a14:m>
                <a:r>
                  <a:rPr lang="en-US" smtClean="0">
                    <a:solidFill>
                      <a:schemeClr val="bg1"/>
                    </a:solidFill>
                  </a:rPr>
                  <a:t>, maka </a:t>
                </a:r>
                <a:r>
                  <a:rPr lang="en-US" smtClean="0">
                    <a:solidFill>
                      <a:schemeClr val="bg1"/>
                    </a:solidFill>
                    <a:latin typeface="Times New Roman" pitchFamily="18" charset="0"/>
                    <a:cs typeface="Times New Roman" pitchFamily="18" charset="0"/>
                  </a:rPr>
                  <a:t>a</a:t>
                </a:r>
                <a:r>
                  <a:rPr lang="en-US" smtClean="0">
                    <a:solidFill>
                      <a:schemeClr val="bg1"/>
                    </a:solidFill>
                  </a:rPr>
                  <a:t> dan </a:t>
                </a:r>
                <a:r>
                  <a:rPr lang="en-US" smtClean="0">
                    <a:solidFill>
                      <a:schemeClr val="bg1"/>
                    </a:solidFill>
                    <a:latin typeface="Times New Roman" pitchFamily="18" charset="0"/>
                    <a:cs typeface="Times New Roman" pitchFamily="18" charset="0"/>
                  </a:rPr>
                  <a:t>b</a:t>
                </a:r>
                <a:r>
                  <a:rPr lang="en-US" smtClean="0">
                    <a:solidFill>
                      <a:schemeClr val="bg1"/>
                    </a:solidFill>
                  </a:rPr>
                  <a:t>  adalah konstanta, </a:t>
                </a:r>
                <a:r>
                  <a:rPr lang="en-US" i="1" smtClean="0">
                    <a:solidFill>
                      <a:schemeClr val="bg1"/>
                    </a:solidFill>
                    <a:latin typeface="Times New Roman" pitchFamily="18" charset="0"/>
                    <a:cs typeface="Times New Roman" pitchFamily="18" charset="0"/>
                  </a:rPr>
                  <a:t>x </a:t>
                </a:r>
                <a:r>
                  <a:rPr lang="en-US" smtClean="0">
                    <a:solidFill>
                      <a:schemeClr val="bg1"/>
                    </a:solidFill>
                    <a:cs typeface="Times New Roman" pitchFamily="18" charset="0"/>
                  </a:rPr>
                  <a:t>adalah variabel bebas dan </a:t>
                </a:r>
                <a:r>
                  <a:rPr lang="en-US" i="1" smtClean="0">
                    <a:solidFill>
                      <a:schemeClr val="bg1"/>
                    </a:solidFill>
                    <a:latin typeface="Times New Roman" pitchFamily="18" charset="0"/>
                    <a:cs typeface="Times New Roman" pitchFamily="18" charset="0"/>
                  </a:rPr>
                  <a:t>y</a:t>
                </a:r>
                <a:r>
                  <a:rPr lang="en-US" smtClean="0">
                    <a:solidFill>
                      <a:schemeClr val="bg1"/>
                    </a:solidFill>
                    <a:cs typeface="Times New Roman" pitchFamily="18" charset="0"/>
                  </a:rPr>
                  <a:t> adalah variabel tak bebas</a:t>
                </a:r>
                <a:r>
                  <a:rPr lang="en-US" smtClean="0">
                    <a:solidFill>
                      <a:schemeClr val="bg1"/>
                    </a:solidFill>
                    <a:latin typeface="Times New Roman" pitchFamily="18" charset="0"/>
                    <a:cs typeface="Times New Roman" pitchFamily="18" charset="0"/>
                  </a:rPr>
                  <a:t> </a:t>
                </a:r>
              </a:p>
              <a:p>
                <a:pPr algn="just"/>
                <a:endParaRPr lang="en-US">
                  <a:solidFill>
                    <a:schemeClr val="bg1"/>
                  </a:solidFill>
                  <a:latin typeface="Times New Roman" pitchFamily="18" charset="0"/>
                  <a:cs typeface="Times New Roman" pitchFamily="18" charset="0"/>
                </a:endParaRPr>
              </a:p>
              <a:p>
                <a:pPr algn="just"/>
                <a:r>
                  <a:rPr lang="en-US" smtClean="0">
                    <a:solidFill>
                      <a:schemeClr val="bg1"/>
                    </a:solidFill>
                    <a:latin typeface="Times New Roman" pitchFamily="18" charset="0"/>
                    <a:cs typeface="Times New Roman" pitchFamily="18" charset="0"/>
                  </a:rPr>
                  <a:t>Contoh:</a:t>
                </a:r>
              </a:p>
              <a:p>
                <a:pPr algn="just"/>
                <a:endParaRPr lang="en-US">
                  <a:solidFill>
                    <a:schemeClr val="bg1"/>
                  </a:solidFill>
                  <a:latin typeface="Times New Roman" pitchFamily="18" charset="0"/>
                  <a:cs typeface="Times New Roman" pitchFamily="18" charset="0"/>
                </a:endParaRPr>
              </a:p>
              <a:p>
                <a:pPr algn="just"/>
                <a:r>
                  <a:rPr lang="en-US" smtClean="0">
                    <a:solidFill>
                      <a:schemeClr val="bg1"/>
                    </a:solidFill>
                    <a:latin typeface="Times New Roman" pitchFamily="18" charset="0"/>
                    <a:cs typeface="Times New Roman" pitchFamily="18" charset="0"/>
                  </a:rPr>
                  <a:t>Pada persamaan garis lurus </a:t>
                </a:r>
                <a14:m>
                  <m:oMath xmlns:m="http://schemas.openxmlformats.org/officeDocument/2006/math">
                    <m:f>
                      <m:fPr>
                        <m:ctrlPr>
                          <a:rPr lang="en-US" i="1" smtClean="0">
                            <a:solidFill>
                              <a:schemeClr val="bg1"/>
                            </a:solidFill>
                            <a:latin typeface="Cambria Math"/>
                            <a:cs typeface="Times New Roman" pitchFamily="18" charset="0"/>
                          </a:rPr>
                        </m:ctrlPr>
                      </m:fPr>
                      <m:num>
                        <m:r>
                          <a:rPr lang="en-US" b="0" i="1" smtClean="0">
                            <a:solidFill>
                              <a:schemeClr val="bg1"/>
                            </a:solidFill>
                            <a:latin typeface="Cambria Math"/>
                            <a:cs typeface="Times New Roman" pitchFamily="18" charset="0"/>
                          </a:rPr>
                          <m:t>𝑥</m:t>
                        </m:r>
                      </m:num>
                      <m:den>
                        <m:r>
                          <m:rPr>
                            <m:sty m:val="p"/>
                          </m:rPr>
                          <a:rPr lang="en-US" b="0" i="0" smtClean="0">
                            <a:solidFill>
                              <a:schemeClr val="bg1"/>
                            </a:solidFill>
                            <a:latin typeface="Cambria Math"/>
                            <a:cs typeface="Times New Roman" pitchFamily="18" charset="0"/>
                          </a:rPr>
                          <m:t>a</m:t>
                        </m:r>
                      </m:den>
                    </m:f>
                    <m:r>
                      <a:rPr lang="en-US" b="0" i="1" smtClean="0">
                        <a:solidFill>
                          <a:schemeClr val="bg1"/>
                        </a:solidFill>
                        <a:latin typeface="Cambria Math"/>
                        <a:cs typeface="Times New Roman" pitchFamily="18" charset="0"/>
                      </a:rPr>
                      <m:t>+</m:t>
                    </m:r>
                    <m:f>
                      <m:fPr>
                        <m:ctrlPr>
                          <a:rPr lang="en-US" b="0" i="1" smtClean="0">
                            <a:solidFill>
                              <a:schemeClr val="bg1"/>
                            </a:solidFill>
                            <a:latin typeface="Cambria Math"/>
                            <a:cs typeface="Times New Roman" pitchFamily="18" charset="0"/>
                          </a:rPr>
                        </m:ctrlPr>
                      </m:fPr>
                      <m:num>
                        <m:r>
                          <a:rPr lang="en-US" b="0" i="1" smtClean="0">
                            <a:solidFill>
                              <a:schemeClr val="bg1"/>
                            </a:solidFill>
                            <a:latin typeface="Cambria Math"/>
                            <a:cs typeface="Times New Roman" pitchFamily="18" charset="0"/>
                          </a:rPr>
                          <m:t>𝑦</m:t>
                        </m:r>
                      </m:num>
                      <m:den>
                        <m:r>
                          <m:rPr>
                            <m:sty m:val="p"/>
                          </m:rPr>
                          <a:rPr lang="en-US" b="0" i="0" smtClean="0">
                            <a:solidFill>
                              <a:schemeClr val="bg1"/>
                            </a:solidFill>
                            <a:latin typeface="Cambria Math"/>
                            <a:cs typeface="Times New Roman" pitchFamily="18" charset="0"/>
                          </a:rPr>
                          <m:t>b</m:t>
                        </m:r>
                      </m:den>
                    </m:f>
                    <m:r>
                      <a:rPr lang="en-US" b="0" i="1" smtClean="0">
                        <a:solidFill>
                          <a:schemeClr val="bg1"/>
                        </a:solidFill>
                        <a:latin typeface="Cambria Math"/>
                        <a:cs typeface="Times New Roman" pitchFamily="18" charset="0"/>
                      </a:rPr>
                      <m:t>=1</m:t>
                    </m:r>
                  </m:oMath>
                </a14:m>
                <a:r>
                  <a:rPr lang="en-US" smtClean="0">
                    <a:solidFill>
                      <a:schemeClr val="bg1"/>
                    </a:solidFill>
                  </a:rPr>
                  <a:t>, angka 1 adalah konstanta absolut, </a:t>
                </a:r>
                <a:r>
                  <a:rPr lang="en-US" smtClean="0">
                    <a:solidFill>
                      <a:schemeClr val="bg1"/>
                    </a:solidFill>
                    <a:latin typeface="Times New Roman" pitchFamily="18" charset="0"/>
                    <a:cs typeface="Times New Roman" pitchFamily="18" charset="0"/>
                  </a:rPr>
                  <a:t>a</a:t>
                </a:r>
                <a:r>
                  <a:rPr lang="en-US" smtClean="0">
                    <a:solidFill>
                      <a:schemeClr val="bg1"/>
                    </a:solidFill>
                  </a:rPr>
                  <a:t> dan </a:t>
                </a:r>
                <a:r>
                  <a:rPr lang="en-US" smtClean="0">
                    <a:solidFill>
                      <a:schemeClr val="bg1"/>
                    </a:solidFill>
                    <a:latin typeface="Times New Roman" pitchFamily="18" charset="0"/>
                    <a:cs typeface="Times New Roman" pitchFamily="18" charset="0"/>
                  </a:rPr>
                  <a:t>b</a:t>
                </a:r>
                <a:r>
                  <a:rPr lang="en-US" smtClean="0">
                    <a:solidFill>
                      <a:schemeClr val="bg1"/>
                    </a:solidFill>
                  </a:rPr>
                  <a:t> adalah parameter, </a:t>
                </a:r>
                <a:r>
                  <a:rPr lang="en-US" i="1" smtClean="0">
                    <a:solidFill>
                      <a:schemeClr val="bg1"/>
                    </a:solidFill>
                    <a:latin typeface="Times New Roman" pitchFamily="18" charset="0"/>
                    <a:cs typeface="Times New Roman" pitchFamily="18" charset="0"/>
                  </a:rPr>
                  <a:t>x</a:t>
                </a:r>
                <a:r>
                  <a:rPr lang="en-US" smtClean="0">
                    <a:solidFill>
                      <a:schemeClr val="bg1"/>
                    </a:solidFill>
                  </a:rPr>
                  <a:t> dan </a:t>
                </a:r>
                <a:r>
                  <a:rPr lang="en-US" i="1" smtClean="0">
                    <a:solidFill>
                      <a:schemeClr val="bg1"/>
                    </a:solidFill>
                    <a:latin typeface="Times New Roman" pitchFamily="18" charset="0"/>
                    <a:cs typeface="Times New Roman" pitchFamily="18" charset="0"/>
                  </a:rPr>
                  <a:t>y</a:t>
                </a:r>
                <a:r>
                  <a:rPr lang="en-US" smtClean="0">
                    <a:solidFill>
                      <a:schemeClr val="bg1"/>
                    </a:solidFill>
                    <a:latin typeface="Times New Roman" pitchFamily="18" charset="0"/>
                    <a:cs typeface="Times New Roman" pitchFamily="18" charset="0"/>
                  </a:rPr>
                  <a:t> </a:t>
                </a:r>
                <a:r>
                  <a:rPr lang="en-US" smtClean="0">
                    <a:solidFill>
                      <a:schemeClr val="bg1"/>
                    </a:solidFill>
                  </a:rPr>
                  <a:t>adalah variabel.</a:t>
                </a:r>
                <a:endParaRPr lang="en-US">
                  <a:solidFill>
                    <a:schemeClr val="bg1"/>
                  </a:solidFill>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838200" y="742950"/>
                <a:ext cx="7848600" cy="2401940"/>
              </a:xfrm>
              <a:prstGeom prst="rect">
                <a:avLst/>
              </a:prstGeom>
              <a:blipFill rotWithShape="1">
                <a:blip r:embed="rId3"/>
                <a:stretch>
                  <a:fillRect l="-699" t="-1269" r="-1709" b="-3299"/>
                </a:stretch>
              </a:blipFill>
            </p:spPr>
            <p:txBody>
              <a:bodyPr/>
              <a:lstStyle/>
              <a:p>
                <a:r>
                  <a:rPr lang="en-US">
                    <a:noFill/>
                  </a:rPr>
                  <a:t> </a:t>
                </a:r>
              </a:p>
            </p:txBody>
          </p:sp>
        </mc:Fallback>
      </mc:AlternateContent>
    </p:spTree>
    <p:extLst>
      <p:ext uri="{BB962C8B-B14F-4D97-AF65-F5344CB8AC3E}">
        <p14:creationId xmlns:p14="http://schemas.microsoft.com/office/powerpoint/2010/main" val="17581735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stretch>
            <a:fillRect/>
          </a:stretch>
        </p:blipFill>
        <p:spPr>
          <a:xfrm>
            <a:off x="1603799" y="627375"/>
            <a:ext cx="5936401" cy="3888750"/>
          </a:xfrm>
          <a:prstGeom prst="rect">
            <a:avLst/>
          </a:prstGeom>
        </p:spPr>
      </p:pic>
    </p:spTree>
    <p:extLst>
      <p:ext uri="{BB962C8B-B14F-4D97-AF65-F5344CB8AC3E}">
        <p14:creationId xmlns:p14="http://schemas.microsoft.com/office/powerpoint/2010/main" val="2315307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285750"/>
            <a:ext cx="7448198" cy="762000"/>
          </a:xfrm>
          <a:prstGeom prst="rect">
            <a:avLst/>
          </a:prstGeom>
        </p:spPr>
      </p:pic>
    </p:spTree>
    <p:extLst>
      <p:ext uri="{BB962C8B-B14F-4D97-AF65-F5344CB8AC3E}">
        <p14:creationId xmlns:p14="http://schemas.microsoft.com/office/powerpoint/2010/main" val="29508169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819"/>
            <a:ext cx="9144000" cy="5170319"/>
          </a:xfrm>
          <a:prstGeom prst="rect">
            <a:avLst/>
          </a:prstGeom>
          <a:solidFill>
            <a:srgbClr val="B5D1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 name="Picture 2"/>
          <p:cNvPicPr>
            <a:picLocks noChangeAspect="1"/>
          </p:cNvPicPr>
          <p:nvPr/>
        </p:nvPicPr>
        <p:blipFill>
          <a:blip r:embed="rId2">
            <a:clrChange>
              <a:clrFrom>
                <a:srgbClr val="FFFFFF"/>
              </a:clrFrom>
              <a:clrTo>
                <a:srgbClr val="FFFFFF">
                  <a:alpha val="0"/>
                </a:srgbClr>
              </a:clrTo>
            </a:clrChange>
            <a:duotone>
              <a:prstClr val="black"/>
              <a:schemeClr val="accent3">
                <a:tint val="45000"/>
                <a:satMod val="400000"/>
              </a:schemeClr>
            </a:duotone>
            <a:lum bright="-20000" contrast="20000"/>
          </a:blip>
          <a:stretch>
            <a:fillRect/>
          </a:stretch>
        </p:blipFill>
        <p:spPr>
          <a:xfrm>
            <a:off x="1371600" y="285750"/>
            <a:ext cx="6629400" cy="4572000"/>
          </a:xfrm>
          <a:prstGeom prst="rect">
            <a:avLst/>
          </a:prstGeom>
        </p:spPr>
      </p:pic>
    </p:spTree>
    <p:extLst>
      <p:ext uri="{BB962C8B-B14F-4D97-AF65-F5344CB8AC3E}">
        <p14:creationId xmlns:p14="http://schemas.microsoft.com/office/powerpoint/2010/main" val="13754520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B5D1D3"/>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 name="Picture 1"/>
          <p:cNvPicPr>
            <a:picLocks noChangeAspect="1"/>
          </p:cNvPicPr>
          <p:nvPr/>
        </p:nvPicPr>
        <p:blipFill>
          <a:blip r:embed="rId2">
            <a:clrChange>
              <a:clrFrom>
                <a:srgbClr val="FFFFFF"/>
              </a:clrFrom>
              <a:clrTo>
                <a:srgbClr val="FFFFFF">
                  <a:alpha val="0"/>
                </a:srgbClr>
              </a:clrTo>
            </a:clrChange>
            <a:duotone>
              <a:prstClr val="black"/>
              <a:schemeClr val="accent3">
                <a:tint val="45000"/>
                <a:satMod val="400000"/>
              </a:schemeClr>
            </a:duotone>
          </a:blip>
          <a:stretch>
            <a:fillRect/>
          </a:stretch>
        </p:blipFill>
        <p:spPr>
          <a:xfrm>
            <a:off x="196273" y="1047750"/>
            <a:ext cx="8940800" cy="2667000"/>
          </a:xfrm>
          <a:prstGeom prst="rect">
            <a:avLst/>
          </a:prstGeom>
        </p:spPr>
      </p:pic>
      <p:sp>
        <p:nvSpPr>
          <p:cNvPr id="4" name="TextBox 3"/>
          <p:cNvSpPr txBox="1"/>
          <p:nvPr/>
        </p:nvSpPr>
        <p:spPr>
          <a:xfrm>
            <a:off x="457200" y="262265"/>
            <a:ext cx="1627369" cy="523220"/>
          </a:xfrm>
          <a:prstGeom prst="rect">
            <a:avLst/>
          </a:prstGeom>
          <a:noFill/>
        </p:spPr>
        <p:txBody>
          <a:bodyPr wrap="none" rtlCol="0">
            <a:spAutoFit/>
          </a:bodyPr>
          <a:lstStyle/>
          <a:p>
            <a:r>
              <a:rPr lang="id-ID" sz="2800" b="1" smtClean="0">
                <a:ln w="0"/>
                <a:solidFill>
                  <a:schemeClr val="accent1"/>
                </a:solidFill>
                <a:effectLst>
                  <a:outerShdw blurRad="38100" dist="25400" dir="5400000" algn="ctr" rotWithShape="0">
                    <a:srgbClr val="6E747A">
                      <a:alpha val="43000"/>
                    </a:srgbClr>
                  </a:outerShdw>
                </a:effectLst>
              </a:rPr>
              <a:t>LATIHAN</a:t>
            </a:r>
            <a:endParaRPr lang="id-ID" sz="2800" b="1">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4493647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Slice HD-RCA">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lice HD-RCA">
      <a:majorFont>
        <a:latin typeface="Century Gothic"/>
        <a:ea typeface=""/>
        <a:cs typeface=""/>
      </a:majorFont>
      <a:minorFont>
        <a:latin typeface="Century Gothic"/>
        <a:ea typeface=""/>
        <a:cs typeface=""/>
      </a:minorFont>
    </a:fontScheme>
    <a:fmtScheme name="Slice HD-RCA">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Theme1" id="{6A369D02-001F-4791-B34F-41FFF0F77B7F}" vid="{B2F068B4-DA31-4AEB-8BBE-08FE9D74DE37}"/>
    </a:ext>
  </a:extLst>
</a:theme>
</file>

<file path=docProps/app.xml><?xml version="1.0" encoding="utf-8"?>
<Properties xmlns="http://schemas.openxmlformats.org/officeDocument/2006/extended-properties" xmlns:vt="http://schemas.openxmlformats.org/officeDocument/2006/docPropsVTypes">
  <Template/>
  <TotalTime>993</TotalTime>
  <Words>815</Words>
  <Application>Microsoft Office PowerPoint</Application>
  <PresentationFormat>On-screen Show (16:9)</PresentationFormat>
  <Paragraphs>139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Theme1</vt:lpstr>
      <vt:lpstr> Bab 4 FUNGSI</vt:lpstr>
      <vt:lpstr>KONSEP FUNGSI</vt:lpstr>
      <vt:lpstr>Pasangan Urut</vt:lpstr>
      <vt:lpstr>Pasangan Urut</vt:lpstr>
      <vt:lpstr>Pasangan Urut</vt:lpstr>
      <vt:lpstr>Pasangan Urut</vt:lpstr>
      <vt:lpstr>fungsi</vt:lpstr>
      <vt:lpstr>PENGERTIAN FUNGSI</vt:lpstr>
      <vt:lpstr>CARA LAJUR ATAU KOLOM</vt:lpstr>
      <vt:lpstr>DENGAN LAMBANG</vt:lpstr>
      <vt:lpstr>DENGAN GRAFIK</vt:lpstr>
      <vt:lpstr>DENGAN GRAFIK</vt:lpstr>
      <vt:lpstr>DIAGRAM KARTESIUS  (CARTESIUS DIAGRAM)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BAB 1 HIMPUNAN</dc:title>
  <dc:creator>Administrators</dc:creator>
  <cp:lastModifiedBy>Jary</cp:lastModifiedBy>
  <cp:revision>47</cp:revision>
  <dcterms:created xsi:type="dcterms:W3CDTF">2014-08-21T07:28:00Z</dcterms:created>
  <dcterms:modified xsi:type="dcterms:W3CDTF">2016-03-17T21:44:16Z</dcterms:modified>
</cp:coreProperties>
</file>