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8" r:id="rId3"/>
    <p:sldId id="305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312" r:id="rId17"/>
    <p:sldId id="271" r:id="rId18"/>
    <p:sldId id="306" r:id="rId19"/>
    <p:sldId id="272" r:id="rId20"/>
    <p:sldId id="307" r:id="rId21"/>
    <p:sldId id="309" r:id="rId22"/>
    <p:sldId id="310" r:id="rId23"/>
    <p:sldId id="308" r:id="rId24"/>
    <p:sldId id="273" r:id="rId25"/>
    <p:sldId id="311" r:id="rId26"/>
    <p:sldId id="274" r:id="rId27"/>
    <p:sldId id="275" r:id="rId28"/>
    <p:sldId id="276" r:id="rId29"/>
    <p:sldId id="277" r:id="rId30"/>
    <p:sldId id="278" r:id="rId31"/>
    <p:sldId id="313" r:id="rId32"/>
    <p:sldId id="314" r:id="rId33"/>
    <p:sldId id="315" r:id="rId34"/>
    <p:sldId id="279" r:id="rId35"/>
    <p:sldId id="280" r:id="rId36"/>
    <p:sldId id="281" r:id="rId37"/>
    <p:sldId id="282" r:id="rId38"/>
    <p:sldId id="283" r:id="rId39"/>
    <p:sldId id="284" r:id="rId40"/>
    <p:sldId id="285" r:id="rId41"/>
    <p:sldId id="286" r:id="rId42"/>
    <p:sldId id="287" r:id="rId43"/>
    <p:sldId id="288" r:id="rId44"/>
    <p:sldId id="289" r:id="rId45"/>
    <p:sldId id="290" r:id="rId46"/>
    <p:sldId id="291" r:id="rId47"/>
    <p:sldId id="292" r:id="rId48"/>
    <p:sldId id="293" r:id="rId49"/>
    <p:sldId id="294" r:id="rId50"/>
    <p:sldId id="295" r:id="rId51"/>
    <p:sldId id="296" r:id="rId52"/>
    <p:sldId id="297" r:id="rId53"/>
    <p:sldId id="298" r:id="rId54"/>
    <p:sldId id="299" r:id="rId55"/>
    <p:sldId id="300" r:id="rId56"/>
    <p:sldId id="301" r:id="rId57"/>
    <p:sldId id="302" r:id="rId58"/>
    <p:sldId id="303" r:id="rId59"/>
    <p:sldId id="304" r:id="rId60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1" d="100"/>
          <a:sy n="91" d="100"/>
        </p:scale>
        <p:origin x="-702" y="-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3261" y="457201"/>
            <a:ext cx="6507167" cy="2400300"/>
          </a:xfrm>
        </p:spPr>
        <p:txBody>
          <a:bodyPr anchor="b">
            <a:normAutofit/>
          </a:bodyPr>
          <a:lstStyle>
            <a:lvl1pPr algn="ctr">
              <a:defRPr sz="36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61" y="2914650"/>
            <a:ext cx="6507167" cy="142875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3429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8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7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6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6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5613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=""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>
            <a:normAutofit/>
          </a:bodyPr>
          <a:lstStyle>
            <a:lvl1pPr>
              <a:defRPr sz="1600" cap="none" baseline="0"/>
            </a:lvl1pPr>
            <a:lvl2pPr>
              <a:defRPr sz="1600" cap="none" baseline="0"/>
            </a:lvl2pPr>
            <a:lvl3pPr>
              <a:defRPr sz="1400" cap="none" baseline="0"/>
            </a:lvl3pPr>
            <a:lvl4pPr>
              <a:defRPr sz="1200" cap="none" baseline="0"/>
            </a:lvl4pPr>
            <a:lvl5pPr>
              <a:defRPr sz="1200" cap="none" baseline="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1228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13260" y="2481436"/>
            <a:ext cx="6515100" cy="1101600"/>
          </a:xfrm>
        </p:spPr>
        <p:txBody>
          <a:bodyPr anchor="b"/>
          <a:lstStyle>
            <a:lvl1pPr algn="r">
              <a:defRPr sz="30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13260" y="3583036"/>
            <a:ext cx="6515101" cy="645300"/>
          </a:xfrm>
        </p:spPr>
        <p:txBody>
          <a:bodyPr anchor="t">
            <a:normAutofit/>
          </a:bodyPr>
          <a:lstStyle>
            <a:lvl1pPr marL="0" indent="0" algn="r">
              <a:buNone/>
              <a:defRPr sz="15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34294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68589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837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371783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714729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2057674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40062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2743566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6969D-5A30-4DC3-BCA2-C81E14DE9D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390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=""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6059" y="2000253"/>
            <a:ext cx="3657600" cy="2343151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7959" y="2000250"/>
            <a:ext cx="3657600" cy="2343150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6969D-5A30-4DC3-BCA2-C81E14DE9D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598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71960" y="1993899"/>
            <a:ext cx="3441698" cy="432197"/>
          </a:xfrm>
        </p:spPr>
        <p:txBody>
          <a:bodyPr anchor="b">
            <a:noAutofit/>
          </a:bodyPr>
          <a:lstStyle>
            <a:lvl1pPr marL="0" indent="0">
              <a:buNone/>
              <a:defRPr sz="2100" b="0"/>
            </a:lvl1pPr>
            <a:lvl2pPr marL="342946" indent="0">
              <a:buNone/>
              <a:defRPr sz="1500" b="1"/>
            </a:lvl2pPr>
            <a:lvl3pPr marL="685891" indent="0">
              <a:buNone/>
              <a:defRPr sz="1400" b="1"/>
            </a:lvl3pPr>
            <a:lvl4pPr marL="1028837" indent="0">
              <a:buNone/>
              <a:defRPr sz="1200" b="1"/>
            </a:lvl4pPr>
            <a:lvl5pPr marL="1371783" indent="0">
              <a:buNone/>
              <a:defRPr sz="1200" b="1"/>
            </a:lvl5pPr>
            <a:lvl6pPr marL="1714729" indent="0">
              <a:buNone/>
              <a:defRPr sz="1200" b="1"/>
            </a:lvl6pPr>
            <a:lvl7pPr marL="2057674" indent="0">
              <a:buNone/>
              <a:defRPr sz="1200" b="1"/>
            </a:lvl7pPr>
            <a:lvl8pPr marL="2400620" indent="0">
              <a:buNone/>
              <a:defRPr sz="1200" b="1"/>
            </a:lvl8pPr>
            <a:lvl9pPr marL="2743566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6059" y="2432451"/>
            <a:ext cx="3657600" cy="1910953"/>
          </a:xfrm>
        </p:spPr>
        <p:txBody>
          <a:bodyPr anchor="t"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32350" y="2000250"/>
            <a:ext cx="3453210" cy="432197"/>
          </a:xfrm>
        </p:spPr>
        <p:txBody>
          <a:bodyPr anchor="b">
            <a:noAutofit/>
          </a:bodyPr>
          <a:lstStyle>
            <a:lvl1pPr marL="0" indent="0">
              <a:buNone/>
              <a:defRPr sz="2100" b="0"/>
            </a:lvl1pPr>
            <a:lvl2pPr marL="342946" indent="0">
              <a:buNone/>
              <a:defRPr sz="1500" b="1"/>
            </a:lvl2pPr>
            <a:lvl3pPr marL="685891" indent="0">
              <a:buNone/>
              <a:defRPr sz="1400" b="1"/>
            </a:lvl3pPr>
            <a:lvl4pPr marL="1028837" indent="0">
              <a:buNone/>
              <a:defRPr sz="1200" b="1"/>
            </a:lvl4pPr>
            <a:lvl5pPr marL="1371783" indent="0">
              <a:buNone/>
              <a:defRPr sz="1200" b="1"/>
            </a:lvl5pPr>
            <a:lvl6pPr marL="1714729" indent="0">
              <a:buNone/>
              <a:defRPr sz="1200" b="1"/>
            </a:lvl6pPr>
            <a:lvl7pPr marL="2057674" indent="0">
              <a:buNone/>
              <a:defRPr sz="1200" b="1"/>
            </a:lvl7pPr>
            <a:lvl8pPr marL="2400620" indent="0">
              <a:buNone/>
              <a:defRPr sz="1200" b="1"/>
            </a:lvl8pPr>
            <a:lvl9pPr marL="2743566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7961" y="2432451"/>
            <a:ext cx="3657601" cy="1910953"/>
          </a:xfrm>
        </p:spPr>
        <p:txBody>
          <a:bodyPr anchor="t"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6969D-5A30-4DC3-BCA2-C81E14DE9D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872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6969D-5A30-4DC3-BCA2-C81E14DE9D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353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6969D-5A30-4DC3-BCA2-C81E14DE9D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476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60" y="1200150"/>
            <a:ext cx="2661841" cy="1028700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27861" y="457201"/>
            <a:ext cx="4457701" cy="3886200"/>
          </a:xfrm>
        </p:spPr>
        <p:txBody>
          <a:bodyPr anchor="ctr">
            <a:normAutofit/>
          </a:bodyPr>
          <a:lstStyle>
            <a:lvl1pPr>
              <a:defRPr sz="15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60" y="2228850"/>
            <a:ext cx="2661841" cy="1371600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342946" indent="0">
              <a:buNone/>
              <a:defRPr sz="900"/>
            </a:lvl2pPr>
            <a:lvl3pPr marL="685891" indent="0">
              <a:buNone/>
              <a:defRPr sz="800"/>
            </a:lvl3pPr>
            <a:lvl4pPr marL="1028837" indent="0">
              <a:buNone/>
              <a:defRPr sz="700"/>
            </a:lvl4pPr>
            <a:lvl5pPr marL="1371783" indent="0">
              <a:buNone/>
              <a:defRPr sz="700"/>
            </a:lvl5pPr>
            <a:lvl6pPr marL="1714729" indent="0">
              <a:buNone/>
              <a:defRPr sz="700"/>
            </a:lvl6pPr>
            <a:lvl7pPr marL="2057674" indent="0">
              <a:buNone/>
              <a:defRPr sz="700"/>
            </a:lvl7pPr>
            <a:lvl8pPr marL="2400620" indent="0">
              <a:buNone/>
              <a:defRPr sz="700"/>
            </a:lvl8pPr>
            <a:lvl9pPr marL="2743566" indent="0">
              <a:buNone/>
              <a:defRPr sz="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6969D-5A30-4DC3-BCA2-C81E14DE9D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039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1200150"/>
            <a:ext cx="4000501" cy="1028700"/>
          </a:xfrm>
        </p:spPr>
        <p:txBody>
          <a:bodyPr anchor="b">
            <a:normAutofit/>
          </a:bodyPr>
          <a:lstStyle>
            <a:lvl1pPr algn="l">
              <a:defRPr sz="21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75300" y="-13716"/>
            <a:ext cx="2457449" cy="517779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46" indent="0">
              <a:buNone/>
              <a:defRPr sz="1200"/>
            </a:lvl2pPr>
            <a:lvl3pPr marL="685891" indent="0">
              <a:buNone/>
              <a:defRPr sz="1200"/>
            </a:lvl3pPr>
            <a:lvl4pPr marL="1028837" indent="0">
              <a:buNone/>
              <a:defRPr sz="1200"/>
            </a:lvl4pPr>
            <a:lvl5pPr marL="1371783" indent="0">
              <a:buNone/>
              <a:defRPr sz="1200"/>
            </a:lvl5pPr>
            <a:lvl6pPr marL="1714729" indent="0">
              <a:buNone/>
              <a:defRPr sz="1200"/>
            </a:lvl6pPr>
            <a:lvl7pPr marL="2057674" indent="0">
              <a:buNone/>
              <a:defRPr sz="1200"/>
            </a:lvl7pPr>
            <a:lvl8pPr marL="2400620" indent="0">
              <a:buNone/>
              <a:defRPr sz="1200"/>
            </a:lvl8pPr>
            <a:lvl9pPr marL="2743566" indent="0">
              <a:buNone/>
              <a:defRPr sz="12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8" y="2228850"/>
            <a:ext cx="4000501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46" indent="0">
              <a:buNone/>
              <a:defRPr sz="900"/>
            </a:lvl2pPr>
            <a:lvl3pPr marL="685891" indent="0">
              <a:buNone/>
              <a:defRPr sz="800"/>
            </a:lvl3pPr>
            <a:lvl4pPr marL="1028837" indent="0">
              <a:buNone/>
              <a:defRPr sz="700"/>
            </a:lvl4pPr>
            <a:lvl5pPr marL="1371783" indent="0">
              <a:buNone/>
              <a:defRPr sz="700"/>
            </a:lvl5pPr>
            <a:lvl6pPr marL="1714729" indent="0">
              <a:buNone/>
              <a:defRPr sz="700"/>
            </a:lvl6pPr>
            <a:lvl7pPr marL="2057674" indent="0">
              <a:buNone/>
              <a:defRPr sz="700"/>
            </a:lvl7pPr>
            <a:lvl8pPr marL="2400620" indent="0">
              <a:buNone/>
              <a:defRPr sz="700"/>
            </a:lvl8pPr>
            <a:lvl9pPr marL="2743566" indent="0">
              <a:buNone/>
              <a:defRPr sz="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56961" y="4412460"/>
            <a:ext cx="241925" cy="273844"/>
          </a:xfrm>
        </p:spPr>
        <p:txBody>
          <a:bodyPr/>
          <a:lstStyle/>
          <a:p>
            <a:fld id="{D856969D-5A30-4DC3-BCA2-C81E14DE9D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715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60" y="3549649"/>
            <a:ext cx="7429500" cy="425054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484709" y="699084"/>
            <a:ext cx="6169458" cy="2373732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46" indent="0">
              <a:buNone/>
              <a:defRPr sz="1200"/>
            </a:lvl2pPr>
            <a:lvl3pPr marL="685891" indent="0">
              <a:buNone/>
              <a:defRPr sz="1200"/>
            </a:lvl3pPr>
            <a:lvl4pPr marL="1028837" indent="0">
              <a:buNone/>
              <a:defRPr sz="1200"/>
            </a:lvl4pPr>
            <a:lvl5pPr marL="1371783" indent="0">
              <a:buNone/>
              <a:defRPr sz="1200"/>
            </a:lvl5pPr>
            <a:lvl6pPr marL="1714729" indent="0">
              <a:buNone/>
              <a:defRPr sz="1200"/>
            </a:lvl6pPr>
            <a:lvl7pPr marL="2057674" indent="0">
              <a:buNone/>
              <a:defRPr sz="1200"/>
            </a:lvl7pPr>
            <a:lvl8pPr marL="2400620" indent="0">
              <a:buNone/>
              <a:defRPr sz="1200"/>
            </a:lvl8pPr>
            <a:lvl9pPr marL="2743566" indent="0">
              <a:buNone/>
              <a:defRPr sz="12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60" y="3974702"/>
            <a:ext cx="7429500" cy="370284"/>
          </a:xfrm>
        </p:spPr>
        <p:txBody>
          <a:bodyPr>
            <a:normAutofit/>
          </a:bodyPr>
          <a:lstStyle>
            <a:lvl1pPr marL="0" indent="0">
              <a:buNone/>
              <a:defRPr sz="1100"/>
            </a:lvl1pPr>
            <a:lvl2pPr marL="342946" indent="0">
              <a:buNone/>
              <a:defRPr sz="900"/>
            </a:lvl2pPr>
            <a:lvl3pPr marL="685891" indent="0">
              <a:buNone/>
              <a:defRPr sz="800"/>
            </a:lvl3pPr>
            <a:lvl4pPr marL="1028837" indent="0">
              <a:buNone/>
              <a:defRPr sz="700"/>
            </a:lvl4pPr>
            <a:lvl5pPr marL="1371783" indent="0">
              <a:buNone/>
              <a:defRPr sz="700"/>
            </a:lvl5pPr>
            <a:lvl6pPr marL="1714729" indent="0">
              <a:buNone/>
              <a:defRPr sz="700"/>
            </a:lvl6pPr>
            <a:lvl7pPr marL="2057674" indent="0">
              <a:buNone/>
              <a:defRPr sz="700"/>
            </a:lvl7pPr>
            <a:lvl8pPr marL="2400620" indent="0">
              <a:buNone/>
              <a:defRPr sz="700"/>
            </a:lvl8pPr>
            <a:lvl9pPr marL="2743566" indent="0">
              <a:buNone/>
              <a:defRPr sz="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245702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61" y="457205"/>
            <a:ext cx="7429499" cy="2343149"/>
          </a:xfrm>
        </p:spPr>
        <p:txBody>
          <a:bodyPr anchor="ctr">
            <a:normAutofit/>
          </a:bodyPr>
          <a:lstStyle>
            <a:lvl1pPr algn="l">
              <a:defRPr sz="24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058" y="3257550"/>
            <a:ext cx="7429500" cy="1085850"/>
          </a:xfrm>
        </p:spPr>
        <p:txBody>
          <a:bodyPr anchor="ctr">
            <a:normAutofit/>
          </a:bodyPr>
          <a:lstStyle>
            <a:lvl1pPr marL="0" indent="0" algn="l">
              <a:buNone/>
              <a:defRPr sz="15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34294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68589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837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371783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714729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2057674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40062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2743566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6969D-5A30-4DC3-BCA2-C81E14DE9D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6049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627459" y="590118"/>
            <a:ext cx="457200" cy="438582"/>
          </a:xfrm>
          <a:prstGeom prst="rect">
            <a:avLst/>
          </a:prstGeom>
        </p:spPr>
        <p:txBody>
          <a:bodyPr vert="horz" lIns="68589" tIns="34295" rIns="68589" bIns="34295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6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828361" y="2057400"/>
            <a:ext cx="457200" cy="438582"/>
          </a:xfrm>
          <a:prstGeom prst="rect">
            <a:avLst/>
          </a:prstGeom>
        </p:spPr>
        <p:txBody>
          <a:bodyPr vert="horz" lIns="68589" tIns="34295" rIns="68589" bIns="34295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60" y="457205"/>
            <a:ext cx="6972298" cy="2057399"/>
          </a:xfrm>
        </p:spPr>
        <p:txBody>
          <a:bodyPr anchor="ctr">
            <a:normAutofit/>
          </a:bodyPr>
          <a:lstStyle>
            <a:lvl1pPr algn="l">
              <a:defRPr sz="24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256109" y="2514600"/>
            <a:ext cx="6629401" cy="28575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342946" indent="0">
              <a:buFontTx/>
              <a:buNone/>
              <a:defRPr/>
            </a:lvl2pPr>
            <a:lvl3pPr marL="685891" indent="0">
              <a:buFontTx/>
              <a:buNone/>
              <a:defRPr/>
            </a:lvl3pPr>
            <a:lvl4pPr marL="1028837" indent="0">
              <a:buFontTx/>
              <a:buNone/>
              <a:defRPr/>
            </a:lvl4pPr>
            <a:lvl5pPr marL="1371783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058" y="3257550"/>
            <a:ext cx="7429500" cy="1085850"/>
          </a:xfrm>
        </p:spPr>
        <p:txBody>
          <a:bodyPr vert="horz" lIns="68589" tIns="34295" rIns="68589" bIns="34295" rtlCol="0" anchor="ctr">
            <a:normAutofit/>
          </a:bodyPr>
          <a:lstStyle>
            <a:lvl1pPr>
              <a:buNone/>
              <a:defRPr lang="en-US" sz="15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6969D-5A30-4DC3-BCA2-C81E14DE9D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8723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9" y="2481436"/>
            <a:ext cx="7429500" cy="1101600"/>
          </a:xfrm>
        </p:spPr>
        <p:txBody>
          <a:bodyPr anchor="b">
            <a:normAutofit/>
          </a:bodyPr>
          <a:lstStyle>
            <a:lvl1pPr algn="l">
              <a:defRPr sz="24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059" y="3583036"/>
            <a:ext cx="7429501" cy="645300"/>
          </a:xfrm>
        </p:spPr>
        <p:txBody>
          <a:bodyPr vert="horz" lIns="68589" tIns="34295" rIns="68589" bIns="34295" rtlCol="0" anchor="t">
            <a:normAutofit/>
          </a:bodyPr>
          <a:lstStyle>
            <a:lvl1pPr>
              <a:defRPr lang="en-US" sz="15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6969D-5A30-4DC3-BCA2-C81E14DE9D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2263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627459" y="590118"/>
            <a:ext cx="457200" cy="438582"/>
          </a:xfrm>
          <a:prstGeom prst="rect">
            <a:avLst/>
          </a:prstGeom>
        </p:spPr>
        <p:txBody>
          <a:bodyPr vert="horz" lIns="68589" tIns="34295" rIns="68589" bIns="34295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6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828361" y="2057400"/>
            <a:ext cx="457200" cy="438582"/>
          </a:xfrm>
          <a:prstGeom prst="rect">
            <a:avLst/>
          </a:prstGeom>
        </p:spPr>
        <p:txBody>
          <a:bodyPr vert="horz" lIns="68589" tIns="34295" rIns="68589" bIns="34295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60" y="457205"/>
            <a:ext cx="6972298" cy="2057399"/>
          </a:xfrm>
        </p:spPr>
        <p:txBody>
          <a:bodyPr anchor="ctr">
            <a:normAutofit/>
          </a:bodyPr>
          <a:lstStyle>
            <a:lvl1pPr algn="l">
              <a:defRPr sz="24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56059" y="2914650"/>
            <a:ext cx="7429500" cy="666750"/>
          </a:xfrm>
        </p:spPr>
        <p:txBody>
          <a:bodyPr vert="horz" lIns="68589" tIns="34295" rIns="68589" bIns="34295" rtlCol="0" anchor="b">
            <a:normAutofit/>
          </a:bodyPr>
          <a:lstStyle>
            <a:lvl1pPr>
              <a:buNone/>
              <a:defRPr lang="en-US" sz="1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058" y="3581400"/>
            <a:ext cx="7429500" cy="762000"/>
          </a:xfrm>
        </p:spPr>
        <p:txBody>
          <a:bodyPr anchor="t">
            <a:normAutofit/>
          </a:bodyPr>
          <a:lstStyle>
            <a:lvl1pPr marL="0" indent="0" algn="l">
              <a:buNone/>
              <a:defRPr sz="14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34294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68589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837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371783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714729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2057674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40062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2743566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6969D-5A30-4DC3-BCA2-C81E14DE9D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7270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61" y="457205"/>
            <a:ext cx="7429499" cy="2057399"/>
          </a:xfrm>
        </p:spPr>
        <p:txBody>
          <a:bodyPr vert="horz" lIns="68589" tIns="34295" rIns="68589" bIns="34295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56059" y="2628900"/>
            <a:ext cx="7429500" cy="628650"/>
          </a:xfrm>
        </p:spPr>
        <p:txBody>
          <a:bodyPr vert="horz" lIns="68589" tIns="34295" rIns="68589" bIns="34295" rtlCol="0" anchor="b">
            <a:normAutofit/>
          </a:bodyPr>
          <a:lstStyle>
            <a:lvl1pPr>
              <a:buNone/>
              <a:defRPr lang="en-US" sz="21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058" y="3257550"/>
            <a:ext cx="7429500" cy="1085850"/>
          </a:xfrm>
        </p:spPr>
        <p:txBody>
          <a:bodyPr anchor="t">
            <a:normAutofit/>
          </a:bodyPr>
          <a:lstStyle>
            <a:lvl1pPr marL="0" indent="0" algn="l">
              <a:buNone/>
              <a:defRPr sz="14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34294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68589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837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371783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714729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2057674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40062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2743566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6969D-5A30-4DC3-BCA2-C81E14DE9D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0214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856060" y="457200"/>
            <a:ext cx="7429498" cy="14287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6969D-5A30-4DC3-BCA2-C81E14DE9D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408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7674" y="457203"/>
            <a:ext cx="1657885" cy="38862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6061" y="457200"/>
            <a:ext cx="5657850" cy="38862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6969D-5A30-4DC3-BCA2-C81E14DE9D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204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6060" y="457200"/>
            <a:ext cx="7429498" cy="742950"/>
          </a:xfrm>
          <a:prstGeom prst="rect">
            <a:avLst/>
          </a:prstGeom>
        </p:spPr>
        <p:txBody>
          <a:bodyPr vert="horz" lIns="68589" tIns="34295" rIns="68589" bIns="34295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060" y="1352550"/>
            <a:ext cx="7429498" cy="2990853"/>
          </a:xfrm>
          <a:prstGeom prst="rect">
            <a:avLst/>
          </a:prstGeom>
        </p:spPr>
        <p:txBody>
          <a:bodyPr vert="horz" lIns="68589" tIns="34295" rIns="68589" bIns="34295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03156" y="4686300"/>
            <a:ext cx="413375" cy="273844"/>
          </a:xfrm>
          <a:prstGeom prst="rect">
            <a:avLst/>
          </a:prstGeom>
        </p:spPr>
        <p:txBody>
          <a:bodyPr vert="horz" lIns="68589" tIns="34295" rIns="68589" bIns="34295" rtlCol="0" anchor="ctr"/>
          <a:lstStyle>
            <a:lvl1pPr algn="r">
              <a:defRPr sz="8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D856969D-5A30-4DC3-BCA2-C81E14DE9D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06100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342946" rtl="0" eaLnBrk="1" latinLnBrk="0" hangingPunct="1">
        <a:spcBef>
          <a:spcPct val="0"/>
        </a:spcBef>
        <a:buNone/>
        <a:defRPr sz="2400" kern="1200" cap="all">
          <a:ln w="3175" cmpd="sng">
            <a:noFill/>
          </a:ln>
          <a:solidFill>
            <a:srgbClr val="FFFF00"/>
          </a:soli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88900" dist="63500" dir="2700000" algn="tl" rotWithShape="0">
              <a:prstClr val="black">
                <a:alpha val="82000"/>
              </a:prst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14341" indent="-214341" algn="l" defTabSz="342946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100000"/>
        <a:buFont typeface="Arial"/>
        <a:buChar char="•"/>
        <a:defRPr sz="1800" kern="1200" cap="none" baseline="0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557287" indent="-214341" algn="l" defTabSz="342946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100000"/>
        <a:buFont typeface="Arial"/>
        <a:buChar char="•"/>
        <a:defRPr sz="1800" kern="1200" cap="none" baseline="0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900233" indent="-214341" algn="l" defTabSz="342946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100000"/>
        <a:buFont typeface="Arial"/>
        <a:buChar char="•"/>
        <a:defRPr sz="1600" kern="1200" cap="none" baseline="0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157442" indent="-128605" algn="l" defTabSz="342946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100000"/>
        <a:buFont typeface="Arial"/>
        <a:buChar char="•"/>
        <a:defRPr sz="1400" kern="1200" cap="none" baseline="0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1500388" indent="-128605" algn="l" defTabSz="342946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100000"/>
        <a:buFont typeface="Arial"/>
        <a:buChar char="•"/>
        <a:defRPr sz="1400" kern="1200" cap="none" baseline="0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1886201" indent="-171473" algn="l" defTabSz="342946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100000"/>
        <a:buFont typeface="Arial"/>
        <a:buChar char="•"/>
        <a:defRPr sz="9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229147" indent="-171473" algn="l" defTabSz="342946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100000"/>
        <a:buFont typeface="Arial"/>
        <a:buChar char="•"/>
        <a:defRPr sz="9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2572093" indent="-171473" algn="l" defTabSz="342946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100000"/>
        <a:buFont typeface="Arial"/>
        <a:buChar char="•"/>
        <a:defRPr sz="9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2915039" indent="-171473" algn="l" defTabSz="342946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100000"/>
        <a:buFont typeface="Arial"/>
        <a:buChar char="•"/>
        <a:defRPr sz="9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4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46" algn="l" defTabSz="34294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91" algn="l" defTabSz="34294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837" algn="l" defTabSz="34294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783" algn="l" defTabSz="34294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729" algn="l" defTabSz="34294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674" algn="l" defTabSz="34294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620" algn="l" defTabSz="34294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566" algn="l" defTabSz="34294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orient="horz" pos="2160" userDrawn="1">
          <p15:clr>
            <a:srgbClr val="F26B43"/>
          </p15:clr>
        </p15:guide>
        <p15:guide id="2" pos="511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emf"/><Relationship Id="rId4" Type="http://schemas.openxmlformats.org/officeDocument/2006/relationships/image" Target="../media/image10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e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emf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emf"/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emf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emf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emf"/><Relationship Id="rId2" Type="http://schemas.openxmlformats.org/officeDocument/2006/relationships/image" Target="../media/image54.emf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emf"/><Relationship Id="rId2" Type="http://schemas.openxmlformats.org/officeDocument/2006/relationships/image" Target="../media/image56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emf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294" y="1352550"/>
            <a:ext cx="7106706" cy="1866900"/>
          </a:xfrm>
          <a:effectLst>
            <a:outerShdw blurRad="101600" dir="5400000" algn="ctr" rotWithShape="0">
              <a:srgbClr val="000000">
                <a:alpha val="43137"/>
              </a:srgbClr>
            </a:outerShdw>
          </a:effectLst>
          <a:scene3d>
            <a:camera prst="orthographicFront">
              <a:rot lat="19199996" lon="0" rev="0"/>
            </a:camera>
            <a:lightRig rig="threePt" dir="t"/>
          </a:scene3d>
          <a:sp3d>
            <a:bevelT h="146050"/>
          </a:sp3d>
        </p:spPr>
        <p:txBody>
          <a:bodyPr>
            <a:noAutofit/>
            <a:sp3d extrusionH="57150" prstMaterial="matte">
              <a:bevelT w="63500" h="12700" prst="divot"/>
              <a:bevelB w="0" h="266700" prst="hardEdg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n-US" sz="7200" smtClean="0">
                <a:ln/>
                <a:solidFill>
                  <a:schemeClr val="accent3"/>
                </a:solidFill>
                <a:effectLst/>
              </a:rPr>
              <a:t>BAB 4</a:t>
            </a:r>
            <a:br>
              <a:rPr lang="en-US" sz="7200" smtClean="0">
                <a:ln/>
                <a:solidFill>
                  <a:schemeClr val="accent3"/>
                </a:solidFill>
                <a:effectLst/>
              </a:rPr>
            </a:br>
            <a:r>
              <a:rPr lang="id-ID" sz="7200" cap="none" smtClean="0">
                <a:ln/>
                <a:solidFill>
                  <a:schemeClr val="accent3"/>
                </a:solidFill>
                <a:effectLst/>
              </a:rPr>
              <a:t>FUNGSI LINIER</a:t>
            </a:r>
            <a:endParaRPr lang="id-ID" sz="7200" cap="none">
              <a:ln/>
              <a:solidFill>
                <a:schemeClr val="accent3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35359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contoh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00150"/>
            <a:ext cx="8458200" cy="3531870"/>
          </a:xfrm>
        </p:spPr>
        <p:txBody>
          <a:bodyPr anchor="t">
            <a:normAutofit/>
          </a:bodyPr>
          <a:lstStyle/>
          <a:p>
            <a:r>
              <a:rPr lang="en-US" sz="3600" smtClean="0"/>
              <a:t>Bentuk umum dari fungsi linear adalah:</a:t>
            </a:r>
          </a:p>
          <a:p>
            <a:endParaRPr lang="en-US" sz="3600"/>
          </a:p>
          <a:p>
            <a:pPr marL="746125" indent="0">
              <a:buNone/>
            </a:pPr>
            <a:r>
              <a:rPr lang="en-US" sz="3600" smtClean="0">
                <a:cs typeface="Times New Roman" pitchFamily="18" charset="0"/>
              </a:rPr>
              <a:t>a</a:t>
            </a:r>
            <a:r>
              <a:rPr lang="en-US" sz="3600" i="1" smtClean="0"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en-US" sz="3600" smtClean="0"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sz="3600" smtClean="0">
                <a:latin typeface="+mj-lt"/>
                <a:cs typeface="Times New Roman" pitchFamily="18" charset="0"/>
              </a:rPr>
              <a:t>b</a:t>
            </a:r>
            <a:r>
              <a:rPr lang="en-US" sz="3600" i="1" smtClean="0">
                <a:latin typeface="Times New Roman" pitchFamily="18" charset="0"/>
                <a:cs typeface="Times New Roman" pitchFamily="18" charset="0"/>
              </a:rPr>
              <a:t>y </a:t>
            </a:r>
            <a:r>
              <a:rPr lang="en-US" sz="3600" smtClean="0"/>
              <a:t>+ c = 0</a:t>
            </a:r>
          </a:p>
          <a:p>
            <a:pPr marL="746125" indent="0">
              <a:buNone/>
            </a:pPr>
            <a:endParaRPr lang="en-US" sz="3600"/>
          </a:p>
        </p:txBody>
      </p:sp>
    </p:spTree>
    <p:extLst>
      <p:ext uri="{BB962C8B-B14F-4D97-AF65-F5344CB8AC3E}">
        <p14:creationId xmlns:p14="http://schemas.microsoft.com/office/powerpoint/2010/main" val="3094276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contoh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 anchor="t">
            <a:noAutofit/>
          </a:bodyPr>
          <a:lstStyle/>
          <a:p>
            <a:pPr marL="114300" indent="0">
              <a:buNone/>
            </a:pPr>
            <a:r>
              <a:rPr lang="en-US" sz="1800" smtClean="0">
                <a:latin typeface="Times New Roman" pitchFamily="18" charset="0"/>
                <a:cs typeface="Times New Roman" pitchFamily="18" charset="0"/>
              </a:rPr>
              <a:t>JAWAB:</a:t>
            </a:r>
          </a:p>
          <a:p>
            <a:pPr marL="114300" indent="0">
              <a:buNone/>
            </a:pPr>
            <a:r>
              <a:rPr lang="en-US" sz="2000" smtClean="0">
                <a:latin typeface="Times New Roman" pitchFamily="18" charset="0"/>
                <a:cs typeface="Times New Roman" pitchFamily="18" charset="0"/>
              </a:rPr>
              <a:t>3x + 4y = 12</a:t>
            </a:r>
          </a:p>
          <a:p>
            <a:pPr marL="114300" indent="0">
              <a:buNone/>
            </a:pPr>
            <a:r>
              <a:rPr lang="en-US" sz="1800" smtClean="0">
                <a:latin typeface="Times New Roman" pitchFamily="18" charset="0"/>
                <a:cs typeface="Times New Roman" pitchFamily="18" charset="0"/>
              </a:rPr>
              <a:t>Untuk y = 0, maka</a:t>
            </a:r>
          </a:p>
          <a:p>
            <a:pPr marL="452438" indent="0">
              <a:buNone/>
            </a:pPr>
            <a:r>
              <a:rPr lang="en-US" sz="1800" smtClean="0">
                <a:latin typeface="Times New Roman" pitchFamily="18" charset="0"/>
                <a:cs typeface="Times New Roman" pitchFamily="18" charset="0"/>
              </a:rPr>
              <a:t>3x + 0 = 12</a:t>
            </a:r>
          </a:p>
          <a:p>
            <a:pPr marL="452438" indent="0">
              <a:buNone/>
            </a:pPr>
            <a:r>
              <a:rPr lang="en-US" sz="180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2000" smtClean="0">
                <a:latin typeface="Times New Roman" pitchFamily="18" charset="0"/>
                <a:cs typeface="Times New Roman" pitchFamily="18" charset="0"/>
              </a:rPr>
              <a:t> = 12/3</a:t>
            </a:r>
          </a:p>
          <a:p>
            <a:pPr marL="452438" indent="0">
              <a:buNone/>
            </a:pPr>
            <a:r>
              <a:rPr lang="en-US" sz="200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x = 4</a:t>
            </a:r>
            <a:endParaRPr lang="en-US" sz="2400" smtClean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1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180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1800" smtClean="0">
                <a:latin typeface="Times New Roman" pitchFamily="18" charset="0"/>
                <a:cs typeface="Times New Roman" pitchFamily="18" charset="0"/>
              </a:rPr>
              <a:t>Untuk x = 0, maka</a:t>
            </a:r>
          </a:p>
          <a:p>
            <a:pPr marL="282575" indent="0">
              <a:buNone/>
            </a:pPr>
            <a:r>
              <a:rPr lang="en-US" sz="1800" smtClean="0">
                <a:latin typeface="Times New Roman" pitchFamily="18" charset="0"/>
                <a:cs typeface="Times New Roman" pitchFamily="18" charset="0"/>
              </a:rPr>
              <a:t>0 + 4y = 12</a:t>
            </a:r>
          </a:p>
          <a:p>
            <a:pPr marL="282575" indent="0">
              <a:buNone/>
            </a:pPr>
            <a:r>
              <a:rPr lang="en-US" sz="1800" smtClean="0">
                <a:latin typeface="Times New Roman" pitchFamily="18" charset="0"/>
                <a:cs typeface="Times New Roman" pitchFamily="18" charset="0"/>
              </a:rPr>
              <a:t>y = 12/4</a:t>
            </a:r>
          </a:p>
          <a:p>
            <a:pPr marL="282575" indent="0">
              <a:buNone/>
            </a:pPr>
            <a:r>
              <a:rPr lang="en-US" sz="2000" b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y = 3</a:t>
            </a:r>
            <a:endParaRPr lang="en-US" sz="2000" b="1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14400" y="1200150"/>
            <a:ext cx="785343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rgbClr val="00B0F0"/>
                </a:solidFill>
              </a:rPr>
              <a:t>Gambarkan garis dengan persamaan  3</a:t>
            </a:r>
            <a:r>
              <a:rPr lang="en-US" sz="2400" i="1">
                <a:solidFill>
                  <a:srgbClr val="00B0F0"/>
                </a:solidFill>
              </a:rPr>
              <a:t>x</a:t>
            </a:r>
            <a:r>
              <a:rPr lang="en-US" sz="2400">
                <a:solidFill>
                  <a:srgbClr val="00B0F0"/>
                </a:solidFill>
              </a:rPr>
              <a:t> + 4</a:t>
            </a:r>
            <a:r>
              <a:rPr lang="en-US" sz="2400" i="1">
                <a:solidFill>
                  <a:srgbClr val="00B0F0"/>
                </a:solidFill>
              </a:rPr>
              <a:t>y</a:t>
            </a:r>
            <a:r>
              <a:rPr lang="en-US" sz="2400">
                <a:solidFill>
                  <a:srgbClr val="00B0F0"/>
                </a:solidFill>
              </a:rPr>
              <a:t> = 12 </a:t>
            </a:r>
          </a:p>
          <a:p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3922271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40000" contrast="40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oundRect">
            <a:avLst>
              <a:gd name="adj" fmla="val 3703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376887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Rectangle 2"/>
              <p:cNvSpPr/>
              <p:nvPr/>
            </p:nvSpPr>
            <p:spPr>
              <a:xfrm>
                <a:off x="0" y="0"/>
                <a:ext cx="9144000" cy="5143500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  <a:effectLst>
                <a:outerShdw blurRad="101600" dist="101600" dir="2700000" algn="tl" rotWithShape="0">
                  <a:prstClr val="black">
                    <a:alpha val="48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E9084F4F-20D4-4BE1-8D9A-0F217E1AF016}" type="mathplaceholder">
                        <a:rPr lang="id-ID" i="1" smtClean="0">
                          <a:latin typeface="Cambria Math"/>
                        </a:rPr>
                        <a:t>Type equation here.</a:t>
                      </a:fld>
                    </m:oMath>
                  </m:oMathPara>
                </a14:m>
                <a:endParaRPr lang="id-ID"/>
              </a:p>
            </p:txBody>
          </p:sp>
        </mc:Choice>
        <mc:Fallback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9144000" cy="5143500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  <a:effectLst>
                <a:outerShdw blurRad="101600" dist="101600" dir="2700000" algn="tl" rotWithShape="0">
                  <a:prstClr val="black">
                    <a:alpha val="48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378338" y="742950"/>
            <a:ext cx="8571693" cy="32004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477000" y="2604408"/>
            <a:ext cx="250372" cy="3048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6477002" y="2500289"/>
                <a:ext cx="381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𝛼</m:t>
                      </m:r>
                    </m:oMath>
                  </m:oMathPara>
                </a14:m>
                <a:endParaRPr lang="en-US" sz="240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7002" y="2500289"/>
                <a:ext cx="381000" cy="46166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43017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1" y="514350"/>
            <a:ext cx="6940553" cy="4114800"/>
          </a:xfrm>
          <a:prstGeom prst="round2DiagRect">
            <a:avLst>
              <a:gd name="adj1" fmla="val 0"/>
              <a:gd name="adj2" fmla="val 0"/>
            </a:avLst>
          </a:prstGeom>
          <a:ln w="88900" cap="sq">
            <a:noFill/>
            <a:miter lim="800000"/>
          </a:ln>
          <a:effectLst/>
        </p:spPr>
      </p:pic>
      <p:cxnSp>
        <p:nvCxnSpPr>
          <p:cNvPr id="5" name="Straight Connector 4"/>
          <p:cNvCxnSpPr/>
          <p:nvPr/>
        </p:nvCxnSpPr>
        <p:spPr>
          <a:xfrm>
            <a:off x="3265714" y="1047750"/>
            <a:ext cx="0" cy="2743200"/>
          </a:xfrm>
          <a:prstGeom prst="line">
            <a:avLst/>
          </a:prstGeom>
          <a:ln w="3810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3265714" y="3464378"/>
            <a:ext cx="3474720" cy="0"/>
          </a:xfrm>
          <a:prstGeom prst="line">
            <a:avLst/>
          </a:prstGeom>
          <a:ln w="3810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3603170" y="1544140"/>
            <a:ext cx="2103120" cy="1920240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Flowchart: Connector 7"/>
          <p:cNvSpPr/>
          <p:nvPr/>
        </p:nvSpPr>
        <p:spPr>
          <a:xfrm>
            <a:off x="3577046" y="3409966"/>
            <a:ext cx="91440" cy="91440"/>
          </a:xfrm>
          <a:prstGeom prst="flowChartConnector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lowchart: Connector 8"/>
          <p:cNvSpPr/>
          <p:nvPr/>
        </p:nvSpPr>
        <p:spPr>
          <a:xfrm>
            <a:off x="5199016" y="3409950"/>
            <a:ext cx="91440" cy="91440"/>
          </a:xfrm>
          <a:prstGeom prst="flowChartConnector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lowchart: Connector 9"/>
          <p:cNvSpPr/>
          <p:nvPr/>
        </p:nvSpPr>
        <p:spPr>
          <a:xfrm>
            <a:off x="5203372" y="1918608"/>
            <a:ext cx="91440" cy="91440"/>
          </a:xfrm>
          <a:prstGeom prst="flowChartConnector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384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990600" y="484415"/>
            <a:ext cx="6858000" cy="4088421"/>
          </a:xfrm>
          <a:prstGeom prst="round2DiagRect">
            <a:avLst>
              <a:gd name="adj1" fmla="val 0"/>
              <a:gd name="adj2" fmla="val 0"/>
            </a:avLst>
          </a:prstGeom>
          <a:ln w="88900" cap="sq">
            <a:noFill/>
            <a:miter lim="800000"/>
          </a:ln>
          <a:effectLst/>
        </p:spPr>
      </p:pic>
    </p:spTree>
    <p:extLst>
      <p:ext uri="{BB962C8B-B14F-4D97-AF65-F5344CB8AC3E}">
        <p14:creationId xmlns:p14="http://schemas.microsoft.com/office/powerpoint/2010/main" val="3189645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81001" y="619106"/>
            <a:ext cx="3412910" cy="13430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82979" y="2218751"/>
            <a:ext cx="3410931" cy="11972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204601" y="648213"/>
            <a:ext cx="3869255" cy="27677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3">
                <a:tint val="45000"/>
                <a:satMod val="400000"/>
              </a:schemeClr>
            </a:duotone>
            <a:lum bright="-20000" contrast="40000"/>
          </a:blip>
          <a:stretch>
            <a:fillRect/>
          </a:stretch>
        </p:blipFill>
        <p:spPr>
          <a:xfrm>
            <a:off x="386940" y="3645162"/>
            <a:ext cx="6927185" cy="13649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285436" y="28552"/>
            <a:ext cx="39140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b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RUMUS-RUMUS TERKAIT GARIS LURUS</a:t>
            </a:r>
            <a:endParaRPr lang="id-ID" b="1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5095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mtClean="0"/>
              <a:t>ET</a:t>
            </a:r>
            <a:endParaRPr lang="id-ID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609602" y="1931904"/>
            <a:ext cx="6686749" cy="71771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762001" y="3277683"/>
            <a:ext cx="6849731" cy="67167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lum bright="-20000" contrast="40000"/>
          </a:blip>
          <a:stretch>
            <a:fillRect/>
          </a:stretch>
        </p:blipFill>
        <p:spPr>
          <a:xfrm>
            <a:off x="685802" y="590551"/>
            <a:ext cx="6781799" cy="75080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85801" y="221218"/>
            <a:ext cx="49371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mtClean="0">
                <a:solidFill>
                  <a:srgbClr val="FF0000"/>
                </a:solidFill>
              </a:rPr>
              <a:t>GARIS LURUS MELALUI DUA TITIK YANG DIKETAHUI</a:t>
            </a:r>
            <a:endParaRPr lang="id-ID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8928" y="1710685"/>
            <a:ext cx="58925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mtClean="0">
                <a:solidFill>
                  <a:srgbClr val="FF0000"/>
                </a:solidFill>
              </a:rPr>
              <a:t>GARIS LURUS MELALUI DUA TITIK PENGGAL YANG DIKETAHUI</a:t>
            </a:r>
            <a:endParaRPr lang="id-ID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14556" y="3052038"/>
            <a:ext cx="62512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mtClean="0">
                <a:solidFill>
                  <a:srgbClr val="FF0000"/>
                </a:solidFill>
              </a:rPr>
              <a:t>GARIS LURUS MELALUI SATU TITIK DAN CURAM YANG DIKETAHUI</a:t>
            </a:r>
            <a:endParaRPr lang="id-ID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3449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0" y="-19050"/>
            <a:ext cx="9164998" cy="70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093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0" y="-5184025"/>
            <a:ext cx="9164998" cy="70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50276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457" y="572212"/>
            <a:ext cx="7558201" cy="158578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456" y="2157993"/>
            <a:ext cx="5293801" cy="298031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70578" y="101440"/>
            <a:ext cx="23548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b="1" i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LATIHAN SOAL (LATSO)</a:t>
            </a:r>
            <a:endParaRPr lang="id-ID" b="1" i="1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98315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101" y="651282"/>
            <a:ext cx="7741801" cy="3840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917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-19050"/>
            <a:ext cx="9144000" cy="51435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TextBox 5"/>
          <p:cNvSpPr txBox="1"/>
          <p:nvPr/>
        </p:nvSpPr>
        <p:spPr>
          <a:xfrm>
            <a:off x="570578" y="101440"/>
            <a:ext cx="23548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b="1" i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LATIHAN SOAL (LATSO)</a:t>
            </a:r>
            <a:endParaRPr lang="id-ID" b="1" i="1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330" y="160668"/>
            <a:ext cx="7619401" cy="477328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43953" y="90128"/>
            <a:ext cx="381000" cy="38064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12334569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4800" y="2481436"/>
            <a:ext cx="8382000" cy="1080914"/>
          </a:xfrm>
        </p:spPr>
        <p:txBody>
          <a:bodyPr>
            <a:noAutofit/>
          </a:bodyPr>
          <a:lstStyle/>
          <a:p>
            <a:r>
              <a:rPr lang="en-US" sz="4000" b="1" cap="none" smtClean="0">
                <a:ln w="0"/>
                <a:solidFill>
                  <a:schemeClr val="tx1"/>
                </a:solidFill>
                <a:effectLst>
                  <a:outerShdw blurRad="254000" dist="101600" dir="2700000" algn="tl" rotWithShape="0">
                    <a:prstClr val="black">
                      <a:alpha val="78000"/>
                    </a:prstClr>
                  </a:outerShdw>
                </a:effectLst>
              </a:rPr>
              <a:t>APLIKASI </a:t>
            </a:r>
            <a:r>
              <a:rPr lang="en-US" sz="4000" b="1" cap="none" smtClean="0">
                <a:ln w="0"/>
                <a:solidFill>
                  <a:schemeClr val="tx1"/>
                </a:solidFill>
                <a:effectLst>
                  <a:outerShdw blurRad="254000" dist="101600" dir="2700000" algn="tl" rotWithShape="0">
                    <a:prstClr val="black">
                      <a:alpha val="78000"/>
                    </a:prstClr>
                  </a:outerShdw>
                </a:effectLst>
              </a:rPr>
              <a:t>DALAM </a:t>
            </a:r>
            <a:r>
              <a:rPr lang="en-US" sz="4000" b="1" cap="none" smtClean="0">
                <a:ln w="0"/>
                <a:solidFill>
                  <a:schemeClr val="tx1"/>
                </a:solidFill>
                <a:effectLst>
                  <a:outerShdw blurRad="254000" dist="101600" dir="2700000" algn="tl" rotWithShape="0">
                    <a:prstClr val="black">
                      <a:alpha val="78000"/>
                    </a:prstClr>
                  </a:outerShdw>
                </a:effectLst>
              </a:rPr>
              <a:t>EKONOMI:</a:t>
            </a:r>
            <a:r>
              <a:rPr lang="en-US" sz="4500" b="1" cap="none" smtClean="0">
                <a:ln w="0"/>
                <a:solidFill>
                  <a:schemeClr val="tx1"/>
                </a:solidFill>
                <a:effectLst>
                  <a:outerShdw blurRad="254000" dist="101600" dir="2700000" algn="tl" rotWithShape="0">
                    <a:prstClr val="black">
                      <a:alpha val="78000"/>
                    </a:prstClr>
                  </a:outerShdw>
                </a:effectLst>
              </a:rPr>
              <a:t/>
            </a:r>
            <a:br>
              <a:rPr lang="en-US" sz="4500" b="1" cap="none" smtClean="0">
                <a:ln w="0"/>
                <a:solidFill>
                  <a:schemeClr val="tx1"/>
                </a:solidFill>
                <a:effectLst>
                  <a:outerShdw blurRad="254000" dist="101600" dir="2700000" algn="tl" rotWithShape="0">
                    <a:prstClr val="black">
                      <a:alpha val="78000"/>
                    </a:prstClr>
                  </a:outerShdw>
                </a:effectLst>
              </a:rPr>
            </a:br>
            <a:r>
              <a:rPr lang="id-ID" sz="3200" b="1" cap="none" smtClean="0">
                <a:ln w="0"/>
                <a:solidFill>
                  <a:schemeClr val="accent3">
                    <a:lumMod val="75000"/>
                  </a:schemeClr>
                </a:solidFill>
                <a:effectLst>
                  <a:outerShdw blurRad="254000" dist="101600" dir="2700000" algn="tl" rotWithShape="0">
                    <a:prstClr val="black">
                      <a:alpha val="78000"/>
                    </a:prstClr>
                  </a:outerShdw>
                </a:effectLst>
              </a:rPr>
              <a:t>FUNSI </a:t>
            </a:r>
            <a:r>
              <a:rPr lang="id-ID" sz="3200" b="1" cap="none">
                <a:ln w="0"/>
                <a:solidFill>
                  <a:schemeClr val="accent3">
                    <a:lumMod val="75000"/>
                  </a:schemeClr>
                </a:solidFill>
                <a:effectLst>
                  <a:outerShdw blurRad="254000" dist="101600" dir="2700000" algn="tl" rotWithShape="0">
                    <a:prstClr val="black">
                      <a:alpha val="78000"/>
                    </a:prstClr>
                  </a:outerShdw>
                </a:effectLst>
              </a:rPr>
              <a:t>PERMINTAAN DAN PENAWARAN</a:t>
            </a:r>
            <a:endParaRPr lang="id-ID" sz="4500" b="1" cap="none">
              <a:ln w="0"/>
              <a:solidFill>
                <a:schemeClr val="accent3">
                  <a:lumMod val="75000"/>
                </a:schemeClr>
              </a:solidFill>
              <a:effectLst>
                <a:outerShdw blurRad="254000" dist="101600" dir="2700000" algn="tl" rotWithShape="0">
                  <a:prstClr val="black">
                    <a:alpha val="78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9702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smtClean="0"/>
              <a:t>Fungsi permintaan</a:t>
            </a:r>
            <a:endParaRPr lang="en-US" sz="3600"/>
          </a:p>
        </p:txBody>
      </p:sp>
    </p:spTree>
    <p:extLst>
      <p:ext uri="{BB962C8B-B14F-4D97-AF65-F5344CB8AC3E}">
        <p14:creationId xmlns:p14="http://schemas.microsoft.com/office/powerpoint/2010/main" val="3068706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/>
              <a:t>DEFINISI</a:t>
            </a:r>
            <a:endParaRPr lang="id-ID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marL="0" indent="0">
              <a:buNone/>
            </a:pPr>
            <a:r>
              <a:rPr lang="id-ID"/>
              <a:t>Fungsi permintaan </a:t>
            </a:r>
            <a:r>
              <a:rPr lang="id-ID" smtClean="0"/>
              <a:t>akan sesuatu </a:t>
            </a:r>
            <a:r>
              <a:rPr lang="sv-SE" smtClean="0"/>
              <a:t>barang </a:t>
            </a:r>
            <a:r>
              <a:rPr lang="sv-SE"/>
              <a:t>dapat ditunjukkan oleh persamaan</a:t>
            </a:r>
            <a:r>
              <a:rPr lang="sv-SE" smtClean="0"/>
              <a:t>:</a:t>
            </a:r>
            <a:endParaRPr lang="id-ID" smtClean="0"/>
          </a:p>
          <a:p>
            <a:pPr marL="0" indent="0">
              <a:buNone/>
            </a:pPr>
            <a:endParaRPr lang="id-ID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56060" y="2496472"/>
            <a:ext cx="7144940" cy="251367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15726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/>
              <a:t>DEFINISI</a:t>
            </a:r>
            <a:endParaRPr lang="id-ID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/>
            <p:txBody>
              <a:bodyPr anchor="t"/>
              <a:lstStyle/>
              <a:p>
                <a:pPr marL="0" indent="0">
                  <a:buNone/>
                </a:pPr>
                <a:r>
                  <a:rPr lang="en-US" smtClean="0"/>
                  <a:t>Bentuk umum fungsi permintaan:</a:t>
                </a:r>
              </a:p>
              <a:p>
                <a:pPr marL="0" indent="0">
                  <a:buNone/>
                </a:pPr>
                <a:endParaRPr lang="en-US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/>
                        </a:rPr>
                        <m:t>𝑄</m:t>
                      </m:r>
                      <m:r>
                        <a:rPr lang="en-US" sz="2800" b="0" i="1" smtClean="0">
                          <a:latin typeface="Cambria Math"/>
                        </a:rPr>
                        <m:t>=</m:t>
                      </m:r>
                      <m:r>
                        <a:rPr lang="en-US" sz="2800" b="0" i="1" smtClean="0">
                          <a:latin typeface="Cambria Math"/>
                        </a:rPr>
                        <m:t>𝑎</m:t>
                      </m:r>
                      <m:r>
                        <a:rPr lang="en-US" sz="2800" b="0" i="1" smtClean="0">
                          <a:latin typeface="Cambria Math"/>
                        </a:rPr>
                        <m:t>+</m:t>
                      </m:r>
                      <m:r>
                        <a:rPr lang="en-US" sz="2800" b="0" i="1" smtClean="0">
                          <a:latin typeface="Cambria Math"/>
                        </a:rPr>
                        <m:t>𝑏𝑃</m:t>
                      </m:r>
                    </m:oMath>
                  </m:oMathPara>
                </a14:m>
                <a:endParaRPr lang="id-ID" sz="2800" smtClean="0"/>
              </a:p>
              <a:p>
                <a:pPr marL="0" indent="0">
                  <a:buNone/>
                </a:pPr>
                <a:r>
                  <a:rPr lang="en-US" smtClean="0"/>
                  <a:t>Di mana</a:t>
                </a:r>
              </a:p>
              <a:p>
                <a:pPr marL="0" indent="0">
                  <a:buNone/>
                </a:pPr>
                <a:r>
                  <a:rPr lang="en-US" smtClean="0">
                    <a:latin typeface="Times New Roman" pitchFamily="18" charset="0"/>
                    <a:cs typeface="Times New Roman" pitchFamily="18" charset="0"/>
                  </a:rPr>
                  <a:t>Q	:	Kuantitas yang diminta</a:t>
                </a:r>
              </a:p>
              <a:p>
                <a:pPr marL="0" indent="0">
                  <a:buNone/>
                </a:pPr>
                <a:r>
                  <a:rPr lang="en-US" smtClean="0">
                    <a:latin typeface="Times New Roman" pitchFamily="18" charset="0"/>
                    <a:cs typeface="Times New Roman" pitchFamily="18" charset="0"/>
                  </a:rPr>
                  <a:t>P	:	Harga</a:t>
                </a:r>
                <a:endParaRPr lang="id-ID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231" t="-22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06401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/>
              <a:t>CONTOH</a:t>
            </a:r>
            <a:endParaRPr lang="id-ID"/>
          </a:p>
        </p:txBody>
      </p:sp>
      <p:pic>
        <p:nvPicPr>
          <p:cNvPr id="4" name="Picture 3"/>
          <p:cNvPicPr>
            <a:picLocks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54100" y="2000248"/>
            <a:ext cx="8686800" cy="24688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857153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jawab</a:t>
            </a:r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56060" y="1200150"/>
                <a:ext cx="7429498" cy="3143253"/>
              </a:xfrm>
            </p:spPr>
            <p:txBody>
              <a:bodyPr>
                <a:normAutofit fontScale="77500" lnSpcReduction="20000"/>
              </a:bodyPr>
              <a:lstStyle/>
              <a:p>
                <a:pPr marL="0" indent="0">
                  <a:spcBef>
                    <a:spcPts val="0"/>
                  </a:spcBef>
                  <a:spcAft>
                    <a:spcPts val="1200"/>
                  </a:spcAft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21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100" b="0" i="1" smtClean="0">
                            <a:latin typeface="Cambria Math"/>
                          </a:rPr>
                          <m:t>𝑦</m:t>
                        </m:r>
                        <m:r>
                          <a:rPr lang="en-US" sz="2100" b="0" i="1" smtClean="0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en-US" sz="21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100" b="0" i="1" smtClean="0">
                                <a:latin typeface="Cambria Math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100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num>
                      <m:den>
                        <m:r>
                          <a:rPr lang="en-US" sz="2100" b="0" i="1" smtClean="0">
                            <a:latin typeface="Cambria Math"/>
                          </a:rPr>
                          <m:t>𝑥</m:t>
                        </m:r>
                        <m:r>
                          <a:rPr lang="en-US" sz="2100" b="0" i="1" smtClean="0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en-US" sz="21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1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100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den>
                    </m:f>
                    <m:r>
                      <a:rPr lang="en-US" sz="21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100" b="0" i="1" smtClean="0"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1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100" b="0" i="1" smtClean="0">
                                <a:latin typeface="Cambria Math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100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en-US" sz="2100" b="0" i="1" smtClean="0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en-US" sz="21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100" b="0" i="1" smtClean="0">
                                <a:latin typeface="Cambria Math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100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21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1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100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en-US" sz="2100" b="0" i="1" smtClean="0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en-US" sz="21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1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100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2100" smtClean="0"/>
                  <a:t>   </a:t>
                </a:r>
                <a:r>
                  <a:rPr lang="en-US" sz="2100" smtClean="0">
                    <a:sym typeface="Wingdings" pitchFamily="2" charset="2"/>
                  </a:rPr>
                  <a:t>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1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100" b="0" i="1" smtClean="0">
                            <a:latin typeface="Cambria Math"/>
                          </a:rPr>
                          <m:t>𝑄</m:t>
                        </m:r>
                        <m:r>
                          <a:rPr lang="en-US" sz="2100" i="1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en-US" sz="21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100" b="0" i="1" smtClean="0">
                                <a:latin typeface="Cambria Math"/>
                              </a:rPr>
                              <m:t>𝑄</m:t>
                            </m:r>
                          </m:e>
                          <m:sub>
                            <m:r>
                              <a:rPr lang="en-US" sz="2100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num>
                      <m:den>
                        <m:r>
                          <a:rPr lang="en-US" sz="2100" b="0" i="1" smtClean="0">
                            <a:latin typeface="Cambria Math"/>
                          </a:rPr>
                          <m:t>𝑃</m:t>
                        </m:r>
                        <m:r>
                          <a:rPr lang="en-US" sz="2100" i="1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en-US" sz="21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100" b="0" i="1" smtClean="0">
                                <a:latin typeface="Cambria Math"/>
                              </a:rPr>
                              <m:t>𝑃</m:t>
                            </m:r>
                          </m:e>
                          <m:sub>
                            <m:r>
                              <a:rPr lang="en-US" sz="2100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den>
                    </m:f>
                    <m:r>
                      <a:rPr lang="en-US" sz="21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100" i="1"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10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100" b="0" i="1" smtClean="0">
                                <a:latin typeface="Cambria Math"/>
                              </a:rPr>
                              <m:t>𝑄</m:t>
                            </m:r>
                          </m:e>
                          <m:sub>
                            <m:r>
                              <a:rPr lang="en-US" sz="2100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en-US" sz="2100" i="1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en-US" sz="21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100" b="0" i="1" smtClean="0">
                                <a:latin typeface="Cambria Math"/>
                              </a:rPr>
                              <m:t>𝑄</m:t>
                            </m:r>
                          </m:e>
                          <m:sub>
                            <m:r>
                              <a:rPr lang="en-US" sz="2100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21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100" b="0" i="1" smtClean="0">
                                <a:latin typeface="Cambria Math"/>
                              </a:rPr>
                              <m:t>𝑃</m:t>
                            </m:r>
                          </m:e>
                          <m:sub>
                            <m:r>
                              <a:rPr lang="en-US" sz="2100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en-US" sz="2100" i="1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en-US" sz="21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100" b="0" i="1" smtClean="0">
                                <a:latin typeface="Cambria Math"/>
                              </a:rPr>
                              <m:t>𝑃</m:t>
                            </m:r>
                          </m:e>
                          <m:sub>
                            <m:r>
                              <a:rPr lang="en-US" sz="2100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2100"/>
                  <a:t> </a:t>
                </a:r>
                <a:endParaRPr lang="en-US" sz="2100" smtClean="0"/>
              </a:p>
              <a:p>
                <a:pPr marL="0" indent="0">
                  <a:spcBef>
                    <a:spcPts val="0"/>
                  </a:spcBef>
                  <a:spcAft>
                    <a:spcPts val="1200"/>
                  </a:spcAft>
                  <a:buNone/>
                </a:pPr>
                <a:r>
                  <a:rPr lang="en-US" sz="1400" smtClean="0"/>
                  <a:t>Q1 = 10;  P1 = 80  dan  Q2 = 20; P2 = 60</a:t>
                </a:r>
              </a:p>
              <a:p>
                <a:pPr marL="0" indent="0">
                  <a:spcBef>
                    <a:spcPts val="0"/>
                  </a:spcBef>
                  <a:spcAft>
                    <a:spcPts val="1200"/>
                  </a:spcAft>
                  <a:buNone/>
                </a:pPr>
                <a:r>
                  <a:rPr lang="en-US" sz="1400" smtClean="0"/>
                  <a:t>Jadi dimasukkan ke rumus menjadi   </a:t>
                </a:r>
              </a:p>
              <a:p>
                <a:pPr marL="0" indent="0">
                  <a:spcBef>
                    <a:spcPts val="0"/>
                  </a:spcBef>
                  <a:spcAft>
                    <a:spcPts val="12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𝑄</m:t>
                          </m:r>
                          <m:r>
                            <a:rPr lang="en-US" i="1">
                              <a:latin typeface="Cambria Math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10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𝑃</m:t>
                          </m:r>
                          <m:r>
                            <a:rPr lang="en-US" i="1">
                              <a:latin typeface="Cambria Math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80</m:t>
                          </m:r>
                        </m:den>
                      </m:f>
                      <m:r>
                        <a:rPr lang="en-US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20</m:t>
                          </m:r>
                          <m:r>
                            <a:rPr lang="en-US" i="1">
                              <a:latin typeface="Cambria Math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10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60</m:t>
                          </m:r>
                          <m:r>
                            <a:rPr lang="en-US" i="1">
                              <a:latin typeface="Cambria Math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80</m:t>
                          </m:r>
                        </m:den>
                      </m:f>
                    </m:oMath>
                  </m:oMathPara>
                </a14:m>
                <a:endParaRPr lang="en-US" sz="2400" smtClean="0"/>
              </a:p>
              <a:p>
                <a:pPr marL="0" indent="0">
                  <a:spcBef>
                    <a:spcPts val="0"/>
                  </a:spcBef>
                  <a:spcAft>
                    <a:spcPts val="12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</a:rPr>
                        <m:t>𝑄</m:t>
                      </m:r>
                      <m:r>
                        <a:rPr lang="en-US" sz="1800" b="0" i="1" smtClean="0">
                          <a:latin typeface="Cambria Math"/>
                        </a:rPr>
                        <m:t>−10=</m:t>
                      </m:r>
                      <m:f>
                        <m:f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1800" b="0" i="1" smtClean="0">
                              <a:latin typeface="Cambria Math"/>
                            </a:rPr>
                            <m:t>10</m:t>
                          </m:r>
                        </m:num>
                        <m:den>
                          <m:r>
                            <a:rPr lang="en-US" sz="1800" b="0" i="1" smtClean="0">
                              <a:latin typeface="Cambria Math"/>
                            </a:rPr>
                            <m:t>−20</m:t>
                          </m:r>
                        </m:den>
                      </m:f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𝑃</m:t>
                          </m:r>
                          <m:r>
                            <a:rPr lang="en-US" sz="1800" b="0" i="1" smtClean="0">
                              <a:latin typeface="Cambria Math"/>
                            </a:rPr>
                            <m:t>−80</m:t>
                          </m:r>
                        </m:e>
                      </m:d>
                    </m:oMath>
                  </m:oMathPara>
                </a14:m>
                <a:endParaRPr lang="en-US" sz="1800" b="0" smtClean="0"/>
              </a:p>
              <a:p>
                <a:pPr marL="0" indent="0">
                  <a:spcBef>
                    <a:spcPts val="0"/>
                  </a:spcBef>
                  <a:spcAft>
                    <a:spcPts val="1200"/>
                  </a:spcAft>
                  <a:buNone/>
                </a:pP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𝑄</m:t>
                    </m:r>
                    <m:r>
                      <a:rPr lang="en-US" sz="1800" i="1">
                        <a:latin typeface="Cambria Math"/>
                      </a:rPr>
                      <m:t>−10=</m:t>
                    </m:r>
                    <m:r>
                      <a:rPr lang="en-US" sz="1800" b="0" i="1" smtClean="0">
                        <a:latin typeface="Cambria Math"/>
                      </a:rPr>
                      <m:t>−</m:t>
                    </m:r>
                    <m:f>
                      <m:f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18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1800" b="0" i="1" smtClean="0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US" sz="1800" b="0" i="1" smtClean="0">
                        <a:latin typeface="Cambria Math"/>
                      </a:rPr>
                      <m:t>𝑃</m:t>
                    </m:r>
                    <m:r>
                      <a:rPr lang="en-US" sz="1800" b="0" i="0" smtClean="0">
                        <a:latin typeface="Cambria Math"/>
                      </a:rPr>
                      <m:t>+40</m:t>
                    </m:r>
                  </m:oMath>
                </a14:m>
                <a:r>
                  <a:rPr lang="en-US" sz="1800" b="0" smtClean="0"/>
                  <a:t>    </a:t>
                </a:r>
                <a:r>
                  <a:rPr lang="en-US" sz="1800" b="0" smtClean="0">
                    <a:sym typeface="Wingdings" pitchFamily="2" charset="2"/>
                  </a:rPr>
                  <a:t>    </a:t>
                </a:r>
                <a:r>
                  <a:rPr lang="en-US" sz="1800" i="1" smtClean="0">
                    <a:latin typeface="Times New Roman" pitchFamily="18" charset="0"/>
                    <a:cs typeface="Times New Roman" pitchFamily="18" charset="0"/>
                  </a:rPr>
                  <a:t>Q</a:t>
                </a:r>
                <a:r>
                  <a:rPr lang="en-US" sz="1800" smtClean="0">
                    <a:latin typeface="Times New Roman" pitchFamily="18" charset="0"/>
                    <a:cs typeface="Times New Roman" pitchFamily="18" charset="0"/>
                  </a:rPr>
                  <a:t>= </a:t>
                </a:r>
                <a14:m>
                  <m:oMath xmlns:m="http://schemas.openxmlformats.org/officeDocument/2006/math">
                    <m:r>
                      <a:rPr lang="en-US" sz="1800" b="0" i="0" smtClean="0">
                        <a:latin typeface="Cambria Math"/>
                      </a:rPr>
                      <m:t>30</m:t>
                    </m:r>
                    <m:r>
                      <a:rPr lang="en-US" sz="1800" b="0" i="1" smtClean="0">
                        <a:latin typeface="Cambria Math"/>
                      </a:rPr>
                      <m:t>−</m:t>
                    </m:r>
                    <m:f>
                      <m:fPr>
                        <m:ctrlPr>
                          <a:rPr lang="en-US" sz="1800" i="1" smtClean="0">
                            <a:latin typeface="Cambria Math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sz="1800" b="0" i="1" smtClean="0">
                            <a:latin typeface="Cambria Math"/>
                            <a:cs typeface="Times New Roman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800" b="0" i="1" smtClean="0">
                            <a:latin typeface="Cambria Math"/>
                            <a:cs typeface="Times New Roman" pitchFamily="18" charset="0"/>
                          </a:rPr>
                          <m:t>2</m:t>
                        </m:r>
                      </m:den>
                    </m:f>
                    <m:r>
                      <a:rPr lang="en-US" sz="1800" b="0" i="1" smtClean="0">
                        <a:latin typeface="Cambria Math"/>
                        <a:cs typeface="Times New Roman" pitchFamily="18" charset="0"/>
                      </a:rPr>
                      <m:t>𝑃</m:t>
                    </m:r>
                  </m:oMath>
                </a14:m>
                <a:r>
                  <a:rPr lang="en-US" sz="1800" smtClean="0">
                    <a:latin typeface="Times New Roman" pitchFamily="18" charset="0"/>
                    <a:cs typeface="Times New Roman" pitchFamily="18" charset="0"/>
                  </a:rPr>
                  <a:t>  </a:t>
                </a:r>
              </a:p>
              <a:p>
                <a:pPr marL="0" indent="0">
                  <a:spcBef>
                    <a:spcPts val="0"/>
                  </a:spcBef>
                  <a:spcAft>
                    <a:spcPts val="1200"/>
                  </a:spcAft>
                  <a:buNone/>
                </a:pPr>
                <a:r>
                  <a:rPr lang="en-US" sz="2600" i="1" smtClean="0">
                    <a:solidFill>
                      <a:srgbClr val="FFC000"/>
                    </a:solidFill>
                    <a:latin typeface="Times New Roman" pitchFamily="18" charset="0"/>
                    <a:cs typeface="Times New Roman" pitchFamily="18" charset="0"/>
                  </a:rPr>
                  <a:t>Q</a:t>
                </a:r>
                <a:r>
                  <a:rPr lang="en-US" sz="2600" smtClean="0">
                    <a:solidFill>
                      <a:srgbClr val="FFC000"/>
                    </a:solidFill>
                    <a:latin typeface="Times New Roman" pitchFamily="18" charset="0"/>
                    <a:cs typeface="Times New Roman" pitchFamily="18" charset="0"/>
                  </a:rPr>
                  <a:t> = </a:t>
                </a:r>
                <a14:m>
                  <m:oMath xmlns:m="http://schemas.openxmlformats.org/officeDocument/2006/math">
                    <m:r>
                      <a:rPr lang="en-US" sz="2800" b="0" i="0" smtClean="0">
                        <a:solidFill>
                          <a:srgbClr val="FFC000"/>
                        </a:solidFill>
                        <a:latin typeface="Cambria Math"/>
                      </a:rPr>
                      <m:t>30</m:t>
                    </m:r>
                    <m:r>
                      <a:rPr lang="en-US" sz="2800" i="1" smtClean="0">
                        <a:solidFill>
                          <a:srgbClr val="FFC000"/>
                        </a:solidFill>
                        <a:latin typeface="Cambria Math"/>
                      </a:rPr>
                      <m:t>−</m:t>
                    </m:r>
                    <m:f>
                      <m:fPr>
                        <m:ctrlPr>
                          <a:rPr lang="en-US" sz="2800" i="1" smtClean="0">
                            <a:solidFill>
                              <a:srgbClr val="FFC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2800" b="0" i="1" smtClean="0">
                            <a:solidFill>
                              <a:srgbClr val="FFC000"/>
                            </a:solidFill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800" b="0" i="1" smtClean="0">
                            <a:solidFill>
                              <a:srgbClr val="FFC000"/>
                            </a:solidFill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US" sz="2800" b="0" i="1" smtClean="0">
                        <a:solidFill>
                          <a:srgbClr val="FFC000"/>
                        </a:solidFill>
                        <a:latin typeface="Cambria Math"/>
                      </a:rPr>
                      <m:t>𝑃</m:t>
                    </m:r>
                    <m:r>
                      <a:rPr lang="en-US" sz="2800" i="1" smtClean="0">
                        <a:solidFill>
                          <a:srgbClr val="FFC000"/>
                        </a:solidFill>
                        <a:latin typeface="Cambria Math"/>
                      </a:rPr>
                      <m:t> </m:t>
                    </m:r>
                  </m:oMath>
                </a14:m>
                <a:endParaRPr lang="en-US" sz="2600" b="0" i="1" smtClean="0">
                  <a:solidFill>
                    <a:srgbClr val="FFC000"/>
                  </a:solidFill>
                  <a:latin typeface="Times New Roman" pitchFamily="18" charset="0"/>
                  <a:cs typeface="Times New Roman" pitchFamily="18" charset="0"/>
                </a:endParaRPr>
              </a:p>
              <a:p>
                <a:pPr marL="0" indent="0">
                  <a:buNone/>
                </a:pPr>
                <a:endParaRPr lang="en-US" sz="1800" smtClean="0"/>
              </a:p>
              <a:p>
                <a:pPr marL="0" indent="0">
                  <a:buNone/>
                </a:pPr>
                <a:endParaRPr lang="en-US" sz="200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56060" y="1200150"/>
                <a:ext cx="7429498" cy="3143253"/>
              </a:xfrm>
              <a:blipFill rotWithShape="1">
                <a:blip r:embed="rId2"/>
                <a:stretch>
                  <a:fillRect l="-1805" t="-25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58941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Grafik fungsi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525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Grafik fungsi permintaan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mtClean="0"/>
              <a:t>Dalam penggambaran grafik fungsi permintaan maupun penawaran, meskipun bentuk umumnya adalah</a:t>
            </a:r>
          </a:p>
          <a:p>
            <a:pPr marL="1260475" indent="0">
              <a:buNone/>
            </a:pPr>
            <a:r>
              <a:rPr lang="en-US" smtClean="0"/>
              <a:t>Q = a + bP</a:t>
            </a:r>
          </a:p>
          <a:p>
            <a:pPr marL="231775" indent="0">
              <a:buNone/>
            </a:pPr>
            <a:r>
              <a:rPr lang="en-US" smtClean="0"/>
              <a:t>Namun pada umumnya penggambaran fungsi permintaan terbuat terbalik, yaitu sumbu datar adalah Q dan sumbu tegak adalah P, jadi persamaannya harus dirubah menjadi</a:t>
            </a:r>
          </a:p>
          <a:p>
            <a:pPr marL="1260475" indent="0">
              <a:buNone/>
            </a:pPr>
            <a:r>
              <a:rPr lang="en-US" smtClean="0"/>
              <a:t>P = a + bQ</a:t>
            </a:r>
          </a:p>
          <a:p>
            <a:pPr marL="1260475" indent="0">
              <a:buNone/>
            </a:pPr>
            <a:endParaRPr lang="en-US"/>
          </a:p>
          <a:p>
            <a:pPr marL="231775" indent="-231775"/>
            <a:r>
              <a:rPr lang="en-US" smtClean="0"/>
              <a:t>Dari contoh di atas, di mana diperoleh fungsi permintaan Q = 30 – ½P, maka persamaan bisa diubah menjadi  P = 60 – 2Q </a:t>
            </a:r>
            <a:endParaRPr lang="en-US"/>
          </a:p>
          <a:p>
            <a:pPr marL="231775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8582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1631730" y="330420"/>
            <a:ext cx="0" cy="429768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1631730" y="4617482"/>
            <a:ext cx="4495800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409751" y="181883"/>
            <a:ext cx="2303029" cy="475206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621220" y="4518790"/>
            <a:ext cx="57780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461963" algn="ctr"/>
                <a:tab pos="1146175" algn="ctr"/>
                <a:tab pos="1828800" algn="ctr"/>
                <a:tab pos="2511425" algn="ctr"/>
                <a:tab pos="3205163" algn="ctr"/>
                <a:tab pos="3889375" algn="ctr"/>
              </a:tabLst>
            </a:pPr>
            <a:r>
              <a:rPr lang="en-US" sz="1400" smtClean="0"/>
              <a:t>	|	|	|	|	|	|</a:t>
            </a:r>
          </a:p>
          <a:p>
            <a:pPr>
              <a:tabLst>
                <a:tab pos="461963" algn="ctr"/>
                <a:tab pos="1146175" algn="ctr"/>
                <a:tab pos="1828800" algn="ctr"/>
                <a:tab pos="2511425" algn="ctr"/>
                <a:tab pos="3205163" algn="ctr"/>
                <a:tab pos="3889375" algn="ctr"/>
              </a:tabLst>
            </a:pPr>
            <a:r>
              <a:rPr lang="en-US" sz="1400"/>
              <a:t>	</a:t>
            </a:r>
            <a:r>
              <a:rPr lang="en-US" sz="1400" smtClean="0"/>
              <a:t>1	2	3	4	5	6</a:t>
            </a:r>
            <a:endParaRPr lang="en-US" sz="1400"/>
          </a:p>
        </p:txBody>
      </p:sp>
      <p:sp>
        <p:nvSpPr>
          <p:cNvPr id="13" name="TextBox 12"/>
          <p:cNvSpPr txBox="1"/>
          <p:nvPr/>
        </p:nvSpPr>
        <p:spPr>
          <a:xfrm rot="16200000">
            <a:off x="-1474241" y="1463427"/>
            <a:ext cx="57780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461963" algn="ctr"/>
                <a:tab pos="1146175" algn="ctr"/>
                <a:tab pos="1828800" algn="ctr"/>
                <a:tab pos="2511425" algn="ctr"/>
                <a:tab pos="3205163" algn="ctr"/>
                <a:tab pos="3889375" algn="ctr"/>
              </a:tabLst>
            </a:pPr>
            <a:r>
              <a:rPr lang="en-US" sz="1400" smtClean="0"/>
              <a:t>	1	2	3	4	5	6</a:t>
            </a:r>
          </a:p>
          <a:p>
            <a:pPr>
              <a:tabLst>
                <a:tab pos="461963" algn="ctr"/>
                <a:tab pos="1146175" algn="ctr"/>
                <a:tab pos="1828800" algn="ctr"/>
                <a:tab pos="2511425" algn="ctr"/>
                <a:tab pos="3205163" algn="ctr"/>
                <a:tab pos="3889375" algn="ctr"/>
              </a:tabLst>
            </a:pPr>
            <a:r>
              <a:rPr lang="en-US" sz="1400"/>
              <a:t>	</a:t>
            </a:r>
            <a:r>
              <a:rPr lang="en-US" sz="1400" smtClean="0"/>
              <a:t>|	|	|	|	|	|	</a:t>
            </a:r>
            <a:endParaRPr lang="en-US" sz="140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6" name="Rectangle 15"/>
              <p:cNvSpPr/>
              <p:nvPr/>
            </p:nvSpPr>
            <p:spPr>
              <a:xfrm>
                <a:off x="3191952" y="2697884"/>
                <a:ext cx="1444947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spcAft>
                    <a:spcPts val="1200"/>
                  </a:spcAft>
                </a:pPr>
                <a:r>
                  <a:rPr lang="en-US" i="1" smtClean="0">
                    <a:solidFill>
                      <a:srgbClr val="FFC000"/>
                    </a:solidFill>
                    <a:latin typeface="Times New Roman" pitchFamily="18" charset="0"/>
                    <a:cs typeface="Times New Roman" pitchFamily="18" charset="0"/>
                  </a:rPr>
                  <a:t>P</a:t>
                </a:r>
                <a:r>
                  <a:rPr lang="en-US" smtClean="0">
                    <a:solidFill>
                      <a:srgbClr val="FFC000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>
                    <a:solidFill>
                      <a:srgbClr val="FFC000"/>
                    </a:solidFill>
                    <a:latin typeface="Times New Roman" pitchFamily="18" charset="0"/>
                    <a:cs typeface="Times New Roman" pitchFamily="18" charset="0"/>
                  </a:rPr>
                  <a:t>= </a:t>
                </a:r>
                <a14:m>
                  <m:oMath xmlns:m="http://schemas.openxmlformats.org/officeDocument/2006/math">
                    <m:r>
                      <a:rPr lang="en-US" smtClean="0">
                        <a:solidFill>
                          <a:srgbClr val="FFC000"/>
                        </a:solidFill>
                        <a:latin typeface="Cambria Math"/>
                      </a:rPr>
                      <m:t>6</m:t>
                    </m:r>
                    <m:r>
                      <a:rPr lang="en-US">
                        <a:solidFill>
                          <a:srgbClr val="FFC000"/>
                        </a:solidFill>
                        <a:latin typeface="Cambria Math"/>
                      </a:rPr>
                      <m:t>0</m:t>
                    </m:r>
                    <m:r>
                      <a:rPr lang="en-US" i="1">
                        <a:solidFill>
                          <a:srgbClr val="FFC000"/>
                        </a:solidFill>
                        <a:latin typeface="Cambria Math"/>
                      </a:rPr>
                      <m:t>−</m:t>
                    </m:r>
                    <m:r>
                      <a:rPr lang="en-US" b="0" i="1" smtClean="0">
                        <a:solidFill>
                          <a:srgbClr val="FFC000"/>
                        </a:solidFill>
                        <a:latin typeface="Cambria Math"/>
                      </a:rPr>
                      <m:t>2</m:t>
                    </m:r>
                    <m:r>
                      <a:rPr lang="en-US" b="0" i="1" smtClean="0">
                        <a:solidFill>
                          <a:srgbClr val="FFC000"/>
                        </a:solidFill>
                        <a:latin typeface="Cambria Math"/>
                      </a:rPr>
                      <m:t>𝑄</m:t>
                    </m:r>
                    <m:r>
                      <a:rPr lang="en-US" i="1">
                        <a:solidFill>
                          <a:srgbClr val="FFC000"/>
                        </a:solidFill>
                        <a:latin typeface="Cambria Math"/>
                      </a:rPr>
                      <m:t> </m:t>
                    </m:r>
                  </m:oMath>
                </a14:m>
                <a:endParaRPr lang="en-US" i="1">
                  <a:solidFill>
                    <a:srgbClr val="FFC00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91952" y="2697884"/>
                <a:ext cx="1444947" cy="369332"/>
              </a:xfrm>
              <a:prstGeom prst="rect">
                <a:avLst/>
              </a:prstGeom>
              <a:blipFill rotWithShape="1">
                <a:blip r:embed="rId2"/>
                <a:stretch>
                  <a:fillRect l="-3797" t="-8333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Flowchart: Connector 16"/>
          <p:cNvSpPr/>
          <p:nvPr/>
        </p:nvSpPr>
        <p:spPr>
          <a:xfrm>
            <a:off x="3497233" y="4582380"/>
            <a:ext cx="91440" cy="91440"/>
          </a:xfrm>
          <a:prstGeom prst="flowChartConnector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lowchart: Connector 17"/>
          <p:cNvSpPr/>
          <p:nvPr/>
        </p:nvSpPr>
        <p:spPr>
          <a:xfrm>
            <a:off x="1585484" y="582670"/>
            <a:ext cx="91440" cy="91440"/>
          </a:xfrm>
          <a:prstGeom prst="flowChartConnector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1267906" y="181883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smtClean="0">
                <a:latin typeface="Times New Roman" pitchFamily="18" charset="0"/>
                <a:cs typeface="Times New Roman" pitchFamily="18" charset="0"/>
              </a:rPr>
              <a:t>P</a:t>
            </a:r>
            <a:endParaRPr lang="en-US" b="1" i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943600" y="4582380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smtClean="0">
                <a:latin typeface="Times New Roman" pitchFamily="18" charset="0"/>
                <a:cs typeface="Times New Roman" pitchFamily="18" charset="0"/>
              </a:rPr>
              <a:t>Q</a:t>
            </a:r>
            <a:endParaRPr lang="en-US" b="1" i="1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1073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/>
              <a:t>CONTOH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92D05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856059" y="1352550"/>
            <a:ext cx="7429499" cy="299516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585232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smtClean="0"/>
              <a:t>Fungsi penawaran</a:t>
            </a:r>
            <a:endParaRPr lang="en-US" sz="3600"/>
          </a:p>
        </p:txBody>
      </p:sp>
    </p:spTree>
    <p:extLst>
      <p:ext uri="{BB962C8B-B14F-4D97-AF65-F5344CB8AC3E}">
        <p14:creationId xmlns:p14="http://schemas.microsoft.com/office/powerpoint/2010/main" val="4172162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/>
              <a:t>FUNGSI PENAWARAN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00B0F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856060" y="2000249"/>
            <a:ext cx="7455053" cy="25885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621419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/>
              <a:t>BENTUK FUNGSI </a:t>
            </a:r>
            <a:r>
              <a:rPr lang="id-ID" smtClean="0"/>
              <a:t>PENAWARAN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6060" y="2000249"/>
            <a:ext cx="7429499" cy="2389551"/>
          </a:xfrm>
          <a:prstGeom prst="roundRect">
            <a:avLst>
              <a:gd name="adj" fmla="val 8648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777927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/>
              <a:t>CONTOH</a:t>
            </a:r>
            <a:endParaRPr lang="id-ID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125" y="2191870"/>
            <a:ext cx="8087369" cy="156781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384637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"/>
            <a:ext cx="9144000" cy="51435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id-ID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lum bright="-20000" contrast="40000"/>
          </a:blip>
          <a:stretch>
            <a:fillRect/>
          </a:stretch>
        </p:blipFill>
        <p:spPr>
          <a:xfrm>
            <a:off x="990600" y="90769"/>
            <a:ext cx="6858000" cy="480634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304954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4">
                <a:tint val="45000"/>
                <a:satMod val="400000"/>
              </a:schemeClr>
            </a:duotone>
            <a:lum bright="-20000" contrast="40000"/>
          </a:blip>
          <a:stretch>
            <a:fillRect/>
          </a:stretch>
        </p:blipFill>
        <p:spPr>
          <a:xfrm>
            <a:off x="341709" y="330319"/>
            <a:ext cx="8508247" cy="368923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154796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Grafik fungsi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011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Grafik fungsi penawaran</a:t>
            </a:r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mtClean="0"/>
                  <a:t>Seperti pada grafik fungsi permintaan, maka grafik fungsi penawaran juga digambarkan dengan sumbu datar Q dan sumbu tegak P.</a:t>
                </a:r>
              </a:p>
              <a:p>
                <a:r>
                  <a:rPr lang="en-US" smtClean="0"/>
                  <a:t>Oleh karena bentuk umum seperti di atas adalah Q = a+bP, maka persamaan perlu diubah dahulu menjadi P=a+bQ. </a:t>
                </a:r>
              </a:p>
              <a:p>
                <a:r>
                  <a:rPr lang="en-US" smtClean="0"/>
                  <a:t>Dari contoh di atas, dari </a:t>
                </a:r>
                <a:r>
                  <a:rPr lang="en-US" b="1" smtClean="0">
                    <a:solidFill>
                      <a:srgbClr val="FFC000"/>
                    </a:solidFill>
                  </a:rPr>
                  <a:t>Q = 3P -2 </a:t>
                </a:r>
                <a:r>
                  <a:rPr lang="en-US" smtClean="0"/>
                  <a:t>misalnya, dapat diubah menjadi eksplisit P, yaitu </a:t>
                </a:r>
                <a:r>
                  <a:rPr lang="en-US" b="1" smtClean="0">
                    <a:solidFill>
                      <a:srgbClr val="FFC000"/>
                    </a:solidFill>
                  </a:rPr>
                  <a:t>P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1" i="1" smtClean="0">
                            <a:solidFill>
                              <a:srgbClr val="FFC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b="1" i="1" smtClean="0">
                            <a:solidFill>
                              <a:srgbClr val="FFC000"/>
                            </a:solidFill>
                            <a:latin typeface="Cambria Math"/>
                          </a:rPr>
                          <m:t>𝟏</m:t>
                        </m:r>
                      </m:num>
                      <m:den>
                        <m:r>
                          <a:rPr lang="en-US" b="1" i="1" smtClean="0">
                            <a:solidFill>
                              <a:srgbClr val="FFC000"/>
                            </a:solidFill>
                            <a:latin typeface="Cambria Math"/>
                          </a:rPr>
                          <m:t>𝟑</m:t>
                        </m:r>
                      </m:den>
                    </m:f>
                  </m:oMath>
                </a14:m>
                <a:r>
                  <a:rPr lang="en-US" b="1" smtClean="0">
                    <a:solidFill>
                      <a:srgbClr val="FFC000"/>
                    </a:solidFill>
                  </a:rPr>
                  <a:t>Q –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1" i="1" smtClean="0">
                            <a:solidFill>
                              <a:srgbClr val="FFC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b="1" i="1" smtClean="0">
                            <a:solidFill>
                              <a:srgbClr val="FFC000"/>
                            </a:solidFill>
                            <a:latin typeface="Cambria Math"/>
                          </a:rPr>
                          <m:t>𝟐</m:t>
                        </m:r>
                      </m:num>
                      <m:den>
                        <m:r>
                          <a:rPr lang="en-US" b="1" i="1" smtClean="0">
                            <a:solidFill>
                              <a:srgbClr val="FFC000"/>
                            </a:solidFill>
                            <a:latin typeface="Cambria Math"/>
                          </a:rPr>
                          <m:t>𝟑</m:t>
                        </m:r>
                      </m:den>
                    </m:f>
                  </m:oMath>
                </a14:m>
                <a:endParaRPr lang="en-US" b="1"/>
              </a:p>
            </p:txBody>
          </p:sp>
        </mc:Choice>
        <mc:Fallback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066" t="-22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45251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1631730" y="330420"/>
            <a:ext cx="0" cy="384048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1629100" y="3365280"/>
            <a:ext cx="4754880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1489841" y="1714527"/>
            <a:ext cx="5215759" cy="232202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86280" y="3268060"/>
            <a:ext cx="57780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461963" algn="ctr"/>
                <a:tab pos="1146175" algn="ctr"/>
                <a:tab pos="1828800" algn="ctr"/>
                <a:tab pos="2511425" algn="ctr"/>
                <a:tab pos="3205163" algn="ctr"/>
                <a:tab pos="3889375" algn="ctr"/>
                <a:tab pos="4572000" algn="ctr"/>
                <a:tab pos="5254625" algn="ctr"/>
              </a:tabLst>
            </a:pPr>
            <a:r>
              <a:rPr lang="en-US" sz="1400" smtClean="0"/>
              <a:t>		|	|	|	|	|	|	|</a:t>
            </a:r>
          </a:p>
          <a:p>
            <a:pPr>
              <a:tabLst>
                <a:tab pos="461963" algn="ctr"/>
                <a:tab pos="1146175" algn="ctr"/>
                <a:tab pos="1828800" algn="ctr"/>
                <a:tab pos="2511425" algn="ctr"/>
                <a:tab pos="3205163" algn="ctr"/>
                <a:tab pos="3889375" algn="ctr"/>
                <a:tab pos="4572000" algn="ctr"/>
                <a:tab pos="5254625" algn="ctr"/>
              </a:tabLst>
            </a:pPr>
            <a:r>
              <a:rPr lang="en-US" sz="1400"/>
              <a:t>	</a:t>
            </a:r>
            <a:r>
              <a:rPr lang="en-US" sz="1400" smtClean="0"/>
              <a:t>		1	2	3	4	5	6</a:t>
            </a:r>
            <a:endParaRPr lang="en-US" sz="1400"/>
          </a:p>
        </p:txBody>
      </p:sp>
      <p:sp>
        <p:nvSpPr>
          <p:cNvPr id="13" name="TextBox 12"/>
          <p:cNvSpPr txBox="1"/>
          <p:nvPr/>
        </p:nvSpPr>
        <p:spPr>
          <a:xfrm rot="16200000">
            <a:off x="-1462061" y="1452917"/>
            <a:ext cx="57780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461963" algn="ctr"/>
                <a:tab pos="1146175" algn="ctr"/>
                <a:tab pos="1828800" algn="ctr"/>
                <a:tab pos="2511425" algn="ctr"/>
                <a:tab pos="3205163" algn="ctr"/>
                <a:tab pos="3889375" algn="ctr"/>
              </a:tabLst>
            </a:pPr>
            <a:r>
              <a:rPr lang="en-US" sz="1400" smtClean="0"/>
              <a:t>	-1	0	1	2	3	4</a:t>
            </a:r>
          </a:p>
          <a:p>
            <a:pPr>
              <a:tabLst>
                <a:tab pos="461963" algn="ctr"/>
                <a:tab pos="1146175" algn="ctr"/>
                <a:tab pos="1828800" algn="ctr"/>
                <a:tab pos="2511425" algn="ctr"/>
                <a:tab pos="3205163" algn="ctr"/>
                <a:tab pos="3889375" algn="ctr"/>
              </a:tabLst>
            </a:pPr>
            <a:r>
              <a:rPr lang="en-US" sz="1400"/>
              <a:t>	</a:t>
            </a:r>
            <a:r>
              <a:rPr lang="en-US" sz="1400" smtClean="0"/>
              <a:t>|	|	|	|	|	|	</a:t>
            </a:r>
            <a:endParaRPr lang="en-US" sz="140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6" name="Rectangle 15"/>
              <p:cNvSpPr/>
              <p:nvPr/>
            </p:nvSpPr>
            <p:spPr>
              <a:xfrm>
                <a:off x="3588673" y="2114550"/>
                <a:ext cx="1282723" cy="4854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spcAft>
                    <a:spcPts val="1200"/>
                  </a:spcAft>
                </a:pPr>
                <a:r>
                  <a:rPr lang="en-US" i="1" smtClean="0">
                    <a:solidFill>
                      <a:srgbClr val="FFC000"/>
                    </a:solidFill>
                    <a:latin typeface="Times New Roman" pitchFamily="18" charset="0"/>
                    <a:cs typeface="Times New Roman" pitchFamily="18" charset="0"/>
                  </a:rPr>
                  <a:t>P</a:t>
                </a:r>
                <a:r>
                  <a:rPr lang="en-US" smtClean="0">
                    <a:solidFill>
                      <a:srgbClr val="FFC000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>
                    <a:solidFill>
                      <a:srgbClr val="FFC000"/>
                    </a:solidFill>
                    <a:latin typeface="Times New Roman" pitchFamily="18" charset="0"/>
                    <a:cs typeface="Times New Roman" pitchFamily="18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0" smtClean="0">
                            <a:solidFill>
                              <a:srgbClr val="FFC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0" smtClean="0">
                            <a:solidFill>
                              <a:srgbClr val="FFC000"/>
                            </a:solidFill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b="0" i="0" smtClean="0">
                            <a:solidFill>
                              <a:srgbClr val="FFC000"/>
                            </a:solidFill>
                            <a:latin typeface="Cambria Math"/>
                          </a:rPr>
                          <m:t>3</m:t>
                        </m:r>
                      </m:den>
                    </m:f>
                    <m:r>
                      <m:rPr>
                        <m:sty m:val="p"/>
                      </m:rPr>
                      <a:rPr lang="en-US" b="0" i="0" smtClean="0">
                        <a:solidFill>
                          <a:srgbClr val="FFC000"/>
                        </a:solidFill>
                        <a:latin typeface="Cambria Math"/>
                      </a:rPr>
                      <m:t>Q</m:t>
                    </m:r>
                    <m:r>
                      <a:rPr lang="en-US" i="1">
                        <a:solidFill>
                          <a:srgbClr val="FFC000"/>
                        </a:solidFill>
                        <a:latin typeface="Cambria Math"/>
                      </a:rPr>
                      <m:t>−</m:t>
                    </m:r>
                    <m:f>
                      <m:fPr>
                        <m:ctrlPr>
                          <a:rPr lang="en-US" b="0" i="1" smtClean="0">
                            <a:solidFill>
                              <a:srgbClr val="FFC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rgbClr val="FFC000"/>
                            </a:solidFill>
                            <a:latin typeface="Cambria Math"/>
                          </a:rPr>
                          <m:t>2</m:t>
                        </m:r>
                      </m:num>
                      <m:den>
                        <m:r>
                          <a:rPr lang="en-US" b="0" i="1" smtClean="0">
                            <a:solidFill>
                              <a:srgbClr val="FFC000"/>
                            </a:solidFill>
                            <a:latin typeface="Cambria Math"/>
                          </a:rPr>
                          <m:t>3</m:t>
                        </m:r>
                      </m:den>
                    </m:f>
                    <m:r>
                      <a:rPr lang="en-US" i="1">
                        <a:solidFill>
                          <a:srgbClr val="FFC000"/>
                        </a:solidFill>
                        <a:latin typeface="Cambria Math"/>
                      </a:rPr>
                      <m:t> </m:t>
                    </m:r>
                  </m:oMath>
                </a14:m>
                <a:endParaRPr lang="en-US" i="1">
                  <a:solidFill>
                    <a:srgbClr val="FFC00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8673" y="2114550"/>
                <a:ext cx="1282723" cy="485454"/>
              </a:xfrm>
              <a:prstGeom prst="rect">
                <a:avLst/>
              </a:prstGeom>
              <a:blipFill rotWithShape="1">
                <a:blip r:embed="rId2"/>
                <a:stretch>
                  <a:fillRect l="-4286" b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Flowchart: Connector 16"/>
          <p:cNvSpPr/>
          <p:nvPr/>
        </p:nvSpPr>
        <p:spPr>
          <a:xfrm>
            <a:off x="2946050" y="3324675"/>
            <a:ext cx="91440" cy="91440"/>
          </a:xfrm>
          <a:prstGeom prst="flowChartConnector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lowchart: Connector 17"/>
          <p:cNvSpPr/>
          <p:nvPr/>
        </p:nvSpPr>
        <p:spPr>
          <a:xfrm>
            <a:off x="1577600" y="3928694"/>
            <a:ext cx="91440" cy="91440"/>
          </a:xfrm>
          <a:prstGeom prst="flowChartConnector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1267906" y="181883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smtClean="0">
                <a:latin typeface="Times New Roman" pitchFamily="18" charset="0"/>
                <a:cs typeface="Times New Roman" pitchFamily="18" charset="0"/>
              </a:rPr>
              <a:t>P</a:t>
            </a:r>
            <a:endParaRPr lang="en-US" b="1" i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943600" y="4582380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smtClean="0">
                <a:latin typeface="Times New Roman" pitchFamily="18" charset="0"/>
                <a:cs typeface="Times New Roman" pitchFamily="18" charset="0"/>
              </a:rPr>
              <a:t>Q</a:t>
            </a:r>
            <a:endParaRPr lang="en-US" b="1" i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164340" y="3426625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smtClean="0">
                <a:latin typeface="Times New Roman" pitchFamily="18" charset="0"/>
                <a:cs typeface="Times New Roman" pitchFamily="18" charset="0"/>
              </a:rPr>
              <a:t>Q</a:t>
            </a:r>
            <a:endParaRPr lang="en-US" b="1" i="1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7458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b="1" smtClean="0">
                <a:solidFill>
                  <a:schemeClr val="accent3">
                    <a:lumMod val="75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79400" dist="101600" dir="2700000" algn="tl" rotWithShape="0">
                    <a:prstClr val="black">
                      <a:alpha val="86000"/>
                    </a:prstClr>
                  </a:outerShdw>
                </a:effectLst>
              </a:rPr>
              <a:t>KESEIMBANGAN PASAR</a:t>
            </a:r>
            <a:endParaRPr lang="id-ID" b="1">
              <a:solidFill>
                <a:schemeClr val="accent3">
                  <a:lumMod val="75000"/>
                </a:schemeClr>
              </a:solidFill>
              <a:effectLst>
                <a:glow rad="38100">
                  <a:schemeClr val="bg1">
                    <a:lumMod val="65000"/>
                    <a:lumOff val="35000"/>
                    <a:alpha val="40000"/>
                  </a:schemeClr>
                </a:glow>
                <a:outerShdw blurRad="279400" dist="101600" dir="2700000" algn="tl" rotWithShape="0">
                  <a:prstClr val="black">
                    <a:alpha val="86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38194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6">
                <a:lumMod val="75000"/>
                <a:tint val="45000"/>
                <a:satMod val="400000"/>
              </a:schemeClr>
            </a:duotone>
            <a:lum bright="-20000" contrast="40000"/>
          </a:blip>
          <a:stretch>
            <a:fillRect/>
          </a:stretch>
        </p:blipFill>
        <p:spPr>
          <a:xfrm>
            <a:off x="337128" y="1047750"/>
            <a:ext cx="8491349" cy="379918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425073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FFFF00">
                <a:tint val="45000"/>
                <a:satMod val="400000"/>
              </a:srgbClr>
            </a:duotone>
            <a:lum bright="-20000" contrast="40000"/>
          </a:blip>
          <a:stretch>
            <a:fillRect/>
          </a:stretch>
        </p:blipFill>
        <p:spPr>
          <a:xfrm>
            <a:off x="260741" y="819150"/>
            <a:ext cx="8679811" cy="41816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291188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lum bright="-20000" contrast="40000"/>
          </a:blip>
          <a:stretch>
            <a:fillRect/>
          </a:stretch>
        </p:blipFill>
        <p:spPr>
          <a:xfrm>
            <a:off x="1082131" y="215496"/>
            <a:ext cx="6905423" cy="46595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679413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7030A0">
                <a:tint val="45000"/>
                <a:satMod val="400000"/>
              </a:srgbClr>
            </a:duotone>
            <a:lum bright="-20000" contrast="40000"/>
          </a:blip>
          <a:stretch>
            <a:fillRect/>
          </a:stretch>
        </p:blipFill>
        <p:spPr>
          <a:xfrm>
            <a:off x="409910" y="283112"/>
            <a:ext cx="8403523" cy="42754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149053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824" y="338765"/>
            <a:ext cx="7866596" cy="44517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130107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b="1" smtClean="0"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317500" dist="152400" dir="2700000" algn="tl" rotWithShape="0">
                    <a:prstClr val="black">
                      <a:alpha val="82000"/>
                    </a:prstClr>
                  </a:outerShdw>
                </a:effectLst>
              </a:rPr>
              <a:t>PAJAK DAN SUBSIDI</a:t>
            </a:r>
            <a:endParaRPr lang="id-ID" b="1">
              <a:effectLst>
                <a:glow rad="38100">
                  <a:schemeClr val="bg1">
                    <a:lumMod val="65000"/>
                    <a:lumOff val="35000"/>
                    <a:alpha val="40000"/>
                  </a:schemeClr>
                </a:glow>
                <a:outerShdw blurRad="317500" dist="152400" dir="2700000" algn="tl" rotWithShape="0">
                  <a:prstClr val="black">
                    <a:alpha val="82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76508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b="1" smtClean="0">
                <a:solidFill>
                  <a:schemeClr val="accent3">
                    <a:lumMod val="75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381000" dist="304800" dir="2700000" algn="tl" rotWithShape="0">
                    <a:prstClr val="black">
                      <a:alpha val="84000"/>
                    </a:prstClr>
                  </a:outerShdw>
                </a:effectLst>
              </a:rPr>
              <a:t>PAJAK DAN SUBSIDI</a:t>
            </a:r>
            <a:endParaRPr lang="id-ID" b="1">
              <a:solidFill>
                <a:schemeClr val="accent3">
                  <a:lumMod val="75000"/>
                </a:schemeClr>
              </a:solidFill>
              <a:effectLst>
                <a:glow rad="38100">
                  <a:schemeClr val="bg1">
                    <a:lumMod val="65000"/>
                    <a:lumOff val="35000"/>
                    <a:alpha val="40000"/>
                  </a:schemeClr>
                </a:glow>
                <a:outerShdw blurRad="381000" dist="304800" dir="2700000" algn="tl" rotWithShape="0">
                  <a:prstClr val="black">
                    <a:alpha val="84000"/>
                  </a:prstClr>
                </a:outerShdw>
              </a:effectLst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473869" algn="just">
              <a:buNone/>
            </a:pPr>
            <a:r>
              <a:rPr lang="id-ID" sz="1600" cap="none"/>
              <a:t>Ceteris paribus (faktor-faktor yang dianggap tetap) dalam </a:t>
            </a:r>
            <a:r>
              <a:rPr lang="id-ID" sz="1600" cap="none" smtClean="0"/>
              <a:t>fungsi penawaran </a:t>
            </a:r>
            <a:r>
              <a:rPr lang="id-ID" sz="1600" cap="none"/>
              <a:t>adalah teknologi, pajak dan subsidi. Apa yang terjadi </a:t>
            </a:r>
            <a:r>
              <a:rPr lang="id-ID" sz="1600" cap="none" smtClean="0"/>
              <a:t>kalau </a:t>
            </a:r>
            <a:r>
              <a:rPr lang="nl-NL" sz="1600" cap="none" smtClean="0"/>
              <a:t>pemerintah </a:t>
            </a:r>
            <a:r>
              <a:rPr lang="nl-NL" sz="1600" cap="none"/>
              <a:t>mengenakan pajak atau subsidi </a:t>
            </a:r>
            <a:r>
              <a:rPr lang="nl-NL" sz="1600" cap="none" smtClean="0"/>
              <a:t>?</a:t>
            </a:r>
            <a:r>
              <a:rPr lang="id-ID" sz="1600" cap="none" smtClean="0"/>
              <a:t> Bila </a:t>
            </a:r>
            <a:r>
              <a:rPr lang="id-ID" sz="1600" cap="none"/>
              <a:t>faktor-faktor yang dianggap tetap itu berubah, maka </a:t>
            </a:r>
            <a:r>
              <a:rPr lang="id-ID" sz="1600" cap="none" smtClean="0"/>
              <a:t>fungsi penawaran </a:t>
            </a:r>
            <a:r>
              <a:rPr lang="id-ID" sz="1600" cap="none"/>
              <a:t>akan berpindah tempat atau bergeser. Misalkan </a:t>
            </a:r>
            <a:r>
              <a:rPr lang="id-ID" sz="1600" cap="none" smtClean="0"/>
              <a:t>pemerintah mengenakan </a:t>
            </a:r>
            <a:r>
              <a:rPr lang="id-ID" sz="1600" cap="none"/>
              <a:t>pajak terhadap rokok yang dijual (cukai tambahan). Jenis </a:t>
            </a:r>
            <a:r>
              <a:rPr lang="id-ID" sz="1600" cap="none" smtClean="0"/>
              <a:t>pajak ini </a:t>
            </a:r>
            <a:r>
              <a:rPr lang="id-ID" sz="1600" cap="none"/>
              <a:t>dikenakan pada setiap bungkus rokok yang terjual dan besarnya </a:t>
            </a:r>
            <a:r>
              <a:rPr lang="id-ID" sz="1600" cap="none" smtClean="0"/>
              <a:t>pajak yang </a:t>
            </a:r>
            <a:r>
              <a:rPr lang="id-ID" sz="1600" cap="none"/>
              <a:t>dikenakan untuk setiap bungkus misalnya t, maa produsen </a:t>
            </a:r>
            <a:r>
              <a:rPr lang="id-ID" sz="1600" cap="none" smtClean="0"/>
              <a:t>berusaha untuk </a:t>
            </a:r>
            <a:r>
              <a:rPr lang="id-ID" sz="1600" cap="none"/>
              <a:t>menggeser beban pajak tersebut kepada konsumen dengan </a:t>
            </a:r>
            <a:r>
              <a:rPr lang="id-ID" sz="1600" cap="none" smtClean="0"/>
              <a:t>cara menaikkan </a:t>
            </a:r>
            <a:r>
              <a:rPr lang="id-ID" sz="1600" cap="none"/>
              <a:t>harga sebesar pajak yang harus dibayar kepada pemerintah</a:t>
            </a:r>
            <a:r>
              <a:rPr lang="id-ID" sz="1600" cap="none" smtClean="0"/>
              <a:t>. Tindakan </a:t>
            </a:r>
            <a:r>
              <a:rPr lang="id-ID" sz="1600" cap="none"/>
              <a:t>seperti ini sama saja dengan menggeser kurva penawaran ke </a:t>
            </a:r>
            <a:r>
              <a:rPr lang="id-ID" sz="1600" cap="none" smtClean="0"/>
              <a:t>atas sebesar </a:t>
            </a:r>
            <a:r>
              <a:rPr lang="id-ID" sz="1600" cap="none"/>
              <a:t>pajak (t) yang dikenakan.</a:t>
            </a:r>
          </a:p>
          <a:p>
            <a:endParaRPr lang="id-ID" sz="1600" cap="none"/>
          </a:p>
        </p:txBody>
      </p:sp>
    </p:spTree>
    <p:extLst>
      <p:ext uri="{BB962C8B-B14F-4D97-AF65-F5344CB8AC3E}">
        <p14:creationId xmlns:p14="http://schemas.microsoft.com/office/powerpoint/2010/main" val="3960076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28690" y="159471"/>
            <a:ext cx="8295090" cy="4744088"/>
          </a:xfrm>
          <a:prstGeom prst="roundRect">
            <a:avLst>
              <a:gd name="adj" fmla="val 4767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123943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9518" y="128462"/>
            <a:ext cx="5902492" cy="4749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255739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737" y="713050"/>
            <a:ext cx="7891750" cy="36740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186915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02559" y="221877"/>
            <a:ext cx="8511988" cy="4619065"/>
          </a:xfrm>
          <a:prstGeom prst="roundRect">
            <a:avLst>
              <a:gd name="adj" fmla="val 8588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68580" tIns="34290" rIns="68580" bIns="34290" rtlCol="0" anchor="ctr"/>
          <a:lstStyle/>
          <a:p>
            <a:pPr algn="ctr"/>
            <a:endParaRPr lang="id-ID"/>
          </a:p>
        </p:txBody>
      </p:sp>
      <p:sp>
        <p:nvSpPr>
          <p:cNvPr id="3" name="Freeform 2"/>
          <p:cNvSpPr/>
          <p:nvPr/>
        </p:nvSpPr>
        <p:spPr>
          <a:xfrm>
            <a:off x="2622176" y="605117"/>
            <a:ext cx="5314950" cy="3509683"/>
          </a:xfrm>
          <a:custGeom>
            <a:avLst/>
            <a:gdLst>
              <a:gd name="connsiteX0" fmla="*/ 13447 w 7126941"/>
              <a:gd name="connsiteY0" fmla="*/ 0 h 4585447"/>
              <a:gd name="connsiteX1" fmla="*/ 0 w 7126941"/>
              <a:gd name="connsiteY1" fmla="*/ 4585447 h 4585447"/>
              <a:gd name="connsiteX2" fmla="*/ 7126941 w 7126941"/>
              <a:gd name="connsiteY2" fmla="*/ 4585447 h 4585447"/>
              <a:gd name="connsiteX0" fmla="*/ 40341 w 7126941"/>
              <a:gd name="connsiteY0" fmla="*/ 0 h 4598894"/>
              <a:gd name="connsiteX1" fmla="*/ 0 w 7126941"/>
              <a:gd name="connsiteY1" fmla="*/ 4598894 h 4598894"/>
              <a:gd name="connsiteX2" fmla="*/ 7126941 w 7126941"/>
              <a:gd name="connsiteY2" fmla="*/ 4598894 h 4598894"/>
              <a:gd name="connsiteX0" fmla="*/ 40341 w 7126941"/>
              <a:gd name="connsiteY0" fmla="*/ 0 h 4598894"/>
              <a:gd name="connsiteX1" fmla="*/ 0 w 7126941"/>
              <a:gd name="connsiteY1" fmla="*/ 4598894 h 4598894"/>
              <a:gd name="connsiteX2" fmla="*/ 7126941 w 7126941"/>
              <a:gd name="connsiteY2" fmla="*/ 4598894 h 4598894"/>
              <a:gd name="connsiteX0" fmla="*/ 1293 w 7128234"/>
              <a:gd name="connsiteY0" fmla="*/ 0 h 4598894"/>
              <a:gd name="connsiteX1" fmla="*/ 1293 w 7128234"/>
              <a:gd name="connsiteY1" fmla="*/ 4598894 h 4598894"/>
              <a:gd name="connsiteX2" fmla="*/ 7128234 w 7128234"/>
              <a:gd name="connsiteY2" fmla="*/ 4598894 h 4598894"/>
              <a:gd name="connsiteX0" fmla="*/ 388 w 7154223"/>
              <a:gd name="connsiteY0" fmla="*/ 0 h 4598894"/>
              <a:gd name="connsiteX1" fmla="*/ 27282 w 7154223"/>
              <a:gd name="connsiteY1" fmla="*/ 4598894 h 4598894"/>
              <a:gd name="connsiteX2" fmla="*/ 7154223 w 7154223"/>
              <a:gd name="connsiteY2" fmla="*/ 4598894 h 4598894"/>
              <a:gd name="connsiteX0" fmla="*/ 388 w 7154223"/>
              <a:gd name="connsiteY0" fmla="*/ 0 h 4598894"/>
              <a:gd name="connsiteX1" fmla="*/ 27282 w 7154223"/>
              <a:gd name="connsiteY1" fmla="*/ 4598894 h 4598894"/>
              <a:gd name="connsiteX2" fmla="*/ 7154223 w 7154223"/>
              <a:gd name="connsiteY2" fmla="*/ 4598894 h 4598894"/>
              <a:gd name="connsiteX0" fmla="*/ 0 w 7153835"/>
              <a:gd name="connsiteY0" fmla="*/ 0 h 4598894"/>
              <a:gd name="connsiteX1" fmla="*/ 26894 w 7153835"/>
              <a:gd name="connsiteY1" fmla="*/ 4598894 h 4598894"/>
              <a:gd name="connsiteX2" fmla="*/ 7153835 w 7153835"/>
              <a:gd name="connsiteY2" fmla="*/ 4598894 h 4598894"/>
              <a:gd name="connsiteX0" fmla="*/ 0 w 7153835"/>
              <a:gd name="connsiteY0" fmla="*/ 0 h 4612341"/>
              <a:gd name="connsiteX1" fmla="*/ 26894 w 7153835"/>
              <a:gd name="connsiteY1" fmla="*/ 4612341 h 4612341"/>
              <a:gd name="connsiteX2" fmla="*/ 7153835 w 7153835"/>
              <a:gd name="connsiteY2" fmla="*/ 4612341 h 4612341"/>
              <a:gd name="connsiteX0" fmla="*/ 13447 w 7126941"/>
              <a:gd name="connsiteY0" fmla="*/ 0 h 4585447"/>
              <a:gd name="connsiteX1" fmla="*/ 0 w 7126941"/>
              <a:gd name="connsiteY1" fmla="*/ 4585447 h 4585447"/>
              <a:gd name="connsiteX2" fmla="*/ 7126941 w 7126941"/>
              <a:gd name="connsiteY2" fmla="*/ 4585447 h 4585447"/>
              <a:gd name="connsiteX0" fmla="*/ 0 w 7113494"/>
              <a:gd name="connsiteY0" fmla="*/ 0 h 4598894"/>
              <a:gd name="connsiteX1" fmla="*/ 26894 w 7113494"/>
              <a:gd name="connsiteY1" fmla="*/ 4598894 h 4598894"/>
              <a:gd name="connsiteX2" fmla="*/ 7113494 w 7113494"/>
              <a:gd name="connsiteY2" fmla="*/ 4585447 h 4598894"/>
              <a:gd name="connsiteX0" fmla="*/ 0 w 7113494"/>
              <a:gd name="connsiteY0" fmla="*/ 0 h 4639235"/>
              <a:gd name="connsiteX1" fmla="*/ 26894 w 7113494"/>
              <a:gd name="connsiteY1" fmla="*/ 4639235 h 4639235"/>
              <a:gd name="connsiteX2" fmla="*/ 7113494 w 7113494"/>
              <a:gd name="connsiteY2" fmla="*/ 4625788 h 4639235"/>
              <a:gd name="connsiteX0" fmla="*/ 0 w 7086600"/>
              <a:gd name="connsiteY0" fmla="*/ 0 h 4679577"/>
              <a:gd name="connsiteX1" fmla="*/ 0 w 7086600"/>
              <a:gd name="connsiteY1" fmla="*/ 4679577 h 4679577"/>
              <a:gd name="connsiteX2" fmla="*/ 7086600 w 7086600"/>
              <a:gd name="connsiteY2" fmla="*/ 4666130 h 4679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086600" h="4679577">
                <a:moveTo>
                  <a:pt x="0" y="0"/>
                </a:moveTo>
                <a:cubicBezTo>
                  <a:pt x="35859" y="4634753"/>
                  <a:pt x="4482" y="3151095"/>
                  <a:pt x="0" y="4679577"/>
                </a:cubicBezTo>
                <a:lnTo>
                  <a:pt x="7086600" y="4666130"/>
                </a:lnTo>
              </a:path>
            </a:pathLst>
          </a:custGeom>
          <a:ln w="57150">
            <a:solidFill>
              <a:srgbClr val="FF000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lIns="68580" tIns="34290" rIns="68580" bIns="34290" rtlCol="0" anchor="ctr"/>
          <a:lstStyle/>
          <a:p>
            <a:pPr algn="ctr"/>
            <a:endParaRPr lang="id-ID"/>
          </a:p>
        </p:txBody>
      </p:sp>
      <p:cxnSp>
        <p:nvCxnSpPr>
          <p:cNvPr id="17" name="Straight Connector 16"/>
          <p:cNvCxnSpPr/>
          <p:nvPr/>
        </p:nvCxnSpPr>
        <p:spPr>
          <a:xfrm>
            <a:off x="2632261" y="2662518"/>
            <a:ext cx="1620000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4244795" y="2686051"/>
            <a:ext cx="0" cy="140400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4124836" y="4086638"/>
            <a:ext cx="268343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id-ID" b="1" smtClean="0">
                <a:solidFill>
                  <a:schemeClr val="bg1"/>
                </a:solidFill>
              </a:rPr>
              <a:t>8</a:t>
            </a:r>
            <a:endParaRPr lang="id-ID" b="1">
              <a:solidFill>
                <a:schemeClr val="bg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392315" y="2550978"/>
            <a:ext cx="268343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id-ID" b="1">
                <a:solidFill>
                  <a:schemeClr val="bg1"/>
                </a:solidFill>
              </a:rPr>
              <a:t>7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48870" y="4092527"/>
            <a:ext cx="398186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id-ID" b="1" smtClean="0">
                <a:solidFill>
                  <a:schemeClr val="bg1"/>
                </a:solidFill>
              </a:rPr>
              <a:t>15</a:t>
            </a:r>
            <a:endParaRPr lang="id-ID" b="1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301548" y="1078775"/>
            <a:ext cx="398186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id-ID" b="1" smtClean="0">
                <a:solidFill>
                  <a:schemeClr val="bg1"/>
                </a:solidFill>
              </a:rPr>
              <a:t>15</a:t>
            </a:r>
            <a:endParaRPr lang="id-ID" b="1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419099" y="3319425"/>
            <a:ext cx="268343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id-ID" b="1" smtClean="0">
                <a:solidFill>
                  <a:schemeClr val="bg1"/>
                </a:solidFill>
              </a:rPr>
              <a:t>3</a:t>
            </a:r>
            <a:endParaRPr lang="id-ID" b="1">
              <a:solidFill>
                <a:schemeClr val="bg1"/>
              </a:solidFill>
            </a:endParaRP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7015" y="3104871"/>
            <a:ext cx="1251494" cy="37800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0466" y="1752519"/>
            <a:ext cx="1026000" cy="258055"/>
          </a:xfrm>
          <a:prstGeom prst="rect">
            <a:avLst/>
          </a:prstGeom>
        </p:spPr>
      </p:pic>
      <p:grpSp>
        <p:nvGrpSpPr>
          <p:cNvPr id="36" name="Group 35"/>
          <p:cNvGrpSpPr/>
          <p:nvPr/>
        </p:nvGrpSpPr>
        <p:grpSpPr>
          <a:xfrm>
            <a:off x="2402660" y="2135409"/>
            <a:ext cx="1606385" cy="2323924"/>
            <a:chOff x="3203545" y="2847212"/>
            <a:chExt cx="2141846" cy="3098565"/>
          </a:xfrm>
        </p:grpSpPr>
        <p:cxnSp>
          <p:nvCxnSpPr>
            <p:cNvPr id="31" name="Straight Connector 30"/>
            <p:cNvCxnSpPr/>
            <p:nvPr/>
          </p:nvCxnSpPr>
          <p:spPr>
            <a:xfrm>
              <a:off x="3496235" y="3016624"/>
              <a:ext cx="1584000" cy="0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5080235" y="3028279"/>
              <a:ext cx="0" cy="2448000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/>
            <p:cNvSpPr txBox="1"/>
            <p:nvPr/>
          </p:nvSpPr>
          <p:spPr>
            <a:xfrm>
              <a:off x="4926044" y="5453334"/>
              <a:ext cx="419347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d-ID" b="1" smtClean="0">
                  <a:solidFill>
                    <a:schemeClr val="bg1"/>
                  </a:solidFill>
                </a:rPr>
                <a:t>6</a:t>
              </a:r>
              <a:endParaRPr lang="id-ID" b="1">
                <a:solidFill>
                  <a:schemeClr val="bg1"/>
                </a:solidFill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3203545" y="2847212"/>
              <a:ext cx="419347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d-ID" b="1" smtClean="0">
                  <a:solidFill>
                    <a:schemeClr val="bg1"/>
                  </a:solidFill>
                </a:rPr>
                <a:t>9</a:t>
              </a:r>
              <a:endParaRPr lang="id-ID" b="1">
                <a:solidFill>
                  <a:schemeClr val="bg1"/>
                </a:solidFill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1489261" y="890871"/>
            <a:ext cx="5838350" cy="2592000"/>
            <a:chOff x="1985682" y="1187828"/>
            <a:chExt cx="7784466" cy="3456000"/>
          </a:xfrm>
        </p:grpSpPr>
        <p:sp>
          <p:nvSpPr>
            <p:cNvPr id="25" name="TextBox 24"/>
            <p:cNvSpPr txBox="1"/>
            <p:nvPr/>
          </p:nvSpPr>
          <p:spPr>
            <a:xfrm>
              <a:off x="3189753" y="3594947"/>
              <a:ext cx="419347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d-ID" b="1">
                  <a:solidFill>
                    <a:schemeClr val="bg1"/>
                  </a:solidFill>
                </a:rPr>
                <a:t>6</a:t>
              </a:r>
            </a:p>
          </p:txBody>
        </p:sp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18765" y="1467022"/>
              <a:ext cx="1851383" cy="358680"/>
            </a:xfrm>
            <a:prstGeom prst="rect">
              <a:avLst/>
            </a:prstGeom>
          </p:spPr>
        </p:pic>
        <p:cxnSp>
          <p:nvCxnSpPr>
            <p:cNvPr id="26" name="Straight Connector 25"/>
            <p:cNvCxnSpPr/>
            <p:nvPr/>
          </p:nvCxnSpPr>
          <p:spPr>
            <a:xfrm flipV="1">
              <a:off x="1985682" y="1187828"/>
              <a:ext cx="6564275" cy="345600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10" name="Straight Connector 9"/>
          <p:cNvCxnSpPr/>
          <p:nvPr/>
        </p:nvCxnSpPr>
        <p:spPr>
          <a:xfrm flipV="1">
            <a:off x="1415303" y="1513493"/>
            <a:ext cx="4993098" cy="268868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2263853" y="860545"/>
            <a:ext cx="4074656" cy="3684627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5121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d-ID" sz="6600" b="1">
                <a:solidFill>
                  <a:srgbClr val="FFFF00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subsidi</a:t>
            </a:r>
          </a:p>
        </p:txBody>
      </p:sp>
    </p:spTree>
    <p:extLst>
      <p:ext uri="{BB962C8B-B14F-4D97-AF65-F5344CB8AC3E}">
        <p14:creationId xmlns:p14="http://schemas.microsoft.com/office/powerpoint/2010/main" val="2836678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/>
              <a:t>Pengertian subsidi</a:t>
            </a:r>
            <a:endParaRPr lang="id-ID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r>
              <a:rPr lang="id-ID"/>
              <a:t>Subsidi merupakan kebalikan pajak dan menyebabkan harga jual </a:t>
            </a:r>
            <a:r>
              <a:rPr lang="id-ID" smtClean="0"/>
              <a:t>barang tersebut </a:t>
            </a:r>
            <a:r>
              <a:rPr lang="id-ID"/>
              <a:t>menjadi lebih murah karena biaya produksi menjadi lebih ringan</a:t>
            </a:r>
            <a:r>
              <a:rPr lang="id-ID" smtClean="0"/>
              <a:t>. </a:t>
            </a:r>
          </a:p>
          <a:p>
            <a:r>
              <a:rPr lang="id-ID" smtClean="0"/>
              <a:t>Akibatnya </a:t>
            </a:r>
            <a:r>
              <a:rPr lang="id-ID"/>
              <a:t>setelah dilakukan subsidi harga keseimbangannya menjadi </a:t>
            </a:r>
            <a:r>
              <a:rPr lang="id-ID" smtClean="0"/>
              <a:t>lebih </a:t>
            </a:r>
            <a:r>
              <a:rPr lang="sv-SE" smtClean="0"/>
              <a:t>rendah </a:t>
            </a:r>
            <a:r>
              <a:rPr lang="sv-SE"/>
              <a:t>dari pada sebelumnya dan jumlah keseimbangan menjadi </a:t>
            </a:r>
            <a:r>
              <a:rPr lang="sv-SE" smtClean="0"/>
              <a:t>lebih</a:t>
            </a:r>
            <a:r>
              <a:rPr lang="id-ID" smtClean="0"/>
              <a:t> banyak</a:t>
            </a:r>
            <a:r>
              <a:rPr lang="id-ID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19125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598042" y="270046"/>
            <a:ext cx="7897689" cy="4697294"/>
          </a:xfrm>
          <a:prstGeom prst="round2DiagRect">
            <a:avLst>
              <a:gd name="adj1" fmla="val 6620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21347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99197" y="204716"/>
            <a:ext cx="8362666" cy="4647063"/>
          </a:xfrm>
          <a:prstGeom prst="roundRect">
            <a:avLst>
              <a:gd name="adj" fmla="val 5213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id-ID"/>
          </a:p>
        </p:txBody>
      </p:sp>
      <p:grpSp>
        <p:nvGrpSpPr>
          <p:cNvPr id="5" name="Group 4"/>
          <p:cNvGrpSpPr/>
          <p:nvPr/>
        </p:nvGrpSpPr>
        <p:grpSpPr>
          <a:xfrm>
            <a:off x="2134236" y="367583"/>
            <a:ext cx="4426926" cy="4176303"/>
            <a:chOff x="2845648" y="490111"/>
            <a:chExt cx="5902568" cy="5568404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lum bright="-20000" contrast="40000"/>
            </a:blip>
            <a:stretch>
              <a:fillRect/>
            </a:stretch>
          </p:blipFill>
          <p:spPr>
            <a:xfrm>
              <a:off x="2845648" y="490111"/>
              <a:ext cx="5633090" cy="2102964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>
              <a:lum bright="-20000" contrast="40000"/>
            </a:blip>
            <a:stretch>
              <a:fillRect/>
            </a:stretch>
          </p:blipFill>
          <p:spPr>
            <a:xfrm>
              <a:off x="2859296" y="2593075"/>
              <a:ext cx="5888920" cy="346544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45369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99197" y="204716"/>
            <a:ext cx="8362666" cy="4647063"/>
          </a:xfrm>
          <a:prstGeom prst="roundRect">
            <a:avLst>
              <a:gd name="adj" fmla="val 5213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id-ID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1598288" y="553932"/>
            <a:ext cx="4758158" cy="4077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407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99197" y="204716"/>
            <a:ext cx="8362666" cy="4647063"/>
          </a:xfrm>
          <a:prstGeom prst="roundRect">
            <a:avLst>
              <a:gd name="adj" fmla="val 5213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id-ID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1565942" y="664801"/>
            <a:ext cx="5048967" cy="1761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767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99197" y="204716"/>
            <a:ext cx="8362666" cy="4647063"/>
          </a:xfrm>
          <a:prstGeom prst="roundRect">
            <a:avLst>
              <a:gd name="adj" fmla="val 5213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id-ID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7959" y="632356"/>
            <a:ext cx="4448082" cy="3878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626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99197" y="204716"/>
            <a:ext cx="8362666" cy="4647063"/>
          </a:xfrm>
          <a:prstGeom prst="roundRect">
            <a:avLst>
              <a:gd name="adj" fmla="val 5213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id-ID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748713" y="529436"/>
            <a:ext cx="7305176" cy="1896453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729468" y="2436126"/>
            <a:ext cx="7309040" cy="2200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721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99197" y="204716"/>
            <a:ext cx="8362666" cy="4647063"/>
          </a:xfrm>
          <a:prstGeom prst="roundRect">
            <a:avLst>
              <a:gd name="adj" fmla="val 5213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id-ID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737251" y="332617"/>
            <a:ext cx="7215984" cy="4378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976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99197" y="204716"/>
            <a:ext cx="8362666" cy="4647063"/>
          </a:xfrm>
          <a:prstGeom prst="roundRect">
            <a:avLst>
              <a:gd name="adj" fmla="val 5213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id-ID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811356" y="543166"/>
            <a:ext cx="7356829" cy="2363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575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3261" y="1885949"/>
            <a:ext cx="6507167" cy="971551"/>
          </a:xfrm>
        </p:spPr>
        <p:txBody>
          <a:bodyPr/>
          <a:lstStyle/>
          <a:p>
            <a:r>
              <a:rPr lang="en-US" b="1" smtClean="0">
                <a:solidFill>
                  <a:srgbClr val="00B0F0"/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15900" dist="114300" dir="2700000" algn="tl" rotWithShape="0">
                    <a:prstClr val="black">
                      <a:alpha val="91000"/>
                    </a:prstClr>
                  </a:outerShdw>
                </a:effectLst>
              </a:rPr>
              <a:t>Soal Latihan</a:t>
            </a:r>
            <a:endParaRPr lang="id-ID" b="1">
              <a:solidFill>
                <a:srgbClr val="00B0F0"/>
              </a:solidFill>
              <a:effectLst>
                <a:glow rad="38100">
                  <a:schemeClr val="bg1">
                    <a:lumMod val="65000"/>
                    <a:lumOff val="35000"/>
                    <a:alpha val="50000"/>
                  </a:schemeClr>
                </a:glow>
                <a:outerShdw blurRad="215900" dist="114300" dir="2700000" algn="tl" rotWithShape="0">
                  <a:prstClr val="black">
                    <a:alpha val="91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35449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99197" y="204716"/>
            <a:ext cx="8362666" cy="4647063"/>
          </a:xfrm>
          <a:prstGeom prst="roundRect">
            <a:avLst>
              <a:gd name="adj" fmla="val 5213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id-ID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1318272" y="410695"/>
            <a:ext cx="6002570" cy="319984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1706191" y="3624260"/>
            <a:ext cx="5748677" cy="713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366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99197" y="204716"/>
            <a:ext cx="8362666" cy="4647063"/>
          </a:xfrm>
          <a:prstGeom prst="roundRect">
            <a:avLst>
              <a:gd name="adj" fmla="val 5213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id-ID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1377289" y="377614"/>
            <a:ext cx="6053591" cy="335394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1700097" y="3825497"/>
            <a:ext cx="5656931" cy="51118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lum/>
          </a:blip>
          <a:stretch>
            <a:fillRect/>
          </a:stretch>
        </p:blipFill>
        <p:spPr>
          <a:xfrm>
            <a:off x="3580280" y="3475868"/>
            <a:ext cx="1633819" cy="1161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329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99197" y="204716"/>
            <a:ext cx="8362666" cy="4647063"/>
          </a:xfrm>
          <a:prstGeom prst="roundRect">
            <a:avLst>
              <a:gd name="adj" fmla="val 5213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id-ID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1273018" y="711481"/>
            <a:ext cx="6240527" cy="2021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134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heme1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esh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Mesh" id="{789EC3FE-34FD-429C-9918-760025E6C145}" vid="{B8BE45C0-8141-4D58-8C71-A009BC26FBB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202</TotalTime>
  <Words>672</Words>
  <Application>Microsoft Office PowerPoint</Application>
  <PresentationFormat>On-screen Show (16:9)</PresentationFormat>
  <Paragraphs>97</Paragraphs>
  <Slides>59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59</vt:i4>
      </vt:variant>
    </vt:vector>
  </HeadingPairs>
  <TitlesOfParts>
    <vt:vector size="60" baseType="lpstr">
      <vt:lpstr>Theme1</vt:lpstr>
      <vt:lpstr>BAB 4 FUNGSI LINIER</vt:lpstr>
      <vt:lpstr>contoh</vt:lpstr>
      <vt:lpstr>contoh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APLIKASI DALAM EKONOMI: FUNSI PERMINTAAN DAN PENAWARAN</vt:lpstr>
      <vt:lpstr>Fungsi permintaan</vt:lpstr>
      <vt:lpstr>DEFINISI</vt:lpstr>
      <vt:lpstr>DEFINISI</vt:lpstr>
      <vt:lpstr>CONTOH</vt:lpstr>
      <vt:lpstr>jawab</vt:lpstr>
      <vt:lpstr>Grafik fungsi</vt:lpstr>
      <vt:lpstr>Grafik fungsi permintaan</vt:lpstr>
      <vt:lpstr>PowerPoint Presentation</vt:lpstr>
      <vt:lpstr>CONTOH</vt:lpstr>
      <vt:lpstr>Fungsi penawaran</vt:lpstr>
      <vt:lpstr>FUNGSI PENAWARAN</vt:lpstr>
      <vt:lpstr>BENTUK FUNGSI PENAWARAN</vt:lpstr>
      <vt:lpstr>CONTOH</vt:lpstr>
      <vt:lpstr>PowerPoint Presentation</vt:lpstr>
      <vt:lpstr>PowerPoint Presentation</vt:lpstr>
      <vt:lpstr>Grafik fungsi</vt:lpstr>
      <vt:lpstr>Grafik fungsi penawaran</vt:lpstr>
      <vt:lpstr>PowerPoint Presentation</vt:lpstr>
      <vt:lpstr>KESEIMBANGAN PASAR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PAJAK DAN SUBSIDI</vt:lpstr>
      <vt:lpstr>PAJAK DAN SUBSIDI</vt:lpstr>
      <vt:lpstr>PowerPoint Presentation</vt:lpstr>
      <vt:lpstr>PowerPoint Presentation</vt:lpstr>
      <vt:lpstr>PowerPoint Presentation</vt:lpstr>
      <vt:lpstr>PowerPoint Presentation</vt:lpstr>
      <vt:lpstr>subsidi</vt:lpstr>
      <vt:lpstr>Pengertian subsidi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Soal Latihan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FUNGSI LINIER</dc:title>
  <dc:creator>Jary</dc:creator>
  <cp:lastModifiedBy>Jary</cp:lastModifiedBy>
  <cp:revision>15</cp:revision>
  <dcterms:created xsi:type="dcterms:W3CDTF">2016-03-07T15:54:43Z</dcterms:created>
  <dcterms:modified xsi:type="dcterms:W3CDTF">2016-03-18T01:04:44Z</dcterms:modified>
</cp:coreProperties>
</file>