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9" r:id="rId1"/>
  </p:sldMasterIdLst>
  <p:sldIdLst>
    <p:sldId id="256" r:id="rId2"/>
    <p:sldId id="257" r:id="rId3"/>
    <p:sldId id="258" r:id="rId4"/>
    <p:sldId id="260" r:id="rId5"/>
    <p:sldId id="298" r:id="rId6"/>
    <p:sldId id="297" r:id="rId7"/>
    <p:sldId id="299" r:id="rId8"/>
    <p:sldId id="294" r:id="rId9"/>
    <p:sldId id="295" r:id="rId10"/>
    <p:sldId id="296" r:id="rId11"/>
    <p:sldId id="261" r:id="rId12"/>
    <p:sldId id="277" r:id="rId13"/>
    <p:sldId id="262" r:id="rId14"/>
    <p:sldId id="278" r:id="rId15"/>
    <p:sldId id="263" r:id="rId16"/>
    <p:sldId id="264" r:id="rId17"/>
    <p:sldId id="265" r:id="rId18"/>
    <p:sldId id="259" r:id="rId19"/>
    <p:sldId id="266" r:id="rId20"/>
    <p:sldId id="267" r:id="rId21"/>
    <p:sldId id="268" r:id="rId22"/>
    <p:sldId id="269" r:id="rId23"/>
    <p:sldId id="270" r:id="rId24"/>
    <p:sldId id="271" r:id="rId25"/>
    <p:sldId id="273" r:id="rId26"/>
    <p:sldId id="274" r:id="rId27"/>
    <p:sldId id="275" r:id="rId28"/>
    <p:sldId id="276" r:id="rId29"/>
    <p:sldId id="272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300" r:id="rId46"/>
    <p:sldId id="301" r:id="rId47"/>
    <p:sldId id="302" r:id="rId48"/>
    <p:sldId id="303" r:id="rId49"/>
    <p:sldId id="304" r:id="rId50"/>
    <p:sldId id="306" r:id="rId51"/>
    <p:sldId id="305" r:id="rId52"/>
    <p:sldId id="309" r:id="rId53"/>
    <p:sldId id="307" r:id="rId54"/>
    <p:sldId id="308" r:id="rId55"/>
    <p:sldId id="310" r:id="rId56"/>
  </p:sldIdLst>
  <p:sldSz cx="9144000" cy="5143500" type="screen16x9"/>
  <p:notesSz cx="6858000" cy="9144000"/>
  <p:defaultTextStyle>
    <a:defPPr>
      <a:defRPr lang="id-ID"/>
    </a:defPPr>
    <a:lvl1pPr marL="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780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82138"/>
            <a:ext cx="6726063" cy="206957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4"/>
            <a:ext cx="2307831" cy="20770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1942559"/>
            <a:ext cx="6726064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1942559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1" y="2050282"/>
            <a:ext cx="6108101" cy="1029803"/>
          </a:xfrm>
        </p:spPr>
        <p:txBody>
          <a:bodyPr anchor="b">
            <a:noAutofit/>
          </a:bodyPr>
          <a:lstStyle>
            <a:lvl1pPr algn="r"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3295530"/>
            <a:ext cx="6108101" cy="838265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BE83-F990-422B-918A-9099C7943B17}" type="datetimeFigureOut">
              <a:rPr lang="id-ID" smtClean="0"/>
              <a:t>10/03/2016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1510" y="2062753"/>
            <a:ext cx="878916" cy="1017332"/>
          </a:xfrm>
        </p:spPr>
        <p:txBody>
          <a:bodyPr/>
          <a:lstStyle/>
          <a:p>
            <a:fld id="{BE8D7510-991B-41A9-A094-237511810F7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950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BE83-F990-422B-918A-9099C7943B17}" type="datetimeFigureOut">
              <a:rPr lang="id-ID" smtClean="0"/>
              <a:t>10/03/2016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D7510-991B-41A9-A094-237511810F7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2811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651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8" y="3065926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0447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69" y="20447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2152421"/>
            <a:ext cx="7210395" cy="818091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2" y="3174129"/>
            <a:ext cx="7210395" cy="1278013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4504D-E393-41EA-AB81-EA69277B09A0}" type="datetime1">
              <a:rPr lang="en-US" smtClean="0"/>
              <a:t>3/10/2016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7092" y="2152422"/>
            <a:ext cx="865613" cy="818092"/>
          </a:xfrm>
        </p:spPr>
        <p:txBody>
          <a:bodyPr/>
          <a:lstStyle/>
          <a:p>
            <a:fld id="{7D3D4356-750F-43A5-86F1-332F9B8C8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27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0240" y="1752655"/>
            <a:ext cx="3523769" cy="26994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5592" y="1752655"/>
            <a:ext cx="3525044" cy="26994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9AF23-4179-4DAE-AF2D-2CE9D6E5A0F1}" type="datetime1">
              <a:rPr lang="en-US" smtClean="0"/>
              <a:t>3/10/2016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4356-750F-43A5-86F1-332F9B8C8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20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564922"/>
            <a:ext cx="7210397" cy="81070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763" y="1752655"/>
            <a:ext cx="3354245" cy="51985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42" y="2272507"/>
            <a:ext cx="3523766" cy="21796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5116" y="1752655"/>
            <a:ext cx="3355521" cy="51905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5593" y="2272507"/>
            <a:ext cx="3525044" cy="21796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9E9AF-C19C-48FD-AFBC-018D3E5DB9C3}" type="datetime1">
              <a:rPr lang="en-US" smtClean="0"/>
              <a:t>3/10/2016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4356-750F-43A5-86F1-332F9B8C8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83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83B6C-AB43-44D0-8DE2-08C30766203B}" type="datetime1">
              <a:rPr lang="en-US" smtClean="0"/>
              <a:t>3/10/2016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4356-750F-43A5-86F1-332F9B8C8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3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F017-40AA-41DB-BFC6-E273E1142FA6}" type="datetime1">
              <a:rPr lang="en-US" smtClean="0"/>
              <a:t>3/10/2016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4356-750F-43A5-86F1-332F9B8C8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6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564920"/>
            <a:ext cx="7210394" cy="81070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1752655"/>
            <a:ext cx="4206252" cy="26994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1" y="1752654"/>
            <a:ext cx="2842559" cy="2699488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C277-FB54-4B16-8D14-3AD2FF365878}" type="datetime1">
              <a:rPr lang="en-US" smtClean="0"/>
              <a:t>3/10/2016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4356-750F-43A5-86F1-332F9B8C8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0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3" y="564921"/>
            <a:ext cx="7210393" cy="810704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51250" y="1752656"/>
            <a:ext cx="4069387" cy="2699484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1752655"/>
            <a:ext cx="2907192" cy="269948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915CA-1770-430C-805E-D21D09707406}" type="datetime1">
              <a:rPr lang="en-US" smtClean="0"/>
              <a:t>3/10/2016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4356-750F-43A5-86F1-332F9B8C8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7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3533713"/>
            <a:ext cx="7210394" cy="339788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0242" y="457198"/>
            <a:ext cx="7210394" cy="2692181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39" y="3877188"/>
            <a:ext cx="7210397" cy="46722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BE83-F990-422B-918A-9099C7943B17}" type="datetimeFigureOut">
              <a:rPr lang="id-ID" smtClean="0"/>
              <a:t>10/03/2016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482"/>
            <a:ext cx="865613" cy="818092"/>
          </a:xfrm>
        </p:spPr>
        <p:txBody>
          <a:bodyPr/>
          <a:lstStyle/>
          <a:p>
            <a:fld id="{BE8D7510-991B-41A9-A094-237511810F7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835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457198"/>
            <a:ext cx="7210394" cy="2694563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BE83-F990-422B-918A-9099C7943B17}" type="datetimeFigureOut">
              <a:rPr lang="id-ID" smtClean="0"/>
              <a:t>10/03/2016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712"/>
            <a:ext cx="865613" cy="818092"/>
          </a:xfrm>
        </p:spPr>
        <p:txBody>
          <a:bodyPr/>
          <a:lstStyle/>
          <a:p>
            <a:fld id="{BE8D7510-991B-41A9-A094-237511810F7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1403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92" y="457199"/>
            <a:ext cx="6539158" cy="2277046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51717" y="2740034"/>
            <a:ext cx="611743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BE83-F990-422B-918A-9099C7943B17}" type="datetimeFigureOut">
              <a:rPr lang="id-ID" smtClean="0"/>
              <a:t>10/03/2016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fld id="{BE8D7510-991B-41A9-A094-237511810F74}" type="slidenum">
              <a:rPr lang="id-ID" smtClean="0"/>
              <a:t>‹#›</a:t>
            </a:fld>
            <a:endParaRPr lang="id-ID"/>
          </a:p>
        </p:txBody>
      </p:sp>
      <p:sp>
        <p:nvSpPr>
          <p:cNvPr id="16" name="TextBox 15"/>
          <p:cNvSpPr txBox="1"/>
          <p:nvPr/>
        </p:nvSpPr>
        <p:spPr>
          <a:xfrm>
            <a:off x="437679" y="56108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47107" y="227514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124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39" y="3533712"/>
            <a:ext cx="7210397" cy="44140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0" y="3975112"/>
            <a:ext cx="7210397" cy="376691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BE83-F990-422B-918A-9099C7943B17}" type="datetimeFigureOut">
              <a:rPr lang="id-ID" smtClean="0"/>
              <a:t>10/03/2016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fld id="{BE8D7510-991B-41A9-A094-237511810F7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7709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01917" y="564921"/>
            <a:ext cx="7218720" cy="81070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95709" y="1752655"/>
            <a:ext cx="2302526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0241" y="2267005"/>
            <a:ext cx="2287277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7019" y="1752655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59103" y="2267005"/>
            <a:ext cx="2297430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18117" y="1752655"/>
            <a:ext cx="230251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418117" y="2267005"/>
            <a:ext cx="2302519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BE83-F990-422B-918A-9099C7943B17}" type="datetimeFigureOut">
              <a:rPr lang="id-ID" smtClean="0"/>
              <a:t>10/03/2016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D7510-991B-41A9-A094-237511810F7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8043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0242" y="564921"/>
            <a:ext cx="7210395" cy="81070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0239" y="3223127"/>
            <a:ext cx="228727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0239" y="1752655"/>
            <a:ext cx="228727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0239" y="3655324"/>
            <a:ext cx="2287279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59103" y="3223127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59103" y="1752655"/>
            <a:ext cx="2297430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58088" y="3655323"/>
            <a:ext cx="2300473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23009" y="3223127"/>
            <a:ext cx="22976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423008" y="1752655"/>
            <a:ext cx="229762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422915" y="3655321"/>
            <a:ext cx="2300672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BE83-F990-422B-918A-9099C7943B17}" type="datetimeFigureOut">
              <a:rPr lang="id-ID" smtClean="0"/>
              <a:t>10/03/2016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D7510-991B-41A9-A094-237511810F7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5189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6E282-BF5E-4B68-B580-A7BC191D1969}" type="datetime1">
              <a:rPr lang="en-US" smtClean="0"/>
              <a:t>3/10/2016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4356-750F-43A5-86F1-332F9B8C8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95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6087155" y="1402046"/>
            <a:ext cx="3830241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7401152" y="4029302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96923" y="457198"/>
            <a:ext cx="805352" cy="32653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457198"/>
            <a:ext cx="6652503" cy="39949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05344" y="4452141"/>
            <a:ext cx="2057400" cy="273844"/>
          </a:xfrm>
        </p:spPr>
        <p:txBody>
          <a:bodyPr/>
          <a:lstStyle/>
          <a:p>
            <a:fld id="{CB4CBDFA-4E4D-4F5B-8167-48C3E7F3D5D4}" type="datetime1">
              <a:rPr lang="en-US" smtClean="0"/>
              <a:t>3/10/2016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4452141"/>
            <a:ext cx="4595104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73163" y="4048975"/>
            <a:ext cx="865613" cy="818092"/>
          </a:xfrm>
        </p:spPr>
        <p:txBody>
          <a:bodyPr anchor="t"/>
          <a:lstStyle>
            <a:lvl1pPr algn="ctr">
              <a:defRPr/>
            </a:lvl1pPr>
          </a:lstStyle>
          <a:p>
            <a:fld id="{7D3D4356-750F-43A5-86F1-332F9B8C8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15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0241" y="564921"/>
            <a:ext cx="7210396" cy="810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1" y="1752655"/>
            <a:ext cx="7210396" cy="2699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3236" y="4452141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6BE83-F990-422B-918A-9099C7943B17}" type="datetimeFigureOut">
              <a:rPr lang="id-ID" smtClean="0"/>
              <a:t>10/03/2016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241" y="4452141"/>
            <a:ext cx="515299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47092" y="564921"/>
            <a:ext cx="865613" cy="818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D7510-991B-41A9-A094-237511810F7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011222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  <p:sldLayoutId id="2147483915" r:id="rId16"/>
    <p:sldLayoutId id="2147483916" r:id="rId17"/>
  </p:sldLayoutIdLst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d.wikipedia.org/wiki/Kemiringan" TargetMode="External"/><Relationship Id="rId2" Type="http://schemas.openxmlformats.org/officeDocument/2006/relationships/hyperlink" Target="http://id.wikipedia.org/w/index.php?title=Grafik_fungsi&amp;action=edit&amp;redlink=1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id.wikipedia.org/wiki/Parabola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457200" y="742950"/>
            <a:ext cx="7010400" cy="2207079"/>
          </a:xfrm>
        </p:spPr>
        <p:txBody>
          <a:bodyPr>
            <a:noAutofit/>
          </a:bodyPr>
          <a:lstStyle/>
          <a:p>
            <a:r>
              <a:rPr lang="id-ID" sz="3600" b="1" spc="50">
                <a:ln w="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id-ID" sz="3600" b="1" spc="50">
                <a:ln w="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en-US" sz="3600" b="1" spc="50" smtClean="0">
                <a:ln w="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BAB</a:t>
            </a:r>
            <a:r>
              <a:rPr lang="id-ID" sz="3600" b="1" spc="50" smtClean="0">
                <a:ln w="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5</a:t>
            </a:r>
            <a:br>
              <a:rPr lang="id-ID" sz="3600" b="1" spc="50" smtClean="0">
                <a:ln w="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id-ID" sz="3600" b="1" spc="50">
                <a:ln w="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id-ID" sz="3600" b="1" spc="50">
                <a:ln w="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id-ID" sz="5400" b="1" spc="50" smtClean="0">
                <a:ln w="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FUNGSI NON LINIER</a:t>
            </a:r>
            <a:endParaRPr lang="id-ID" sz="5400" b="1" spc="50">
              <a:ln w="0"/>
              <a:solidFill>
                <a:schemeClr val="accent5">
                  <a:lumMod val="40000"/>
                  <a:lumOff val="6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296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060124"/>
            <a:ext cx="5029200" cy="1102519"/>
          </a:xfrm>
        </p:spPr>
        <p:txBody>
          <a:bodyPr>
            <a:noAutofit/>
          </a:bodyPr>
          <a:lstStyle/>
          <a:p>
            <a:r>
              <a:rPr lang="id-ID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rebuchet MS" panose="020B0603020202020204" pitchFamily="34" charset="0"/>
              </a:rPr>
              <a:t>GRAFIK KURVA </a:t>
            </a:r>
            <a:br>
              <a:rPr lang="id-ID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rebuchet MS" panose="020B0603020202020204" pitchFamily="34" charset="0"/>
              </a:rPr>
            </a:br>
            <a:r>
              <a:rPr lang="id-ID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rebuchet MS" panose="020B0603020202020204" pitchFamily="34" charset="0"/>
              </a:rPr>
              <a:t>NON LINIER</a:t>
            </a:r>
            <a:endParaRPr lang="id-ID" sz="40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63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DEFINISI</a:t>
            </a: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P</a:t>
            </a:r>
            <a:r>
              <a:rPr lang="id-ID" sz="28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olinom 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atau suku banyak dalam </a:t>
            </a:r>
            <a:r>
              <a:rPr lang="id-ID" sz="2800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dan </a:t>
            </a:r>
            <a:r>
              <a:rPr lang="id-ID" sz="2800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dilambangkan </a:t>
            </a:r>
            <a:r>
              <a:rPr lang="id-ID" sz="2800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(</a:t>
            </a:r>
            <a:r>
              <a:rPr lang="id-ID" sz="2800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) </a:t>
            </a:r>
            <a:r>
              <a:rPr lang="id-ID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adalah ungkapan 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yang mengandung suku-suku k</a:t>
            </a:r>
            <a:r>
              <a:rPr lang="id-ID" sz="2800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2800" baseline="30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r</a:t>
            </a:r>
            <a:r>
              <a:rPr lang="id-ID" sz="2800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d-ID" sz="2800" baseline="30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s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, di mana k adalah konstan</a:t>
            </a:r>
            <a:r>
              <a:rPr lang="id-ID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, </a:t>
            </a:r>
            <a:r>
              <a:rPr lang="pt-BR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r </a:t>
            </a:r>
            <a:r>
              <a:rPr lang="pt-BR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dan s adalah bilangan bulat. Nilai tertinggi (r + s) pada suku </a:t>
            </a:r>
            <a:r>
              <a:rPr lang="pt-BR" sz="2800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pt-BR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(</a:t>
            </a:r>
            <a:r>
              <a:rPr lang="pt-BR" sz="2800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pt-BR" sz="2800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)</a:t>
            </a:r>
            <a:r>
              <a:rPr lang="id-ID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dinamakan </a:t>
            </a:r>
            <a:r>
              <a:rPr lang="id-ID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pangkat polinom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.</a:t>
            </a:r>
            <a:endParaRPr lang="id-ID" sz="2800" i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66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DEFINISI</a:t>
            </a: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Jika polinom </a:t>
            </a:r>
            <a:r>
              <a:rPr lang="id-ID" sz="2800" b="1" i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d-ID" sz="2800" b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d-ID" sz="2800" b="1" i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2800" b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id-ID" sz="2800" b="1" i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d-ID" sz="2800" b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id-ID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berpangkat n </a:t>
            </a:r>
            <a:r>
              <a:rPr lang="id-ID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dan disamakan 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dengan nol, maka diperoleh persamaan pangkat </a:t>
            </a:r>
            <a:r>
              <a:rPr lang="id-ID" sz="2800" b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dalam </a:t>
            </a:r>
            <a:r>
              <a:rPr lang="id-ID" sz="2800" b="1" i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id-ID" sz="2800" b="1" i="1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d-ID" sz="28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yaitu </a:t>
            </a:r>
            <a:r>
              <a:rPr lang="id-ID" sz="2800" b="1" i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d-ID" sz="2800" b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d-ID" sz="2800" b="1" i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2800" b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id-ID" sz="2800" b="1" i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d-ID" sz="2800" b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= 0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Persamaan ini disebut persamaan aljabar. Suatu grafik </a:t>
            </a:r>
            <a:r>
              <a:rPr lang="id-ID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yang melukiskan 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persamaan aljabar disebut sebagai </a:t>
            </a:r>
            <a:r>
              <a:rPr lang="id-ID" sz="2800" b="1" i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kurva aljabar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Suatu </a:t>
            </a:r>
            <a:r>
              <a:rPr lang="id-ID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contoh </a:t>
            </a:r>
            <a:r>
              <a:rPr lang="pt-BR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kurva </a:t>
            </a:r>
            <a:r>
              <a:rPr lang="pt-BR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aljabar adalah garis lurus.</a:t>
            </a:r>
            <a:endParaRPr lang="id-ID" sz="2800" i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0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DEFINISI</a:t>
            </a: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0241" y="1657350"/>
            <a:ext cx="7210396" cy="269948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d-ID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Sebuah polinomial dalam satu variabel dengan koefisien konstan memiliki bentuk seperti berikut:</a:t>
            </a:r>
            <a:endParaRPr lang="id-ID" sz="2400" i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7779" y="2464369"/>
            <a:ext cx="63001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d-ID" sz="4400" baseline="-25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id-ID" sz="4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4400" baseline="30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id-ID" sz="4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... +</a:t>
            </a:r>
            <a:r>
              <a:rPr lang="id-ID" sz="4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4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d-ID" sz="4400" baseline="-25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d-ID" sz="4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4400" baseline="30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id-ID" sz="4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d-ID" sz="4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4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d-ID" sz="4400" baseline="-25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d-ID" sz="4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4400" baseline="30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4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id-ID" sz="4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d-ID" sz="4400" baseline="-25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d-ID" sz="4400" baseline="30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4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id-ID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0241" y="3440664"/>
            <a:ext cx="7315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d-ID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Pangkat tertinggi pada suatu polinomial menunjukkan </a:t>
            </a:r>
            <a:r>
              <a:rPr lang="id-ID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orde</a:t>
            </a:r>
            <a:r>
              <a:rPr lang="id-ID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atau derajat dari polinomial tersebut</a:t>
            </a:r>
          </a:p>
        </p:txBody>
      </p:sp>
    </p:spTree>
    <p:extLst>
      <p:ext uri="{BB962C8B-B14F-4D97-AF65-F5344CB8AC3E}">
        <p14:creationId xmlns:p14="http://schemas.microsoft.com/office/powerpoint/2010/main" val="315897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GRAFIK FUNGSI POLINOMIAL</a:t>
            </a:r>
            <a:endParaRPr lang="id-ID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10241" y="1748183"/>
            <a:ext cx="8100359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58775" marR="0" lvl="0" indent="-3587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Sebuah fungsi polinomial dalam satu variabel real dapat dinyatakan dalam 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rgbClr val="CCCCCC"/>
                </a:solidFill>
                <a:effectLst/>
                <a:latin typeface="Arial" panose="020B0604020202020204" pitchFamily="34" charset="0"/>
                <a:hlinkClick r:id="rId2" tooltip="Grafik fungsi (halaman belum tersedia)"/>
              </a:rPr>
              <a:t>grafik fungsi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358775" algn="l"/>
              </a:tabLst>
            </a:pP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Grafik dari polinomial nol</a:t>
            </a:r>
          </a:p>
          <a:p>
            <a:pPr marL="358775" marR="0" lvl="2" indent="-3587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</a:t>
            </a: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= 0</a:t>
            </a:r>
          </a:p>
          <a:p>
            <a:pPr marL="358775" marR="0" lvl="1" indent="-3587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adalah sumbu </a:t>
            </a: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358775" algn="l"/>
              </a:tabLst>
            </a:pP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Grafik dari polinomial berderajat nol</a:t>
            </a:r>
          </a:p>
          <a:p>
            <a:pPr marL="358775" marR="0" lvl="2" indent="-3587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</a:t>
            </a: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600" b="0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dimana </a:t>
            </a: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600" b="0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≠ 0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</a:p>
          <a:p>
            <a:pPr marL="358775" marR="0" lvl="1" indent="-3587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adalah garis horizontal dengan </a:t>
            </a: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memotong </a:t>
            </a: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</a:t>
            </a:r>
            <a:r>
              <a:rPr kumimoji="0" lang="id-ID" sz="1600" b="0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id-ID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358775" algn="l"/>
              </a:tabLst>
            </a:pP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Grafik dari polinomial berderajat satu (atau fungsi linear)</a:t>
            </a:r>
          </a:p>
          <a:p>
            <a:pPr marL="358775" marR="0" lvl="2" indent="-3587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</a:t>
            </a: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600" b="0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600" b="0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dengan </a:t>
            </a: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600" b="0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≠ 0,</a:t>
            </a:r>
          </a:p>
          <a:p>
            <a:pPr marL="358775" marR="0" lvl="1" indent="-3587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adalah berupa garis miring dengan </a:t>
            </a: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memotong di </a:t>
            </a: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600" b="0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dengan 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 tooltip="Kemiringan"/>
              </a:rPr>
              <a:t>kemiringan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sebesar </a:t>
            </a:r>
            <a:r>
              <a:rPr kumimoji="0" lang="id-ID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600" b="0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id-ID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88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GRAFIK FUNGSI POLINOMIAL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10241" y="1717405"/>
            <a:ext cx="6042039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id-ID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Grafik dari polinomial berderajat dua</a:t>
            </a:r>
          </a:p>
          <a:p>
            <a:pPr marL="446088" marR="0" lvl="2" indent="-4460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</a:t>
            </a: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800" b="0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800" b="0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800" b="0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id-ID" sz="1800" b="0" i="0" u="none" strike="noStrike" cap="none" normalizeH="0" baseline="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dengan </a:t>
            </a:r>
            <a:r>
              <a:rPr kumimoji="0" lang="id-ID" sz="18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800" b="1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id-ID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≠ 0</a:t>
            </a:r>
          </a:p>
          <a:p>
            <a:pPr marL="446088" marR="0" lvl="1" indent="-4460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adalah berupa </a:t>
            </a: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 tooltip="Parabola"/>
              </a:rPr>
              <a:t>parabola</a:t>
            </a: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id-ID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Grafik dari polinomial berderajat tiga</a:t>
            </a:r>
          </a:p>
          <a:p>
            <a:pPr marL="446088" marR="0" lvl="2" indent="-4460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</a:t>
            </a:r>
            <a:r>
              <a:rPr kumimoji="0" lang="id-ID" sz="18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kumimoji="0" lang="id-ID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id-ID" sz="18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id-ID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kumimoji="0" lang="id-ID" sz="18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800" b="1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kumimoji="0" lang="id-ID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kumimoji="0" lang="id-ID" sz="18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800" b="1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id-ID" sz="18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id-ID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kumimoji="0" lang="id-ID" sz="18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800" b="1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id-ID" sz="18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id-ID" sz="1800" b="1" i="0" u="none" strike="noStrike" cap="none" normalizeH="0" baseline="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id-ID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+ </a:t>
            </a:r>
            <a:r>
              <a:rPr kumimoji="0" lang="id-ID" sz="18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800" b="1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id-ID" sz="18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id-ID" sz="1800" b="1" i="0" u="none" strike="noStrike" cap="none" normalizeH="0" baseline="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dengan </a:t>
            </a:r>
            <a:r>
              <a:rPr kumimoji="0" lang="id-ID" sz="18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800" b="1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id-ID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≠ 0</a:t>
            </a:r>
          </a:p>
          <a:p>
            <a:pPr marL="446088" marR="0" lvl="1" indent="-4460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adalah berupa kurva pangkat 3.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id-ID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Grafik dari polinomial berderajat dua atau lebih</a:t>
            </a:r>
          </a:p>
          <a:p>
            <a:pPr marL="446088" marR="0" lvl="2" indent="-4460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</a:t>
            </a: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800" b="0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800" b="0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800" b="0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id-ID" sz="1800" b="0" i="0" u="none" strike="noStrike" cap="none" normalizeH="0" baseline="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+ ... + </a:t>
            </a: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800" b="0" i="1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id-ID" sz="1800" b="0" i="1" u="none" strike="noStrike" cap="none" normalizeH="0" baseline="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dengan </a:t>
            </a: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800" b="0" i="1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≠ 0 </a:t>
            </a: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 </a:t>
            </a:r>
            <a:r>
              <a:rPr kumimoji="0" lang="id-ID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≥ 2</a:t>
            </a:r>
          </a:p>
          <a:p>
            <a:pPr marL="446088" marR="0" lvl="1" indent="-4460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adalah berupa kurva non-linear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26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940" y="285750"/>
            <a:ext cx="2736000" cy="2736000"/>
          </a:xfrm>
        </p:spPr>
      </p:pic>
      <p:sp>
        <p:nvSpPr>
          <p:cNvPr id="6" name="Rectangle 5"/>
          <p:cNvSpPr/>
          <p:nvPr/>
        </p:nvSpPr>
        <p:spPr>
          <a:xfrm>
            <a:off x="152400" y="285750"/>
            <a:ext cx="2819400" cy="2736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41717"/>
            <a:ext cx="2164463" cy="21868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829" y="285750"/>
            <a:ext cx="2736000" cy="2736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2400" y="3162105"/>
            <a:ext cx="2712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200"/>
              <a:t>Polinomial berderajat 2:</a:t>
            </a:r>
            <a:br>
              <a:rPr lang="id-ID" sz="1200"/>
            </a:br>
            <a:r>
              <a:rPr lang="id-ID" sz="1200" i="1"/>
              <a:t>f</a:t>
            </a:r>
            <a:r>
              <a:rPr lang="id-ID" sz="1200"/>
              <a:t>(</a:t>
            </a:r>
            <a:r>
              <a:rPr lang="id-ID" sz="1200" i="1"/>
              <a:t>x</a:t>
            </a:r>
            <a:r>
              <a:rPr lang="id-ID" sz="1200"/>
              <a:t>) = </a:t>
            </a:r>
            <a:r>
              <a:rPr lang="id-ID" sz="1200" i="1"/>
              <a:t>x</a:t>
            </a:r>
            <a:r>
              <a:rPr lang="id-ID" sz="1200" baseline="30000"/>
              <a:t>2</a:t>
            </a:r>
            <a:r>
              <a:rPr lang="id-ID" sz="1200"/>
              <a:t> - </a:t>
            </a:r>
            <a:r>
              <a:rPr lang="id-ID" sz="1200" i="1"/>
              <a:t>x</a:t>
            </a:r>
            <a:r>
              <a:rPr lang="id-ID" sz="1200"/>
              <a:t> - 2 = (</a:t>
            </a:r>
            <a:r>
              <a:rPr lang="id-ID" sz="1200" i="1"/>
              <a:t>x</a:t>
            </a:r>
            <a:r>
              <a:rPr lang="id-ID" sz="1200"/>
              <a:t>+1)(</a:t>
            </a:r>
            <a:r>
              <a:rPr lang="id-ID" sz="1200" i="1"/>
              <a:t>x</a:t>
            </a:r>
            <a:r>
              <a:rPr lang="id-ID" sz="1200"/>
              <a:t>-2)</a:t>
            </a:r>
          </a:p>
        </p:txBody>
      </p:sp>
      <p:sp>
        <p:nvSpPr>
          <p:cNvPr id="9" name="Rectangle 8"/>
          <p:cNvSpPr/>
          <p:nvPr/>
        </p:nvSpPr>
        <p:spPr>
          <a:xfrm>
            <a:off x="3177725" y="3172602"/>
            <a:ext cx="2725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200"/>
              <a:t>Polinomial berderajat 3:</a:t>
            </a:r>
            <a:br>
              <a:rPr lang="id-ID" sz="1200"/>
            </a:br>
            <a:r>
              <a:rPr lang="id-ID" sz="1200" i="1"/>
              <a:t>f</a:t>
            </a:r>
            <a:r>
              <a:rPr lang="id-ID" sz="1200"/>
              <a:t>(</a:t>
            </a:r>
            <a:r>
              <a:rPr lang="id-ID" sz="1200" i="1"/>
              <a:t>x</a:t>
            </a:r>
            <a:r>
              <a:rPr lang="id-ID" sz="1200"/>
              <a:t>) = </a:t>
            </a:r>
            <a:r>
              <a:rPr lang="id-ID" sz="1200" i="1"/>
              <a:t>x</a:t>
            </a:r>
            <a:r>
              <a:rPr lang="id-ID" sz="1200" baseline="30000"/>
              <a:t>3</a:t>
            </a:r>
            <a:r>
              <a:rPr lang="id-ID" sz="1200"/>
              <a:t>/4 + 3</a:t>
            </a:r>
            <a:r>
              <a:rPr lang="id-ID" sz="1200" i="1"/>
              <a:t>x</a:t>
            </a:r>
            <a:r>
              <a:rPr lang="id-ID" sz="1200" baseline="30000"/>
              <a:t>2</a:t>
            </a:r>
            <a:r>
              <a:rPr lang="id-ID" sz="1200"/>
              <a:t>/4 - 3</a:t>
            </a:r>
            <a:r>
              <a:rPr lang="id-ID" sz="1200" i="1"/>
              <a:t>x</a:t>
            </a:r>
            <a:r>
              <a:rPr lang="id-ID" sz="1200"/>
              <a:t>/2 - 2 = 1/4 (</a:t>
            </a:r>
            <a:r>
              <a:rPr lang="id-ID" sz="1200" i="1"/>
              <a:t>x</a:t>
            </a:r>
            <a:r>
              <a:rPr lang="id-ID" sz="1200"/>
              <a:t>+4)(</a:t>
            </a:r>
            <a:r>
              <a:rPr lang="id-ID" sz="1200" i="1"/>
              <a:t>x</a:t>
            </a:r>
            <a:r>
              <a:rPr lang="id-ID" sz="1200"/>
              <a:t>+1)(</a:t>
            </a:r>
            <a:r>
              <a:rPr lang="id-ID" sz="1200" i="1"/>
              <a:t>x</a:t>
            </a:r>
            <a:r>
              <a:rPr lang="id-ID" sz="1200"/>
              <a:t>-2)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72200" y="3322377"/>
            <a:ext cx="28666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200"/>
              <a:t>Polinomial berderajat 4:</a:t>
            </a:r>
            <a:br>
              <a:rPr lang="id-ID" sz="1200"/>
            </a:br>
            <a:r>
              <a:rPr lang="id-ID" sz="1200" i="1"/>
              <a:t>f</a:t>
            </a:r>
            <a:r>
              <a:rPr lang="id-ID" sz="1200"/>
              <a:t>(</a:t>
            </a:r>
            <a:r>
              <a:rPr lang="id-ID" sz="1200" i="1"/>
              <a:t>x</a:t>
            </a:r>
            <a:r>
              <a:rPr lang="id-ID" sz="1200"/>
              <a:t>) = 1/14 (</a:t>
            </a:r>
            <a:r>
              <a:rPr lang="id-ID" sz="1200" i="1"/>
              <a:t>x</a:t>
            </a:r>
            <a:r>
              <a:rPr lang="id-ID" sz="1200"/>
              <a:t>+4)(</a:t>
            </a:r>
            <a:r>
              <a:rPr lang="id-ID" sz="1200" i="1"/>
              <a:t>x</a:t>
            </a:r>
            <a:r>
              <a:rPr lang="id-ID" sz="1200"/>
              <a:t>+1)(</a:t>
            </a:r>
            <a:r>
              <a:rPr lang="id-ID" sz="1200" i="1"/>
              <a:t>x</a:t>
            </a:r>
            <a:r>
              <a:rPr lang="id-ID" sz="1200"/>
              <a:t>-1)(</a:t>
            </a:r>
            <a:r>
              <a:rPr lang="id-ID" sz="1200" i="1"/>
              <a:t>x</a:t>
            </a:r>
            <a:r>
              <a:rPr lang="id-ID" sz="1200"/>
              <a:t>-3) + 0.5</a:t>
            </a:r>
          </a:p>
        </p:txBody>
      </p:sp>
    </p:spTree>
    <p:extLst>
      <p:ext uri="{BB962C8B-B14F-4D97-AF65-F5344CB8AC3E}">
        <p14:creationId xmlns:p14="http://schemas.microsoft.com/office/powerpoint/2010/main" val="348123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61950"/>
            <a:ext cx="3514525" cy="270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61950"/>
            <a:ext cx="3388501" cy="2700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1000" y="3486150"/>
            <a:ext cx="3200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200"/>
              <a:t>Polinomial berderajat 5:</a:t>
            </a:r>
            <a:br>
              <a:rPr lang="id-ID" sz="1200"/>
            </a:br>
            <a:r>
              <a:rPr lang="id-ID" sz="1200" i="1"/>
              <a:t>f</a:t>
            </a:r>
            <a:r>
              <a:rPr lang="id-ID" sz="1200"/>
              <a:t>(</a:t>
            </a:r>
            <a:r>
              <a:rPr lang="id-ID" sz="1200" i="1"/>
              <a:t>x</a:t>
            </a:r>
            <a:r>
              <a:rPr lang="id-ID" sz="1200"/>
              <a:t>) = 1/20 (</a:t>
            </a:r>
            <a:r>
              <a:rPr lang="id-ID" sz="1200" i="1"/>
              <a:t>x</a:t>
            </a:r>
            <a:r>
              <a:rPr lang="id-ID" sz="1200"/>
              <a:t>+4)(</a:t>
            </a:r>
            <a:r>
              <a:rPr lang="id-ID" sz="1200" i="1"/>
              <a:t>x</a:t>
            </a:r>
            <a:r>
              <a:rPr lang="id-ID" sz="1200"/>
              <a:t>+2)(</a:t>
            </a:r>
            <a:r>
              <a:rPr lang="id-ID" sz="1200" i="1"/>
              <a:t>x</a:t>
            </a:r>
            <a:r>
              <a:rPr lang="id-ID" sz="1200"/>
              <a:t>+1)(</a:t>
            </a:r>
            <a:r>
              <a:rPr lang="id-ID" sz="1200" i="1"/>
              <a:t>x</a:t>
            </a:r>
            <a:r>
              <a:rPr lang="id-ID" sz="1200"/>
              <a:t>-1)(</a:t>
            </a:r>
            <a:r>
              <a:rPr lang="id-ID" sz="1200" i="1"/>
              <a:t>x</a:t>
            </a:r>
            <a:r>
              <a:rPr lang="id-ID" sz="1200"/>
              <a:t>-3) + 2</a:t>
            </a:r>
          </a:p>
        </p:txBody>
      </p:sp>
      <p:sp>
        <p:nvSpPr>
          <p:cNvPr id="9" name="Rectangle 8"/>
          <p:cNvSpPr/>
          <p:nvPr/>
        </p:nvSpPr>
        <p:spPr>
          <a:xfrm>
            <a:off x="4191000" y="3477986"/>
            <a:ext cx="342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200"/>
              <a:t>Polinomial berderajat 6:</a:t>
            </a:r>
            <a:br>
              <a:rPr lang="id-ID" sz="1200"/>
            </a:br>
            <a:r>
              <a:rPr lang="id-ID" sz="1200" i="1"/>
              <a:t>f</a:t>
            </a:r>
            <a:r>
              <a:rPr lang="id-ID" sz="1200"/>
              <a:t>(</a:t>
            </a:r>
            <a:r>
              <a:rPr lang="id-ID" sz="1200" i="1"/>
              <a:t>x</a:t>
            </a:r>
            <a:r>
              <a:rPr lang="id-ID" sz="1200"/>
              <a:t>) = 1/30 (</a:t>
            </a:r>
            <a:r>
              <a:rPr lang="id-ID" sz="1200" i="1"/>
              <a:t>x</a:t>
            </a:r>
            <a:r>
              <a:rPr lang="id-ID" sz="1200"/>
              <a:t>+3.5)(</a:t>
            </a:r>
            <a:r>
              <a:rPr lang="id-ID" sz="1200" i="1"/>
              <a:t>x</a:t>
            </a:r>
            <a:r>
              <a:rPr lang="id-ID" sz="1200"/>
              <a:t>+2)(</a:t>
            </a:r>
            <a:r>
              <a:rPr lang="id-ID" sz="1200" i="1"/>
              <a:t>x</a:t>
            </a:r>
            <a:r>
              <a:rPr lang="id-ID" sz="1200"/>
              <a:t>+1)(</a:t>
            </a:r>
            <a:r>
              <a:rPr lang="id-ID" sz="1200" i="1"/>
              <a:t>x</a:t>
            </a:r>
            <a:r>
              <a:rPr lang="id-ID" sz="1200"/>
              <a:t>-1)(</a:t>
            </a:r>
            <a:r>
              <a:rPr lang="id-ID" sz="1200" i="1"/>
              <a:t>x</a:t>
            </a:r>
            <a:r>
              <a:rPr lang="id-ID" sz="1200"/>
              <a:t>-3)(</a:t>
            </a:r>
            <a:r>
              <a:rPr lang="id-ID" sz="1200" i="1"/>
              <a:t>x</a:t>
            </a:r>
            <a:r>
              <a:rPr lang="id-ID" sz="1200"/>
              <a:t>-4) + 2</a:t>
            </a:r>
          </a:p>
        </p:txBody>
      </p:sp>
    </p:spTree>
    <p:extLst>
      <p:ext uri="{BB962C8B-B14F-4D97-AF65-F5344CB8AC3E}">
        <p14:creationId xmlns:p14="http://schemas.microsoft.com/office/powerpoint/2010/main" val="361135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66800" y="514350"/>
            <a:ext cx="4724400" cy="3581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819151"/>
            <a:ext cx="3438718" cy="2971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62159" y="417195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d-ID"/>
              <a:t>Polinomial berderajat 7:</a:t>
            </a:r>
            <a:br>
              <a:rPr lang="id-ID"/>
            </a:br>
            <a:r>
              <a:rPr lang="id-ID" i="1"/>
              <a:t>f</a:t>
            </a:r>
            <a:r>
              <a:rPr lang="id-ID"/>
              <a:t>(</a:t>
            </a:r>
            <a:r>
              <a:rPr lang="id-ID" i="1"/>
              <a:t>x</a:t>
            </a:r>
            <a:r>
              <a:rPr lang="id-ID"/>
              <a:t>) = (</a:t>
            </a:r>
            <a:r>
              <a:rPr lang="id-ID" i="1"/>
              <a:t>x</a:t>
            </a:r>
            <a:r>
              <a:rPr lang="id-ID"/>
              <a:t>-3)(</a:t>
            </a:r>
            <a:r>
              <a:rPr lang="id-ID" i="1"/>
              <a:t>x</a:t>
            </a:r>
            <a:r>
              <a:rPr lang="id-ID"/>
              <a:t>-2)(</a:t>
            </a:r>
            <a:r>
              <a:rPr lang="id-ID" i="1"/>
              <a:t>x</a:t>
            </a:r>
            <a:r>
              <a:rPr lang="id-ID"/>
              <a:t>-1)(</a:t>
            </a:r>
            <a:r>
              <a:rPr lang="id-ID" i="1"/>
              <a:t>x</a:t>
            </a:r>
            <a:r>
              <a:rPr lang="id-ID"/>
              <a:t>)(</a:t>
            </a:r>
            <a:r>
              <a:rPr lang="id-ID" i="1"/>
              <a:t>x</a:t>
            </a:r>
            <a:r>
              <a:rPr lang="id-ID"/>
              <a:t>+1)(</a:t>
            </a:r>
            <a:r>
              <a:rPr lang="id-ID" i="1"/>
              <a:t>x</a:t>
            </a:r>
            <a:r>
              <a:rPr lang="id-ID"/>
              <a:t>+2)(</a:t>
            </a:r>
            <a:r>
              <a:rPr lang="id-ID" i="1"/>
              <a:t>x</a:t>
            </a:r>
            <a:r>
              <a:rPr lang="id-ID"/>
              <a:t>+3)</a:t>
            </a:r>
            <a:endParaRPr lang="id-ID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2519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DEFINISI</a:t>
            </a: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Persamaan dalam </a:t>
            </a:r>
            <a:r>
              <a:rPr lang="sv-SE" sz="2800" b="1" i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sv-SE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sv-SE" sz="2800" b="1" i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sv-SE" sz="2800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yang bukan persamaan aljabar </a:t>
            </a:r>
            <a:r>
              <a:rPr lang="sv-SE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disebut</a:t>
            </a:r>
            <a:r>
              <a:rPr lang="id-ID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8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persamaan </a:t>
            </a:r>
            <a:r>
              <a:rPr lang="id-ID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transcendental 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dan grafiknya disebut kurva </a:t>
            </a:r>
            <a:r>
              <a:rPr lang="id-ID" sz="2800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transcendental</a:t>
            </a:r>
            <a:r>
              <a:rPr lang="id-ID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id-ID" sz="28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Contoh-contoh kurva </a:t>
            </a:r>
            <a:r>
              <a:rPr lang="id-ID" sz="2800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transcendental 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adalah grafik fungsi trigonometri</a:t>
            </a:r>
            <a:r>
              <a:rPr lang="id-ID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logaritma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dan fungsi berpangkat.</a:t>
            </a:r>
            <a:endParaRPr lang="id-ID" sz="2800" i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83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d-ID" sz="3200" b="1">
                <a:solidFill>
                  <a:srgbClr val="00B0F0"/>
                </a:solidFill>
                <a:effectLst>
                  <a:outerShdw blurRad="139700" dist="76200" dir="2700000" algn="tl" rotWithShape="0">
                    <a:prstClr val="black">
                      <a:alpha val="85000"/>
                    </a:prstClr>
                  </a:outerShdw>
                </a:effectLst>
              </a:rPr>
              <a:t>A. TITIK PENGGAL</a:t>
            </a:r>
          </a:p>
        </p:txBody>
      </p:sp>
    </p:spTree>
    <p:extLst>
      <p:ext uri="{BB962C8B-B14F-4D97-AF65-F5344CB8AC3E}">
        <p14:creationId xmlns:p14="http://schemas.microsoft.com/office/powerpoint/2010/main" val="384530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id-ID" sz="2800" b="1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TITIK PENGGAL</a:t>
            </a:r>
            <a:endParaRPr lang="id-ID" sz="2800" b="1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ts val="2400"/>
              </a:lnSpc>
              <a:buNone/>
            </a:pPr>
            <a:r>
              <a:rPr lang="id-ID" sz="2200" b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Titik </a:t>
            </a:r>
            <a:r>
              <a:rPr lang="id-ID" sz="2200" b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penggal </a:t>
            </a:r>
            <a:r>
              <a:rPr lang="id-ID" sz="2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suatu kurva adalah titik perpotongan antara kurva dan </a:t>
            </a:r>
            <a:r>
              <a:rPr lang="id-ID" sz="22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garis sumbu</a:t>
            </a:r>
            <a:r>
              <a:rPr lang="id-ID" sz="2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Titik penggal dengan sumbu </a:t>
            </a:r>
            <a:r>
              <a:rPr lang="id-ID" sz="2200" b="1" i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2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diperoleh dengan memasukkan </a:t>
            </a:r>
            <a:r>
              <a:rPr lang="id-ID" sz="2200" b="1" i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d-ID" sz="2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20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id-ID" sz="220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d-ID" sz="22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ke </a:t>
            </a:r>
            <a:r>
              <a:rPr lang="id-ID" sz="2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 persamaan dan kemudian mencari nilai </a:t>
            </a:r>
            <a:r>
              <a:rPr lang="id-ID" sz="2200" b="1" i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2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nya. Titik penggal </a:t>
            </a:r>
            <a:r>
              <a:rPr lang="id-ID" sz="22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dengan sumbu </a:t>
            </a:r>
            <a:r>
              <a:rPr lang="id-ID" sz="2200" b="1" i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2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diperoleh dengan memasukkan </a:t>
            </a:r>
            <a:r>
              <a:rPr lang="id-ID" sz="2200" b="1" i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2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20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= 0 </a:t>
            </a:r>
            <a:r>
              <a:rPr lang="id-ID" sz="2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 dalam persamaan </a:t>
            </a:r>
            <a:r>
              <a:rPr lang="id-ID" sz="22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 kemudian </a:t>
            </a:r>
            <a:r>
              <a:rPr lang="id-ID" sz="2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mencari nilai </a:t>
            </a:r>
            <a:r>
              <a:rPr lang="id-ID" sz="2200" b="1" i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d-ID" sz="2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nya. Untuk menggambar grafik suatu fungsi</a:t>
            </a:r>
            <a:r>
              <a:rPr lang="id-ID" sz="22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sv-SE" sz="22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titik-titik </a:t>
            </a:r>
            <a:r>
              <a:rPr lang="sv-SE" sz="2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penggal ini harus dicari.</a:t>
            </a:r>
            <a:endParaRPr lang="id-ID" sz="2200" i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69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d-ID" sz="3200" b="1">
                <a:solidFill>
                  <a:srgbClr val="00B0F0"/>
                </a:solidFill>
                <a:effectLst>
                  <a:outerShdw blurRad="139700" dist="76200" dir="2700000" algn="tl" rotWithShape="0">
                    <a:prstClr val="black">
                      <a:alpha val="85000"/>
                    </a:prstClr>
                  </a:outerShdw>
                </a:effectLst>
              </a:rPr>
              <a:t>B. SIMETRIS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4218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id-ID" sz="2800" b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 SIMETRIS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0241" y="1752655"/>
            <a:ext cx="2842559" cy="2699487"/>
          </a:xfrm>
        </p:spPr>
        <p:txBody>
          <a:bodyPr>
            <a:normAutofit/>
          </a:bodyPr>
          <a:lstStyle/>
          <a:p>
            <a:pPr algn="just"/>
            <a:r>
              <a:rPr lang="id-ID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Dua </a:t>
            </a:r>
            <a:r>
              <a:rPr lang="id-ID" sz="2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titik dikatakan simetris terhadap suatu garis bila garis </a:t>
            </a:r>
            <a:r>
              <a:rPr lang="id-ID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tersebut terletak </a:t>
            </a:r>
            <a:r>
              <a:rPr lang="id-ID" sz="2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antara dua titik dan jarak masing-masing titik ke garis </a:t>
            </a:r>
            <a:r>
              <a:rPr lang="id-ID" sz="2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tersebut sama</a:t>
            </a:r>
            <a:r>
              <a:rPr lang="id-ID" sz="2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id-ID" sz="2400" i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3581400" y="1752655"/>
            <a:ext cx="4724814" cy="3279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687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DEFINISI</a:t>
            </a: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Titik (x,y) simetris dengan titik (x,-y) terhadap sumbu x. Titik (x,y) </a:t>
            </a:r>
            <a:r>
              <a:rPr lang="id-ID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simetris dengan 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titik (-x,y) terhadap sumbu y</a:t>
            </a:r>
            <a:r>
              <a:rPr lang="id-ID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just"/>
            <a:r>
              <a:rPr lang="id-ID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Dua 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titik simetris terhadap titik ke tiga, jika titik ke tiga itu terletak </a:t>
            </a:r>
            <a:r>
              <a:rPr lang="id-ID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tengah-tengah </a:t>
            </a:r>
            <a:r>
              <a:rPr lang="id-ID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garis yang menghubungkan ke dua titik tersebut.</a:t>
            </a:r>
            <a:endParaRPr lang="id-ID" sz="3200" i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39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DEFINISI</a:t>
            </a: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0241" y="1752655"/>
            <a:ext cx="2461559" cy="2699487"/>
          </a:xfrm>
        </p:spPr>
        <p:txBody>
          <a:bodyPr>
            <a:normAutofit/>
          </a:bodyPr>
          <a:lstStyle/>
          <a:p>
            <a:pPr algn="just"/>
            <a:r>
              <a:rPr lang="id-ID" sz="2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Titik (x,y) simetris dengan titik (-x,-y) terhadap titik origin.</a:t>
            </a:r>
            <a:endParaRPr lang="id-ID" sz="2400" i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3429000" y="1581150"/>
            <a:ext cx="4371215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060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DEFINISI</a:t>
            </a:r>
            <a:endParaRPr lang="id-ID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0241" y="1752655"/>
            <a:ext cx="3528359" cy="2699487"/>
          </a:xfrm>
        </p:spPr>
        <p:txBody>
          <a:bodyPr/>
          <a:lstStyle/>
          <a:p>
            <a:r>
              <a:rPr lang="id-ID"/>
              <a:t>Suatu kurva juga dapat simetris terhadap garis sumbu atau terhadap </a:t>
            </a:r>
            <a:r>
              <a:rPr lang="id-ID" smtClean="0"/>
              <a:t>titik origin</a:t>
            </a:r>
            <a:r>
              <a:rPr lang="id-ID"/>
              <a:t>. Kurva simetris terhadap sumbu x bila untuk setiap titik (x,y) </a:t>
            </a:r>
            <a:r>
              <a:rPr lang="id-ID" smtClean="0"/>
              <a:t>padakurva</a:t>
            </a:r>
            <a:r>
              <a:rPr lang="id-ID"/>
              <a:t>, simetris dengan titik (x,-y) yang juga terletak pada kurva.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752655"/>
            <a:ext cx="4799961" cy="3283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447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DEFINISI</a:t>
            </a:r>
            <a:endParaRPr lang="id-ID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0241" y="1752655"/>
            <a:ext cx="3528359" cy="2699487"/>
          </a:xfrm>
        </p:spPr>
        <p:txBody>
          <a:bodyPr/>
          <a:lstStyle/>
          <a:p>
            <a:r>
              <a:rPr lang="id-ID"/>
              <a:t>Kurva simetris terhadap sumbu y, bila untuk setiap titik (x,y) pada </a:t>
            </a:r>
            <a:r>
              <a:rPr lang="id-ID" smtClean="0"/>
              <a:t>kurva simetris </a:t>
            </a:r>
            <a:r>
              <a:rPr lang="id-ID"/>
              <a:t>dengan titik (-x,y) yang juga terletak pada kurva.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0753" y="1657350"/>
            <a:ext cx="4777486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706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DEFINISI</a:t>
            </a:r>
            <a:endParaRPr lang="id-ID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0241" y="1752655"/>
            <a:ext cx="3528359" cy="2699487"/>
          </a:xfrm>
        </p:spPr>
        <p:txBody>
          <a:bodyPr/>
          <a:lstStyle/>
          <a:p>
            <a:r>
              <a:rPr lang="id-ID"/>
              <a:t>Kurva simetris terhadap titik origin apabila setiap titik (x,y) pada </a:t>
            </a:r>
            <a:r>
              <a:rPr lang="id-ID" smtClean="0"/>
              <a:t>kurva simetris </a:t>
            </a:r>
            <a:r>
              <a:rPr lang="id-ID"/>
              <a:t>dengan titik (-x,-y) yang juga terletak pada kurva.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1752655"/>
            <a:ext cx="4027075" cy="3228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736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DEFINISI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0B0F0"/>
              </a:buClr>
              <a:buSzPct val="115000"/>
              <a:buFont typeface="Courier New" panose="02070309020205020404" pitchFamily="49" charset="0"/>
              <a:buChar char="o"/>
            </a:pPr>
            <a:r>
              <a:rPr lang="id-ID">
                <a:latin typeface="Times New Roman" panose="02020603050405020304" pitchFamily="18" charset="0"/>
                <a:cs typeface="Times New Roman" panose="02020603050405020304" pitchFamily="18" charset="0"/>
              </a:rPr>
              <a:t>Dari tiga contoh terakhir dapat dilihat bahwa grafik persamaan f(x,y) = 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simetris </a:t>
            </a:r>
            <a:r>
              <a:rPr lang="id-ID">
                <a:latin typeface="Times New Roman" panose="02020603050405020304" pitchFamily="18" charset="0"/>
                <a:cs typeface="Times New Roman" panose="02020603050405020304" pitchFamily="18" charset="0"/>
              </a:rPr>
              <a:t>terhadap:</a:t>
            </a:r>
          </a:p>
          <a:p>
            <a:pPr marL="342900" lvl="1" indent="0">
              <a:buClr>
                <a:srgbClr val="00B0F0"/>
              </a:buClr>
              <a:buSzPct val="115000"/>
              <a:buNone/>
            </a:pPr>
            <a:r>
              <a:rPr lang="es-E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a. Sumbu x jika f(x,y) = f(x,-y) = 0</a:t>
            </a:r>
          </a:p>
          <a:p>
            <a:pPr marL="342900" lvl="1" indent="0">
              <a:buClr>
                <a:srgbClr val="00B0F0"/>
              </a:buClr>
              <a:buSzPct val="115000"/>
              <a:buNone/>
            </a:pPr>
            <a:r>
              <a:rPr lang="es-E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b. Sumbu y jika f(x,y) = f(-x,y) = 0</a:t>
            </a:r>
          </a:p>
          <a:p>
            <a:pPr marL="342900" lvl="1" indent="0">
              <a:buClr>
                <a:srgbClr val="00B0F0"/>
              </a:buClr>
              <a:buSzPct val="115000"/>
              <a:buNone/>
            </a:pPr>
            <a:r>
              <a:rPr lang="es-ES" sz="1800">
                <a:latin typeface="Times New Roman" panose="02020603050405020304" pitchFamily="18" charset="0"/>
                <a:cs typeface="Times New Roman" panose="02020603050405020304" pitchFamily="18" charset="0"/>
              </a:rPr>
              <a:t>c. Titik origin jika f(x,y) = f(-x,-y) = </a:t>
            </a:r>
            <a:r>
              <a:rPr lang="es-ES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id-ID" sz="1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00B0F0"/>
              </a:buClr>
              <a:buSzPct val="115000"/>
              <a:buFont typeface="Courier New" panose="02070309020205020404" pitchFamily="49" charset="0"/>
              <a:buChar char="o"/>
            </a:pPr>
            <a:r>
              <a:rPr lang="id-ID">
                <a:latin typeface="Times New Roman" panose="02020603050405020304" pitchFamily="18" charset="0"/>
                <a:cs typeface="Times New Roman" panose="02020603050405020304" pitchFamily="18" charset="0"/>
              </a:rPr>
              <a:t>Perlu diperhatikan di sini bahwa suatu fungsi yang simetris 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terhadap </a:t>
            </a:r>
            <a:r>
              <a:rPr lang="es-E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sumbu </a:t>
            </a:r>
            <a:r>
              <a:rPr lang="es-ES">
                <a:latin typeface="Times New Roman" panose="02020603050405020304" pitchFamily="18" charset="0"/>
                <a:cs typeface="Times New Roman" panose="02020603050405020304" pitchFamily="18" charset="0"/>
              </a:rPr>
              <a:t>x dan sumbu y tentu simetris terhadap origin. Akan tetapi sebaliknya</a:t>
            </a:r>
            <a:r>
              <a:rPr lang="es-E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kurva </a:t>
            </a:r>
            <a:r>
              <a:rPr lang="id-ID">
                <a:latin typeface="Times New Roman" panose="02020603050405020304" pitchFamily="18" charset="0"/>
                <a:cs typeface="Times New Roman" panose="02020603050405020304" pitchFamily="18" charset="0"/>
              </a:rPr>
              <a:t>yang simetris terhadap origin belum tentu simetris terhadap sumbu 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 dan </a:t>
            </a:r>
            <a:r>
              <a:rPr lang="id-ID">
                <a:latin typeface="Times New Roman" panose="02020603050405020304" pitchFamily="18" charset="0"/>
                <a:cs typeface="Times New Roman" panose="02020603050405020304" pitchFamily="18" charset="0"/>
              </a:rPr>
              <a:t>y.</a:t>
            </a:r>
          </a:p>
        </p:txBody>
      </p:sp>
    </p:spTree>
    <p:extLst>
      <p:ext uri="{BB962C8B-B14F-4D97-AF65-F5344CB8AC3E}">
        <p14:creationId xmlns:p14="http://schemas.microsoft.com/office/powerpoint/2010/main" val="94587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i="1"/>
              <a:t>Contoh 5.6:</a:t>
            </a:r>
            <a:br>
              <a:rPr lang="id-ID" i="1"/>
            </a:b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1752655"/>
            <a:ext cx="3657600" cy="2699487"/>
          </a:xfrm>
        </p:spPr>
        <p:txBody>
          <a:bodyPr>
            <a:normAutofit/>
          </a:bodyPr>
          <a:lstStyle/>
          <a:p>
            <a:r>
              <a:rPr lang="id-ID" sz="2000" smtClean="0"/>
              <a:t>Kurva </a:t>
            </a:r>
            <a:r>
              <a:rPr lang="id-ID" sz="2000"/>
              <a:t>yang ditunjukkan oleh persamaan </a:t>
            </a:r>
            <a:r>
              <a:rPr lang="id-ID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20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d-ID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d-ID" sz="200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d-ID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d-ID" sz="200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d-ID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20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d-ID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 0 </a:t>
            </a:r>
            <a:r>
              <a:rPr lang="id-ID" sz="2000"/>
              <a:t>merupakan </a:t>
            </a:r>
            <a:r>
              <a:rPr lang="id-ID" sz="2000" smtClean="0"/>
              <a:t>fungsi dengan </a:t>
            </a:r>
            <a:r>
              <a:rPr lang="id-ID" sz="2000"/>
              <a:t>kurva yang simetris terhadap origin tetapi tidak simetris </a:t>
            </a:r>
            <a:r>
              <a:rPr lang="id-ID" sz="2000" smtClean="0"/>
              <a:t>terhadap salah </a:t>
            </a:r>
            <a:r>
              <a:rPr lang="id-ID" sz="2000"/>
              <a:t>satu sumbu.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57350"/>
            <a:ext cx="4096516" cy="3342394"/>
          </a:xfrm>
          <a:prstGeom prst="round2DiagRect">
            <a:avLst>
              <a:gd name="adj1" fmla="val 9343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556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241" y="1752655"/>
            <a:ext cx="7490759" cy="2699487"/>
          </a:xfrm>
        </p:spPr>
        <p:txBody>
          <a:bodyPr>
            <a:noAutofit/>
          </a:bodyPr>
          <a:lstStyle/>
          <a:p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f(x,-y) = -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s-ES" sz="20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s-E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f(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,-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= 0 </a:t>
            </a:r>
            <a:r>
              <a:rPr lang="es-ES" sz="2000"/>
              <a:t>tidak sama dengan 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f(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= 0</a:t>
            </a:r>
            <a:r>
              <a:rPr lang="es-ES" sz="2000"/>
              <a:t>. </a:t>
            </a:r>
            <a:r>
              <a:rPr lang="es-ES" sz="2000" smtClean="0"/>
              <a:t>Jadi</a:t>
            </a:r>
            <a:r>
              <a:rPr lang="id-ID" sz="2000" smtClean="0"/>
              <a:t> </a:t>
            </a:r>
            <a:r>
              <a:rPr lang="es-E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f(</a:t>
            </a:r>
            <a:r>
              <a:rPr lang="es-ES" sz="20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ES" sz="20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= 0 </a:t>
            </a:r>
            <a:r>
              <a:rPr lang="es-ES" sz="2000"/>
              <a:t>tidak simetris terhadap sumbu 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/>
              <a:t>.</a:t>
            </a:r>
          </a:p>
          <a:p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f(-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s-E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f(-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= 0 </a:t>
            </a:r>
            <a:r>
              <a:rPr lang="es-ES" sz="2000"/>
              <a:t>tidak sama dengan 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f(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= 0</a:t>
            </a:r>
            <a:r>
              <a:rPr lang="es-ES" sz="2000"/>
              <a:t>. </a:t>
            </a:r>
            <a:r>
              <a:rPr lang="es-ES" sz="2000" smtClean="0"/>
              <a:t>Jadi</a:t>
            </a:r>
            <a:r>
              <a:rPr lang="id-ID" sz="2000" smtClean="0"/>
              <a:t> </a:t>
            </a:r>
            <a:r>
              <a:rPr lang="es-E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f(x,y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= 0 </a:t>
            </a:r>
            <a:r>
              <a:rPr lang="es-ES" sz="2000"/>
              <a:t>tidak simetris terhadap sumbu 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/>
              <a:t>.</a:t>
            </a:r>
          </a:p>
          <a:p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f(-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,-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= -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 0 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s-E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f(-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,-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= 0 </a:t>
            </a:r>
            <a:r>
              <a:rPr lang="es-ES" sz="2000"/>
              <a:t>sama dengan 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f(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id-ID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0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= 0</a:t>
            </a:r>
            <a:r>
              <a:rPr lang="es-ES" sz="2000"/>
              <a:t>. </a:t>
            </a:r>
            <a:r>
              <a:rPr lang="es-ES" sz="2000" smtClean="0"/>
              <a:t>Jadi</a:t>
            </a:r>
            <a:r>
              <a:rPr lang="id-ID" sz="2000" smtClean="0"/>
              <a:t> </a:t>
            </a:r>
            <a:r>
              <a:rPr lang="es-E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f(</a:t>
            </a:r>
            <a:r>
              <a:rPr lang="es-ES" sz="20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id-ID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0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= 0 </a:t>
            </a:r>
            <a:r>
              <a:rPr lang="es-ES" sz="2000"/>
              <a:t>simetris terhadap origin.</a:t>
            </a:r>
            <a:endParaRPr lang="id-ID" sz="2000"/>
          </a:p>
        </p:txBody>
      </p:sp>
    </p:spTree>
    <p:extLst>
      <p:ext uri="{BB962C8B-B14F-4D97-AF65-F5344CB8AC3E}">
        <p14:creationId xmlns:p14="http://schemas.microsoft.com/office/powerpoint/2010/main" val="183603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241" y="1752655"/>
            <a:ext cx="3452159" cy="26994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000">
                <a:latin typeface="Times New Roman" panose="02020603050405020304" pitchFamily="18" charset="0"/>
                <a:cs typeface="Times New Roman" panose="02020603050405020304" pitchFamily="18" charset="0"/>
              </a:rPr>
              <a:t>Kurva yang ditunjukkan oleh persamaan </a:t>
            </a:r>
            <a:r>
              <a:rPr lang="id-ID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20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d-ID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d-ID" sz="200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d-ID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id-ID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 0 merupakan </a:t>
            </a:r>
            <a:r>
              <a:rPr lang="id-ID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fungsi yang </a:t>
            </a:r>
            <a:r>
              <a:rPr lang="id-ID" sz="2000">
                <a:latin typeface="Times New Roman" panose="02020603050405020304" pitchFamily="18" charset="0"/>
                <a:cs typeface="Times New Roman" panose="02020603050405020304" pitchFamily="18" charset="0"/>
              </a:rPr>
              <a:t>simetris terhadap sumbu x,y dan titik origin, karena:</a:t>
            </a:r>
          </a:p>
          <a:p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f(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,-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= -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 0 = f(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f(-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= -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 0 = f(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f(-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,-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 0 = f(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E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id-ID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4267200" y="1752655"/>
            <a:ext cx="3614057" cy="31145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326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0240" y="1752655"/>
            <a:ext cx="6576360" cy="2699487"/>
          </a:xfrm>
        </p:spPr>
        <p:txBody>
          <a:bodyPr>
            <a:normAutofit/>
          </a:bodyPr>
          <a:lstStyle/>
          <a:p>
            <a:r>
              <a:rPr lang="id-ID" sz="2400"/>
              <a:t>Di dalam menggambar suatu grafik, kadang-kadang harus </a:t>
            </a:r>
            <a:r>
              <a:rPr lang="id-ID" sz="2400" smtClean="0"/>
              <a:t>diperhatikan kesimetrisan </a:t>
            </a:r>
            <a:r>
              <a:rPr lang="id-ID" sz="2400"/>
              <a:t>kurva terhadap garis yang bukan garis sumbu atau titik </a:t>
            </a:r>
            <a:r>
              <a:rPr lang="id-ID" sz="2400" smtClean="0"/>
              <a:t>lain </a:t>
            </a:r>
            <a:r>
              <a:rPr lang="da-DK" sz="2400" smtClean="0"/>
              <a:t>selain </a:t>
            </a:r>
            <a:r>
              <a:rPr lang="da-DK" sz="2400"/>
              <a:t>titik origin. Grafik persamaan </a:t>
            </a:r>
            <a:r>
              <a:rPr lang="da-DK" sz="2400" b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f(</a:t>
            </a:r>
            <a:r>
              <a:rPr lang="da-DK" sz="2400" b="1" i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da-DK" sz="2400" b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id-ID" sz="2400" b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sz="2400" b="1" i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da-DK" sz="2400" b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= 0 </a:t>
            </a:r>
            <a:r>
              <a:rPr lang="da-DK" sz="2400">
                <a:latin typeface="+mj-lt"/>
                <a:cs typeface="Times New Roman" panose="02020603050405020304" pitchFamily="18" charset="0"/>
              </a:rPr>
              <a:t>simetris terhadap garis </a:t>
            </a:r>
            <a:r>
              <a:rPr lang="da-DK" sz="2400" b="1" i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da-DK" sz="2400" b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sz="2400" b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id-ID" sz="2400" b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400" b="1" i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id-ID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d-ID" sz="2400">
                <a:latin typeface="+mj-lt"/>
                <a:cs typeface="Times New Roman" panose="02020603050405020304" pitchFamily="18" charset="0"/>
              </a:rPr>
              <a:t>jika</a:t>
            </a:r>
            <a:r>
              <a:rPr lang="id-ID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400" b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f(h + </a:t>
            </a:r>
            <a:r>
              <a:rPr lang="id-ID" sz="2400" b="1" i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d-ID" sz="2400" b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d-ID" sz="2400" b="1" i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d-ID" sz="2400" b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= f(</a:t>
            </a:r>
            <a:r>
              <a:rPr lang="id-ID" sz="2400" b="1" i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id-ID" sz="2400" b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id-ID" sz="2400" b="1" i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d-ID" sz="2400" b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id-ID" sz="2400" b="1" i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d-ID" sz="2400" b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= 0</a:t>
            </a:r>
            <a:r>
              <a:rPr lang="id-ID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400"/>
              <a:t>untuk semua nilai </a:t>
            </a:r>
            <a:r>
              <a:rPr lang="id-ID" sz="2400" b="1" i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d-ID" sz="2400"/>
              <a:t> dan </a:t>
            </a:r>
            <a:r>
              <a:rPr lang="id-ID" sz="2400" b="1" i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d-ID" sz="24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588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762000" y="1581150"/>
            <a:ext cx="5750793" cy="343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17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41" y="1581150"/>
            <a:ext cx="642565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2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510240" y="1581150"/>
            <a:ext cx="6500159" cy="338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7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d-ID" sz="3200" b="1">
                <a:solidFill>
                  <a:srgbClr val="00B0F0"/>
                </a:solidFill>
                <a:effectLst>
                  <a:outerShdw blurRad="139700" dist="76200" dir="2700000" algn="tl" rotWithShape="0">
                    <a:prstClr val="black">
                      <a:alpha val="85000"/>
                    </a:prstClr>
                  </a:outerShdw>
                </a:effectLst>
              </a:rPr>
              <a:t>C. BATAS NILAI</a:t>
            </a:r>
          </a:p>
        </p:txBody>
      </p:sp>
    </p:spTree>
    <p:extLst>
      <p:ext uri="{BB962C8B-B14F-4D97-AF65-F5344CB8AC3E}">
        <p14:creationId xmlns:p14="http://schemas.microsoft.com/office/powerpoint/2010/main" val="49242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8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C. BATAS NILAI</a:t>
            </a:r>
            <a:endParaRPr lang="id-ID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533400" algn="just">
              <a:buNone/>
            </a:pPr>
            <a:r>
              <a:rPr lang="id-ID"/>
              <a:t>Pada sistim sumbu koordinat, titik (x,y) mempunyai koordinat </a:t>
            </a:r>
            <a:r>
              <a:rPr lang="id-ID" smtClean="0"/>
              <a:t>bilangan riil</a:t>
            </a:r>
            <a:r>
              <a:rPr lang="id-ID"/>
              <a:t>. Jadi untuk titik (x,y) di mana nilai x merupakan bilangan riil tetapi </a:t>
            </a:r>
            <a:r>
              <a:rPr lang="id-ID" smtClean="0"/>
              <a:t>y bilangan </a:t>
            </a:r>
            <a:r>
              <a:rPr lang="id-ID"/>
              <a:t>imajiner atau nilai y merupakan bilangan riil tetapi x </a:t>
            </a:r>
            <a:r>
              <a:rPr lang="id-ID" smtClean="0"/>
              <a:t>bilangan imajiner </a:t>
            </a:r>
            <a:r>
              <a:rPr lang="id-ID"/>
              <a:t>harus dikecualikan dan titiknya tidak digunakan. Hal ini </a:t>
            </a:r>
            <a:r>
              <a:rPr lang="id-ID" smtClean="0"/>
              <a:t>disebabkan variabel-variabel </a:t>
            </a:r>
            <a:r>
              <a:rPr lang="id-ID"/>
              <a:t>yang berpangkat genap dalam persamaan, </a:t>
            </a:r>
            <a:r>
              <a:rPr lang="id-ID" smtClean="0"/>
              <a:t>penyelesaiannya </a:t>
            </a:r>
            <a:r>
              <a:rPr lang="sv-SE" smtClean="0"/>
              <a:t>melibatkan </a:t>
            </a:r>
            <a:r>
              <a:rPr lang="sv-SE"/>
              <a:t>akar dan bilangan negatif tidak mempunyai akar bilangan riil.</a:t>
            </a:r>
          </a:p>
          <a:p>
            <a:pPr marL="0" indent="533400" algn="just">
              <a:buNone/>
            </a:pPr>
            <a:r>
              <a:rPr lang="id-ID"/>
              <a:t>Akibatnya kurva harus dibatasi sedemikian rupa sehingga semua </a:t>
            </a:r>
            <a:r>
              <a:rPr lang="id-ID" smtClean="0"/>
              <a:t>titik mempunyai </a:t>
            </a:r>
            <a:r>
              <a:rPr lang="id-ID"/>
              <a:t>koordinat bilangan riil. Setiap variabel pada suatu </a:t>
            </a:r>
            <a:r>
              <a:rPr lang="id-ID" smtClean="0"/>
              <a:t> persamaan, sebaiknya </a:t>
            </a:r>
            <a:r>
              <a:rPr lang="id-ID"/>
              <a:t>dilihat apakah nilainya mempunyai batas.</a:t>
            </a:r>
          </a:p>
        </p:txBody>
      </p:sp>
    </p:spTree>
    <p:extLst>
      <p:ext uri="{BB962C8B-B14F-4D97-AF65-F5344CB8AC3E}">
        <p14:creationId xmlns:p14="http://schemas.microsoft.com/office/powerpoint/2010/main" val="96907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510241" y="1581151"/>
            <a:ext cx="6887708" cy="3428999"/>
          </a:xfrm>
          <a:prstGeom prst="round2DiagRect">
            <a:avLst>
              <a:gd name="adj1" fmla="val 6413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52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55" y="1581151"/>
            <a:ext cx="6892045" cy="3352800"/>
          </a:xfrm>
          <a:prstGeom prst="round2DiagRect">
            <a:avLst>
              <a:gd name="adj1" fmla="val 8839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752655"/>
            <a:ext cx="4707936" cy="202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133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200" b="1">
                <a:solidFill>
                  <a:srgbClr val="00B0F0"/>
                </a:solidFill>
                <a:effectLst>
                  <a:outerShdw blurRad="139700" dist="76200" dir="2700000" algn="tl" rotWithShape="0">
                    <a:prstClr val="black">
                      <a:alpha val="85000"/>
                    </a:prstClr>
                  </a:outerShdw>
                </a:effectLst>
              </a:rPr>
              <a:t>D. ASIMTOTIS</a:t>
            </a:r>
            <a:endParaRPr lang="id-ID" sz="3200">
              <a:solidFill>
                <a:srgbClr val="00B0F0"/>
              </a:solidFill>
              <a:effectLst>
                <a:outerShdw blurRad="139700" dist="76200" dir="2700000" algn="tl" rotWithShape="0">
                  <a:prstClr val="black">
                    <a:alpha val="85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674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Asimtot suatu kurva adalah suatu garis lurus yang didekati oleh 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kurva dengan 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jarak yang semakin dekat dengan nol bila kurva tersebut 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semakin </a:t>
            </a:r>
            <a:r>
              <a:rPr lang="sv-SE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jauh </a:t>
            </a:r>
            <a:r>
              <a:rPr lang="sv-S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 origin atau dapat pula dikatakan bahwa garis </a:t>
            </a:r>
            <a:r>
              <a:rPr lang="sv-S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 = mx + </a:t>
            </a:r>
            <a:r>
              <a:rPr lang="sv-SE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merupakan 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asimtot kurva 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 = f(x)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jika 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f(x)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semakin dekat mx + b maka 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dan 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nilainya bertambah tanpa batas. Jadi, 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f(x)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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(m</a:t>
            </a:r>
            <a:r>
              <a:rPr lang="id-ID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jika </a:t>
            </a:r>
            <a:r>
              <a:rPr lang="id-ID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dan </a:t>
            </a:r>
            <a:r>
              <a:rPr lang="id-ID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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d-ID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∞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 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umumnya garis asimtot yang banyak digunakan adalah 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garis  asimtot 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yang sejajar sumbu x atau sumbu y. Garis asimtot yang 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sejajar dengan 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sumbu x disebut asimtot horisontal dan yang sejajar sumbu y 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disebut asimtot 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vertikal dan didefinisikan:</a:t>
            </a:r>
          </a:p>
        </p:txBody>
      </p:sp>
    </p:spTree>
    <p:extLst>
      <p:ext uri="{BB962C8B-B14F-4D97-AF65-F5344CB8AC3E}">
        <p14:creationId xmlns:p14="http://schemas.microsoft.com/office/powerpoint/2010/main" val="212348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/>
              <a:t>Garis y = k adalah asimtot horisontal kurva y = f(x) bila y → k </a:t>
            </a:r>
            <a:r>
              <a:rPr lang="id-ID" smtClean="0"/>
              <a:t>untuk x </a:t>
            </a:r>
            <a:r>
              <a:rPr lang="id-ID"/>
              <a:t>→ ∞</a:t>
            </a:r>
            <a:r>
              <a:rPr lang="id-ID" smtClean="0"/>
              <a:t>.</a:t>
            </a:r>
          </a:p>
          <a:p>
            <a:r>
              <a:rPr lang="id-ID"/>
              <a:t>Garis x = h adalah asimtot vertikal kurva y = f(x) bila x → h untuk y </a:t>
            </a:r>
            <a:r>
              <a:rPr lang="id-ID" smtClean="0"/>
              <a:t>→ ∞</a:t>
            </a:r>
            <a:r>
              <a:rPr lang="id-ID"/>
              <a:t>. Untuk kepentingan penggambaran suatu kurva, akan dibedakan </a:t>
            </a:r>
            <a:r>
              <a:rPr lang="id-ID" smtClean="0"/>
              <a:t>arah </a:t>
            </a:r>
            <a:r>
              <a:rPr lang="es-ES" smtClean="0"/>
              <a:t>gerakan </a:t>
            </a:r>
            <a:r>
              <a:rPr lang="es-ES"/>
              <a:t>suatu kurva apakah x dan y nilainya terus bertambah besar </a:t>
            </a:r>
            <a:r>
              <a:rPr lang="es-ES" smtClean="0"/>
              <a:t>tanpa</a:t>
            </a:r>
            <a:r>
              <a:rPr lang="id-ID" smtClean="0"/>
              <a:t> batas </a:t>
            </a:r>
            <a:r>
              <a:rPr lang="id-ID"/>
              <a:t>(x → +∞ ; y → +∞) atau x dan y nilainya terus berkurang tanpa batas (</a:t>
            </a:r>
            <a:r>
              <a:rPr lang="id-ID" smtClean="0"/>
              <a:t>x → </a:t>
            </a:r>
            <a:r>
              <a:rPr lang="id-ID"/>
              <a:t>-∞; y → -∞). Di samping itu harus diperhatikan juga nilai variabel </a:t>
            </a:r>
            <a:r>
              <a:rPr lang="id-ID" smtClean="0"/>
              <a:t>yang tidak </a:t>
            </a:r>
            <a:r>
              <a:rPr lang="id-ID"/>
              <a:t>bertambah atau berkurang tanpa ada batasnya. Hal ini sangat </a:t>
            </a:r>
            <a:r>
              <a:rPr lang="id-ID" smtClean="0"/>
              <a:t>berguna untuk </a:t>
            </a:r>
            <a:r>
              <a:rPr lang="id-ID"/>
              <a:t>menentukan apakah suatu kurva mendekati asimtot dari kiri atau </a:t>
            </a:r>
            <a:r>
              <a:rPr lang="id-ID" smtClean="0"/>
              <a:t>dari </a:t>
            </a:r>
            <a:r>
              <a:rPr lang="sv-SE" smtClean="0"/>
              <a:t>kanan </a:t>
            </a:r>
            <a:r>
              <a:rPr lang="sv-SE"/>
              <a:t>(untuk asimtot vertikal) atau mendekati asimtot dari atas atau </a:t>
            </a:r>
            <a:r>
              <a:rPr lang="sv-SE" smtClean="0"/>
              <a:t>dari</a:t>
            </a:r>
            <a:r>
              <a:rPr lang="id-ID" smtClean="0"/>
              <a:t> bawah </a:t>
            </a:r>
            <a:r>
              <a:rPr lang="id-ID"/>
              <a:t>(untuk asimtot horisontal).</a:t>
            </a:r>
          </a:p>
        </p:txBody>
      </p:sp>
    </p:spTree>
    <p:extLst>
      <p:ext uri="{BB962C8B-B14F-4D97-AF65-F5344CB8AC3E}">
        <p14:creationId xmlns:p14="http://schemas.microsoft.com/office/powerpoint/2010/main" val="281333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355978" y="413542"/>
            <a:ext cx="7518922" cy="4038600"/>
          </a:xfrm>
          <a:prstGeom prst="round2DiagRect">
            <a:avLst>
              <a:gd name="adj1" fmla="val 912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496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510241" y="209550"/>
            <a:ext cx="7545188" cy="4719346"/>
          </a:xfrm>
          <a:prstGeom prst="round2DiagRect">
            <a:avLst>
              <a:gd name="adj1" fmla="val 0"/>
              <a:gd name="adj2" fmla="val 6459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162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86" y="133350"/>
            <a:ext cx="7397951" cy="4800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858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d-ID" sz="3200" b="1">
                <a:solidFill>
                  <a:srgbClr val="00B0F0"/>
                </a:solidFill>
                <a:effectLst>
                  <a:outerShdw blurRad="139700" dist="76200" dir="2700000" algn="tl" rotWithShape="0">
                    <a:prstClr val="black">
                      <a:alpha val="85000"/>
                    </a:prstClr>
                  </a:outerShdw>
                </a:effectLst>
              </a:rPr>
              <a:t>E. FAKTORISASI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169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FAKTORISASI</a:t>
            </a:r>
            <a:endParaRPr lang="id-ID" b="1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d-ID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Persamaan kurva </a:t>
            </a:r>
            <a:r>
              <a:rPr lang="id-ID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f(</a:t>
            </a:r>
            <a:r>
              <a:rPr lang="id-ID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id-ID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d-ID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= 0 </a:t>
            </a:r>
            <a:r>
              <a:rPr lang="id-ID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mungkin dapat terjadi sebagai hasil </a:t>
            </a:r>
            <a:r>
              <a:rPr lang="id-ID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perkalian </a:t>
            </a:r>
            <a:r>
              <a:rPr lang="es-E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antara 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dua faktor atau lebih, atau 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f(</a:t>
            </a:r>
            <a:r>
              <a:rPr lang="es-E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E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= g(</a:t>
            </a:r>
            <a:r>
              <a:rPr lang="es-E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E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. h(</a:t>
            </a:r>
            <a:r>
              <a:rPr lang="es-E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E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= 0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s-E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Dengan</a:t>
            </a:r>
            <a:r>
              <a:rPr lang="id-ID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demikian </a:t>
            </a:r>
            <a:r>
              <a:rPr lang="id-ID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maka grafik </a:t>
            </a:r>
            <a:r>
              <a:rPr lang="id-ID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f(</a:t>
            </a:r>
            <a:r>
              <a:rPr lang="id-ID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id-ID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d-ID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= 0 </a:t>
            </a:r>
            <a:r>
              <a:rPr lang="id-ID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terdiri dari dua grafik yaitu </a:t>
            </a:r>
            <a:r>
              <a:rPr lang="id-ID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g(</a:t>
            </a:r>
            <a:r>
              <a:rPr lang="id-ID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id-ID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d-ID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= 0 </a:t>
            </a:r>
            <a:r>
              <a:rPr lang="id-ID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 </a:t>
            </a:r>
            <a:r>
              <a:rPr lang="es-E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h(</a:t>
            </a:r>
            <a:r>
              <a:rPr lang="es-ES" sz="2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ES" sz="2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= 0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dan titik 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E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E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yang memenuhi persamaan 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g(x,y) = 0 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atau </a:t>
            </a:r>
            <a:r>
              <a:rPr lang="es-E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h(</a:t>
            </a:r>
            <a:r>
              <a:rPr lang="es-ES" sz="2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ES" sz="2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s-E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id-ID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s-E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terletak pada </a:t>
            </a:r>
            <a:r>
              <a:rPr lang="es-E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f(</a:t>
            </a:r>
            <a:r>
              <a:rPr lang="es-ES" sz="2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ES" sz="2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= 0</a:t>
            </a:r>
            <a:r>
              <a:rPr lang="es-E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id-ID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930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61142"/>
            <a:ext cx="8602344" cy="4191000"/>
          </a:xfrm>
          <a:prstGeom prst="round2DiagRect">
            <a:avLst>
              <a:gd name="adj1" fmla="val 8615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16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457200" y="133350"/>
            <a:ext cx="7543800" cy="4794400"/>
          </a:xfrm>
          <a:prstGeom prst="round2DiagRect">
            <a:avLst>
              <a:gd name="adj1" fmla="val 8493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998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d-ID" sz="3200" b="1">
                <a:solidFill>
                  <a:srgbClr val="00B0F0"/>
                </a:solidFill>
                <a:effectLst>
                  <a:outerShdw blurRad="139700" dist="76200" dir="2700000" algn="tl" rotWithShape="0">
                    <a:prstClr val="black">
                      <a:alpha val="85000"/>
                    </a:prstClr>
                  </a:outerShdw>
                </a:effectLst>
              </a:rPr>
              <a:t>F. LATIHAN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997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200" b="1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LATIHAN</a:t>
            </a:r>
            <a:endParaRPr lang="id-ID" sz="3200" b="1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31825" indent="-631825">
              <a:buSzPct val="100000"/>
              <a:buFont typeface="+mj-lt"/>
              <a:buAutoNum type="arabicPeriod"/>
            </a:pPr>
            <a:r>
              <a:rPr lang="id-ID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es-E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+ 2)(</a:t>
            </a:r>
            <a:r>
              <a:rPr lang="es-E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- 3)</a:t>
            </a:r>
            <a:r>
              <a:rPr lang="es-ES" sz="32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s-ES" sz="3200" i="1" baseline="30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1825" indent="-631825">
              <a:buSzPct val="100000"/>
              <a:buFont typeface="+mj-lt"/>
              <a:buAutoNum type="arabicPeriod"/>
            </a:pPr>
            <a:r>
              <a:rPr lang="id-ID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3200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s-E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s-ES" sz="32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s-E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s-E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32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s-E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id-ID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1825" indent="-631825">
              <a:buSzPct val="100000"/>
              <a:buFont typeface="+mj-lt"/>
              <a:buAutoNum type="arabicPeriod"/>
            </a:pPr>
            <a:r>
              <a:rPr lang="id-ID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3200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- 4</a:t>
            </a:r>
            <a:r>
              <a:rPr lang="es-E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- 1 = 0</a:t>
            </a:r>
          </a:p>
          <a:p>
            <a:pPr marL="631825" indent="-631825">
              <a:buSzPct val="100000"/>
              <a:buFont typeface="+mj-lt"/>
              <a:buAutoNum type="arabicPeriod"/>
            </a:pPr>
            <a:r>
              <a:rPr lang="id-ID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s-E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s-E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s-E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- 2 = 0</a:t>
            </a:r>
          </a:p>
          <a:p>
            <a:pPr marL="631825" indent="-631825">
              <a:buSzPct val="100000"/>
              <a:buFont typeface="+mj-lt"/>
              <a:buAutoNum type="arabicPeriod"/>
            </a:pPr>
            <a:r>
              <a:rPr lang="id-ID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3200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32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s-E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32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- 4</a:t>
            </a:r>
            <a:r>
              <a:rPr lang="es-ES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s-ES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id-ID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Font typeface="+mj-lt"/>
              <a:buAutoNum type="arabicPeriod"/>
            </a:pPr>
            <a:endParaRPr lang="id-ID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8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mtClean="0"/>
              <a:t>PENYELESAIAN LATIHAN 1</a:t>
            </a:r>
            <a:r>
              <a:rPr lang="id-ID" smtClean="0">
                <a:sym typeface="Wingdings" panose="05000000000000000000" pitchFamily="2" charset="2"/>
              </a:rPr>
              <a:t></a:t>
            </a:r>
            <a:r>
              <a:rPr lang="id-ID" smtClean="0"/>
              <a:t> </a:t>
            </a:r>
            <a:r>
              <a:rPr lang="es-E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(</a:t>
            </a:r>
            <a:r>
              <a:rPr lang="es-E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+ 2)(</a:t>
            </a:r>
            <a:r>
              <a:rPr lang="es-E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s-E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es-ES" sz="2800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id-ID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10241" y="1752655"/>
                <a:ext cx="7210396" cy="2876495"/>
              </a:xfrm>
            </p:spPr>
            <p:txBody>
              <a:bodyPr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s-E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(</a:t>
                </a:r>
                <a:r>
                  <a:rPr lang="es-ES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s-E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+ 2)(</a:t>
                </a:r>
                <a:r>
                  <a:rPr lang="es-ES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s-E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es-ES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3)</a:t>
                </a:r>
                <a:r>
                  <a:rPr lang="es-ES" baseline="30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id-ID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(x+2)(x-3)(x-3)</a:t>
                </a:r>
                <a:endParaRPr lang="es-ES" i="1" baseline="30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y=(x+2)(x</a:t>
                </a:r>
                <a:r>
                  <a:rPr lang="id-ID" baseline="30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-6x+9)</a:t>
                </a: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id-ID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=(x</a:t>
                </a:r>
                <a:r>
                  <a:rPr lang="id-ID" baseline="30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-6x</a:t>
                </a:r>
                <a:r>
                  <a:rPr lang="id-ID" baseline="30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+9x+2x</a:t>
                </a:r>
                <a:r>
                  <a:rPr lang="id-ID" baseline="30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-12x+18)</a:t>
                </a: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y=x</a:t>
                </a:r>
                <a:r>
                  <a:rPr lang="id-ID" baseline="30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-4x</a:t>
                </a:r>
                <a:r>
                  <a:rPr lang="id-ID" baseline="30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-3x+18</a:t>
                </a: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Titik potong sumbu x pada y=0. Jadi </a:t>
                </a:r>
                <a:r>
                  <a:rPr lang="es-E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s-ES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s-E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:r>
                  <a:rPr lang="es-ES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2)(</a:t>
                </a:r>
                <a:r>
                  <a:rPr lang="es-ES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s-E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es-ES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3)</a:t>
                </a:r>
                <a:r>
                  <a:rPr lang="es-ES" baseline="30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id-ID" baseline="30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0. Untuk (x+2)=0 maka x = -2. Untuk (x-3) = 0, maka x = 3</a:t>
                </a: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Titik potong sumbu y terjadi pada x=0. Jika x=0, maka y=18</a:t>
                </a: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Titik puncak fungsi kubik terjadi pada turunan pertama = 0; Jadi 3x</a:t>
                </a:r>
                <a:r>
                  <a:rPr lang="id-ID" baseline="30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-8x-3 =0, atau maka x</a:t>
                </a:r>
                <a:r>
                  <a:rPr lang="id-ID" baseline="-25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1 ,2</a:t>
                </a: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id-ID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id-ID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  <m:r>
                          <a:rPr lang="id-ID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±</m:t>
                        </m:r>
                        <m:rad>
                          <m:radPr>
                            <m:degHide m:val="on"/>
                            <m:ctrlPr>
                              <a:rPr lang="id-ID" i="1">
                                <a:latin typeface="Cambria Math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id-ID" i="1">
                                    <a:latin typeface="Cambria Math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d-ID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id-ID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id-ID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−4</m:t>
                            </m:r>
                            <m:r>
                              <a:rPr lang="id-ID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𝑎𝑐</m:t>
                            </m:r>
                          </m:e>
                        </m:rad>
                      </m:num>
                      <m:den>
                        <m:r>
                          <a:rPr lang="id-ID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id-ID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b="0" i="1" smtClean="0">
                            <a:latin typeface="Cambria Math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id-ID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8</m:t>
                        </m:r>
                        <m:r>
                          <a:rPr lang="id-ID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±</m:t>
                        </m:r>
                        <m:rad>
                          <m:radPr>
                            <m:degHide m:val="on"/>
                            <m:ctrlPr>
                              <a:rPr lang="id-ID" i="1">
                                <a:latin typeface="Cambria Math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</m:ctrlPr>
                          </m:radPr>
                          <m:deg/>
                          <m:e>
                            <m:r>
                              <a:rPr lang="id-ID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  <m:t>64</m:t>
                            </m:r>
                            <m:r>
                              <a:rPr lang="id-ID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  <m:t>−4</m:t>
                            </m:r>
                            <m:r>
                              <a:rPr lang="id-ID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  <m:t>×</m:t>
                            </m:r>
                            <m:r>
                              <a:rPr lang="id-ID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  <m:t>3</m:t>
                            </m:r>
                            <m:r>
                              <a:rPr lang="id-ID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  <m:t>×</m:t>
                            </m:r>
                            <m:r>
                              <a:rPr lang="id-ID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  <m:t>3</m:t>
                            </m:r>
                            <m:r>
                              <a:rPr lang="id-ID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  <m:t> </m:t>
                            </m:r>
                          </m:e>
                        </m:rad>
                      </m:num>
                      <m:den>
                        <m:r>
                          <a:rPr lang="id-ID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3</m:t>
                        </m:r>
                        <m:r>
                          <a:rPr lang="id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×2</m:t>
                        </m:r>
                      </m:den>
                    </m:f>
                  </m:oMath>
                </a14:m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i="1">
                            <a:latin typeface="Cambria Math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id-ID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8</m:t>
                        </m:r>
                        <m:r>
                          <a:rPr lang="id-ID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±</m:t>
                        </m:r>
                        <m:rad>
                          <m:radPr>
                            <m:degHide m:val="on"/>
                            <m:ctrlPr>
                              <a:rPr lang="id-ID" i="1">
                                <a:latin typeface="Cambria Math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</m:ctrlPr>
                          </m:radPr>
                          <m:deg/>
                          <m:e>
                            <m:r>
                              <a:rPr lang="id-ID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  <m:t>64</m:t>
                            </m:r>
                            <m:r>
                              <a:rPr lang="id-ID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  <m:t>+</m:t>
                            </m:r>
                            <m:r>
                              <a:rPr lang="id-ID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  <m:t>3</m:t>
                            </m:r>
                            <m:r>
                              <a:rPr lang="id-ID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  <m:t>6</m:t>
                            </m:r>
                            <m:r>
                              <a:rPr lang="id-ID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  <m:t> </m:t>
                            </m:r>
                          </m:e>
                        </m:rad>
                      </m:num>
                      <m:den>
                        <m:r>
                          <a:rPr lang="id-ID" i="1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3</m:t>
                        </m:r>
                        <m:r>
                          <a:rPr lang="id-ID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×2</m:t>
                        </m:r>
                      </m:den>
                    </m:f>
                  </m:oMath>
                </a14:m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</a:t>
                </a: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x1 = (8+10)/6 = 3 dan untuk x=3, maka y=0</a:t>
                </a: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x2 = (8 – 10)/6 = - </a:t>
                </a:r>
                <a:r>
                  <a:rPr lang="id-ID" baseline="30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</a:t>
                </a:r>
                <a:r>
                  <a:rPr lang="id-ID" baseline="-25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</a:t>
                </a: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untuk x=-</a:t>
                </a:r>
                <a:r>
                  <a:rPr lang="id-ID" baseline="30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</a:t>
                </a:r>
                <a:r>
                  <a:rPr lang="id-ID" baseline="-25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</a:t>
                </a: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maka y = (-1/27 - 4.1/9 +1+18) = -1/27-12/27+27/27+18 = 14/27 = </a:t>
                </a:r>
                <a:r>
                  <a:rPr lang="id-ID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18</a:t>
                </a:r>
                <a:r>
                  <a:rPr lang="id-ID" b="1" baseline="30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14</a:t>
                </a:r>
                <a:r>
                  <a:rPr lang="id-ID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</a:t>
                </a:r>
                <a:r>
                  <a:rPr lang="id-ID" b="1" baseline="-25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27</a:t>
                </a:r>
                <a:r>
                  <a:rPr lang="id-ID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= 18,52</a:t>
                </a: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Titik Infleksi terjadi pada turunan kedua = 0, yakni 6x -8 = 0 </a:t>
                </a: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x=8/6 = 1</a:t>
                </a:r>
                <a:r>
                  <a:rPr lang="id-ID" baseline="3000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1</a:t>
                </a: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/</a:t>
                </a:r>
                <a:r>
                  <a:rPr lang="id-ID" baseline="-2500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3  </a:t>
                </a:r>
                <a:r>
                  <a:rPr lang="id-ID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9,26</a:t>
                </a:r>
                <a:endParaRPr lang="id-ID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0241" y="1752655"/>
                <a:ext cx="7210396" cy="2876495"/>
              </a:xfrm>
              <a:blipFill rotWithShape="0">
                <a:blip r:embed="rId2"/>
                <a:stretch>
                  <a:fillRect l="-169" t="-425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22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64028" y="438151"/>
            <a:ext cx="7822305" cy="3810000"/>
          </a:xfrm>
          <a:prstGeom prst="round2DiagRect">
            <a:avLst>
              <a:gd name="adj1" fmla="val 581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6" name="Straight Connector 5"/>
          <p:cNvCxnSpPr/>
          <p:nvPr/>
        </p:nvCxnSpPr>
        <p:spPr>
          <a:xfrm>
            <a:off x="3646714" y="949776"/>
            <a:ext cx="76200" cy="2514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3614053" y="1091295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4887686" y="3224894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Oval 8"/>
          <p:cNvSpPr/>
          <p:nvPr/>
        </p:nvSpPr>
        <p:spPr>
          <a:xfrm>
            <a:off x="2525486" y="3224890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5829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mtClean="0"/>
              <a:t>PENYELESAIAN LATIHAN 2: </a:t>
            </a:r>
            <a:r>
              <a:rPr lang="es-E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s-E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s-ES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s-E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s-E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s-E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s-E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d-ID" smtClean="0"/>
              <a:t> 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s-ES" i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s-ES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s-ES" i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s-ES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s-E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s-E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ES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s-ES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s-ES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s-E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ES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s-E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s-E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s-E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s-E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id-ID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ES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s-ES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s-E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s-ES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ES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s-E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s-E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s-E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id-ID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ES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s-E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s-ES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s-ES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s-E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s-E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id-ID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Untuk </a:t>
            </a:r>
            <a:r>
              <a:rPr lang="id-ID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ES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s-E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0 maka </a:t>
            </a:r>
            <a:r>
              <a:rPr lang="id-ID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-</a:t>
            </a:r>
            <a:r>
              <a:rPr lang="id-ID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id-ID" i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fungsi garis lurus</a:t>
            </a:r>
            <a:endParaRPr lang="id-ID" i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Untuk </a:t>
            </a:r>
            <a:r>
              <a:rPr lang="id-ID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ES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s-E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0 maka </a:t>
            </a:r>
            <a:r>
              <a:rPr lang="id-ID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</a:t>
            </a:r>
            <a:r>
              <a:rPr lang="id-ID" i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x  </a:t>
            </a:r>
            <a:r>
              <a:rPr lang="id-ID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id-ID" i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fungsi parabola</a:t>
            </a:r>
            <a:endParaRPr lang="id-ID" i="1"/>
          </a:p>
          <a:p>
            <a:pPr marL="0" indent="0">
              <a:buNone/>
            </a:pP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83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61950"/>
            <a:ext cx="7010400" cy="4391885"/>
          </a:xfrm>
          <a:prstGeom prst="round2DiagRect">
            <a:avLst>
              <a:gd name="adj1" fmla="val 7992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Penyelesaian Latihan 3 </a:t>
            </a:r>
            <a:r>
              <a:rPr lang="id-ID" sz="28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s-ES" sz="28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800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80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s-E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s-ES" sz="28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d-ID" sz="28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800">
                <a:latin typeface="Times New Roman" panose="02020603050405020304" pitchFamily="18" charset="0"/>
                <a:cs typeface="Times New Roman" panose="02020603050405020304" pitchFamily="18" charset="0"/>
              </a:rPr>
              <a:t>- 1 = </a:t>
            </a:r>
            <a:r>
              <a:rPr lang="es-E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41" y="1657350"/>
            <a:ext cx="498307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8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Penyelesaian Latihan 4:</a:t>
            </a:r>
            <a:r>
              <a:rPr lang="id-ID" sz="28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8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id-ID" sz="28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8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s-E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80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s-E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s-E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- 2 = </a:t>
            </a:r>
            <a:r>
              <a:rPr lang="es-E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41" y="1581150"/>
            <a:ext cx="505235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85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PENYELESAIAN LATIHAN</a:t>
            </a:r>
            <a:r>
              <a:rPr lang="id-ID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id-ID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5: </a:t>
            </a:r>
            <a:r>
              <a:rPr lang="es-ES" sz="28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800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28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80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s-E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- 4</a:t>
            </a:r>
            <a:r>
              <a:rPr lang="es-E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s-E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41" y="1552476"/>
            <a:ext cx="5183196" cy="345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57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30200" dist="88900" dir="2700000" algn="tl" rotWithShape="0">
                    <a:prstClr val="black">
                      <a:alpha val="88000"/>
                    </a:prstClr>
                  </a:outerShdw>
                </a:effectLst>
              </a:rPr>
              <a:t>APLIKASI DALAM EKONOMI</a:t>
            </a:r>
            <a:endParaRPr lang="en-US" sz="3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30200" dist="88900" dir="2700000" algn="tl" rotWithShape="0">
                  <a:prstClr val="black">
                    <a:alpha val="88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54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APLIKASI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idx="1"/>
          </p:nvPr>
        </p:nvSpPr>
        <p:spPr>
          <a:xfrm>
            <a:off x="457198" y="1994804"/>
            <a:ext cx="7210396" cy="2699487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en-US" sz="1900" b="1" smtClean="0">
                <a:solidFill>
                  <a:srgbClr val="00FF00"/>
                </a:solidFill>
              </a:rPr>
              <a:t>APLIKASI</a:t>
            </a:r>
            <a:r>
              <a:rPr lang="en-US" b="1" smtClean="0">
                <a:solidFill>
                  <a:srgbClr val="00FF00"/>
                </a:solidFill>
              </a:rPr>
              <a:t> 01</a:t>
            </a:r>
            <a:endParaRPr lang="en-US" b="1">
              <a:solidFill>
                <a:srgbClr val="00FF00"/>
              </a:solidFill>
            </a:endParaRPr>
          </a:p>
          <a:p>
            <a:pPr>
              <a:buFontTx/>
              <a:buNone/>
            </a:pPr>
            <a:r>
              <a:rPr lang="en-US" b="1"/>
              <a:t>	Hitung kuantitas dan harga keseimbangan jika fungsi permintaan dan penawaran sebagai berikut:</a:t>
            </a:r>
          </a:p>
          <a:p>
            <a:pPr>
              <a:buFontTx/>
              <a:buNone/>
            </a:pPr>
            <a:r>
              <a:rPr lang="en-US" b="1"/>
              <a:t>	a) 	S : Q = p</a:t>
            </a:r>
            <a:r>
              <a:rPr lang="en-US" b="1" baseline="30000"/>
              <a:t>2</a:t>
            </a:r>
            <a:r>
              <a:rPr lang="en-US" b="1"/>
              <a:t> + p - 2</a:t>
            </a:r>
          </a:p>
          <a:p>
            <a:pPr>
              <a:buFontTx/>
              <a:buNone/>
            </a:pPr>
            <a:r>
              <a:rPr lang="en-US" b="1"/>
              <a:t>		D : Q = -2p + 8</a:t>
            </a:r>
          </a:p>
          <a:p>
            <a:pPr>
              <a:buFontTx/>
              <a:buNone/>
            </a:pPr>
            <a:r>
              <a:rPr lang="en-US" b="1"/>
              <a:t>	b) 	S : Q = p</a:t>
            </a:r>
            <a:r>
              <a:rPr lang="en-US" b="1" baseline="30000"/>
              <a:t>2</a:t>
            </a:r>
            <a:r>
              <a:rPr lang="en-US" b="1"/>
              <a:t> + 2p – 3</a:t>
            </a:r>
          </a:p>
          <a:p>
            <a:pPr>
              <a:buFontTx/>
              <a:buNone/>
            </a:pPr>
            <a:r>
              <a:rPr lang="en-US" b="1"/>
              <a:t>		D : Q = -p2 + 9</a:t>
            </a:r>
          </a:p>
          <a:p>
            <a:pPr>
              <a:buFontTx/>
              <a:buNone/>
            </a:pPr>
            <a:r>
              <a:rPr lang="en-US" b="1"/>
              <a:t>	c)  	S : 2P = Q</a:t>
            </a:r>
            <a:r>
              <a:rPr lang="en-US" b="1" baseline="30000"/>
              <a:t>2</a:t>
            </a:r>
            <a:r>
              <a:rPr lang="en-US" b="1"/>
              <a:t> + 4 Q</a:t>
            </a:r>
          </a:p>
          <a:p>
            <a:pPr>
              <a:buFontTx/>
              <a:buNone/>
            </a:pPr>
            <a:r>
              <a:rPr lang="en-US" b="1"/>
              <a:t>		D : 3P = -Q</a:t>
            </a:r>
            <a:r>
              <a:rPr lang="en-US" b="1" baseline="30000"/>
              <a:t>2</a:t>
            </a:r>
            <a:r>
              <a:rPr lang="en-US" b="1"/>
              <a:t> - 2Q + 26</a:t>
            </a:r>
          </a:p>
          <a:p>
            <a:pPr>
              <a:buFontTx/>
              <a:buNone/>
            </a:pPr>
            <a:endParaRPr lang="en-US" b="1"/>
          </a:p>
          <a:p>
            <a:pPr>
              <a:buFontTx/>
              <a:buNone/>
            </a:pP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03799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1" name="Rectangle 3"/>
          <p:cNvSpPr>
            <a:spLocks noGrp="1" noChangeArrowheads="1"/>
          </p:cNvSpPr>
          <p:nvPr>
            <p:ph idx="1"/>
          </p:nvPr>
        </p:nvSpPr>
        <p:spPr>
          <a:xfrm>
            <a:off x="457202" y="1962150"/>
            <a:ext cx="6172200" cy="22907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>
                <a:solidFill>
                  <a:srgbClr val="00FF00"/>
                </a:solidFill>
              </a:rPr>
              <a:t>APLIKASI </a:t>
            </a:r>
            <a:r>
              <a:rPr lang="en-US" b="1" smtClean="0">
                <a:solidFill>
                  <a:srgbClr val="00FF00"/>
                </a:solidFill>
              </a:rPr>
              <a:t>02</a:t>
            </a:r>
            <a:endParaRPr lang="en-US" b="1">
              <a:solidFill>
                <a:srgbClr val="00FF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b="1"/>
              <a:t>	Harga jual barang yang dihasilkan suatu perusahaan adalah sebagai berikut: P = -0,10Q + 20, sedangkan biaya tetap FC = 20 dan biaya variabel yang merupakan fungsi Q adalah VC = 0,25Q</a:t>
            </a:r>
            <a:r>
              <a:rPr lang="en-US" b="1" baseline="30000"/>
              <a:t>2</a:t>
            </a:r>
            <a:r>
              <a:rPr lang="en-US" b="1"/>
              <a:t> - 3Q + 7. Hitung keuntungan perusahaan jika unit yang terjual adalah 10 unit.</a:t>
            </a:r>
            <a:r>
              <a:rPr lang="en-US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b="1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510241" y="564921"/>
            <a:ext cx="7210396" cy="810704"/>
          </a:xfrm>
        </p:spPr>
        <p:txBody>
          <a:bodyPr/>
          <a:lstStyle/>
          <a:p>
            <a:r>
              <a:rPr lang="en-US" b="1"/>
              <a:t>APLIKASI</a:t>
            </a:r>
          </a:p>
        </p:txBody>
      </p:sp>
    </p:spTree>
    <p:extLst>
      <p:ext uri="{BB962C8B-B14F-4D97-AF65-F5344CB8AC3E}">
        <p14:creationId xmlns:p14="http://schemas.microsoft.com/office/powerpoint/2010/main" val="87713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62150"/>
            <a:ext cx="6477000" cy="25336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 smtClean="0">
                <a:solidFill>
                  <a:srgbClr val="00FF00"/>
                </a:solidFill>
              </a:rPr>
              <a:t>APLIKASI 03</a:t>
            </a:r>
            <a:endParaRPr lang="en-US" b="1">
              <a:solidFill>
                <a:srgbClr val="00FF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b="1"/>
              <a:t>	Fungsi produksi yang dihadapi oleh seorang produsen ditunjukkan oleh P = 2x</a:t>
            </a:r>
            <a:r>
              <a:rPr lang="en-US" b="1" baseline="30000"/>
              <a:t>2</a:t>
            </a:r>
            <a:r>
              <a:rPr lang="en-US" b="1"/>
              <a:t> - x</a:t>
            </a:r>
            <a:r>
              <a:rPr lang="en-US" b="1" baseline="30000"/>
              <a:t>3</a:t>
            </a:r>
            <a:r>
              <a:rPr lang="en-US" b="1"/>
              <a:t>. Carilah fungsi produk rata-ratanya dan hitunglah produk total serta produk rata-rata jika digunakan input sebanyak 6 unit. Berapa produk marjinalnya kalau digunakan tambahan input sebanyak 1 unit.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510241" y="564921"/>
            <a:ext cx="7210396" cy="810704"/>
          </a:xfrm>
        </p:spPr>
        <p:txBody>
          <a:bodyPr/>
          <a:lstStyle/>
          <a:p>
            <a:r>
              <a:rPr lang="en-US" b="1"/>
              <a:t>APLIKASI</a:t>
            </a:r>
          </a:p>
        </p:txBody>
      </p:sp>
    </p:spTree>
    <p:extLst>
      <p:ext uri="{BB962C8B-B14F-4D97-AF65-F5344CB8AC3E}">
        <p14:creationId xmlns:p14="http://schemas.microsoft.com/office/powerpoint/2010/main" val="95156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eme12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heme12" id="{D89561CF-29C1-4158-96C6-1CD7EF1C8430}" vid="{A6EF360B-8896-46CA-B559-D8066B42B77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Theme10</Template>
  <TotalTime>605</TotalTime>
  <Words>1741</Words>
  <Application>Microsoft Office PowerPoint</Application>
  <PresentationFormat>On-screen Show (16:9)</PresentationFormat>
  <Paragraphs>128</Paragraphs>
  <Slides>55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Theme12</vt:lpstr>
      <vt:lpstr> BAB 5  FUNGSI NON LINIER</vt:lpstr>
      <vt:lpstr>GRAFIK KURVA  NON LINIER</vt:lpstr>
      <vt:lpstr>DEFINISI</vt:lpstr>
      <vt:lpstr>DEFINISI</vt:lpstr>
      <vt:lpstr>DEFINISI</vt:lpstr>
      <vt:lpstr>GRAFIK FUNGSI POLINOMIAL</vt:lpstr>
      <vt:lpstr>GRAFIK FUNGSI POLINOMIAL</vt:lpstr>
      <vt:lpstr>PowerPoint Presentation</vt:lpstr>
      <vt:lpstr>PowerPoint Presentation</vt:lpstr>
      <vt:lpstr>PowerPoint Presentation</vt:lpstr>
      <vt:lpstr>DEFINISI</vt:lpstr>
      <vt:lpstr>A. TITIK PENGGAL</vt:lpstr>
      <vt:lpstr>A. TITIK PENGGAL</vt:lpstr>
      <vt:lpstr>B. SIMETRIS</vt:lpstr>
      <vt:lpstr>B. SIMETRIS</vt:lpstr>
      <vt:lpstr>DEFINISI</vt:lpstr>
      <vt:lpstr>DEFINISI</vt:lpstr>
      <vt:lpstr>DEFINISI</vt:lpstr>
      <vt:lpstr>DEFINISI</vt:lpstr>
      <vt:lpstr>DEFINISI</vt:lpstr>
      <vt:lpstr>DEFINISI</vt:lpstr>
      <vt:lpstr>Contoh 5.6: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C. BATAS NILAI</vt:lpstr>
      <vt:lpstr>C. BATAS NILAI</vt:lpstr>
      <vt:lpstr>PowerPoint Presentation</vt:lpstr>
      <vt:lpstr>PowerPoint Presentation</vt:lpstr>
      <vt:lpstr>D. ASIMTOTIS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E. FAKTORISASI</vt:lpstr>
      <vt:lpstr>FAKTORISASI</vt:lpstr>
      <vt:lpstr>PowerPoint Presentation</vt:lpstr>
      <vt:lpstr>PowerPoint Presentation</vt:lpstr>
      <vt:lpstr>F. LATIHAN</vt:lpstr>
      <vt:lpstr>LATIHAN</vt:lpstr>
      <vt:lpstr>PENYELESAIAN LATIHAN 1 y = (x + 2)(x - 3)2</vt:lpstr>
      <vt:lpstr>PowerPoint Presentation</vt:lpstr>
      <vt:lpstr>PENYELESAIAN LATIHAN 2: y3 + xy2 - xy - x2 = 0 </vt:lpstr>
      <vt:lpstr>PowerPoint Presentation</vt:lpstr>
      <vt:lpstr>Penyelesaian Latihan 3  y2 - 4xy - 1 = 0</vt:lpstr>
      <vt:lpstr>Penyelesaian Latihan 4:  xy - y - x - 2 = 0</vt:lpstr>
      <vt:lpstr>PENYELESAIAN LATIHAN 5: x2y - x2 - 4y = 0</vt:lpstr>
      <vt:lpstr>APLIKASI DALAM EKONOMI</vt:lpstr>
      <vt:lpstr>APLIKASI</vt:lpstr>
      <vt:lpstr>APLIKASI</vt:lpstr>
      <vt:lpstr>APLIKASI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BAB 1 HIMPUNAN</dc:title>
  <dc:creator>Administrators</dc:creator>
  <cp:lastModifiedBy>Jary</cp:lastModifiedBy>
  <cp:revision>79</cp:revision>
  <dcterms:created xsi:type="dcterms:W3CDTF">2014-08-21T07:28:00Z</dcterms:created>
  <dcterms:modified xsi:type="dcterms:W3CDTF">2016-03-10T00:24:13Z</dcterms:modified>
</cp:coreProperties>
</file>