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2" r:id="rId1"/>
    <p:sldMasterId id="2147483712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70" r:id="rId16"/>
    <p:sldId id="271" r:id="rId17"/>
    <p:sldId id="272" r:id="rId18"/>
    <p:sldId id="269" r:id="rId19"/>
    <p:sldId id="274" r:id="rId20"/>
    <p:sldId id="273" r:id="rId21"/>
  </p:sldIdLst>
  <p:sldSz cx="12192000" cy="6858000"/>
  <p:notesSz cx="67437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9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FF00"/>
    <a:srgbClr val="8CF4EA"/>
    <a:srgbClr val="C1CEFF"/>
    <a:srgbClr val="FEDCF1"/>
    <a:srgbClr val="CC0099"/>
    <a:srgbClr val="000000"/>
    <a:srgbClr val="FF99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2" autoAdjust="0"/>
  </p:normalViewPr>
  <p:slideViewPr>
    <p:cSldViewPr snapToGrid="0">
      <p:cViewPr varScale="1">
        <p:scale>
          <a:sx n="66" d="100"/>
          <a:sy n="66" d="100"/>
        </p:scale>
        <p:origin x="-900" y="-96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04" y="-90"/>
      </p:cViewPr>
      <p:guideLst>
        <p:guide orient="horz" pos="3119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05188" y="9037638"/>
            <a:ext cx="292258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30F95F7-5BBA-4B1E-95BC-C36C7F632D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1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705350"/>
            <a:ext cx="4941887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07" tIns="48411" rIns="95207" bIns="48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50888"/>
            <a:ext cx="6578600" cy="37004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341622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6672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35038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401763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7007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6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6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5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7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70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6" y="3243270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6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5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6" y="5883283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7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6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1" cy="41148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5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5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5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815788"/>
          </a:xfrm>
        </p:spPr>
        <p:txBody>
          <a:bodyPr/>
          <a:lstStyle>
            <a:lvl1pPr>
              <a:defRPr b="1"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32965"/>
            <a:ext cx="9905998" cy="4258239"/>
          </a:xfrm>
        </p:spPr>
        <p:txBody>
          <a:bodyPr anchor="t">
            <a:normAutofit/>
          </a:bodyPr>
          <a:lstStyle>
            <a:lvl1pPr>
              <a:defRPr sz="2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1pPr>
            <a:lvl2pPr>
              <a:defRPr sz="24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2pPr>
            <a:lvl3pPr>
              <a:defRPr sz="20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3pPr>
            <a:lvl4pPr>
              <a:defRPr sz="1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4pPr>
            <a:lvl5pPr>
              <a:defRPr sz="1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4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5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8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5" y="3243268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5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4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5" y="5883281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5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5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5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3" y="6248403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3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2" y="6248401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139600" y="1088572"/>
            <a:ext cx="10044111" cy="3855814"/>
          </a:xfrm>
        </p:spPr>
        <p:txBody>
          <a:bodyPr>
            <a:noAutofit/>
            <a:scene3d>
              <a:camera prst="orthographicFront"/>
              <a:lightRig rig="twoPt" dir="tl">
                <a:rot lat="0" lon="0" rev="5400000"/>
              </a:lightRig>
            </a:scene3d>
            <a:sp3d prstMaterial="metal">
              <a:bevelT w="139700" h="152400"/>
              <a:bevelB w="0" h="0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11500" b="1" spc="50" smtClean="0">
                <a:ln w="11430">
                  <a:solidFill>
                    <a:srgbClr val="FF9900"/>
                  </a:solidFill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Bab 6</a:t>
            </a:r>
            <a:br>
              <a:rPr lang="en-US" sz="11500" b="1" spc="50" smtClean="0">
                <a:ln w="11430">
                  <a:solidFill>
                    <a:srgbClr val="FF9900"/>
                  </a:solidFill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11500" b="1" spc="50" smtClean="0">
                <a:ln w="11430">
                  <a:solidFill>
                    <a:srgbClr val="FF9900"/>
                  </a:solidFill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diferensial</a:t>
            </a:r>
            <a:endParaRPr lang="en-US" sz="11500" b="1" spc="50">
              <a:ln w="11430">
                <a:solidFill>
                  <a:srgbClr val="FF9900"/>
                </a:solidFill>
              </a:ln>
              <a:solidFill>
                <a:srgbClr val="FF9900"/>
              </a:solidFill>
              <a:effectLst>
                <a:outerShdw blurRad="76200" dist="152400" dir="2400000" algn="tl" rotWithShape="0">
                  <a:srgbClr val="000000">
                    <a:alpha val="73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diferensial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y = f(x) = 1 - 2x</a:t>
            </a:r>
            <a:r>
              <a:rPr lang="en-US" baseline="3000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aseline="30000"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lim (1-2x</a:t>
            </a:r>
            <a:r>
              <a:rPr lang="en-US" baseline="3000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) = -7</a:t>
            </a:r>
          </a:p>
          <a:p>
            <a:pPr marL="0" indent="0">
              <a:buNone/>
            </a:pP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mtClean="0">
                <a:effectLst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0" indent="0">
              <a:buNone/>
            </a:pP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lim (1-2x</a:t>
            </a:r>
            <a:r>
              <a:rPr lang="en-US" baseline="3000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) = -17</a:t>
            </a:r>
          </a:p>
          <a:p>
            <a:pPr marL="0" indent="0">
              <a:buNone/>
            </a:pPr>
            <a:r>
              <a:rPr lang="en-US">
                <a:effectLst/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mtClean="0">
                <a:effectLst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mtClean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6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limit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7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limit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32114" y="1790957"/>
            <a:ext cx="80989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Jika y = f(x) = x</a:t>
            </a:r>
            <a:r>
              <a:rPr lang="en-US" b="1" baseline="30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dan n&gt;0 maka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lim x</a:t>
            </a:r>
            <a:r>
              <a:rPr lang="en-US" b="1" baseline="30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en-US" b="1" baseline="30000">
                <a:latin typeface="Times New Roman" pitchFamily="18" charset="0"/>
                <a:cs typeface="Times New Roman" pitchFamily="18" charset="0"/>
              </a:rPr>
              <a:t>n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n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Limit dari suatu konstan adalah konstan itu sendiri</a:t>
            </a: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lim k = k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3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Limit dari suatu penjumlahan fungsi adalah jumlah dari limit fungsi-fungsinya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lim [f(x) + g(x)] = lim f(x) + lim g(x)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             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45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limit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32114" y="1790957"/>
            <a:ext cx="80989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 startAt="4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Limit dari suatu perkailan fungsi adalah perkalian dari limit fungsi-fungsinya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lim [f(x) g(x)] =    lim f(x)  .  lim g(x)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id-ID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a             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5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Limit dari suatu pembagian fungsi adalah pembagian dari limit fungsi-fungsinya, dengan syarat fungsi pembaginya tidak sama dengan nol.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lim [f(x)/g(x)] =    lim f(x)  /  lim g(x)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             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dengan syarat          lim g(x) </a:t>
            </a:r>
            <a:r>
              <a:rPr lang="en-US" b="1">
                <a:latin typeface="Times New Roman" pitchFamily="18" charset="0"/>
                <a:cs typeface="Times New Roman" pitchFamily="18" charset="0"/>
                <a:sym typeface="SymbolProp BT"/>
              </a:rPr>
              <a:t>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0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                                  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8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limit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32114" y="1790957"/>
            <a:ext cx="80989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6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Dua buah fungsi yang serupa mempunyai limit yang sama jika f(x) = g(x) untuk semua nilai 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b="1" smtClean="0">
                <a:latin typeface="Times New Roman"/>
                <a:cs typeface="Times New Roman"/>
                <a:sym typeface="SymbolProp BT"/>
              </a:rPr>
              <a:t>≠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a dan limit (f(x) = L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3316288"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maka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lim f(x) = L   juga 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a 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58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Koefisien diferensi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4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Koefisien diferensi</a:t>
            </a:r>
            <a:endParaRPr lang="en-US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		=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f(x)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 smtClean="0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=	f(x 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=	f(x 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) - y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	=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f(x 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) - f(x)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dibagi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      f(x 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) - f(x)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smtClean="0">
                <a:effectLst/>
                <a:latin typeface="Times New Roman"/>
                <a:cs typeface="Times New Roman"/>
                <a:sym typeface="SymbolProp BT"/>
              </a:rPr>
              <a:t>──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─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  	=   </a:t>
            </a:r>
            <a:r>
              <a:rPr lang="en-US" b="1" smtClean="0">
                <a:effectLst/>
                <a:latin typeface="Times New Roman"/>
                <a:cs typeface="Times New Roman"/>
                <a:sym typeface="SymbolProp BT"/>
              </a:rPr>
              <a:t>────────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─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                   </a:t>
            </a:r>
            <a:r>
              <a:rPr lang="en-US" b="1">
                <a:effectLst/>
                <a:latin typeface="Times New Roman"/>
                <a:cs typeface="Times New Roman"/>
                <a:sym typeface="SymbolProp BT"/>
              </a:rPr>
              <a:t>∆</a:t>
            </a:r>
            <a:r>
              <a:rPr lang="en-US" b="1" smtClean="0">
                <a:effectLst/>
                <a:latin typeface="Times New Roman" pitchFamily="18" charset="0"/>
                <a:cs typeface="Times New Roman" pitchFamily="18" charset="0"/>
              </a:rPr>
              <a:t>x</a:t>
            </a:r>
            <a:endParaRPr lang="en-US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0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Koefisien diferensi</a:t>
            </a:r>
            <a:endParaRPr lang="en-US"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5657" y="1699629"/>
            <a:ext cx="100729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</a:rPr>
              <a:t>bentuk </a:t>
            </a:r>
            <a:r>
              <a:rPr lang="en-US" sz="280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y/</a:t>
            </a:r>
            <a:r>
              <a:rPr lang="en-US" sz="2800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disebut </a:t>
            </a:r>
          </a:p>
          <a:p>
            <a:r>
              <a:rPr lang="en-US" sz="2800" i="1">
                <a:latin typeface="Times New Roman" pitchFamily="18" charset="0"/>
                <a:cs typeface="Times New Roman" pitchFamily="18" charset="0"/>
              </a:rPr>
              <a:t>difference quotient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dan mencerminkan tingkat perubahan rata-rata variabel dependen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terhadap variabel independen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7100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FUNGSI DERIvATIF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7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FUNGSI DERIFATIF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402339"/>
            <a:ext cx="9905998" cy="4258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effectLst/>
                <a:latin typeface="Times New Roman" pitchFamily="18" charset="0"/>
                <a:cs typeface="Times New Roman" pitchFamily="18" charset="0"/>
              </a:rPr>
              <a:t>Adalah limit dari suatu kuosien diferensi dengan tambahan dependent variable mendekati nol.</a:t>
            </a:r>
            <a:endParaRPr lang="en-US" sz="240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4685" y="2329212"/>
            <a:ext cx="97971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y = f(x)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kuosien diferensinya adalah: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1089025" algn="l"/>
                <a:tab pos="1379538" algn="l"/>
              </a:tabLst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  <a:sym typeface="SymbolProp BT"/>
              </a:rPr>
              <a:t> 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		f(x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000" b="1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) - f(x)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1089025" algn="l"/>
                <a:tab pos="1379538" algn="l"/>
              </a:tabLst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───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	=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─────────</a:t>
            </a:r>
          </a:p>
          <a:p>
            <a:pPr>
              <a:tabLst>
                <a:tab pos="290513" algn="l"/>
                <a:tab pos="1379538" algn="l"/>
              </a:tabLst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 		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dan fungsi derivatifnya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623888" algn="l"/>
                <a:tab pos="2395538" algn="l"/>
              </a:tabLst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  f(x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000" b="1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) - f(x)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lim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───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   =  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lim 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───────────</a:t>
            </a:r>
            <a:r>
              <a:rPr lang="en-US" sz="2000" b="1">
                <a:latin typeface="Times New Roman"/>
                <a:cs typeface="Times New Roman"/>
                <a:sym typeface="SymbolProp BT"/>
              </a:rPr>
              <a:t>─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                             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sz="2000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000" b="1" smtClean="0">
                <a:latin typeface="Times New Roman"/>
                <a:cs typeface="Times New Roman"/>
                <a:sym typeface="SymbolProp BT"/>
              </a:rPr>
              <a:t>∆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id-ID" sz="2000" b="1">
                <a:latin typeface="Times New Roman" pitchFamily="18" charset="0"/>
                <a:cs typeface="Times New Roman" pitchFamily="18" charset="0"/>
                <a:sym typeface="Wingdings"/>
              </a:rPr>
              <a:t>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0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6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diferensial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93372" y="2367340"/>
            <a:ext cx="966651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x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n x 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n-1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2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k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0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3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u + v di mana u dan v adalah fungsi x maka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u' + v'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4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u - v di mana u dan v adalah fungsi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maka</a:t>
            </a: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u' - v'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4"/>
            </a:pP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141413" y="609600"/>
            <a:ext cx="9905998" cy="81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457200" eaLnBrk="1" latinLnBrk="0" hangingPunct="1">
              <a:buNone/>
              <a:defRPr sz="3200" b="1" cap="all">
                <a:ln w="3175" cmpd="sng">
                  <a:noFill/>
                </a:ln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Kaidah-kaidah diferensial</a:t>
            </a:r>
          </a:p>
        </p:txBody>
      </p:sp>
    </p:spTree>
    <p:extLst>
      <p:ext uri="{BB962C8B-B14F-4D97-AF65-F5344CB8AC3E}">
        <p14:creationId xmlns:p14="http://schemas.microsoft.com/office/powerpoint/2010/main" val="25198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93372" y="2367340"/>
            <a:ext cx="96665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5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u.v di mana u dan v adalah fungsi x maka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u'v + uv'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6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u/v di mana u dan v adalah fungsi x maka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(u'v - uv') / v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7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kv di mana k adalah konsan dan v adalah fungsi x maka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kv' 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8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k/v di mana k adalah konsan dan v adalah fungsi x maka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-kv' /v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4"/>
            </a:pP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141413" y="609600"/>
            <a:ext cx="9905998" cy="81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457200" eaLnBrk="1" latinLnBrk="0" hangingPunct="1">
              <a:buNone/>
              <a:defRPr sz="3200" b="1" cap="all">
                <a:ln w="3175" cmpd="sng">
                  <a:noFill/>
                </a:ln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Kaidah-kaidah diferensial</a:t>
            </a:r>
          </a:p>
        </p:txBody>
      </p:sp>
    </p:spTree>
    <p:extLst>
      <p:ext uri="{BB962C8B-B14F-4D97-AF65-F5344CB8AC3E}">
        <p14:creationId xmlns:p14="http://schemas.microsoft.com/office/powerpoint/2010/main" val="39314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93372" y="2367340"/>
            <a:ext cx="966651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 startAt="9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log x 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maka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1 / x ln a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ln x 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maka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1 / x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1"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Jika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y = a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maka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a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ln </a:t>
            </a: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endParaRPr lang="en-US" sz="2000" b="1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2"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Jika y = e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maka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y' = e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 startAt="4"/>
            </a:pP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141413" y="609600"/>
            <a:ext cx="9905998" cy="81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457200" eaLnBrk="1" latinLnBrk="0" hangingPunct="1">
              <a:buNone/>
              <a:defRPr sz="3200" b="1" cap="all">
                <a:ln w="3175" cmpd="sng">
                  <a:noFill/>
                </a:ln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Kaidah-kaidah diferensial</a:t>
            </a:r>
          </a:p>
        </p:txBody>
      </p:sp>
    </p:spTree>
    <p:extLst>
      <p:ext uri="{BB962C8B-B14F-4D97-AF65-F5344CB8AC3E}">
        <p14:creationId xmlns:p14="http://schemas.microsoft.com/office/powerpoint/2010/main" val="405223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Derivatif dari derivatif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2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7600" y="229180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798513" algn="l"/>
                <a:tab pos="1262063" algn="l"/>
              </a:tabLst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	=	f(x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)</a:t>
            </a:r>
            <a:endParaRPr lang="en-US" sz="360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798513" algn="l"/>
                <a:tab pos="1262063" algn="l"/>
              </a:tabLst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'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	=	dy/dx 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= f'(x)</a:t>
            </a:r>
            <a:endParaRPr lang="en-US" sz="360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798513" algn="l"/>
                <a:tab pos="1262063" algn="l"/>
              </a:tabLst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	= 	d</a:t>
            </a:r>
            <a:r>
              <a:rPr lang="en-US" sz="3600" b="1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y/dx</a:t>
            </a:r>
            <a:r>
              <a:rPr lang="en-US" sz="3600" b="1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= f"(x)</a:t>
            </a:r>
            <a:endParaRPr lang="en-US" sz="360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798513" algn="l"/>
                <a:tab pos="1262063" algn="l"/>
              </a:tabLst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''' 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	= 	d</a:t>
            </a:r>
            <a:r>
              <a:rPr lang="en-US" sz="3600" b="1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y/dx</a:t>
            </a:r>
            <a:r>
              <a:rPr lang="en-US" sz="3600" b="1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= f'''(x)</a:t>
            </a:r>
            <a:endParaRPr lang="en-US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141413" y="609600"/>
            <a:ext cx="9905998" cy="81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457200" eaLnBrk="1" latinLnBrk="0" hangingPunct="1">
              <a:buNone/>
              <a:defRPr sz="3200" b="1" cap="all">
                <a:ln w="3175" cmpd="sng">
                  <a:noFill/>
                </a:ln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derivatif dari derivatif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1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Nilai ekstrim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514" y="2021453"/>
            <a:ext cx="10334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Pada suatu fungsi non linear, misal fungsi parabola, maka terdapat titik ekstrim maksimum untuk parabola terbuka ke bawah dan minimum untuk parabola terbuka ke atas.</a:t>
            </a: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Letak ekstrim ini terjadi ketika kemiringan fungsi tersebut = 0. Kemiringan fungsi terdeteksi pada fungsi turunan pertama dari fungsi asal.</a:t>
            </a: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141413" y="609600"/>
            <a:ext cx="9905998" cy="81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457200" eaLnBrk="1" latinLnBrk="0" hangingPunct="1">
              <a:buNone/>
              <a:defRPr sz="3200" b="1" cap="all">
                <a:ln w="3175" cmpd="sng">
                  <a:noFill/>
                </a:ln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Nilai ekstrim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30514" y="4306163"/>
            <a:ext cx="10334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Oleh karena itu</a:t>
            </a: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y = f(x)</a:t>
            </a: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ekstrim pada y' = f'(x) = 0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mana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jika   y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"&gt;0 ekstrimnya minimum dan jika y"&lt;0 ekstrim maksimum.</a:t>
            </a:r>
          </a:p>
        </p:txBody>
      </p:sp>
    </p:spTree>
    <p:extLst>
      <p:ext uri="{BB962C8B-B14F-4D97-AF65-F5344CB8AC3E}">
        <p14:creationId xmlns:p14="http://schemas.microsoft.com/office/powerpoint/2010/main" val="40304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1_Theme1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409</TotalTime>
  <Pages>72</Pages>
  <Words>204</Words>
  <Application>Microsoft Office PowerPoint</Application>
  <PresentationFormat>Custom</PresentationFormat>
  <Paragraphs>133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Theme1</vt:lpstr>
      <vt:lpstr>1_Theme1</vt:lpstr>
      <vt:lpstr>Bab 6 diferensial</vt:lpstr>
      <vt:lpstr>diferensial</vt:lpstr>
      <vt:lpstr>Kaidah-kaidah limit</vt:lpstr>
      <vt:lpstr>Kaidah-kaidah limit</vt:lpstr>
      <vt:lpstr>Kaidah-kaidah limit</vt:lpstr>
      <vt:lpstr>Kaidah-kaidah limit</vt:lpstr>
      <vt:lpstr>Koefisien diferensi</vt:lpstr>
      <vt:lpstr>Koefisien diferensi</vt:lpstr>
      <vt:lpstr>Koefisien diferensi</vt:lpstr>
      <vt:lpstr>FUNGSI DERIvATIF</vt:lpstr>
      <vt:lpstr>FUNGSI DERIFATIF</vt:lpstr>
      <vt:lpstr>Kaidah-kaidah diferensial</vt:lpstr>
      <vt:lpstr>PowerPoint Presentation</vt:lpstr>
      <vt:lpstr>PowerPoint Presentation</vt:lpstr>
      <vt:lpstr>PowerPoint Presentation</vt:lpstr>
      <vt:lpstr>Derivatif dari derivatif</vt:lpstr>
      <vt:lpstr>PowerPoint Presentation</vt:lpstr>
      <vt:lpstr>Nilai ekstrim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8</dc:title>
  <dc:subject>Powerpoint Show</dc:subject>
  <dc:creator>Mike Ehrhardt</dc:creator>
  <cp:lastModifiedBy>Jary</cp:lastModifiedBy>
  <cp:revision>156</cp:revision>
  <cp:lastPrinted>1998-05-28T19:26:16Z</cp:lastPrinted>
  <dcterms:created xsi:type="dcterms:W3CDTF">1997-09-17T12:14:40Z</dcterms:created>
  <dcterms:modified xsi:type="dcterms:W3CDTF">2016-03-10T01:08:53Z</dcterms:modified>
</cp:coreProperties>
</file>