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86"/>
  </p:notesMasterIdLst>
  <p:handoutMasterIdLst>
    <p:handoutMasterId r:id="rId87"/>
  </p:handoutMasterIdLst>
  <p:sldIdLst>
    <p:sldId id="256" r:id="rId2"/>
    <p:sldId id="257" r:id="rId3"/>
    <p:sldId id="258" r:id="rId4"/>
    <p:sldId id="259" r:id="rId5"/>
    <p:sldId id="304" r:id="rId6"/>
    <p:sldId id="260" r:id="rId7"/>
    <p:sldId id="262" r:id="rId8"/>
    <p:sldId id="343" r:id="rId9"/>
    <p:sldId id="344" r:id="rId10"/>
    <p:sldId id="345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305" r:id="rId20"/>
    <p:sldId id="273" r:id="rId21"/>
    <p:sldId id="274" r:id="rId22"/>
    <p:sldId id="275" r:id="rId23"/>
    <p:sldId id="276" r:id="rId24"/>
    <p:sldId id="277" r:id="rId25"/>
    <p:sldId id="303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6" r:id="rId51"/>
    <p:sldId id="307" r:id="rId52"/>
    <p:sldId id="308" r:id="rId53"/>
    <p:sldId id="309" r:id="rId54"/>
    <p:sldId id="346" r:id="rId55"/>
    <p:sldId id="312" r:id="rId56"/>
    <p:sldId id="313" r:id="rId57"/>
    <p:sldId id="314" r:id="rId58"/>
    <p:sldId id="315" r:id="rId59"/>
    <p:sldId id="317" r:id="rId60"/>
    <p:sldId id="316" r:id="rId61"/>
    <p:sldId id="318" r:id="rId62"/>
    <p:sldId id="319" r:id="rId63"/>
    <p:sldId id="320" r:id="rId64"/>
    <p:sldId id="321" r:id="rId65"/>
    <p:sldId id="322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</p:sldIdLst>
  <p:sldSz cx="9144000" cy="5143500" type="screen16x9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872" y="-6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4A7E4-442F-4CEF-AC39-D6370901D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218770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2D5503-C4F0-4823-A5C4-485F193DC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813506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312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790972" y="3778934"/>
            <a:ext cx="1419712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582216"/>
            <a:ext cx="8062912" cy="1102519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1687710"/>
            <a:ext cx="8062912" cy="131445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4509492"/>
            <a:ext cx="5791200" cy="273844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A7A3C93-875A-40D6-BCFC-5BFCF3F9F813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4238028"/>
            <a:ext cx="5791200" cy="273844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4314231"/>
            <a:ext cx="502920" cy="273844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0620"/>
            <a:ext cx="8229600" cy="1049274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106"/>
            <a:ext cx="8229600" cy="3429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4860036"/>
            <a:ext cx="2133600" cy="226314"/>
          </a:xfrm>
        </p:spPr>
        <p:txBody>
          <a:bodyPr/>
          <a:lstStyle/>
          <a:p>
            <a:fld id="{2A7A3C93-875A-40D6-BCFC-5BFCF3F9F813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860727"/>
            <a:ext cx="4260056" cy="22562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5276"/>
            <a:ext cx="9129932" cy="5127674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790972" y="70339"/>
            <a:ext cx="1419712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4857750"/>
            <a:ext cx="2133600" cy="228600"/>
          </a:xfrm>
        </p:spPr>
        <p:txBody>
          <a:bodyPr/>
          <a:lstStyle/>
          <a:p>
            <a:fld id="{2A7A3C93-875A-40D6-BCFC-5BFCF3F9F813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4860727"/>
            <a:ext cx="4260056" cy="22562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607219"/>
            <a:ext cx="502920" cy="225623"/>
          </a:xfrm>
        </p:spPr>
        <p:txBody>
          <a:bodyPr/>
          <a:lstStyle/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5" y="7036"/>
            <a:ext cx="2672861" cy="142515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5276"/>
            <a:ext cx="9136966" cy="513295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03599"/>
            <a:ext cx="7239000" cy="1021556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25152"/>
            <a:ext cx="3886200" cy="17145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1828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1828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4860727"/>
            <a:ext cx="2133600" cy="226314"/>
          </a:xfrm>
        </p:spPr>
        <p:txBody>
          <a:bodyPr/>
          <a:lstStyle/>
          <a:p>
            <a:fld id="{2A7A3C93-875A-40D6-BCFC-5BFCF3F9F813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4860727"/>
            <a:ext cx="4260056" cy="22631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4860727"/>
            <a:ext cx="502920" cy="226314"/>
          </a:xfrm>
        </p:spPr>
        <p:txBody>
          <a:bodyPr/>
          <a:lstStyle/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18049"/>
            <a:ext cx="1066800" cy="4615434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18049"/>
            <a:ext cx="581024" cy="226314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2570343"/>
            <a:ext cx="581024" cy="226314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18049"/>
            <a:ext cx="6858000" cy="226314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2570343"/>
            <a:ext cx="6858000" cy="22631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4860727"/>
            <a:ext cx="2130552" cy="226314"/>
          </a:xfrm>
        </p:spPr>
        <p:txBody>
          <a:bodyPr/>
          <a:lstStyle/>
          <a:p>
            <a:fld id="{2A7A3C93-875A-40D6-BCFC-5BFCF3F9F813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4860727"/>
            <a:ext cx="4261104" cy="22631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4862322"/>
            <a:ext cx="502920" cy="226314"/>
          </a:xfrm>
        </p:spPr>
        <p:txBody>
          <a:bodyPr/>
          <a:lstStyle>
            <a:lvl1pPr algn="ctr">
              <a:defRPr/>
            </a:lvl1pPr>
          </a:lstStyle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3C93-875A-40D6-BCFC-5BFCF3F9F813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4860727"/>
            <a:ext cx="2133600" cy="226314"/>
          </a:xfrm>
        </p:spPr>
        <p:txBody>
          <a:bodyPr/>
          <a:lstStyle/>
          <a:p>
            <a:fld id="{2A7A3C93-875A-40D6-BCFC-5BFCF3F9F813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4861418"/>
            <a:ext cx="4260056" cy="22562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4860727"/>
            <a:ext cx="502920" cy="226314"/>
          </a:xfrm>
        </p:spPr>
        <p:txBody>
          <a:bodyPr/>
          <a:lstStyle/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275748"/>
            <a:ext cx="914400" cy="44577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275748"/>
            <a:ext cx="2438400" cy="44577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240030"/>
            <a:ext cx="5276088" cy="449199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4917186"/>
            <a:ext cx="2133600" cy="226314"/>
          </a:xfrm>
        </p:spPr>
        <p:txBody>
          <a:bodyPr/>
          <a:lstStyle>
            <a:lvl1pPr>
              <a:defRPr sz="900"/>
            </a:lvl1pPr>
          </a:lstStyle>
          <a:p>
            <a:fld id="{2A7A3C93-875A-40D6-BCFC-5BFCF3F9F813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4917186"/>
            <a:ext cx="5143120" cy="226314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4917186"/>
            <a:ext cx="502920" cy="226314"/>
          </a:xfrm>
        </p:spPr>
        <p:txBody>
          <a:bodyPr/>
          <a:lstStyle>
            <a:lvl1pPr>
              <a:defRPr sz="900"/>
            </a:lvl1pPr>
          </a:lstStyle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13172"/>
            <a:ext cx="914400" cy="48006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280475"/>
            <a:ext cx="7333488" cy="41148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4400550"/>
            <a:ext cx="7333488" cy="51435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4917186"/>
            <a:ext cx="2103120" cy="226314"/>
          </a:xfrm>
        </p:spPr>
        <p:txBody>
          <a:bodyPr/>
          <a:lstStyle>
            <a:lvl1pPr>
              <a:defRPr sz="900"/>
            </a:lvl1pPr>
          </a:lstStyle>
          <a:p>
            <a:fld id="{2A7A3C93-875A-40D6-BCFC-5BFCF3F9F813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4917877"/>
            <a:ext cx="4948072" cy="226314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4917186"/>
            <a:ext cx="365760" cy="226314"/>
          </a:xfrm>
        </p:spPr>
        <p:txBody>
          <a:bodyPr/>
          <a:lstStyle>
            <a:lvl1pPr algn="ctr">
              <a:defRPr sz="900"/>
            </a:lvl1pPr>
          </a:lstStyle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3C93-875A-40D6-BCFC-5BFCF3F9F813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85750"/>
            <a:ext cx="1905000" cy="41148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85750"/>
            <a:ext cx="6248400" cy="41148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3C93-875A-40D6-BCFC-5BFCF3F9F813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0552"/>
            <a:ext cx="9129932" cy="5127674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276"/>
            <a:ext cx="9136966" cy="513295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5" y="3711307"/>
            <a:ext cx="2672861" cy="142515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00620"/>
            <a:ext cx="8229600" cy="1049274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412106"/>
            <a:ext cx="8229600" cy="3429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4860727"/>
            <a:ext cx="2133600" cy="22631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A7A3C93-875A-40D6-BCFC-5BFCF3F9F813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4861418"/>
            <a:ext cx="4260056" cy="22562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4860727"/>
            <a:ext cx="502920" cy="226314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3F3275D-2B0B-4FD8-8BE3-0752F0A6F3EB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850231"/>
            <a:ext cx="7162800" cy="1102519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TAXES</a:t>
            </a:r>
            <a:endParaRPr lang="en-US" sz="115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952750"/>
            <a:ext cx="6096000" cy="1314450"/>
          </a:xfrm>
        </p:spPr>
        <p:txBody>
          <a:bodyPr>
            <a:normAutofit/>
          </a:bodyPr>
          <a:lstStyle/>
          <a:p>
            <a:pPr algn="ctr"/>
            <a:r>
              <a:rPr lang="en-US" sz="40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Chapter 7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003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Benjamin Franklin wrote that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352550"/>
            <a:ext cx="8229600" cy="3429000"/>
          </a:xfrm>
        </p:spPr>
        <p:txBody>
          <a:bodyPr>
            <a:normAutofit fontScale="92500" lnSpcReduction="20000"/>
          </a:bodyPr>
          <a:lstStyle/>
          <a:p>
            <a:pPr marL="64008" indent="0">
              <a:buNone/>
            </a:pP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nothing can be said to be certain except death and taxes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.”</a:t>
            </a:r>
          </a:p>
          <a:p>
            <a:pPr marL="64008" indent="0">
              <a:buNone/>
            </a:pPr>
            <a:r>
              <a:rPr lang="en-US" sz="4400" dirty="0" smtClean="0">
                <a:solidFill>
                  <a:srgbClr val="FFFF00"/>
                </a:solidFill>
              </a:rPr>
              <a:t>(</a:t>
            </a:r>
            <a:r>
              <a:rPr lang="en-US" sz="4400" i="1" dirty="0" smtClean="0">
                <a:solidFill>
                  <a:srgbClr val="FFFF00"/>
                </a:solidFill>
              </a:rPr>
              <a:t>In Indonesian: </a:t>
            </a:r>
            <a:r>
              <a:rPr lang="en-US" sz="4400" i="1" dirty="0" err="1" smtClean="0">
                <a:solidFill>
                  <a:srgbClr val="FFFF00"/>
                </a:solidFill>
              </a:rPr>
              <a:t>Tak</a:t>
            </a:r>
            <a:r>
              <a:rPr lang="en-US" sz="4400" i="1" dirty="0" smtClean="0">
                <a:solidFill>
                  <a:srgbClr val="FFFF00"/>
                </a:solidFill>
              </a:rPr>
              <a:t> </a:t>
            </a:r>
            <a:r>
              <a:rPr lang="en-US" sz="4400" i="1" dirty="0" err="1" smtClean="0">
                <a:solidFill>
                  <a:srgbClr val="FFFF00"/>
                </a:solidFill>
              </a:rPr>
              <a:t>ada</a:t>
            </a:r>
            <a:r>
              <a:rPr lang="en-US" sz="4400" i="1" dirty="0" smtClean="0">
                <a:solidFill>
                  <a:srgbClr val="FFFF00"/>
                </a:solidFill>
              </a:rPr>
              <a:t> yang </a:t>
            </a:r>
            <a:r>
              <a:rPr lang="en-US" sz="4400" i="1" dirty="0" err="1" smtClean="0">
                <a:solidFill>
                  <a:srgbClr val="FFFF00"/>
                </a:solidFill>
              </a:rPr>
              <a:t>dapat</a:t>
            </a:r>
            <a:r>
              <a:rPr lang="en-US" sz="4400" i="1" dirty="0" smtClean="0">
                <a:solidFill>
                  <a:srgbClr val="FFFF00"/>
                </a:solidFill>
              </a:rPr>
              <a:t> </a:t>
            </a:r>
            <a:r>
              <a:rPr lang="en-US" sz="4400" i="1" dirty="0" err="1" smtClean="0">
                <a:solidFill>
                  <a:srgbClr val="FFFF00"/>
                </a:solidFill>
              </a:rPr>
              <a:t>dikatakan</a:t>
            </a:r>
            <a:r>
              <a:rPr lang="en-US" sz="4400" i="1" dirty="0" smtClean="0">
                <a:solidFill>
                  <a:srgbClr val="FFFF00"/>
                </a:solidFill>
              </a:rPr>
              <a:t> </a:t>
            </a:r>
            <a:r>
              <a:rPr lang="en-US" sz="4400" i="1" dirty="0" err="1" smtClean="0">
                <a:solidFill>
                  <a:srgbClr val="FFFF00"/>
                </a:solidFill>
              </a:rPr>
              <a:t>pasti</a:t>
            </a:r>
            <a:r>
              <a:rPr lang="en-US" sz="4400" i="1" dirty="0" smtClean="0">
                <a:solidFill>
                  <a:srgbClr val="FFFF00"/>
                </a:solidFill>
              </a:rPr>
              <a:t>, </a:t>
            </a:r>
            <a:r>
              <a:rPr lang="en-US" sz="4400" i="1" dirty="0" err="1" smtClean="0">
                <a:solidFill>
                  <a:srgbClr val="FFFF00"/>
                </a:solidFill>
              </a:rPr>
              <a:t>kecuali</a:t>
            </a:r>
            <a:r>
              <a:rPr lang="en-US" sz="4400" i="1" dirty="0" smtClean="0">
                <a:solidFill>
                  <a:srgbClr val="FFFF00"/>
                </a:solidFill>
              </a:rPr>
              <a:t> </a:t>
            </a:r>
            <a:r>
              <a:rPr lang="en-US" sz="4400" b="1" i="1" dirty="0" err="1" smtClean="0">
                <a:solidFill>
                  <a:srgbClr val="FFFF00"/>
                </a:solidFill>
              </a:rPr>
              <a:t>mati</a:t>
            </a:r>
            <a:r>
              <a:rPr lang="en-US" sz="4400" b="1" i="1" dirty="0" smtClean="0">
                <a:solidFill>
                  <a:srgbClr val="FFFF00"/>
                </a:solidFill>
              </a:rPr>
              <a:t> </a:t>
            </a:r>
            <a:r>
              <a:rPr lang="en-US" sz="4400" i="1" dirty="0" err="1" smtClean="0">
                <a:solidFill>
                  <a:srgbClr val="FFFF00"/>
                </a:solidFill>
              </a:rPr>
              <a:t>dan</a:t>
            </a:r>
            <a:r>
              <a:rPr lang="en-US" sz="4400" i="1" dirty="0" smtClean="0">
                <a:solidFill>
                  <a:srgbClr val="FFFF00"/>
                </a:solidFill>
              </a:rPr>
              <a:t> </a:t>
            </a:r>
            <a:r>
              <a:rPr lang="en-US" sz="4400" b="1" i="1" dirty="0" err="1" smtClean="0">
                <a:solidFill>
                  <a:srgbClr val="FFFF00"/>
                </a:solidFill>
              </a:rPr>
              <a:t>pajak</a:t>
            </a:r>
            <a:r>
              <a:rPr lang="en-US" sz="4400" dirty="0">
                <a:solidFill>
                  <a:srgbClr val="FFFF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4383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Taxation. </a:t>
            </a:r>
            <a:r>
              <a:rPr lang="en-US" dirty="0"/>
              <a:t>The imposition of a </a:t>
            </a:r>
            <a:r>
              <a:rPr lang="en-US" dirty="0" smtClean="0"/>
              <a:t>mandatory levy </a:t>
            </a:r>
            <a:r>
              <a:rPr lang="en-US" dirty="0"/>
              <a:t>or charge by a government unit </a:t>
            </a:r>
            <a:r>
              <a:rPr lang="en-US" dirty="0" smtClean="0"/>
              <a:t>to provide </a:t>
            </a:r>
            <a:r>
              <a:rPr lang="en-US" dirty="0"/>
              <a:t>financing for public services</a:t>
            </a:r>
            <a:r>
              <a:rPr lang="en-US" dirty="0" smtClean="0"/>
              <a:t>.</a:t>
            </a:r>
          </a:p>
          <a:p>
            <a:r>
              <a:rPr lang="en-US" b="1" dirty="0"/>
              <a:t>S</a:t>
            </a:r>
            <a:r>
              <a:rPr lang="en-US" b="1" dirty="0" smtClean="0"/>
              <a:t>ales </a:t>
            </a:r>
            <a:r>
              <a:rPr lang="en-US" b="1" dirty="0"/>
              <a:t>T</a:t>
            </a:r>
            <a:r>
              <a:rPr lang="en-US" b="1" dirty="0" smtClean="0"/>
              <a:t>ax. </a:t>
            </a:r>
            <a:r>
              <a:rPr lang="en-US" dirty="0"/>
              <a:t>A tax based on the retail </a:t>
            </a:r>
            <a:r>
              <a:rPr lang="en-US" dirty="0" smtClean="0"/>
              <a:t>selling or </a:t>
            </a:r>
            <a:r>
              <a:rPr lang="en-US" dirty="0"/>
              <a:t>rental price of tangible personal property</a:t>
            </a:r>
            <a:r>
              <a:rPr lang="en-US" dirty="0" smtClean="0"/>
              <a:t>, collected </a:t>
            </a:r>
            <a:r>
              <a:rPr lang="en-US" dirty="0"/>
              <a:t>by the retailer at the </a:t>
            </a:r>
            <a:r>
              <a:rPr lang="en-US" dirty="0" smtClean="0"/>
              <a:t>time of </a:t>
            </a:r>
            <a:r>
              <a:rPr lang="en-US" dirty="0"/>
              <a:t>purchase, and paid to the state or </a:t>
            </a:r>
            <a:r>
              <a:rPr lang="en-US" dirty="0" smtClean="0"/>
              <a:t>local government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358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S</a:t>
            </a:r>
            <a:r>
              <a:rPr lang="en-US" b="1" dirty="0" smtClean="0"/>
              <a:t>ales </a:t>
            </a:r>
            <a:r>
              <a:rPr lang="en-US" b="1" dirty="0"/>
              <a:t>T</a:t>
            </a:r>
            <a:r>
              <a:rPr lang="en-US" b="1" dirty="0" smtClean="0"/>
              <a:t>ax Rate. </a:t>
            </a:r>
            <a:r>
              <a:rPr lang="en-US" dirty="0"/>
              <a:t>Sales tax expressed in </a:t>
            </a:r>
            <a:r>
              <a:rPr lang="en-US" dirty="0" smtClean="0"/>
              <a:t>its most </a:t>
            </a:r>
            <a:r>
              <a:rPr lang="en-US" dirty="0"/>
              <a:t>common form, as a percent of </a:t>
            </a:r>
            <a:r>
              <a:rPr lang="en-US" dirty="0" smtClean="0"/>
              <a:t>the retail </a:t>
            </a:r>
            <a:r>
              <a:rPr lang="en-US" dirty="0"/>
              <a:t>price of an item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b="1" dirty="0"/>
              <a:t>E</a:t>
            </a:r>
            <a:r>
              <a:rPr lang="en-US" b="1" dirty="0" smtClean="0"/>
              <a:t>xcise </a:t>
            </a:r>
            <a:r>
              <a:rPr lang="en-US" b="1" dirty="0"/>
              <a:t>T</a:t>
            </a:r>
            <a:r>
              <a:rPr lang="en-US" b="1" dirty="0" smtClean="0"/>
              <a:t>ax (</a:t>
            </a:r>
            <a:r>
              <a:rPr lang="en-US" b="1" dirty="0" err="1" smtClean="0"/>
              <a:t>Cukai</a:t>
            </a:r>
            <a:r>
              <a:rPr lang="en-US" b="1" dirty="0" smtClean="0"/>
              <a:t>) </a:t>
            </a:r>
            <a:r>
              <a:rPr lang="en-US" dirty="0"/>
              <a:t>A tax levied by federal, state</a:t>
            </a:r>
            <a:r>
              <a:rPr lang="en-US" dirty="0" smtClean="0"/>
              <a:t>, and </a:t>
            </a:r>
            <a:r>
              <a:rPr lang="en-US" dirty="0"/>
              <a:t>local governments on certain luxury </a:t>
            </a:r>
            <a:r>
              <a:rPr lang="en-US" dirty="0" smtClean="0"/>
              <a:t>or nonessential </a:t>
            </a:r>
            <a:r>
              <a:rPr lang="en-US" dirty="0"/>
              <a:t>products and services such </a:t>
            </a:r>
            <a:r>
              <a:rPr lang="en-US" dirty="0" smtClean="0"/>
              <a:t>as alcoholic </a:t>
            </a:r>
            <a:r>
              <a:rPr lang="en-US" dirty="0"/>
              <a:t>beverages, furs, tobacco products</a:t>
            </a:r>
            <a:r>
              <a:rPr lang="en-US" dirty="0" smtClean="0"/>
              <a:t>, telephone </a:t>
            </a:r>
            <a:r>
              <a:rPr lang="en-US" dirty="0"/>
              <a:t>service, and airline and cruise </a:t>
            </a:r>
            <a:r>
              <a:rPr lang="en-US" dirty="0" smtClean="0"/>
              <a:t>ship tickets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758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d-ID" sz="66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SALES TAX</a:t>
            </a:r>
            <a:endParaRPr lang="id-ID" sz="6600"/>
          </a:p>
        </p:txBody>
      </p:sp>
    </p:spTree>
    <p:extLst>
      <p:ext uri="{BB962C8B-B14F-4D97-AF65-F5344CB8AC3E}">
        <p14:creationId xmlns:p14="http://schemas.microsoft.com/office/powerpoint/2010/main" val="229106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DETERMINING SALES TAX BY USING SALES TAX TABLES</a:t>
            </a:r>
            <a:endParaRPr lang="id-ID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5125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748" cy="3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3638550"/>
            <a:ext cx="9144000" cy="15049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3781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0"/>
            <a:ext cx="9257295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71600"/>
            <a:ext cx="9144000" cy="1110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905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76201" y="19050"/>
            <a:ext cx="9257295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3714750"/>
            <a:ext cx="9220199" cy="895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93932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76201" y="19050"/>
            <a:ext cx="9257295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133135"/>
            <a:ext cx="9468000" cy="2857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6445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CALCULATING SALES TAX BY USING THE PERCENT METHOD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r>
              <a:rPr lang="en-US"/>
              <a:t>When sales tax tables are not available, the percent method may be used to calculate the </a:t>
            </a:r>
            <a:r>
              <a:rPr lang="en-US" smtClean="0"/>
              <a:t>sales</a:t>
            </a:r>
            <a:r>
              <a:rPr lang="id-ID" smtClean="0"/>
              <a:t> </a:t>
            </a:r>
            <a:r>
              <a:rPr lang="en-US" smtClean="0"/>
              <a:t>tax </a:t>
            </a:r>
            <a:r>
              <a:rPr lang="en-US"/>
              <a:t>on an item or service. Other nontaxable charges, such as packing, delivery, handling, </a:t>
            </a:r>
            <a:r>
              <a:rPr lang="en-US" smtClean="0"/>
              <a:t>or</a:t>
            </a:r>
            <a:r>
              <a:rPr lang="id-ID" smtClean="0"/>
              <a:t> </a:t>
            </a:r>
            <a:r>
              <a:rPr lang="en-US" smtClean="0"/>
              <a:t>setup</a:t>
            </a:r>
            <a:r>
              <a:rPr lang="en-US"/>
              <a:t>, are added after the sales tax has been computed.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3528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658" y="24492"/>
            <a:ext cx="9215967" cy="511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940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3200" b="1" smtClean="0"/>
              <a:t>EXAMPLE: CALCULATING </a:t>
            </a:r>
            <a:r>
              <a:rPr lang="id-ID" sz="3200" b="1"/>
              <a:t>SALES TAX</a:t>
            </a:r>
            <a:endParaRPr lang="id-ID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4008" indent="0">
              <a:buNone/>
            </a:pPr>
            <a:r>
              <a:rPr lang="en-US" b="1"/>
              <a:t>Ryan Miller purchased a riding lawnmower for $488.95 at a Wal-Mart store </a:t>
            </a:r>
            <a:r>
              <a:rPr lang="en-US" b="1" smtClean="0"/>
              <a:t>in</a:t>
            </a:r>
            <a:r>
              <a:rPr lang="id-ID" b="1" smtClean="0"/>
              <a:t> </a:t>
            </a:r>
            <a:r>
              <a:rPr lang="en-US" b="1" smtClean="0"/>
              <a:t>Atlanta</a:t>
            </a:r>
            <a:r>
              <a:rPr lang="en-US" b="1"/>
              <a:t>, Georgia. The store charges $25 for delivery and $15 for assembly. If </a:t>
            </a:r>
            <a:r>
              <a:rPr lang="en-US" b="1" smtClean="0"/>
              <a:t>the</a:t>
            </a:r>
            <a:r>
              <a:rPr lang="id-ID" b="1" smtClean="0"/>
              <a:t> </a:t>
            </a:r>
            <a:r>
              <a:rPr lang="en-US" b="1" smtClean="0"/>
              <a:t>state </a:t>
            </a:r>
            <a:r>
              <a:rPr lang="en-US" b="1"/>
              <a:t>sales tax in Georgia is 5%, and Atlanta has a 1.5% city tax, what is the </a:t>
            </a:r>
            <a:r>
              <a:rPr lang="en-US" b="1" smtClean="0"/>
              <a:t>amount</a:t>
            </a:r>
            <a:r>
              <a:rPr lang="id-ID" b="1" smtClean="0"/>
              <a:t> </a:t>
            </a:r>
            <a:r>
              <a:rPr lang="en-US" b="1" smtClean="0"/>
              <a:t>of </a:t>
            </a:r>
            <a:r>
              <a:rPr lang="en-US" b="1"/>
              <a:t>sales tax on the lawnmower and what is the total purchase price?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251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763"/>
            <a:r>
              <a:rPr lang="id-ID" smtClean="0"/>
              <a:t>Solution Strategy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52550"/>
            <a:ext cx="8413401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8721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Exercise 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r>
              <a:rPr lang="en-US"/>
              <a:t>Tim Meekma purchased a car for $38,600 at Auto City in Milwaukee, Wisconsin. If </a:t>
            </a:r>
            <a:r>
              <a:rPr lang="en-US" smtClean="0"/>
              <a:t>the</a:t>
            </a:r>
            <a:r>
              <a:rPr lang="id-ID" smtClean="0"/>
              <a:t> </a:t>
            </a:r>
            <a:r>
              <a:rPr lang="en-US" smtClean="0"/>
              <a:t>dealer </a:t>
            </a:r>
            <a:r>
              <a:rPr lang="en-US"/>
              <a:t>preparation charges are $240 and the sales tax rate in Wisconsin is 5%, what is </a:t>
            </a:r>
            <a:r>
              <a:rPr lang="en-US" smtClean="0"/>
              <a:t>the</a:t>
            </a:r>
            <a:r>
              <a:rPr lang="id-ID" smtClean="0"/>
              <a:t> </a:t>
            </a:r>
            <a:r>
              <a:rPr lang="en-US" smtClean="0"/>
              <a:t>amount </a:t>
            </a:r>
            <a:r>
              <a:rPr lang="en-US"/>
              <a:t>of sales tax on the car, and what is the total purchase price?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4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/>
              <a:t>CALCULATING SELLING PRICE AND AMOUNT OF</a:t>
            </a:r>
            <a:br>
              <a:rPr lang="en-US" sz="2400" b="1"/>
            </a:br>
            <a:r>
              <a:rPr lang="en-US" sz="2400" b="1"/>
              <a:t>SALES TAX WHEN TOTAL PURCHASE PRICE IS KNOWN</a:t>
            </a:r>
            <a:endParaRPr lang="id-ID" sz="24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52550"/>
            <a:ext cx="8610600" cy="3645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236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824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3028950"/>
            <a:ext cx="9144000" cy="21145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730320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d-ID" sz="66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EXCISE TAX</a:t>
            </a:r>
            <a:endParaRPr lang="id-ID" sz="6600" b="1"/>
          </a:p>
        </p:txBody>
      </p:sp>
    </p:spTree>
    <p:extLst>
      <p:ext uri="{BB962C8B-B14F-4D97-AF65-F5344CB8AC3E}">
        <p14:creationId xmlns:p14="http://schemas.microsoft.com/office/powerpoint/2010/main" val="67705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486150"/>
            <a:ext cx="7086600" cy="1102519"/>
          </a:xfrm>
        </p:spPr>
        <p:txBody>
          <a:bodyPr>
            <a:noAutofit/>
          </a:bodyPr>
          <a:lstStyle/>
          <a:p>
            <a:r>
              <a:rPr lang="id-ID" sz="3600" b="1"/>
              <a:t>CALCULATING EXCISE TAX</a:t>
            </a:r>
            <a:endParaRPr lang="id-ID" sz="3600"/>
          </a:p>
        </p:txBody>
      </p:sp>
    </p:spTree>
    <p:extLst>
      <p:ext uri="{BB962C8B-B14F-4D97-AF65-F5344CB8AC3E}">
        <p14:creationId xmlns:p14="http://schemas.microsoft.com/office/powerpoint/2010/main" val="219145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Description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/>
              <a:t>As with the sales tax, an excise tax is usually expressed as a percentage of the purchase price</a:t>
            </a:r>
            <a:r>
              <a:rPr lang="en-US" smtClean="0"/>
              <a:t>.</a:t>
            </a:r>
            <a:r>
              <a:rPr lang="id-ID" smtClean="0"/>
              <a:t> </a:t>
            </a:r>
            <a:r>
              <a:rPr lang="en-US" smtClean="0"/>
              <a:t>In </a:t>
            </a:r>
            <a:r>
              <a:rPr lang="en-US"/>
              <a:t>certain cases, however, the excise tax may be expressed as a </a:t>
            </a:r>
            <a:r>
              <a:rPr lang="en-US" b="1">
                <a:solidFill>
                  <a:srgbClr val="FFFF00"/>
                </a:solidFill>
              </a:rPr>
              <a:t>fixed amount per unit purchased</a:t>
            </a:r>
            <a:r>
              <a:rPr lang="en-US" smtClean="0"/>
              <a:t>,</a:t>
            </a:r>
            <a:r>
              <a:rPr lang="id-ID" smtClean="0"/>
              <a:t> </a:t>
            </a:r>
            <a:r>
              <a:rPr lang="en-US" smtClean="0"/>
              <a:t>such </a:t>
            </a:r>
            <a:r>
              <a:rPr lang="en-US"/>
              <a:t>as $5 per passenger on a cruise ship, or $.15 per gallon of gasoline.</a:t>
            </a:r>
          </a:p>
          <a:p>
            <a:r>
              <a:rPr lang="en-US"/>
              <a:t>When both sales tax and excise tax are imposed on merchandise at the retail level, </a:t>
            </a:r>
            <a:r>
              <a:rPr lang="en-US" b="1" smtClean="0">
                <a:solidFill>
                  <a:srgbClr val="FFFF00"/>
                </a:solidFill>
              </a:rPr>
              <a:t>the</a:t>
            </a:r>
            <a:r>
              <a:rPr lang="id-ID" b="1" smtClean="0">
                <a:solidFill>
                  <a:srgbClr val="FFFF00"/>
                </a:solidFill>
              </a:rPr>
              <a:t> </a:t>
            </a:r>
            <a:r>
              <a:rPr lang="en-US" b="1" smtClean="0">
                <a:solidFill>
                  <a:srgbClr val="FFFF00"/>
                </a:solidFill>
              </a:rPr>
              <a:t>excise </a:t>
            </a:r>
            <a:r>
              <a:rPr lang="en-US" b="1">
                <a:solidFill>
                  <a:srgbClr val="FFFF00"/>
                </a:solidFill>
              </a:rPr>
              <a:t>taxes are </a:t>
            </a:r>
            <a:r>
              <a:rPr lang="en-US" b="1" i="1">
                <a:solidFill>
                  <a:srgbClr val="FFFF00"/>
                </a:solidFill>
              </a:rPr>
              <a:t>not included </a:t>
            </a:r>
            <a:r>
              <a:rPr lang="en-US" b="1">
                <a:solidFill>
                  <a:srgbClr val="FFFF00"/>
                </a:solidFill>
              </a:rPr>
              <a:t>in the selling price </a:t>
            </a:r>
            <a:r>
              <a:rPr lang="en-US"/>
              <a:t>when computing the sales tax. Each </a:t>
            </a:r>
            <a:r>
              <a:rPr lang="en-US" smtClean="0"/>
              <a:t>tax</a:t>
            </a:r>
            <a:r>
              <a:rPr lang="id-ID" smtClean="0"/>
              <a:t> </a:t>
            </a:r>
            <a:r>
              <a:rPr lang="en-US" smtClean="0"/>
              <a:t>should </a:t>
            </a:r>
            <a:r>
              <a:rPr lang="en-US"/>
              <a:t>be calculated independently on the actual selling price.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7403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71" y="0"/>
            <a:ext cx="9268028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592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86075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" y="993321"/>
            <a:ext cx="9175189" cy="4169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035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86075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8" y="0"/>
            <a:ext cx="8804112" cy="3651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6891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sz="54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PROPERTY </a:t>
            </a:r>
            <a:r>
              <a:rPr lang="id-ID" sz="54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TAX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6868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smtClean="0">
                <a:solidFill>
                  <a:srgbClr val="FFC000"/>
                </a:solidFill>
              </a:rPr>
              <a:t>Ad Valorem </a:t>
            </a:r>
            <a:r>
              <a:rPr lang="en-US" smtClean="0"/>
              <a:t>or</a:t>
            </a:r>
            <a:r>
              <a:rPr lang="en-US" b="1" smtClean="0">
                <a:solidFill>
                  <a:srgbClr val="FFC000"/>
                </a:solidFill>
              </a:rPr>
              <a:t> Property Tax </a:t>
            </a:r>
            <a:r>
              <a:rPr lang="en-US" smtClean="0"/>
              <a:t>A tax</a:t>
            </a:r>
            <a:r>
              <a:rPr lang="id-ID" smtClean="0"/>
              <a:t> </a:t>
            </a:r>
            <a:r>
              <a:rPr lang="en-US" smtClean="0"/>
              <a:t>based </a:t>
            </a:r>
            <a:r>
              <a:rPr lang="en-US"/>
              <a:t>on the assessed value of property</a:t>
            </a:r>
            <a:r>
              <a:rPr lang="en-US" smtClean="0"/>
              <a:t>,</a:t>
            </a:r>
            <a:r>
              <a:rPr lang="id-ID" smtClean="0"/>
              <a:t> </a:t>
            </a:r>
            <a:r>
              <a:rPr lang="en-US" smtClean="0"/>
              <a:t>generally </a:t>
            </a:r>
            <a:r>
              <a:rPr lang="en-US"/>
              <a:t>collected at the city or </a:t>
            </a:r>
            <a:r>
              <a:rPr lang="en-US" smtClean="0"/>
              <a:t>county</a:t>
            </a:r>
            <a:r>
              <a:rPr lang="id-ID" smtClean="0"/>
              <a:t> </a:t>
            </a:r>
            <a:r>
              <a:rPr lang="en-US" smtClean="0"/>
              <a:t>level </a:t>
            </a:r>
            <a:r>
              <a:rPr lang="en-US"/>
              <a:t>as the primary source of revenue </a:t>
            </a:r>
            <a:r>
              <a:rPr lang="en-US" smtClean="0"/>
              <a:t>for</a:t>
            </a:r>
            <a:r>
              <a:rPr lang="id-ID" smtClean="0"/>
              <a:t> </a:t>
            </a:r>
            <a:r>
              <a:rPr lang="en-US" smtClean="0"/>
              <a:t>counties</a:t>
            </a:r>
            <a:r>
              <a:rPr lang="en-US"/>
              <a:t>, municipalities, school districts, </a:t>
            </a:r>
            <a:r>
              <a:rPr lang="en-US" smtClean="0"/>
              <a:t>and</a:t>
            </a:r>
            <a:r>
              <a:rPr lang="id-ID" smtClean="0"/>
              <a:t> special </a:t>
            </a:r>
            <a:r>
              <a:rPr lang="id-ID"/>
              <a:t>taxing districts.</a:t>
            </a:r>
          </a:p>
          <a:p>
            <a:r>
              <a:rPr lang="en-US" b="1" smtClean="0">
                <a:solidFill>
                  <a:srgbClr val="FFC000"/>
                </a:solidFill>
              </a:rPr>
              <a:t>Real Estate, </a:t>
            </a:r>
            <a:r>
              <a:rPr lang="en-US" smtClean="0"/>
              <a:t>or</a:t>
            </a:r>
            <a:r>
              <a:rPr lang="en-US" b="1" smtClean="0">
                <a:solidFill>
                  <a:srgbClr val="FFC000"/>
                </a:solidFill>
              </a:rPr>
              <a:t> Real Property </a:t>
            </a:r>
            <a:r>
              <a:rPr lang="en-US" smtClean="0"/>
              <a:t>Land,</a:t>
            </a:r>
            <a:r>
              <a:rPr lang="id-ID" smtClean="0"/>
              <a:t> </a:t>
            </a:r>
            <a:r>
              <a:rPr lang="en-US" smtClean="0"/>
              <a:t>buildings</a:t>
            </a:r>
            <a:r>
              <a:rPr lang="en-US"/>
              <a:t>, and all other permanent </a:t>
            </a:r>
            <a:r>
              <a:rPr lang="en-US" smtClean="0"/>
              <a:t>improvements</a:t>
            </a:r>
            <a:r>
              <a:rPr lang="id-ID" smtClean="0"/>
              <a:t> situated </a:t>
            </a:r>
            <a:r>
              <a:rPr lang="id-ID"/>
              <a:t>thereon.</a:t>
            </a:r>
          </a:p>
        </p:txBody>
      </p:sp>
    </p:spTree>
    <p:extLst>
      <p:ext uri="{BB962C8B-B14F-4D97-AF65-F5344CB8AC3E}">
        <p14:creationId xmlns:p14="http://schemas.microsoft.com/office/powerpoint/2010/main" val="425951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smtClean="0">
                <a:solidFill>
                  <a:srgbClr val="FFC000"/>
                </a:solidFill>
              </a:rPr>
              <a:t>Personal Property </a:t>
            </a:r>
            <a:r>
              <a:rPr lang="en-US" smtClean="0"/>
              <a:t>For </a:t>
            </a:r>
            <a:r>
              <a:rPr lang="en-US"/>
              <a:t>ad valorem </a:t>
            </a:r>
            <a:r>
              <a:rPr lang="en-US" smtClean="0"/>
              <a:t>tax</a:t>
            </a:r>
            <a:r>
              <a:rPr lang="id-ID" smtClean="0"/>
              <a:t> </a:t>
            </a:r>
            <a:r>
              <a:rPr lang="en-US" smtClean="0"/>
              <a:t>purposes</a:t>
            </a:r>
            <a:r>
              <a:rPr lang="en-US"/>
              <a:t>, divided into tangible </a:t>
            </a:r>
            <a:r>
              <a:rPr lang="en-US" smtClean="0"/>
              <a:t>personal</a:t>
            </a:r>
            <a:r>
              <a:rPr lang="id-ID" smtClean="0"/>
              <a:t> </a:t>
            </a:r>
            <a:r>
              <a:rPr lang="en-US" smtClean="0"/>
              <a:t>property </a:t>
            </a:r>
            <a:r>
              <a:rPr lang="en-US"/>
              <a:t>such as business equipment</a:t>
            </a:r>
            <a:r>
              <a:rPr lang="en-US" smtClean="0"/>
              <a:t>,</a:t>
            </a:r>
            <a:r>
              <a:rPr lang="id-ID" smtClean="0"/>
              <a:t> </a:t>
            </a:r>
            <a:r>
              <a:rPr lang="en-US" smtClean="0"/>
              <a:t>fixtures</a:t>
            </a:r>
            <a:r>
              <a:rPr lang="en-US"/>
              <a:t>, and supplies and household </a:t>
            </a:r>
            <a:r>
              <a:rPr lang="en-US" smtClean="0"/>
              <a:t>goods</a:t>
            </a:r>
            <a:r>
              <a:rPr lang="id-ID" smtClean="0"/>
              <a:t> </a:t>
            </a:r>
            <a:r>
              <a:rPr lang="en-US" smtClean="0"/>
              <a:t>such </a:t>
            </a:r>
            <a:r>
              <a:rPr lang="en-US"/>
              <a:t>as clothing, furniture, and appliances</a:t>
            </a:r>
            <a:r>
              <a:rPr lang="en-US" smtClean="0"/>
              <a:t>.</a:t>
            </a:r>
            <a:endParaRPr lang="id-ID" smtClean="0"/>
          </a:p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2061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smtClean="0">
                <a:solidFill>
                  <a:srgbClr val="FFC000"/>
                </a:solidFill>
              </a:rPr>
              <a:t>Assessed Value </a:t>
            </a:r>
            <a:r>
              <a:rPr lang="en-US" smtClean="0"/>
              <a:t>The </a:t>
            </a:r>
            <a:r>
              <a:rPr lang="en-US"/>
              <a:t>value of property </a:t>
            </a:r>
            <a:r>
              <a:rPr lang="en-US" smtClean="0"/>
              <a:t>for</a:t>
            </a:r>
            <a:r>
              <a:rPr lang="id-ID" smtClean="0"/>
              <a:t> </a:t>
            </a:r>
            <a:r>
              <a:rPr lang="en-US" smtClean="0"/>
              <a:t>tax </a:t>
            </a:r>
            <a:r>
              <a:rPr lang="en-US"/>
              <a:t>purposes, generally a percentage of </a:t>
            </a:r>
            <a:r>
              <a:rPr lang="en-US" smtClean="0"/>
              <a:t>the</a:t>
            </a:r>
            <a:r>
              <a:rPr lang="id-ID" smtClean="0"/>
              <a:t> fair </a:t>
            </a:r>
            <a:r>
              <a:rPr lang="id-ID"/>
              <a:t>market value.</a:t>
            </a:r>
          </a:p>
          <a:p>
            <a:r>
              <a:rPr lang="en-US" b="1" smtClean="0">
                <a:solidFill>
                  <a:srgbClr val="FFC000"/>
                </a:solidFill>
              </a:rPr>
              <a:t>Fair Market Value </a:t>
            </a:r>
            <a:r>
              <a:rPr lang="en-US" smtClean="0"/>
              <a:t>The </a:t>
            </a:r>
            <a:r>
              <a:rPr lang="en-US"/>
              <a:t>value of </a:t>
            </a:r>
            <a:r>
              <a:rPr lang="en-US" smtClean="0"/>
              <a:t>property</a:t>
            </a:r>
            <a:r>
              <a:rPr lang="id-ID" smtClean="0"/>
              <a:t> </a:t>
            </a:r>
            <a:r>
              <a:rPr lang="en-US" smtClean="0"/>
              <a:t>based </a:t>
            </a:r>
            <a:r>
              <a:rPr lang="en-US"/>
              <a:t>on location, size, cost, </a:t>
            </a:r>
            <a:r>
              <a:rPr lang="en-US" smtClean="0"/>
              <a:t>replacement</a:t>
            </a:r>
            <a:r>
              <a:rPr lang="id-ID" smtClean="0"/>
              <a:t> </a:t>
            </a:r>
            <a:r>
              <a:rPr lang="en-US" smtClean="0"/>
              <a:t>value</a:t>
            </a:r>
            <a:r>
              <a:rPr lang="en-US"/>
              <a:t>, condition, and income derived </a:t>
            </a:r>
            <a:r>
              <a:rPr lang="en-US" smtClean="0"/>
              <a:t>from</a:t>
            </a:r>
            <a:r>
              <a:rPr lang="id-ID" smtClean="0"/>
              <a:t> its </a:t>
            </a:r>
            <a:r>
              <a:rPr lang="id-ID"/>
              <a:t>use.</a:t>
            </a:r>
          </a:p>
          <a:p>
            <a:r>
              <a:rPr lang="en-US" b="1" smtClean="0">
                <a:solidFill>
                  <a:srgbClr val="FFC000"/>
                </a:solidFill>
              </a:rPr>
              <a:t>Tax Assessor, </a:t>
            </a:r>
            <a:r>
              <a:rPr lang="id-ID" smtClean="0"/>
              <a:t>o</a:t>
            </a:r>
            <a:r>
              <a:rPr lang="en-US" smtClean="0"/>
              <a:t>r</a:t>
            </a:r>
            <a:r>
              <a:rPr lang="en-US" b="1" smtClean="0">
                <a:solidFill>
                  <a:srgbClr val="FFC000"/>
                </a:solidFill>
              </a:rPr>
              <a:t> Property Appraiser</a:t>
            </a:r>
            <a:r>
              <a:rPr lang="id-ID" b="1" smtClean="0">
                <a:solidFill>
                  <a:srgbClr val="FFC000"/>
                </a:solidFill>
              </a:rPr>
              <a:t> </a:t>
            </a:r>
            <a:r>
              <a:rPr lang="en-US" smtClean="0"/>
              <a:t>The </a:t>
            </a:r>
            <a:r>
              <a:rPr lang="en-US"/>
              <a:t>city or county official designated </a:t>
            </a:r>
            <a:r>
              <a:rPr lang="en-US" smtClean="0"/>
              <a:t>to</a:t>
            </a:r>
            <a:r>
              <a:rPr lang="id-ID" smtClean="0"/>
              <a:t> </a:t>
            </a:r>
            <a:r>
              <a:rPr lang="en-US" smtClean="0"/>
              <a:t>determine </a:t>
            </a:r>
            <a:r>
              <a:rPr lang="en-US"/>
              <a:t>assessed values of property.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1498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CALCULATING THE AMOUNT OF PROPERTY TAX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08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33400" y="3638550"/>
            <a:ext cx="7315200" cy="762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Description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/>
              <a:t>On the basis of the fair market value, less all applicable exemptions, the property tax due </a:t>
            </a:r>
            <a:r>
              <a:rPr lang="en-US" sz="2400" smtClean="0"/>
              <a:t>is</a:t>
            </a:r>
            <a:r>
              <a:rPr lang="id-ID" sz="2400" smtClean="0"/>
              <a:t> </a:t>
            </a:r>
            <a:r>
              <a:rPr lang="en-US" sz="2400" smtClean="0"/>
              <a:t>computed </a:t>
            </a:r>
            <a:r>
              <a:rPr lang="en-US" sz="2400"/>
              <a:t>by applying the tax rates established by the taxing authorities within that area </a:t>
            </a:r>
            <a:r>
              <a:rPr lang="en-US" sz="2400" smtClean="0"/>
              <a:t>to</a:t>
            </a:r>
            <a:r>
              <a:rPr lang="id-ID" sz="2400" smtClean="0"/>
              <a:t> </a:t>
            </a:r>
            <a:r>
              <a:rPr lang="en-US" sz="2400" smtClean="0"/>
              <a:t>the </a:t>
            </a:r>
            <a:r>
              <a:rPr lang="en-US" sz="2400"/>
              <a:t>assessed value of the </a:t>
            </a:r>
            <a:r>
              <a:rPr lang="en-US" sz="2400" smtClean="0"/>
              <a:t>property.</a:t>
            </a:r>
            <a:endParaRPr lang="id-ID" sz="2400" smtClean="0"/>
          </a:p>
          <a:p>
            <a:endParaRPr lang="id-ID" sz="2400" b="1"/>
          </a:p>
          <a:p>
            <a:pPr marL="269875" indent="0">
              <a:buNone/>
            </a:pPr>
            <a:r>
              <a:rPr lang="en-US" sz="2000" b="1" smtClean="0"/>
              <a:t>Property tax</a:t>
            </a:r>
            <a:r>
              <a:rPr lang="id-ID" sz="2000" b="1" smtClean="0"/>
              <a:t> =</a:t>
            </a:r>
            <a:r>
              <a:rPr lang="en-US" sz="2000" b="1" smtClean="0"/>
              <a:t> </a:t>
            </a:r>
            <a:r>
              <a:rPr lang="en-US" sz="2000" smtClean="0"/>
              <a:t> </a:t>
            </a:r>
            <a:r>
              <a:rPr lang="en-US" sz="2000" b="1"/>
              <a:t>Assessed value of </a:t>
            </a:r>
            <a:r>
              <a:rPr lang="en-US" sz="2000" b="1" smtClean="0"/>
              <a:t>property</a:t>
            </a:r>
            <a:r>
              <a:rPr lang="id-ID" sz="2000" b="1" smtClean="0"/>
              <a:t>  X</a:t>
            </a:r>
            <a:r>
              <a:rPr lang="en-US" sz="2000" b="1" smtClean="0"/>
              <a:t> </a:t>
            </a:r>
            <a:r>
              <a:rPr lang="en-US" sz="2000" smtClean="0"/>
              <a:t> </a:t>
            </a:r>
            <a:r>
              <a:rPr lang="en-US" sz="2000" b="1"/>
              <a:t>Tax rate</a:t>
            </a:r>
            <a:endParaRPr lang="id-ID" sz="2000"/>
          </a:p>
        </p:txBody>
      </p:sp>
    </p:spTree>
    <p:extLst>
      <p:ext uri="{BB962C8B-B14F-4D97-AF65-F5344CB8AC3E}">
        <p14:creationId xmlns:p14="http://schemas.microsoft.com/office/powerpoint/2010/main" val="225025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Expression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64008" indent="0">
              <a:buNone/>
            </a:pPr>
            <a:r>
              <a:rPr lang="en-US"/>
              <a:t>Property tax rates may be expressed in the following ways:</a:t>
            </a:r>
          </a:p>
          <a:p>
            <a:pPr marL="533400" indent="-469900">
              <a:buNone/>
            </a:pPr>
            <a:r>
              <a:rPr lang="en-US"/>
              <a:t>• </a:t>
            </a:r>
            <a:r>
              <a:rPr lang="id-ID" smtClean="0"/>
              <a:t>	</a:t>
            </a:r>
            <a:r>
              <a:rPr lang="en-US" smtClean="0"/>
              <a:t>Decimal </a:t>
            </a:r>
            <a:r>
              <a:rPr lang="en-US"/>
              <a:t>or percent of assessed value—for example, .035 or 3.5</a:t>
            </a:r>
            <a:r>
              <a:rPr lang="en-US" smtClean="0"/>
              <a:t>%</a:t>
            </a:r>
            <a:r>
              <a:rPr lang="id-ID" smtClean="0"/>
              <a:t> </a:t>
            </a:r>
          </a:p>
          <a:p>
            <a:pPr marL="533400" indent="-469900">
              <a:buNone/>
            </a:pPr>
            <a:r>
              <a:rPr lang="en-US" smtClean="0"/>
              <a:t>• </a:t>
            </a:r>
            <a:r>
              <a:rPr lang="id-ID" smtClean="0"/>
              <a:t>	</a:t>
            </a:r>
            <a:r>
              <a:rPr lang="en-US" smtClean="0"/>
              <a:t>Per </a:t>
            </a:r>
            <a:r>
              <a:rPr lang="en-US"/>
              <a:t>$100 of assessed value—for example, $3.50 per $</a:t>
            </a:r>
            <a:r>
              <a:rPr lang="en-US" smtClean="0"/>
              <a:t>100</a:t>
            </a:r>
            <a:r>
              <a:rPr lang="id-ID" smtClean="0"/>
              <a:t> </a:t>
            </a:r>
          </a:p>
          <a:p>
            <a:pPr marL="533400" indent="-469900">
              <a:buNone/>
            </a:pPr>
            <a:r>
              <a:rPr lang="en-US" smtClean="0"/>
              <a:t>• </a:t>
            </a:r>
            <a:r>
              <a:rPr lang="id-ID" smtClean="0"/>
              <a:t>	</a:t>
            </a:r>
            <a:r>
              <a:rPr lang="en-US" smtClean="0"/>
              <a:t>Per </a:t>
            </a:r>
            <a:r>
              <a:rPr lang="en-US"/>
              <a:t>$1,000 of assessed value—for example, $35.00 per $1,000</a:t>
            </a:r>
          </a:p>
          <a:p>
            <a:pPr marL="533400" indent="-469900">
              <a:buNone/>
            </a:pPr>
            <a:r>
              <a:rPr lang="en-US"/>
              <a:t>• </a:t>
            </a:r>
            <a:r>
              <a:rPr lang="id-ID" smtClean="0"/>
              <a:t>	</a:t>
            </a:r>
            <a:r>
              <a:rPr lang="en-US" smtClean="0"/>
              <a:t>Mills </a:t>
            </a:r>
            <a:r>
              <a:rPr lang="en-US"/>
              <a:t>(one one-thousandth of a dollar)—for example, 35 mills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894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1" y="438150"/>
            <a:ext cx="912223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723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755" y="24493"/>
            <a:ext cx="7161645" cy="5129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0" y="3867150"/>
            <a:ext cx="6248400" cy="10668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398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755" y="24493"/>
            <a:ext cx="7161645" cy="5129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5731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/>
              <a:t>TO CALCULATE PROPERTY TAX WHEN THE TAX IS</a:t>
            </a:r>
            <a:br>
              <a:rPr lang="en-US" sz="2400" b="1"/>
            </a:br>
            <a:r>
              <a:rPr lang="en-US" sz="2400" b="1"/>
              <a:t>EXPRESSED PER $100 OF ASSESSED VALUE</a:t>
            </a:r>
            <a:endParaRPr lang="id-ID" sz="240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52550"/>
            <a:ext cx="6933235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671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2400" b="1"/>
              <a:t>CALCULATING PROPERTY TAX USING</a:t>
            </a:r>
            <a:br>
              <a:rPr lang="id-ID" sz="2400" b="1"/>
            </a:br>
            <a:r>
              <a:rPr lang="en-US" sz="2400" b="1"/>
              <a:t>TAX PER $100 OF ASSESSED VALUE</a:t>
            </a:r>
            <a:endParaRPr lang="id-ID" sz="24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/>
              <a:t>Calculate the tax due on a house with an assessed value of $250,000. The tax rate </a:t>
            </a:r>
            <a:r>
              <a:rPr lang="en-US" sz="1800" b="1" smtClean="0"/>
              <a:t>is</a:t>
            </a:r>
            <a:r>
              <a:rPr lang="id-ID" sz="1800" b="1" smtClean="0"/>
              <a:t> </a:t>
            </a:r>
            <a:r>
              <a:rPr lang="en-US" sz="1800" b="1" smtClean="0"/>
              <a:t>$</a:t>
            </a:r>
            <a:r>
              <a:rPr lang="en-US" sz="1800" b="1"/>
              <a:t>7.88 per $100 of assessed value.</a:t>
            </a:r>
            <a:endParaRPr lang="id-ID" sz="180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" y="2343150"/>
            <a:ext cx="7424057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307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Exercise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/>
              <a:t>Calculate the tax due on a three-acre parcel of land with an assessed value of $50,800</a:t>
            </a:r>
            <a:r>
              <a:rPr lang="en-US" smtClean="0"/>
              <a:t>.</a:t>
            </a:r>
            <a:r>
              <a:rPr lang="id-ID" smtClean="0"/>
              <a:t> </a:t>
            </a:r>
            <a:r>
              <a:rPr lang="en-US" smtClean="0"/>
              <a:t>The </a:t>
            </a:r>
            <a:r>
              <a:rPr lang="en-US"/>
              <a:t>property tax rate is $3.60 per $100 of assessed value.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6815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/>
              <a:t>TO CALCULATE PROPERTY TAX WHEN THE TAX IS</a:t>
            </a:r>
            <a:br>
              <a:rPr lang="en-US" sz="2400" b="1"/>
            </a:br>
            <a:r>
              <a:rPr lang="en-US" sz="2400" b="1"/>
              <a:t>EXPRESSED PER $1,000 OF ASSESSED VALUE</a:t>
            </a:r>
            <a:endParaRPr lang="id-ID" sz="24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52550"/>
            <a:ext cx="84582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442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76350"/>
            <a:ext cx="9144001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2000" b="1"/>
              <a:t>CALCULATING PROPERTY TAX USING</a:t>
            </a:r>
            <a:br>
              <a:rPr lang="id-ID" sz="2000" b="1"/>
            </a:br>
            <a:r>
              <a:rPr lang="en-US" sz="2000" b="1"/>
              <a:t>TAX PER $1,000 OF ASSESSED VALUE</a:t>
            </a:r>
            <a:endParaRPr lang="id-ID" sz="2000"/>
          </a:p>
        </p:txBody>
      </p:sp>
    </p:spTree>
    <p:extLst>
      <p:ext uri="{BB962C8B-B14F-4D97-AF65-F5344CB8AC3E}">
        <p14:creationId xmlns:p14="http://schemas.microsoft.com/office/powerpoint/2010/main" val="2238627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Exercise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/>
              <a:t>Calculate the tax due on a warehouse with an assessed value of $325,400. The </a:t>
            </a:r>
            <a:r>
              <a:rPr lang="en-US" smtClean="0"/>
              <a:t>property</a:t>
            </a:r>
            <a:r>
              <a:rPr lang="id-ID" smtClean="0"/>
              <a:t> </a:t>
            </a:r>
            <a:r>
              <a:rPr lang="en-US" smtClean="0"/>
              <a:t>tax </a:t>
            </a:r>
            <a:r>
              <a:rPr lang="en-US"/>
              <a:t>rate is $88.16 per $1,000 of assessed value.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9069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/>
              <a:t>TO CALCULATE PROPERTY TAX WHEN</a:t>
            </a:r>
            <a:br>
              <a:rPr lang="en-US" sz="2800" b="1"/>
            </a:br>
            <a:r>
              <a:rPr lang="en-US" sz="2800" b="1"/>
              <a:t>THE TAX IS EXPRESSED IN MILLS</a:t>
            </a:r>
            <a:endParaRPr lang="id-ID" sz="2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28750"/>
            <a:ext cx="8229600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22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/>
              <a:t>CALCULATING PROPERTY TAX USING MILLS</a:t>
            </a:r>
            <a:endParaRPr lang="id-ID" sz="2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/>
              <a:t>Calculate the tax due on a house with an assessed value of $250,000. The tax rate </a:t>
            </a:r>
            <a:r>
              <a:rPr lang="en-US" sz="1800" b="1" smtClean="0"/>
              <a:t>is</a:t>
            </a:r>
            <a:r>
              <a:rPr lang="id-ID" sz="1800" b="1" smtClean="0"/>
              <a:t> 78.8 </a:t>
            </a:r>
            <a:r>
              <a:rPr lang="id-ID" sz="1800" b="1"/>
              <a:t>mills.</a:t>
            </a:r>
            <a:endParaRPr lang="id-ID" sz="180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66950"/>
            <a:ext cx="7650726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460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Exercise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/>
              <a:t>Calculate the tax due on a farm with an assessed value of $85,300. The property tax </a:t>
            </a:r>
            <a:r>
              <a:rPr lang="en-US" smtClean="0"/>
              <a:t>rate</a:t>
            </a:r>
            <a:r>
              <a:rPr lang="id-ID" smtClean="0"/>
              <a:t> is </a:t>
            </a:r>
            <a:r>
              <a:rPr lang="id-ID"/>
              <a:t>54.1 mills.</a:t>
            </a:r>
          </a:p>
        </p:txBody>
      </p:sp>
    </p:spTree>
    <p:extLst>
      <p:ext uri="{BB962C8B-B14F-4D97-AF65-F5344CB8AC3E}">
        <p14:creationId xmlns:p14="http://schemas.microsoft.com/office/powerpoint/2010/main" val="146275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81000" y="1733550"/>
            <a:ext cx="8222456" cy="1102519"/>
          </a:xfrm>
        </p:spPr>
        <p:txBody>
          <a:bodyPr>
            <a:noAutofit/>
          </a:bodyPr>
          <a:lstStyle/>
          <a:p>
            <a:pPr algn="ctr"/>
            <a:r>
              <a:rPr lang="en-US" sz="3600" b="1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CALCULATING TAX RATE NECESSARY </a:t>
            </a:r>
            <a:r>
              <a:rPr lang="en-US" sz="3600" b="1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IN</a:t>
            </a:r>
            <a:r>
              <a:rPr lang="id-ID" sz="3600" b="1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3600" b="1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 </a:t>
            </a:r>
            <a:r>
              <a:rPr lang="en-US" sz="3600" b="1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COMMUNITY TO MEET </a:t>
            </a:r>
            <a:r>
              <a:rPr lang="en-US" sz="3600" b="1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BUDGETARY</a:t>
            </a:r>
            <a:r>
              <a:rPr lang="id-ID" sz="3600" b="1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3600" b="1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DEMANDS</a:t>
            </a:r>
            <a:endParaRPr lang="id-ID" sz="3600" b="1">
              <a:ln w="18000">
                <a:solidFill>
                  <a:srgbClr val="FFFF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1325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Description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600" smtClean="0"/>
              <a:t>Each year local taxing units such as counties and cities must estimate the amount of tax dollars</a:t>
            </a:r>
            <a:r>
              <a:rPr lang="id-ID" sz="1600" smtClean="0"/>
              <a:t> </a:t>
            </a:r>
            <a:r>
              <a:rPr lang="en-US" sz="1600" smtClean="0"/>
              <a:t>required to pay for all governmental services provided. Typical examples include public</a:t>
            </a:r>
            <a:r>
              <a:rPr lang="id-ID" sz="1600" smtClean="0"/>
              <a:t> </a:t>
            </a:r>
            <a:r>
              <a:rPr lang="en-US" sz="1600" smtClean="0"/>
              <a:t>schools, law enforcement, fire protection, hospitals, publ</a:t>
            </a:r>
            <a:r>
              <a:rPr lang="id-ID" sz="1600" smtClean="0"/>
              <a:t> </a:t>
            </a:r>
            <a:r>
              <a:rPr lang="en-US" sz="1600" smtClean="0"/>
              <a:t>ic parks and recreation, roads and</a:t>
            </a:r>
            <a:r>
              <a:rPr lang="id-ID" sz="1600" smtClean="0"/>
              <a:t> </a:t>
            </a:r>
            <a:r>
              <a:rPr lang="en-US" sz="1600"/>
              <a:t>highways, sanitation services, and many others. The tax rate necessary to meet these </a:t>
            </a:r>
            <a:r>
              <a:rPr lang="en-US" sz="1600" smtClean="0"/>
              <a:t>budgetary</a:t>
            </a:r>
            <a:r>
              <a:rPr lang="id-ID" sz="1600" smtClean="0"/>
              <a:t> </a:t>
            </a:r>
            <a:r>
              <a:rPr lang="en-US" sz="1600" smtClean="0"/>
              <a:t>demands </a:t>
            </a:r>
            <a:r>
              <a:rPr lang="en-US" sz="1600"/>
              <a:t>is determined by two factors: (1) the total taxes required, and (2) the total </a:t>
            </a:r>
            <a:r>
              <a:rPr lang="en-US" sz="1600" smtClean="0"/>
              <a:t>assessed</a:t>
            </a:r>
            <a:r>
              <a:rPr lang="id-ID" sz="1600" smtClean="0"/>
              <a:t> </a:t>
            </a:r>
            <a:r>
              <a:rPr lang="en-US" sz="1600" smtClean="0"/>
              <a:t>value </a:t>
            </a:r>
            <a:r>
              <a:rPr lang="en-US" sz="1600"/>
              <a:t>of the property in the taxing unit. The tax rate is computed by the following formula</a:t>
            </a:r>
            <a:r>
              <a:rPr lang="en-US" sz="1600" smtClean="0"/>
              <a:t>:</a:t>
            </a:r>
            <a:endParaRPr lang="id-ID" sz="1600" smtClean="0"/>
          </a:p>
          <a:p>
            <a:endParaRPr lang="id-ID" sz="1600"/>
          </a:p>
          <a:p>
            <a:endParaRPr lang="id-ID" sz="1600" smtClean="0"/>
          </a:p>
          <a:p>
            <a:endParaRPr lang="id-ID" sz="1600"/>
          </a:p>
          <a:p>
            <a:endParaRPr lang="id-ID" sz="1600" smtClean="0"/>
          </a:p>
          <a:p>
            <a:endParaRPr lang="id-ID" sz="1600" smtClean="0"/>
          </a:p>
          <a:p>
            <a:r>
              <a:rPr lang="en-US" sz="1600" smtClean="0"/>
              <a:t>As </a:t>
            </a:r>
            <a:r>
              <a:rPr lang="en-US" sz="1600"/>
              <a:t>before, the tax rate may be expressed as a percent, per $100 of assessed value, </a:t>
            </a:r>
            <a:r>
              <a:rPr lang="en-US" sz="1600" smtClean="0"/>
              <a:t>per</a:t>
            </a:r>
            <a:r>
              <a:rPr lang="id-ID" sz="1600" smtClean="0"/>
              <a:t> </a:t>
            </a:r>
            <a:r>
              <a:rPr lang="en-US" sz="1600" smtClean="0"/>
              <a:t>$</a:t>
            </a:r>
            <a:r>
              <a:rPr lang="en-US" sz="1600"/>
              <a:t>1,000 of assessed value, or in mills.</a:t>
            </a:r>
            <a:endParaRPr lang="id-ID" sz="160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143250"/>
            <a:ext cx="7800392" cy="838200"/>
          </a:xfrm>
          <a:prstGeom prst="roundRect">
            <a:avLst>
              <a:gd name="adj" fmla="val 2288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347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934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b="1" smtClean="0"/>
              <a:t>Example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200" b="1"/>
              <a:t>The budget planners for the town of Silvertip have determined that $5,700,000 </a:t>
            </a:r>
            <a:r>
              <a:rPr lang="en-US" sz="1200" b="1" smtClean="0"/>
              <a:t>will</a:t>
            </a:r>
            <a:r>
              <a:rPr lang="id-ID" sz="1200" b="1" smtClean="0"/>
              <a:t> </a:t>
            </a:r>
            <a:r>
              <a:rPr lang="en-US" sz="1200" b="1" smtClean="0"/>
              <a:t>be </a:t>
            </a:r>
            <a:r>
              <a:rPr lang="en-US" sz="1200" b="1"/>
              <a:t>needed to provide all government services for next year. If the total </a:t>
            </a:r>
            <a:r>
              <a:rPr lang="en-US" sz="1200" b="1" smtClean="0"/>
              <a:t>assessed</a:t>
            </a:r>
            <a:r>
              <a:rPr lang="id-ID" sz="1200" b="1" smtClean="0"/>
              <a:t> </a:t>
            </a:r>
            <a:r>
              <a:rPr lang="en-US" sz="1200" b="1" smtClean="0"/>
              <a:t>property </a:t>
            </a:r>
            <a:r>
              <a:rPr lang="en-US" sz="1200" b="1"/>
              <a:t>value in Silvertip is $68,000,000, what tax rate is required to meet the </a:t>
            </a:r>
            <a:r>
              <a:rPr lang="en-US" sz="1200" b="1" smtClean="0"/>
              <a:t>budgetary</a:t>
            </a:r>
            <a:r>
              <a:rPr lang="id-ID" sz="1200" b="1" smtClean="0"/>
              <a:t> </a:t>
            </a:r>
            <a:r>
              <a:rPr lang="en-US" sz="1200" b="1" smtClean="0"/>
              <a:t>demands</a:t>
            </a:r>
            <a:r>
              <a:rPr lang="en-US" sz="1200" b="1"/>
              <a:t>? Express your answer in each of the four ways.</a:t>
            </a:r>
            <a:endParaRPr lang="id-ID" sz="120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1" y="2343150"/>
            <a:ext cx="6781800" cy="2397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763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Exercise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r>
              <a:rPr lang="en-US" sz="2000"/>
              <a:t>The budget planners for Cherry Hill have determined that $3,435,000 will be </a:t>
            </a:r>
            <a:r>
              <a:rPr lang="en-US" sz="2000" smtClean="0"/>
              <a:t>needed</a:t>
            </a:r>
            <a:r>
              <a:rPr lang="id-ID" sz="2000" smtClean="0"/>
              <a:t> </a:t>
            </a:r>
            <a:r>
              <a:rPr lang="en-US" sz="2000" smtClean="0"/>
              <a:t>to </a:t>
            </a:r>
            <a:r>
              <a:rPr lang="en-US" sz="2000"/>
              <a:t>provide governmental services for next year. The total assessed property value </a:t>
            </a:r>
            <a:r>
              <a:rPr lang="en-US" sz="2000" smtClean="0"/>
              <a:t>in</a:t>
            </a:r>
            <a:r>
              <a:rPr lang="id-ID" sz="2000" smtClean="0"/>
              <a:t> </a:t>
            </a:r>
            <a:r>
              <a:rPr lang="en-US" sz="2000" smtClean="0"/>
              <a:t>Cherry </a:t>
            </a:r>
            <a:r>
              <a:rPr lang="en-US" sz="2000"/>
              <a:t>Hill is $71,800,000. As the tax assessor, you have been asked by the city </a:t>
            </a:r>
            <a:r>
              <a:rPr lang="en-US" sz="2000" smtClean="0"/>
              <a:t>council</a:t>
            </a:r>
            <a:r>
              <a:rPr lang="id-ID" sz="2000" smtClean="0"/>
              <a:t> </a:t>
            </a:r>
            <a:r>
              <a:rPr lang="en-US" sz="2000" smtClean="0"/>
              <a:t>to </a:t>
            </a:r>
            <a:r>
              <a:rPr lang="en-US" sz="2000"/>
              <a:t>determine what tax rate will need to be imposed to meet these budgetary demands</a:t>
            </a:r>
            <a:r>
              <a:rPr lang="en-US" sz="2000" smtClean="0"/>
              <a:t>.</a:t>
            </a:r>
            <a:r>
              <a:rPr lang="id-ID" sz="2000" smtClean="0"/>
              <a:t> </a:t>
            </a:r>
            <a:r>
              <a:rPr lang="en-US" sz="2000" smtClean="0"/>
              <a:t>Express </a:t>
            </a:r>
            <a:r>
              <a:rPr lang="en-US" sz="2000"/>
              <a:t>your answer in each of the four ways.</a:t>
            </a:r>
            <a:endParaRPr lang="id-ID" sz="2000"/>
          </a:p>
        </p:txBody>
      </p:sp>
    </p:spTree>
    <p:extLst>
      <p:ext uri="{BB962C8B-B14F-4D97-AF65-F5344CB8AC3E}">
        <p14:creationId xmlns:p14="http://schemas.microsoft.com/office/powerpoint/2010/main" val="360501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sz="54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INCOME TAX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8384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smtClean="0">
                <a:solidFill>
                  <a:srgbClr val="FFC000"/>
                </a:solidFill>
              </a:rPr>
              <a:t>Income Tax </a:t>
            </a:r>
            <a:r>
              <a:rPr lang="en-US" smtClean="0"/>
              <a:t>A </a:t>
            </a:r>
            <a:r>
              <a:rPr lang="en-US"/>
              <a:t>pay-as-you-go tax based </a:t>
            </a:r>
            <a:r>
              <a:rPr lang="en-US" smtClean="0"/>
              <a:t>on</a:t>
            </a:r>
            <a:r>
              <a:rPr lang="id-ID" smtClean="0"/>
              <a:t> </a:t>
            </a:r>
            <a:r>
              <a:rPr lang="en-US" smtClean="0"/>
              <a:t>the </a:t>
            </a:r>
            <a:r>
              <a:rPr lang="en-US"/>
              <a:t>amount of income of an individual </a:t>
            </a:r>
            <a:r>
              <a:rPr lang="en-US" smtClean="0"/>
              <a:t>or</a:t>
            </a:r>
            <a:r>
              <a:rPr lang="id-ID" smtClean="0"/>
              <a:t> corporation.</a:t>
            </a:r>
          </a:p>
          <a:p>
            <a:r>
              <a:rPr lang="en-US" b="1" smtClean="0">
                <a:solidFill>
                  <a:srgbClr val="FFC000"/>
                </a:solidFill>
              </a:rPr>
              <a:t>Tax Return </a:t>
            </a:r>
            <a:r>
              <a:rPr lang="en-US" smtClean="0"/>
              <a:t>The </a:t>
            </a:r>
            <a:r>
              <a:rPr lang="en-US"/>
              <a:t>official Internal </a:t>
            </a:r>
            <a:r>
              <a:rPr lang="en-US" smtClean="0"/>
              <a:t>Revenue</a:t>
            </a:r>
            <a:r>
              <a:rPr lang="id-ID" smtClean="0"/>
              <a:t> </a:t>
            </a:r>
            <a:r>
              <a:rPr lang="en-US" smtClean="0"/>
              <a:t>Service </a:t>
            </a:r>
            <a:r>
              <a:rPr lang="en-US"/>
              <a:t>forms used to report and pay </a:t>
            </a:r>
            <a:r>
              <a:rPr lang="en-US" smtClean="0"/>
              <a:t>income</a:t>
            </a:r>
            <a:r>
              <a:rPr lang="id-ID" smtClean="0"/>
              <a:t> </a:t>
            </a:r>
            <a:r>
              <a:rPr lang="en-US" smtClean="0"/>
              <a:t>tax </a:t>
            </a:r>
            <a:r>
              <a:rPr lang="en-US"/>
              <a:t>for income earned during the </a:t>
            </a:r>
            <a:r>
              <a:rPr lang="en-US" smtClean="0"/>
              <a:t>previous</a:t>
            </a:r>
            <a:r>
              <a:rPr lang="id-ID" smtClean="0"/>
              <a:t> calendar </a:t>
            </a:r>
            <a:r>
              <a:rPr lang="id-ID"/>
              <a:t>year</a:t>
            </a:r>
            <a:r>
              <a:rPr lang="id-ID" smtClean="0"/>
              <a:t>.</a:t>
            </a:r>
          </a:p>
          <a:p>
            <a:r>
              <a:rPr lang="en-US" b="1" smtClean="0">
                <a:solidFill>
                  <a:srgbClr val="FFC000"/>
                </a:solidFill>
              </a:rPr>
              <a:t>Taxable Income </a:t>
            </a:r>
            <a:r>
              <a:rPr lang="en-US" smtClean="0"/>
              <a:t>The </a:t>
            </a:r>
            <a:r>
              <a:rPr lang="en-US"/>
              <a:t>amount of </a:t>
            </a:r>
            <a:r>
              <a:rPr lang="en-US" smtClean="0"/>
              <a:t>income</a:t>
            </a:r>
            <a:r>
              <a:rPr lang="id-ID" smtClean="0"/>
              <a:t> </a:t>
            </a:r>
            <a:r>
              <a:rPr lang="en-US" smtClean="0"/>
              <a:t>that </a:t>
            </a:r>
            <a:r>
              <a:rPr lang="en-US"/>
              <a:t>tax rates are applied to in order to </a:t>
            </a:r>
            <a:r>
              <a:rPr lang="en-US" smtClean="0"/>
              <a:t>calculate</a:t>
            </a:r>
            <a:r>
              <a:rPr lang="id-ID" smtClean="0"/>
              <a:t> </a:t>
            </a:r>
            <a:r>
              <a:rPr lang="en-US" smtClean="0"/>
              <a:t>the </a:t>
            </a:r>
            <a:r>
              <a:rPr lang="en-US"/>
              <a:t>amount of tax owed for the year.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8389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/>
              <a:t>CALCULATING TAXABLE INCOME FOR INDIVIDUALS</a:t>
            </a:r>
            <a:endParaRPr lang="id-ID" sz="24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4008" indent="0">
              <a:buNone/>
            </a:pPr>
            <a:r>
              <a:rPr lang="en-US" b="1"/>
              <a:t>Taxable income </a:t>
            </a:r>
            <a:r>
              <a:rPr lang="en-US"/>
              <a:t>is the amount of income that tax rates are applied to in order to </a:t>
            </a:r>
            <a:r>
              <a:rPr lang="en-US" smtClean="0"/>
              <a:t>calculate</a:t>
            </a:r>
            <a:r>
              <a:rPr lang="id-ID" smtClean="0"/>
              <a:t> </a:t>
            </a:r>
            <a:r>
              <a:rPr lang="en-US" smtClean="0"/>
              <a:t>the </a:t>
            </a:r>
            <a:r>
              <a:rPr lang="en-US"/>
              <a:t>amount of tax owed for the year. Exhibit 18-2 is a schematic diagram of the </a:t>
            </a:r>
            <a:r>
              <a:rPr lang="en-US" smtClean="0"/>
              <a:t>procedure</a:t>
            </a:r>
            <a:r>
              <a:rPr lang="id-ID" smtClean="0"/>
              <a:t> </a:t>
            </a:r>
            <a:r>
              <a:rPr lang="en-US" smtClean="0"/>
              <a:t>used </a:t>
            </a:r>
            <a:r>
              <a:rPr lang="en-US"/>
              <a:t>to calculate taxable income. Look it over carefully, and then use the following steps </a:t>
            </a:r>
            <a:r>
              <a:rPr lang="en-US" smtClean="0"/>
              <a:t>to</a:t>
            </a:r>
            <a:r>
              <a:rPr lang="id-ID" smtClean="0"/>
              <a:t> calculate </a:t>
            </a:r>
            <a:r>
              <a:rPr lang="id-ID"/>
              <a:t>taxable income.</a:t>
            </a:r>
          </a:p>
        </p:txBody>
      </p:sp>
    </p:spTree>
    <p:extLst>
      <p:ext uri="{BB962C8B-B14F-4D97-AF65-F5344CB8AC3E}">
        <p14:creationId xmlns:p14="http://schemas.microsoft.com/office/powerpoint/2010/main" val="345709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15"/>
            <a:ext cx="7162800" cy="51406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1123950"/>
            <a:ext cx="990600" cy="4000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913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44000" cy="1057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341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800600"/>
            <a:ext cx="9144000" cy="994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64421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b="1"/>
              <a:t>CALCULATING TAXABLE INCOME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64008" indent="0" algn="just">
              <a:buNone/>
            </a:pPr>
            <a:r>
              <a:rPr lang="en-US"/>
              <a:t>Doug and Beth Nelson are married and file a joint tax return. Doug is a </a:t>
            </a:r>
            <a:r>
              <a:rPr lang="en-US" smtClean="0"/>
              <a:t>manager</a:t>
            </a:r>
            <a:r>
              <a:rPr lang="id-ID" smtClean="0"/>
              <a:t> </a:t>
            </a:r>
            <a:r>
              <a:rPr lang="en-US" smtClean="0"/>
              <a:t>and </a:t>
            </a:r>
            <a:r>
              <a:rPr lang="en-US"/>
              <a:t>earned $43,500 last year. Beth worked as a secretary and earned $24,660. </a:t>
            </a:r>
            <a:r>
              <a:rPr lang="en-US" smtClean="0"/>
              <a:t>In</a:t>
            </a:r>
            <a:r>
              <a:rPr lang="id-ID" smtClean="0"/>
              <a:t> </a:t>
            </a:r>
            <a:r>
              <a:rPr lang="en-US" smtClean="0"/>
              <a:t>addition</a:t>
            </a:r>
            <a:r>
              <a:rPr lang="en-US"/>
              <a:t>, they earned $540 interest on their savings account. They each </a:t>
            </a:r>
            <a:r>
              <a:rPr lang="en-US" smtClean="0"/>
              <a:t>contributed</a:t>
            </a:r>
            <a:r>
              <a:rPr lang="id-ID" smtClean="0"/>
              <a:t> </a:t>
            </a:r>
            <a:r>
              <a:rPr lang="en-US" smtClean="0"/>
              <a:t>$</a:t>
            </a:r>
            <a:r>
              <a:rPr lang="en-US"/>
              <a:t>2,500 to a retirement account, and Doug paid alimony of $4,700 to his first wife</a:t>
            </a:r>
            <a:r>
              <a:rPr lang="en-US" smtClean="0"/>
              <a:t>.</a:t>
            </a:r>
            <a:r>
              <a:rPr lang="id-ID" smtClean="0"/>
              <a:t> </a:t>
            </a:r>
            <a:r>
              <a:rPr lang="en-US" smtClean="0"/>
              <a:t>Itemized </a:t>
            </a:r>
            <a:r>
              <a:rPr lang="en-US"/>
              <a:t>deductions were as follows: $2,340 in real estate taxes, $4,590 in </a:t>
            </a:r>
            <a:r>
              <a:rPr lang="en-US" smtClean="0"/>
              <a:t>mortgage</a:t>
            </a:r>
            <a:r>
              <a:rPr lang="id-ID" smtClean="0"/>
              <a:t> </a:t>
            </a:r>
            <a:r>
              <a:rPr lang="en-US" smtClean="0"/>
              <a:t>interest</a:t>
            </a:r>
            <a:r>
              <a:rPr lang="en-US"/>
              <a:t>, $325 in charitable contributions, and $120 in unreimbursed </a:t>
            </a:r>
            <a:r>
              <a:rPr lang="en-US" smtClean="0"/>
              <a:t>employee</a:t>
            </a:r>
            <a:r>
              <a:rPr lang="id-ID" smtClean="0"/>
              <a:t> </a:t>
            </a:r>
            <a:r>
              <a:rPr lang="en-US" smtClean="0"/>
              <a:t>expenses </a:t>
            </a:r>
            <a:r>
              <a:rPr lang="en-US"/>
              <a:t>(above 2% of adjusted gross income). The Nelsons claim three exemptions</a:t>
            </a:r>
            <a:r>
              <a:rPr lang="en-US" smtClean="0"/>
              <a:t>:</a:t>
            </a:r>
            <a:r>
              <a:rPr lang="id-ID" smtClean="0"/>
              <a:t> </a:t>
            </a:r>
            <a:r>
              <a:rPr lang="en-US" smtClean="0"/>
              <a:t>one </a:t>
            </a:r>
            <a:r>
              <a:rPr lang="en-US"/>
              <a:t>each for themselves and one for their dependent son Michael. From this information</a:t>
            </a:r>
            <a:r>
              <a:rPr lang="en-US" smtClean="0"/>
              <a:t>,</a:t>
            </a:r>
            <a:r>
              <a:rPr lang="id-ID" smtClean="0"/>
              <a:t> </a:t>
            </a:r>
            <a:r>
              <a:rPr lang="en-US" smtClean="0"/>
              <a:t>calculate </a:t>
            </a:r>
            <a:r>
              <a:rPr lang="en-US"/>
              <a:t>the Nelsons’ taxable income.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7281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mtClean="0"/>
              <a:t>S</a:t>
            </a:r>
            <a:endParaRPr lang="id-ID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8129"/>
            <a:ext cx="9144000" cy="10950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133350"/>
            <a:ext cx="34948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2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Solution Strategy</a:t>
            </a:r>
            <a:endParaRPr lang="id-ID" sz="32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882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286250"/>
            <a:ext cx="9144000" cy="10950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68652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467850"/>
            <a:ext cx="9144000" cy="10950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60824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467850"/>
            <a:ext cx="9144000" cy="10950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00" y="2379405"/>
            <a:ext cx="8153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Nick 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Bontempo is single, claiming two exemptions. He is a welder, earning $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35,000</a:t>
            </a:r>
            <a:r>
              <a:rPr lang="id-ID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wages per year. Last year, he also earned $1,200 in cash dividends from his 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investments</a:t>
            </a:r>
            <a:r>
              <a:rPr lang="id-ID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portfolio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Nick contributed $1,500 to his individual retirement account and 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gained</a:t>
            </a:r>
            <a:r>
              <a:rPr lang="id-ID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$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5,000 from the sale of 100 shares of Consolidated Widget stock. His itemized 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deductions</a:t>
            </a:r>
            <a:r>
              <a:rPr lang="id-ID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amounted 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 medical expenses of $1,000 in excess of IRS exclusions; $1,945 in real 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estate</a:t>
            </a:r>
            <a:r>
              <a:rPr lang="id-ID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taxes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$2,500 in mortgage interest; and $300 in charitable contributions. From this information</a:t>
            </a:r>
            <a:r>
              <a:rPr lang="en-US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id-ID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calculate </a:t>
            </a:r>
            <a:r>
              <a:rPr lang="id-ID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Nick's taxable income.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742723"/>
            <a:ext cx="20297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6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Exercise</a:t>
            </a:r>
            <a:endParaRPr lang="id-ID" sz="36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085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sz="36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USING THE TAX TABLE TO DETERMINE TAX LIABILITY</a:t>
            </a:r>
            <a:endParaRPr lang="id-ID" sz="3600" b="1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491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Description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64008" indent="0" algn="just">
              <a:buNone/>
            </a:pPr>
            <a:r>
              <a:rPr lang="en-US"/>
              <a:t>If taxable income is less than $100,000, the Tax Table must be used to figure the tax liability</a:t>
            </a:r>
            <a:r>
              <a:rPr lang="en-US" smtClean="0"/>
              <a:t>.</a:t>
            </a:r>
            <a:r>
              <a:rPr lang="id-ID" smtClean="0"/>
              <a:t> </a:t>
            </a:r>
            <a:r>
              <a:rPr lang="en-US" smtClean="0"/>
              <a:t>When </a:t>
            </a:r>
            <a:r>
              <a:rPr lang="en-US"/>
              <a:t>the taxable income is $100,000 or more, the Tax Rate Schedule for the appropriate </a:t>
            </a:r>
            <a:r>
              <a:rPr lang="en-US" smtClean="0"/>
              <a:t>filing</a:t>
            </a:r>
            <a:r>
              <a:rPr lang="id-ID" smtClean="0"/>
              <a:t> </a:t>
            </a:r>
            <a:r>
              <a:rPr lang="en-US" smtClean="0"/>
              <a:t>status </a:t>
            </a:r>
            <a:r>
              <a:rPr lang="en-US"/>
              <a:t>must be used. Exhibit 18-3 illustrates a portion of the 2006 </a:t>
            </a:r>
            <a:r>
              <a:rPr lang="en-US" b="1"/>
              <a:t>Tax Table </a:t>
            </a:r>
            <a:r>
              <a:rPr lang="en-US"/>
              <a:t>and </a:t>
            </a:r>
            <a:r>
              <a:rPr lang="en-US" smtClean="0"/>
              <a:t>Exhibit</a:t>
            </a:r>
            <a:r>
              <a:rPr lang="id-ID" smtClean="0"/>
              <a:t> </a:t>
            </a:r>
            <a:r>
              <a:rPr lang="en-US" smtClean="0"/>
              <a:t>18-4 </a:t>
            </a:r>
            <a:r>
              <a:rPr lang="en-US"/>
              <a:t>shows the 2006 </a:t>
            </a:r>
            <a:r>
              <a:rPr lang="en-US" b="1"/>
              <a:t>Tax Computation Worksheet</a:t>
            </a:r>
            <a:r>
              <a:rPr lang="en-US"/>
              <a:t>. The most current version of these </a:t>
            </a:r>
            <a:r>
              <a:rPr lang="en-US" smtClean="0"/>
              <a:t>may</a:t>
            </a:r>
            <a:r>
              <a:rPr lang="id-ID" smtClean="0"/>
              <a:t> </a:t>
            </a:r>
            <a:r>
              <a:rPr lang="en-US" smtClean="0"/>
              <a:t>be </a:t>
            </a:r>
            <a:r>
              <a:rPr lang="en-US"/>
              <a:t>found in </a:t>
            </a:r>
            <a:r>
              <a:rPr lang="en-US" i="1"/>
              <a:t>Instructions for Form 1040</a:t>
            </a:r>
            <a:r>
              <a:rPr lang="en-US"/>
              <a:t>, published by the IRS.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747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/>
              <a:t>Tax Table </a:t>
            </a:r>
            <a:r>
              <a:rPr lang="en-US"/>
              <a:t>The IRS chart used to find </a:t>
            </a:r>
            <a:r>
              <a:rPr lang="en-US" smtClean="0"/>
              <a:t>the</a:t>
            </a:r>
            <a:r>
              <a:rPr lang="id-ID" smtClean="0"/>
              <a:t> </a:t>
            </a:r>
            <a:r>
              <a:rPr lang="en-US" smtClean="0"/>
              <a:t>amount </a:t>
            </a:r>
            <a:r>
              <a:rPr lang="en-US"/>
              <a:t>of income tax due for </a:t>
            </a:r>
            <a:r>
              <a:rPr lang="en-US" smtClean="0"/>
              <a:t>individuals</a:t>
            </a:r>
            <a:r>
              <a:rPr lang="id-ID" smtClean="0"/>
              <a:t> </a:t>
            </a:r>
            <a:r>
              <a:rPr lang="en-US" smtClean="0"/>
              <a:t>with </a:t>
            </a:r>
            <a:r>
              <a:rPr lang="en-US"/>
              <a:t>taxable income of under $100,000.</a:t>
            </a:r>
          </a:p>
          <a:p>
            <a:r>
              <a:rPr lang="id-ID" b="1"/>
              <a:t>Tax Computation Worksheet </a:t>
            </a:r>
            <a:r>
              <a:rPr lang="id-ID" smtClean="0"/>
              <a:t>The </a:t>
            </a:r>
            <a:r>
              <a:rPr lang="en-US" smtClean="0"/>
              <a:t>IRS </a:t>
            </a:r>
            <a:r>
              <a:rPr lang="en-US"/>
              <a:t>chart used to calculate the amount </a:t>
            </a:r>
            <a:r>
              <a:rPr lang="en-US" smtClean="0"/>
              <a:t>of</a:t>
            </a:r>
            <a:r>
              <a:rPr lang="id-ID" smtClean="0"/>
              <a:t> </a:t>
            </a:r>
            <a:r>
              <a:rPr lang="en-US" smtClean="0"/>
              <a:t>income </a:t>
            </a:r>
            <a:r>
              <a:rPr lang="en-US"/>
              <a:t>tax due for individuals with </a:t>
            </a:r>
            <a:r>
              <a:rPr lang="en-US" smtClean="0"/>
              <a:t>taxable</a:t>
            </a:r>
            <a:r>
              <a:rPr lang="id-ID" smtClean="0"/>
              <a:t> </a:t>
            </a:r>
            <a:r>
              <a:rPr lang="en-US" smtClean="0"/>
              <a:t>income </a:t>
            </a:r>
            <a:r>
              <a:rPr lang="en-US"/>
              <a:t>of $100,000 or more.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2156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666750"/>
            <a:ext cx="8525597" cy="3962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121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id-ID" sz="2400" b="1" cap="all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TO DETERMINE TAX LIABILITY USING THE TAX TABLE, TAXABLE INCOME UNDER $100,000</a:t>
            </a:r>
            <a:endParaRPr lang="id-ID" sz="2400" b="1" cap="all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70" y="1352550"/>
            <a:ext cx="8686030" cy="2819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436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0"/>
            <a:ext cx="9177966" cy="561975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01238"/>
            <a:ext cx="9177966" cy="637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121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0"/>
            <a:ext cx="9177966" cy="561975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133850"/>
            <a:ext cx="9177966" cy="637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65691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971550"/>
            <a:ext cx="8077200" cy="131445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l"/>
            <a:r>
              <a:rPr lang="en-US" sz="40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USING THE TAX COMPUTATION WORKSHEET </a:t>
            </a:r>
            <a:r>
              <a:rPr lang="en-US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</a:t>
            </a:r>
            <a:r>
              <a:rPr lang="id-ID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CALCULATE </a:t>
            </a:r>
          </a:p>
          <a:p>
            <a:pPr algn="l"/>
            <a:r>
              <a:rPr lang="id-ID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TAX </a:t>
            </a:r>
            <a:r>
              <a:rPr lang="id-ID" sz="40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LIABILITY</a:t>
            </a:r>
          </a:p>
        </p:txBody>
      </p:sp>
    </p:spTree>
    <p:extLst>
      <p:ext uri="{BB962C8B-B14F-4D97-AF65-F5344CB8AC3E}">
        <p14:creationId xmlns:p14="http://schemas.microsoft.com/office/powerpoint/2010/main" val="25028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/>
              <a:t>USING THE TAX COMPUTATION WORKSHEET TO</a:t>
            </a:r>
            <a:br>
              <a:rPr lang="en-US" sz="2400" b="1"/>
            </a:br>
            <a:r>
              <a:rPr lang="id-ID" sz="2400" b="1"/>
              <a:t>CALCULATE TAX LIABILITY</a:t>
            </a:r>
            <a:endParaRPr lang="id-ID" sz="2400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00150"/>
            <a:ext cx="6400800" cy="37068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11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42"/>
            <a:ext cx="7543800" cy="709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088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-5124450"/>
            <a:ext cx="7543800" cy="709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46469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d-ID" sz="3200" b="1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CALCULATING AN INDIVIDUAL’S TAX</a:t>
            </a:r>
          </a:p>
          <a:p>
            <a:r>
              <a:rPr lang="en-US" sz="3200" b="1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REFUND OR AMOUNT OF TAX OWED</a:t>
            </a:r>
            <a:endParaRPr lang="id-ID" sz="3200" b="1">
              <a:ln w="18000">
                <a:solidFill>
                  <a:srgbClr val="FFFF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296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24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CALCULATING AN INDIVIDUAL’S TAX</a:t>
            </a:r>
            <a:br>
              <a:rPr lang="id-ID" sz="24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24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REFUND OR AMOUNT OF TAX </a:t>
            </a:r>
            <a:r>
              <a:rPr lang="en-US" sz="24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OWED</a:t>
            </a:r>
            <a:endParaRPr lang="id-ID" sz="24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 algn="just">
              <a:buNone/>
            </a:pPr>
            <a:r>
              <a:rPr lang="en-US" sz="1800"/>
              <a:t>Once the tax liability has been determined, we must consider the final three items in </a:t>
            </a:r>
            <a:r>
              <a:rPr lang="en-US" sz="1800" smtClean="0"/>
              <a:t>income</a:t>
            </a:r>
            <a:r>
              <a:rPr lang="id-ID" sz="1800" smtClean="0"/>
              <a:t> </a:t>
            </a:r>
            <a:r>
              <a:rPr lang="en-US" sz="1800" smtClean="0"/>
              <a:t>tax </a:t>
            </a:r>
            <a:r>
              <a:rPr lang="en-US" sz="1800"/>
              <a:t>preparation: tax credits, other taxes, and payments. The following formula is used </a:t>
            </a:r>
            <a:r>
              <a:rPr lang="en-US" sz="1800" smtClean="0"/>
              <a:t>to</a:t>
            </a:r>
            <a:r>
              <a:rPr lang="id-ID" sz="1800" smtClean="0"/>
              <a:t> </a:t>
            </a:r>
            <a:r>
              <a:rPr lang="en-US" sz="1800" smtClean="0"/>
              <a:t>complete </a:t>
            </a:r>
            <a:r>
              <a:rPr lang="en-US" sz="1800"/>
              <a:t>the tax preparation process. </a:t>
            </a:r>
            <a:r>
              <a:rPr lang="en-US" sz="1800" i="1"/>
              <a:t>Note: </a:t>
            </a:r>
            <a:r>
              <a:rPr lang="en-US" sz="1800"/>
              <a:t>When the result is a positive number, it is </a:t>
            </a:r>
            <a:r>
              <a:rPr lang="en-US" sz="1800" smtClean="0"/>
              <a:t>the</a:t>
            </a:r>
            <a:r>
              <a:rPr lang="id-ID" sz="1800" smtClean="0"/>
              <a:t> </a:t>
            </a:r>
            <a:r>
              <a:rPr lang="en-US" sz="1800" smtClean="0"/>
              <a:t>amount </a:t>
            </a:r>
            <a:r>
              <a:rPr lang="en-US" sz="1800"/>
              <a:t>of tax owed. When the result is a negative number, it indicates a tax overpayment </a:t>
            </a:r>
            <a:r>
              <a:rPr lang="en-US" sz="1800" smtClean="0"/>
              <a:t>by</a:t>
            </a:r>
            <a:r>
              <a:rPr lang="id-ID" sz="1800" smtClean="0"/>
              <a:t> </a:t>
            </a:r>
            <a:r>
              <a:rPr lang="en-US" sz="1800" smtClean="0"/>
              <a:t>that </a:t>
            </a:r>
            <a:r>
              <a:rPr lang="en-US" sz="1800"/>
              <a:t>amount. When an overpayment occurs, the taxpayer has the option of receiving a </a:t>
            </a:r>
            <a:r>
              <a:rPr lang="en-US" sz="1800" smtClean="0"/>
              <a:t>refund</a:t>
            </a:r>
            <a:r>
              <a:rPr lang="id-ID" sz="1800" smtClean="0"/>
              <a:t> </a:t>
            </a:r>
            <a:r>
              <a:rPr lang="en-US" sz="1800" smtClean="0"/>
              <a:t>or </a:t>
            </a:r>
            <a:r>
              <a:rPr lang="en-US" sz="1800"/>
              <a:t>applying the amount of the overpayment to next year’s estimated tax.</a:t>
            </a:r>
            <a:endParaRPr lang="id-ID" sz="180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2" y="4019550"/>
            <a:ext cx="8105775" cy="609600"/>
          </a:xfrm>
          <a:prstGeom prst="roundRect">
            <a:avLst>
              <a:gd name="adj" fmla="val 3234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730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/>
              <a:t>Tax Credits. </a:t>
            </a:r>
            <a:r>
              <a:rPr lang="en-US" sz="1800"/>
              <a:t>Tax credits are a dollar-for-dollar subtraction from the tax liability. A </a:t>
            </a:r>
            <a:r>
              <a:rPr lang="en-US" sz="1800" b="1" smtClean="0"/>
              <a:t>tax</a:t>
            </a:r>
            <a:r>
              <a:rPr lang="id-ID" sz="1800" b="1" smtClean="0"/>
              <a:t> </a:t>
            </a:r>
            <a:r>
              <a:rPr lang="en-US" sz="1800" b="1" smtClean="0"/>
              <a:t>credit </a:t>
            </a:r>
            <a:r>
              <a:rPr lang="en-US" sz="1800"/>
              <a:t>of one dollar saves a full dollar in taxes, whereas a tax deduction of one dollar </a:t>
            </a:r>
            <a:r>
              <a:rPr lang="en-US" sz="1800" smtClean="0"/>
              <a:t>results</a:t>
            </a:r>
            <a:r>
              <a:rPr lang="id-ID" sz="1800" smtClean="0"/>
              <a:t> </a:t>
            </a:r>
            <a:r>
              <a:rPr lang="en-US" sz="1800" smtClean="0"/>
              <a:t>in </a:t>
            </a:r>
            <a:r>
              <a:rPr lang="en-US" sz="1800"/>
              <a:t>less than a dollar in tax savings (the amount depends on the tax rate). Some examples </a:t>
            </a:r>
            <a:r>
              <a:rPr lang="en-US" sz="1800" smtClean="0"/>
              <a:t>are</a:t>
            </a:r>
            <a:r>
              <a:rPr lang="id-ID" sz="1800" smtClean="0"/>
              <a:t> </a:t>
            </a:r>
            <a:r>
              <a:rPr lang="en-US" sz="1800" smtClean="0"/>
              <a:t>credit </a:t>
            </a:r>
            <a:r>
              <a:rPr lang="en-US" sz="1800"/>
              <a:t>for child and dependent care expenses, credit for the elderly or disabled, and the </a:t>
            </a:r>
            <a:r>
              <a:rPr lang="en-US" sz="1800" smtClean="0"/>
              <a:t>foreign</a:t>
            </a:r>
            <a:r>
              <a:rPr lang="id-ID" sz="1800" smtClean="0"/>
              <a:t> tax </a:t>
            </a:r>
            <a:r>
              <a:rPr lang="id-ID" sz="1800"/>
              <a:t>credit</a:t>
            </a:r>
            <a:r>
              <a:rPr lang="id-ID" sz="1800" smtClean="0"/>
              <a:t>.</a:t>
            </a:r>
          </a:p>
          <a:p>
            <a:r>
              <a:rPr lang="en-US" sz="1800" b="1"/>
              <a:t>Other Taxes. </a:t>
            </a:r>
            <a:r>
              <a:rPr lang="en-US" sz="1800"/>
              <a:t>In addition to the tax liability from the Tax Table or Tax Rate Schedules</a:t>
            </a:r>
            <a:r>
              <a:rPr lang="en-US" sz="1800" smtClean="0"/>
              <a:t>,</a:t>
            </a:r>
            <a:r>
              <a:rPr lang="id-ID" sz="1800" smtClean="0"/>
              <a:t> </a:t>
            </a:r>
            <a:r>
              <a:rPr lang="en-US" sz="1800" smtClean="0"/>
              <a:t>other </a:t>
            </a:r>
            <a:r>
              <a:rPr lang="en-US" sz="1800"/>
              <a:t>taxes may also be due. These taxes are added to the tax liability. Some examples </a:t>
            </a:r>
            <a:r>
              <a:rPr lang="en-US" sz="1800" smtClean="0"/>
              <a:t>would</a:t>
            </a:r>
            <a:r>
              <a:rPr lang="id-ID" sz="1800" smtClean="0"/>
              <a:t> </a:t>
            </a:r>
            <a:r>
              <a:rPr lang="en-US" sz="1800" smtClean="0"/>
              <a:t>be </a:t>
            </a:r>
            <a:r>
              <a:rPr lang="en-US" sz="1800"/>
              <a:t>self-employment taxes and Social Security and Medicare taxes on tip income.</a:t>
            </a:r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254728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/>
              <a:t>Payments. </a:t>
            </a:r>
            <a:r>
              <a:rPr lang="en-US" sz="1800"/>
              <a:t>This calculation involves subtracting payments such as employees’ </a:t>
            </a:r>
            <a:r>
              <a:rPr lang="en-US" sz="1800" smtClean="0"/>
              <a:t>federal</a:t>
            </a:r>
            <a:r>
              <a:rPr lang="id-ID" sz="1800" smtClean="0"/>
              <a:t> </a:t>
            </a:r>
            <a:r>
              <a:rPr lang="en-US" sz="1800" smtClean="0"/>
              <a:t>income </a:t>
            </a:r>
            <a:r>
              <a:rPr lang="en-US" sz="1800"/>
              <a:t>tax withheld by employers, estimated tax payments made quarterly, excess </a:t>
            </a:r>
            <a:r>
              <a:rPr lang="en-US" sz="1800" smtClean="0"/>
              <a:t>Social</a:t>
            </a:r>
            <a:r>
              <a:rPr lang="id-ID" sz="1800" smtClean="0"/>
              <a:t> </a:t>
            </a:r>
            <a:r>
              <a:rPr lang="en-US" sz="1800" smtClean="0"/>
              <a:t>Security </a:t>
            </a:r>
            <a:r>
              <a:rPr lang="en-US" sz="1800"/>
              <a:t>and Medicare paid, and the Earned Income Credit (considered a payment). </a:t>
            </a:r>
            <a:r>
              <a:rPr lang="en-US" sz="1800" smtClean="0"/>
              <a:t>The</a:t>
            </a:r>
            <a:r>
              <a:rPr lang="id-ID" sz="1800" smtClean="0"/>
              <a:t> </a:t>
            </a:r>
            <a:r>
              <a:rPr lang="en-US" sz="1800" smtClean="0"/>
              <a:t>Earned </a:t>
            </a:r>
            <a:r>
              <a:rPr lang="en-US" sz="1800"/>
              <a:t>Income Credit is available to married taxpayers filing jointly with a child </a:t>
            </a:r>
            <a:r>
              <a:rPr lang="en-US" sz="1800" smtClean="0"/>
              <a:t>and</a:t>
            </a:r>
            <a:r>
              <a:rPr lang="id-ID" sz="1800" smtClean="0"/>
              <a:t> </a:t>
            </a:r>
            <a:r>
              <a:rPr lang="en-US" sz="1800" smtClean="0"/>
              <a:t>adjusted </a:t>
            </a:r>
            <a:r>
              <a:rPr lang="en-US" sz="1800"/>
              <a:t>gross income of less than $34,001.</a:t>
            </a:r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259755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1657350"/>
            <a:ext cx="8113363" cy="2743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055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/>
            <a:r>
              <a:rPr lang="en-US" sz="3200" b="1"/>
              <a:t>CALCULATING TAX REFUND OR </a:t>
            </a:r>
            <a:r>
              <a:rPr lang="id-ID" sz="3200" b="1" smtClean="0"/>
              <a:t/>
            </a:r>
            <a:br>
              <a:rPr lang="id-ID" sz="3200" b="1" smtClean="0"/>
            </a:br>
            <a:r>
              <a:rPr lang="en-US" sz="3200" b="1" smtClean="0"/>
              <a:t>AMOUNT </a:t>
            </a:r>
            <a:r>
              <a:rPr lang="en-US" sz="3200" b="1"/>
              <a:t>OWED</a:t>
            </a:r>
            <a:endParaRPr lang="id-ID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d-ID" sz="18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EXAMPLE</a:t>
            </a:r>
            <a:endParaRPr lang="id-ID" sz="1800" smtClean="0"/>
          </a:p>
          <a:p>
            <a:pPr marL="64008" indent="0">
              <a:buNone/>
            </a:pPr>
            <a:r>
              <a:rPr lang="en-US" sz="1800" smtClean="0"/>
              <a:t>After </a:t>
            </a:r>
            <a:r>
              <a:rPr lang="en-US" sz="1800"/>
              <a:t>preparing her taxes for last year, Linda Ryan determined that she had a </a:t>
            </a:r>
            <a:r>
              <a:rPr lang="en-US" sz="1800" smtClean="0"/>
              <a:t>tax</a:t>
            </a:r>
            <a:r>
              <a:rPr lang="id-ID" sz="1800" smtClean="0"/>
              <a:t> </a:t>
            </a:r>
            <a:r>
              <a:rPr lang="en-US" sz="1800" smtClean="0"/>
              <a:t>liability </a:t>
            </a:r>
            <a:r>
              <a:rPr lang="en-US" sz="1800"/>
              <a:t>of $5,326. In addition, she owed other taxes of $575. Because of her mother</a:t>
            </a:r>
            <a:r>
              <a:rPr lang="en-US" sz="1800" smtClean="0"/>
              <a:t>,</a:t>
            </a:r>
            <a:r>
              <a:rPr lang="id-ID" sz="1800" smtClean="0"/>
              <a:t> </a:t>
            </a:r>
            <a:r>
              <a:rPr lang="en-US" sz="1800" smtClean="0"/>
              <a:t>Linda </a:t>
            </a:r>
            <a:r>
              <a:rPr lang="en-US" sz="1800"/>
              <a:t>was entitled to a credit for the elderly of $1,412. If her employer </a:t>
            </a:r>
            <a:r>
              <a:rPr lang="en-US" sz="1800" smtClean="0"/>
              <a:t>withheld</a:t>
            </a:r>
            <a:r>
              <a:rPr lang="id-ID" sz="1800" smtClean="0"/>
              <a:t> </a:t>
            </a:r>
            <a:r>
              <a:rPr lang="en-US" sz="1800" smtClean="0"/>
              <a:t>$</a:t>
            </a:r>
            <a:r>
              <a:rPr lang="en-US" sz="1800"/>
              <a:t>510 from her paycheck each month, is Linda entitled to a refund or does she </a:t>
            </a:r>
            <a:r>
              <a:rPr lang="en-US" sz="1800" smtClean="0"/>
              <a:t>owe</a:t>
            </a:r>
            <a:r>
              <a:rPr lang="id-ID" sz="1800" smtClean="0"/>
              <a:t> additional </a:t>
            </a:r>
            <a:r>
              <a:rPr lang="id-ID" sz="1800"/>
              <a:t>taxes? How much</a:t>
            </a:r>
            <a:r>
              <a:rPr lang="id-ID" sz="1800" smtClean="0"/>
              <a:t>?</a:t>
            </a:r>
          </a:p>
          <a:p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88895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19150"/>
            <a:ext cx="8501204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0750"/>
            <a:ext cx="8501204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" y="133350"/>
            <a:ext cx="26613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Solution Strategy</a:t>
            </a:r>
            <a:endParaRPr lang="id-ID" sz="24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98541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Rectangle 2"/>
          <p:cNvSpPr/>
          <p:nvPr/>
        </p:nvSpPr>
        <p:spPr>
          <a:xfrm>
            <a:off x="533400" y="1140589"/>
            <a:ext cx="8001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>
                <a:solidFill>
                  <a:schemeClr val="bg1"/>
                </a:solidFill>
              </a:rPr>
              <a:t>Jill Carson had a tax liability of $14,600 last year. In addition, she owed other taxes </a:t>
            </a:r>
            <a:r>
              <a:rPr lang="en-US" smtClean="0">
                <a:solidFill>
                  <a:schemeClr val="bg1"/>
                </a:solidFill>
              </a:rPr>
              <a:t>of</a:t>
            </a:r>
            <a:r>
              <a:rPr lang="id-ID" smtClean="0">
                <a:solidFill>
                  <a:schemeClr val="bg1"/>
                </a:solidFill>
              </a:rPr>
              <a:t> </a:t>
            </a:r>
            <a:r>
              <a:rPr lang="en-US" smtClean="0">
                <a:solidFill>
                  <a:schemeClr val="bg1"/>
                </a:solidFill>
              </a:rPr>
              <a:t>$</a:t>
            </a:r>
            <a:r>
              <a:rPr lang="en-US">
                <a:solidFill>
                  <a:schemeClr val="bg1"/>
                </a:solidFill>
              </a:rPr>
              <a:t>2,336. She was entitled to a credit for child care of $668 and a foreign tax credit </a:t>
            </a:r>
            <a:r>
              <a:rPr lang="en-US" smtClean="0">
                <a:solidFill>
                  <a:schemeClr val="bg1"/>
                </a:solidFill>
              </a:rPr>
              <a:t>of</a:t>
            </a:r>
            <a:r>
              <a:rPr lang="id-ID" smtClean="0">
                <a:solidFill>
                  <a:schemeClr val="bg1"/>
                </a:solidFill>
              </a:rPr>
              <a:t> </a:t>
            </a:r>
            <a:r>
              <a:rPr lang="en-US" smtClean="0">
                <a:solidFill>
                  <a:schemeClr val="bg1"/>
                </a:solidFill>
              </a:rPr>
              <a:t>$</a:t>
            </a:r>
            <a:r>
              <a:rPr lang="en-US">
                <a:solidFill>
                  <a:schemeClr val="bg1"/>
                </a:solidFill>
              </a:rPr>
              <a:t>1,719. If her employer withheld $270 per week for 52 weeks, does Jill qualify for a </a:t>
            </a:r>
            <a:r>
              <a:rPr lang="en-US" smtClean="0">
                <a:solidFill>
                  <a:schemeClr val="bg1"/>
                </a:solidFill>
              </a:rPr>
              <a:t>refund</a:t>
            </a:r>
            <a:r>
              <a:rPr lang="id-ID" smtClean="0">
                <a:solidFill>
                  <a:schemeClr val="bg1"/>
                </a:solidFill>
              </a:rPr>
              <a:t> </a:t>
            </a:r>
            <a:r>
              <a:rPr lang="en-US" smtClean="0">
                <a:solidFill>
                  <a:schemeClr val="bg1"/>
                </a:solidFill>
              </a:rPr>
              <a:t>or </a:t>
            </a:r>
            <a:r>
              <a:rPr lang="en-US">
                <a:solidFill>
                  <a:schemeClr val="bg1"/>
                </a:solidFill>
              </a:rPr>
              <a:t>owe more taxes? How much?</a:t>
            </a:r>
            <a:endParaRPr lang="id-ID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7358" y="461665"/>
            <a:ext cx="1619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8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Exercise</a:t>
            </a:r>
            <a:endParaRPr lang="id-ID" sz="28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81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4" y="2019300"/>
            <a:ext cx="8062912" cy="1314450"/>
          </a:xfrm>
        </p:spPr>
        <p:txBody>
          <a:bodyPr>
            <a:noAutofit/>
          </a:bodyPr>
          <a:lstStyle/>
          <a:p>
            <a:pPr algn="l"/>
            <a:r>
              <a:rPr lang="en-US" sz="3200" b="1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CALCULATING CORPORATE INCOME TAX </a:t>
            </a:r>
            <a:r>
              <a:rPr lang="en-US" sz="3200" b="1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AND</a:t>
            </a:r>
            <a:r>
              <a:rPr lang="id-ID" sz="3200" b="1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NET </a:t>
            </a:r>
            <a:r>
              <a:rPr lang="id-ID" sz="3200" b="1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INCOME AFTER TAXES</a:t>
            </a:r>
          </a:p>
        </p:txBody>
      </p:sp>
    </p:spTree>
    <p:extLst>
      <p:ext uri="{BB962C8B-B14F-4D97-AF65-F5344CB8AC3E}">
        <p14:creationId xmlns:p14="http://schemas.microsoft.com/office/powerpoint/2010/main" val="35457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Corporate Tax Rate Schedule </a:t>
            </a:r>
            <a:r>
              <a:rPr lang="en-US" smtClean="0"/>
              <a:t>The</a:t>
            </a:r>
            <a:r>
              <a:rPr lang="id-ID" smtClean="0"/>
              <a:t> </a:t>
            </a:r>
            <a:r>
              <a:rPr lang="en-US" smtClean="0"/>
              <a:t>IRS </a:t>
            </a:r>
            <a:r>
              <a:rPr lang="en-US"/>
              <a:t>chart used to calculate the amount </a:t>
            </a:r>
            <a:r>
              <a:rPr lang="en-US" smtClean="0"/>
              <a:t>of</a:t>
            </a:r>
            <a:r>
              <a:rPr lang="id-ID" smtClean="0"/>
              <a:t> </a:t>
            </a:r>
            <a:r>
              <a:rPr lang="en-US" smtClean="0"/>
              <a:t>income </a:t>
            </a:r>
            <a:r>
              <a:rPr lang="en-US"/>
              <a:t>tax due from corporations.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2647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9550"/>
            <a:ext cx="7623175" cy="493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19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58000" y="-476250"/>
            <a:ext cx="1616400" cy="13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351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364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3640" cy="470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836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8047398" cy="9703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28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-5124450"/>
            <a:ext cx="8047398" cy="9703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48008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454</TotalTime>
  <Words>2218</Words>
  <Application>Microsoft Office PowerPoint</Application>
  <PresentationFormat>On-screen Show (16:9)</PresentationFormat>
  <Paragraphs>116</Paragraphs>
  <Slides>84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85" baseType="lpstr">
      <vt:lpstr>Verve</vt:lpstr>
      <vt:lpstr>TAXES</vt:lpstr>
      <vt:lpstr>Benjamin Franklin wrote that </vt:lpstr>
      <vt:lpstr>Definition</vt:lpstr>
      <vt:lpstr>Definition</vt:lpstr>
      <vt:lpstr>PowerPoint Presentation</vt:lpstr>
      <vt:lpstr>DETERMINING SALES TAX BY USING SALES TAX TABLES</vt:lpstr>
      <vt:lpstr>PowerPoint Presentation</vt:lpstr>
      <vt:lpstr>PowerPoint Presentation</vt:lpstr>
      <vt:lpstr>PowerPoint Presentation</vt:lpstr>
      <vt:lpstr>PowerPoint Presentation</vt:lpstr>
      <vt:lpstr>CALCULATING SALES TAX BY USING THE PERCENT METHOD</vt:lpstr>
      <vt:lpstr>PowerPoint Presentation</vt:lpstr>
      <vt:lpstr>EXAMPLE: CALCULATING SALES TAX</vt:lpstr>
      <vt:lpstr>Solution Strategy</vt:lpstr>
      <vt:lpstr>Exercise </vt:lpstr>
      <vt:lpstr>CALCULATING SELLING PRICE AND AMOUNT OF SALES TAX WHEN TOTAL PURCHASE PRICE IS KNOWN</vt:lpstr>
      <vt:lpstr>PowerPoint Presentation</vt:lpstr>
      <vt:lpstr>PowerPoint Presentation</vt:lpstr>
      <vt:lpstr>PowerPoint Presentation</vt:lpstr>
      <vt:lpstr>CALCULATING EXCISE TAX</vt:lpstr>
      <vt:lpstr>Description</vt:lpstr>
      <vt:lpstr>PowerPoint Presentation</vt:lpstr>
      <vt:lpstr>PowerPoint Presentation</vt:lpstr>
      <vt:lpstr>PowerPoint Presentation</vt:lpstr>
      <vt:lpstr>PowerPoint Presentation</vt:lpstr>
      <vt:lpstr>Definition</vt:lpstr>
      <vt:lpstr>Definition</vt:lpstr>
      <vt:lpstr>Definition</vt:lpstr>
      <vt:lpstr>CALCULATING THE AMOUNT OF PROPERTY TAX</vt:lpstr>
      <vt:lpstr>Description</vt:lpstr>
      <vt:lpstr>Expression</vt:lpstr>
      <vt:lpstr>PowerPoint Presentation</vt:lpstr>
      <vt:lpstr>PowerPoint Presentation</vt:lpstr>
      <vt:lpstr>PowerPoint Presentation</vt:lpstr>
      <vt:lpstr>TO CALCULATE PROPERTY TAX WHEN THE TAX IS EXPRESSED PER $100 OF ASSESSED VALUE</vt:lpstr>
      <vt:lpstr>CALCULATING PROPERTY TAX USING TAX PER $100 OF ASSESSED VALUE</vt:lpstr>
      <vt:lpstr>Exercise</vt:lpstr>
      <vt:lpstr>TO CALCULATE PROPERTY TAX WHEN THE TAX IS EXPRESSED PER $1,000 OF ASSESSED VALUE</vt:lpstr>
      <vt:lpstr>CALCULATING PROPERTY TAX USING TAX PER $1,000 OF ASSESSED VALUE</vt:lpstr>
      <vt:lpstr>Exercise</vt:lpstr>
      <vt:lpstr>TO CALCULATE PROPERTY TAX WHEN THE TAX IS EXPRESSED IN MILLS</vt:lpstr>
      <vt:lpstr>CALCULATING PROPERTY TAX USING MILLS</vt:lpstr>
      <vt:lpstr>Exercise</vt:lpstr>
      <vt:lpstr>CALCULATING TAX RATE NECESSARY IN A COMMUNITY TO MEET BUDGETARY DEMANDS</vt:lpstr>
      <vt:lpstr>Description</vt:lpstr>
      <vt:lpstr>PowerPoint Presentation</vt:lpstr>
      <vt:lpstr>Example</vt:lpstr>
      <vt:lpstr>Exercise</vt:lpstr>
      <vt:lpstr>PowerPoint Presentation</vt:lpstr>
      <vt:lpstr>Definition</vt:lpstr>
      <vt:lpstr>CALCULATING TAXABLE INCOME FOR INDIVIDUALS</vt:lpstr>
      <vt:lpstr>PowerPoint Presentation</vt:lpstr>
      <vt:lpstr>PowerPoint Presentation</vt:lpstr>
      <vt:lpstr>PowerPoint Presentation</vt:lpstr>
      <vt:lpstr>CALCULATING TAXABLE INCOME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Description</vt:lpstr>
      <vt:lpstr>Definition</vt:lpstr>
      <vt:lpstr>PowerPoint Presentation</vt:lpstr>
      <vt:lpstr>TO DETERMINE TAX LIABILITY USING THE TAX TABLE, TAXABLE INCOME UNDER $100,000</vt:lpstr>
      <vt:lpstr>PowerPoint Presentation</vt:lpstr>
      <vt:lpstr>PowerPoint Presentation</vt:lpstr>
      <vt:lpstr>PowerPoint Presentation</vt:lpstr>
      <vt:lpstr>USING THE TAX COMPUTATION WORKSHEET TO CALCULATE TAX LIABILITY</vt:lpstr>
      <vt:lpstr>PowerPoint Presentation</vt:lpstr>
      <vt:lpstr>PowerPoint Presentation</vt:lpstr>
      <vt:lpstr>PowerPoint Presentation</vt:lpstr>
      <vt:lpstr>CALCULATING AN INDIVIDUAL’S TAX REFUND OR AMOUNT OF TAX OWED</vt:lpstr>
      <vt:lpstr>Definition</vt:lpstr>
      <vt:lpstr>Definition</vt:lpstr>
      <vt:lpstr>Definition</vt:lpstr>
      <vt:lpstr>CALCULATING TAX REFUND OR  AMOUNT OWED</vt:lpstr>
      <vt:lpstr>PowerPoint Presentation</vt:lpstr>
      <vt:lpstr>PowerPoint Presentation</vt:lpstr>
      <vt:lpstr>PowerPoint Presentation</vt:lpstr>
      <vt:lpstr>Definition</vt:lpstr>
      <vt:lpstr>PowerPoint Presentation</vt:lpstr>
      <vt:lpstr>PowerPoint Presentation</vt:lpstr>
      <vt:lpstr>PowerPoint Presentation</vt:lpstr>
      <vt:lpstr>PowerPoint Presentation</vt:lpstr>
    </vt:vector>
  </TitlesOfParts>
  <Company>White Shark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TAXES</dc:title>
  <dc:creator>Jary</dc:creator>
  <cp:lastModifiedBy>user</cp:lastModifiedBy>
  <cp:revision>27</cp:revision>
  <cp:lastPrinted>2013-11-24T10:42:46Z</cp:lastPrinted>
  <dcterms:created xsi:type="dcterms:W3CDTF">2012-10-08T17:26:09Z</dcterms:created>
  <dcterms:modified xsi:type="dcterms:W3CDTF">2013-11-24T13:58:06Z</dcterms:modified>
</cp:coreProperties>
</file>