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5143500" type="screen16x9"/>
  <p:notesSz cx="6858000" cy="9144000"/>
  <p:defaultTextStyle>
    <a:defPPr>
      <a:defRPr lang="id-ID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8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2138"/>
            <a:ext cx="6726063" cy="20695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3182884"/>
            <a:ext cx="2307831" cy="2077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942559"/>
            <a:ext cx="6726064" cy="12452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1942559"/>
            <a:ext cx="2307832" cy="1245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050282"/>
            <a:ext cx="6108101" cy="1029803"/>
          </a:xfrm>
        </p:spPr>
        <p:txBody>
          <a:bodyPr anchor="b">
            <a:noAutofit/>
          </a:bodyPr>
          <a:lstStyle>
            <a:lvl1pPr algn="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3295530"/>
            <a:ext cx="6108101" cy="838265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062753"/>
            <a:ext cx="878916" cy="101733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95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81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51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065926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0447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0447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152421"/>
            <a:ext cx="7210395" cy="818091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3174129"/>
            <a:ext cx="7210395" cy="1278013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504D-E393-41EA-AB81-EA69277B09A0}" type="datetime1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152422"/>
            <a:ext cx="865613" cy="818092"/>
          </a:xfrm>
        </p:spPr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1752655"/>
            <a:ext cx="3523769" cy="2699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752655"/>
            <a:ext cx="3525044" cy="26994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9AF23-4179-4DAE-AF2D-2CE9D6E5A0F1}" type="datetime1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564922"/>
            <a:ext cx="7210397" cy="8107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1752655"/>
            <a:ext cx="3354245" cy="5198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272507"/>
            <a:ext cx="3523766" cy="21796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1752655"/>
            <a:ext cx="3355521" cy="51905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272507"/>
            <a:ext cx="3525044" cy="21796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E9AF-C19C-48FD-AFBC-018D3E5DB9C3}" type="datetime1">
              <a:rPr lang="en-US" smtClean="0"/>
              <a:t>3/18/2016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3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3B6C-AB43-44D0-8DE2-08C30766203B}" type="datetime1">
              <a:rPr lang="en-US" smtClean="0"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3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F017-40AA-41DB-BFC6-E273E1142FA6}" type="datetime1">
              <a:rPr lang="en-US" smtClean="0"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6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64920"/>
            <a:ext cx="7210394" cy="81070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752655"/>
            <a:ext cx="4206252" cy="26994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1752654"/>
            <a:ext cx="2842559" cy="2699488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C277-FB54-4B16-8D14-3AD2FF365878}" type="datetime1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564921"/>
            <a:ext cx="7210393" cy="810704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1752656"/>
            <a:ext cx="4069387" cy="2699484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752655"/>
            <a:ext cx="2907192" cy="269948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15CA-1770-430C-805E-D21D09707406}" type="datetime1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533713"/>
            <a:ext cx="7210394" cy="339788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57198"/>
            <a:ext cx="7210394" cy="2692181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3877188"/>
            <a:ext cx="7210397" cy="46722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482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35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57198"/>
            <a:ext cx="7210394" cy="2694563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3712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403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57199"/>
            <a:ext cx="6539158" cy="227704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740034"/>
            <a:ext cx="611743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533712"/>
            <a:ext cx="7210394" cy="818092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TextBox 15"/>
          <p:cNvSpPr txBox="1"/>
          <p:nvPr/>
        </p:nvSpPr>
        <p:spPr>
          <a:xfrm>
            <a:off x="437679" y="56108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27514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124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6471"/>
            <a:ext cx="7828359" cy="240873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447216"/>
            <a:ext cx="1202248" cy="1082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425991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425991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3533712"/>
            <a:ext cx="7210397" cy="4414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3975112"/>
            <a:ext cx="7210397" cy="376691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3532444"/>
            <a:ext cx="865613" cy="818092"/>
          </a:xfrm>
        </p:spPr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709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64921"/>
            <a:ext cx="7218720" cy="8107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752655"/>
            <a:ext cx="230252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2267005"/>
            <a:ext cx="2287277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752655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267005"/>
            <a:ext cx="2297430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1752655"/>
            <a:ext cx="230251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2267005"/>
            <a:ext cx="2302519" cy="218513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04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564921"/>
            <a:ext cx="7210395" cy="8107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3223127"/>
            <a:ext cx="228727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1752655"/>
            <a:ext cx="228727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3655324"/>
            <a:ext cx="2287279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223127"/>
            <a:ext cx="229743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752655"/>
            <a:ext cx="2297430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3655323"/>
            <a:ext cx="2300473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3223127"/>
            <a:ext cx="22976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1752655"/>
            <a:ext cx="229762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655321"/>
            <a:ext cx="2300672" cy="79681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18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6E282-BF5E-4B68-B580-A7BC191D1969}" type="datetime1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5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6087155" y="1402046"/>
            <a:ext cx="3830241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401152" y="4029302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57198"/>
            <a:ext cx="805352" cy="3265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57198"/>
            <a:ext cx="6652503" cy="39949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452141"/>
            <a:ext cx="2057400" cy="273844"/>
          </a:xfrm>
        </p:spPr>
        <p:txBody>
          <a:bodyPr/>
          <a:lstStyle/>
          <a:p>
            <a:fld id="{CB4CBDFA-4E4D-4F5B-8167-48C3E7F3D5D4}" type="datetime1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452141"/>
            <a:ext cx="4595104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4048975"/>
            <a:ext cx="865613" cy="818092"/>
          </a:xfrm>
        </p:spPr>
        <p:txBody>
          <a:bodyPr anchor="t"/>
          <a:lstStyle>
            <a:lvl1pPr algn="ctr">
              <a:defRPr/>
            </a:lvl1pPr>
          </a:lstStyle>
          <a:p>
            <a:fld id="{7D3D4356-750F-43A5-86F1-332F9B8C8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64921"/>
            <a:ext cx="7210396" cy="81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752655"/>
            <a:ext cx="7210396" cy="2699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45214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6BE83-F990-422B-918A-9099C7943B17}" type="datetimeFigureOut">
              <a:rPr lang="id-ID" smtClean="0"/>
              <a:t>18/03/2016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4452141"/>
            <a:ext cx="51529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564921"/>
            <a:ext cx="865613" cy="818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D7510-991B-41A9-A094-237511810F7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1122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57200" y="742950"/>
            <a:ext cx="7010400" cy="2207079"/>
          </a:xfrm>
        </p:spPr>
        <p:txBody>
          <a:bodyPr>
            <a:noAutofit/>
          </a:bodyPr>
          <a:lstStyle/>
          <a:p>
            <a: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BAB</a:t>
            </a:r>
            <a:r>
              <a:rPr lang="id-ID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7</a:t>
            </a:r>
            <a:r>
              <a:rPr lang="id-ID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id-ID" sz="36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id-ID" sz="3600" b="1" spc="5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5400" b="1" spc="50" smtClean="0">
                <a:ln w="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INTEGRAL</a:t>
            </a:r>
            <a:endParaRPr lang="id-ID" sz="5400" b="1" spc="50">
              <a:ln w="0"/>
              <a:solidFill>
                <a:schemeClr val="accent5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96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060124"/>
            <a:ext cx="5029200" cy="1102519"/>
          </a:xfrm>
        </p:spPr>
        <p:txBody>
          <a:bodyPr>
            <a:noAutofit/>
          </a:bodyPr>
          <a:lstStyle/>
          <a:p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  <a:t>DUA MACAM INTEGRAL</a:t>
            </a:r>
            <a:endParaRPr lang="id-ID" sz="4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3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3468687" y="1668462"/>
            <a:ext cx="942975" cy="1173957"/>
          </a:xfrm>
          <a:custGeom>
            <a:avLst/>
            <a:gdLst>
              <a:gd name="T0" fmla="*/ 1386 w 1386"/>
              <a:gd name="T1" fmla="*/ 0 h 1624"/>
              <a:gd name="T2" fmla="*/ 0 w 1386"/>
              <a:gd name="T3" fmla="*/ 714 h 1624"/>
              <a:gd name="T4" fmla="*/ 1344 w 1386"/>
              <a:gd name="T5" fmla="*/ 1624 h 1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86" h="1624">
                <a:moveTo>
                  <a:pt x="1386" y="0"/>
                </a:moveTo>
                <a:lnTo>
                  <a:pt x="0" y="714"/>
                </a:lnTo>
                <a:lnTo>
                  <a:pt x="1344" y="1624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9600" y="1276350"/>
            <a:ext cx="2209800" cy="838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INTEGRAL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TAK TENTU</a:t>
            </a: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411662" y="2419350"/>
            <a:ext cx="2217738" cy="8461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INTEGRAL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TERTENTU</a:t>
            </a: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1668462"/>
            <a:ext cx="2020887" cy="102314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INTEGRAL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9182" y="3853386"/>
            <a:ext cx="27478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aseline="30000" smtClean="0">
                <a:latin typeface="Times New Roman" pitchFamily="18" charset="0"/>
                <a:cs typeface="Times New Roman" pitchFamily="18" charset="0"/>
                <a:sym typeface="SymbolProp BT"/>
              </a:rPr>
              <a:t>∫</a:t>
            </a:r>
            <a:r>
              <a:rPr lang="en-US" sz="4000" baseline="30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en-US" sz="4000" i="1" baseline="30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4000" i="1" baseline="30000">
                <a:latin typeface="Times New Roman" pitchFamily="18" charset="0"/>
                <a:cs typeface="Times New Roman" pitchFamily="18" charset="0"/>
              </a:rPr>
              <a:t>dx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 = F(</a:t>
            </a:r>
            <a:r>
              <a:rPr lang="en-US" sz="4000" i="1" baseline="30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4000" baseline="30000">
                <a:latin typeface="Times New Roman" pitchFamily="18" charset="0"/>
                <a:cs typeface="Times New Roman" pitchFamily="18" charset="0"/>
              </a:rPr>
              <a:t>) + k</a:t>
            </a:r>
            <a:endParaRPr lang="en-US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0068" y="4376606"/>
            <a:ext cx="4592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aseline="30000">
                <a:latin typeface="Times New Roman" pitchFamily="18" charset="0"/>
                <a:cs typeface="Times New Roman" pitchFamily="18" charset="0"/>
              </a:rPr>
              <a:t>Integral merupakan kebalikan dari Diferensial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77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060124"/>
            <a:ext cx="5029200" cy="1102519"/>
          </a:xfrm>
        </p:spPr>
        <p:txBody>
          <a:bodyPr>
            <a:noAutofit/>
          </a:bodyPr>
          <a:lstStyle/>
          <a:p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  <a:t>KAIDAH-KAIDAH</a:t>
            </a:r>
            <a:b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</a:br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rebuchet MS" panose="020B0603020202020204" pitchFamily="34" charset="0"/>
              </a:rPr>
              <a:t>INTEGRAL</a:t>
            </a:r>
            <a:endParaRPr lang="id-ID" sz="4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2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INTEGRAL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19075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smtClean="0">
                <a:latin typeface="Trebuchet MS"/>
                <a:cs typeface="Times New Roman" pitchFamily="18" charset="0"/>
                <a:sym typeface="SymbolProp BT"/>
              </a:rPr>
              <a:t>∫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dx = 1/(n+1)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n+1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+ k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smtClean="0">
                <a:cs typeface="Times New Roman" pitchFamily="18" charset="0"/>
                <a:sym typeface="SymbolProp BT"/>
              </a:rPr>
              <a:t>∫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1/x dx = ln x + k</a:t>
            </a: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400" b="1">
                <a:cs typeface="Times New Roman" pitchFamily="18" charset="0"/>
                <a:sym typeface="SymbolProp BT"/>
              </a:rPr>
              <a:t>∫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dx = e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+ k</a:t>
            </a:r>
          </a:p>
          <a:p>
            <a:endParaRPr lang="en-US" sz="2400" b="1" smtClean="0">
              <a:cs typeface="Times New Roman" pitchFamily="18" charset="0"/>
              <a:sym typeface="SymbolProp BT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b="1" smtClean="0">
                <a:cs typeface="Times New Roman" pitchFamily="18" charset="0"/>
                <a:sym typeface="SymbolProp BT"/>
              </a:rPr>
              <a:t>∫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du = e</a:t>
            </a:r>
            <a:r>
              <a:rPr lang="en-US" sz="2400" baseline="30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+ k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8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KAIDAH-KAIDAH INTEGRAL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19075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b="1">
                <a:cs typeface="Times New Roman" pitchFamily="18" charset="0"/>
                <a:sym typeface="SymbolProp BT"/>
              </a:rPr>
              <a:t>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)+g(x)dx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b="1">
                <a:cs typeface="Times New Roman" pitchFamily="18" charset="0"/>
                <a:sym typeface="SymbolProp BT"/>
              </a:rPr>
              <a:t> 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f(x)dx+</a:t>
            </a:r>
            <a:r>
              <a:rPr lang="en-US" sz="2400" b="1">
                <a:cs typeface="Times New Roman" pitchFamily="18" charset="0"/>
                <a:sym typeface="SymbolProp BT"/>
              </a:rPr>
              <a:t> 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g(x)dx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b="1">
                <a:cs typeface="Times New Roman" pitchFamily="18" charset="0"/>
                <a:sym typeface="SymbolProp BT"/>
              </a:rPr>
              <a:t>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nf(x)dx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>
                <a:cs typeface="Times New Roman" pitchFamily="18" charset="0"/>
                <a:sym typeface="SymbolProp BT"/>
              </a:rPr>
              <a:t> 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f(x)dx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sz="2400" b="1">
                <a:cs typeface="Times New Roman" pitchFamily="18" charset="0"/>
                <a:sym typeface="SymbolProp BT"/>
              </a:rPr>
              <a:t>∫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f(u) du/dx . dx = </a:t>
            </a:r>
            <a:r>
              <a:rPr lang="en-US" sz="2400" b="1">
                <a:cs typeface="Times New Roman" pitchFamily="18" charset="0"/>
                <a:sym typeface="SymbolProp BT"/>
              </a:rPr>
              <a:t>∫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f(u)du 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34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CONTOH-CONTOH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1.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i="1" smtClean="0">
                            <a:latin typeface="Cambria Math"/>
                          </a:rPr>
                          <m:t>ⅆ</m:t>
                        </m:r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</m:e>
                    </m:nary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4+1</m:t>
                        </m:r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4+1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457200" indent="-457200">
                  <a:buNone/>
                </a:pPr>
                <a:endParaRPr lang="en-US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2.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nary>
                    <m:r>
                      <a:rPr lang="en-US" i="1" smtClean="0">
                        <a:latin typeface="Cambria Math"/>
                      </a:rPr>
                      <m:t>ⅆ</m:t>
                    </m:r>
                    <m:r>
                      <a:rPr lang="en-US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= 3 ln </a:t>
                </a:r>
                <a:r>
                  <a:rPr lang="en-US" i="1" smtClean="0">
                    <a:latin typeface="Times New Roman" pitchFamily="18" charset="0"/>
                    <a:cs typeface="Times New Roman" pitchFamily="18" charset="0"/>
                  </a:rPr>
                  <a:t>x + k</a:t>
                </a:r>
              </a:p>
              <a:p>
                <a:pPr marL="457200" indent="-457200">
                  <a:buNone/>
                </a:pPr>
                <a:endParaRPr lang="en-US" i="1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3.	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en-US" i="1" smtClean="0">
                        <a:latin typeface="Cambria Math"/>
                        <a:cs typeface="Times New Roman" pitchFamily="18" charset="0"/>
                      </a:rPr>
                      <m:t>ⅆ</m:t>
                    </m:r>
                    <m:r>
                      <a:rPr lang="en-US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+1)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𝑘</m:t>
                    </m:r>
                  </m:oMath>
                </a14:m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= 3 ln (x+1) + k</a:t>
                </a:r>
                <a:endParaRPr lang="en-US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61" b="-7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65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Theme12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2" id="{D89561CF-29C1-4158-96C6-1CD7EF1C8430}" vid="{A6EF360B-8896-46CA-B559-D8066B42B7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Theme10</Template>
  <TotalTime>633</TotalTime>
  <Words>50</Words>
  <Application>Microsoft Office PowerPoint</Application>
  <PresentationFormat>On-screen Show (16:9)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Theme12</vt:lpstr>
      <vt:lpstr> BAB 7  INTEGRAL</vt:lpstr>
      <vt:lpstr>DUA MACAM INTEGRAL</vt:lpstr>
      <vt:lpstr>PowerPoint Presentation</vt:lpstr>
      <vt:lpstr>KAIDAH-KAIDAH INTEGRAL</vt:lpstr>
      <vt:lpstr>KAIDAH-KAIDAH INTEGRAL</vt:lpstr>
      <vt:lpstr>KAIDAH-KAIDAH INTEGRAL</vt:lpstr>
      <vt:lpstr>CONTOH-CONTOH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1 HIMPUNAN</dc:title>
  <dc:creator>Administrators</dc:creator>
  <cp:lastModifiedBy>Jary</cp:lastModifiedBy>
  <cp:revision>81</cp:revision>
  <dcterms:created xsi:type="dcterms:W3CDTF">2014-08-21T07:28:00Z</dcterms:created>
  <dcterms:modified xsi:type="dcterms:W3CDTF">2016-03-18T01:25:46Z</dcterms:modified>
</cp:coreProperties>
</file>