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76" r:id="rId27"/>
    <p:sldId id="282" r:id="rId28"/>
    <p:sldId id="283" r:id="rId29"/>
    <p:sldId id="284" r:id="rId30"/>
    <p:sldId id="285" r:id="rId31"/>
    <p:sldId id="286" r:id="rId32"/>
    <p:sldId id="287" r:id="rId33"/>
    <p:sldId id="288" r:id="rId34"/>
  </p:sldIdLst>
  <p:sldSz cx="9144000" cy="5143500" type="screen16x9"/>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80" d="100"/>
          <a:sy n="80" d="100"/>
        </p:scale>
        <p:origin x="-768" y="-19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745422C1-E60E-42E3-B7B9-45098CBB54EB}" type="slidenum">
              <a:rPr lang="en-US" smtClean="0"/>
              <a:t>‹#›</a:t>
            </a:fld>
            <a:endParaRPr lang="en-US"/>
          </a:p>
        </p:txBody>
      </p:sp>
    </p:spTree>
    <p:extLst>
      <p:ext uri="{BB962C8B-B14F-4D97-AF65-F5344CB8AC3E}">
        <p14:creationId xmlns:p14="http://schemas.microsoft.com/office/powerpoint/2010/main" val="3356755227"/>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5632897C-1CE9-4C29-8C35-472EDE430BB0}" type="slidenum">
              <a:rPr lang="en-US" smtClean="0"/>
              <a:t>‹#›</a:t>
            </a:fld>
            <a:endParaRPr lang="en-US"/>
          </a:p>
        </p:txBody>
      </p:sp>
    </p:spTree>
    <p:extLst>
      <p:ext uri="{BB962C8B-B14F-4D97-AF65-F5344CB8AC3E}">
        <p14:creationId xmlns:p14="http://schemas.microsoft.com/office/powerpoint/2010/main" val="1985518211"/>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66348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2480517"/>
            <a:ext cx="7117180" cy="1102519"/>
          </a:xfrm>
        </p:spPr>
        <p:txBody>
          <a:bodyPr anchor="b"/>
          <a:lstStyle>
            <a:lvl1pPr>
              <a:defRPr sz="4800" b="1" cap="none" spc="0">
                <a:ln w="28575">
                  <a:solidFill>
                    <a:schemeClr val="tx1"/>
                  </a:solidFill>
                  <a:prstDash val="solid"/>
                  <a:miter lim="800000"/>
                </a:ln>
                <a:noFill/>
                <a:effectLst>
                  <a:outerShdw blurRad="25500" dist="23000" dir="7020000" algn="tl">
                    <a:srgbClr val="000000">
                      <a:alpha val="5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09442" y="3583035"/>
            <a:ext cx="7117180" cy="646065"/>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slow">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spd="slow">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2481436"/>
            <a:ext cx="7117178" cy="11016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3583036"/>
            <a:ext cx="7117178" cy="6453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spd="slow">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506794"/>
            <a:ext cx="7123080" cy="69335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3" y="1357312"/>
            <a:ext cx="3471277" cy="303847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357312"/>
            <a:ext cx="3469242" cy="3038477"/>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3" y="1359695"/>
            <a:ext cx="3471277" cy="43219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3" y="1791892"/>
            <a:ext cx="3471277"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1" y="1359695"/>
            <a:ext cx="3471275" cy="43219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1" y="1791892"/>
            <a:ext cx="3471275"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334566"/>
            <a:ext cx="2660650" cy="889396"/>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5" y="334566"/>
            <a:ext cx="4279869" cy="406122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223962"/>
            <a:ext cx="2660650" cy="317182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4" y="1040293"/>
            <a:ext cx="3297953" cy="834941"/>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1875234"/>
            <a:ext cx="3297954" cy="189765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16" name="Group 15"/>
          <p:cNvGrpSpPr/>
          <p:nvPr/>
        </p:nvGrpSpPr>
        <p:grpSpPr>
          <a:xfrm>
            <a:off x="4516154" y="745791"/>
            <a:ext cx="1847138" cy="114782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201134"/>
            <a:ext cx="3429000" cy="257175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transition spd="slow">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355521"/>
            <a:ext cx="7123080" cy="3038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506792"/>
            <a:ext cx="1472962" cy="388899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506793"/>
            <a:ext cx="5467557" cy="388899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3031932"/>
            <a:ext cx="1743945" cy="1431926"/>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9" y="821483"/>
            <a:ext cx="1909233" cy="1431925"/>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30" y="212200"/>
            <a:ext cx="1909233" cy="1431925"/>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4296851"/>
            <a:ext cx="1909234" cy="895317"/>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46282"/>
            <a:ext cx="1449107" cy="1257798"/>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4" y="-121217"/>
            <a:ext cx="1909233" cy="1431925"/>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1" y="495554"/>
            <a:ext cx="1909233" cy="1431925"/>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2" y="-46282"/>
            <a:ext cx="1694467" cy="1257798"/>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46281"/>
            <a:ext cx="1909234" cy="1279086"/>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821482"/>
            <a:ext cx="1697544" cy="1431926"/>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3855260"/>
            <a:ext cx="1137194" cy="1319797"/>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2" y="3272184"/>
            <a:ext cx="1909233" cy="1431925"/>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userDrawn="1"/>
        </p:nvSpPr>
        <p:spPr>
          <a:xfrm>
            <a:off x="-25758" y="3696125"/>
            <a:ext cx="1353860" cy="1431926"/>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2" y="3592752"/>
            <a:ext cx="1909233" cy="1431925"/>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4" y="587991"/>
            <a:ext cx="1909233" cy="1431925"/>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4" y="3855260"/>
            <a:ext cx="1909233" cy="1431925"/>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448396"/>
            <a:ext cx="793794" cy="939689"/>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154884"/>
            <a:ext cx="1041276" cy="780957"/>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8" y="1087984"/>
            <a:ext cx="1218253" cy="913690"/>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1537445"/>
            <a:ext cx="1041276" cy="780957"/>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1996226"/>
            <a:ext cx="721308" cy="540981"/>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75732"/>
            <a:ext cx="1193676" cy="523361"/>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75732"/>
            <a:ext cx="1029028" cy="344917"/>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75732"/>
            <a:ext cx="590263" cy="459217"/>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3" y="3241338"/>
            <a:ext cx="1396887" cy="1047665"/>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2" y="4867474"/>
            <a:ext cx="1115939" cy="332827"/>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8000" y="4806630"/>
            <a:ext cx="1237019" cy="393671"/>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4806631"/>
            <a:ext cx="1211408" cy="393670"/>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3706489"/>
            <a:ext cx="611230" cy="458423"/>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4629427"/>
            <a:ext cx="778097" cy="56274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3868931"/>
            <a:ext cx="563524" cy="67317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361790"/>
            <a:ext cx="598416" cy="679278"/>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9" y="627595"/>
            <a:ext cx="910817" cy="68311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4" y="1089195"/>
            <a:ext cx="772993" cy="579745"/>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415237"/>
            <a:ext cx="610366" cy="457775"/>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439762"/>
            <a:ext cx="521764" cy="39132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46282"/>
            <a:ext cx="910818" cy="563125"/>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46281"/>
            <a:ext cx="473874" cy="459758"/>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9" y="212200"/>
            <a:ext cx="1128521" cy="84639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562202"/>
            <a:ext cx="277280" cy="680994"/>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546373"/>
            <a:ext cx="969734" cy="727301"/>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994857"/>
            <a:ext cx="608190" cy="456143"/>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2" y="4208571"/>
            <a:ext cx="738345" cy="553759"/>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3" y="3931691"/>
            <a:ext cx="738345" cy="55375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5" y="3696125"/>
            <a:ext cx="738345" cy="553759"/>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4249883"/>
            <a:ext cx="605634" cy="454226"/>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2" y="3073382"/>
            <a:ext cx="553549" cy="415162"/>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7" y="3793409"/>
            <a:ext cx="553549" cy="415162"/>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3592751"/>
            <a:ext cx="503408" cy="415163"/>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3" y="506794"/>
            <a:ext cx="7125113" cy="693356"/>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355521"/>
            <a:ext cx="7125112" cy="3038578"/>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5" name="Oval 54"/>
          <p:cNvSpPr>
            <a:spLocks noChangeAspect="1"/>
          </p:cNvSpPr>
          <p:nvPr/>
        </p:nvSpPr>
        <p:spPr>
          <a:xfrm>
            <a:off x="1583172" y="4090667"/>
            <a:ext cx="1909234" cy="1101501"/>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2537206"/>
            <a:ext cx="306310" cy="229733"/>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2652073"/>
            <a:ext cx="306310" cy="229733"/>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2766373"/>
            <a:ext cx="306310" cy="229733"/>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7" y="2024197"/>
            <a:ext cx="467627" cy="35072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2374916"/>
            <a:ext cx="458770" cy="344078"/>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9" y="2537207"/>
            <a:ext cx="352045" cy="2640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1936109"/>
            <a:ext cx="1360441" cy="1431926"/>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4" y="1796562"/>
            <a:ext cx="1218253" cy="913690"/>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thruBlk="1"/>
  </p:transition>
  <p:timing>
    <p:tnLst>
      <p:par>
        <p:cTn id="1" dur="indefinite" restart="never" nodeType="tmRoot"/>
      </p:par>
    </p:tnLst>
  </p:timing>
  <p:hf sldNum="0" hdr="0" ftr="0" dt="0"/>
  <p:txStyles>
    <p:titleStyle>
      <a:lvl1pPr algn="l" defTabSz="457200" rtl="0" eaLnBrk="1" latinLnBrk="0" hangingPunct="1">
        <a:spcBef>
          <a:spcPct val="0"/>
        </a:spcBef>
        <a:buNone/>
        <a:defRPr sz="3200" b="0" kern="1200" cap="none" spc="0">
          <a:ln w="18415" cmpd="sng">
            <a:solidFill>
              <a:srgbClr val="FFFFFF"/>
            </a:solidFill>
            <a:prstDash val="solid"/>
          </a:ln>
          <a:solidFill>
            <a:srgbClr val="FFFFFF"/>
          </a:solidFill>
          <a:effectLst>
            <a:outerShdw blurRad="177800" dist="88900" dir="2700000" algn="tl" rotWithShape="0">
              <a:prstClr val="black">
                <a:alpha val="54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2000" b="1"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800" b="1"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600" b="1"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400" b="1"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400" b="1"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ln w="38100">
                  <a:solidFill>
                    <a:schemeClr val="tx1"/>
                  </a:solidFill>
                  <a:prstDash val="solid"/>
                  <a:miter lim="800000"/>
                </a:ln>
                <a:noFill/>
                <a:effectLst>
                  <a:outerShdw blurRad="25500" dist="23000" dir="7020000" algn="tl">
                    <a:srgbClr val="000000">
                      <a:alpha val="50000"/>
                    </a:srgbClr>
                  </a:outerShdw>
                </a:effectLst>
              </a:rPr>
              <a:t>Mathematics of Buying</a:t>
            </a:r>
            <a:endParaRPr lang="en-US" sz="5400" b="1">
              <a:ln w="38100">
                <a:solidFill>
                  <a:schemeClr val="tx1"/>
                </a:solidFill>
                <a:prstDash val="solid"/>
                <a:miter lim="800000"/>
              </a:ln>
              <a:noFill/>
              <a:effectLst>
                <a:outerShdw blurRad="25500" dist="23000" dir="7020000" algn="tl">
                  <a:srgbClr val="000000">
                    <a:alpha val="50000"/>
                  </a:srgbClr>
                </a:outerShdw>
              </a:effectLst>
            </a:endParaRPr>
          </a:p>
        </p:txBody>
      </p:sp>
      <p:sp>
        <p:nvSpPr>
          <p:cNvPr id="3" name="Subtitle 2"/>
          <p:cNvSpPr>
            <a:spLocks noGrp="1"/>
          </p:cNvSpPr>
          <p:nvPr>
            <p:ph type="subTitle" idx="1"/>
          </p:nvPr>
        </p:nvSpPr>
        <p:spPr/>
        <p:txBody>
          <a:bodyPr>
            <a:normAutofit/>
          </a:bodyPr>
          <a:lstStyle/>
          <a:p>
            <a:r>
              <a:rPr lang="en-US" sz="2800" b="1" smtClean="0">
                <a:effectLst>
                  <a:outerShdw blurRad="38100" dist="38100" dir="2700000" algn="tl">
                    <a:srgbClr val="000000">
                      <a:alpha val="43137"/>
                    </a:srgbClr>
                  </a:outerShdw>
                </a:effectLst>
              </a:rPr>
              <a:t>Chapter 9</a:t>
            </a:r>
            <a:endParaRPr lang="en-US" sz="2800"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5745908"/>
      </p:ext>
    </p:extLst>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Invoice and Trade Discount</a:t>
            </a:r>
            <a:endParaRPr lang="en-US"/>
          </a:p>
        </p:txBody>
      </p:sp>
      <p:sp>
        <p:nvSpPr>
          <p:cNvPr id="3" name="Content Placeholder 2"/>
          <p:cNvSpPr>
            <a:spLocks noGrp="1"/>
          </p:cNvSpPr>
          <p:nvPr>
            <p:ph idx="1"/>
          </p:nvPr>
        </p:nvSpPr>
        <p:spPr/>
        <p:txBody>
          <a:bodyPr>
            <a:normAutofit fontScale="85000" lnSpcReduction="10000"/>
          </a:bodyPr>
          <a:lstStyle/>
          <a:p>
            <a:r>
              <a:rPr lang="en-US" smtClean="0"/>
              <a:t>An invoice is a document issued by a seller to a buyer as a record of a transaction. For a seller, the invoice is a sales invoice that records a sale. For a buyer, an invoice is a purchase invoice that records a purchase.</a:t>
            </a:r>
          </a:p>
          <a:p>
            <a:r>
              <a:rPr lang="en-US" smtClean="0"/>
              <a:t>An invoice shows the seller, buyer, items purchased, quantity, price, and any discounts. </a:t>
            </a:r>
          </a:p>
          <a:p>
            <a:r>
              <a:rPr lang="en-US" smtClean="0"/>
              <a:t>It shows the extension total, which is the number of items purchased times the price per unit. It also shows any discounts applied, the shipping and insurance charges, and the invoice total, which is the sum of the extension totals.</a:t>
            </a:r>
            <a:endParaRPr lang="en-US"/>
          </a:p>
        </p:txBody>
      </p:sp>
    </p:spTree>
    <p:extLst>
      <p:ext uri="{BB962C8B-B14F-4D97-AF65-F5344CB8AC3E}">
        <p14:creationId xmlns:p14="http://schemas.microsoft.com/office/powerpoint/2010/main" val="2579686539"/>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52" y="0"/>
            <a:ext cx="6805648"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052422"/>
      </p:ext>
    </p:extLst>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1701958"/>
      </p:ext>
    </p:extLst>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95250"/>
            <a:ext cx="9133114" cy="1826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263829"/>
      </p:ext>
    </p:extLst>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5276850"/>
            <a:ext cx="9133114" cy="1826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29682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10360478"/>
            <a:ext cx="9133114" cy="1826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43487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15335250"/>
            <a:ext cx="9133114" cy="18266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42187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4485948"/>
            <a:ext cx="6096000" cy="121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239000" y="-19050"/>
            <a:ext cx="1905000" cy="5181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p:cNvSpPr/>
          <p:nvPr/>
        </p:nvSpPr>
        <p:spPr>
          <a:xfrm>
            <a:off x="0" y="-3284"/>
            <a:ext cx="1905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38440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19050"/>
            <a:ext cx="7124700" cy="1424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100727"/>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3" y="0"/>
            <a:ext cx="919449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2911021"/>
      </p:ext>
    </p:extLst>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1" cy="517917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9144000" cy="5179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9040" y="4563964"/>
            <a:ext cx="2828760" cy="492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318675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65" y="0"/>
            <a:ext cx="9159765"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5" y="371475"/>
            <a:ext cx="9159766" cy="4367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 y="1981200"/>
            <a:ext cx="457200" cy="31813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5633197"/>
      </p:ext>
    </p:extLst>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991"/>
            <a:ext cx="9144000" cy="516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8369727"/>
      </p:ext>
    </p:extLst>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884925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12192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587104"/>
      </p:ext>
    </p:extLst>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15475" cy="526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9329533"/>
      </p:ext>
    </p:extLst>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506794"/>
            <a:ext cx="8534400" cy="693356"/>
          </a:xfrm>
        </p:spPr>
        <p:txBody>
          <a:bodyPr/>
          <a:lstStyle/>
          <a:p>
            <a:r>
              <a:rPr lang="en-US" sz="2400" b="1" smtClean="0"/>
              <a:t>Calculating The Amount Of A Trade Discount By Using A Single Equivalent Discount</a:t>
            </a:r>
            <a:endParaRPr lang="en-US" sz="2400"/>
          </a:p>
        </p:txBody>
      </p:sp>
      <p:sp>
        <p:nvSpPr>
          <p:cNvPr id="3" name="Content Placeholder 2"/>
          <p:cNvSpPr>
            <a:spLocks noGrp="1"/>
          </p:cNvSpPr>
          <p:nvPr>
            <p:ph idx="1"/>
          </p:nvPr>
        </p:nvSpPr>
        <p:spPr/>
        <p:txBody>
          <a:bodyPr>
            <a:normAutofit fontScale="85000" lnSpcReduction="20000"/>
          </a:bodyPr>
          <a:lstStyle/>
          <a:p>
            <a:r>
              <a:rPr lang="en-US" b="0"/>
              <a:t>Sometimes retailers and wholesalers want to know the one single discount rate that equates </a:t>
            </a:r>
            <a:r>
              <a:rPr lang="en-US" b="0" smtClean="0"/>
              <a:t>to a </a:t>
            </a:r>
            <a:r>
              <a:rPr lang="en-US" b="0"/>
              <a:t>series of trade discounts. This is known as the </a:t>
            </a:r>
            <a:r>
              <a:rPr lang="en-US"/>
              <a:t>single equivalent discount</a:t>
            </a:r>
            <a:r>
              <a:rPr lang="en-US" b="0"/>
              <a:t>. We have </a:t>
            </a:r>
            <a:r>
              <a:rPr lang="en-US" b="0" smtClean="0"/>
              <a:t>already learned </a:t>
            </a:r>
            <a:r>
              <a:rPr lang="en-US" b="0"/>
              <a:t>that the trade discounts </a:t>
            </a:r>
            <a:r>
              <a:rPr lang="en-US" b="0" i="1"/>
              <a:t>cannot </a:t>
            </a:r>
            <a:r>
              <a:rPr lang="en-US" b="0"/>
              <a:t>simply be added together.</a:t>
            </a:r>
          </a:p>
          <a:p>
            <a:r>
              <a:rPr lang="en-US" b="0"/>
              <a:t>Here is the logic: The list price of the merchandise is 100%. If the net price factor is </a:t>
            </a:r>
            <a:r>
              <a:rPr lang="en-US" b="0" smtClean="0"/>
              <a:t>the part </a:t>
            </a:r>
            <a:r>
              <a:rPr lang="en-US" b="0"/>
              <a:t>of the list price that is paid, then 100% minus the net price factor is the part of the </a:t>
            </a:r>
            <a:r>
              <a:rPr lang="en-US" b="0" smtClean="0"/>
              <a:t>list price </a:t>
            </a:r>
            <a:r>
              <a:rPr lang="en-US" b="0"/>
              <a:t>that is the trade discount. </a:t>
            </a:r>
            <a:endParaRPr lang="en-US" b="0" smtClean="0"/>
          </a:p>
          <a:p>
            <a:r>
              <a:rPr lang="en-US" b="0" smtClean="0"/>
              <a:t>The </a:t>
            </a:r>
            <a:r>
              <a:rPr lang="en-US" b="0"/>
              <a:t>single equivalent discount, therefore, is the </a:t>
            </a:r>
            <a:r>
              <a:rPr lang="en-US" b="0" smtClean="0"/>
              <a:t> complement of </a:t>
            </a:r>
            <a:r>
              <a:rPr lang="en-US" b="0"/>
              <a:t>the net price factor (100% </a:t>
            </a:r>
            <a:r>
              <a:rPr lang="en-US" b="0" smtClean="0"/>
              <a:t>- </a:t>
            </a:r>
            <a:r>
              <a:rPr lang="en-US" b="0"/>
              <a:t>Net price factor percent).</a:t>
            </a:r>
            <a:endParaRPr lang="en-US"/>
          </a:p>
        </p:txBody>
      </p:sp>
    </p:spTree>
    <p:extLst>
      <p:ext uri="{BB962C8B-B14F-4D97-AF65-F5344CB8AC3E}">
        <p14:creationId xmlns:p14="http://schemas.microsoft.com/office/powerpoint/2010/main" val="409371682"/>
      </p:ext>
    </p:extLst>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618" y="0"/>
            <a:ext cx="9158618"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8" y="209550"/>
            <a:ext cx="9158618"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4618" y="1352550"/>
            <a:ext cx="395617" cy="379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5141831"/>
      </p:ext>
    </p:extLst>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12"/>
            <a:ext cx="9144000" cy="51494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56138"/>
            <a:ext cx="8408943" cy="514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460082"/>
      </p:ext>
    </p:extLst>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912"/>
            <a:ext cx="9144000" cy="51494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68" y="-1162050"/>
            <a:ext cx="8503920" cy="6301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91487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CASH DISCOUNTS AND TERMS OF SALE</a:t>
            </a:r>
            <a:endParaRPr lang="en-US"/>
          </a:p>
        </p:txBody>
      </p:sp>
    </p:spTree>
    <p:extLst>
      <p:ext uri="{BB962C8B-B14F-4D97-AF65-F5344CB8AC3E}">
        <p14:creationId xmlns:p14="http://schemas.microsoft.com/office/powerpoint/2010/main" val="2592859240"/>
      </p:ext>
    </p:extLst>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Terminology</a:t>
            </a:r>
            <a:endParaRPr lang="en-US"/>
          </a:p>
        </p:txBody>
      </p:sp>
      <p:sp>
        <p:nvSpPr>
          <p:cNvPr id="3" name="Content Placeholder 2"/>
          <p:cNvSpPr>
            <a:spLocks noGrp="1"/>
          </p:cNvSpPr>
          <p:nvPr>
            <p:ph idx="1"/>
          </p:nvPr>
        </p:nvSpPr>
        <p:spPr>
          <a:xfrm>
            <a:off x="914400" y="1355521"/>
            <a:ext cx="7315200" cy="3038578"/>
          </a:xfrm>
        </p:spPr>
        <p:txBody>
          <a:bodyPr>
            <a:noAutofit/>
          </a:bodyPr>
          <a:lstStyle/>
          <a:p>
            <a:pPr>
              <a:spcBef>
                <a:spcPts val="0"/>
              </a:spcBef>
              <a:spcAft>
                <a:spcPts val="0"/>
              </a:spcAft>
            </a:pPr>
            <a:r>
              <a:rPr lang="en-US" smtClean="0"/>
              <a:t>Terms of sale </a:t>
            </a:r>
            <a:r>
              <a:rPr lang="en-US" b="0" smtClean="0"/>
              <a:t>the details of when an invoice must be paid and if a cash discount is being offered.</a:t>
            </a:r>
          </a:p>
          <a:p>
            <a:pPr>
              <a:spcBef>
                <a:spcPts val="0"/>
              </a:spcBef>
              <a:spcAft>
                <a:spcPts val="0"/>
              </a:spcAft>
            </a:pPr>
            <a:r>
              <a:rPr lang="en-US" smtClean="0"/>
              <a:t>Credit period </a:t>
            </a:r>
            <a:r>
              <a:rPr lang="en-US" b="0" smtClean="0"/>
              <a:t>the time period that the seller allows the buyer to pay an invoice.</a:t>
            </a:r>
          </a:p>
          <a:p>
            <a:pPr>
              <a:spcBef>
                <a:spcPts val="0"/>
              </a:spcBef>
              <a:spcAft>
                <a:spcPts val="0"/>
              </a:spcAft>
            </a:pPr>
            <a:r>
              <a:rPr lang="en-US" smtClean="0"/>
              <a:t>Net date</a:t>
            </a:r>
            <a:r>
              <a:rPr lang="en-US" b="0" smtClean="0"/>
              <a:t>, or </a:t>
            </a:r>
            <a:r>
              <a:rPr lang="en-US" smtClean="0"/>
              <a:t>due date </a:t>
            </a:r>
            <a:r>
              <a:rPr lang="en-US" b="0" smtClean="0"/>
              <a:t>the last day of the credit period.</a:t>
            </a:r>
          </a:p>
          <a:p>
            <a:pPr>
              <a:spcBef>
                <a:spcPts val="0"/>
              </a:spcBef>
              <a:spcAft>
                <a:spcPts val="0"/>
              </a:spcAft>
            </a:pPr>
            <a:r>
              <a:rPr lang="en-US" smtClean="0"/>
              <a:t>Cash discount </a:t>
            </a:r>
            <a:r>
              <a:rPr lang="en-US" b="0" smtClean="0"/>
              <a:t>an extra discount offered by the seller as an incentive for early payment of an invoice.</a:t>
            </a:r>
            <a:endParaRPr lang="en-US" b="0"/>
          </a:p>
        </p:txBody>
      </p:sp>
    </p:spTree>
    <p:extLst>
      <p:ext uri="{BB962C8B-B14F-4D97-AF65-F5344CB8AC3E}">
        <p14:creationId xmlns:p14="http://schemas.microsoft.com/office/powerpoint/2010/main" val="152663058"/>
      </p:ext>
    </p:extLst>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Terminology</a:t>
            </a:r>
            <a:endParaRPr lang="en-US"/>
          </a:p>
        </p:txBody>
      </p:sp>
      <p:sp>
        <p:nvSpPr>
          <p:cNvPr id="3" name="Content Placeholder 2"/>
          <p:cNvSpPr>
            <a:spLocks noGrp="1"/>
          </p:cNvSpPr>
          <p:nvPr>
            <p:ph idx="1"/>
          </p:nvPr>
        </p:nvSpPr>
        <p:spPr>
          <a:xfrm>
            <a:off x="838200" y="1355521"/>
            <a:ext cx="7620000" cy="3038578"/>
          </a:xfrm>
        </p:spPr>
        <p:txBody>
          <a:bodyPr>
            <a:noAutofit/>
          </a:bodyPr>
          <a:lstStyle/>
          <a:p>
            <a:pPr>
              <a:spcBef>
                <a:spcPts val="0"/>
              </a:spcBef>
              <a:spcAft>
                <a:spcPts val="0"/>
              </a:spcAft>
            </a:pPr>
            <a:r>
              <a:rPr lang="en-US" smtClean="0"/>
              <a:t>Invoice date </a:t>
            </a:r>
            <a:r>
              <a:rPr lang="en-US" b="0" smtClean="0"/>
              <a:t>the date an invoice is written. The beginning of the discount and credit periods when ordinary dating is used.</a:t>
            </a:r>
          </a:p>
          <a:p>
            <a:pPr>
              <a:spcBef>
                <a:spcPts val="0"/>
              </a:spcBef>
              <a:spcAft>
                <a:spcPts val="0"/>
              </a:spcAft>
            </a:pPr>
            <a:r>
              <a:rPr lang="en-US" smtClean="0"/>
              <a:t>Cash discount period </a:t>
            </a:r>
            <a:r>
              <a:rPr lang="en-US" b="0" smtClean="0"/>
              <a:t>the time period in which a buyer can take advantage of the cash discount.</a:t>
            </a:r>
          </a:p>
          <a:p>
            <a:pPr>
              <a:spcBef>
                <a:spcPts val="0"/>
              </a:spcBef>
              <a:spcAft>
                <a:spcPts val="0"/>
              </a:spcAft>
            </a:pPr>
            <a:r>
              <a:rPr lang="en-US" smtClean="0"/>
              <a:t>Discount date </a:t>
            </a:r>
            <a:r>
              <a:rPr lang="en-US" b="0" smtClean="0"/>
              <a:t>the last day of the discount period.</a:t>
            </a:r>
            <a:endParaRPr lang="en-US"/>
          </a:p>
        </p:txBody>
      </p:sp>
    </p:spTree>
    <p:extLst>
      <p:ext uri="{BB962C8B-B14F-4D97-AF65-F5344CB8AC3E}">
        <p14:creationId xmlns:p14="http://schemas.microsoft.com/office/powerpoint/2010/main" val="2722143926"/>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a:t>THE IMPORTANCE OF CASH DISCOUNTS</a:t>
            </a:r>
            <a:endParaRPr lang="en-US" sz="2400"/>
          </a:p>
        </p:txBody>
      </p:sp>
      <p:sp>
        <p:nvSpPr>
          <p:cNvPr id="3" name="Content Placeholder 2"/>
          <p:cNvSpPr>
            <a:spLocks noGrp="1"/>
          </p:cNvSpPr>
          <p:nvPr>
            <p:ph idx="1"/>
          </p:nvPr>
        </p:nvSpPr>
        <p:spPr/>
        <p:txBody>
          <a:bodyPr>
            <a:noAutofit/>
          </a:bodyPr>
          <a:lstStyle/>
          <a:p>
            <a:r>
              <a:rPr lang="en-US" sz="1600" b="0"/>
              <a:t>Both buyers and sellers benefit from cash discounts. Sellers get their money much </a:t>
            </a:r>
            <a:r>
              <a:rPr lang="en-US" sz="1600">
                <a:solidFill>
                  <a:srgbClr val="7030A0"/>
                </a:solidFill>
              </a:rPr>
              <a:t>sooner</a:t>
            </a:r>
            <a:r>
              <a:rPr lang="en-US" sz="1600" b="0" smtClean="0"/>
              <a:t>, which </a:t>
            </a:r>
            <a:r>
              <a:rPr lang="en-US" sz="1600" b="0"/>
              <a:t>improves their cash flow, whereas buyers get an additional discount, which </a:t>
            </a:r>
            <a:r>
              <a:rPr lang="en-US" sz="1600" smtClean="0">
                <a:solidFill>
                  <a:srgbClr val="7030A0"/>
                </a:solidFill>
              </a:rPr>
              <a:t>lowers </a:t>
            </a:r>
            <a:r>
              <a:rPr lang="en-US" sz="1600" b="0" smtClean="0"/>
              <a:t>their </a:t>
            </a:r>
            <a:r>
              <a:rPr lang="en-US" sz="1600" b="0"/>
              <a:t>merchandise cost, thereby raising their margin or gross profit.</a:t>
            </a:r>
          </a:p>
          <a:p>
            <a:r>
              <a:rPr lang="en-US" sz="1600" b="0"/>
              <a:t>Cash discounts generally range from an extra 1% to 5% off the net price of the merchandise</a:t>
            </a:r>
            <a:r>
              <a:rPr lang="en-US" sz="1600" b="0" smtClean="0"/>
              <a:t>. A </a:t>
            </a:r>
            <a:r>
              <a:rPr lang="en-US" sz="1600" b="0"/>
              <a:t>1% to 5% discount may not seem significant, but it is. Let’s say that an invoice is </a:t>
            </a:r>
            <a:r>
              <a:rPr lang="en-US" sz="1600" b="0" smtClean="0"/>
              <a:t>due in </a:t>
            </a:r>
            <a:r>
              <a:rPr lang="en-US" sz="1600" b="0"/>
              <a:t>30 days; however, a distributor would like payment sooner. It might offer the retailer a </a:t>
            </a:r>
            <a:r>
              <a:rPr lang="en-US" sz="1600" b="0" smtClean="0"/>
              <a:t>cash discount </a:t>
            </a:r>
            <a:r>
              <a:rPr lang="en-US" sz="1600" b="0"/>
              <a:t>of 2% if the bill is paid within 10 days rather than 30 days. </a:t>
            </a:r>
            <a:endParaRPr lang="en-US" sz="1600" b="0" smtClean="0"/>
          </a:p>
        </p:txBody>
      </p:sp>
    </p:spTree>
    <p:extLst>
      <p:ext uri="{BB962C8B-B14F-4D97-AF65-F5344CB8AC3E}">
        <p14:creationId xmlns:p14="http://schemas.microsoft.com/office/powerpoint/2010/main" val="1983278960"/>
      </p:ext>
    </p:extLst>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a:t>THE IMPORTANCE OF CASH DISCOUNTS</a:t>
            </a:r>
            <a:endParaRPr lang="en-US" sz="2400"/>
          </a:p>
        </p:txBody>
      </p:sp>
      <p:sp>
        <p:nvSpPr>
          <p:cNvPr id="3" name="Content Placeholder 2"/>
          <p:cNvSpPr>
            <a:spLocks noGrp="1"/>
          </p:cNvSpPr>
          <p:nvPr>
            <p:ph idx="1"/>
          </p:nvPr>
        </p:nvSpPr>
        <p:spPr/>
        <p:txBody>
          <a:bodyPr>
            <a:noAutofit/>
          </a:bodyPr>
          <a:lstStyle/>
          <a:p>
            <a:r>
              <a:rPr lang="en-US" sz="1600" b="0" smtClean="0"/>
              <a:t>If </a:t>
            </a:r>
            <a:r>
              <a:rPr lang="en-US" sz="1600" b="0"/>
              <a:t>the retailer </a:t>
            </a:r>
            <a:r>
              <a:rPr lang="en-US" sz="1600" b="0" smtClean="0"/>
              <a:t>chooses to </a:t>
            </a:r>
            <a:r>
              <a:rPr lang="en-US" sz="1600" b="0"/>
              <a:t>take the cash discount, he or she must pay the bill by the 10th day after the date of </a:t>
            </a:r>
            <a:r>
              <a:rPr lang="en-US" sz="1600" b="0" smtClean="0"/>
              <a:t>the invoice</a:t>
            </a:r>
            <a:r>
              <a:rPr lang="en-US" sz="1600" b="0"/>
              <a:t>. Note that this is </a:t>
            </a:r>
            <a:r>
              <a:rPr lang="en-US" sz="1600" i="1">
                <a:solidFill>
                  <a:srgbClr val="7030A0"/>
                </a:solidFill>
              </a:rPr>
              <a:t>20 days </a:t>
            </a:r>
            <a:r>
              <a:rPr lang="en-US" sz="1600" b="0"/>
              <a:t>earlier than the due date. The retailer is therefore </a:t>
            </a:r>
            <a:r>
              <a:rPr lang="en-US" sz="1600" b="0" smtClean="0"/>
              <a:t>receiving a </a:t>
            </a:r>
            <a:r>
              <a:rPr lang="en-US" sz="1600" b="0"/>
              <a:t>2% discount for paying the bill 20 days early.</a:t>
            </a:r>
          </a:p>
          <a:p>
            <a:r>
              <a:rPr lang="en-US" sz="1600" b="0"/>
              <a:t>The logic: There are 18.25 twenty-day periods in a year (365 days divided by 20 days</a:t>
            </a:r>
            <a:r>
              <a:rPr lang="en-US" sz="1600" b="0" smtClean="0"/>
              <a:t>). By </a:t>
            </a:r>
            <a:r>
              <a:rPr lang="en-US" sz="1600" b="0"/>
              <a:t>multiplying the 2% discount by the 18.25 periods, we see that on a yearly basis, 2% </a:t>
            </a:r>
            <a:r>
              <a:rPr lang="en-US" sz="1600" b="0" smtClean="0"/>
              <a:t>cash discounts </a:t>
            </a:r>
            <a:r>
              <a:rPr lang="en-US" sz="1600" b="0"/>
              <a:t>can </a:t>
            </a:r>
            <a:r>
              <a:rPr lang="en-US" sz="1600" b="0" i="1"/>
              <a:t>theoretically </a:t>
            </a:r>
            <a:r>
              <a:rPr lang="en-US" sz="1600" b="0"/>
              <a:t>amount to </a:t>
            </a:r>
            <a:r>
              <a:rPr lang="en-US" sz="1600">
                <a:solidFill>
                  <a:srgbClr val="7030A0"/>
                </a:solidFill>
              </a:rPr>
              <a:t>36.5%</a:t>
            </a:r>
            <a:r>
              <a:rPr lang="en-US" sz="1600" b="0"/>
              <a:t>. Very significant!</a:t>
            </a:r>
            <a:endParaRPr lang="en-US" sz="1600"/>
          </a:p>
        </p:txBody>
      </p:sp>
    </p:spTree>
    <p:extLst>
      <p:ext uri="{BB962C8B-B14F-4D97-AF65-F5344CB8AC3E}">
        <p14:creationId xmlns:p14="http://schemas.microsoft.com/office/powerpoint/2010/main" val="1710374146"/>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5" y="0"/>
            <a:ext cx="971671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4733552"/>
      </p:ext>
    </p:extLst>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42" y="0"/>
            <a:ext cx="958885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4667" y="971550"/>
            <a:ext cx="487542" cy="2286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482039"/>
      </p:ext>
    </p:extLst>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a:t>CALCULATING NET AMOUNT DUE, WITH CREDIT</a:t>
            </a:r>
            <a:br>
              <a:rPr lang="en-US" sz="2000" b="1"/>
            </a:br>
            <a:r>
              <a:rPr lang="en-US" sz="2000" b="1"/>
              <a:t>GIVEN FOR PARTIAL PAYMENT</a:t>
            </a:r>
            <a:endParaRPr lang="en-US" sz="2000"/>
          </a:p>
        </p:txBody>
      </p:sp>
      <p:sp>
        <p:nvSpPr>
          <p:cNvPr id="3" name="Content Placeholder 2"/>
          <p:cNvSpPr>
            <a:spLocks noGrp="1"/>
          </p:cNvSpPr>
          <p:nvPr>
            <p:ph idx="1"/>
          </p:nvPr>
        </p:nvSpPr>
        <p:spPr>
          <a:xfrm>
            <a:off x="1009442" y="1355521"/>
            <a:ext cx="7524957" cy="3038578"/>
          </a:xfrm>
        </p:spPr>
        <p:txBody>
          <a:bodyPr>
            <a:normAutofit/>
          </a:bodyPr>
          <a:lstStyle/>
          <a:p>
            <a:pPr marL="0" indent="0">
              <a:buNone/>
            </a:pPr>
            <a:r>
              <a:rPr lang="en-US" b="0"/>
              <a:t>Sometimes buyers do not have all the money needed to take advantage of the cash discount</a:t>
            </a:r>
            <a:r>
              <a:rPr lang="en-US" b="0" smtClean="0"/>
              <a:t>. Manufacturers </a:t>
            </a:r>
            <a:r>
              <a:rPr lang="en-US" b="0"/>
              <a:t>and suppliers usually allow them to pay part of the invoice by the </a:t>
            </a:r>
            <a:r>
              <a:rPr lang="en-US" b="0" smtClean="0"/>
              <a:t>discount date </a:t>
            </a:r>
            <a:r>
              <a:rPr lang="en-US" b="0"/>
              <a:t>and the balance by the end of the credit period. This </a:t>
            </a:r>
            <a:r>
              <a:rPr lang="en-US"/>
              <a:t>partial payment </a:t>
            </a:r>
            <a:r>
              <a:rPr lang="en-US" b="0"/>
              <a:t>earns </a:t>
            </a:r>
            <a:r>
              <a:rPr lang="en-US" b="0" smtClean="0"/>
              <a:t>partial cash </a:t>
            </a:r>
            <a:r>
              <a:rPr lang="en-US" b="0"/>
              <a:t>discount credit. In this situation, we must calculate how much </a:t>
            </a:r>
            <a:r>
              <a:rPr lang="en-US"/>
              <a:t>partial payment </a:t>
            </a:r>
            <a:r>
              <a:rPr lang="en-US" smtClean="0"/>
              <a:t>credit </a:t>
            </a:r>
            <a:r>
              <a:rPr lang="en-US" b="0" smtClean="0"/>
              <a:t>is </a:t>
            </a:r>
            <a:r>
              <a:rPr lang="en-US" b="0"/>
              <a:t>given.</a:t>
            </a:r>
            <a:endParaRPr lang="en-US"/>
          </a:p>
        </p:txBody>
      </p:sp>
    </p:spTree>
    <p:extLst>
      <p:ext uri="{BB962C8B-B14F-4D97-AF65-F5344CB8AC3E}">
        <p14:creationId xmlns:p14="http://schemas.microsoft.com/office/powerpoint/2010/main" val="1533170966"/>
      </p:ext>
    </p:extLst>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a:t>CALCULATING NET AMOUNT DUE, WITH CREDIT</a:t>
            </a:r>
            <a:br>
              <a:rPr lang="en-US" sz="2000" b="1"/>
            </a:br>
            <a:r>
              <a:rPr lang="en-US" sz="2000" b="1"/>
              <a:t>GIVEN FOR PARTIAL PAYMENT</a:t>
            </a:r>
            <a:endParaRPr lang="en-US" sz="2000"/>
          </a:p>
        </p:txBody>
      </p:sp>
      <p:sp>
        <p:nvSpPr>
          <p:cNvPr id="3" name="Content Placeholder 2"/>
          <p:cNvSpPr>
            <a:spLocks noGrp="1"/>
          </p:cNvSpPr>
          <p:nvPr>
            <p:ph idx="1"/>
          </p:nvPr>
        </p:nvSpPr>
        <p:spPr/>
        <p:txBody>
          <a:bodyPr>
            <a:normAutofit/>
          </a:bodyPr>
          <a:lstStyle/>
          <a:p>
            <a:pPr marL="0" indent="0">
              <a:buNone/>
            </a:pPr>
            <a:r>
              <a:rPr lang="en-US" b="0"/>
              <a:t>Here is how it works: Assume a cash discount of 4/15, n/45 is offered to a retailer. A 4</a:t>
            </a:r>
            <a:r>
              <a:rPr lang="en-US" b="0" smtClean="0"/>
              <a:t>% cash </a:t>
            </a:r>
            <a:r>
              <a:rPr lang="en-US" b="0"/>
              <a:t>discount means that the retailer will pay 96% of the bill (100% 2 4%) and receive 100</a:t>
            </a:r>
            <a:r>
              <a:rPr lang="en-US" b="0" smtClean="0"/>
              <a:t>% credit</a:t>
            </a:r>
            <a:r>
              <a:rPr lang="en-US" b="0"/>
              <a:t>. Another way to look at it is that every $0.96 paid toward the invoice earns $1.00 credit</a:t>
            </a:r>
            <a:r>
              <a:rPr lang="en-US" b="0" smtClean="0"/>
              <a:t>. We </a:t>
            </a:r>
            <a:r>
              <a:rPr lang="en-US" b="0"/>
              <a:t>must determine how many $0.96s are in the partial payment. This will tell us how </a:t>
            </a:r>
            <a:r>
              <a:rPr lang="en-US" b="0" smtClean="0"/>
              <a:t>many $</a:t>
            </a:r>
            <a:r>
              <a:rPr lang="en-US" b="0"/>
              <a:t>1.00s of credit we receive.</a:t>
            </a:r>
            <a:endParaRPr lang="en-US"/>
          </a:p>
        </p:txBody>
      </p:sp>
    </p:spTree>
    <p:extLst>
      <p:ext uri="{BB962C8B-B14F-4D97-AF65-F5344CB8AC3E}">
        <p14:creationId xmlns:p14="http://schemas.microsoft.com/office/powerpoint/2010/main" val="829223430"/>
      </p:ext>
    </p:extLst>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80616"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6963"/>
            <a:ext cx="9180616" cy="450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871067"/>
      </p:ext>
    </p:extLst>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a:t>DETERMINING DISCOUNT DATE AND NET DATE </a:t>
            </a:r>
            <a:r>
              <a:rPr lang="en-US" sz="2400" b="1" smtClean="0"/>
              <a:t>BY USING </a:t>
            </a:r>
            <a:r>
              <a:rPr lang="en-US" sz="2400" b="1"/>
              <a:t>VARIOUS TERMS OF SALE DATING METHODS</a:t>
            </a:r>
            <a:endParaRPr lang="en-US" sz="240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11390934"/>
      </p:ext>
    </p:extLst>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b="1"/>
              <a:t>DETERMINING DISCOUNT DATE</a:t>
            </a:r>
            <a:endParaRPr lang="en-US" sz="2800"/>
          </a:p>
        </p:txBody>
      </p:sp>
      <p:sp>
        <p:nvSpPr>
          <p:cNvPr id="5" name="Content Placeholder 4"/>
          <p:cNvSpPr>
            <a:spLocks noGrp="1"/>
          </p:cNvSpPr>
          <p:nvPr>
            <p:ph idx="1"/>
          </p:nvPr>
        </p:nvSpPr>
        <p:spPr>
          <a:xfrm>
            <a:off x="1009442" y="1355521"/>
            <a:ext cx="7448757" cy="3038578"/>
          </a:xfrm>
        </p:spPr>
        <p:txBody>
          <a:bodyPr>
            <a:normAutofit/>
          </a:bodyPr>
          <a:lstStyle/>
          <a:p>
            <a:r>
              <a:rPr lang="en-US" sz="1800" b="0"/>
              <a:t>To determine the discount date and net date of an invoice, you must know how many </a:t>
            </a:r>
            <a:r>
              <a:rPr lang="en-US" sz="1800" b="0" smtClean="0"/>
              <a:t>days are </a:t>
            </a:r>
            <a:r>
              <a:rPr lang="en-US" sz="1800" b="0"/>
              <a:t>in each month or use a calendar</a:t>
            </a:r>
            <a:r>
              <a:rPr lang="en-US" sz="1800" b="0" smtClean="0"/>
              <a:t>. </a:t>
            </a:r>
          </a:p>
          <a:p>
            <a:r>
              <a:rPr lang="en-US" sz="1800" b="0" smtClean="0"/>
              <a:t>Following </a:t>
            </a:r>
            <a:r>
              <a:rPr lang="en-US" sz="1800" b="0"/>
              <a:t>are two commonly used memory devices to help you remember how </a:t>
            </a:r>
            <a:r>
              <a:rPr lang="en-US" sz="1800" b="0" smtClean="0"/>
              <a:t>many days </a:t>
            </a:r>
            <a:r>
              <a:rPr lang="en-US" sz="1800" b="0"/>
              <a:t>are in each month. Remember, in a leap year, February has 29 days. Leap years </a:t>
            </a:r>
            <a:r>
              <a:rPr lang="en-US" sz="1800" b="0" smtClean="0"/>
              <a:t>fall every </a:t>
            </a:r>
            <a:r>
              <a:rPr lang="en-US" sz="1800" b="0"/>
              <a:t>four years. They are the only years evenly divisible by 4 and are the years of our </a:t>
            </a:r>
            <a:r>
              <a:rPr lang="en-US" sz="1800" b="0" smtClean="0"/>
              <a:t>next presidential </a:t>
            </a:r>
            <a:r>
              <a:rPr lang="en-US" sz="1800" b="0"/>
              <a:t>elections (2012, 2016</a:t>
            </a:r>
            <a:r>
              <a:rPr lang="en-US" sz="1800" b="0" smtClean="0"/>
              <a:t>).</a:t>
            </a:r>
          </a:p>
        </p:txBody>
      </p:sp>
    </p:spTree>
    <p:extLst>
      <p:ext uri="{BB962C8B-B14F-4D97-AF65-F5344CB8AC3E}">
        <p14:creationId xmlns:p14="http://schemas.microsoft.com/office/powerpoint/2010/main" val="4122263995"/>
      </p:ext>
    </p:extLst>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19150"/>
            <a:ext cx="9218723"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0611662"/>
      </p:ext>
    </p:extLst>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298</TotalTime>
  <Words>906</Words>
  <Application>Microsoft Office PowerPoint</Application>
  <PresentationFormat>On-screen Show (16:9)</PresentationFormat>
  <Paragraphs>34</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Summer</vt:lpstr>
      <vt:lpstr>Mathematics of Buying</vt:lpstr>
      <vt:lpstr>Invoice and Trade Discount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Calculating The Amount Of A Trade Discount By Using A Single Equivalent Discount</vt:lpstr>
      <vt:lpstr>PowerPoint Presentation</vt:lpstr>
      <vt:lpstr>PowerPoint Presentation</vt:lpstr>
      <vt:lpstr>PowerPoint Presentation</vt:lpstr>
      <vt:lpstr>CASH DISCOUNTS AND TERMS OF SALE</vt:lpstr>
      <vt:lpstr>Terminology</vt:lpstr>
      <vt:lpstr>Terminology</vt:lpstr>
      <vt:lpstr>THE IMPORTANCE OF CASH DISCOUNTS</vt:lpstr>
      <vt:lpstr>THE IMPORTANCE OF CASH DISCOUNTS</vt:lpstr>
      <vt:lpstr>PowerPoint Presentation</vt:lpstr>
      <vt:lpstr>PowerPoint Presentation</vt:lpstr>
      <vt:lpstr>CALCULATING NET AMOUNT DUE, WITH CREDIT GIVEN FOR PARTIAL PAYMENT</vt:lpstr>
      <vt:lpstr>CALCULATING NET AMOUNT DUE, WITH CREDIT GIVEN FOR PARTIAL PAYMENT</vt:lpstr>
      <vt:lpstr>PowerPoint Presentation</vt:lpstr>
      <vt:lpstr>DETERMINING DISCOUNT DATE AND NET DATE BY USING VARIOUS TERMS OF SALE DATING METHODS</vt:lpstr>
      <vt:lpstr>DETERMINING DISCOUNT DATE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babeh</dc:creator>
  <cp:lastModifiedBy>user</cp:lastModifiedBy>
  <cp:revision>18</cp:revision>
  <cp:lastPrinted>2013-11-24T10:41:29Z</cp:lastPrinted>
  <dcterms:created xsi:type="dcterms:W3CDTF">2013-11-22T14:08:28Z</dcterms:created>
  <dcterms:modified xsi:type="dcterms:W3CDTF">2013-11-24T13:58:16Z</dcterms:modified>
</cp:coreProperties>
</file>