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2" r:id="rId1"/>
    <p:sldMasterId id="2147483712" r:id="rId2"/>
  </p:sldMasterIdLst>
  <p:notesMasterIdLst>
    <p:notesMasterId r:id="rId58"/>
  </p:notesMasterIdLst>
  <p:handoutMasterIdLst>
    <p:handoutMasterId r:id="rId59"/>
  </p:handoutMasterIdLst>
  <p:sldIdLst>
    <p:sldId id="256" r:id="rId3"/>
    <p:sldId id="330" r:id="rId4"/>
    <p:sldId id="331" r:id="rId5"/>
    <p:sldId id="332" r:id="rId6"/>
    <p:sldId id="333" r:id="rId7"/>
    <p:sldId id="338" r:id="rId8"/>
    <p:sldId id="334" r:id="rId9"/>
    <p:sldId id="336" r:id="rId10"/>
    <p:sldId id="337" r:id="rId11"/>
    <p:sldId id="335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53" r:id="rId20"/>
    <p:sldId id="346" r:id="rId21"/>
    <p:sldId id="347" r:id="rId22"/>
    <p:sldId id="348" r:id="rId23"/>
    <p:sldId id="349" r:id="rId24"/>
    <p:sldId id="350" r:id="rId25"/>
    <p:sldId id="351" r:id="rId26"/>
    <p:sldId id="358" r:id="rId27"/>
    <p:sldId id="359" r:id="rId28"/>
    <p:sldId id="360" r:id="rId29"/>
    <p:sldId id="361" r:id="rId30"/>
    <p:sldId id="362" r:id="rId31"/>
    <p:sldId id="388" r:id="rId32"/>
    <p:sldId id="363" r:id="rId33"/>
    <p:sldId id="364" r:id="rId34"/>
    <p:sldId id="365" r:id="rId35"/>
    <p:sldId id="366" r:id="rId36"/>
    <p:sldId id="367" r:id="rId37"/>
    <p:sldId id="368" r:id="rId38"/>
    <p:sldId id="369" r:id="rId39"/>
    <p:sldId id="370" r:id="rId40"/>
    <p:sldId id="371" r:id="rId41"/>
    <p:sldId id="372" r:id="rId42"/>
    <p:sldId id="373" r:id="rId43"/>
    <p:sldId id="374" r:id="rId44"/>
    <p:sldId id="375" r:id="rId45"/>
    <p:sldId id="376" r:id="rId46"/>
    <p:sldId id="377" r:id="rId47"/>
    <p:sldId id="378" r:id="rId48"/>
    <p:sldId id="379" r:id="rId49"/>
    <p:sldId id="381" r:id="rId50"/>
    <p:sldId id="380" r:id="rId51"/>
    <p:sldId id="382" r:id="rId52"/>
    <p:sldId id="383" r:id="rId53"/>
    <p:sldId id="384" r:id="rId54"/>
    <p:sldId id="385" r:id="rId55"/>
    <p:sldId id="386" r:id="rId56"/>
    <p:sldId id="387" r:id="rId57"/>
  </p:sldIdLst>
  <p:sldSz cx="12192000" cy="6858000"/>
  <p:notesSz cx="6743700" cy="9906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200" userDrawn="1">
          <p15:clr>
            <a:srgbClr val="A4A3A4"/>
          </p15:clr>
        </p15:guide>
        <p15:guide id="2" pos="716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9">
          <p15:clr>
            <a:srgbClr val="A4A3A4"/>
          </p15:clr>
        </p15:guide>
        <p15:guide id="2" pos="21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009AD0"/>
    <a:srgbClr val="FF9900"/>
    <a:srgbClr val="FF99CC"/>
    <a:srgbClr val="CC0099"/>
    <a:srgbClr val="8CF4EA"/>
    <a:srgbClr val="C1CEFF"/>
    <a:srgbClr val="FEDCF1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68" autoAdjust="0"/>
    <p:restoredTop sz="94662" autoAdjust="0"/>
  </p:normalViewPr>
  <p:slideViewPr>
    <p:cSldViewPr snapToGrid="0">
      <p:cViewPr>
        <p:scale>
          <a:sx n="50" d="100"/>
          <a:sy n="50" d="100"/>
        </p:scale>
        <p:origin x="-1788" y="-606"/>
      </p:cViewPr>
      <p:guideLst>
        <p:guide orient="horz" pos="2940"/>
        <p:guide pos="53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704" y="-90"/>
      </p:cViewPr>
      <p:guideLst>
        <p:guide orient="horz" pos="3119"/>
        <p:guide pos="21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405188" y="9037638"/>
            <a:ext cx="2922587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830F95F7-5BBA-4B1E-95BC-C36C7F632D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01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13" y="4705350"/>
            <a:ext cx="4941887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07" tIns="48411" rIns="95207" bIns="484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2550" y="750888"/>
            <a:ext cx="6578600" cy="37004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23416229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66725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35038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401763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70075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6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6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1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5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7007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9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70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6" y="3243270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7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5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6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5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3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6" y="5883283"/>
            <a:ext cx="322567" cy="365125"/>
          </a:xfrm>
        </p:spPr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57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6" y="609609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6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9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7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4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6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9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6" y="609609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2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7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6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0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249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981200"/>
            <a:ext cx="10972801" cy="41148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352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5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5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1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775447"/>
          </a:xfrm>
        </p:spPr>
        <p:txBody>
          <a:bodyPr/>
          <a:lstStyle>
            <a:lvl1pPr>
              <a:defRPr b="1">
                <a:solidFill>
                  <a:srgbClr val="00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92100" dist="114300" dir="2700000" algn="tl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519519"/>
            <a:ext cx="9905998" cy="4271686"/>
          </a:xfrm>
        </p:spPr>
        <p:txBody>
          <a:bodyPr anchor="t">
            <a:normAutofit/>
          </a:bodyPr>
          <a:lstStyle>
            <a:lvl1pPr>
              <a:defRPr sz="28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1pPr>
            <a:lvl2pPr>
              <a:defRPr sz="24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2pPr>
            <a:lvl3pPr>
              <a:defRPr sz="20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3pPr>
            <a:lvl4pPr>
              <a:defRPr sz="18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4pPr>
            <a:lvl5pPr>
              <a:defRPr sz="1800"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4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7005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9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8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5" y="3243268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7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5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4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5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4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3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5" y="5883281"/>
            <a:ext cx="322567" cy="365125"/>
          </a:xfrm>
        </p:spPr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57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609607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5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7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7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5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7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609607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2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5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5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0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7005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37543" y="6248403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610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511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7003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37542" y="6248401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610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51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ctrTitle"/>
          </p:nvPr>
        </p:nvSpPr>
        <p:spPr>
          <a:xfrm>
            <a:off x="1194191" y="1921085"/>
            <a:ext cx="10044111" cy="3855814"/>
          </a:xfrm>
        </p:spPr>
        <p:txBody>
          <a:bodyPr>
            <a:noAutofit/>
            <a:scene3d>
              <a:camera prst="perspectiveRelaxedModerately" fov="4500000">
                <a:rot lat="20990624" lon="0" rev="0"/>
              </a:camera>
              <a:lightRig rig="glow" dir="tl">
                <a:rot lat="0" lon="0" rev="7200000"/>
              </a:lightRig>
            </a:scene3d>
            <a:sp3d extrusionH="101600" prstMaterial="dkEdge">
              <a:bevelT w="139700" h="158750"/>
              <a:bevelB w="44450" h="228600"/>
              <a:extrusionClr>
                <a:srgbClr val="FFC000"/>
              </a:extrusionClr>
              <a:contourClr>
                <a:srgbClr val="FFC000"/>
              </a:contourClr>
            </a:sp3d>
          </a:bodyPr>
          <a:lstStyle/>
          <a:p>
            <a:r>
              <a:rPr lang="en-US" sz="13800" b="1" spc="50" smtClean="0">
                <a:ln w="11430">
                  <a:solidFill>
                    <a:srgbClr val="FF9900"/>
                  </a:solidFill>
                </a:ln>
                <a:solidFill>
                  <a:srgbClr val="FFC000"/>
                </a:solidFill>
                <a:effectLst>
                  <a:outerShdw blurRad="368300" dist="292100" dir="2400000" algn="tl" rotWithShape="0">
                    <a:srgbClr val="000000">
                      <a:alpha val="87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Bab </a:t>
            </a:r>
            <a:r>
              <a:rPr lang="en-US" sz="28700" b="1" spc="50" smtClean="0">
                <a:ln w="11430">
                  <a:solidFill>
                    <a:srgbClr val="FF9900"/>
                  </a:solidFill>
                </a:ln>
                <a:solidFill>
                  <a:srgbClr val="FFC000"/>
                </a:solidFill>
                <a:effectLst>
                  <a:outerShdw blurRad="368300" dist="292100" dir="2400000" algn="tl" rotWithShape="0">
                    <a:srgbClr val="000000">
                      <a:alpha val="87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7</a:t>
            </a:r>
            <a:r>
              <a:rPr lang="en-US" sz="13800" b="1" spc="50" smtClean="0">
                <a:ln w="11430">
                  <a:solidFill>
                    <a:srgbClr val="FF9900"/>
                  </a:solidFill>
                </a:ln>
                <a:solidFill>
                  <a:srgbClr val="FFC000"/>
                </a:solidFill>
                <a:effectLst>
                  <a:outerShdw blurRad="368300" dist="292100" dir="2400000" algn="tl" rotWithShape="0">
                    <a:srgbClr val="000000">
                      <a:alpha val="87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matriks</a:t>
            </a:r>
            <a:endParaRPr lang="en-US" sz="13800" b="1" spc="50">
              <a:ln w="11430">
                <a:solidFill>
                  <a:srgbClr val="FF9900"/>
                </a:solidFill>
              </a:ln>
              <a:solidFill>
                <a:srgbClr val="FFC000"/>
              </a:solidFill>
              <a:effectLst>
                <a:outerShdw blurRad="368300" dist="292100" dir="2400000" algn="tl" rotWithShape="0">
                  <a:srgbClr val="000000">
                    <a:alpha val="87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Pengertian matriks dan ordo matriks</a:t>
            </a:r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092062"/>
              </p:ext>
            </p:extLst>
          </p:nvPr>
        </p:nvGraphicFramePr>
        <p:xfrm>
          <a:off x="1270000" y="3535438"/>
          <a:ext cx="8940801" cy="2980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0267"/>
                <a:gridCol w="2890762"/>
                <a:gridCol w="3069772"/>
              </a:tblGrid>
              <a:tr h="745067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KELAS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LAKI-LAKI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PEREMPUAN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5067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240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180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5067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II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220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210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5067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III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205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205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70000" y="2159000"/>
            <a:ext cx="96302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effectLst>
                  <a:outerShdw blurRad="88900" dist="63500" dir="2700000" algn="tl" rotWithShape="0">
                    <a:prstClr val="black">
                      <a:alpha val="66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Perhatikan tabel yang memuat data jumlah siswa di suatu sekolah menurut kelas dan jenis kelamin berikut ini</a:t>
            </a:r>
            <a:endParaRPr lang="en-US" sz="2800">
              <a:effectLst>
                <a:outerShdw blurRad="88900" dist="63500" dir="2700000" algn="tl" rotWithShape="0">
                  <a:prstClr val="black">
                    <a:alpha val="66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78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Pengertian matriks dan ordo matriks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smtClean="0"/>
                  <a:t>Dari tabel di atas, jika diambil angka-angkanya saja dan ditulis dalam tandakurun buka dan kurung tutup, bentuknya menjasi</a:t>
                </a:r>
              </a:p>
              <a:p>
                <a:pPr marL="0" indent="0">
                  <a:buNone/>
                </a:pPr>
                <a:endParaRPr lang="en-US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40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180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220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205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205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mtClean="0"/>
              </a:p>
              <a:p>
                <a:pPr marL="0" indent="0">
                  <a:buNone/>
                </a:pPr>
                <a:endParaRPr lang="en-US"/>
              </a:p>
              <a:p>
                <a:r>
                  <a:rPr lang="en-US" smtClean="0"/>
                  <a:t>Bentuk sederhana inilah yang kita sebut sebagai matriks</a:t>
                </a:r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00" t="-2425" b="-8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946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Pengertian matriks dan ordo matriks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PENGERTIAN MATRIKS: Susunan bilangan (elemen) yang disusun menurut baris dan kolom sehingga berbntuk persegipanjang.</a:t>
            </a:r>
          </a:p>
          <a:p>
            <a:r>
              <a:rPr lang="en-US" smtClean="0"/>
              <a:t>Matriks dinotasikan dengan huruf kapital A, B, K, dan sebagainya.</a:t>
            </a:r>
          </a:p>
          <a:p>
            <a:r>
              <a:rPr lang="en-US" smtClean="0"/>
              <a:t>Banyak baris dan banyaknya kolom suatu matriks menentukan ukuran dari matriks tersebut, yang disebut ordo matriks (orde matriks)</a:t>
            </a:r>
          </a:p>
        </p:txBody>
      </p:sp>
    </p:spTree>
    <p:extLst>
      <p:ext uri="{BB962C8B-B14F-4D97-AF65-F5344CB8AC3E}">
        <p14:creationId xmlns:p14="http://schemas.microsoft.com/office/powerpoint/2010/main" val="4075063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Pengertian matriks dan ordo matriks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smtClean="0"/>
                  <a:t>Secara umum, matrik   A</a:t>
                </a:r>
                <a:r>
                  <a:rPr lang="en-US" i="1" baseline="-25000" smtClean="0"/>
                  <a:t>m</a:t>
                </a:r>
                <a:r>
                  <a:rPr lang="en-US" baseline="-25000" smtClean="0"/>
                  <a:t>x</a:t>
                </a:r>
                <a:r>
                  <a:rPr lang="en-US" i="1" baseline="-25000" smtClean="0"/>
                  <a:t>n </a:t>
                </a:r>
                <a:r>
                  <a:rPr lang="en-US" smtClean="0"/>
                  <a:t>dapat ditullis sebagai berikut:</a:t>
                </a:r>
              </a:p>
              <a:p>
                <a:pPr marL="0" indent="0" algn="ctr">
                  <a:buNone/>
                </a:pPr>
                <a:r>
                  <a:rPr lang="en-US" smtClean="0">
                    <a:solidFill>
                      <a:srgbClr val="00B0F0"/>
                    </a:solidFill>
                  </a:rPr>
                  <a:t>A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smtClean="0">
                                      <a:solidFill>
                                        <a:srgbClr val="00B0F0"/>
                                      </a:solidFill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11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12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13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21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22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23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31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32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33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  <m:e>
                              <m:r>
                                <a:rPr lang="en-US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smtClean="0">
                                      <a:solidFill>
                                        <a:srgbClr val="00B0F0"/>
                                      </a:solidFill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1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2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3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r>
                                <a:rPr lang="en-US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⋱</m:t>
                              </m:r>
                            </m:e>
                            <m:e>
                              <m:r>
                                <a:rPr lang="en-US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smtClean="0">
                                      <a:solidFill>
                                        <a:srgbClr val="00B0F0"/>
                                      </a:solidFill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𝑚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𝑚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𝑚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  <m:e>
                              <m:r>
                                <a:rPr lang="en-US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B0F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/>
                                    </a:rPr>
                                    <m:t>𝑚𝑛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smtClean="0"/>
              </a:p>
              <a:p>
                <a:r>
                  <a:rPr lang="en-US" smtClean="0"/>
                  <a:t>Matrik ini tiap elemen memiliki indeks rangkap, sebagai contoh </a:t>
                </a:r>
                <a:r>
                  <a:rPr lang="en-US" i="1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baseline="-25000" smtClean="0"/>
                  <a:t>23</a:t>
                </a:r>
                <a:r>
                  <a:rPr lang="en-US" smtClean="0"/>
                  <a:t> berarti elemen matrik A pada baris ke-dua kolom ke-tiga. Sedangkan matrik A berordo m x n dan ditulis A</a:t>
                </a:r>
                <a:r>
                  <a:rPr lang="en-US" baseline="-25000" smtClean="0"/>
                  <a:t>mn </a:t>
                </a:r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77" t="-3424" b="-19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066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B0F0"/>
                </a:solidFill>
              </a:rPr>
              <a:t>Jenis-jenis matriks</a:t>
            </a:r>
            <a:endParaRPr lang="en-US" b="1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Jenis-jenis matriks berdasar </a:t>
            </a:r>
            <a:r>
              <a:rPr lang="en-US" sz="2800" smtClean="0">
                <a:solidFill>
                  <a:srgbClr val="FF99CC"/>
                </a:solidFill>
              </a:rPr>
              <a:t>ordo</a:t>
            </a:r>
            <a:endParaRPr lang="en-US" sz="2800">
              <a:solidFill>
                <a:srgbClr val="FF99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1412" y="1519519"/>
                <a:ext cx="10339387" cy="4271686"/>
              </a:xfrm>
            </p:spPr>
            <p:txBody>
              <a:bodyPr/>
              <a:lstStyle/>
              <a:p>
                <a:r>
                  <a:rPr lang="en-US" b="1" smtClean="0">
                    <a:solidFill>
                      <a:srgbClr val="FFC000"/>
                    </a:solidFill>
                  </a:rPr>
                  <a:t>Matrik bujursangkar/persegi</a:t>
                </a:r>
                <a:r>
                  <a:rPr lang="en-US" smtClean="0"/>
                  <a:t>, yaitu matriks berordo n x n atau banyaknya baris sama dengan banyaknya kolom, disebut juga sebagai matriks persegi berordo n.</a:t>
                </a:r>
              </a:p>
              <a:p>
                <a:endParaRPr lang="en-US"/>
              </a:p>
              <a:p>
                <a:pPr marL="457200" lvl="1" indent="0">
                  <a:buNone/>
                </a:pPr>
                <a:r>
                  <a:rPr lang="en-US" sz="2800" b="1" smtClean="0">
                    <a:solidFill>
                      <a:srgbClr val="FFC000"/>
                    </a:solidFill>
                  </a:rPr>
                  <a:t>Contoh</a:t>
                </a:r>
                <a:r>
                  <a:rPr lang="en-US" sz="2800" smtClean="0"/>
                  <a:t>:  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B</a:t>
                </a:r>
                <a:r>
                  <a:rPr lang="en-US" sz="2800" baseline="-25000" smtClean="0">
                    <a:solidFill>
                      <a:srgbClr val="00B0F0"/>
                    </a:solidFill>
                  </a:rPr>
                  <a:t>2x2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 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smtClean="0"/>
                  <a:t>, maka 11 dan 9 dikatakan berada pada diagonal utama B</a:t>
                </a:r>
                <a:endParaRPr lang="en-US" sz="28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2" y="1519519"/>
                <a:ext cx="10339387" cy="4271686"/>
              </a:xfrm>
              <a:blipFill rotWithShape="1">
                <a:blip r:embed="rId2"/>
                <a:stretch>
                  <a:fillRect l="-1533" t="-2568" r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3054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Jenis-jenis matriks </a:t>
            </a:r>
            <a:r>
              <a:rPr lang="en-US" sz="2800"/>
              <a:t>berdasar </a:t>
            </a:r>
            <a:r>
              <a:rPr lang="en-US" sz="2800">
                <a:solidFill>
                  <a:srgbClr val="FF99CC"/>
                </a:solidFill>
              </a:rPr>
              <a:t>ordo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1412" y="1519519"/>
                <a:ext cx="10339387" cy="4271686"/>
              </a:xfrm>
            </p:spPr>
            <p:txBody>
              <a:bodyPr>
                <a:normAutofit fontScale="92500" lnSpcReduction="10000"/>
              </a:bodyPr>
              <a:lstStyle/>
              <a:p>
                <a:pPr marL="465138" indent="-465138"/>
                <a:r>
                  <a:rPr lang="en-US" sz="3000" b="1" smtClean="0">
                    <a:solidFill>
                      <a:srgbClr val="FFC000"/>
                    </a:solidFill>
                  </a:rPr>
                  <a:t>Matrik baris</a:t>
                </a:r>
                <a:r>
                  <a:rPr lang="en-US" sz="3000" smtClean="0"/>
                  <a:t>, yaitu matriks berordo 1 x n atau hanya memiliki satu baris.</a:t>
                </a:r>
              </a:p>
              <a:p>
                <a:pPr marL="458788" lvl="3" indent="0">
                  <a:buNone/>
                </a:pPr>
                <a:r>
                  <a:rPr lang="en-US" sz="3000" b="1" smtClean="0">
                    <a:solidFill>
                      <a:srgbClr val="FFC000"/>
                    </a:solidFill>
                  </a:rPr>
                  <a:t>Contoh</a:t>
                </a:r>
                <a:r>
                  <a:rPr lang="en-US" sz="3000" smtClean="0"/>
                  <a:t>:  </a:t>
                </a:r>
                <a:r>
                  <a:rPr lang="en-US" sz="3000" smtClean="0">
                    <a:solidFill>
                      <a:srgbClr val="00B0F0"/>
                    </a:solidFill>
                  </a:rPr>
                  <a:t>C</a:t>
                </a:r>
                <a:r>
                  <a:rPr lang="en-US" sz="3000" baseline="-25000" smtClean="0">
                    <a:solidFill>
                      <a:srgbClr val="00B0F0"/>
                    </a:solidFill>
                  </a:rPr>
                  <a:t>1x3</a:t>
                </a:r>
                <a:r>
                  <a:rPr lang="en-US" sz="3000" smtClean="0">
                    <a:solidFill>
                      <a:srgbClr val="00B0F0"/>
                    </a:solidFill>
                  </a:rPr>
                  <a:t> 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000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30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3000" smtClean="0"/>
              </a:p>
              <a:p>
                <a:pPr marL="284163" lvl="3" indent="0">
                  <a:buNone/>
                </a:pPr>
                <a:endParaRPr lang="en-US" sz="2800"/>
              </a:p>
              <a:p>
                <a:pPr marL="457200" lvl="2" indent="-457200"/>
                <a:r>
                  <a:rPr lang="en-US" sz="3000" b="1">
                    <a:solidFill>
                      <a:srgbClr val="FFC000"/>
                    </a:solidFill>
                  </a:rPr>
                  <a:t>Matrik </a:t>
                </a:r>
                <a:r>
                  <a:rPr lang="en-US" sz="3000" b="1" smtClean="0">
                    <a:solidFill>
                      <a:srgbClr val="FFC000"/>
                    </a:solidFill>
                  </a:rPr>
                  <a:t>kolom</a:t>
                </a:r>
                <a:r>
                  <a:rPr lang="en-US" sz="3000" smtClean="0"/>
                  <a:t>, </a:t>
                </a:r>
                <a:r>
                  <a:rPr lang="en-US" sz="3000"/>
                  <a:t>yaitu matriks berordo </a:t>
                </a:r>
                <a:r>
                  <a:rPr lang="en-US" sz="3000" smtClean="0"/>
                  <a:t>m </a:t>
                </a:r>
                <a:r>
                  <a:rPr lang="en-US" sz="3000"/>
                  <a:t>x </a:t>
                </a:r>
                <a:r>
                  <a:rPr lang="en-US" sz="3000" smtClean="0"/>
                  <a:t>1 </a:t>
                </a:r>
                <a:r>
                  <a:rPr lang="en-US" sz="3000"/>
                  <a:t>atau hanya memiliki satu </a:t>
                </a:r>
                <a:r>
                  <a:rPr lang="en-US" sz="3000" smtClean="0"/>
                  <a:t>kolom.</a:t>
                </a:r>
                <a:endParaRPr lang="en-US" sz="3000"/>
              </a:p>
              <a:p>
                <a:pPr marL="466725" lvl="4" indent="0">
                  <a:buNone/>
                </a:pPr>
                <a:r>
                  <a:rPr lang="en-US" sz="3000" b="1" smtClean="0">
                    <a:solidFill>
                      <a:srgbClr val="FFC000"/>
                    </a:solidFill>
                  </a:rPr>
                  <a:t>Contoh: </a:t>
                </a:r>
                <a:r>
                  <a:rPr lang="en-US" sz="3000" smtClean="0">
                    <a:solidFill>
                      <a:srgbClr val="FFC000"/>
                    </a:solidFill>
                  </a:rPr>
                  <a:t> </a:t>
                </a:r>
                <a:r>
                  <a:rPr lang="en-US" sz="3000" smtClean="0">
                    <a:solidFill>
                      <a:srgbClr val="00B0F0"/>
                    </a:solidFill>
                  </a:rPr>
                  <a:t>D</a:t>
                </a:r>
                <a:r>
                  <a:rPr lang="en-US" sz="3000" baseline="-25000" smtClean="0">
                    <a:solidFill>
                      <a:srgbClr val="00B0F0"/>
                    </a:solidFill>
                  </a:rPr>
                  <a:t>3x1  </a:t>
                </a:r>
                <a:r>
                  <a:rPr lang="en-US" sz="3000" smtClean="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000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0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3000" b="1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2" y="1519519"/>
                <a:ext cx="10339387" cy="4271686"/>
              </a:xfrm>
              <a:blipFill rotWithShape="1">
                <a:blip r:embed="rId2"/>
                <a:stretch>
                  <a:fillRect l="-1533" t="-3566" b="-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75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Jenis-jenis matriks </a:t>
            </a:r>
            <a:r>
              <a:rPr lang="en-US" sz="2800"/>
              <a:t>berdasar </a:t>
            </a:r>
            <a:r>
              <a:rPr lang="en-US" sz="2800">
                <a:solidFill>
                  <a:srgbClr val="FF99CC"/>
                </a:solidFill>
              </a:rPr>
              <a:t>ordo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1412" y="1519519"/>
                <a:ext cx="10339387" cy="4271686"/>
              </a:xfrm>
            </p:spPr>
            <p:txBody>
              <a:bodyPr>
                <a:normAutofit fontScale="92500"/>
              </a:bodyPr>
              <a:lstStyle/>
              <a:p>
                <a:pPr marL="465138" indent="-465138"/>
                <a:r>
                  <a:rPr lang="en-US" sz="3000" b="1" smtClean="0">
                    <a:solidFill>
                      <a:srgbClr val="FFC000"/>
                    </a:solidFill>
                  </a:rPr>
                  <a:t>Matrik tegak</a:t>
                </a:r>
                <a:r>
                  <a:rPr lang="en-US" sz="3000" smtClean="0"/>
                  <a:t>, yaitu matriks berordo m x n di mana m&gt;n.</a:t>
                </a:r>
              </a:p>
              <a:p>
                <a:pPr marL="458788" lvl="3" indent="0">
                  <a:buNone/>
                </a:pPr>
                <a:r>
                  <a:rPr lang="en-US" sz="3000" b="1" smtClean="0">
                    <a:solidFill>
                      <a:srgbClr val="FFC000"/>
                    </a:solidFill>
                  </a:rPr>
                  <a:t>Contoh</a:t>
                </a:r>
                <a:r>
                  <a:rPr lang="en-US" sz="3000" smtClean="0"/>
                  <a:t>:  </a:t>
                </a:r>
                <a:r>
                  <a:rPr lang="en-US" sz="3000">
                    <a:solidFill>
                      <a:srgbClr val="00B0F0"/>
                    </a:solidFill>
                  </a:rPr>
                  <a:t>E</a:t>
                </a:r>
                <a:r>
                  <a:rPr lang="en-US" sz="3000" baseline="-25000" smtClean="0">
                    <a:solidFill>
                      <a:srgbClr val="00B0F0"/>
                    </a:solidFill>
                  </a:rPr>
                  <a:t>3x2</a:t>
                </a:r>
                <a:r>
                  <a:rPr lang="en-US" sz="3000" smtClean="0">
                    <a:solidFill>
                      <a:srgbClr val="00B0F0"/>
                    </a:solidFill>
                  </a:rPr>
                  <a:t> 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000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30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3000" smtClean="0"/>
              </a:p>
              <a:p>
                <a:pPr marL="284163" lvl="3" indent="0">
                  <a:buNone/>
                </a:pPr>
                <a:endParaRPr lang="en-US" sz="2800"/>
              </a:p>
              <a:p>
                <a:pPr marL="457200" lvl="2" indent="-457200"/>
                <a:r>
                  <a:rPr lang="en-US" sz="3000" b="1">
                    <a:solidFill>
                      <a:srgbClr val="FFC000"/>
                    </a:solidFill>
                  </a:rPr>
                  <a:t>Matrik </a:t>
                </a:r>
                <a:r>
                  <a:rPr lang="en-US" sz="3000" b="1" smtClean="0">
                    <a:solidFill>
                      <a:srgbClr val="FFC000"/>
                    </a:solidFill>
                  </a:rPr>
                  <a:t>datar</a:t>
                </a:r>
                <a:r>
                  <a:rPr lang="en-US" sz="3000" smtClean="0"/>
                  <a:t>, </a:t>
                </a:r>
                <a:r>
                  <a:rPr lang="en-US" sz="3000"/>
                  <a:t>yaitu matriks berordo </a:t>
                </a:r>
                <a:r>
                  <a:rPr lang="en-US" sz="3000" smtClean="0"/>
                  <a:t>m </a:t>
                </a:r>
                <a:r>
                  <a:rPr lang="en-US" sz="3000"/>
                  <a:t>x n</a:t>
                </a:r>
                <a:r>
                  <a:rPr lang="en-US" sz="3000" smtClean="0"/>
                  <a:t> di mana m&lt;n.</a:t>
                </a:r>
                <a:endParaRPr lang="en-US" sz="3000"/>
              </a:p>
              <a:p>
                <a:pPr marL="466725" lvl="4" indent="0">
                  <a:buNone/>
                </a:pPr>
                <a:r>
                  <a:rPr lang="en-US" sz="3000" b="1" smtClean="0">
                    <a:solidFill>
                      <a:srgbClr val="FFC000"/>
                    </a:solidFill>
                  </a:rPr>
                  <a:t>Contoh: </a:t>
                </a:r>
                <a:r>
                  <a:rPr lang="en-US" sz="3000" smtClean="0">
                    <a:solidFill>
                      <a:srgbClr val="FFC000"/>
                    </a:solidFill>
                  </a:rPr>
                  <a:t> </a:t>
                </a:r>
                <a:r>
                  <a:rPr lang="en-US" sz="3000" smtClean="0">
                    <a:solidFill>
                      <a:srgbClr val="00B0F0"/>
                    </a:solidFill>
                  </a:rPr>
                  <a:t>F</a:t>
                </a:r>
                <a:r>
                  <a:rPr lang="en-US" sz="3000" baseline="-25000" smtClean="0">
                    <a:solidFill>
                      <a:srgbClr val="00B0F0"/>
                    </a:solidFill>
                  </a:rPr>
                  <a:t>2x3  </a:t>
                </a:r>
                <a:r>
                  <a:rPr lang="en-US" sz="3000" smtClean="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000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30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3000" b="1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2" y="1519519"/>
                <a:ext cx="10339387" cy="4271686"/>
              </a:xfrm>
              <a:blipFill rotWithShape="1">
                <a:blip r:embed="rId2"/>
                <a:stretch>
                  <a:fillRect l="-1533" t="-2568" r="-1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233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10716758" cy="775447"/>
          </a:xfrm>
        </p:spPr>
        <p:txBody>
          <a:bodyPr>
            <a:noAutofit/>
          </a:bodyPr>
          <a:lstStyle/>
          <a:p>
            <a:r>
              <a:rPr lang="en-US" sz="2800"/>
              <a:t>Jenis-jenis matriks berdasar </a:t>
            </a:r>
            <a:r>
              <a:rPr lang="en-US" sz="2800" smtClean="0">
                <a:solidFill>
                  <a:srgbClr val="FF99CC"/>
                </a:solidFill>
              </a:rPr>
              <a:t>elemen penyusunnya</a:t>
            </a:r>
            <a:endParaRPr lang="en-US" sz="2800">
              <a:solidFill>
                <a:srgbClr val="FF99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b="1" smtClean="0">
                    <a:solidFill>
                      <a:srgbClr val="FFC000"/>
                    </a:solidFill>
                  </a:rPr>
                  <a:t>Matriks nol. </a:t>
                </a:r>
                <a:r>
                  <a:rPr lang="en-US" smtClean="0"/>
                  <a:t>Yaitu matriks yang semua elemen penyusunnya adalah nol dan ninotasikan sebagai O.</a:t>
                </a:r>
              </a:p>
              <a:p>
                <a:pPr marL="296863" lvl="1" indent="0">
                  <a:buNone/>
                </a:pPr>
                <a:r>
                  <a:rPr lang="en-US" sz="2800" b="1" smtClean="0"/>
                  <a:t>Contoh:</a:t>
                </a:r>
                <a:r>
                  <a:rPr lang="en-US" sz="2800" b="1" smtClean="0">
                    <a:solidFill>
                      <a:srgbClr val="FFC000"/>
                    </a:solidFill>
                  </a:rPr>
                  <a:t>  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O</a:t>
                </a:r>
                <a:r>
                  <a:rPr lang="en-US" sz="2800" baseline="-25000" smtClean="0">
                    <a:solidFill>
                      <a:srgbClr val="00B0F0"/>
                    </a:solidFill>
                  </a:rPr>
                  <a:t>1X3  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smtClean="0">
                    <a:solidFill>
                      <a:srgbClr val="00B0F0"/>
                    </a:solidFill>
                  </a:rPr>
                  <a:t>;  O</a:t>
                </a:r>
                <a:r>
                  <a:rPr lang="en-US" sz="2800" baseline="-25000" smtClean="0">
                    <a:solidFill>
                      <a:srgbClr val="00B0F0"/>
                    </a:solidFill>
                  </a:rPr>
                  <a:t>2X2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smtClean="0">
                    <a:solidFill>
                      <a:srgbClr val="00B0F0"/>
                    </a:solidFill>
                  </a:rPr>
                  <a:t> </a:t>
                </a:r>
              </a:p>
              <a:p>
                <a:pPr marL="347663" indent="-288925"/>
                <a:r>
                  <a:rPr lang="en-US" b="1" smtClean="0">
                    <a:solidFill>
                      <a:srgbClr val="FFC000"/>
                    </a:solidFill>
                  </a:rPr>
                  <a:t>Matriks diagonal</a:t>
                </a:r>
                <a:r>
                  <a:rPr lang="en-US" smtClean="0">
                    <a:solidFill>
                      <a:srgbClr val="FFC000"/>
                    </a:solidFill>
                  </a:rPr>
                  <a:t>. </a:t>
                </a:r>
                <a:r>
                  <a:rPr lang="en-US" smtClean="0"/>
                  <a:t>Yaitu matriks persegi yang elemen di atas dan di bawah diagonal adalah</a:t>
                </a:r>
                <a:r>
                  <a:rPr lang="en-US" smtClean="0">
                    <a:solidFill>
                      <a:srgbClr val="FFC000"/>
                    </a:solidFill>
                  </a:rPr>
                  <a:t> </a:t>
                </a:r>
                <a:r>
                  <a:rPr lang="en-US" smtClean="0"/>
                  <a:t>semuanya nol.</a:t>
                </a:r>
              </a:p>
              <a:p>
                <a:pPr marL="347663" lvl="1" indent="-288925"/>
                <a:r>
                  <a:rPr lang="en-US" sz="2800" b="1"/>
                  <a:t>Contoh:  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D</a:t>
                </a:r>
                <a:r>
                  <a:rPr lang="en-US" sz="2800" baseline="-25000">
                    <a:solidFill>
                      <a:srgbClr val="00B0F0"/>
                    </a:solidFill>
                  </a:rPr>
                  <a:t>3</a:t>
                </a:r>
                <a:r>
                  <a:rPr lang="en-US" sz="2800" baseline="-25000" smtClean="0">
                    <a:solidFill>
                      <a:srgbClr val="00B0F0"/>
                    </a:solidFill>
                  </a:rPr>
                  <a:t>X3  </a:t>
                </a:r>
                <a:r>
                  <a:rPr lang="en-US" sz="280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>
                    <a:solidFill>
                      <a:srgbClr val="00B0F0"/>
                    </a:solidFill>
                  </a:rPr>
                  <a:t>;  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D</a:t>
                </a:r>
                <a:r>
                  <a:rPr lang="en-US" sz="2800" baseline="-25000" smtClean="0">
                    <a:solidFill>
                      <a:srgbClr val="00B0F0"/>
                    </a:solidFill>
                  </a:rPr>
                  <a:t>2X2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 </a:t>
                </a:r>
                <a:r>
                  <a:rPr lang="en-US" sz="280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>
                    <a:solidFill>
                      <a:srgbClr val="00B0F0"/>
                    </a:solidFill>
                  </a:rPr>
                  <a:t> </a:t>
                </a:r>
              </a:p>
              <a:p>
                <a:pPr marL="347663" indent="-288925"/>
                <a:endParaRPr lang="en-US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00" t="-3566" r="-3077" b="-11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1320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10716758" cy="775447"/>
          </a:xfrm>
        </p:spPr>
        <p:txBody>
          <a:bodyPr>
            <a:noAutofit/>
          </a:bodyPr>
          <a:lstStyle/>
          <a:p>
            <a:r>
              <a:rPr lang="en-US" sz="2800"/>
              <a:t>Jenis-jenis matriks berdasar </a:t>
            </a:r>
            <a:r>
              <a:rPr lang="en-US" sz="2800" smtClean="0">
                <a:solidFill>
                  <a:srgbClr val="FF99CC"/>
                </a:solidFill>
              </a:rPr>
              <a:t>elemen penyusunnya</a:t>
            </a:r>
            <a:endParaRPr lang="en-US" sz="2800">
              <a:solidFill>
                <a:srgbClr val="FF99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b="1" smtClean="0">
                    <a:solidFill>
                      <a:srgbClr val="FFC000"/>
                    </a:solidFill>
                  </a:rPr>
                  <a:t>Matriks skalar. </a:t>
                </a:r>
                <a:r>
                  <a:rPr lang="en-US" smtClean="0"/>
                  <a:t>Yaitu matriks diagonal yang semua elemen pada diagonalnya sama.</a:t>
                </a:r>
              </a:p>
              <a:p>
                <a:pPr marL="236538" lvl="1" indent="0">
                  <a:buNone/>
                </a:pPr>
                <a:r>
                  <a:rPr lang="en-US" sz="2800" b="1" smtClean="0"/>
                  <a:t>Contoh</a:t>
                </a:r>
                <a:r>
                  <a:rPr lang="en-US" sz="2800" b="1"/>
                  <a:t>:  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D</a:t>
                </a:r>
                <a:r>
                  <a:rPr lang="en-US" sz="2800" baseline="-25000">
                    <a:solidFill>
                      <a:srgbClr val="00B0F0"/>
                    </a:solidFill>
                  </a:rPr>
                  <a:t>3</a:t>
                </a:r>
                <a:r>
                  <a:rPr lang="en-US" sz="2800" baseline="-25000" smtClean="0">
                    <a:solidFill>
                      <a:srgbClr val="00B0F0"/>
                    </a:solidFill>
                  </a:rPr>
                  <a:t>X3  </a:t>
                </a:r>
                <a:r>
                  <a:rPr lang="en-US" sz="280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>
                    <a:solidFill>
                      <a:srgbClr val="00B0F0"/>
                    </a:solidFill>
                  </a:rPr>
                  <a:t>;  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D</a:t>
                </a:r>
                <a:r>
                  <a:rPr lang="en-US" sz="2800" baseline="-25000" smtClean="0">
                    <a:solidFill>
                      <a:srgbClr val="00B0F0"/>
                    </a:solidFill>
                  </a:rPr>
                  <a:t>2X2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 </a:t>
                </a:r>
                <a:r>
                  <a:rPr lang="en-US" sz="280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>
                    <a:solidFill>
                      <a:srgbClr val="00B0F0"/>
                    </a:solidFill>
                  </a:rPr>
                  <a:t> </a:t>
                </a:r>
              </a:p>
              <a:p>
                <a:pPr marL="347663" indent="-288925"/>
                <a:r>
                  <a:rPr lang="en-US" b="1">
                    <a:solidFill>
                      <a:srgbClr val="FFC000"/>
                    </a:solidFill>
                  </a:rPr>
                  <a:t>Matriks </a:t>
                </a:r>
                <a:r>
                  <a:rPr lang="en-US" b="1" smtClean="0">
                    <a:solidFill>
                      <a:srgbClr val="FFC000"/>
                    </a:solidFill>
                  </a:rPr>
                  <a:t>simetri. </a:t>
                </a:r>
                <a:r>
                  <a:rPr lang="en-US"/>
                  <a:t>Yaitu matriks </a:t>
                </a:r>
                <a:r>
                  <a:rPr lang="en-US" smtClean="0"/>
                  <a:t>persegi, yang seteiap elemennya, selain elemen diagonal, adalah simetri terhadap diagonal utama.</a:t>
                </a:r>
              </a:p>
              <a:p>
                <a:pPr marL="363538" lvl="1" indent="0">
                  <a:buNone/>
                </a:pPr>
                <a:r>
                  <a:rPr lang="en-US" b="1" smtClean="0"/>
                  <a:t>Contoh: </a:t>
                </a:r>
                <a:r>
                  <a:rPr lang="en-US" sz="2800">
                    <a:solidFill>
                      <a:srgbClr val="00B0F0"/>
                    </a:solidFill>
                  </a:rPr>
                  <a:t>D</a:t>
                </a:r>
                <a:r>
                  <a:rPr lang="en-US" sz="2800" baseline="-25000">
                    <a:solidFill>
                      <a:srgbClr val="00B0F0"/>
                    </a:solidFill>
                  </a:rPr>
                  <a:t>2X2</a:t>
                </a:r>
                <a:r>
                  <a:rPr lang="en-US" sz="2800">
                    <a:solidFill>
                      <a:srgbClr val="00B0F0"/>
                    </a:solidFill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>
                    <a:solidFill>
                      <a:srgbClr val="00B0F0"/>
                    </a:solidFill>
                  </a:rPr>
                  <a:t> </a:t>
                </a:r>
              </a:p>
              <a:p>
                <a:pPr marL="363538" indent="0">
                  <a:buNone/>
                </a:pPr>
                <a:endParaRPr lang="en-US" b="1"/>
              </a:p>
              <a:p>
                <a:pPr marL="347663" indent="-288925"/>
                <a:endParaRPr lang="en-US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77" t="-3281" r="-1785" b="-24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508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10716758" cy="775447"/>
          </a:xfrm>
        </p:spPr>
        <p:txBody>
          <a:bodyPr>
            <a:noAutofit/>
          </a:bodyPr>
          <a:lstStyle/>
          <a:p>
            <a:r>
              <a:rPr lang="en-US" sz="2800"/>
              <a:t>Jenis-jenis matriks berdasar </a:t>
            </a:r>
            <a:r>
              <a:rPr lang="en-US" sz="2800" smtClean="0">
                <a:solidFill>
                  <a:srgbClr val="FF99CC"/>
                </a:solidFill>
              </a:rPr>
              <a:t>elemen penyusunnya</a:t>
            </a:r>
            <a:endParaRPr lang="en-US" sz="2800">
              <a:solidFill>
                <a:srgbClr val="FF99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b="1" smtClean="0">
                    <a:solidFill>
                      <a:srgbClr val="FFC000"/>
                    </a:solidFill>
                  </a:rPr>
                  <a:t>Matriks simetri miring. </a:t>
                </a:r>
                <a:r>
                  <a:rPr lang="en-US" smtClean="0"/>
                  <a:t>Yaitu matriks simetri yang elemen-elemennya selain elemen diagonal, saling berlawanan.</a:t>
                </a:r>
              </a:p>
              <a:p>
                <a:pPr marL="236538" lvl="1" indent="0">
                  <a:buNone/>
                </a:pPr>
                <a:r>
                  <a:rPr lang="en-US" sz="2800" b="1" smtClean="0"/>
                  <a:t>Contoh</a:t>
                </a:r>
                <a:r>
                  <a:rPr lang="en-US" sz="2800" b="1"/>
                  <a:t>:  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D</a:t>
                </a:r>
                <a:r>
                  <a:rPr lang="en-US" sz="2800" baseline="-25000">
                    <a:solidFill>
                      <a:srgbClr val="00B0F0"/>
                    </a:solidFill>
                  </a:rPr>
                  <a:t>3</a:t>
                </a:r>
                <a:r>
                  <a:rPr lang="en-US" sz="2800" baseline="-25000" smtClean="0">
                    <a:solidFill>
                      <a:srgbClr val="00B0F0"/>
                    </a:solidFill>
                  </a:rPr>
                  <a:t>X3  </a:t>
                </a:r>
                <a:r>
                  <a:rPr lang="en-US" sz="280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−5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−6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−7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>
                    <a:solidFill>
                      <a:srgbClr val="00B0F0"/>
                    </a:solidFill>
                  </a:rPr>
                  <a:t>; </a:t>
                </a:r>
                <a:endParaRPr lang="en-US" sz="2800" smtClean="0">
                  <a:solidFill>
                    <a:srgbClr val="00B0F0"/>
                  </a:solidFill>
                </a:endParaRPr>
              </a:p>
              <a:p>
                <a:pPr marL="279400" indent="-279400"/>
                <a:r>
                  <a:rPr lang="en-US" b="1" smtClean="0">
                    <a:solidFill>
                      <a:srgbClr val="FFC000"/>
                    </a:solidFill>
                  </a:rPr>
                  <a:t>Matriks identitas. </a:t>
                </a:r>
                <a:r>
                  <a:rPr lang="en-US"/>
                  <a:t>Yaitu matriks </a:t>
                </a:r>
                <a:r>
                  <a:rPr lang="en-US" smtClean="0"/>
                  <a:t>diagonal yang semua elemen pada diagonal utamanya adalah 1 dan dinotasikan I.</a:t>
                </a:r>
              </a:p>
              <a:p>
                <a:pPr marL="363538" lvl="1" indent="0">
                  <a:buNone/>
                </a:pPr>
                <a:r>
                  <a:rPr lang="en-US" sz="2600" b="1" smtClean="0"/>
                  <a:t>Contoh: </a:t>
                </a:r>
                <a:r>
                  <a:rPr lang="en-US" sz="3000">
                    <a:solidFill>
                      <a:srgbClr val="00B0F0"/>
                    </a:solidFill>
                  </a:rPr>
                  <a:t>I</a:t>
                </a:r>
                <a:r>
                  <a:rPr lang="en-US" sz="3000" baseline="-25000" smtClean="0">
                    <a:solidFill>
                      <a:srgbClr val="00B0F0"/>
                    </a:solidFill>
                  </a:rPr>
                  <a:t>2X2</a:t>
                </a:r>
                <a:r>
                  <a:rPr lang="en-US" sz="3000" smtClean="0">
                    <a:solidFill>
                      <a:srgbClr val="00B0F0"/>
                    </a:solidFill>
                  </a:rPr>
                  <a:t> </a:t>
                </a:r>
                <a:r>
                  <a:rPr lang="en-US" sz="300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000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30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3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3000">
                    <a:solidFill>
                      <a:srgbClr val="00B0F0"/>
                    </a:solidFill>
                  </a:rPr>
                  <a:t> </a:t>
                </a:r>
              </a:p>
              <a:p>
                <a:pPr marL="363538" indent="0">
                  <a:buNone/>
                </a:pPr>
                <a:endParaRPr lang="en-US" b="1"/>
              </a:p>
              <a:p>
                <a:pPr marL="347663" indent="-288925"/>
                <a:endParaRPr lang="en-US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77" t="-3281" b="-26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12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10716758" cy="775447"/>
          </a:xfrm>
        </p:spPr>
        <p:txBody>
          <a:bodyPr>
            <a:noAutofit/>
          </a:bodyPr>
          <a:lstStyle/>
          <a:p>
            <a:r>
              <a:rPr lang="en-US" sz="2800"/>
              <a:t>Jenis-jenis matriks berdasar </a:t>
            </a:r>
            <a:r>
              <a:rPr lang="en-US" sz="2800" smtClean="0">
                <a:solidFill>
                  <a:srgbClr val="FF99CC"/>
                </a:solidFill>
              </a:rPr>
              <a:t>elemen penyusunnya</a:t>
            </a:r>
            <a:endParaRPr lang="en-US" sz="2800">
              <a:solidFill>
                <a:srgbClr val="FF99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b="1" smtClean="0">
                    <a:solidFill>
                      <a:srgbClr val="FFC000"/>
                    </a:solidFill>
                  </a:rPr>
                  <a:t>Matriks segitiga atas. </a:t>
                </a:r>
                <a:r>
                  <a:rPr lang="en-US" smtClean="0"/>
                  <a:t>Yaitu matriks persegi yang elemen-elemen di bawah ddiagonal utamanya adalah 0.</a:t>
                </a:r>
              </a:p>
              <a:p>
                <a:pPr marL="236538" lvl="1" indent="0">
                  <a:buNone/>
                </a:pPr>
                <a:r>
                  <a:rPr lang="en-US" sz="2800" b="1" smtClean="0"/>
                  <a:t>Contoh</a:t>
                </a:r>
                <a:r>
                  <a:rPr lang="en-US" sz="2800" b="1"/>
                  <a:t>:  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G</a:t>
                </a:r>
                <a:r>
                  <a:rPr lang="en-US" sz="2800" baseline="-25000" smtClean="0">
                    <a:solidFill>
                      <a:srgbClr val="00B0F0"/>
                    </a:solidFill>
                  </a:rPr>
                  <a:t>3X3  </a:t>
                </a:r>
                <a:r>
                  <a:rPr lang="en-US" sz="280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−5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>
                    <a:solidFill>
                      <a:srgbClr val="00B0F0"/>
                    </a:solidFill>
                  </a:rPr>
                  <a:t>; </a:t>
                </a:r>
                <a:endParaRPr lang="en-US" sz="2800" smtClean="0">
                  <a:solidFill>
                    <a:srgbClr val="00B0F0"/>
                  </a:solidFill>
                </a:endParaRPr>
              </a:p>
              <a:p>
                <a:r>
                  <a:rPr lang="en-US" b="1">
                    <a:solidFill>
                      <a:srgbClr val="FFC000"/>
                    </a:solidFill>
                  </a:rPr>
                  <a:t>Matriks segitiga </a:t>
                </a:r>
                <a:r>
                  <a:rPr lang="en-US" b="1" smtClean="0">
                    <a:solidFill>
                      <a:srgbClr val="FFC000"/>
                    </a:solidFill>
                  </a:rPr>
                  <a:t>bawah. </a:t>
                </a:r>
                <a:r>
                  <a:rPr lang="en-US"/>
                  <a:t>Yaitu matriks persegi yang elemen-elemen di </a:t>
                </a:r>
                <a:r>
                  <a:rPr lang="en-US" smtClean="0"/>
                  <a:t>atas diagonal </a:t>
                </a:r>
                <a:r>
                  <a:rPr lang="en-US"/>
                  <a:t>utamanya adalah 0.</a:t>
                </a:r>
              </a:p>
              <a:p>
                <a:pPr marL="236538" lvl="1" indent="0">
                  <a:buNone/>
                </a:pPr>
                <a:r>
                  <a:rPr lang="en-US" sz="2800" b="1"/>
                  <a:t>Contoh:  </a:t>
                </a:r>
                <a:r>
                  <a:rPr lang="en-US" sz="2800">
                    <a:solidFill>
                      <a:srgbClr val="00B0F0"/>
                    </a:solidFill>
                  </a:rPr>
                  <a:t>G</a:t>
                </a:r>
                <a:r>
                  <a:rPr lang="en-US" sz="2800" baseline="-25000">
                    <a:solidFill>
                      <a:srgbClr val="00B0F0"/>
                    </a:solidFill>
                  </a:rPr>
                  <a:t>3X3  </a:t>
                </a:r>
                <a:r>
                  <a:rPr lang="en-US" sz="280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>
                    <a:solidFill>
                      <a:srgbClr val="00B0F0"/>
                    </a:solidFill>
                  </a:rPr>
                  <a:t>; </a:t>
                </a:r>
              </a:p>
              <a:p>
                <a:pPr marL="363538" indent="0">
                  <a:buNone/>
                </a:pPr>
                <a:endParaRPr lang="en-US" b="1"/>
              </a:p>
              <a:p>
                <a:pPr marL="347663" indent="-288925"/>
                <a:endParaRPr lang="en-US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77" t="-3281" b="-26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46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10716758" cy="775447"/>
          </a:xfrm>
        </p:spPr>
        <p:txBody>
          <a:bodyPr>
            <a:noAutofit/>
          </a:bodyPr>
          <a:lstStyle/>
          <a:p>
            <a:r>
              <a:rPr lang="en-US" sz="2800"/>
              <a:t>Jenis-jenis matriks berdasar </a:t>
            </a:r>
            <a:r>
              <a:rPr lang="en-US" sz="2800" smtClean="0">
                <a:solidFill>
                  <a:srgbClr val="FF99CC"/>
                </a:solidFill>
              </a:rPr>
              <a:t>elemen penyusunnya</a:t>
            </a:r>
            <a:endParaRPr lang="en-US" sz="2800">
              <a:solidFill>
                <a:srgbClr val="FF99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b="1" smtClean="0">
                    <a:solidFill>
                      <a:srgbClr val="FFC000"/>
                    </a:solidFill>
                  </a:rPr>
                  <a:t>Matriks transpose. </a:t>
                </a:r>
                <a:r>
                  <a:rPr lang="en-US" smtClean="0"/>
                  <a:t>Yaitu matriks yang diperoleh dari memindahkan elemen-elemen baris menjadi elemen pada kolom atau sebaliknya.</a:t>
                </a:r>
              </a:p>
              <a:p>
                <a:pPr marL="236538" lvl="1" indent="0">
                  <a:buNone/>
                </a:pPr>
                <a:r>
                  <a:rPr lang="en-US" sz="2800" b="1" smtClean="0"/>
                  <a:t>Contoh</a:t>
                </a:r>
                <a:r>
                  <a:rPr lang="en-US" sz="2800" b="1"/>
                  <a:t>:  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A</a:t>
                </a:r>
                <a:r>
                  <a:rPr lang="en-US" sz="2800" baseline="-25000" smtClean="0">
                    <a:solidFill>
                      <a:srgbClr val="00B0F0"/>
                    </a:solidFill>
                  </a:rPr>
                  <a:t>3X2  </a:t>
                </a:r>
                <a:r>
                  <a:rPr lang="en-US" sz="280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>
                    <a:solidFill>
                      <a:srgbClr val="00B0F0"/>
                    </a:solidFill>
                  </a:rPr>
                  <a:t>; 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A</a:t>
                </a:r>
                <a:r>
                  <a:rPr lang="en-US" sz="2800" baseline="30000" smtClean="0">
                    <a:solidFill>
                      <a:srgbClr val="00B0F0"/>
                    </a:solidFill>
                  </a:rPr>
                  <a:t>T</a:t>
                </a:r>
                <a:r>
                  <a:rPr lang="en-US" sz="2800" baseline="-25000" smtClean="0">
                    <a:solidFill>
                      <a:srgbClr val="00B0F0"/>
                    </a:solidFill>
                  </a:rPr>
                  <a:t>2X3</a:t>
                </a:r>
                <a:r>
                  <a:rPr lang="en-US" sz="2800" smtClean="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>
                    <a:solidFill>
                      <a:srgbClr val="00B0F0"/>
                    </a:solidFill>
                  </a:rPr>
                  <a:t>; </a:t>
                </a:r>
              </a:p>
              <a:p>
                <a:pPr marL="236538" lvl="1" indent="0">
                  <a:buNone/>
                </a:pPr>
                <a:endParaRPr lang="en-US" sz="2800" smtClean="0">
                  <a:solidFill>
                    <a:srgbClr val="00B0F0"/>
                  </a:solidFill>
                </a:endParaRPr>
              </a:p>
              <a:p>
                <a:r>
                  <a:rPr lang="en-US" b="1">
                    <a:solidFill>
                      <a:srgbClr val="FFC000"/>
                    </a:solidFill>
                  </a:rPr>
                  <a:t>Matriks segitiga </a:t>
                </a:r>
                <a:r>
                  <a:rPr lang="en-US" b="1" smtClean="0">
                    <a:solidFill>
                      <a:srgbClr val="FFC000"/>
                    </a:solidFill>
                  </a:rPr>
                  <a:t>bawah. </a:t>
                </a:r>
                <a:r>
                  <a:rPr lang="en-US"/>
                  <a:t>Yaitu matriks persegi yang elemen-elemen di </a:t>
                </a:r>
                <a:r>
                  <a:rPr lang="en-US" smtClean="0"/>
                  <a:t>atas diagonal </a:t>
                </a:r>
                <a:r>
                  <a:rPr lang="en-US"/>
                  <a:t>utamanya adalah 0.</a:t>
                </a:r>
              </a:p>
              <a:p>
                <a:pPr marL="236538" lvl="1" indent="0">
                  <a:buNone/>
                </a:pPr>
                <a:r>
                  <a:rPr lang="en-US" sz="2800" b="1"/>
                  <a:t>Contoh:  </a:t>
                </a:r>
                <a:r>
                  <a:rPr lang="en-US" sz="2800">
                    <a:solidFill>
                      <a:srgbClr val="00B0F0"/>
                    </a:solidFill>
                  </a:rPr>
                  <a:t>G</a:t>
                </a:r>
                <a:r>
                  <a:rPr lang="en-US" sz="2800" baseline="-25000">
                    <a:solidFill>
                      <a:srgbClr val="00B0F0"/>
                    </a:solidFill>
                  </a:rPr>
                  <a:t>3X3  </a:t>
                </a:r>
                <a:r>
                  <a:rPr lang="en-US" sz="280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>
                    <a:solidFill>
                      <a:srgbClr val="00B0F0"/>
                    </a:solidFill>
                  </a:rPr>
                  <a:t>; </a:t>
                </a:r>
              </a:p>
              <a:p>
                <a:pPr marL="363538" indent="0">
                  <a:buNone/>
                </a:pPr>
                <a:endParaRPr lang="en-US" b="1"/>
              </a:p>
              <a:p>
                <a:pPr marL="347663" indent="-288925"/>
                <a:endParaRPr lang="en-US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69" t="-3424" r="-1846" b="-9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467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B0F0"/>
                </a:solidFill>
              </a:rPr>
              <a:t>KESAMAAN matriks</a:t>
            </a:r>
            <a:endParaRPr lang="en-US" b="1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04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KESAMAAN MATRIKS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mtClean="0"/>
                  <a:t>Dua buah matriks atau lebih dikatakan sama bila dan hanya bila mempunyai ordo sama dan elemen-elemen yang seletak juga sama.</a:t>
                </a:r>
              </a:p>
              <a:p>
                <a:r>
                  <a:rPr lang="en-US" smtClean="0"/>
                  <a:t>Contoh:    A</a:t>
                </a:r>
                <a:r>
                  <a:rPr lang="en-US" baseline="-25000" smtClean="0"/>
                  <a:t>2x3</a:t>
                </a:r>
                <a:r>
                  <a:rPr lang="en-US" smtClean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/>
                  <a:t>; B</a:t>
                </a:r>
                <a:r>
                  <a:rPr lang="en-US" baseline="-25000" smtClean="0"/>
                  <a:t>2x3</a:t>
                </a:r>
                <a:r>
                  <a:rPr lang="en-US" smtClean="0"/>
                  <a:t> </a:t>
                </a:r>
                <a:r>
                  <a:rPr lang="en-US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8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/>
                  <a:t>, maka A=B</a:t>
                </a:r>
                <a:endParaRPr lang="en-US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62" t="-2568" r="-19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240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smtClean="0">
                <a:solidFill>
                  <a:srgbClr val="00B0F0"/>
                </a:solidFill>
              </a:rPr>
              <a:t>OPERASI matriks </a:t>
            </a:r>
            <a:br>
              <a:rPr lang="en-US" sz="4800" b="1" smtClean="0">
                <a:solidFill>
                  <a:srgbClr val="00B0F0"/>
                </a:solidFill>
              </a:rPr>
            </a:br>
            <a:r>
              <a:rPr lang="en-US" sz="4800" b="1" smtClean="0">
                <a:solidFill>
                  <a:srgbClr val="00B0F0"/>
                </a:solidFill>
              </a:rPr>
              <a:t>DAN SIFAT-SIFATNYA</a:t>
            </a:r>
            <a:endParaRPr lang="en-US" sz="4800" b="1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243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FF9900"/>
                </a:solidFill>
              </a:rPr>
              <a:t>PENJUMLAHAN DAN PENGURANGAN MATRIKS</a:t>
            </a:r>
            <a:endParaRPr lang="en-US" b="1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27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A. PENJUMLAHAN DAN PENGURANGAN MATRIKS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1413" y="1519519"/>
            <a:ext cx="9905998" cy="1412367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Untuk menjelaskan operasi penjumlah dan pengurangan pada matriks, perhatikan contoh pada tabel berikut:</a:t>
            </a:r>
          </a:p>
          <a:p>
            <a:endParaRPr lang="en-US"/>
          </a:p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876693"/>
              </p:ext>
            </p:extLst>
          </p:nvPr>
        </p:nvGraphicFramePr>
        <p:xfrm>
          <a:off x="595088" y="3767665"/>
          <a:ext cx="4746168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5826"/>
                <a:gridCol w="1190172"/>
                <a:gridCol w="119017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Wilayah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Laki-laki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Perem-puan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T-Shirt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240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180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Polo Shirt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150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200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Kemeja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325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100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627993"/>
              </p:ext>
            </p:extLst>
          </p:nvPr>
        </p:nvGraphicFramePr>
        <p:xfrm>
          <a:off x="6814452" y="4847770"/>
          <a:ext cx="4746168" cy="1797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5826"/>
                <a:gridCol w="1190172"/>
                <a:gridCol w="1190170"/>
              </a:tblGrid>
              <a:tr h="68483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Wilayah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Laki-laki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Perem-puan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T-Shirt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360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340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Polo Shirt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250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280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Kemeja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230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270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3143" y="3323771"/>
            <a:ext cx="4418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/>
              <a:t>WILAYAH PEMASARAN JATIM, JATENG, DIY</a:t>
            </a:r>
            <a:endParaRPr lang="en-US" sz="1600"/>
          </a:p>
        </p:txBody>
      </p:sp>
      <p:sp>
        <p:nvSpPr>
          <p:cNvPr id="9" name="TextBox 8"/>
          <p:cNvSpPr txBox="1"/>
          <p:nvPr/>
        </p:nvSpPr>
        <p:spPr>
          <a:xfrm>
            <a:off x="6756400" y="4274457"/>
            <a:ext cx="45351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/>
              <a:t>WILAYAH PEMASARAN JABAR, DKI, BANTEN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96276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A. PENJUMLAHAN DAN PENGURANGAN MATRIKS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519519"/>
            <a:ext cx="9905998" cy="27984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mtClean="0"/>
              <a:t>PERTANYAAN: Berapakah konsumen yang membeli T-Shirt, Polo Shirt, dan Kemeja secara keseluruhan?</a:t>
            </a:r>
          </a:p>
          <a:p>
            <a:pPr marL="0" indent="0">
              <a:buNone/>
            </a:pPr>
            <a:r>
              <a:rPr lang="en-US" smtClean="0"/>
              <a:t>JAWAB: Dengan mudah kita bisa menjawab pertanyaan tersebut dengan melihat isi tabel yang bersesuaian dan menjumlahkannya. Hasil penjumlahan disajikan dalam tabel berikut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498352"/>
              </p:ext>
            </p:extLst>
          </p:nvPr>
        </p:nvGraphicFramePr>
        <p:xfrm>
          <a:off x="2093688" y="4504265"/>
          <a:ext cx="811711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0061"/>
                <a:gridCol w="2339163"/>
                <a:gridCol w="25978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Wilayah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Laki-laki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Perem-puan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T-Shirt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240+360=600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180+340=520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Polo Shirt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150+250=400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200+280=480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Kemeja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325+230=555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100+270=370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468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A. PENJUMLAHAN DAN PENGURANGAN MATRIKS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206567"/>
              </p:ext>
            </p:extLst>
          </p:nvPr>
        </p:nvGraphicFramePr>
        <p:xfrm>
          <a:off x="701414" y="3321098"/>
          <a:ext cx="4746168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5826"/>
                <a:gridCol w="1190172"/>
                <a:gridCol w="119017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Wilayah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Laki-laki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Perem-puan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T-Shirt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240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180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Polo Shirt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150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200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Kemeja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325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100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692959"/>
              </p:ext>
            </p:extLst>
          </p:nvPr>
        </p:nvGraphicFramePr>
        <p:xfrm>
          <a:off x="6814452" y="4847770"/>
          <a:ext cx="4746168" cy="1797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5826"/>
                <a:gridCol w="1190172"/>
                <a:gridCol w="1190170"/>
              </a:tblGrid>
              <a:tr h="68483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Wilayah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Laki-laki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Perem-puan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T-Shirt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360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340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Polo Shirt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250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280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Kemeja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230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270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614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A. PENJUMLAHAN DAN PENGURANGAN MATRIKS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6820" y="3152632"/>
                <a:ext cx="9905998" cy="3442613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400" smtClean="0">
                    <a:solidFill>
                      <a:srgbClr val="00B0F0"/>
                    </a:solidFill>
                  </a:rPr>
                  <a:t>A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40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180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150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200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325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100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smtClean="0"/>
              </a:p>
              <a:p>
                <a:pPr marL="0" indent="0">
                  <a:buNone/>
                </a:pPr>
                <a:r>
                  <a:rPr lang="en-US" sz="2400" smtClean="0">
                    <a:solidFill>
                      <a:srgbClr val="00B0F0"/>
                    </a:solidFill>
                  </a:rPr>
                  <a:t>B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60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340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250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280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230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270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smtClean="0"/>
              </a:p>
              <a:p>
                <a:pPr marL="0" indent="0">
                  <a:buNone/>
                </a:pPr>
                <a:r>
                  <a:rPr lang="en-US" sz="2400" smtClean="0">
                    <a:solidFill>
                      <a:srgbClr val="00B0F0"/>
                    </a:solidFill>
                  </a:rPr>
                  <a:t>C = A+B </a:t>
                </a:r>
                <a:r>
                  <a:rPr lang="en-US" sz="2400" smtClean="0">
                    <a:solidFill>
                      <a:srgbClr val="00B0F0"/>
                    </a:solidFill>
                    <a:sym typeface="Wingdings" pitchFamily="2" charset="2"/>
                  </a:rPr>
                  <a:t> </a:t>
                </a:r>
                <a:r>
                  <a:rPr lang="en-US" sz="2400" smtClean="0">
                    <a:solidFill>
                      <a:srgbClr val="00B0F0"/>
                    </a:solidFill>
                  </a:rPr>
                  <a:t>C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solidFill>
                                  <a:srgbClr val="00B0F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6</m:t>
                              </m:r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00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520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400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480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555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370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6820" y="3152632"/>
                <a:ext cx="9905998" cy="3442613"/>
              </a:xfrm>
              <a:blipFill rotWithShape="1">
                <a:blip r:embed="rId2"/>
                <a:stretch>
                  <a:fillRect l="-1662" t="-1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146412" y="1637731"/>
            <a:ext cx="9648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mtClean="0"/>
              <a:t>PENGERTIAN PENJUMLAHAN MATRIKS: Jika A + B = C, maka elemen-elemen C diperoleh dari penjumlahan elemen-elemen A dan B yang seletak, yaitu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= a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ij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+ b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ij 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 untuk elemen C pada baris ke-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dan kolom ke-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. Akibatnya, matriks A dan B dapat dijumlahkan apabila kedua matriks memiliki ordo yang sama.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922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66700" dist="76200" dir="2700000" algn="tl" rotWithShape="0">
                    <a:prstClr val="black">
                      <a:alpha val="81000"/>
                    </a:prstClr>
                  </a:outerShdw>
                </a:effectLst>
              </a:rPr>
              <a:t>SIFAT-SIFAT PENJUMLAHAN MATRIKS</a:t>
            </a:r>
            <a:endParaRPr lang="en-US" b="1">
              <a:solidFill>
                <a:srgbClr val="FFFF00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  <a:outerShdw blurRad="266700" dist="76200" dir="2700000" algn="tl" rotWithShape="0">
                  <a:prstClr val="black">
                    <a:alpha val="81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550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SIFAT-SIFAT PENJUMLAHAN MATRIKS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tabLst>
                <a:tab pos="914400" algn="ctr"/>
                <a:tab pos="1371600" algn="ctr"/>
                <a:tab pos="1771650" algn="ctr"/>
                <a:tab pos="2286000" algn="ctr"/>
                <a:tab pos="2743200" algn="ctr"/>
                <a:tab pos="3200400" algn="ctr"/>
                <a:tab pos="3657600" algn="ctr"/>
                <a:tab pos="4114800" algn="ctr"/>
                <a:tab pos="4572000" algn="ctr"/>
              </a:tabLst>
            </a:pPr>
            <a:r>
              <a:rPr lang="en-US" smtClean="0"/>
              <a:t>	A	+	B	=	B	+	A</a:t>
            </a:r>
          </a:p>
          <a:p>
            <a:pPr marL="514350" indent="-514350">
              <a:buFont typeface="+mj-lt"/>
              <a:buAutoNum type="arabicPeriod"/>
              <a:tabLst>
                <a:tab pos="914400" algn="ctr"/>
                <a:tab pos="1314450" algn="ctr"/>
                <a:tab pos="2000250" algn="ctr"/>
                <a:tab pos="2743200" algn="ctr"/>
                <a:tab pos="3543300" algn="ctr"/>
                <a:tab pos="4229100" algn="ctr"/>
                <a:tab pos="4572000" algn="ctr"/>
              </a:tabLst>
            </a:pPr>
            <a:r>
              <a:rPr lang="en-US"/>
              <a:t>	</a:t>
            </a:r>
            <a:r>
              <a:rPr lang="en-US" smtClean="0"/>
              <a:t>A	+	(B+C)	=	(A+B)	+	C</a:t>
            </a:r>
          </a:p>
          <a:p>
            <a:pPr marL="514350" indent="-514350">
              <a:buFont typeface="+mj-lt"/>
              <a:buAutoNum type="arabicPeriod"/>
              <a:tabLst>
                <a:tab pos="914400" algn="ctr"/>
                <a:tab pos="1314450" algn="ctr"/>
                <a:tab pos="1657350" algn="ctr"/>
                <a:tab pos="2171700" algn="ctr"/>
                <a:tab pos="2743200" algn="ctr"/>
                <a:tab pos="3200400" algn="ctr"/>
                <a:tab pos="3600450" algn="ctr"/>
                <a:tab pos="4114800" algn="ctr"/>
                <a:tab pos="4572000" algn="ctr"/>
              </a:tabLst>
            </a:pPr>
            <a:r>
              <a:rPr lang="en-US" smtClean="0"/>
              <a:t>	</a:t>
            </a:r>
            <a:r>
              <a:rPr lang="en-US"/>
              <a:t>A	+	</a:t>
            </a:r>
            <a:r>
              <a:rPr lang="en-US" smtClean="0"/>
              <a:t>O</a:t>
            </a:r>
            <a:r>
              <a:rPr lang="en-US"/>
              <a:t>	=	</a:t>
            </a:r>
            <a:r>
              <a:rPr lang="en-US" smtClean="0"/>
              <a:t>O</a:t>
            </a:r>
            <a:r>
              <a:rPr lang="en-US"/>
              <a:t>	+	</a:t>
            </a:r>
            <a:r>
              <a:rPr lang="en-US" smtClean="0"/>
              <a:t>A	=	A</a:t>
            </a:r>
            <a:endParaRPr lang="en-US"/>
          </a:p>
          <a:p>
            <a:pPr marL="514350" indent="-514350">
              <a:buFont typeface="+mj-lt"/>
              <a:buAutoNum type="arabicPeriod"/>
              <a:tabLst>
                <a:tab pos="800100" algn="l"/>
              </a:tabLst>
            </a:pPr>
            <a:r>
              <a:rPr lang="en-US" smtClean="0"/>
              <a:t>	(A+B)</a:t>
            </a:r>
            <a:r>
              <a:rPr lang="en-US" baseline="30000" smtClean="0"/>
              <a:t>T</a:t>
            </a:r>
            <a:r>
              <a:rPr lang="en-US" smtClean="0"/>
              <a:t> = A</a:t>
            </a:r>
            <a:r>
              <a:rPr lang="en-US" baseline="30000" smtClean="0"/>
              <a:t>T</a:t>
            </a:r>
            <a:r>
              <a:rPr lang="en-US" smtClean="0"/>
              <a:t> + B</a:t>
            </a:r>
            <a:r>
              <a:rPr lang="en-US" baseline="30000" smtClean="0"/>
              <a:t>T </a:t>
            </a:r>
            <a:endParaRPr lang="en-US" smtClean="0"/>
          </a:p>
          <a:p>
            <a:pPr marL="800100" indent="-800100">
              <a:buFont typeface="+mj-lt"/>
              <a:buAutoNum type="arabicPeriod"/>
              <a:tabLst>
                <a:tab pos="800100" algn="l"/>
              </a:tabLst>
            </a:pPr>
            <a:r>
              <a:rPr lang="en-US" smtClean="0"/>
              <a:t>	Ada matriks B sedemikian sehingga A+B=B+A=0 yaitu B = -A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2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B. PENGURANGAN MATRIKS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1413" y="1519519"/>
            <a:ext cx="9905998" cy="2084293"/>
          </a:xfrm>
        </p:spPr>
        <p:txBody>
          <a:bodyPr/>
          <a:lstStyle/>
          <a:p>
            <a:r>
              <a:rPr lang="en-US" smtClean="0"/>
              <a:t>Seorang tukang cat sedang mengecat bangunan yang baru saja jadi. Pengecatan tahap pertama menghasbiskan cat tembok dan cat kayu sebagai berikut:</a:t>
            </a:r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663533"/>
              </p:ext>
            </p:extLst>
          </p:nvPr>
        </p:nvGraphicFramePr>
        <p:xfrm>
          <a:off x="1583764" y="3946960"/>
          <a:ext cx="8127999" cy="2382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794041"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</a:t>
                      </a:r>
                      <a:r>
                        <a:rPr lang="en-US" sz="2400" baseline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TEMBOK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 KAYU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794041"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WARNA PUTIH</a:t>
                      </a:r>
                      <a:endParaRPr lang="en-US" sz="2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4041"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WARNA BIRU</a:t>
                      </a:r>
                      <a:endParaRPr lang="en-US" sz="2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B. PENGURANGAN MATRIKS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1413" y="1519519"/>
            <a:ext cx="9905998" cy="2084293"/>
          </a:xfrm>
        </p:spPr>
        <p:txBody>
          <a:bodyPr/>
          <a:lstStyle/>
          <a:p>
            <a:r>
              <a:rPr lang="en-US" smtClean="0"/>
              <a:t>Pak mandor rumah memperkirakan untuk mengecat rumah itu sampai selesai memerlukan sejumlah cat kayu dan cat tembok seperti tabel di bawah ini.</a:t>
            </a:r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018093"/>
              </p:ext>
            </p:extLst>
          </p:nvPr>
        </p:nvGraphicFramePr>
        <p:xfrm>
          <a:off x="1583764" y="3946960"/>
          <a:ext cx="8127999" cy="2382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794041"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</a:t>
                      </a:r>
                      <a:r>
                        <a:rPr lang="en-US" sz="2400" baseline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TEMBOK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 KAYU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794041"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WARNA PUTIH</a:t>
                      </a:r>
                      <a:endParaRPr lang="en-US" sz="2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4041"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WARNA BIRU</a:t>
                      </a:r>
                      <a:endParaRPr lang="en-US" sz="2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81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B. PENGURANGAN MATRIKS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1413" y="1519519"/>
            <a:ext cx="9905998" cy="2084293"/>
          </a:xfrm>
        </p:spPr>
        <p:txBody>
          <a:bodyPr/>
          <a:lstStyle/>
          <a:p>
            <a:r>
              <a:rPr lang="en-US" smtClean="0"/>
              <a:t>Jika Pak mandor menyuruh tukang cat untuk membeli kekurangannya, berapakah kaleng cat yang harus dibeli baik cat warna putih, warna biru, cat tembok dan cat kayu?</a:t>
            </a:r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631315"/>
              </p:ext>
            </p:extLst>
          </p:nvPr>
        </p:nvGraphicFramePr>
        <p:xfrm>
          <a:off x="1583764" y="3946960"/>
          <a:ext cx="8127999" cy="2382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794041"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</a:t>
                      </a:r>
                      <a:r>
                        <a:rPr lang="en-US" sz="2400" baseline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TEMBOK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 KAYU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794041"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WARNA PUTIH</a:t>
                      </a:r>
                      <a:endParaRPr lang="en-US" sz="2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?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?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4041"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WARNA BIRU</a:t>
                      </a:r>
                      <a:endParaRPr lang="en-US" sz="2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?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?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9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B. PENGURANGAN MATRIKS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1413" y="1519519"/>
            <a:ext cx="9905998" cy="2084293"/>
          </a:xfrm>
        </p:spPr>
        <p:txBody>
          <a:bodyPr/>
          <a:lstStyle/>
          <a:p>
            <a:pPr algn="just"/>
            <a:r>
              <a:rPr lang="en-US" smtClean="0"/>
              <a:t>JAWAB: untuk mengetahui kekurangan cat tembok dan cat kayu masing-masing warnyanya, dapat dihitung dengan jalan tabel pak mandor dikurangi tabel tukang cat</a:t>
            </a:r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469662"/>
              </p:ext>
            </p:extLst>
          </p:nvPr>
        </p:nvGraphicFramePr>
        <p:xfrm>
          <a:off x="1583764" y="3946960"/>
          <a:ext cx="8127999" cy="2382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794041"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</a:t>
                      </a:r>
                      <a:r>
                        <a:rPr lang="en-US" sz="2400" baseline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TEMBOK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 KAYU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794041"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WARNA PUTIH</a:t>
                      </a:r>
                      <a:endParaRPr lang="en-US" sz="2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15-3=12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12-5=7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4041"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WARNA BIRU</a:t>
                      </a:r>
                      <a:endParaRPr lang="en-US" sz="2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22-4=18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18-6=12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83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B. PENGURANGAN MATRIKS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1413" y="1519519"/>
            <a:ext cx="9905998" cy="208429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mtClean="0">
                <a:latin typeface="+mj-lt"/>
              </a:rPr>
              <a:t>PENGERTIAN PENGURANGAN MATRIKS: Jika A-B=C, maka elemen-elemen C diperoleh dengan pengurangan elemen-elemen A dengan B yang seletak, yaitu </a:t>
            </a:r>
            <a:r>
              <a:rPr lang="en-US">
                <a:latin typeface="+mj-lt"/>
              </a:rPr>
              <a:t>yaitu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aseline="-2500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= a</a:t>
            </a:r>
            <a:r>
              <a:rPr lang="en-US" baseline="-25000">
                <a:latin typeface="Times New Roman" pitchFamily="18" charset="0"/>
                <a:cs typeface="Times New Roman" pitchFamily="18" charset="0"/>
              </a:rPr>
              <a:t>ij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aseline="-25000">
                <a:latin typeface="Times New Roman" pitchFamily="18" charset="0"/>
                <a:cs typeface="Times New Roman" pitchFamily="18" charset="0"/>
              </a:rPr>
              <a:t>ij  </a:t>
            </a:r>
            <a:r>
              <a:rPr lang="en-US">
                <a:latin typeface="+mj-lt"/>
                <a:cs typeface="Times New Roman" pitchFamily="18" charset="0"/>
              </a:rPr>
              <a:t>  untuk elemen C pada baris ke-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>
                <a:latin typeface="+mj-lt"/>
                <a:cs typeface="Times New Roman" pitchFamily="18" charset="0"/>
              </a:rPr>
              <a:t> dan kolom ke-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>
                <a:latin typeface="+mj-lt"/>
                <a:cs typeface="Times New Roman" pitchFamily="18" charset="0"/>
              </a:rPr>
              <a:t>. Akibatnya, </a:t>
            </a:r>
            <a:r>
              <a:rPr lang="en-US" smtClean="0">
                <a:latin typeface="+mj-lt"/>
                <a:cs typeface="Times New Roman" pitchFamily="18" charset="0"/>
              </a:rPr>
              <a:t>pengurangan dua matriks ini dapat dipandang sebagai penjumlahan, yaitu A + (-B)</a:t>
            </a:r>
            <a:endParaRPr lang="en-US">
              <a:latin typeface="+mj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031937"/>
              </p:ext>
            </p:extLst>
          </p:nvPr>
        </p:nvGraphicFramePr>
        <p:xfrm>
          <a:off x="1583764" y="3946960"/>
          <a:ext cx="8127999" cy="2382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794041"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</a:t>
                      </a:r>
                      <a:r>
                        <a:rPr lang="en-US" sz="2400" baseline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TEMBOK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 KAYU</a:t>
                      </a:r>
                      <a:endParaRPr lang="en-US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794041"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WARNA PUTIH</a:t>
                      </a:r>
                      <a:endParaRPr lang="en-US" sz="2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15-3=12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12-5=7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4041"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WARNA BIRU</a:t>
                      </a:r>
                      <a:endParaRPr lang="en-US" sz="2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22-4=18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18-6=12</a:t>
                      </a:r>
                      <a:endParaRPr lang="en-US" sz="24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237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Dalam bentuk matriks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04850" y="1519519"/>
                <a:ext cx="10896599" cy="4271686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mtClean="0"/>
                  <a:t>A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15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12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18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/>
                  <a:t>;  B </a:t>
                </a:r>
                <a:r>
                  <a:rPr lang="en-US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/>
                  <a:t> </a:t>
                </a:r>
                <a:r>
                  <a:rPr lang="en-US" smtClean="0"/>
                  <a:t>, jika C = A-B maka matriks C adalah: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/>
                  <a:t>C</a:t>
                </a:r>
                <a:r>
                  <a:rPr lang="en-US" smtClean="0"/>
                  <a:t> </a:t>
                </a:r>
                <a:r>
                  <a:rPr lang="en-US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12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−5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22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−4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18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−6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mtClean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mtClean="0"/>
                  <a:t>C </a:t>
                </a:r>
                <a:r>
                  <a:rPr lang="en-US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18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12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4850" y="1519519"/>
                <a:ext cx="10896599" cy="4271686"/>
              </a:xfrm>
              <a:blipFill rotWithShape="1">
                <a:blip r:embed="rId2"/>
                <a:stretch>
                  <a:fillRect l="-1735" r="-1007" b="-11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624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none" smtClean="0">
                <a:ln w="900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254000" dist="76200" dir="2700000" algn="tl" rotWithShape="0">
                    <a:prstClr val="black">
                      <a:alpha val="81000"/>
                    </a:prstClr>
                  </a:outerShdw>
                </a:effectLst>
              </a:rPr>
              <a:t>PERKALIAN MATRIKS</a:t>
            </a:r>
            <a:endParaRPr lang="en-US" b="1" cap="none">
              <a:ln w="900" cmpd="sng">
                <a:noFill/>
                <a:prstDash val="solid"/>
              </a:ln>
              <a:solidFill>
                <a:srgbClr val="FFFF00"/>
              </a:solidFill>
              <a:effectLst>
                <a:outerShdw blurRad="254000" dist="76200" dir="2700000" algn="tl" rotWithShape="0">
                  <a:prstClr val="black">
                    <a:alpha val="81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226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a. Perkalian matriks dengan bilangan real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1141413" y="1519518"/>
                <a:ext cx="9905998" cy="4773705"/>
              </a:xfrm>
            </p:spPr>
            <p:txBody>
              <a:bodyPr>
                <a:normAutofit/>
              </a:bodyPr>
              <a:lstStyle/>
              <a:p>
                <a:r>
                  <a:rPr lang="en-US" smtClean="0"/>
                  <a:t>Matriks A dikalikan dengan suatu bilangan real k maka kA diperoleh dari hasilkali setiap elemen A dengan k.</a:t>
                </a:r>
              </a:p>
              <a:p>
                <a:r>
                  <a:rPr lang="en-US" b="1" smtClean="0"/>
                  <a:t>CONTOH</a:t>
                </a:r>
              </a:p>
              <a:p>
                <a:endParaRPr lang="en-US" b="1"/>
              </a:p>
              <a:p>
                <a:endParaRPr lang="en-US" b="1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rgbClr val="00FF00"/>
                        </a:solidFill>
                        <a:latin typeface="Cambria Math"/>
                      </a:rPr>
                      <m:t>𝐑</m:t>
                    </m:r>
                    <m:r>
                      <a:rPr lang="en-US" b="1" i="1" smtClean="0">
                        <a:solidFill>
                          <a:srgbClr val="00FF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1" i="1" smtClean="0">
                            <a:solidFill>
                              <a:srgbClr val="00FF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1" i="1" smtClean="0">
                                <a:solidFill>
                                  <a:srgbClr val="00FF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1" i="1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b="1" i="1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𝟓</m:t>
                              </m:r>
                            </m:e>
                          </m:mr>
                          <m:mr>
                            <m:e>
                              <m:r>
                                <a:rPr lang="en-US" b="1" i="1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𝟔</m:t>
                              </m:r>
                            </m:e>
                            <m:e>
                              <m:r>
                                <a:rPr lang="en-US" b="1" i="1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𝟒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b="1" smtClean="0">
                    <a:solidFill>
                      <a:srgbClr val="00FF00"/>
                    </a:solidFill>
                  </a:rPr>
                  <a:t> </a:t>
                </a:r>
                <a:r>
                  <a:rPr lang="en-US" smtClean="0"/>
                  <a:t>;</a:t>
                </a:r>
                <a:r>
                  <a:rPr lang="en-US" b="1" smtClean="0"/>
                  <a:t>   </a:t>
                </a:r>
                <a:r>
                  <a:rPr lang="en-US" smtClean="0"/>
                  <a:t>maka</a:t>
                </a:r>
                <a:r>
                  <a:rPr lang="en-US" b="1" smtClean="0"/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FF00"/>
                        </a:solidFill>
                        <a:latin typeface="Cambria Math"/>
                      </a:rPr>
                      <m:t>𝟓</m:t>
                    </m:r>
                    <m:r>
                      <a:rPr lang="en-US" b="1" i="0" smtClean="0">
                        <a:solidFill>
                          <a:srgbClr val="00FF00"/>
                        </a:solidFill>
                        <a:latin typeface="Cambria Math"/>
                      </a:rPr>
                      <m:t>𝐑</m:t>
                    </m:r>
                    <m:r>
                      <a:rPr lang="en-US" b="1" i="0" smtClean="0">
                        <a:solidFill>
                          <a:srgbClr val="00FF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1" i="1" smtClean="0">
                            <a:solidFill>
                              <a:srgbClr val="00FF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1" i="1" smtClean="0">
                                <a:solidFill>
                                  <a:srgbClr val="00FF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1" i="1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b="1" i="1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𝟐𝟓</m:t>
                              </m:r>
                            </m:e>
                          </m:mr>
                          <m:mr>
                            <m:e>
                              <m:r>
                                <a:rPr lang="en-US" b="1" i="1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𝟑𝟎</m:t>
                              </m:r>
                            </m:e>
                            <m:e>
                              <m:r>
                                <a:rPr lang="en-US" b="1" i="1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𝟐𝟎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b="1"/>
              </a:p>
              <a:p>
                <a:endParaRPr lang="en-US" b="1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3" y="1519518"/>
                <a:ext cx="9905998" cy="4773705"/>
              </a:xfrm>
              <a:blipFill rotWithShape="1">
                <a:blip r:embed="rId2"/>
                <a:stretch>
                  <a:fillRect l="-1600" t="-2299" b="-3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288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SIFAT-SIFAT PERKALIAN MATRIKS DENGAN SKALAR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1413" y="1519518"/>
            <a:ext cx="9905998" cy="4773705"/>
          </a:xfrm>
        </p:spPr>
        <p:txBody>
          <a:bodyPr>
            <a:noAutofit/>
          </a:bodyPr>
          <a:lstStyle/>
          <a:p>
            <a:pPr algn="just"/>
            <a:r>
              <a:rPr lang="en-US" smtClean="0"/>
              <a:t>Jika a dan b bilangan real dan B, C dua matriks dengan ordo sedemikian hingga dapat dilakukan operasi hitung berikut, maka berlaku sifat-sifat perkalian matriks dengan skalar: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smtClean="0"/>
              <a:t>a(B+C)=aB+aC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smtClean="0"/>
              <a:t>a(B-C)=aB-aC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smtClean="0"/>
              <a:t>(a+b)C=aC+bC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smtClean="0"/>
              <a:t>(a-b)C=aC-bC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smtClean="0"/>
              <a:t>(ab)C=a(bC)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smtClean="0"/>
              <a:t>(aB)</a:t>
            </a:r>
            <a:r>
              <a:rPr lang="en-US" baseline="30000" smtClean="0"/>
              <a:t>T</a:t>
            </a:r>
            <a:r>
              <a:rPr lang="en-US" smtClean="0"/>
              <a:t>  = aB</a:t>
            </a:r>
            <a:r>
              <a:rPr lang="en-US" baseline="30000"/>
              <a:t>T</a:t>
            </a:r>
            <a:endParaRPr lang="en-US"/>
          </a:p>
          <a:p>
            <a:pPr algn="just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417968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a. Perkalian dua matriks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1413" y="1519518"/>
            <a:ext cx="9905998" cy="4773705"/>
          </a:xfrm>
        </p:spPr>
        <p:txBody>
          <a:bodyPr>
            <a:normAutofit/>
          </a:bodyPr>
          <a:lstStyle/>
          <a:p>
            <a:r>
              <a:rPr lang="en-US" smtClean="0"/>
              <a:t>Dua matriks AB dapat dikalikan bila dan hanya bila jumlah kolom matriks A sama dengan jumlah baris matriks B. Jadi A</a:t>
            </a:r>
            <a:r>
              <a:rPr lang="en-US" baseline="-25000" smtClean="0"/>
              <a:t>mxn </a:t>
            </a:r>
            <a:r>
              <a:rPr lang="en-US" smtClean="0"/>
              <a:t>B</a:t>
            </a:r>
            <a:r>
              <a:rPr lang="en-US" baseline="-25000" smtClean="0"/>
              <a:t>nxp</a:t>
            </a:r>
            <a:r>
              <a:rPr lang="en-US" smtClean="0"/>
              <a:t> bisa didefinisikan, tapi B</a:t>
            </a:r>
            <a:r>
              <a:rPr lang="en-US" baseline="-25000" smtClean="0"/>
              <a:t>nxp</a:t>
            </a:r>
            <a:r>
              <a:rPr lang="en-US"/>
              <a:t> </a:t>
            </a:r>
            <a:r>
              <a:rPr lang="en-US" smtClean="0"/>
              <a:t>A</a:t>
            </a:r>
            <a:r>
              <a:rPr lang="en-US" baseline="-25000" smtClean="0"/>
              <a:t>mxn  </a:t>
            </a:r>
            <a:r>
              <a:rPr lang="en-US" smtClean="0"/>
              <a:t> tidak dapat didefinisikan.</a:t>
            </a:r>
          </a:p>
          <a:p>
            <a:endParaRPr lang="en-US" b="1" smtClean="0"/>
          </a:p>
          <a:p>
            <a:pPr>
              <a:tabLst>
                <a:tab pos="3711575" algn="l"/>
              </a:tabLst>
            </a:pPr>
            <a:r>
              <a:rPr lang="en-US" smtClean="0"/>
              <a:t>A</a:t>
            </a:r>
            <a:r>
              <a:rPr lang="en-US" baseline="-25000" smtClean="0"/>
              <a:t>mxn 	</a:t>
            </a:r>
            <a:r>
              <a:rPr lang="en-US" smtClean="0"/>
              <a:t>B</a:t>
            </a:r>
            <a:r>
              <a:rPr lang="en-US" baseline="-25000" smtClean="0"/>
              <a:t>nxp</a:t>
            </a:r>
            <a:r>
              <a:rPr lang="en-US" smtClean="0"/>
              <a:t>  =  AB</a:t>
            </a:r>
            <a:r>
              <a:rPr lang="en-US" baseline="-25000" smtClean="0"/>
              <a:t>mxp</a:t>
            </a:r>
            <a:endParaRPr lang="en-US" b="1" smtClean="0"/>
          </a:p>
          <a:p>
            <a:endParaRPr lang="en-US" b="1"/>
          </a:p>
          <a:p>
            <a:endParaRPr lang="en-US" b="1" smtClean="0"/>
          </a:p>
          <a:p>
            <a:r>
              <a:rPr lang="en-US" smtClean="0"/>
              <a:t>Perhatikan bahwa hasil perkalian AB berordo mxp</a:t>
            </a:r>
            <a:endParaRPr lang="en-US"/>
          </a:p>
        </p:txBody>
      </p:sp>
      <p:sp>
        <p:nvSpPr>
          <p:cNvPr id="2" name="Freeform 1"/>
          <p:cNvSpPr/>
          <p:nvPr/>
        </p:nvSpPr>
        <p:spPr>
          <a:xfrm>
            <a:off x="2182906" y="4500281"/>
            <a:ext cx="2940423" cy="286871"/>
          </a:xfrm>
          <a:custGeom>
            <a:avLst/>
            <a:gdLst>
              <a:gd name="connsiteX0" fmla="*/ 0 w 4356847"/>
              <a:gd name="connsiteY0" fmla="*/ 0 h 950259"/>
              <a:gd name="connsiteX1" fmla="*/ 0 w 4356847"/>
              <a:gd name="connsiteY1" fmla="*/ 950259 h 950259"/>
              <a:gd name="connsiteX2" fmla="*/ 4356847 w 4356847"/>
              <a:gd name="connsiteY2" fmla="*/ 950259 h 950259"/>
              <a:gd name="connsiteX3" fmla="*/ 4356847 w 4356847"/>
              <a:gd name="connsiteY3" fmla="*/ 17929 h 950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6847" h="950259">
                <a:moveTo>
                  <a:pt x="0" y="0"/>
                </a:moveTo>
                <a:lnTo>
                  <a:pt x="0" y="950259"/>
                </a:lnTo>
                <a:lnTo>
                  <a:pt x="4356847" y="950259"/>
                </a:lnTo>
                <a:lnTo>
                  <a:pt x="4356847" y="17929"/>
                </a:lnTo>
              </a:path>
            </a:pathLst>
          </a:cu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mtClean="0"/>
              <a:t> </a:t>
            </a: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837765" y="4482353"/>
            <a:ext cx="3630706" cy="430306"/>
          </a:xfrm>
          <a:custGeom>
            <a:avLst/>
            <a:gdLst>
              <a:gd name="connsiteX0" fmla="*/ 0 w 4356847"/>
              <a:gd name="connsiteY0" fmla="*/ 0 h 950259"/>
              <a:gd name="connsiteX1" fmla="*/ 0 w 4356847"/>
              <a:gd name="connsiteY1" fmla="*/ 950259 h 950259"/>
              <a:gd name="connsiteX2" fmla="*/ 4356847 w 4356847"/>
              <a:gd name="connsiteY2" fmla="*/ 950259 h 950259"/>
              <a:gd name="connsiteX3" fmla="*/ 4356847 w 4356847"/>
              <a:gd name="connsiteY3" fmla="*/ 17929 h 950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6847" h="950259">
                <a:moveTo>
                  <a:pt x="0" y="0"/>
                </a:moveTo>
                <a:lnTo>
                  <a:pt x="0" y="950259"/>
                </a:lnTo>
                <a:lnTo>
                  <a:pt x="4356847" y="950259"/>
                </a:lnTo>
                <a:lnTo>
                  <a:pt x="4356847" y="17929"/>
                </a:lnTo>
              </a:path>
            </a:pathLst>
          </a:cu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mtClean="0"/>
              <a:t>     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6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a. Perkalian dua matriks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1141413" y="1519518"/>
                <a:ext cx="9905998" cy="477370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mtClean="0"/>
                  <a:t>Elemen-elemen dari C = AB diperoleh dari hasil kali setiap baris pada matriks A dengan setiap kolom pada matriks B, kemudian dijumlahkan menjadi satu elemen.</a:t>
                </a:r>
              </a:p>
              <a:p>
                <a:r>
                  <a:rPr lang="en-US" b="1" smtClean="0"/>
                  <a:t>JADI     </a:t>
                </a:r>
              </a:p>
              <a:p>
                <a:endParaRPr lang="en-US" sz="4000" b="1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4000" b="0" i="0" smtClean="0">
                              <a:latin typeface="Cambria Math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4000" b="0" i="0" smtClean="0">
                              <a:latin typeface="Cambria Math"/>
                            </a:rPr>
                            <m:t>ij</m:t>
                          </m:r>
                        </m:sub>
                      </m:sSub>
                      <m:r>
                        <a:rPr lang="en-US" sz="4000" b="0" i="0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40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lang="en-US" sz="4000" b="0" i="0" smtClean="0">
                              <a:latin typeface="Cambria Math"/>
                            </a:rPr>
                            <m:t>k</m:t>
                          </m:r>
                          <m:r>
                            <a:rPr lang="en-US" sz="4000" b="0" i="0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4000" b="0" i="0" smtClean="0">
                              <a:latin typeface="Cambria Math"/>
                            </a:rPr>
                            <m:t>m</m:t>
                          </m:r>
                        </m:sup>
                        <m:e>
                          <m:sSub>
                            <m:sSubPr>
                              <m:ctrlPr>
                                <a:rPr lang="en-US" sz="40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4000" b="0" i="0" smtClean="0">
                                  <a:latin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4000" b="0" i="0" smtClean="0">
                                  <a:latin typeface="Cambria Math"/>
                                </a:rPr>
                                <m:t>ik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4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4000" b="0" i="0" smtClean="0">
                              <a:latin typeface="Cambria Math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4000" b="0" i="0" smtClean="0">
                              <a:latin typeface="Cambria Math"/>
                            </a:rPr>
                            <m:t>kj</m:t>
                          </m:r>
                        </m:sub>
                      </m:sSub>
                    </m:oMath>
                  </m:oMathPara>
                </a14:m>
                <a:endParaRPr lang="en-US" sz="3600" smtClean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3" y="1519518"/>
                <a:ext cx="9905998" cy="4773705"/>
              </a:xfrm>
              <a:blipFill rotWithShape="1">
                <a:blip r:embed="rId2"/>
                <a:stretch>
                  <a:fillRect l="-1600" t="-3193" b="-2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318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a. Perkalian dua matriks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1141413" y="1519518"/>
                <a:ext cx="9905998" cy="4773705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sz="4000" smtClean="0"/>
                  <a:t>Contoh</a:t>
                </a:r>
              </a:p>
              <a:p>
                <a:r>
                  <a:rPr lang="en-US" sz="4000" smtClean="0"/>
                  <a:t>A=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0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400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40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40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40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4000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sz="40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4000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4000" smtClean="0"/>
                  <a:t>   ; dan B=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0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400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40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40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4000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sz="40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40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4000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4000" smtClean="0"/>
                  <a:t>; jika C = AxB, maka </a:t>
                </a:r>
              </a:p>
              <a:p>
                <a:endParaRPr lang="en-US" sz="4000" b="1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3600" smtClean="0"/>
                  <a:t>C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6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360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36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3600" b="0" i="1" smtClean="0">
                                  <a:latin typeface="Cambria Math"/>
                                  <a:ea typeface="Cambria Math"/>
                                </a:rPr>
                                <m:t>×2+5×2</m:t>
                              </m:r>
                            </m:e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m:rPr>
                                  <m:brk m:alnAt="7"/>
                                </m:rP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3600" b="0" i="1" smtClean="0">
                                  <a:latin typeface="Cambria Math"/>
                                  <a:ea typeface="Cambria Math"/>
                                </a:rPr>
                                <m:t>4+5</m:t>
                              </m:r>
                              <m: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36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m:rPr>
                                  <m:brk m:alnAt="7"/>
                                </m:rP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3600" b="0" i="1" smtClean="0">
                                  <a:latin typeface="Cambria Math"/>
                                  <a:ea typeface="Cambria Math"/>
                                </a:rPr>
                                <m:t>6+5</m:t>
                              </m:r>
                              <m: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36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×2+</m:t>
                              </m:r>
                              <m:r>
                                <a:rPr lang="en-US" sz="36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  <m: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×2</m:t>
                              </m:r>
                            </m:e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36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  <m: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+6×</m:t>
                              </m:r>
                              <m:r>
                                <a:rPr lang="en-US" sz="36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sz="36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  <m: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+6×</m:t>
                              </m:r>
                              <m:r>
                                <a:rPr lang="en-US" sz="36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×2+</m:t>
                              </m:r>
                              <m:r>
                                <a:rPr lang="en-US" sz="36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  <m: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×2</m:t>
                              </m:r>
                            </m:e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×4+</m:t>
                              </m:r>
                              <m:r>
                                <a:rPr lang="en-US" sz="36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  <m: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×6</m:t>
                              </m:r>
                            </m:e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×6+</m:t>
                              </m:r>
                              <m:r>
                                <a:rPr lang="en-US" sz="36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  <m:r>
                                <a:rPr lang="en-US" sz="3600" i="1">
                                  <a:latin typeface="Cambria Math"/>
                                  <a:ea typeface="Cambria Math"/>
                                </a:rPr>
                                <m:t>×7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3600" smtClean="0"/>
              </a:p>
              <a:p>
                <a:pPr marL="0" indent="0">
                  <a:buNone/>
                </a:pPr>
                <a:endParaRPr lang="en-US" sz="3600" smtClean="0"/>
              </a:p>
              <a:p>
                <a:pPr marL="0" indent="0">
                  <a:buNone/>
                </a:pPr>
                <a:r>
                  <a:rPr lang="en-US" sz="3600"/>
                  <a:t>C</a:t>
                </a:r>
                <a:r>
                  <a:rPr lang="en-US" sz="3600" smtClean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6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360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36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36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33</m:t>
                              </m:r>
                            </m:e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47</m:t>
                              </m:r>
                            </m:e>
                          </m:mr>
                          <m:mr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18</m:t>
                              </m:r>
                            </m:e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48</m:t>
                              </m:r>
                            </m:e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60</m:t>
                              </m:r>
                            </m:e>
                          </m:mr>
                          <m:mr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22</m:t>
                              </m:r>
                            </m:e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58</m:t>
                              </m:r>
                            </m:e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73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3600" smtClean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3" y="1519518"/>
                <a:ext cx="9905998" cy="4773705"/>
              </a:xfrm>
              <a:blipFill rotWithShape="1">
                <a:blip r:embed="rId2"/>
                <a:stretch>
                  <a:fillRect l="-1662" t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281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PERHATIKAN HAL-HAL BERIKUT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umumnya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AB≠BA</a:t>
            </a:r>
          </a:p>
          <a:p>
            <a:pPr marL="514350" indent="-514350">
              <a:buFont typeface="+mj-lt"/>
              <a:buAutoNum type="arabicPeriod"/>
            </a:pP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Apabila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persegi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: A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= AA; A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A;    A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seterusnya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Apabila AB = BC maka tidak dapat disimpulkan bahwa A = C (tidak berlaku sifat penghapusan)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Apabila AB = 0, maka tidak dapat disimpulkan bahwa A = 0 atau B = 0.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2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SIFAT-SIFAT MATRIKS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A(BC) = (AB)C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A(B+C)=AB+AC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(B+C)A=BA+CA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A(B-C)=AB-AC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(B-C)A=BA-CA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a(BC)=(aB)C = B(aC)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AI=IA=A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89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152400" dist="215900" dir="2700000" algn="tl" rotWithShape="0">
                    <a:prstClr val="black">
                      <a:alpha val="87000"/>
                    </a:prstClr>
                  </a:outerShdw>
                </a:effectLst>
              </a:rPr>
              <a:t>DETERMINAN MATRIKS</a:t>
            </a:r>
            <a:endParaRPr lang="en-US" b="1">
              <a:ln w="18415" cmpd="sng">
                <a:solidFill>
                  <a:srgbClr val="00FF00"/>
                </a:solidFill>
                <a:prstDash val="solid"/>
              </a:ln>
              <a:solidFill>
                <a:srgbClr val="00FF00"/>
              </a:solidFill>
              <a:effectLst>
                <a:outerShdw blurRad="152400" dist="215900" dir="2700000" algn="tl" rotWithShape="0">
                  <a:prstClr val="black">
                    <a:alpha val="87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462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Untuk setiap matriks persegi terdapat suatu bilangan yang disebut determinan</a:t>
            </a:r>
          </a:p>
          <a:p>
            <a:r>
              <a:rPr lang="en-US" smtClean="0"/>
              <a:t>PENGERTIAN DETERMINAN MATRIKS adalah jumlah semua hasil perkalian elementer yang bertanda dari A dan dinyatakan dengan Det(A)</a:t>
            </a:r>
          </a:p>
          <a:p>
            <a:r>
              <a:rPr lang="en-US" smtClean="0"/>
              <a:t>Yang dimaksud dengan sebuah hasil perkalian elementer bertanda dari suatu matriks A adalah sebuah hasil perkalian elementer pada suatu kolom dengan +1 atau -1.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5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Contoh: </a:t>
            </a:r>
            <a:r>
              <a:rPr lang="en-US" smtClean="0">
                <a:solidFill>
                  <a:srgbClr val="FFC000"/>
                </a:solidFill>
              </a:rPr>
              <a:t>1. determinan matriks ordo 2X2</a:t>
            </a:r>
            <a:endParaRPr lang="en-US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2152" y="1519519"/>
                <a:ext cx="10988565" cy="427168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mtClean="0"/>
                  <a:t>Jika matriks </a:t>
                </a:r>
                <a:r>
                  <a:rPr lang="en-US" smtClean="0">
                    <a:solidFill>
                      <a:srgbClr val="00FF00"/>
                    </a:solidFill>
                  </a:rPr>
                  <a:t>A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FF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solidFill>
                                  <a:srgbClr val="00FF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sty m:val="p"/>
                                  <m:brk m:alnAt="7"/>
                                </m:rPr>
                                <a:rPr lang="en-US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a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b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c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d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>
                    <a:solidFill>
                      <a:srgbClr val="00FF00"/>
                    </a:solidFill>
                  </a:rPr>
                  <a:t> </a:t>
                </a:r>
                <a:r>
                  <a:rPr lang="en-US" smtClean="0"/>
                  <a:t>maka </a:t>
                </a:r>
                <a:r>
                  <a:rPr lang="en-US" smtClean="0">
                    <a:solidFill>
                      <a:srgbClr val="00FF00"/>
                    </a:solidFill>
                  </a:rPr>
                  <a:t>det(A)</a:t>
                </a:r>
                <a:r>
                  <a:rPr lang="en-US" smtClean="0"/>
                  <a:t> </a:t>
                </a:r>
                <a:r>
                  <a:rPr lang="en-US" smtClean="0">
                    <a:solidFill>
                      <a:srgbClr val="00FF00"/>
                    </a:solidFill>
                  </a:rPr>
                  <a:t>= |A|=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solidFill>
                              <a:srgbClr val="00FF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solidFill>
                                  <a:srgbClr val="00FF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sty m:val="p"/>
                                  <m:brk m:alnAt="7"/>
                                </m:rPr>
                                <a:rPr lang="en-US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a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c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b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d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>
                    <a:solidFill>
                      <a:srgbClr val="00FF00"/>
                    </a:solidFill>
                  </a:rPr>
                  <a:t> = </a:t>
                </a:r>
                <a:r>
                  <a:rPr lang="en-US" smtClean="0">
                    <a:solidFill>
                      <a:srgbClr val="00FF00"/>
                    </a:solidFill>
                    <a:latin typeface="Times New Roman" pitchFamily="18" charset="0"/>
                    <a:cs typeface="Times New Roman" pitchFamily="18" charset="0"/>
                  </a:rPr>
                  <a:t>ad-bc</a:t>
                </a:r>
              </a:p>
              <a:p>
                <a:pPr marL="0" indent="0">
                  <a:buNone/>
                </a:pP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Sebagai pengingat ketentuan di atas diperoleh dari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FF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solidFill>
                                  <a:srgbClr val="00FF00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solidFill>
                                    <a:srgbClr val="00FF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FF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FF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𝑐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FF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𝑑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CONTOH:</a:t>
                </a:r>
              </a:p>
              <a:p>
                <a:pPr marL="0" indent="0">
                  <a:buNone/>
                </a:pPr>
                <a:endParaRPr lang="en-US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P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, maka det(P) = |P| 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 = (8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</m:oMath>
                </a14:m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4)-(4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</m:oMath>
                </a14:m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3) = 20</a:t>
                </a:r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2152" y="1519519"/>
                <a:ext cx="10988565" cy="4271686"/>
              </a:xfrm>
              <a:blipFill rotWithShape="1">
                <a:blip r:embed="rId2"/>
                <a:stretch>
                  <a:fillRect l="-17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7993117" y="2490952"/>
            <a:ext cx="1087821" cy="8355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8001001" y="2490952"/>
            <a:ext cx="1079937" cy="8355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77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Contoh: </a:t>
            </a:r>
            <a:r>
              <a:rPr lang="en-US">
                <a:solidFill>
                  <a:srgbClr val="FFC000"/>
                </a:solidFill>
              </a:rPr>
              <a:t>2</a:t>
            </a:r>
            <a:r>
              <a:rPr lang="en-US" smtClean="0">
                <a:solidFill>
                  <a:srgbClr val="FFC000"/>
                </a:solidFill>
              </a:rPr>
              <a:t>. determinan matriks ordo 3X3</a:t>
            </a:r>
            <a:endParaRPr lang="en-US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2152" y="1519519"/>
                <a:ext cx="10988565" cy="4271686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smtClean="0"/>
                  <a:t>Untuk mencari determinan matriks berordo 3x3 dapat digunakan dua metode, sebagai berikut:</a:t>
                </a:r>
              </a:p>
              <a:p>
                <a:pPr marL="0" indent="0">
                  <a:buNone/>
                </a:pPr>
                <a:r>
                  <a:rPr lang="en-US" b="1" smtClean="0">
                    <a:solidFill>
                      <a:srgbClr val="FFFF00"/>
                    </a:solidFill>
                  </a:rPr>
                  <a:t>a.   Metode Sarrus</a:t>
                </a:r>
              </a:p>
              <a:p>
                <a:pPr marL="457200" lvl="1" indent="0">
                  <a:buNone/>
                </a:pPr>
                <a:r>
                  <a:rPr lang="en-US" sz="2800" smtClean="0"/>
                  <a:t>Jika matriks </a:t>
                </a:r>
                <a:r>
                  <a:rPr lang="en-US" sz="2800" smtClean="0">
                    <a:solidFill>
                      <a:srgbClr val="00FF00"/>
                    </a:solidFill>
                  </a:rPr>
                  <a:t>B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solidFill>
                              <a:srgbClr val="00FF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solidFill>
                                  <a:srgbClr val="00FF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sty m:val="p"/>
                                  <m:brk m:alnAt="7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p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q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r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s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t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u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v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w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x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smtClean="0">
                    <a:solidFill>
                      <a:srgbClr val="00FF00"/>
                    </a:solidFill>
                  </a:rPr>
                  <a:t> </a:t>
                </a:r>
              </a:p>
              <a:p>
                <a:pPr marL="457200" lvl="1" indent="0">
                  <a:buNone/>
                </a:pPr>
                <a:r>
                  <a:rPr lang="en-US" sz="2800" smtClean="0"/>
                  <a:t>maka </a:t>
                </a:r>
                <a:r>
                  <a:rPr lang="en-US" sz="2800" smtClean="0">
                    <a:solidFill>
                      <a:srgbClr val="00FF00"/>
                    </a:solidFill>
                  </a:rPr>
                  <a:t>det(B)</a:t>
                </a:r>
                <a:r>
                  <a:rPr lang="en-US" sz="2800" smtClean="0"/>
                  <a:t> </a:t>
                </a:r>
                <a:r>
                  <a:rPr lang="en-US" sz="2800" smtClean="0">
                    <a:solidFill>
                      <a:srgbClr val="00FF00"/>
                    </a:solidFill>
                  </a:rPr>
                  <a:t>= |B|=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 smtClean="0">
                            <a:solidFill>
                              <a:srgbClr val="00FF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solidFill>
                                  <a:srgbClr val="00FF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sty m:val="p"/>
                                  <m:brk m:alnAt="7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p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q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r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s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t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u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v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w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</a:rPr>
                                <m:t>x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smtClean="0">
                    <a:solidFill>
                      <a:srgbClr val="00FF00"/>
                    </a:solidFill>
                  </a:rPr>
                  <a:t> = </a:t>
                </a:r>
                <a:r>
                  <a:rPr lang="en-US" sz="2800" smtClean="0">
                    <a:solidFill>
                      <a:srgbClr val="00FF00"/>
                    </a:solidFill>
                    <a:latin typeface="Times New Roman" pitchFamily="18" charset="0"/>
                    <a:cs typeface="Times New Roman" pitchFamily="18" charset="0"/>
                  </a:rPr>
                  <a:t>ptx + quv + rsw – rtv – qsx - puw</a:t>
                </a:r>
              </a:p>
              <a:p>
                <a:pPr marL="0" indent="0">
                  <a:buNone/>
                </a:pPr>
                <a:endParaRPr lang="en-US" sz="330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0" lvl="1" indent="0">
                  <a:buNone/>
                </a:pPr>
                <a:r>
                  <a:rPr lang="en-US" sz="2800" smtClean="0">
                    <a:latin typeface="Times New Roman" pitchFamily="18" charset="0"/>
                    <a:cs typeface="Times New Roman" pitchFamily="18" charset="0"/>
                  </a:rPr>
                  <a:t>Sebagai pengingat ketentuan di atas diperoleh dari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solidFill>
                              <a:srgbClr val="00FF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solidFill>
                                  <a:srgbClr val="00FF00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sty m:val="p"/>
                                  <m:brk m:alnAt="7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p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q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r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s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t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u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v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w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FF00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x</m:t>
                              </m:r>
                            </m:e>
                          </m:mr>
                        </m:m>
                      </m:e>
                    </m:d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sz="2800" i="1" smtClean="0">
                            <a:solidFill>
                              <a:srgbClr val="00FF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sty m:val="p"/>
                              <m:brk m:alnAt="7"/>
                            </m:rPr>
                            <a:rPr lang="en-US" sz="2800" b="0" i="0" smtClean="0">
                              <a:solidFill>
                                <a:srgbClr val="00FF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p</m:t>
                          </m:r>
                        </m:e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rgbClr val="00FF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q</m:t>
                          </m:r>
                        </m:e>
                      </m:mr>
                      <m:mr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rgbClr val="00FF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s</m:t>
                          </m:r>
                        </m:e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rgbClr val="00FF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t</m:t>
                          </m:r>
                        </m:e>
                      </m:mr>
                      <m:mr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rgbClr val="00FF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v</m:t>
                          </m:r>
                        </m:e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rgbClr val="00FF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w</m:t>
                          </m:r>
                        </m:e>
                      </m:mr>
                    </m:m>
                  </m:oMath>
                </a14:m>
                <a:endParaRPr lang="en-US" sz="280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2152" y="1519519"/>
                <a:ext cx="10988565" cy="4271686"/>
              </a:xfrm>
              <a:blipFill rotWithShape="1">
                <a:blip r:embed="rId2"/>
                <a:stretch>
                  <a:fillRect l="-1443" t="-3424" r="-1165" b="-18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7236374" y="4950373"/>
            <a:ext cx="1188720" cy="914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7078714" y="4942488"/>
            <a:ext cx="1188720" cy="914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7665986" y="4953000"/>
            <a:ext cx="1188720" cy="914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8111361" y="4958254"/>
            <a:ext cx="1188720" cy="914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7468912" y="4960882"/>
            <a:ext cx="1188720" cy="914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7930053" y="4929350"/>
            <a:ext cx="1188720" cy="914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44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Contoh: </a:t>
            </a:r>
            <a:r>
              <a:rPr lang="en-US">
                <a:solidFill>
                  <a:srgbClr val="FFC000"/>
                </a:solidFill>
              </a:rPr>
              <a:t>2. determinan matriks ordo 3X3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smtClean="0"/>
                  <a:t>CONTOH:</a:t>
                </a:r>
              </a:p>
              <a:p>
                <a:endParaRPr lang="en-US"/>
              </a:p>
              <a:p>
                <a:pPr marL="0" indent="0">
                  <a:buNone/>
                </a:pPr>
                <a:r>
                  <a:rPr lang="en-US" smtClean="0"/>
                  <a:t>Q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/>
                  <a:t>, maka det(Q) = |Q|  adalah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 smtClean="0"/>
                  <a:t>Q 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/>
                  <a:t> </a:t>
                </a:r>
                <a:r>
                  <a:rPr lang="en-US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i="1" smtClean="0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e>
                        <m:e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e>
                        <m:e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/>
                            </a:rPr>
                            <m:t>7</m:t>
                          </m:r>
                        </m:e>
                        <m:e>
                          <m:r>
                            <a:rPr lang="en-US" b="0" i="1" smtClean="0">
                              <a:latin typeface="Cambria Math"/>
                            </a:rPr>
                            <m:t>8</m:t>
                          </m:r>
                        </m:e>
                      </m:mr>
                    </m:m>
                  </m:oMath>
                </a14:m>
                <a:r>
                  <a:rPr lang="en-US" smtClean="0"/>
                  <a:t>  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 smtClean="0"/>
                  <a:t>    = (2x3x9)+(4x5x7)+(6x1x8)-(6x3x7)-(2x5x8)-(4x1x9) = 242-242 = 0</a:t>
                </a:r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62" t="-3994" b="-4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3478264" y="3964368"/>
            <a:ext cx="2221367" cy="945932"/>
            <a:chOff x="7078714" y="3995900"/>
            <a:chExt cx="2221367" cy="945932"/>
          </a:xfrm>
        </p:grpSpPr>
        <p:cxnSp>
          <p:nvCxnSpPr>
            <p:cNvPr id="4" name="Straight Arrow Connector 3"/>
            <p:cNvCxnSpPr/>
            <p:nvPr/>
          </p:nvCxnSpPr>
          <p:spPr>
            <a:xfrm>
              <a:off x="7236374" y="4016923"/>
              <a:ext cx="1188720" cy="9144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 flipH="1">
              <a:off x="7078714" y="4009038"/>
              <a:ext cx="1188720" cy="9144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7665986" y="4019550"/>
              <a:ext cx="1188720" cy="9144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8111361" y="4024804"/>
              <a:ext cx="1188720" cy="9144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H="1">
              <a:off x="7468912" y="4027432"/>
              <a:ext cx="1188720" cy="9144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7930053" y="3995900"/>
              <a:ext cx="1188720" cy="9144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804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Contoh: </a:t>
            </a:r>
            <a:r>
              <a:rPr lang="en-US">
                <a:solidFill>
                  <a:srgbClr val="FFC000"/>
                </a:solidFill>
              </a:rPr>
              <a:t>2. determinan matriks ordo 3X3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b="1" smtClean="0">
                    <a:solidFill>
                      <a:srgbClr val="FFFF00"/>
                    </a:solidFill>
                  </a:rPr>
                  <a:t>b.   </a:t>
                </a:r>
                <a:r>
                  <a:rPr lang="en-US" b="1">
                    <a:solidFill>
                      <a:srgbClr val="FFFF00"/>
                    </a:solidFill>
                  </a:rPr>
                  <a:t>Metode </a:t>
                </a:r>
                <a:r>
                  <a:rPr lang="en-US" b="1" smtClean="0">
                    <a:solidFill>
                      <a:srgbClr val="FFFF00"/>
                    </a:solidFill>
                  </a:rPr>
                  <a:t>Kofaktor</a:t>
                </a:r>
                <a:endParaRPr lang="en-US" b="1">
                  <a:solidFill>
                    <a:srgbClr val="FFFF00"/>
                  </a:solidFill>
                </a:endParaRPr>
              </a:p>
              <a:p>
                <a:pPr marL="0" indent="0">
                  <a:buNone/>
                </a:pPr>
                <a:r>
                  <a:rPr lang="en-US" smtClean="0"/>
                  <a:t>Terlebih dulu dijelaskan tentang sub matriks atau </a:t>
                </a:r>
                <a:r>
                  <a:rPr lang="en-US" b="1" smtClean="0"/>
                  <a:t>minor </a:t>
                </a:r>
                <a:r>
                  <a:rPr lang="en-US" smtClean="0"/>
                  <a:t>dari suatu matriks. Monor suatu matriks A dilambangkan dengan M</a:t>
                </a:r>
                <a:r>
                  <a:rPr lang="en-US" baseline="-25000" smtClean="0"/>
                  <a:t>ij  </a:t>
                </a:r>
                <a:r>
                  <a:rPr lang="en-US" smtClean="0"/>
                  <a:t>adalah matriks bagian dari A yang diperoleh dengan cara menghilangkan elemen-elemennya pada baris ke-I dan elemen-elemen pada kolom ke-j.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 smtClean="0"/>
                  <a:t>Q=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/>
                  <a:t>, maka M</a:t>
                </a:r>
                <a:r>
                  <a:rPr lang="en-US" baseline="-25000" smtClean="0"/>
                  <a:t>11 </a:t>
                </a:r>
                <a:r>
                  <a:rPr lang="en-US" smtClean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/>
                  <a:t> 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46" t="-3281" r="-19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5295900" y="4724400"/>
            <a:ext cx="1581150" cy="0"/>
          </a:xfrm>
          <a:prstGeom prst="line">
            <a:avLst/>
          </a:prstGeom>
          <a:ln w="57150">
            <a:solidFill>
              <a:srgbClr val="009AD0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600700" y="4495800"/>
            <a:ext cx="0" cy="1409700"/>
          </a:xfrm>
          <a:prstGeom prst="line">
            <a:avLst/>
          </a:prstGeom>
          <a:ln w="57150">
            <a:solidFill>
              <a:srgbClr val="009AD0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618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Contoh: </a:t>
            </a:r>
            <a:r>
              <a:rPr lang="en-US">
                <a:solidFill>
                  <a:srgbClr val="FFC000"/>
                </a:solidFill>
              </a:rPr>
              <a:t>2. determinan matriks ordo 3X3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mtClean="0"/>
                  <a:t>M</a:t>
                </a:r>
                <a:r>
                  <a:rPr lang="en-US" baseline="-25000" smtClean="0"/>
                  <a:t>12 </a:t>
                </a:r>
                <a:r>
                  <a:rPr lang="en-US" smtClean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/>
                  <a:t> 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/>
                  <a:t> ; M</a:t>
                </a:r>
                <a:r>
                  <a:rPr lang="en-US" baseline="-25000" smtClean="0"/>
                  <a:t>13 </a:t>
                </a:r>
                <a:r>
                  <a:rPr lang="en-US" smtClean="0"/>
                  <a:t> </a:t>
                </a:r>
                <a:r>
                  <a:rPr lang="en-US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/>
                  <a:t> 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/>
                  <a:t>   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 smtClean="0"/>
                  <a:t>M</a:t>
                </a:r>
                <a:r>
                  <a:rPr lang="en-US" baseline="-25000" smtClean="0"/>
                  <a:t>11</a:t>
                </a:r>
                <a:r>
                  <a:rPr lang="en-US" smtClean="0"/>
                  <a:t>; M</a:t>
                </a:r>
                <a:r>
                  <a:rPr lang="en-US" baseline="-25000" smtClean="0"/>
                  <a:t>12</a:t>
                </a:r>
                <a:r>
                  <a:rPr lang="en-US" smtClean="0"/>
                  <a:t>; dan M</a:t>
                </a:r>
                <a:r>
                  <a:rPr lang="en-US" baseline="-25000" smtClean="0"/>
                  <a:t>13  </a:t>
                </a:r>
                <a:r>
                  <a:rPr lang="en-US" smtClean="0"/>
                  <a:t>merupakan submatriks hasil ekspansi baris ke-1 dari matriks Q.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0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2381250" y="1733550"/>
            <a:ext cx="1581150" cy="0"/>
          </a:xfrm>
          <a:prstGeom prst="line">
            <a:avLst/>
          </a:prstGeom>
          <a:ln w="57150">
            <a:solidFill>
              <a:srgbClr val="009AD0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76575" y="1562100"/>
            <a:ext cx="0" cy="1409700"/>
          </a:xfrm>
          <a:prstGeom prst="line">
            <a:avLst/>
          </a:prstGeom>
          <a:ln w="57150">
            <a:solidFill>
              <a:srgbClr val="009AD0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105775" y="1562100"/>
            <a:ext cx="0" cy="1409700"/>
          </a:xfrm>
          <a:prstGeom prst="line">
            <a:avLst/>
          </a:prstGeom>
          <a:ln w="57150">
            <a:solidFill>
              <a:srgbClr val="009AD0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781800" y="1733550"/>
            <a:ext cx="1581150" cy="0"/>
          </a:xfrm>
          <a:prstGeom prst="line">
            <a:avLst/>
          </a:prstGeom>
          <a:ln w="57150">
            <a:solidFill>
              <a:srgbClr val="009AD0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18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Contoh: </a:t>
            </a:r>
            <a:r>
              <a:rPr lang="en-US">
                <a:solidFill>
                  <a:srgbClr val="FFC000"/>
                </a:solidFill>
              </a:rPr>
              <a:t>2. determinan matriks ordo 3X3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mtClean="0"/>
              <a:t>KOFAKTOR suatu elemen baris ke-I dan kolom ke-j dari matrik A dilambangkan dengan</a:t>
            </a:r>
          </a:p>
          <a:p>
            <a:pPr marL="0" indent="0">
              <a:buNone/>
            </a:pPr>
            <a:endParaRPr lang="en-US" smtClean="0"/>
          </a:p>
          <a:p>
            <a:pPr marL="0" indent="0">
              <a:buNone/>
            </a:pPr>
            <a:r>
              <a:rPr lang="en-US" smtClean="0"/>
              <a:t> K</a:t>
            </a:r>
            <a:r>
              <a:rPr lang="en-US" baseline="-25000" smtClean="0"/>
              <a:t>ij </a:t>
            </a:r>
            <a:r>
              <a:rPr lang="en-US" smtClean="0"/>
              <a:t>= (-1)</a:t>
            </a:r>
            <a:r>
              <a:rPr lang="en-US" baseline="30000" smtClean="0"/>
              <a:t>i+j </a:t>
            </a:r>
            <a:r>
              <a:rPr lang="en-US" smtClean="0"/>
              <a:t>|M</a:t>
            </a:r>
            <a:r>
              <a:rPr lang="en-US" baseline="-25000" smtClean="0"/>
              <a:t>ij</a:t>
            </a:r>
            <a:r>
              <a:rPr lang="en-US" smtClean="0"/>
              <a:t>|= </a:t>
            </a:r>
            <a:r>
              <a:rPr lang="en-US"/>
              <a:t>(-1)</a:t>
            </a:r>
            <a:r>
              <a:rPr lang="en-US" baseline="30000"/>
              <a:t>i+j </a:t>
            </a:r>
            <a:r>
              <a:rPr lang="en-US" baseline="30000" smtClean="0"/>
              <a:t> </a:t>
            </a:r>
            <a:r>
              <a:rPr lang="en-US" smtClean="0"/>
              <a:t>det(M</a:t>
            </a:r>
            <a:r>
              <a:rPr lang="en-US" baseline="-25000" smtClean="0"/>
              <a:t>ij</a:t>
            </a:r>
            <a:r>
              <a:rPr lang="en-US" smtClean="0"/>
              <a:t>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mtClean="0"/>
              <a:t>Untuk mencari det(A) dengan metode kofaktor cukup mengambil satu ekspansi saja misal ekspansi baris ke-1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4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Contoh: </a:t>
            </a:r>
            <a:r>
              <a:rPr lang="en-US">
                <a:solidFill>
                  <a:srgbClr val="FFC000"/>
                </a:solidFill>
              </a:rPr>
              <a:t>2. determinan matriks ordo 3X3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1413" y="1519518"/>
                <a:ext cx="9905998" cy="4728881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mtClean="0"/>
                  <a:t>CONTOH:  Q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/>
                  <a:t>, untuk mendapatkan det(Q) </a:t>
                </a:r>
              </a:p>
              <a:p>
                <a:pPr marL="0" indent="0">
                  <a:buNone/>
                </a:pPr>
                <a:r>
                  <a:rPr lang="en-US" smtClean="0"/>
                  <a:t>dengan metode kofaktor adalah mencari terlebih dahulu determinan-determinan minornya yang diperoleh dari ekspansi baris ke-1 di atas, yaitu det(M</a:t>
                </a:r>
                <a:r>
                  <a:rPr lang="en-US" baseline="-25000" smtClean="0"/>
                  <a:t>11</a:t>
                </a:r>
                <a:r>
                  <a:rPr lang="en-US" smtClean="0"/>
                  <a:t>)=13, det(M</a:t>
                </a:r>
                <a:r>
                  <a:rPr lang="en-US" baseline="-25000" smtClean="0"/>
                  <a:t>12</a:t>
                </a:r>
                <a:r>
                  <a:rPr lang="en-US" smtClean="0"/>
                  <a:t>)=26, det(M</a:t>
                </a:r>
                <a:r>
                  <a:rPr lang="en-US" baseline="-25000" smtClean="0"/>
                  <a:t>13</a:t>
                </a:r>
                <a:r>
                  <a:rPr lang="en-US" smtClean="0"/>
                  <a:t>)=</a:t>
                </a:r>
                <a:r>
                  <a:rPr lang="en-US"/>
                  <a:t>13, </a:t>
                </a:r>
                <a:r>
                  <a:rPr lang="en-US" smtClean="0"/>
                  <a:t>maka: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 smtClean="0"/>
                  <a:t>|Q| = q</a:t>
                </a:r>
                <a:r>
                  <a:rPr lang="en-US" baseline="-25000" smtClean="0"/>
                  <a:t>11</a:t>
                </a:r>
                <a:r>
                  <a:rPr lang="en-US" smtClean="0"/>
                  <a:t>.k</a:t>
                </a:r>
                <a:r>
                  <a:rPr lang="en-US" baseline="-25000" smtClean="0"/>
                  <a:t>11</a:t>
                </a:r>
                <a:r>
                  <a:rPr lang="en-US" smtClean="0"/>
                  <a:t> + q</a:t>
                </a:r>
                <a:r>
                  <a:rPr lang="en-US" baseline="-25000" smtClean="0"/>
                  <a:t>12</a:t>
                </a:r>
                <a:r>
                  <a:rPr lang="en-US" smtClean="0"/>
                  <a:t>.k</a:t>
                </a:r>
                <a:r>
                  <a:rPr lang="en-US" baseline="-25000" smtClean="0"/>
                  <a:t>12</a:t>
                </a:r>
                <a:r>
                  <a:rPr lang="en-US" smtClean="0"/>
                  <a:t> + q</a:t>
                </a:r>
                <a:r>
                  <a:rPr lang="en-US" baseline="-25000" smtClean="0"/>
                  <a:t>13</a:t>
                </a:r>
                <a:r>
                  <a:rPr lang="en-US" smtClean="0"/>
                  <a:t>.k</a:t>
                </a:r>
                <a:r>
                  <a:rPr lang="en-US" baseline="-25000" smtClean="0"/>
                  <a:t>13</a:t>
                </a:r>
              </a:p>
              <a:p>
                <a:pPr marL="0" indent="0">
                  <a:buNone/>
                </a:pPr>
                <a:r>
                  <a:rPr lang="en-US" smtClean="0"/>
                  <a:t>         = </a:t>
                </a:r>
                <a:r>
                  <a:rPr lang="en-US"/>
                  <a:t>q</a:t>
                </a:r>
                <a:r>
                  <a:rPr lang="en-US" baseline="-25000"/>
                  <a:t>11</a:t>
                </a:r>
                <a:r>
                  <a:rPr lang="en-US" smtClean="0"/>
                  <a:t>.(-1)</a:t>
                </a:r>
                <a:r>
                  <a:rPr lang="en-US" baseline="30000" smtClean="0"/>
                  <a:t>1+1</a:t>
                </a:r>
                <a:r>
                  <a:rPr lang="en-US" smtClean="0"/>
                  <a:t>(M</a:t>
                </a:r>
                <a:r>
                  <a:rPr lang="en-US" baseline="-25000" smtClean="0"/>
                  <a:t>11</a:t>
                </a:r>
                <a:r>
                  <a:rPr lang="en-US" smtClean="0"/>
                  <a:t>)+ </a:t>
                </a:r>
                <a:r>
                  <a:rPr lang="en-US"/>
                  <a:t>q</a:t>
                </a:r>
                <a:r>
                  <a:rPr lang="en-US" baseline="-25000"/>
                  <a:t>12</a:t>
                </a:r>
                <a:r>
                  <a:rPr lang="en-US" smtClean="0"/>
                  <a:t>.</a:t>
                </a:r>
                <a:r>
                  <a:rPr lang="en-US"/>
                  <a:t> (-</a:t>
                </a:r>
                <a:r>
                  <a:rPr lang="en-US" smtClean="0"/>
                  <a:t>1)</a:t>
                </a:r>
                <a:r>
                  <a:rPr lang="en-US" baseline="30000" smtClean="0"/>
                  <a:t>1+2</a:t>
                </a:r>
                <a:r>
                  <a:rPr lang="en-US" smtClean="0"/>
                  <a:t>(M</a:t>
                </a:r>
                <a:r>
                  <a:rPr lang="en-US" baseline="-25000" smtClean="0"/>
                  <a:t>12</a:t>
                </a:r>
                <a:r>
                  <a:rPr lang="en-US" smtClean="0"/>
                  <a:t>) </a:t>
                </a:r>
                <a:r>
                  <a:rPr lang="en-US"/>
                  <a:t>+ q</a:t>
                </a:r>
                <a:r>
                  <a:rPr lang="en-US" baseline="-25000"/>
                  <a:t>13</a:t>
                </a:r>
                <a:r>
                  <a:rPr lang="en-US" smtClean="0"/>
                  <a:t>.</a:t>
                </a:r>
                <a:r>
                  <a:rPr lang="en-US"/>
                  <a:t> (-</a:t>
                </a:r>
                <a:r>
                  <a:rPr lang="en-US" smtClean="0"/>
                  <a:t>1)</a:t>
                </a:r>
                <a:r>
                  <a:rPr lang="en-US" baseline="30000" smtClean="0"/>
                  <a:t>1+3</a:t>
                </a:r>
                <a:r>
                  <a:rPr lang="en-US" smtClean="0"/>
                  <a:t>(M</a:t>
                </a:r>
                <a:r>
                  <a:rPr lang="en-US" baseline="-25000" smtClean="0"/>
                  <a:t>13</a:t>
                </a:r>
                <a:r>
                  <a:rPr lang="en-US" smtClean="0"/>
                  <a:t>) </a:t>
                </a:r>
              </a:p>
              <a:p>
                <a:pPr marL="0" indent="0">
                  <a:buNone/>
                </a:pPr>
                <a:r>
                  <a:rPr lang="en-US" baseline="-25000"/>
                  <a:t> </a:t>
                </a:r>
                <a:r>
                  <a:rPr lang="en-US" baseline="-25000" smtClean="0"/>
                  <a:t>             </a:t>
                </a:r>
                <a:r>
                  <a:rPr lang="en-US" smtClean="0"/>
                  <a:t>= (2)(13) – (4)(26) + (6)(13) = 0</a:t>
                </a:r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3" y="1519518"/>
                <a:ext cx="9905998" cy="4728881"/>
              </a:xfrm>
              <a:blipFill rotWithShape="1">
                <a:blip r:embed="rId2"/>
                <a:stretch>
                  <a:fillRect l="-1846" t="-1418" b="-38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430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FFFF00"/>
                </a:solidFill>
              </a:rPr>
              <a:t>Adjoin matriks</a:t>
            </a:r>
            <a:endParaRPr lang="en-US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90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Adjoin matriks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1413" y="1519518"/>
                <a:ext cx="9905998" cy="4766981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400" smtClean="0"/>
                  <a:t>Adjoin matriks </a:t>
                </a:r>
                <a:r>
                  <a:rPr lang="en-US" sz="2400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400" smtClean="0"/>
                  <a:t> adalah transpose dari kofaktor-kofaktor matriks tersebut, dilambangkan dengan adj </a:t>
                </a:r>
                <a:r>
                  <a:rPr lang="en-US" sz="2400" smtClean="0">
                    <a:latin typeface="Times New Roman" pitchFamily="18" charset="0"/>
                    <a:cs typeface="Times New Roman" pitchFamily="18" charset="0"/>
                  </a:rPr>
                  <a:t>A = (k</a:t>
                </a:r>
                <a:r>
                  <a:rPr lang="en-US" sz="2400" baseline="-25000" smtClean="0">
                    <a:latin typeface="Times New Roman" pitchFamily="18" charset="0"/>
                    <a:cs typeface="Times New Roman" pitchFamily="18" charset="0"/>
                  </a:rPr>
                  <a:t>ij</a:t>
                </a:r>
                <a:r>
                  <a:rPr lang="en-US" sz="240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en-US" sz="2400" baseline="30000" smtClean="0">
                    <a:latin typeface="Times New Roman" pitchFamily="18" charset="0"/>
                    <a:cs typeface="Times New Roman" pitchFamily="18" charset="0"/>
                  </a:rPr>
                  <a:t>t </a:t>
                </a:r>
                <a:r>
                  <a:rPr lang="en-US" sz="240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/>
                  <a:t>Q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/>
                  <a:t>,</a:t>
                </a:r>
                <a:r>
                  <a:rPr lang="en-US" sz="2400" smtClean="0"/>
                  <a:t> telah diketahui dari hitungan sebelumnya bahwa   </a:t>
                </a:r>
                <a:r>
                  <a:rPr lang="en-US" sz="2400" smtClean="0">
                    <a:solidFill>
                      <a:srgbClr val="FFFF00"/>
                    </a:solidFill>
                  </a:rPr>
                  <a:t>k</a:t>
                </a:r>
                <a:r>
                  <a:rPr lang="en-US" sz="2400" baseline="-25000" smtClean="0">
                    <a:solidFill>
                      <a:srgbClr val="FFFF00"/>
                    </a:solidFill>
                  </a:rPr>
                  <a:t>11</a:t>
                </a:r>
                <a:r>
                  <a:rPr lang="en-US" sz="2400" smtClean="0">
                    <a:solidFill>
                      <a:srgbClr val="FFFF00"/>
                    </a:solidFill>
                  </a:rPr>
                  <a:t>=13, k</a:t>
                </a:r>
                <a:r>
                  <a:rPr lang="en-US" sz="2400" baseline="-25000" smtClean="0">
                    <a:solidFill>
                      <a:srgbClr val="FFFF00"/>
                    </a:solidFill>
                  </a:rPr>
                  <a:t>12 </a:t>
                </a:r>
                <a:r>
                  <a:rPr lang="en-US" sz="2400" smtClean="0">
                    <a:solidFill>
                      <a:srgbClr val="FFFF00"/>
                    </a:solidFill>
                  </a:rPr>
                  <a:t>= -26, k</a:t>
                </a:r>
                <a:r>
                  <a:rPr lang="en-US" sz="2400" baseline="-25000" smtClean="0">
                    <a:solidFill>
                      <a:srgbClr val="FFFF00"/>
                    </a:solidFill>
                  </a:rPr>
                  <a:t>13</a:t>
                </a:r>
                <a:r>
                  <a:rPr lang="en-US" sz="2400" smtClean="0">
                    <a:solidFill>
                      <a:srgbClr val="FFFF00"/>
                    </a:solidFill>
                  </a:rPr>
                  <a:t>=13. </a:t>
                </a:r>
                <a:r>
                  <a:rPr lang="en-US" sz="2400" smtClean="0"/>
                  <a:t>Sekarang kita hanya mencari kofaktor dari ekspansi baris ke-2 dan ekspansi baris ke-3, yaitu:</a:t>
                </a:r>
                <a:endParaRPr lang="en-US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3" y="1519518"/>
                <a:ext cx="9905998" cy="4766981"/>
              </a:xfrm>
              <a:blipFill rotWithShape="1">
                <a:blip r:embed="rId2"/>
                <a:stretch>
                  <a:fillRect l="-1662" t="-2174" r="-2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132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Adjoin matriks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013" y="2757769"/>
                <a:ext cx="4840287" cy="4271686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(−1)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2+1</m:t>
                          </m:r>
                        </m:sup>
                      </m:sSup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=−12</m:t>
                      </m:r>
                    </m:oMath>
                  </m:oMathPara>
                </a14:m>
                <a:endParaRPr lang="en-US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(−1)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2+</m:t>
                        </m:r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</m:oMath>
                </a14:m>
                <a:r>
                  <a:rPr lang="en-US" smtClean="0"/>
                  <a:t>24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(−1)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latin typeface="Cambria Math"/>
                        </a:rPr>
                        <m:t>=−12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013" y="2757769"/>
                <a:ext cx="4840287" cy="4271686"/>
              </a:xfrm>
              <a:blipFill rotWithShape="1">
                <a:blip r:embed="rId2"/>
                <a:stretch>
                  <a:fillRect l="-252" r="-2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6494463" y="2738718"/>
                <a:ext cx="5068887" cy="4747931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marL="285750" indent="-2857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2800" kern="1200" cap="none" baseline="0">
                    <a:solidFill>
                      <a:schemeClr val="tx1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101600" dist="63500" dir="2700000" algn="tl" rotWithShape="0">
                        <a:prstClr val="black">
                          <a:alpha val="87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2400" kern="1200" cap="none" baseline="0">
                    <a:solidFill>
                      <a:schemeClr val="tx1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101600" dist="63500" dir="2700000" algn="tl" rotWithShape="0">
                        <a:prstClr val="black">
                          <a:alpha val="87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lvl2pPr>
                <a:lvl3pPr marL="1200150" indent="-2857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2000" kern="1200" cap="none" baseline="0">
                    <a:solidFill>
                      <a:schemeClr val="tx1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101600" dist="63500" dir="2700000" algn="tl" rotWithShape="0">
                        <a:prstClr val="black">
                          <a:alpha val="87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lvl3pPr>
                <a:lvl4pPr marL="1543050" indent="-1714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800" kern="1200" cap="none" baseline="0">
                    <a:solidFill>
                      <a:schemeClr val="tx1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101600" dist="63500" dir="2700000" algn="tl" rotWithShape="0">
                        <a:prstClr val="black">
                          <a:alpha val="87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lvl4pPr>
                <a:lvl5pPr marL="2000250" indent="-1714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800" kern="1200" cap="none" baseline="0">
                    <a:solidFill>
                      <a:schemeClr val="tx1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101600" dist="63500" dir="2700000" algn="tl" rotWithShape="0">
                        <a:prstClr val="black">
                          <a:alpha val="87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200" kern="1200" cap="small">
                    <a:gradFill flip="none" rotWithShape="1">
                      <a:gsLst>
                        <a:gs pos="0">
                          <a:schemeClr val="tx1"/>
                        </a:gs>
                        <a:gs pos="100000">
                          <a:schemeClr val="tx1">
                            <a:lumMod val="75000"/>
                          </a:schemeClr>
                        </a:gs>
                      </a:gsLst>
                      <a:lin ang="5580000" scaled="0"/>
                      <a:tileRect/>
                    </a:gra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200" kern="1200" cap="small">
                    <a:gradFill flip="none" rotWithShape="1">
                      <a:gsLst>
                        <a:gs pos="0">
                          <a:schemeClr val="tx1"/>
                        </a:gs>
                        <a:gs pos="100000">
                          <a:schemeClr val="tx1">
                            <a:lumMod val="75000"/>
                          </a:schemeClr>
                        </a:gs>
                      </a:gsLst>
                      <a:lin ang="5580000" scaled="0"/>
                      <a:tileRect/>
                    </a:gra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200" kern="1200" cap="small">
                    <a:gradFill flip="none" rotWithShape="1">
                      <a:gsLst>
                        <a:gs pos="0">
                          <a:schemeClr val="tx1"/>
                        </a:gs>
                        <a:gs pos="100000">
                          <a:schemeClr val="tx1">
                            <a:lumMod val="75000"/>
                          </a:schemeClr>
                        </a:gs>
                      </a:gsLst>
                      <a:lin ang="5580000" scaled="0"/>
                      <a:tileRect/>
                    </a:gra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200" kern="1200" cap="small">
                    <a:gradFill flip="none" rotWithShape="1">
                      <a:gsLst>
                        <a:gs pos="0">
                          <a:schemeClr val="tx1"/>
                        </a:gs>
                        <a:gs pos="100000">
                          <a:schemeClr val="tx1">
                            <a:lumMod val="75000"/>
                          </a:schemeClr>
                        </a:gs>
                      </a:gsLst>
                      <a:lin ang="5580000" scaled="0"/>
                      <a:tileRect/>
                    </a:gra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60000"/>
                  </a:lnSpc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31</m:t>
                          </m:r>
                        </m:sub>
                      </m:sSub>
                      <m:r>
                        <a:rPr lang="en-US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/>
                            </a:rPr>
                            <m:t>(−1)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i="1" smtClean="0">
                              <a:latin typeface="Cambria Math"/>
                            </a:rPr>
                            <m:t>+1</m:t>
                          </m:r>
                        </m:sup>
                      </m:sSup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smtClean="0"/>
              </a:p>
              <a:p>
                <a:pPr marL="0" indent="0">
                  <a:lnSpc>
                    <a:spcPct val="160000"/>
                  </a:lnSpc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(−1)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latin typeface="Cambria Math"/>
                        </a:rPr>
                        <m:t>=−</m:t>
                      </m:r>
                      <m:r>
                        <a:rPr lang="en-US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US" b="0" i="1" smtClean="0">
                  <a:latin typeface="Cambria Math"/>
                </a:endParaRPr>
              </a:p>
              <a:p>
                <a:pPr marL="0" indent="0">
                  <a:lnSpc>
                    <a:spcPct val="160000"/>
                  </a:lnSpc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33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(−1)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463" y="2738718"/>
                <a:ext cx="5068887" cy="4747931"/>
              </a:xfrm>
              <a:prstGeom prst="rect">
                <a:avLst/>
              </a:prstGeom>
              <a:blipFill rotWithShape="1">
                <a:blip r:embed="rId3"/>
                <a:stretch>
                  <a:fillRect l="-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>
            <a:off x="5867400" y="2281518"/>
            <a:ext cx="0" cy="4081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7700" y="2283767"/>
            <a:ext cx="3058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/>
              <a:t>Ekspansi baris ke-2</a:t>
            </a:r>
            <a:endParaRPr lang="en-US" sz="2400" b="1"/>
          </a:p>
        </p:txBody>
      </p:sp>
      <p:sp>
        <p:nvSpPr>
          <p:cNvPr id="9" name="TextBox 8"/>
          <p:cNvSpPr txBox="1"/>
          <p:nvPr/>
        </p:nvSpPr>
        <p:spPr>
          <a:xfrm>
            <a:off x="6438900" y="2262484"/>
            <a:ext cx="3058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/>
              <a:t>Ekspansi baris ke-3</a:t>
            </a: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316850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Adjoin matriks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31863" y="2167219"/>
                <a:ext cx="10155237" cy="4271686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mtClean="0"/>
                  <a:t>Adj A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−12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−26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24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−4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13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−12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31863" y="2167219"/>
                <a:ext cx="10155237" cy="4271686"/>
              </a:xfrm>
              <a:blipFill rotWithShape="1">
                <a:blip r:embed="rId2"/>
                <a:stretch>
                  <a:fillRect l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729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FF00"/>
                </a:solidFill>
              </a:rPr>
              <a:t>Invers matriks</a:t>
            </a:r>
            <a:endParaRPr lang="en-US" b="1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74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Invers matriks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1412" y="1519519"/>
                <a:ext cx="10555288" cy="427168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mtClean="0"/>
                  <a:t>Matriks-matriks persegi A dan B sedemikian hingga AB = BA = I maka A disebut invers B ditulis B</a:t>
                </a:r>
                <a:r>
                  <a:rPr lang="en-US" baseline="30000" smtClean="0"/>
                  <a:t>-1 </a:t>
                </a:r>
                <a:r>
                  <a:rPr lang="en-US" smtClean="0"/>
                  <a:t>dan sebaliknya B adalah invers A ditulis A</a:t>
                </a:r>
                <a:r>
                  <a:rPr lang="en-US" baseline="30000" smtClean="0"/>
                  <a:t>-1</a:t>
                </a:r>
                <a:r>
                  <a:rPr lang="en-US" smtClean="0"/>
                  <a:t> sehingga berlaku AA</a:t>
                </a:r>
                <a:r>
                  <a:rPr lang="en-US" baseline="30000" smtClean="0"/>
                  <a:t>-1</a:t>
                </a:r>
                <a:r>
                  <a:rPr lang="en-US" smtClean="0"/>
                  <a:t> = </a:t>
                </a:r>
                <a:r>
                  <a:rPr lang="en-US"/>
                  <a:t>AA</a:t>
                </a:r>
                <a:r>
                  <a:rPr lang="en-US" baseline="30000"/>
                  <a:t>-1</a:t>
                </a:r>
                <a:r>
                  <a:rPr lang="en-US" smtClean="0"/>
                  <a:t> = I, dimana I matris identitas.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 smtClean="0"/>
                  <a:t>Invers matriks A dirumuskan A</a:t>
                </a:r>
                <a:r>
                  <a:rPr lang="en-US" baseline="30000" smtClean="0"/>
                  <a:t>-1  </a:t>
                </a:r>
                <a:r>
                  <a:rPr lang="en-US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det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</a:rPr>
                                  <m:t>A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b="0" i="0" smtClean="0">
                        <a:latin typeface="Cambria Math"/>
                      </a:rPr>
                      <m:t>.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Adj</m:t>
                    </m:r>
                    <m:r>
                      <a:rPr lang="en-US" b="0" i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</m:t>
                    </m:r>
                    <m:r>
                      <a:rPr lang="en-US" b="0" i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mtClean="0"/>
                  <a:t> </a:t>
                </a:r>
              </a:p>
              <a:p>
                <a:pPr marL="0" indent="0">
                  <a:buNone/>
                </a:pPr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2" y="1519519"/>
                <a:ext cx="10555288" cy="4271686"/>
              </a:xfrm>
              <a:blipFill rotWithShape="1">
                <a:blip r:embed="rId2"/>
                <a:stretch>
                  <a:fillRect l="-1732" t="-2568" r="-9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822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Invers matriks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1412" y="1519519"/>
                <a:ext cx="10555288" cy="427168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mtClean="0"/>
                  <a:t>1. Invers matriks berordo 2x2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 smtClean="0"/>
                  <a:t>Jika A</a:t>
                </a:r>
                <a:r>
                  <a:rPr lang="en-US" baseline="30000" smtClean="0"/>
                  <a:t> </a:t>
                </a:r>
                <a:r>
                  <a:rPr lang="en-US" smtClean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/>
                  <a:t>, maka A</a:t>
                </a:r>
                <a:r>
                  <a:rPr lang="en-US" baseline="30000" smtClean="0"/>
                  <a:t>-1  </a:t>
                </a:r>
                <a:r>
                  <a:rPr lang="en-US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det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A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>
                        <a:latin typeface="Cambria Math"/>
                      </a:rPr>
                      <m:t>.</m:t>
                    </m:r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/>
                  <a:t> </a:t>
                </a:r>
                <a:endParaRPr lang="en-US" smtClean="0"/>
              </a:p>
              <a:p>
                <a:pPr marL="0" indent="0">
                  <a:buNone/>
                </a:pPr>
                <a:endParaRPr lang="en-US" smtClean="0"/>
              </a:p>
              <a:p>
                <a:pPr marL="0" indent="0">
                  <a:buNone/>
                </a:pPr>
                <a:r>
                  <a:rPr lang="en-US" smtClean="0"/>
                  <a:t>CONTOH:</a:t>
                </a:r>
              </a:p>
              <a:p>
                <a:pPr marL="0" indent="0">
                  <a:buNone/>
                </a:pPr>
                <a:r>
                  <a:rPr lang="en-US" smtClean="0"/>
                  <a:t>A</a:t>
                </a:r>
                <a:r>
                  <a:rPr lang="en-US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mtClean="0"/>
                  <a:t>, tentukan </a:t>
                </a:r>
                <a:r>
                  <a:rPr lang="en-US"/>
                  <a:t>A</a:t>
                </a:r>
                <a:r>
                  <a:rPr lang="en-US" baseline="30000"/>
                  <a:t>-1 </a:t>
                </a:r>
                <a:endParaRPr lang="en-US" baseline="30000" smtClean="0"/>
              </a:p>
              <a:p>
                <a:pPr marL="0" indent="0">
                  <a:buNone/>
                </a:pPr>
                <a:endParaRPr lang="en-US" baseline="30000"/>
              </a:p>
              <a:p>
                <a:pPr marL="0" indent="0">
                  <a:buNone/>
                </a:pPr>
                <a:endParaRPr lang="en-US" smtClean="0"/>
              </a:p>
              <a:p>
                <a:pPr marL="0" indent="0">
                  <a:buNone/>
                </a:pPr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2" y="1519519"/>
                <a:ext cx="10555288" cy="4271686"/>
              </a:xfrm>
              <a:blipFill rotWithShape="1">
                <a:blip r:embed="rId2"/>
                <a:stretch>
                  <a:fillRect l="-1732" t="-2568" b="-41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127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Invers matriks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1412" y="1519519"/>
                <a:ext cx="10555288" cy="427168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mtClean="0"/>
                  <a:t>JAWAB: det(A) = (5x2)-(3x3) = 1</a:t>
                </a:r>
              </a:p>
              <a:p>
                <a:pPr marL="0" indent="0">
                  <a:buNone/>
                </a:pPr>
                <a:endParaRPr lang="en-US" smtClean="0"/>
              </a:p>
              <a:p>
                <a:pPr marL="0" indent="0">
                  <a:buNone/>
                </a:pPr>
                <a:r>
                  <a:rPr lang="en-US" smtClean="0"/>
                  <a:t>Maka </a:t>
                </a:r>
                <a:r>
                  <a:rPr lang="en-US"/>
                  <a:t>A</a:t>
                </a:r>
                <a:r>
                  <a:rPr lang="en-US" baseline="30000"/>
                  <a:t>-1  </a:t>
                </a:r>
                <a:r>
                  <a:rPr lang="en-US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det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A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>
                        <a:latin typeface="Cambria Math"/>
                      </a:rPr>
                      <m:t>.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/>
                                </a:rPr>
                                <m:t>𝑑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𝑐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/>
                  <a:t> </a:t>
                </a:r>
              </a:p>
              <a:p>
                <a:pPr marL="0" indent="0">
                  <a:buNone/>
                </a:pPr>
                <a:endParaRPr lang="en-US" smtClean="0"/>
              </a:p>
              <a:p>
                <a:pPr marL="0" indent="0">
                  <a:buNone/>
                </a:pPr>
                <a:r>
                  <a:rPr lang="en-US" smtClean="0"/>
                  <a:t>           A</a:t>
                </a:r>
                <a:r>
                  <a:rPr lang="en-US" baseline="30000" smtClean="0"/>
                  <a:t>-1  </a:t>
                </a:r>
                <a:r>
                  <a:rPr lang="en-US" smtClean="0"/>
                  <a:t> </a:t>
                </a:r>
                <a:r>
                  <a:rPr lang="en-US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en-US">
                        <a:latin typeface="Cambria Math"/>
                      </a:rPr>
                      <m:t>.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/>
                  <a:t> </a:t>
                </a:r>
                <a:r>
                  <a:rPr lang="en-US" smtClean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−3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/>
                  <a:t> 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endParaRPr lang="en-US" smtClean="0"/>
              </a:p>
              <a:p>
                <a:pPr marL="0" indent="0">
                  <a:buNone/>
                </a:pPr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2" y="1519519"/>
                <a:ext cx="10555288" cy="4271686"/>
              </a:xfrm>
              <a:blipFill rotWithShape="1">
                <a:blip r:embed="rId2"/>
                <a:stretch>
                  <a:fillRect l="-1732" t="-2568" b="-310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111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1_Theme1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sh" id="{789EC3FE-34FD-429C-9918-760025E6C145}" vid="{B8BE45C0-8141-4D58-8C71-A009BC26FBBB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1426</TotalTime>
  <Pages>72</Pages>
  <Words>3062</Words>
  <Application>Microsoft Office PowerPoint</Application>
  <PresentationFormat>Custom</PresentationFormat>
  <Paragraphs>343</Paragraphs>
  <Slides>55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55</vt:i4>
      </vt:variant>
    </vt:vector>
  </HeadingPairs>
  <TitlesOfParts>
    <vt:vector size="57" baseType="lpstr">
      <vt:lpstr>Theme1</vt:lpstr>
      <vt:lpstr>1_Theme1</vt:lpstr>
      <vt:lpstr>Bab 7 matriks</vt:lpstr>
      <vt:lpstr>Pengertian matriks dan ordo matriks</vt:lpstr>
      <vt:lpstr>Pengertian matriks dan ordo matriks</vt:lpstr>
      <vt:lpstr>Pengertian matriks dan ordo matriks</vt:lpstr>
      <vt:lpstr>Pengertian matriks dan ordo matriks</vt:lpstr>
      <vt:lpstr>Jenis-jenis matriks</vt:lpstr>
      <vt:lpstr>Jenis-jenis matriks berdasar ordo</vt:lpstr>
      <vt:lpstr>Jenis-jenis matriks berdasar ordo</vt:lpstr>
      <vt:lpstr>Jenis-jenis matriks berdasar ordo</vt:lpstr>
      <vt:lpstr>Jenis-jenis matriks berdasar elemen penyusunnya</vt:lpstr>
      <vt:lpstr>Jenis-jenis matriks berdasar elemen penyusunnya</vt:lpstr>
      <vt:lpstr>Jenis-jenis matriks berdasar elemen penyusunnya</vt:lpstr>
      <vt:lpstr>Jenis-jenis matriks berdasar elemen penyusunnya</vt:lpstr>
      <vt:lpstr>Jenis-jenis matriks berdasar elemen penyusunnya</vt:lpstr>
      <vt:lpstr>KESAMAAN matriks</vt:lpstr>
      <vt:lpstr>KESAMAAN MATRIKS</vt:lpstr>
      <vt:lpstr>OPERASI matriks  DAN SIFAT-SIFATNYA</vt:lpstr>
      <vt:lpstr>PENJUMLAHAN DAN PENGURANGAN MATRIKS</vt:lpstr>
      <vt:lpstr>A. PENJUMLAHAN DAN PENGURANGAN MATRIKS</vt:lpstr>
      <vt:lpstr>A. PENJUMLAHAN DAN PENGURANGAN MATRIKS</vt:lpstr>
      <vt:lpstr>A. PENJUMLAHAN DAN PENGURANGAN MATRIKS</vt:lpstr>
      <vt:lpstr>A. PENJUMLAHAN DAN PENGURANGAN MATRIKS</vt:lpstr>
      <vt:lpstr>SIFAT-SIFAT PENJUMLAHAN MATRIKS</vt:lpstr>
      <vt:lpstr>SIFAT-SIFAT PENJUMLAHAN MATRIKS</vt:lpstr>
      <vt:lpstr>B. PENGURANGAN MATRIKS</vt:lpstr>
      <vt:lpstr>B. PENGURANGAN MATRIKS</vt:lpstr>
      <vt:lpstr>B. PENGURANGAN MATRIKS</vt:lpstr>
      <vt:lpstr>B. PENGURANGAN MATRIKS</vt:lpstr>
      <vt:lpstr>B. PENGURANGAN MATRIKS</vt:lpstr>
      <vt:lpstr>Dalam bentuk matriks</vt:lpstr>
      <vt:lpstr>PERKALIAN MATRIKS</vt:lpstr>
      <vt:lpstr>a. Perkalian matriks dengan bilangan real</vt:lpstr>
      <vt:lpstr>SIFAT-SIFAT PERKALIAN MATRIKS DENGAN SKALAR</vt:lpstr>
      <vt:lpstr>a. Perkalian dua matriks</vt:lpstr>
      <vt:lpstr>a. Perkalian dua matriks</vt:lpstr>
      <vt:lpstr>a. Perkalian dua matriks</vt:lpstr>
      <vt:lpstr>PERHATIKAN HAL-HAL BERIKUT</vt:lpstr>
      <vt:lpstr>SIFAT-SIFAT MATRIKS</vt:lpstr>
      <vt:lpstr>DETERMINAN MATRIKS</vt:lpstr>
      <vt:lpstr>PowerPoint Presentation</vt:lpstr>
      <vt:lpstr>Contoh: 1. determinan matriks ordo 2X2</vt:lpstr>
      <vt:lpstr>Contoh: 2. determinan matriks ordo 3X3</vt:lpstr>
      <vt:lpstr>Contoh: 2. determinan matriks ordo 3X3</vt:lpstr>
      <vt:lpstr>Contoh: 2. determinan matriks ordo 3X3</vt:lpstr>
      <vt:lpstr>Contoh: 2. determinan matriks ordo 3X3</vt:lpstr>
      <vt:lpstr>Contoh: 2. determinan matriks ordo 3X3</vt:lpstr>
      <vt:lpstr>Contoh: 2. determinan matriks ordo 3X3</vt:lpstr>
      <vt:lpstr>Adjoin matriks</vt:lpstr>
      <vt:lpstr>Adjoin matriks</vt:lpstr>
      <vt:lpstr>Adjoin matriks</vt:lpstr>
      <vt:lpstr>Adjoin matriks</vt:lpstr>
      <vt:lpstr>Invers matriks</vt:lpstr>
      <vt:lpstr>Invers matriks</vt:lpstr>
      <vt:lpstr>Invers matriks</vt:lpstr>
      <vt:lpstr>Invers matriks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FM10 Chapter 8</dc:title>
  <dc:subject>Powerpoint Show</dc:subject>
  <dc:creator>Mike Ehrhardt</dc:creator>
  <cp:lastModifiedBy>Jary</cp:lastModifiedBy>
  <cp:revision>218</cp:revision>
  <cp:lastPrinted>1998-05-28T19:26:16Z</cp:lastPrinted>
  <dcterms:created xsi:type="dcterms:W3CDTF">1997-09-17T12:14:40Z</dcterms:created>
  <dcterms:modified xsi:type="dcterms:W3CDTF">2016-03-12T04:56:04Z</dcterms:modified>
</cp:coreProperties>
</file>