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D4A22-D4DA-41AB-AD88-C14E900A1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8599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C6813-3E24-4B09-8CDE-FE8EAC785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25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6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DCBA58-22C5-4E68-B3FA-4386B8B985E1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75" y="2749931"/>
            <a:ext cx="7591925" cy="888619"/>
          </a:xfrm>
        </p:spPr>
        <p:txBody>
          <a:bodyPr>
            <a:noAutofit/>
          </a:bodyPr>
          <a:lstStyle/>
          <a:p>
            <a:r>
              <a:rPr lang="en-US" sz="7200" smtClean="0"/>
              <a:t>Markup</a:t>
            </a:r>
            <a:endParaRPr lang="en-US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7162800" cy="914400"/>
          </a:xfrm>
        </p:spPr>
        <p:txBody>
          <a:bodyPr>
            <a:normAutofit/>
          </a:bodyPr>
          <a:lstStyle/>
          <a:p>
            <a:r>
              <a:rPr lang="en-US" sz="3600" smtClean="0"/>
              <a:t>Chapter 10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83584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cost of goods sold </a:t>
            </a:r>
            <a:r>
              <a:rPr lang="en-US" dirty="0"/>
              <a:t>The cost of the </a:t>
            </a:r>
            <a:r>
              <a:rPr lang="en-US" dirty="0" smtClean="0"/>
              <a:t>merchandise sold </a:t>
            </a:r>
            <a:r>
              <a:rPr lang="en-US" dirty="0"/>
              <a:t>during an operating period</a:t>
            </a:r>
            <a:r>
              <a:rPr lang="en-US" dirty="0" smtClean="0"/>
              <a:t>. One </a:t>
            </a:r>
            <a:r>
              <a:rPr lang="en-US" dirty="0"/>
              <a:t>of two major expense categories of </a:t>
            </a:r>
            <a:r>
              <a:rPr lang="en-US" dirty="0" smtClean="0"/>
              <a:t>a business.</a:t>
            </a:r>
          </a:p>
          <a:p>
            <a:r>
              <a:rPr lang="en-US" b="1" dirty="0"/>
              <a:t>operating expenses, or </a:t>
            </a:r>
            <a:r>
              <a:rPr lang="en-US" b="1" dirty="0" smtClean="0"/>
              <a:t>overhead </a:t>
            </a:r>
            <a:r>
              <a:rPr lang="en-US" dirty="0" smtClean="0"/>
              <a:t>All </a:t>
            </a:r>
            <a:r>
              <a:rPr lang="en-US" dirty="0"/>
              <a:t>business expenses, other than cost </a:t>
            </a:r>
            <a:r>
              <a:rPr lang="en-US" dirty="0" smtClean="0"/>
              <a:t>of merchandise</a:t>
            </a:r>
            <a:r>
              <a:rPr lang="en-US" dirty="0"/>
              <a:t>, required to operate a business</a:t>
            </a:r>
            <a:r>
              <a:rPr lang="en-US" dirty="0" smtClean="0"/>
              <a:t>, such </a:t>
            </a:r>
            <a:r>
              <a:rPr lang="en-US" dirty="0"/>
              <a:t>as payroll, rent, utilities, and insurance.</a:t>
            </a:r>
          </a:p>
        </p:txBody>
      </p:sp>
    </p:spTree>
    <p:extLst>
      <p:ext uri="{BB962C8B-B14F-4D97-AF65-F5344CB8AC3E}">
        <p14:creationId xmlns:p14="http://schemas.microsoft.com/office/powerpoint/2010/main" val="16159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markup, </a:t>
            </a:r>
            <a:r>
              <a:rPr lang="en-US" b="1" dirty="0" err="1"/>
              <a:t>markon</a:t>
            </a:r>
            <a:r>
              <a:rPr lang="en-US" b="1" dirty="0"/>
              <a:t>, margin </a:t>
            </a:r>
            <a:r>
              <a:rPr lang="en-US" dirty="0"/>
              <a:t>The </a:t>
            </a:r>
            <a:r>
              <a:rPr lang="en-US" dirty="0" smtClean="0"/>
              <a:t>amount added </a:t>
            </a:r>
            <a:r>
              <a:rPr lang="en-US" dirty="0"/>
              <a:t>to the cost of an item to cover </a:t>
            </a:r>
            <a:r>
              <a:rPr lang="en-US" dirty="0" smtClean="0"/>
              <a:t>the operating </a:t>
            </a:r>
            <a:r>
              <a:rPr lang="en-US" dirty="0"/>
              <a:t>expenses and profit. It is the </a:t>
            </a:r>
            <a:r>
              <a:rPr lang="en-US" dirty="0" smtClean="0"/>
              <a:t>difference between </a:t>
            </a:r>
            <a:r>
              <a:rPr lang="en-US" dirty="0"/>
              <a:t>the cost and the </a:t>
            </a:r>
            <a:r>
              <a:rPr lang="en-US" dirty="0" smtClean="0"/>
              <a:t>selling price.</a:t>
            </a:r>
          </a:p>
          <a:p>
            <a:r>
              <a:rPr lang="en-US" b="1" dirty="0"/>
              <a:t>retailing equation </a:t>
            </a:r>
            <a:r>
              <a:rPr lang="en-US" dirty="0"/>
              <a:t>The selling price of </a:t>
            </a:r>
            <a:r>
              <a:rPr lang="en-US" dirty="0" smtClean="0"/>
              <a:t>an item </a:t>
            </a:r>
            <a:r>
              <a:rPr lang="en-US" dirty="0"/>
              <a:t>is equal to the cost plus the markup.</a:t>
            </a:r>
          </a:p>
        </p:txBody>
      </p:sp>
    </p:spTree>
    <p:extLst>
      <p:ext uri="{BB962C8B-B14F-4D97-AF65-F5344CB8AC3E}">
        <p14:creationId xmlns:p14="http://schemas.microsoft.com/office/powerpoint/2010/main" val="17751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65622"/>
            <a:ext cx="8686800" cy="2472928"/>
          </a:xfrm>
        </p:spPr>
        <p:txBody>
          <a:bodyPr>
            <a:normAutofit/>
          </a:bodyPr>
          <a:lstStyle/>
          <a:p>
            <a:r>
              <a:rPr lang="en-US" sz="2400" dirty="0"/>
              <a:t>The fundamental principle on which business operates is to sell goods and services for </a:t>
            </a:r>
            <a:r>
              <a:rPr lang="en-US" sz="2400" dirty="0" smtClean="0"/>
              <a:t>a price </a:t>
            </a:r>
            <a:r>
              <a:rPr lang="en-US" sz="2400" dirty="0"/>
              <a:t>high enough to cover all expenses and provide the owners with a reasonable profit. </a:t>
            </a:r>
            <a:r>
              <a:rPr lang="en-US" sz="2400" dirty="0" smtClean="0"/>
              <a:t>The formula </a:t>
            </a:r>
            <a:r>
              <a:rPr lang="en-US" sz="2400" dirty="0"/>
              <a:t>that describes this principle is known as the </a:t>
            </a:r>
            <a:r>
              <a:rPr lang="en-US" sz="2400" b="1" dirty="0"/>
              <a:t>retailing equation</a:t>
            </a:r>
            <a:r>
              <a:rPr lang="en-US" sz="2400" dirty="0"/>
              <a:t>. The equation </a:t>
            </a:r>
            <a:r>
              <a:rPr lang="en-US" sz="2400" dirty="0" smtClean="0"/>
              <a:t>states that </a:t>
            </a:r>
            <a:r>
              <a:rPr lang="en-US" sz="2400" dirty="0"/>
              <a:t>the selling price of an item is equal to the cost plus the markup.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386715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Selling price </a:t>
            </a:r>
            <a:r>
              <a:rPr lang="en-US" dirty="0"/>
              <a:t> </a:t>
            </a:r>
            <a:r>
              <a:rPr lang="en-US" dirty="0" smtClean="0"/>
              <a:t>=  </a:t>
            </a:r>
            <a:r>
              <a:rPr lang="en-US" b="1" dirty="0" smtClean="0"/>
              <a:t>Cost   +   </a:t>
            </a:r>
            <a:r>
              <a:rPr lang="en-US" dirty="0" smtClean="0"/>
              <a:t> </a:t>
            </a:r>
            <a:r>
              <a:rPr lang="en-US" b="1" dirty="0"/>
              <a:t>Markup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Using the abbreviations </a:t>
            </a:r>
            <a:r>
              <a:rPr lang="en-US" sz="2400" i="1" dirty="0"/>
              <a:t>C </a:t>
            </a:r>
            <a:r>
              <a:rPr lang="en-US" sz="2400" dirty="0"/>
              <a:t>for cost, </a:t>
            </a:r>
            <a:r>
              <a:rPr lang="en-US" sz="2400" i="1" dirty="0"/>
              <a:t>M </a:t>
            </a:r>
            <a:r>
              <a:rPr lang="en-US" sz="2400" dirty="0"/>
              <a:t>for markup, and </a:t>
            </a:r>
            <a:r>
              <a:rPr lang="en-US" sz="2400" i="1" dirty="0"/>
              <a:t>SP </a:t>
            </a:r>
            <a:r>
              <a:rPr lang="en-US" sz="2400" dirty="0"/>
              <a:t>for selling price, the </a:t>
            </a:r>
            <a:r>
              <a:rPr lang="en-US" sz="2400" dirty="0" smtClean="0"/>
              <a:t>formula is </a:t>
            </a:r>
            <a:r>
              <a:rPr lang="en-US" sz="2400" dirty="0"/>
              <a:t>written </a:t>
            </a:r>
            <a:r>
              <a:rPr lang="en-US" sz="2400" dirty="0" smtClean="0"/>
              <a:t>as</a:t>
            </a:r>
          </a:p>
          <a:p>
            <a:pPr marL="0" indent="0" algn="ctr">
              <a:buNone/>
            </a:pPr>
            <a:r>
              <a:rPr lang="en-US" sz="2400" b="1" i="1" dirty="0" smtClean="0"/>
              <a:t>SP  = </a:t>
            </a:r>
            <a:r>
              <a:rPr lang="en-US" sz="2400" dirty="0" smtClean="0"/>
              <a:t> </a:t>
            </a:r>
            <a:r>
              <a:rPr lang="en-US" sz="2400" b="1" i="1" dirty="0"/>
              <a:t>C </a:t>
            </a:r>
            <a:r>
              <a:rPr lang="en-US" sz="2400" b="1" i="1" dirty="0" smtClean="0"/>
              <a:t>  +    </a:t>
            </a:r>
            <a:r>
              <a:rPr lang="en-US" sz="2400" dirty="0" smtClean="0"/>
              <a:t> </a:t>
            </a:r>
            <a:r>
              <a:rPr lang="en-US" sz="2400" b="1" i="1" dirty="0" smtClean="0"/>
              <a:t>M</a:t>
            </a:r>
          </a:p>
          <a:p>
            <a:pPr marL="0" indent="0" algn="ctr">
              <a:buNone/>
            </a:pPr>
            <a:endParaRPr lang="en-US" sz="2400" b="1" i="1" dirty="0"/>
          </a:p>
          <a:p>
            <a:r>
              <a:rPr lang="en-US" sz="2400" dirty="0"/>
              <a:t>To illustrate, if a camera costs a retailer $60 and a $50 markup is added to cover </a:t>
            </a:r>
            <a:r>
              <a:rPr lang="en-US" sz="2400" dirty="0" smtClean="0"/>
              <a:t>operating expenses </a:t>
            </a:r>
            <a:r>
              <a:rPr lang="en-US" sz="2400" dirty="0"/>
              <a:t>and profit, the selling price of the camera would be $110</a:t>
            </a:r>
            <a:r>
              <a:rPr lang="en-US" sz="2400" dirty="0" smtClean="0"/>
              <a:t>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$60 (cost)  </a:t>
            </a:r>
            <a:r>
              <a:rPr lang="en-US" sz="2400" b="1" dirty="0" smtClean="0">
                <a:solidFill>
                  <a:srgbClr val="FF0000"/>
                </a:solidFill>
              </a:rPr>
              <a:t>+  $</a:t>
            </a:r>
            <a:r>
              <a:rPr lang="en-US" sz="2400" b="1" dirty="0">
                <a:solidFill>
                  <a:srgbClr val="FF0000"/>
                </a:solidFill>
              </a:rPr>
              <a:t>50 (markup)  </a:t>
            </a:r>
            <a:r>
              <a:rPr lang="en-US" sz="2400" b="1" dirty="0" smtClean="0">
                <a:solidFill>
                  <a:srgbClr val="FF0000"/>
                </a:solidFill>
              </a:rPr>
              <a:t>=   $</a:t>
            </a:r>
            <a:r>
              <a:rPr lang="en-US" sz="2400" b="1" dirty="0">
                <a:solidFill>
                  <a:srgbClr val="FF0000"/>
                </a:solidFill>
              </a:rPr>
              <a:t>110 (selling price)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387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learned that equations are solved by isolating the unknown on one </a:t>
            </a:r>
            <a:r>
              <a:rPr lang="en-US" sz="2800" dirty="0" smtClean="0"/>
              <a:t>side and </a:t>
            </a:r>
            <a:r>
              <a:rPr lang="en-US" sz="2800" dirty="0"/>
              <a:t>the </a:t>
            </a:r>
            <a:r>
              <a:rPr lang="en-US" sz="2800" dirty="0" err="1"/>
              <a:t>knowns</a:t>
            </a:r>
            <a:r>
              <a:rPr lang="en-US" sz="2800" dirty="0"/>
              <a:t> on the other. Using this theory, when the amount of markup is the unknown</a:t>
            </a:r>
            <a:r>
              <a:rPr lang="en-US" sz="2800" dirty="0" smtClean="0"/>
              <a:t>, the </a:t>
            </a:r>
            <a:r>
              <a:rPr lang="en-US" sz="2800" dirty="0"/>
              <a:t>equation can be rewritten </a:t>
            </a:r>
            <a:r>
              <a:rPr lang="en-US" sz="2800" dirty="0" smtClean="0"/>
              <a:t>as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Markup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= </a:t>
            </a:r>
            <a:r>
              <a:rPr lang="en-US" sz="2800" b="1" dirty="0" smtClean="0">
                <a:solidFill>
                  <a:srgbClr val="FF0000"/>
                </a:solidFill>
              </a:rPr>
              <a:t>Selling </a:t>
            </a:r>
            <a:r>
              <a:rPr lang="en-US" sz="2800" b="1" dirty="0">
                <a:solidFill>
                  <a:srgbClr val="FF0000"/>
                </a:solidFill>
              </a:rPr>
              <a:t>price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-  </a:t>
            </a:r>
            <a:r>
              <a:rPr lang="en-US" sz="2800" b="1" dirty="0" smtClean="0">
                <a:solidFill>
                  <a:srgbClr val="FF0000"/>
                </a:solidFill>
              </a:rPr>
              <a:t>Cost</a:t>
            </a:r>
            <a:r>
              <a:rPr lang="en-US" sz="2800" b="1" dirty="0" smtClean="0"/>
              <a:t>     </a:t>
            </a:r>
            <a:r>
              <a:rPr lang="en-US" sz="2800" dirty="0" smtClean="0"/>
              <a:t>or</a:t>
            </a:r>
            <a:r>
              <a:rPr lang="en-US" sz="2800" b="1" dirty="0" smtClean="0"/>
              <a:t>     </a:t>
            </a:r>
            <a:r>
              <a:rPr lang="en-US" sz="2800" b="1" i="1" dirty="0" smtClean="0">
                <a:solidFill>
                  <a:srgbClr val="FF0000"/>
                </a:solidFill>
              </a:rPr>
              <a:t>M =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SP </a:t>
            </a:r>
            <a:r>
              <a:rPr lang="en-US" sz="2800" b="1" i="1" dirty="0" smtClean="0">
                <a:solidFill>
                  <a:srgbClr val="FF0000"/>
                </a:solidFill>
              </a:rPr>
              <a:t>-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C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/>
              <a:t>When the cost is the unknown, the equation </a:t>
            </a:r>
            <a:r>
              <a:rPr lang="en-US" sz="2800" dirty="0" smtClean="0"/>
              <a:t>becomes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Cost </a:t>
            </a:r>
            <a:r>
              <a:rPr lang="en-US" sz="2800" b="1" dirty="0" smtClean="0">
                <a:solidFill>
                  <a:srgbClr val="FF0000"/>
                </a:solidFill>
              </a:rPr>
              <a:t>=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Selling price </a:t>
            </a:r>
            <a:r>
              <a:rPr lang="en-US" sz="2800" b="1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Markup </a:t>
            </a:r>
            <a:r>
              <a:rPr lang="en-US" sz="2800" dirty="0" smtClean="0">
                <a:solidFill>
                  <a:schemeClr val="tx1"/>
                </a:solidFill>
              </a:rPr>
              <a:t>or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</a:rPr>
              <a:t>C =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SP </a:t>
            </a:r>
            <a:r>
              <a:rPr lang="en-US" sz="2800" b="1" i="1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M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3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FINDING THE SELLING </a:t>
            </a:r>
            <a:r>
              <a:rPr lang="en-US" dirty="0" smtClean="0"/>
              <a:t>PRICE</a:t>
            </a:r>
          </a:p>
          <a:p>
            <a:r>
              <a:rPr lang="en-US" dirty="0"/>
              <a:t>Mementos Gift Shop pays $8.00 for a picture frame. If a markup of $6.50 is added</a:t>
            </a:r>
            <a:r>
              <a:rPr lang="en-US" dirty="0" smtClean="0"/>
              <a:t>, what </a:t>
            </a:r>
            <a:r>
              <a:rPr lang="en-US" dirty="0"/>
              <a:t>is the selling price of the frame</a:t>
            </a:r>
            <a:r>
              <a:rPr lang="en-US" dirty="0" smtClean="0"/>
              <a:t>?</a:t>
            </a:r>
          </a:p>
          <a:p>
            <a:r>
              <a:rPr lang="en-US" b="1" dirty="0"/>
              <a:t>SOLUTION </a:t>
            </a:r>
            <a:r>
              <a:rPr lang="en-US" b="1" dirty="0" smtClean="0"/>
              <a:t>STRATEGY</a:t>
            </a:r>
          </a:p>
          <a:p>
            <a:pPr marL="0" indent="0">
              <a:buNone/>
            </a:pPr>
            <a:r>
              <a:rPr lang="en-US" dirty="0"/>
              <a:t>Because selling price is the unknown variable, we use the formula </a:t>
            </a:r>
            <a:r>
              <a:rPr lang="en-US" i="1" dirty="0" smtClean="0"/>
              <a:t>SP =</a:t>
            </a:r>
            <a:r>
              <a:rPr lang="en-US" dirty="0" smtClean="0"/>
              <a:t> </a:t>
            </a:r>
            <a:r>
              <a:rPr lang="en-US" i="1" dirty="0"/>
              <a:t>C +</a:t>
            </a:r>
            <a:r>
              <a:rPr lang="en-US" dirty="0" smtClean="0"/>
              <a:t> </a:t>
            </a:r>
            <a:r>
              <a:rPr lang="en-US" i="1" dirty="0" smtClean="0"/>
              <a:t>M </a:t>
            </a:r>
            <a:r>
              <a:rPr lang="en-US" dirty="0" smtClean="0"/>
              <a:t>as </a:t>
            </a:r>
            <a:r>
              <a:rPr lang="en-US" dirty="0"/>
              <a:t>follows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rgbClr val="FF0000"/>
                </a:solidFill>
              </a:rPr>
              <a:t>SP </a:t>
            </a:r>
            <a:r>
              <a:rPr lang="en-US" b="1" i="1" dirty="0" smtClean="0">
                <a:solidFill>
                  <a:srgbClr val="FF0000"/>
                </a:solidFill>
              </a:rPr>
              <a:t>=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FF0000"/>
                </a:solidFill>
              </a:rPr>
              <a:t>C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+ </a:t>
            </a:r>
            <a:r>
              <a:rPr lang="en-US" b="1" i="1" dirty="0" smtClean="0">
                <a:solidFill>
                  <a:srgbClr val="FF0000"/>
                </a:solidFill>
              </a:rPr>
              <a:t>M</a:t>
            </a:r>
            <a:endParaRPr lang="en-US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FF0000"/>
                </a:solidFill>
              </a:rPr>
              <a:t>SP </a:t>
            </a:r>
            <a:r>
              <a:rPr lang="en-US" b="1" i="1" dirty="0" smtClean="0">
                <a:solidFill>
                  <a:srgbClr val="FF0000"/>
                </a:solidFill>
              </a:rPr>
              <a:t>=</a:t>
            </a:r>
            <a:r>
              <a:rPr lang="en-US" b="1" dirty="0" smtClean="0">
                <a:solidFill>
                  <a:srgbClr val="FF0000"/>
                </a:solidFill>
              </a:rPr>
              <a:t> 8.00+  6.50 = </a:t>
            </a:r>
            <a:r>
              <a:rPr lang="en-US" b="1" dirty="0">
                <a:solidFill>
                  <a:srgbClr val="FF0000"/>
                </a:solidFill>
              </a:rPr>
              <a:t>14.50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Selling price  </a:t>
            </a:r>
            <a:r>
              <a:rPr lang="en-US" b="1" dirty="0" smtClean="0">
                <a:solidFill>
                  <a:srgbClr val="FF0000"/>
                </a:solidFill>
              </a:rPr>
              <a:t>= $</a:t>
            </a:r>
            <a:r>
              <a:rPr lang="en-US" b="1" dirty="0">
                <a:solidFill>
                  <a:srgbClr val="FF0000"/>
                </a:solidFill>
              </a:rPr>
              <a:t>14.50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Ceramic planters cost the manufacturer $6.80 per unit to produce. If a markup of $</a:t>
            </a:r>
            <a:r>
              <a:rPr lang="en-US" dirty="0" smtClean="0"/>
              <a:t>9.40 each </a:t>
            </a:r>
            <a:r>
              <a:rPr lang="en-US" dirty="0"/>
              <a:t>is added to the cost, what is the selling price per planter?</a:t>
            </a:r>
          </a:p>
        </p:txBody>
      </p:sp>
    </p:spTree>
    <p:extLst>
      <p:ext uri="{BB962C8B-B14F-4D97-AF65-F5344CB8AC3E}">
        <p14:creationId xmlns:p14="http://schemas.microsoft.com/office/powerpoint/2010/main" val="132830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FINDING THE AMOUNT OF MARKUP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Office Mart buys printing calculators from Taiwan for $22.50 each. If they are </a:t>
            </a:r>
            <a:r>
              <a:rPr lang="en-US" sz="2400" dirty="0" smtClean="0"/>
              <a:t>sold for </a:t>
            </a:r>
            <a:r>
              <a:rPr lang="en-US" sz="2400" dirty="0"/>
              <a:t>$39.95, what is the amount of the markup</a:t>
            </a:r>
            <a:r>
              <a:rPr lang="en-US" sz="2400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Solution</a:t>
            </a:r>
            <a:r>
              <a:rPr lang="en-US" sz="2400" dirty="0" smtClean="0"/>
              <a:t>: Because </a:t>
            </a:r>
            <a:r>
              <a:rPr lang="en-US" sz="2400" dirty="0"/>
              <a:t>the markup is the unknown variable, we use the formula </a:t>
            </a:r>
            <a:r>
              <a:rPr lang="en-US" sz="2400" i="1" dirty="0"/>
              <a:t>M </a:t>
            </a:r>
            <a:r>
              <a:rPr lang="en-US" sz="2400" i="1" dirty="0" smtClean="0"/>
              <a:t>=</a:t>
            </a:r>
            <a:r>
              <a:rPr lang="en-US" sz="2400" dirty="0" smtClean="0"/>
              <a:t> </a:t>
            </a:r>
            <a:r>
              <a:rPr lang="en-US" sz="2400" i="1" dirty="0"/>
              <a:t>SP </a:t>
            </a:r>
            <a:r>
              <a:rPr lang="en-US" sz="2400" i="1" dirty="0" smtClean="0"/>
              <a:t>-</a:t>
            </a:r>
            <a:r>
              <a:rPr lang="en-US" sz="2400" dirty="0" smtClean="0"/>
              <a:t> </a:t>
            </a:r>
            <a:r>
              <a:rPr lang="en-US" sz="2400" i="1" dirty="0"/>
              <a:t>C </a:t>
            </a:r>
            <a:r>
              <a:rPr lang="en-US" sz="2400" dirty="0" smtClean="0"/>
              <a:t>as follows: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FF0000"/>
                </a:solidFill>
              </a:rPr>
              <a:t>M </a:t>
            </a:r>
            <a:r>
              <a:rPr lang="en-US" sz="2400" b="1" i="1" dirty="0" smtClean="0">
                <a:solidFill>
                  <a:srgbClr val="FF0000"/>
                </a:solidFill>
              </a:rPr>
              <a:t>=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SP </a:t>
            </a:r>
            <a:r>
              <a:rPr lang="en-US" sz="2400" b="1" i="1" dirty="0" smtClean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C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FF0000"/>
                </a:solidFill>
              </a:rPr>
              <a:t>M 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= 39.95 - </a:t>
            </a:r>
            <a:r>
              <a:rPr lang="en-US" sz="2400" b="1" dirty="0">
                <a:solidFill>
                  <a:srgbClr val="FF0000"/>
                </a:solidFill>
              </a:rPr>
              <a:t>22.50 </a:t>
            </a:r>
            <a:r>
              <a:rPr lang="en-US" sz="2400" b="1" dirty="0" smtClean="0">
                <a:solidFill>
                  <a:srgbClr val="FF0000"/>
                </a:solidFill>
              </a:rPr>
              <a:t>= </a:t>
            </a:r>
            <a:r>
              <a:rPr lang="en-US" sz="2400" b="1" dirty="0">
                <a:solidFill>
                  <a:srgbClr val="FF0000"/>
                </a:solidFill>
              </a:rPr>
              <a:t>17.45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Markup </a:t>
            </a:r>
            <a:r>
              <a:rPr lang="en-US" sz="2400" b="1" dirty="0" smtClean="0">
                <a:solidFill>
                  <a:srgbClr val="FF0000"/>
                </a:solidFill>
              </a:rPr>
              <a:t>= </a:t>
            </a:r>
            <a:r>
              <a:rPr lang="en-US" sz="2400" b="1" dirty="0">
                <a:solidFill>
                  <a:srgbClr val="FF0000"/>
                </a:solidFill>
              </a:rPr>
              <a:t>$17.45</a:t>
            </a:r>
          </a:p>
        </p:txBody>
      </p:sp>
    </p:spTree>
    <p:extLst>
      <p:ext uri="{BB962C8B-B14F-4D97-AF65-F5344CB8AC3E}">
        <p14:creationId xmlns:p14="http://schemas.microsoft.com/office/powerpoint/2010/main" val="2698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Golfer’s Paradise sells a dozen golf balls for $28.50. If the distributor was paid $16.75</a:t>
            </a:r>
            <a:r>
              <a:rPr lang="en-US" dirty="0" smtClean="0"/>
              <a:t>, what </a:t>
            </a:r>
            <a:r>
              <a:rPr lang="en-US" dirty="0"/>
              <a:t>is the amount of the markup?</a:t>
            </a:r>
          </a:p>
        </p:txBody>
      </p:sp>
    </p:spTree>
    <p:extLst>
      <p:ext uri="{BB962C8B-B14F-4D97-AF65-F5344CB8AC3E}">
        <p14:creationId xmlns:p14="http://schemas.microsoft.com/office/powerpoint/2010/main" val="34210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FINDING THE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Safeway Supermarkets sell Corn </a:t>
            </a:r>
            <a:r>
              <a:rPr lang="en-US" sz="2400" b="1" dirty="0" err="1"/>
              <a:t>Crunchies</a:t>
            </a:r>
            <a:r>
              <a:rPr lang="en-US" sz="2400" b="1" dirty="0"/>
              <a:t> for $3.29 per box. If the markup on </a:t>
            </a:r>
            <a:r>
              <a:rPr lang="en-US" sz="2400" b="1" dirty="0" smtClean="0"/>
              <a:t>this item </a:t>
            </a:r>
            <a:r>
              <a:rPr lang="en-US" sz="2400" b="1" dirty="0"/>
              <a:t>is $2.12, how much did the store pay for the cereal</a:t>
            </a:r>
            <a:r>
              <a:rPr lang="en-US" sz="2400" b="1" dirty="0" smtClean="0"/>
              <a:t>?</a:t>
            </a:r>
          </a:p>
          <a:p>
            <a:r>
              <a:rPr lang="en-US" sz="2400" b="1" dirty="0" smtClean="0"/>
              <a:t>Solution:</a:t>
            </a:r>
            <a:r>
              <a:rPr lang="en-US" sz="2400" dirty="0" smtClean="0"/>
              <a:t> Because </a:t>
            </a:r>
            <a:r>
              <a:rPr lang="en-US" sz="2400" dirty="0"/>
              <a:t>the cost is the unknown variable in this problem, we use the </a:t>
            </a:r>
            <a:r>
              <a:rPr lang="en-US" sz="2400" dirty="0" smtClean="0"/>
              <a:t>formula </a:t>
            </a:r>
            <a:r>
              <a:rPr lang="en-US" sz="2400" i="1" dirty="0" smtClean="0"/>
              <a:t>C =</a:t>
            </a:r>
            <a:r>
              <a:rPr lang="en-US" sz="2400" dirty="0" smtClean="0"/>
              <a:t> </a:t>
            </a:r>
            <a:r>
              <a:rPr lang="en-US" sz="2400" i="1" dirty="0"/>
              <a:t>SP </a:t>
            </a:r>
            <a:r>
              <a:rPr lang="en-US" sz="2400" i="1" dirty="0" smtClean="0"/>
              <a:t>-</a:t>
            </a:r>
            <a:r>
              <a:rPr lang="en-US" sz="2400" dirty="0" smtClean="0"/>
              <a:t> </a:t>
            </a:r>
            <a:r>
              <a:rPr lang="en-US" sz="2400" i="1" dirty="0"/>
              <a:t>M</a:t>
            </a:r>
            <a:r>
              <a:rPr lang="en-US" sz="2400" i="1" dirty="0" smtClean="0"/>
              <a:t>.</a:t>
            </a:r>
          </a:p>
          <a:p>
            <a:pPr marL="0" indent="0" algn="ctr">
              <a:buNone/>
            </a:pPr>
            <a:r>
              <a:rPr lang="en-US" sz="2400" i="1" dirty="0"/>
              <a:t>C </a:t>
            </a:r>
            <a:r>
              <a:rPr lang="en-US" sz="2400" i="1" dirty="0" smtClean="0"/>
              <a:t>=</a:t>
            </a:r>
            <a:r>
              <a:rPr lang="en-US" sz="2400" dirty="0" smtClean="0"/>
              <a:t> </a:t>
            </a:r>
            <a:r>
              <a:rPr lang="en-US" sz="2400" i="1" dirty="0"/>
              <a:t>SP </a:t>
            </a:r>
            <a:r>
              <a:rPr lang="en-US" sz="2400" i="1" dirty="0" smtClean="0"/>
              <a:t>-</a:t>
            </a:r>
            <a:r>
              <a:rPr lang="en-US" sz="2400" dirty="0" smtClean="0"/>
              <a:t> </a:t>
            </a:r>
            <a:r>
              <a:rPr lang="en-US" sz="2400" i="1" dirty="0"/>
              <a:t>M</a:t>
            </a:r>
          </a:p>
          <a:p>
            <a:pPr marL="0" indent="0" algn="ctr">
              <a:buNone/>
            </a:pPr>
            <a:r>
              <a:rPr lang="en-US" sz="2400" i="1" dirty="0"/>
              <a:t>C </a:t>
            </a:r>
            <a:r>
              <a:rPr lang="en-US" sz="2400" i="1" dirty="0" smtClean="0"/>
              <a:t>=</a:t>
            </a:r>
            <a:r>
              <a:rPr lang="en-US" sz="2400" dirty="0" smtClean="0"/>
              <a:t> </a:t>
            </a:r>
            <a:r>
              <a:rPr lang="en-US" sz="2400" dirty="0"/>
              <a:t>3.29 </a:t>
            </a:r>
            <a:r>
              <a:rPr lang="en-US" sz="2400" dirty="0" smtClean="0"/>
              <a:t>- </a:t>
            </a:r>
            <a:r>
              <a:rPr lang="en-US" sz="2400" dirty="0"/>
              <a:t>2.12 </a:t>
            </a:r>
            <a:r>
              <a:rPr lang="en-US" sz="2400" dirty="0" smtClean="0"/>
              <a:t>= </a:t>
            </a:r>
            <a:r>
              <a:rPr lang="en-US" sz="2400" dirty="0"/>
              <a:t>1.17</a:t>
            </a:r>
          </a:p>
          <a:p>
            <a:pPr marL="0" indent="0" algn="ctr">
              <a:buNone/>
            </a:pPr>
            <a:r>
              <a:rPr lang="en-US" sz="2400" dirty="0"/>
              <a:t>Cost </a:t>
            </a:r>
            <a:r>
              <a:rPr lang="en-US" sz="2400" dirty="0" smtClean="0"/>
              <a:t>= </a:t>
            </a:r>
            <a:r>
              <a:rPr lang="en-US" sz="2400" dirty="0"/>
              <a:t>$1.17</a:t>
            </a:r>
            <a:endParaRPr lang="en-US" sz="2400" i="1" dirty="0"/>
          </a:p>
          <a:p>
            <a:endParaRPr lang="en-US" sz="2400" i="1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579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For the following, use the basic retailing equation to solve for the unknown</a:t>
            </a:r>
            <a:r>
              <a:rPr lang="en-US" b="1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a wholesaler adds a markup of $75 to a television set, it is sold to a retail store </a:t>
            </a:r>
            <a:r>
              <a:rPr lang="en-US" dirty="0" smtClean="0"/>
              <a:t>for $</a:t>
            </a:r>
            <a:r>
              <a:rPr lang="en-US" dirty="0"/>
              <a:t>290. What is the wholesaler’s cost?</a:t>
            </a:r>
          </a:p>
        </p:txBody>
      </p:sp>
    </p:spTree>
    <p:extLst>
      <p:ext uri="{BB962C8B-B14F-4D97-AF65-F5344CB8AC3E}">
        <p14:creationId xmlns:p14="http://schemas.microsoft.com/office/powerpoint/2010/main" val="134528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markup based on </a:t>
            </a:r>
            <a:r>
              <a:rPr lang="en-US" b="1" dirty="0" smtClean="0"/>
              <a:t>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MARKUP BASED ON COST. When </a:t>
            </a:r>
            <a:r>
              <a:rPr lang="en-US" dirty="0"/>
              <a:t>cost </a:t>
            </a:r>
            <a:r>
              <a:rPr lang="en-US" dirty="0" smtClean="0"/>
              <a:t>is 100</a:t>
            </a:r>
            <a:r>
              <a:rPr lang="en-US" dirty="0"/>
              <a:t>%, and the markup is </a:t>
            </a:r>
            <a:r>
              <a:rPr lang="en-US" dirty="0" smtClean="0"/>
              <a:t>expressed </a:t>
            </a:r>
            <a:r>
              <a:rPr lang="en-US" dirty="0"/>
              <a:t>as </a:t>
            </a:r>
            <a:r>
              <a:rPr lang="en-US" dirty="0" smtClean="0"/>
              <a:t>a percent </a:t>
            </a:r>
            <a:r>
              <a:rPr lang="en-US" dirty="0"/>
              <a:t>of that cost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78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When the markup is based on cost, the percent markup is the rate, the dollar amount </a:t>
            </a:r>
            <a:r>
              <a:rPr lang="en-US" dirty="0" smtClean="0"/>
              <a:t>of markup </a:t>
            </a:r>
            <a:r>
              <a:rPr lang="en-US" dirty="0"/>
              <a:t>is the portion, and the cost, representing 100%, is the base. The answer will </a:t>
            </a:r>
            <a:r>
              <a:rPr lang="en-US" dirty="0" smtClean="0"/>
              <a:t>describe what </a:t>
            </a:r>
            <a:r>
              <a:rPr lang="en-US" dirty="0"/>
              <a:t>percent the markup is of the cost; therefore, it is called percent </a:t>
            </a:r>
            <a:r>
              <a:rPr lang="en-US" b="1" dirty="0"/>
              <a:t>markup based on cost</a:t>
            </a:r>
            <a:r>
              <a:rPr lang="en-US" dirty="0" smtClean="0"/>
              <a:t>. We </a:t>
            </a:r>
            <a:r>
              <a:rPr lang="en-US" dirty="0"/>
              <a:t>use the formula:</a:t>
            </a:r>
          </a:p>
        </p:txBody>
      </p:sp>
    </p:spTree>
    <p:extLst>
      <p:ext uri="{BB962C8B-B14F-4D97-AF65-F5344CB8AC3E}">
        <p14:creationId xmlns:p14="http://schemas.microsoft.com/office/powerpoint/2010/main" val="22677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57350"/>
            <a:ext cx="8229600" cy="778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72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355</TotalTime>
  <Words>752</Words>
  <Application>Microsoft Office PowerPoint</Application>
  <PresentationFormat>On-screen Show (16:9)</PresentationFormat>
  <Paragraphs>50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Markup</vt:lpstr>
      <vt:lpstr>DEFINITION</vt:lpstr>
      <vt:lpstr>DEFINITION</vt:lpstr>
      <vt:lpstr>DEFINITION</vt:lpstr>
      <vt:lpstr>PowerPoint Presentation</vt:lpstr>
      <vt:lpstr>PowerPoint Presentation</vt:lpstr>
      <vt:lpstr>example</vt:lpstr>
      <vt:lpstr>EXERCISE</vt:lpstr>
      <vt:lpstr>FINDING THE AMOUNT OF MARKUP</vt:lpstr>
      <vt:lpstr>exercise</vt:lpstr>
      <vt:lpstr>FINDING THE COST</vt:lpstr>
      <vt:lpstr>Exercise</vt:lpstr>
      <vt:lpstr>markup based on cost</vt:lpstr>
      <vt:lpstr>PowerPoint Presentation</vt:lpstr>
      <vt:lpstr>PowerPoint Presentation</vt:lpstr>
    </vt:vector>
  </TitlesOfParts>
  <Company>White Shark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Markup</dc:title>
  <dc:creator>Jary</dc:creator>
  <cp:lastModifiedBy>user</cp:lastModifiedBy>
  <cp:revision>22</cp:revision>
  <cp:lastPrinted>2013-11-24T10:35:58Z</cp:lastPrinted>
  <dcterms:created xsi:type="dcterms:W3CDTF">2012-10-15T23:02:22Z</dcterms:created>
  <dcterms:modified xsi:type="dcterms:W3CDTF">2013-11-24T10:40:28Z</dcterms:modified>
</cp:coreProperties>
</file>