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2" r:id="rId1"/>
    <p:sldMasterId id="2147483712" r:id="rId2"/>
  </p:sldMasterIdLst>
  <p:notesMasterIdLst>
    <p:notesMasterId r:id="rId17"/>
  </p:notesMasterIdLst>
  <p:handoutMasterIdLst>
    <p:handoutMasterId r:id="rId18"/>
  </p:handoutMasterIdLst>
  <p:sldIdLst>
    <p:sldId id="256" r:id="rId3"/>
    <p:sldId id="389" r:id="rId4"/>
    <p:sldId id="330" r:id="rId5"/>
    <p:sldId id="390" r:id="rId6"/>
    <p:sldId id="391" r:id="rId7"/>
    <p:sldId id="393" r:id="rId8"/>
    <p:sldId id="394" r:id="rId9"/>
    <p:sldId id="392" r:id="rId10"/>
    <p:sldId id="395" r:id="rId11"/>
    <p:sldId id="396" r:id="rId12"/>
    <p:sldId id="397" r:id="rId13"/>
    <p:sldId id="398" r:id="rId14"/>
    <p:sldId id="399" r:id="rId15"/>
    <p:sldId id="400" r:id="rId16"/>
  </p:sldIdLst>
  <p:sldSz cx="12192000" cy="6858000"/>
  <p:notesSz cx="67437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00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9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009AD0"/>
    <a:srgbClr val="FF9900"/>
    <a:srgbClr val="FF99CC"/>
    <a:srgbClr val="CC0099"/>
    <a:srgbClr val="8CF4EA"/>
    <a:srgbClr val="C1CEFF"/>
    <a:srgbClr val="FEDCF1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68" autoAdjust="0"/>
    <p:restoredTop sz="94662" autoAdjust="0"/>
  </p:normalViewPr>
  <p:slideViewPr>
    <p:cSldViewPr snapToGrid="0">
      <p:cViewPr>
        <p:scale>
          <a:sx n="57" d="100"/>
          <a:sy n="57" d="100"/>
        </p:scale>
        <p:origin x="-1416" y="-366"/>
      </p:cViewPr>
      <p:guideLst>
        <p:guide orient="horz" pos="2940"/>
        <p:guide pos="53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704" y="-90"/>
      </p:cViewPr>
      <p:guideLst>
        <p:guide orient="horz" pos="3119"/>
        <p:guide pos="21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405188" y="9037638"/>
            <a:ext cx="2922587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830F95F7-5BBA-4B1E-95BC-C36C7F632D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01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705350"/>
            <a:ext cx="4941887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07" tIns="48411" rIns="95207" bIns="484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2550" y="750888"/>
            <a:ext cx="6578600" cy="37004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3416229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6672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35038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401763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7007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6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6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5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7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70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6" y="3243270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6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5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6" y="5883283"/>
            <a:ext cx="322567" cy="365125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609609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6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9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4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6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9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609609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7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6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249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10972801" cy="41148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352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5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5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775447"/>
          </a:xfrm>
        </p:spPr>
        <p:txBody>
          <a:bodyPr/>
          <a:lstStyle>
            <a:lvl1pPr>
              <a:defRPr b="1">
                <a:solidFill>
                  <a:srgbClr val="00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92100" dist="114300" dir="2700000" algn="tl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519519"/>
            <a:ext cx="9905998" cy="4271686"/>
          </a:xfrm>
        </p:spPr>
        <p:txBody>
          <a:bodyPr anchor="t">
            <a:normAutofit/>
          </a:bodyPr>
          <a:lstStyle>
            <a:lvl1pPr>
              <a:defRPr sz="28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1pPr>
            <a:lvl2pPr>
              <a:defRPr sz="24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2pPr>
            <a:lvl3pPr>
              <a:defRPr sz="20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3pPr>
            <a:lvl4pPr>
              <a:defRPr sz="18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4pPr>
            <a:lvl5pPr>
              <a:defRPr sz="18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4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5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8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5" y="3243268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4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5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4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5" y="5883281"/>
            <a:ext cx="322567" cy="365125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7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5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7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5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7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7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5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5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5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543" y="6248403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3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542" y="6248401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194191" y="1921085"/>
            <a:ext cx="10044111" cy="3855814"/>
          </a:xfrm>
        </p:spPr>
        <p:txBody>
          <a:bodyPr>
            <a:noAutofit/>
          </a:bodyPr>
          <a:lstStyle/>
          <a:p>
            <a:r>
              <a:rPr lang="en-US" sz="9600" cap="none" smtClean="0">
                <a:ln w="18415" cmpd="sng">
                  <a:noFill/>
                  <a:prstDash val="solid"/>
                </a:ln>
                <a:solidFill>
                  <a:srgbClr val="00B0F0"/>
                </a:solidFill>
                <a:effectLst>
                  <a:outerShdw blurRad="228600" dist="114300" dir="2700000" algn="tl" rotWithShape="0">
                    <a:prstClr val="black">
                      <a:alpha val="88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BAB </a:t>
            </a:r>
            <a:r>
              <a:rPr lang="en-US" sz="13800" cap="none" smtClean="0">
                <a:ln w="18415" cmpd="sng">
                  <a:noFill/>
                  <a:prstDash val="solid"/>
                </a:ln>
                <a:solidFill>
                  <a:srgbClr val="00B0F0"/>
                </a:solidFill>
                <a:effectLst>
                  <a:outerShdw blurRad="228600" dist="114300" dir="2700000" algn="tl" rotWithShape="0">
                    <a:prstClr val="black">
                      <a:alpha val="88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11</a:t>
            </a:r>
            <a:r>
              <a:rPr lang="en-US" sz="9600" cap="none" smtClean="0">
                <a:ln w="18415" cmpd="sng">
                  <a:noFill/>
                  <a:prstDash val="solid"/>
                </a:ln>
                <a:solidFill>
                  <a:srgbClr val="00B0F0"/>
                </a:solidFill>
                <a:effectLst>
                  <a:outerShdw blurRad="228600" dist="114300" dir="2700000" algn="tl" rotWithShape="0">
                    <a:prstClr val="black">
                      <a:alpha val="88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9600" cap="none" smtClean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228600" dist="114300" dir="2700000" algn="tl" rotWithShape="0">
                    <a:prstClr val="black">
                      <a:alpha val="88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ANALISIS </a:t>
            </a:r>
            <a:br>
              <a:rPr lang="en-US" sz="9600" cap="none" smtClean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228600" dist="114300" dir="2700000" algn="tl" rotWithShape="0">
                    <a:prstClr val="black">
                      <a:alpha val="88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9600" cap="none" smtClean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228600" dist="114300" dir="2700000" algn="tl" rotWithShape="0">
                    <a:prstClr val="black">
                      <a:alpha val="88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INPUT-OUTPUT</a:t>
            </a:r>
            <a:endParaRPr lang="en-US" sz="9600" cap="none">
              <a:ln w="18415" cmpd="sng">
                <a:noFill/>
                <a:prstDash val="solid"/>
              </a:ln>
              <a:solidFill>
                <a:srgbClr val="FFC000"/>
              </a:solidFill>
              <a:effectLst>
                <a:outerShdw blurRad="228600" dist="114300" dir="2700000" algn="tl" rotWithShape="0">
                  <a:prstClr val="black">
                    <a:alpha val="88000"/>
                  </a:prst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 input-output leontief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06500" y="2158999"/>
            <a:ext cx="103759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Pemikiran istilah </a:t>
            </a:r>
            <a:r>
              <a:rPr lang="en-US" sz="3200" i="1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analisis input-output </a:t>
            </a:r>
            <a:r>
              <a:rPr lang="en-US" sz="32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cukup sederhana untuk diketahui. </a:t>
            </a:r>
            <a:r>
              <a:rPr lang="en-US" sz="3200" i="1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Output </a:t>
            </a:r>
            <a:r>
              <a:rPr lang="en-US" sz="32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dari setiap industri (misal industri baja) diperlukan sebagai </a:t>
            </a:r>
            <a:r>
              <a:rPr lang="en-US" sz="3200" i="1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input </a:t>
            </a:r>
            <a:r>
              <a:rPr lang="en-US" sz="32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dalam industri lainnya atau untuk industri itu sendiri. Oleh karena itu tingkat </a:t>
            </a:r>
            <a:r>
              <a:rPr lang="en-US" sz="3200" i="1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output </a:t>
            </a:r>
            <a:r>
              <a:rPr lang="en-US" sz="32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baja yang benar akan tergantung pada kebutuhan </a:t>
            </a:r>
            <a:r>
              <a:rPr lang="en-US" sz="3200" i="1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input </a:t>
            </a:r>
            <a:r>
              <a:rPr lang="en-US" sz="32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dari seluruh </a:t>
            </a:r>
            <a:r>
              <a:rPr lang="en-US" sz="3200" i="1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32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industri. Demikian juga </a:t>
            </a:r>
            <a:r>
              <a:rPr lang="en-US" sz="3200" i="1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output </a:t>
            </a:r>
            <a:r>
              <a:rPr lang="en-US" sz="32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dari industri lainnya akan masuk ke dalam industri baja sebagai </a:t>
            </a:r>
            <a:r>
              <a:rPr lang="en-US" sz="3200" i="1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32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>
              <a:effectLst>
                <a:outerShdw blurRad="88900" dist="63500" dir="2700000" algn="tl" rotWithShape="0">
                  <a:prstClr val="black">
                    <a:alpha val="66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44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 input-output leontief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70000" y="2159000"/>
            <a:ext cx="96302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Untuk menyederhanakan permasalahan, asumsi berikut ini dipakai sebagai aturan:</a:t>
            </a:r>
          </a:p>
          <a:p>
            <a:pPr marL="628650" indent="-628650">
              <a:buAutoNum type="arabicParenBoth"/>
            </a:pPr>
            <a:r>
              <a:rPr lang="en-US" sz="28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Setiap industri hanya menghasilkan satu komoditas yang sama.</a:t>
            </a:r>
          </a:p>
          <a:p>
            <a:pPr marL="628650" indent="-628650">
              <a:buAutoNum type="arabicParenBoth"/>
            </a:pPr>
            <a:r>
              <a:rPr lang="en-US" sz="28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Setiap industri mempergunakan suatu perbandingan (rasio) input yang tetap untuk menghasilkan outputnya.</a:t>
            </a:r>
          </a:p>
          <a:p>
            <a:pPr marL="628650" indent="-628650">
              <a:buAutoNum type="arabicParenBoth"/>
            </a:pPr>
            <a:r>
              <a:rPr lang="en-US" sz="28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Produksi di setiap industri tunduk pada “constant return to scale”, sehingga perubahan </a:t>
            </a:r>
            <a:r>
              <a:rPr lang="en-US" sz="2800" i="1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8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kali dalam setiap input akan menghasilkan perubahan output yang persis sama </a:t>
            </a:r>
            <a:r>
              <a:rPr lang="en-US" sz="2800" i="1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8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kali. </a:t>
            </a:r>
            <a:endParaRPr lang="en-US" sz="2800">
              <a:effectLst>
                <a:outerShdw blurRad="88900" dist="63500" dir="2700000" algn="tl" rotWithShape="0">
                  <a:prstClr val="black">
                    <a:alpha val="66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78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 input-output leontief</a:t>
            </a:r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600625"/>
              </p:ext>
            </p:extLst>
          </p:nvPr>
        </p:nvGraphicFramePr>
        <p:xfrm>
          <a:off x="2355850" y="2015066"/>
          <a:ext cx="716914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278"/>
                <a:gridCol w="1086574"/>
                <a:gridCol w="1086574"/>
                <a:gridCol w="1086574"/>
                <a:gridCol w="1086574"/>
                <a:gridCol w="1086574"/>
              </a:tblGrid>
              <a:tr h="548640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Ouput</a:t>
                      </a:r>
                      <a:endParaRPr lang="en-US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Input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….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lang="en-US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US" sz="2800" b="0" i="0" baseline="-25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….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2800" b="0" i="1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II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en-US" sz="2800" b="0" i="0" baseline="-25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….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800" b="0" i="1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III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en-US" sz="2800" b="0" i="0" baseline="-25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800" b="0" i="1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400" b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⁞</a:t>
                      </a:r>
                      <a:endParaRPr lang="en-US" sz="2400" b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⁞</a:t>
                      </a:r>
                      <a:endParaRPr lang="en-US" sz="24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⁞</a:t>
                      </a:r>
                      <a:endParaRPr lang="en-US" sz="24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⁞</a:t>
                      </a:r>
                      <a:endParaRPr lang="en-US" sz="24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⁞</a:t>
                      </a:r>
                      <a:endParaRPr lang="en-US" sz="24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</a:t>
                      </a:r>
                      <a:endParaRPr lang="en-US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1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800" b="0" i="0" baseline="-25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1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1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en-US" sz="2800" b="0" i="0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.…</a:t>
                      </a:r>
                      <a:endParaRPr lang="en-US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800" b="0" i="1" baseline="-250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nn</a:t>
                      </a:r>
                      <a:endParaRPr lang="en-US" sz="28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Right Bracket 5"/>
          <p:cNvSpPr/>
          <p:nvPr/>
        </p:nvSpPr>
        <p:spPr>
          <a:xfrm>
            <a:off x="9224387" y="3234210"/>
            <a:ext cx="190918" cy="2572378"/>
          </a:xfrm>
          <a:prstGeom prst="rightBracke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Left Bracket 6"/>
          <p:cNvSpPr/>
          <p:nvPr/>
        </p:nvSpPr>
        <p:spPr>
          <a:xfrm>
            <a:off x="4260502" y="3234210"/>
            <a:ext cx="150723" cy="2572378"/>
          </a:xfrm>
          <a:prstGeom prst="leftBracke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0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input-output: model terbuka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2400" smtClean="0"/>
              <a:t>Jika di samping </a:t>
            </a:r>
            <a:r>
              <a:rPr lang="en-US" sz="2400" i="1" smtClean="0"/>
              <a:t>n</a:t>
            </a:r>
            <a:r>
              <a:rPr lang="en-US" sz="2400" smtClean="0"/>
              <a:t> indusri, model tersebut juga berisi suatu sektor yang “terbuka” (misal rumah tangga), yang secara eksogen menentukan permintaan akhir untuk produk dari setiap industri, sedangkan penawaran input primer (katakan: jasa tenaga kerja) tidak dihasilkan oleh </a:t>
            </a:r>
            <a:r>
              <a:rPr lang="en-US" sz="2400" i="1" smtClean="0"/>
              <a:t>n </a:t>
            </a:r>
            <a:r>
              <a:rPr lang="en-US" sz="2400" smtClean="0"/>
              <a:t>industri, maka model ini disebut model terbuka.</a:t>
            </a:r>
          </a:p>
          <a:p>
            <a:pPr algn="just"/>
            <a:r>
              <a:rPr lang="en-US" sz="2400" smtClean="0"/>
              <a:t>Mengingat akan kehadiran sektor terbuka, maka jumlah elemen-elemen dalam setiap kolom dari matrik koefisien-input A (atau singkatnya, matriks input A) harus kurang daripada 1. </a:t>
            </a:r>
          </a:p>
          <a:p>
            <a:pPr algn="just"/>
            <a:r>
              <a:rPr lang="en-US" sz="2400" smtClean="0"/>
              <a:t>Setiap jumlah kolom merupakan biaya input parsial (tidak temasuk biaya input primer) yang digunakan dalam memproduksi beberapa komoditi seharga satu “dollar”; oleh karena itu bila jml ini lebih besar atau sama dengan $1, maka produksi tersebut secara ekonomi tidak dapat dibenarkan.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8640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input-output: model terbuka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algn="just"/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Secara sombolis fakta ini dapat dinyatakan dengan</a:t>
                </a:r>
              </a:p>
              <a:p>
                <a:pPr marL="0" indent="0" algn="ctr">
                  <a:buNone/>
                </a:pPr>
                <a:endParaRPr lang="en-US" i="1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pt-BR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pt-BR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BR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&lt;1  (</m:t>
                      </m:r>
                      <m:r>
                        <a:rPr lang="en-US" b="0" i="1" smtClean="0">
                          <a:latin typeface="Cambria Math"/>
                        </a:rPr>
                        <m:t>𝑗</m:t>
                      </m:r>
                      <m:r>
                        <a:rPr lang="en-US" b="0" i="1" smtClean="0">
                          <a:latin typeface="Cambria Math"/>
                        </a:rPr>
                        <m:t>=1, 2,…,</m:t>
                      </m:r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mtClean="0"/>
              </a:p>
              <a:p>
                <a:pPr marL="0" indent="0" algn="just">
                  <a:buNone/>
                </a:pPr>
                <a:endParaRPr lang="en-US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Di mana penjumlahan terhadap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, yakni terhadap elemen-elemen dalam berbagai baris dari kolom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tertentu.</a:t>
                </a:r>
              </a:p>
              <a:p>
                <a:pPr marL="0" indent="0" algn="just">
                  <a:buNone/>
                </a:pP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Karena nilai output ($1) harus diserap seluruhnya oleh pembayaran untuk faktor-faktor produksi, maka jumlah kolom yang lebih kecil dari $1 menunjukkan pembayaran pada input primer dari sektor terbuka.</a:t>
                </a:r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15" t="-3994" r="-2769" b="-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36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input-output: model terbuka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indent="0" algn="just">
                  <a:buNone/>
                </a:pPr>
                <a:r>
                  <a:rPr lang="en-US" sz="2600" smtClean="0">
                    <a:latin typeface="Times New Roman" pitchFamily="18" charset="0"/>
                    <a:cs typeface="Times New Roman" pitchFamily="18" charset="0"/>
                  </a:rPr>
                  <a:t>Jadi input primer yang diperlukan untuk menghasilkan satu unit komoditi adalah</a:t>
                </a:r>
              </a:p>
              <a:p>
                <a:pPr marL="0" indent="0" algn="just">
                  <a:lnSpc>
                    <a:spcPct val="120000"/>
                  </a:lnSpc>
                  <a:spcAft>
                    <a:spcPts val="1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1−</m:t>
                      </m:r>
                      <m:nary>
                        <m:naryPr>
                          <m:chr m:val="∑"/>
                          <m:ctrlPr>
                            <a:rPr lang="pt-BR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pt-BR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pt-BR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BR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mtClean="0"/>
              </a:p>
              <a:p>
                <a:pPr marL="0" indent="0" algn="just">
                  <a:spcAft>
                    <a:spcPts val="1200"/>
                  </a:spcAft>
                  <a:buNone/>
                </a:pPr>
                <a:r>
                  <a:rPr lang="en-US" sz="2600" smtClean="0">
                    <a:latin typeface="Times New Roman" pitchFamily="18" charset="0"/>
                    <a:cs typeface="Times New Roman" pitchFamily="18" charset="0"/>
                  </a:rPr>
                  <a:t>Bila industri I menghasilkan output yang cukup untuk memenuhi kebutuhan input dari n industri dan juga permintaan akhir dari sektor terbuka, maka tingkat output </a:t>
                </a:r>
                <a:r>
                  <a:rPr lang="en-US" sz="2600" i="1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600" baseline="-2500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600" smtClean="0">
                    <a:latin typeface="Times New Roman" pitchFamily="18" charset="0"/>
                    <a:cs typeface="Times New Roman" pitchFamily="18" charset="0"/>
                  </a:rPr>
                  <a:t> harus memenuhi persamaan berikut ini.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6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  <m:t>11</m:t>
                          </m:r>
                        </m:sub>
                      </m:sSub>
                      <m:sSub>
                        <m:sSubPr>
                          <m:ctrlP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600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600" i="1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  <m: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600" i="1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60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60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60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60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60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60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r>
                  <a:rPr lang="en-US" sz="260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600" smtClean="0">
                    <a:latin typeface="Times New Roman" pitchFamily="18" charset="0"/>
                    <a:cs typeface="Times New Roman" pitchFamily="18" charset="0"/>
                  </a:rPr>
                  <a:t>tau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2600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0" i="1" smtClean="0">
                                  <a:latin typeface="Cambria Math"/>
                                  <a:cs typeface="Times New Roman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600" b="0" i="1" smtClean="0">
                                  <a:latin typeface="Cambria Math"/>
                                  <a:cs typeface="Times New Roman" pitchFamily="18" charset="0"/>
                                </a:rPr>
                                <m:t>11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600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600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−⋯−</m:t>
                      </m:r>
                      <m:sSub>
                        <m:sSubPr>
                          <m:ctrlP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600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60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endParaRPr lang="en-US" sz="260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2600" smtClean="0">
                    <a:latin typeface="Times New Roman" pitchFamily="18" charset="0"/>
                    <a:cs typeface="Times New Roman" pitchFamily="18" charset="0"/>
                  </a:rPr>
                  <a:t>Di mana </a:t>
                </a:r>
                <a:r>
                  <a:rPr lang="en-US" sz="2600" i="1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sz="2600" baseline="-25000" smtClean="0">
                    <a:latin typeface="Times New Roman" pitchFamily="18" charset="0"/>
                    <a:cs typeface="Times New Roman" pitchFamily="18" charset="0"/>
                  </a:rPr>
                  <a:t>1 </a:t>
                </a:r>
                <a:r>
                  <a:rPr lang="en-US" sz="2600" smtClean="0">
                    <a:latin typeface="Times New Roman" pitchFamily="18" charset="0"/>
                    <a:cs typeface="Times New Roman" pitchFamily="18" charset="0"/>
                  </a:rPr>
                  <a:t>menunjukkan permintaan akhir untuk output yang bersangkutan dan a</a:t>
                </a:r>
                <a:r>
                  <a:rPr lang="en-US" sz="2600" baseline="-2500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600" i="1" baseline="-25000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260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600" i="1" baseline="-25000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2600" smtClean="0">
                    <a:latin typeface="Times New Roman" pitchFamily="18" charset="0"/>
                    <a:cs typeface="Times New Roman" pitchFamily="18" charset="0"/>
                  </a:rPr>
                  <a:t> menunjukkan permintaan input dari industri ke-</a:t>
                </a:r>
                <a:r>
                  <a:rPr lang="en-US" sz="2600" i="1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260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en-US" sz="2600" baseline="-2500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260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62" t="-2853" r="-1785" b="-25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480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58238" y="2496620"/>
            <a:ext cx="9164549" cy="30514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input-output: model terbuka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998" y="1519519"/>
            <a:ext cx="11034445" cy="4271686"/>
          </a:xfrm>
        </p:spPr>
        <p:txBody>
          <a:bodyPr>
            <a:normAutofit/>
          </a:bodyPr>
          <a:lstStyle/>
          <a:p>
            <a:r>
              <a:rPr lang="en-US" sz="2000" smtClean="0"/>
              <a:t>Untuk seluruh kelompok n industri, tingkat output yang “benar” dapat diringkas dengan n sistem persamaan linear sebagai berikut</a:t>
            </a:r>
          </a:p>
          <a:p>
            <a:endParaRPr lang="en-US" sz="2000"/>
          </a:p>
          <a:p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4982428"/>
                  </p:ext>
                </p:extLst>
              </p:nvPr>
            </p:nvGraphicFramePr>
            <p:xfrm>
              <a:off x="1949428" y="2845941"/>
              <a:ext cx="7091830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13907"/>
                    <a:gridCol w="1947879"/>
                    <a:gridCol w="984795"/>
                    <a:gridCol w="1571946"/>
                    <a:gridCol w="873303"/>
                  </a:tblGrid>
                  <a:tr h="41526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0" i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(1</a:t>
                          </a: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-a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11</a:t>
                          </a:r>
                          <a:r>
                            <a:rPr lang="en-US" sz="2400" b="0" i="0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)</a:t>
                          </a:r>
                          <a:r>
                            <a:rPr lang="en-US" sz="2400" b="0" i="1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 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400" b="0" i="0" baseline="-2500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12</a:t>
                          </a:r>
                          <a:r>
                            <a:rPr lang="en-US" sz="2400" b="0" i="1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0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 </m:t>
                              </m:r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⋯  </m:t>
                                </m:r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r>
                            <a:rPr lang="en-US" sz="2400" b="0" i="1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0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 </m:t>
                              </m:r>
                            </m:oMath>
                          </a14:m>
                          <a:endParaRPr lang="en-US" sz="2400" b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=  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  <a:tr h="41526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-a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21</a:t>
                          </a:r>
                          <a:r>
                            <a:rPr lang="en-US" sz="2400" b="0" i="0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+</m:t>
                              </m:r>
                            </m:oMath>
                          </a14:m>
                          <a:endParaRPr lang="en-US" sz="2400" b="0" i="0" baseline="-2500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0" i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(1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22</a:t>
                          </a:r>
                          <a:r>
                            <a:rPr lang="en-US" sz="2400" b="0" i="0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)</a:t>
                          </a:r>
                          <a:r>
                            <a:rPr lang="en-US" sz="2400" b="0" i="1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x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0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400" b="0" i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⋯  </m:t>
                                </m:r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r>
                            <a:rPr lang="en-US" sz="2400" b="0" i="1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0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 </m:t>
                              </m:r>
                            </m:oMath>
                          </a14:m>
                          <a:endParaRPr lang="en-US" sz="2400" b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=  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/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  <a:tr h="41526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2400" b="0" i="0" baseline="-2500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2400" b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  <a:tr h="415266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a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r>
                            <a:rPr lang="en-US" sz="2400" b="0" i="0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400" b="0" i="0" baseline="-2500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a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r>
                            <a:rPr lang="en-US" sz="2400" b="0" i="0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⋯  +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(1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nn</a:t>
                          </a:r>
                          <a:r>
                            <a:rPr lang="en-US" sz="2400" b="0" i="0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)</a:t>
                          </a:r>
                          <a:r>
                            <a:rPr lang="en-US" sz="2400" b="0" i="1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x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endParaRPr lang="en-US" sz="2400" b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=  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4982428"/>
                  </p:ext>
                </p:extLst>
              </p:nvPr>
            </p:nvGraphicFramePr>
            <p:xfrm>
              <a:off x="1949428" y="2845941"/>
              <a:ext cx="7091830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13907"/>
                    <a:gridCol w="1947879"/>
                    <a:gridCol w="984795"/>
                    <a:gridCol w="1571946"/>
                    <a:gridCol w="873303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56" t="-13333" r="-315658" b="-41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88125" t="-13333" r="-177188" b="-41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73913" t="-13333" r="-252174" b="-41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295736" t="-13333" r="-57364" b="-41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=  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56" t="-62963" r="-315658" b="-13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88125" t="-62963" r="-177188" b="-13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73913" t="-62963" r="-252174" b="-13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295736" t="-62963" r="-57364" b="-13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=  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/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56" t="-293333" r="-315658" b="-1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88125" t="-293333" r="-177188" b="-1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295736" t="-293333" r="-57364" b="-1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713986" t="-293333" r="-3497" b="-137333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56" t="-393333" r="-315658" b="-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88125" t="-393333" r="-177188" b="-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73913" t="-393333" r="-252174" b="-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295736" t="-393333" r="-57364" b="-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=  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8794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8512" y="2496620"/>
            <a:ext cx="9164549" cy="30514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input-output: model terbuka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998" y="1519519"/>
            <a:ext cx="11034445" cy="4271686"/>
          </a:xfrm>
        </p:spPr>
        <p:txBody>
          <a:bodyPr>
            <a:normAutofit/>
          </a:bodyPr>
          <a:lstStyle/>
          <a:p>
            <a:r>
              <a:rPr lang="en-US" sz="2000" smtClean="0"/>
              <a:t>Dalam notasi matriks, ini dapat ditulis sebagai</a:t>
            </a:r>
          </a:p>
          <a:p>
            <a:endParaRPr lang="en-US" sz="2000"/>
          </a:p>
          <a:p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4026461"/>
                  </p:ext>
                </p:extLst>
              </p:nvPr>
            </p:nvGraphicFramePr>
            <p:xfrm>
              <a:off x="1294542" y="2825393"/>
              <a:ext cx="8198779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3041"/>
                    <a:gridCol w="1730628"/>
                    <a:gridCol w="966114"/>
                    <a:gridCol w="1367308"/>
                    <a:gridCol w="830773"/>
                    <a:gridCol w="667064"/>
                    <a:gridCol w="893851"/>
                  </a:tblGrid>
                  <a:tr h="41526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0" i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(1</a:t>
                          </a: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-a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11</a:t>
                          </a:r>
                          <a:r>
                            <a:rPr lang="en-US" sz="2400" b="0" i="0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)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400" b="0" i="0" baseline="-2500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12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0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 </m:t>
                              </m:r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  −</m:t>
                              </m:r>
                            </m:oMath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⋯   </m:t>
                                </m:r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endParaRPr lang="en-US" sz="2400" b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baseline="-2500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i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  <a:tr h="415266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 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21  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+</m:t>
                              </m:r>
                            </m:oMath>
                          </a14:m>
                          <a:endParaRPr lang="en-US" sz="2400" b="0" i="0" baseline="-2500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0" i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(1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22</a:t>
                          </a:r>
                          <a:r>
                            <a:rPr lang="en-US" sz="2400" b="0" i="0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)  </a:t>
                          </a:r>
                          <a:r>
                            <a:rPr lang="en-US" sz="2400" b="0" i="1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0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400" b="0" i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⋯   </m:t>
                                </m:r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endParaRPr lang="en-US" sz="2400" b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  <a:p>
                          <a:pPr algn="ctr"/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=</a:t>
                          </a:r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l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</a:t>
                          </a:r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  <a:tr h="41526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2400" b="0" i="0" baseline="-2500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2400" b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  <a:tr h="415266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 a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0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  </m:t>
                              </m:r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400" b="0" i="0" baseline="-2500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a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0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  </m:t>
                              </m:r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⋯   +</m:t>
                                </m:r>
                              </m:oMath>
                            </m:oMathPara>
                          </a14:m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(1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nn</a:t>
                          </a:r>
                          <a:r>
                            <a:rPr lang="en-US" sz="2400" b="0" i="0" baseline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)</a:t>
                          </a:r>
                          <a:endParaRPr lang="en-US" sz="2400" b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i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4026461"/>
                  </p:ext>
                </p:extLst>
              </p:nvPr>
            </p:nvGraphicFramePr>
            <p:xfrm>
              <a:off x="1294542" y="2825393"/>
              <a:ext cx="8198779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3041"/>
                    <a:gridCol w="1730628"/>
                    <a:gridCol w="966114"/>
                    <a:gridCol w="1367308"/>
                    <a:gridCol w="830773"/>
                    <a:gridCol w="667064"/>
                    <a:gridCol w="893851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t="-12000" r="-370629" b="-41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100704" t="-12000" r="-273239" b="-41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60759" t="-12000" r="-391139" b="-41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endParaRPr lang="en-US" sz="2400" b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baseline="-2500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i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t="-62222" r="-370629" b="-132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100704" t="-62222" r="-273239" b="-132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60759" t="-62222" r="-391139" b="-132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a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  <a:endParaRPr lang="en-US" sz="2400" b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  <a:p>
                          <a:pPr algn="ctr"/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=</a:t>
                          </a:r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l"/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 </a:t>
                          </a:r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t="-292000" r="-370629" b="-13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100704" t="-292000" r="-273239" b="-13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23556" t="-292000" r="-174667" b="-13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700735" t="-292000" r="-188971" b="-13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814966" t="-292000" r="-680" b="-138667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t="-392000" r="-370629" b="-3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100704" t="-392000" r="-273239" b="-3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60759" t="-392000" r="-391139" b="-3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23556" t="-392000" r="-174667" b="-3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n</a:t>
                          </a: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i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d</a:t>
                          </a:r>
                          <a:r>
                            <a:rPr lang="en-US" sz="2400" b="0" i="0" baseline="-2500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Left Bracket 5"/>
          <p:cNvSpPr/>
          <p:nvPr/>
        </p:nvSpPr>
        <p:spPr>
          <a:xfrm>
            <a:off x="1453793" y="2912714"/>
            <a:ext cx="87330" cy="2044557"/>
          </a:xfrm>
          <a:prstGeom prst="leftBracket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/>
          <p:cNvSpPr/>
          <p:nvPr/>
        </p:nvSpPr>
        <p:spPr>
          <a:xfrm>
            <a:off x="7159378" y="2912716"/>
            <a:ext cx="87330" cy="2044557"/>
          </a:xfrm>
          <a:prstGeom prst="leftBracket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ket 7"/>
          <p:cNvSpPr/>
          <p:nvPr/>
        </p:nvSpPr>
        <p:spPr>
          <a:xfrm>
            <a:off x="8657690" y="2938409"/>
            <a:ext cx="87330" cy="2044557"/>
          </a:xfrm>
          <a:prstGeom prst="leftBracket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/>
          <p:cNvSpPr/>
          <p:nvPr/>
        </p:nvSpPr>
        <p:spPr>
          <a:xfrm>
            <a:off x="6927351" y="2912715"/>
            <a:ext cx="91440" cy="2044557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/>
          <p:cNvSpPr/>
          <p:nvPr/>
        </p:nvSpPr>
        <p:spPr>
          <a:xfrm>
            <a:off x="7747571" y="2912723"/>
            <a:ext cx="91440" cy="2044557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ket 10"/>
          <p:cNvSpPr/>
          <p:nvPr/>
        </p:nvSpPr>
        <p:spPr>
          <a:xfrm>
            <a:off x="9348627" y="2938409"/>
            <a:ext cx="91440" cy="2044557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5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input-output: model terbuka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sz="2000" smtClean="0"/>
                  <a:t>Bila angka-angka 1 di sebelah kiri dalam diagonal utama matriks dihilangkan, maka matriks menjadi sederhana  </a:t>
                </a: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en-US" sz="2000" i="1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 = [-</a:t>
                </a:r>
                <a:r>
                  <a:rPr lang="en-US" sz="2000" i="1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000" baseline="-25000" smtClean="0">
                    <a:latin typeface="Times New Roman" pitchFamily="18" charset="0"/>
                    <a:cs typeface="Times New Roman" pitchFamily="18" charset="0"/>
                  </a:rPr>
                  <a:t>ij</a:t>
                </a: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]</a:t>
                </a:r>
              </a:p>
              <a:p>
                <a:r>
                  <a:rPr lang="en-US" sz="2000" smtClean="0">
                    <a:cs typeface="Times New Roman" pitchFamily="18" charset="0"/>
                  </a:rPr>
                  <a:t>Jadi matriks pada slide di atas dapat juga ditulis sebagai</a:t>
                </a:r>
              </a:p>
              <a:p>
                <a:pPr marL="287338" indent="0">
                  <a:buNone/>
                </a:pP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( </a:t>
                </a:r>
                <a:r>
                  <a:rPr lang="en-US" sz="2000" i="1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 – </a:t>
                </a:r>
                <a:r>
                  <a:rPr lang="en-US" sz="2000" i="1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 )</a:t>
                </a:r>
                <a:r>
                  <a:rPr lang="en-US" sz="2000" i="1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000" i="1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</a:p>
              <a:p>
                <a:pPr marL="287338" indent="0">
                  <a:buNone/>
                </a:pPr>
                <a:r>
                  <a:rPr lang="en-US" sz="2000" smtClean="0"/>
                  <a:t>Di mana x dan d masing-masing adalah vektor variabel dan vektor permintaan akhir. Matriks </a:t>
                </a: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sz="2000" i="1" smtClean="0">
                    <a:latin typeface="Times New Roman" pitchFamily="18" charset="0"/>
                    <a:cs typeface="Times New Roman" pitchFamily="18" charset="0"/>
                  </a:rPr>
                  <a:t>I – A</a:t>
                </a: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en-US" sz="2000" smtClean="0"/>
                  <a:t>disebut matriks teknologi, dan dapat dinyatkan dengan T. Jadi sistem persamaan dapat pula ditulis sebagai:</a:t>
                </a:r>
              </a:p>
              <a:p>
                <a:pPr marL="287338" indent="0">
                  <a:buNone/>
                </a:pPr>
                <a:r>
                  <a:rPr lang="en-US" sz="2000" i="1" smtClean="0">
                    <a:latin typeface="Times New Roman" pitchFamily="18" charset="0"/>
                    <a:cs typeface="Times New Roman" pitchFamily="18" charset="0"/>
                  </a:rPr>
                  <a:t>Tx</a:t>
                </a: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000" i="1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endParaRPr lang="en-US" sz="2000" i="1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000" smtClean="0"/>
                  <a:t>Selama T nonsingular, kita dapat mencari inverse </a:t>
                </a:r>
                <a:r>
                  <a:rPr lang="en-US" sz="2000" i="1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000" baseline="30000" smtClean="0">
                    <a:latin typeface="Times New Roman" pitchFamily="18" charset="0"/>
                    <a:cs typeface="Times New Roman" pitchFamily="18" charset="0"/>
                  </a:rPr>
                  <a:t>-1 </a:t>
                </a:r>
                <a:r>
                  <a:rPr lang="en-US" sz="2000" smtClean="0">
                    <a:latin typeface="+mj-lt"/>
                    <a:cs typeface="Times New Roman" pitchFamily="18" charset="0"/>
                  </a:rPr>
                  <a:t>dan diperoleh satu jawaban tunggal untuk sistem tersebut dari persamaan</a:t>
                </a:r>
              </a:p>
              <a:p>
                <a:pPr marL="0" indent="0">
                  <a:buNone/>
                </a:pPr>
                <a:endParaRPr lang="en-US" sz="2000" smtClean="0">
                  <a:latin typeface="+mj-lt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6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600" i="1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26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2600" i="1">
                          <a:latin typeface="Cambria Math"/>
                        </a:rPr>
                        <m:t>𝑑</m:t>
                      </m:r>
                      <m:r>
                        <a:rPr lang="en-US" sz="2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600" i="1">
                              <a:latin typeface="Cambria Math"/>
                            </a:rPr>
                            <m:t>(</m:t>
                          </m:r>
                          <m:r>
                            <a:rPr lang="en-US" sz="2600" i="1">
                              <a:latin typeface="Cambria Math"/>
                            </a:rPr>
                            <m:t>𝐼</m:t>
                          </m:r>
                          <m:r>
                            <a:rPr lang="en-US" sz="2600" i="1">
                              <a:latin typeface="Cambria Math"/>
                            </a:rPr>
                            <m:t>−</m:t>
                          </m:r>
                          <m:r>
                            <a:rPr lang="en-US" sz="2600" i="1">
                              <a:latin typeface="Cambria Math"/>
                            </a:rPr>
                            <m:t>𝐴</m:t>
                          </m:r>
                          <m:r>
                            <a:rPr lang="en-US" sz="26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6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2600" i="1">
                          <a:latin typeface="Cambria Math"/>
                        </a:rPr>
                        <m:t>𝑑</m:t>
                      </m:r>
                    </m:oMath>
                  </m:oMathPara>
                </a14:m>
                <a:endParaRPr lang="en-US" sz="26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85" t="-3138" r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198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input-output: model terbuka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smtClean="0"/>
                  <a:t>Sebagai contoh, dianggap bahwa hanya ada tiga industri dalam perekonomian dengan matriks koefisien-input sebagai berikut (kali ini digunakan angka desimal):</a:t>
                </a:r>
              </a:p>
              <a:p>
                <a:pPr marL="287338" indent="0" algn="just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.2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0.4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0.1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0.1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0.2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smtClean="0"/>
                  <a:t>  dan matrik T menjadi</a:t>
                </a:r>
              </a:p>
              <a:p>
                <a:pPr marL="287338" indent="0" algn="just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𝑇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0.4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/>
                  <a:t> </a:t>
                </a:r>
                <a:endParaRPr lang="en-US" sz="240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92" t="-2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094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input-output: model terbuka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smtClean="0"/>
                  <a:t>Dan persamaan matrik 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Tx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 = (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2400" smtClean="0"/>
                  <a:t>menjadi sebagai berikut</a:t>
                </a:r>
              </a:p>
              <a:p>
                <a:pPr marL="287338" indent="0" algn="just"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0.4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/>
                  <a:t> </a:t>
                </a:r>
                <a:r>
                  <a:rPr lang="en-US" sz="2400" smtClean="0"/>
                  <a:t> </a:t>
                </a:r>
              </a:p>
              <a:p>
                <a:pPr marL="342900" indent="-342900" algn="just"/>
                <a:r>
                  <a:rPr lang="en-US" sz="2400" smtClean="0"/>
                  <a:t>Jika sudah diketahui matrik teknologi, 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400" smtClean="0"/>
                  <a:t>, maka kita dapat menghitung input 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400" smtClean="0"/>
                  <a:t> masing-masing sektor, jika sasaran outpout 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d </a:t>
                </a:r>
                <a:r>
                  <a:rPr lang="en-US" sz="2400" smtClean="0"/>
                  <a:t>yang diinginkan diketahui, yaitu dengan cara membalikkan (invers) matrik teknologi 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T </a:t>
                </a:r>
                <a:r>
                  <a:rPr lang="en-US" sz="2400" smtClean="0">
                    <a:cs typeface="Times New Roman" pitchFamily="18" charset="0"/>
                  </a:rPr>
                  <a:t>menjadi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400" baseline="30000" smtClean="0">
                    <a:latin typeface="Times New Roman" pitchFamily="18" charset="0"/>
                    <a:cs typeface="Times New Roman" pitchFamily="18" charset="0"/>
                  </a:rPr>
                  <a:t>-1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en-US" sz="2400" smtClean="0">
                    <a:cs typeface="Times New Roman" pitchFamily="18" charset="0"/>
                  </a:rPr>
                  <a:t>Persamaan matriks menjadi  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400" baseline="30000" smtClean="0">
                    <a:latin typeface="Times New Roman" pitchFamily="18" charset="0"/>
                    <a:cs typeface="Times New Roman" pitchFamily="18" charset="0"/>
                  </a:rPr>
                  <a:t>-1</a:t>
                </a:r>
                <a:r>
                  <a:rPr lang="en-US" sz="2400" i="1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endParaRPr lang="en-US" sz="2400" i="1" smtClean="0"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92" t="-2425" r="-2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296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input-output: model terbuka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mtClean="0"/>
                  <a:t>Dari contoh di atas, maka persamaan matrik </a:t>
                </a:r>
                <a:r>
                  <a:rPr lang="en-US" i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baseline="30000" smtClean="0">
                    <a:latin typeface="Times New Roman" pitchFamily="18" charset="0"/>
                    <a:cs typeface="Times New Roman" pitchFamily="18" charset="0"/>
                  </a:rPr>
                  <a:t>-1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d </a:t>
                </a:r>
                <a:r>
                  <a:rPr lang="en-US" smtClean="0">
                    <a:latin typeface="+mj-lt"/>
                    <a:cs typeface="Times New Roman" pitchFamily="18" charset="0"/>
                  </a:rPr>
                  <a:t>dapat dinyatakan dengan angka</a:t>
                </a:r>
                <a:r>
                  <a:rPr lang="en-US" i="1">
                    <a:latin typeface="+mj-lt"/>
                    <a:cs typeface="Times New Roman" pitchFamily="18" charset="0"/>
                  </a:rPr>
                  <a:t> </a:t>
                </a:r>
                <a:r>
                  <a:rPr lang="en-US" smtClean="0">
                    <a:latin typeface="+mj-lt"/>
                    <a:cs typeface="Times New Roman" pitchFamily="18" charset="0"/>
                  </a:rPr>
                  <a:t>sebagai berikut</a:t>
                </a:r>
              </a:p>
              <a:p>
                <a:pPr marL="28733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 smtClean="0"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 smtClean="0"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 smtClean="0"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0.384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.66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0.30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0.24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0.34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0.62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0.24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0.21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0.27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0.60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>
                  <a:cs typeface="Times New Roman" pitchFamily="18" charset="0"/>
                </a:endParaRPr>
              </a:p>
              <a:p>
                <a:r>
                  <a:rPr lang="en-US" smtClean="0"/>
                  <a:t>Jadi misalkan untuk target output yang diinginkan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baseline="-2500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= 10,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baseline="-2500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= 5</a:t>
                </a:r>
                <a:r>
                  <a:rPr lang="en-US" smtClean="0"/>
                  <a:t>, dan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baseline="-2500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= 6</a:t>
                </a:r>
                <a:r>
                  <a:rPr lang="en-US" smtClean="0"/>
                  <a:t>, maka masing-masing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baseline="-2500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mtClean="0"/>
                  <a:t>,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baseline="-2500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mtClean="0"/>
                  <a:t>, dan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baseline="-2500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mtClean="0"/>
                  <a:t> yang merupakan input sektor-1, sektor-2 dan sektor-3 dapat dihitung sebagai berikut</a:t>
                </a:r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00" t="-2710" r="-1969" b="-5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738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input-output: model terbuka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0.384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0.66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10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+0.30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+0.24(6)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9.54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0.384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=24.84</m:t>
                    </m:r>
                  </m:oMath>
                </a14:m>
                <a:endParaRPr lang="en-US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0.384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0.</m:t>
                        </m:r>
                        <m:r>
                          <a:rPr lang="en-US" b="0" i="1" smtClean="0">
                            <a:latin typeface="Cambria Math"/>
                          </a:rPr>
                          <m:t>34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10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+0.</m:t>
                        </m:r>
                        <m:r>
                          <a:rPr lang="en-US" b="0" i="1" smtClean="0">
                            <a:latin typeface="Cambria Math"/>
                          </a:rPr>
                          <m:t>62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+0.2</m:t>
                        </m:r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  <m:r>
                          <a:rPr lang="en-US" i="1">
                            <a:latin typeface="Cambria Math"/>
                          </a:rPr>
                          <m:t>(6)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7.94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0.384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=2</m:t>
                    </m:r>
                    <m:r>
                      <a:rPr lang="en-US" b="0" i="1" smtClean="0">
                        <a:latin typeface="Cambria Math"/>
                      </a:rPr>
                      <m:t>0.68</m:t>
                    </m:r>
                  </m:oMath>
                </a14:m>
                <a:endParaRPr lang="en-US" b="0" i="1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0.384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0.</m:t>
                        </m:r>
                        <m:r>
                          <a:rPr lang="en-US" b="0" i="1" smtClean="0">
                            <a:latin typeface="Cambria Math"/>
                          </a:rPr>
                          <m:t>21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10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+0.</m:t>
                        </m:r>
                        <m:r>
                          <a:rPr lang="en-US" b="0" i="1" smtClean="0">
                            <a:latin typeface="Cambria Math"/>
                          </a:rPr>
                          <m:t>27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+0.</m:t>
                        </m:r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</a:rPr>
                          <m:t>0(6)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7</m:t>
                        </m:r>
                        <m:r>
                          <a:rPr lang="en-US" i="1">
                            <a:latin typeface="Cambria Math"/>
                          </a:rPr>
                          <m:t>.</m:t>
                        </m:r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  <m:r>
                          <a:rPr lang="en-US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0.384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18.36</m:t>
                    </m:r>
                  </m:oMath>
                </a14:m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019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1_Theme1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sh" id="{789EC3FE-34FD-429C-9918-760025E6C145}" vid="{B8BE45C0-8141-4D58-8C71-A009BC26FBBB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1853</TotalTime>
  <Pages>72</Pages>
  <Words>1211</Words>
  <Application>Microsoft Office PowerPoint</Application>
  <PresentationFormat>Custom</PresentationFormat>
  <Paragraphs>137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Theme1</vt:lpstr>
      <vt:lpstr>1_Theme1</vt:lpstr>
      <vt:lpstr>BAB 11 ANALISIS  INPUT-OUTPUT</vt:lpstr>
      <vt:lpstr>Model input-output leontief</vt:lpstr>
      <vt:lpstr>Model input-output leontief</vt:lpstr>
      <vt:lpstr>Model input-output leontief</vt:lpstr>
      <vt:lpstr>input-output: model terbuka</vt:lpstr>
      <vt:lpstr>input-output: model terbuka</vt:lpstr>
      <vt:lpstr>input-output: model terbuka</vt:lpstr>
      <vt:lpstr>input-output: model terbuka</vt:lpstr>
      <vt:lpstr>input-output: model terbuka</vt:lpstr>
      <vt:lpstr>input-output: model terbuka</vt:lpstr>
      <vt:lpstr>input-output: model terbuka</vt:lpstr>
      <vt:lpstr>input-output: model terbuka</vt:lpstr>
      <vt:lpstr>input-output: model terbuka</vt:lpstr>
      <vt:lpstr>input-output: model terbuka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8</dc:title>
  <dc:subject>Powerpoint Show</dc:subject>
  <dc:creator>Mike Ehrhardt</dc:creator>
  <cp:lastModifiedBy>Jary</cp:lastModifiedBy>
  <cp:revision>238</cp:revision>
  <cp:lastPrinted>1998-05-28T19:26:16Z</cp:lastPrinted>
  <dcterms:created xsi:type="dcterms:W3CDTF">1997-09-17T12:14:40Z</dcterms:created>
  <dcterms:modified xsi:type="dcterms:W3CDTF">2016-03-18T01:06:41Z</dcterms:modified>
</cp:coreProperties>
</file>