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8" r:id="rId13"/>
    <p:sldId id="270" r:id="rId14"/>
    <p:sldId id="267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579B"/>
    <a:srgbClr val="5A579B"/>
    <a:srgbClr val="484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-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ED421-40B0-41C9-932F-5F6819CA1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1031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41745-E9E2-4536-BB5C-320675741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728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4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2480517"/>
            <a:ext cx="7117180" cy="110251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3583035"/>
            <a:ext cx="7117180" cy="64606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  <a:lvl2pPr>
              <a:defRPr b="0" cap="none" spc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2pPr>
            <a:lvl3pPr>
              <a:defRPr b="0" cap="none" spc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3pPr>
            <a:lvl4pPr>
              <a:defRPr b="0" cap="none" spc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4pPr>
            <a:lvl5pPr>
              <a:defRPr b="0" cap="none" spc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2481436"/>
            <a:ext cx="7117178" cy="11016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3583036"/>
            <a:ext cx="7117178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506794"/>
            <a:ext cx="7123080" cy="6933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4" y="1357312"/>
            <a:ext cx="3471277" cy="303847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357312"/>
            <a:ext cx="3469242" cy="3038477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359696"/>
            <a:ext cx="3132494" cy="432196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4" y="1791892"/>
            <a:ext cx="3471277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359696"/>
            <a:ext cx="3133080" cy="432196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1791892"/>
            <a:ext cx="3471275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34565"/>
            <a:ext cx="2660650" cy="889396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6" y="334567"/>
            <a:ext cx="4279869" cy="406122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223963"/>
            <a:ext cx="2660650" cy="317182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4" y="1040294"/>
            <a:ext cx="3481387" cy="834941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4" y="1875234"/>
            <a:ext cx="3481387" cy="18976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9" y="1077646"/>
            <a:ext cx="1086653" cy="814990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3" y="1058844"/>
            <a:ext cx="830365" cy="62277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420841"/>
            <a:ext cx="602364" cy="45177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358484"/>
            <a:ext cx="489588" cy="36719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3" y="1562570"/>
            <a:ext cx="256601" cy="19245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3" y="744807"/>
            <a:ext cx="256601" cy="19245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8" y="1420841"/>
            <a:ext cx="197439" cy="14808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3" y="795445"/>
            <a:ext cx="197439" cy="14808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355521"/>
            <a:ext cx="7123080" cy="3038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506792"/>
            <a:ext cx="1472962" cy="388899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506793"/>
            <a:ext cx="5467557" cy="388899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6" y="49740"/>
            <a:ext cx="2575511" cy="5097801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4" y="506794"/>
            <a:ext cx="7125113" cy="693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355521"/>
            <a:ext cx="7125112" cy="3038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44638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6" y="4463858"/>
            <a:ext cx="5256399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60" y="4463858"/>
            <a:ext cx="608287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b="0" kern="1200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6384" y="2190750"/>
            <a:ext cx="7677358" cy="1102519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Simple Interest</a:t>
            </a:r>
            <a:endParaRPr lang="en-US" sz="60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885950"/>
            <a:ext cx="208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Chapter 12</a:t>
            </a:r>
            <a:endParaRPr lang="en-US" sz="2400" b="1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181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Sederhana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err="1"/>
              <a:t>Jenis</a:t>
            </a:r>
            <a:r>
              <a:rPr lang="en-US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yang </a:t>
            </a:r>
            <a:r>
              <a:rPr lang="en-US" err="1" smtClean="0"/>
              <a:t>termudah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menghitungnya</a:t>
            </a:r>
            <a:r>
              <a:rPr lang="en-US" smtClean="0"/>
              <a:t> </a:t>
            </a:r>
            <a:r>
              <a:rPr lang="en-US" err="1" smtClean="0"/>
              <a:t>disebut</a:t>
            </a:r>
            <a:r>
              <a:rPr lang="en-US" smtClean="0"/>
              <a:t> </a:t>
            </a:r>
            <a:r>
              <a:rPr lang="en-US" b="1" err="1" smtClean="0"/>
              <a:t>bunga</a:t>
            </a:r>
            <a:r>
              <a:rPr lang="en-US" b="1" smtClean="0"/>
              <a:t> </a:t>
            </a:r>
            <a:r>
              <a:rPr lang="en-US" b="1" err="1" smtClean="0"/>
              <a:t>sederhana</a:t>
            </a:r>
            <a:r>
              <a:rPr lang="en-US" b="1" smtClean="0"/>
              <a:t> (</a:t>
            </a:r>
            <a:r>
              <a:rPr lang="en-US" b="1" i="1" smtClean="0"/>
              <a:t>simple interest</a:t>
            </a:r>
            <a:r>
              <a:rPr lang="en-US" b="1" smtClean="0"/>
              <a:t>)</a:t>
            </a:r>
            <a:r>
              <a:rPr lang="en-US" i="1" smtClean="0"/>
              <a:t>.</a:t>
            </a:r>
            <a:r>
              <a:rPr lang="en-US" smtClean="0"/>
              <a:t> </a:t>
            </a:r>
            <a:r>
              <a:rPr lang="en-US" err="1" smtClean="0"/>
              <a:t>Perhitungannya</a:t>
            </a:r>
            <a:r>
              <a:rPr lang="en-US" smtClean="0"/>
              <a:t> </a:t>
            </a:r>
            <a:r>
              <a:rPr lang="en-US" err="1" smtClean="0"/>
              <a:t>sama</a:t>
            </a:r>
            <a:r>
              <a:rPr lang="en-US" smtClean="0"/>
              <a:t>, </a:t>
            </a:r>
            <a:r>
              <a:rPr lang="en-US" err="1" smtClean="0"/>
              <a:t>baik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 smtClean="0"/>
              <a:t>maupun</a:t>
            </a:r>
            <a:r>
              <a:rPr lang="en-US" smtClean="0"/>
              <a:t> </a:t>
            </a:r>
            <a:r>
              <a:rPr lang="en-US" err="1"/>
              <a:t>pembelian</a:t>
            </a:r>
            <a:r>
              <a:rPr lang="en-US"/>
              <a:t> </a:t>
            </a:r>
            <a:r>
              <a:rPr lang="en-US" err="1"/>
              <a:t>secara</a:t>
            </a:r>
            <a:r>
              <a:rPr lang="en-US"/>
              <a:t> </a:t>
            </a:r>
            <a:r>
              <a:rPr lang="en-US" err="1"/>
              <a:t>kredit</a:t>
            </a:r>
            <a:r>
              <a:rPr lang="en-US"/>
              <a:t>. </a:t>
            </a:r>
            <a:endParaRPr lang="en-US" smtClean="0"/>
          </a:p>
          <a:p>
            <a:pPr algn="just"/>
            <a:r>
              <a:rPr lang="en-US" smtClean="0"/>
              <a:t>Tingkat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adalah</a:t>
            </a:r>
            <a:r>
              <a:rPr lang="en-US"/>
              <a:t> </a:t>
            </a:r>
            <a:r>
              <a:rPr lang="en-US" err="1"/>
              <a:t>persen</a:t>
            </a:r>
            <a:r>
              <a:rPr lang="en-US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pokok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periode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 smtClean="0"/>
              <a:t>tertentu</a:t>
            </a:r>
            <a:r>
              <a:rPr lang="en-US" smtClean="0"/>
              <a:t>. </a:t>
            </a:r>
          </a:p>
          <a:p>
            <a:pPr algn="just"/>
            <a:r>
              <a:rPr lang="en-US" err="1" smtClean="0"/>
              <a:t>Penyebutan</a:t>
            </a:r>
            <a:r>
              <a:rPr lang="en-US" smtClean="0"/>
              <a:t> </a:t>
            </a:r>
            <a:r>
              <a:rPr lang="en-US" err="1"/>
              <a:t>persen</a:t>
            </a:r>
            <a:r>
              <a:rPr lang="en-US"/>
              <a:t> </a:t>
            </a:r>
            <a:r>
              <a:rPr lang="en-US" err="1"/>
              <a:t>biasanya</a:t>
            </a:r>
            <a:r>
              <a:rPr lang="en-US"/>
              <a:t> </a:t>
            </a:r>
            <a:r>
              <a:rPr lang="en-US" err="1"/>
              <a:t>adalah</a:t>
            </a:r>
            <a:r>
              <a:rPr lang="en-US"/>
              <a:t> </a:t>
            </a:r>
            <a:r>
              <a:rPr lang="en-US" err="1" smtClean="0"/>
              <a:t>tingkat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tahunan</a:t>
            </a:r>
            <a:r>
              <a:rPr lang="en-US"/>
              <a:t>. </a:t>
            </a:r>
            <a:r>
              <a:rPr lang="en-US" smtClean="0"/>
              <a:t>Tingkat </a:t>
            </a:r>
            <a:r>
              <a:rPr lang="en-US" err="1" smtClean="0"/>
              <a:t>bunga</a:t>
            </a:r>
            <a:r>
              <a:rPr lang="en-US" smtClean="0"/>
              <a:t> 10</a:t>
            </a:r>
            <a:r>
              <a:rPr lang="en-US"/>
              <a:t>% </a:t>
            </a:r>
            <a:r>
              <a:rPr lang="en-US" err="1"/>
              <a:t>berarti</a:t>
            </a:r>
            <a:r>
              <a:rPr lang="en-US"/>
              <a:t> </a:t>
            </a:r>
            <a:r>
              <a:rPr lang="en-US" err="1"/>
              <a:t>bahwa</a:t>
            </a:r>
            <a:r>
              <a:rPr lang="en-US"/>
              <a:t> </a:t>
            </a:r>
            <a:r>
              <a:rPr lang="en-US" err="1"/>
              <a:t>pembayaran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selama</a:t>
            </a:r>
            <a:r>
              <a:rPr lang="en-US"/>
              <a:t> </a:t>
            </a:r>
            <a:r>
              <a:rPr lang="en-US" err="1" smtClean="0"/>
              <a:t>satu</a:t>
            </a:r>
            <a:r>
              <a:rPr lang="en-US" smtClean="0"/>
              <a:t> </a:t>
            </a:r>
            <a:r>
              <a:rPr lang="en-US" err="1"/>
              <a:t>tahun</a:t>
            </a:r>
            <a:r>
              <a:rPr lang="en-US"/>
              <a:t> </a:t>
            </a:r>
            <a:r>
              <a:rPr lang="en-US" err="1" smtClean="0"/>
              <a:t>adalah</a:t>
            </a:r>
            <a:r>
              <a:rPr lang="en-US" smtClean="0"/>
              <a:t> </a:t>
            </a:r>
            <a:r>
              <a:rPr lang="en-US" err="1" smtClean="0"/>
              <a:t>sebesar</a:t>
            </a:r>
            <a:r>
              <a:rPr lang="en-US" smtClean="0"/>
              <a:t> </a:t>
            </a:r>
            <a:r>
              <a:rPr lang="en-US"/>
              <a:t>10% </a:t>
            </a:r>
            <a:r>
              <a:rPr lang="en-US" err="1"/>
              <a:t>dari</a:t>
            </a:r>
            <a:r>
              <a:rPr lang="en-US"/>
              <a:t> </a:t>
            </a:r>
            <a:r>
              <a:rPr lang="en-US" err="1" smtClean="0"/>
              <a:t>pokok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. </a:t>
            </a:r>
          </a:p>
          <a:p>
            <a:pPr algn="just"/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/>
              <a:t>menghitung</a:t>
            </a:r>
            <a:r>
              <a:rPr lang="en-US"/>
              <a:t> </a:t>
            </a:r>
            <a:r>
              <a:rPr lang="en-US" err="1"/>
              <a:t>jumlah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sederhana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 smtClean="0"/>
              <a:t>satu</a:t>
            </a:r>
            <a:r>
              <a:rPr lang="en-US" smtClean="0"/>
              <a:t> </a:t>
            </a:r>
            <a:r>
              <a:rPr lang="en-US" err="1"/>
              <a:t>tahun</a:t>
            </a:r>
            <a:r>
              <a:rPr lang="en-US"/>
              <a:t>, </a:t>
            </a:r>
            <a:r>
              <a:rPr lang="en-US" err="1"/>
              <a:t>hanya</a:t>
            </a:r>
            <a:r>
              <a:rPr lang="en-US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mengalikan</a:t>
            </a:r>
            <a:r>
              <a:rPr lang="en-US" smtClean="0"/>
              <a:t> </a:t>
            </a:r>
            <a:r>
              <a:rPr lang="en-US" b="1" i="1" err="1" smtClean="0"/>
              <a:t>pokok</a:t>
            </a:r>
            <a:r>
              <a:rPr lang="en-US" b="1" i="1" smtClean="0"/>
              <a:t> </a:t>
            </a:r>
            <a:r>
              <a:rPr lang="en-US" b="1" i="1" err="1" smtClean="0"/>
              <a:t>pinjaman</a:t>
            </a:r>
            <a:r>
              <a:rPr lang="en-US" b="1" i="1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tingkat</a:t>
            </a:r>
            <a:r>
              <a:rPr lang="en-US" smtClean="0"/>
              <a:t> </a:t>
            </a:r>
            <a:r>
              <a:rPr lang="en-US" err="1" smtClean="0"/>
              <a:t>bunganya</a:t>
            </a:r>
            <a:r>
              <a:rPr lang="en-US" smtClean="0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5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CONTOH 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Stan </a:t>
            </a:r>
            <a:r>
              <a:rPr lang="en-US" err="1"/>
              <a:t>McSwain</a:t>
            </a:r>
            <a:r>
              <a:rPr lang="en-US"/>
              <a:t> </a:t>
            </a:r>
            <a:r>
              <a:rPr lang="en-US" err="1" smtClean="0"/>
              <a:t>meminjam</a:t>
            </a:r>
            <a:r>
              <a:rPr lang="en-US" smtClean="0"/>
              <a:t> </a:t>
            </a:r>
            <a:r>
              <a:rPr lang="en-US"/>
              <a:t>$1,000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jangka</a:t>
            </a:r>
            <a:r>
              <a:rPr lang="en-US" smtClean="0"/>
              <a:t> </a:t>
            </a:r>
            <a:r>
              <a:rPr lang="en-US" err="1" smtClean="0"/>
              <a:t>waktu</a:t>
            </a:r>
            <a:r>
              <a:rPr lang="en-US" smtClean="0"/>
              <a:t> 1 (</a:t>
            </a:r>
            <a:r>
              <a:rPr lang="en-US" err="1" smtClean="0"/>
              <a:t>satu</a:t>
            </a:r>
            <a:r>
              <a:rPr lang="en-US" smtClean="0"/>
              <a:t>) </a:t>
            </a:r>
            <a:r>
              <a:rPr lang="en-US" err="1" smtClean="0"/>
              <a:t>tahun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tingkat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sebesar</a:t>
            </a:r>
            <a:r>
              <a:rPr lang="en-US" smtClean="0"/>
              <a:t> </a:t>
            </a:r>
            <a:r>
              <a:rPr lang="en-US"/>
              <a:t>8% </a:t>
            </a:r>
            <a:r>
              <a:rPr lang="en-US" smtClean="0"/>
              <a:t>(simple interest). </a:t>
            </a:r>
            <a:r>
              <a:rPr lang="en-US" err="1" smtClean="0"/>
              <a:t>Hitung</a:t>
            </a:r>
            <a:r>
              <a:rPr lang="en-US" smtClean="0"/>
              <a:t> </a:t>
            </a:r>
            <a:r>
              <a:rPr lang="en-US" err="1" smtClean="0"/>
              <a:t>berapa</a:t>
            </a:r>
            <a:r>
              <a:rPr lang="en-US" smtClean="0"/>
              <a:t> </a:t>
            </a:r>
            <a:r>
              <a:rPr lang="en-US" err="1" smtClean="0"/>
              <a:t>besar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 smtClean="0"/>
              <a:t>tersebut</a:t>
            </a:r>
            <a:r>
              <a:rPr lang="en-US" smtClean="0"/>
              <a:t>.</a:t>
            </a:r>
            <a:endParaRPr lang="en-US"/>
          </a:p>
          <a:p>
            <a:r>
              <a:rPr lang="en-US" b="1" i="1" smtClean="0"/>
              <a:t>JAWAB:</a:t>
            </a:r>
            <a:r>
              <a:rPr lang="en-US" smtClean="0"/>
              <a:t> </a:t>
            </a:r>
          </a:p>
          <a:p>
            <a:pPr marL="400050" lvl="1" indent="0">
              <a:buNone/>
            </a:pPr>
            <a:r>
              <a:rPr lang="en-US" smtClean="0"/>
              <a:t>Pokok </a:t>
            </a:r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 smtClean="0"/>
              <a:t>adalah</a:t>
            </a:r>
            <a:r>
              <a:rPr lang="en-US" smtClean="0"/>
              <a:t> </a:t>
            </a:r>
            <a:r>
              <a:rPr lang="en-US"/>
              <a:t>$1,000. </a:t>
            </a:r>
            <a:r>
              <a:rPr lang="en-US" err="1" smtClean="0"/>
              <a:t>Besarnya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1 </a:t>
            </a:r>
            <a:r>
              <a:rPr lang="en-US" err="1" smtClean="0"/>
              <a:t>tahun</a:t>
            </a:r>
            <a:r>
              <a:rPr lang="en-US" smtClean="0"/>
              <a:t> </a:t>
            </a:r>
            <a:r>
              <a:rPr lang="en-US" err="1" smtClean="0"/>
              <a:t>adalah</a:t>
            </a:r>
            <a:r>
              <a:rPr lang="en-US" smtClean="0"/>
              <a:t> </a:t>
            </a:r>
            <a:r>
              <a:rPr lang="en-US"/>
              <a:t>8%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/>
              <a:t>$1,000, </a:t>
            </a:r>
            <a:r>
              <a:rPr lang="en-US" err="1" smtClean="0"/>
              <a:t>atau</a:t>
            </a:r>
            <a:r>
              <a:rPr lang="en-US" smtClean="0"/>
              <a:t> </a:t>
            </a:r>
          </a:p>
          <a:p>
            <a:pPr marL="398463" lvl="2" indent="0">
              <a:buNone/>
            </a:pPr>
            <a:r>
              <a:rPr lang="en-US" smtClean="0"/>
              <a:t>0.08 x </a:t>
            </a:r>
            <a:r>
              <a:rPr lang="en-US"/>
              <a:t>$1,000 </a:t>
            </a:r>
            <a:r>
              <a:rPr lang="en-US" smtClean="0"/>
              <a:t>= $</a:t>
            </a:r>
            <a:r>
              <a:rPr lang="en-US"/>
              <a:t>80.</a:t>
            </a:r>
          </a:p>
        </p:txBody>
      </p:sp>
    </p:spTree>
    <p:extLst>
      <p:ext uri="{BB962C8B-B14F-4D97-AF65-F5344CB8AC3E}">
        <p14:creationId xmlns:p14="http://schemas.microsoft.com/office/powerpoint/2010/main" val="353667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RUMUS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3050"/>
            <a:ext cx="8229600" cy="3291840"/>
          </a:xfrm>
        </p:spPr>
        <p:txBody>
          <a:bodyPr>
            <a:normAutofit/>
          </a:bodyPr>
          <a:lstStyle/>
          <a:p>
            <a:pPr algn="just"/>
            <a:r>
              <a:rPr lang="en-US" smtClean="0"/>
              <a:t>Sebagian</a:t>
            </a:r>
            <a:r>
              <a:rPr lang="en-US"/>
              <a:t> </a:t>
            </a:r>
            <a:r>
              <a:rPr lang="en-US" err="1"/>
              <a:t>besar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, </a:t>
            </a:r>
            <a:r>
              <a:rPr lang="en-US" err="1" smtClean="0"/>
              <a:t>tidak</a:t>
            </a:r>
            <a:r>
              <a:rPr lang="en-US" smtClean="0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jangka</a:t>
            </a:r>
            <a:r>
              <a:rPr lang="en-US"/>
              <a:t> </a:t>
            </a:r>
            <a:r>
              <a:rPr lang="en-US" err="1" smtClean="0"/>
              <a:t>waktu</a:t>
            </a:r>
            <a:r>
              <a:rPr lang="en-US" smtClean="0"/>
              <a:t> </a:t>
            </a:r>
            <a:r>
              <a:rPr lang="en-US" err="1" smtClean="0"/>
              <a:t>tepat</a:t>
            </a:r>
            <a:r>
              <a:rPr lang="en-US" smtClean="0"/>
              <a:t> 1 </a:t>
            </a:r>
            <a:r>
              <a:rPr lang="en-US" err="1" smtClean="0"/>
              <a:t>tahun</a:t>
            </a:r>
            <a:r>
              <a:rPr lang="en-US" smtClean="0"/>
              <a:t>. </a:t>
            </a:r>
          </a:p>
          <a:p>
            <a:pPr algn="just"/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waktu</a:t>
            </a:r>
            <a:r>
              <a:rPr lang="en-US"/>
              <a:t> yang </a:t>
            </a:r>
            <a:r>
              <a:rPr lang="en-US" err="1"/>
              <a:t>lebih</a:t>
            </a:r>
            <a:r>
              <a:rPr lang="en-US"/>
              <a:t> lama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 smtClean="0"/>
              <a:t>mengakibatkan</a:t>
            </a:r>
            <a:r>
              <a:rPr lang="en-US" smtClean="0"/>
              <a:t> </a:t>
            </a:r>
            <a:r>
              <a:rPr lang="en-US" b="1" err="1"/>
              <a:t>peminjam</a:t>
            </a:r>
            <a:r>
              <a:rPr lang="en-US" b="1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membayar</a:t>
            </a:r>
            <a:r>
              <a:rPr lang="en-US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lebih</a:t>
            </a:r>
            <a:r>
              <a:rPr lang="en-US" smtClean="0"/>
              <a:t> </a:t>
            </a:r>
            <a:r>
              <a:rPr lang="en-US" err="1" smtClean="0"/>
              <a:t>banyak</a:t>
            </a:r>
            <a:r>
              <a:rPr lang="en-US" smtClean="0"/>
              <a:t>. </a:t>
            </a:r>
            <a:r>
              <a:rPr lang="en-US" err="1" smtClean="0"/>
              <a:t>Demikian</a:t>
            </a:r>
            <a:r>
              <a:rPr lang="en-US" smtClean="0"/>
              <a:t> </a:t>
            </a:r>
            <a:r>
              <a:rPr lang="en-US" err="1"/>
              <a:t>juga</a:t>
            </a:r>
            <a:r>
              <a:rPr lang="en-US"/>
              <a:t>,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jangka</a:t>
            </a:r>
            <a:r>
              <a:rPr lang="en-US"/>
              <a:t> </a:t>
            </a:r>
            <a:r>
              <a:rPr lang="en-US" err="1"/>
              <a:t>pendek</a:t>
            </a:r>
            <a:r>
              <a:rPr lang="en-US"/>
              <a:t>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/>
              <a:t>membutuhkan</a:t>
            </a:r>
            <a:r>
              <a:rPr lang="en-US"/>
              <a:t> </a:t>
            </a:r>
            <a:r>
              <a:rPr lang="en-US" err="1"/>
              <a:t>lebih</a:t>
            </a:r>
            <a:r>
              <a:rPr lang="en-US"/>
              <a:t> </a:t>
            </a:r>
            <a:r>
              <a:rPr lang="en-US" err="1"/>
              <a:t>sedikit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. </a:t>
            </a:r>
            <a:endParaRPr lang="en-US" smtClean="0"/>
          </a:p>
          <a:p>
            <a:pPr algn="just"/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/>
              <a:t>menghitung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sederhana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/>
              <a:t>setiap</a:t>
            </a:r>
            <a:r>
              <a:rPr lang="en-US"/>
              <a:t> </a:t>
            </a:r>
            <a:r>
              <a:rPr lang="en-US" err="1"/>
              <a:t>periode</a:t>
            </a:r>
            <a:r>
              <a:rPr lang="en-US"/>
              <a:t>, </a:t>
            </a:r>
            <a:r>
              <a:rPr lang="en-US" err="1"/>
              <a:t>kalikan</a:t>
            </a:r>
            <a:r>
              <a:rPr lang="en-US"/>
              <a:t> </a:t>
            </a:r>
            <a:r>
              <a:rPr lang="en-US" b="1" err="1" smtClean="0"/>
              <a:t>pokok</a:t>
            </a:r>
            <a:r>
              <a:rPr lang="en-US" b="1" smtClean="0"/>
              <a:t> </a:t>
            </a:r>
            <a:r>
              <a:rPr lang="en-US" b="1" err="1" smtClean="0"/>
              <a:t>pinjaman</a:t>
            </a:r>
            <a:r>
              <a:rPr lang="en-US" smtClean="0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b="1" err="1" smtClean="0"/>
              <a:t>tingkat</a:t>
            </a:r>
            <a:r>
              <a:rPr lang="en-US" b="1" smtClean="0"/>
              <a:t> </a:t>
            </a:r>
            <a:r>
              <a:rPr lang="en-US" b="1" err="1" smtClean="0"/>
              <a:t>bunga</a:t>
            </a:r>
            <a:r>
              <a:rPr lang="en-US" smtClean="0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kemudian</a:t>
            </a:r>
            <a:r>
              <a:rPr lang="en-US"/>
              <a:t> </a:t>
            </a:r>
            <a:r>
              <a:rPr lang="en-US" err="1"/>
              <a:t>kalikan</a:t>
            </a:r>
            <a:r>
              <a:rPr lang="en-US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b="1" err="1" smtClean="0"/>
              <a:t>waktu</a:t>
            </a:r>
            <a:r>
              <a:rPr lang="en-US" b="1" smtClean="0"/>
              <a:t> (</a:t>
            </a:r>
            <a:r>
              <a:rPr lang="en-US" err="1" smtClean="0"/>
              <a:t>dinyatakan</a:t>
            </a:r>
            <a:r>
              <a:rPr lang="en-US" smtClean="0"/>
              <a:t> </a:t>
            </a:r>
            <a:r>
              <a:rPr lang="en-US" err="1"/>
              <a:t>dalam</a:t>
            </a:r>
            <a:r>
              <a:rPr lang="en-US"/>
              <a:t> </a:t>
            </a:r>
            <a:r>
              <a:rPr lang="en-US" err="1"/>
              <a:t>tahun</a:t>
            </a:r>
            <a:r>
              <a:rPr lang="en-US"/>
              <a:t> </a:t>
            </a:r>
            <a:r>
              <a:rPr lang="en-US" err="1"/>
              <a:t>atau</a:t>
            </a:r>
            <a:r>
              <a:rPr lang="en-US"/>
              <a:t> </a:t>
            </a:r>
            <a:r>
              <a:rPr lang="en-US" err="1"/>
              <a:t>dalam</a:t>
            </a:r>
            <a:r>
              <a:rPr lang="en-US"/>
              <a:t> </a:t>
            </a:r>
            <a:r>
              <a:rPr lang="en-US" err="1"/>
              <a:t>pecahan</a:t>
            </a:r>
            <a:r>
              <a:rPr lang="en-US"/>
              <a:t> </a:t>
            </a:r>
            <a:r>
              <a:rPr lang="en-US" err="1" smtClean="0"/>
              <a:t>tahun</a:t>
            </a:r>
            <a:r>
              <a:rPr lang="en-US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8358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RUMUS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09800" y="1837944"/>
            <a:ext cx="4648200" cy="4114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46960" y="2571750"/>
            <a:ext cx="4376928" cy="4114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581400" y="3257550"/>
            <a:ext cx="2286000" cy="4114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31920" y="4232758"/>
            <a:ext cx="1325880" cy="4114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05890"/>
                <a:ext cx="8229600" cy="349758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err="1" smtClean="0"/>
                  <a:t>Rumus</a:t>
                </a:r>
                <a:r>
                  <a:rPr lang="en-US" smtClean="0"/>
                  <a:t> </a:t>
                </a:r>
                <a:r>
                  <a:rPr lang="en-US" err="1"/>
                  <a:t>dasar</a:t>
                </a:r>
                <a:r>
                  <a:rPr lang="en-US"/>
                  <a:t> </a:t>
                </a:r>
                <a:r>
                  <a:rPr lang="en-US" err="1"/>
                  <a:t>untuk</a:t>
                </a:r>
                <a:r>
                  <a:rPr lang="en-US"/>
                  <a:t> </a:t>
                </a:r>
                <a:r>
                  <a:rPr lang="en-US" smtClean="0"/>
                  <a:t>BUNGA SEDERHANA </a:t>
                </a:r>
                <a:r>
                  <a:rPr lang="en-US" err="1" smtClean="0"/>
                  <a:t>adalah</a:t>
                </a:r>
                <a:r>
                  <a:rPr lang="en-US" smtClean="0"/>
                  <a:t>: </a:t>
                </a:r>
              </a:p>
              <a:p>
                <a:endParaRPr lang="en-US" sz="220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𝑩𝒖𝒏𝒈𝒂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𝑷𝒐𝒌𝒐𝒌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𝑻𝒊𝒏𝒈𝒌𝒂𝒕𝒃𝒖𝒏𝒈𝒂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2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𝑾𝒂𝒌𝒕𝒖</m:t>
                      </m:r>
                    </m:oMath>
                  </m:oMathPara>
                </a14:m>
                <a:endParaRPr lang="en-US" sz="2200" b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sz="1400" i="1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b="0" i="1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9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𝑰𝒏𝒕𝒆𝒓𝒆𝒔𝒕</m:t>
                      </m:r>
                      <m:r>
                        <a:rPr lang="en-US" sz="19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19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𝑷𝒓𝒊𝒏𝒄𝒊𝒑𝒍𝒆</m:t>
                      </m:r>
                      <m:r>
                        <a:rPr lang="en-US" sz="19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19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𝑹𝒂𝒕𝒆</m:t>
                      </m:r>
                      <m:r>
                        <a:rPr lang="en-US" sz="19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en-US" sz="19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𝑻𝒊𝒎𝒆</m:t>
                      </m:r>
                    </m:oMath>
                  </m:oMathPara>
                </a14:m>
                <a:endParaRPr lang="en-US" sz="19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1300" smtClean="0"/>
              </a:p>
              <a:p>
                <a:r>
                  <a:rPr lang="en-US" err="1" smtClean="0"/>
                  <a:t>Atau</a:t>
                </a:r>
                <a:r>
                  <a:rPr lang="en-US" smtClean="0"/>
                  <a:t> </a:t>
                </a:r>
                <a:r>
                  <a:rPr lang="en-US" err="1" smtClean="0"/>
                  <a:t>disingkat</a:t>
                </a:r>
                <a:endParaRPr lang="en-US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𝑰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𝑷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×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𝑹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𝑻</m:t>
                      </m:r>
                    </m:oMath>
                  </m:oMathPara>
                </a14:m>
                <a:endParaRPr lang="en-US" b="1" i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mtClean="0"/>
              </a:p>
              <a:p>
                <a:r>
                  <a:rPr lang="en-US" err="1" smtClean="0"/>
                  <a:t>Atau</a:t>
                </a:r>
                <a:r>
                  <a:rPr lang="en-US" smtClean="0"/>
                  <a:t> </a:t>
                </a:r>
                <a:r>
                  <a:rPr lang="en-US" err="1" smtClean="0"/>
                  <a:t>lebih</a:t>
                </a:r>
                <a:r>
                  <a:rPr lang="en-US" smtClean="0"/>
                  <a:t> </a:t>
                </a:r>
                <a:r>
                  <a:rPr lang="en-US" err="1" smtClean="0"/>
                  <a:t>sederhana</a:t>
                </a:r>
                <a:r>
                  <a:rPr lang="en-US" smtClean="0"/>
                  <a:t> </a:t>
                </a:r>
                <a:r>
                  <a:rPr lang="en-US" err="1" smtClean="0"/>
                  <a:t>ditulis</a:t>
                </a:r>
                <a:endParaRPr lang="en-US" smtClean="0"/>
              </a:p>
              <a:p>
                <a:endParaRPr lang="en-US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𝑰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𝑷𝑹𝑻</m:t>
                      </m:r>
                    </m:oMath>
                  </m:oMathPara>
                </a14:m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05890"/>
                <a:ext cx="8229600" cy="3497580"/>
              </a:xfrm>
              <a:blipFill rotWithShape="1">
                <a:blip r:embed="rId2"/>
                <a:stretch>
                  <a:fillRect t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566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Hitung </a:t>
            </a:r>
            <a:r>
              <a:rPr lang="en-US" err="1"/>
              <a:t>jumlah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sederhana</a:t>
            </a:r>
            <a:r>
              <a:rPr lang="en-US"/>
              <a:t> </a:t>
            </a:r>
            <a:r>
              <a:rPr lang="en-US" err="1"/>
              <a:t>atas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/>
              <a:t>sebesar</a:t>
            </a:r>
            <a:r>
              <a:rPr lang="en-US"/>
              <a:t> </a:t>
            </a:r>
            <a:r>
              <a:rPr lang="en-US" smtClean="0"/>
              <a:t>$1.200 </a:t>
            </a:r>
            <a:r>
              <a:rPr lang="en-US" err="1" smtClean="0"/>
              <a:t>jika</a:t>
            </a:r>
            <a:r>
              <a:rPr lang="en-US" smtClean="0"/>
              <a:t> </a:t>
            </a:r>
            <a:r>
              <a:rPr lang="en-US" err="1"/>
              <a:t>tingkat</a:t>
            </a:r>
            <a:r>
              <a:rPr lang="en-US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adalah</a:t>
            </a:r>
            <a:r>
              <a:rPr lang="en-US" smtClean="0"/>
              <a:t> </a:t>
            </a:r>
            <a:r>
              <a:rPr lang="en-US"/>
              <a:t>6%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jangka</a:t>
            </a:r>
            <a:r>
              <a:rPr lang="en-US"/>
              <a:t> </a:t>
            </a:r>
            <a:r>
              <a:rPr lang="en-US" err="1" smtClean="0"/>
              <a:t>waktu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 4 </a:t>
            </a:r>
            <a:r>
              <a:rPr lang="en-US" err="1" smtClean="0"/>
              <a:t>tahun</a:t>
            </a:r>
            <a:r>
              <a:rPr lang="en-US" smtClean="0"/>
              <a:t>. </a:t>
            </a:r>
          </a:p>
          <a:p>
            <a:r>
              <a:rPr lang="en-US" b="1" i="1" smtClean="0"/>
              <a:t>JAWAB:</a:t>
            </a:r>
            <a:r>
              <a:rPr lang="en-US" smtClean="0"/>
              <a:t> </a:t>
            </a:r>
          </a:p>
          <a:p>
            <a:pPr marL="365760" lvl="1" indent="0">
              <a:buNone/>
            </a:pPr>
            <a:r>
              <a:rPr lang="en-US" err="1" smtClean="0"/>
              <a:t>Bunga</a:t>
            </a:r>
            <a:r>
              <a:rPr lang="en-US" smtClean="0"/>
              <a:t> = </a:t>
            </a:r>
            <a:r>
              <a:rPr lang="en-US" err="1" smtClean="0"/>
              <a:t>Pokok</a:t>
            </a:r>
            <a:r>
              <a:rPr lang="en-US" smtClean="0"/>
              <a:t> x Tingkat </a:t>
            </a:r>
            <a:r>
              <a:rPr lang="en-US" err="1" smtClean="0"/>
              <a:t>Bunga</a:t>
            </a:r>
            <a:r>
              <a:rPr lang="en-US" smtClean="0"/>
              <a:t> x </a:t>
            </a:r>
            <a:r>
              <a:rPr lang="en-US" err="1" smtClean="0"/>
              <a:t>Waktu</a:t>
            </a:r>
            <a:endParaRPr lang="en-US" smtClean="0"/>
          </a:p>
          <a:p>
            <a:pPr marL="365760" lvl="1" indent="0">
              <a:buNone/>
            </a:pPr>
            <a:r>
              <a:rPr lang="en-US" err="1" smtClean="0"/>
              <a:t>Bunga</a:t>
            </a:r>
            <a:r>
              <a:rPr lang="en-US" smtClean="0"/>
              <a:t> = $1.200 x 0,06 x 4</a:t>
            </a:r>
          </a:p>
          <a:p>
            <a:pPr marL="365760" lvl="1" indent="0">
              <a:buNone/>
            </a:pPr>
            <a:r>
              <a:rPr lang="en-US" err="1" smtClean="0"/>
              <a:t>Bunga</a:t>
            </a:r>
            <a:r>
              <a:rPr lang="en-US" smtClean="0"/>
              <a:t> = $288</a:t>
            </a:r>
          </a:p>
          <a:p>
            <a:pPr marL="342900" lvl="1" indent="-342900"/>
            <a:r>
              <a:rPr lang="en-US" sz="1800"/>
              <a:t>Berapa </a:t>
            </a:r>
            <a:r>
              <a:rPr lang="en-US" sz="1800" smtClean="0"/>
              <a:t>bunga, jika jangka waktu pinjaman ¾ tahun?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3468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00151"/>
            <a:ext cx="7848600" cy="277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01010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ORDINARY INTEREST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err="1"/>
              <a:t>Jika</a:t>
            </a:r>
            <a:r>
              <a:rPr lang="en-US"/>
              <a:t> </a:t>
            </a:r>
            <a:r>
              <a:rPr lang="en-US" err="1"/>
              <a:t>jangka</a:t>
            </a:r>
            <a:r>
              <a:rPr lang="en-US"/>
              <a:t> </a:t>
            </a:r>
            <a:r>
              <a:rPr lang="en-US" err="1"/>
              <a:t>waktu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 </a:t>
            </a:r>
            <a:r>
              <a:rPr lang="en-US" err="1"/>
              <a:t>dinyatakan</a:t>
            </a:r>
            <a:r>
              <a:rPr lang="en-US"/>
              <a:t> </a:t>
            </a:r>
            <a:r>
              <a:rPr lang="en-US" err="1"/>
              <a:t>sebagai</a:t>
            </a:r>
            <a:r>
              <a:rPr lang="en-US"/>
              <a:t> </a:t>
            </a:r>
            <a:r>
              <a:rPr lang="en-US" err="1"/>
              <a:t>jumlah</a:t>
            </a:r>
            <a:r>
              <a:rPr lang="en-US"/>
              <a:t>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tertentu</a:t>
            </a:r>
            <a:r>
              <a:rPr lang="en-US"/>
              <a:t>, </a:t>
            </a:r>
            <a:r>
              <a:rPr lang="en-US" err="1" smtClean="0"/>
              <a:t>komputasi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melibatkan</a:t>
            </a:r>
            <a:r>
              <a:rPr lang="en-US" smtClean="0"/>
              <a:t> </a:t>
            </a:r>
            <a:r>
              <a:rPr lang="en-US" err="1"/>
              <a:t>membagi</a:t>
            </a:r>
            <a:r>
              <a:rPr lang="en-US"/>
              <a:t> </a:t>
            </a:r>
            <a:r>
              <a:rPr lang="en-US" err="1"/>
              <a:t>jumlah</a:t>
            </a:r>
            <a:r>
              <a:rPr lang="en-US"/>
              <a:t>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dengan</a:t>
            </a:r>
            <a:r>
              <a:rPr lang="en-US"/>
              <a:t> </a:t>
            </a:r>
            <a:r>
              <a:rPr lang="en-US" err="1"/>
              <a:t>jumlah</a:t>
            </a:r>
            <a:r>
              <a:rPr lang="en-US"/>
              <a:t>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dalam</a:t>
            </a:r>
            <a:r>
              <a:rPr lang="en-US"/>
              <a:t> 1 </a:t>
            </a:r>
            <a:r>
              <a:rPr lang="en-US" err="1" smtClean="0"/>
              <a:t>tahun</a:t>
            </a:r>
            <a:r>
              <a:rPr lang="en-US" smtClean="0"/>
              <a:t> –</a:t>
            </a:r>
            <a:r>
              <a:rPr lang="en-US" err="1" smtClean="0"/>
              <a:t>baik</a:t>
            </a:r>
            <a:r>
              <a:rPr lang="en-US" smtClean="0"/>
              <a:t> 360 </a:t>
            </a:r>
            <a:r>
              <a:rPr lang="en-US" err="1"/>
              <a:t>atau</a:t>
            </a:r>
            <a:r>
              <a:rPr lang="en-US"/>
              <a:t> 365. </a:t>
            </a:r>
            <a:endParaRPr lang="en-US" smtClean="0"/>
          </a:p>
          <a:p>
            <a:r>
              <a:rPr lang="en-US" err="1" smtClean="0"/>
              <a:t>Sebelum</a:t>
            </a:r>
            <a:r>
              <a:rPr lang="en-US" smtClean="0"/>
              <a:t> </a:t>
            </a:r>
            <a:r>
              <a:rPr lang="en-US" err="1" smtClean="0"/>
              <a:t>adanya</a:t>
            </a:r>
            <a:r>
              <a:rPr lang="en-US" smtClean="0"/>
              <a:t> </a:t>
            </a:r>
            <a:r>
              <a:rPr lang="en-US" err="1" smtClean="0"/>
              <a:t>komputer</a:t>
            </a:r>
            <a:r>
              <a:rPr lang="en-US" smtClean="0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kalkulator</a:t>
            </a:r>
            <a:r>
              <a:rPr lang="en-US"/>
              <a:t>, </a:t>
            </a:r>
            <a:r>
              <a:rPr lang="en-US" err="1" smtClean="0"/>
              <a:t>lebih</a:t>
            </a:r>
            <a:r>
              <a:rPr lang="en-US" smtClean="0"/>
              <a:t> </a:t>
            </a:r>
            <a:r>
              <a:rPr lang="en-US" err="1"/>
              <a:t>mudah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menghitung</a:t>
            </a:r>
            <a:r>
              <a:rPr lang="en-US"/>
              <a:t> </a:t>
            </a:r>
            <a:r>
              <a:rPr lang="en-US" err="1" smtClean="0"/>
              <a:t>bunga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asumsi</a:t>
            </a:r>
            <a:r>
              <a:rPr lang="en-US" smtClean="0"/>
              <a:t> </a:t>
            </a:r>
            <a:r>
              <a:rPr lang="en-US" err="1"/>
              <a:t>bahwa</a:t>
            </a:r>
            <a:r>
              <a:rPr lang="en-US"/>
              <a:t> </a:t>
            </a:r>
            <a:r>
              <a:rPr lang="en-US" err="1"/>
              <a:t>setiap</a:t>
            </a:r>
            <a:r>
              <a:rPr lang="en-US"/>
              <a:t> </a:t>
            </a:r>
            <a:r>
              <a:rPr lang="en-US" err="1"/>
              <a:t>tahun</a:t>
            </a:r>
            <a:r>
              <a:rPr lang="en-US"/>
              <a:t> </a:t>
            </a:r>
            <a:r>
              <a:rPr lang="en-US" err="1"/>
              <a:t>memiliki</a:t>
            </a:r>
            <a:r>
              <a:rPr lang="en-US"/>
              <a:t> 360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bahwa</a:t>
            </a:r>
            <a:r>
              <a:rPr lang="en-US"/>
              <a:t> </a:t>
            </a:r>
            <a:r>
              <a:rPr lang="en-US" err="1"/>
              <a:t>setiap</a:t>
            </a:r>
            <a:r>
              <a:rPr lang="en-US"/>
              <a:t> </a:t>
            </a:r>
            <a:r>
              <a:rPr lang="en-US" err="1"/>
              <a:t>bulan</a:t>
            </a:r>
            <a:r>
              <a:rPr lang="en-US"/>
              <a:t> </a:t>
            </a:r>
            <a:r>
              <a:rPr lang="en-US" err="1"/>
              <a:t>memiliki</a:t>
            </a:r>
            <a:r>
              <a:rPr lang="en-US"/>
              <a:t> 30 </a:t>
            </a:r>
            <a:r>
              <a:rPr lang="en-US" err="1"/>
              <a:t>hari</a:t>
            </a:r>
            <a:r>
              <a:rPr lang="en-US"/>
              <a:t>. </a:t>
            </a:r>
            <a:endParaRPr lang="en-US" smtClean="0"/>
          </a:p>
          <a:p>
            <a:r>
              <a:rPr lang="en-US" err="1" smtClean="0"/>
              <a:t>Metode</a:t>
            </a:r>
            <a:r>
              <a:rPr lang="en-US" smtClean="0"/>
              <a:t> </a:t>
            </a:r>
            <a:r>
              <a:rPr lang="en-US"/>
              <a:t>360-hari, </a:t>
            </a:r>
            <a:r>
              <a:rPr lang="en-US" err="1"/>
              <a:t>disebut</a:t>
            </a:r>
            <a:r>
              <a:rPr lang="en-US"/>
              <a:t> </a:t>
            </a:r>
            <a:r>
              <a:rPr lang="en-US" err="1"/>
              <a:t>metode</a:t>
            </a:r>
            <a:r>
              <a:rPr lang="en-US"/>
              <a:t> </a:t>
            </a:r>
            <a:r>
              <a:rPr lang="en-US" b="1" smtClean="0"/>
              <a:t>ordinary interest</a:t>
            </a:r>
            <a:r>
              <a:rPr lang="en-US" smtClean="0"/>
              <a:t>, </a:t>
            </a:r>
            <a:r>
              <a:rPr lang="en-US" err="1"/>
              <a:t>masih</a:t>
            </a:r>
            <a:r>
              <a:rPr lang="en-US"/>
              <a:t> </a:t>
            </a:r>
            <a:r>
              <a:rPr lang="en-US" err="1"/>
              <a:t>digunakan</a:t>
            </a:r>
            <a:r>
              <a:rPr lang="en-US"/>
              <a:t> </a:t>
            </a:r>
            <a:r>
              <a:rPr lang="en-US" err="1"/>
              <a:t>oleh</a:t>
            </a:r>
            <a:r>
              <a:rPr lang="en-US"/>
              <a:t> </a:t>
            </a:r>
            <a:r>
              <a:rPr lang="en-US" err="1"/>
              <a:t>beberapa</a:t>
            </a:r>
            <a:r>
              <a:rPr lang="en-US"/>
              <a:t> </a:t>
            </a:r>
            <a:r>
              <a:rPr lang="en-US" err="1"/>
              <a:t>perusahaan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individu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06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EXACT INTEREST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/>
              <a:t>Bank, </a:t>
            </a:r>
            <a:r>
              <a:rPr lang="en-US" err="1"/>
              <a:t>tabungan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lembaga</a:t>
            </a:r>
            <a:r>
              <a:rPr lang="en-US"/>
              <a:t> </a:t>
            </a:r>
            <a:r>
              <a:rPr lang="en-US" err="1"/>
              <a:t>pinjaman</a:t>
            </a:r>
            <a:r>
              <a:rPr lang="en-US"/>
              <a:t>, </a:t>
            </a:r>
            <a:r>
              <a:rPr lang="en-US" err="1"/>
              <a:t>serikat</a:t>
            </a:r>
            <a:r>
              <a:rPr lang="en-US"/>
              <a:t> </a:t>
            </a:r>
            <a:r>
              <a:rPr lang="en-US" err="1"/>
              <a:t>kredit</a:t>
            </a:r>
            <a:r>
              <a:rPr lang="en-US"/>
              <a:t>,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pemerintah</a:t>
            </a:r>
            <a:r>
              <a:rPr lang="en-US"/>
              <a:t> federal </a:t>
            </a:r>
            <a:r>
              <a:rPr lang="en-US" err="1"/>
              <a:t>menggunakan</a:t>
            </a:r>
            <a:r>
              <a:rPr lang="en-US"/>
              <a:t> </a:t>
            </a:r>
            <a:r>
              <a:rPr lang="en-US" err="1"/>
              <a:t>tahun</a:t>
            </a:r>
            <a:r>
              <a:rPr lang="en-US"/>
              <a:t> 365 </a:t>
            </a:r>
            <a:r>
              <a:rPr lang="en-US" err="1"/>
              <a:t>hari</a:t>
            </a:r>
            <a:r>
              <a:rPr lang="en-US"/>
              <a:t> (366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tahun</a:t>
            </a:r>
            <a:r>
              <a:rPr lang="en-US"/>
              <a:t> </a:t>
            </a:r>
            <a:r>
              <a:rPr lang="en-US" err="1"/>
              <a:t>kabisat</a:t>
            </a:r>
            <a:r>
              <a:rPr lang="en-US"/>
              <a:t>)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menghitung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. </a:t>
            </a:r>
            <a:endParaRPr lang="en-US" smtClean="0"/>
          </a:p>
          <a:p>
            <a:pPr algn="just"/>
            <a:r>
              <a:rPr lang="en-US" err="1" smtClean="0"/>
              <a:t>Metode</a:t>
            </a:r>
            <a:r>
              <a:rPr lang="en-US" smtClean="0"/>
              <a:t> </a:t>
            </a:r>
            <a:r>
              <a:rPr lang="en-US" err="1"/>
              <a:t>ini</a:t>
            </a:r>
            <a:r>
              <a:rPr lang="en-US"/>
              <a:t> </a:t>
            </a:r>
            <a:r>
              <a:rPr lang="en-US" err="1"/>
              <a:t>disebut</a:t>
            </a:r>
            <a:r>
              <a:rPr lang="en-US"/>
              <a:t> </a:t>
            </a:r>
            <a:r>
              <a:rPr lang="en-US" b="1" i="1"/>
              <a:t>exact interest method</a:t>
            </a:r>
            <a:r>
              <a:rPr lang="en-US" b="1" smtClean="0"/>
              <a:t>.</a:t>
            </a:r>
            <a:r>
              <a:rPr lang="en-US" smtClean="0"/>
              <a:t> </a:t>
            </a:r>
            <a:r>
              <a:rPr lang="en-US" err="1"/>
              <a:t>Perhitungan</a:t>
            </a:r>
            <a:r>
              <a:rPr lang="en-US"/>
              <a:t> yang </a:t>
            </a:r>
            <a:r>
              <a:rPr lang="en-US" err="1"/>
              <a:t>sama</a:t>
            </a:r>
            <a:r>
              <a:rPr lang="en-US"/>
              <a:t> </a:t>
            </a:r>
            <a:r>
              <a:rPr lang="en-US" err="1"/>
              <a:t>seperti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bunga</a:t>
            </a:r>
            <a:r>
              <a:rPr lang="en-US"/>
              <a:t> </a:t>
            </a:r>
            <a:r>
              <a:rPr lang="en-US" err="1"/>
              <a:t>sederhana</a:t>
            </a:r>
            <a:r>
              <a:rPr lang="en-US"/>
              <a:t> </a:t>
            </a:r>
            <a:r>
              <a:rPr lang="en-US" err="1"/>
              <a:t>biasa</a:t>
            </a:r>
            <a:r>
              <a:rPr lang="en-US"/>
              <a:t>, </a:t>
            </a:r>
            <a:r>
              <a:rPr lang="en-US" err="1"/>
              <a:t>kecuali</a:t>
            </a:r>
            <a:r>
              <a:rPr lang="en-US"/>
              <a:t> </a:t>
            </a:r>
            <a:r>
              <a:rPr lang="en-US" err="1"/>
              <a:t>bahwa</a:t>
            </a:r>
            <a:r>
              <a:rPr lang="en-US"/>
              <a:t> 365 </a:t>
            </a:r>
            <a:r>
              <a:rPr lang="en-US" err="1"/>
              <a:t>hari</a:t>
            </a:r>
            <a:r>
              <a:rPr lang="en-US"/>
              <a:t> </a:t>
            </a:r>
            <a:r>
              <a:rPr lang="en-US" err="1"/>
              <a:t>digunakan</a:t>
            </a:r>
            <a:r>
              <a:rPr lang="en-US"/>
              <a:t> </a:t>
            </a:r>
            <a:r>
              <a:rPr lang="en-US" err="1"/>
              <a:t>sebagai</a:t>
            </a:r>
            <a:r>
              <a:rPr lang="en-US"/>
              <a:t> </a:t>
            </a:r>
            <a:r>
              <a:rPr lang="en-US" err="1"/>
              <a:t>pengganti</a:t>
            </a:r>
            <a:r>
              <a:rPr lang="en-US"/>
              <a:t> 360 </a:t>
            </a:r>
            <a:r>
              <a:rPr lang="en-US" err="1"/>
              <a:t>hari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30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 smtClean="0"/>
              <a:t>Hitung</a:t>
            </a:r>
            <a:r>
              <a:rPr lang="en-US" smtClean="0"/>
              <a:t> </a:t>
            </a:r>
            <a:r>
              <a:rPr lang="en-US"/>
              <a:t>the exact simple interest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pokok</a:t>
            </a:r>
            <a:r>
              <a:rPr lang="en-US" smtClean="0"/>
              <a:t> </a:t>
            </a:r>
            <a:r>
              <a:rPr lang="en-US" err="1" smtClean="0"/>
              <a:t>pinjaman</a:t>
            </a:r>
            <a:r>
              <a:rPr lang="en-US" smtClean="0"/>
              <a:t> </a:t>
            </a:r>
            <a:r>
              <a:rPr lang="en-US" err="1" smtClean="0"/>
              <a:t>sebesar</a:t>
            </a:r>
            <a:r>
              <a:rPr lang="en-US" smtClean="0"/>
              <a:t> </a:t>
            </a:r>
            <a:r>
              <a:rPr lang="en-US"/>
              <a:t>$900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tingkat</a:t>
            </a:r>
            <a:r>
              <a:rPr lang="en-US" smtClean="0"/>
              <a:t> </a:t>
            </a:r>
            <a:r>
              <a:rPr lang="en-US" err="1" smtClean="0"/>
              <a:t>bunga</a:t>
            </a:r>
            <a:r>
              <a:rPr lang="en-US" smtClean="0"/>
              <a:t>  </a:t>
            </a:r>
            <a:r>
              <a:rPr lang="en-US"/>
              <a:t>9%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jangka</a:t>
            </a:r>
            <a:r>
              <a:rPr lang="en-US" smtClean="0"/>
              <a:t> </a:t>
            </a:r>
            <a:r>
              <a:rPr lang="en-US" err="1" smtClean="0"/>
              <a:t>waktu</a:t>
            </a:r>
            <a:r>
              <a:rPr lang="en-US" smtClean="0"/>
              <a:t> 120 </a:t>
            </a:r>
            <a:r>
              <a:rPr lang="en-US" err="1" smtClean="0"/>
              <a:t>hari</a:t>
            </a:r>
            <a:r>
              <a:rPr lang="en-US" smtClean="0"/>
              <a:t>.</a:t>
            </a:r>
          </a:p>
          <a:p>
            <a:r>
              <a:rPr lang="en-US" smtClean="0"/>
              <a:t>JAWAB:</a:t>
            </a:r>
          </a:p>
          <a:p>
            <a:pPr marL="365760" lvl="1" indent="0">
              <a:buNone/>
            </a:pPr>
            <a:r>
              <a:rPr lang="en-US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914651"/>
            <a:ext cx="3657600" cy="181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56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80210"/>
            <a:ext cx="8191500" cy="123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64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4410"/>
            <a:ext cx="8077200" cy="301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42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466725"/>
            <a:ext cx="8629650" cy="421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9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Actual Exact Interest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Tujuan dalam </a:t>
            </a:r>
            <a:r>
              <a:rPr lang="en-US" smtClean="0"/>
              <a:t>pendekatan hanya </a:t>
            </a:r>
            <a:r>
              <a:rPr lang="en-US"/>
              <a:t>untuk mendapatkan perkiraan. Meskipun bunga yang tepat membutuhkan 365 hari dalam setahun, Anda dapat membuat perkiraan yang wajar dengan mengasumsikan bahwa jumlah hari dalam setahun adalah 360. </a:t>
            </a: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47750"/>
            <a:ext cx="8149312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59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Menghitung Variabel Bunga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Setiap </a:t>
            </a:r>
            <a:r>
              <a:rPr lang="en-US" smtClean="0"/>
              <a:t>bunga </a:t>
            </a:r>
            <a:r>
              <a:rPr lang="en-US"/>
              <a:t>sederhana memiliki empat variabel: </a:t>
            </a:r>
            <a:r>
              <a:rPr lang="en-US" b="1" i="1" smtClean="0"/>
              <a:t>Bunga (I)</a:t>
            </a:r>
            <a:r>
              <a:rPr lang="en-US" smtClean="0"/>
              <a:t>, </a:t>
            </a:r>
            <a:r>
              <a:rPr lang="en-US" b="1" i="1" smtClean="0"/>
              <a:t>Pokok (P)</a:t>
            </a:r>
            <a:r>
              <a:rPr lang="en-US" smtClean="0"/>
              <a:t>, </a:t>
            </a:r>
            <a:r>
              <a:rPr lang="en-US" b="1" i="1" smtClean="0"/>
              <a:t>Tingkat Bunga (R)</a:t>
            </a:r>
            <a:r>
              <a:rPr lang="en-US" smtClean="0"/>
              <a:t>, </a:t>
            </a:r>
            <a:r>
              <a:rPr lang="en-US"/>
              <a:t>dan </a:t>
            </a:r>
            <a:r>
              <a:rPr lang="en-US" b="1" i="1" smtClean="0"/>
              <a:t>Waktu (T)</a:t>
            </a:r>
            <a:r>
              <a:rPr lang="en-US" smtClean="0"/>
              <a:t>. </a:t>
            </a:r>
            <a:r>
              <a:rPr lang="en-US"/>
              <a:t>Sejauh ini, Anda telah memecahkan untuk Jumlah Bunga (I) ketika </a:t>
            </a:r>
            <a:r>
              <a:rPr lang="en-US" smtClean="0"/>
              <a:t>Pokok Pinjaman </a:t>
            </a:r>
            <a:r>
              <a:rPr lang="en-US"/>
              <a:t>(P), </a:t>
            </a:r>
            <a:r>
              <a:rPr lang="en-US" smtClean="0"/>
              <a:t>Tingkat Bunga </a:t>
            </a:r>
            <a:r>
              <a:rPr lang="en-US"/>
              <a:t>(R), dan Waktu (T) </a:t>
            </a:r>
            <a:r>
              <a:rPr lang="en-US" smtClean="0"/>
              <a:t>diketahui. </a:t>
            </a:r>
            <a:r>
              <a:rPr lang="en-US"/>
              <a:t>Namun, asalkan ada tiga variabel yang diberikan, Anda dapat selalu menghitung </a:t>
            </a:r>
            <a:r>
              <a:rPr lang="en-US" smtClean="0"/>
              <a:t>variabel keempat </a:t>
            </a:r>
            <a:r>
              <a:rPr lang="en-US"/>
              <a:t>dengan hanya mengubah formula </a:t>
            </a:r>
            <a:r>
              <a:rPr lang="en-US" smtClean="0"/>
              <a:t> I = </a:t>
            </a:r>
            <a:r>
              <a:rPr lang="en-US"/>
              <a:t>P </a:t>
            </a:r>
            <a:r>
              <a:rPr lang="en-US" smtClean="0"/>
              <a:t>x </a:t>
            </a:r>
            <a:r>
              <a:rPr lang="en-US"/>
              <a:t>R </a:t>
            </a:r>
            <a:r>
              <a:rPr lang="en-US" smtClean="0"/>
              <a:t>x </a:t>
            </a:r>
            <a:r>
              <a:rPr lang="en-US"/>
              <a:t>T menjadi salah satu variasi yang mungkin, seperti yang ditunjukkan pada Tabel 13-2.</a:t>
            </a:r>
          </a:p>
        </p:txBody>
      </p:sp>
    </p:spTree>
    <p:extLst>
      <p:ext uri="{BB962C8B-B14F-4D97-AF65-F5344CB8AC3E}">
        <p14:creationId xmlns:p14="http://schemas.microsoft.com/office/powerpoint/2010/main" val="17455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795338"/>
            <a:ext cx="8343900" cy="3552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7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23950"/>
            <a:ext cx="8382000" cy="2993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56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42950"/>
            <a:ext cx="8000633" cy="3549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0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209675"/>
            <a:ext cx="85915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82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n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203</TotalTime>
  <Words>604</Words>
  <Application>Microsoft Office PowerPoint</Application>
  <PresentationFormat>On-screen Show (16:9)</PresentationFormat>
  <Paragraphs>52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Winter</vt:lpstr>
      <vt:lpstr>Simple Interest</vt:lpstr>
      <vt:lpstr>Bunga Sederhana</vt:lpstr>
      <vt:lpstr>CONTOH 1</vt:lpstr>
      <vt:lpstr>RUMUS</vt:lpstr>
      <vt:lpstr>RUMUS</vt:lpstr>
      <vt:lpstr>CONTOH 2</vt:lpstr>
      <vt:lpstr>PowerPoint Presentation</vt:lpstr>
      <vt:lpstr>ORDINARY INTEREST</vt:lpstr>
      <vt:lpstr>EXACT INTEREST</vt:lpstr>
      <vt:lpstr>CONTOH </vt:lpstr>
      <vt:lpstr>PowerPoint Presentation</vt:lpstr>
      <vt:lpstr>PowerPoint Presentation</vt:lpstr>
      <vt:lpstr>PowerPoint Presentation</vt:lpstr>
      <vt:lpstr>Actual Exact Interest </vt:lpstr>
      <vt:lpstr>PowerPoint Presentation</vt:lpstr>
      <vt:lpstr>Menghitung Variabel Bunga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Interest (Bunga Sederhana)</dc:title>
  <dc:creator>babeh</dc:creator>
  <cp:lastModifiedBy>user</cp:lastModifiedBy>
  <cp:revision>23</cp:revision>
  <cp:lastPrinted>2013-11-24T09:58:21Z</cp:lastPrinted>
  <dcterms:created xsi:type="dcterms:W3CDTF">2013-11-05T13:09:33Z</dcterms:created>
  <dcterms:modified xsi:type="dcterms:W3CDTF">2013-11-24T10:13:02Z</dcterms:modified>
</cp:coreProperties>
</file>