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5"/>
  </p:notesMasterIdLst>
  <p:handoutMasterIdLst>
    <p:handoutMasterId r:id="rId46"/>
  </p:handoutMasterIdLst>
  <p:sldIdLst>
    <p:sldId id="256" r:id="rId2"/>
    <p:sldId id="274" r:id="rId3"/>
    <p:sldId id="275" r:id="rId4"/>
    <p:sldId id="276" r:id="rId5"/>
    <p:sldId id="277" r:id="rId6"/>
    <p:sldId id="278" r:id="rId7"/>
    <p:sldId id="284" r:id="rId8"/>
    <p:sldId id="282" r:id="rId9"/>
    <p:sldId id="281" r:id="rId10"/>
    <p:sldId id="316" r:id="rId11"/>
    <p:sldId id="283" r:id="rId12"/>
    <p:sldId id="285" r:id="rId13"/>
    <p:sldId id="317" r:id="rId14"/>
    <p:sldId id="286" r:id="rId15"/>
    <p:sldId id="287" r:id="rId16"/>
    <p:sldId id="288" r:id="rId17"/>
    <p:sldId id="289" r:id="rId18"/>
    <p:sldId id="290" r:id="rId19"/>
    <p:sldId id="291" r:id="rId20"/>
    <p:sldId id="292" r:id="rId21"/>
    <p:sldId id="293" r:id="rId22"/>
    <p:sldId id="297" r:id="rId23"/>
    <p:sldId id="296" r:id="rId24"/>
    <p:sldId id="295" r:id="rId25"/>
    <p:sldId id="298" r:id="rId26"/>
    <p:sldId id="294" r:id="rId27"/>
    <p:sldId id="299" r:id="rId28"/>
    <p:sldId id="300" r:id="rId29"/>
    <p:sldId id="301" r:id="rId30"/>
    <p:sldId id="302" r:id="rId31"/>
    <p:sldId id="303" r:id="rId32"/>
    <p:sldId id="304" r:id="rId33"/>
    <p:sldId id="305" r:id="rId34"/>
    <p:sldId id="306" r:id="rId35"/>
    <p:sldId id="307" r:id="rId36"/>
    <p:sldId id="308" r:id="rId37"/>
    <p:sldId id="309" r:id="rId38"/>
    <p:sldId id="310" r:id="rId39"/>
    <p:sldId id="311" r:id="rId40"/>
    <p:sldId id="312" r:id="rId41"/>
    <p:sldId id="313" r:id="rId42"/>
    <p:sldId id="314" r:id="rId43"/>
    <p:sldId id="315" r:id="rId44"/>
  </p:sldIdLst>
  <p:sldSz cx="9144000" cy="5143500" type="screen16x9"/>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68BF"/>
    <a:srgbClr val="ECF3BF"/>
    <a:srgbClr val="E5EEC4"/>
    <a:srgbClr val="ECEAC6"/>
    <a:srgbClr val="F2F1D7"/>
    <a:srgbClr val="86D15D"/>
    <a:srgbClr val="C9C193"/>
    <a:srgbClr val="9F95C7"/>
    <a:srgbClr val="6CB05C"/>
    <a:srgbClr val="AF9F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762" y="-4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1E404807-62F2-4A7D-A8C5-F8668ED47DCD}" type="slidenum">
              <a:rPr lang="en-US" smtClean="0"/>
              <a:t>‹#›</a:t>
            </a:fld>
            <a:endParaRPr lang="en-US"/>
          </a:p>
        </p:txBody>
      </p:sp>
    </p:spTree>
    <p:extLst>
      <p:ext uri="{BB962C8B-B14F-4D97-AF65-F5344CB8AC3E}">
        <p14:creationId xmlns:p14="http://schemas.microsoft.com/office/powerpoint/2010/main" val="35918188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1DAF9913-F2E6-475E-93A0-969AB041DB22}" type="slidenum">
              <a:rPr lang="en-US" smtClean="0"/>
              <a:t>‹#›</a:t>
            </a:fld>
            <a:endParaRPr lang="en-US"/>
          </a:p>
        </p:txBody>
      </p:sp>
    </p:spTree>
    <p:extLst>
      <p:ext uri="{BB962C8B-B14F-4D97-AF65-F5344CB8AC3E}">
        <p14:creationId xmlns:p14="http://schemas.microsoft.com/office/powerpoint/2010/main" val="118169393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85572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2480517"/>
            <a:ext cx="7117180" cy="1102519"/>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3583035"/>
            <a:ext cx="7117180" cy="646065"/>
          </a:xfrm>
        </p:spPr>
        <p:txBody>
          <a:bodyPr anchor="t">
            <a:normAutofit/>
          </a:bodyPr>
          <a:lstStyle>
            <a:lvl1pPr marL="0" indent="0" algn="l">
              <a:buNone/>
              <a:defRPr sz="2000">
                <a:solidFill>
                  <a:schemeClr val="tx2">
                    <a:lumMod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A8058E-1AC5-4DA3-B40A-B730C4DBD494}"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entury Gothic"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b="0" cap="none" spc="0">
                <a:ln>
                  <a:noFill/>
                </a:ln>
                <a:solidFill>
                  <a:schemeClr val="tx1"/>
                </a:solidFill>
                <a:effectLst>
                  <a:outerShdw blurRad="38100" dist="38100" dir="2700000" algn="tl">
                    <a:srgbClr val="000000">
                      <a:alpha val="43137"/>
                    </a:srgbClr>
                  </a:outerShdw>
                </a:effectLst>
                <a:latin typeface="Century Gothic" pitchFamily="34" charset="0"/>
              </a:defRPr>
            </a:lvl1pPr>
            <a:lvl2pPr>
              <a:defRPr b="0" cap="none" spc="0">
                <a:ln>
                  <a:noFill/>
                </a:ln>
                <a:solidFill>
                  <a:schemeClr val="tx1"/>
                </a:solidFill>
                <a:effectLst>
                  <a:outerShdw blurRad="38100" dist="38100" dir="2700000" algn="tl">
                    <a:srgbClr val="000000">
                      <a:alpha val="43137"/>
                    </a:srgbClr>
                  </a:outerShdw>
                </a:effectLst>
                <a:latin typeface="Century Gothic" pitchFamily="34" charset="0"/>
              </a:defRPr>
            </a:lvl2pPr>
            <a:lvl3pPr>
              <a:defRPr b="0" cap="none" spc="0">
                <a:ln>
                  <a:noFill/>
                </a:ln>
                <a:solidFill>
                  <a:schemeClr val="tx1"/>
                </a:solidFill>
                <a:effectLst>
                  <a:outerShdw blurRad="38100" dist="38100" dir="2700000" algn="tl">
                    <a:srgbClr val="000000">
                      <a:alpha val="43137"/>
                    </a:srgbClr>
                  </a:outerShdw>
                </a:effectLst>
                <a:latin typeface="Century Gothic" pitchFamily="34" charset="0"/>
              </a:defRPr>
            </a:lvl3pPr>
            <a:lvl4pPr>
              <a:defRPr b="0" cap="none" spc="0">
                <a:ln>
                  <a:noFill/>
                </a:ln>
                <a:solidFill>
                  <a:schemeClr val="tx1"/>
                </a:solidFill>
                <a:effectLst>
                  <a:outerShdw blurRad="38100" dist="38100" dir="2700000" algn="tl">
                    <a:srgbClr val="000000">
                      <a:alpha val="43137"/>
                    </a:srgbClr>
                  </a:outerShdw>
                </a:effectLst>
                <a:latin typeface="Century Gothic" pitchFamily="34" charset="0"/>
              </a:defRPr>
            </a:lvl4pPr>
            <a:lvl5pPr>
              <a:defRPr b="0" cap="none" spc="0">
                <a:ln>
                  <a:noFill/>
                </a:ln>
                <a:solidFill>
                  <a:schemeClr val="tx1"/>
                </a:solidFill>
                <a:effectLst>
                  <a:outerShdw blurRad="38100" dist="38100" dir="2700000" algn="tl">
                    <a:srgbClr val="000000">
                      <a:alpha val="43137"/>
                    </a:srgbClr>
                  </a:outerShdw>
                </a:effectLst>
                <a:latin typeface="Century Gothic" pitchFamily="34" charset="0"/>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CCA8058E-1AC5-4DA3-B40A-B730C4DBD494}"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2481436"/>
            <a:ext cx="7117178" cy="11016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3583036"/>
            <a:ext cx="7117178" cy="645300"/>
          </a:xfrm>
        </p:spPr>
        <p:txBody>
          <a:bodyPr anchor="t">
            <a:normAutofit/>
          </a:bodyPr>
          <a:lstStyle>
            <a:lvl1pPr marL="0" indent="0" algn="r">
              <a:buNone/>
              <a:defRPr sz="1800">
                <a:solidFill>
                  <a:schemeClr val="tx2">
                    <a:lumMod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A8058E-1AC5-4DA3-B40A-B730C4DBD494}"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506794"/>
            <a:ext cx="7123080" cy="693356"/>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4" y="1357312"/>
            <a:ext cx="3471277" cy="303847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357312"/>
            <a:ext cx="3469242" cy="3038477"/>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A8058E-1AC5-4DA3-B40A-B730C4DBD494}" type="datetimeFigureOut">
              <a:rPr lang="en-US" smtClean="0"/>
              <a:t>11/24/2013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359696"/>
            <a:ext cx="3132494" cy="432196"/>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4" y="1791892"/>
            <a:ext cx="3471277" cy="260389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01474" y="1359696"/>
            <a:ext cx="3133080" cy="432196"/>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2" y="1791892"/>
            <a:ext cx="3471275" cy="260389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A8058E-1AC5-4DA3-B40A-B730C4DBD494}" type="datetimeFigureOut">
              <a:rPr lang="en-US" smtClean="0"/>
              <a:t>11/24/2013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A8058E-1AC5-4DA3-B40A-B730C4DBD494}" type="datetimeFigureOut">
              <a:rPr lang="en-US" smtClean="0"/>
              <a:t>11/24/2013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A8058E-1AC5-4DA3-B40A-B730C4DBD494}" type="datetimeFigureOut">
              <a:rPr lang="en-US" smtClean="0"/>
              <a:t>11/24/2013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334565"/>
            <a:ext cx="2660650" cy="889396"/>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6" y="334567"/>
            <a:ext cx="4279869" cy="406122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223963"/>
            <a:ext cx="2660650" cy="317182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8058E-1AC5-4DA3-B40A-B730C4DBD494}" type="datetimeFigureOut">
              <a:rPr lang="en-US" smtClean="0"/>
              <a:t>11/24/2013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4" y="1040294"/>
            <a:ext cx="3481387" cy="834941"/>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4" y="1875234"/>
            <a:ext cx="3481387" cy="189765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8058E-1AC5-4DA3-B40A-B730C4DBD494}" type="datetimeFigureOut">
              <a:rPr lang="en-US" smtClean="0"/>
              <a:t>11/24/2013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CBB0-4899-4010-9EF1-2DFC6731BDBE}" type="slidenum">
              <a:rPr lang="en-US" smtClean="0"/>
              <a:t>‹#›</a:t>
            </a:fld>
            <a:endParaRPr lang="en-US"/>
          </a:p>
        </p:txBody>
      </p:sp>
      <p:sp>
        <p:nvSpPr>
          <p:cNvPr id="32" name="Oval 31"/>
          <p:cNvSpPr/>
          <p:nvPr/>
        </p:nvSpPr>
        <p:spPr>
          <a:xfrm>
            <a:off x="5479249" y="1077646"/>
            <a:ext cx="1086653" cy="814990"/>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3" y="1058844"/>
            <a:ext cx="830365" cy="622774"/>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420841"/>
            <a:ext cx="602364" cy="45177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358484"/>
            <a:ext cx="489588" cy="367191"/>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3" y="1562570"/>
            <a:ext cx="256601" cy="19245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3" y="744807"/>
            <a:ext cx="256601" cy="19245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8" y="1420841"/>
            <a:ext cx="197439" cy="148080"/>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3" y="795445"/>
            <a:ext cx="197439" cy="148080"/>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200150"/>
            <a:ext cx="3429000" cy="2571750"/>
          </a:xfrm>
          <a:prstGeom prst="ellipse">
            <a:avLst/>
          </a:prstGeom>
          <a:ln w="76200">
            <a:solidFill>
              <a:schemeClr val="bg2">
                <a:lumMod val="75000"/>
              </a:schemeClr>
            </a:solidFill>
          </a:ln>
        </p:spPr>
        <p:txBody>
          <a:bodyPr/>
          <a:lstStyle/>
          <a:p>
            <a:r>
              <a:rPr lang="en-US" smtClean="0"/>
              <a:t>Click icon to add picture</a:t>
            </a:r>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355521"/>
            <a:ext cx="7123080" cy="3038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058E-1AC5-4DA3-B40A-B730C4DBD494}"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506792"/>
            <a:ext cx="1472962" cy="388899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506793"/>
            <a:ext cx="5467557" cy="388899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058E-1AC5-4DA3-B40A-B730C4DBD494}" type="datetimeFigureOut">
              <a:rPr lang="en-US" smtClean="0"/>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19" name="Group 218"/>
          <p:cNvGrpSpPr/>
          <p:nvPr/>
        </p:nvGrpSpPr>
        <p:grpSpPr>
          <a:xfrm>
            <a:off x="6558166" y="49740"/>
            <a:ext cx="2575511" cy="5097801"/>
            <a:chOff x="6558164" y="66319"/>
            <a:chExt cx="2575511" cy="6797067"/>
          </a:xfrm>
        </p:grpSpPr>
        <p:grpSp>
          <p:nvGrpSpPr>
            <p:cNvPr id="220" name="Group 62"/>
            <p:cNvGrpSpPr/>
            <p:nvPr/>
          </p:nvGrpSpPr>
          <p:grpSpPr>
            <a:xfrm>
              <a:off x="6924386" y="66319"/>
              <a:ext cx="2173634" cy="6673398"/>
              <a:chOff x="6924386" y="66319"/>
              <a:chExt cx="2173634" cy="6673398"/>
            </a:xfrm>
          </p:grpSpPr>
          <p:grpSp>
            <p:nvGrpSpPr>
              <p:cNvPr id="224" name="Group 44"/>
              <p:cNvGrpSpPr/>
              <p:nvPr/>
            </p:nvGrpSpPr>
            <p:grpSpPr>
              <a:xfrm>
                <a:off x="6924386" y="66319"/>
                <a:ext cx="2066032" cy="6673398"/>
                <a:chOff x="6924386" y="66319"/>
                <a:chExt cx="2066032" cy="6673398"/>
              </a:xfrm>
            </p:grpSpPr>
            <p:sp>
              <p:nvSpPr>
                <p:cNvPr id="234" name="Freeform 233"/>
                <p:cNvSpPr>
                  <a:spLocks noChangeAspect="1" noEditPoints="1"/>
                </p:cNvSpPr>
                <p:nvPr/>
              </p:nvSpPr>
              <p:spPr bwMode="auto">
                <a:xfrm rot="879737">
                  <a:off x="7130233" y="66319"/>
                  <a:ext cx="609204" cy="662248"/>
                </a:xfrm>
                <a:custGeom>
                  <a:avLst/>
                  <a:gdLst>
                    <a:gd name="T0" fmla="*/ 748 w 758"/>
                    <a:gd name="T1" fmla="*/ 508 h 824"/>
                    <a:gd name="T2" fmla="*/ 550 w 758"/>
                    <a:gd name="T3" fmla="*/ 490 h 824"/>
                    <a:gd name="T4" fmla="*/ 512 w 758"/>
                    <a:gd name="T5" fmla="*/ 448 h 824"/>
                    <a:gd name="T6" fmla="*/ 500 w 758"/>
                    <a:gd name="T7" fmla="*/ 408 h 824"/>
                    <a:gd name="T8" fmla="*/ 550 w 758"/>
                    <a:gd name="T9" fmla="*/ 334 h 824"/>
                    <a:gd name="T10" fmla="*/ 744 w 758"/>
                    <a:gd name="T11" fmla="*/ 324 h 824"/>
                    <a:gd name="T12" fmla="*/ 700 w 758"/>
                    <a:gd name="T13" fmla="*/ 246 h 824"/>
                    <a:gd name="T14" fmla="*/ 728 w 758"/>
                    <a:gd name="T15" fmla="*/ 196 h 824"/>
                    <a:gd name="T16" fmla="*/ 620 w 758"/>
                    <a:gd name="T17" fmla="*/ 248 h 824"/>
                    <a:gd name="T18" fmla="*/ 534 w 758"/>
                    <a:gd name="T19" fmla="*/ 306 h 824"/>
                    <a:gd name="T20" fmla="*/ 482 w 758"/>
                    <a:gd name="T21" fmla="*/ 314 h 824"/>
                    <a:gd name="T22" fmla="*/ 456 w 758"/>
                    <a:gd name="T23" fmla="*/ 310 h 824"/>
                    <a:gd name="T24" fmla="*/ 410 w 758"/>
                    <a:gd name="T25" fmla="*/ 268 h 824"/>
                    <a:gd name="T26" fmla="*/ 396 w 758"/>
                    <a:gd name="T27" fmla="*/ 202 h 824"/>
                    <a:gd name="T28" fmla="*/ 396 w 758"/>
                    <a:gd name="T29" fmla="*/ 66 h 824"/>
                    <a:gd name="T30" fmla="*/ 388 w 758"/>
                    <a:gd name="T31" fmla="*/ 0 h 824"/>
                    <a:gd name="T32" fmla="*/ 310 w 758"/>
                    <a:gd name="T33" fmla="*/ 16 h 824"/>
                    <a:gd name="T34" fmla="*/ 360 w 758"/>
                    <a:gd name="T35" fmla="*/ 144 h 824"/>
                    <a:gd name="T36" fmla="*/ 358 w 758"/>
                    <a:gd name="T37" fmla="*/ 230 h 824"/>
                    <a:gd name="T38" fmla="*/ 320 w 758"/>
                    <a:gd name="T39" fmla="*/ 306 h 824"/>
                    <a:gd name="T40" fmla="*/ 280 w 758"/>
                    <a:gd name="T41" fmla="*/ 314 h 824"/>
                    <a:gd name="T42" fmla="*/ 224 w 758"/>
                    <a:gd name="T43" fmla="*/ 304 h 824"/>
                    <a:gd name="T44" fmla="*/ 136 w 758"/>
                    <a:gd name="T45" fmla="*/ 250 h 824"/>
                    <a:gd name="T46" fmla="*/ 30 w 758"/>
                    <a:gd name="T47" fmla="*/ 198 h 824"/>
                    <a:gd name="T48" fmla="*/ 0 w 758"/>
                    <a:gd name="T49" fmla="*/ 264 h 824"/>
                    <a:gd name="T50" fmla="*/ 138 w 758"/>
                    <a:gd name="T51" fmla="*/ 296 h 824"/>
                    <a:gd name="T52" fmla="*/ 208 w 758"/>
                    <a:gd name="T53" fmla="*/ 334 h 824"/>
                    <a:gd name="T54" fmla="*/ 258 w 758"/>
                    <a:gd name="T55" fmla="*/ 408 h 824"/>
                    <a:gd name="T56" fmla="*/ 246 w 758"/>
                    <a:gd name="T57" fmla="*/ 448 h 824"/>
                    <a:gd name="T58" fmla="*/ 210 w 758"/>
                    <a:gd name="T59" fmla="*/ 492 h 824"/>
                    <a:gd name="T60" fmla="*/ 118 w 758"/>
                    <a:gd name="T61" fmla="*/ 540 h 824"/>
                    <a:gd name="T62" fmla="*/ 38 w 758"/>
                    <a:gd name="T63" fmla="*/ 592 h 824"/>
                    <a:gd name="T64" fmla="*/ 76 w 758"/>
                    <a:gd name="T65" fmla="*/ 608 h 824"/>
                    <a:gd name="T66" fmla="*/ 122 w 758"/>
                    <a:gd name="T67" fmla="*/ 686 h 824"/>
                    <a:gd name="T68" fmla="*/ 228 w 758"/>
                    <a:gd name="T69" fmla="*/ 520 h 824"/>
                    <a:gd name="T70" fmla="*/ 282 w 758"/>
                    <a:gd name="T71" fmla="*/ 508 h 824"/>
                    <a:gd name="T72" fmla="*/ 334 w 758"/>
                    <a:gd name="T73" fmla="*/ 528 h 824"/>
                    <a:gd name="T74" fmla="*/ 362 w 758"/>
                    <a:gd name="T75" fmla="*/ 598 h 824"/>
                    <a:gd name="T76" fmla="*/ 280 w 758"/>
                    <a:gd name="T77" fmla="*/ 778 h 824"/>
                    <a:gd name="T78" fmla="*/ 362 w 758"/>
                    <a:gd name="T79" fmla="*/ 772 h 824"/>
                    <a:gd name="T80" fmla="*/ 396 w 758"/>
                    <a:gd name="T81" fmla="*/ 796 h 824"/>
                    <a:gd name="T82" fmla="*/ 480 w 758"/>
                    <a:gd name="T83" fmla="*/ 778 h 824"/>
                    <a:gd name="T84" fmla="*/ 396 w 758"/>
                    <a:gd name="T85" fmla="*/ 600 h 824"/>
                    <a:gd name="T86" fmla="*/ 414 w 758"/>
                    <a:gd name="T87" fmla="*/ 546 h 824"/>
                    <a:gd name="T88" fmla="*/ 466 w 758"/>
                    <a:gd name="T89" fmla="*/ 508 h 824"/>
                    <a:gd name="T90" fmla="*/ 522 w 758"/>
                    <a:gd name="T91" fmla="*/ 520 h 824"/>
                    <a:gd name="T92" fmla="*/ 602 w 758"/>
                    <a:gd name="T93" fmla="*/ 562 h 824"/>
                    <a:gd name="T94" fmla="*/ 698 w 758"/>
                    <a:gd name="T95" fmla="*/ 664 h 824"/>
                    <a:gd name="T96" fmla="*/ 740 w 758"/>
                    <a:gd name="T97" fmla="*/ 606 h 824"/>
                    <a:gd name="T98" fmla="*/ 324 w 758"/>
                    <a:gd name="T99" fmla="*/ 398 h 824"/>
                    <a:gd name="T100" fmla="*/ 340 w 758"/>
                    <a:gd name="T101" fmla="*/ 452 h 824"/>
                    <a:gd name="T102" fmla="*/ 360 w 758"/>
                    <a:gd name="T103" fmla="*/ 380 h 824"/>
                    <a:gd name="T104" fmla="*/ 414 w 758"/>
                    <a:gd name="T105" fmla="*/ 352 h 824"/>
                    <a:gd name="T106" fmla="*/ 414 w 758"/>
                    <a:gd name="T107" fmla="*/ 472 h 824"/>
                    <a:gd name="T108" fmla="*/ 434 w 758"/>
                    <a:gd name="T109" fmla="*/ 4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8" h="824">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5" name="Freeform 25"/>
                <p:cNvSpPr>
                  <a:spLocks noChangeAspect="1" noEditPoints="1"/>
                </p:cNvSpPr>
                <p:nvPr/>
              </p:nvSpPr>
              <p:spPr bwMode="auto">
                <a:xfrm rot="20016556">
                  <a:off x="7678235" y="2380703"/>
                  <a:ext cx="824672" cy="946846"/>
                </a:xfrm>
                <a:custGeom>
                  <a:avLst/>
                  <a:gdLst>
                    <a:gd name="T0" fmla="*/ 702 w 756"/>
                    <a:gd name="T1" fmla="*/ 598 h 868"/>
                    <a:gd name="T2" fmla="*/ 720 w 756"/>
                    <a:gd name="T3" fmla="*/ 502 h 868"/>
                    <a:gd name="T4" fmla="*/ 606 w 756"/>
                    <a:gd name="T5" fmla="*/ 484 h 868"/>
                    <a:gd name="T6" fmla="*/ 586 w 756"/>
                    <a:gd name="T7" fmla="*/ 454 h 868"/>
                    <a:gd name="T8" fmla="*/ 626 w 756"/>
                    <a:gd name="T9" fmla="*/ 378 h 868"/>
                    <a:gd name="T10" fmla="*/ 578 w 756"/>
                    <a:gd name="T11" fmla="*/ 376 h 868"/>
                    <a:gd name="T12" fmla="*/ 656 w 756"/>
                    <a:gd name="T13" fmla="*/ 298 h 868"/>
                    <a:gd name="T14" fmla="*/ 734 w 756"/>
                    <a:gd name="T15" fmla="*/ 238 h 868"/>
                    <a:gd name="T16" fmla="*/ 752 w 756"/>
                    <a:gd name="T17" fmla="*/ 214 h 868"/>
                    <a:gd name="T18" fmla="*/ 724 w 756"/>
                    <a:gd name="T19" fmla="*/ 220 h 868"/>
                    <a:gd name="T20" fmla="*/ 608 w 756"/>
                    <a:gd name="T21" fmla="*/ 274 h 868"/>
                    <a:gd name="T22" fmla="*/ 528 w 756"/>
                    <a:gd name="T23" fmla="*/ 290 h 868"/>
                    <a:gd name="T24" fmla="*/ 548 w 756"/>
                    <a:gd name="T25" fmla="*/ 246 h 868"/>
                    <a:gd name="T26" fmla="*/ 474 w 756"/>
                    <a:gd name="T27" fmla="*/ 268 h 868"/>
                    <a:gd name="T28" fmla="*/ 450 w 756"/>
                    <a:gd name="T29" fmla="*/ 192 h 868"/>
                    <a:gd name="T30" fmla="*/ 496 w 756"/>
                    <a:gd name="T31" fmla="*/ 112 h 868"/>
                    <a:gd name="T32" fmla="*/ 398 w 756"/>
                    <a:gd name="T33" fmla="*/ 108 h 868"/>
                    <a:gd name="T34" fmla="*/ 382 w 756"/>
                    <a:gd name="T35" fmla="*/ 0 h 868"/>
                    <a:gd name="T36" fmla="*/ 374 w 756"/>
                    <a:gd name="T37" fmla="*/ 10 h 868"/>
                    <a:gd name="T38" fmla="*/ 310 w 756"/>
                    <a:gd name="T39" fmla="*/ 64 h 868"/>
                    <a:gd name="T40" fmla="*/ 342 w 756"/>
                    <a:gd name="T41" fmla="*/ 200 h 868"/>
                    <a:gd name="T42" fmla="*/ 308 w 756"/>
                    <a:gd name="T43" fmla="*/ 192 h 868"/>
                    <a:gd name="T44" fmla="*/ 282 w 756"/>
                    <a:gd name="T45" fmla="*/ 268 h 868"/>
                    <a:gd name="T46" fmla="*/ 206 w 756"/>
                    <a:gd name="T47" fmla="*/ 246 h 868"/>
                    <a:gd name="T48" fmla="*/ 228 w 756"/>
                    <a:gd name="T49" fmla="*/ 290 h 868"/>
                    <a:gd name="T50" fmla="*/ 140 w 756"/>
                    <a:gd name="T51" fmla="*/ 272 h 868"/>
                    <a:gd name="T52" fmla="*/ 30 w 756"/>
                    <a:gd name="T53" fmla="*/ 226 h 868"/>
                    <a:gd name="T54" fmla="*/ 0 w 756"/>
                    <a:gd name="T55" fmla="*/ 220 h 868"/>
                    <a:gd name="T56" fmla="*/ 24 w 756"/>
                    <a:gd name="T57" fmla="*/ 244 h 868"/>
                    <a:gd name="T58" fmla="*/ 126 w 756"/>
                    <a:gd name="T59" fmla="*/ 314 h 868"/>
                    <a:gd name="T60" fmla="*/ 190 w 756"/>
                    <a:gd name="T61" fmla="*/ 408 h 868"/>
                    <a:gd name="T62" fmla="*/ 134 w 756"/>
                    <a:gd name="T63" fmla="*/ 386 h 868"/>
                    <a:gd name="T64" fmla="*/ 134 w 756"/>
                    <a:gd name="T65" fmla="*/ 482 h 868"/>
                    <a:gd name="T66" fmla="*/ 152 w 756"/>
                    <a:gd name="T67" fmla="*/ 484 h 868"/>
                    <a:gd name="T68" fmla="*/ 144 w 756"/>
                    <a:gd name="T69" fmla="*/ 536 h 868"/>
                    <a:gd name="T70" fmla="*/ 54 w 756"/>
                    <a:gd name="T71" fmla="*/ 600 h 868"/>
                    <a:gd name="T72" fmla="*/ 0 w 756"/>
                    <a:gd name="T73" fmla="*/ 648 h 868"/>
                    <a:gd name="T74" fmla="*/ 32 w 756"/>
                    <a:gd name="T75" fmla="*/ 646 h 868"/>
                    <a:gd name="T76" fmla="*/ 148 w 756"/>
                    <a:gd name="T77" fmla="*/ 592 h 868"/>
                    <a:gd name="T78" fmla="*/ 228 w 756"/>
                    <a:gd name="T79" fmla="*/ 578 h 868"/>
                    <a:gd name="T80" fmla="*/ 210 w 756"/>
                    <a:gd name="T81" fmla="*/ 622 h 868"/>
                    <a:gd name="T82" fmla="*/ 282 w 756"/>
                    <a:gd name="T83" fmla="*/ 600 h 868"/>
                    <a:gd name="T84" fmla="*/ 308 w 756"/>
                    <a:gd name="T85" fmla="*/ 674 h 868"/>
                    <a:gd name="T86" fmla="*/ 262 w 756"/>
                    <a:gd name="T87" fmla="*/ 756 h 868"/>
                    <a:gd name="T88" fmla="*/ 358 w 756"/>
                    <a:gd name="T89" fmla="*/ 758 h 868"/>
                    <a:gd name="T90" fmla="*/ 374 w 756"/>
                    <a:gd name="T91" fmla="*/ 868 h 868"/>
                    <a:gd name="T92" fmla="*/ 384 w 756"/>
                    <a:gd name="T93" fmla="*/ 840 h 868"/>
                    <a:gd name="T94" fmla="*/ 402 w 756"/>
                    <a:gd name="T95" fmla="*/ 740 h 868"/>
                    <a:gd name="T96" fmla="*/ 422 w 756"/>
                    <a:gd name="T97" fmla="*/ 650 h 868"/>
                    <a:gd name="T98" fmla="*/ 452 w 756"/>
                    <a:gd name="T99" fmla="*/ 676 h 868"/>
                    <a:gd name="T100" fmla="*/ 478 w 756"/>
                    <a:gd name="T101" fmla="*/ 600 h 868"/>
                    <a:gd name="T102" fmla="*/ 552 w 756"/>
                    <a:gd name="T103" fmla="*/ 618 h 868"/>
                    <a:gd name="T104" fmla="*/ 546 w 756"/>
                    <a:gd name="T105" fmla="*/ 580 h 868"/>
                    <a:gd name="T106" fmla="*/ 656 w 756"/>
                    <a:gd name="T107" fmla="*/ 678 h 868"/>
                    <a:gd name="T108" fmla="*/ 728 w 756"/>
                    <a:gd name="T109" fmla="*/ 642 h 868"/>
                    <a:gd name="T110" fmla="*/ 756 w 756"/>
                    <a:gd name="T111" fmla="*/ 648 h 868"/>
                    <a:gd name="T112" fmla="*/ 474 w 756"/>
                    <a:gd name="T113" fmla="*/ 472 h 868"/>
                    <a:gd name="T114" fmla="*/ 454 w 756"/>
                    <a:gd name="T115" fmla="*/ 304 h 868"/>
                    <a:gd name="T116" fmla="*/ 298 w 756"/>
                    <a:gd name="T117" fmla="*/ 370 h 868"/>
                    <a:gd name="T118" fmla="*/ 312 w 756"/>
                    <a:gd name="T119" fmla="*/ 454 h 868"/>
                    <a:gd name="T120" fmla="*/ 358 w 756"/>
                    <a:gd name="T121" fmla="*/ 468 h 868"/>
                    <a:gd name="T122" fmla="*/ 398 w 756"/>
                    <a:gd name="T123" fmla="*/ 468 h 868"/>
                    <a:gd name="T124" fmla="*/ 398 w 756"/>
                    <a:gd name="T125" fmla="*/ 4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868">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3000"/>
                  </a:srgbClr>
                </a:solidFill>
                <a:ln>
                  <a:solidFill>
                    <a:srgbClr val="FEFFFF">
                      <a:alpha val="5000"/>
                    </a:srgbClr>
                  </a:solidFill>
                </a:ln>
                <a:effectLst>
                  <a:glow rad="101600">
                    <a:srgbClr val="FEFEFE">
                      <a:alpha val="6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6" name="Freeform 29"/>
                <p:cNvSpPr>
                  <a:spLocks noChangeAspect="1"/>
                </p:cNvSpPr>
                <p:nvPr/>
              </p:nvSpPr>
              <p:spPr bwMode="auto">
                <a:xfrm rot="18879730">
                  <a:off x="8304829" y="977901"/>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33"/>
                <p:cNvSpPr>
                  <a:spLocks noChangeAspect="1"/>
                </p:cNvSpPr>
                <p:nvPr/>
              </p:nvSpPr>
              <p:spPr bwMode="auto">
                <a:xfrm rot="21141884">
                  <a:off x="7350347" y="4152407"/>
                  <a:ext cx="911585" cy="1033130"/>
                </a:xfrm>
                <a:custGeom>
                  <a:avLst/>
                  <a:gdLst>
                    <a:gd name="T0" fmla="*/ 646 w 660"/>
                    <a:gd name="T1" fmla="*/ 570 h 748"/>
                    <a:gd name="T2" fmla="*/ 518 w 660"/>
                    <a:gd name="T3" fmla="*/ 506 h 748"/>
                    <a:gd name="T4" fmla="*/ 430 w 660"/>
                    <a:gd name="T5" fmla="*/ 450 h 748"/>
                    <a:gd name="T6" fmla="*/ 404 w 660"/>
                    <a:gd name="T7" fmla="*/ 468 h 748"/>
                    <a:gd name="T8" fmla="*/ 446 w 660"/>
                    <a:gd name="T9" fmla="*/ 582 h 748"/>
                    <a:gd name="T10" fmla="*/ 372 w 660"/>
                    <a:gd name="T11" fmla="*/ 462 h 748"/>
                    <a:gd name="T12" fmla="*/ 344 w 660"/>
                    <a:gd name="T13" fmla="*/ 526 h 748"/>
                    <a:gd name="T14" fmla="*/ 348 w 660"/>
                    <a:gd name="T15" fmla="*/ 598 h 748"/>
                    <a:gd name="T16" fmla="*/ 342 w 660"/>
                    <a:gd name="T17" fmla="*/ 746 h 748"/>
                    <a:gd name="T18" fmla="*/ 314 w 660"/>
                    <a:gd name="T19" fmla="*/ 710 h 748"/>
                    <a:gd name="T20" fmla="*/ 230 w 660"/>
                    <a:gd name="T21" fmla="*/ 680 h 748"/>
                    <a:gd name="T22" fmla="*/ 316 w 660"/>
                    <a:gd name="T23" fmla="*/ 460 h 748"/>
                    <a:gd name="T24" fmla="*/ 270 w 660"/>
                    <a:gd name="T25" fmla="*/ 510 h 748"/>
                    <a:gd name="T26" fmla="*/ 208 w 660"/>
                    <a:gd name="T27" fmla="*/ 576 h 748"/>
                    <a:gd name="T28" fmla="*/ 276 w 660"/>
                    <a:gd name="T29" fmla="*/ 450 h 748"/>
                    <a:gd name="T30" fmla="*/ 174 w 660"/>
                    <a:gd name="T31" fmla="*/ 482 h 748"/>
                    <a:gd name="T32" fmla="*/ 76 w 660"/>
                    <a:gd name="T33" fmla="*/ 602 h 748"/>
                    <a:gd name="T34" fmla="*/ 10 w 660"/>
                    <a:gd name="T35" fmla="*/ 566 h 748"/>
                    <a:gd name="T36" fmla="*/ 60 w 660"/>
                    <a:gd name="T37" fmla="*/ 506 h 748"/>
                    <a:gd name="T38" fmla="*/ 18 w 660"/>
                    <a:gd name="T39" fmla="*/ 428 h 748"/>
                    <a:gd name="T40" fmla="*/ 280 w 660"/>
                    <a:gd name="T41" fmla="*/ 382 h 748"/>
                    <a:gd name="T42" fmla="*/ 214 w 660"/>
                    <a:gd name="T43" fmla="*/ 386 h 748"/>
                    <a:gd name="T44" fmla="*/ 90 w 660"/>
                    <a:gd name="T45" fmla="*/ 366 h 748"/>
                    <a:gd name="T46" fmla="*/ 212 w 660"/>
                    <a:gd name="T47" fmla="*/ 360 h 748"/>
                    <a:gd name="T48" fmla="*/ 252 w 660"/>
                    <a:gd name="T49" fmla="*/ 342 h 748"/>
                    <a:gd name="T50" fmla="*/ 128 w 660"/>
                    <a:gd name="T51" fmla="*/ 278 h 748"/>
                    <a:gd name="T52" fmla="*/ 32 w 660"/>
                    <a:gd name="T53" fmla="*/ 220 h 748"/>
                    <a:gd name="T54" fmla="*/ 16 w 660"/>
                    <a:gd name="T55" fmla="*/ 178 h 748"/>
                    <a:gd name="T56" fmla="*/ 96 w 660"/>
                    <a:gd name="T57" fmla="*/ 214 h 748"/>
                    <a:gd name="T58" fmla="*/ 176 w 660"/>
                    <a:gd name="T59" fmla="*/ 264 h 748"/>
                    <a:gd name="T60" fmla="*/ 272 w 660"/>
                    <a:gd name="T61" fmla="*/ 292 h 748"/>
                    <a:gd name="T62" fmla="*/ 202 w 660"/>
                    <a:gd name="T63" fmla="*/ 168 h 748"/>
                    <a:gd name="T64" fmla="*/ 282 w 660"/>
                    <a:gd name="T65" fmla="*/ 262 h 748"/>
                    <a:gd name="T66" fmla="*/ 318 w 660"/>
                    <a:gd name="T67" fmla="*/ 290 h 748"/>
                    <a:gd name="T68" fmla="*/ 312 w 660"/>
                    <a:gd name="T69" fmla="*/ 150 h 748"/>
                    <a:gd name="T70" fmla="*/ 314 w 660"/>
                    <a:gd name="T71" fmla="*/ 38 h 748"/>
                    <a:gd name="T72" fmla="*/ 342 w 660"/>
                    <a:gd name="T73" fmla="*/ 2 h 748"/>
                    <a:gd name="T74" fmla="*/ 352 w 660"/>
                    <a:gd name="T75" fmla="*/ 148 h 748"/>
                    <a:gd name="T76" fmla="*/ 346 w 660"/>
                    <a:gd name="T77" fmla="*/ 254 h 748"/>
                    <a:gd name="T78" fmla="*/ 380 w 660"/>
                    <a:gd name="T79" fmla="*/ 262 h 748"/>
                    <a:gd name="T80" fmla="*/ 460 w 660"/>
                    <a:gd name="T81" fmla="*/ 164 h 748"/>
                    <a:gd name="T82" fmla="*/ 402 w 660"/>
                    <a:gd name="T83" fmla="*/ 274 h 748"/>
                    <a:gd name="T84" fmla="*/ 428 w 660"/>
                    <a:gd name="T85" fmla="*/ 304 h 748"/>
                    <a:gd name="T86" fmla="*/ 516 w 660"/>
                    <a:gd name="T87" fmla="*/ 246 h 748"/>
                    <a:gd name="T88" fmla="*/ 648 w 660"/>
                    <a:gd name="T89" fmla="*/ 180 h 748"/>
                    <a:gd name="T90" fmla="*/ 658 w 660"/>
                    <a:gd name="T91" fmla="*/ 198 h 748"/>
                    <a:gd name="T92" fmla="*/ 538 w 660"/>
                    <a:gd name="T93" fmla="*/ 278 h 748"/>
                    <a:gd name="T94" fmla="*/ 444 w 660"/>
                    <a:gd name="T95" fmla="*/ 326 h 748"/>
                    <a:gd name="T96" fmla="*/ 432 w 660"/>
                    <a:gd name="T97" fmla="*/ 360 h 748"/>
                    <a:gd name="T98" fmla="*/ 572 w 660"/>
                    <a:gd name="T99" fmla="*/ 362 h 748"/>
                    <a:gd name="T100" fmla="*/ 488 w 660"/>
                    <a:gd name="T101" fmla="*/ 384 h 748"/>
                    <a:gd name="T102" fmla="*/ 392 w 660"/>
                    <a:gd name="T103" fmla="*/ 382 h 748"/>
                    <a:gd name="T104" fmla="*/ 502 w 660"/>
                    <a:gd name="T105" fmla="*/ 456 h 748"/>
                    <a:gd name="T106" fmla="*/ 586 w 660"/>
                    <a:gd name="T107" fmla="*/ 498 h 748"/>
                    <a:gd name="T108" fmla="*/ 660 w 660"/>
                    <a:gd name="T109" fmla="*/ 55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0" h="748">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2000"/>
                  </a:srgbClr>
                </a:solidFill>
                <a:ln>
                  <a:solidFill>
                    <a:srgbClr val="FEFFFF">
                      <a:alpha val="5000"/>
                    </a:srgbClr>
                  </a:solidFill>
                </a:ln>
                <a:effectLst>
                  <a:glow rad="101600">
                    <a:srgbClr val="FEFEFE">
                      <a:alpha val="7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8" name="Freeform 37"/>
                <p:cNvSpPr>
                  <a:spLocks noChangeAspect="1" noEditPoints="1"/>
                </p:cNvSpPr>
                <p:nvPr/>
              </p:nvSpPr>
              <p:spPr bwMode="auto">
                <a:xfrm rot="1068398">
                  <a:off x="7584101" y="5390385"/>
                  <a:ext cx="1184990" cy="1349332"/>
                </a:xfrm>
                <a:custGeom>
                  <a:avLst/>
                  <a:gdLst>
                    <a:gd name="T0" fmla="*/ 810 w 822"/>
                    <a:gd name="T1" fmla="*/ 600 h 936"/>
                    <a:gd name="T2" fmla="*/ 784 w 822"/>
                    <a:gd name="T3" fmla="*/ 560 h 936"/>
                    <a:gd name="T4" fmla="*/ 684 w 822"/>
                    <a:gd name="T5" fmla="*/ 478 h 936"/>
                    <a:gd name="T6" fmla="*/ 684 w 822"/>
                    <a:gd name="T7" fmla="*/ 452 h 936"/>
                    <a:gd name="T8" fmla="*/ 782 w 822"/>
                    <a:gd name="T9" fmla="*/ 366 h 936"/>
                    <a:gd name="T10" fmla="*/ 808 w 822"/>
                    <a:gd name="T11" fmla="*/ 326 h 936"/>
                    <a:gd name="T12" fmla="*/ 810 w 822"/>
                    <a:gd name="T13" fmla="*/ 220 h 936"/>
                    <a:gd name="T14" fmla="*/ 700 w 822"/>
                    <a:gd name="T15" fmla="*/ 280 h 936"/>
                    <a:gd name="T16" fmla="*/ 644 w 822"/>
                    <a:gd name="T17" fmla="*/ 312 h 936"/>
                    <a:gd name="T18" fmla="*/ 554 w 822"/>
                    <a:gd name="T19" fmla="*/ 232 h 936"/>
                    <a:gd name="T20" fmla="*/ 526 w 822"/>
                    <a:gd name="T21" fmla="*/ 260 h 936"/>
                    <a:gd name="T22" fmla="*/ 498 w 822"/>
                    <a:gd name="T23" fmla="*/ 80 h 936"/>
                    <a:gd name="T24" fmla="*/ 476 w 822"/>
                    <a:gd name="T25" fmla="*/ 38 h 936"/>
                    <a:gd name="T26" fmla="*/ 396 w 822"/>
                    <a:gd name="T27" fmla="*/ 94 h 936"/>
                    <a:gd name="T28" fmla="*/ 396 w 822"/>
                    <a:gd name="T29" fmla="*/ 154 h 936"/>
                    <a:gd name="T30" fmla="*/ 392 w 822"/>
                    <a:gd name="T31" fmla="*/ 352 h 936"/>
                    <a:gd name="T32" fmla="*/ 288 w 822"/>
                    <a:gd name="T33" fmla="*/ 252 h 936"/>
                    <a:gd name="T34" fmla="*/ 322 w 822"/>
                    <a:gd name="T35" fmla="*/ 392 h 936"/>
                    <a:gd name="T36" fmla="*/ 146 w 822"/>
                    <a:gd name="T37" fmla="*/ 294 h 936"/>
                    <a:gd name="T38" fmla="*/ 92 w 822"/>
                    <a:gd name="T39" fmla="*/ 264 h 936"/>
                    <a:gd name="T40" fmla="*/ 6 w 822"/>
                    <a:gd name="T41" fmla="*/ 312 h 936"/>
                    <a:gd name="T42" fmla="*/ 32 w 822"/>
                    <a:gd name="T43" fmla="*/ 352 h 936"/>
                    <a:gd name="T44" fmla="*/ 176 w 822"/>
                    <a:gd name="T45" fmla="*/ 462 h 936"/>
                    <a:gd name="T46" fmla="*/ 136 w 822"/>
                    <a:gd name="T47" fmla="*/ 472 h 936"/>
                    <a:gd name="T48" fmla="*/ 158 w 822"/>
                    <a:gd name="T49" fmla="*/ 592 h 936"/>
                    <a:gd name="T50" fmla="*/ 104 w 822"/>
                    <a:gd name="T51" fmla="*/ 626 h 936"/>
                    <a:gd name="T52" fmla="*/ 0 w 822"/>
                    <a:gd name="T53" fmla="*/ 688 h 936"/>
                    <a:gd name="T54" fmla="*/ 94 w 822"/>
                    <a:gd name="T55" fmla="*/ 744 h 936"/>
                    <a:gd name="T56" fmla="*/ 142 w 822"/>
                    <a:gd name="T57" fmla="*/ 742 h 936"/>
                    <a:gd name="T58" fmla="*/ 262 w 822"/>
                    <a:gd name="T59" fmla="*/ 696 h 936"/>
                    <a:gd name="T60" fmla="*/ 284 w 822"/>
                    <a:gd name="T61" fmla="*/ 708 h 936"/>
                    <a:gd name="T62" fmla="*/ 310 w 822"/>
                    <a:gd name="T63" fmla="*/ 836 h 936"/>
                    <a:gd name="T64" fmla="*/ 332 w 822"/>
                    <a:gd name="T65" fmla="*/ 878 h 936"/>
                    <a:gd name="T66" fmla="*/ 422 w 822"/>
                    <a:gd name="T67" fmla="*/ 936 h 936"/>
                    <a:gd name="T68" fmla="*/ 426 w 822"/>
                    <a:gd name="T69" fmla="*/ 808 h 936"/>
                    <a:gd name="T70" fmla="*/ 426 w 822"/>
                    <a:gd name="T71" fmla="*/ 742 h 936"/>
                    <a:gd name="T72" fmla="*/ 540 w 822"/>
                    <a:gd name="T73" fmla="*/ 706 h 936"/>
                    <a:gd name="T74" fmla="*/ 530 w 822"/>
                    <a:gd name="T75" fmla="*/ 666 h 936"/>
                    <a:gd name="T76" fmla="*/ 700 w 822"/>
                    <a:gd name="T77" fmla="*/ 734 h 936"/>
                    <a:gd name="T78" fmla="*/ 746 w 822"/>
                    <a:gd name="T79" fmla="*/ 736 h 936"/>
                    <a:gd name="T80" fmla="*/ 306 w 822"/>
                    <a:gd name="T81" fmla="*/ 494 h 936"/>
                    <a:gd name="T82" fmla="*/ 302 w 822"/>
                    <a:gd name="T83" fmla="*/ 450 h 936"/>
                    <a:gd name="T84" fmla="*/ 306 w 822"/>
                    <a:gd name="T85" fmla="*/ 494 h 936"/>
                    <a:gd name="T86" fmla="*/ 488 w 822"/>
                    <a:gd name="T87" fmla="*/ 388 h 936"/>
                    <a:gd name="T88" fmla="*/ 438 w 822"/>
                    <a:gd name="T89" fmla="*/ 360 h 936"/>
                    <a:gd name="T90" fmla="*/ 382 w 822"/>
                    <a:gd name="T91" fmla="*/ 360 h 936"/>
                    <a:gd name="T92" fmla="*/ 334 w 822"/>
                    <a:gd name="T93" fmla="*/ 388 h 936"/>
                    <a:gd name="T94" fmla="*/ 334 w 822"/>
                    <a:gd name="T95" fmla="*/ 542 h 936"/>
                    <a:gd name="T96" fmla="*/ 382 w 822"/>
                    <a:gd name="T97" fmla="*/ 570 h 936"/>
                    <a:gd name="T98" fmla="*/ 396 w 822"/>
                    <a:gd name="T99" fmla="*/ 540 h 936"/>
                    <a:gd name="T100" fmla="*/ 346 w 822"/>
                    <a:gd name="T101" fmla="*/ 508 h 936"/>
                    <a:gd name="T102" fmla="*/ 334 w 822"/>
                    <a:gd name="T103" fmla="*/ 464 h 936"/>
                    <a:gd name="T104" fmla="*/ 356 w 822"/>
                    <a:gd name="T105" fmla="*/ 410 h 936"/>
                    <a:gd name="T106" fmla="*/ 410 w 822"/>
                    <a:gd name="T107" fmla="*/ 388 h 936"/>
                    <a:gd name="T108" fmla="*/ 454 w 822"/>
                    <a:gd name="T109" fmla="*/ 400 h 936"/>
                    <a:gd name="T110" fmla="*/ 486 w 822"/>
                    <a:gd name="T111" fmla="*/ 450 h 936"/>
                    <a:gd name="T112" fmla="*/ 482 w 822"/>
                    <a:gd name="T113" fmla="*/ 494 h 936"/>
                    <a:gd name="T114" fmla="*/ 440 w 822"/>
                    <a:gd name="T115" fmla="*/ 536 h 936"/>
                    <a:gd name="T116" fmla="*/ 522 w 822"/>
                    <a:gd name="T117" fmla="*/ 656 h 936"/>
                    <a:gd name="T118" fmla="*/ 466 w 822"/>
                    <a:gd name="T119" fmla="*/ 560 h 936"/>
                    <a:gd name="T120" fmla="*/ 516 w 822"/>
                    <a:gd name="T121" fmla="*/ 436 h 936"/>
                    <a:gd name="T122" fmla="*/ 520 w 822"/>
                    <a:gd name="T123" fmla="*/ 480 h 936"/>
                    <a:gd name="T124" fmla="*/ 516 w 822"/>
                    <a:gd name="T125" fmla="*/ 4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936">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2000"/>
                  </a:srgbClr>
                </a:solidFill>
                <a:ln>
                  <a:noFill/>
                </a:ln>
                <a:effectLst>
                  <a:glow rad="101600">
                    <a:srgbClr val="FEFEFE">
                      <a:alpha val="8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9"/>
                <p:cNvSpPr>
                  <a:spLocks noChangeAspect="1"/>
                </p:cNvSpPr>
                <p:nvPr/>
              </p:nvSpPr>
              <p:spPr bwMode="auto">
                <a:xfrm rot="18879730">
                  <a:off x="6967777" y="1936282"/>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5" name="Group 50"/>
              <p:cNvGrpSpPr/>
              <p:nvPr/>
            </p:nvGrpSpPr>
            <p:grpSpPr>
              <a:xfrm>
                <a:off x="7693251" y="122250"/>
                <a:ext cx="1404769" cy="5155321"/>
                <a:chOff x="7693251" y="122250"/>
                <a:chExt cx="1404769" cy="5155321"/>
              </a:xfrm>
            </p:grpSpPr>
            <p:sp>
              <p:nvSpPr>
                <p:cNvPr id="231" name="Freeform 45"/>
                <p:cNvSpPr>
                  <a:spLocks noChangeAspect="1" noEditPoints="1"/>
                </p:cNvSpPr>
                <p:nvPr/>
              </p:nvSpPr>
              <p:spPr bwMode="auto">
                <a:xfrm rot="20600525">
                  <a:off x="7870177" y="4209243"/>
                  <a:ext cx="943524" cy="1068328"/>
                </a:xfrm>
                <a:custGeom>
                  <a:avLst/>
                  <a:gdLst>
                    <a:gd name="T0" fmla="*/ 554 w 756"/>
                    <a:gd name="T1" fmla="*/ 508 h 856"/>
                    <a:gd name="T2" fmla="*/ 482 w 756"/>
                    <a:gd name="T3" fmla="*/ 444 h 856"/>
                    <a:gd name="T4" fmla="*/ 482 w 756"/>
                    <a:gd name="T5" fmla="*/ 416 h 856"/>
                    <a:gd name="T6" fmla="*/ 714 w 756"/>
                    <a:gd name="T7" fmla="*/ 390 h 856"/>
                    <a:gd name="T8" fmla="*/ 754 w 756"/>
                    <a:gd name="T9" fmla="*/ 228 h 856"/>
                    <a:gd name="T10" fmla="*/ 754 w 756"/>
                    <a:gd name="T11" fmla="*/ 222 h 856"/>
                    <a:gd name="T12" fmla="*/ 556 w 756"/>
                    <a:gd name="T13" fmla="*/ 304 h 856"/>
                    <a:gd name="T14" fmla="*/ 534 w 756"/>
                    <a:gd name="T15" fmla="*/ 316 h 856"/>
                    <a:gd name="T16" fmla="*/ 444 w 756"/>
                    <a:gd name="T17" fmla="*/ 348 h 856"/>
                    <a:gd name="T18" fmla="*/ 406 w 756"/>
                    <a:gd name="T19" fmla="*/ 330 h 856"/>
                    <a:gd name="T20" fmla="*/ 504 w 756"/>
                    <a:gd name="T21" fmla="*/ 110 h 856"/>
                    <a:gd name="T22" fmla="*/ 388 w 756"/>
                    <a:gd name="T23" fmla="*/ 0 h 856"/>
                    <a:gd name="T24" fmla="*/ 358 w 756"/>
                    <a:gd name="T25" fmla="*/ 214 h 856"/>
                    <a:gd name="T26" fmla="*/ 358 w 756"/>
                    <a:gd name="T27" fmla="*/ 238 h 856"/>
                    <a:gd name="T28" fmla="*/ 340 w 756"/>
                    <a:gd name="T29" fmla="*/ 334 h 856"/>
                    <a:gd name="T30" fmla="*/ 308 w 756"/>
                    <a:gd name="T31" fmla="*/ 356 h 856"/>
                    <a:gd name="T32" fmla="*/ 166 w 756"/>
                    <a:gd name="T33" fmla="*/ 160 h 856"/>
                    <a:gd name="T34" fmla="*/ 12 w 756"/>
                    <a:gd name="T35" fmla="*/ 204 h 856"/>
                    <a:gd name="T36" fmla="*/ 2 w 756"/>
                    <a:gd name="T37" fmla="*/ 220 h 856"/>
                    <a:gd name="T38" fmla="*/ 38 w 756"/>
                    <a:gd name="T39" fmla="*/ 380 h 856"/>
                    <a:gd name="T40" fmla="*/ 282 w 756"/>
                    <a:gd name="T41" fmla="*/ 402 h 856"/>
                    <a:gd name="T42" fmla="*/ 278 w 756"/>
                    <a:gd name="T43" fmla="*/ 430 h 856"/>
                    <a:gd name="T44" fmla="*/ 280 w 756"/>
                    <a:gd name="T45" fmla="*/ 452 h 856"/>
                    <a:gd name="T46" fmla="*/ 38 w 756"/>
                    <a:gd name="T47" fmla="*/ 480 h 856"/>
                    <a:gd name="T48" fmla="*/ 2 w 756"/>
                    <a:gd name="T49" fmla="*/ 636 h 856"/>
                    <a:gd name="T50" fmla="*/ 12 w 756"/>
                    <a:gd name="T51" fmla="*/ 654 h 856"/>
                    <a:gd name="T52" fmla="*/ 176 w 756"/>
                    <a:gd name="T53" fmla="*/ 702 h 856"/>
                    <a:gd name="T54" fmla="*/ 306 w 756"/>
                    <a:gd name="T55" fmla="*/ 500 h 856"/>
                    <a:gd name="T56" fmla="*/ 338 w 756"/>
                    <a:gd name="T57" fmla="*/ 522 h 856"/>
                    <a:gd name="T58" fmla="*/ 244 w 756"/>
                    <a:gd name="T59" fmla="*/ 740 h 856"/>
                    <a:gd name="T60" fmla="*/ 364 w 756"/>
                    <a:gd name="T61" fmla="*/ 856 h 856"/>
                    <a:gd name="T62" fmla="*/ 390 w 756"/>
                    <a:gd name="T63" fmla="*/ 856 h 856"/>
                    <a:gd name="T64" fmla="*/ 512 w 756"/>
                    <a:gd name="T65" fmla="*/ 740 h 856"/>
                    <a:gd name="T66" fmla="*/ 402 w 756"/>
                    <a:gd name="T67" fmla="*/ 530 h 856"/>
                    <a:gd name="T68" fmla="*/ 440 w 756"/>
                    <a:gd name="T69" fmla="*/ 512 h 856"/>
                    <a:gd name="T70" fmla="*/ 580 w 756"/>
                    <a:gd name="T71" fmla="*/ 702 h 856"/>
                    <a:gd name="T72" fmla="*/ 744 w 756"/>
                    <a:gd name="T73" fmla="*/ 656 h 856"/>
                    <a:gd name="T74" fmla="*/ 748 w 756"/>
                    <a:gd name="T75" fmla="*/ 646 h 856"/>
                    <a:gd name="T76" fmla="*/ 716 w 756"/>
                    <a:gd name="T77" fmla="*/ 480 h 856"/>
                    <a:gd name="T78" fmla="*/ 366 w 756"/>
                    <a:gd name="T79" fmla="*/ 498 h 856"/>
                    <a:gd name="T80" fmla="*/ 330 w 756"/>
                    <a:gd name="T81" fmla="*/ 480 h 856"/>
                    <a:gd name="T82" fmla="*/ 312 w 756"/>
                    <a:gd name="T83" fmla="*/ 444 h 856"/>
                    <a:gd name="T84" fmla="*/ 312 w 756"/>
                    <a:gd name="T85" fmla="*/ 416 h 856"/>
                    <a:gd name="T86" fmla="*/ 330 w 756"/>
                    <a:gd name="T87" fmla="*/ 380 h 856"/>
                    <a:gd name="T88" fmla="*/ 366 w 756"/>
                    <a:gd name="T89" fmla="*/ 360 h 856"/>
                    <a:gd name="T90" fmla="*/ 394 w 756"/>
                    <a:gd name="T91" fmla="*/ 360 h 856"/>
                    <a:gd name="T92" fmla="*/ 430 w 756"/>
                    <a:gd name="T93" fmla="*/ 380 h 856"/>
                    <a:gd name="T94" fmla="*/ 448 w 756"/>
                    <a:gd name="T95" fmla="*/ 416 h 856"/>
                    <a:gd name="T96" fmla="*/ 448 w 756"/>
                    <a:gd name="T97" fmla="*/ 444 h 856"/>
                    <a:gd name="T98" fmla="*/ 430 w 756"/>
                    <a:gd name="T99" fmla="*/ 480 h 856"/>
                    <a:gd name="T100" fmla="*/ 394 w 756"/>
                    <a:gd name="T101" fmla="*/ 498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6" h="8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6000"/>
                  </a:srgbClr>
                </a:solidFill>
                <a:ln>
                  <a:solidFill>
                    <a:srgbClr val="FEFFFF">
                      <a:alpha val="4000"/>
                    </a:srgbClr>
                  </a:solidFill>
                </a:ln>
                <a:effectLst>
                  <a:glow rad="76200">
                    <a:srgbClr val="FEFFFF">
                      <a:alpha val="8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2" name="Freeform 49"/>
                <p:cNvSpPr>
                  <a:spLocks noChangeAspect="1"/>
                </p:cNvSpPr>
                <p:nvPr/>
              </p:nvSpPr>
              <p:spPr bwMode="auto">
                <a:xfrm rot="19358761">
                  <a:off x="7693251" y="1112517"/>
                  <a:ext cx="853440" cy="975360"/>
                </a:xfrm>
                <a:custGeom>
                  <a:avLst/>
                  <a:gdLst>
                    <a:gd name="T0" fmla="*/ 722 w 728"/>
                    <a:gd name="T1" fmla="*/ 534 h 832"/>
                    <a:gd name="T2" fmla="*/ 712 w 728"/>
                    <a:gd name="T3" fmla="*/ 486 h 832"/>
                    <a:gd name="T4" fmla="*/ 442 w 728"/>
                    <a:gd name="T5" fmla="*/ 434 h 832"/>
                    <a:gd name="T6" fmla="*/ 446 w 728"/>
                    <a:gd name="T7" fmla="*/ 410 h 832"/>
                    <a:gd name="T8" fmla="*/ 568 w 728"/>
                    <a:gd name="T9" fmla="*/ 320 h 832"/>
                    <a:gd name="T10" fmla="*/ 588 w 728"/>
                    <a:gd name="T11" fmla="*/ 308 h 832"/>
                    <a:gd name="T12" fmla="*/ 724 w 728"/>
                    <a:gd name="T13" fmla="*/ 286 h 832"/>
                    <a:gd name="T14" fmla="*/ 728 w 728"/>
                    <a:gd name="T15" fmla="*/ 218 h 832"/>
                    <a:gd name="T16" fmla="*/ 720 w 728"/>
                    <a:gd name="T17" fmla="*/ 202 h 832"/>
                    <a:gd name="T18" fmla="*/ 656 w 728"/>
                    <a:gd name="T19" fmla="*/ 166 h 832"/>
                    <a:gd name="T20" fmla="*/ 568 w 728"/>
                    <a:gd name="T21" fmla="*/ 278 h 832"/>
                    <a:gd name="T22" fmla="*/ 546 w 728"/>
                    <a:gd name="T23" fmla="*/ 290 h 832"/>
                    <a:gd name="T24" fmla="*/ 416 w 728"/>
                    <a:gd name="T25" fmla="*/ 348 h 832"/>
                    <a:gd name="T26" fmla="*/ 390 w 728"/>
                    <a:gd name="T27" fmla="*/ 334 h 832"/>
                    <a:gd name="T28" fmla="*/ 476 w 728"/>
                    <a:gd name="T29" fmla="*/ 78 h 832"/>
                    <a:gd name="T30" fmla="*/ 440 w 728"/>
                    <a:gd name="T31" fmla="*/ 46 h 832"/>
                    <a:gd name="T32" fmla="*/ 376 w 728"/>
                    <a:gd name="T33" fmla="*/ 0 h 832"/>
                    <a:gd name="T34" fmla="*/ 352 w 728"/>
                    <a:gd name="T35" fmla="*/ 0 h 832"/>
                    <a:gd name="T36" fmla="*/ 288 w 728"/>
                    <a:gd name="T37" fmla="*/ 46 h 832"/>
                    <a:gd name="T38" fmla="*/ 252 w 728"/>
                    <a:gd name="T39" fmla="*/ 78 h 832"/>
                    <a:gd name="T40" fmla="*/ 342 w 728"/>
                    <a:gd name="T41" fmla="*/ 334 h 832"/>
                    <a:gd name="T42" fmla="*/ 310 w 728"/>
                    <a:gd name="T43" fmla="*/ 354 h 832"/>
                    <a:gd name="T44" fmla="*/ 128 w 728"/>
                    <a:gd name="T45" fmla="*/ 148 h 832"/>
                    <a:gd name="T46" fmla="*/ 82 w 728"/>
                    <a:gd name="T47" fmla="*/ 164 h 832"/>
                    <a:gd name="T48" fmla="*/ 16 w 728"/>
                    <a:gd name="T49" fmla="*/ 198 h 832"/>
                    <a:gd name="T50" fmla="*/ 78 w 728"/>
                    <a:gd name="T51" fmla="*/ 266 h 832"/>
                    <a:gd name="T52" fmla="*/ 92 w 728"/>
                    <a:gd name="T53" fmla="*/ 274 h 832"/>
                    <a:gd name="T54" fmla="*/ 20 w 728"/>
                    <a:gd name="T55" fmla="*/ 354 h 832"/>
                    <a:gd name="T56" fmla="*/ 288 w 728"/>
                    <a:gd name="T57" fmla="*/ 396 h 832"/>
                    <a:gd name="T58" fmla="*/ 288 w 728"/>
                    <a:gd name="T59" fmla="*/ 428 h 832"/>
                    <a:gd name="T60" fmla="*/ 16 w 728"/>
                    <a:gd name="T61" fmla="*/ 486 h 832"/>
                    <a:gd name="T62" fmla="*/ 6 w 728"/>
                    <a:gd name="T63" fmla="*/ 534 h 832"/>
                    <a:gd name="T64" fmla="*/ 2 w 728"/>
                    <a:gd name="T65" fmla="*/ 608 h 832"/>
                    <a:gd name="T66" fmla="*/ 2 w 728"/>
                    <a:gd name="T67" fmla="*/ 614 h 832"/>
                    <a:gd name="T68" fmla="*/ 92 w 728"/>
                    <a:gd name="T69" fmla="*/ 588 h 832"/>
                    <a:gd name="T70" fmla="*/ 108 w 728"/>
                    <a:gd name="T71" fmla="*/ 580 h 832"/>
                    <a:gd name="T72" fmla="*/ 140 w 728"/>
                    <a:gd name="T73" fmla="*/ 684 h 832"/>
                    <a:gd name="T74" fmla="*/ 312 w 728"/>
                    <a:gd name="T75" fmla="*/ 470 h 832"/>
                    <a:gd name="T76" fmla="*/ 344 w 728"/>
                    <a:gd name="T77" fmla="*/ 638 h 832"/>
                    <a:gd name="T78" fmla="*/ 344 w 728"/>
                    <a:gd name="T79" fmla="*/ 662 h 832"/>
                    <a:gd name="T80" fmla="*/ 296 w 728"/>
                    <a:gd name="T81" fmla="*/ 790 h 832"/>
                    <a:gd name="T82" fmla="*/ 354 w 728"/>
                    <a:gd name="T83" fmla="*/ 832 h 832"/>
                    <a:gd name="T84" fmla="*/ 376 w 728"/>
                    <a:gd name="T85" fmla="*/ 832 h 832"/>
                    <a:gd name="T86" fmla="*/ 440 w 728"/>
                    <a:gd name="T87" fmla="*/ 784 h 832"/>
                    <a:gd name="T88" fmla="*/ 476 w 728"/>
                    <a:gd name="T89" fmla="*/ 752 h 832"/>
                    <a:gd name="T90" fmla="*/ 386 w 728"/>
                    <a:gd name="T91" fmla="*/ 488 h 832"/>
                    <a:gd name="T92" fmla="*/ 416 w 728"/>
                    <a:gd name="T93" fmla="*/ 474 h 832"/>
                    <a:gd name="T94" fmla="*/ 600 w 728"/>
                    <a:gd name="T95" fmla="*/ 680 h 832"/>
                    <a:gd name="T96" fmla="*/ 646 w 728"/>
                    <a:gd name="T97" fmla="*/ 664 h 832"/>
                    <a:gd name="T98" fmla="*/ 712 w 728"/>
                    <a:gd name="T99" fmla="*/ 630 h 832"/>
                    <a:gd name="T100" fmla="*/ 718 w 728"/>
                    <a:gd name="T101" fmla="*/ 630 h 832"/>
                    <a:gd name="T102" fmla="*/ 728 w 728"/>
                    <a:gd name="T103" fmla="*/ 61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8" h="832">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3000"/>
                  </a:srgbClr>
                </a:solidFill>
                <a:ln>
                  <a:solidFill>
                    <a:srgbClr val="FEFFFF">
                      <a:alpha val="8000"/>
                    </a:srgbClr>
                  </a:solidFill>
                </a:ln>
                <a:effectLst>
                  <a:glow rad="114300">
                    <a:srgbClr val="FEFFFF">
                      <a:alpha val="7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3" name="Freeform 53"/>
                <p:cNvSpPr>
                  <a:spLocks noChangeAspect="1"/>
                </p:cNvSpPr>
                <p:nvPr/>
              </p:nvSpPr>
              <p:spPr bwMode="auto">
                <a:xfrm rot="19929985">
                  <a:off x="8345362" y="122250"/>
                  <a:ext cx="730152" cy="833347"/>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53"/>
                <p:cNvSpPr>
                  <a:spLocks noChangeAspect="1"/>
                </p:cNvSpPr>
                <p:nvPr/>
              </p:nvSpPr>
              <p:spPr bwMode="auto">
                <a:xfrm rot="1160251">
                  <a:off x="8324628" y="3308607"/>
                  <a:ext cx="491754" cy="561254"/>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30" name="Freeform 53"/>
                <p:cNvSpPr>
                  <a:spLocks noChangeAspect="1"/>
                </p:cNvSpPr>
                <p:nvPr/>
              </p:nvSpPr>
              <p:spPr bwMode="auto">
                <a:xfrm rot="20991253">
                  <a:off x="8713407" y="888239"/>
                  <a:ext cx="384613" cy="438971"/>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226" name="Group 56"/>
              <p:cNvGrpSpPr/>
              <p:nvPr/>
            </p:nvGrpSpPr>
            <p:grpSpPr>
              <a:xfrm>
                <a:off x="7564131" y="154734"/>
                <a:ext cx="1470366" cy="5948886"/>
                <a:chOff x="7564131" y="154734"/>
                <a:chExt cx="1470366" cy="5948886"/>
              </a:xfrm>
            </p:grpSpPr>
            <p:sp>
              <p:nvSpPr>
                <p:cNvPr id="227" name="Freeform 69"/>
                <p:cNvSpPr>
                  <a:spLocks noChangeAspect="1" noEditPoints="1"/>
                </p:cNvSpPr>
                <p:nvPr/>
              </p:nvSpPr>
              <p:spPr bwMode="auto">
                <a:xfrm rot="474405">
                  <a:off x="8001987" y="4921668"/>
                  <a:ext cx="1032510" cy="1181952"/>
                </a:xfrm>
                <a:custGeom>
                  <a:avLst/>
                  <a:gdLst>
                    <a:gd name="T0" fmla="*/ 658 w 760"/>
                    <a:gd name="T1" fmla="*/ 586 h 870"/>
                    <a:gd name="T2" fmla="*/ 728 w 760"/>
                    <a:gd name="T3" fmla="*/ 526 h 870"/>
                    <a:gd name="T4" fmla="*/ 560 w 760"/>
                    <a:gd name="T5" fmla="*/ 466 h 870"/>
                    <a:gd name="T6" fmla="*/ 502 w 760"/>
                    <a:gd name="T7" fmla="*/ 436 h 870"/>
                    <a:gd name="T8" fmla="*/ 560 w 760"/>
                    <a:gd name="T9" fmla="*/ 406 h 870"/>
                    <a:gd name="T10" fmla="*/ 728 w 760"/>
                    <a:gd name="T11" fmla="*/ 346 h 870"/>
                    <a:gd name="T12" fmla="*/ 662 w 760"/>
                    <a:gd name="T13" fmla="*/ 286 h 870"/>
                    <a:gd name="T14" fmla="*/ 688 w 760"/>
                    <a:gd name="T15" fmla="*/ 272 h 870"/>
                    <a:gd name="T16" fmla="*/ 674 w 760"/>
                    <a:gd name="T17" fmla="*/ 256 h 870"/>
                    <a:gd name="T18" fmla="*/ 648 w 760"/>
                    <a:gd name="T19" fmla="*/ 270 h 870"/>
                    <a:gd name="T20" fmla="*/ 632 w 760"/>
                    <a:gd name="T21" fmla="*/ 178 h 870"/>
                    <a:gd name="T22" fmla="*/ 496 w 760"/>
                    <a:gd name="T23" fmla="*/ 296 h 870"/>
                    <a:gd name="T24" fmla="*/ 442 w 760"/>
                    <a:gd name="T25" fmla="*/ 336 h 870"/>
                    <a:gd name="T26" fmla="*/ 444 w 760"/>
                    <a:gd name="T27" fmla="*/ 266 h 870"/>
                    <a:gd name="T28" fmla="*/ 476 w 760"/>
                    <a:gd name="T29" fmla="*/ 90 h 870"/>
                    <a:gd name="T30" fmla="*/ 392 w 760"/>
                    <a:gd name="T31" fmla="*/ 116 h 870"/>
                    <a:gd name="T32" fmla="*/ 392 w 760"/>
                    <a:gd name="T33" fmla="*/ 86 h 870"/>
                    <a:gd name="T34" fmla="*/ 372 w 760"/>
                    <a:gd name="T35" fmla="*/ 90 h 870"/>
                    <a:gd name="T36" fmla="*/ 372 w 760"/>
                    <a:gd name="T37" fmla="*/ 120 h 870"/>
                    <a:gd name="T38" fmla="*/ 282 w 760"/>
                    <a:gd name="T39" fmla="*/ 90 h 870"/>
                    <a:gd name="T40" fmla="*/ 316 w 760"/>
                    <a:gd name="T41" fmla="*/ 266 h 870"/>
                    <a:gd name="T42" fmla="*/ 322 w 760"/>
                    <a:gd name="T43" fmla="*/ 336 h 870"/>
                    <a:gd name="T44" fmla="*/ 264 w 760"/>
                    <a:gd name="T45" fmla="*/ 296 h 870"/>
                    <a:gd name="T46" fmla="*/ 128 w 760"/>
                    <a:gd name="T47" fmla="*/ 178 h 870"/>
                    <a:gd name="T48" fmla="*/ 110 w 760"/>
                    <a:gd name="T49" fmla="*/ 266 h 870"/>
                    <a:gd name="T50" fmla="*/ 84 w 760"/>
                    <a:gd name="T51" fmla="*/ 252 h 870"/>
                    <a:gd name="T52" fmla="*/ 76 w 760"/>
                    <a:gd name="T53" fmla="*/ 270 h 870"/>
                    <a:gd name="T54" fmla="*/ 102 w 760"/>
                    <a:gd name="T55" fmla="*/ 286 h 870"/>
                    <a:gd name="T56" fmla="*/ 30 w 760"/>
                    <a:gd name="T57" fmla="*/ 346 h 870"/>
                    <a:gd name="T58" fmla="*/ 200 w 760"/>
                    <a:gd name="T59" fmla="*/ 406 h 870"/>
                    <a:gd name="T60" fmla="*/ 262 w 760"/>
                    <a:gd name="T61" fmla="*/ 436 h 870"/>
                    <a:gd name="T62" fmla="*/ 200 w 760"/>
                    <a:gd name="T63" fmla="*/ 466 h 870"/>
                    <a:gd name="T64" fmla="*/ 30 w 760"/>
                    <a:gd name="T65" fmla="*/ 526 h 870"/>
                    <a:gd name="T66" fmla="*/ 98 w 760"/>
                    <a:gd name="T67" fmla="*/ 586 h 870"/>
                    <a:gd name="T68" fmla="*/ 72 w 760"/>
                    <a:gd name="T69" fmla="*/ 600 h 870"/>
                    <a:gd name="T70" fmla="*/ 84 w 760"/>
                    <a:gd name="T71" fmla="*/ 616 h 870"/>
                    <a:gd name="T72" fmla="*/ 110 w 760"/>
                    <a:gd name="T73" fmla="*/ 602 h 870"/>
                    <a:gd name="T74" fmla="*/ 128 w 760"/>
                    <a:gd name="T75" fmla="*/ 694 h 870"/>
                    <a:gd name="T76" fmla="*/ 264 w 760"/>
                    <a:gd name="T77" fmla="*/ 576 h 870"/>
                    <a:gd name="T78" fmla="*/ 322 w 760"/>
                    <a:gd name="T79" fmla="*/ 536 h 870"/>
                    <a:gd name="T80" fmla="*/ 316 w 760"/>
                    <a:gd name="T81" fmla="*/ 606 h 870"/>
                    <a:gd name="T82" fmla="*/ 282 w 760"/>
                    <a:gd name="T83" fmla="*/ 782 h 870"/>
                    <a:gd name="T84" fmla="*/ 368 w 760"/>
                    <a:gd name="T85" fmla="*/ 754 h 870"/>
                    <a:gd name="T86" fmla="*/ 368 w 760"/>
                    <a:gd name="T87" fmla="*/ 784 h 870"/>
                    <a:gd name="T88" fmla="*/ 388 w 760"/>
                    <a:gd name="T89" fmla="*/ 780 h 870"/>
                    <a:gd name="T90" fmla="*/ 388 w 760"/>
                    <a:gd name="T91" fmla="*/ 752 h 870"/>
                    <a:gd name="T92" fmla="*/ 476 w 760"/>
                    <a:gd name="T93" fmla="*/ 782 h 870"/>
                    <a:gd name="T94" fmla="*/ 444 w 760"/>
                    <a:gd name="T95" fmla="*/ 606 h 870"/>
                    <a:gd name="T96" fmla="*/ 442 w 760"/>
                    <a:gd name="T97" fmla="*/ 536 h 870"/>
                    <a:gd name="T98" fmla="*/ 496 w 760"/>
                    <a:gd name="T99" fmla="*/ 576 h 870"/>
                    <a:gd name="T100" fmla="*/ 632 w 760"/>
                    <a:gd name="T101" fmla="*/ 694 h 870"/>
                    <a:gd name="T102" fmla="*/ 650 w 760"/>
                    <a:gd name="T103" fmla="*/ 606 h 870"/>
                    <a:gd name="T104" fmla="*/ 676 w 760"/>
                    <a:gd name="T105" fmla="*/ 620 h 870"/>
                    <a:gd name="T106" fmla="*/ 682 w 760"/>
                    <a:gd name="T107" fmla="*/ 602 h 870"/>
                    <a:gd name="T108" fmla="*/ 346 w 760"/>
                    <a:gd name="T109" fmla="*/ 496 h 870"/>
                    <a:gd name="T110" fmla="*/ 418 w 760"/>
                    <a:gd name="T111" fmla="*/ 376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0" h="87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73"/>
                <p:cNvSpPr>
                  <a:spLocks noChangeAspect="1" noEditPoints="1"/>
                </p:cNvSpPr>
                <p:nvPr/>
              </p:nvSpPr>
              <p:spPr bwMode="auto">
                <a:xfrm rot="20414437">
                  <a:off x="7564131" y="154734"/>
                  <a:ext cx="722936" cy="825205"/>
                </a:xfrm>
                <a:custGeom>
                  <a:avLst/>
                  <a:gdLst>
                    <a:gd name="T0" fmla="*/ 678 w 820"/>
                    <a:gd name="T1" fmla="*/ 610 h 936"/>
                    <a:gd name="T2" fmla="*/ 656 w 820"/>
                    <a:gd name="T3" fmla="*/ 598 h 936"/>
                    <a:gd name="T4" fmla="*/ 514 w 820"/>
                    <a:gd name="T5" fmla="*/ 512 h 936"/>
                    <a:gd name="T6" fmla="*/ 522 w 820"/>
                    <a:gd name="T7" fmla="*/ 468 h 936"/>
                    <a:gd name="T8" fmla="*/ 564 w 820"/>
                    <a:gd name="T9" fmla="*/ 414 h 936"/>
                    <a:gd name="T10" fmla="*/ 684 w 820"/>
                    <a:gd name="T11" fmla="*/ 324 h 936"/>
                    <a:gd name="T12" fmla="*/ 736 w 820"/>
                    <a:gd name="T13" fmla="*/ 292 h 936"/>
                    <a:gd name="T14" fmla="*/ 744 w 820"/>
                    <a:gd name="T15" fmla="*/ 196 h 936"/>
                    <a:gd name="T16" fmla="*/ 696 w 820"/>
                    <a:gd name="T17" fmla="*/ 198 h 936"/>
                    <a:gd name="T18" fmla="*/ 536 w 820"/>
                    <a:gd name="T19" fmla="*/ 364 h 936"/>
                    <a:gd name="T20" fmla="*/ 486 w 820"/>
                    <a:gd name="T21" fmla="*/ 384 h 936"/>
                    <a:gd name="T22" fmla="*/ 428 w 820"/>
                    <a:gd name="T23" fmla="*/ 356 h 936"/>
                    <a:gd name="T24" fmla="*/ 508 w 820"/>
                    <a:gd name="T25" fmla="*/ 92 h 936"/>
                    <a:gd name="T26" fmla="*/ 486 w 820"/>
                    <a:gd name="T27" fmla="*/ 50 h 936"/>
                    <a:gd name="T28" fmla="*/ 404 w 820"/>
                    <a:gd name="T29" fmla="*/ 0 h 936"/>
                    <a:gd name="T30" fmla="*/ 402 w 820"/>
                    <a:gd name="T31" fmla="*/ 120 h 936"/>
                    <a:gd name="T32" fmla="*/ 400 w 820"/>
                    <a:gd name="T33" fmla="*/ 184 h 936"/>
                    <a:gd name="T34" fmla="*/ 398 w 820"/>
                    <a:gd name="T35" fmla="*/ 356 h 936"/>
                    <a:gd name="T36" fmla="*/ 340 w 820"/>
                    <a:gd name="T37" fmla="*/ 382 h 936"/>
                    <a:gd name="T38" fmla="*/ 168 w 820"/>
                    <a:gd name="T39" fmla="*/ 312 h 936"/>
                    <a:gd name="T40" fmla="*/ 112 w 820"/>
                    <a:gd name="T41" fmla="*/ 280 h 936"/>
                    <a:gd name="T42" fmla="*/ 10 w 820"/>
                    <a:gd name="T43" fmla="*/ 224 h 936"/>
                    <a:gd name="T44" fmla="*/ 10 w 820"/>
                    <a:gd name="T45" fmla="*/ 324 h 936"/>
                    <a:gd name="T46" fmla="*/ 36 w 820"/>
                    <a:gd name="T47" fmla="*/ 364 h 936"/>
                    <a:gd name="T48" fmla="*/ 266 w 820"/>
                    <a:gd name="T49" fmla="*/ 398 h 936"/>
                    <a:gd name="T50" fmla="*/ 302 w 820"/>
                    <a:gd name="T51" fmla="*/ 468 h 936"/>
                    <a:gd name="T52" fmla="*/ 264 w 820"/>
                    <a:gd name="T53" fmla="*/ 532 h 936"/>
                    <a:gd name="T54" fmla="*/ 34 w 820"/>
                    <a:gd name="T55" fmla="*/ 580 h 936"/>
                    <a:gd name="T56" fmla="*/ 8 w 820"/>
                    <a:gd name="T57" fmla="*/ 620 h 936"/>
                    <a:gd name="T58" fmla="*/ 96 w 820"/>
                    <a:gd name="T59" fmla="*/ 658 h 936"/>
                    <a:gd name="T60" fmla="*/ 152 w 820"/>
                    <a:gd name="T61" fmla="*/ 628 h 936"/>
                    <a:gd name="T62" fmla="*/ 174 w 820"/>
                    <a:gd name="T63" fmla="*/ 616 h 936"/>
                    <a:gd name="T64" fmla="*/ 324 w 820"/>
                    <a:gd name="T65" fmla="*/ 532 h 936"/>
                    <a:gd name="T66" fmla="*/ 392 w 820"/>
                    <a:gd name="T67" fmla="*/ 574 h 936"/>
                    <a:gd name="T68" fmla="*/ 312 w 820"/>
                    <a:gd name="T69" fmla="*/ 842 h 936"/>
                    <a:gd name="T70" fmla="*/ 334 w 820"/>
                    <a:gd name="T71" fmla="*/ 884 h 936"/>
                    <a:gd name="T72" fmla="*/ 416 w 820"/>
                    <a:gd name="T73" fmla="*/ 936 h 936"/>
                    <a:gd name="T74" fmla="*/ 420 w 820"/>
                    <a:gd name="T75" fmla="*/ 814 h 936"/>
                    <a:gd name="T76" fmla="*/ 420 w 820"/>
                    <a:gd name="T77" fmla="*/ 750 h 936"/>
                    <a:gd name="T78" fmla="*/ 424 w 820"/>
                    <a:gd name="T79" fmla="*/ 576 h 936"/>
                    <a:gd name="T80" fmla="*/ 482 w 820"/>
                    <a:gd name="T81" fmla="*/ 552 h 936"/>
                    <a:gd name="T82" fmla="*/ 652 w 820"/>
                    <a:gd name="T83" fmla="*/ 622 h 936"/>
                    <a:gd name="T84" fmla="*/ 708 w 820"/>
                    <a:gd name="T85" fmla="*/ 654 h 936"/>
                    <a:gd name="T86" fmla="*/ 812 w 820"/>
                    <a:gd name="T87" fmla="*/ 710 h 936"/>
                    <a:gd name="T88" fmla="*/ 412 w 820"/>
                    <a:gd name="T89" fmla="*/ 546 h 936"/>
                    <a:gd name="T90" fmla="*/ 368 w 820"/>
                    <a:gd name="T91" fmla="*/ 532 h 936"/>
                    <a:gd name="T92" fmla="*/ 336 w 820"/>
                    <a:gd name="T93" fmla="*/ 482 h 936"/>
                    <a:gd name="T94" fmla="*/ 340 w 820"/>
                    <a:gd name="T95" fmla="*/ 436 h 936"/>
                    <a:gd name="T96" fmla="*/ 382 w 820"/>
                    <a:gd name="T97" fmla="*/ 394 h 936"/>
                    <a:gd name="T98" fmla="*/ 428 w 820"/>
                    <a:gd name="T99" fmla="*/ 390 h 936"/>
                    <a:gd name="T100" fmla="*/ 478 w 820"/>
                    <a:gd name="T101" fmla="*/ 424 h 936"/>
                    <a:gd name="T102" fmla="*/ 490 w 820"/>
                    <a:gd name="T103" fmla="*/ 468 h 936"/>
                    <a:gd name="T104" fmla="*/ 468 w 820"/>
                    <a:gd name="T105" fmla="*/ 522 h 936"/>
                    <a:gd name="T106" fmla="*/ 412 w 820"/>
                    <a:gd name="T107" fmla="*/ 54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0" h="936">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77"/>
                <p:cNvSpPr>
                  <a:spLocks noChangeAspect="1" noEditPoints="1"/>
                </p:cNvSpPr>
                <p:nvPr/>
              </p:nvSpPr>
              <p:spPr bwMode="auto">
                <a:xfrm rot="20957513">
                  <a:off x="7869058" y="3830515"/>
                  <a:ext cx="639682" cy="729516"/>
                </a:xfrm>
                <a:custGeom>
                  <a:avLst/>
                  <a:gdLst>
                    <a:gd name="T0" fmla="*/ 718 w 826"/>
                    <a:gd name="T1" fmla="*/ 634 h 942"/>
                    <a:gd name="T2" fmla="*/ 788 w 826"/>
                    <a:gd name="T3" fmla="*/ 570 h 942"/>
                    <a:gd name="T4" fmla="*/ 542 w 826"/>
                    <a:gd name="T5" fmla="*/ 472 h 942"/>
                    <a:gd name="T6" fmla="*/ 788 w 826"/>
                    <a:gd name="T7" fmla="*/ 376 h 942"/>
                    <a:gd name="T8" fmla="*/ 722 w 826"/>
                    <a:gd name="T9" fmla="*/ 314 h 942"/>
                    <a:gd name="T10" fmla="*/ 748 w 826"/>
                    <a:gd name="T11" fmla="*/ 298 h 942"/>
                    <a:gd name="T12" fmla="*/ 730 w 826"/>
                    <a:gd name="T13" fmla="*/ 276 h 942"/>
                    <a:gd name="T14" fmla="*/ 704 w 826"/>
                    <a:gd name="T15" fmla="*/ 290 h 942"/>
                    <a:gd name="T16" fmla="*/ 684 w 826"/>
                    <a:gd name="T17" fmla="*/ 196 h 942"/>
                    <a:gd name="T18" fmla="*/ 478 w 826"/>
                    <a:gd name="T19" fmla="*/ 360 h 942"/>
                    <a:gd name="T20" fmla="*/ 516 w 826"/>
                    <a:gd name="T21" fmla="*/ 100 h 942"/>
                    <a:gd name="T22" fmla="*/ 430 w 826"/>
                    <a:gd name="T23" fmla="*/ 124 h 942"/>
                    <a:gd name="T24" fmla="*/ 430 w 826"/>
                    <a:gd name="T25" fmla="*/ 94 h 942"/>
                    <a:gd name="T26" fmla="*/ 402 w 826"/>
                    <a:gd name="T27" fmla="*/ 98 h 942"/>
                    <a:gd name="T28" fmla="*/ 400 w 826"/>
                    <a:gd name="T29" fmla="*/ 128 h 942"/>
                    <a:gd name="T30" fmla="*/ 310 w 826"/>
                    <a:gd name="T31" fmla="*/ 100 h 942"/>
                    <a:gd name="T32" fmla="*/ 352 w 826"/>
                    <a:gd name="T33" fmla="*/ 360 h 942"/>
                    <a:gd name="T34" fmla="*/ 142 w 826"/>
                    <a:gd name="T35" fmla="*/ 196 h 942"/>
                    <a:gd name="T36" fmla="*/ 120 w 826"/>
                    <a:gd name="T37" fmla="*/ 284 h 942"/>
                    <a:gd name="T38" fmla="*/ 94 w 826"/>
                    <a:gd name="T39" fmla="*/ 270 h 942"/>
                    <a:gd name="T40" fmla="*/ 84 w 826"/>
                    <a:gd name="T41" fmla="*/ 296 h 942"/>
                    <a:gd name="T42" fmla="*/ 110 w 826"/>
                    <a:gd name="T43" fmla="*/ 312 h 942"/>
                    <a:gd name="T44" fmla="*/ 40 w 826"/>
                    <a:gd name="T45" fmla="*/ 376 h 942"/>
                    <a:gd name="T46" fmla="*/ 290 w 826"/>
                    <a:gd name="T47" fmla="*/ 472 h 942"/>
                    <a:gd name="T48" fmla="*/ 40 w 826"/>
                    <a:gd name="T49" fmla="*/ 570 h 942"/>
                    <a:gd name="T50" fmla="*/ 104 w 826"/>
                    <a:gd name="T51" fmla="*/ 632 h 942"/>
                    <a:gd name="T52" fmla="*/ 80 w 826"/>
                    <a:gd name="T53" fmla="*/ 648 h 942"/>
                    <a:gd name="T54" fmla="*/ 96 w 826"/>
                    <a:gd name="T55" fmla="*/ 670 h 942"/>
                    <a:gd name="T56" fmla="*/ 122 w 826"/>
                    <a:gd name="T57" fmla="*/ 656 h 942"/>
                    <a:gd name="T58" fmla="*/ 142 w 826"/>
                    <a:gd name="T59" fmla="*/ 748 h 942"/>
                    <a:gd name="T60" fmla="*/ 352 w 826"/>
                    <a:gd name="T61" fmla="*/ 584 h 942"/>
                    <a:gd name="T62" fmla="*/ 310 w 826"/>
                    <a:gd name="T63" fmla="*/ 846 h 942"/>
                    <a:gd name="T64" fmla="*/ 396 w 826"/>
                    <a:gd name="T65" fmla="*/ 820 h 942"/>
                    <a:gd name="T66" fmla="*/ 398 w 826"/>
                    <a:gd name="T67" fmla="*/ 850 h 942"/>
                    <a:gd name="T68" fmla="*/ 426 w 826"/>
                    <a:gd name="T69" fmla="*/ 846 h 942"/>
                    <a:gd name="T70" fmla="*/ 426 w 826"/>
                    <a:gd name="T71" fmla="*/ 816 h 942"/>
                    <a:gd name="T72" fmla="*/ 516 w 826"/>
                    <a:gd name="T73" fmla="*/ 844 h 942"/>
                    <a:gd name="T74" fmla="*/ 478 w 826"/>
                    <a:gd name="T75" fmla="*/ 584 h 942"/>
                    <a:gd name="T76" fmla="*/ 684 w 826"/>
                    <a:gd name="T77" fmla="*/ 748 h 942"/>
                    <a:gd name="T78" fmla="*/ 706 w 826"/>
                    <a:gd name="T79" fmla="*/ 660 h 942"/>
                    <a:gd name="T80" fmla="*/ 732 w 826"/>
                    <a:gd name="T81" fmla="*/ 674 h 942"/>
                    <a:gd name="T82" fmla="*/ 742 w 826"/>
                    <a:gd name="T83" fmla="*/ 648 h 942"/>
                    <a:gd name="T84" fmla="*/ 376 w 826"/>
                    <a:gd name="T85" fmla="*/ 544 h 942"/>
                    <a:gd name="T86" fmla="*/ 456 w 826"/>
                    <a:gd name="T87" fmla="*/ 40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6" h="942">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a:solidFill>
                    <a:srgbClr val="FEFFFF">
                      <a:alpha val="26000"/>
                    </a:srgbClr>
                  </a:solidFill>
                </a:ln>
                <a:effectLst/>
                <a:extLst/>
              </p:spPr>
              <p:txBody>
                <a:bodyPr vert="horz" wrap="square" lIns="91440" tIns="45720" rIns="91440" bIns="45720" numCol="1" anchor="t" anchorCtr="0" compatLnSpc="1">
                  <a:prstTxWarp prst="textNoShape">
                    <a:avLst/>
                  </a:prstTxWarp>
                </a:bodyPr>
                <a:lstStyle/>
                <a:p>
                  <a:endParaRPr lang="en-US"/>
                </a:p>
              </p:txBody>
            </p:sp>
            <p:sp>
              <p:nvSpPr>
                <p:cNvPr id="230" name="Freeform 81"/>
                <p:cNvSpPr>
                  <a:spLocks noChangeAspect="1" noEditPoints="1"/>
                </p:cNvSpPr>
                <p:nvPr/>
              </p:nvSpPr>
              <p:spPr bwMode="auto">
                <a:xfrm rot="924218">
                  <a:off x="8027251" y="1799143"/>
                  <a:ext cx="766532" cy="869062"/>
                </a:xfrm>
                <a:custGeom>
                  <a:avLst/>
                  <a:gdLst>
                    <a:gd name="T0" fmla="*/ 546 w 628"/>
                    <a:gd name="T1" fmla="*/ 480 h 712"/>
                    <a:gd name="T2" fmla="*/ 598 w 628"/>
                    <a:gd name="T3" fmla="*/ 430 h 712"/>
                    <a:gd name="T4" fmla="*/ 400 w 628"/>
                    <a:gd name="T5" fmla="*/ 374 h 712"/>
                    <a:gd name="T6" fmla="*/ 402 w 628"/>
                    <a:gd name="T7" fmla="*/ 354 h 712"/>
                    <a:gd name="T8" fmla="*/ 508 w 628"/>
                    <a:gd name="T9" fmla="*/ 254 h 712"/>
                    <a:gd name="T10" fmla="*/ 524 w 628"/>
                    <a:gd name="T11" fmla="*/ 246 h 712"/>
                    <a:gd name="T12" fmla="*/ 620 w 628"/>
                    <a:gd name="T13" fmla="*/ 236 h 712"/>
                    <a:gd name="T14" fmla="*/ 620 w 628"/>
                    <a:gd name="T15" fmla="*/ 170 h 712"/>
                    <a:gd name="T16" fmla="*/ 558 w 628"/>
                    <a:gd name="T17" fmla="*/ 144 h 712"/>
                    <a:gd name="T18" fmla="*/ 532 w 628"/>
                    <a:gd name="T19" fmla="*/ 148 h 712"/>
                    <a:gd name="T20" fmla="*/ 450 w 628"/>
                    <a:gd name="T21" fmla="*/ 264 h 712"/>
                    <a:gd name="T22" fmla="*/ 360 w 628"/>
                    <a:gd name="T23" fmla="*/ 278 h 712"/>
                    <a:gd name="T24" fmla="*/ 324 w 628"/>
                    <a:gd name="T25" fmla="*/ 136 h 712"/>
                    <a:gd name="T26" fmla="*/ 324 w 628"/>
                    <a:gd name="T27" fmla="*/ 118 h 712"/>
                    <a:gd name="T28" fmla="*/ 366 w 628"/>
                    <a:gd name="T29" fmla="*/ 30 h 712"/>
                    <a:gd name="T30" fmla="*/ 308 w 628"/>
                    <a:gd name="T31" fmla="*/ 0 h 712"/>
                    <a:gd name="T32" fmla="*/ 254 w 628"/>
                    <a:gd name="T33" fmla="*/ 36 h 712"/>
                    <a:gd name="T34" fmla="*/ 244 w 628"/>
                    <a:gd name="T35" fmla="*/ 62 h 712"/>
                    <a:gd name="T36" fmla="*/ 304 w 628"/>
                    <a:gd name="T37" fmla="*/ 190 h 712"/>
                    <a:gd name="T38" fmla="*/ 272 w 628"/>
                    <a:gd name="T39" fmla="*/ 278 h 712"/>
                    <a:gd name="T40" fmla="*/ 130 w 628"/>
                    <a:gd name="T41" fmla="*/ 234 h 712"/>
                    <a:gd name="T42" fmla="*/ 114 w 628"/>
                    <a:gd name="T43" fmla="*/ 226 h 712"/>
                    <a:gd name="T44" fmla="*/ 58 w 628"/>
                    <a:gd name="T45" fmla="*/ 146 h 712"/>
                    <a:gd name="T46" fmla="*/ 0 w 628"/>
                    <a:gd name="T47" fmla="*/ 180 h 712"/>
                    <a:gd name="T48" fmla="*/ 8 w 628"/>
                    <a:gd name="T49" fmla="*/ 246 h 712"/>
                    <a:gd name="T50" fmla="*/ 26 w 628"/>
                    <a:gd name="T51" fmla="*/ 268 h 712"/>
                    <a:gd name="T52" fmla="*/ 166 w 628"/>
                    <a:gd name="T53" fmla="*/ 280 h 712"/>
                    <a:gd name="T54" fmla="*/ 228 w 628"/>
                    <a:gd name="T55" fmla="*/ 354 h 712"/>
                    <a:gd name="T56" fmla="*/ 162 w 628"/>
                    <a:gd name="T57" fmla="*/ 426 h 712"/>
                    <a:gd name="T58" fmla="*/ 26 w 628"/>
                    <a:gd name="T59" fmla="*/ 440 h 712"/>
                    <a:gd name="T60" fmla="*/ 8 w 628"/>
                    <a:gd name="T61" fmla="*/ 462 h 712"/>
                    <a:gd name="T62" fmla="*/ 0 w 628"/>
                    <a:gd name="T63" fmla="*/ 526 h 712"/>
                    <a:gd name="T64" fmla="*/ 58 w 628"/>
                    <a:gd name="T65" fmla="*/ 562 h 712"/>
                    <a:gd name="T66" fmla="*/ 114 w 628"/>
                    <a:gd name="T67" fmla="*/ 478 h 712"/>
                    <a:gd name="T68" fmla="*/ 132 w 628"/>
                    <a:gd name="T69" fmla="*/ 468 h 712"/>
                    <a:gd name="T70" fmla="*/ 256 w 628"/>
                    <a:gd name="T71" fmla="*/ 418 h 712"/>
                    <a:gd name="T72" fmla="*/ 300 w 628"/>
                    <a:gd name="T73" fmla="*/ 522 h 712"/>
                    <a:gd name="T74" fmla="*/ 244 w 628"/>
                    <a:gd name="T75" fmla="*/ 646 h 712"/>
                    <a:gd name="T76" fmla="*/ 254 w 628"/>
                    <a:gd name="T77" fmla="*/ 672 h 712"/>
                    <a:gd name="T78" fmla="*/ 304 w 628"/>
                    <a:gd name="T79" fmla="*/ 712 h 712"/>
                    <a:gd name="T80" fmla="*/ 366 w 628"/>
                    <a:gd name="T81" fmla="*/ 678 h 712"/>
                    <a:gd name="T82" fmla="*/ 322 w 628"/>
                    <a:gd name="T83" fmla="*/ 588 h 712"/>
                    <a:gd name="T84" fmla="*/ 322 w 628"/>
                    <a:gd name="T85" fmla="*/ 568 h 712"/>
                    <a:gd name="T86" fmla="*/ 340 w 628"/>
                    <a:gd name="T87" fmla="*/ 438 h 712"/>
                    <a:gd name="T88" fmla="*/ 452 w 628"/>
                    <a:gd name="T89" fmla="*/ 448 h 712"/>
                    <a:gd name="T90" fmla="*/ 532 w 628"/>
                    <a:gd name="T91" fmla="*/ 560 h 712"/>
                    <a:gd name="T92" fmla="*/ 558 w 628"/>
                    <a:gd name="T93" fmla="*/ 564 h 712"/>
                    <a:gd name="T94" fmla="*/ 618 w 628"/>
                    <a:gd name="T95" fmla="*/ 540 h 712"/>
                    <a:gd name="T96" fmla="*/ 620 w 628"/>
                    <a:gd name="T97" fmla="*/ 470 h 712"/>
                    <a:gd name="T98" fmla="*/ 304 w 628"/>
                    <a:gd name="T99" fmla="*/ 408 h 712"/>
                    <a:gd name="T100" fmla="*/ 276 w 628"/>
                    <a:gd name="T101" fmla="*/ 394 h 712"/>
                    <a:gd name="T102" fmla="*/ 260 w 628"/>
                    <a:gd name="T103" fmla="*/ 364 h 712"/>
                    <a:gd name="T104" fmla="*/ 260 w 628"/>
                    <a:gd name="T105" fmla="*/ 342 h 712"/>
                    <a:gd name="T106" fmla="*/ 276 w 628"/>
                    <a:gd name="T107" fmla="*/ 314 h 712"/>
                    <a:gd name="T108" fmla="*/ 304 w 628"/>
                    <a:gd name="T109" fmla="*/ 300 h 712"/>
                    <a:gd name="T110" fmla="*/ 326 w 628"/>
                    <a:gd name="T111" fmla="*/ 300 h 712"/>
                    <a:gd name="T112" fmla="*/ 354 w 628"/>
                    <a:gd name="T113" fmla="*/ 314 h 712"/>
                    <a:gd name="T114" fmla="*/ 370 w 628"/>
                    <a:gd name="T115" fmla="*/ 342 h 712"/>
                    <a:gd name="T116" fmla="*/ 370 w 628"/>
                    <a:gd name="T117" fmla="*/ 364 h 712"/>
                    <a:gd name="T118" fmla="*/ 354 w 628"/>
                    <a:gd name="T119" fmla="*/ 394 h 712"/>
                    <a:gd name="T120" fmla="*/ 326 w 628"/>
                    <a:gd name="T121" fmla="*/ 4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8" h="712">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1" name="Freeform 8"/>
            <p:cNvSpPr>
              <a:spLocks noChangeAspect="1" noEditPoints="1"/>
            </p:cNvSpPr>
            <p:nvPr/>
          </p:nvSpPr>
          <p:spPr bwMode="auto">
            <a:xfrm>
              <a:off x="8267911" y="2855927"/>
              <a:ext cx="865764" cy="1172389"/>
            </a:xfrm>
            <a:custGeom>
              <a:avLst/>
              <a:gdLst>
                <a:gd name="T0" fmla="*/ 562 w 672"/>
                <a:gd name="T1" fmla="*/ 532 h 910"/>
                <a:gd name="T2" fmla="*/ 624 w 672"/>
                <a:gd name="T3" fmla="*/ 522 h 910"/>
                <a:gd name="T4" fmla="*/ 640 w 672"/>
                <a:gd name="T5" fmla="*/ 514 h 910"/>
                <a:gd name="T6" fmla="*/ 636 w 672"/>
                <a:gd name="T7" fmla="*/ 502 h 910"/>
                <a:gd name="T8" fmla="*/ 594 w 672"/>
                <a:gd name="T9" fmla="*/ 460 h 910"/>
                <a:gd name="T10" fmla="*/ 588 w 672"/>
                <a:gd name="T11" fmla="*/ 422 h 910"/>
                <a:gd name="T12" fmla="*/ 610 w 672"/>
                <a:gd name="T13" fmla="*/ 364 h 910"/>
                <a:gd name="T14" fmla="*/ 614 w 672"/>
                <a:gd name="T15" fmla="*/ 352 h 910"/>
                <a:gd name="T16" fmla="*/ 604 w 672"/>
                <a:gd name="T17" fmla="*/ 342 h 910"/>
                <a:gd name="T18" fmla="*/ 560 w 672"/>
                <a:gd name="T19" fmla="*/ 374 h 910"/>
                <a:gd name="T20" fmla="*/ 672 w 672"/>
                <a:gd name="T21" fmla="*/ 156 h 910"/>
                <a:gd name="T22" fmla="*/ 672 w 672"/>
                <a:gd name="T23" fmla="*/ 104 h 910"/>
                <a:gd name="T24" fmla="*/ 644 w 672"/>
                <a:gd name="T25" fmla="*/ 0 h 910"/>
                <a:gd name="T26" fmla="*/ 596 w 672"/>
                <a:gd name="T27" fmla="*/ 120 h 910"/>
                <a:gd name="T28" fmla="*/ 570 w 672"/>
                <a:gd name="T29" fmla="*/ 182 h 910"/>
                <a:gd name="T30" fmla="*/ 476 w 672"/>
                <a:gd name="T31" fmla="*/ 342 h 910"/>
                <a:gd name="T32" fmla="*/ 468 w 672"/>
                <a:gd name="T33" fmla="*/ 296 h 910"/>
                <a:gd name="T34" fmla="*/ 468 w 672"/>
                <a:gd name="T35" fmla="*/ 294 h 910"/>
                <a:gd name="T36" fmla="*/ 468 w 672"/>
                <a:gd name="T37" fmla="*/ 290 h 910"/>
                <a:gd name="T38" fmla="*/ 464 w 672"/>
                <a:gd name="T39" fmla="*/ 288 h 910"/>
                <a:gd name="T40" fmla="*/ 460 w 672"/>
                <a:gd name="T41" fmla="*/ 288 h 910"/>
                <a:gd name="T42" fmla="*/ 450 w 672"/>
                <a:gd name="T43" fmla="*/ 288 h 910"/>
                <a:gd name="T44" fmla="*/ 444 w 672"/>
                <a:gd name="T45" fmla="*/ 300 h 910"/>
                <a:gd name="T46" fmla="*/ 450 w 672"/>
                <a:gd name="T47" fmla="*/ 346 h 910"/>
                <a:gd name="T48" fmla="*/ 320 w 672"/>
                <a:gd name="T49" fmla="*/ 90 h 910"/>
                <a:gd name="T50" fmla="*/ 276 w 672"/>
                <a:gd name="T51" fmla="*/ 70 h 910"/>
                <a:gd name="T52" fmla="*/ 168 w 672"/>
                <a:gd name="T53" fmla="*/ 88 h 910"/>
                <a:gd name="T54" fmla="*/ 246 w 672"/>
                <a:gd name="T55" fmla="*/ 188 h 910"/>
                <a:gd name="T56" fmla="*/ 288 w 672"/>
                <a:gd name="T57" fmla="*/ 240 h 910"/>
                <a:gd name="T58" fmla="*/ 380 w 672"/>
                <a:gd name="T59" fmla="*/ 404 h 910"/>
                <a:gd name="T60" fmla="*/ 328 w 672"/>
                <a:gd name="T61" fmla="*/ 388 h 910"/>
                <a:gd name="T62" fmla="*/ 322 w 672"/>
                <a:gd name="T63" fmla="*/ 398 h 910"/>
                <a:gd name="T64" fmla="*/ 372 w 672"/>
                <a:gd name="T65" fmla="*/ 426 h 910"/>
                <a:gd name="T66" fmla="*/ 188 w 672"/>
                <a:gd name="T67" fmla="*/ 482 h 910"/>
                <a:gd name="T68" fmla="*/ 122 w 672"/>
                <a:gd name="T69" fmla="*/ 494 h 910"/>
                <a:gd name="T70" fmla="*/ 0 w 672"/>
                <a:gd name="T71" fmla="*/ 516 h 910"/>
                <a:gd name="T72" fmla="*/ 54 w 672"/>
                <a:gd name="T73" fmla="*/ 594 h 910"/>
                <a:gd name="T74" fmla="*/ 100 w 672"/>
                <a:gd name="T75" fmla="*/ 610 h 910"/>
                <a:gd name="T76" fmla="*/ 374 w 672"/>
                <a:gd name="T77" fmla="*/ 490 h 910"/>
                <a:gd name="T78" fmla="*/ 352 w 672"/>
                <a:gd name="T79" fmla="*/ 544 h 910"/>
                <a:gd name="T80" fmla="*/ 350 w 672"/>
                <a:gd name="T81" fmla="*/ 562 h 910"/>
                <a:gd name="T82" fmla="*/ 362 w 672"/>
                <a:gd name="T83" fmla="*/ 566 h 910"/>
                <a:gd name="T84" fmla="*/ 420 w 672"/>
                <a:gd name="T85" fmla="*/ 548 h 910"/>
                <a:gd name="T86" fmla="*/ 346 w 672"/>
                <a:gd name="T87" fmla="*/ 752 h 910"/>
                <a:gd name="T88" fmla="*/ 324 w 672"/>
                <a:gd name="T89" fmla="*/ 812 h 910"/>
                <a:gd name="T90" fmla="*/ 352 w 672"/>
                <a:gd name="T91" fmla="*/ 820 h 910"/>
                <a:gd name="T92" fmla="*/ 376 w 672"/>
                <a:gd name="T93" fmla="*/ 760 h 910"/>
                <a:gd name="T94" fmla="*/ 456 w 672"/>
                <a:gd name="T95" fmla="*/ 564 h 910"/>
                <a:gd name="T96" fmla="*/ 494 w 672"/>
                <a:gd name="T97" fmla="*/ 612 h 910"/>
                <a:gd name="T98" fmla="*/ 498 w 672"/>
                <a:gd name="T99" fmla="*/ 620 h 910"/>
                <a:gd name="T100" fmla="*/ 514 w 672"/>
                <a:gd name="T101" fmla="*/ 620 h 910"/>
                <a:gd name="T102" fmla="*/ 512 w 672"/>
                <a:gd name="T103" fmla="*/ 562 h 910"/>
                <a:gd name="T104" fmla="*/ 638 w 672"/>
                <a:gd name="T105" fmla="*/ 822 h 910"/>
                <a:gd name="T106" fmla="*/ 672 w 672"/>
                <a:gd name="T107" fmla="*/ 672 h 910"/>
                <a:gd name="T108" fmla="*/ 504 w 672"/>
                <a:gd name="T109" fmla="*/ 532 h 910"/>
                <a:gd name="T110" fmla="*/ 442 w 672"/>
                <a:gd name="T111" fmla="*/ 526 h 910"/>
                <a:gd name="T112" fmla="*/ 410 w 672"/>
                <a:gd name="T113" fmla="*/ 492 h 910"/>
                <a:gd name="T114" fmla="*/ 404 w 672"/>
                <a:gd name="T115" fmla="*/ 430 h 910"/>
                <a:gd name="T116" fmla="*/ 430 w 672"/>
                <a:gd name="T117" fmla="*/ 392 h 910"/>
                <a:gd name="T118" fmla="*/ 490 w 672"/>
                <a:gd name="T119" fmla="*/ 374 h 910"/>
                <a:gd name="T120" fmla="*/ 544 w 672"/>
                <a:gd name="T121" fmla="*/ 404 h 910"/>
                <a:gd name="T122" fmla="*/ 562 w 672"/>
                <a:gd name="T123" fmla="*/ 448 h 910"/>
                <a:gd name="T124" fmla="*/ 544 w 672"/>
                <a:gd name="T125" fmla="*/ 50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910">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4000"/>
              </a:srgbClr>
            </a:solidFill>
            <a:ln>
              <a:solidFill>
                <a:srgbClr val="FEFFFF">
                  <a:alpha val="8000"/>
                </a:srgbClr>
              </a:solidFill>
            </a:ln>
            <a:effectLst>
              <a:glow rad="88900">
                <a:srgbClr val="FEFFFF">
                  <a:alpha val="10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22" name="Freeform 12"/>
            <p:cNvSpPr>
              <a:spLocks noChangeAspect="1" noEditPoints="1"/>
            </p:cNvSpPr>
            <p:nvPr/>
          </p:nvSpPr>
          <p:spPr bwMode="auto">
            <a:xfrm>
              <a:off x="6558164" y="5996260"/>
              <a:ext cx="1289035" cy="867126"/>
            </a:xfrm>
            <a:custGeom>
              <a:avLst/>
              <a:gdLst>
                <a:gd name="T0" fmla="*/ 1036 w 1106"/>
                <a:gd name="T1" fmla="*/ 350 h 744"/>
                <a:gd name="T2" fmla="*/ 772 w 1106"/>
                <a:gd name="T3" fmla="*/ 472 h 744"/>
                <a:gd name="T4" fmla="*/ 736 w 1106"/>
                <a:gd name="T5" fmla="*/ 478 h 744"/>
                <a:gd name="T6" fmla="*/ 660 w 1106"/>
                <a:gd name="T7" fmla="*/ 472 h 744"/>
                <a:gd name="T8" fmla="*/ 638 w 1106"/>
                <a:gd name="T9" fmla="*/ 446 h 744"/>
                <a:gd name="T10" fmla="*/ 604 w 1106"/>
                <a:gd name="T11" fmla="*/ 424 h 744"/>
                <a:gd name="T12" fmla="*/ 848 w 1106"/>
                <a:gd name="T13" fmla="*/ 226 h 744"/>
                <a:gd name="T14" fmla="*/ 792 w 1106"/>
                <a:gd name="T15" fmla="*/ 92 h 744"/>
                <a:gd name="T16" fmla="*/ 738 w 1106"/>
                <a:gd name="T17" fmla="*/ 8 h 744"/>
                <a:gd name="T18" fmla="*/ 630 w 1106"/>
                <a:gd name="T19" fmla="*/ 26 h 744"/>
                <a:gd name="T20" fmla="*/ 604 w 1106"/>
                <a:gd name="T21" fmla="*/ 316 h 744"/>
                <a:gd name="T22" fmla="*/ 592 w 1106"/>
                <a:gd name="T23" fmla="*/ 350 h 744"/>
                <a:gd name="T24" fmla="*/ 544 w 1106"/>
                <a:gd name="T25" fmla="*/ 410 h 744"/>
                <a:gd name="T26" fmla="*/ 474 w 1106"/>
                <a:gd name="T27" fmla="*/ 432 h 744"/>
                <a:gd name="T28" fmla="*/ 430 w 1106"/>
                <a:gd name="T29" fmla="*/ 126 h 744"/>
                <a:gd name="T30" fmla="*/ 284 w 1106"/>
                <a:gd name="T31" fmla="*/ 108 h 744"/>
                <a:gd name="T32" fmla="*/ 182 w 1106"/>
                <a:gd name="T33" fmla="*/ 110 h 744"/>
                <a:gd name="T34" fmla="*/ 146 w 1106"/>
                <a:gd name="T35" fmla="*/ 214 h 744"/>
                <a:gd name="T36" fmla="*/ 384 w 1106"/>
                <a:gd name="T37" fmla="*/ 384 h 744"/>
                <a:gd name="T38" fmla="*/ 408 w 1106"/>
                <a:gd name="T39" fmla="*/ 412 h 744"/>
                <a:gd name="T40" fmla="*/ 438 w 1106"/>
                <a:gd name="T41" fmla="*/ 468 h 744"/>
                <a:gd name="T42" fmla="*/ 420 w 1106"/>
                <a:gd name="T43" fmla="*/ 504 h 744"/>
                <a:gd name="T44" fmla="*/ 414 w 1106"/>
                <a:gd name="T45" fmla="*/ 542 h 744"/>
                <a:gd name="T46" fmla="*/ 142 w 1106"/>
                <a:gd name="T47" fmla="*/ 426 h 744"/>
                <a:gd name="T48" fmla="*/ 136 w 1106"/>
                <a:gd name="T49" fmla="*/ 616 h 744"/>
                <a:gd name="T50" fmla="*/ 114 w 1106"/>
                <a:gd name="T51" fmla="*/ 620 h 744"/>
                <a:gd name="T52" fmla="*/ 2 w 1106"/>
                <a:gd name="T53" fmla="*/ 664 h 744"/>
                <a:gd name="T54" fmla="*/ 80 w 1106"/>
                <a:gd name="T55" fmla="*/ 736 h 744"/>
                <a:gd name="T56" fmla="*/ 246 w 1106"/>
                <a:gd name="T57" fmla="*/ 744 h 744"/>
                <a:gd name="T58" fmla="*/ 422 w 1106"/>
                <a:gd name="T59" fmla="*/ 592 h 744"/>
                <a:gd name="T60" fmla="*/ 446 w 1106"/>
                <a:gd name="T61" fmla="*/ 632 h 744"/>
                <a:gd name="T62" fmla="*/ 470 w 1106"/>
                <a:gd name="T63" fmla="*/ 652 h 744"/>
                <a:gd name="T64" fmla="*/ 480 w 1106"/>
                <a:gd name="T65" fmla="*/ 720 h 744"/>
                <a:gd name="T66" fmla="*/ 514 w 1106"/>
                <a:gd name="T67" fmla="*/ 728 h 744"/>
                <a:gd name="T68" fmla="*/ 546 w 1106"/>
                <a:gd name="T69" fmla="*/ 678 h 744"/>
                <a:gd name="T70" fmla="*/ 584 w 1106"/>
                <a:gd name="T71" fmla="*/ 672 h 744"/>
                <a:gd name="T72" fmla="*/ 620 w 1106"/>
                <a:gd name="T73" fmla="*/ 656 h 744"/>
                <a:gd name="T74" fmla="*/ 670 w 1106"/>
                <a:gd name="T75" fmla="*/ 744 h 744"/>
                <a:gd name="T76" fmla="*/ 720 w 1106"/>
                <a:gd name="T77" fmla="*/ 744 h 744"/>
                <a:gd name="T78" fmla="*/ 934 w 1106"/>
                <a:gd name="T79" fmla="*/ 706 h 744"/>
                <a:gd name="T80" fmla="*/ 656 w 1106"/>
                <a:gd name="T81" fmla="*/ 620 h 744"/>
                <a:gd name="T82" fmla="*/ 676 w 1106"/>
                <a:gd name="T83" fmla="*/ 574 h 744"/>
                <a:gd name="T84" fmla="*/ 746 w 1106"/>
                <a:gd name="T85" fmla="*/ 512 h 744"/>
                <a:gd name="T86" fmla="*/ 778 w 1106"/>
                <a:gd name="T87" fmla="*/ 504 h 744"/>
                <a:gd name="T88" fmla="*/ 1068 w 1106"/>
                <a:gd name="T89" fmla="*/ 512 h 744"/>
                <a:gd name="T90" fmla="*/ 1102 w 1106"/>
                <a:gd name="T91" fmla="*/ 414 h 744"/>
                <a:gd name="T92" fmla="*/ 592 w 1106"/>
                <a:gd name="T93" fmla="*/ 626 h 744"/>
                <a:gd name="T94" fmla="*/ 540 w 1106"/>
                <a:gd name="T95" fmla="*/ 638 h 744"/>
                <a:gd name="T96" fmla="*/ 490 w 1106"/>
                <a:gd name="T97" fmla="*/ 618 h 744"/>
                <a:gd name="T98" fmla="*/ 466 w 1106"/>
                <a:gd name="T99" fmla="*/ 590 h 744"/>
                <a:gd name="T100" fmla="*/ 454 w 1106"/>
                <a:gd name="T101" fmla="*/ 538 h 744"/>
                <a:gd name="T102" fmla="*/ 472 w 1106"/>
                <a:gd name="T103" fmla="*/ 488 h 744"/>
                <a:gd name="T104" fmla="*/ 502 w 1106"/>
                <a:gd name="T105" fmla="*/ 462 h 744"/>
                <a:gd name="T106" fmla="*/ 554 w 1106"/>
                <a:gd name="T107" fmla="*/ 452 h 744"/>
                <a:gd name="T108" fmla="*/ 604 w 1106"/>
                <a:gd name="T109" fmla="*/ 470 h 744"/>
                <a:gd name="T110" fmla="*/ 628 w 1106"/>
                <a:gd name="T111" fmla="*/ 498 h 744"/>
                <a:gd name="T112" fmla="*/ 640 w 1106"/>
                <a:gd name="T113" fmla="*/ 550 h 744"/>
                <a:gd name="T114" fmla="*/ 622 w 1106"/>
                <a:gd name="T115" fmla="*/ 60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6" h="744">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4000"/>
              </a:srgbClr>
            </a:solidFill>
            <a:ln>
              <a:solidFill>
                <a:srgbClr val="FEFFFF">
                  <a:alpha val="13000"/>
                </a:srgbClr>
              </a:solidFill>
            </a:ln>
            <a:effectLst>
              <a:glow rad="101600">
                <a:srgbClr val="FEFFFF">
                  <a:alpha val="13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23" name="Freeform 16"/>
            <p:cNvSpPr>
              <a:spLocks noChangeAspect="1"/>
            </p:cNvSpPr>
            <p:nvPr/>
          </p:nvSpPr>
          <p:spPr bwMode="auto">
            <a:xfrm>
              <a:off x="8126715" y="6307559"/>
              <a:ext cx="976330" cy="550441"/>
            </a:xfrm>
            <a:custGeom>
              <a:avLst/>
              <a:gdLst>
                <a:gd name="T0" fmla="*/ 962 w 972"/>
                <a:gd name="T1" fmla="*/ 344 h 548"/>
                <a:gd name="T2" fmla="*/ 860 w 972"/>
                <a:gd name="T3" fmla="*/ 232 h 548"/>
                <a:gd name="T4" fmla="*/ 972 w 972"/>
                <a:gd name="T5" fmla="*/ 210 h 548"/>
                <a:gd name="T6" fmla="*/ 954 w 972"/>
                <a:gd name="T7" fmla="*/ 122 h 548"/>
                <a:gd name="T8" fmla="*/ 854 w 972"/>
                <a:gd name="T9" fmla="*/ 200 h 548"/>
                <a:gd name="T10" fmla="*/ 834 w 972"/>
                <a:gd name="T11" fmla="*/ 98 h 548"/>
                <a:gd name="T12" fmla="*/ 742 w 972"/>
                <a:gd name="T13" fmla="*/ 320 h 548"/>
                <a:gd name="T14" fmla="*/ 714 w 972"/>
                <a:gd name="T15" fmla="*/ 122 h 548"/>
                <a:gd name="T16" fmla="*/ 636 w 972"/>
                <a:gd name="T17" fmla="*/ 434 h 548"/>
                <a:gd name="T18" fmla="*/ 614 w 972"/>
                <a:gd name="T19" fmla="*/ 422 h 548"/>
                <a:gd name="T20" fmla="*/ 576 w 972"/>
                <a:gd name="T21" fmla="*/ 412 h 548"/>
                <a:gd name="T22" fmla="*/ 552 w 972"/>
                <a:gd name="T23" fmla="*/ 412 h 548"/>
                <a:gd name="T24" fmla="*/ 502 w 972"/>
                <a:gd name="T25" fmla="*/ 312 h 548"/>
                <a:gd name="T26" fmla="*/ 588 w 972"/>
                <a:gd name="T27" fmla="*/ 100 h 548"/>
                <a:gd name="T28" fmla="*/ 440 w 972"/>
                <a:gd name="T29" fmla="*/ 132 h 548"/>
                <a:gd name="T30" fmla="*/ 478 w 972"/>
                <a:gd name="T31" fmla="*/ 24 h 548"/>
                <a:gd name="T32" fmla="*/ 394 w 972"/>
                <a:gd name="T33" fmla="*/ 0 h 548"/>
                <a:gd name="T34" fmla="*/ 410 w 972"/>
                <a:gd name="T35" fmla="*/ 124 h 548"/>
                <a:gd name="T36" fmla="*/ 312 w 972"/>
                <a:gd name="T37" fmla="*/ 88 h 548"/>
                <a:gd name="T38" fmla="*/ 458 w 972"/>
                <a:gd name="T39" fmla="*/ 278 h 548"/>
                <a:gd name="T40" fmla="*/ 272 w 972"/>
                <a:gd name="T41" fmla="*/ 204 h 548"/>
                <a:gd name="T42" fmla="*/ 502 w 972"/>
                <a:gd name="T43" fmla="*/ 426 h 548"/>
                <a:gd name="T44" fmla="*/ 490 w 972"/>
                <a:gd name="T45" fmla="*/ 432 h 548"/>
                <a:gd name="T46" fmla="*/ 470 w 972"/>
                <a:gd name="T47" fmla="*/ 448 h 548"/>
                <a:gd name="T48" fmla="*/ 452 w 972"/>
                <a:gd name="T49" fmla="*/ 468 h 548"/>
                <a:gd name="T50" fmla="*/ 440 w 972"/>
                <a:gd name="T51" fmla="*/ 490 h 548"/>
                <a:gd name="T52" fmla="*/ 332 w 972"/>
                <a:gd name="T53" fmla="*/ 482 h 548"/>
                <a:gd name="T54" fmla="*/ 190 w 972"/>
                <a:gd name="T55" fmla="*/ 302 h 548"/>
                <a:gd name="T56" fmla="*/ 142 w 972"/>
                <a:gd name="T57" fmla="*/ 446 h 548"/>
                <a:gd name="T58" fmla="*/ 70 w 972"/>
                <a:gd name="T59" fmla="*/ 360 h 548"/>
                <a:gd name="T60" fmla="*/ 2 w 972"/>
                <a:gd name="T61" fmla="*/ 420 h 548"/>
                <a:gd name="T62" fmla="*/ 0 w 972"/>
                <a:gd name="T63" fmla="*/ 440 h 548"/>
                <a:gd name="T64" fmla="*/ 34 w 972"/>
                <a:gd name="T65" fmla="*/ 526 h 548"/>
                <a:gd name="T66" fmla="*/ 142 w 972"/>
                <a:gd name="T67" fmla="*/ 472 h 548"/>
                <a:gd name="T68" fmla="*/ 214 w 972"/>
                <a:gd name="T69" fmla="*/ 548 h 548"/>
                <a:gd name="T70" fmla="*/ 310 w 972"/>
                <a:gd name="T71" fmla="*/ 512 h 548"/>
                <a:gd name="T72" fmla="*/ 428 w 972"/>
                <a:gd name="T73" fmla="*/ 538 h 548"/>
                <a:gd name="T74" fmla="*/ 464 w 972"/>
                <a:gd name="T75" fmla="*/ 548 h 548"/>
                <a:gd name="T76" fmla="*/ 466 w 972"/>
                <a:gd name="T77" fmla="*/ 532 h 548"/>
                <a:gd name="T78" fmla="*/ 474 w 972"/>
                <a:gd name="T79" fmla="*/ 504 h 548"/>
                <a:gd name="T80" fmla="*/ 492 w 972"/>
                <a:gd name="T81" fmla="*/ 478 h 548"/>
                <a:gd name="T82" fmla="*/ 516 w 972"/>
                <a:gd name="T83" fmla="*/ 460 h 548"/>
                <a:gd name="T84" fmla="*/ 532 w 972"/>
                <a:gd name="T85" fmla="*/ 454 h 548"/>
                <a:gd name="T86" fmla="*/ 570 w 972"/>
                <a:gd name="T87" fmla="*/ 450 h 548"/>
                <a:gd name="T88" fmla="*/ 606 w 972"/>
                <a:gd name="T89" fmla="*/ 460 h 548"/>
                <a:gd name="T90" fmla="*/ 634 w 972"/>
                <a:gd name="T91" fmla="*/ 482 h 548"/>
                <a:gd name="T92" fmla="*/ 654 w 972"/>
                <a:gd name="T93" fmla="*/ 516 h 548"/>
                <a:gd name="T94" fmla="*/ 658 w 972"/>
                <a:gd name="T95" fmla="*/ 532 h 548"/>
                <a:gd name="T96" fmla="*/ 696 w 972"/>
                <a:gd name="T97" fmla="*/ 548 h 548"/>
                <a:gd name="T98" fmla="*/ 694 w 972"/>
                <a:gd name="T99" fmla="*/ 526 h 548"/>
                <a:gd name="T100" fmla="*/ 690 w 972"/>
                <a:gd name="T101" fmla="*/ 504 h 548"/>
                <a:gd name="T102" fmla="*/ 680 w 972"/>
                <a:gd name="T103" fmla="*/ 480 h 548"/>
                <a:gd name="T104" fmla="*/ 664 w 972"/>
                <a:gd name="T105" fmla="*/ 458 h 548"/>
                <a:gd name="T106" fmla="*/ 962 w 972"/>
                <a:gd name="T107" fmla="*/ 3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2" h="548">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6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1009444" y="506794"/>
            <a:ext cx="7125113" cy="693356"/>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355521"/>
            <a:ext cx="7125112" cy="3038578"/>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437344" y="4463858"/>
            <a:ext cx="2133600" cy="273844"/>
          </a:xfrm>
          <a:prstGeom prst="rect">
            <a:avLst/>
          </a:prstGeom>
        </p:spPr>
        <p:txBody>
          <a:bodyPr vert="horz" lIns="91440" tIns="45720" rIns="91440" bIns="45720" rtlCol="0" anchor="b"/>
          <a:lstStyle>
            <a:lvl1pPr algn="r">
              <a:defRPr sz="900">
                <a:solidFill>
                  <a:schemeClr val="tx1">
                    <a:tint val="75000"/>
                  </a:schemeClr>
                </a:solidFill>
              </a:defRPr>
            </a:lvl1pPr>
          </a:lstStyle>
          <a:p>
            <a:fld id="{CCA8058E-1AC5-4DA3-B40A-B730C4DBD494}" type="datetimeFigureOut">
              <a:rPr lang="en-US" smtClean="0"/>
              <a:t>11/24/2013</a:t>
            </a:fld>
            <a:endParaRPr lang="en-US"/>
          </a:p>
        </p:txBody>
      </p:sp>
      <p:sp>
        <p:nvSpPr>
          <p:cNvPr id="5" name="Footer Placeholder 4"/>
          <p:cNvSpPr>
            <a:spLocks noGrp="1"/>
          </p:cNvSpPr>
          <p:nvPr>
            <p:ph type="ftr" sz="quarter" idx="3"/>
          </p:nvPr>
        </p:nvSpPr>
        <p:spPr>
          <a:xfrm>
            <a:off x="1180946" y="4463858"/>
            <a:ext cx="5256399" cy="273844"/>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2660" y="4463858"/>
            <a:ext cx="608287" cy="273844"/>
          </a:xfrm>
          <a:prstGeom prst="rect">
            <a:avLst/>
          </a:prstGeom>
        </p:spPr>
        <p:txBody>
          <a:bodyPr vert="horz" lIns="91440" tIns="45720" rIns="91440" bIns="45720" rtlCol="0" anchor="b"/>
          <a:lstStyle>
            <a:lvl1pPr algn="l">
              <a:defRPr sz="1800">
                <a:solidFill>
                  <a:schemeClr val="tx1">
                    <a:tint val="75000"/>
                  </a:schemeClr>
                </a:solidFill>
              </a:defRPr>
            </a:lvl1pPr>
          </a:lstStyle>
          <a:p>
            <a:fld id="{51DFCBB0-4899-4010-9EF1-2DFC6731BDB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l" defTabSz="457200" rtl="0" eaLnBrk="1" latinLnBrk="0" hangingPunct="1">
        <a:spcBef>
          <a:spcPct val="0"/>
        </a:spcBef>
        <a:buNone/>
        <a:defRPr sz="3200" b="0" kern="1200" cap="none" spc="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effectLst>
            <a:outerShdw blurRad="38100" dist="38100" dir="2700000" algn="tl">
              <a:srgbClr val="000000">
                <a:alpha val="43137"/>
              </a:srgbClr>
            </a:outerShdw>
          </a:effectLst>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effectLst>
            <a:outerShdw blurRad="38100" dist="38100" dir="2700000" algn="tl">
              <a:srgbClr val="000000">
                <a:alpha val="43137"/>
              </a:srgbClr>
            </a:outerShdw>
          </a:effectLst>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effectLst>
            <a:outerShdw blurRad="38100" dist="38100" dir="2700000" algn="tl">
              <a:srgbClr val="000000">
                <a:alpha val="43137"/>
              </a:srgb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139700" dist="139700" dir="2700000" algn="tl">
                    <a:srgbClr val="000000">
                      <a:alpha val="48000"/>
                    </a:srgbClr>
                  </a:outerShdw>
                </a:effectLst>
              </a:rPr>
              <a:t>Notes and </a:t>
            </a:r>
            <a:br>
              <a:rPr lang="en-US" sz="60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139700" dist="139700" dir="2700000" algn="tl">
                    <a:srgbClr val="000000">
                      <a:alpha val="48000"/>
                    </a:srgbClr>
                  </a:outerShdw>
                </a:effectLst>
              </a:rPr>
            </a:br>
            <a:r>
              <a:rPr lang="en-US" sz="60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139700" dist="139700" dir="2700000" algn="tl">
                    <a:srgbClr val="000000">
                      <a:alpha val="48000"/>
                    </a:srgbClr>
                  </a:outerShdw>
                </a:effectLst>
              </a:rPr>
              <a:t>Bank Discount</a:t>
            </a:r>
            <a:endParaRPr lang="en-US" sz="6000" b="1">
              <a:ln w="11430"/>
              <a:solidFill>
                <a:srgbClr val="7030A0"/>
              </a:solidFill>
              <a:effectLst>
                <a:outerShdw blurRad="139700" dist="139700" dir="2700000" algn="tl">
                  <a:srgbClr val="000000">
                    <a:alpha val="48000"/>
                  </a:srgbClr>
                </a:outerShdw>
              </a:effectLst>
            </a:endParaRPr>
          </a:p>
        </p:txBody>
      </p:sp>
      <p:sp>
        <p:nvSpPr>
          <p:cNvPr id="3" name="Subtitle 2"/>
          <p:cNvSpPr>
            <a:spLocks noGrp="1"/>
          </p:cNvSpPr>
          <p:nvPr>
            <p:ph type="subTitle" idx="1"/>
          </p:nvPr>
        </p:nvSpPr>
        <p:spPr/>
        <p:txBody>
          <a:bodyPr/>
          <a:lstStyle/>
          <a:p>
            <a:r>
              <a:rPr lang="en-US" sz="3600" smtClean="0"/>
              <a:t>Chapter 13</a:t>
            </a:r>
            <a:endParaRPr lang="en-US"/>
          </a:p>
        </p:txBody>
      </p:sp>
    </p:spTree>
    <p:extLst>
      <p:ext uri="{BB962C8B-B14F-4D97-AF65-F5344CB8AC3E}">
        <p14:creationId xmlns:p14="http://schemas.microsoft.com/office/powerpoint/2010/main" val="1031819746"/>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 y="123825"/>
            <a:ext cx="8210550" cy="4895850"/>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86432" y="0"/>
            <a:ext cx="439102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39546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66750"/>
            <a:ext cx="8686800" cy="38877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618242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http://farm9.staticflickr.com/8464/8437142122_fbb5d04dd8_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09550"/>
            <a:ext cx="3276600" cy="47486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farm9.staticflickr.com/8476/8436060577_761a21eb6b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29996"/>
            <a:ext cx="3352800" cy="4707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56379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66750"/>
            <a:ext cx="6477000" cy="3970318"/>
          </a:xfrm>
          <a:prstGeom prst="rect">
            <a:avLst/>
          </a:prstGeom>
        </p:spPr>
        <p:txBody>
          <a:bodyPr wrap="square">
            <a:spAutoFit/>
          </a:bodyPr>
          <a:lstStyle/>
          <a:p>
            <a:r>
              <a:rPr lang="en-US" sz="1200"/>
              <a:t>Guaranteed PN Funding</a:t>
            </a:r>
          </a:p>
          <a:p>
            <a:r>
              <a:rPr lang="en-US" sz="1200"/>
              <a:t>Q-Global Inc baru-baru ini mengakuisisi Promissory Note sebesar u 500 juta (US $ 725 juta) untuk jangka waktu 24 bulan dan 1 hari dengan ketentuan untuk perpanjangan dari Energoinvest LLC, sebuah perusahaan investasi pemerintah yang didukung dari Tajikistan untuk digunakan sebagai investasi dana dan dana cadangan pembayaran dividen Pilihan Saham dijamin bagi pemegang saham. Apa yang dimaksud dengan Promissory Note? Sebuah surat promes, disebut sebagai catatan hutang dalam akuntansi, atau yang biasa hanya sebagai "catatan", adalah instrumen negotiable, dimana salah satu Partai (pembuat atau penerbit) membuat janji tanpa syarat secara tertulis untuk membayar sejumlah uang ke yang lain (penerima pembayaran), baik di waktu mendatang tetap atau telah ditentukan atau sesuai permintaan penerima pembayaran, dengan persyaratan tertentu.</a:t>
            </a:r>
            <a:br>
              <a:rPr lang="en-US" sz="1200"/>
            </a:br>
            <a:r>
              <a:rPr lang="en-US" sz="1200"/>
              <a:t/>
            </a:r>
            <a:br>
              <a:rPr lang="en-US" sz="1200"/>
            </a:br>
            <a:r>
              <a:rPr lang="en-US" sz="1200"/>
              <a:t>Di Amerika Serikat , surat promes yang memenuhi kondisi tertentu adalah instrumen dinegosiasikan diatur oleh pasal 3 Uniform Commercial Code. Promissory notes Negotiable digunakan secara ekstensif dalam kombinasi dengan hipotek dalam pembiayaan transaksi real estate. Promissory notes, atau surat berharga komersial, juga dikeluarkan untuk menyediakan modal untuk usaha. Namun, Promes bertindak sebagai sumber Keuangan kepada kreditur perusahaan.</a:t>
            </a:r>
          </a:p>
        </p:txBody>
      </p:sp>
    </p:spTree>
    <p:extLst>
      <p:ext uri="{BB962C8B-B14F-4D97-AF65-F5344CB8AC3E}">
        <p14:creationId xmlns:p14="http://schemas.microsoft.com/office/powerpoint/2010/main" val="318442204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wordstemplates.org/wp-content/uploads/2012/08/Promissory-Note-Temp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86443"/>
            <a:ext cx="7010400" cy="45443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69548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Bentuk surat berharga sejenisnya</a:t>
            </a:r>
            <a:endParaRPr lang="en-US"/>
          </a:p>
        </p:txBody>
      </p:sp>
      <p:sp>
        <p:nvSpPr>
          <p:cNvPr id="3" name="Content Placeholder 2"/>
          <p:cNvSpPr>
            <a:spLocks noGrp="1"/>
          </p:cNvSpPr>
          <p:nvPr>
            <p:ph idx="1"/>
          </p:nvPr>
        </p:nvSpPr>
        <p:spPr/>
        <p:txBody>
          <a:bodyPr/>
          <a:lstStyle/>
          <a:p>
            <a:r>
              <a:rPr lang="en-US" smtClean="0"/>
              <a:t>Wesel</a:t>
            </a:r>
          </a:p>
          <a:p>
            <a:r>
              <a:rPr lang="en-US">
                <a:effectLst/>
              </a:rPr>
              <a:t>Commercial Paper (CP</a:t>
            </a:r>
            <a:r>
              <a:rPr lang="en-US" smtClean="0">
                <a:effectLst/>
              </a:rPr>
              <a:t>)</a:t>
            </a:r>
          </a:p>
          <a:p>
            <a:r>
              <a:rPr lang="en-US" smtClean="0">
                <a:effectLst/>
              </a:rPr>
              <a:t>Surat Berharga Pasar Uang (SBPU)</a:t>
            </a:r>
          </a:p>
          <a:p>
            <a:r>
              <a:rPr lang="en-US" smtClean="0">
                <a:effectLst/>
              </a:rPr>
              <a:t>Call Money (Interbank Call Money)</a:t>
            </a:r>
          </a:p>
          <a:p>
            <a:endParaRPr lang="en-US">
              <a:effectLst/>
            </a:endParaRPr>
          </a:p>
          <a:p>
            <a:endParaRPr lang="en-US"/>
          </a:p>
        </p:txBody>
      </p:sp>
    </p:spTree>
    <p:extLst>
      <p:ext uri="{BB962C8B-B14F-4D97-AF65-F5344CB8AC3E}">
        <p14:creationId xmlns:p14="http://schemas.microsoft.com/office/powerpoint/2010/main" val="425144299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Menghitung hari bunga antara dua tanggal</a:t>
            </a:r>
            <a:br>
              <a:rPr lang="en-US" b="1"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en-US" smtClean="0">
                <a:ln>
                  <a:noFill/>
                </a:ln>
                <a:solidFill>
                  <a:srgbClr val="7030A0"/>
                </a:solidFill>
                <a:effectLst/>
              </a:rPr>
              <a:t>(antara tanggal penerbitan dan tanggal jatuh tempo)</a:t>
            </a:r>
            <a:endParaRPr lang="en-US">
              <a:ln>
                <a:noFill/>
              </a:ln>
              <a:solidFill>
                <a:srgbClr val="7030A0"/>
              </a:solidFill>
              <a:effectLst/>
            </a:endParaRPr>
          </a:p>
        </p:txBody>
      </p:sp>
    </p:spTree>
    <p:extLst>
      <p:ext uri="{BB962C8B-B14F-4D97-AF65-F5344CB8AC3E}">
        <p14:creationId xmlns:p14="http://schemas.microsoft.com/office/powerpoint/2010/main" val="6672981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285750"/>
            <a:ext cx="847725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33375" y="3028950"/>
            <a:ext cx="8477250" cy="1905000"/>
          </a:xfrm>
          <a:prstGeom prst="rect">
            <a:avLst/>
          </a:prstGeom>
          <a:solidFill>
            <a:srgbClr val="86D15D"/>
          </a:solidFill>
          <a:ln w="190500">
            <a:solidFill>
              <a:schemeClr val="accent2">
                <a:lumMod val="20000"/>
                <a:lumOff val="80000"/>
              </a:schemeClr>
            </a:solidFill>
            <a:miter lim="800000"/>
          </a:ln>
        </p:spPr>
        <p:style>
          <a:lnRef idx="3">
            <a:schemeClr val="lt1"/>
          </a:lnRef>
          <a:fillRef idx="1">
            <a:schemeClr val="accent2"/>
          </a:fillRef>
          <a:effectRef idx="1">
            <a:schemeClr val="accent2"/>
          </a:effectRef>
          <a:fontRef idx="minor">
            <a:schemeClr val="lt1"/>
          </a:fontRef>
        </p:style>
        <p:txBody>
          <a:bodyPr rtlCol="0" anchor="t"/>
          <a:lstStyle/>
          <a:p>
            <a:pPr algn="ctr"/>
            <a:endParaRPr lang="en-US" sz="1000" smtClean="0"/>
          </a:p>
          <a:p>
            <a:r>
              <a:rPr lang="en-US" sz="1600" smtClean="0"/>
              <a:t>   </a:t>
            </a:r>
            <a:r>
              <a:rPr lang="en-US" sz="1600" b="1" smtClean="0">
                <a:solidFill>
                  <a:srgbClr val="FF0000"/>
                </a:solidFill>
              </a:rPr>
              <a:t>Tahapan</a:t>
            </a:r>
            <a:r>
              <a:rPr lang="en-US" sz="1600" smtClean="0"/>
              <a:t> </a:t>
            </a:r>
            <a:r>
              <a:rPr lang="en-US" sz="1600" smtClean="0">
                <a:solidFill>
                  <a:srgbClr val="7030A0"/>
                </a:solidFill>
              </a:rPr>
              <a:t>Menghitung Jumlah Hari Bunga antara Dua Tanggal</a:t>
            </a:r>
          </a:p>
          <a:p>
            <a:pPr marL="1257300" lvl="2" indent="-342900">
              <a:buClr>
                <a:schemeClr val="bg1"/>
              </a:buClr>
              <a:buFont typeface="+mj-lt"/>
              <a:buAutoNum type="arabicPeriod"/>
            </a:pPr>
            <a:r>
              <a:rPr lang="en-US" sz="1600" smtClean="0">
                <a:solidFill>
                  <a:srgbClr val="7030A0"/>
                </a:solidFill>
              </a:rPr>
              <a:t>Hitung jumlah </a:t>
            </a:r>
            <a:r>
              <a:rPr lang="en-US" sz="1600" b="1" smtClean="0">
                <a:solidFill>
                  <a:srgbClr val="7030A0"/>
                </a:solidFill>
              </a:rPr>
              <a:t>hari bunga </a:t>
            </a:r>
            <a:r>
              <a:rPr lang="en-US" sz="1600" smtClean="0">
                <a:solidFill>
                  <a:srgbClr val="7030A0"/>
                </a:solidFill>
              </a:rPr>
              <a:t>bulan permulaan</a:t>
            </a:r>
          </a:p>
          <a:p>
            <a:pPr marL="1257300" lvl="2" indent="-342900">
              <a:buClr>
                <a:schemeClr val="bg1"/>
              </a:buClr>
              <a:buFont typeface="+mj-lt"/>
              <a:buAutoNum type="arabicPeriod"/>
            </a:pPr>
            <a:r>
              <a:rPr lang="en-US" sz="1600" smtClean="0">
                <a:solidFill>
                  <a:srgbClr val="7030A0"/>
                </a:solidFill>
              </a:rPr>
              <a:t>Hitung jumlah </a:t>
            </a:r>
            <a:r>
              <a:rPr lang="en-US" sz="1600" b="1" smtClean="0">
                <a:solidFill>
                  <a:srgbClr val="7030A0"/>
                </a:solidFill>
              </a:rPr>
              <a:t>hari bunga </a:t>
            </a:r>
            <a:r>
              <a:rPr lang="en-US" sz="1600" smtClean="0">
                <a:solidFill>
                  <a:srgbClr val="7030A0"/>
                </a:solidFill>
              </a:rPr>
              <a:t>bulan-bulan antara</a:t>
            </a:r>
          </a:p>
          <a:p>
            <a:pPr marL="1257300" lvl="2" indent="-342900">
              <a:buClr>
                <a:schemeClr val="bg1"/>
              </a:buClr>
              <a:buFont typeface="+mj-lt"/>
              <a:buAutoNum type="arabicPeriod"/>
            </a:pPr>
            <a:r>
              <a:rPr lang="en-US" sz="1600" smtClean="0">
                <a:solidFill>
                  <a:srgbClr val="7030A0"/>
                </a:solidFill>
              </a:rPr>
              <a:t>Tambahkan angka dari tahap 1 dan 2 ke </a:t>
            </a:r>
            <a:r>
              <a:rPr lang="en-US" sz="1600" b="1" smtClean="0">
                <a:solidFill>
                  <a:srgbClr val="7030A0"/>
                </a:solidFill>
              </a:rPr>
              <a:t>hari bunga </a:t>
            </a:r>
            <a:r>
              <a:rPr lang="en-US" sz="1600" smtClean="0">
                <a:solidFill>
                  <a:srgbClr val="7030A0"/>
                </a:solidFill>
              </a:rPr>
              <a:t>bulan terakhir (Untuk bulan terakhir, jumlah hari bunga sama dengan angka tanggal jatuh tempo (due date).</a:t>
            </a:r>
          </a:p>
          <a:p>
            <a:pPr algn="ctr"/>
            <a:endParaRPr lang="en-US" sz="1600"/>
          </a:p>
        </p:txBody>
      </p:sp>
    </p:spTree>
    <p:extLst>
      <p:ext uri="{BB962C8B-B14F-4D97-AF65-F5344CB8AC3E}">
        <p14:creationId xmlns:p14="http://schemas.microsoft.com/office/powerpoint/2010/main" val="35108436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875" y="133350"/>
            <a:ext cx="865965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527486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262731" y="1162050"/>
            <a:ext cx="8618538" cy="2819400"/>
          </a:xfrm>
          <a:prstGeom prst="rect">
            <a:avLst/>
          </a:prstGeom>
          <a:solidFill>
            <a:srgbClr val="FFFFFF">
              <a:shade val="85000"/>
            </a:srgbClr>
          </a:solidFill>
          <a:ln w="9525">
            <a:solidFill>
              <a:schemeClr val="tx1"/>
            </a:solidFill>
            <a:miter lim="800000"/>
            <a:headEnd/>
            <a:tailEnd/>
          </a:ln>
          <a:effectLst/>
          <a:extLst/>
        </p:spPr>
      </p:pic>
    </p:spTree>
    <p:extLst>
      <p:ext uri="{BB962C8B-B14F-4D97-AF65-F5344CB8AC3E}">
        <p14:creationId xmlns:p14="http://schemas.microsoft.com/office/powerpoint/2010/main" val="13820261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28750"/>
            <a:ext cx="8486775" cy="2662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772400" y="1287108"/>
            <a:ext cx="3810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734300" y="3944343"/>
            <a:ext cx="3810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508119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742950"/>
            <a:ext cx="8472031"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7832" y="753708"/>
            <a:ext cx="113347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8600" y="438150"/>
            <a:ext cx="990600"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64845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Menentukan tanggal jatuh tempo</a:t>
            </a: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7089985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87319"/>
            <a:ext cx="6089034"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309" y="2724149"/>
            <a:ext cx="6089035"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133600" y="3257550"/>
            <a:ext cx="4953000" cy="1524000"/>
          </a:xfrm>
          <a:prstGeom prst="rect">
            <a:avLst/>
          </a:prstGeom>
          <a:solidFill>
            <a:srgbClr val="ECF3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spcAft>
                <a:spcPts val="600"/>
              </a:spcAft>
              <a:buClr>
                <a:schemeClr val="bg1"/>
              </a:buClr>
              <a:buFont typeface="+mj-lt"/>
              <a:buAutoNum type="arabicPeriod"/>
            </a:pPr>
            <a:r>
              <a:rPr lang="en-US" sz="1200" smtClean="0">
                <a:solidFill>
                  <a:schemeClr val="bg1"/>
                </a:solidFill>
                <a:latin typeface="Arial" pitchFamily="34" charset="0"/>
                <a:cs typeface="Arial" pitchFamily="34" charset="0"/>
              </a:rPr>
              <a:t>Hitung jumlah hari bunga bulan awal</a:t>
            </a:r>
          </a:p>
          <a:p>
            <a:pPr marL="342900" indent="-342900">
              <a:spcAft>
                <a:spcPts val="600"/>
              </a:spcAft>
              <a:buClr>
                <a:schemeClr val="bg1"/>
              </a:buClr>
              <a:buFont typeface="+mj-lt"/>
              <a:buAutoNum type="arabicPeriod"/>
            </a:pPr>
            <a:r>
              <a:rPr lang="en-US" sz="1200" smtClean="0">
                <a:solidFill>
                  <a:schemeClr val="bg1"/>
                </a:solidFill>
                <a:latin typeface="Arial" pitchFamily="34" charset="0"/>
                <a:cs typeface="Arial" pitchFamily="34" charset="0"/>
              </a:rPr>
              <a:t>Tentukan jumlah hari bunga sisa setelah bulan pertama.</a:t>
            </a:r>
          </a:p>
          <a:p>
            <a:pPr marL="342900" indent="-342900">
              <a:spcAft>
                <a:spcPts val="600"/>
              </a:spcAft>
              <a:buClr>
                <a:schemeClr val="bg1"/>
              </a:buClr>
              <a:buFont typeface="+mj-lt"/>
              <a:buAutoNum type="arabicPeriod"/>
            </a:pPr>
            <a:r>
              <a:rPr lang="en-US" sz="1200" smtClean="0">
                <a:solidFill>
                  <a:schemeClr val="bg1"/>
                </a:solidFill>
                <a:latin typeface="Arial" pitchFamily="34" charset="0"/>
                <a:cs typeface="Arial" pitchFamily="34" charset="0"/>
              </a:rPr>
              <a:t>Tentukan jumlah angka hari bunga sisa pada akhir setiap bulan-bulan setelahnya dengan mengurangkan. Lanjutkan mengurangkan sampai kurang dari satu bulan. Tanggal yang dimaksud adalah angka hari bunga tersisa pada bulan terakhir.</a:t>
            </a:r>
            <a:endParaRPr lang="en-US" sz="1200">
              <a:solidFill>
                <a:schemeClr val="bg1"/>
              </a:solidFill>
              <a:latin typeface="Arial" pitchFamily="34" charset="0"/>
              <a:cs typeface="Arial" pitchFamily="34" charset="0"/>
            </a:endParaRPr>
          </a:p>
        </p:txBody>
      </p:sp>
      <p:sp>
        <p:nvSpPr>
          <p:cNvPr id="7" name="Rectangle 6"/>
          <p:cNvSpPr/>
          <p:nvPr/>
        </p:nvSpPr>
        <p:spPr>
          <a:xfrm>
            <a:off x="2431434" y="2876550"/>
            <a:ext cx="3893166" cy="304801"/>
          </a:xfrm>
          <a:prstGeom prst="rect">
            <a:avLst/>
          </a:prstGeom>
          <a:solidFill>
            <a:srgbClr val="ECF3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buClr>
                <a:schemeClr val="bg1"/>
              </a:buClr>
            </a:pPr>
            <a:r>
              <a:rPr lang="en-US" sz="1100" b="1">
                <a:solidFill>
                  <a:schemeClr val="bg1"/>
                </a:solidFill>
                <a:latin typeface="Arial" pitchFamily="34" charset="0"/>
                <a:cs typeface="Arial" pitchFamily="34" charset="0"/>
              </a:rPr>
              <a:t>u</a:t>
            </a:r>
            <a:r>
              <a:rPr lang="en-US" sz="1100" b="1" smtClean="0">
                <a:solidFill>
                  <a:schemeClr val="bg1"/>
                </a:solidFill>
                <a:latin typeface="Arial" pitchFamily="34" charset="0"/>
                <a:cs typeface="Arial" pitchFamily="34" charset="0"/>
              </a:rPr>
              <a:t>ntuk Menentukan Tanggal Jatuh Tempo</a:t>
            </a:r>
          </a:p>
        </p:txBody>
      </p:sp>
    </p:spTree>
    <p:extLst>
      <p:ext uri="{BB962C8B-B14F-4D97-AF65-F5344CB8AC3E}">
        <p14:creationId xmlns:p14="http://schemas.microsoft.com/office/powerpoint/2010/main" val="17532507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4" y="285750"/>
            <a:ext cx="9144000" cy="455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70855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8" y="471488"/>
            <a:ext cx="8734425"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09560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66725"/>
            <a:ext cx="8991600" cy="4047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848600" y="209550"/>
            <a:ext cx="457200" cy="381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999207" y="4218925"/>
            <a:ext cx="457200" cy="381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610564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Menghitung Maturity Value dari Promes (Notes)</a:t>
            </a: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87275424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en-US"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sz="9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en-US" sz="2800" b="1" spc="50" smtClean="0">
                <a:ln w="11430"/>
                <a:solidFill>
                  <a:srgbClr val="FF0000"/>
                </a:solidFill>
                <a:effectLst>
                  <a:outerShdw blurRad="76200" dist="50800" dir="5400000" algn="tl" rotWithShape="0">
                    <a:srgbClr val="000000">
                      <a:alpha val="65000"/>
                    </a:srgbClr>
                  </a:outerShdw>
                </a:effectLst>
              </a:rPr>
              <a:t>Menghitung Maturity Value</a:t>
            </a:r>
            <a:endParaRPr lang="en-US" sz="2800" b="1" spc="50">
              <a:ln w="11430"/>
              <a:solidFill>
                <a:srgbClr val="FF0000"/>
              </a:solidFill>
              <a:effectLst>
                <a:outerShdw blurRad="76200" dist="50800" dir="5400000" algn="tl" rotWithShape="0">
                  <a:srgbClr val="000000">
                    <a:alpha val="65000"/>
                  </a:srgbClr>
                </a:outerShdw>
              </a:effectLst>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7630"/>
            <a:ext cx="8686800" cy="3101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37292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Discounting Promissory Notes</a:t>
            </a: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1762923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Discount of Promissory Notes</a:t>
            </a:r>
            <a:endParaRPr lang="en-US"/>
          </a:p>
        </p:txBody>
      </p:sp>
      <p:sp>
        <p:nvSpPr>
          <p:cNvPr id="5" name="Content Placeholder 4"/>
          <p:cNvSpPr>
            <a:spLocks noGrp="1"/>
          </p:cNvSpPr>
          <p:nvPr>
            <p:ph idx="1"/>
          </p:nvPr>
        </p:nvSpPr>
        <p:spPr/>
        <p:txBody>
          <a:bodyPr>
            <a:normAutofit fontScale="85000" lnSpcReduction="20000"/>
          </a:bodyPr>
          <a:lstStyle/>
          <a:p>
            <a:r>
              <a:rPr lang="en-US"/>
              <a:t>Sering kali, ketika pemberi pinjaman memegang surat promes sebagai jaminan untuk pinjaman kepada peminjam, pemberi pinjaman mungkin membutuhkan uang tunai sebelum tanggal jatuh tempo </a:t>
            </a:r>
            <a:r>
              <a:rPr lang="en-US" b="1" i="1" smtClean="0"/>
              <a:t>notes</a:t>
            </a:r>
            <a:r>
              <a:rPr lang="en-US" smtClean="0"/>
              <a:t>. </a:t>
            </a:r>
            <a:r>
              <a:rPr lang="en-US"/>
              <a:t>Satu opsi bagi pemberi pinjaman untuk "menjual" </a:t>
            </a:r>
            <a:r>
              <a:rPr lang="en-US" b="1" i="1" smtClean="0"/>
              <a:t>notes</a:t>
            </a:r>
            <a:r>
              <a:rPr lang="en-US" smtClean="0"/>
              <a:t> </a:t>
            </a:r>
            <a:r>
              <a:rPr lang="en-US"/>
              <a:t>ke pihak ketiga. Catatan Seperti dikatakan dinegosiasikan.</a:t>
            </a:r>
          </a:p>
          <a:p>
            <a:r>
              <a:rPr lang="en-US"/>
              <a:t>Namun, kini pihak ketiga asumsi risiko bahwa peminjam asli mungkin tidak membayar semuanya pada tanggal jatuh tempo. Oleh karena itu, untuk memperoleh catatan, pihak ketiga akan membayar asli pemberi pinjaman uang kurang dari nilai jatuh tempo. Catatan dikatakan "menjual dengan harga diskon."</a:t>
            </a:r>
          </a:p>
          <a:p>
            <a:r>
              <a:rPr lang="en-US"/>
              <a:t>Ada beberapa istilah kosakata yang terlibat dalam diskon promissory notes. </a:t>
            </a:r>
            <a:r>
              <a:rPr lang="en-US" smtClean="0"/>
              <a:t>Perhitungannya mudah </a:t>
            </a:r>
            <a:r>
              <a:rPr lang="en-US"/>
              <a:t>dan sangat mirip dengan perhitungan bunga sederhana. Ini dapat dijelaskan dengan menggunakan </a:t>
            </a:r>
            <a:r>
              <a:rPr lang="en-US" smtClean="0"/>
              <a:t>beberapa contoh berikut.</a:t>
            </a:r>
            <a:endParaRPr lang="en-US"/>
          </a:p>
        </p:txBody>
      </p:sp>
    </p:spTree>
    <p:extLst>
      <p:ext uri="{BB962C8B-B14F-4D97-AF65-F5344CB8AC3E}">
        <p14:creationId xmlns:p14="http://schemas.microsoft.com/office/powerpoint/2010/main" val="41057096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en-US"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sz="9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776" y="285750"/>
            <a:ext cx="8601075" cy="334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743200" y="4019550"/>
            <a:ext cx="5325625" cy="738664"/>
          </a:xfrm>
          <a:prstGeom prst="rect">
            <a:avLst/>
          </a:prstGeom>
          <a:effectLst>
            <a:outerShdw blurRad="127000" dist="1143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1400" b="1" i="1" smtClean="0">
                <a:solidFill>
                  <a:schemeClr val="bg1"/>
                </a:solidFill>
                <a:effectLst>
                  <a:outerShdw blurRad="38100" dist="38100" dir="2700000" algn="tl">
                    <a:srgbClr val="000000">
                      <a:alpha val="43137"/>
                    </a:srgbClr>
                  </a:outerShdw>
                </a:effectLst>
              </a:rPr>
              <a:t>Catatan</a:t>
            </a:r>
            <a:r>
              <a:rPr lang="en-US" sz="1400" smtClean="0">
                <a:solidFill>
                  <a:schemeClr val="bg1"/>
                </a:solidFill>
              </a:rPr>
              <a:t>:</a:t>
            </a:r>
          </a:p>
          <a:p>
            <a:r>
              <a:rPr lang="en-US" sz="1400" smtClean="0">
                <a:solidFill>
                  <a:schemeClr val="bg1"/>
                </a:solidFill>
              </a:rPr>
              <a:t>Penerbit: </a:t>
            </a:r>
            <a:r>
              <a:rPr lang="en-US" sz="1400" smtClean="0">
                <a:solidFill>
                  <a:srgbClr val="7030A0"/>
                </a:solidFill>
              </a:rPr>
              <a:t>Telescan Medical Instruments</a:t>
            </a:r>
          </a:p>
          <a:p>
            <a:r>
              <a:rPr lang="en-US" sz="1400" smtClean="0">
                <a:solidFill>
                  <a:schemeClr val="bg1"/>
                </a:solidFill>
              </a:rPr>
              <a:t>Pemegang Promes Pertama (Kreditor): </a:t>
            </a:r>
            <a:r>
              <a:rPr lang="en-US" sz="1400" smtClean="0">
                <a:solidFill>
                  <a:srgbClr val="7030A0"/>
                </a:solidFill>
              </a:rPr>
              <a:t>Margaret Wagner</a:t>
            </a:r>
            <a:endParaRPr lang="en-US" sz="1400">
              <a:solidFill>
                <a:srgbClr val="7030A0"/>
              </a:solidFill>
            </a:endParaRPr>
          </a:p>
        </p:txBody>
      </p:sp>
    </p:spTree>
    <p:extLst>
      <p:ext uri="{BB962C8B-B14F-4D97-AF65-F5344CB8AC3E}">
        <p14:creationId xmlns:p14="http://schemas.microsoft.com/office/powerpoint/2010/main" val="201809997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054310"/>
            <a:ext cx="6477000" cy="4032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38200" y="173759"/>
            <a:ext cx="5943600" cy="738664"/>
          </a:xfrm>
          <a:prstGeom prst="rect">
            <a:avLst/>
          </a:prstGeom>
          <a:effectLst>
            <a:outerShdw blurRad="127000" dist="1143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400" b="1" i="1" smtClean="0">
                <a:solidFill>
                  <a:schemeClr val="bg1"/>
                </a:solidFill>
                <a:effectLst>
                  <a:outerShdw blurRad="38100" dist="38100" dir="2700000" algn="tl">
                    <a:srgbClr val="000000">
                      <a:alpha val="43137"/>
                    </a:srgbClr>
                  </a:outerShdw>
                </a:effectLst>
              </a:rPr>
              <a:t>Misal 5 Oktober Margaret Wagner </a:t>
            </a:r>
            <a:r>
              <a:rPr lang="en-US" sz="1400" b="1" smtClean="0">
                <a:solidFill>
                  <a:schemeClr val="bg1"/>
                </a:solidFill>
                <a:effectLst>
                  <a:outerShdw blurRad="38100" dist="38100" dir="2700000" algn="tl">
                    <a:srgbClr val="000000">
                      <a:alpha val="43137"/>
                    </a:srgbClr>
                  </a:outerShdw>
                </a:effectLst>
              </a:rPr>
              <a:t>menjual promissory notes kepada </a:t>
            </a:r>
            <a:r>
              <a:rPr lang="en-US" sz="1400" b="1" smtClean="0">
                <a:solidFill>
                  <a:srgbClr val="FF0000"/>
                </a:solidFill>
                <a:effectLst>
                  <a:outerShdw blurRad="38100" dist="38100" dir="2700000" algn="tl">
                    <a:srgbClr val="000000">
                      <a:alpha val="43137"/>
                    </a:srgbClr>
                  </a:outerShdw>
                </a:effectLst>
              </a:rPr>
              <a:t>Auburn Financial Corporation </a:t>
            </a:r>
            <a:r>
              <a:rPr lang="en-US" sz="1400" b="1" smtClean="0">
                <a:solidFill>
                  <a:schemeClr val="bg1"/>
                </a:solidFill>
                <a:effectLst>
                  <a:outerShdw blurRad="38100" dist="38100" dir="2700000" algn="tl">
                    <a:srgbClr val="000000">
                      <a:alpha val="43137"/>
                    </a:srgbClr>
                  </a:outerShdw>
                </a:effectLst>
              </a:rPr>
              <a:t>dengan discount rate 12%</a:t>
            </a:r>
            <a:endParaRPr lang="en-US" sz="1400">
              <a:solidFill>
                <a:schemeClr val="bg1"/>
              </a:solidFill>
            </a:endParaRPr>
          </a:p>
        </p:txBody>
      </p:sp>
    </p:spTree>
    <p:extLst>
      <p:ext uri="{BB962C8B-B14F-4D97-AF65-F5344CB8AC3E}">
        <p14:creationId xmlns:p14="http://schemas.microsoft.com/office/powerpoint/2010/main" val="8468726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en-US"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sz="9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38150"/>
            <a:ext cx="8157033" cy="212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1999" y="2566988"/>
            <a:ext cx="7928433" cy="2585323"/>
          </a:xfrm>
          <a:prstGeom prst="rect">
            <a:avLst/>
          </a:prstGeom>
          <a:noFill/>
        </p:spPr>
        <p:txBody>
          <a:bodyPr wrap="square" rtlCol="0">
            <a:spAutoFit/>
          </a:bodyPr>
          <a:lstStyle/>
          <a:p>
            <a:pPr indent="515938"/>
            <a:r>
              <a:rPr lang="en-US" smtClean="0">
                <a:solidFill>
                  <a:schemeClr val="bg1"/>
                </a:solidFill>
                <a:latin typeface="Times New Roman" pitchFamily="18" charset="0"/>
                <a:cs typeface="Times New Roman" pitchFamily="18" charset="0"/>
              </a:rPr>
              <a:t>Perbedaan antara maturity value dan discount amount disebut </a:t>
            </a:r>
            <a:r>
              <a:rPr lang="en-US" b="1" smtClean="0">
                <a:solidFill>
                  <a:schemeClr val="bg1"/>
                </a:solidFill>
                <a:latin typeface="Times New Roman" pitchFamily="18" charset="0"/>
                <a:cs typeface="Times New Roman" pitchFamily="18" charset="0"/>
              </a:rPr>
              <a:t>proceed. </a:t>
            </a:r>
            <a:r>
              <a:rPr lang="en-US" smtClean="0">
                <a:solidFill>
                  <a:schemeClr val="bg1"/>
                </a:solidFill>
                <a:latin typeface="Times New Roman" pitchFamily="18" charset="0"/>
                <a:cs typeface="Times New Roman" pitchFamily="18" charset="0"/>
              </a:rPr>
              <a:t>Ini merupakan jumlah penghasilan yang akan diterima Auburn Finansial setelah ia bersedia membeli kepada Margaret Wagner promissory note yang diterbitkan oleh Telescan Medical Systems. Jika tidak ada proceed, maka Auburn Financial tidak akan bersedia membeli promissory note tersebut.</a:t>
            </a:r>
          </a:p>
          <a:p>
            <a:pPr indent="515938"/>
            <a:endParaRPr lang="en-US" smtClean="0">
              <a:solidFill>
                <a:schemeClr val="bg1"/>
              </a:solidFill>
              <a:latin typeface="Times New Roman" pitchFamily="18" charset="0"/>
              <a:cs typeface="Times New Roman" pitchFamily="18" charset="0"/>
            </a:endParaRPr>
          </a:p>
          <a:p>
            <a:pPr>
              <a:tabLst>
                <a:tab pos="860425" algn="l"/>
              </a:tabLst>
            </a:pPr>
            <a:r>
              <a:rPr lang="en-US" b="1" smtClean="0">
                <a:solidFill>
                  <a:srgbClr val="00B0F0"/>
                </a:solidFill>
                <a:latin typeface="Times New Roman" pitchFamily="18" charset="0"/>
                <a:cs typeface="Times New Roman" pitchFamily="18" charset="0"/>
              </a:rPr>
              <a:t>Proceed 	= Maturity value – Discount amount</a:t>
            </a:r>
          </a:p>
          <a:p>
            <a:pPr>
              <a:tabLst>
                <a:tab pos="860425" algn="l"/>
              </a:tabLst>
            </a:pPr>
            <a:r>
              <a:rPr lang="en-US" b="1">
                <a:solidFill>
                  <a:srgbClr val="00B0F0"/>
                </a:solidFill>
                <a:latin typeface="Times New Roman" pitchFamily="18" charset="0"/>
                <a:cs typeface="Times New Roman" pitchFamily="18" charset="0"/>
              </a:rPr>
              <a:t>	</a:t>
            </a:r>
            <a:r>
              <a:rPr lang="en-US" b="1" smtClean="0">
                <a:solidFill>
                  <a:srgbClr val="00B0F0"/>
                </a:solidFill>
                <a:latin typeface="Times New Roman" pitchFamily="18" charset="0"/>
                <a:cs typeface="Times New Roman" pitchFamily="18" charset="0"/>
              </a:rPr>
              <a:t>=  $77,000 - $1,873.67 = $75,126.33</a:t>
            </a:r>
          </a:p>
          <a:p>
            <a:endParaRPr lang="en-US">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8213202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en-US"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sz="9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en-US" sz="2800" b="1" spc="50" smtClean="0">
                <a:ln w="11430"/>
                <a:solidFill>
                  <a:srgbClr val="FF0000"/>
                </a:solidFill>
                <a:effectLst>
                  <a:outerShdw blurRad="76200" dist="50800" dir="5400000" algn="tl" rotWithShape="0">
                    <a:srgbClr val="000000">
                      <a:alpha val="65000"/>
                    </a:srgbClr>
                  </a:outerShdw>
                </a:effectLst>
              </a:rPr>
              <a:t>Menghitung Maturity Value</a:t>
            </a:r>
            <a:endParaRPr lang="en-US" sz="2800" b="1" spc="50">
              <a:ln w="11430"/>
              <a:solidFill>
                <a:srgbClr val="FF0000"/>
              </a:solidFill>
              <a:effectLst>
                <a:outerShdw blurRad="76200" dist="50800" dir="5400000" algn="tl" rotWithShape="0">
                  <a:srgbClr val="000000">
                    <a:alpha val="65000"/>
                  </a:srgbClr>
                </a:outerShdw>
              </a:effectLst>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5317"/>
            <a:ext cx="91440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91255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Non-Interest Bearing </a:t>
            </a:r>
            <a:br>
              <a:rPr lang="en-US" smtClean="0"/>
            </a:br>
            <a:r>
              <a:rPr lang="en-US" smtClean="0"/>
              <a:t>Promissory Notes</a:t>
            </a:r>
            <a:endParaRPr lang="en-US"/>
          </a:p>
        </p:txBody>
      </p:sp>
      <p:sp>
        <p:nvSpPr>
          <p:cNvPr id="3" name="Text Placeholder 2"/>
          <p:cNvSpPr>
            <a:spLocks noGrp="1"/>
          </p:cNvSpPr>
          <p:nvPr>
            <p:ph type="body" idx="1"/>
          </p:nvPr>
        </p:nvSpPr>
        <p:spPr/>
        <p:txBody>
          <a:bodyPr/>
          <a:lstStyle/>
          <a:p>
            <a:r>
              <a:rPr lang="en-US" smtClean="0"/>
              <a:t>(Promes Tanpa Bunga)</a:t>
            </a:r>
            <a:endParaRPr lang="en-US"/>
          </a:p>
        </p:txBody>
      </p:sp>
    </p:spTree>
    <p:extLst>
      <p:ext uri="{BB962C8B-B14F-4D97-AF65-F5344CB8AC3E}">
        <p14:creationId xmlns:p14="http://schemas.microsoft.com/office/powerpoint/2010/main" val="40884527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209550"/>
            <a:ext cx="7848601" cy="2668787"/>
          </a:xfrm>
          <a:prstGeom prst="rect">
            <a:avLst/>
          </a:prstGeom>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914400" y="2878336"/>
            <a:ext cx="8001000" cy="2062103"/>
          </a:xfrm>
          <a:prstGeom prst="rect">
            <a:avLst/>
          </a:prstGeom>
          <a:noFill/>
        </p:spPr>
        <p:txBody>
          <a:bodyPr wrap="square" rtlCol="0">
            <a:spAutoFit/>
          </a:bodyPr>
          <a:lstStyle/>
          <a:p>
            <a:r>
              <a:rPr lang="en-US" sz="1600" smtClean="0">
                <a:solidFill>
                  <a:srgbClr val="7030A0"/>
                </a:solidFill>
                <a:latin typeface="Times New Roman" pitchFamily="18" charset="0"/>
                <a:cs typeface="Times New Roman" pitchFamily="18" charset="0"/>
              </a:rPr>
              <a:t>Kadang-kadang, original lender (kreditor awal) tidak membebankan bunga sedikitpun. Pada situasi semacam ini, besarnya </a:t>
            </a:r>
            <a:r>
              <a:rPr lang="en-US" sz="1600" b="1" smtClean="0">
                <a:solidFill>
                  <a:srgbClr val="7030A0"/>
                </a:solidFill>
                <a:latin typeface="Times New Roman" pitchFamily="18" charset="0"/>
                <a:cs typeface="Times New Roman" pitchFamily="18" charset="0"/>
              </a:rPr>
              <a:t>maturity value </a:t>
            </a:r>
            <a:r>
              <a:rPr lang="en-US" sz="1600" smtClean="0">
                <a:solidFill>
                  <a:srgbClr val="7030A0"/>
                </a:solidFill>
                <a:latin typeface="Times New Roman" pitchFamily="18" charset="0"/>
                <a:cs typeface="Times New Roman" pitchFamily="18" charset="0"/>
              </a:rPr>
              <a:t>sama dengan </a:t>
            </a:r>
            <a:r>
              <a:rPr lang="en-US" sz="1600" b="1" smtClean="0">
                <a:solidFill>
                  <a:srgbClr val="7030A0"/>
                </a:solidFill>
                <a:latin typeface="Times New Roman" pitchFamily="18" charset="0"/>
                <a:cs typeface="Times New Roman" pitchFamily="18" charset="0"/>
              </a:rPr>
              <a:t>face value</a:t>
            </a:r>
            <a:r>
              <a:rPr lang="en-US" sz="1600" smtClean="0">
                <a:solidFill>
                  <a:srgbClr val="7030A0"/>
                </a:solidFill>
                <a:latin typeface="Times New Roman" pitchFamily="18" charset="0"/>
                <a:cs typeface="Times New Roman" pitchFamily="18" charset="0"/>
              </a:rPr>
              <a:t>. Dengan kata lain, original lender mungkin ingin bahwa semua bunga harus dibayar di awal. Oleh karenanya, ini merupakan jenis lain dari promissory note yang tidak memiliki bunga pada nilai jatuh tempo (maturity value), sehingga maturity value sama dengan nilai nominal (face value). Untuk menghitung proceed dari non-interset-bearing promissory note, ikuti langkah-langkah yang sama seperti disebut di atas, tetapi pada Step 1, besar bunga adalah $0, dan maturity value sama dengan face value.</a:t>
            </a:r>
            <a:endParaRPr lang="en-US" sz="160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32309135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5399"/>
            <a:ext cx="7800975" cy="481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287455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8094246" y="-95250"/>
            <a:ext cx="0" cy="5400000"/>
          </a:xfrm>
          <a:prstGeom prst="line">
            <a:avLst/>
          </a:prstGeom>
          <a:ln w="57150">
            <a:solidFill>
              <a:srgbClr val="4968BF"/>
            </a:solidFill>
          </a:ln>
        </p:spPr>
        <p:style>
          <a:lnRef idx="1">
            <a:schemeClr val="accent1"/>
          </a:lnRef>
          <a:fillRef idx="0">
            <a:schemeClr val="accent1"/>
          </a:fillRef>
          <a:effectRef idx="0">
            <a:schemeClr val="accent1"/>
          </a:effectRef>
          <a:fontRef idx="minor">
            <a:schemeClr val="tx1"/>
          </a:fontRef>
        </p:style>
      </p:cxn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0646"/>
            <a:ext cx="8771965" cy="5010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635910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Bank Discounting</a:t>
            </a:r>
            <a:endParaRPr lang="en-US"/>
          </a:p>
        </p:txBody>
      </p:sp>
      <p:sp>
        <p:nvSpPr>
          <p:cNvPr id="3" name="Text Placeholder 2"/>
          <p:cNvSpPr>
            <a:spLocks noGrp="1"/>
          </p:cNvSpPr>
          <p:nvPr>
            <p:ph type="body" idx="1"/>
          </p:nvPr>
        </p:nvSpPr>
        <p:spPr/>
        <p:txBody>
          <a:bodyPr/>
          <a:lstStyle/>
          <a:p>
            <a:r>
              <a:rPr lang="en-US" smtClean="0"/>
              <a:t>(Diskonto Bank)</a:t>
            </a:r>
            <a:endParaRPr lang="en-US"/>
          </a:p>
        </p:txBody>
      </p:sp>
    </p:spTree>
    <p:extLst>
      <p:ext uri="{BB962C8B-B14F-4D97-AF65-F5344CB8AC3E}">
        <p14:creationId xmlns:p14="http://schemas.microsoft.com/office/powerpoint/2010/main" val="32252303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Diskonto Bank</a:t>
            </a:r>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72213"/>
            <a:ext cx="7542392" cy="31532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95917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Diskonto Bank</a:t>
            </a:r>
            <a:endParaRPr lang="en-US"/>
          </a:p>
        </p:txBody>
      </p:sp>
      <p:sp>
        <p:nvSpPr>
          <p:cNvPr id="5" name="Content Placeholder 4"/>
          <p:cNvSpPr>
            <a:spLocks noGrp="1"/>
          </p:cNvSpPr>
          <p:nvPr>
            <p:ph idx="1"/>
          </p:nvPr>
        </p:nvSpPr>
        <p:spPr/>
        <p:txBody>
          <a:bodyPr>
            <a:normAutofit fontScale="85000" lnSpcReduction="10000"/>
          </a:bodyPr>
          <a:lstStyle/>
          <a:p>
            <a:r>
              <a:rPr lang="en-US"/>
              <a:t>Mohon diperhatikan: Rueben </a:t>
            </a:r>
            <a:r>
              <a:rPr lang="en-US" smtClean="0"/>
              <a:t>tetap menerima hanya $50.000 </a:t>
            </a:r>
            <a:r>
              <a:rPr lang="en-US"/>
              <a:t>untuk </a:t>
            </a:r>
            <a:r>
              <a:rPr lang="en-US" smtClean="0"/>
              <a:t>60 hari, </a:t>
            </a:r>
            <a:r>
              <a:rPr lang="en-US"/>
              <a:t>dan kemudian membayar uang sebesar </a:t>
            </a:r>
            <a:r>
              <a:rPr lang="en-US" smtClean="0"/>
              <a:t>$50.750 </a:t>
            </a:r>
            <a:r>
              <a:rPr lang="en-US"/>
              <a:t>pada tanggal jatuh tempo.</a:t>
            </a:r>
          </a:p>
          <a:p>
            <a:r>
              <a:rPr lang="en-US"/>
              <a:t>Pada bagian sebelumnya, kita mempelajari promissory notes yang didiskontokan pada beberapa tanggal antara tanggal pinjaman dan tanggal jatuh tempo. </a:t>
            </a:r>
            <a:endParaRPr lang="en-US" smtClean="0"/>
          </a:p>
          <a:p>
            <a:r>
              <a:rPr lang="en-US" smtClean="0"/>
              <a:t>Demikian </a:t>
            </a:r>
            <a:r>
              <a:rPr lang="en-US"/>
              <a:t>pula, kadang-kadang bank akan diskon pinjaman langsung, pada saat mereka ditulis. Langkah-langkah untuk diskon pinjaman adalah sama dengan diskon promes, tetapi bahkan lebih sederhana karena (a) nilai nominal sama dengan nilai jatuh tempo, (b) tanggal diskonto adalah sama dengan tanggal pinjaman, dan (3) jumlah hari diskonto adalah sama dengan periode pinjaman.</a:t>
            </a:r>
          </a:p>
        </p:txBody>
      </p:sp>
    </p:spTree>
    <p:extLst>
      <p:ext uri="{BB962C8B-B14F-4D97-AF65-F5344CB8AC3E}">
        <p14:creationId xmlns:p14="http://schemas.microsoft.com/office/powerpoint/2010/main" val="8860440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47750"/>
            <a:ext cx="8396789"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97039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4278"/>
            <a:ext cx="6858000" cy="2993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08048"/>
            <a:ext cx="6781800" cy="172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57937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4" y="426610"/>
            <a:ext cx="9122485" cy="4431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062006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713" y="209550"/>
            <a:ext cx="8945087"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2466375"/>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8126520" y="-73734"/>
            <a:ext cx="0" cy="5400000"/>
          </a:xfrm>
          <a:prstGeom prst="line">
            <a:avLst/>
          </a:prstGeom>
          <a:ln w="57150">
            <a:solidFill>
              <a:srgbClr val="4968BF"/>
            </a:solidFill>
          </a:ln>
        </p:spPr>
        <p:style>
          <a:lnRef idx="1">
            <a:schemeClr val="accent1"/>
          </a:lnRef>
          <a:fillRef idx="0">
            <a:schemeClr val="accent1"/>
          </a:fillRef>
          <a:effectRef idx="0">
            <a:schemeClr val="accent1"/>
          </a:effectRef>
          <a:fontRef idx="minor">
            <a:schemeClr val="tx1"/>
          </a:fontRef>
        </p:style>
      </p:cxn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42950"/>
            <a:ext cx="8813408" cy="376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259194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Pinjam Uang untuk memperoleh Cash Discount (Potongan Tunai)</a:t>
            </a:r>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1789447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Pinjam uang demi Cash Discount</a:t>
            </a:r>
            <a:endParaRPr lang="en-US"/>
          </a:p>
        </p:txBody>
      </p:sp>
      <p:sp>
        <p:nvSpPr>
          <p:cNvPr id="5" name="Content Placeholder 4"/>
          <p:cNvSpPr>
            <a:spLocks noGrp="1"/>
          </p:cNvSpPr>
          <p:nvPr>
            <p:ph idx="1"/>
          </p:nvPr>
        </p:nvSpPr>
        <p:spPr>
          <a:xfrm>
            <a:off x="381000" y="1355521"/>
            <a:ext cx="8000999" cy="3038578"/>
          </a:xfrm>
        </p:spPr>
        <p:txBody>
          <a:bodyPr>
            <a:normAutofit fontScale="92500" lnSpcReduction="10000"/>
          </a:bodyPr>
          <a:lstStyle/>
          <a:p>
            <a:r>
              <a:rPr lang="en-US"/>
              <a:t>Dalam Bab 7, kami menjelaskan bagaimana produsen dan pedagang menggunakan diskon tunai untuk mendorong pelanggan mereka untuk membayar tagihan mereka awal. Ingat bahwa istilah "2/10, net 0" berarti bahwa pembeli akan menerima diskon 2% dengan membayar faktur dalam waktu 10 hari dan bahwa seluruh faktur jatuh tempo dalam 30 hari. </a:t>
            </a:r>
            <a:endParaRPr lang="en-US" smtClean="0"/>
          </a:p>
          <a:p>
            <a:r>
              <a:rPr lang="en-US" smtClean="0"/>
              <a:t>Namun</a:t>
            </a:r>
            <a:r>
              <a:rPr lang="en-US"/>
              <a:t>, itu akan menjadi normal bahwa pembeli tidak akan memiliki uang tunai langsung untuk membayar tagihan awal. Pembeli mungkin perlu untuk menjual barang dagangan untuk mendapatkan uang tunai untuk membayar tagihan. Biasanya, pembeli dapat menghemat uang dengan meminjam uang untuk membayar tagihan awal dan mendapatkan diskon tunai.</a:t>
            </a:r>
          </a:p>
        </p:txBody>
      </p:sp>
    </p:spTree>
    <p:extLst>
      <p:ext uri="{BB962C8B-B14F-4D97-AF65-F5344CB8AC3E}">
        <p14:creationId xmlns:p14="http://schemas.microsoft.com/office/powerpoint/2010/main" val="33234477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1232"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117345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3699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177586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7696200" y="-95250"/>
            <a:ext cx="0" cy="5400000"/>
          </a:xfrm>
          <a:prstGeom prst="line">
            <a:avLst/>
          </a:prstGeom>
          <a:ln w="38100">
            <a:solidFill>
              <a:srgbClr val="4968BF"/>
            </a:solidFill>
          </a:ln>
        </p:spPr>
        <p:style>
          <a:lnRef idx="1">
            <a:schemeClr val="accent1"/>
          </a:lnRef>
          <a:fillRef idx="0">
            <a:schemeClr val="accent1"/>
          </a:fillRef>
          <a:effectRef idx="0">
            <a:schemeClr val="accent1"/>
          </a:effectRef>
          <a:fontRef idx="minor">
            <a:schemeClr val="tx1"/>
          </a:fontRef>
        </p:style>
      </p:cxn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9910"/>
            <a:ext cx="8534400" cy="5015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90551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theme/theme1.xml><?xml version="1.0" encoding="utf-8"?>
<a:theme xmlns:a="http://schemas.openxmlformats.org/drawingml/2006/main" name="Winter">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Wint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100000"/>
                <a:shade val="90000"/>
                <a:hueMod val="100000"/>
                <a:satMod val="130000"/>
                <a:lumMod val="90000"/>
              </a:schemeClr>
            </a:gs>
            <a:gs pos="92000">
              <a:schemeClr val="phClr">
                <a:tint val="96000"/>
                <a:shade val="100000"/>
                <a:hueMod val="96000"/>
                <a:satMod val="140000"/>
                <a:lumMod val="128000"/>
              </a:schemeClr>
            </a:gs>
          </a:gsLst>
          <a:lin ang="5400000" scaled="1"/>
        </a:gradFill>
        <a:gradFill rotWithShape="1">
          <a:gsLst>
            <a:gs pos="0">
              <a:schemeClr val="phClr">
                <a:tint val="96000"/>
                <a:shade val="100000"/>
                <a:hueMod val="96000"/>
                <a:satMod val="140000"/>
                <a:lumMod val="128000"/>
              </a:schemeClr>
            </a:gs>
            <a:gs pos="83000">
              <a:schemeClr val="phClr">
                <a:shade val="85000"/>
                <a:hueMod val="100000"/>
                <a:satMod val="130000"/>
                <a:lumMod val="9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TC102455519[[fn=Winter]]</Template>
  <TotalTime>570</TotalTime>
  <Words>872</Words>
  <Application>Microsoft Office PowerPoint</Application>
  <PresentationFormat>On-screen Show (16:9)</PresentationFormat>
  <Paragraphs>54</Paragraphs>
  <Slides>43</Slides>
  <Notes>1</Notes>
  <HiddenSlides>1</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Winter</vt:lpstr>
      <vt:lpstr>Notes and  Bank Discount</vt:lpstr>
      <vt:lpstr>PowerPoint Presentation</vt:lpstr>
      <vt:lpstr>PowerPoint Presentation</vt:lpstr>
      <vt:lpstr>PowerPoint Presentation</vt:lpstr>
      <vt:lpstr>PowerPoint Presentation</vt:lpstr>
      <vt:lpstr>PowerPoint Presentation</vt:lpstr>
      <vt:lpstr>Bentuk surat berharga sejenisnya</vt:lpstr>
      <vt:lpstr>Menghitung hari bunga antara dua tanggal (antara tanggal penerbitan dan tanggal jatuh tempo)</vt:lpstr>
      <vt:lpstr>PowerPoint Presentation</vt:lpstr>
      <vt:lpstr>PowerPoint Presentation</vt:lpstr>
      <vt:lpstr>PowerPoint Presentation</vt:lpstr>
      <vt:lpstr>PowerPoint Presentation</vt:lpstr>
      <vt:lpstr>PowerPoint Presentation</vt:lpstr>
      <vt:lpstr>Menentukan tanggal jatuh tempo</vt:lpstr>
      <vt:lpstr>PowerPoint Presentation</vt:lpstr>
      <vt:lpstr>PowerPoint Presentation</vt:lpstr>
      <vt:lpstr>PowerPoint Presentation</vt:lpstr>
      <vt:lpstr>PowerPoint Presentation</vt:lpstr>
      <vt:lpstr>Menghitung Maturity Value dari Promes (Notes)</vt:lpstr>
      <vt:lpstr>PowerPoint Presentation</vt:lpstr>
      <vt:lpstr>Discounting Promissory Notes</vt:lpstr>
      <vt:lpstr>Discount of Promissory Notes</vt:lpstr>
      <vt:lpstr>PowerPoint Presentation</vt:lpstr>
      <vt:lpstr>PowerPoint Presentation</vt:lpstr>
      <vt:lpstr>PowerPoint Presentation</vt:lpstr>
      <vt:lpstr>PowerPoint Presentation</vt:lpstr>
      <vt:lpstr>Non-Interest Bearing  Promissory Notes</vt:lpstr>
      <vt:lpstr>PowerPoint Presentation</vt:lpstr>
      <vt:lpstr>PowerPoint Presentation</vt:lpstr>
      <vt:lpstr>PowerPoint Presentation</vt:lpstr>
      <vt:lpstr>Bank Discounting</vt:lpstr>
      <vt:lpstr>Diskonto Bank</vt:lpstr>
      <vt:lpstr>Diskonto Bank</vt:lpstr>
      <vt:lpstr>PowerPoint Presentation</vt:lpstr>
      <vt:lpstr>PowerPoint Presentation</vt:lpstr>
      <vt:lpstr>PowerPoint Presentation</vt:lpstr>
      <vt:lpstr>PowerPoint Presentation</vt:lpstr>
      <vt:lpstr>PowerPoint Presentation</vt:lpstr>
      <vt:lpstr>Pinjam Uang untuk memperoleh Cash Discount (Potongan Tunai)</vt:lpstr>
      <vt:lpstr>Pinjam uang demi Cash Discount</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Interest (Bunga Sederhana)</dc:title>
  <dc:creator>babeh</dc:creator>
  <cp:lastModifiedBy>user</cp:lastModifiedBy>
  <cp:revision>60</cp:revision>
  <cp:lastPrinted>2013-11-24T09:19:41Z</cp:lastPrinted>
  <dcterms:created xsi:type="dcterms:W3CDTF">2013-11-05T13:09:33Z</dcterms:created>
  <dcterms:modified xsi:type="dcterms:W3CDTF">2013-11-24T09:37:24Z</dcterms:modified>
</cp:coreProperties>
</file>