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4" r:id="rId4"/>
    <p:sldId id="258" r:id="rId5"/>
    <p:sldId id="261" r:id="rId6"/>
    <p:sldId id="264" r:id="rId7"/>
    <p:sldId id="263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5" r:id="rId18"/>
    <p:sldId id="276" r:id="rId19"/>
    <p:sldId id="279" r:id="rId20"/>
    <p:sldId id="280" r:id="rId21"/>
    <p:sldId id="277" r:id="rId22"/>
    <p:sldId id="278" r:id="rId23"/>
    <p:sldId id="281" r:id="rId24"/>
    <p:sldId id="282" r:id="rId25"/>
  </p:sldIdLst>
  <p:sldSz cx="9144000" cy="5143500" type="screen16x9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193"/>
    <a:srgbClr val="9F95C7"/>
    <a:srgbClr val="6CB05C"/>
    <a:srgbClr val="AF9F5D"/>
    <a:srgbClr val="61579B"/>
    <a:srgbClr val="5A579B"/>
    <a:srgbClr val="484C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6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B49AF-CA9D-4972-8344-577236B8A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2726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B51BA-CF5C-4FB2-B55B-F769AE16D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8151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83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47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8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2286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885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114550"/>
            <a:ext cx="6400800" cy="131445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1815084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31445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>
              <a:defRPr b="1" cap="none" spc="0">
                <a:ln w="1905"/>
                <a:solidFill>
                  <a:srgbClr val="7030A0"/>
                </a:solidFill>
                <a:effectLst>
                  <a:outerShdw blurRad="127000" dist="63500" dir="2700000" algn="tl" rotWithShape="0">
                    <a:prstClr val="black">
                      <a:alpha val="60000"/>
                    </a:prstClr>
                  </a:outerShdw>
                </a:effectLst>
                <a:latin typeface="Calibri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769779"/>
            <a:ext cx="457200" cy="330994"/>
          </a:xfrm>
        </p:spPr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4290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4288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1714500"/>
            <a:ext cx="8833104" cy="228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06764"/>
            <a:ext cx="8833104" cy="16047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057400"/>
            <a:ext cx="6480174" cy="1254919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18288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00050"/>
            <a:ext cx="7772400" cy="1143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4807458"/>
            <a:ext cx="3044952" cy="274320"/>
          </a:xfrm>
        </p:spPr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1" y="1181739"/>
            <a:ext cx="8921" cy="361466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1650206"/>
            <a:ext cx="0" cy="31409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0858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028700"/>
            <a:ext cx="8833104" cy="685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4793742"/>
            <a:ext cx="8833104" cy="233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4040188" cy="549731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143000"/>
            <a:ext cx="4041775" cy="548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4807458"/>
            <a:ext cx="358140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96012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1853537"/>
            <a:ext cx="4041648" cy="286380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1853537"/>
            <a:ext cx="4038600" cy="286664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781812"/>
            <a:ext cx="457200" cy="330994"/>
          </a:xfrm>
        </p:spPr>
        <p:txBody>
          <a:bodyPr/>
          <a:lstStyle>
            <a:lvl1pPr algn="ctr">
              <a:defRPr/>
            </a:lvl1pPr>
          </a:lstStyle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777015"/>
            <a:ext cx="457200" cy="330994"/>
          </a:xfrm>
        </p:spPr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18872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4743450"/>
            <a:ext cx="609600" cy="33099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14300"/>
            <a:ext cx="8833104" cy="2286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891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2362200" cy="74295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485901"/>
            <a:ext cx="2362200" cy="3108722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514350"/>
            <a:ext cx="5638800" cy="4057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383280" cy="27432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14300"/>
            <a:ext cx="8833104" cy="2263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3771900"/>
            <a:ext cx="5867400" cy="9144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457200"/>
            <a:ext cx="5867400" cy="32004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742950"/>
            <a:ext cx="2438400" cy="394335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4803738"/>
            <a:ext cx="3044952" cy="274320"/>
          </a:xfrm>
        </p:spPr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584448" cy="27432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802505" y="2458593"/>
            <a:ext cx="468401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194322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2265188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2257426"/>
            <a:ext cx="457200" cy="330994"/>
          </a:xfrm>
        </p:spPr>
        <p:txBody>
          <a:bodyPr/>
          <a:lstStyle/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553200" cy="43660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228601"/>
            <a:ext cx="14478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144000" cy="10450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CA8058E-1AC5-4DA3-B40A-B730C4DBD494}" type="datetimeFigureOut">
              <a:rPr lang="en-US" smtClean="0"/>
              <a:t>11/24/2013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95755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780131"/>
            <a:ext cx="457200" cy="33099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1DFCBB0-4899-4010-9EF1-2DFC6731BDB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8534400" cy="3449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993231"/>
            <a:ext cx="7677358" cy="1102519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>
                <a:ln w="1905">
                  <a:noFill/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Chapter </a:t>
            </a:r>
            <a:r>
              <a:rPr lang="en-US" sz="3200" b="1" smtClean="0">
                <a:ln w="1905">
                  <a:noFill/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14</a:t>
            </a:r>
            <a:br>
              <a:rPr lang="en-US" sz="3200" b="1" smtClean="0">
                <a:ln w="1905">
                  <a:noFill/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72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Compound Interest </a:t>
            </a:r>
            <a:endParaRPr lang="en-US" sz="4800" b="1" spc="50">
              <a:ln w="11430"/>
              <a:noFill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181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Definisi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Bunga majemuk berarti bahwa perhitungan rumus bunga sederhana yang dilakukan setiap periode selama masa investasi. Uang dari perhitungan bunga sebelumnya ditambahkan ke </a:t>
            </a:r>
            <a:r>
              <a:rPr lang="en-US" smtClean="0"/>
              <a:t>pokok pinjaman </a:t>
            </a:r>
            <a:r>
              <a:rPr lang="en-US"/>
              <a:t>sebelum perhitungan bunga berikutnya dilakukan. </a:t>
            </a:r>
            <a:endParaRPr lang="en-US" smtClean="0"/>
          </a:p>
          <a:p>
            <a:r>
              <a:rPr lang="en-US" smtClean="0"/>
              <a:t>Jika </a:t>
            </a:r>
            <a:r>
              <a:rPr lang="en-US"/>
              <a:t>investasi majemuk setiap tahun selama 2 tahun, bunga sederhana dihitung sekali pada setiap akhir tahun. </a:t>
            </a:r>
            <a:r>
              <a:rPr lang="en-US" smtClean="0"/>
              <a:t>Bunga </a:t>
            </a:r>
            <a:r>
              <a:rPr lang="en-US"/>
              <a:t>sederhana diperoleh pada tahun 1 akan ditambahkan ke kepala sekolah untuk awal tahun 2. </a:t>
            </a:r>
            <a:endParaRPr lang="en-US" smtClean="0"/>
          </a:p>
          <a:p>
            <a:r>
              <a:rPr lang="en-US" smtClean="0"/>
              <a:t>Nilai </a:t>
            </a:r>
            <a:r>
              <a:rPr lang="en-US"/>
              <a:t>total investasi adalah pokok ditambah semua bunga majemuk. Jumlah ini disebut nilai </a:t>
            </a:r>
            <a:r>
              <a:rPr lang="en-US" smtClean="0"/>
              <a:t>yang akan datang (future value) atau </a:t>
            </a:r>
            <a:r>
              <a:rPr lang="en-US"/>
              <a:t>jumlah majemuk. Dalam keuangan, </a:t>
            </a:r>
            <a:r>
              <a:rPr lang="en-US" smtClean="0"/>
              <a:t> pokok </a:t>
            </a:r>
            <a:r>
              <a:rPr lang="en-US"/>
              <a:t>asli biasanya disebut nilai sekarang.</a:t>
            </a:r>
          </a:p>
        </p:txBody>
      </p:sp>
    </p:spTree>
    <p:extLst>
      <p:ext uri="{BB962C8B-B14F-4D97-AF65-F5344CB8AC3E}">
        <p14:creationId xmlns:p14="http://schemas.microsoft.com/office/powerpoint/2010/main" val="425634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035"/>
            <a:ext cx="6477000" cy="481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93380" y="119748"/>
            <a:ext cx="1960366" cy="57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40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09550"/>
            <a:ext cx="8458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81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mtClean="0"/>
              <a:t>Contoh</a:t>
            </a:r>
            <a:endParaRPr lang="id-ID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4800" y="1276350"/>
            <a:ext cx="8503920" cy="3429000"/>
          </a:xfrm>
        </p:spPr>
        <p:txBody>
          <a:bodyPr/>
          <a:lstStyle/>
          <a:p>
            <a:r>
              <a:rPr lang="en-US" sz="2800"/>
              <a:t>Seseorang menabung $1000. Jika bank memberi ia bunga tabungan 10% per tahun, berapa saldo tabungannya pada akhir tahun ke-4?</a:t>
            </a:r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730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405665"/>
              </p:ext>
            </p:extLst>
          </p:nvPr>
        </p:nvGraphicFramePr>
        <p:xfrm>
          <a:off x="457200" y="361950"/>
          <a:ext cx="8305800" cy="4233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400"/>
                <a:gridCol w="3124200"/>
                <a:gridCol w="1295400"/>
                <a:gridCol w="2590800"/>
              </a:tblGrid>
              <a:tr h="22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ke-1, sekarang)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ke-1)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0,10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x 1,000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ke-1)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1,000 + 0,10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x 1,000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1,100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0,10 x 1,100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1,100</a:t>
                      </a:r>
                      <a:r>
                        <a:rPr lang="en-US" sz="1400" b="0" i="0" u="none" strike="noStrike" baseline="0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 + 1,10 x 1,100</a:t>
                      </a:r>
                      <a:endParaRPr lang="en-US" sz="1400" b="0" i="0" u="none" strike="noStrike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1,210</a:t>
                      </a:r>
                      <a:endParaRPr lang="en-US" sz="1400" b="0" i="0" u="none" strike="noStrike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7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1,210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0,10 x 1,210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1,210 + 0,10 x 1,210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1,331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1,331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0,10 x 1,331</a:t>
                      </a:r>
                      <a:endParaRPr lang="en-US" sz="1400" b="0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1,331 + 0,10 x 1,331</a:t>
                      </a:r>
                      <a:endParaRPr lang="en-US" sz="1400" b="0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1,464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52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419349"/>
              </p:ext>
            </p:extLst>
          </p:nvPr>
        </p:nvGraphicFramePr>
        <p:xfrm>
          <a:off x="457200" y="361950"/>
          <a:ext cx="8305800" cy="4233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400"/>
                <a:gridCol w="3124200"/>
                <a:gridCol w="1295400"/>
                <a:gridCol w="2590800"/>
              </a:tblGrid>
              <a:tr h="22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ke-1, sekarang)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</a:t>
                      </a:r>
                      <a:r>
                        <a:rPr lang="en-US" sz="1400" u="none" strike="noStrike" smtClean="0">
                          <a:effectLst/>
                          <a:latin typeface="+mn-lt"/>
                        </a:rPr>
                        <a:t>1,000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ke-1)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0,10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x 1,000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ke-1)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</a:t>
                      </a:r>
                      <a:r>
                        <a:rPr lang="en-US" sz="1400" u="none" strike="noStrike" smtClean="0">
                          <a:effectLst/>
                          <a:latin typeface="+mn-lt"/>
                        </a:rPr>
                        <a:t>1,100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1,000 + 0,10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x 1,000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</a:t>
                      </a:r>
                      <a:r>
                        <a:rPr lang="en-US" sz="1400" u="none" strike="noStrike" smtClean="0">
                          <a:effectLst/>
                          <a:latin typeface="+mn-lt"/>
                        </a:rPr>
                        <a:t>1,100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1,100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0,10 x 1,100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</a:t>
                      </a:r>
                      <a:r>
                        <a:rPr lang="en-US" sz="1400" u="none" strike="noStrike" smtClean="0">
                          <a:effectLst/>
                          <a:latin typeface="+mn-lt"/>
                        </a:rPr>
                        <a:t>1,210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1,100</a:t>
                      </a:r>
                      <a:r>
                        <a:rPr lang="en-US" sz="1400" b="0" i="0" u="none" strike="noStrike" baseline="0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 + 1,10 x 1,100</a:t>
                      </a:r>
                      <a:endParaRPr lang="en-US" sz="1400" b="0" i="0" u="none" strike="noStrike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1,210</a:t>
                      </a:r>
                      <a:endParaRPr lang="en-US" sz="1400" b="0" i="0" u="none" strike="noStrike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7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1,210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1,210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121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0,10 x 1,210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1,331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1,210 + 0,10 x 1,210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1,331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1,331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1,331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133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0,10 x 1,331</a:t>
                      </a:r>
                      <a:endParaRPr lang="en-US" sz="1400" b="0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1,464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1,331 + 0,10 x 1,331</a:t>
                      </a:r>
                      <a:endParaRPr lang="en-US" sz="1400" b="0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</a:t>
                      </a:r>
                      <a:r>
                        <a:rPr lang="en-US" sz="1400" u="none" strike="noStrike" smtClean="0"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1,464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94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485080"/>
              </p:ext>
            </p:extLst>
          </p:nvPr>
        </p:nvGraphicFramePr>
        <p:xfrm>
          <a:off x="457200" y="361950"/>
          <a:ext cx="8305800" cy="4233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400"/>
                <a:gridCol w="3124200"/>
                <a:gridCol w="1295400"/>
                <a:gridCol w="2590800"/>
              </a:tblGrid>
              <a:tr h="22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ke-1, sekarang)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ke-1)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ke-1)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1,100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(1+i)P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1,100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(1+i)P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i(1+i)P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ke-2)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1,210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baseline="0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(1+i)P+</a:t>
                      </a: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en-US" sz="1400" b="0" i="0" u="none" strike="noStrike" baseline="0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(1+i)P</a:t>
                      </a:r>
                      <a:endParaRPr lang="en-US" sz="1400" b="0" i="0" u="none" strike="noStrike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atau (1+i</a:t>
                      </a:r>
                      <a:r>
                        <a:rPr lang="en-US" sz="1400" b="0" i="0" u="none" strike="noStrike" smtClean="0">
                          <a:solidFill>
                            <a:srgbClr val="7030A0"/>
                          </a:solidFill>
                          <a:effectLst/>
                          <a:latin typeface="+mn-lt"/>
                        </a:rPr>
                        <a:t>)(1+i)P</a:t>
                      </a:r>
                      <a:endParaRPr lang="en-US" sz="1400" b="0" i="0" u="none" strike="noStrike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atau            (1+i)</a:t>
                      </a:r>
                      <a:r>
                        <a:rPr lang="en-US" sz="1400" b="0" i="0" u="none" strike="noStrike" baseline="5000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07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1,210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121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ke-3)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1,331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 + </a:t>
                      </a:r>
                      <a:r>
                        <a:rPr lang="en-US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atau     (1+i)</a:t>
                      </a:r>
                      <a:r>
                        <a:rPr lang="en-US" sz="1400" b="0" i="0" u="none" strike="noStrike" baseline="5000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Tahun ke-4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Pokok (awal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1,331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      (1+i)</a:t>
                      </a:r>
                      <a:r>
                        <a:rPr lang="en-US" sz="1400" b="0" i="0" u="none" strike="noStrike" baseline="5000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P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Bunga 10% (akhir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    133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0,10</a:t>
                      </a: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Nilai akhir (akhir thn ke-4)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1,464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P </a:t>
                      </a:r>
                      <a:r>
                        <a:rPr lang="en-US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0,10</a:t>
                      </a: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400" b="0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22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             </a:t>
                      </a:r>
                      <a:r>
                        <a:rPr lang="en-US" sz="1400" u="none" strike="noStrike" smtClean="0"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atau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</a:t>
                      </a: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(1+i)</a:t>
                      </a:r>
                      <a:r>
                        <a:rPr lang="en-US" sz="1400" b="0" i="0" u="none" strike="noStrike" baseline="5000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</a:t>
                      </a:r>
                    </a:p>
                  </a:txBody>
                  <a:tcPr marL="9456" marR="9456" marT="945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6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5200" y="2800350"/>
            <a:ext cx="24384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600200" y="1123950"/>
                <a:ext cx="62484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smtClean="0"/>
                  <a:t>Jika kita punya pokok </a:t>
                </a:r>
                <a:r>
                  <a:rPr lang="en-US" sz="2400" i="1" smtClean="0"/>
                  <a:t>P</a:t>
                </a:r>
                <a:r>
                  <a:rPr lang="en-US" sz="2400" smtClean="0"/>
                  <a:t>, dengan tingkat bunga </a:t>
                </a:r>
                <a:r>
                  <a:rPr lang="en-US" sz="2400" i="1" smtClean="0"/>
                  <a:t>i</a:t>
                </a:r>
                <a:r>
                  <a:rPr lang="en-US" sz="2400" smtClean="0"/>
                  <a:t>, dan dibungakan dengan bunga majemuk selama </a:t>
                </a:r>
                <a:r>
                  <a:rPr lang="en-US" sz="2400" i="1" smtClean="0"/>
                  <a:t>n</a:t>
                </a:r>
                <a:r>
                  <a:rPr lang="en-US" sz="2400" smtClean="0"/>
                  <a:t> periode, maka saldo pada akhir periode ke n adalah, sebesar</a:t>
                </a:r>
                <a:r>
                  <a:rPr lang="en-US" sz="2400" i="1" smtClean="0"/>
                  <a:t> </a:t>
                </a:r>
              </a:p>
              <a:p>
                <a:pPr algn="just"/>
                <a:endParaRPr lang="en-US" sz="240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(1+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i="1" smtClean="0"/>
                  <a:t>P</a:t>
                </a:r>
                <a:endParaRPr lang="en-US" sz="2400" i="1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123950"/>
                <a:ext cx="6248400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1561" t="-2111" r="-2634" b="-5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10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Konsep Deret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en-US" b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Deret ukur</a:t>
                </a:r>
                <a:r>
                  <a: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 dalam bidang matematika adalah </a:t>
                </a:r>
                <a:r>
                  <a:rPr lang="en-US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urutan</a:t>
                </a:r>
                <a:r>
                  <a: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 bilangan di mana bilangan berikutnya merupakan perkalian dari bilangan </a:t>
                </a:r>
                <a:r>
                  <a:rPr lang="en-US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sebelumnya </a:t>
                </a:r>
                <a:r>
                  <a: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dengan suatu bilangan rasio tertentu. Deret ukur dapat dinyatakan dengan rumus sebagai berikut</a:t>
                </a:r>
                <a:r>
                  <a:rPr lang="en-US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𝑎𝑟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b="0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𝑎𝑟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𝑎𝑟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𝑎𝑟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,….</m:t>
                      </m:r>
                    </m:oMath>
                  </m:oMathPara>
                </a14:m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dimana </a:t>
                </a:r>
                <a:r>
                  <a:rPr lang="en-US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</a:t>
                </a:r>
                <a:r>
                  <a: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 ≠ 0 adalah bilangan rasio pengali dan </a:t>
                </a:r>
                <a:r>
                  <a:rPr lang="en-US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 adalah faktor skala. Dalam hal ini suku ke-n</a:t>
                </a:r>
                <a:r>
                  <a:rPr lang="en-US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1</m:t>
                              </m:r>
                            </m:sub>
                            <m:sup/>
                          </m:sSub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Jumlah semua suku</a:t>
                </a:r>
                <a:r>
                  <a:rPr lang="en-US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𝑘</m:t>
                          </m:r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𝑎𝑟</m:t>
                              </m:r>
                            </m:e>
                            <m:sup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1)</m:t>
                          </m:r>
                        </m:num>
                        <m:den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𝑟</m:t>
                          </m:r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en-US" b="0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b="0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jika</m:t>
                      </m:r>
                      <m:r>
                        <a:rPr lang="en-US" b="0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r</m:t>
                      </m:r>
                      <m:r>
                        <a:rPr lang="en-US" b="0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&gt;1  </m:t>
                      </m:r>
                      <m:r>
                        <m:rPr>
                          <m:sty m:val="p"/>
                        </m:rPr>
                        <a:rPr lang="en-US" b="0" i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dan</m:t>
                      </m:r>
                    </m:oMath>
                  </m:oMathPara>
                </a14:m>
                <a:endParaRPr lang="en-US" b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en-US" b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𝑘</m:t>
                          </m:r>
                          <m:r>
                            <a:rPr lang="en-US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1−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>
                          <a:latin typeface="Cambria Math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jika</m:t>
                      </m:r>
                      <m:r>
                        <a:rPr lang="en-US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r</m:t>
                      </m:r>
                      <m:r>
                        <a:rPr lang="en-US">
                          <a:latin typeface="Cambria Math"/>
                        </a:rPr>
                        <m:t>&gt;1 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dan</m:t>
                      </m:r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endParaRPr lang="en-US" b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358" t="-1601" b="-5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227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Konsep Deret pada Bunga Majemuk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1800" smtClean="0">
                <a:latin typeface="+mn-lt"/>
              </a:rPr>
              <a:t>Konsep Deret</a:t>
            </a:r>
          </a:p>
          <a:p>
            <a:pPr marL="0" indent="0">
              <a:buNone/>
            </a:pPr>
            <a:r>
              <a:rPr lang="en-US" sz="1800" smtClean="0">
                <a:latin typeface="+mn-lt"/>
              </a:rPr>
              <a:t>    Jika </a:t>
            </a:r>
            <a:r>
              <a:rPr lang="en-US" sz="1800" i="1" smtClean="0">
                <a:latin typeface="+mn-lt"/>
              </a:rPr>
              <a:t>a</a:t>
            </a:r>
            <a:r>
              <a:rPr lang="en-US" sz="1800" baseline="-25000" smtClean="0">
                <a:latin typeface="+mn-lt"/>
              </a:rPr>
              <a:t>1 </a:t>
            </a:r>
            <a:r>
              <a:rPr lang="en-US" sz="1800" smtClean="0">
                <a:latin typeface="+mn-lt"/>
              </a:rPr>
              <a:t>= 1000; r = 1,01; berapa </a:t>
            </a:r>
            <a:r>
              <a:rPr lang="en-US" sz="1800" i="1" smtClean="0">
                <a:latin typeface="+mn-lt"/>
              </a:rPr>
              <a:t>a</a:t>
            </a:r>
            <a:r>
              <a:rPr lang="en-US" sz="1800" baseline="-25000" smtClean="0">
                <a:latin typeface="+mn-lt"/>
              </a:rPr>
              <a:t>2</a:t>
            </a:r>
            <a:r>
              <a:rPr lang="en-US" sz="1800" smtClean="0">
                <a:latin typeface="+mn-lt"/>
              </a:rPr>
              <a:t>, </a:t>
            </a:r>
            <a:r>
              <a:rPr lang="en-US" sz="1800" i="1" smtClean="0">
                <a:latin typeface="+mn-lt"/>
              </a:rPr>
              <a:t>a</a:t>
            </a:r>
            <a:r>
              <a:rPr lang="en-US" sz="1800" baseline="-25000" smtClean="0">
                <a:latin typeface="+mn-lt"/>
              </a:rPr>
              <a:t>3</a:t>
            </a:r>
            <a:r>
              <a:rPr lang="en-US" sz="1800" smtClean="0">
                <a:latin typeface="+mn-lt"/>
              </a:rPr>
              <a:t>, </a:t>
            </a:r>
            <a:r>
              <a:rPr lang="en-US" sz="1800" i="1" smtClean="0">
                <a:latin typeface="+mn-lt"/>
              </a:rPr>
              <a:t>a</a:t>
            </a:r>
            <a:r>
              <a:rPr lang="en-US" sz="1800" baseline="-25000" smtClean="0">
                <a:latin typeface="+mn-lt"/>
              </a:rPr>
              <a:t>4</a:t>
            </a:r>
            <a:r>
              <a:rPr lang="en-US" sz="1800" smtClean="0">
                <a:latin typeface="+mn-lt"/>
              </a:rPr>
              <a:t>, dan </a:t>
            </a:r>
            <a:r>
              <a:rPr lang="en-US" sz="1800" i="1" smtClean="0">
                <a:latin typeface="+mn-lt"/>
              </a:rPr>
              <a:t>a</a:t>
            </a:r>
            <a:r>
              <a:rPr lang="en-US" sz="1800" baseline="-25000" smtClean="0">
                <a:latin typeface="+mn-lt"/>
              </a:rPr>
              <a:t>5</a:t>
            </a:r>
            <a:r>
              <a:rPr lang="en-US" sz="1800" smtClean="0"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sz="1800">
                <a:latin typeface="+mn-lt"/>
              </a:rPr>
              <a:t> </a:t>
            </a:r>
            <a:r>
              <a:rPr lang="en-US" sz="1800" smtClean="0">
                <a:latin typeface="+mn-lt"/>
              </a:rPr>
              <a:t>   dengan forumula </a:t>
            </a:r>
            <a:r>
              <a:rPr lang="en-US" sz="1800" b="1" i="1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US" sz="1800" b="1" baseline="-25000" smtClean="0">
                <a:solidFill>
                  <a:srgbClr val="FF0000"/>
                </a:solidFill>
                <a:latin typeface="+mn-lt"/>
              </a:rPr>
              <a:t>n</a:t>
            </a:r>
            <a:r>
              <a:rPr lang="en-US" sz="1800" b="1" smtClean="0">
                <a:solidFill>
                  <a:srgbClr val="FF0000"/>
                </a:solidFill>
                <a:latin typeface="+mn-lt"/>
              </a:rPr>
              <a:t> = </a:t>
            </a:r>
            <a:r>
              <a:rPr lang="en-US" sz="1800" b="1" i="1" smtClean="0">
                <a:solidFill>
                  <a:srgbClr val="FF0000"/>
                </a:solidFill>
                <a:latin typeface="+mn-lt"/>
              </a:rPr>
              <a:t>a</a:t>
            </a:r>
            <a:r>
              <a:rPr lang="en-US" sz="1800" b="1" baseline="-25000" smtClean="0">
                <a:solidFill>
                  <a:srgbClr val="FF0000"/>
                </a:solidFill>
                <a:latin typeface="+mn-lt"/>
              </a:rPr>
              <a:t>1</a:t>
            </a:r>
            <a:r>
              <a:rPr lang="en-US" sz="1800" b="1" i="1" smtClean="0">
                <a:solidFill>
                  <a:srgbClr val="FF0000"/>
                </a:solidFill>
                <a:latin typeface="+mn-lt"/>
              </a:rPr>
              <a:t>r</a:t>
            </a:r>
            <a:r>
              <a:rPr lang="en-US" sz="1800" b="1" baseline="30000" smtClean="0">
                <a:solidFill>
                  <a:srgbClr val="FF0000"/>
                </a:solidFill>
                <a:latin typeface="+mn-lt"/>
              </a:rPr>
              <a:t>(n-1)</a:t>
            </a:r>
          </a:p>
          <a:p>
            <a:pPr marL="228600" indent="0">
              <a:buNone/>
            </a:pPr>
            <a:r>
              <a:rPr lang="en-US" sz="1800" i="1" smtClean="0"/>
              <a:t>a</a:t>
            </a:r>
            <a:r>
              <a:rPr lang="en-US" sz="1800" baseline="-25000" smtClean="0"/>
              <a:t>1</a:t>
            </a:r>
            <a:r>
              <a:rPr lang="en-US" sz="1800" smtClean="0"/>
              <a:t> = 1000 x 1,10</a:t>
            </a:r>
            <a:r>
              <a:rPr lang="en-US" sz="1800" baseline="30000" smtClean="0"/>
              <a:t>0 </a:t>
            </a:r>
            <a:r>
              <a:rPr lang="en-US" sz="1800" smtClean="0"/>
              <a:t> = 1000</a:t>
            </a:r>
            <a:endParaRPr lang="en-US" sz="1800" baseline="30000" smtClean="0"/>
          </a:p>
          <a:p>
            <a:pPr marL="228600" indent="0">
              <a:buNone/>
            </a:pPr>
            <a:r>
              <a:rPr lang="en-US" sz="1800" i="1" smtClean="0"/>
              <a:t>a</a:t>
            </a:r>
            <a:r>
              <a:rPr lang="en-US" sz="1800" baseline="-25000" smtClean="0"/>
              <a:t>2</a:t>
            </a:r>
            <a:r>
              <a:rPr lang="en-US" sz="1800" smtClean="0"/>
              <a:t> = </a:t>
            </a:r>
            <a:r>
              <a:rPr lang="en-US" sz="1800"/>
              <a:t>1000 x </a:t>
            </a:r>
            <a:r>
              <a:rPr lang="en-US" sz="1800" smtClean="0"/>
              <a:t>1,10</a:t>
            </a:r>
            <a:r>
              <a:rPr lang="en-US" sz="1800" baseline="30000" smtClean="0"/>
              <a:t>1 </a:t>
            </a:r>
            <a:r>
              <a:rPr lang="en-US" sz="1800" smtClean="0"/>
              <a:t> </a:t>
            </a:r>
            <a:r>
              <a:rPr lang="en-US" sz="1800"/>
              <a:t>= </a:t>
            </a:r>
            <a:r>
              <a:rPr lang="en-US" sz="1800" smtClean="0"/>
              <a:t>1100</a:t>
            </a:r>
            <a:endParaRPr lang="en-US" sz="1800" baseline="30000"/>
          </a:p>
          <a:p>
            <a:pPr marL="228600" indent="0">
              <a:buNone/>
            </a:pPr>
            <a:r>
              <a:rPr lang="en-US" sz="1800" i="1" smtClean="0"/>
              <a:t>a</a:t>
            </a:r>
            <a:r>
              <a:rPr lang="en-US" sz="1800" baseline="-25000" smtClean="0"/>
              <a:t>3</a:t>
            </a:r>
            <a:r>
              <a:rPr lang="en-US" sz="1800" smtClean="0"/>
              <a:t> = </a:t>
            </a:r>
            <a:r>
              <a:rPr lang="en-US" sz="1800"/>
              <a:t>1000 x </a:t>
            </a:r>
            <a:r>
              <a:rPr lang="en-US" sz="1800" smtClean="0"/>
              <a:t>1,10</a:t>
            </a:r>
            <a:r>
              <a:rPr lang="en-US" sz="1800" baseline="30000" smtClean="0"/>
              <a:t>2 </a:t>
            </a:r>
            <a:r>
              <a:rPr lang="en-US" sz="1800" smtClean="0"/>
              <a:t> </a:t>
            </a:r>
            <a:r>
              <a:rPr lang="en-US" sz="1800"/>
              <a:t>= </a:t>
            </a:r>
            <a:r>
              <a:rPr lang="en-US" sz="1800" smtClean="0"/>
              <a:t>1210</a:t>
            </a:r>
            <a:endParaRPr lang="en-US" sz="1800" baseline="30000"/>
          </a:p>
          <a:p>
            <a:pPr marL="228600" indent="0">
              <a:buNone/>
            </a:pPr>
            <a:r>
              <a:rPr lang="en-US" sz="1800" i="1" smtClean="0"/>
              <a:t>a</a:t>
            </a:r>
            <a:r>
              <a:rPr lang="en-US" sz="1800" baseline="-25000" smtClean="0"/>
              <a:t>4</a:t>
            </a:r>
            <a:r>
              <a:rPr lang="en-US" sz="1800" smtClean="0"/>
              <a:t> = </a:t>
            </a:r>
            <a:r>
              <a:rPr lang="en-US" sz="1800"/>
              <a:t>1000 x </a:t>
            </a:r>
            <a:r>
              <a:rPr lang="en-US" sz="1800" smtClean="0"/>
              <a:t>1,10</a:t>
            </a:r>
            <a:r>
              <a:rPr lang="en-US" sz="1800" baseline="30000" smtClean="0"/>
              <a:t>3 </a:t>
            </a:r>
            <a:r>
              <a:rPr lang="en-US" sz="1800" smtClean="0"/>
              <a:t> </a:t>
            </a:r>
            <a:r>
              <a:rPr lang="en-US" sz="1800"/>
              <a:t>= </a:t>
            </a:r>
            <a:r>
              <a:rPr lang="en-US" sz="1800" smtClean="0"/>
              <a:t>1331</a:t>
            </a:r>
            <a:endParaRPr lang="en-US" sz="1800" baseline="30000"/>
          </a:p>
          <a:p>
            <a:pPr marL="228600" indent="0">
              <a:buNone/>
            </a:pPr>
            <a:r>
              <a:rPr lang="en-US" sz="1800" i="1" smtClean="0"/>
              <a:t>a</a:t>
            </a:r>
            <a:r>
              <a:rPr lang="en-US" sz="1800" baseline="-25000" smtClean="0"/>
              <a:t>5</a:t>
            </a:r>
            <a:r>
              <a:rPr lang="en-US" sz="1800" smtClean="0"/>
              <a:t> = </a:t>
            </a:r>
            <a:r>
              <a:rPr lang="en-US" sz="1800"/>
              <a:t>1000 x </a:t>
            </a:r>
            <a:r>
              <a:rPr lang="en-US" sz="1800" smtClean="0"/>
              <a:t>1,10</a:t>
            </a:r>
            <a:r>
              <a:rPr lang="en-US" sz="1800" baseline="30000" smtClean="0"/>
              <a:t>4 </a:t>
            </a:r>
            <a:r>
              <a:rPr lang="en-US" sz="1800" smtClean="0"/>
              <a:t> </a:t>
            </a:r>
            <a:r>
              <a:rPr lang="en-US" sz="1800"/>
              <a:t>= </a:t>
            </a:r>
            <a:r>
              <a:rPr lang="en-US" sz="1800" smtClean="0"/>
              <a:t>1464</a:t>
            </a:r>
          </a:p>
          <a:p>
            <a:pPr marL="228600" indent="0">
              <a:buNone/>
            </a:pPr>
            <a:endParaRPr lang="en-US" sz="1800" baseline="30000" smtClean="0"/>
          </a:p>
          <a:p>
            <a:pPr marL="228600" indent="0">
              <a:buNone/>
            </a:pPr>
            <a:r>
              <a:rPr lang="en-US" sz="1800" smtClean="0"/>
              <a:t>Jadi deret menjadi</a:t>
            </a:r>
            <a:endParaRPr lang="en-US" sz="1800"/>
          </a:p>
          <a:p>
            <a:pPr marL="228600" indent="0">
              <a:buNone/>
            </a:pPr>
            <a:r>
              <a:rPr lang="en-US" sz="1800" smtClean="0"/>
              <a:t> 1000, 1100, 1210, 1331, 1464</a:t>
            </a:r>
          </a:p>
          <a:p>
            <a:pPr marL="228600" indent="0">
              <a:buNone/>
            </a:pPr>
            <a:endParaRPr lang="en-US" sz="1800" baseline="30000"/>
          </a:p>
          <a:p>
            <a:pPr marL="228600" indent="0">
              <a:buNone/>
            </a:pPr>
            <a:endParaRPr lang="en-US" sz="1800" baseline="30000"/>
          </a:p>
          <a:p>
            <a:pPr marL="228600" indent="0">
              <a:buNone/>
            </a:pPr>
            <a:endParaRPr lang="en-US" sz="1800" baseline="30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885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Analogi Bunga Majemuk vs Deret Ukur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0492548"/>
                  </p:ext>
                </p:extLst>
              </p:nvPr>
            </p:nvGraphicFramePr>
            <p:xfrm>
              <a:off x="457200" y="1200150"/>
              <a:ext cx="8229600" cy="3571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33600"/>
                    <a:gridCol w="1981200"/>
                    <a:gridCol w="4114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smtClean="0"/>
                            <a:t>Bunga Majemuk</a:t>
                          </a:r>
                          <a:endParaRPr lang="en-US" sz="18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smtClean="0"/>
                            <a:t>Deret</a:t>
                          </a:r>
                          <a:endParaRPr lang="en-US" sz="18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smtClean="0"/>
                            <a:t>Contoh</a:t>
                          </a:r>
                          <a:endParaRPr lang="en-US" sz="180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P</a:t>
                          </a:r>
                          <a:endParaRPr lang="en-US" sz="2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a</a:t>
                          </a:r>
                          <a:r>
                            <a:rPr lang="en-US" sz="2400" baseline="-25000" smtClean="0">
                              <a:solidFill>
                                <a:srgbClr val="7030A0"/>
                              </a:solidFill>
                            </a:rPr>
                            <a:t>1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smtClean="0"/>
                            <a:t>1000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360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  <a:r>
                            <a:rPr lang="en-US" sz="2400" i="1" baseline="-25000" smtClean="0">
                              <a:solidFill>
                                <a:srgbClr val="FF0000"/>
                              </a:solidFill>
                            </a:rPr>
                            <a:t>n</a:t>
                          </a:r>
                          <a:endParaRPr lang="en-US" sz="2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a</a:t>
                          </a:r>
                          <a:r>
                            <a:rPr lang="en-US" sz="2400" i="1" baseline="-25000" smtClean="0">
                              <a:solidFill>
                                <a:srgbClr val="7030A0"/>
                              </a:solidFill>
                            </a:rPr>
                            <a:t>n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aseline="-2500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n</a:t>
                          </a:r>
                          <a:endParaRPr lang="en-US" sz="2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n = </a:t>
                          </a:r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n</a:t>
                          </a:r>
                          <a:r>
                            <a:rPr lang="en-US" sz="2400" smtClean="0">
                              <a:solidFill>
                                <a:srgbClr val="7030A0"/>
                              </a:solidFill>
                            </a:rPr>
                            <a:t>-1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/>
                            <a:t>4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i</a:t>
                          </a:r>
                          <a:endParaRPr lang="en-US" sz="2400" i="1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r </a:t>
                          </a:r>
                          <a:r>
                            <a:rPr lang="en-US" sz="2400" smtClean="0">
                              <a:solidFill>
                                <a:srgbClr val="7030A0"/>
                              </a:solidFill>
                            </a:rPr>
                            <a:t>- 1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/>
                            <a:t>10% atau 0,10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0" smtClean="0">
                              <a:solidFill>
                                <a:srgbClr val="FF0000"/>
                              </a:solidFill>
                            </a:rPr>
                            <a:t>1 </a:t>
                          </a:r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+ i</a:t>
                          </a:r>
                          <a:endParaRPr lang="en-US" sz="2400" i="1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r</a:t>
                          </a:r>
                          <a:endParaRPr lang="en-US" sz="2400" i="1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/>
                            <a:t>1 + 0,10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(1+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P</a:t>
                          </a:r>
                          <a:endParaRPr lang="en-US" sz="2400" i="1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en-US" sz="2400" i="1" smtClean="0">
                                            <a:solidFill>
                                              <a:srgbClr val="7030A0"/>
                                            </a:solidFill>
                                            <a:effectLst>
                                              <a:outerShdw blurRad="38100" dist="38100" dir="2700000" algn="tl">
                                                <a:srgbClr val="000000">
                                                  <a:alpha val="43137"/>
                                                </a:srgbClr>
                                              </a:outerShdw>
                                            </a:effectLst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effectLst>
                                              <a:outerShdw blurRad="38100" dist="38100" dir="2700000" algn="tl">
                                                <a:srgbClr val="000000">
                                                  <a:alpha val="43137"/>
                                                </a:srgbClr>
                                              </a:outerShdw>
                                            </a:effectLst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effectLst>
                                              <a:outerShdw blurRad="38100" dist="38100" dir="2700000" algn="tl">
                                                <a:srgbClr val="000000">
                                                  <a:alpha val="43137"/>
                                                </a:srgbClr>
                                              </a:outerShdw>
                                            </a:effectLst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  <m:sup/>
                                    </m:sSubSup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rgbClr val="FF0000"/>
                              </a:solidFill>
                            </a:rPr>
                            <a:t>(1+0,10)</a:t>
                          </a:r>
                          <a:r>
                            <a:rPr lang="en-US" sz="2400" baseline="30000" smtClean="0">
                              <a:solidFill>
                                <a:srgbClr val="FF0000"/>
                              </a:solidFill>
                            </a:rPr>
                            <a:t>4 </a:t>
                          </a:r>
                          <a:r>
                            <a:rPr lang="en-US" sz="2400" baseline="0" smtClean="0">
                              <a:solidFill>
                                <a:srgbClr val="FF0000"/>
                              </a:solidFill>
                            </a:rPr>
                            <a:t>1000 = 1640 </a:t>
                          </a:r>
                          <a:endParaRPr lang="en-US" sz="2400" baseline="300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i="1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Sup>
                                      <m:sSubSupPr>
                                        <m:ctrlPr>
                                          <a:rPr lang="en-US" sz="2400" i="1" smtClean="0">
                                            <a:solidFill>
                                              <a:srgbClr val="7030A0"/>
                                            </a:solidFill>
                                            <a:effectLst>
                                              <a:outerShdw blurRad="38100" dist="38100" dir="2700000" algn="tl">
                                                <a:srgbClr val="000000">
                                                  <a:alpha val="43137"/>
                                                </a:srgbClr>
                                              </a:outerShdw>
                                            </a:effectLst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effectLst>
                                              <a:outerShdw blurRad="38100" dist="38100" dir="2700000" algn="tl">
                                                <a:srgbClr val="000000">
                                                  <a:alpha val="43137"/>
                                                </a:srgbClr>
                                              </a:outerShdw>
                                            </a:effectLst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effectLst>
                                              <a:outerShdw blurRad="38100" dist="38100" dir="2700000" algn="tl">
                                                <a:srgbClr val="000000">
                                                  <a:alpha val="43137"/>
                                                </a:srgbClr>
                                              </a:outerShdw>
                                            </a:effectLst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  <m:sup/>
                                    </m:sSubSup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rgbClr val="7030A0"/>
                              </a:solidFill>
                            </a:rPr>
                            <a:t>(1000)(1,10)</a:t>
                          </a:r>
                          <a:r>
                            <a:rPr lang="en-US" sz="2400" baseline="30000" smtClean="0">
                              <a:solidFill>
                                <a:srgbClr val="7030A0"/>
                              </a:solidFill>
                            </a:rPr>
                            <a:t> 4 </a:t>
                          </a:r>
                          <a:r>
                            <a:rPr lang="en-US" sz="2400" baseline="0" smtClean="0">
                              <a:solidFill>
                                <a:srgbClr val="7030A0"/>
                              </a:solidFill>
                            </a:rPr>
                            <a:t>= 1640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0492548"/>
                  </p:ext>
                </p:extLst>
              </p:nvPr>
            </p:nvGraphicFramePr>
            <p:xfrm>
              <a:off x="457200" y="1200150"/>
              <a:ext cx="8229600" cy="3571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33600"/>
                    <a:gridCol w="1981200"/>
                    <a:gridCol w="41148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smtClean="0"/>
                            <a:t>Bunga Majemuk</a:t>
                          </a:r>
                          <a:endParaRPr lang="en-US" sz="18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smtClean="0"/>
                            <a:t>Deret</a:t>
                          </a:r>
                          <a:endParaRPr lang="en-US" sz="18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smtClean="0"/>
                            <a:t>Contoh</a:t>
                          </a:r>
                          <a:endParaRPr lang="en-US" sz="1800"/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P</a:t>
                          </a:r>
                          <a:endParaRPr lang="en-US" sz="2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a</a:t>
                          </a:r>
                          <a:r>
                            <a:rPr lang="en-US" sz="2400" baseline="-25000" smtClean="0">
                              <a:solidFill>
                                <a:srgbClr val="7030A0"/>
                              </a:solidFill>
                            </a:rPr>
                            <a:t>1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smtClean="0"/>
                            <a:t>1000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  <a:r>
                            <a:rPr lang="en-US" sz="2400" i="1" baseline="-25000" smtClean="0">
                              <a:solidFill>
                                <a:srgbClr val="FF0000"/>
                              </a:solidFill>
                            </a:rPr>
                            <a:t>n</a:t>
                          </a:r>
                          <a:endParaRPr lang="en-US" sz="2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a</a:t>
                          </a:r>
                          <a:r>
                            <a:rPr lang="en-US" sz="2400" i="1" baseline="-25000" smtClean="0">
                              <a:solidFill>
                                <a:srgbClr val="7030A0"/>
                              </a:solidFill>
                            </a:rPr>
                            <a:t>n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baseline="-25000"/>
                        </a:p>
                      </a:txBody>
                      <a:tcPr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n</a:t>
                          </a:r>
                          <a:endParaRPr lang="en-US" sz="2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n = </a:t>
                          </a:r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n</a:t>
                          </a:r>
                          <a:r>
                            <a:rPr lang="en-US" sz="2400" smtClean="0">
                              <a:solidFill>
                                <a:srgbClr val="7030A0"/>
                              </a:solidFill>
                            </a:rPr>
                            <a:t>-1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/>
                            <a:t>4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i</a:t>
                          </a:r>
                          <a:endParaRPr lang="en-US" sz="2400" i="1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r </a:t>
                          </a:r>
                          <a:r>
                            <a:rPr lang="en-US" sz="2400" smtClean="0">
                              <a:solidFill>
                                <a:srgbClr val="7030A0"/>
                              </a:solidFill>
                            </a:rPr>
                            <a:t>- 1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/>
                            <a:t>10% atau 0,10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0" smtClean="0">
                              <a:solidFill>
                                <a:srgbClr val="FF0000"/>
                              </a:solidFill>
                            </a:rPr>
                            <a:t>1 </a:t>
                          </a:r>
                          <a:r>
                            <a:rPr lang="en-US" sz="2400" i="1" smtClean="0">
                              <a:solidFill>
                                <a:srgbClr val="FF0000"/>
                              </a:solidFill>
                            </a:rPr>
                            <a:t>+ i</a:t>
                          </a:r>
                          <a:endParaRPr lang="en-US" sz="2400" i="1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i="1" smtClean="0">
                              <a:solidFill>
                                <a:srgbClr val="7030A0"/>
                              </a:solidFill>
                            </a:rPr>
                            <a:t>r</a:t>
                          </a:r>
                          <a:endParaRPr lang="en-US" sz="2400" i="1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/>
                            <a:t>1 + 0,10</a:t>
                          </a:r>
                          <a:endParaRPr lang="en-US" sz="2400"/>
                        </a:p>
                      </a:txBody>
                      <a:tcPr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588000" r="-285714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7692" t="-588000" r="-207692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rgbClr val="FF0000"/>
                              </a:solidFill>
                            </a:rPr>
                            <a:t>(1+0,10)</a:t>
                          </a:r>
                          <a:r>
                            <a:rPr lang="en-US" sz="2400" baseline="30000" smtClean="0">
                              <a:solidFill>
                                <a:srgbClr val="FF0000"/>
                              </a:solidFill>
                            </a:rPr>
                            <a:t>4 </a:t>
                          </a:r>
                          <a:r>
                            <a:rPr lang="en-US" sz="2400" baseline="0" smtClean="0">
                              <a:solidFill>
                                <a:srgbClr val="FF0000"/>
                              </a:solidFill>
                            </a:rPr>
                            <a:t>1000 = 1640 </a:t>
                          </a:r>
                          <a:endParaRPr lang="en-US" sz="2400" baseline="300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i="1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7692" t="-688000" r="-207692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smtClean="0">
                              <a:solidFill>
                                <a:srgbClr val="7030A0"/>
                              </a:solidFill>
                            </a:rPr>
                            <a:t>(1000)(1,10)</a:t>
                          </a:r>
                          <a:r>
                            <a:rPr lang="en-US" sz="2400" baseline="30000" smtClean="0">
                              <a:solidFill>
                                <a:srgbClr val="7030A0"/>
                              </a:solidFill>
                            </a:rPr>
                            <a:t> 4 </a:t>
                          </a:r>
                          <a:r>
                            <a:rPr lang="en-US" sz="2400" baseline="0" smtClean="0">
                              <a:solidFill>
                                <a:srgbClr val="7030A0"/>
                              </a:solidFill>
                            </a:rPr>
                            <a:t>= 1640</a:t>
                          </a:r>
                          <a:endParaRPr lang="en-US" sz="240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5526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Analogi Bunga Majemuk vs Deret Ukur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smtClean="0">
                <a:latin typeface="+mn-lt"/>
              </a:rPr>
              <a:t>JIKA </a:t>
            </a:r>
            <a:r>
              <a:rPr lang="en-US" sz="2400" i="1" smtClean="0">
                <a:latin typeface="+mn-lt"/>
              </a:rPr>
              <a:t>a</a:t>
            </a:r>
            <a:r>
              <a:rPr lang="en-US" sz="2400" smtClean="0">
                <a:latin typeface="+mn-lt"/>
              </a:rPr>
              <a:t>1 = 1000; </a:t>
            </a:r>
            <a:r>
              <a:rPr lang="en-US" sz="2400" i="1" smtClean="0">
                <a:latin typeface="+mn-lt"/>
              </a:rPr>
              <a:t>r </a:t>
            </a:r>
            <a:r>
              <a:rPr lang="en-US" sz="2400" smtClean="0">
                <a:latin typeface="+mn-lt"/>
              </a:rPr>
              <a:t>= 1,10; dan </a:t>
            </a:r>
            <a:r>
              <a:rPr lang="en-US" sz="2400" i="1" smtClean="0">
                <a:latin typeface="+mn-lt"/>
              </a:rPr>
              <a:t>n</a:t>
            </a:r>
            <a:r>
              <a:rPr lang="en-US" sz="2400" smtClean="0">
                <a:latin typeface="+mn-lt"/>
              </a:rPr>
              <a:t> = 5</a:t>
            </a:r>
          </a:p>
          <a:p>
            <a:r>
              <a:rPr lang="en-US" sz="2400" smtClean="0">
                <a:latin typeface="+mn-lt"/>
              </a:rPr>
              <a:t>Maka  </a:t>
            </a:r>
            <a:r>
              <a:rPr lang="en-US" sz="2400" i="1" smtClean="0">
                <a:latin typeface="+mn-lt"/>
              </a:rPr>
              <a:t>a</a:t>
            </a:r>
            <a:r>
              <a:rPr lang="en-US" sz="2400" baseline="-25000" smtClean="0">
                <a:latin typeface="+mn-lt"/>
              </a:rPr>
              <a:t>1</a:t>
            </a:r>
            <a:r>
              <a:rPr lang="en-US" sz="2400" smtClean="0">
                <a:latin typeface="+mn-lt"/>
              </a:rPr>
              <a:t>= 1000, </a:t>
            </a:r>
            <a:r>
              <a:rPr lang="en-US" sz="2400" i="1" smtClean="0">
                <a:latin typeface="+mn-lt"/>
              </a:rPr>
              <a:t>a</a:t>
            </a:r>
            <a:r>
              <a:rPr lang="en-US" sz="2400" baseline="-25000" smtClean="0">
                <a:latin typeface="+mn-lt"/>
              </a:rPr>
              <a:t>2</a:t>
            </a:r>
            <a:r>
              <a:rPr lang="en-US" sz="2400" smtClean="0">
                <a:latin typeface="+mn-lt"/>
              </a:rPr>
              <a:t>= 1100, </a:t>
            </a:r>
            <a:r>
              <a:rPr lang="en-US" sz="2400" i="1" smtClean="0">
                <a:latin typeface="+mn-lt"/>
              </a:rPr>
              <a:t>a</a:t>
            </a:r>
            <a:r>
              <a:rPr lang="en-US" sz="2400" baseline="-25000" smtClean="0">
                <a:latin typeface="+mn-lt"/>
              </a:rPr>
              <a:t>3</a:t>
            </a:r>
            <a:r>
              <a:rPr lang="en-US" sz="2400" smtClean="0">
                <a:latin typeface="+mn-lt"/>
              </a:rPr>
              <a:t>= 1210, </a:t>
            </a:r>
            <a:r>
              <a:rPr lang="en-US" sz="2400" i="1" smtClean="0">
                <a:latin typeface="+mn-lt"/>
              </a:rPr>
              <a:t>a</a:t>
            </a:r>
            <a:r>
              <a:rPr lang="en-US" sz="2400" baseline="-25000" smtClean="0">
                <a:latin typeface="+mn-lt"/>
              </a:rPr>
              <a:t>4</a:t>
            </a:r>
            <a:r>
              <a:rPr lang="en-US" sz="2400" smtClean="0">
                <a:latin typeface="+mn-lt"/>
              </a:rPr>
              <a:t>= 1331, </a:t>
            </a:r>
            <a:r>
              <a:rPr lang="en-US" sz="2400" i="1" smtClean="0">
                <a:latin typeface="+mn-lt"/>
              </a:rPr>
              <a:t>a</a:t>
            </a:r>
            <a:r>
              <a:rPr lang="en-US" sz="2400" baseline="-25000" smtClean="0">
                <a:latin typeface="+mn-lt"/>
              </a:rPr>
              <a:t>5</a:t>
            </a:r>
            <a:r>
              <a:rPr lang="en-US" sz="2400" smtClean="0">
                <a:latin typeface="+mn-lt"/>
              </a:rPr>
              <a:t>= 1464</a:t>
            </a:r>
          </a:p>
          <a:p>
            <a:endParaRPr lang="en-US" sz="2400">
              <a:latin typeface="+mn-lt"/>
            </a:endParaRPr>
          </a:p>
          <a:p>
            <a:r>
              <a:rPr lang="en-US" sz="2400" smtClean="0">
                <a:latin typeface="+mn-lt"/>
              </a:rPr>
              <a:t>JIKA  </a:t>
            </a:r>
            <a:r>
              <a:rPr lang="en-US" sz="2400" i="1" smtClean="0">
                <a:latin typeface="+mn-lt"/>
              </a:rPr>
              <a:t>P</a:t>
            </a:r>
            <a:r>
              <a:rPr lang="en-US" sz="2400" smtClean="0">
                <a:latin typeface="+mn-lt"/>
              </a:rPr>
              <a:t> = 1000; </a:t>
            </a:r>
            <a:r>
              <a:rPr lang="en-US" sz="2400" i="1" smtClean="0">
                <a:latin typeface="+mn-lt"/>
              </a:rPr>
              <a:t>i</a:t>
            </a:r>
            <a:r>
              <a:rPr lang="en-US" sz="2400" smtClean="0">
                <a:latin typeface="+mn-lt"/>
              </a:rPr>
              <a:t> = 0,10; dan </a:t>
            </a:r>
            <a:r>
              <a:rPr lang="en-US" sz="2400" i="1" smtClean="0">
                <a:latin typeface="+mn-lt"/>
              </a:rPr>
              <a:t>n</a:t>
            </a:r>
            <a:r>
              <a:rPr lang="en-US" sz="2400" smtClean="0">
                <a:latin typeface="+mn-lt"/>
              </a:rPr>
              <a:t> = 4</a:t>
            </a:r>
          </a:p>
          <a:p>
            <a:r>
              <a:rPr lang="en-US" sz="2400" smtClean="0">
                <a:latin typeface="+mn-lt"/>
              </a:rPr>
              <a:t>Maka </a:t>
            </a:r>
            <a:r>
              <a:rPr lang="en-US" sz="2400" i="1" smtClean="0">
                <a:latin typeface="+mn-lt"/>
              </a:rPr>
              <a:t>P</a:t>
            </a:r>
            <a:r>
              <a:rPr lang="en-US" sz="2400" smtClean="0">
                <a:latin typeface="+mn-lt"/>
              </a:rPr>
              <a:t>= 1000, </a:t>
            </a:r>
            <a:r>
              <a:rPr lang="en-US" sz="2400" i="1" smtClean="0">
                <a:latin typeface="+mn-lt"/>
              </a:rPr>
              <a:t>F</a:t>
            </a:r>
            <a:r>
              <a:rPr lang="en-US" sz="2400" baseline="-25000" smtClean="0">
                <a:latin typeface="+mn-lt"/>
              </a:rPr>
              <a:t>1</a:t>
            </a:r>
            <a:r>
              <a:rPr lang="en-US" sz="2400" smtClean="0">
                <a:latin typeface="+mn-lt"/>
              </a:rPr>
              <a:t>= 1100, </a:t>
            </a:r>
            <a:r>
              <a:rPr lang="en-US" sz="2400" i="1" smtClean="0">
                <a:latin typeface="+mn-lt"/>
              </a:rPr>
              <a:t>F</a:t>
            </a:r>
            <a:r>
              <a:rPr lang="en-US" sz="2400" baseline="-25000" smtClean="0">
                <a:latin typeface="+mn-lt"/>
              </a:rPr>
              <a:t>2</a:t>
            </a:r>
            <a:r>
              <a:rPr lang="en-US" sz="2400" smtClean="0">
                <a:latin typeface="+mn-lt"/>
              </a:rPr>
              <a:t>= 1210, </a:t>
            </a:r>
            <a:r>
              <a:rPr lang="en-US" sz="2400" i="1" smtClean="0">
                <a:latin typeface="+mn-lt"/>
              </a:rPr>
              <a:t>F</a:t>
            </a:r>
            <a:r>
              <a:rPr lang="en-US" sz="2400" baseline="-25000" smtClean="0">
                <a:latin typeface="+mn-lt"/>
              </a:rPr>
              <a:t>3</a:t>
            </a:r>
            <a:r>
              <a:rPr lang="en-US" sz="2400" smtClean="0">
                <a:latin typeface="+mn-lt"/>
              </a:rPr>
              <a:t>= 1331, </a:t>
            </a:r>
            <a:r>
              <a:rPr lang="en-US" sz="2400" i="1" smtClean="0">
                <a:latin typeface="+mn-lt"/>
              </a:rPr>
              <a:t>F</a:t>
            </a:r>
            <a:r>
              <a:rPr lang="en-US" sz="2400" baseline="-25000" smtClean="0">
                <a:latin typeface="+mn-lt"/>
              </a:rPr>
              <a:t>4</a:t>
            </a:r>
            <a:r>
              <a:rPr lang="en-US" sz="2400" smtClean="0">
                <a:latin typeface="+mn-lt"/>
              </a:rPr>
              <a:t>= 1464</a:t>
            </a:r>
            <a:endParaRPr lang="en-US" sz="2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231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smtClean="0"/>
              <a:t>(Faktor nilai YAD)</a:t>
            </a:r>
            <a:endParaRPr lang="id-ID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FUTURE VALUE FACTOR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409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5200" y="2307771"/>
            <a:ext cx="24384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14400" y="998875"/>
                <a:ext cx="76962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smtClean="0"/>
                  <a:t>Jika kita punya pokok </a:t>
                </a:r>
                <a:r>
                  <a:rPr lang="en-US" sz="2400" i="1" smtClean="0"/>
                  <a:t>P</a:t>
                </a:r>
                <a:r>
                  <a:rPr lang="en-US" sz="2400" smtClean="0"/>
                  <a:t>, dengan tingkat bunga </a:t>
                </a:r>
                <a:r>
                  <a:rPr lang="en-US" sz="2400" i="1" smtClean="0"/>
                  <a:t>i</a:t>
                </a:r>
                <a:r>
                  <a:rPr lang="en-US" sz="2400" smtClean="0"/>
                  <a:t>, dan dibungakan dengan bunga majemuk selama </a:t>
                </a:r>
                <a:r>
                  <a:rPr lang="en-US" sz="2400" i="1" smtClean="0"/>
                  <a:t>n</a:t>
                </a:r>
                <a:r>
                  <a:rPr lang="en-US" sz="2400" smtClean="0"/>
                  <a:t> periode, maka saldo pada akhir periode ke</a:t>
                </a:r>
                <a:r>
                  <a:rPr lang="id-ID" sz="2400" smtClean="0"/>
                  <a:t>-</a:t>
                </a:r>
                <a:r>
                  <a:rPr lang="en-US" sz="2400" i="1" smtClean="0"/>
                  <a:t>n</a:t>
                </a:r>
                <a:r>
                  <a:rPr lang="en-US" sz="2400" smtClean="0"/>
                  <a:t> adalah, sebesar</a:t>
                </a:r>
                <a:r>
                  <a:rPr lang="en-US" sz="2400" i="1" smtClean="0"/>
                  <a:t> </a:t>
                </a:r>
              </a:p>
              <a:p>
                <a:pPr algn="just"/>
                <a:endParaRPr lang="en-US" sz="240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(1+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i="1" smtClean="0"/>
                  <a:t>P</a:t>
                </a:r>
                <a:endParaRPr lang="id-ID" sz="2400" i="1" smtClean="0"/>
              </a:p>
              <a:p>
                <a:pPr algn="ctr"/>
                <a:endParaRPr lang="id-ID" sz="2400" i="1"/>
              </a:p>
              <a:p>
                <a:pPr algn="ctr"/>
                <a:endParaRPr lang="id-ID" sz="2400" i="1" smtClean="0"/>
              </a:p>
              <a:p>
                <a:pPr algn="ctr"/>
                <a:r>
                  <a:rPr lang="id-ID" sz="280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(1</a:t>
                </a:r>
                <a:r>
                  <a:rPr lang="id-ID" sz="2800" i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+i</a:t>
                </a:r>
                <a:r>
                  <a:rPr lang="id-ID" sz="280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r>
                  <a:rPr lang="id-ID" sz="2800" baseline="3000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</a:t>
                </a:r>
                <a:r>
                  <a:rPr lang="id-ID" sz="2800" i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:r>
                  <a:rPr lang="id-ID" sz="2000" smtClean="0"/>
                  <a:t>disebut faktor nilai yad (future value factor =  </a:t>
                </a:r>
                <a:r>
                  <a:rPr lang="id-ID" sz="2000" i="1" smtClean="0"/>
                  <a:t>FVF</a:t>
                </a:r>
                <a:r>
                  <a:rPr lang="id-ID" sz="2000" smtClean="0"/>
                  <a:t>)</a:t>
                </a:r>
              </a:p>
              <a:p>
                <a:pPr algn="ctr"/>
                <a:endParaRPr lang="en-US" sz="2400" i="1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998875"/>
                <a:ext cx="7696200" cy="3477875"/>
              </a:xfrm>
              <a:prstGeom prst="rect">
                <a:avLst/>
              </a:prstGeom>
              <a:blipFill rotWithShape="1">
                <a:blip r:embed="rId2"/>
                <a:stretch>
                  <a:fillRect l="-1188" t="-1404" r="-2059" b="-315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860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49286" y="2114550"/>
            <a:ext cx="4114800" cy="1332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extBox 1"/>
          <p:cNvSpPr txBox="1"/>
          <p:nvPr/>
        </p:nvSpPr>
        <p:spPr>
          <a:xfrm>
            <a:off x="1828800" y="1352550"/>
            <a:ext cx="537198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3600" smtClean="0"/>
              <a:t>Jadi</a:t>
            </a:r>
          </a:p>
          <a:p>
            <a:pPr algn="ctr"/>
            <a:endParaRPr lang="id-ID" sz="3600"/>
          </a:p>
          <a:p>
            <a:pPr algn="ctr"/>
            <a:r>
              <a:rPr lang="id-ID" sz="3600" i="1" smtClean="0"/>
              <a:t>F</a:t>
            </a:r>
            <a:r>
              <a:rPr lang="id-ID" sz="3600" i="1" baseline="-25000" smtClean="0"/>
              <a:t>n</a:t>
            </a:r>
            <a:r>
              <a:rPr lang="id-ID" sz="3600" i="1" smtClean="0"/>
              <a:t> = P </a:t>
            </a:r>
            <a:r>
              <a:rPr lang="id-ID" sz="3600" smtClean="0">
                <a:latin typeface="Andale Mono" pitchFamily="49" charset="0"/>
              </a:rPr>
              <a:t>x</a:t>
            </a:r>
            <a:r>
              <a:rPr lang="id-ID" sz="3600" i="1" smtClean="0"/>
              <a:t> FVF</a:t>
            </a:r>
            <a:r>
              <a:rPr lang="id-ID" sz="3600" baseline="-25000" smtClean="0"/>
              <a:t>(</a:t>
            </a:r>
            <a:r>
              <a:rPr lang="id-ID" sz="3600" i="1" baseline="-25000" smtClean="0"/>
              <a:t>i,n</a:t>
            </a:r>
            <a:r>
              <a:rPr lang="id-ID" sz="3600" baseline="-25000" smtClean="0"/>
              <a:t>)</a:t>
            </a:r>
          </a:p>
          <a:p>
            <a:pPr algn="ctr"/>
            <a:endParaRPr lang="id-ID" sz="3600" baseline="-25000"/>
          </a:p>
          <a:p>
            <a:pPr algn="ctr"/>
            <a:endParaRPr lang="id-ID" sz="3600" baseline="-25000" smtClean="0"/>
          </a:p>
          <a:p>
            <a:pPr algn="ctr"/>
            <a:r>
              <a:rPr lang="id-ID" sz="3600" smtClean="0"/>
              <a:t>di mana </a:t>
            </a:r>
            <a:r>
              <a:rPr lang="id-ID" sz="3600" i="1" smtClean="0"/>
              <a:t>FVF</a:t>
            </a:r>
            <a:r>
              <a:rPr lang="id-ID" sz="3600" smtClean="0"/>
              <a:t>(</a:t>
            </a:r>
            <a:r>
              <a:rPr lang="id-ID" sz="3600" i="1" smtClean="0"/>
              <a:t>i</a:t>
            </a:r>
            <a:r>
              <a:rPr lang="id-ID" sz="3600" smtClean="0"/>
              <a:t>,</a:t>
            </a:r>
            <a:r>
              <a:rPr lang="id-ID" sz="3600" i="1" smtClean="0"/>
              <a:t>n</a:t>
            </a:r>
            <a:r>
              <a:rPr lang="id-ID" sz="3600" smtClean="0"/>
              <a:t>) = (1+</a:t>
            </a:r>
            <a:r>
              <a:rPr lang="id-ID" sz="3600" i="1" smtClean="0"/>
              <a:t>i</a:t>
            </a:r>
            <a:r>
              <a:rPr lang="id-ID" sz="3600" smtClean="0"/>
              <a:t>)</a:t>
            </a:r>
            <a:r>
              <a:rPr lang="id-ID" sz="3600" i="1" baseline="30000" smtClean="0"/>
              <a:t>n</a:t>
            </a:r>
            <a:endParaRPr lang="id-ID" sz="3600" i="1" baseline="30000"/>
          </a:p>
        </p:txBody>
      </p:sp>
    </p:spTree>
    <p:extLst>
      <p:ext uri="{BB962C8B-B14F-4D97-AF65-F5344CB8AC3E}">
        <p14:creationId xmlns:p14="http://schemas.microsoft.com/office/powerpoint/2010/main" val="163967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3447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12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mtClean="0"/>
              <a:t>Annual Percentage Yield (APY)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/>
              <a:t>annual or nominal rate The </a:t>
            </a:r>
            <a:r>
              <a:rPr lang="en-US" b="1" smtClean="0"/>
              <a:t>advertised</a:t>
            </a:r>
            <a:r>
              <a:rPr lang="id-ID" b="1" smtClean="0"/>
              <a:t> </a:t>
            </a:r>
            <a:r>
              <a:rPr lang="en-US" smtClean="0"/>
              <a:t>or </a:t>
            </a:r>
            <a:r>
              <a:rPr lang="en-US"/>
              <a:t>stated interest rate of an investment </a:t>
            </a:r>
            <a:r>
              <a:rPr lang="en-US" smtClean="0"/>
              <a:t>or</a:t>
            </a:r>
            <a:r>
              <a:rPr lang="id-ID" smtClean="0"/>
              <a:t> </a:t>
            </a:r>
            <a:r>
              <a:rPr lang="en-US" smtClean="0"/>
              <a:t>loan</a:t>
            </a:r>
            <a:r>
              <a:rPr lang="en-US"/>
              <a:t>. The rate used to calculate the </a:t>
            </a:r>
            <a:r>
              <a:rPr lang="en-US" smtClean="0"/>
              <a:t>compound</a:t>
            </a:r>
            <a:r>
              <a:rPr lang="id-ID" smtClean="0"/>
              <a:t> interest.</a:t>
            </a:r>
          </a:p>
          <a:p>
            <a:r>
              <a:rPr lang="en-US" b="1"/>
              <a:t>annual percentage yield (APY) or </a:t>
            </a:r>
            <a:r>
              <a:rPr lang="id-ID" b="1" smtClean="0"/>
              <a:t>effective rate . </a:t>
            </a:r>
            <a:r>
              <a:rPr lang="en-US" smtClean="0"/>
              <a:t>The </a:t>
            </a:r>
            <a:r>
              <a:rPr lang="en-US"/>
              <a:t>real or true rate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return </a:t>
            </a:r>
            <a:r>
              <a:rPr lang="en-US"/>
              <a:t>on an investment. It is the </a:t>
            </a:r>
            <a:r>
              <a:rPr lang="en-US" smtClean="0"/>
              <a:t>total</a:t>
            </a:r>
            <a:r>
              <a:rPr lang="id-ID" smtClean="0"/>
              <a:t> </a:t>
            </a:r>
            <a:r>
              <a:rPr lang="en-US" smtClean="0"/>
              <a:t>compound </a:t>
            </a:r>
            <a:r>
              <a:rPr lang="en-US"/>
              <a:t>interest earned in 1 year </a:t>
            </a:r>
            <a:r>
              <a:rPr lang="en-US" smtClean="0"/>
              <a:t>divided</a:t>
            </a:r>
            <a:r>
              <a:rPr lang="id-ID" smtClean="0"/>
              <a:t> </a:t>
            </a:r>
            <a:r>
              <a:rPr lang="en-US" smtClean="0"/>
              <a:t>by </a:t>
            </a:r>
            <a:r>
              <a:rPr lang="en-US"/>
              <a:t>the principal. The more </a:t>
            </a:r>
            <a:r>
              <a:rPr lang="en-US" smtClean="0"/>
              <a:t>compounding</a:t>
            </a:r>
            <a:r>
              <a:rPr lang="id-ID" smtClean="0"/>
              <a:t> </a:t>
            </a:r>
            <a:r>
              <a:rPr lang="en-US" smtClean="0"/>
              <a:t>periods </a:t>
            </a:r>
            <a:r>
              <a:rPr lang="en-US"/>
              <a:t>per year, the higher the APY.</a:t>
            </a:r>
          </a:p>
          <a:p>
            <a:r>
              <a:rPr lang="id-ID" b="1"/>
              <a:t>effective </a:t>
            </a:r>
            <a:r>
              <a:rPr lang="id-ID" b="1" smtClean="0"/>
              <a:t>rate </a:t>
            </a:r>
            <a:r>
              <a:rPr lang="en-US" smtClean="0"/>
              <a:t>The </a:t>
            </a:r>
            <a:r>
              <a:rPr lang="en-US"/>
              <a:t>real or true rate </a:t>
            </a:r>
            <a:r>
              <a:rPr lang="en-US" smtClean="0"/>
              <a:t>of</a:t>
            </a:r>
            <a:r>
              <a:rPr lang="id-ID" smtClean="0"/>
              <a:t> </a:t>
            </a:r>
            <a:r>
              <a:rPr lang="en-US" smtClean="0"/>
              <a:t>return </a:t>
            </a:r>
            <a:r>
              <a:rPr lang="en-US"/>
              <a:t>on an investment. It is the </a:t>
            </a:r>
            <a:r>
              <a:rPr lang="en-US" smtClean="0"/>
              <a:t>total</a:t>
            </a:r>
            <a:r>
              <a:rPr lang="id-ID" smtClean="0"/>
              <a:t> </a:t>
            </a:r>
            <a:r>
              <a:rPr lang="en-US" smtClean="0"/>
              <a:t>compound </a:t>
            </a:r>
            <a:r>
              <a:rPr lang="en-US"/>
              <a:t>interest earned in 1 year </a:t>
            </a:r>
            <a:r>
              <a:rPr lang="en-US" smtClean="0"/>
              <a:t>divided</a:t>
            </a:r>
            <a:r>
              <a:rPr lang="id-ID" smtClean="0"/>
              <a:t> </a:t>
            </a:r>
            <a:r>
              <a:rPr lang="en-US" smtClean="0"/>
              <a:t>by </a:t>
            </a:r>
            <a:r>
              <a:rPr lang="en-US"/>
              <a:t>the </a:t>
            </a:r>
            <a:r>
              <a:rPr lang="id-ID" smtClean="0"/>
              <a:t> p</a:t>
            </a:r>
            <a:r>
              <a:rPr lang="en-US" smtClean="0"/>
              <a:t>rincipal</a:t>
            </a:r>
            <a:r>
              <a:rPr lang="en-US"/>
              <a:t>. The more </a:t>
            </a:r>
            <a:r>
              <a:rPr lang="en-US" smtClean="0"/>
              <a:t>compounding</a:t>
            </a:r>
            <a:r>
              <a:rPr lang="id-ID" smtClean="0"/>
              <a:t> </a:t>
            </a:r>
            <a:r>
              <a:rPr lang="en-US" smtClean="0"/>
              <a:t>periods </a:t>
            </a:r>
            <a:r>
              <a:rPr lang="en-US"/>
              <a:t>per year, the higher the APY.</a:t>
            </a:r>
            <a:endParaRPr lang="id-ID" smtClean="0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067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7772400" cy="5018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71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315" y="0"/>
            <a:ext cx="9078685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3" y="10886"/>
            <a:ext cx="7815945" cy="4867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300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07"/>
            <a:ext cx="9144000" cy="9416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37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162050"/>
            <a:ext cx="9144000" cy="6305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88090"/>
            <a:ext cx="9144000" cy="9181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035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smtClean="0"/>
              <a:t>(Present value)</a:t>
            </a:r>
            <a:endParaRPr lang="id-ID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Nilai Sekarang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83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050"/>
            <a:ext cx="9144001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18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633</TotalTime>
  <Words>1082</Words>
  <Application>Microsoft Office PowerPoint</Application>
  <PresentationFormat>On-screen Show (16:9)</PresentationFormat>
  <Paragraphs>203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Civic</vt:lpstr>
      <vt:lpstr>Chapter 14  Compound Interest </vt:lpstr>
      <vt:lpstr>Definisi</vt:lpstr>
      <vt:lpstr>PowerPoint Presentation</vt:lpstr>
      <vt:lpstr>PowerPoint Presentation</vt:lpstr>
      <vt:lpstr>Contoh</vt:lpstr>
      <vt:lpstr>PowerPoint Presentation</vt:lpstr>
      <vt:lpstr>PowerPoint Presentation</vt:lpstr>
      <vt:lpstr>PowerPoint Presentation</vt:lpstr>
      <vt:lpstr>PowerPoint Presentation</vt:lpstr>
      <vt:lpstr>Konsep Deret</vt:lpstr>
      <vt:lpstr>Konsep Deret pada Bunga Majemuk</vt:lpstr>
      <vt:lpstr>Analogi Bunga Majemuk vs Deret Ukur</vt:lpstr>
      <vt:lpstr>Analogi Bunga Majemuk vs Deret Ukur</vt:lpstr>
      <vt:lpstr>FUTURE VALUE FACTOR</vt:lpstr>
      <vt:lpstr>PowerPoint Presentation</vt:lpstr>
      <vt:lpstr>PowerPoint Presentation</vt:lpstr>
      <vt:lpstr>PowerPoint Presentation</vt:lpstr>
      <vt:lpstr>Annual Percentage Yield (APY)</vt:lpstr>
      <vt:lpstr>PowerPoint Presentation</vt:lpstr>
      <vt:lpstr>PowerPoint Presentation</vt:lpstr>
      <vt:lpstr>PowerPoint Presentation</vt:lpstr>
      <vt:lpstr>PowerPoint Presentation</vt:lpstr>
      <vt:lpstr>Nilai Sekarang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Interest (Bunga Sederhana)</dc:title>
  <dc:creator>babeh</dc:creator>
  <cp:lastModifiedBy>user</cp:lastModifiedBy>
  <cp:revision>54</cp:revision>
  <cp:lastPrinted>2013-11-24T09:29:26Z</cp:lastPrinted>
  <dcterms:created xsi:type="dcterms:W3CDTF">2013-11-05T13:09:33Z</dcterms:created>
  <dcterms:modified xsi:type="dcterms:W3CDTF">2013-11-24T09:37:13Z</dcterms:modified>
</cp:coreProperties>
</file>