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8"/>
  </p:notesMasterIdLst>
  <p:handoutMasterIdLst>
    <p:handoutMasterId r:id="rId79"/>
  </p:handoutMasterIdLst>
  <p:sldIdLst>
    <p:sldId id="256" r:id="rId2"/>
    <p:sldId id="257" r:id="rId3"/>
    <p:sldId id="276" r:id="rId4"/>
    <p:sldId id="259" r:id="rId5"/>
    <p:sldId id="258" r:id="rId6"/>
    <p:sldId id="277" r:id="rId7"/>
    <p:sldId id="261" r:id="rId8"/>
    <p:sldId id="260" r:id="rId9"/>
    <p:sldId id="263" r:id="rId10"/>
    <p:sldId id="264" r:id="rId11"/>
    <p:sldId id="265" r:id="rId12"/>
    <p:sldId id="275" r:id="rId13"/>
    <p:sldId id="266" r:id="rId14"/>
    <p:sldId id="268" r:id="rId15"/>
    <p:sldId id="269" r:id="rId16"/>
    <p:sldId id="270" r:id="rId17"/>
    <p:sldId id="267" r:id="rId18"/>
    <p:sldId id="271" r:id="rId19"/>
    <p:sldId id="272" r:id="rId20"/>
    <p:sldId id="273" r:id="rId21"/>
    <p:sldId id="274"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3" r:id="rId37"/>
    <p:sldId id="292"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3" r:id="rId56"/>
    <p:sldId id="314" r:id="rId57"/>
    <p:sldId id="315" r:id="rId58"/>
    <p:sldId id="311" r:id="rId59"/>
    <p:sldId id="312"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Lst>
  <p:sldSz cx="9144000" cy="5143500" type="screen16x9"/>
  <p:notesSz cx="6858000" cy="99456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B1DEE"/>
    <a:srgbClr val="FFFF00"/>
    <a:srgbClr val="A2E22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20"/>
    <p:restoredTop sz="94660"/>
  </p:normalViewPr>
  <p:slideViewPr>
    <p:cSldViewPr>
      <p:cViewPr>
        <p:scale>
          <a:sx n="60" d="100"/>
          <a:sy n="60" d="100"/>
        </p:scale>
        <p:origin x="-678" y="-51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68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96888"/>
          </a:xfrm>
          <a:prstGeom prst="rect">
            <a:avLst/>
          </a:prstGeom>
        </p:spPr>
        <p:txBody>
          <a:bodyPr vert="horz" lIns="91440" tIns="45720" rIns="91440" bIns="45720" rtlCol="0"/>
          <a:lstStyle>
            <a:lvl1pPr algn="r">
              <a:defRPr sz="1200"/>
            </a:lvl1pPr>
          </a:lstStyle>
          <a:p>
            <a:endParaRPr lang="en-US"/>
          </a:p>
        </p:txBody>
      </p:sp>
      <p:sp>
        <p:nvSpPr>
          <p:cNvPr id="4" name="Footer Placeholder 3"/>
          <p:cNvSpPr>
            <a:spLocks noGrp="1"/>
          </p:cNvSpPr>
          <p:nvPr>
            <p:ph type="ftr" sz="quarter" idx="2"/>
          </p:nvPr>
        </p:nvSpPr>
        <p:spPr>
          <a:xfrm>
            <a:off x="0" y="9447213"/>
            <a:ext cx="2971800" cy="4968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9447213"/>
            <a:ext cx="2971800" cy="496887"/>
          </a:xfrm>
          <a:prstGeom prst="rect">
            <a:avLst/>
          </a:prstGeom>
        </p:spPr>
        <p:txBody>
          <a:bodyPr vert="horz" lIns="91440" tIns="45720" rIns="91440" bIns="45720" rtlCol="0" anchor="b"/>
          <a:lstStyle>
            <a:lvl1pPr algn="r">
              <a:defRPr sz="1200"/>
            </a:lvl1pPr>
          </a:lstStyle>
          <a:p>
            <a:fld id="{8C61B180-5696-49A7-846B-1CD0142B6A44}" type="slidenum">
              <a:rPr lang="en-US" smtClean="0"/>
              <a:t>‹#›</a:t>
            </a:fld>
            <a:endParaRPr lang="en-US"/>
          </a:p>
        </p:txBody>
      </p:sp>
    </p:spTree>
    <p:extLst>
      <p:ext uri="{BB962C8B-B14F-4D97-AF65-F5344CB8AC3E}">
        <p14:creationId xmlns:p14="http://schemas.microsoft.com/office/powerpoint/2010/main" val="388386842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7284"/>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97284"/>
          </a:xfrm>
          <a:prstGeom prst="rect">
            <a:avLst/>
          </a:prstGeom>
        </p:spPr>
        <p:txBody>
          <a:bodyPr vert="horz" lIns="91440" tIns="45720" rIns="91440" bIns="45720" rtlCol="0"/>
          <a:lstStyle>
            <a:lvl1pPr algn="r">
              <a:defRPr sz="1200"/>
            </a:lvl1pPr>
          </a:lstStyle>
          <a:p>
            <a:endParaRPr lang="id-ID"/>
          </a:p>
        </p:txBody>
      </p:sp>
      <p:sp>
        <p:nvSpPr>
          <p:cNvPr id="4" name="Slide Image Placeholder 3"/>
          <p:cNvSpPr>
            <a:spLocks noGrp="1" noRot="1" noChangeAspect="1"/>
          </p:cNvSpPr>
          <p:nvPr>
            <p:ph type="sldImg" idx="2"/>
          </p:nvPr>
        </p:nvSpPr>
        <p:spPr>
          <a:xfrm>
            <a:off x="114300" y="746125"/>
            <a:ext cx="6629400" cy="3729038"/>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724202"/>
            <a:ext cx="5486400" cy="447556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9446678"/>
            <a:ext cx="2971800" cy="497284"/>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9446678"/>
            <a:ext cx="2971800" cy="497284"/>
          </a:xfrm>
          <a:prstGeom prst="rect">
            <a:avLst/>
          </a:prstGeom>
        </p:spPr>
        <p:txBody>
          <a:bodyPr vert="horz" lIns="91440" tIns="45720" rIns="91440" bIns="45720" rtlCol="0" anchor="b"/>
          <a:lstStyle>
            <a:lvl1pPr algn="r">
              <a:defRPr sz="1200"/>
            </a:lvl1pPr>
          </a:lstStyle>
          <a:p>
            <a:fld id="{610E49E5-9819-4099-84D3-40E4A26F8A3B}" type="slidenum">
              <a:rPr lang="id-ID" smtClean="0"/>
              <a:t>‹#›</a:t>
            </a:fld>
            <a:endParaRPr lang="id-ID"/>
          </a:p>
        </p:txBody>
      </p:sp>
    </p:spTree>
    <p:extLst>
      <p:ext uri="{BB962C8B-B14F-4D97-AF65-F5344CB8AC3E}">
        <p14:creationId xmlns:p14="http://schemas.microsoft.com/office/powerpoint/2010/main" val="2864693228"/>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4474796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0780620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9442" y="2480517"/>
            <a:ext cx="7117180" cy="1102519"/>
          </a:xfrm>
        </p:spPr>
        <p:txBody>
          <a:bodyPr anchor="b">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a:defRPr sz="4000" b="1" cap="none" spc="50">
                <a:ln w="11430"/>
                <a:solidFill>
                  <a:schemeClr val="accent6">
                    <a:lumMod val="75000"/>
                  </a:schemeClr>
                </a:solidFill>
                <a:effectLst>
                  <a:outerShdw blurRad="76200" dist="50800" dir="5400000" algn="tl" rotWithShape="0">
                    <a:srgbClr val="000000">
                      <a:alpha val="65000"/>
                    </a:srgbClr>
                  </a:outerShdw>
                </a:effectLst>
              </a:defRPr>
            </a:lvl1pPr>
          </a:lstStyle>
          <a:p>
            <a:r>
              <a:rPr lang="en-US" smtClean="0"/>
              <a:t>Click to edit Master title style</a:t>
            </a:r>
            <a:endParaRPr lang="en-US"/>
          </a:p>
        </p:txBody>
      </p:sp>
      <p:sp>
        <p:nvSpPr>
          <p:cNvPr id="3" name="Subtitle 2"/>
          <p:cNvSpPr>
            <a:spLocks noGrp="1"/>
          </p:cNvSpPr>
          <p:nvPr>
            <p:ph type="subTitle" idx="1"/>
          </p:nvPr>
        </p:nvSpPr>
        <p:spPr>
          <a:xfrm>
            <a:off x="1009442" y="3583035"/>
            <a:ext cx="7117180" cy="646065"/>
          </a:xfrm>
        </p:spPr>
        <p:txBody>
          <a:bodyPr anchor="t">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l">
              <a:buNone/>
              <a:defRPr sz="2000" b="1" cap="none" spc="50">
                <a:ln w="11430"/>
                <a:solidFill>
                  <a:srgbClr val="FF0000"/>
                </a:solidFill>
                <a:effectLst>
                  <a:outerShdw blurRad="76200" dist="50800" dir="5400000" algn="tl" rotWithShape="0">
                    <a:srgbClr val="000000">
                      <a:alpha val="65000"/>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574C7A0-225D-4B52-8519-F3F58656B6FA}" type="datetimeFigureOut">
              <a:rPr lang="en-US" smtClean="0"/>
              <a:t>11/26/2013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698946-5958-4BA3-B11B-20294F8C1FFA}"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74C7A0-225D-4B52-8519-F3F58656B6FA}" type="datetimeFigureOut">
              <a:rPr lang="en-US" smtClean="0"/>
              <a:t>11/26/2013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698946-5958-4BA3-B11B-20294F8C1FFA}"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09443" y="2481436"/>
            <a:ext cx="7117178" cy="1101600"/>
          </a:xfrm>
        </p:spPr>
        <p:txBody>
          <a:bodyPr anchor="b"/>
          <a:lstStyle>
            <a:lvl1pPr algn="r">
              <a:defRPr sz="3200" b="1" cap="none" spc="0">
                <a:ln w="1905">
                  <a:solidFill>
                    <a:schemeClr val="accent6">
                      <a:lumMod val="75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outerShdw blurRad="165100" dist="76200" dir="2700000" algn="tl" rotWithShape="0">
                    <a:prstClr val="black">
                      <a:alpha val="56000"/>
                    </a:prstClr>
                  </a:outerShdw>
                </a:effectLst>
              </a:defRPr>
            </a:lvl1pPr>
          </a:lstStyle>
          <a:p>
            <a:r>
              <a:rPr lang="en-US" smtClean="0"/>
              <a:t>Click to edit Master title style</a:t>
            </a:r>
            <a:endParaRPr lang="en-US"/>
          </a:p>
        </p:txBody>
      </p:sp>
      <p:sp>
        <p:nvSpPr>
          <p:cNvPr id="3" name="Text Placeholder 2"/>
          <p:cNvSpPr>
            <a:spLocks noGrp="1"/>
          </p:cNvSpPr>
          <p:nvPr>
            <p:ph type="body" idx="1"/>
          </p:nvPr>
        </p:nvSpPr>
        <p:spPr>
          <a:xfrm>
            <a:off x="1009443" y="3583036"/>
            <a:ext cx="7117178" cy="645300"/>
          </a:xfrm>
        </p:spPr>
        <p:txBody>
          <a:bodyPr anchor="t">
            <a:normAutofit/>
          </a:bodyPr>
          <a:lstStyle>
            <a:lvl1pPr marL="0" indent="0" algn="r">
              <a:buNone/>
              <a:defRPr sz="1800" b="1" cap="none" spc="0">
                <a:ln w="1905"/>
                <a:solidFill>
                  <a:schemeClr val="tx1"/>
                </a:solidFill>
                <a:effectLst>
                  <a:outerShdw blurRad="101600" dist="76200" dir="2700000" algn="tl" rotWithShape="0">
                    <a:prstClr val="black">
                      <a:alpha val="58000"/>
                    </a:prstClr>
                  </a:outerShdw>
                </a:effectLs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574C7A0-225D-4B52-8519-F3F58656B6FA}" type="datetimeFigureOut">
              <a:rPr lang="en-US" smtClean="0"/>
              <a:t>11/26/2013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698946-5958-4BA3-B11B-20294F8C1FFA}"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09443" y="506794"/>
            <a:ext cx="7123080" cy="693356"/>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009443" y="1357312"/>
            <a:ext cx="3471277" cy="3038476"/>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63281" y="1357312"/>
            <a:ext cx="3469242" cy="3038477"/>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574C7A0-225D-4B52-8519-F3F58656B6FA}" type="datetimeFigureOut">
              <a:rPr lang="en-US" smtClean="0"/>
              <a:t>11/26/2013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698946-5958-4BA3-B11B-20294F8C1FFA}"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332894" y="1359695"/>
            <a:ext cx="3147824" cy="432197"/>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09443" y="1791892"/>
            <a:ext cx="3471277" cy="2603896"/>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992066" y="1359695"/>
            <a:ext cx="3142488" cy="432197"/>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63281" y="1791892"/>
            <a:ext cx="3471275" cy="2603896"/>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574C7A0-225D-4B52-8519-F3F58656B6FA}" type="datetimeFigureOut">
              <a:rPr lang="en-US" smtClean="0"/>
              <a:t>11/26/2013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6698946-5958-4BA3-B11B-20294F8C1FFA}"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574C7A0-225D-4B52-8519-F3F58656B6FA}" type="datetimeFigureOut">
              <a:rPr lang="en-US" smtClean="0"/>
              <a:t>11/26/2013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698946-5958-4BA3-B11B-20294F8C1FFA}"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74C7A0-225D-4B52-8519-F3F58656B6FA}" type="datetimeFigureOut">
              <a:rPr lang="en-US" smtClean="0"/>
              <a:t>11/26/2013</a:t>
            </a:fld>
            <a:endParaRPr lang="en-US"/>
          </a:p>
        </p:txBody>
      </p:sp>
      <p:sp>
        <p:nvSpPr>
          <p:cNvPr id="3" name="Footer Placeholder 2"/>
          <p:cNvSpPr>
            <a:spLocks noGrp="1"/>
          </p:cNvSpPr>
          <p:nvPr>
            <p:ph type="ftr" sz="quarter" idx="11"/>
          </p:nvPr>
        </p:nvSpPr>
        <p:spPr/>
        <p:txBody>
          <a:bodyPr/>
          <a:lstStyle/>
          <a:p>
            <a:endParaRPr lang="en-US"/>
          </a:p>
        </p:txBody>
      </p:sp>
      <p:sp>
        <p:nvSpPr>
          <p:cNvPr id="5" name="Rectangle 4"/>
          <p:cNvSpPr/>
          <p:nvPr userDrawn="1"/>
        </p:nvSpPr>
        <p:spPr>
          <a:xfrm>
            <a:off x="0" y="0"/>
            <a:ext cx="9144000"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Slide Number Placeholder 3"/>
          <p:cNvSpPr>
            <a:spLocks noGrp="1"/>
          </p:cNvSpPr>
          <p:nvPr>
            <p:ph type="sldNum" sz="quarter" idx="12"/>
          </p:nvPr>
        </p:nvSpPr>
        <p:spPr/>
        <p:txBody>
          <a:bodyPr/>
          <a:lstStyle/>
          <a:p>
            <a:fld id="{96698946-5958-4BA3-B11B-20294F8C1FFA}"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2" y="334566"/>
            <a:ext cx="2660650" cy="889396"/>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852655" y="334566"/>
            <a:ext cx="4279869" cy="4061222"/>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009442" y="1223962"/>
            <a:ext cx="2660650" cy="3171824"/>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74C7A0-225D-4B52-8519-F3F58656B6FA}" type="datetimeFigureOut">
              <a:rPr lang="en-US" smtClean="0"/>
              <a:t>11/26/2013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698946-5958-4BA3-B11B-20294F8C1FFA}"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3" y="1040293"/>
            <a:ext cx="3481387" cy="834941"/>
          </a:xfrm>
        </p:spPr>
        <p:txBody>
          <a:bodyPr anchor="b">
            <a:normAutofit/>
          </a:bodyPr>
          <a:lstStyle>
            <a:lvl1pPr algn="l">
              <a:defRPr sz="2400" b="0"/>
            </a:lvl1pPr>
          </a:lstStyle>
          <a:p>
            <a:r>
              <a:rPr lang="en-US" smtClean="0"/>
              <a:t>Click to edit Master title style</a:t>
            </a:r>
            <a:endParaRPr lang="en-US"/>
          </a:p>
        </p:txBody>
      </p:sp>
      <p:sp>
        <p:nvSpPr>
          <p:cNvPr id="4" name="Text Placeholder 3"/>
          <p:cNvSpPr>
            <a:spLocks noGrp="1"/>
          </p:cNvSpPr>
          <p:nvPr>
            <p:ph type="body" sz="half" idx="2"/>
          </p:nvPr>
        </p:nvSpPr>
        <p:spPr>
          <a:xfrm>
            <a:off x="1009443" y="1875234"/>
            <a:ext cx="3481387" cy="189765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74C7A0-225D-4B52-8519-F3F58656B6FA}" type="datetimeFigureOut">
              <a:rPr lang="en-US" smtClean="0"/>
              <a:t>11/26/2013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698946-5958-4BA3-B11B-20294F8C1FFA}" type="slidenum">
              <a:rPr lang="en-US" smtClean="0"/>
              <a:t>‹#›</a:t>
            </a:fld>
            <a:endParaRPr lang="en-US"/>
          </a:p>
        </p:txBody>
      </p:sp>
      <p:grpSp>
        <p:nvGrpSpPr>
          <p:cNvPr id="17" name="Group 16"/>
          <p:cNvGrpSpPr/>
          <p:nvPr/>
        </p:nvGrpSpPr>
        <p:grpSpPr>
          <a:xfrm>
            <a:off x="4718762" y="744807"/>
            <a:ext cx="1847138" cy="1147829"/>
            <a:chOff x="4718762" y="993075"/>
            <a:chExt cx="1847138" cy="1530439"/>
          </a:xfrm>
        </p:grpSpPr>
        <p:sp>
          <p:nvSpPr>
            <p:cNvPr id="32" name="Oval 31"/>
            <p:cNvSpPr/>
            <p:nvPr/>
          </p:nvSpPr>
          <p:spPr>
            <a:xfrm>
              <a:off x="5479247" y="1436861"/>
              <a:ext cx="1086653" cy="1086653"/>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5650541" y="1411791"/>
              <a:ext cx="830365" cy="830365"/>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5256184" y="1894454"/>
              <a:ext cx="602364" cy="602364"/>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5424145" y="1811313"/>
              <a:ext cx="489588" cy="489588"/>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4718762" y="2083426"/>
              <a:ext cx="256601" cy="256601"/>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6132091" y="993075"/>
              <a:ext cx="256601" cy="256601"/>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5059596" y="1894454"/>
              <a:ext cx="197439" cy="197439"/>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6148801" y="1060593"/>
              <a:ext cx="197439" cy="197439"/>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8" name="Picture Placeholder 17"/>
          <p:cNvSpPr>
            <a:spLocks noGrp="1"/>
          </p:cNvSpPr>
          <p:nvPr>
            <p:ph type="pic" sz="quarter" idx="14"/>
          </p:nvPr>
        </p:nvSpPr>
        <p:spPr>
          <a:xfrm>
            <a:off x="4876800" y="1200150"/>
            <a:ext cx="3429000" cy="2571750"/>
          </a:xfrm>
          <a:prstGeom prst="ellipse">
            <a:avLst/>
          </a:prstGeom>
          <a:ln w="76200">
            <a:solidFill>
              <a:schemeClr val="bg2">
                <a:lumMod val="75000"/>
              </a:schemeClr>
            </a:solidFill>
          </a:ln>
        </p:spPr>
        <p:txBody>
          <a:bodyPr/>
          <a:lstStyle>
            <a:lvl1pPr marL="0" indent="0" algn="ctr">
              <a:buFontTx/>
              <a:buNone/>
              <a:defRPr/>
            </a:lvl1pPr>
          </a:lstStyle>
          <a:p>
            <a:r>
              <a:rPr lang="en-US" smtClean="0"/>
              <a:t>Click icon to add picture</a:t>
            </a:r>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009443" y="1355521"/>
            <a:ext cx="7123080" cy="303857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74C7A0-225D-4B52-8519-F3F58656B6FA}" type="datetimeFigureOut">
              <a:rPr lang="en-US" smtClean="0"/>
              <a:t>11/26/2013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698946-5958-4BA3-B11B-20294F8C1FFA}"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61" y="506792"/>
            <a:ext cx="1472962" cy="3888996"/>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09443" y="506793"/>
            <a:ext cx="5467557" cy="388899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74C7A0-225D-4B52-8519-F3F58656B6FA}" type="datetimeFigureOut">
              <a:rPr lang="en-US" smtClean="0"/>
              <a:t>11/26/2013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698946-5958-4BA3-B11B-20294F8C1FFA}"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135" name="Group 134"/>
          <p:cNvGrpSpPr/>
          <p:nvPr/>
        </p:nvGrpSpPr>
        <p:grpSpPr>
          <a:xfrm>
            <a:off x="-9" y="-12"/>
            <a:ext cx="9252346" cy="5143529"/>
            <a:chOff x="-9" y="-16"/>
            <a:chExt cx="9252346" cy="6858038"/>
          </a:xfrm>
        </p:grpSpPr>
        <p:grpSp>
          <p:nvGrpSpPr>
            <p:cNvPr id="136" name="Group 638"/>
            <p:cNvGrpSpPr/>
            <p:nvPr/>
          </p:nvGrpSpPr>
          <p:grpSpPr>
            <a:xfrm>
              <a:off x="8528" y="419213"/>
              <a:ext cx="9073251" cy="5913938"/>
              <a:chOff x="8528" y="419213"/>
              <a:chExt cx="9073251" cy="5913938"/>
            </a:xfrm>
          </p:grpSpPr>
          <p:grpSp>
            <p:nvGrpSpPr>
              <p:cNvPr id="224" name="Group 121"/>
              <p:cNvGrpSpPr>
                <a:grpSpLocks noChangeAspect="1"/>
              </p:cNvGrpSpPr>
              <p:nvPr/>
            </p:nvGrpSpPr>
            <p:grpSpPr>
              <a:xfrm rot="2429339">
                <a:off x="8528" y="447135"/>
                <a:ext cx="1128260" cy="875915"/>
                <a:chOff x="-162267" y="4120976"/>
                <a:chExt cx="3435350" cy="2667000"/>
              </a:xfrm>
              <a:solidFill>
                <a:schemeClr val="bg2">
                  <a:lumMod val="60000"/>
                  <a:lumOff val="40000"/>
                  <a:alpha val="1000"/>
                </a:schemeClr>
              </a:solidFill>
            </p:grpSpPr>
            <p:sp>
              <p:nvSpPr>
                <p:cNvPr id="250"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1"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2"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3" name="Freeform 75"/>
                <p:cNvSpPr>
                  <a:spLocks noEditPoints="1"/>
                </p:cNvSpPr>
                <p:nvPr/>
              </p:nvSpPr>
              <p:spPr bwMode="auto">
                <a:xfrm>
                  <a:off x="-162267" y="4120976"/>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nvGrpSpPr>
              <p:cNvPr id="225" name="Group 142"/>
              <p:cNvGrpSpPr>
                <a:grpSpLocks noChangeAspect="1"/>
              </p:cNvGrpSpPr>
              <p:nvPr/>
            </p:nvGrpSpPr>
            <p:grpSpPr>
              <a:xfrm rot="19493664">
                <a:off x="353923" y="1671596"/>
                <a:ext cx="992740" cy="814144"/>
                <a:chOff x="381000" y="304800"/>
                <a:chExt cx="3317876" cy="2720975"/>
              </a:xfrm>
              <a:solidFill>
                <a:schemeClr val="bg2">
                  <a:lumMod val="60000"/>
                  <a:lumOff val="40000"/>
                  <a:alpha val="1000"/>
                </a:schemeClr>
              </a:solidFill>
            </p:grpSpPr>
            <p:sp>
              <p:nvSpPr>
                <p:cNvPr id="246"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7"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8"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9" name="Freeform 82"/>
                <p:cNvSpPr>
                  <a:spLocks noEditPoints="1"/>
                </p:cNvSpPr>
                <p:nvPr/>
              </p:nvSpPr>
              <p:spPr bwMode="auto">
                <a:xfrm>
                  <a:off x="381000" y="304800"/>
                  <a:ext cx="3317876" cy="2720975"/>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nvGrpSpPr>
              <p:cNvPr id="226" name="Group 147"/>
              <p:cNvGrpSpPr>
                <a:grpSpLocks noChangeAspect="1"/>
              </p:cNvGrpSpPr>
              <p:nvPr/>
            </p:nvGrpSpPr>
            <p:grpSpPr>
              <a:xfrm rot="19711069">
                <a:off x="391817" y="4560622"/>
                <a:ext cx="1094993" cy="933829"/>
                <a:chOff x="5181600" y="457200"/>
                <a:chExt cx="3235325" cy="2759075"/>
              </a:xfrm>
              <a:solidFill>
                <a:schemeClr val="bg2">
                  <a:lumMod val="60000"/>
                  <a:lumOff val="40000"/>
                  <a:alpha val="1000"/>
                </a:schemeClr>
              </a:solidFill>
            </p:grpSpPr>
            <p:sp>
              <p:nvSpPr>
                <p:cNvPr id="242"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3"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4"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5"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grpFill/>
                <a:ln w="9525">
                  <a:noFill/>
                  <a:round/>
                  <a:headEnd/>
                  <a:tailEnd/>
                </a:ln>
                <a:effectLst>
                  <a:glow rad="190500">
                    <a:schemeClr val="bg2">
                      <a:lumMod val="60000"/>
                      <a:lumOff val="40000"/>
                      <a:alpha val="11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227" name="Group 172"/>
              <p:cNvGrpSpPr>
                <a:grpSpLocks noChangeAspect="1"/>
              </p:cNvGrpSpPr>
              <p:nvPr/>
            </p:nvGrpSpPr>
            <p:grpSpPr>
              <a:xfrm rot="19711069">
                <a:off x="7705128" y="419213"/>
                <a:ext cx="1376651" cy="1173997"/>
                <a:chOff x="5181600" y="457200"/>
                <a:chExt cx="3235325" cy="2759075"/>
              </a:xfrm>
              <a:solidFill>
                <a:schemeClr val="bg2">
                  <a:lumMod val="60000"/>
                  <a:lumOff val="40000"/>
                  <a:alpha val="1000"/>
                </a:schemeClr>
              </a:solidFill>
            </p:grpSpPr>
            <p:sp>
              <p:nvSpPr>
                <p:cNvPr id="238"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9"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0"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1"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grpFill/>
                <a:ln w="9525">
                  <a:noFill/>
                  <a:round/>
                  <a:headEnd/>
                  <a:tailEnd/>
                </a:ln>
                <a:effectLst>
                  <a:glow rad="190500">
                    <a:schemeClr val="bg2">
                      <a:lumMod val="60000"/>
                      <a:lumOff val="40000"/>
                      <a:alpha val="11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228" name="Group 177"/>
              <p:cNvGrpSpPr>
                <a:grpSpLocks noChangeAspect="1"/>
              </p:cNvGrpSpPr>
              <p:nvPr/>
            </p:nvGrpSpPr>
            <p:grpSpPr>
              <a:xfrm rot="2429339">
                <a:off x="7324516" y="3846323"/>
                <a:ext cx="1472288" cy="1142999"/>
                <a:chOff x="381000" y="3581400"/>
                <a:chExt cx="3435350" cy="2667000"/>
              </a:xfrm>
              <a:solidFill>
                <a:schemeClr val="bg2">
                  <a:lumMod val="60000"/>
                  <a:lumOff val="40000"/>
                  <a:alpha val="1000"/>
                </a:schemeClr>
              </a:solidFill>
            </p:grpSpPr>
            <p:sp>
              <p:nvSpPr>
                <p:cNvPr id="234"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5"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6"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7" name="Freeform 75"/>
                <p:cNvSpPr>
                  <a:spLocks noEditPoints="1"/>
                </p:cNvSpPr>
                <p:nvPr/>
              </p:nvSpPr>
              <p:spPr bwMode="auto">
                <a:xfrm>
                  <a:off x="381000" y="3581400"/>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nvGrpSpPr>
              <p:cNvPr id="229" name="Group 182"/>
              <p:cNvGrpSpPr>
                <a:grpSpLocks noChangeAspect="1"/>
              </p:cNvGrpSpPr>
              <p:nvPr/>
            </p:nvGrpSpPr>
            <p:grpSpPr>
              <a:xfrm rot="19493664">
                <a:off x="7783359" y="5358489"/>
                <a:ext cx="1188480" cy="974662"/>
                <a:chOff x="381000" y="304800"/>
                <a:chExt cx="3317876" cy="2720975"/>
              </a:xfrm>
              <a:solidFill>
                <a:schemeClr val="bg2">
                  <a:lumMod val="60000"/>
                  <a:lumOff val="40000"/>
                  <a:alpha val="1000"/>
                </a:schemeClr>
              </a:solidFill>
            </p:grpSpPr>
            <p:sp>
              <p:nvSpPr>
                <p:cNvPr id="230"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1"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2"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3" name="Freeform 82"/>
                <p:cNvSpPr>
                  <a:spLocks noEditPoints="1"/>
                </p:cNvSpPr>
                <p:nvPr/>
              </p:nvSpPr>
              <p:spPr bwMode="auto">
                <a:xfrm>
                  <a:off x="381000" y="304800"/>
                  <a:ext cx="3317876" cy="2720975"/>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grpSp>
          <p:nvGrpSpPr>
            <p:cNvPr id="137" name="Group 669"/>
            <p:cNvGrpSpPr/>
            <p:nvPr/>
          </p:nvGrpSpPr>
          <p:grpSpPr>
            <a:xfrm>
              <a:off x="-9" y="242195"/>
              <a:ext cx="9144001" cy="6615827"/>
              <a:chOff x="-9" y="242195"/>
              <a:chExt cx="9144001" cy="6615827"/>
            </a:xfrm>
          </p:grpSpPr>
          <p:grpSp>
            <p:nvGrpSpPr>
              <p:cNvPr id="179" name="Group 32"/>
              <p:cNvGrpSpPr>
                <a:grpSpLocks noChangeAspect="1"/>
              </p:cNvGrpSpPr>
              <p:nvPr/>
            </p:nvGrpSpPr>
            <p:grpSpPr>
              <a:xfrm rot="20059765">
                <a:off x="214282" y="242195"/>
                <a:ext cx="1611192" cy="1321331"/>
                <a:chOff x="492450" y="105224"/>
                <a:chExt cx="2967986" cy="2434032"/>
              </a:xfrm>
              <a:solidFill>
                <a:schemeClr val="bg2">
                  <a:lumMod val="60000"/>
                  <a:lumOff val="40000"/>
                  <a:alpha val="8000"/>
                </a:schemeClr>
              </a:solidFill>
            </p:grpSpPr>
            <p:sp>
              <p:nvSpPr>
                <p:cNvPr id="220"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1"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2"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3" name="Freeform 82"/>
                <p:cNvSpPr>
                  <a:spLocks noEditPoints="1"/>
                </p:cNvSpPr>
                <p:nvPr/>
              </p:nvSpPr>
              <p:spPr bwMode="auto">
                <a:xfrm rot="650724">
                  <a:off x="492450" y="105224"/>
                  <a:ext cx="2967986" cy="2434032"/>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grpFill/>
                <a:ln w="9525">
                  <a:noFill/>
                  <a:round/>
                  <a:headEnd/>
                  <a:tailEnd/>
                </a:ln>
                <a:effectLst>
                  <a:glow rad="38100">
                    <a:schemeClr val="bg2">
                      <a:lumMod val="60000"/>
                      <a:lumOff val="40000"/>
                      <a:alpha val="19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180" name="Group 48"/>
              <p:cNvGrpSpPr>
                <a:grpSpLocks noChangeAspect="1"/>
              </p:cNvGrpSpPr>
              <p:nvPr/>
            </p:nvGrpSpPr>
            <p:grpSpPr>
              <a:xfrm rot="1419986">
                <a:off x="7374137" y="629719"/>
                <a:ext cx="1046470" cy="892409"/>
                <a:chOff x="5181600" y="457200"/>
                <a:chExt cx="3235325" cy="2759075"/>
              </a:xfrm>
              <a:solidFill>
                <a:schemeClr val="bg2">
                  <a:lumMod val="60000"/>
                  <a:lumOff val="40000"/>
                  <a:alpha val="8000"/>
                </a:schemeClr>
              </a:solidFill>
            </p:grpSpPr>
            <p:sp>
              <p:nvSpPr>
                <p:cNvPr id="216"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7"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8"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9"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grpFill/>
                <a:ln w="9525">
                  <a:noFill/>
                  <a:round/>
                  <a:headEnd/>
                  <a:tailEnd/>
                </a:ln>
                <a:effectLst>
                  <a:glow rad="38100">
                    <a:schemeClr val="bg2">
                      <a:lumMod val="60000"/>
                      <a:lumOff val="40000"/>
                      <a:alpha val="19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sp>
            <p:nvSpPr>
              <p:cNvPr id="213" name="Freeform 73"/>
              <p:cNvSpPr>
                <a:spLocks/>
              </p:cNvSpPr>
              <p:nvPr/>
            </p:nvSpPr>
            <p:spPr bwMode="auto">
              <a:xfrm rot="1542474">
                <a:off x="7058065" y="3702660"/>
                <a:ext cx="879" cy="1757"/>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solidFill>
                <a:schemeClr val="bg2">
                  <a:lumMod val="60000"/>
                  <a:lumOff val="40000"/>
                  <a:alpha val="8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182" name="Group 63"/>
              <p:cNvGrpSpPr>
                <a:grpSpLocks noChangeAspect="1"/>
              </p:cNvGrpSpPr>
              <p:nvPr/>
            </p:nvGrpSpPr>
            <p:grpSpPr>
              <a:xfrm rot="1645451">
                <a:off x="8050341" y="4268987"/>
                <a:ext cx="917115" cy="1118301"/>
                <a:chOff x="507386" y="-1244242"/>
                <a:chExt cx="2720979" cy="3317871"/>
              </a:xfrm>
              <a:solidFill>
                <a:schemeClr val="bg2">
                  <a:lumMod val="60000"/>
                  <a:lumOff val="40000"/>
                  <a:alpha val="8000"/>
                </a:schemeClr>
              </a:solidFill>
            </p:grpSpPr>
            <p:sp>
              <p:nvSpPr>
                <p:cNvPr id="208"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9"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0"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1" name="Freeform 82"/>
                <p:cNvSpPr>
                  <a:spLocks noEditPoints="1"/>
                </p:cNvSpPr>
                <p:nvPr/>
              </p:nvSpPr>
              <p:spPr bwMode="auto">
                <a:xfrm rot="18845760">
                  <a:off x="208940" y="-945796"/>
                  <a:ext cx="3317871" cy="2720979"/>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solidFill>
                  <a:schemeClr val="bg2">
                    <a:lumMod val="60000"/>
                    <a:lumOff val="40000"/>
                    <a:alpha val="6000"/>
                  </a:schemeClr>
                </a:solidFill>
                <a:ln>
                  <a:noFill/>
                </a:ln>
                <a:effectLst>
                  <a:glow rad="38100">
                    <a:schemeClr val="bg2">
                      <a:lumMod val="50000"/>
                      <a:lumOff val="50000"/>
                      <a:alpha val="15000"/>
                    </a:schemeClr>
                  </a:glow>
                  <a:softEdge rad="12700"/>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3" name="Group 87"/>
              <p:cNvGrpSpPr>
                <a:grpSpLocks noChangeAspect="1"/>
              </p:cNvGrpSpPr>
              <p:nvPr/>
            </p:nvGrpSpPr>
            <p:grpSpPr>
              <a:xfrm>
                <a:off x="-9" y="5334005"/>
                <a:ext cx="1188232" cy="1524017"/>
                <a:chOff x="2743200" y="306388"/>
                <a:chExt cx="1876425" cy="2406650"/>
              </a:xfrm>
              <a:solidFill>
                <a:schemeClr val="bg2">
                  <a:lumMod val="50000"/>
                  <a:lumOff val="50000"/>
                  <a:alpha val="8000"/>
                </a:schemeClr>
              </a:solidFill>
            </p:grpSpPr>
            <p:sp>
              <p:nvSpPr>
                <p:cNvPr id="204" name="Freeform 21"/>
                <p:cNvSpPr>
                  <a:spLocks/>
                </p:cNvSpPr>
                <p:nvPr/>
              </p:nvSpPr>
              <p:spPr bwMode="auto">
                <a:xfrm>
                  <a:off x="3333750" y="890588"/>
                  <a:ext cx="34925" cy="482600"/>
                </a:xfrm>
                <a:custGeom>
                  <a:avLst/>
                  <a:gdLst>
                    <a:gd name="T0" fmla="*/ 20 w 22"/>
                    <a:gd name="T1" fmla="*/ 304 h 304"/>
                    <a:gd name="T2" fmla="*/ 20 w 22"/>
                    <a:gd name="T3" fmla="*/ 304 h 304"/>
                    <a:gd name="T4" fmla="*/ 22 w 22"/>
                    <a:gd name="T5" fmla="*/ 304 h 304"/>
                    <a:gd name="T6" fmla="*/ 22 w 22"/>
                    <a:gd name="T7" fmla="*/ 304 h 304"/>
                    <a:gd name="T8" fmla="*/ 22 w 22"/>
                    <a:gd name="T9" fmla="*/ 286 h 304"/>
                    <a:gd name="T10" fmla="*/ 14 w 22"/>
                    <a:gd name="T11" fmla="*/ 54 h 304"/>
                    <a:gd name="T12" fmla="*/ 14 w 22"/>
                    <a:gd name="T13" fmla="*/ 54 h 304"/>
                    <a:gd name="T14" fmla="*/ 14 w 22"/>
                    <a:gd name="T15" fmla="*/ 26 h 304"/>
                    <a:gd name="T16" fmla="*/ 14 w 22"/>
                    <a:gd name="T17" fmla="*/ 26 h 304"/>
                    <a:gd name="T18" fmla="*/ 12 w 22"/>
                    <a:gd name="T19" fmla="*/ 16 h 304"/>
                    <a:gd name="T20" fmla="*/ 8 w 22"/>
                    <a:gd name="T21" fmla="*/ 6 h 304"/>
                    <a:gd name="T22" fmla="*/ 8 w 22"/>
                    <a:gd name="T23" fmla="*/ 6 h 304"/>
                    <a:gd name="T24" fmla="*/ 4 w 22"/>
                    <a:gd name="T25" fmla="*/ 0 h 304"/>
                    <a:gd name="T26" fmla="*/ 2 w 22"/>
                    <a:gd name="T27" fmla="*/ 0 h 304"/>
                    <a:gd name="T28" fmla="*/ 2 w 22"/>
                    <a:gd name="T29" fmla="*/ 2 h 304"/>
                    <a:gd name="T30" fmla="*/ 2 w 22"/>
                    <a:gd name="T31" fmla="*/ 2 h 304"/>
                    <a:gd name="T32" fmla="*/ 0 w 22"/>
                    <a:gd name="T33" fmla="*/ 10 h 304"/>
                    <a:gd name="T34" fmla="*/ 2 w 22"/>
                    <a:gd name="T35" fmla="*/ 18 h 304"/>
                    <a:gd name="T36" fmla="*/ 2 w 22"/>
                    <a:gd name="T37" fmla="*/ 18 h 304"/>
                    <a:gd name="T38" fmla="*/ 4 w 22"/>
                    <a:gd name="T39" fmla="*/ 40 h 304"/>
                    <a:gd name="T40" fmla="*/ 18 w 22"/>
                    <a:gd name="T41" fmla="*/ 286 h 304"/>
                    <a:gd name="T42" fmla="*/ 18 w 22"/>
                    <a:gd name="T43" fmla="*/ 286 h 304"/>
                    <a:gd name="T44" fmla="*/ 20 w 22"/>
                    <a:gd name="T45" fmla="*/ 304 h 304"/>
                    <a:gd name="T46" fmla="*/ 20 w 22"/>
                    <a:gd name="T47" fmla="*/ 304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 h="304">
                      <a:moveTo>
                        <a:pt x="20" y="304"/>
                      </a:moveTo>
                      <a:lnTo>
                        <a:pt x="20" y="304"/>
                      </a:lnTo>
                      <a:lnTo>
                        <a:pt x="22" y="304"/>
                      </a:lnTo>
                      <a:lnTo>
                        <a:pt x="22" y="304"/>
                      </a:lnTo>
                      <a:lnTo>
                        <a:pt x="22" y="286"/>
                      </a:lnTo>
                      <a:lnTo>
                        <a:pt x="14" y="54"/>
                      </a:lnTo>
                      <a:lnTo>
                        <a:pt x="14" y="54"/>
                      </a:lnTo>
                      <a:lnTo>
                        <a:pt x="14" y="26"/>
                      </a:lnTo>
                      <a:lnTo>
                        <a:pt x="14" y="26"/>
                      </a:lnTo>
                      <a:lnTo>
                        <a:pt x="12" y="16"/>
                      </a:lnTo>
                      <a:lnTo>
                        <a:pt x="8" y="6"/>
                      </a:lnTo>
                      <a:lnTo>
                        <a:pt x="8" y="6"/>
                      </a:lnTo>
                      <a:lnTo>
                        <a:pt x="4" y="0"/>
                      </a:lnTo>
                      <a:lnTo>
                        <a:pt x="2" y="0"/>
                      </a:lnTo>
                      <a:lnTo>
                        <a:pt x="2" y="2"/>
                      </a:lnTo>
                      <a:lnTo>
                        <a:pt x="2" y="2"/>
                      </a:lnTo>
                      <a:lnTo>
                        <a:pt x="0" y="10"/>
                      </a:lnTo>
                      <a:lnTo>
                        <a:pt x="2" y="18"/>
                      </a:lnTo>
                      <a:lnTo>
                        <a:pt x="2" y="18"/>
                      </a:lnTo>
                      <a:lnTo>
                        <a:pt x="4" y="40"/>
                      </a:lnTo>
                      <a:lnTo>
                        <a:pt x="18" y="286"/>
                      </a:lnTo>
                      <a:lnTo>
                        <a:pt x="18" y="286"/>
                      </a:lnTo>
                      <a:lnTo>
                        <a:pt x="20" y="304"/>
                      </a:lnTo>
                      <a:lnTo>
                        <a:pt x="20" y="3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5" name="Freeform 22"/>
                <p:cNvSpPr>
                  <a:spLocks/>
                </p:cNvSpPr>
                <p:nvPr/>
              </p:nvSpPr>
              <p:spPr bwMode="auto">
                <a:xfrm>
                  <a:off x="3362325" y="1382713"/>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6" name="Freeform 23"/>
                <p:cNvSpPr>
                  <a:spLocks/>
                </p:cNvSpPr>
                <p:nvPr/>
              </p:nvSpPr>
              <p:spPr bwMode="auto">
                <a:xfrm>
                  <a:off x="3384550" y="1173163"/>
                  <a:ext cx="438150" cy="212725"/>
                </a:xfrm>
                <a:custGeom>
                  <a:avLst/>
                  <a:gdLst>
                    <a:gd name="T0" fmla="*/ 2 w 276"/>
                    <a:gd name="T1" fmla="*/ 134 h 134"/>
                    <a:gd name="T2" fmla="*/ 2 w 276"/>
                    <a:gd name="T3" fmla="*/ 134 h 134"/>
                    <a:gd name="T4" fmla="*/ 16 w 276"/>
                    <a:gd name="T5" fmla="*/ 128 h 134"/>
                    <a:gd name="T6" fmla="*/ 238 w 276"/>
                    <a:gd name="T7" fmla="*/ 20 h 134"/>
                    <a:gd name="T8" fmla="*/ 238 w 276"/>
                    <a:gd name="T9" fmla="*/ 20 h 134"/>
                    <a:gd name="T10" fmla="*/ 260 w 276"/>
                    <a:gd name="T11" fmla="*/ 12 h 134"/>
                    <a:gd name="T12" fmla="*/ 260 w 276"/>
                    <a:gd name="T13" fmla="*/ 12 h 134"/>
                    <a:gd name="T14" fmla="*/ 268 w 276"/>
                    <a:gd name="T15" fmla="*/ 10 h 134"/>
                    <a:gd name="T16" fmla="*/ 274 w 276"/>
                    <a:gd name="T17" fmla="*/ 6 h 134"/>
                    <a:gd name="T18" fmla="*/ 274 w 276"/>
                    <a:gd name="T19" fmla="*/ 6 h 134"/>
                    <a:gd name="T20" fmla="*/ 276 w 276"/>
                    <a:gd name="T21" fmla="*/ 2 h 134"/>
                    <a:gd name="T22" fmla="*/ 274 w 276"/>
                    <a:gd name="T23" fmla="*/ 2 h 134"/>
                    <a:gd name="T24" fmla="*/ 268 w 276"/>
                    <a:gd name="T25" fmla="*/ 0 h 134"/>
                    <a:gd name="T26" fmla="*/ 268 w 276"/>
                    <a:gd name="T27" fmla="*/ 0 h 134"/>
                    <a:gd name="T28" fmla="*/ 258 w 276"/>
                    <a:gd name="T29" fmla="*/ 2 h 134"/>
                    <a:gd name="T30" fmla="*/ 248 w 276"/>
                    <a:gd name="T31" fmla="*/ 6 h 134"/>
                    <a:gd name="T32" fmla="*/ 248 w 276"/>
                    <a:gd name="T33" fmla="*/ 6 h 134"/>
                    <a:gd name="T34" fmla="*/ 222 w 276"/>
                    <a:gd name="T35" fmla="*/ 18 h 134"/>
                    <a:gd name="T36" fmla="*/ 16 w 276"/>
                    <a:gd name="T37" fmla="*/ 124 h 134"/>
                    <a:gd name="T38" fmla="*/ 16 w 276"/>
                    <a:gd name="T39" fmla="*/ 124 h 134"/>
                    <a:gd name="T40" fmla="*/ 0 w 276"/>
                    <a:gd name="T41" fmla="*/ 132 h 134"/>
                    <a:gd name="T42" fmla="*/ 0 w 276"/>
                    <a:gd name="T43" fmla="*/ 132 h 134"/>
                    <a:gd name="T44" fmla="*/ 0 w 276"/>
                    <a:gd name="T45" fmla="*/ 134 h 134"/>
                    <a:gd name="T46" fmla="*/ 0 w 276"/>
                    <a:gd name="T47" fmla="*/ 134 h 134"/>
                    <a:gd name="T48" fmla="*/ 2 w 276"/>
                    <a:gd name="T49" fmla="*/ 134 h 134"/>
                    <a:gd name="T50" fmla="*/ 2 w 276"/>
                    <a:gd name="T5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76" h="134">
                      <a:moveTo>
                        <a:pt x="2" y="134"/>
                      </a:moveTo>
                      <a:lnTo>
                        <a:pt x="2" y="134"/>
                      </a:lnTo>
                      <a:lnTo>
                        <a:pt x="16" y="128"/>
                      </a:lnTo>
                      <a:lnTo>
                        <a:pt x="238" y="20"/>
                      </a:lnTo>
                      <a:lnTo>
                        <a:pt x="238" y="20"/>
                      </a:lnTo>
                      <a:lnTo>
                        <a:pt x="260" y="12"/>
                      </a:lnTo>
                      <a:lnTo>
                        <a:pt x="260" y="12"/>
                      </a:lnTo>
                      <a:lnTo>
                        <a:pt x="268" y="10"/>
                      </a:lnTo>
                      <a:lnTo>
                        <a:pt x="274" y="6"/>
                      </a:lnTo>
                      <a:lnTo>
                        <a:pt x="274" y="6"/>
                      </a:lnTo>
                      <a:lnTo>
                        <a:pt x="276" y="2"/>
                      </a:lnTo>
                      <a:lnTo>
                        <a:pt x="274" y="2"/>
                      </a:lnTo>
                      <a:lnTo>
                        <a:pt x="268" y="0"/>
                      </a:lnTo>
                      <a:lnTo>
                        <a:pt x="268" y="0"/>
                      </a:lnTo>
                      <a:lnTo>
                        <a:pt x="258" y="2"/>
                      </a:lnTo>
                      <a:lnTo>
                        <a:pt x="248" y="6"/>
                      </a:lnTo>
                      <a:lnTo>
                        <a:pt x="248" y="6"/>
                      </a:lnTo>
                      <a:lnTo>
                        <a:pt x="222" y="18"/>
                      </a:lnTo>
                      <a:lnTo>
                        <a:pt x="16" y="124"/>
                      </a:lnTo>
                      <a:lnTo>
                        <a:pt x="16" y="124"/>
                      </a:lnTo>
                      <a:lnTo>
                        <a:pt x="0" y="132"/>
                      </a:lnTo>
                      <a:lnTo>
                        <a:pt x="0" y="132"/>
                      </a:lnTo>
                      <a:lnTo>
                        <a:pt x="0" y="134"/>
                      </a:lnTo>
                      <a:lnTo>
                        <a:pt x="0" y="134"/>
                      </a:lnTo>
                      <a:lnTo>
                        <a:pt x="2" y="134"/>
                      </a:lnTo>
                      <a:lnTo>
                        <a:pt x="2"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7" name="Freeform 24"/>
                <p:cNvSpPr>
                  <a:spLocks noEditPoints="1"/>
                </p:cNvSpPr>
                <p:nvPr/>
              </p:nvSpPr>
              <p:spPr bwMode="auto">
                <a:xfrm>
                  <a:off x="2743200" y="306388"/>
                  <a:ext cx="1876425" cy="2406650"/>
                </a:xfrm>
                <a:custGeom>
                  <a:avLst/>
                  <a:gdLst>
                    <a:gd name="T0" fmla="*/ 1052 w 1182"/>
                    <a:gd name="T1" fmla="*/ 606 h 1516"/>
                    <a:gd name="T2" fmla="*/ 928 w 1182"/>
                    <a:gd name="T3" fmla="*/ 580 h 1516"/>
                    <a:gd name="T4" fmla="*/ 738 w 1182"/>
                    <a:gd name="T5" fmla="*/ 592 h 1516"/>
                    <a:gd name="T6" fmla="*/ 590 w 1182"/>
                    <a:gd name="T7" fmla="*/ 640 h 1516"/>
                    <a:gd name="T8" fmla="*/ 408 w 1182"/>
                    <a:gd name="T9" fmla="*/ 740 h 1516"/>
                    <a:gd name="T10" fmla="*/ 404 w 1182"/>
                    <a:gd name="T11" fmla="*/ 716 h 1516"/>
                    <a:gd name="T12" fmla="*/ 416 w 1182"/>
                    <a:gd name="T13" fmla="*/ 696 h 1516"/>
                    <a:gd name="T14" fmla="*/ 410 w 1182"/>
                    <a:gd name="T15" fmla="*/ 684 h 1516"/>
                    <a:gd name="T16" fmla="*/ 400 w 1182"/>
                    <a:gd name="T17" fmla="*/ 674 h 1516"/>
                    <a:gd name="T18" fmla="*/ 390 w 1182"/>
                    <a:gd name="T19" fmla="*/ 670 h 1516"/>
                    <a:gd name="T20" fmla="*/ 382 w 1182"/>
                    <a:gd name="T21" fmla="*/ 670 h 1516"/>
                    <a:gd name="T22" fmla="*/ 360 w 1182"/>
                    <a:gd name="T23" fmla="*/ 676 h 1516"/>
                    <a:gd name="T24" fmla="*/ 346 w 1182"/>
                    <a:gd name="T25" fmla="*/ 692 h 1516"/>
                    <a:gd name="T26" fmla="*/ 336 w 1182"/>
                    <a:gd name="T27" fmla="*/ 652 h 1516"/>
                    <a:gd name="T28" fmla="*/ 330 w 1182"/>
                    <a:gd name="T29" fmla="*/ 454 h 1516"/>
                    <a:gd name="T30" fmla="*/ 278 w 1182"/>
                    <a:gd name="T31" fmla="*/ 264 h 1516"/>
                    <a:gd name="T32" fmla="*/ 202 w 1182"/>
                    <a:gd name="T33" fmla="*/ 132 h 1516"/>
                    <a:gd name="T34" fmla="*/ 102 w 1182"/>
                    <a:gd name="T35" fmla="*/ 36 h 1516"/>
                    <a:gd name="T36" fmla="*/ 26 w 1182"/>
                    <a:gd name="T37" fmla="*/ 612 h 1516"/>
                    <a:gd name="T38" fmla="*/ 42 w 1182"/>
                    <a:gd name="T39" fmla="*/ 658 h 1516"/>
                    <a:gd name="T40" fmla="*/ 16 w 1182"/>
                    <a:gd name="T41" fmla="*/ 1072 h 1516"/>
                    <a:gd name="T42" fmla="*/ 172 w 1182"/>
                    <a:gd name="T43" fmla="*/ 898 h 1516"/>
                    <a:gd name="T44" fmla="*/ 208 w 1182"/>
                    <a:gd name="T45" fmla="*/ 874 h 1516"/>
                    <a:gd name="T46" fmla="*/ 226 w 1182"/>
                    <a:gd name="T47" fmla="*/ 896 h 1516"/>
                    <a:gd name="T48" fmla="*/ 158 w 1182"/>
                    <a:gd name="T49" fmla="*/ 998 h 1516"/>
                    <a:gd name="T50" fmla="*/ 122 w 1182"/>
                    <a:gd name="T51" fmla="*/ 1062 h 1516"/>
                    <a:gd name="T52" fmla="*/ 162 w 1182"/>
                    <a:gd name="T53" fmla="*/ 1118 h 1516"/>
                    <a:gd name="T54" fmla="*/ 220 w 1182"/>
                    <a:gd name="T55" fmla="*/ 1036 h 1516"/>
                    <a:gd name="T56" fmla="*/ 276 w 1182"/>
                    <a:gd name="T57" fmla="*/ 942 h 1516"/>
                    <a:gd name="T58" fmla="*/ 306 w 1182"/>
                    <a:gd name="T59" fmla="*/ 920 h 1516"/>
                    <a:gd name="T60" fmla="*/ 316 w 1182"/>
                    <a:gd name="T61" fmla="*/ 942 h 1516"/>
                    <a:gd name="T62" fmla="*/ 250 w 1182"/>
                    <a:gd name="T63" fmla="*/ 1148 h 1516"/>
                    <a:gd name="T64" fmla="*/ 224 w 1182"/>
                    <a:gd name="T65" fmla="*/ 1250 h 1516"/>
                    <a:gd name="T66" fmla="*/ 232 w 1182"/>
                    <a:gd name="T67" fmla="*/ 1342 h 1516"/>
                    <a:gd name="T68" fmla="*/ 242 w 1182"/>
                    <a:gd name="T69" fmla="*/ 1400 h 1516"/>
                    <a:gd name="T70" fmla="*/ 258 w 1182"/>
                    <a:gd name="T71" fmla="*/ 1432 h 1516"/>
                    <a:gd name="T72" fmla="*/ 310 w 1182"/>
                    <a:gd name="T73" fmla="*/ 1496 h 1516"/>
                    <a:gd name="T74" fmla="*/ 314 w 1182"/>
                    <a:gd name="T75" fmla="*/ 1458 h 1516"/>
                    <a:gd name="T76" fmla="*/ 300 w 1182"/>
                    <a:gd name="T77" fmla="*/ 1390 h 1516"/>
                    <a:gd name="T78" fmla="*/ 316 w 1182"/>
                    <a:gd name="T79" fmla="*/ 1298 h 1516"/>
                    <a:gd name="T80" fmla="*/ 350 w 1182"/>
                    <a:gd name="T81" fmla="*/ 1252 h 1516"/>
                    <a:gd name="T82" fmla="*/ 378 w 1182"/>
                    <a:gd name="T83" fmla="*/ 1242 h 1516"/>
                    <a:gd name="T84" fmla="*/ 426 w 1182"/>
                    <a:gd name="T85" fmla="*/ 1228 h 1516"/>
                    <a:gd name="T86" fmla="*/ 440 w 1182"/>
                    <a:gd name="T87" fmla="*/ 1210 h 1516"/>
                    <a:gd name="T88" fmla="*/ 480 w 1182"/>
                    <a:gd name="T89" fmla="*/ 1202 h 1516"/>
                    <a:gd name="T90" fmla="*/ 554 w 1182"/>
                    <a:gd name="T91" fmla="*/ 1172 h 1516"/>
                    <a:gd name="T92" fmla="*/ 620 w 1182"/>
                    <a:gd name="T93" fmla="*/ 1120 h 1516"/>
                    <a:gd name="T94" fmla="*/ 612 w 1182"/>
                    <a:gd name="T95" fmla="*/ 1058 h 1516"/>
                    <a:gd name="T96" fmla="*/ 558 w 1182"/>
                    <a:gd name="T97" fmla="*/ 938 h 1516"/>
                    <a:gd name="T98" fmla="*/ 688 w 1182"/>
                    <a:gd name="T99" fmla="*/ 1006 h 1516"/>
                    <a:gd name="T100" fmla="*/ 760 w 1182"/>
                    <a:gd name="T101" fmla="*/ 1020 h 1516"/>
                    <a:gd name="T102" fmla="*/ 818 w 1182"/>
                    <a:gd name="T103" fmla="*/ 992 h 1516"/>
                    <a:gd name="T104" fmla="*/ 852 w 1182"/>
                    <a:gd name="T105" fmla="*/ 966 h 1516"/>
                    <a:gd name="T106" fmla="*/ 890 w 1182"/>
                    <a:gd name="T107" fmla="*/ 942 h 1516"/>
                    <a:gd name="T108" fmla="*/ 898 w 1182"/>
                    <a:gd name="T109" fmla="*/ 922 h 1516"/>
                    <a:gd name="T110" fmla="*/ 932 w 1182"/>
                    <a:gd name="T111" fmla="*/ 904 h 1516"/>
                    <a:gd name="T112" fmla="*/ 936 w 1182"/>
                    <a:gd name="T113" fmla="*/ 892 h 1516"/>
                    <a:gd name="T114" fmla="*/ 984 w 1182"/>
                    <a:gd name="T115" fmla="*/ 858 h 1516"/>
                    <a:gd name="T116" fmla="*/ 1020 w 1182"/>
                    <a:gd name="T117" fmla="*/ 838 h 1516"/>
                    <a:gd name="T118" fmla="*/ 1064 w 1182"/>
                    <a:gd name="T119" fmla="*/ 826 h 1516"/>
                    <a:gd name="T120" fmla="*/ 1086 w 1182"/>
                    <a:gd name="T121" fmla="*/ 814 h 1516"/>
                    <a:gd name="T122" fmla="*/ 1168 w 1182"/>
                    <a:gd name="T123" fmla="*/ 760 h 1516"/>
                    <a:gd name="T124" fmla="*/ 390 w 1182"/>
                    <a:gd name="T125" fmla="*/ 678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82" h="1516">
                      <a:moveTo>
                        <a:pt x="1136" y="650"/>
                      </a:moveTo>
                      <a:lnTo>
                        <a:pt x="1098" y="626"/>
                      </a:lnTo>
                      <a:lnTo>
                        <a:pt x="1098" y="626"/>
                      </a:lnTo>
                      <a:lnTo>
                        <a:pt x="1086" y="620"/>
                      </a:lnTo>
                      <a:lnTo>
                        <a:pt x="1052" y="606"/>
                      </a:lnTo>
                      <a:lnTo>
                        <a:pt x="1026" y="598"/>
                      </a:lnTo>
                      <a:lnTo>
                        <a:pt x="998" y="590"/>
                      </a:lnTo>
                      <a:lnTo>
                        <a:pt x="964" y="584"/>
                      </a:lnTo>
                      <a:lnTo>
                        <a:pt x="928" y="580"/>
                      </a:lnTo>
                      <a:lnTo>
                        <a:pt x="928" y="580"/>
                      </a:lnTo>
                      <a:lnTo>
                        <a:pt x="890" y="578"/>
                      </a:lnTo>
                      <a:lnTo>
                        <a:pt x="852" y="578"/>
                      </a:lnTo>
                      <a:lnTo>
                        <a:pt x="814" y="580"/>
                      </a:lnTo>
                      <a:lnTo>
                        <a:pt x="776" y="586"/>
                      </a:lnTo>
                      <a:lnTo>
                        <a:pt x="738" y="592"/>
                      </a:lnTo>
                      <a:lnTo>
                        <a:pt x="700" y="602"/>
                      </a:lnTo>
                      <a:lnTo>
                        <a:pt x="662" y="614"/>
                      </a:lnTo>
                      <a:lnTo>
                        <a:pt x="622" y="628"/>
                      </a:lnTo>
                      <a:lnTo>
                        <a:pt x="622" y="628"/>
                      </a:lnTo>
                      <a:lnTo>
                        <a:pt x="590" y="640"/>
                      </a:lnTo>
                      <a:lnTo>
                        <a:pt x="558" y="654"/>
                      </a:lnTo>
                      <a:lnTo>
                        <a:pt x="496" y="686"/>
                      </a:lnTo>
                      <a:lnTo>
                        <a:pt x="444" y="716"/>
                      </a:lnTo>
                      <a:lnTo>
                        <a:pt x="408" y="740"/>
                      </a:lnTo>
                      <a:lnTo>
                        <a:pt x="408" y="740"/>
                      </a:lnTo>
                      <a:lnTo>
                        <a:pt x="404" y="736"/>
                      </a:lnTo>
                      <a:lnTo>
                        <a:pt x="404" y="736"/>
                      </a:lnTo>
                      <a:lnTo>
                        <a:pt x="406" y="728"/>
                      </a:lnTo>
                      <a:lnTo>
                        <a:pt x="404" y="716"/>
                      </a:lnTo>
                      <a:lnTo>
                        <a:pt x="404" y="716"/>
                      </a:lnTo>
                      <a:lnTo>
                        <a:pt x="410" y="714"/>
                      </a:lnTo>
                      <a:lnTo>
                        <a:pt x="414" y="708"/>
                      </a:lnTo>
                      <a:lnTo>
                        <a:pt x="414" y="708"/>
                      </a:lnTo>
                      <a:lnTo>
                        <a:pt x="416" y="702"/>
                      </a:lnTo>
                      <a:lnTo>
                        <a:pt x="416" y="696"/>
                      </a:lnTo>
                      <a:lnTo>
                        <a:pt x="414" y="690"/>
                      </a:lnTo>
                      <a:lnTo>
                        <a:pt x="408" y="686"/>
                      </a:lnTo>
                      <a:lnTo>
                        <a:pt x="408" y="686"/>
                      </a:lnTo>
                      <a:lnTo>
                        <a:pt x="406" y="686"/>
                      </a:lnTo>
                      <a:lnTo>
                        <a:pt x="410" y="684"/>
                      </a:lnTo>
                      <a:lnTo>
                        <a:pt x="406" y="680"/>
                      </a:lnTo>
                      <a:lnTo>
                        <a:pt x="404" y="680"/>
                      </a:lnTo>
                      <a:lnTo>
                        <a:pt x="404" y="678"/>
                      </a:lnTo>
                      <a:lnTo>
                        <a:pt x="402" y="672"/>
                      </a:lnTo>
                      <a:lnTo>
                        <a:pt x="400" y="674"/>
                      </a:lnTo>
                      <a:lnTo>
                        <a:pt x="400" y="672"/>
                      </a:lnTo>
                      <a:lnTo>
                        <a:pt x="398" y="672"/>
                      </a:lnTo>
                      <a:lnTo>
                        <a:pt x="394" y="670"/>
                      </a:lnTo>
                      <a:lnTo>
                        <a:pt x="392" y="672"/>
                      </a:lnTo>
                      <a:lnTo>
                        <a:pt x="390" y="670"/>
                      </a:lnTo>
                      <a:lnTo>
                        <a:pt x="388" y="670"/>
                      </a:lnTo>
                      <a:lnTo>
                        <a:pt x="388" y="674"/>
                      </a:lnTo>
                      <a:lnTo>
                        <a:pt x="388" y="676"/>
                      </a:lnTo>
                      <a:lnTo>
                        <a:pt x="388" y="676"/>
                      </a:lnTo>
                      <a:lnTo>
                        <a:pt x="382" y="670"/>
                      </a:lnTo>
                      <a:lnTo>
                        <a:pt x="382" y="670"/>
                      </a:lnTo>
                      <a:lnTo>
                        <a:pt x="376" y="668"/>
                      </a:lnTo>
                      <a:lnTo>
                        <a:pt x="370" y="670"/>
                      </a:lnTo>
                      <a:lnTo>
                        <a:pt x="364" y="672"/>
                      </a:lnTo>
                      <a:lnTo>
                        <a:pt x="360" y="676"/>
                      </a:lnTo>
                      <a:lnTo>
                        <a:pt x="360" y="676"/>
                      </a:lnTo>
                      <a:lnTo>
                        <a:pt x="358" y="682"/>
                      </a:lnTo>
                      <a:lnTo>
                        <a:pt x="358" y="686"/>
                      </a:lnTo>
                      <a:lnTo>
                        <a:pt x="358" y="686"/>
                      </a:lnTo>
                      <a:lnTo>
                        <a:pt x="346" y="692"/>
                      </a:lnTo>
                      <a:lnTo>
                        <a:pt x="338" y="698"/>
                      </a:lnTo>
                      <a:lnTo>
                        <a:pt x="338" y="698"/>
                      </a:lnTo>
                      <a:lnTo>
                        <a:pt x="334" y="696"/>
                      </a:lnTo>
                      <a:lnTo>
                        <a:pt x="334" y="696"/>
                      </a:lnTo>
                      <a:lnTo>
                        <a:pt x="336" y="652"/>
                      </a:lnTo>
                      <a:lnTo>
                        <a:pt x="338" y="592"/>
                      </a:lnTo>
                      <a:lnTo>
                        <a:pt x="336" y="524"/>
                      </a:lnTo>
                      <a:lnTo>
                        <a:pt x="334" y="488"/>
                      </a:lnTo>
                      <a:lnTo>
                        <a:pt x="330" y="454"/>
                      </a:lnTo>
                      <a:lnTo>
                        <a:pt x="330" y="454"/>
                      </a:lnTo>
                      <a:lnTo>
                        <a:pt x="322" y="412"/>
                      </a:lnTo>
                      <a:lnTo>
                        <a:pt x="314" y="372"/>
                      </a:lnTo>
                      <a:lnTo>
                        <a:pt x="304" y="334"/>
                      </a:lnTo>
                      <a:lnTo>
                        <a:pt x="292" y="298"/>
                      </a:lnTo>
                      <a:lnTo>
                        <a:pt x="278" y="264"/>
                      </a:lnTo>
                      <a:lnTo>
                        <a:pt x="262" y="230"/>
                      </a:lnTo>
                      <a:lnTo>
                        <a:pt x="244" y="196"/>
                      </a:lnTo>
                      <a:lnTo>
                        <a:pt x="224" y="164"/>
                      </a:lnTo>
                      <a:lnTo>
                        <a:pt x="224" y="164"/>
                      </a:lnTo>
                      <a:lnTo>
                        <a:pt x="202" y="132"/>
                      </a:lnTo>
                      <a:lnTo>
                        <a:pt x="182" y="106"/>
                      </a:lnTo>
                      <a:lnTo>
                        <a:pt x="160" y="84"/>
                      </a:lnTo>
                      <a:lnTo>
                        <a:pt x="142" y="68"/>
                      </a:lnTo>
                      <a:lnTo>
                        <a:pt x="114" y="44"/>
                      </a:lnTo>
                      <a:lnTo>
                        <a:pt x="102" y="36"/>
                      </a:lnTo>
                      <a:lnTo>
                        <a:pt x="62" y="14"/>
                      </a:lnTo>
                      <a:lnTo>
                        <a:pt x="20" y="0"/>
                      </a:lnTo>
                      <a:lnTo>
                        <a:pt x="0" y="2"/>
                      </a:lnTo>
                      <a:lnTo>
                        <a:pt x="0" y="598"/>
                      </a:lnTo>
                      <a:lnTo>
                        <a:pt x="26" y="612"/>
                      </a:lnTo>
                      <a:lnTo>
                        <a:pt x="64" y="640"/>
                      </a:lnTo>
                      <a:lnTo>
                        <a:pt x="88" y="658"/>
                      </a:lnTo>
                      <a:lnTo>
                        <a:pt x="88" y="660"/>
                      </a:lnTo>
                      <a:lnTo>
                        <a:pt x="88" y="660"/>
                      </a:lnTo>
                      <a:lnTo>
                        <a:pt x="42" y="658"/>
                      </a:lnTo>
                      <a:lnTo>
                        <a:pt x="20" y="660"/>
                      </a:lnTo>
                      <a:lnTo>
                        <a:pt x="0" y="662"/>
                      </a:lnTo>
                      <a:lnTo>
                        <a:pt x="0" y="1086"/>
                      </a:lnTo>
                      <a:lnTo>
                        <a:pt x="0" y="1086"/>
                      </a:lnTo>
                      <a:lnTo>
                        <a:pt x="16" y="1072"/>
                      </a:lnTo>
                      <a:lnTo>
                        <a:pt x="16" y="1072"/>
                      </a:lnTo>
                      <a:lnTo>
                        <a:pt x="52" y="1030"/>
                      </a:lnTo>
                      <a:lnTo>
                        <a:pt x="112" y="962"/>
                      </a:lnTo>
                      <a:lnTo>
                        <a:pt x="144" y="926"/>
                      </a:lnTo>
                      <a:lnTo>
                        <a:pt x="172" y="898"/>
                      </a:lnTo>
                      <a:lnTo>
                        <a:pt x="192" y="878"/>
                      </a:lnTo>
                      <a:lnTo>
                        <a:pt x="200" y="874"/>
                      </a:lnTo>
                      <a:lnTo>
                        <a:pt x="204" y="872"/>
                      </a:lnTo>
                      <a:lnTo>
                        <a:pt x="204" y="872"/>
                      </a:lnTo>
                      <a:lnTo>
                        <a:pt x="208" y="874"/>
                      </a:lnTo>
                      <a:lnTo>
                        <a:pt x="212" y="874"/>
                      </a:lnTo>
                      <a:lnTo>
                        <a:pt x="224" y="872"/>
                      </a:lnTo>
                      <a:lnTo>
                        <a:pt x="238" y="866"/>
                      </a:lnTo>
                      <a:lnTo>
                        <a:pt x="252" y="860"/>
                      </a:lnTo>
                      <a:lnTo>
                        <a:pt x="226" y="896"/>
                      </a:lnTo>
                      <a:lnTo>
                        <a:pt x="218" y="910"/>
                      </a:lnTo>
                      <a:lnTo>
                        <a:pt x="202" y="924"/>
                      </a:lnTo>
                      <a:lnTo>
                        <a:pt x="186" y="950"/>
                      </a:lnTo>
                      <a:lnTo>
                        <a:pt x="182" y="958"/>
                      </a:lnTo>
                      <a:lnTo>
                        <a:pt x="158" y="998"/>
                      </a:lnTo>
                      <a:lnTo>
                        <a:pt x="162" y="1004"/>
                      </a:lnTo>
                      <a:lnTo>
                        <a:pt x="160" y="1010"/>
                      </a:lnTo>
                      <a:lnTo>
                        <a:pt x="150" y="1012"/>
                      </a:lnTo>
                      <a:lnTo>
                        <a:pt x="140" y="1032"/>
                      </a:lnTo>
                      <a:lnTo>
                        <a:pt x="122" y="1062"/>
                      </a:lnTo>
                      <a:lnTo>
                        <a:pt x="120" y="1094"/>
                      </a:lnTo>
                      <a:lnTo>
                        <a:pt x="128" y="1120"/>
                      </a:lnTo>
                      <a:lnTo>
                        <a:pt x="142" y="1104"/>
                      </a:lnTo>
                      <a:lnTo>
                        <a:pt x="134" y="1124"/>
                      </a:lnTo>
                      <a:lnTo>
                        <a:pt x="162" y="1118"/>
                      </a:lnTo>
                      <a:lnTo>
                        <a:pt x="188" y="1100"/>
                      </a:lnTo>
                      <a:lnTo>
                        <a:pt x="206" y="1070"/>
                      </a:lnTo>
                      <a:lnTo>
                        <a:pt x="218" y="1052"/>
                      </a:lnTo>
                      <a:lnTo>
                        <a:pt x="216" y="1042"/>
                      </a:lnTo>
                      <a:lnTo>
                        <a:pt x="220" y="1036"/>
                      </a:lnTo>
                      <a:lnTo>
                        <a:pt x="228" y="1038"/>
                      </a:lnTo>
                      <a:lnTo>
                        <a:pt x="250" y="998"/>
                      </a:lnTo>
                      <a:lnTo>
                        <a:pt x="254" y="992"/>
                      </a:lnTo>
                      <a:lnTo>
                        <a:pt x="272" y="964"/>
                      </a:lnTo>
                      <a:lnTo>
                        <a:pt x="276" y="942"/>
                      </a:lnTo>
                      <a:lnTo>
                        <a:pt x="284" y="930"/>
                      </a:lnTo>
                      <a:lnTo>
                        <a:pt x="302" y="890"/>
                      </a:lnTo>
                      <a:lnTo>
                        <a:pt x="302" y="890"/>
                      </a:lnTo>
                      <a:lnTo>
                        <a:pt x="304" y="906"/>
                      </a:lnTo>
                      <a:lnTo>
                        <a:pt x="306" y="920"/>
                      </a:lnTo>
                      <a:lnTo>
                        <a:pt x="310" y="932"/>
                      </a:lnTo>
                      <a:lnTo>
                        <a:pt x="312" y="936"/>
                      </a:lnTo>
                      <a:lnTo>
                        <a:pt x="314" y="938"/>
                      </a:lnTo>
                      <a:lnTo>
                        <a:pt x="314" y="938"/>
                      </a:lnTo>
                      <a:lnTo>
                        <a:pt x="316" y="942"/>
                      </a:lnTo>
                      <a:lnTo>
                        <a:pt x="316" y="952"/>
                      </a:lnTo>
                      <a:lnTo>
                        <a:pt x="308" y="980"/>
                      </a:lnTo>
                      <a:lnTo>
                        <a:pt x="296" y="1018"/>
                      </a:lnTo>
                      <a:lnTo>
                        <a:pt x="282" y="1062"/>
                      </a:lnTo>
                      <a:lnTo>
                        <a:pt x="250" y="1148"/>
                      </a:lnTo>
                      <a:lnTo>
                        <a:pt x="230" y="1198"/>
                      </a:lnTo>
                      <a:lnTo>
                        <a:pt x="230" y="1198"/>
                      </a:lnTo>
                      <a:lnTo>
                        <a:pt x="228" y="1208"/>
                      </a:lnTo>
                      <a:lnTo>
                        <a:pt x="226" y="1220"/>
                      </a:lnTo>
                      <a:lnTo>
                        <a:pt x="224" y="1250"/>
                      </a:lnTo>
                      <a:lnTo>
                        <a:pt x="224" y="1278"/>
                      </a:lnTo>
                      <a:lnTo>
                        <a:pt x="224" y="1304"/>
                      </a:lnTo>
                      <a:lnTo>
                        <a:pt x="224" y="1304"/>
                      </a:lnTo>
                      <a:lnTo>
                        <a:pt x="228" y="1324"/>
                      </a:lnTo>
                      <a:lnTo>
                        <a:pt x="232" y="1342"/>
                      </a:lnTo>
                      <a:lnTo>
                        <a:pt x="236" y="1362"/>
                      </a:lnTo>
                      <a:lnTo>
                        <a:pt x="236" y="1362"/>
                      </a:lnTo>
                      <a:lnTo>
                        <a:pt x="238" y="1380"/>
                      </a:lnTo>
                      <a:lnTo>
                        <a:pt x="240" y="1394"/>
                      </a:lnTo>
                      <a:lnTo>
                        <a:pt x="242" y="1400"/>
                      </a:lnTo>
                      <a:lnTo>
                        <a:pt x="246" y="1404"/>
                      </a:lnTo>
                      <a:lnTo>
                        <a:pt x="246" y="1404"/>
                      </a:lnTo>
                      <a:lnTo>
                        <a:pt x="252" y="1412"/>
                      </a:lnTo>
                      <a:lnTo>
                        <a:pt x="254" y="1420"/>
                      </a:lnTo>
                      <a:lnTo>
                        <a:pt x="258" y="1432"/>
                      </a:lnTo>
                      <a:lnTo>
                        <a:pt x="244" y="1448"/>
                      </a:lnTo>
                      <a:lnTo>
                        <a:pt x="258" y="1516"/>
                      </a:lnTo>
                      <a:lnTo>
                        <a:pt x="304" y="1516"/>
                      </a:lnTo>
                      <a:lnTo>
                        <a:pt x="304" y="1516"/>
                      </a:lnTo>
                      <a:lnTo>
                        <a:pt x="310" y="1496"/>
                      </a:lnTo>
                      <a:lnTo>
                        <a:pt x="310" y="1496"/>
                      </a:lnTo>
                      <a:lnTo>
                        <a:pt x="314" y="1482"/>
                      </a:lnTo>
                      <a:lnTo>
                        <a:pt x="314" y="1470"/>
                      </a:lnTo>
                      <a:lnTo>
                        <a:pt x="314" y="1458"/>
                      </a:lnTo>
                      <a:lnTo>
                        <a:pt x="314" y="1458"/>
                      </a:lnTo>
                      <a:lnTo>
                        <a:pt x="314" y="1452"/>
                      </a:lnTo>
                      <a:lnTo>
                        <a:pt x="312" y="1440"/>
                      </a:lnTo>
                      <a:lnTo>
                        <a:pt x="310" y="1418"/>
                      </a:lnTo>
                      <a:lnTo>
                        <a:pt x="300" y="1390"/>
                      </a:lnTo>
                      <a:lnTo>
                        <a:pt x="300" y="1390"/>
                      </a:lnTo>
                      <a:lnTo>
                        <a:pt x="298" y="1372"/>
                      </a:lnTo>
                      <a:lnTo>
                        <a:pt x="298" y="1356"/>
                      </a:lnTo>
                      <a:lnTo>
                        <a:pt x="300" y="1338"/>
                      </a:lnTo>
                      <a:lnTo>
                        <a:pt x="306" y="1322"/>
                      </a:lnTo>
                      <a:lnTo>
                        <a:pt x="316" y="1298"/>
                      </a:lnTo>
                      <a:lnTo>
                        <a:pt x="320" y="1290"/>
                      </a:lnTo>
                      <a:lnTo>
                        <a:pt x="320" y="1290"/>
                      </a:lnTo>
                      <a:lnTo>
                        <a:pt x="326" y="1280"/>
                      </a:lnTo>
                      <a:lnTo>
                        <a:pt x="342" y="1262"/>
                      </a:lnTo>
                      <a:lnTo>
                        <a:pt x="350" y="1252"/>
                      </a:lnTo>
                      <a:lnTo>
                        <a:pt x="360" y="1246"/>
                      </a:lnTo>
                      <a:lnTo>
                        <a:pt x="368" y="1242"/>
                      </a:lnTo>
                      <a:lnTo>
                        <a:pt x="374" y="1240"/>
                      </a:lnTo>
                      <a:lnTo>
                        <a:pt x="378" y="1242"/>
                      </a:lnTo>
                      <a:lnTo>
                        <a:pt x="378" y="1242"/>
                      </a:lnTo>
                      <a:lnTo>
                        <a:pt x="386" y="1244"/>
                      </a:lnTo>
                      <a:lnTo>
                        <a:pt x="394" y="1242"/>
                      </a:lnTo>
                      <a:lnTo>
                        <a:pt x="404" y="1240"/>
                      </a:lnTo>
                      <a:lnTo>
                        <a:pt x="412" y="1236"/>
                      </a:lnTo>
                      <a:lnTo>
                        <a:pt x="426" y="1228"/>
                      </a:lnTo>
                      <a:lnTo>
                        <a:pt x="430" y="1224"/>
                      </a:lnTo>
                      <a:lnTo>
                        <a:pt x="430" y="1224"/>
                      </a:lnTo>
                      <a:lnTo>
                        <a:pt x="432" y="1220"/>
                      </a:lnTo>
                      <a:lnTo>
                        <a:pt x="436" y="1216"/>
                      </a:lnTo>
                      <a:lnTo>
                        <a:pt x="440" y="1210"/>
                      </a:lnTo>
                      <a:lnTo>
                        <a:pt x="446" y="1206"/>
                      </a:lnTo>
                      <a:lnTo>
                        <a:pt x="454" y="1204"/>
                      </a:lnTo>
                      <a:lnTo>
                        <a:pt x="466" y="1202"/>
                      </a:lnTo>
                      <a:lnTo>
                        <a:pt x="480" y="1202"/>
                      </a:lnTo>
                      <a:lnTo>
                        <a:pt x="480" y="1202"/>
                      </a:lnTo>
                      <a:lnTo>
                        <a:pt x="488" y="1204"/>
                      </a:lnTo>
                      <a:lnTo>
                        <a:pt x="496" y="1202"/>
                      </a:lnTo>
                      <a:lnTo>
                        <a:pt x="514" y="1196"/>
                      </a:lnTo>
                      <a:lnTo>
                        <a:pt x="534" y="1186"/>
                      </a:lnTo>
                      <a:lnTo>
                        <a:pt x="554" y="1172"/>
                      </a:lnTo>
                      <a:lnTo>
                        <a:pt x="586" y="1148"/>
                      </a:lnTo>
                      <a:lnTo>
                        <a:pt x="598" y="1136"/>
                      </a:lnTo>
                      <a:lnTo>
                        <a:pt x="616" y="1120"/>
                      </a:lnTo>
                      <a:lnTo>
                        <a:pt x="616" y="1120"/>
                      </a:lnTo>
                      <a:lnTo>
                        <a:pt x="620" y="1120"/>
                      </a:lnTo>
                      <a:lnTo>
                        <a:pt x="622" y="1120"/>
                      </a:lnTo>
                      <a:lnTo>
                        <a:pt x="624" y="1116"/>
                      </a:lnTo>
                      <a:lnTo>
                        <a:pt x="624" y="1104"/>
                      </a:lnTo>
                      <a:lnTo>
                        <a:pt x="620" y="1086"/>
                      </a:lnTo>
                      <a:lnTo>
                        <a:pt x="612" y="1058"/>
                      </a:lnTo>
                      <a:lnTo>
                        <a:pt x="598" y="1018"/>
                      </a:lnTo>
                      <a:lnTo>
                        <a:pt x="598" y="1018"/>
                      </a:lnTo>
                      <a:lnTo>
                        <a:pt x="590" y="998"/>
                      </a:lnTo>
                      <a:lnTo>
                        <a:pt x="580" y="978"/>
                      </a:lnTo>
                      <a:lnTo>
                        <a:pt x="558" y="938"/>
                      </a:lnTo>
                      <a:lnTo>
                        <a:pt x="558" y="938"/>
                      </a:lnTo>
                      <a:lnTo>
                        <a:pt x="586" y="948"/>
                      </a:lnTo>
                      <a:lnTo>
                        <a:pt x="628" y="970"/>
                      </a:lnTo>
                      <a:lnTo>
                        <a:pt x="658" y="986"/>
                      </a:lnTo>
                      <a:lnTo>
                        <a:pt x="688" y="1006"/>
                      </a:lnTo>
                      <a:lnTo>
                        <a:pt x="722" y="1020"/>
                      </a:lnTo>
                      <a:lnTo>
                        <a:pt x="722" y="1020"/>
                      </a:lnTo>
                      <a:lnTo>
                        <a:pt x="738" y="1022"/>
                      </a:lnTo>
                      <a:lnTo>
                        <a:pt x="750" y="1022"/>
                      </a:lnTo>
                      <a:lnTo>
                        <a:pt x="760" y="1020"/>
                      </a:lnTo>
                      <a:lnTo>
                        <a:pt x="760" y="1020"/>
                      </a:lnTo>
                      <a:lnTo>
                        <a:pt x="776" y="1012"/>
                      </a:lnTo>
                      <a:lnTo>
                        <a:pt x="802" y="1000"/>
                      </a:lnTo>
                      <a:lnTo>
                        <a:pt x="802" y="1000"/>
                      </a:lnTo>
                      <a:lnTo>
                        <a:pt x="818" y="992"/>
                      </a:lnTo>
                      <a:lnTo>
                        <a:pt x="830" y="986"/>
                      </a:lnTo>
                      <a:lnTo>
                        <a:pt x="836" y="980"/>
                      </a:lnTo>
                      <a:lnTo>
                        <a:pt x="836" y="980"/>
                      </a:lnTo>
                      <a:lnTo>
                        <a:pt x="846" y="972"/>
                      </a:lnTo>
                      <a:lnTo>
                        <a:pt x="852" y="966"/>
                      </a:lnTo>
                      <a:lnTo>
                        <a:pt x="858" y="962"/>
                      </a:lnTo>
                      <a:lnTo>
                        <a:pt x="858" y="962"/>
                      </a:lnTo>
                      <a:lnTo>
                        <a:pt x="868" y="960"/>
                      </a:lnTo>
                      <a:lnTo>
                        <a:pt x="880" y="952"/>
                      </a:lnTo>
                      <a:lnTo>
                        <a:pt x="890" y="942"/>
                      </a:lnTo>
                      <a:lnTo>
                        <a:pt x="894" y="936"/>
                      </a:lnTo>
                      <a:lnTo>
                        <a:pt x="894" y="930"/>
                      </a:lnTo>
                      <a:lnTo>
                        <a:pt x="894" y="930"/>
                      </a:lnTo>
                      <a:lnTo>
                        <a:pt x="896" y="926"/>
                      </a:lnTo>
                      <a:lnTo>
                        <a:pt x="898" y="922"/>
                      </a:lnTo>
                      <a:lnTo>
                        <a:pt x="904" y="916"/>
                      </a:lnTo>
                      <a:lnTo>
                        <a:pt x="914" y="910"/>
                      </a:lnTo>
                      <a:lnTo>
                        <a:pt x="914" y="910"/>
                      </a:lnTo>
                      <a:lnTo>
                        <a:pt x="924" y="908"/>
                      </a:lnTo>
                      <a:lnTo>
                        <a:pt x="932" y="904"/>
                      </a:lnTo>
                      <a:lnTo>
                        <a:pt x="934" y="902"/>
                      </a:lnTo>
                      <a:lnTo>
                        <a:pt x="934" y="900"/>
                      </a:lnTo>
                      <a:lnTo>
                        <a:pt x="934" y="900"/>
                      </a:lnTo>
                      <a:lnTo>
                        <a:pt x="934" y="896"/>
                      </a:lnTo>
                      <a:lnTo>
                        <a:pt x="936" y="892"/>
                      </a:lnTo>
                      <a:lnTo>
                        <a:pt x="944" y="882"/>
                      </a:lnTo>
                      <a:lnTo>
                        <a:pt x="956" y="868"/>
                      </a:lnTo>
                      <a:lnTo>
                        <a:pt x="956" y="868"/>
                      </a:lnTo>
                      <a:lnTo>
                        <a:pt x="972" y="862"/>
                      </a:lnTo>
                      <a:lnTo>
                        <a:pt x="984" y="858"/>
                      </a:lnTo>
                      <a:lnTo>
                        <a:pt x="990" y="854"/>
                      </a:lnTo>
                      <a:lnTo>
                        <a:pt x="990" y="854"/>
                      </a:lnTo>
                      <a:lnTo>
                        <a:pt x="996" y="848"/>
                      </a:lnTo>
                      <a:lnTo>
                        <a:pt x="1006" y="842"/>
                      </a:lnTo>
                      <a:lnTo>
                        <a:pt x="1020" y="838"/>
                      </a:lnTo>
                      <a:lnTo>
                        <a:pt x="1032" y="836"/>
                      </a:lnTo>
                      <a:lnTo>
                        <a:pt x="1032" y="836"/>
                      </a:lnTo>
                      <a:lnTo>
                        <a:pt x="1044" y="836"/>
                      </a:lnTo>
                      <a:lnTo>
                        <a:pt x="1054" y="832"/>
                      </a:lnTo>
                      <a:lnTo>
                        <a:pt x="1064" y="826"/>
                      </a:lnTo>
                      <a:lnTo>
                        <a:pt x="1064" y="826"/>
                      </a:lnTo>
                      <a:lnTo>
                        <a:pt x="1072" y="820"/>
                      </a:lnTo>
                      <a:lnTo>
                        <a:pt x="1080" y="816"/>
                      </a:lnTo>
                      <a:lnTo>
                        <a:pt x="1086" y="814"/>
                      </a:lnTo>
                      <a:lnTo>
                        <a:pt x="1086" y="814"/>
                      </a:lnTo>
                      <a:lnTo>
                        <a:pt x="1096" y="812"/>
                      </a:lnTo>
                      <a:lnTo>
                        <a:pt x="1106" y="808"/>
                      </a:lnTo>
                      <a:lnTo>
                        <a:pt x="1118" y="802"/>
                      </a:lnTo>
                      <a:lnTo>
                        <a:pt x="1148" y="782"/>
                      </a:lnTo>
                      <a:lnTo>
                        <a:pt x="1168" y="760"/>
                      </a:lnTo>
                      <a:lnTo>
                        <a:pt x="1180" y="738"/>
                      </a:lnTo>
                      <a:lnTo>
                        <a:pt x="1182" y="712"/>
                      </a:lnTo>
                      <a:lnTo>
                        <a:pt x="1168" y="680"/>
                      </a:lnTo>
                      <a:lnTo>
                        <a:pt x="1136" y="650"/>
                      </a:lnTo>
                      <a:close/>
                      <a:moveTo>
                        <a:pt x="390" y="678"/>
                      </a:moveTo>
                      <a:lnTo>
                        <a:pt x="390" y="680"/>
                      </a:lnTo>
                      <a:lnTo>
                        <a:pt x="390" y="678"/>
                      </a:lnTo>
                      <a:lnTo>
                        <a:pt x="390" y="678"/>
                      </a:lnTo>
                      <a:lnTo>
                        <a:pt x="390" y="678"/>
                      </a:lnTo>
                      <a:close/>
                    </a:path>
                  </a:pathLst>
                </a:custGeom>
                <a:solidFill>
                  <a:schemeClr val="bg2">
                    <a:lumMod val="60000"/>
                    <a:lumOff val="40000"/>
                    <a:alpha val="6000"/>
                  </a:schemeClr>
                </a:solidFill>
                <a:ln w="9525">
                  <a:solidFill>
                    <a:schemeClr val="tx2">
                      <a:lumMod val="60000"/>
                      <a:lumOff val="40000"/>
                      <a:alpha val="9000"/>
                    </a:schemeClr>
                  </a:solidFill>
                  <a:round/>
                  <a:headEnd/>
                  <a:tailEnd/>
                </a:ln>
                <a:effectLst>
                  <a:glow rad="63500">
                    <a:schemeClr val="bg2">
                      <a:lumMod val="60000"/>
                      <a:lumOff val="40000"/>
                      <a:alpha val="11000"/>
                    </a:scheme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4" name="Group 92"/>
              <p:cNvGrpSpPr>
                <a:grpSpLocks noChangeAspect="1"/>
              </p:cNvGrpSpPr>
              <p:nvPr/>
            </p:nvGrpSpPr>
            <p:grpSpPr>
              <a:xfrm>
                <a:off x="4" y="2846361"/>
                <a:ext cx="930494" cy="1301751"/>
                <a:chOff x="5073650" y="2381609"/>
                <a:chExt cx="1257300" cy="1758950"/>
              </a:xfrm>
              <a:solidFill>
                <a:schemeClr val="bg2">
                  <a:lumMod val="50000"/>
                  <a:lumOff val="50000"/>
                  <a:alpha val="8000"/>
                </a:schemeClr>
              </a:solidFill>
              <a:effectLst/>
            </p:grpSpPr>
            <p:sp>
              <p:nvSpPr>
                <p:cNvPr id="200" name="Freeform 49"/>
                <p:cNvSpPr>
                  <a:spLocks/>
                </p:cNvSpPr>
                <p:nvPr/>
              </p:nvSpPr>
              <p:spPr bwMode="auto">
                <a:xfrm>
                  <a:off x="5073650" y="3192463"/>
                  <a:ext cx="114300" cy="177800"/>
                </a:xfrm>
                <a:custGeom>
                  <a:avLst/>
                  <a:gdLst>
                    <a:gd name="T0" fmla="*/ 70 w 72"/>
                    <a:gd name="T1" fmla="*/ 112 h 112"/>
                    <a:gd name="T2" fmla="*/ 70 w 72"/>
                    <a:gd name="T3" fmla="*/ 112 h 112"/>
                    <a:gd name="T4" fmla="*/ 72 w 72"/>
                    <a:gd name="T5" fmla="*/ 110 h 112"/>
                    <a:gd name="T6" fmla="*/ 72 w 72"/>
                    <a:gd name="T7" fmla="*/ 110 h 112"/>
                    <a:gd name="T8" fmla="*/ 64 w 72"/>
                    <a:gd name="T9" fmla="*/ 96 h 112"/>
                    <a:gd name="T10" fmla="*/ 8 w 72"/>
                    <a:gd name="T11" fmla="*/ 10 h 112"/>
                    <a:gd name="T12" fmla="*/ 8 w 72"/>
                    <a:gd name="T13" fmla="*/ 10 h 112"/>
                    <a:gd name="T14" fmla="*/ 2 w 72"/>
                    <a:gd name="T15" fmla="*/ 2 h 112"/>
                    <a:gd name="T16" fmla="*/ 0 w 72"/>
                    <a:gd name="T17" fmla="*/ 0 h 112"/>
                    <a:gd name="T18" fmla="*/ 0 w 72"/>
                    <a:gd name="T19" fmla="*/ 2 h 112"/>
                    <a:gd name="T20" fmla="*/ 0 w 72"/>
                    <a:gd name="T21" fmla="*/ 2 h 112"/>
                    <a:gd name="T22" fmla="*/ 2 w 72"/>
                    <a:gd name="T23" fmla="*/ 10 h 112"/>
                    <a:gd name="T24" fmla="*/ 8 w 72"/>
                    <a:gd name="T25" fmla="*/ 22 h 112"/>
                    <a:gd name="T26" fmla="*/ 60 w 72"/>
                    <a:gd name="T27" fmla="*/ 98 h 112"/>
                    <a:gd name="T28" fmla="*/ 60 w 72"/>
                    <a:gd name="T29" fmla="*/ 98 h 112"/>
                    <a:gd name="T30" fmla="*/ 66 w 72"/>
                    <a:gd name="T31" fmla="*/ 108 h 112"/>
                    <a:gd name="T32" fmla="*/ 70 w 72"/>
                    <a:gd name="T33" fmla="*/ 112 h 112"/>
                    <a:gd name="T34" fmla="*/ 70 w 72"/>
                    <a:gd name="T35" fmla="*/ 11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 h="112">
                      <a:moveTo>
                        <a:pt x="70" y="112"/>
                      </a:moveTo>
                      <a:lnTo>
                        <a:pt x="70" y="112"/>
                      </a:lnTo>
                      <a:lnTo>
                        <a:pt x="72" y="110"/>
                      </a:lnTo>
                      <a:lnTo>
                        <a:pt x="72" y="110"/>
                      </a:lnTo>
                      <a:lnTo>
                        <a:pt x="64" y="96"/>
                      </a:lnTo>
                      <a:lnTo>
                        <a:pt x="8" y="10"/>
                      </a:lnTo>
                      <a:lnTo>
                        <a:pt x="8" y="10"/>
                      </a:lnTo>
                      <a:lnTo>
                        <a:pt x="2" y="2"/>
                      </a:lnTo>
                      <a:lnTo>
                        <a:pt x="0" y="0"/>
                      </a:lnTo>
                      <a:lnTo>
                        <a:pt x="0" y="2"/>
                      </a:lnTo>
                      <a:lnTo>
                        <a:pt x="0" y="2"/>
                      </a:lnTo>
                      <a:lnTo>
                        <a:pt x="2" y="10"/>
                      </a:lnTo>
                      <a:lnTo>
                        <a:pt x="8" y="22"/>
                      </a:lnTo>
                      <a:lnTo>
                        <a:pt x="60" y="98"/>
                      </a:lnTo>
                      <a:lnTo>
                        <a:pt x="60" y="98"/>
                      </a:lnTo>
                      <a:lnTo>
                        <a:pt x="66" y="108"/>
                      </a:lnTo>
                      <a:lnTo>
                        <a:pt x="70" y="112"/>
                      </a:lnTo>
                      <a:lnTo>
                        <a:pt x="70"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1" name="Freeform 50"/>
                <p:cNvSpPr>
                  <a:spLocks/>
                </p:cNvSpPr>
                <p:nvPr/>
              </p:nvSpPr>
              <p:spPr bwMode="auto">
                <a:xfrm>
                  <a:off x="5191125" y="3379788"/>
                  <a:ext cx="0" cy="3175"/>
                </a:xfrm>
                <a:custGeom>
                  <a:avLst/>
                  <a:gdLst>
                    <a:gd name="T0" fmla="*/ 0 h 2"/>
                    <a:gd name="T1" fmla="*/ 0 h 2"/>
                    <a:gd name="T2" fmla="*/ 2 h 2"/>
                    <a:gd name="T3" fmla="*/ 2 h 2"/>
                    <a:gd name="T4" fmla="*/ 0 h 2"/>
                    <a:gd name="T5" fmla="*/ 0 h 2"/>
                    <a:gd name="T6" fmla="*/ 0 h 2"/>
                    <a:gd name="T7" fmla="*/ 0 h 2"/>
                    <a:gd name="T8" fmla="*/ 0 h 2"/>
                    <a:gd name="T9" fmla="*/ 0 h 2"/>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2" name="Freeform 51"/>
                <p:cNvSpPr>
                  <a:spLocks/>
                </p:cNvSpPr>
                <p:nvPr/>
              </p:nvSpPr>
              <p:spPr bwMode="auto">
                <a:xfrm>
                  <a:off x="5210175" y="2935288"/>
                  <a:ext cx="292100" cy="434975"/>
                </a:xfrm>
                <a:custGeom>
                  <a:avLst/>
                  <a:gdLst>
                    <a:gd name="T0" fmla="*/ 2 w 184"/>
                    <a:gd name="T1" fmla="*/ 274 h 274"/>
                    <a:gd name="T2" fmla="*/ 2 w 184"/>
                    <a:gd name="T3" fmla="*/ 274 h 274"/>
                    <a:gd name="T4" fmla="*/ 12 w 184"/>
                    <a:gd name="T5" fmla="*/ 260 h 274"/>
                    <a:gd name="T6" fmla="*/ 160 w 184"/>
                    <a:gd name="T7" fmla="*/ 36 h 274"/>
                    <a:gd name="T8" fmla="*/ 160 w 184"/>
                    <a:gd name="T9" fmla="*/ 36 h 274"/>
                    <a:gd name="T10" fmla="*/ 168 w 184"/>
                    <a:gd name="T11" fmla="*/ 26 h 274"/>
                    <a:gd name="T12" fmla="*/ 176 w 184"/>
                    <a:gd name="T13" fmla="*/ 18 h 274"/>
                    <a:gd name="T14" fmla="*/ 176 w 184"/>
                    <a:gd name="T15" fmla="*/ 18 h 274"/>
                    <a:gd name="T16" fmla="*/ 182 w 184"/>
                    <a:gd name="T17" fmla="*/ 12 h 274"/>
                    <a:gd name="T18" fmla="*/ 184 w 184"/>
                    <a:gd name="T19" fmla="*/ 4 h 274"/>
                    <a:gd name="T20" fmla="*/ 184 w 184"/>
                    <a:gd name="T21" fmla="*/ 4 h 274"/>
                    <a:gd name="T22" fmla="*/ 184 w 184"/>
                    <a:gd name="T23" fmla="*/ 2 h 274"/>
                    <a:gd name="T24" fmla="*/ 182 w 184"/>
                    <a:gd name="T25" fmla="*/ 0 h 274"/>
                    <a:gd name="T26" fmla="*/ 180 w 184"/>
                    <a:gd name="T27" fmla="*/ 0 h 274"/>
                    <a:gd name="T28" fmla="*/ 176 w 184"/>
                    <a:gd name="T29" fmla="*/ 2 h 274"/>
                    <a:gd name="T30" fmla="*/ 176 w 184"/>
                    <a:gd name="T31" fmla="*/ 2 h 274"/>
                    <a:gd name="T32" fmla="*/ 168 w 184"/>
                    <a:gd name="T33" fmla="*/ 10 h 274"/>
                    <a:gd name="T34" fmla="*/ 160 w 184"/>
                    <a:gd name="T35" fmla="*/ 20 h 274"/>
                    <a:gd name="T36" fmla="*/ 160 w 184"/>
                    <a:gd name="T37" fmla="*/ 20 h 274"/>
                    <a:gd name="T38" fmla="*/ 144 w 184"/>
                    <a:gd name="T39" fmla="*/ 44 h 274"/>
                    <a:gd name="T40" fmla="*/ 8 w 184"/>
                    <a:gd name="T41" fmla="*/ 258 h 274"/>
                    <a:gd name="T42" fmla="*/ 8 w 184"/>
                    <a:gd name="T43" fmla="*/ 258 h 274"/>
                    <a:gd name="T44" fmla="*/ 0 w 184"/>
                    <a:gd name="T45" fmla="*/ 272 h 274"/>
                    <a:gd name="T46" fmla="*/ 0 w 184"/>
                    <a:gd name="T47" fmla="*/ 272 h 274"/>
                    <a:gd name="T48" fmla="*/ 0 w 184"/>
                    <a:gd name="T49" fmla="*/ 274 h 274"/>
                    <a:gd name="T50" fmla="*/ 0 w 184"/>
                    <a:gd name="T51" fmla="*/ 274 h 274"/>
                    <a:gd name="T52" fmla="*/ 2 w 184"/>
                    <a:gd name="T53" fmla="*/ 274 h 274"/>
                    <a:gd name="T54" fmla="*/ 2 w 184"/>
                    <a:gd name="T55"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4" h="274">
                      <a:moveTo>
                        <a:pt x="2" y="274"/>
                      </a:moveTo>
                      <a:lnTo>
                        <a:pt x="2" y="274"/>
                      </a:lnTo>
                      <a:lnTo>
                        <a:pt x="12" y="260"/>
                      </a:lnTo>
                      <a:lnTo>
                        <a:pt x="160" y="36"/>
                      </a:lnTo>
                      <a:lnTo>
                        <a:pt x="160" y="36"/>
                      </a:lnTo>
                      <a:lnTo>
                        <a:pt x="168" y="26"/>
                      </a:lnTo>
                      <a:lnTo>
                        <a:pt x="176" y="18"/>
                      </a:lnTo>
                      <a:lnTo>
                        <a:pt x="176" y="18"/>
                      </a:lnTo>
                      <a:lnTo>
                        <a:pt x="182" y="12"/>
                      </a:lnTo>
                      <a:lnTo>
                        <a:pt x="184" y="4"/>
                      </a:lnTo>
                      <a:lnTo>
                        <a:pt x="184" y="4"/>
                      </a:lnTo>
                      <a:lnTo>
                        <a:pt x="184" y="2"/>
                      </a:lnTo>
                      <a:lnTo>
                        <a:pt x="182" y="0"/>
                      </a:lnTo>
                      <a:lnTo>
                        <a:pt x="180" y="0"/>
                      </a:lnTo>
                      <a:lnTo>
                        <a:pt x="176" y="2"/>
                      </a:lnTo>
                      <a:lnTo>
                        <a:pt x="176" y="2"/>
                      </a:lnTo>
                      <a:lnTo>
                        <a:pt x="168" y="10"/>
                      </a:lnTo>
                      <a:lnTo>
                        <a:pt x="160" y="20"/>
                      </a:lnTo>
                      <a:lnTo>
                        <a:pt x="160" y="20"/>
                      </a:lnTo>
                      <a:lnTo>
                        <a:pt x="144" y="44"/>
                      </a:lnTo>
                      <a:lnTo>
                        <a:pt x="8" y="258"/>
                      </a:lnTo>
                      <a:lnTo>
                        <a:pt x="8" y="258"/>
                      </a:lnTo>
                      <a:lnTo>
                        <a:pt x="0" y="272"/>
                      </a:lnTo>
                      <a:lnTo>
                        <a:pt x="0" y="272"/>
                      </a:lnTo>
                      <a:lnTo>
                        <a:pt x="0" y="274"/>
                      </a:lnTo>
                      <a:lnTo>
                        <a:pt x="0" y="274"/>
                      </a:lnTo>
                      <a:lnTo>
                        <a:pt x="2" y="274"/>
                      </a:lnTo>
                      <a:lnTo>
                        <a:pt x="2" y="2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3" name="Freeform 52"/>
                <p:cNvSpPr>
                  <a:spLocks noEditPoints="1"/>
                </p:cNvSpPr>
                <p:nvPr/>
              </p:nvSpPr>
              <p:spPr bwMode="auto">
                <a:xfrm>
                  <a:off x="5073650" y="2381609"/>
                  <a:ext cx="1257300" cy="1758950"/>
                </a:xfrm>
                <a:custGeom>
                  <a:avLst/>
                  <a:gdLst>
                    <a:gd name="T0" fmla="*/ 780 w 792"/>
                    <a:gd name="T1" fmla="*/ 16 h 1108"/>
                    <a:gd name="T2" fmla="*/ 752 w 792"/>
                    <a:gd name="T3" fmla="*/ 4 h 1108"/>
                    <a:gd name="T4" fmla="*/ 622 w 792"/>
                    <a:gd name="T5" fmla="*/ 26 h 1108"/>
                    <a:gd name="T6" fmla="*/ 230 w 792"/>
                    <a:gd name="T7" fmla="*/ 382 h 1108"/>
                    <a:gd name="T8" fmla="*/ 118 w 792"/>
                    <a:gd name="T9" fmla="*/ 576 h 1108"/>
                    <a:gd name="T10" fmla="*/ 106 w 792"/>
                    <a:gd name="T11" fmla="*/ 550 h 1108"/>
                    <a:gd name="T12" fmla="*/ 112 w 792"/>
                    <a:gd name="T13" fmla="*/ 538 h 1108"/>
                    <a:gd name="T14" fmla="*/ 94 w 792"/>
                    <a:gd name="T15" fmla="*/ 520 h 1108"/>
                    <a:gd name="T16" fmla="*/ 90 w 792"/>
                    <a:gd name="T17" fmla="*/ 516 h 1108"/>
                    <a:gd name="T18" fmla="*/ 80 w 792"/>
                    <a:gd name="T19" fmla="*/ 512 h 1108"/>
                    <a:gd name="T20" fmla="*/ 72 w 792"/>
                    <a:gd name="T21" fmla="*/ 516 h 1108"/>
                    <a:gd name="T22" fmla="*/ 68 w 792"/>
                    <a:gd name="T23" fmla="*/ 522 h 1108"/>
                    <a:gd name="T24" fmla="*/ 56 w 792"/>
                    <a:gd name="T25" fmla="*/ 522 h 1108"/>
                    <a:gd name="T26" fmla="*/ 44 w 792"/>
                    <a:gd name="T27" fmla="*/ 538 h 1108"/>
                    <a:gd name="T28" fmla="*/ 40 w 792"/>
                    <a:gd name="T29" fmla="*/ 560 h 1108"/>
                    <a:gd name="T30" fmla="*/ 0 w 792"/>
                    <a:gd name="T31" fmla="*/ 900 h 1108"/>
                    <a:gd name="T32" fmla="*/ 46 w 792"/>
                    <a:gd name="T33" fmla="*/ 738 h 1108"/>
                    <a:gd name="T34" fmla="*/ 32 w 792"/>
                    <a:gd name="T35" fmla="*/ 854 h 1108"/>
                    <a:gd name="T36" fmla="*/ 40 w 792"/>
                    <a:gd name="T37" fmla="*/ 950 h 1108"/>
                    <a:gd name="T38" fmla="*/ 32 w 792"/>
                    <a:gd name="T39" fmla="*/ 1026 h 1108"/>
                    <a:gd name="T40" fmla="*/ 80 w 792"/>
                    <a:gd name="T41" fmla="*/ 1078 h 1108"/>
                    <a:gd name="T42" fmla="*/ 120 w 792"/>
                    <a:gd name="T43" fmla="*/ 964 h 1108"/>
                    <a:gd name="T44" fmla="*/ 120 w 792"/>
                    <a:gd name="T45" fmla="*/ 896 h 1108"/>
                    <a:gd name="T46" fmla="*/ 114 w 792"/>
                    <a:gd name="T47" fmla="*/ 814 h 1108"/>
                    <a:gd name="T48" fmla="*/ 108 w 792"/>
                    <a:gd name="T49" fmla="*/ 732 h 1108"/>
                    <a:gd name="T50" fmla="*/ 156 w 792"/>
                    <a:gd name="T51" fmla="*/ 900 h 1108"/>
                    <a:gd name="T52" fmla="*/ 204 w 792"/>
                    <a:gd name="T53" fmla="*/ 1010 h 1108"/>
                    <a:gd name="T54" fmla="*/ 242 w 792"/>
                    <a:gd name="T55" fmla="*/ 1064 h 1108"/>
                    <a:gd name="T56" fmla="*/ 294 w 792"/>
                    <a:gd name="T57" fmla="*/ 1102 h 1108"/>
                    <a:gd name="T58" fmla="*/ 316 w 792"/>
                    <a:gd name="T59" fmla="*/ 1104 h 1108"/>
                    <a:gd name="T60" fmla="*/ 366 w 792"/>
                    <a:gd name="T61" fmla="*/ 1096 h 1108"/>
                    <a:gd name="T62" fmla="*/ 408 w 792"/>
                    <a:gd name="T63" fmla="*/ 1072 h 1108"/>
                    <a:gd name="T64" fmla="*/ 432 w 792"/>
                    <a:gd name="T65" fmla="*/ 1058 h 1108"/>
                    <a:gd name="T66" fmla="*/ 454 w 792"/>
                    <a:gd name="T67" fmla="*/ 1034 h 1108"/>
                    <a:gd name="T68" fmla="*/ 470 w 792"/>
                    <a:gd name="T69" fmla="*/ 1030 h 1108"/>
                    <a:gd name="T70" fmla="*/ 502 w 792"/>
                    <a:gd name="T71" fmla="*/ 1002 h 1108"/>
                    <a:gd name="T72" fmla="*/ 508 w 792"/>
                    <a:gd name="T73" fmla="*/ 988 h 1108"/>
                    <a:gd name="T74" fmla="*/ 534 w 792"/>
                    <a:gd name="T75" fmla="*/ 974 h 1108"/>
                    <a:gd name="T76" fmla="*/ 550 w 792"/>
                    <a:gd name="T77" fmla="*/ 952 h 1108"/>
                    <a:gd name="T78" fmla="*/ 576 w 792"/>
                    <a:gd name="T79" fmla="*/ 860 h 1108"/>
                    <a:gd name="T80" fmla="*/ 580 w 792"/>
                    <a:gd name="T81" fmla="*/ 832 h 1108"/>
                    <a:gd name="T82" fmla="*/ 524 w 792"/>
                    <a:gd name="T83" fmla="*/ 726 h 1108"/>
                    <a:gd name="T84" fmla="*/ 460 w 792"/>
                    <a:gd name="T85" fmla="*/ 674 h 1108"/>
                    <a:gd name="T86" fmla="*/ 564 w 792"/>
                    <a:gd name="T87" fmla="*/ 630 h 1108"/>
                    <a:gd name="T88" fmla="*/ 694 w 792"/>
                    <a:gd name="T89" fmla="*/ 536 h 1108"/>
                    <a:gd name="T90" fmla="*/ 756 w 792"/>
                    <a:gd name="T91" fmla="*/ 300 h 1108"/>
                    <a:gd name="T92" fmla="*/ 74 w 792"/>
                    <a:gd name="T93" fmla="*/ 522 h 1108"/>
                    <a:gd name="T94" fmla="*/ 74 w 792"/>
                    <a:gd name="T95" fmla="*/ 522 h 1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92" h="1108">
                      <a:moveTo>
                        <a:pt x="792" y="30"/>
                      </a:moveTo>
                      <a:lnTo>
                        <a:pt x="792" y="30"/>
                      </a:lnTo>
                      <a:lnTo>
                        <a:pt x="786" y="20"/>
                      </a:lnTo>
                      <a:lnTo>
                        <a:pt x="780" y="16"/>
                      </a:lnTo>
                      <a:lnTo>
                        <a:pt x="774" y="12"/>
                      </a:lnTo>
                      <a:lnTo>
                        <a:pt x="774" y="12"/>
                      </a:lnTo>
                      <a:lnTo>
                        <a:pt x="764" y="6"/>
                      </a:lnTo>
                      <a:lnTo>
                        <a:pt x="752" y="4"/>
                      </a:lnTo>
                      <a:lnTo>
                        <a:pt x="732" y="0"/>
                      </a:lnTo>
                      <a:lnTo>
                        <a:pt x="716" y="0"/>
                      </a:lnTo>
                      <a:lnTo>
                        <a:pt x="710" y="0"/>
                      </a:lnTo>
                      <a:lnTo>
                        <a:pt x="622" y="26"/>
                      </a:lnTo>
                      <a:lnTo>
                        <a:pt x="522" y="78"/>
                      </a:lnTo>
                      <a:lnTo>
                        <a:pt x="418" y="162"/>
                      </a:lnTo>
                      <a:lnTo>
                        <a:pt x="338" y="244"/>
                      </a:lnTo>
                      <a:lnTo>
                        <a:pt x="230" y="382"/>
                      </a:lnTo>
                      <a:lnTo>
                        <a:pt x="166" y="484"/>
                      </a:lnTo>
                      <a:lnTo>
                        <a:pt x="128" y="552"/>
                      </a:lnTo>
                      <a:lnTo>
                        <a:pt x="118" y="576"/>
                      </a:lnTo>
                      <a:lnTo>
                        <a:pt x="118" y="576"/>
                      </a:lnTo>
                      <a:lnTo>
                        <a:pt x="118" y="570"/>
                      </a:lnTo>
                      <a:lnTo>
                        <a:pt x="118" y="570"/>
                      </a:lnTo>
                      <a:lnTo>
                        <a:pt x="114" y="562"/>
                      </a:lnTo>
                      <a:lnTo>
                        <a:pt x="106" y="550"/>
                      </a:lnTo>
                      <a:lnTo>
                        <a:pt x="106" y="550"/>
                      </a:lnTo>
                      <a:lnTo>
                        <a:pt x="110" y="544"/>
                      </a:lnTo>
                      <a:lnTo>
                        <a:pt x="112" y="538"/>
                      </a:lnTo>
                      <a:lnTo>
                        <a:pt x="112" y="538"/>
                      </a:lnTo>
                      <a:lnTo>
                        <a:pt x="110" y="530"/>
                      </a:lnTo>
                      <a:lnTo>
                        <a:pt x="106" y="526"/>
                      </a:lnTo>
                      <a:lnTo>
                        <a:pt x="102" y="522"/>
                      </a:lnTo>
                      <a:lnTo>
                        <a:pt x="94" y="520"/>
                      </a:lnTo>
                      <a:lnTo>
                        <a:pt x="94" y="520"/>
                      </a:lnTo>
                      <a:lnTo>
                        <a:pt x="92" y="520"/>
                      </a:lnTo>
                      <a:lnTo>
                        <a:pt x="94" y="516"/>
                      </a:lnTo>
                      <a:lnTo>
                        <a:pt x="90" y="516"/>
                      </a:lnTo>
                      <a:lnTo>
                        <a:pt x="86" y="516"/>
                      </a:lnTo>
                      <a:lnTo>
                        <a:pt x="86" y="516"/>
                      </a:lnTo>
                      <a:lnTo>
                        <a:pt x="80" y="512"/>
                      </a:lnTo>
                      <a:lnTo>
                        <a:pt x="80" y="512"/>
                      </a:lnTo>
                      <a:lnTo>
                        <a:pt x="80" y="512"/>
                      </a:lnTo>
                      <a:lnTo>
                        <a:pt x="76" y="514"/>
                      </a:lnTo>
                      <a:lnTo>
                        <a:pt x="72" y="512"/>
                      </a:lnTo>
                      <a:lnTo>
                        <a:pt x="72" y="516"/>
                      </a:lnTo>
                      <a:lnTo>
                        <a:pt x="68" y="516"/>
                      </a:lnTo>
                      <a:lnTo>
                        <a:pt x="66" y="516"/>
                      </a:lnTo>
                      <a:lnTo>
                        <a:pt x="68" y="520"/>
                      </a:lnTo>
                      <a:lnTo>
                        <a:pt x="68" y="522"/>
                      </a:lnTo>
                      <a:lnTo>
                        <a:pt x="68" y="522"/>
                      </a:lnTo>
                      <a:lnTo>
                        <a:pt x="62" y="520"/>
                      </a:lnTo>
                      <a:lnTo>
                        <a:pt x="62" y="520"/>
                      </a:lnTo>
                      <a:lnTo>
                        <a:pt x="56" y="522"/>
                      </a:lnTo>
                      <a:lnTo>
                        <a:pt x="50" y="526"/>
                      </a:lnTo>
                      <a:lnTo>
                        <a:pt x="46" y="530"/>
                      </a:lnTo>
                      <a:lnTo>
                        <a:pt x="44" y="538"/>
                      </a:lnTo>
                      <a:lnTo>
                        <a:pt x="44" y="538"/>
                      </a:lnTo>
                      <a:lnTo>
                        <a:pt x="46" y="542"/>
                      </a:lnTo>
                      <a:lnTo>
                        <a:pt x="48" y="548"/>
                      </a:lnTo>
                      <a:lnTo>
                        <a:pt x="48" y="548"/>
                      </a:lnTo>
                      <a:lnTo>
                        <a:pt x="40" y="560"/>
                      </a:lnTo>
                      <a:lnTo>
                        <a:pt x="36" y="568"/>
                      </a:lnTo>
                      <a:lnTo>
                        <a:pt x="28" y="552"/>
                      </a:lnTo>
                      <a:lnTo>
                        <a:pt x="0" y="502"/>
                      </a:lnTo>
                      <a:lnTo>
                        <a:pt x="0" y="900"/>
                      </a:lnTo>
                      <a:lnTo>
                        <a:pt x="0" y="900"/>
                      </a:lnTo>
                      <a:lnTo>
                        <a:pt x="18" y="834"/>
                      </a:lnTo>
                      <a:lnTo>
                        <a:pt x="32" y="782"/>
                      </a:lnTo>
                      <a:lnTo>
                        <a:pt x="46" y="738"/>
                      </a:lnTo>
                      <a:lnTo>
                        <a:pt x="44" y="766"/>
                      </a:lnTo>
                      <a:lnTo>
                        <a:pt x="38" y="814"/>
                      </a:lnTo>
                      <a:lnTo>
                        <a:pt x="40" y="832"/>
                      </a:lnTo>
                      <a:lnTo>
                        <a:pt x="32" y="854"/>
                      </a:lnTo>
                      <a:lnTo>
                        <a:pt x="32" y="888"/>
                      </a:lnTo>
                      <a:lnTo>
                        <a:pt x="32" y="896"/>
                      </a:lnTo>
                      <a:lnTo>
                        <a:pt x="32" y="946"/>
                      </a:lnTo>
                      <a:lnTo>
                        <a:pt x="40" y="950"/>
                      </a:lnTo>
                      <a:lnTo>
                        <a:pt x="40" y="958"/>
                      </a:lnTo>
                      <a:lnTo>
                        <a:pt x="32" y="964"/>
                      </a:lnTo>
                      <a:lnTo>
                        <a:pt x="32" y="988"/>
                      </a:lnTo>
                      <a:lnTo>
                        <a:pt x="32" y="1026"/>
                      </a:lnTo>
                      <a:lnTo>
                        <a:pt x="48" y="1058"/>
                      </a:lnTo>
                      <a:lnTo>
                        <a:pt x="72" y="1078"/>
                      </a:lnTo>
                      <a:lnTo>
                        <a:pt x="76" y="1056"/>
                      </a:lnTo>
                      <a:lnTo>
                        <a:pt x="80" y="1078"/>
                      </a:lnTo>
                      <a:lnTo>
                        <a:pt x="104" y="1058"/>
                      </a:lnTo>
                      <a:lnTo>
                        <a:pt x="120" y="1026"/>
                      </a:lnTo>
                      <a:lnTo>
                        <a:pt x="120" y="988"/>
                      </a:lnTo>
                      <a:lnTo>
                        <a:pt x="120" y="964"/>
                      </a:lnTo>
                      <a:lnTo>
                        <a:pt x="112" y="958"/>
                      </a:lnTo>
                      <a:lnTo>
                        <a:pt x="112" y="950"/>
                      </a:lnTo>
                      <a:lnTo>
                        <a:pt x="120" y="946"/>
                      </a:lnTo>
                      <a:lnTo>
                        <a:pt x="120" y="896"/>
                      </a:lnTo>
                      <a:lnTo>
                        <a:pt x="120" y="888"/>
                      </a:lnTo>
                      <a:lnTo>
                        <a:pt x="120" y="854"/>
                      </a:lnTo>
                      <a:lnTo>
                        <a:pt x="112" y="832"/>
                      </a:lnTo>
                      <a:lnTo>
                        <a:pt x="114" y="814"/>
                      </a:lnTo>
                      <a:lnTo>
                        <a:pt x="108" y="766"/>
                      </a:lnTo>
                      <a:lnTo>
                        <a:pt x="106" y="738"/>
                      </a:lnTo>
                      <a:lnTo>
                        <a:pt x="106" y="738"/>
                      </a:lnTo>
                      <a:lnTo>
                        <a:pt x="108" y="732"/>
                      </a:lnTo>
                      <a:lnTo>
                        <a:pt x="108" y="732"/>
                      </a:lnTo>
                      <a:lnTo>
                        <a:pt x="122" y="778"/>
                      </a:lnTo>
                      <a:lnTo>
                        <a:pt x="138" y="834"/>
                      </a:lnTo>
                      <a:lnTo>
                        <a:pt x="156" y="900"/>
                      </a:lnTo>
                      <a:lnTo>
                        <a:pt x="156" y="900"/>
                      </a:lnTo>
                      <a:lnTo>
                        <a:pt x="174" y="942"/>
                      </a:lnTo>
                      <a:lnTo>
                        <a:pt x="190" y="978"/>
                      </a:lnTo>
                      <a:lnTo>
                        <a:pt x="204" y="1010"/>
                      </a:lnTo>
                      <a:lnTo>
                        <a:pt x="204" y="1010"/>
                      </a:lnTo>
                      <a:lnTo>
                        <a:pt x="218" y="1034"/>
                      </a:lnTo>
                      <a:lnTo>
                        <a:pt x="230" y="1050"/>
                      </a:lnTo>
                      <a:lnTo>
                        <a:pt x="242" y="1064"/>
                      </a:lnTo>
                      <a:lnTo>
                        <a:pt x="268" y="1090"/>
                      </a:lnTo>
                      <a:lnTo>
                        <a:pt x="284" y="1100"/>
                      </a:lnTo>
                      <a:lnTo>
                        <a:pt x="294" y="1102"/>
                      </a:lnTo>
                      <a:lnTo>
                        <a:pt x="294" y="1102"/>
                      </a:lnTo>
                      <a:lnTo>
                        <a:pt x="296" y="1100"/>
                      </a:lnTo>
                      <a:lnTo>
                        <a:pt x="300" y="1098"/>
                      </a:lnTo>
                      <a:lnTo>
                        <a:pt x="308" y="1100"/>
                      </a:lnTo>
                      <a:lnTo>
                        <a:pt x="316" y="1104"/>
                      </a:lnTo>
                      <a:lnTo>
                        <a:pt x="316" y="1104"/>
                      </a:lnTo>
                      <a:lnTo>
                        <a:pt x="322" y="1108"/>
                      </a:lnTo>
                      <a:lnTo>
                        <a:pt x="350" y="1108"/>
                      </a:lnTo>
                      <a:lnTo>
                        <a:pt x="366" y="1096"/>
                      </a:lnTo>
                      <a:lnTo>
                        <a:pt x="384" y="1082"/>
                      </a:lnTo>
                      <a:lnTo>
                        <a:pt x="384" y="1082"/>
                      </a:lnTo>
                      <a:lnTo>
                        <a:pt x="396" y="1076"/>
                      </a:lnTo>
                      <a:lnTo>
                        <a:pt x="408" y="1072"/>
                      </a:lnTo>
                      <a:lnTo>
                        <a:pt x="418" y="1068"/>
                      </a:lnTo>
                      <a:lnTo>
                        <a:pt x="418" y="1068"/>
                      </a:lnTo>
                      <a:lnTo>
                        <a:pt x="426" y="1064"/>
                      </a:lnTo>
                      <a:lnTo>
                        <a:pt x="432" y="1058"/>
                      </a:lnTo>
                      <a:lnTo>
                        <a:pt x="438" y="1050"/>
                      </a:lnTo>
                      <a:lnTo>
                        <a:pt x="438" y="1050"/>
                      </a:lnTo>
                      <a:lnTo>
                        <a:pt x="446" y="1040"/>
                      </a:lnTo>
                      <a:lnTo>
                        <a:pt x="454" y="1034"/>
                      </a:lnTo>
                      <a:lnTo>
                        <a:pt x="458" y="1032"/>
                      </a:lnTo>
                      <a:lnTo>
                        <a:pt x="462" y="1030"/>
                      </a:lnTo>
                      <a:lnTo>
                        <a:pt x="462" y="1030"/>
                      </a:lnTo>
                      <a:lnTo>
                        <a:pt x="470" y="1030"/>
                      </a:lnTo>
                      <a:lnTo>
                        <a:pt x="480" y="1026"/>
                      </a:lnTo>
                      <a:lnTo>
                        <a:pt x="492" y="1014"/>
                      </a:lnTo>
                      <a:lnTo>
                        <a:pt x="492" y="1014"/>
                      </a:lnTo>
                      <a:lnTo>
                        <a:pt x="502" y="1002"/>
                      </a:lnTo>
                      <a:lnTo>
                        <a:pt x="506" y="992"/>
                      </a:lnTo>
                      <a:lnTo>
                        <a:pt x="506" y="992"/>
                      </a:lnTo>
                      <a:lnTo>
                        <a:pt x="506" y="992"/>
                      </a:lnTo>
                      <a:lnTo>
                        <a:pt x="508" y="988"/>
                      </a:lnTo>
                      <a:lnTo>
                        <a:pt x="514" y="982"/>
                      </a:lnTo>
                      <a:lnTo>
                        <a:pt x="526" y="976"/>
                      </a:lnTo>
                      <a:lnTo>
                        <a:pt x="526" y="976"/>
                      </a:lnTo>
                      <a:lnTo>
                        <a:pt x="534" y="974"/>
                      </a:lnTo>
                      <a:lnTo>
                        <a:pt x="538" y="970"/>
                      </a:lnTo>
                      <a:lnTo>
                        <a:pt x="546" y="962"/>
                      </a:lnTo>
                      <a:lnTo>
                        <a:pt x="548" y="954"/>
                      </a:lnTo>
                      <a:lnTo>
                        <a:pt x="550" y="952"/>
                      </a:lnTo>
                      <a:lnTo>
                        <a:pt x="560" y="916"/>
                      </a:lnTo>
                      <a:lnTo>
                        <a:pt x="576" y="890"/>
                      </a:lnTo>
                      <a:lnTo>
                        <a:pt x="576" y="860"/>
                      </a:lnTo>
                      <a:lnTo>
                        <a:pt x="576" y="860"/>
                      </a:lnTo>
                      <a:lnTo>
                        <a:pt x="578" y="850"/>
                      </a:lnTo>
                      <a:lnTo>
                        <a:pt x="580" y="840"/>
                      </a:lnTo>
                      <a:lnTo>
                        <a:pt x="580" y="832"/>
                      </a:lnTo>
                      <a:lnTo>
                        <a:pt x="580" y="832"/>
                      </a:lnTo>
                      <a:lnTo>
                        <a:pt x="576" y="820"/>
                      </a:lnTo>
                      <a:lnTo>
                        <a:pt x="572" y="808"/>
                      </a:lnTo>
                      <a:lnTo>
                        <a:pt x="566" y="792"/>
                      </a:lnTo>
                      <a:lnTo>
                        <a:pt x="524" y="726"/>
                      </a:lnTo>
                      <a:lnTo>
                        <a:pt x="524" y="726"/>
                      </a:lnTo>
                      <a:lnTo>
                        <a:pt x="474" y="680"/>
                      </a:lnTo>
                      <a:lnTo>
                        <a:pt x="474" y="680"/>
                      </a:lnTo>
                      <a:lnTo>
                        <a:pt x="460" y="674"/>
                      </a:lnTo>
                      <a:lnTo>
                        <a:pt x="438" y="666"/>
                      </a:lnTo>
                      <a:lnTo>
                        <a:pt x="384" y="646"/>
                      </a:lnTo>
                      <a:lnTo>
                        <a:pt x="524" y="634"/>
                      </a:lnTo>
                      <a:lnTo>
                        <a:pt x="564" y="630"/>
                      </a:lnTo>
                      <a:lnTo>
                        <a:pt x="606" y="624"/>
                      </a:lnTo>
                      <a:lnTo>
                        <a:pt x="636" y="608"/>
                      </a:lnTo>
                      <a:lnTo>
                        <a:pt x="666" y="580"/>
                      </a:lnTo>
                      <a:lnTo>
                        <a:pt x="694" y="536"/>
                      </a:lnTo>
                      <a:lnTo>
                        <a:pt x="714" y="486"/>
                      </a:lnTo>
                      <a:lnTo>
                        <a:pt x="724" y="454"/>
                      </a:lnTo>
                      <a:lnTo>
                        <a:pt x="742" y="360"/>
                      </a:lnTo>
                      <a:lnTo>
                        <a:pt x="756" y="300"/>
                      </a:lnTo>
                      <a:lnTo>
                        <a:pt x="788" y="150"/>
                      </a:lnTo>
                      <a:lnTo>
                        <a:pt x="792" y="100"/>
                      </a:lnTo>
                      <a:lnTo>
                        <a:pt x="792" y="30"/>
                      </a:lnTo>
                      <a:close/>
                      <a:moveTo>
                        <a:pt x="74" y="522"/>
                      </a:moveTo>
                      <a:lnTo>
                        <a:pt x="74" y="524"/>
                      </a:lnTo>
                      <a:lnTo>
                        <a:pt x="72" y="522"/>
                      </a:lnTo>
                      <a:lnTo>
                        <a:pt x="74" y="522"/>
                      </a:lnTo>
                      <a:lnTo>
                        <a:pt x="74" y="522"/>
                      </a:lnTo>
                      <a:close/>
                    </a:path>
                  </a:pathLst>
                </a:custGeom>
                <a:solidFill>
                  <a:schemeClr val="bg2">
                    <a:lumMod val="60000"/>
                    <a:lumOff val="40000"/>
                    <a:alpha val="14000"/>
                  </a:schemeClr>
                </a:solidFill>
                <a:ln w="9525">
                  <a:solidFill>
                    <a:schemeClr val="tx2">
                      <a:lumMod val="60000"/>
                      <a:lumOff val="40000"/>
                      <a:alpha val="16000"/>
                    </a:schemeClr>
                  </a:solidFill>
                  <a:round/>
                  <a:headEnd/>
                  <a:tailEnd/>
                </a:ln>
                <a:effectLst>
                  <a:glow rad="63500">
                    <a:schemeClr val="bg2">
                      <a:lumMod val="60000"/>
                      <a:lumOff val="40000"/>
                      <a:alpha val="16000"/>
                    </a:scheme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5" name="Group 97"/>
              <p:cNvGrpSpPr>
                <a:grpSpLocks noChangeAspect="1"/>
              </p:cNvGrpSpPr>
              <p:nvPr/>
            </p:nvGrpSpPr>
            <p:grpSpPr>
              <a:xfrm>
                <a:off x="4876750" y="5704502"/>
                <a:ext cx="1752575" cy="1153497"/>
                <a:chOff x="4978400" y="152400"/>
                <a:chExt cx="2489200" cy="1638300"/>
              </a:xfrm>
              <a:solidFill>
                <a:schemeClr val="bg2">
                  <a:lumMod val="50000"/>
                  <a:lumOff val="50000"/>
                  <a:alpha val="8000"/>
                </a:schemeClr>
              </a:solidFill>
            </p:grpSpPr>
            <p:sp>
              <p:nvSpPr>
                <p:cNvPr id="196" name="Freeform 28"/>
                <p:cNvSpPr>
                  <a:spLocks/>
                </p:cNvSpPr>
                <p:nvPr/>
              </p:nvSpPr>
              <p:spPr bwMode="auto">
                <a:xfrm>
                  <a:off x="6003925" y="923925"/>
                  <a:ext cx="22225" cy="546100"/>
                </a:xfrm>
                <a:custGeom>
                  <a:avLst/>
                  <a:gdLst>
                    <a:gd name="T0" fmla="*/ 12 w 14"/>
                    <a:gd name="T1" fmla="*/ 344 h 344"/>
                    <a:gd name="T2" fmla="*/ 12 w 14"/>
                    <a:gd name="T3" fmla="*/ 344 h 344"/>
                    <a:gd name="T4" fmla="*/ 14 w 14"/>
                    <a:gd name="T5" fmla="*/ 344 h 344"/>
                    <a:gd name="T6" fmla="*/ 14 w 14"/>
                    <a:gd name="T7" fmla="*/ 344 h 344"/>
                    <a:gd name="T8" fmla="*/ 14 w 14"/>
                    <a:gd name="T9" fmla="*/ 326 h 344"/>
                    <a:gd name="T10" fmla="*/ 14 w 14"/>
                    <a:gd name="T11" fmla="*/ 58 h 344"/>
                    <a:gd name="T12" fmla="*/ 14 w 14"/>
                    <a:gd name="T13" fmla="*/ 58 h 344"/>
                    <a:gd name="T14" fmla="*/ 14 w 14"/>
                    <a:gd name="T15" fmla="*/ 30 h 344"/>
                    <a:gd name="T16" fmla="*/ 14 w 14"/>
                    <a:gd name="T17" fmla="*/ 30 h 344"/>
                    <a:gd name="T18" fmla="*/ 12 w 14"/>
                    <a:gd name="T19" fmla="*/ 16 h 344"/>
                    <a:gd name="T20" fmla="*/ 8 w 14"/>
                    <a:gd name="T21" fmla="*/ 4 h 344"/>
                    <a:gd name="T22" fmla="*/ 8 w 14"/>
                    <a:gd name="T23" fmla="*/ 4 h 344"/>
                    <a:gd name="T24" fmla="*/ 6 w 14"/>
                    <a:gd name="T25" fmla="*/ 2 h 344"/>
                    <a:gd name="T26" fmla="*/ 4 w 14"/>
                    <a:gd name="T27" fmla="*/ 0 h 344"/>
                    <a:gd name="T28" fmla="*/ 2 w 14"/>
                    <a:gd name="T29" fmla="*/ 0 h 344"/>
                    <a:gd name="T30" fmla="*/ 0 w 14"/>
                    <a:gd name="T31" fmla="*/ 2 h 344"/>
                    <a:gd name="T32" fmla="*/ 0 w 14"/>
                    <a:gd name="T33" fmla="*/ 2 h 344"/>
                    <a:gd name="T34" fmla="*/ 0 w 14"/>
                    <a:gd name="T35" fmla="*/ 10 h 344"/>
                    <a:gd name="T36" fmla="*/ 0 w 14"/>
                    <a:gd name="T37" fmla="*/ 18 h 344"/>
                    <a:gd name="T38" fmla="*/ 0 w 14"/>
                    <a:gd name="T39" fmla="*/ 18 h 344"/>
                    <a:gd name="T40" fmla="*/ 2 w 14"/>
                    <a:gd name="T41" fmla="*/ 30 h 344"/>
                    <a:gd name="T42" fmla="*/ 4 w 14"/>
                    <a:gd name="T43" fmla="*/ 44 h 344"/>
                    <a:gd name="T44" fmla="*/ 10 w 14"/>
                    <a:gd name="T45" fmla="*/ 326 h 344"/>
                    <a:gd name="T46" fmla="*/ 10 w 14"/>
                    <a:gd name="T47" fmla="*/ 326 h 344"/>
                    <a:gd name="T48" fmla="*/ 10 w 14"/>
                    <a:gd name="T49" fmla="*/ 338 h 344"/>
                    <a:gd name="T50" fmla="*/ 12 w 14"/>
                    <a:gd name="T51" fmla="*/ 344 h 344"/>
                    <a:gd name="T52" fmla="*/ 12 w 14"/>
                    <a:gd name="T53" fmla="*/ 34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 h="344">
                      <a:moveTo>
                        <a:pt x="12" y="344"/>
                      </a:moveTo>
                      <a:lnTo>
                        <a:pt x="12" y="344"/>
                      </a:lnTo>
                      <a:lnTo>
                        <a:pt x="14" y="344"/>
                      </a:lnTo>
                      <a:lnTo>
                        <a:pt x="14" y="344"/>
                      </a:lnTo>
                      <a:lnTo>
                        <a:pt x="14" y="326"/>
                      </a:lnTo>
                      <a:lnTo>
                        <a:pt x="14" y="58"/>
                      </a:lnTo>
                      <a:lnTo>
                        <a:pt x="14" y="58"/>
                      </a:lnTo>
                      <a:lnTo>
                        <a:pt x="14" y="30"/>
                      </a:lnTo>
                      <a:lnTo>
                        <a:pt x="14" y="30"/>
                      </a:lnTo>
                      <a:lnTo>
                        <a:pt x="12" y="16"/>
                      </a:lnTo>
                      <a:lnTo>
                        <a:pt x="8" y="4"/>
                      </a:lnTo>
                      <a:lnTo>
                        <a:pt x="8" y="4"/>
                      </a:lnTo>
                      <a:lnTo>
                        <a:pt x="6" y="2"/>
                      </a:lnTo>
                      <a:lnTo>
                        <a:pt x="4" y="0"/>
                      </a:lnTo>
                      <a:lnTo>
                        <a:pt x="2" y="0"/>
                      </a:lnTo>
                      <a:lnTo>
                        <a:pt x="0" y="2"/>
                      </a:lnTo>
                      <a:lnTo>
                        <a:pt x="0" y="2"/>
                      </a:lnTo>
                      <a:lnTo>
                        <a:pt x="0" y="10"/>
                      </a:lnTo>
                      <a:lnTo>
                        <a:pt x="0" y="18"/>
                      </a:lnTo>
                      <a:lnTo>
                        <a:pt x="0" y="18"/>
                      </a:lnTo>
                      <a:lnTo>
                        <a:pt x="2" y="30"/>
                      </a:lnTo>
                      <a:lnTo>
                        <a:pt x="4" y="44"/>
                      </a:lnTo>
                      <a:lnTo>
                        <a:pt x="10" y="326"/>
                      </a:lnTo>
                      <a:lnTo>
                        <a:pt x="10" y="326"/>
                      </a:lnTo>
                      <a:lnTo>
                        <a:pt x="10" y="338"/>
                      </a:lnTo>
                      <a:lnTo>
                        <a:pt x="12" y="344"/>
                      </a:lnTo>
                      <a:lnTo>
                        <a:pt x="12" y="3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7" name="Freeform 29"/>
                <p:cNvSpPr>
                  <a:spLocks/>
                </p:cNvSpPr>
                <p:nvPr/>
              </p:nvSpPr>
              <p:spPr bwMode="auto">
                <a:xfrm>
                  <a:off x="6019800" y="148272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8" name="Freeform 30"/>
                <p:cNvSpPr>
                  <a:spLocks/>
                </p:cNvSpPr>
                <p:nvPr/>
              </p:nvSpPr>
              <p:spPr bwMode="auto">
                <a:xfrm>
                  <a:off x="6045200" y="1257300"/>
                  <a:ext cx="501650" cy="228600"/>
                </a:xfrm>
                <a:custGeom>
                  <a:avLst/>
                  <a:gdLst>
                    <a:gd name="T0" fmla="*/ 2 w 316"/>
                    <a:gd name="T1" fmla="*/ 144 h 144"/>
                    <a:gd name="T2" fmla="*/ 2 w 316"/>
                    <a:gd name="T3" fmla="*/ 144 h 144"/>
                    <a:gd name="T4" fmla="*/ 18 w 316"/>
                    <a:gd name="T5" fmla="*/ 138 h 144"/>
                    <a:gd name="T6" fmla="*/ 276 w 316"/>
                    <a:gd name="T7" fmla="*/ 20 h 144"/>
                    <a:gd name="T8" fmla="*/ 276 w 316"/>
                    <a:gd name="T9" fmla="*/ 20 h 144"/>
                    <a:gd name="T10" fmla="*/ 288 w 316"/>
                    <a:gd name="T11" fmla="*/ 16 h 144"/>
                    <a:gd name="T12" fmla="*/ 298 w 316"/>
                    <a:gd name="T13" fmla="*/ 12 h 144"/>
                    <a:gd name="T14" fmla="*/ 298 w 316"/>
                    <a:gd name="T15" fmla="*/ 12 h 144"/>
                    <a:gd name="T16" fmla="*/ 306 w 316"/>
                    <a:gd name="T17" fmla="*/ 10 h 144"/>
                    <a:gd name="T18" fmla="*/ 314 w 316"/>
                    <a:gd name="T19" fmla="*/ 6 h 144"/>
                    <a:gd name="T20" fmla="*/ 314 w 316"/>
                    <a:gd name="T21" fmla="*/ 6 h 144"/>
                    <a:gd name="T22" fmla="*/ 316 w 316"/>
                    <a:gd name="T23" fmla="*/ 2 h 144"/>
                    <a:gd name="T24" fmla="*/ 314 w 316"/>
                    <a:gd name="T25" fmla="*/ 0 h 144"/>
                    <a:gd name="T26" fmla="*/ 312 w 316"/>
                    <a:gd name="T27" fmla="*/ 0 h 144"/>
                    <a:gd name="T28" fmla="*/ 308 w 316"/>
                    <a:gd name="T29" fmla="*/ 0 h 144"/>
                    <a:gd name="T30" fmla="*/ 308 w 316"/>
                    <a:gd name="T31" fmla="*/ 0 h 144"/>
                    <a:gd name="T32" fmla="*/ 296 w 316"/>
                    <a:gd name="T33" fmla="*/ 2 h 144"/>
                    <a:gd name="T34" fmla="*/ 284 w 316"/>
                    <a:gd name="T35" fmla="*/ 6 h 144"/>
                    <a:gd name="T36" fmla="*/ 284 w 316"/>
                    <a:gd name="T37" fmla="*/ 6 h 144"/>
                    <a:gd name="T38" fmla="*/ 258 w 316"/>
                    <a:gd name="T39" fmla="*/ 18 h 144"/>
                    <a:gd name="T40" fmla="*/ 16 w 316"/>
                    <a:gd name="T41" fmla="*/ 132 h 144"/>
                    <a:gd name="T42" fmla="*/ 16 w 316"/>
                    <a:gd name="T43" fmla="*/ 132 h 144"/>
                    <a:gd name="T44" fmla="*/ 0 w 316"/>
                    <a:gd name="T45" fmla="*/ 140 h 144"/>
                    <a:gd name="T46" fmla="*/ 0 w 316"/>
                    <a:gd name="T47" fmla="*/ 140 h 144"/>
                    <a:gd name="T48" fmla="*/ 0 w 316"/>
                    <a:gd name="T49" fmla="*/ 142 h 144"/>
                    <a:gd name="T50" fmla="*/ 0 w 316"/>
                    <a:gd name="T51" fmla="*/ 142 h 144"/>
                    <a:gd name="T52" fmla="*/ 2 w 316"/>
                    <a:gd name="T53" fmla="*/ 144 h 144"/>
                    <a:gd name="T54" fmla="*/ 2 w 316"/>
                    <a:gd name="T55"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16" h="144">
                      <a:moveTo>
                        <a:pt x="2" y="144"/>
                      </a:moveTo>
                      <a:lnTo>
                        <a:pt x="2" y="144"/>
                      </a:lnTo>
                      <a:lnTo>
                        <a:pt x="18" y="138"/>
                      </a:lnTo>
                      <a:lnTo>
                        <a:pt x="276" y="20"/>
                      </a:lnTo>
                      <a:lnTo>
                        <a:pt x="276" y="20"/>
                      </a:lnTo>
                      <a:lnTo>
                        <a:pt x="288" y="16"/>
                      </a:lnTo>
                      <a:lnTo>
                        <a:pt x="298" y="12"/>
                      </a:lnTo>
                      <a:lnTo>
                        <a:pt x="298" y="12"/>
                      </a:lnTo>
                      <a:lnTo>
                        <a:pt x="306" y="10"/>
                      </a:lnTo>
                      <a:lnTo>
                        <a:pt x="314" y="6"/>
                      </a:lnTo>
                      <a:lnTo>
                        <a:pt x="314" y="6"/>
                      </a:lnTo>
                      <a:lnTo>
                        <a:pt x="316" y="2"/>
                      </a:lnTo>
                      <a:lnTo>
                        <a:pt x="314" y="0"/>
                      </a:lnTo>
                      <a:lnTo>
                        <a:pt x="312" y="0"/>
                      </a:lnTo>
                      <a:lnTo>
                        <a:pt x="308" y="0"/>
                      </a:lnTo>
                      <a:lnTo>
                        <a:pt x="308" y="0"/>
                      </a:lnTo>
                      <a:lnTo>
                        <a:pt x="296" y="2"/>
                      </a:lnTo>
                      <a:lnTo>
                        <a:pt x="284" y="6"/>
                      </a:lnTo>
                      <a:lnTo>
                        <a:pt x="284" y="6"/>
                      </a:lnTo>
                      <a:lnTo>
                        <a:pt x="258" y="18"/>
                      </a:lnTo>
                      <a:lnTo>
                        <a:pt x="16" y="132"/>
                      </a:lnTo>
                      <a:lnTo>
                        <a:pt x="16" y="132"/>
                      </a:lnTo>
                      <a:lnTo>
                        <a:pt x="0" y="140"/>
                      </a:lnTo>
                      <a:lnTo>
                        <a:pt x="0" y="140"/>
                      </a:lnTo>
                      <a:lnTo>
                        <a:pt x="0" y="142"/>
                      </a:lnTo>
                      <a:lnTo>
                        <a:pt x="0" y="142"/>
                      </a:lnTo>
                      <a:lnTo>
                        <a:pt x="2" y="144"/>
                      </a:lnTo>
                      <a:lnTo>
                        <a:pt x="2"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9" name="Freeform 31"/>
                <p:cNvSpPr>
                  <a:spLocks noEditPoints="1"/>
                </p:cNvSpPr>
                <p:nvPr/>
              </p:nvSpPr>
              <p:spPr bwMode="auto">
                <a:xfrm>
                  <a:off x="4978400" y="152400"/>
                  <a:ext cx="2489200" cy="1638300"/>
                </a:xfrm>
                <a:custGeom>
                  <a:avLst/>
                  <a:gdLst>
                    <a:gd name="T0" fmla="*/ 1564 w 1568"/>
                    <a:gd name="T1" fmla="*/ 774 h 1032"/>
                    <a:gd name="T2" fmla="*/ 1550 w 1568"/>
                    <a:gd name="T3" fmla="*/ 756 h 1032"/>
                    <a:gd name="T4" fmla="*/ 1514 w 1568"/>
                    <a:gd name="T5" fmla="*/ 728 h 1032"/>
                    <a:gd name="T6" fmla="*/ 1166 w 1568"/>
                    <a:gd name="T7" fmla="*/ 710 h 1032"/>
                    <a:gd name="T8" fmla="*/ 762 w 1568"/>
                    <a:gd name="T9" fmla="*/ 854 h 1032"/>
                    <a:gd name="T10" fmla="*/ 666 w 1568"/>
                    <a:gd name="T11" fmla="*/ 908 h 1032"/>
                    <a:gd name="T12" fmla="*/ 672 w 1568"/>
                    <a:gd name="T13" fmla="*/ 894 h 1032"/>
                    <a:gd name="T14" fmla="*/ 678 w 1568"/>
                    <a:gd name="T15" fmla="*/ 876 h 1032"/>
                    <a:gd name="T16" fmla="*/ 686 w 1568"/>
                    <a:gd name="T17" fmla="*/ 864 h 1032"/>
                    <a:gd name="T18" fmla="*/ 676 w 1568"/>
                    <a:gd name="T19" fmla="*/ 846 h 1032"/>
                    <a:gd name="T20" fmla="*/ 680 w 1568"/>
                    <a:gd name="T21" fmla="*/ 842 h 1032"/>
                    <a:gd name="T22" fmla="*/ 672 w 1568"/>
                    <a:gd name="T23" fmla="*/ 838 h 1032"/>
                    <a:gd name="T24" fmla="*/ 668 w 1568"/>
                    <a:gd name="T25" fmla="*/ 830 h 1032"/>
                    <a:gd name="T26" fmla="*/ 660 w 1568"/>
                    <a:gd name="T27" fmla="*/ 830 h 1032"/>
                    <a:gd name="T28" fmla="*/ 654 w 1568"/>
                    <a:gd name="T29" fmla="*/ 832 h 1032"/>
                    <a:gd name="T30" fmla="*/ 648 w 1568"/>
                    <a:gd name="T31" fmla="*/ 828 h 1032"/>
                    <a:gd name="T32" fmla="*/ 634 w 1568"/>
                    <a:gd name="T33" fmla="*/ 826 h 1032"/>
                    <a:gd name="T34" fmla="*/ 622 w 1568"/>
                    <a:gd name="T35" fmla="*/ 834 h 1032"/>
                    <a:gd name="T36" fmla="*/ 620 w 1568"/>
                    <a:gd name="T37" fmla="*/ 844 h 1032"/>
                    <a:gd name="T38" fmla="*/ 600 w 1568"/>
                    <a:gd name="T39" fmla="*/ 838 h 1032"/>
                    <a:gd name="T40" fmla="*/ 584 w 1568"/>
                    <a:gd name="T41" fmla="*/ 448 h 1032"/>
                    <a:gd name="T42" fmla="*/ 456 w 1568"/>
                    <a:gd name="T43" fmla="*/ 96 h 1032"/>
                    <a:gd name="T44" fmla="*/ 376 w 1568"/>
                    <a:gd name="T45" fmla="*/ 14 h 1032"/>
                    <a:gd name="T46" fmla="*/ 310 w 1568"/>
                    <a:gd name="T47" fmla="*/ 0 h 1032"/>
                    <a:gd name="T48" fmla="*/ 296 w 1568"/>
                    <a:gd name="T49" fmla="*/ 10 h 1032"/>
                    <a:gd name="T50" fmla="*/ 240 w 1568"/>
                    <a:gd name="T51" fmla="*/ 112 h 1032"/>
                    <a:gd name="T52" fmla="*/ 126 w 1568"/>
                    <a:gd name="T53" fmla="*/ 418 h 1032"/>
                    <a:gd name="T54" fmla="*/ 108 w 1568"/>
                    <a:gd name="T55" fmla="*/ 562 h 1032"/>
                    <a:gd name="T56" fmla="*/ 170 w 1568"/>
                    <a:gd name="T57" fmla="*/ 662 h 1032"/>
                    <a:gd name="T58" fmla="*/ 320 w 1568"/>
                    <a:gd name="T59" fmla="*/ 780 h 1032"/>
                    <a:gd name="T60" fmla="*/ 222 w 1568"/>
                    <a:gd name="T61" fmla="*/ 760 h 1032"/>
                    <a:gd name="T62" fmla="*/ 78 w 1568"/>
                    <a:gd name="T63" fmla="*/ 806 h 1032"/>
                    <a:gd name="T64" fmla="*/ 52 w 1568"/>
                    <a:gd name="T65" fmla="*/ 826 h 1032"/>
                    <a:gd name="T66" fmla="*/ 40 w 1568"/>
                    <a:gd name="T67" fmla="*/ 842 h 1032"/>
                    <a:gd name="T68" fmla="*/ 16 w 1568"/>
                    <a:gd name="T69" fmla="*/ 888 h 1032"/>
                    <a:gd name="T70" fmla="*/ 2 w 1568"/>
                    <a:gd name="T71" fmla="*/ 958 h 1032"/>
                    <a:gd name="T72" fmla="*/ 2 w 1568"/>
                    <a:gd name="T73" fmla="*/ 980 h 1032"/>
                    <a:gd name="T74" fmla="*/ 10 w 1568"/>
                    <a:gd name="T75" fmla="*/ 992 h 1032"/>
                    <a:gd name="T76" fmla="*/ 18 w 1568"/>
                    <a:gd name="T77" fmla="*/ 1016 h 1032"/>
                    <a:gd name="T78" fmla="*/ 18 w 1568"/>
                    <a:gd name="T79" fmla="*/ 1032 h 1032"/>
                    <a:gd name="T80" fmla="*/ 512 w 1568"/>
                    <a:gd name="T81" fmla="*/ 1014 h 1032"/>
                    <a:gd name="T82" fmla="*/ 1388 w 1568"/>
                    <a:gd name="T83" fmla="*/ 1020 h 1032"/>
                    <a:gd name="T84" fmla="*/ 1562 w 1568"/>
                    <a:gd name="T85" fmla="*/ 816 h 1032"/>
                    <a:gd name="T86" fmla="*/ 1568 w 1568"/>
                    <a:gd name="T87" fmla="*/ 806 h 1032"/>
                    <a:gd name="T88" fmla="*/ 656 w 1568"/>
                    <a:gd name="T89" fmla="*/ 838 h 1032"/>
                    <a:gd name="T90" fmla="*/ 656 w 1568"/>
                    <a:gd name="T91" fmla="*/ 838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68" h="1032">
                      <a:moveTo>
                        <a:pt x="1568" y="784"/>
                      </a:moveTo>
                      <a:lnTo>
                        <a:pt x="1568" y="784"/>
                      </a:lnTo>
                      <a:lnTo>
                        <a:pt x="1564" y="774"/>
                      </a:lnTo>
                      <a:lnTo>
                        <a:pt x="1564" y="774"/>
                      </a:lnTo>
                      <a:lnTo>
                        <a:pt x="1558" y="764"/>
                      </a:lnTo>
                      <a:lnTo>
                        <a:pt x="1550" y="756"/>
                      </a:lnTo>
                      <a:lnTo>
                        <a:pt x="1534" y="742"/>
                      </a:lnTo>
                      <a:lnTo>
                        <a:pt x="1520" y="732"/>
                      </a:lnTo>
                      <a:lnTo>
                        <a:pt x="1514" y="728"/>
                      </a:lnTo>
                      <a:lnTo>
                        <a:pt x="1420" y="702"/>
                      </a:lnTo>
                      <a:lnTo>
                        <a:pt x="1302" y="692"/>
                      </a:lnTo>
                      <a:lnTo>
                        <a:pt x="1166" y="710"/>
                      </a:lnTo>
                      <a:lnTo>
                        <a:pt x="1046" y="738"/>
                      </a:lnTo>
                      <a:lnTo>
                        <a:pt x="874" y="800"/>
                      </a:lnTo>
                      <a:lnTo>
                        <a:pt x="762" y="854"/>
                      </a:lnTo>
                      <a:lnTo>
                        <a:pt x="688" y="894"/>
                      </a:lnTo>
                      <a:lnTo>
                        <a:pt x="666" y="908"/>
                      </a:lnTo>
                      <a:lnTo>
                        <a:pt x="666" y="908"/>
                      </a:lnTo>
                      <a:lnTo>
                        <a:pt x="670" y="904"/>
                      </a:lnTo>
                      <a:lnTo>
                        <a:pt x="670" y="904"/>
                      </a:lnTo>
                      <a:lnTo>
                        <a:pt x="672" y="894"/>
                      </a:lnTo>
                      <a:lnTo>
                        <a:pt x="672" y="880"/>
                      </a:lnTo>
                      <a:lnTo>
                        <a:pt x="672" y="880"/>
                      </a:lnTo>
                      <a:lnTo>
                        <a:pt x="678" y="876"/>
                      </a:lnTo>
                      <a:lnTo>
                        <a:pt x="682" y="872"/>
                      </a:lnTo>
                      <a:lnTo>
                        <a:pt x="682" y="872"/>
                      </a:lnTo>
                      <a:lnTo>
                        <a:pt x="686" y="864"/>
                      </a:lnTo>
                      <a:lnTo>
                        <a:pt x="684" y="858"/>
                      </a:lnTo>
                      <a:lnTo>
                        <a:pt x="682" y="852"/>
                      </a:lnTo>
                      <a:lnTo>
                        <a:pt x="676" y="846"/>
                      </a:lnTo>
                      <a:lnTo>
                        <a:pt x="676" y="846"/>
                      </a:lnTo>
                      <a:lnTo>
                        <a:pt x="674" y="846"/>
                      </a:lnTo>
                      <a:lnTo>
                        <a:pt x="680" y="842"/>
                      </a:lnTo>
                      <a:lnTo>
                        <a:pt x="674" y="840"/>
                      </a:lnTo>
                      <a:lnTo>
                        <a:pt x="672" y="838"/>
                      </a:lnTo>
                      <a:lnTo>
                        <a:pt x="672" y="838"/>
                      </a:lnTo>
                      <a:lnTo>
                        <a:pt x="670" y="832"/>
                      </a:lnTo>
                      <a:lnTo>
                        <a:pt x="668" y="832"/>
                      </a:lnTo>
                      <a:lnTo>
                        <a:pt x="668" y="830"/>
                      </a:lnTo>
                      <a:lnTo>
                        <a:pt x="664" y="830"/>
                      </a:lnTo>
                      <a:lnTo>
                        <a:pt x="660" y="828"/>
                      </a:lnTo>
                      <a:lnTo>
                        <a:pt x="660" y="830"/>
                      </a:lnTo>
                      <a:lnTo>
                        <a:pt x="656" y="828"/>
                      </a:lnTo>
                      <a:lnTo>
                        <a:pt x="654" y="826"/>
                      </a:lnTo>
                      <a:lnTo>
                        <a:pt x="654" y="832"/>
                      </a:lnTo>
                      <a:lnTo>
                        <a:pt x="652" y="832"/>
                      </a:lnTo>
                      <a:lnTo>
                        <a:pt x="652" y="832"/>
                      </a:lnTo>
                      <a:lnTo>
                        <a:pt x="648" y="828"/>
                      </a:lnTo>
                      <a:lnTo>
                        <a:pt x="648" y="828"/>
                      </a:lnTo>
                      <a:lnTo>
                        <a:pt x="642" y="826"/>
                      </a:lnTo>
                      <a:lnTo>
                        <a:pt x="634" y="826"/>
                      </a:lnTo>
                      <a:lnTo>
                        <a:pt x="628" y="828"/>
                      </a:lnTo>
                      <a:lnTo>
                        <a:pt x="622" y="834"/>
                      </a:lnTo>
                      <a:lnTo>
                        <a:pt x="622" y="834"/>
                      </a:lnTo>
                      <a:lnTo>
                        <a:pt x="620" y="840"/>
                      </a:lnTo>
                      <a:lnTo>
                        <a:pt x="620" y="844"/>
                      </a:lnTo>
                      <a:lnTo>
                        <a:pt x="620" y="844"/>
                      </a:lnTo>
                      <a:lnTo>
                        <a:pt x="606" y="850"/>
                      </a:lnTo>
                      <a:lnTo>
                        <a:pt x="598" y="856"/>
                      </a:lnTo>
                      <a:lnTo>
                        <a:pt x="600" y="838"/>
                      </a:lnTo>
                      <a:lnTo>
                        <a:pt x="604" y="756"/>
                      </a:lnTo>
                      <a:lnTo>
                        <a:pt x="604" y="630"/>
                      </a:lnTo>
                      <a:lnTo>
                        <a:pt x="584" y="448"/>
                      </a:lnTo>
                      <a:lnTo>
                        <a:pt x="560" y="328"/>
                      </a:lnTo>
                      <a:lnTo>
                        <a:pt x="516" y="198"/>
                      </a:lnTo>
                      <a:lnTo>
                        <a:pt x="456" y="96"/>
                      </a:lnTo>
                      <a:lnTo>
                        <a:pt x="390" y="22"/>
                      </a:lnTo>
                      <a:lnTo>
                        <a:pt x="390" y="22"/>
                      </a:lnTo>
                      <a:lnTo>
                        <a:pt x="376" y="14"/>
                      </a:lnTo>
                      <a:lnTo>
                        <a:pt x="362" y="6"/>
                      </a:lnTo>
                      <a:lnTo>
                        <a:pt x="342" y="0"/>
                      </a:lnTo>
                      <a:lnTo>
                        <a:pt x="310" y="0"/>
                      </a:lnTo>
                      <a:lnTo>
                        <a:pt x="310" y="0"/>
                      </a:lnTo>
                      <a:lnTo>
                        <a:pt x="302" y="4"/>
                      </a:lnTo>
                      <a:lnTo>
                        <a:pt x="296" y="10"/>
                      </a:lnTo>
                      <a:lnTo>
                        <a:pt x="292" y="18"/>
                      </a:lnTo>
                      <a:lnTo>
                        <a:pt x="276" y="42"/>
                      </a:lnTo>
                      <a:lnTo>
                        <a:pt x="240" y="112"/>
                      </a:lnTo>
                      <a:lnTo>
                        <a:pt x="184" y="262"/>
                      </a:lnTo>
                      <a:lnTo>
                        <a:pt x="164" y="324"/>
                      </a:lnTo>
                      <a:lnTo>
                        <a:pt x="126" y="418"/>
                      </a:lnTo>
                      <a:lnTo>
                        <a:pt x="118" y="452"/>
                      </a:lnTo>
                      <a:lnTo>
                        <a:pt x="108" y="508"/>
                      </a:lnTo>
                      <a:lnTo>
                        <a:pt x="108" y="562"/>
                      </a:lnTo>
                      <a:lnTo>
                        <a:pt x="118" y="604"/>
                      </a:lnTo>
                      <a:lnTo>
                        <a:pt x="136" y="634"/>
                      </a:lnTo>
                      <a:lnTo>
                        <a:pt x="170" y="662"/>
                      </a:lnTo>
                      <a:lnTo>
                        <a:pt x="204" y="692"/>
                      </a:lnTo>
                      <a:lnTo>
                        <a:pt x="320" y="780"/>
                      </a:lnTo>
                      <a:lnTo>
                        <a:pt x="320" y="780"/>
                      </a:lnTo>
                      <a:lnTo>
                        <a:pt x="262" y="766"/>
                      </a:lnTo>
                      <a:lnTo>
                        <a:pt x="236" y="760"/>
                      </a:lnTo>
                      <a:lnTo>
                        <a:pt x="222" y="760"/>
                      </a:lnTo>
                      <a:lnTo>
                        <a:pt x="222" y="760"/>
                      </a:lnTo>
                      <a:lnTo>
                        <a:pt x="152" y="772"/>
                      </a:lnTo>
                      <a:lnTo>
                        <a:pt x="78" y="806"/>
                      </a:lnTo>
                      <a:lnTo>
                        <a:pt x="78" y="806"/>
                      </a:lnTo>
                      <a:lnTo>
                        <a:pt x="64" y="818"/>
                      </a:lnTo>
                      <a:lnTo>
                        <a:pt x="52" y="826"/>
                      </a:lnTo>
                      <a:lnTo>
                        <a:pt x="44" y="834"/>
                      </a:lnTo>
                      <a:lnTo>
                        <a:pt x="44" y="834"/>
                      </a:lnTo>
                      <a:lnTo>
                        <a:pt x="40" y="842"/>
                      </a:lnTo>
                      <a:lnTo>
                        <a:pt x="36" y="852"/>
                      </a:lnTo>
                      <a:lnTo>
                        <a:pt x="32" y="862"/>
                      </a:lnTo>
                      <a:lnTo>
                        <a:pt x="16" y="888"/>
                      </a:lnTo>
                      <a:lnTo>
                        <a:pt x="14" y="922"/>
                      </a:lnTo>
                      <a:lnTo>
                        <a:pt x="2" y="958"/>
                      </a:lnTo>
                      <a:lnTo>
                        <a:pt x="2" y="958"/>
                      </a:lnTo>
                      <a:lnTo>
                        <a:pt x="2" y="960"/>
                      </a:lnTo>
                      <a:lnTo>
                        <a:pt x="0" y="968"/>
                      </a:lnTo>
                      <a:lnTo>
                        <a:pt x="2" y="980"/>
                      </a:lnTo>
                      <a:lnTo>
                        <a:pt x="6" y="986"/>
                      </a:lnTo>
                      <a:lnTo>
                        <a:pt x="10" y="992"/>
                      </a:lnTo>
                      <a:lnTo>
                        <a:pt x="10" y="992"/>
                      </a:lnTo>
                      <a:lnTo>
                        <a:pt x="18" y="1004"/>
                      </a:lnTo>
                      <a:lnTo>
                        <a:pt x="20" y="1012"/>
                      </a:lnTo>
                      <a:lnTo>
                        <a:pt x="18" y="1016"/>
                      </a:lnTo>
                      <a:lnTo>
                        <a:pt x="18" y="1018"/>
                      </a:lnTo>
                      <a:lnTo>
                        <a:pt x="18" y="1018"/>
                      </a:lnTo>
                      <a:lnTo>
                        <a:pt x="18" y="1032"/>
                      </a:lnTo>
                      <a:lnTo>
                        <a:pt x="490" y="1032"/>
                      </a:lnTo>
                      <a:lnTo>
                        <a:pt x="490" y="1032"/>
                      </a:lnTo>
                      <a:lnTo>
                        <a:pt x="512" y="1014"/>
                      </a:lnTo>
                      <a:lnTo>
                        <a:pt x="498" y="1032"/>
                      </a:lnTo>
                      <a:lnTo>
                        <a:pt x="1376" y="1032"/>
                      </a:lnTo>
                      <a:lnTo>
                        <a:pt x="1388" y="1020"/>
                      </a:lnTo>
                      <a:lnTo>
                        <a:pt x="1498" y="904"/>
                      </a:lnTo>
                      <a:lnTo>
                        <a:pt x="1546" y="842"/>
                      </a:lnTo>
                      <a:lnTo>
                        <a:pt x="1562" y="816"/>
                      </a:lnTo>
                      <a:lnTo>
                        <a:pt x="1562" y="816"/>
                      </a:lnTo>
                      <a:lnTo>
                        <a:pt x="1564" y="812"/>
                      </a:lnTo>
                      <a:lnTo>
                        <a:pt x="1568" y="806"/>
                      </a:lnTo>
                      <a:lnTo>
                        <a:pt x="1568" y="784"/>
                      </a:lnTo>
                      <a:close/>
                      <a:moveTo>
                        <a:pt x="656" y="838"/>
                      </a:moveTo>
                      <a:lnTo>
                        <a:pt x="656" y="838"/>
                      </a:lnTo>
                      <a:lnTo>
                        <a:pt x="656" y="836"/>
                      </a:lnTo>
                      <a:lnTo>
                        <a:pt x="656" y="838"/>
                      </a:lnTo>
                      <a:lnTo>
                        <a:pt x="656" y="838"/>
                      </a:lnTo>
                      <a:close/>
                    </a:path>
                  </a:pathLst>
                </a:custGeom>
                <a:solidFill>
                  <a:schemeClr val="bg2">
                    <a:lumMod val="60000"/>
                    <a:lumOff val="40000"/>
                    <a:alpha val="9000"/>
                  </a:schemeClr>
                </a:solidFill>
                <a:ln w="9525">
                  <a:solidFill>
                    <a:srgbClr val="FEFFFF">
                      <a:alpha val="12000"/>
                    </a:srgbClr>
                  </a:solidFill>
                  <a:round/>
                  <a:headEnd/>
                  <a:tailEnd/>
                </a:ln>
                <a:effectLst>
                  <a:glow rad="63500">
                    <a:schemeClr val="bg2">
                      <a:lumMod val="60000"/>
                      <a:lumOff val="40000"/>
                      <a:alpha val="11000"/>
                    </a:scheme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6" name="Group 102"/>
              <p:cNvGrpSpPr>
                <a:grpSpLocks noChangeAspect="1"/>
              </p:cNvGrpSpPr>
              <p:nvPr/>
            </p:nvGrpSpPr>
            <p:grpSpPr>
              <a:xfrm>
                <a:off x="7848593" y="1524004"/>
                <a:ext cx="1295399" cy="1685580"/>
                <a:chOff x="7315200" y="5334000"/>
                <a:chExt cx="1054100" cy="1371600"/>
              </a:xfrm>
              <a:solidFill>
                <a:schemeClr val="bg2">
                  <a:lumMod val="50000"/>
                  <a:lumOff val="50000"/>
                  <a:alpha val="8000"/>
                </a:schemeClr>
              </a:solidFill>
            </p:grpSpPr>
            <p:sp>
              <p:nvSpPr>
                <p:cNvPr id="192" name="Freeform 70"/>
                <p:cNvSpPr>
                  <a:spLocks/>
                </p:cNvSpPr>
                <p:nvPr/>
              </p:nvSpPr>
              <p:spPr bwMode="auto">
                <a:xfrm>
                  <a:off x="7810500" y="5715000"/>
                  <a:ext cx="241300" cy="158750"/>
                </a:xfrm>
                <a:custGeom>
                  <a:avLst/>
                  <a:gdLst>
                    <a:gd name="T0" fmla="*/ 152 w 152"/>
                    <a:gd name="T1" fmla="*/ 100 h 100"/>
                    <a:gd name="T2" fmla="*/ 152 w 152"/>
                    <a:gd name="T3" fmla="*/ 100 h 100"/>
                    <a:gd name="T4" fmla="*/ 152 w 152"/>
                    <a:gd name="T5" fmla="*/ 100 h 100"/>
                    <a:gd name="T6" fmla="*/ 152 w 152"/>
                    <a:gd name="T7" fmla="*/ 100 h 100"/>
                    <a:gd name="T8" fmla="*/ 138 w 152"/>
                    <a:gd name="T9" fmla="*/ 90 h 100"/>
                    <a:gd name="T10" fmla="*/ 34 w 152"/>
                    <a:gd name="T11" fmla="*/ 18 h 100"/>
                    <a:gd name="T12" fmla="*/ 34 w 152"/>
                    <a:gd name="T13" fmla="*/ 18 h 100"/>
                    <a:gd name="T14" fmla="*/ 16 w 152"/>
                    <a:gd name="T15" fmla="*/ 6 h 100"/>
                    <a:gd name="T16" fmla="*/ 16 w 152"/>
                    <a:gd name="T17" fmla="*/ 6 h 100"/>
                    <a:gd name="T18" fmla="*/ 10 w 152"/>
                    <a:gd name="T19" fmla="*/ 2 h 100"/>
                    <a:gd name="T20" fmla="*/ 4 w 152"/>
                    <a:gd name="T21" fmla="*/ 0 h 100"/>
                    <a:gd name="T22" fmla="*/ 4 w 152"/>
                    <a:gd name="T23" fmla="*/ 0 h 100"/>
                    <a:gd name="T24" fmla="*/ 0 w 152"/>
                    <a:gd name="T25" fmla="*/ 0 h 100"/>
                    <a:gd name="T26" fmla="*/ 0 w 152"/>
                    <a:gd name="T27" fmla="*/ 2 h 100"/>
                    <a:gd name="T28" fmla="*/ 0 w 152"/>
                    <a:gd name="T29" fmla="*/ 2 h 100"/>
                    <a:gd name="T30" fmla="*/ 4 w 152"/>
                    <a:gd name="T31" fmla="*/ 6 h 100"/>
                    <a:gd name="T32" fmla="*/ 8 w 152"/>
                    <a:gd name="T33" fmla="*/ 8 h 100"/>
                    <a:gd name="T34" fmla="*/ 8 w 152"/>
                    <a:gd name="T35" fmla="*/ 8 h 100"/>
                    <a:gd name="T36" fmla="*/ 24 w 152"/>
                    <a:gd name="T37" fmla="*/ 18 h 100"/>
                    <a:gd name="T38" fmla="*/ 138 w 152"/>
                    <a:gd name="T39" fmla="*/ 92 h 100"/>
                    <a:gd name="T40" fmla="*/ 138 w 152"/>
                    <a:gd name="T41" fmla="*/ 92 h 100"/>
                    <a:gd name="T42" fmla="*/ 152 w 152"/>
                    <a:gd name="T43" fmla="*/ 100 h 100"/>
                    <a:gd name="T44" fmla="*/ 152 w 152"/>
                    <a:gd name="T45"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2" h="100">
                      <a:moveTo>
                        <a:pt x="152" y="100"/>
                      </a:moveTo>
                      <a:lnTo>
                        <a:pt x="152" y="100"/>
                      </a:lnTo>
                      <a:lnTo>
                        <a:pt x="152" y="100"/>
                      </a:lnTo>
                      <a:lnTo>
                        <a:pt x="152" y="100"/>
                      </a:lnTo>
                      <a:lnTo>
                        <a:pt x="138" y="90"/>
                      </a:lnTo>
                      <a:lnTo>
                        <a:pt x="34" y="18"/>
                      </a:lnTo>
                      <a:lnTo>
                        <a:pt x="34" y="18"/>
                      </a:lnTo>
                      <a:lnTo>
                        <a:pt x="16" y="6"/>
                      </a:lnTo>
                      <a:lnTo>
                        <a:pt x="16" y="6"/>
                      </a:lnTo>
                      <a:lnTo>
                        <a:pt x="10" y="2"/>
                      </a:lnTo>
                      <a:lnTo>
                        <a:pt x="4" y="0"/>
                      </a:lnTo>
                      <a:lnTo>
                        <a:pt x="4" y="0"/>
                      </a:lnTo>
                      <a:lnTo>
                        <a:pt x="0" y="0"/>
                      </a:lnTo>
                      <a:lnTo>
                        <a:pt x="0" y="2"/>
                      </a:lnTo>
                      <a:lnTo>
                        <a:pt x="0" y="2"/>
                      </a:lnTo>
                      <a:lnTo>
                        <a:pt x="4" y="6"/>
                      </a:lnTo>
                      <a:lnTo>
                        <a:pt x="8" y="8"/>
                      </a:lnTo>
                      <a:lnTo>
                        <a:pt x="8" y="8"/>
                      </a:lnTo>
                      <a:lnTo>
                        <a:pt x="24" y="18"/>
                      </a:lnTo>
                      <a:lnTo>
                        <a:pt x="138" y="92"/>
                      </a:lnTo>
                      <a:lnTo>
                        <a:pt x="138" y="92"/>
                      </a:lnTo>
                      <a:lnTo>
                        <a:pt x="152" y="100"/>
                      </a:lnTo>
                      <a:lnTo>
                        <a:pt x="152"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3" name="Freeform 71"/>
                <p:cNvSpPr>
                  <a:spLocks/>
                </p:cNvSpPr>
                <p:nvPr/>
              </p:nvSpPr>
              <p:spPr bwMode="auto">
                <a:xfrm>
                  <a:off x="8054975" y="588010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4" name="Freeform 72"/>
                <p:cNvSpPr>
                  <a:spLocks/>
                </p:cNvSpPr>
                <p:nvPr/>
              </p:nvSpPr>
              <p:spPr bwMode="auto">
                <a:xfrm>
                  <a:off x="8064500" y="5584825"/>
                  <a:ext cx="53975" cy="285750"/>
                </a:xfrm>
                <a:custGeom>
                  <a:avLst/>
                  <a:gdLst>
                    <a:gd name="T0" fmla="*/ 0 w 34"/>
                    <a:gd name="T1" fmla="*/ 178 h 180"/>
                    <a:gd name="T2" fmla="*/ 0 w 34"/>
                    <a:gd name="T3" fmla="*/ 178 h 180"/>
                    <a:gd name="T4" fmla="*/ 4 w 34"/>
                    <a:gd name="T5" fmla="*/ 162 h 180"/>
                    <a:gd name="T6" fmla="*/ 28 w 34"/>
                    <a:gd name="T7" fmla="*/ 30 h 180"/>
                    <a:gd name="T8" fmla="*/ 28 w 34"/>
                    <a:gd name="T9" fmla="*/ 30 h 180"/>
                    <a:gd name="T10" fmla="*/ 34 w 34"/>
                    <a:gd name="T11" fmla="*/ 10 h 180"/>
                    <a:gd name="T12" fmla="*/ 34 w 34"/>
                    <a:gd name="T13" fmla="*/ 10 h 180"/>
                    <a:gd name="T14" fmla="*/ 34 w 34"/>
                    <a:gd name="T15" fmla="*/ 6 h 180"/>
                    <a:gd name="T16" fmla="*/ 34 w 34"/>
                    <a:gd name="T17" fmla="*/ 2 h 180"/>
                    <a:gd name="T18" fmla="*/ 34 w 34"/>
                    <a:gd name="T19" fmla="*/ 2 h 180"/>
                    <a:gd name="T20" fmla="*/ 32 w 34"/>
                    <a:gd name="T21" fmla="*/ 0 h 180"/>
                    <a:gd name="T22" fmla="*/ 30 w 34"/>
                    <a:gd name="T23" fmla="*/ 2 h 180"/>
                    <a:gd name="T24" fmla="*/ 30 w 34"/>
                    <a:gd name="T25" fmla="*/ 2 h 180"/>
                    <a:gd name="T26" fmla="*/ 28 w 34"/>
                    <a:gd name="T27" fmla="*/ 8 h 180"/>
                    <a:gd name="T28" fmla="*/ 26 w 34"/>
                    <a:gd name="T29" fmla="*/ 14 h 180"/>
                    <a:gd name="T30" fmla="*/ 26 w 34"/>
                    <a:gd name="T31" fmla="*/ 14 h 180"/>
                    <a:gd name="T32" fmla="*/ 22 w 34"/>
                    <a:gd name="T33" fmla="*/ 38 h 180"/>
                    <a:gd name="T34" fmla="*/ 2 w 34"/>
                    <a:gd name="T35" fmla="*/ 162 h 180"/>
                    <a:gd name="T36" fmla="*/ 2 w 34"/>
                    <a:gd name="T37" fmla="*/ 162 h 180"/>
                    <a:gd name="T38" fmla="*/ 0 w 34"/>
                    <a:gd name="T39" fmla="*/ 178 h 180"/>
                    <a:gd name="T40" fmla="*/ 0 w 34"/>
                    <a:gd name="T41" fmla="*/ 178 h 180"/>
                    <a:gd name="T42" fmla="*/ 0 w 34"/>
                    <a:gd name="T43" fmla="*/ 180 h 180"/>
                    <a:gd name="T44" fmla="*/ 0 w 34"/>
                    <a:gd name="T45" fmla="*/ 180 h 180"/>
                    <a:gd name="T46" fmla="*/ 0 w 34"/>
                    <a:gd name="T47" fmla="*/ 178 h 180"/>
                    <a:gd name="T48" fmla="*/ 0 w 34"/>
                    <a:gd name="T49" fmla="*/ 17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 h="180">
                      <a:moveTo>
                        <a:pt x="0" y="178"/>
                      </a:moveTo>
                      <a:lnTo>
                        <a:pt x="0" y="178"/>
                      </a:lnTo>
                      <a:lnTo>
                        <a:pt x="4" y="162"/>
                      </a:lnTo>
                      <a:lnTo>
                        <a:pt x="28" y="30"/>
                      </a:lnTo>
                      <a:lnTo>
                        <a:pt x="28" y="30"/>
                      </a:lnTo>
                      <a:lnTo>
                        <a:pt x="34" y="10"/>
                      </a:lnTo>
                      <a:lnTo>
                        <a:pt x="34" y="10"/>
                      </a:lnTo>
                      <a:lnTo>
                        <a:pt x="34" y="6"/>
                      </a:lnTo>
                      <a:lnTo>
                        <a:pt x="34" y="2"/>
                      </a:lnTo>
                      <a:lnTo>
                        <a:pt x="34" y="2"/>
                      </a:lnTo>
                      <a:lnTo>
                        <a:pt x="32" y="0"/>
                      </a:lnTo>
                      <a:lnTo>
                        <a:pt x="30" y="2"/>
                      </a:lnTo>
                      <a:lnTo>
                        <a:pt x="30" y="2"/>
                      </a:lnTo>
                      <a:lnTo>
                        <a:pt x="28" y="8"/>
                      </a:lnTo>
                      <a:lnTo>
                        <a:pt x="26" y="14"/>
                      </a:lnTo>
                      <a:lnTo>
                        <a:pt x="26" y="14"/>
                      </a:lnTo>
                      <a:lnTo>
                        <a:pt x="22" y="38"/>
                      </a:lnTo>
                      <a:lnTo>
                        <a:pt x="2" y="162"/>
                      </a:lnTo>
                      <a:lnTo>
                        <a:pt x="2" y="162"/>
                      </a:lnTo>
                      <a:lnTo>
                        <a:pt x="0" y="178"/>
                      </a:lnTo>
                      <a:lnTo>
                        <a:pt x="0" y="178"/>
                      </a:lnTo>
                      <a:lnTo>
                        <a:pt x="0" y="180"/>
                      </a:lnTo>
                      <a:lnTo>
                        <a:pt x="0" y="180"/>
                      </a:lnTo>
                      <a:lnTo>
                        <a:pt x="0" y="178"/>
                      </a:lnTo>
                      <a:lnTo>
                        <a:pt x="0" y="1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5" name="Freeform 73"/>
                <p:cNvSpPr>
                  <a:spLocks noEditPoints="1"/>
                </p:cNvSpPr>
                <p:nvPr/>
              </p:nvSpPr>
              <p:spPr bwMode="auto">
                <a:xfrm>
                  <a:off x="7315200" y="5334000"/>
                  <a:ext cx="1054100" cy="1371600"/>
                </a:xfrm>
                <a:custGeom>
                  <a:avLst/>
                  <a:gdLst>
                    <a:gd name="T0" fmla="*/ 582 w 664"/>
                    <a:gd name="T1" fmla="*/ 488 h 864"/>
                    <a:gd name="T2" fmla="*/ 664 w 664"/>
                    <a:gd name="T3" fmla="*/ 356 h 864"/>
                    <a:gd name="T4" fmla="*/ 664 w 664"/>
                    <a:gd name="T5" fmla="*/ 0 h 864"/>
                    <a:gd name="T6" fmla="*/ 608 w 664"/>
                    <a:gd name="T7" fmla="*/ 50 h 864"/>
                    <a:gd name="T8" fmla="*/ 548 w 664"/>
                    <a:gd name="T9" fmla="*/ 146 h 864"/>
                    <a:gd name="T10" fmla="*/ 508 w 664"/>
                    <a:gd name="T11" fmla="*/ 294 h 864"/>
                    <a:gd name="T12" fmla="*/ 498 w 664"/>
                    <a:gd name="T13" fmla="*/ 358 h 864"/>
                    <a:gd name="T14" fmla="*/ 490 w 664"/>
                    <a:gd name="T15" fmla="*/ 342 h 864"/>
                    <a:gd name="T16" fmla="*/ 476 w 664"/>
                    <a:gd name="T17" fmla="*/ 338 h 864"/>
                    <a:gd name="T18" fmla="*/ 472 w 664"/>
                    <a:gd name="T19" fmla="*/ 338 h 864"/>
                    <a:gd name="T20" fmla="*/ 464 w 664"/>
                    <a:gd name="T21" fmla="*/ 338 h 864"/>
                    <a:gd name="T22" fmla="*/ 464 w 664"/>
                    <a:gd name="T23" fmla="*/ 344 h 864"/>
                    <a:gd name="T24" fmla="*/ 454 w 664"/>
                    <a:gd name="T25" fmla="*/ 350 h 864"/>
                    <a:gd name="T26" fmla="*/ 458 w 664"/>
                    <a:gd name="T27" fmla="*/ 362 h 864"/>
                    <a:gd name="T28" fmla="*/ 456 w 664"/>
                    <a:gd name="T29" fmla="*/ 376 h 864"/>
                    <a:gd name="T30" fmla="*/ 336 w 664"/>
                    <a:gd name="T31" fmla="*/ 294 h 864"/>
                    <a:gd name="T32" fmla="*/ 204 w 664"/>
                    <a:gd name="T33" fmla="*/ 246 h 864"/>
                    <a:gd name="T34" fmla="*/ 116 w 664"/>
                    <a:gd name="T35" fmla="*/ 242 h 864"/>
                    <a:gd name="T36" fmla="*/ 8 w 664"/>
                    <a:gd name="T37" fmla="*/ 282 h 864"/>
                    <a:gd name="T38" fmla="*/ 28 w 664"/>
                    <a:gd name="T39" fmla="*/ 358 h 864"/>
                    <a:gd name="T40" fmla="*/ 46 w 664"/>
                    <a:gd name="T41" fmla="*/ 368 h 864"/>
                    <a:gd name="T42" fmla="*/ 64 w 664"/>
                    <a:gd name="T43" fmla="*/ 380 h 864"/>
                    <a:gd name="T44" fmla="*/ 92 w 664"/>
                    <a:gd name="T45" fmla="*/ 390 h 864"/>
                    <a:gd name="T46" fmla="*/ 112 w 664"/>
                    <a:gd name="T47" fmla="*/ 406 h 864"/>
                    <a:gd name="T48" fmla="*/ 130 w 664"/>
                    <a:gd name="T49" fmla="*/ 430 h 864"/>
                    <a:gd name="T50" fmla="*/ 142 w 664"/>
                    <a:gd name="T51" fmla="*/ 438 h 864"/>
                    <a:gd name="T52" fmla="*/ 152 w 664"/>
                    <a:gd name="T53" fmla="*/ 456 h 864"/>
                    <a:gd name="T54" fmla="*/ 170 w 664"/>
                    <a:gd name="T55" fmla="*/ 474 h 864"/>
                    <a:gd name="T56" fmla="*/ 186 w 664"/>
                    <a:gd name="T57" fmla="*/ 490 h 864"/>
                    <a:gd name="T58" fmla="*/ 224 w 664"/>
                    <a:gd name="T59" fmla="*/ 516 h 864"/>
                    <a:gd name="T60" fmla="*/ 268 w 664"/>
                    <a:gd name="T61" fmla="*/ 512 h 864"/>
                    <a:gd name="T62" fmla="*/ 350 w 664"/>
                    <a:gd name="T63" fmla="*/ 482 h 864"/>
                    <a:gd name="T64" fmla="*/ 302 w 664"/>
                    <a:gd name="T65" fmla="*/ 566 h 864"/>
                    <a:gd name="T66" fmla="*/ 302 w 664"/>
                    <a:gd name="T67" fmla="*/ 586 h 864"/>
                    <a:gd name="T68" fmla="*/ 344 w 664"/>
                    <a:gd name="T69" fmla="*/ 630 h 864"/>
                    <a:gd name="T70" fmla="*/ 384 w 664"/>
                    <a:gd name="T71" fmla="*/ 646 h 864"/>
                    <a:gd name="T72" fmla="*/ 404 w 664"/>
                    <a:gd name="T73" fmla="*/ 662 h 864"/>
                    <a:gd name="T74" fmla="*/ 434 w 664"/>
                    <a:gd name="T75" fmla="*/ 676 h 864"/>
                    <a:gd name="T76" fmla="*/ 460 w 664"/>
                    <a:gd name="T77" fmla="*/ 704 h 864"/>
                    <a:gd name="T78" fmla="*/ 472 w 664"/>
                    <a:gd name="T79" fmla="*/ 740 h 864"/>
                    <a:gd name="T80" fmla="*/ 460 w 664"/>
                    <a:gd name="T81" fmla="*/ 788 h 864"/>
                    <a:gd name="T82" fmla="*/ 452 w 664"/>
                    <a:gd name="T83" fmla="*/ 824 h 864"/>
                    <a:gd name="T84" fmla="*/ 466 w 664"/>
                    <a:gd name="T85" fmla="*/ 864 h 864"/>
                    <a:gd name="T86" fmla="*/ 476 w 664"/>
                    <a:gd name="T87" fmla="*/ 860 h 864"/>
                    <a:gd name="T88" fmla="*/ 492 w 664"/>
                    <a:gd name="T89" fmla="*/ 792 h 864"/>
                    <a:gd name="T90" fmla="*/ 506 w 664"/>
                    <a:gd name="T91" fmla="*/ 770 h 864"/>
                    <a:gd name="T92" fmla="*/ 520 w 664"/>
                    <a:gd name="T93" fmla="*/ 726 h 864"/>
                    <a:gd name="T94" fmla="*/ 504 w 664"/>
                    <a:gd name="T95" fmla="*/ 578 h 864"/>
                    <a:gd name="T96" fmla="*/ 494 w 664"/>
                    <a:gd name="T97" fmla="*/ 502 h 864"/>
                    <a:gd name="T98" fmla="*/ 518 w 664"/>
                    <a:gd name="T99" fmla="*/ 508 h 864"/>
                    <a:gd name="T100" fmla="*/ 542 w 664"/>
                    <a:gd name="T101" fmla="*/ 568 h 864"/>
                    <a:gd name="T102" fmla="*/ 570 w 664"/>
                    <a:gd name="T103" fmla="*/ 620 h 864"/>
                    <a:gd name="T104" fmla="*/ 598 w 664"/>
                    <a:gd name="T105" fmla="*/ 590 h 864"/>
                    <a:gd name="T106" fmla="*/ 582 w 664"/>
                    <a:gd name="T107" fmla="*/ 548 h 864"/>
                    <a:gd name="T108" fmla="*/ 550 w 664"/>
                    <a:gd name="T109" fmla="*/ 484 h 864"/>
                    <a:gd name="T110" fmla="*/ 566 w 664"/>
                    <a:gd name="T111" fmla="*/ 472 h 864"/>
                    <a:gd name="T112" fmla="*/ 466 w 664"/>
                    <a:gd name="T113" fmla="*/ 344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64" h="864">
                      <a:moveTo>
                        <a:pt x="566" y="472"/>
                      </a:moveTo>
                      <a:lnTo>
                        <a:pt x="566" y="472"/>
                      </a:lnTo>
                      <a:lnTo>
                        <a:pt x="568" y="472"/>
                      </a:lnTo>
                      <a:lnTo>
                        <a:pt x="572" y="476"/>
                      </a:lnTo>
                      <a:lnTo>
                        <a:pt x="582" y="488"/>
                      </a:lnTo>
                      <a:lnTo>
                        <a:pt x="612" y="532"/>
                      </a:lnTo>
                      <a:lnTo>
                        <a:pt x="660" y="604"/>
                      </a:lnTo>
                      <a:lnTo>
                        <a:pt x="660" y="604"/>
                      </a:lnTo>
                      <a:lnTo>
                        <a:pt x="664" y="608"/>
                      </a:lnTo>
                      <a:lnTo>
                        <a:pt x="664" y="356"/>
                      </a:lnTo>
                      <a:lnTo>
                        <a:pt x="664" y="356"/>
                      </a:lnTo>
                      <a:lnTo>
                        <a:pt x="650" y="354"/>
                      </a:lnTo>
                      <a:lnTo>
                        <a:pt x="650" y="354"/>
                      </a:lnTo>
                      <a:lnTo>
                        <a:pt x="664" y="346"/>
                      </a:lnTo>
                      <a:lnTo>
                        <a:pt x="664" y="0"/>
                      </a:lnTo>
                      <a:lnTo>
                        <a:pt x="664" y="0"/>
                      </a:lnTo>
                      <a:lnTo>
                        <a:pt x="638" y="20"/>
                      </a:lnTo>
                      <a:lnTo>
                        <a:pt x="624" y="34"/>
                      </a:lnTo>
                      <a:lnTo>
                        <a:pt x="608" y="50"/>
                      </a:lnTo>
                      <a:lnTo>
                        <a:pt x="608" y="50"/>
                      </a:lnTo>
                      <a:lnTo>
                        <a:pt x="594" y="68"/>
                      </a:lnTo>
                      <a:lnTo>
                        <a:pt x="580" y="86"/>
                      </a:lnTo>
                      <a:lnTo>
                        <a:pt x="568" y="104"/>
                      </a:lnTo>
                      <a:lnTo>
                        <a:pt x="558" y="124"/>
                      </a:lnTo>
                      <a:lnTo>
                        <a:pt x="548" y="146"/>
                      </a:lnTo>
                      <a:lnTo>
                        <a:pt x="540" y="166"/>
                      </a:lnTo>
                      <a:lnTo>
                        <a:pt x="524" y="214"/>
                      </a:lnTo>
                      <a:lnTo>
                        <a:pt x="524" y="214"/>
                      </a:lnTo>
                      <a:lnTo>
                        <a:pt x="514" y="254"/>
                      </a:lnTo>
                      <a:lnTo>
                        <a:pt x="508" y="294"/>
                      </a:lnTo>
                      <a:lnTo>
                        <a:pt x="504" y="330"/>
                      </a:lnTo>
                      <a:lnTo>
                        <a:pt x="502" y="356"/>
                      </a:lnTo>
                      <a:lnTo>
                        <a:pt x="502" y="356"/>
                      </a:lnTo>
                      <a:lnTo>
                        <a:pt x="498" y="358"/>
                      </a:lnTo>
                      <a:lnTo>
                        <a:pt x="498" y="358"/>
                      </a:lnTo>
                      <a:lnTo>
                        <a:pt x="490" y="350"/>
                      </a:lnTo>
                      <a:lnTo>
                        <a:pt x="490" y="350"/>
                      </a:lnTo>
                      <a:lnTo>
                        <a:pt x="490" y="346"/>
                      </a:lnTo>
                      <a:lnTo>
                        <a:pt x="490" y="342"/>
                      </a:lnTo>
                      <a:lnTo>
                        <a:pt x="490" y="342"/>
                      </a:lnTo>
                      <a:lnTo>
                        <a:pt x="488" y="340"/>
                      </a:lnTo>
                      <a:lnTo>
                        <a:pt x="484" y="338"/>
                      </a:lnTo>
                      <a:lnTo>
                        <a:pt x="480" y="336"/>
                      </a:lnTo>
                      <a:lnTo>
                        <a:pt x="476" y="338"/>
                      </a:lnTo>
                      <a:lnTo>
                        <a:pt x="476" y="338"/>
                      </a:lnTo>
                      <a:lnTo>
                        <a:pt x="476" y="338"/>
                      </a:lnTo>
                      <a:lnTo>
                        <a:pt x="476" y="336"/>
                      </a:lnTo>
                      <a:lnTo>
                        <a:pt x="474" y="336"/>
                      </a:lnTo>
                      <a:lnTo>
                        <a:pt x="472" y="338"/>
                      </a:lnTo>
                      <a:lnTo>
                        <a:pt x="472" y="338"/>
                      </a:lnTo>
                      <a:lnTo>
                        <a:pt x="468" y="336"/>
                      </a:lnTo>
                      <a:lnTo>
                        <a:pt x="468" y="336"/>
                      </a:lnTo>
                      <a:lnTo>
                        <a:pt x="468" y="336"/>
                      </a:lnTo>
                      <a:lnTo>
                        <a:pt x="466" y="338"/>
                      </a:lnTo>
                      <a:lnTo>
                        <a:pt x="464" y="338"/>
                      </a:lnTo>
                      <a:lnTo>
                        <a:pt x="464" y="340"/>
                      </a:lnTo>
                      <a:lnTo>
                        <a:pt x="462" y="340"/>
                      </a:lnTo>
                      <a:lnTo>
                        <a:pt x="462" y="342"/>
                      </a:lnTo>
                      <a:lnTo>
                        <a:pt x="464" y="344"/>
                      </a:lnTo>
                      <a:lnTo>
                        <a:pt x="464" y="344"/>
                      </a:lnTo>
                      <a:lnTo>
                        <a:pt x="464" y="344"/>
                      </a:lnTo>
                      <a:lnTo>
                        <a:pt x="460" y="344"/>
                      </a:lnTo>
                      <a:lnTo>
                        <a:pt x="460" y="344"/>
                      </a:lnTo>
                      <a:lnTo>
                        <a:pt x="456" y="346"/>
                      </a:lnTo>
                      <a:lnTo>
                        <a:pt x="454" y="350"/>
                      </a:lnTo>
                      <a:lnTo>
                        <a:pt x="454" y="354"/>
                      </a:lnTo>
                      <a:lnTo>
                        <a:pt x="456" y="358"/>
                      </a:lnTo>
                      <a:lnTo>
                        <a:pt x="456" y="358"/>
                      </a:lnTo>
                      <a:lnTo>
                        <a:pt x="458" y="362"/>
                      </a:lnTo>
                      <a:lnTo>
                        <a:pt x="458" y="362"/>
                      </a:lnTo>
                      <a:lnTo>
                        <a:pt x="458" y="370"/>
                      </a:lnTo>
                      <a:lnTo>
                        <a:pt x="458" y="374"/>
                      </a:lnTo>
                      <a:lnTo>
                        <a:pt x="458" y="374"/>
                      </a:lnTo>
                      <a:lnTo>
                        <a:pt x="456" y="376"/>
                      </a:lnTo>
                      <a:lnTo>
                        <a:pt x="456" y="376"/>
                      </a:lnTo>
                      <a:lnTo>
                        <a:pt x="434" y="360"/>
                      </a:lnTo>
                      <a:lnTo>
                        <a:pt x="406" y="338"/>
                      </a:lnTo>
                      <a:lnTo>
                        <a:pt x="372" y="314"/>
                      </a:lnTo>
                      <a:lnTo>
                        <a:pt x="336" y="294"/>
                      </a:lnTo>
                      <a:lnTo>
                        <a:pt x="336" y="294"/>
                      </a:lnTo>
                      <a:lnTo>
                        <a:pt x="292" y="272"/>
                      </a:lnTo>
                      <a:lnTo>
                        <a:pt x="270" y="264"/>
                      </a:lnTo>
                      <a:lnTo>
                        <a:pt x="248" y="256"/>
                      </a:lnTo>
                      <a:lnTo>
                        <a:pt x="226" y="250"/>
                      </a:lnTo>
                      <a:lnTo>
                        <a:pt x="204" y="246"/>
                      </a:lnTo>
                      <a:lnTo>
                        <a:pt x="182" y="244"/>
                      </a:lnTo>
                      <a:lnTo>
                        <a:pt x="160" y="242"/>
                      </a:lnTo>
                      <a:lnTo>
                        <a:pt x="160" y="242"/>
                      </a:lnTo>
                      <a:lnTo>
                        <a:pt x="138" y="242"/>
                      </a:lnTo>
                      <a:lnTo>
                        <a:pt x="116" y="242"/>
                      </a:lnTo>
                      <a:lnTo>
                        <a:pt x="84" y="248"/>
                      </a:lnTo>
                      <a:lnTo>
                        <a:pt x="62" y="252"/>
                      </a:lnTo>
                      <a:lnTo>
                        <a:pt x="56" y="256"/>
                      </a:lnTo>
                      <a:lnTo>
                        <a:pt x="30" y="266"/>
                      </a:lnTo>
                      <a:lnTo>
                        <a:pt x="8" y="282"/>
                      </a:lnTo>
                      <a:lnTo>
                        <a:pt x="0" y="296"/>
                      </a:lnTo>
                      <a:lnTo>
                        <a:pt x="0" y="324"/>
                      </a:lnTo>
                      <a:lnTo>
                        <a:pt x="2" y="330"/>
                      </a:lnTo>
                      <a:lnTo>
                        <a:pt x="14" y="344"/>
                      </a:lnTo>
                      <a:lnTo>
                        <a:pt x="28" y="358"/>
                      </a:lnTo>
                      <a:lnTo>
                        <a:pt x="28" y="358"/>
                      </a:lnTo>
                      <a:lnTo>
                        <a:pt x="36" y="364"/>
                      </a:lnTo>
                      <a:lnTo>
                        <a:pt x="42" y="366"/>
                      </a:lnTo>
                      <a:lnTo>
                        <a:pt x="46" y="368"/>
                      </a:lnTo>
                      <a:lnTo>
                        <a:pt x="46" y="368"/>
                      </a:lnTo>
                      <a:lnTo>
                        <a:pt x="52" y="368"/>
                      </a:lnTo>
                      <a:lnTo>
                        <a:pt x="56" y="372"/>
                      </a:lnTo>
                      <a:lnTo>
                        <a:pt x="60" y="376"/>
                      </a:lnTo>
                      <a:lnTo>
                        <a:pt x="60" y="376"/>
                      </a:lnTo>
                      <a:lnTo>
                        <a:pt x="64" y="380"/>
                      </a:lnTo>
                      <a:lnTo>
                        <a:pt x="70" y="384"/>
                      </a:lnTo>
                      <a:lnTo>
                        <a:pt x="78" y="386"/>
                      </a:lnTo>
                      <a:lnTo>
                        <a:pt x="78" y="386"/>
                      </a:lnTo>
                      <a:lnTo>
                        <a:pt x="84" y="386"/>
                      </a:lnTo>
                      <a:lnTo>
                        <a:pt x="92" y="390"/>
                      </a:lnTo>
                      <a:lnTo>
                        <a:pt x="98" y="394"/>
                      </a:lnTo>
                      <a:lnTo>
                        <a:pt x="100" y="398"/>
                      </a:lnTo>
                      <a:lnTo>
                        <a:pt x="100" y="398"/>
                      </a:lnTo>
                      <a:lnTo>
                        <a:pt x="104" y="402"/>
                      </a:lnTo>
                      <a:lnTo>
                        <a:pt x="112" y="406"/>
                      </a:lnTo>
                      <a:lnTo>
                        <a:pt x="120" y="410"/>
                      </a:lnTo>
                      <a:lnTo>
                        <a:pt x="120" y="410"/>
                      </a:lnTo>
                      <a:lnTo>
                        <a:pt x="126" y="418"/>
                      </a:lnTo>
                      <a:lnTo>
                        <a:pt x="130" y="426"/>
                      </a:lnTo>
                      <a:lnTo>
                        <a:pt x="130" y="430"/>
                      </a:lnTo>
                      <a:lnTo>
                        <a:pt x="130" y="430"/>
                      </a:lnTo>
                      <a:lnTo>
                        <a:pt x="132" y="434"/>
                      </a:lnTo>
                      <a:lnTo>
                        <a:pt x="136" y="436"/>
                      </a:lnTo>
                      <a:lnTo>
                        <a:pt x="142" y="438"/>
                      </a:lnTo>
                      <a:lnTo>
                        <a:pt x="142" y="438"/>
                      </a:lnTo>
                      <a:lnTo>
                        <a:pt x="146" y="442"/>
                      </a:lnTo>
                      <a:lnTo>
                        <a:pt x="150" y="446"/>
                      </a:lnTo>
                      <a:lnTo>
                        <a:pt x="152" y="452"/>
                      </a:lnTo>
                      <a:lnTo>
                        <a:pt x="152" y="452"/>
                      </a:lnTo>
                      <a:lnTo>
                        <a:pt x="152" y="456"/>
                      </a:lnTo>
                      <a:lnTo>
                        <a:pt x="154" y="458"/>
                      </a:lnTo>
                      <a:lnTo>
                        <a:pt x="158" y="466"/>
                      </a:lnTo>
                      <a:lnTo>
                        <a:pt x="166" y="472"/>
                      </a:lnTo>
                      <a:lnTo>
                        <a:pt x="170" y="474"/>
                      </a:lnTo>
                      <a:lnTo>
                        <a:pt x="170" y="474"/>
                      </a:lnTo>
                      <a:lnTo>
                        <a:pt x="174" y="476"/>
                      </a:lnTo>
                      <a:lnTo>
                        <a:pt x="178" y="480"/>
                      </a:lnTo>
                      <a:lnTo>
                        <a:pt x="182" y="486"/>
                      </a:lnTo>
                      <a:lnTo>
                        <a:pt x="182" y="486"/>
                      </a:lnTo>
                      <a:lnTo>
                        <a:pt x="186" y="490"/>
                      </a:lnTo>
                      <a:lnTo>
                        <a:pt x="192" y="494"/>
                      </a:lnTo>
                      <a:lnTo>
                        <a:pt x="200" y="500"/>
                      </a:lnTo>
                      <a:lnTo>
                        <a:pt x="200" y="500"/>
                      </a:lnTo>
                      <a:lnTo>
                        <a:pt x="216" y="510"/>
                      </a:lnTo>
                      <a:lnTo>
                        <a:pt x="224" y="516"/>
                      </a:lnTo>
                      <a:lnTo>
                        <a:pt x="224" y="516"/>
                      </a:lnTo>
                      <a:lnTo>
                        <a:pt x="230" y="518"/>
                      </a:lnTo>
                      <a:lnTo>
                        <a:pt x="238" y="518"/>
                      </a:lnTo>
                      <a:lnTo>
                        <a:pt x="246" y="518"/>
                      </a:lnTo>
                      <a:lnTo>
                        <a:pt x="268" y="512"/>
                      </a:lnTo>
                      <a:lnTo>
                        <a:pt x="288" y="504"/>
                      </a:lnTo>
                      <a:lnTo>
                        <a:pt x="306" y="496"/>
                      </a:lnTo>
                      <a:lnTo>
                        <a:pt x="332" y="486"/>
                      </a:lnTo>
                      <a:lnTo>
                        <a:pt x="350" y="482"/>
                      </a:lnTo>
                      <a:lnTo>
                        <a:pt x="350" y="482"/>
                      </a:lnTo>
                      <a:lnTo>
                        <a:pt x="350" y="482"/>
                      </a:lnTo>
                      <a:lnTo>
                        <a:pt x="334" y="504"/>
                      </a:lnTo>
                      <a:lnTo>
                        <a:pt x="320" y="526"/>
                      </a:lnTo>
                      <a:lnTo>
                        <a:pt x="320" y="526"/>
                      </a:lnTo>
                      <a:lnTo>
                        <a:pt x="302" y="566"/>
                      </a:lnTo>
                      <a:lnTo>
                        <a:pt x="298" y="576"/>
                      </a:lnTo>
                      <a:lnTo>
                        <a:pt x="298" y="582"/>
                      </a:lnTo>
                      <a:lnTo>
                        <a:pt x="298" y="586"/>
                      </a:lnTo>
                      <a:lnTo>
                        <a:pt x="300" y="586"/>
                      </a:lnTo>
                      <a:lnTo>
                        <a:pt x="302" y="586"/>
                      </a:lnTo>
                      <a:lnTo>
                        <a:pt x="310" y="598"/>
                      </a:lnTo>
                      <a:lnTo>
                        <a:pt x="310" y="598"/>
                      </a:lnTo>
                      <a:lnTo>
                        <a:pt x="318" y="604"/>
                      </a:lnTo>
                      <a:lnTo>
                        <a:pt x="334" y="622"/>
                      </a:lnTo>
                      <a:lnTo>
                        <a:pt x="344" y="630"/>
                      </a:lnTo>
                      <a:lnTo>
                        <a:pt x="356" y="638"/>
                      </a:lnTo>
                      <a:lnTo>
                        <a:pt x="366" y="644"/>
                      </a:lnTo>
                      <a:lnTo>
                        <a:pt x="376" y="646"/>
                      </a:lnTo>
                      <a:lnTo>
                        <a:pt x="376" y="646"/>
                      </a:lnTo>
                      <a:lnTo>
                        <a:pt x="384" y="646"/>
                      </a:lnTo>
                      <a:lnTo>
                        <a:pt x="390" y="648"/>
                      </a:lnTo>
                      <a:lnTo>
                        <a:pt x="396" y="650"/>
                      </a:lnTo>
                      <a:lnTo>
                        <a:pt x="398" y="654"/>
                      </a:lnTo>
                      <a:lnTo>
                        <a:pt x="402" y="660"/>
                      </a:lnTo>
                      <a:lnTo>
                        <a:pt x="404" y="662"/>
                      </a:lnTo>
                      <a:lnTo>
                        <a:pt x="404" y="662"/>
                      </a:lnTo>
                      <a:lnTo>
                        <a:pt x="414" y="670"/>
                      </a:lnTo>
                      <a:lnTo>
                        <a:pt x="424" y="676"/>
                      </a:lnTo>
                      <a:lnTo>
                        <a:pt x="428" y="678"/>
                      </a:lnTo>
                      <a:lnTo>
                        <a:pt x="434" y="676"/>
                      </a:lnTo>
                      <a:lnTo>
                        <a:pt x="434" y="676"/>
                      </a:lnTo>
                      <a:lnTo>
                        <a:pt x="438" y="678"/>
                      </a:lnTo>
                      <a:lnTo>
                        <a:pt x="444" y="680"/>
                      </a:lnTo>
                      <a:lnTo>
                        <a:pt x="454" y="692"/>
                      </a:lnTo>
                      <a:lnTo>
                        <a:pt x="460" y="704"/>
                      </a:lnTo>
                      <a:lnTo>
                        <a:pt x="464" y="710"/>
                      </a:lnTo>
                      <a:lnTo>
                        <a:pt x="464" y="710"/>
                      </a:lnTo>
                      <a:lnTo>
                        <a:pt x="466" y="716"/>
                      </a:lnTo>
                      <a:lnTo>
                        <a:pt x="470" y="730"/>
                      </a:lnTo>
                      <a:lnTo>
                        <a:pt x="472" y="740"/>
                      </a:lnTo>
                      <a:lnTo>
                        <a:pt x="472" y="750"/>
                      </a:lnTo>
                      <a:lnTo>
                        <a:pt x="470" y="760"/>
                      </a:lnTo>
                      <a:lnTo>
                        <a:pt x="468" y="770"/>
                      </a:lnTo>
                      <a:lnTo>
                        <a:pt x="468" y="770"/>
                      </a:lnTo>
                      <a:lnTo>
                        <a:pt x="460" y="788"/>
                      </a:lnTo>
                      <a:lnTo>
                        <a:pt x="456" y="800"/>
                      </a:lnTo>
                      <a:lnTo>
                        <a:pt x="454" y="810"/>
                      </a:lnTo>
                      <a:lnTo>
                        <a:pt x="454" y="810"/>
                      </a:lnTo>
                      <a:lnTo>
                        <a:pt x="452" y="816"/>
                      </a:lnTo>
                      <a:lnTo>
                        <a:pt x="452" y="824"/>
                      </a:lnTo>
                      <a:lnTo>
                        <a:pt x="454" y="832"/>
                      </a:lnTo>
                      <a:lnTo>
                        <a:pt x="454" y="832"/>
                      </a:lnTo>
                      <a:lnTo>
                        <a:pt x="458" y="852"/>
                      </a:lnTo>
                      <a:lnTo>
                        <a:pt x="462" y="858"/>
                      </a:lnTo>
                      <a:lnTo>
                        <a:pt x="466" y="864"/>
                      </a:lnTo>
                      <a:lnTo>
                        <a:pt x="466" y="864"/>
                      </a:lnTo>
                      <a:lnTo>
                        <a:pt x="468" y="864"/>
                      </a:lnTo>
                      <a:lnTo>
                        <a:pt x="472" y="864"/>
                      </a:lnTo>
                      <a:lnTo>
                        <a:pt x="472" y="864"/>
                      </a:lnTo>
                      <a:lnTo>
                        <a:pt x="476" y="860"/>
                      </a:lnTo>
                      <a:lnTo>
                        <a:pt x="480" y="858"/>
                      </a:lnTo>
                      <a:lnTo>
                        <a:pt x="496" y="810"/>
                      </a:lnTo>
                      <a:lnTo>
                        <a:pt x="490" y="798"/>
                      </a:lnTo>
                      <a:lnTo>
                        <a:pt x="490" y="798"/>
                      </a:lnTo>
                      <a:lnTo>
                        <a:pt x="492" y="792"/>
                      </a:lnTo>
                      <a:lnTo>
                        <a:pt x="494" y="786"/>
                      </a:lnTo>
                      <a:lnTo>
                        <a:pt x="498" y="784"/>
                      </a:lnTo>
                      <a:lnTo>
                        <a:pt x="498" y="784"/>
                      </a:lnTo>
                      <a:lnTo>
                        <a:pt x="502" y="778"/>
                      </a:lnTo>
                      <a:lnTo>
                        <a:pt x="506" y="770"/>
                      </a:lnTo>
                      <a:lnTo>
                        <a:pt x="508" y="758"/>
                      </a:lnTo>
                      <a:lnTo>
                        <a:pt x="508" y="758"/>
                      </a:lnTo>
                      <a:lnTo>
                        <a:pt x="512" y="748"/>
                      </a:lnTo>
                      <a:lnTo>
                        <a:pt x="520" y="726"/>
                      </a:lnTo>
                      <a:lnTo>
                        <a:pt x="520" y="726"/>
                      </a:lnTo>
                      <a:lnTo>
                        <a:pt x="524" y="694"/>
                      </a:lnTo>
                      <a:lnTo>
                        <a:pt x="526" y="676"/>
                      </a:lnTo>
                      <a:lnTo>
                        <a:pt x="524" y="662"/>
                      </a:lnTo>
                      <a:lnTo>
                        <a:pt x="524" y="662"/>
                      </a:lnTo>
                      <a:lnTo>
                        <a:pt x="504" y="578"/>
                      </a:lnTo>
                      <a:lnTo>
                        <a:pt x="494" y="526"/>
                      </a:lnTo>
                      <a:lnTo>
                        <a:pt x="492" y="510"/>
                      </a:lnTo>
                      <a:lnTo>
                        <a:pt x="492" y="504"/>
                      </a:lnTo>
                      <a:lnTo>
                        <a:pt x="494" y="502"/>
                      </a:lnTo>
                      <a:lnTo>
                        <a:pt x="494" y="502"/>
                      </a:lnTo>
                      <a:lnTo>
                        <a:pt x="498" y="498"/>
                      </a:lnTo>
                      <a:lnTo>
                        <a:pt x="500" y="492"/>
                      </a:lnTo>
                      <a:lnTo>
                        <a:pt x="504" y="474"/>
                      </a:lnTo>
                      <a:lnTo>
                        <a:pt x="512" y="500"/>
                      </a:lnTo>
                      <a:lnTo>
                        <a:pt x="518" y="508"/>
                      </a:lnTo>
                      <a:lnTo>
                        <a:pt x="518" y="520"/>
                      </a:lnTo>
                      <a:lnTo>
                        <a:pt x="526" y="538"/>
                      </a:lnTo>
                      <a:lnTo>
                        <a:pt x="528" y="542"/>
                      </a:lnTo>
                      <a:lnTo>
                        <a:pt x="538" y="568"/>
                      </a:lnTo>
                      <a:lnTo>
                        <a:pt x="542" y="568"/>
                      </a:lnTo>
                      <a:lnTo>
                        <a:pt x="544" y="572"/>
                      </a:lnTo>
                      <a:lnTo>
                        <a:pt x="542" y="576"/>
                      </a:lnTo>
                      <a:lnTo>
                        <a:pt x="548" y="588"/>
                      </a:lnTo>
                      <a:lnTo>
                        <a:pt x="556" y="608"/>
                      </a:lnTo>
                      <a:lnTo>
                        <a:pt x="570" y="620"/>
                      </a:lnTo>
                      <a:lnTo>
                        <a:pt x="588" y="626"/>
                      </a:lnTo>
                      <a:lnTo>
                        <a:pt x="584" y="614"/>
                      </a:lnTo>
                      <a:lnTo>
                        <a:pt x="590" y="624"/>
                      </a:lnTo>
                      <a:lnTo>
                        <a:pt x="598" y="608"/>
                      </a:lnTo>
                      <a:lnTo>
                        <a:pt x="598" y="590"/>
                      </a:lnTo>
                      <a:lnTo>
                        <a:pt x="590" y="570"/>
                      </a:lnTo>
                      <a:lnTo>
                        <a:pt x="586" y="558"/>
                      </a:lnTo>
                      <a:lnTo>
                        <a:pt x="580" y="556"/>
                      </a:lnTo>
                      <a:lnTo>
                        <a:pt x="580" y="552"/>
                      </a:lnTo>
                      <a:lnTo>
                        <a:pt x="582" y="548"/>
                      </a:lnTo>
                      <a:lnTo>
                        <a:pt x="572" y="524"/>
                      </a:lnTo>
                      <a:lnTo>
                        <a:pt x="570" y="520"/>
                      </a:lnTo>
                      <a:lnTo>
                        <a:pt x="562" y="502"/>
                      </a:lnTo>
                      <a:lnTo>
                        <a:pt x="554" y="492"/>
                      </a:lnTo>
                      <a:lnTo>
                        <a:pt x="550" y="484"/>
                      </a:lnTo>
                      <a:lnTo>
                        <a:pt x="538" y="460"/>
                      </a:lnTo>
                      <a:lnTo>
                        <a:pt x="538" y="460"/>
                      </a:lnTo>
                      <a:lnTo>
                        <a:pt x="554" y="470"/>
                      </a:lnTo>
                      <a:lnTo>
                        <a:pt x="560" y="472"/>
                      </a:lnTo>
                      <a:lnTo>
                        <a:pt x="566" y="472"/>
                      </a:lnTo>
                      <a:lnTo>
                        <a:pt x="566" y="472"/>
                      </a:lnTo>
                      <a:close/>
                      <a:moveTo>
                        <a:pt x="466" y="344"/>
                      </a:moveTo>
                      <a:lnTo>
                        <a:pt x="466" y="344"/>
                      </a:lnTo>
                      <a:lnTo>
                        <a:pt x="466" y="344"/>
                      </a:lnTo>
                      <a:lnTo>
                        <a:pt x="466" y="344"/>
                      </a:lnTo>
                      <a:lnTo>
                        <a:pt x="466" y="344"/>
                      </a:lnTo>
                      <a:close/>
                    </a:path>
                  </a:pathLst>
                </a:custGeom>
                <a:solidFill>
                  <a:schemeClr val="bg2">
                    <a:lumMod val="60000"/>
                    <a:lumOff val="40000"/>
                    <a:alpha val="6000"/>
                  </a:schemeClr>
                </a:solidFill>
                <a:ln>
                  <a:noFill/>
                </a:ln>
                <a:effectLst>
                  <a:glow rad="38100">
                    <a:schemeClr val="bg2">
                      <a:lumMod val="50000"/>
                      <a:lumOff val="50000"/>
                      <a:alpha val="15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87" name="Group 112"/>
              <p:cNvGrpSpPr>
                <a:grpSpLocks noChangeAspect="1"/>
              </p:cNvGrpSpPr>
              <p:nvPr/>
            </p:nvGrpSpPr>
            <p:grpSpPr>
              <a:xfrm>
                <a:off x="7679515" y="5943604"/>
                <a:ext cx="1331670" cy="914403"/>
                <a:chOff x="7953375" y="152400"/>
                <a:chExt cx="1775564" cy="1219200"/>
              </a:xfrm>
              <a:solidFill>
                <a:schemeClr val="bg2">
                  <a:lumMod val="50000"/>
                  <a:lumOff val="50000"/>
                  <a:alpha val="8000"/>
                </a:schemeClr>
              </a:solidFill>
            </p:grpSpPr>
            <p:sp>
              <p:nvSpPr>
                <p:cNvPr id="188" name="Freeform 35"/>
                <p:cNvSpPr>
                  <a:spLocks/>
                </p:cNvSpPr>
                <p:nvPr/>
              </p:nvSpPr>
              <p:spPr bwMode="auto">
                <a:xfrm>
                  <a:off x="7953375" y="688975"/>
                  <a:ext cx="269875" cy="127000"/>
                </a:xfrm>
                <a:custGeom>
                  <a:avLst/>
                  <a:gdLst>
                    <a:gd name="T0" fmla="*/ 170 w 170"/>
                    <a:gd name="T1" fmla="*/ 80 h 80"/>
                    <a:gd name="T2" fmla="*/ 170 w 170"/>
                    <a:gd name="T3" fmla="*/ 80 h 80"/>
                    <a:gd name="T4" fmla="*/ 170 w 170"/>
                    <a:gd name="T5" fmla="*/ 80 h 80"/>
                    <a:gd name="T6" fmla="*/ 170 w 170"/>
                    <a:gd name="T7" fmla="*/ 80 h 80"/>
                    <a:gd name="T8" fmla="*/ 154 w 170"/>
                    <a:gd name="T9" fmla="*/ 72 h 80"/>
                    <a:gd name="T10" fmla="*/ 38 w 170"/>
                    <a:gd name="T11" fmla="*/ 14 h 80"/>
                    <a:gd name="T12" fmla="*/ 38 w 170"/>
                    <a:gd name="T13" fmla="*/ 14 h 80"/>
                    <a:gd name="T14" fmla="*/ 18 w 170"/>
                    <a:gd name="T15" fmla="*/ 4 h 80"/>
                    <a:gd name="T16" fmla="*/ 18 w 170"/>
                    <a:gd name="T17" fmla="*/ 4 h 80"/>
                    <a:gd name="T18" fmla="*/ 12 w 170"/>
                    <a:gd name="T19" fmla="*/ 2 h 80"/>
                    <a:gd name="T20" fmla="*/ 4 w 170"/>
                    <a:gd name="T21" fmla="*/ 0 h 80"/>
                    <a:gd name="T22" fmla="*/ 4 w 170"/>
                    <a:gd name="T23" fmla="*/ 0 h 80"/>
                    <a:gd name="T24" fmla="*/ 0 w 170"/>
                    <a:gd name="T25" fmla="*/ 0 h 80"/>
                    <a:gd name="T26" fmla="*/ 2 w 170"/>
                    <a:gd name="T27" fmla="*/ 4 h 80"/>
                    <a:gd name="T28" fmla="*/ 2 w 170"/>
                    <a:gd name="T29" fmla="*/ 4 h 80"/>
                    <a:gd name="T30" fmla="*/ 4 w 170"/>
                    <a:gd name="T31" fmla="*/ 6 h 80"/>
                    <a:gd name="T32" fmla="*/ 10 w 170"/>
                    <a:gd name="T33" fmla="*/ 8 h 80"/>
                    <a:gd name="T34" fmla="*/ 10 w 170"/>
                    <a:gd name="T35" fmla="*/ 8 h 80"/>
                    <a:gd name="T36" fmla="*/ 28 w 170"/>
                    <a:gd name="T37" fmla="*/ 16 h 80"/>
                    <a:gd name="T38" fmla="*/ 154 w 170"/>
                    <a:gd name="T39" fmla="*/ 74 h 80"/>
                    <a:gd name="T40" fmla="*/ 154 w 170"/>
                    <a:gd name="T41" fmla="*/ 74 h 80"/>
                    <a:gd name="T42" fmla="*/ 170 w 170"/>
                    <a:gd name="T43" fmla="*/ 80 h 80"/>
                    <a:gd name="T44" fmla="*/ 170 w 170"/>
                    <a:gd name="T45" fmla="*/ 8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0" h="80">
                      <a:moveTo>
                        <a:pt x="170" y="80"/>
                      </a:moveTo>
                      <a:lnTo>
                        <a:pt x="170" y="80"/>
                      </a:lnTo>
                      <a:lnTo>
                        <a:pt x="170" y="80"/>
                      </a:lnTo>
                      <a:lnTo>
                        <a:pt x="170" y="80"/>
                      </a:lnTo>
                      <a:lnTo>
                        <a:pt x="154" y="72"/>
                      </a:lnTo>
                      <a:lnTo>
                        <a:pt x="38" y="14"/>
                      </a:lnTo>
                      <a:lnTo>
                        <a:pt x="38" y="14"/>
                      </a:lnTo>
                      <a:lnTo>
                        <a:pt x="18" y="4"/>
                      </a:lnTo>
                      <a:lnTo>
                        <a:pt x="18" y="4"/>
                      </a:lnTo>
                      <a:lnTo>
                        <a:pt x="12" y="2"/>
                      </a:lnTo>
                      <a:lnTo>
                        <a:pt x="4" y="0"/>
                      </a:lnTo>
                      <a:lnTo>
                        <a:pt x="4" y="0"/>
                      </a:lnTo>
                      <a:lnTo>
                        <a:pt x="0" y="0"/>
                      </a:lnTo>
                      <a:lnTo>
                        <a:pt x="2" y="4"/>
                      </a:lnTo>
                      <a:lnTo>
                        <a:pt x="2" y="4"/>
                      </a:lnTo>
                      <a:lnTo>
                        <a:pt x="4" y="6"/>
                      </a:lnTo>
                      <a:lnTo>
                        <a:pt x="10" y="8"/>
                      </a:lnTo>
                      <a:lnTo>
                        <a:pt x="10" y="8"/>
                      </a:lnTo>
                      <a:lnTo>
                        <a:pt x="28" y="16"/>
                      </a:lnTo>
                      <a:lnTo>
                        <a:pt x="154" y="74"/>
                      </a:lnTo>
                      <a:lnTo>
                        <a:pt x="154" y="74"/>
                      </a:lnTo>
                      <a:lnTo>
                        <a:pt x="170" y="80"/>
                      </a:lnTo>
                      <a:lnTo>
                        <a:pt x="170"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9" name="Freeform 36"/>
                <p:cNvSpPr>
                  <a:spLocks/>
                </p:cNvSpPr>
                <p:nvPr/>
              </p:nvSpPr>
              <p:spPr bwMode="auto">
                <a:xfrm>
                  <a:off x="8226425" y="82232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0" name="Freeform 37"/>
                <p:cNvSpPr>
                  <a:spLocks/>
                </p:cNvSpPr>
                <p:nvPr/>
              </p:nvSpPr>
              <p:spPr bwMode="auto">
                <a:xfrm>
                  <a:off x="8232775" y="514350"/>
                  <a:ext cx="19050" cy="295275"/>
                </a:xfrm>
                <a:custGeom>
                  <a:avLst/>
                  <a:gdLst>
                    <a:gd name="T0" fmla="*/ 2 w 12"/>
                    <a:gd name="T1" fmla="*/ 186 h 186"/>
                    <a:gd name="T2" fmla="*/ 2 w 12"/>
                    <a:gd name="T3" fmla="*/ 186 h 186"/>
                    <a:gd name="T4" fmla="*/ 4 w 12"/>
                    <a:gd name="T5" fmla="*/ 168 h 186"/>
                    <a:gd name="T6" fmla="*/ 8 w 12"/>
                    <a:gd name="T7" fmla="*/ 30 h 186"/>
                    <a:gd name="T8" fmla="*/ 8 w 12"/>
                    <a:gd name="T9" fmla="*/ 30 h 186"/>
                    <a:gd name="T10" fmla="*/ 10 w 12"/>
                    <a:gd name="T11" fmla="*/ 10 h 186"/>
                    <a:gd name="T12" fmla="*/ 10 w 12"/>
                    <a:gd name="T13" fmla="*/ 10 h 186"/>
                    <a:gd name="T14" fmla="*/ 12 w 12"/>
                    <a:gd name="T15" fmla="*/ 6 h 186"/>
                    <a:gd name="T16" fmla="*/ 10 w 12"/>
                    <a:gd name="T17" fmla="*/ 0 h 186"/>
                    <a:gd name="T18" fmla="*/ 10 w 12"/>
                    <a:gd name="T19" fmla="*/ 0 h 186"/>
                    <a:gd name="T20" fmla="*/ 8 w 12"/>
                    <a:gd name="T21" fmla="*/ 0 h 186"/>
                    <a:gd name="T22" fmla="*/ 6 w 12"/>
                    <a:gd name="T23" fmla="*/ 2 h 186"/>
                    <a:gd name="T24" fmla="*/ 6 w 12"/>
                    <a:gd name="T25" fmla="*/ 2 h 186"/>
                    <a:gd name="T26" fmla="*/ 4 w 12"/>
                    <a:gd name="T27" fmla="*/ 8 h 186"/>
                    <a:gd name="T28" fmla="*/ 4 w 12"/>
                    <a:gd name="T29" fmla="*/ 16 h 186"/>
                    <a:gd name="T30" fmla="*/ 4 w 12"/>
                    <a:gd name="T31" fmla="*/ 16 h 186"/>
                    <a:gd name="T32" fmla="*/ 4 w 12"/>
                    <a:gd name="T33" fmla="*/ 38 h 186"/>
                    <a:gd name="T34" fmla="*/ 0 w 12"/>
                    <a:gd name="T35" fmla="*/ 168 h 186"/>
                    <a:gd name="T36" fmla="*/ 0 w 12"/>
                    <a:gd name="T37" fmla="*/ 168 h 186"/>
                    <a:gd name="T38" fmla="*/ 0 w 12"/>
                    <a:gd name="T39" fmla="*/ 186 h 186"/>
                    <a:gd name="T40" fmla="*/ 0 w 12"/>
                    <a:gd name="T41" fmla="*/ 186 h 186"/>
                    <a:gd name="T42" fmla="*/ 0 w 12"/>
                    <a:gd name="T43" fmla="*/ 186 h 186"/>
                    <a:gd name="T44" fmla="*/ 0 w 12"/>
                    <a:gd name="T45" fmla="*/ 186 h 186"/>
                    <a:gd name="T46" fmla="*/ 2 w 12"/>
                    <a:gd name="T47" fmla="*/ 186 h 186"/>
                    <a:gd name="T48" fmla="*/ 2 w 12"/>
                    <a:gd name="T49" fmla="*/ 18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 h="186">
                      <a:moveTo>
                        <a:pt x="2" y="186"/>
                      </a:moveTo>
                      <a:lnTo>
                        <a:pt x="2" y="186"/>
                      </a:lnTo>
                      <a:lnTo>
                        <a:pt x="4" y="168"/>
                      </a:lnTo>
                      <a:lnTo>
                        <a:pt x="8" y="30"/>
                      </a:lnTo>
                      <a:lnTo>
                        <a:pt x="8" y="30"/>
                      </a:lnTo>
                      <a:lnTo>
                        <a:pt x="10" y="10"/>
                      </a:lnTo>
                      <a:lnTo>
                        <a:pt x="10" y="10"/>
                      </a:lnTo>
                      <a:lnTo>
                        <a:pt x="12" y="6"/>
                      </a:lnTo>
                      <a:lnTo>
                        <a:pt x="10" y="0"/>
                      </a:lnTo>
                      <a:lnTo>
                        <a:pt x="10" y="0"/>
                      </a:lnTo>
                      <a:lnTo>
                        <a:pt x="8" y="0"/>
                      </a:lnTo>
                      <a:lnTo>
                        <a:pt x="6" y="2"/>
                      </a:lnTo>
                      <a:lnTo>
                        <a:pt x="6" y="2"/>
                      </a:lnTo>
                      <a:lnTo>
                        <a:pt x="4" y="8"/>
                      </a:lnTo>
                      <a:lnTo>
                        <a:pt x="4" y="16"/>
                      </a:lnTo>
                      <a:lnTo>
                        <a:pt x="4" y="16"/>
                      </a:lnTo>
                      <a:lnTo>
                        <a:pt x="4" y="38"/>
                      </a:lnTo>
                      <a:lnTo>
                        <a:pt x="0" y="168"/>
                      </a:lnTo>
                      <a:lnTo>
                        <a:pt x="0" y="168"/>
                      </a:lnTo>
                      <a:lnTo>
                        <a:pt x="0" y="186"/>
                      </a:lnTo>
                      <a:lnTo>
                        <a:pt x="0" y="186"/>
                      </a:lnTo>
                      <a:lnTo>
                        <a:pt x="0" y="186"/>
                      </a:lnTo>
                      <a:lnTo>
                        <a:pt x="0" y="186"/>
                      </a:lnTo>
                      <a:lnTo>
                        <a:pt x="2" y="186"/>
                      </a:lnTo>
                      <a:lnTo>
                        <a:pt x="2"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1" name="Freeform 38"/>
                <p:cNvSpPr>
                  <a:spLocks noEditPoints="1"/>
                </p:cNvSpPr>
                <p:nvPr/>
              </p:nvSpPr>
              <p:spPr bwMode="auto">
                <a:xfrm>
                  <a:off x="8274789" y="152400"/>
                  <a:ext cx="1454150" cy="1219200"/>
                </a:xfrm>
                <a:custGeom>
                  <a:avLst/>
                  <a:gdLst>
                    <a:gd name="T0" fmla="*/ 838 w 916"/>
                    <a:gd name="T1" fmla="*/ 674 h 768"/>
                    <a:gd name="T2" fmla="*/ 790 w 916"/>
                    <a:gd name="T3" fmla="*/ 634 h 768"/>
                    <a:gd name="T4" fmla="*/ 780 w 916"/>
                    <a:gd name="T5" fmla="*/ 590 h 768"/>
                    <a:gd name="T6" fmla="*/ 786 w 916"/>
                    <a:gd name="T7" fmla="*/ 556 h 768"/>
                    <a:gd name="T8" fmla="*/ 788 w 916"/>
                    <a:gd name="T9" fmla="*/ 524 h 768"/>
                    <a:gd name="T10" fmla="*/ 790 w 916"/>
                    <a:gd name="T11" fmla="*/ 450 h 768"/>
                    <a:gd name="T12" fmla="*/ 782 w 916"/>
                    <a:gd name="T13" fmla="*/ 420 h 768"/>
                    <a:gd name="T14" fmla="*/ 666 w 916"/>
                    <a:gd name="T15" fmla="*/ 406 h 768"/>
                    <a:gd name="T16" fmla="*/ 758 w 916"/>
                    <a:gd name="T17" fmla="*/ 340 h 768"/>
                    <a:gd name="T18" fmla="*/ 770 w 916"/>
                    <a:gd name="T19" fmla="*/ 308 h 768"/>
                    <a:gd name="T20" fmla="*/ 770 w 916"/>
                    <a:gd name="T21" fmla="*/ 266 h 768"/>
                    <a:gd name="T22" fmla="*/ 768 w 916"/>
                    <a:gd name="T23" fmla="*/ 236 h 768"/>
                    <a:gd name="T24" fmla="*/ 756 w 916"/>
                    <a:gd name="T25" fmla="*/ 212 h 768"/>
                    <a:gd name="T26" fmla="*/ 756 w 916"/>
                    <a:gd name="T27" fmla="*/ 190 h 768"/>
                    <a:gd name="T28" fmla="*/ 746 w 916"/>
                    <a:gd name="T29" fmla="*/ 152 h 768"/>
                    <a:gd name="T30" fmla="*/ 750 w 916"/>
                    <a:gd name="T31" fmla="*/ 118 h 768"/>
                    <a:gd name="T32" fmla="*/ 752 w 916"/>
                    <a:gd name="T33" fmla="*/ 92 h 768"/>
                    <a:gd name="T34" fmla="*/ 756 w 916"/>
                    <a:gd name="T35" fmla="*/ 62 h 768"/>
                    <a:gd name="T36" fmla="*/ 678 w 916"/>
                    <a:gd name="T37" fmla="*/ 10 h 768"/>
                    <a:gd name="T38" fmla="*/ 594 w 916"/>
                    <a:gd name="T39" fmla="*/ 82 h 768"/>
                    <a:gd name="T40" fmla="*/ 540 w 916"/>
                    <a:gd name="T41" fmla="*/ 186 h 768"/>
                    <a:gd name="T42" fmla="*/ 514 w 916"/>
                    <a:gd name="T43" fmla="*/ 366 h 768"/>
                    <a:gd name="T44" fmla="*/ 502 w 916"/>
                    <a:gd name="T45" fmla="*/ 424 h 768"/>
                    <a:gd name="T46" fmla="*/ 496 w 916"/>
                    <a:gd name="T47" fmla="*/ 412 h 768"/>
                    <a:gd name="T48" fmla="*/ 486 w 916"/>
                    <a:gd name="T49" fmla="*/ 412 h 768"/>
                    <a:gd name="T50" fmla="*/ 478 w 916"/>
                    <a:gd name="T51" fmla="*/ 416 h 768"/>
                    <a:gd name="T52" fmla="*/ 476 w 916"/>
                    <a:gd name="T53" fmla="*/ 422 h 768"/>
                    <a:gd name="T54" fmla="*/ 468 w 916"/>
                    <a:gd name="T55" fmla="*/ 432 h 768"/>
                    <a:gd name="T56" fmla="*/ 474 w 916"/>
                    <a:gd name="T57" fmla="*/ 454 h 768"/>
                    <a:gd name="T58" fmla="*/ 380 w 916"/>
                    <a:gd name="T59" fmla="*/ 406 h 768"/>
                    <a:gd name="T60" fmla="*/ 222 w 916"/>
                    <a:gd name="T61" fmla="*/ 362 h 768"/>
                    <a:gd name="T62" fmla="*/ 108 w 916"/>
                    <a:gd name="T63" fmla="*/ 370 h 768"/>
                    <a:gd name="T64" fmla="*/ 0 w 916"/>
                    <a:gd name="T65" fmla="*/ 436 h 768"/>
                    <a:gd name="T66" fmla="*/ 44 w 916"/>
                    <a:gd name="T67" fmla="*/ 504 h 768"/>
                    <a:gd name="T68" fmla="*/ 70 w 916"/>
                    <a:gd name="T69" fmla="*/ 514 h 768"/>
                    <a:gd name="T70" fmla="*/ 96 w 916"/>
                    <a:gd name="T71" fmla="*/ 522 h 768"/>
                    <a:gd name="T72" fmla="*/ 126 w 916"/>
                    <a:gd name="T73" fmla="*/ 536 h 768"/>
                    <a:gd name="T74" fmla="*/ 150 w 916"/>
                    <a:gd name="T75" fmla="*/ 558 h 768"/>
                    <a:gd name="T76" fmla="*/ 172 w 916"/>
                    <a:gd name="T77" fmla="*/ 572 h 768"/>
                    <a:gd name="T78" fmla="*/ 192 w 916"/>
                    <a:gd name="T79" fmla="*/ 594 h 768"/>
                    <a:gd name="T80" fmla="*/ 210 w 916"/>
                    <a:gd name="T81" fmla="*/ 608 h 768"/>
                    <a:gd name="T82" fmla="*/ 258 w 916"/>
                    <a:gd name="T83" fmla="*/ 632 h 768"/>
                    <a:gd name="T84" fmla="*/ 320 w 916"/>
                    <a:gd name="T85" fmla="*/ 610 h 768"/>
                    <a:gd name="T86" fmla="*/ 368 w 916"/>
                    <a:gd name="T87" fmla="*/ 604 h 768"/>
                    <a:gd name="T88" fmla="*/ 342 w 916"/>
                    <a:gd name="T89" fmla="*/ 692 h 768"/>
                    <a:gd name="T90" fmla="*/ 384 w 916"/>
                    <a:gd name="T91" fmla="*/ 724 h 768"/>
                    <a:gd name="T92" fmla="*/ 440 w 916"/>
                    <a:gd name="T93" fmla="*/ 740 h 768"/>
                    <a:gd name="T94" fmla="*/ 462 w 916"/>
                    <a:gd name="T95" fmla="*/ 754 h 768"/>
                    <a:gd name="T96" fmla="*/ 500 w 916"/>
                    <a:gd name="T97" fmla="*/ 764 h 768"/>
                    <a:gd name="T98" fmla="*/ 584 w 916"/>
                    <a:gd name="T99" fmla="*/ 736 h 768"/>
                    <a:gd name="T100" fmla="*/ 530 w 916"/>
                    <a:gd name="T101" fmla="*/ 578 h 768"/>
                    <a:gd name="T102" fmla="*/ 558 w 916"/>
                    <a:gd name="T103" fmla="*/ 594 h 768"/>
                    <a:gd name="T104" fmla="*/ 590 w 916"/>
                    <a:gd name="T105" fmla="*/ 648 h 768"/>
                    <a:gd name="T106" fmla="*/ 646 w 916"/>
                    <a:gd name="T107" fmla="*/ 688 h 768"/>
                    <a:gd name="T108" fmla="*/ 624 w 916"/>
                    <a:gd name="T109" fmla="*/ 616 h 768"/>
                    <a:gd name="T110" fmla="*/ 584 w 916"/>
                    <a:gd name="T111" fmla="*/ 550 h 768"/>
                    <a:gd name="T112" fmla="*/ 598 w 916"/>
                    <a:gd name="T113" fmla="*/ 536 h 768"/>
                    <a:gd name="T114" fmla="*/ 714 w 916"/>
                    <a:gd name="T115" fmla="*/ 658 h 768"/>
                    <a:gd name="T116" fmla="*/ 804 w 916"/>
                    <a:gd name="T117" fmla="*/ 702 h 768"/>
                    <a:gd name="T118" fmla="*/ 836 w 916"/>
                    <a:gd name="T119" fmla="*/ 708 h 768"/>
                    <a:gd name="T120" fmla="*/ 910 w 916"/>
                    <a:gd name="T121" fmla="*/ 736 h 768"/>
                    <a:gd name="T122" fmla="*/ 910 w 916"/>
                    <a:gd name="T123" fmla="*/ 716 h 768"/>
                    <a:gd name="T124" fmla="*/ 878 w 916"/>
                    <a:gd name="T125" fmla="*/ 688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16" h="768">
                      <a:moveTo>
                        <a:pt x="878" y="688"/>
                      </a:moveTo>
                      <a:lnTo>
                        <a:pt x="878" y="688"/>
                      </a:lnTo>
                      <a:lnTo>
                        <a:pt x="868" y="682"/>
                      </a:lnTo>
                      <a:lnTo>
                        <a:pt x="856" y="678"/>
                      </a:lnTo>
                      <a:lnTo>
                        <a:pt x="838" y="674"/>
                      </a:lnTo>
                      <a:lnTo>
                        <a:pt x="838" y="674"/>
                      </a:lnTo>
                      <a:lnTo>
                        <a:pt x="828" y="672"/>
                      </a:lnTo>
                      <a:lnTo>
                        <a:pt x="818" y="666"/>
                      </a:lnTo>
                      <a:lnTo>
                        <a:pt x="810" y="660"/>
                      </a:lnTo>
                      <a:lnTo>
                        <a:pt x="802" y="652"/>
                      </a:lnTo>
                      <a:lnTo>
                        <a:pt x="792" y="640"/>
                      </a:lnTo>
                      <a:lnTo>
                        <a:pt x="790" y="634"/>
                      </a:lnTo>
                      <a:lnTo>
                        <a:pt x="790" y="634"/>
                      </a:lnTo>
                      <a:lnTo>
                        <a:pt x="786" y="630"/>
                      </a:lnTo>
                      <a:lnTo>
                        <a:pt x="780" y="616"/>
                      </a:lnTo>
                      <a:lnTo>
                        <a:pt x="776" y="602"/>
                      </a:lnTo>
                      <a:lnTo>
                        <a:pt x="778" y="596"/>
                      </a:lnTo>
                      <a:lnTo>
                        <a:pt x="780" y="590"/>
                      </a:lnTo>
                      <a:lnTo>
                        <a:pt x="780" y="590"/>
                      </a:lnTo>
                      <a:lnTo>
                        <a:pt x="784" y="586"/>
                      </a:lnTo>
                      <a:lnTo>
                        <a:pt x="786" y="582"/>
                      </a:lnTo>
                      <a:lnTo>
                        <a:pt x="786" y="570"/>
                      </a:lnTo>
                      <a:lnTo>
                        <a:pt x="786" y="556"/>
                      </a:lnTo>
                      <a:lnTo>
                        <a:pt x="786" y="556"/>
                      </a:lnTo>
                      <a:lnTo>
                        <a:pt x="784" y="554"/>
                      </a:lnTo>
                      <a:lnTo>
                        <a:pt x="782" y="548"/>
                      </a:lnTo>
                      <a:lnTo>
                        <a:pt x="780" y="544"/>
                      </a:lnTo>
                      <a:lnTo>
                        <a:pt x="782" y="538"/>
                      </a:lnTo>
                      <a:lnTo>
                        <a:pt x="784" y="532"/>
                      </a:lnTo>
                      <a:lnTo>
                        <a:pt x="788" y="524"/>
                      </a:lnTo>
                      <a:lnTo>
                        <a:pt x="788" y="524"/>
                      </a:lnTo>
                      <a:lnTo>
                        <a:pt x="792" y="514"/>
                      </a:lnTo>
                      <a:lnTo>
                        <a:pt x="794" y="502"/>
                      </a:lnTo>
                      <a:lnTo>
                        <a:pt x="794" y="488"/>
                      </a:lnTo>
                      <a:lnTo>
                        <a:pt x="794" y="474"/>
                      </a:lnTo>
                      <a:lnTo>
                        <a:pt x="790" y="450"/>
                      </a:lnTo>
                      <a:lnTo>
                        <a:pt x="786" y="440"/>
                      </a:lnTo>
                      <a:lnTo>
                        <a:pt x="782" y="426"/>
                      </a:lnTo>
                      <a:lnTo>
                        <a:pt x="782" y="426"/>
                      </a:lnTo>
                      <a:lnTo>
                        <a:pt x="784" y="424"/>
                      </a:lnTo>
                      <a:lnTo>
                        <a:pt x="784" y="422"/>
                      </a:lnTo>
                      <a:lnTo>
                        <a:pt x="782" y="420"/>
                      </a:lnTo>
                      <a:lnTo>
                        <a:pt x="776" y="418"/>
                      </a:lnTo>
                      <a:lnTo>
                        <a:pt x="766" y="414"/>
                      </a:lnTo>
                      <a:lnTo>
                        <a:pt x="722" y="406"/>
                      </a:lnTo>
                      <a:lnTo>
                        <a:pt x="722" y="406"/>
                      </a:lnTo>
                      <a:lnTo>
                        <a:pt x="696" y="404"/>
                      </a:lnTo>
                      <a:lnTo>
                        <a:pt x="666" y="406"/>
                      </a:lnTo>
                      <a:lnTo>
                        <a:pt x="668" y="404"/>
                      </a:lnTo>
                      <a:lnTo>
                        <a:pt x="682" y="392"/>
                      </a:lnTo>
                      <a:lnTo>
                        <a:pt x="704" y="376"/>
                      </a:lnTo>
                      <a:lnTo>
                        <a:pt x="722" y="366"/>
                      </a:lnTo>
                      <a:lnTo>
                        <a:pt x="742" y="354"/>
                      </a:lnTo>
                      <a:lnTo>
                        <a:pt x="758" y="340"/>
                      </a:lnTo>
                      <a:lnTo>
                        <a:pt x="758" y="340"/>
                      </a:lnTo>
                      <a:lnTo>
                        <a:pt x="764" y="332"/>
                      </a:lnTo>
                      <a:lnTo>
                        <a:pt x="768" y="326"/>
                      </a:lnTo>
                      <a:lnTo>
                        <a:pt x="770" y="320"/>
                      </a:lnTo>
                      <a:lnTo>
                        <a:pt x="770" y="320"/>
                      </a:lnTo>
                      <a:lnTo>
                        <a:pt x="770" y="308"/>
                      </a:lnTo>
                      <a:lnTo>
                        <a:pt x="772" y="290"/>
                      </a:lnTo>
                      <a:lnTo>
                        <a:pt x="772" y="290"/>
                      </a:lnTo>
                      <a:lnTo>
                        <a:pt x="772" y="280"/>
                      </a:lnTo>
                      <a:lnTo>
                        <a:pt x="772" y="272"/>
                      </a:lnTo>
                      <a:lnTo>
                        <a:pt x="770" y="266"/>
                      </a:lnTo>
                      <a:lnTo>
                        <a:pt x="770" y="266"/>
                      </a:lnTo>
                      <a:lnTo>
                        <a:pt x="768" y="260"/>
                      </a:lnTo>
                      <a:lnTo>
                        <a:pt x="768" y="254"/>
                      </a:lnTo>
                      <a:lnTo>
                        <a:pt x="768" y="250"/>
                      </a:lnTo>
                      <a:lnTo>
                        <a:pt x="768" y="250"/>
                      </a:lnTo>
                      <a:lnTo>
                        <a:pt x="768" y="244"/>
                      </a:lnTo>
                      <a:lnTo>
                        <a:pt x="768" y="236"/>
                      </a:lnTo>
                      <a:lnTo>
                        <a:pt x="766" y="226"/>
                      </a:lnTo>
                      <a:lnTo>
                        <a:pt x="764" y="222"/>
                      </a:lnTo>
                      <a:lnTo>
                        <a:pt x="760" y="220"/>
                      </a:lnTo>
                      <a:lnTo>
                        <a:pt x="760" y="220"/>
                      </a:lnTo>
                      <a:lnTo>
                        <a:pt x="756" y="216"/>
                      </a:lnTo>
                      <a:lnTo>
                        <a:pt x="756" y="212"/>
                      </a:lnTo>
                      <a:lnTo>
                        <a:pt x="754" y="204"/>
                      </a:lnTo>
                      <a:lnTo>
                        <a:pt x="754" y="204"/>
                      </a:lnTo>
                      <a:lnTo>
                        <a:pt x="756" y="198"/>
                      </a:lnTo>
                      <a:lnTo>
                        <a:pt x="758" y="194"/>
                      </a:lnTo>
                      <a:lnTo>
                        <a:pt x="756" y="190"/>
                      </a:lnTo>
                      <a:lnTo>
                        <a:pt x="756" y="190"/>
                      </a:lnTo>
                      <a:lnTo>
                        <a:pt x="752" y="186"/>
                      </a:lnTo>
                      <a:lnTo>
                        <a:pt x="748" y="180"/>
                      </a:lnTo>
                      <a:lnTo>
                        <a:pt x="744" y="170"/>
                      </a:lnTo>
                      <a:lnTo>
                        <a:pt x="744" y="170"/>
                      </a:lnTo>
                      <a:lnTo>
                        <a:pt x="746" y="160"/>
                      </a:lnTo>
                      <a:lnTo>
                        <a:pt x="746" y="152"/>
                      </a:lnTo>
                      <a:lnTo>
                        <a:pt x="746" y="146"/>
                      </a:lnTo>
                      <a:lnTo>
                        <a:pt x="746" y="146"/>
                      </a:lnTo>
                      <a:lnTo>
                        <a:pt x="746" y="142"/>
                      </a:lnTo>
                      <a:lnTo>
                        <a:pt x="746" y="134"/>
                      </a:lnTo>
                      <a:lnTo>
                        <a:pt x="746" y="126"/>
                      </a:lnTo>
                      <a:lnTo>
                        <a:pt x="750" y="118"/>
                      </a:lnTo>
                      <a:lnTo>
                        <a:pt x="750" y="118"/>
                      </a:lnTo>
                      <a:lnTo>
                        <a:pt x="752" y="112"/>
                      </a:lnTo>
                      <a:lnTo>
                        <a:pt x="752" y="106"/>
                      </a:lnTo>
                      <a:lnTo>
                        <a:pt x="752" y="98"/>
                      </a:lnTo>
                      <a:lnTo>
                        <a:pt x="752" y="98"/>
                      </a:lnTo>
                      <a:lnTo>
                        <a:pt x="752" y="92"/>
                      </a:lnTo>
                      <a:lnTo>
                        <a:pt x="752" y="88"/>
                      </a:lnTo>
                      <a:lnTo>
                        <a:pt x="752" y="84"/>
                      </a:lnTo>
                      <a:lnTo>
                        <a:pt x="752" y="84"/>
                      </a:lnTo>
                      <a:lnTo>
                        <a:pt x="754" y="78"/>
                      </a:lnTo>
                      <a:lnTo>
                        <a:pt x="756" y="72"/>
                      </a:lnTo>
                      <a:lnTo>
                        <a:pt x="756" y="62"/>
                      </a:lnTo>
                      <a:lnTo>
                        <a:pt x="754" y="42"/>
                      </a:lnTo>
                      <a:lnTo>
                        <a:pt x="748" y="24"/>
                      </a:lnTo>
                      <a:lnTo>
                        <a:pt x="740" y="10"/>
                      </a:lnTo>
                      <a:lnTo>
                        <a:pt x="726" y="2"/>
                      </a:lnTo>
                      <a:lnTo>
                        <a:pt x="704" y="0"/>
                      </a:lnTo>
                      <a:lnTo>
                        <a:pt x="678" y="10"/>
                      </a:lnTo>
                      <a:lnTo>
                        <a:pt x="654" y="24"/>
                      </a:lnTo>
                      <a:lnTo>
                        <a:pt x="654" y="24"/>
                      </a:lnTo>
                      <a:lnTo>
                        <a:pt x="648" y="28"/>
                      </a:lnTo>
                      <a:lnTo>
                        <a:pt x="630" y="42"/>
                      </a:lnTo>
                      <a:lnTo>
                        <a:pt x="606" y="66"/>
                      </a:lnTo>
                      <a:lnTo>
                        <a:pt x="594" y="82"/>
                      </a:lnTo>
                      <a:lnTo>
                        <a:pt x="580" y="102"/>
                      </a:lnTo>
                      <a:lnTo>
                        <a:pt x="580" y="102"/>
                      </a:lnTo>
                      <a:lnTo>
                        <a:pt x="568" y="122"/>
                      </a:lnTo>
                      <a:lnTo>
                        <a:pt x="558" y="142"/>
                      </a:lnTo>
                      <a:lnTo>
                        <a:pt x="548" y="164"/>
                      </a:lnTo>
                      <a:lnTo>
                        <a:pt x="540" y="186"/>
                      </a:lnTo>
                      <a:lnTo>
                        <a:pt x="532" y="208"/>
                      </a:lnTo>
                      <a:lnTo>
                        <a:pt x="526" y="232"/>
                      </a:lnTo>
                      <a:lnTo>
                        <a:pt x="518" y="282"/>
                      </a:lnTo>
                      <a:lnTo>
                        <a:pt x="518" y="282"/>
                      </a:lnTo>
                      <a:lnTo>
                        <a:pt x="514" y="324"/>
                      </a:lnTo>
                      <a:lnTo>
                        <a:pt x="514" y="366"/>
                      </a:lnTo>
                      <a:lnTo>
                        <a:pt x="514" y="402"/>
                      </a:lnTo>
                      <a:lnTo>
                        <a:pt x="516" y="430"/>
                      </a:lnTo>
                      <a:lnTo>
                        <a:pt x="516" y="430"/>
                      </a:lnTo>
                      <a:lnTo>
                        <a:pt x="514" y="430"/>
                      </a:lnTo>
                      <a:lnTo>
                        <a:pt x="514" y="430"/>
                      </a:lnTo>
                      <a:lnTo>
                        <a:pt x="502" y="424"/>
                      </a:lnTo>
                      <a:lnTo>
                        <a:pt x="502" y="424"/>
                      </a:lnTo>
                      <a:lnTo>
                        <a:pt x="504" y="420"/>
                      </a:lnTo>
                      <a:lnTo>
                        <a:pt x="502" y="416"/>
                      </a:lnTo>
                      <a:lnTo>
                        <a:pt x="502" y="416"/>
                      </a:lnTo>
                      <a:lnTo>
                        <a:pt x="500" y="414"/>
                      </a:lnTo>
                      <a:lnTo>
                        <a:pt x="496" y="412"/>
                      </a:lnTo>
                      <a:lnTo>
                        <a:pt x="492" y="412"/>
                      </a:lnTo>
                      <a:lnTo>
                        <a:pt x="488" y="414"/>
                      </a:lnTo>
                      <a:lnTo>
                        <a:pt x="488" y="414"/>
                      </a:lnTo>
                      <a:lnTo>
                        <a:pt x="488" y="414"/>
                      </a:lnTo>
                      <a:lnTo>
                        <a:pt x="488" y="412"/>
                      </a:lnTo>
                      <a:lnTo>
                        <a:pt x="486" y="412"/>
                      </a:lnTo>
                      <a:lnTo>
                        <a:pt x="484" y="414"/>
                      </a:lnTo>
                      <a:lnTo>
                        <a:pt x="484" y="414"/>
                      </a:lnTo>
                      <a:lnTo>
                        <a:pt x="480" y="414"/>
                      </a:lnTo>
                      <a:lnTo>
                        <a:pt x="480" y="414"/>
                      </a:lnTo>
                      <a:lnTo>
                        <a:pt x="478" y="414"/>
                      </a:lnTo>
                      <a:lnTo>
                        <a:pt x="478" y="416"/>
                      </a:lnTo>
                      <a:lnTo>
                        <a:pt x="476" y="416"/>
                      </a:lnTo>
                      <a:lnTo>
                        <a:pt x="476" y="418"/>
                      </a:lnTo>
                      <a:lnTo>
                        <a:pt x="474" y="420"/>
                      </a:lnTo>
                      <a:lnTo>
                        <a:pt x="472" y="420"/>
                      </a:lnTo>
                      <a:lnTo>
                        <a:pt x="476" y="422"/>
                      </a:lnTo>
                      <a:lnTo>
                        <a:pt x="476" y="422"/>
                      </a:lnTo>
                      <a:lnTo>
                        <a:pt x="476" y="422"/>
                      </a:lnTo>
                      <a:lnTo>
                        <a:pt x="472" y="424"/>
                      </a:lnTo>
                      <a:lnTo>
                        <a:pt x="472" y="424"/>
                      </a:lnTo>
                      <a:lnTo>
                        <a:pt x="470" y="426"/>
                      </a:lnTo>
                      <a:lnTo>
                        <a:pt x="468" y="430"/>
                      </a:lnTo>
                      <a:lnTo>
                        <a:pt x="468" y="432"/>
                      </a:lnTo>
                      <a:lnTo>
                        <a:pt x="470" y="436"/>
                      </a:lnTo>
                      <a:lnTo>
                        <a:pt x="470" y="436"/>
                      </a:lnTo>
                      <a:lnTo>
                        <a:pt x="474" y="440"/>
                      </a:lnTo>
                      <a:lnTo>
                        <a:pt x="474" y="440"/>
                      </a:lnTo>
                      <a:lnTo>
                        <a:pt x="474" y="448"/>
                      </a:lnTo>
                      <a:lnTo>
                        <a:pt x="474" y="454"/>
                      </a:lnTo>
                      <a:lnTo>
                        <a:pt x="474" y="454"/>
                      </a:lnTo>
                      <a:lnTo>
                        <a:pt x="472" y="456"/>
                      </a:lnTo>
                      <a:lnTo>
                        <a:pt x="472" y="456"/>
                      </a:lnTo>
                      <a:lnTo>
                        <a:pt x="448" y="442"/>
                      </a:lnTo>
                      <a:lnTo>
                        <a:pt x="416" y="424"/>
                      </a:lnTo>
                      <a:lnTo>
                        <a:pt x="380" y="406"/>
                      </a:lnTo>
                      <a:lnTo>
                        <a:pt x="340" y="390"/>
                      </a:lnTo>
                      <a:lnTo>
                        <a:pt x="340" y="390"/>
                      </a:lnTo>
                      <a:lnTo>
                        <a:pt x="292" y="374"/>
                      </a:lnTo>
                      <a:lnTo>
                        <a:pt x="268" y="368"/>
                      </a:lnTo>
                      <a:lnTo>
                        <a:pt x="244" y="364"/>
                      </a:lnTo>
                      <a:lnTo>
                        <a:pt x="222" y="362"/>
                      </a:lnTo>
                      <a:lnTo>
                        <a:pt x="198" y="360"/>
                      </a:lnTo>
                      <a:lnTo>
                        <a:pt x="176" y="360"/>
                      </a:lnTo>
                      <a:lnTo>
                        <a:pt x="152" y="362"/>
                      </a:lnTo>
                      <a:lnTo>
                        <a:pt x="152" y="362"/>
                      </a:lnTo>
                      <a:lnTo>
                        <a:pt x="130" y="366"/>
                      </a:lnTo>
                      <a:lnTo>
                        <a:pt x="108" y="370"/>
                      </a:lnTo>
                      <a:lnTo>
                        <a:pt x="76" y="380"/>
                      </a:lnTo>
                      <a:lnTo>
                        <a:pt x="56" y="388"/>
                      </a:lnTo>
                      <a:lnTo>
                        <a:pt x="48" y="392"/>
                      </a:lnTo>
                      <a:lnTo>
                        <a:pt x="24" y="408"/>
                      </a:lnTo>
                      <a:lnTo>
                        <a:pt x="4" y="426"/>
                      </a:lnTo>
                      <a:lnTo>
                        <a:pt x="0" y="436"/>
                      </a:lnTo>
                      <a:lnTo>
                        <a:pt x="0" y="466"/>
                      </a:lnTo>
                      <a:lnTo>
                        <a:pt x="4" y="476"/>
                      </a:lnTo>
                      <a:lnTo>
                        <a:pt x="18" y="488"/>
                      </a:lnTo>
                      <a:lnTo>
                        <a:pt x="36" y="500"/>
                      </a:lnTo>
                      <a:lnTo>
                        <a:pt x="36" y="500"/>
                      </a:lnTo>
                      <a:lnTo>
                        <a:pt x="44" y="504"/>
                      </a:lnTo>
                      <a:lnTo>
                        <a:pt x="50" y="506"/>
                      </a:lnTo>
                      <a:lnTo>
                        <a:pt x="56" y="506"/>
                      </a:lnTo>
                      <a:lnTo>
                        <a:pt x="56" y="506"/>
                      </a:lnTo>
                      <a:lnTo>
                        <a:pt x="60" y="508"/>
                      </a:lnTo>
                      <a:lnTo>
                        <a:pt x="64" y="510"/>
                      </a:lnTo>
                      <a:lnTo>
                        <a:pt x="70" y="514"/>
                      </a:lnTo>
                      <a:lnTo>
                        <a:pt x="70" y="514"/>
                      </a:lnTo>
                      <a:lnTo>
                        <a:pt x="76" y="518"/>
                      </a:lnTo>
                      <a:lnTo>
                        <a:pt x="82" y="520"/>
                      </a:lnTo>
                      <a:lnTo>
                        <a:pt x="90" y="520"/>
                      </a:lnTo>
                      <a:lnTo>
                        <a:pt x="90" y="520"/>
                      </a:lnTo>
                      <a:lnTo>
                        <a:pt x="96" y="522"/>
                      </a:lnTo>
                      <a:lnTo>
                        <a:pt x="104" y="524"/>
                      </a:lnTo>
                      <a:lnTo>
                        <a:pt x="112" y="528"/>
                      </a:lnTo>
                      <a:lnTo>
                        <a:pt x="116" y="530"/>
                      </a:lnTo>
                      <a:lnTo>
                        <a:pt x="116" y="530"/>
                      </a:lnTo>
                      <a:lnTo>
                        <a:pt x="120" y="534"/>
                      </a:lnTo>
                      <a:lnTo>
                        <a:pt x="126" y="536"/>
                      </a:lnTo>
                      <a:lnTo>
                        <a:pt x="136" y="540"/>
                      </a:lnTo>
                      <a:lnTo>
                        <a:pt x="136" y="540"/>
                      </a:lnTo>
                      <a:lnTo>
                        <a:pt x="144" y="548"/>
                      </a:lnTo>
                      <a:lnTo>
                        <a:pt x="148" y="554"/>
                      </a:lnTo>
                      <a:lnTo>
                        <a:pt x="150" y="558"/>
                      </a:lnTo>
                      <a:lnTo>
                        <a:pt x="150" y="558"/>
                      </a:lnTo>
                      <a:lnTo>
                        <a:pt x="152" y="562"/>
                      </a:lnTo>
                      <a:lnTo>
                        <a:pt x="156" y="564"/>
                      </a:lnTo>
                      <a:lnTo>
                        <a:pt x="162" y="564"/>
                      </a:lnTo>
                      <a:lnTo>
                        <a:pt x="162" y="564"/>
                      </a:lnTo>
                      <a:lnTo>
                        <a:pt x="168" y="568"/>
                      </a:lnTo>
                      <a:lnTo>
                        <a:pt x="172" y="572"/>
                      </a:lnTo>
                      <a:lnTo>
                        <a:pt x="174" y="578"/>
                      </a:lnTo>
                      <a:lnTo>
                        <a:pt x="174" y="578"/>
                      </a:lnTo>
                      <a:lnTo>
                        <a:pt x="176" y="580"/>
                      </a:lnTo>
                      <a:lnTo>
                        <a:pt x="178" y="584"/>
                      </a:lnTo>
                      <a:lnTo>
                        <a:pt x="184" y="590"/>
                      </a:lnTo>
                      <a:lnTo>
                        <a:pt x="192" y="594"/>
                      </a:lnTo>
                      <a:lnTo>
                        <a:pt x="196" y="596"/>
                      </a:lnTo>
                      <a:lnTo>
                        <a:pt x="196" y="596"/>
                      </a:lnTo>
                      <a:lnTo>
                        <a:pt x="200" y="598"/>
                      </a:lnTo>
                      <a:lnTo>
                        <a:pt x="204" y="602"/>
                      </a:lnTo>
                      <a:lnTo>
                        <a:pt x="210" y="608"/>
                      </a:lnTo>
                      <a:lnTo>
                        <a:pt x="210" y="608"/>
                      </a:lnTo>
                      <a:lnTo>
                        <a:pt x="214" y="610"/>
                      </a:lnTo>
                      <a:lnTo>
                        <a:pt x="222" y="614"/>
                      </a:lnTo>
                      <a:lnTo>
                        <a:pt x="232" y="620"/>
                      </a:lnTo>
                      <a:lnTo>
                        <a:pt x="232" y="620"/>
                      </a:lnTo>
                      <a:lnTo>
                        <a:pt x="248" y="626"/>
                      </a:lnTo>
                      <a:lnTo>
                        <a:pt x="258" y="632"/>
                      </a:lnTo>
                      <a:lnTo>
                        <a:pt x="258" y="632"/>
                      </a:lnTo>
                      <a:lnTo>
                        <a:pt x="264" y="632"/>
                      </a:lnTo>
                      <a:lnTo>
                        <a:pt x="272" y="632"/>
                      </a:lnTo>
                      <a:lnTo>
                        <a:pt x="282" y="630"/>
                      </a:lnTo>
                      <a:lnTo>
                        <a:pt x="302" y="622"/>
                      </a:lnTo>
                      <a:lnTo>
                        <a:pt x="320" y="610"/>
                      </a:lnTo>
                      <a:lnTo>
                        <a:pt x="338" y="600"/>
                      </a:lnTo>
                      <a:lnTo>
                        <a:pt x="364" y="586"/>
                      </a:lnTo>
                      <a:lnTo>
                        <a:pt x="380" y="580"/>
                      </a:lnTo>
                      <a:lnTo>
                        <a:pt x="382" y="578"/>
                      </a:lnTo>
                      <a:lnTo>
                        <a:pt x="382" y="578"/>
                      </a:lnTo>
                      <a:lnTo>
                        <a:pt x="368" y="604"/>
                      </a:lnTo>
                      <a:lnTo>
                        <a:pt x="358" y="628"/>
                      </a:lnTo>
                      <a:lnTo>
                        <a:pt x="358" y="628"/>
                      </a:lnTo>
                      <a:lnTo>
                        <a:pt x="344" y="670"/>
                      </a:lnTo>
                      <a:lnTo>
                        <a:pt x="342" y="682"/>
                      </a:lnTo>
                      <a:lnTo>
                        <a:pt x="342" y="688"/>
                      </a:lnTo>
                      <a:lnTo>
                        <a:pt x="342" y="692"/>
                      </a:lnTo>
                      <a:lnTo>
                        <a:pt x="344" y="692"/>
                      </a:lnTo>
                      <a:lnTo>
                        <a:pt x="346" y="692"/>
                      </a:lnTo>
                      <a:lnTo>
                        <a:pt x="358" y="702"/>
                      </a:lnTo>
                      <a:lnTo>
                        <a:pt x="358" y="702"/>
                      </a:lnTo>
                      <a:lnTo>
                        <a:pt x="366" y="708"/>
                      </a:lnTo>
                      <a:lnTo>
                        <a:pt x="384" y="724"/>
                      </a:lnTo>
                      <a:lnTo>
                        <a:pt x="396" y="730"/>
                      </a:lnTo>
                      <a:lnTo>
                        <a:pt x="410" y="738"/>
                      </a:lnTo>
                      <a:lnTo>
                        <a:pt x="420" y="740"/>
                      </a:lnTo>
                      <a:lnTo>
                        <a:pt x="432" y="742"/>
                      </a:lnTo>
                      <a:lnTo>
                        <a:pt x="432" y="742"/>
                      </a:lnTo>
                      <a:lnTo>
                        <a:pt x="440" y="740"/>
                      </a:lnTo>
                      <a:lnTo>
                        <a:pt x="446" y="742"/>
                      </a:lnTo>
                      <a:lnTo>
                        <a:pt x="452" y="744"/>
                      </a:lnTo>
                      <a:lnTo>
                        <a:pt x="456" y="746"/>
                      </a:lnTo>
                      <a:lnTo>
                        <a:pt x="460" y="752"/>
                      </a:lnTo>
                      <a:lnTo>
                        <a:pt x="462" y="754"/>
                      </a:lnTo>
                      <a:lnTo>
                        <a:pt x="462" y="754"/>
                      </a:lnTo>
                      <a:lnTo>
                        <a:pt x="472" y="762"/>
                      </a:lnTo>
                      <a:lnTo>
                        <a:pt x="484" y="766"/>
                      </a:lnTo>
                      <a:lnTo>
                        <a:pt x="488" y="766"/>
                      </a:lnTo>
                      <a:lnTo>
                        <a:pt x="494" y="764"/>
                      </a:lnTo>
                      <a:lnTo>
                        <a:pt x="494" y="764"/>
                      </a:lnTo>
                      <a:lnTo>
                        <a:pt x="500" y="764"/>
                      </a:lnTo>
                      <a:lnTo>
                        <a:pt x="506" y="768"/>
                      </a:lnTo>
                      <a:lnTo>
                        <a:pt x="588" y="768"/>
                      </a:lnTo>
                      <a:lnTo>
                        <a:pt x="588" y="768"/>
                      </a:lnTo>
                      <a:lnTo>
                        <a:pt x="586" y="750"/>
                      </a:lnTo>
                      <a:lnTo>
                        <a:pt x="584" y="736"/>
                      </a:lnTo>
                      <a:lnTo>
                        <a:pt x="584" y="736"/>
                      </a:lnTo>
                      <a:lnTo>
                        <a:pt x="552" y="654"/>
                      </a:lnTo>
                      <a:lnTo>
                        <a:pt x="534" y="602"/>
                      </a:lnTo>
                      <a:lnTo>
                        <a:pt x="530" y="586"/>
                      </a:lnTo>
                      <a:lnTo>
                        <a:pt x="530" y="580"/>
                      </a:lnTo>
                      <a:lnTo>
                        <a:pt x="530" y="578"/>
                      </a:lnTo>
                      <a:lnTo>
                        <a:pt x="530" y="578"/>
                      </a:lnTo>
                      <a:lnTo>
                        <a:pt x="534" y="574"/>
                      </a:lnTo>
                      <a:lnTo>
                        <a:pt x="536" y="566"/>
                      </a:lnTo>
                      <a:lnTo>
                        <a:pt x="538" y="548"/>
                      </a:lnTo>
                      <a:lnTo>
                        <a:pt x="548" y="572"/>
                      </a:lnTo>
                      <a:lnTo>
                        <a:pt x="554" y="580"/>
                      </a:lnTo>
                      <a:lnTo>
                        <a:pt x="558" y="594"/>
                      </a:lnTo>
                      <a:lnTo>
                        <a:pt x="568" y="610"/>
                      </a:lnTo>
                      <a:lnTo>
                        <a:pt x="570" y="614"/>
                      </a:lnTo>
                      <a:lnTo>
                        <a:pt x="584" y="638"/>
                      </a:lnTo>
                      <a:lnTo>
                        <a:pt x="590" y="638"/>
                      </a:lnTo>
                      <a:lnTo>
                        <a:pt x="592" y="642"/>
                      </a:lnTo>
                      <a:lnTo>
                        <a:pt x="590" y="648"/>
                      </a:lnTo>
                      <a:lnTo>
                        <a:pt x="598" y="658"/>
                      </a:lnTo>
                      <a:lnTo>
                        <a:pt x="608" y="676"/>
                      </a:lnTo>
                      <a:lnTo>
                        <a:pt x="626" y="688"/>
                      </a:lnTo>
                      <a:lnTo>
                        <a:pt x="642" y="690"/>
                      </a:lnTo>
                      <a:lnTo>
                        <a:pt x="638" y="678"/>
                      </a:lnTo>
                      <a:lnTo>
                        <a:pt x="646" y="688"/>
                      </a:lnTo>
                      <a:lnTo>
                        <a:pt x="650" y="672"/>
                      </a:lnTo>
                      <a:lnTo>
                        <a:pt x="648" y="652"/>
                      </a:lnTo>
                      <a:lnTo>
                        <a:pt x="638" y="634"/>
                      </a:lnTo>
                      <a:lnTo>
                        <a:pt x="632" y="622"/>
                      </a:lnTo>
                      <a:lnTo>
                        <a:pt x="626" y="620"/>
                      </a:lnTo>
                      <a:lnTo>
                        <a:pt x="624" y="616"/>
                      </a:lnTo>
                      <a:lnTo>
                        <a:pt x="626" y="612"/>
                      </a:lnTo>
                      <a:lnTo>
                        <a:pt x="612" y="590"/>
                      </a:lnTo>
                      <a:lnTo>
                        <a:pt x="608" y="584"/>
                      </a:lnTo>
                      <a:lnTo>
                        <a:pt x="598" y="568"/>
                      </a:lnTo>
                      <a:lnTo>
                        <a:pt x="588" y="560"/>
                      </a:lnTo>
                      <a:lnTo>
                        <a:pt x="584" y="550"/>
                      </a:lnTo>
                      <a:lnTo>
                        <a:pt x="568" y="530"/>
                      </a:lnTo>
                      <a:lnTo>
                        <a:pt x="568" y="530"/>
                      </a:lnTo>
                      <a:lnTo>
                        <a:pt x="586" y="536"/>
                      </a:lnTo>
                      <a:lnTo>
                        <a:pt x="592" y="538"/>
                      </a:lnTo>
                      <a:lnTo>
                        <a:pt x="598" y="536"/>
                      </a:lnTo>
                      <a:lnTo>
                        <a:pt x="598" y="536"/>
                      </a:lnTo>
                      <a:lnTo>
                        <a:pt x="600" y="538"/>
                      </a:lnTo>
                      <a:lnTo>
                        <a:pt x="604" y="540"/>
                      </a:lnTo>
                      <a:lnTo>
                        <a:pt x="618" y="552"/>
                      </a:lnTo>
                      <a:lnTo>
                        <a:pt x="654" y="590"/>
                      </a:lnTo>
                      <a:lnTo>
                        <a:pt x="714" y="658"/>
                      </a:lnTo>
                      <a:lnTo>
                        <a:pt x="714" y="658"/>
                      </a:lnTo>
                      <a:lnTo>
                        <a:pt x="724" y="666"/>
                      </a:lnTo>
                      <a:lnTo>
                        <a:pt x="740" y="676"/>
                      </a:lnTo>
                      <a:lnTo>
                        <a:pt x="770" y="692"/>
                      </a:lnTo>
                      <a:lnTo>
                        <a:pt x="770" y="692"/>
                      </a:lnTo>
                      <a:lnTo>
                        <a:pt x="792" y="698"/>
                      </a:lnTo>
                      <a:lnTo>
                        <a:pt x="804" y="702"/>
                      </a:lnTo>
                      <a:lnTo>
                        <a:pt x="804" y="702"/>
                      </a:lnTo>
                      <a:lnTo>
                        <a:pt x="814" y="706"/>
                      </a:lnTo>
                      <a:lnTo>
                        <a:pt x="822" y="708"/>
                      </a:lnTo>
                      <a:lnTo>
                        <a:pt x="830" y="708"/>
                      </a:lnTo>
                      <a:lnTo>
                        <a:pt x="830" y="708"/>
                      </a:lnTo>
                      <a:lnTo>
                        <a:pt x="836" y="708"/>
                      </a:lnTo>
                      <a:lnTo>
                        <a:pt x="842" y="708"/>
                      </a:lnTo>
                      <a:lnTo>
                        <a:pt x="848" y="710"/>
                      </a:lnTo>
                      <a:lnTo>
                        <a:pt x="852" y="722"/>
                      </a:lnTo>
                      <a:lnTo>
                        <a:pt x="904" y="736"/>
                      </a:lnTo>
                      <a:lnTo>
                        <a:pt x="904" y="736"/>
                      </a:lnTo>
                      <a:lnTo>
                        <a:pt x="910" y="736"/>
                      </a:lnTo>
                      <a:lnTo>
                        <a:pt x="914" y="734"/>
                      </a:lnTo>
                      <a:lnTo>
                        <a:pt x="916" y="732"/>
                      </a:lnTo>
                      <a:lnTo>
                        <a:pt x="916" y="730"/>
                      </a:lnTo>
                      <a:lnTo>
                        <a:pt x="916" y="730"/>
                      </a:lnTo>
                      <a:lnTo>
                        <a:pt x="914" y="722"/>
                      </a:lnTo>
                      <a:lnTo>
                        <a:pt x="910" y="716"/>
                      </a:lnTo>
                      <a:lnTo>
                        <a:pt x="898" y="700"/>
                      </a:lnTo>
                      <a:lnTo>
                        <a:pt x="898" y="700"/>
                      </a:lnTo>
                      <a:lnTo>
                        <a:pt x="892" y="694"/>
                      </a:lnTo>
                      <a:lnTo>
                        <a:pt x="884" y="690"/>
                      </a:lnTo>
                      <a:lnTo>
                        <a:pt x="878" y="688"/>
                      </a:lnTo>
                      <a:lnTo>
                        <a:pt x="878" y="688"/>
                      </a:lnTo>
                      <a:close/>
                      <a:moveTo>
                        <a:pt x="478" y="422"/>
                      </a:moveTo>
                      <a:lnTo>
                        <a:pt x="478" y="422"/>
                      </a:lnTo>
                      <a:lnTo>
                        <a:pt x="478" y="422"/>
                      </a:lnTo>
                      <a:lnTo>
                        <a:pt x="478" y="420"/>
                      </a:lnTo>
                      <a:lnTo>
                        <a:pt x="478" y="422"/>
                      </a:lnTo>
                      <a:close/>
                    </a:path>
                  </a:pathLst>
                </a:custGeom>
                <a:grpFill/>
                <a:ln w="9525">
                  <a:noFill/>
                  <a:round/>
                  <a:headEnd/>
                  <a:tailEnd/>
                </a:ln>
                <a:effectLst>
                  <a:glow rad="38100">
                    <a:schemeClr val="bg2">
                      <a:lumMod val="60000"/>
                      <a:lumOff val="40000"/>
                      <a:alpha val="19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grpSp>
          <p:nvGrpSpPr>
            <p:cNvPr id="138" name="Group 715"/>
            <p:cNvGrpSpPr/>
            <p:nvPr/>
          </p:nvGrpSpPr>
          <p:grpSpPr>
            <a:xfrm>
              <a:off x="2" y="-16"/>
              <a:ext cx="9252335" cy="6787414"/>
              <a:chOff x="2" y="-16"/>
              <a:chExt cx="9252335" cy="6787414"/>
            </a:xfrm>
          </p:grpSpPr>
          <p:grpSp>
            <p:nvGrpSpPr>
              <p:cNvPr id="139" name="Group 129"/>
              <p:cNvGrpSpPr>
                <a:grpSpLocks noChangeAspect="1"/>
              </p:cNvGrpSpPr>
              <p:nvPr/>
            </p:nvGrpSpPr>
            <p:grpSpPr>
              <a:xfrm rot="20119239">
                <a:off x="7445117" y="3056828"/>
                <a:ext cx="1807220" cy="3062371"/>
                <a:chOff x="2048564" y="457200"/>
                <a:chExt cx="6368361" cy="10791417"/>
              </a:xfrm>
              <a:solidFill>
                <a:schemeClr val="bg2">
                  <a:lumMod val="60000"/>
                  <a:lumOff val="40000"/>
                  <a:alpha val="18000"/>
                </a:schemeClr>
              </a:solidFill>
            </p:grpSpPr>
            <p:sp>
              <p:nvSpPr>
                <p:cNvPr id="175"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6"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7"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8"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solidFill>
                  <a:schemeClr val="bg2">
                    <a:lumMod val="60000"/>
                    <a:lumOff val="40000"/>
                    <a:alpha val="21000"/>
                  </a:schemeClr>
                </a:solidFill>
                <a:ln w="9525">
                  <a:noFill/>
                  <a:round/>
                  <a:headEnd/>
                  <a:tailEnd/>
                </a:ln>
                <a:effectLst>
                  <a:glow rad="50800">
                    <a:schemeClr val="bg2">
                      <a:lumMod val="60000"/>
                      <a:lumOff val="40000"/>
                      <a:alpha val="3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126" name="Freeform 89"/>
                <p:cNvSpPr>
                  <a:spLocks noEditPoints="1"/>
                </p:cNvSpPr>
                <p:nvPr/>
              </p:nvSpPr>
              <p:spPr bwMode="auto">
                <a:xfrm rot="2303669">
                  <a:off x="2048564" y="7997672"/>
                  <a:ext cx="3812097" cy="325094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solidFill>
                  <a:schemeClr val="bg2">
                    <a:lumMod val="60000"/>
                    <a:lumOff val="40000"/>
                    <a:alpha val="72000"/>
                  </a:schemeClr>
                </a:solidFill>
                <a:ln>
                  <a:noFill/>
                </a:ln>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0" name="Group 134"/>
              <p:cNvGrpSpPr>
                <a:grpSpLocks noChangeAspect="1"/>
              </p:cNvGrpSpPr>
              <p:nvPr/>
            </p:nvGrpSpPr>
            <p:grpSpPr>
              <a:xfrm rot="1992353">
                <a:off x="7040279" y="5528388"/>
                <a:ext cx="986817" cy="1259010"/>
                <a:chOff x="1025626" y="1216025"/>
                <a:chExt cx="3317877" cy="4233024"/>
              </a:xfrm>
              <a:solidFill>
                <a:schemeClr val="bg2">
                  <a:lumMod val="60000"/>
                  <a:lumOff val="40000"/>
                  <a:alpha val="18000"/>
                </a:schemeClr>
              </a:solidFill>
            </p:grpSpPr>
            <p:sp>
              <p:nvSpPr>
                <p:cNvPr id="172"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4" name="Freeform 82"/>
                <p:cNvSpPr>
                  <a:spLocks noEditPoints="1"/>
                </p:cNvSpPr>
                <p:nvPr/>
              </p:nvSpPr>
              <p:spPr bwMode="auto">
                <a:xfrm rot="20200629">
                  <a:off x="1025626" y="2728077"/>
                  <a:ext cx="3317877" cy="2720972"/>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solidFill>
                  <a:schemeClr val="tx2">
                    <a:lumMod val="60000"/>
                    <a:lumOff val="40000"/>
                    <a:alpha val="10000"/>
                  </a:schemeClr>
                </a:solidFill>
                <a:ln w="9525">
                  <a:solidFill>
                    <a:schemeClr val="tx2">
                      <a:lumMod val="60000"/>
                      <a:lumOff val="40000"/>
                      <a:alpha val="9000"/>
                    </a:schemeClr>
                  </a:solidFill>
                  <a:round/>
                  <a:headEnd/>
                  <a:tailEnd/>
                </a:ln>
                <a:effectLst>
                  <a:glow rad="63500">
                    <a:schemeClr val="tx2">
                      <a:lumMod val="60000"/>
                      <a:lumOff val="40000"/>
                      <a:alpha val="28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141" name="Group 154"/>
              <p:cNvGrpSpPr>
                <a:grpSpLocks noChangeAspect="1"/>
              </p:cNvGrpSpPr>
              <p:nvPr/>
            </p:nvGrpSpPr>
            <p:grpSpPr>
              <a:xfrm rot="2047758">
                <a:off x="6509445" y="1366517"/>
                <a:ext cx="1457110" cy="1131216"/>
                <a:chOff x="381000" y="3581400"/>
                <a:chExt cx="3435350" cy="2667000"/>
              </a:xfrm>
              <a:solidFill>
                <a:schemeClr val="bg2">
                  <a:lumMod val="60000"/>
                  <a:lumOff val="40000"/>
                  <a:alpha val="18000"/>
                </a:schemeClr>
              </a:solidFill>
            </p:grpSpPr>
            <p:sp>
              <p:nvSpPr>
                <p:cNvPr id="167"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8"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9"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0" name="Freeform 75"/>
                <p:cNvSpPr>
                  <a:spLocks noEditPoints="1"/>
                </p:cNvSpPr>
                <p:nvPr/>
              </p:nvSpPr>
              <p:spPr bwMode="auto">
                <a:xfrm>
                  <a:off x="381000" y="3581400"/>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solidFill>
                  <a:schemeClr val="bg2">
                    <a:lumMod val="60000"/>
                    <a:lumOff val="40000"/>
                    <a:alpha val="18000"/>
                  </a:schemeClr>
                </a:solidFill>
                <a:ln w="9525">
                  <a:solidFill>
                    <a:schemeClr val="bg2">
                      <a:lumMod val="60000"/>
                      <a:lumOff val="40000"/>
                      <a:alpha val="19000"/>
                    </a:schemeClr>
                  </a:solidFill>
                  <a:round/>
                  <a:headEnd/>
                  <a:tailEnd/>
                </a:ln>
                <a:effectLst>
                  <a:glow rad="63500">
                    <a:schemeClr val="bg2">
                      <a:lumMod val="60000"/>
                      <a:lumOff val="40000"/>
                      <a:alpha val="18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142" name="Group 164"/>
              <p:cNvGrpSpPr>
                <a:grpSpLocks noChangeAspect="1"/>
              </p:cNvGrpSpPr>
              <p:nvPr/>
            </p:nvGrpSpPr>
            <p:grpSpPr>
              <a:xfrm rot="20120039">
                <a:off x="8188924" y="3823923"/>
                <a:ext cx="960037" cy="745321"/>
                <a:chOff x="381000" y="3581400"/>
                <a:chExt cx="3435350" cy="2667000"/>
              </a:xfrm>
              <a:solidFill>
                <a:schemeClr val="bg2">
                  <a:lumMod val="60000"/>
                  <a:lumOff val="40000"/>
                  <a:alpha val="18000"/>
                </a:schemeClr>
              </a:solidFill>
            </p:grpSpPr>
            <p:sp>
              <p:nvSpPr>
                <p:cNvPr id="163"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4"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5"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6" name="Freeform 75"/>
                <p:cNvSpPr>
                  <a:spLocks noEditPoints="1"/>
                </p:cNvSpPr>
                <p:nvPr/>
              </p:nvSpPr>
              <p:spPr bwMode="auto">
                <a:xfrm rot="813286">
                  <a:off x="381000" y="3581400"/>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solidFill>
                  <a:schemeClr val="bg2">
                    <a:lumMod val="60000"/>
                    <a:lumOff val="40000"/>
                    <a:alpha val="72000"/>
                  </a:schemeClr>
                </a:solidFill>
                <a:ln>
                  <a:noFill/>
                </a:ln>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3" name="Group 48"/>
              <p:cNvGrpSpPr>
                <a:grpSpLocks noChangeAspect="1"/>
              </p:cNvGrpSpPr>
              <p:nvPr/>
            </p:nvGrpSpPr>
            <p:grpSpPr>
              <a:xfrm>
                <a:off x="2" y="685789"/>
                <a:ext cx="1312805" cy="1509325"/>
                <a:chOff x="1447800" y="3114675"/>
                <a:chExt cx="1836489" cy="2111412"/>
              </a:xfrm>
              <a:solidFill>
                <a:schemeClr val="bg2">
                  <a:lumMod val="50000"/>
                  <a:lumOff val="50000"/>
                  <a:alpha val="18000"/>
                </a:schemeClr>
              </a:solidFill>
            </p:grpSpPr>
            <p:sp>
              <p:nvSpPr>
                <p:cNvPr id="159" name="Freeform 42"/>
                <p:cNvSpPr>
                  <a:spLocks/>
                </p:cNvSpPr>
                <p:nvPr/>
              </p:nvSpPr>
              <p:spPr bwMode="auto">
                <a:xfrm>
                  <a:off x="1990725" y="4175125"/>
                  <a:ext cx="498475" cy="269875"/>
                </a:xfrm>
                <a:custGeom>
                  <a:avLst/>
                  <a:gdLst>
                    <a:gd name="T0" fmla="*/ 314 w 314"/>
                    <a:gd name="T1" fmla="*/ 170 h 170"/>
                    <a:gd name="T2" fmla="*/ 314 w 314"/>
                    <a:gd name="T3" fmla="*/ 170 h 170"/>
                    <a:gd name="T4" fmla="*/ 314 w 314"/>
                    <a:gd name="T5" fmla="*/ 168 h 170"/>
                    <a:gd name="T6" fmla="*/ 314 w 314"/>
                    <a:gd name="T7" fmla="*/ 166 h 170"/>
                    <a:gd name="T8" fmla="*/ 314 w 314"/>
                    <a:gd name="T9" fmla="*/ 166 h 170"/>
                    <a:gd name="T10" fmla="*/ 300 w 314"/>
                    <a:gd name="T11" fmla="*/ 158 h 170"/>
                    <a:gd name="T12" fmla="*/ 58 w 314"/>
                    <a:gd name="T13" fmla="*/ 22 h 170"/>
                    <a:gd name="T14" fmla="*/ 58 w 314"/>
                    <a:gd name="T15" fmla="*/ 22 h 170"/>
                    <a:gd name="T16" fmla="*/ 34 w 314"/>
                    <a:gd name="T17" fmla="*/ 8 h 170"/>
                    <a:gd name="T18" fmla="*/ 34 w 314"/>
                    <a:gd name="T19" fmla="*/ 8 h 170"/>
                    <a:gd name="T20" fmla="*/ 22 w 314"/>
                    <a:gd name="T21" fmla="*/ 2 h 170"/>
                    <a:gd name="T22" fmla="*/ 8 w 314"/>
                    <a:gd name="T23" fmla="*/ 0 h 170"/>
                    <a:gd name="T24" fmla="*/ 8 w 314"/>
                    <a:gd name="T25" fmla="*/ 0 h 170"/>
                    <a:gd name="T26" fmla="*/ 4 w 314"/>
                    <a:gd name="T27" fmla="*/ 0 h 170"/>
                    <a:gd name="T28" fmla="*/ 2 w 314"/>
                    <a:gd name="T29" fmla="*/ 2 h 170"/>
                    <a:gd name="T30" fmla="*/ 0 w 314"/>
                    <a:gd name="T31" fmla="*/ 4 h 170"/>
                    <a:gd name="T32" fmla="*/ 2 w 314"/>
                    <a:gd name="T33" fmla="*/ 6 h 170"/>
                    <a:gd name="T34" fmla="*/ 2 w 314"/>
                    <a:gd name="T35" fmla="*/ 6 h 170"/>
                    <a:gd name="T36" fmla="*/ 8 w 314"/>
                    <a:gd name="T37" fmla="*/ 12 h 170"/>
                    <a:gd name="T38" fmla="*/ 16 w 314"/>
                    <a:gd name="T39" fmla="*/ 14 h 170"/>
                    <a:gd name="T40" fmla="*/ 16 w 314"/>
                    <a:gd name="T41" fmla="*/ 14 h 170"/>
                    <a:gd name="T42" fmla="*/ 28 w 314"/>
                    <a:gd name="T43" fmla="*/ 18 h 170"/>
                    <a:gd name="T44" fmla="*/ 40 w 314"/>
                    <a:gd name="T45" fmla="*/ 24 h 170"/>
                    <a:gd name="T46" fmla="*/ 298 w 314"/>
                    <a:gd name="T47" fmla="*/ 162 h 170"/>
                    <a:gd name="T48" fmla="*/ 298 w 314"/>
                    <a:gd name="T49" fmla="*/ 162 h 170"/>
                    <a:gd name="T50" fmla="*/ 308 w 314"/>
                    <a:gd name="T51" fmla="*/ 168 h 170"/>
                    <a:gd name="T52" fmla="*/ 314 w 314"/>
                    <a:gd name="T53" fmla="*/ 170 h 170"/>
                    <a:gd name="T54" fmla="*/ 314 w 314"/>
                    <a:gd name="T55"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14" h="170">
                      <a:moveTo>
                        <a:pt x="314" y="170"/>
                      </a:moveTo>
                      <a:lnTo>
                        <a:pt x="314" y="170"/>
                      </a:lnTo>
                      <a:lnTo>
                        <a:pt x="314" y="168"/>
                      </a:lnTo>
                      <a:lnTo>
                        <a:pt x="314" y="166"/>
                      </a:lnTo>
                      <a:lnTo>
                        <a:pt x="314" y="166"/>
                      </a:lnTo>
                      <a:lnTo>
                        <a:pt x="300" y="158"/>
                      </a:lnTo>
                      <a:lnTo>
                        <a:pt x="58" y="22"/>
                      </a:lnTo>
                      <a:lnTo>
                        <a:pt x="58" y="22"/>
                      </a:lnTo>
                      <a:lnTo>
                        <a:pt x="34" y="8"/>
                      </a:lnTo>
                      <a:lnTo>
                        <a:pt x="34" y="8"/>
                      </a:lnTo>
                      <a:lnTo>
                        <a:pt x="22" y="2"/>
                      </a:lnTo>
                      <a:lnTo>
                        <a:pt x="8" y="0"/>
                      </a:lnTo>
                      <a:lnTo>
                        <a:pt x="8" y="0"/>
                      </a:lnTo>
                      <a:lnTo>
                        <a:pt x="4" y="0"/>
                      </a:lnTo>
                      <a:lnTo>
                        <a:pt x="2" y="2"/>
                      </a:lnTo>
                      <a:lnTo>
                        <a:pt x="0" y="4"/>
                      </a:lnTo>
                      <a:lnTo>
                        <a:pt x="2" y="6"/>
                      </a:lnTo>
                      <a:lnTo>
                        <a:pt x="2" y="6"/>
                      </a:lnTo>
                      <a:lnTo>
                        <a:pt x="8" y="12"/>
                      </a:lnTo>
                      <a:lnTo>
                        <a:pt x="16" y="14"/>
                      </a:lnTo>
                      <a:lnTo>
                        <a:pt x="16" y="14"/>
                      </a:lnTo>
                      <a:lnTo>
                        <a:pt x="28" y="18"/>
                      </a:lnTo>
                      <a:lnTo>
                        <a:pt x="40" y="24"/>
                      </a:lnTo>
                      <a:lnTo>
                        <a:pt x="298" y="162"/>
                      </a:lnTo>
                      <a:lnTo>
                        <a:pt x="298" y="162"/>
                      </a:lnTo>
                      <a:lnTo>
                        <a:pt x="308" y="168"/>
                      </a:lnTo>
                      <a:lnTo>
                        <a:pt x="314" y="170"/>
                      </a:lnTo>
                      <a:lnTo>
                        <a:pt x="314"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0" name="Freeform 43"/>
                <p:cNvSpPr>
                  <a:spLocks/>
                </p:cNvSpPr>
                <p:nvPr/>
              </p:nvSpPr>
              <p:spPr bwMode="auto">
                <a:xfrm>
                  <a:off x="2498725" y="445135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1" name="Freeform 44"/>
                <p:cNvSpPr>
                  <a:spLocks/>
                </p:cNvSpPr>
                <p:nvPr/>
              </p:nvSpPr>
              <p:spPr bwMode="auto">
                <a:xfrm>
                  <a:off x="2511425" y="3870325"/>
                  <a:ext cx="60325" cy="561975"/>
                </a:xfrm>
                <a:custGeom>
                  <a:avLst/>
                  <a:gdLst>
                    <a:gd name="T0" fmla="*/ 2 w 38"/>
                    <a:gd name="T1" fmla="*/ 352 h 354"/>
                    <a:gd name="T2" fmla="*/ 2 w 38"/>
                    <a:gd name="T3" fmla="*/ 352 h 354"/>
                    <a:gd name="T4" fmla="*/ 4 w 38"/>
                    <a:gd name="T5" fmla="*/ 346 h 354"/>
                    <a:gd name="T6" fmla="*/ 6 w 38"/>
                    <a:gd name="T7" fmla="*/ 336 h 354"/>
                    <a:gd name="T8" fmla="*/ 32 w 38"/>
                    <a:gd name="T9" fmla="*/ 44 h 354"/>
                    <a:gd name="T10" fmla="*/ 32 w 38"/>
                    <a:gd name="T11" fmla="*/ 44 h 354"/>
                    <a:gd name="T12" fmla="*/ 34 w 38"/>
                    <a:gd name="T13" fmla="*/ 30 h 354"/>
                    <a:gd name="T14" fmla="*/ 36 w 38"/>
                    <a:gd name="T15" fmla="*/ 20 h 354"/>
                    <a:gd name="T16" fmla="*/ 36 w 38"/>
                    <a:gd name="T17" fmla="*/ 20 h 354"/>
                    <a:gd name="T18" fmla="*/ 38 w 38"/>
                    <a:gd name="T19" fmla="*/ 10 h 354"/>
                    <a:gd name="T20" fmla="*/ 38 w 38"/>
                    <a:gd name="T21" fmla="*/ 2 h 354"/>
                    <a:gd name="T22" fmla="*/ 38 w 38"/>
                    <a:gd name="T23" fmla="*/ 2 h 354"/>
                    <a:gd name="T24" fmla="*/ 36 w 38"/>
                    <a:gd name="T25" fmla="*/ 0 h 354"/>
                    <a:gd name="T26" fmla="*/ 34 w 38"/>
                    <a:gd name="T27" fmla="*/ 0 h 354"/>
                    <a:gd name="T28" fmla="*/ 32 w 38"/>
                    <a:gd name="T29" fmla="*/ 0 h 354"/>
                    <a:gd name="T30" fmla="*/ 28 w 38"/>
                    <a:gd name="T31" fmla="*/ 4 h 354"/>
                    <a:gd name="T32" fmla="*/ 28 w 38"/>
                    <a:gd name="T33" fmla="*/ 4 h 354"/>
                    <a:gd name="T34" fmla="*/ 24 w 38"/>
                    <a:gd name="T35" fmla="*/ 16 h 354"/>
                    <a:gd name="T36" fmla="*/ 22 w 38"/>
                    <a:gd name="T37" fmla="*/ 30 h 354"/>
                    <a:gd name="T38" fmla="*/ 22 w 38"/>
                    <a:gd name="T39" fmla="*/ 30 h 354"/>
                    <a:gd name="T40" fmla="*/ 20 w 38"/>
                    <a:gd name="T41" fmla="*/ 58 h 354"/>
                    <a:gd name="T42" fmla="*/ 0 w 38"/>
                    <a:gd name="T43" fmla="*/ 334 h 354"/>
                    <a:gd name="T44" fmla="*/ 0 w 38"/>
                    <a:gd name="T45" fmla="*/ 334 h 354"/>
                    <a:gd name="T46" fmla="*/ 0 w 38"/>
                    <a:gd name="T47" fmla="*/ 352 h 354"/>
                    <a:gd name="T48" fmla="*/ 0 w 38"/>
                    <a:gd name="T49" fmla="*/ 352 h 354"/>
                    <a:gd name="T50" fmla="*/ 0 w 38"/>
                    <a:gd name="T51" fmla="*/ 354 h 354"/>
                    <a:gd name="T52" fmla="*/ 0 w 38"/>
                    <a:gd name="T53" fmla="*/ 354 h 354"/>
                    <a:gd name="T54" fmla="*/ 2 w 38"/>
                    <a:gd name="T55" fmla="*/ 352 h 354"/>
                    <a:gd name="T56" fmla="*/ 2 w 38"/>
                    <a:gd name="T57" fmla="*/ 352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8" h="354">
                      <a:moveTo>
                        <a:pt x="2" y="352"/>
                      </a:moveTo>
                      <a:lnTo>
                        <a:pt x="2" y="352"/>
                      </a:lnTo>
                      <a:lnTo>
                        <a:pt x="4" y="346"/>
                      </a:lnTo>
                      <a:lnTo>
                        <a:pt x="6" y="336"/>
                      </a:lnTo>
                      <a:lnTo>
                        <a:pt x="32" y="44"/>
                      </a:lnTo>
                      <a:lnTo>
                        <a:pt x="32" y="44"/>
                      </a:lnTo>
                      <a:lnTo>
                        <a:pt x="34" y="30"/>
                      </a:lnTo>
                      <a:lnTo>
                        <a:pt x="36" y="20"/>
                      </a:lnTo>
                      <a:lnTo>
                        <a:pt x="36" y="20"/>
                      </a:lnTo>
                      <a:lnTo>
                        <a:pt x="38" y="10"/>
                      </a:lnTo>
                      <a:lnTo>
                        <a:pt x="38" y="2"/>
                      </a:lnTo>
                      <a:lnTo>
                        <a:pt x="38" y="2"/>
                      </a:lnTo>
                      <a:lnTo>
                        <a:pt x="36" y="0"/>
                      </a:lnTo>
                      <a:lnTo>
                        <a:pt x="34" y="0"/>
                      </a:lnTo>
                      <a:lnTo>
                        <a:pt x="32" y="0"/>
                      </a:lnTo>
                      <a:lnTo>
                        <a:pt x="28" y="4"/>
                      </a:lnTo>
                      <a:lnTo>
                        <a:pt x="28" y="4"/>
                      </a:lnTo>
                      <a:lnTo>
                        <a:pt x="24" y="16"/>
                      </a:lnTo>
                      <a:lnTo>
                        <a:pt x="22" y="30"/>
                      </a:lnTo>
                      <a:lnTo>
                        <a:pt x="22" y="30"/>
                      </a:lnTo>
                      <a:lnTo>
                        <a:pt x="20" y="58"/>
                      </a:lnTo>
                      <a:lnTo>
                        <a:pt x="0" y="334"/>
                      </a:lnTo>
                      <a:lnTo>
                        <a:pt x="0" y="334"/>
                      </a:lnTo>
                      <a:lnTo>
                        <a:pt x="0" y="352"/>
                      </a:lnTo>
                      <a:lnTo>
                        <a:pt x="0" y="352"/>
                      </a:lnTo>
                      <a:lnTo>
                        <a:pt x="0" y="354"/>
                      </a:lnTo>
                      <a:lnTo>
                        <a:pt x="0" y="354"/>
                      </a:lnTo>
                      <a:lnTo>
                        <a:pt x="2" y="352"/>
                      </a:lnTo>
                      <a:lnTo>
                        <a:pt x="2" y="3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2" name="Freeform 45"/>
                <p:cNvSpPr>
                  <a:spLocks noEditPoints="1"/>
                </p:cNvSpPr>
                <p:nvPr/>
              </p:nvSpPr>
              <p:spPr bwMode="auto">
                <a:xfrm>
                  <a:off x="1447800" y="3114675"/>
                  <a:ext cx="1836489" cy="2111412"/>
                </a:xfrm>
                <a:custGeom>
                  <a:avLst/>
                  <a:gdLst>
                    <a:gd name="T0" fmla="*/ 1324 w 1336"/>
                    <a:gd name="T1" fmla="*/ 968 h 1536"/>
                    <a:gd name="T2" fmla="*/ 1306 w 1336"/>
                    <a:gd name="T3" fmla="*/ 886 h 1536"/>
                    <a:gd name="T4" fmla="*/ 1268 w 1336"/>
                    <a:gd name="T5" fmla="*/ 846 h 1536"/>
                    <a:gd name="T6" fmla="*/ 1108 w 1336"/>
                    <a:gd name="T7" fmla="*/ 788 h 1536"/>
                    <a:gd name="T8" fmla="*/ 1220 w 1336"/>
                    <a:gd name="T9" fmla="*/ 664 h 1536"/>
                    <a:gd name="T10" fmla="*/ 1246 w 1336"/>
                    <a:gd name="T11" fmla="*/ 442 h 1536"/>
                    <a:gd name="T12" fmla="*/ 1102 w 1336"/>
                    <a:gd name="T13" fmla="*/ 20 h 1536"/>
                    <a:gd name="T14" fmla="*/ 1084 w 1336"/>
                    <a:gd name="T15" fmla="*/ 0 h 1536"/>
                    <a:gd name="T16" fmla="*/ 1000 w 1336"/>
                    <a:gd name="T17" fmla="*/ 18 h 1536"/>
                    <a:gd name="T18" fmla="*/ 740 w 1336"/>
                    <a:gd name="T19" fmla="*/ 628 h 1536"/>
                    <a:gd name="T20" fmla="*/ 728 w 1336"/>
                    <a:gd name="T21" fmla="*/ 864 h 1536"/>
                    <a:gd name="T22" fmla="*/ 708 w 1336"/>
                    <a:gd name="T23" fmla="*/ 844 h 1536"/>
                    <a:gd name="T24" fmla="*/ 688 w 1336"/>
                    <a:gd name="T25" fmla="*/ 826 h 1536"/>
                    <a:gd name="T26" fmla="*/ 674 w 1336"/>
                    <a:gd name="T27" fmla="*/ 828 h 1536"/>
                    <a:gd name="T28" fmla="*/ 662 w 1336"/>
                    <a:gd name="T29" fmla="*/ 828 h 1536"/>
                    <a:gd name="T30" fmla="*/ 650 w 1336"/>
                    <a:gd name="T31" fmla="*/ 840 h 1536"/>
                    <a:gd name="T32" fmla="*/ 650 w 1336"/>
                    <a:gd name="T33" fmla="*/ 846 h 1536"/>
                    <a:gd name="T34" fmla="*/ 642 w 1336"/>
                    <a:gd name="T35" fmla="*/ 870 h 1536"/>
                    <a:gd name="T36" fmla="*/ 650 w 1336"/>
                    <a:gd name="T37" fmla="*/ 904 h 1536"/>
                    <a:gd name="T38" fmla="*/ 158 w 1336"/>
                    <a:gd name="T39" fmla="*/ 670 h 1536"/>
                    <a:gd name="T40" fmla="*/ 44 w 1336"/>
                    <a:gd name="T41" fmla="*/ 1130 h 1536"/>
                    <a:gd name="T42" fmla="*/ 258 w 1336"/>
                    <a:gd name="T43" fmla="*/ 1190 h 1536"/>
                    <a:gd name="T44" fmla="*/ 380 w 1336"/>
                    <a:gd name="T45" fmla="*/ 1180 h 1536"/>
                    <a:gd name="T46" fmla="*/ 340 w 1336"/>
                    <a:gd name="T47" fmla="*/ 1346 h 1536"/>
                    <a:gd name="T48" fmla="*/ 354 w 1336"/>
                    <a:gd name="T49" fmla="*/ 1398 h 1536"/>
                    <a:gd name="T50" fmla="*/ 438 w 1336"/>
                    <a:gd name="T51" fmla="*/ 1488 h 1536"/>
                    <a:gd name="T52" fmla="*/ 464 w 1336"/>
                    <a:gd name="T53" fmla="*/ 1502 h 1536"/>
                    <a:gd name="T54" fmla="*/ 498 w 1336"/>
                    <a:gd name="T55" fmla="*/ 1504 h 1536"/>
                    <a:gd name="T56" fmla="*/ 524 w 1336"/>
                    <a:gd name="T57" fmla="*/ 1520 h 1536"/>
                    <a:gd name="T58" fmla="*/ 562 w 1336"/>
                    <a:gd name="T59" fmla="*/ 1520 h 1536"/>
                    <a:gd name="T60" fmla="*/ 594 w 1336"/>
                    <a:gd name="T61" fmla="*/ 1526 h 1536"/>
                    <a:gd name="T62" fmla="*/ 634 w 1336"/>
                    <a:gd name="T63" fmla="*/ 1530 h 1536"/>
                    <a:gd name="T64" fmla="*/ 712 w 1336"/>
                    <a:gd name="T65" fmla="*/ 1536 h 1536"/>
                    <a:gd name="T66" fmla="*/ 738 w 1336"/>
                    <a:gd name="T67" fmla="*/ 1514 h 1536"/>
                    <a:gd name="T68" fmla="*/ 758 w 1336"/>
                    <a:gd name="T69" fmla="*/ 1500 h 1536"/>
                    <a:gd name="T70" fmla="*/ 792 w 1336"/>
                    <a:gd name="T71" fmla="*/ 1420 h 1536"/>
                    <a:gd name="T72" fmla="*/ 790 w 1336"/>
                    <a:gd name="T73" fmla="*/ 1286 h 1536"/>
                    <a:gd name="T74" fmla="*/ 746 w 1336"/>
                    <a:gd name="T75" fmla="*/ 1062 h 1536"/>
                    <a:gd name="T76" fmla="*/ 812 w 1336"/>
                    <a:gd name="T77" fmla="*/ 1210 h 1536"/>
                    <a:gd name="T78" fmla="*/ 850 w 1336"/>
                    <a:gd name="T79" fmla="*/ 1282 h 1536"/>
                    <a:gd name="T80" fmla="*/ 938 w 1336"/>
                    <a:gd name="T81" fmla="*/ 1348 h 1536"/>
                    <a:gd name="T82" fmla="*/ 932 w 1336"/>
                    <a:gd name="T83" fmla="*/ 1238 h 1536"/>
                    <a:gd name="T84" fmla="*/ 892 w 1336"/>
                    <a:gd name="T85" fmla="*/ 1166 h 1536"/>
                    <a:gd name="T86" fmla="*/ 804 w 1336"/>
                    <a:gd name="T87" fmla="*/ 1030 h 1536"/>
                    <a:gd name="T88" fmla="*/ 884 w 1336"/>
                    <a:gd name="T89" fmla="*/ 1104 h 1536"/>
                    <a:gd name="T90" fmla="*/ 1036 w 1336"/>
                    <a:gd name="T91" fmla="*/ 1238 h 1536"/>
                    <a:gd name="T92" fmla="*/ 1138 w 1336"/>
                    <a:gd name="T93" fmla="*/ 1282 h 1536"/>
                    <a:gd name="T94" fmla="*/ 1174 w 1336"/>
                    <a:gd name="T95" fmla="*/ 1274 h 1536"/>
                    <a:gd name="T96" fmla="*/ 1196 w 1336"/>
                    <a:gd name="T97" fmla="*/ 1272 h 1536"/>
                    <a:gd name="T98" fmla="*/ 1244 w 1336"/>
                    <a:gd name="T99" fmla="*/ 1216 h 1536"/>
                    <a:gd name="T100" fmla="*/ 1268 w 1336"/>
                    <a:gd name="T101" fmla="*/ 1184 h 1536"/>
                    <a:gd name="T102" fmla="*/ 1282 w 1336"/>
                    <a:gd name="T103" fmla="*/ 1144 h 1536"/>
                    <a:gd name="T104" fmla="*/ 1296 w 1336"/>
                    <a:gd name="T105" fmla="*/ 1124 h 1536"/>
                    <a:gd name="T106" fmla="*/ 1314 w 1336"/>
                    <a:gd name="T107" fmla="*/ 1078 h 1536"/>
                    <a:gd name="T108" fmla="*/ 1316 w 1336"/>
                    <a:gd name="T109" fmla="*/ 1054 h 1536"/>
                    <a:gd name="T110" fmla="*/ 1336 w 1336"/>
                    <a:gd name="T111" fmla="*/ 1020 h 1536"/>
                    <a:gd name="T112" fmla="*/ 662 w 1336"/>
                    <a:gd name="T113" fmla="*/ 842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36" h="1536">
                      <a:moveTo>
                        <a:pt x="1336" y="1020"/>
                      </a:moveTo>
                      <a:lnTo>
                        <a:pt x="1336" y="1012"/>
                      </a:lnTo>
                      <a:lnTo>
                        <a:pt x="1336" y="1012"/>
                      </a:lnTo>
                      <a:lnTo>
                        <a:pt x="1334" y="1006"/>
                      </a:lnTo>
                      <a:lnTo>
                        <a:pt x="1324" y="968"/>
                      </a:lnTo>
                      <a:lnTo>
                        <a:pt x="1326" y="934"/>
                      </a:lnTo>
                      <a:lnTo>
                        <a:pt x="1312" y="908"/>
                      </a:lnTo>
                      <a:lnTo>
                        <a:pt x="1312" y="908"/>
                      </a:lnTo>
                      <a:lnTo>
                        <a:pt x="1308" y="896"/>
                      </a:lnTo>
                      <a:lnTo>
                        <a:pt x="1306" y="886"/>
                      </a:lnTo>
                      <a:lnTo>
                        <a:pt x="1300" y="876"/>
                      </a:lnTo>
                      <a:lnTo>
                        <a:pt x="1300" y="876"/>
                      </a:lnTo>
                      <a:lnTo>
                        <a:pt x="1292" y="868"/>
                      </a:lnTo>
                      <a:lnTo>
                        <a:pt x="1282" y="858"/>
                      </a:lnTo>
                      <a:lnTo>
                        <a:pt x="1268" y="846"/>
                      </a:lnTo>
                      <a:lnTo>
                        <a:pt x="1194" y="804"/>
                      </a:lnTo>
                      <a:lnTo>
                        <a:pt x="1194" y="804"/>
                      </a:lnTo>
                      <a:lnTo>
                        <a:pt x="1124" y="788"/>
                      </a:lnTo>
                      <a:lnTo>
                        <a:pt x="1124" y="788"/>
                      </a:lnTo>
                      <a:lnTo>
                        <a:pt x="1108" y="788"/>
                      </a:lnTo>
                      <a:lnTo>
                        <a:pt x="1082" y="790"/>
                      </a:lnTo>
                      <a:lnTo>
                        <a:pt x="1020" y="800"/>
                      </a:lnTo>
                      <a:lnTo>
                        <a:pt x="1148" y="718"/>
                      </a:lnTo>
                      <a:lnTo>
                        <a:pt x="1184" y="692"/>
                      </a:lnTo>
                      <a:lnTo>
                        <a:pt x="1220" y="664"/>
                      </a:lnTo>
                      <a:lnTo>
                        <a:pt x="1240" y="634"/>
                      </a:lnTo>
                      <a:lnTo>
                        <a:pt x="1254" y="592"/>
                      </a:lnTo>
                      <a:lnTo>
                        <a:pt x="1258" y="536"/>
                      </a:lnTo>
                      <a:lnTo>
                        <a:pt x="1252" y="478"/>
                      </a:lnTo>
                      <a:lnTo>
                        <a:pt x="1246" y="442"/>
                      </a:lnTo>
                      <a:lnTo>
                        <a:pt x="1214" y="344"/>
                      </a:lnTo>
                      <a:lnTo>
                        <a:pt x="1198" y="280"/>
                      </a:lnTo>
                      <a:lnTo>
                        <a:pt x="1150" y="122"/>
                      </a:lnTo>
                      <a:lnTo>
                        <a:pt x="1118" y="46"/>
                      </a:lnTo>
                      <a:lnTo>
                        <a:pt x="1102" y="20"/>
                      </a:lnTo>
                      <a:lnTo>
                        <a:pt x="1102" y="20"/>
                      </a:lnTo>
                      <a:lnTo>
                        <a:pt x="1102" y="18"/>
                      </a:lnTo>
                      <a:lnTo>
                        <a:pt x="1100" y="12"/>
                      </a:lnTo>
                      <a:lnTo>
                        <a:pt x="1094" y="6"/>
                      </a:lnTo>
                      <a:lnTo>
                        <a:pt x="1084" y="0"/>
                      </a:lnTo>
                      <a:lnTo>
                        <a:pt x="1044" y="0"/>
                      </a:lnTo>
                      <a:lnTo>
                        <a:pt x="1044" y="0"/>
                      </a:lnTo>
                      <a:lnTo>
                        <a:pt x="1028" y="6"/>
                      </a:lnTo>
                      <a:lnTo>
                        <a:pt x="1014" y="12"/>
                      </a:lnTo>
                      <a:lnTo>
                        <a:pt x="1000" y="18"/>
                      </a:lnTo>
                      <a:lnTo>
                        <a:pt x="930" y="90"/>
                      </a:lnTo>
                      <a:lnTo>
                        <a:pt x="860" y="190"/>
                      </a:lnTo>
                      <a:lnTo>
                        <a:pt x="806" y="322"/>
                      </a:lnTo>
                      <a:lnTo>
                        <a:pt x="772" y="442"/>
                      </a:lnTo>
                      <a:lnTo>
                        <a:pt x="740" y="628"/>
                      </a:lnTo>
                      <a:lnTo>
                        <a:pt x="732" y="758"/>
                      </a:lnTo>
                      <a:lnTo>
                        <a:pt x="730" y="842"/>
                      </a:lnTo>
                      <a:lnTo>
                        <a:pt x="730" y="870"/>
                      </a:lnTo>
                      <a:lnTo>
                        <a:pt x="730" y="870"/>
                      </a:lnTo>
                      <a:lnTo>
                        <a:pt x="728" y="864"/>
                      </a:lnTo>
                      <a:lnTo>
                        <a:pt x="728" y="864"/>
                      </a:lnTo>
                      <a:lnTo>
                        <a:pt x="720" y="858"/>
                      </a:lnTo>
                      <a:lnTo>
                        <a:pt x="708" y="850"/>
                      </a:lnTo>
                      <a:lnTo>
                        <a:pt x="708" y="850"/>
                      </a:lnTo>
                      <a:lnTo>
                        <a:pt x="708" y="844"/>
                      </a:lnTo>
                      <a:lnTo>
                        <a:pt x="706" y="836"/>
                      </a:lnTo>
                      <a:lnTo>
                        <a:pt x="706" y="836"/>
                      </a:lnTo>
                      <a:lnTo>
                        <a:pt x="702" y="830"/>
                      </a:lnTo>
                      <a:lnTo>
                        <a:pt x="696" y="828"/>
                      </a:lnTo>
                      <a:lnTo>
                        <a:pt x="688" y="826"/>
                      </a:lnTo>
                      <a:lnTo>
                        <a:pt x="680" y="828"/>
                      </a:lnTo>
                      <a:lnTo>
                        <a:pt x="680" y="828"/>
                      </a:lnTo>
                      <a:lnTo>
                        <a:pt x="678" y="830"/>
                      </a:lnTo>
                      <a:lnTo>
                        <a:pt x="678" y="824"/>
                      </a:lnTo>
                      <a:lnTo>
                        <a:pt x="674" y="828"/>
                      </a:lnTo>
                      <a:lnTo>
                        <a:pt x="670" y="830"/>
                      </a:lnTo>
                      <a:lnTo>
                        <a:pt x="670" y="830"/>
                      </a:lnTo>
                      <a:lnTo>
                        <a:pt x="664" y="828"/>
                      </a:lnTo>
                      <a:lnTo>
                        <a:pt x="664" y="828"/>
                      </a:lnTo>
                      <a:lnTo>
                        <a:pt x="662" y="828"/>
                      </a:lnTo>
                      <a:lnTo>
                        <a:pt x="660" y="832"/>
                      </a:lnTo>
                      <a:lnTo>
                        <a:pt x="656" y="834"/>
                      </a:lnTo>
                      <a:lnTo>
                        <a:pt x="658" y="836"/>
                      </a:lnTo>
                      <a:lnTo>
                        <a:pt x="654" y="838"/>
                      </a:lnTo>
                      <a:lnTo>
                        <a:pt x="650" y="840"/>
                      </a:lnTo>
                      <a:lnTo>
                        <a:pt x="656" y="842"/>
                      </a:lnTo>
                      <a:lnTo>
                        <a:pt x="656" y="844"/>
                      </a:lnTo>
                      <a:lnTo>
                        <a:pt x="656" y="844"/>
                      </a:lnTo>
                      <a:lnTo>
                        <a:pt x="650" y="846"/>
                      </a:lnTo>
                      <a:lnTo>
                        <a:pt x="650" y="846"/>
                      </a:lnTo>
                      <a:lnTo>
                        <a:pt x="644" y="850"/>
                      </a:lnTo>
                      <a:lnTo>
                        <a:pt x="640" y="856"/>
                      </a:lnTo>
                      <a:lnTo>
                        <a:pt x="640" y="864"/>
                      </a:lnTo>
                      <a:lnTo>
                        <a:pt x="642" y="870"/>
                      </a:lnTo>
                      <a:lnTo>
                        <a:pt x="642" y="870"/>
                      </a:lnTo>
                      <a:lnTo>
                        <a:pt x="646" y="876"/>
                      </a:lnTo>
                      <a:lnTo>
                        <a:pt x="650" y="878"/>
                      </a:lnTo>
                      <a:lnTo>
                        <a:pt x="650" y="878"/>
                      </a:lnTo>
                      <a:lnTo>
                        <a:pt x="648" y="894"/>
                      </a:lnTo>
                      <a:lnTo>
                        <a:pt x="650" y="904"/>
                      </a:lnTo>
                      <a:lnTo>
                        <a:pt x="634" y="894"/>
                      </a:lnTo>
                      <a:lnTo>
                        <a:pt x="562" y="848"/>
                      </a:lnTo>
                      <a:lnTo>
                        <a:pt x="450" y="784"/>
                      </a:lnTo>
                      <a:lnTo>
                        <a:pt x="276" y="708"/>
                      </a:lnTo>
                      <a:lnTo>
                        <a:pt x="158" y="670"/>
                      </a:lnTo>
                      <a:lnTo>
                        <a:pt x="18" y="644"/>
                      </a:lnTo>
                      <a:lnTo>
                        <a:pt x="0" y="644"/>
                      </a:lnTo>
                      <a:lnTo>
                        <a:pt x="0" y="1084"/>
                      </a:lnTo>
                      <a:lnTo>
                        <a:pt x="16" y="1104"/>
                      </a:lnTo>
                      <a:lnTo>
                        <a:pt x="44" y="1130"/>
                      </a:lnTo>
                      <a:lnTo>
                        <a:pt x="88" y="1166"/>
                      </a:lnTo>
                      <a:lnTo>
                        <a:pt x="138" y="1194"/>
                      </a:lnTo>
                      <a:lnTo>
                        <a:pt x="180" y="1206"/>
                      </a:lnTo>
                      <a:lnTo>
                        <a:pt x="216" y="1206"/>
                      </a:lnTo>
                      <a:lnTo>
                        <a:pt x="258" y="1190"/>
                      </a:lnTo>
                      <a:lnTo>
                        <a:pt x="300" y="1174"/>
                      </a:lnTo>
                      <a:lnTo>
                        <a:pt x="440" y="1114"/>
                      </a:lnTo>
                      <a:lnTo>
                        <a:pt x="440" y="1114"/>
                      </a:lnTo>
                      <a:lnTo>
                        <a:pt x="396" y="1160"/>
                      </a:lnTo>
                      <a:lnTo>
                        <a:pt x="380" y="1180"/>
                      </a:lnTo>
                      <a:lnTo>
                        <a:pt x="372" y="1192"/>
                      </a:lnTo>
                      <a:lnTo>
                        <a:pt x="372" y="1192"/>
                      </a:lnTo>
                      <a:lnTo>
                        <a:pt x="348" y="1260"/>
                      </a:lnTo>
                      <a:lnTo>
                        <a:pt x="340" y="1346"/>
                      </a:lnTo>
                      <a:lnTo>
                        <a:pt x="340" y="1346"/>
                      </a:lnTo>
                      <a:lnTo>
                        <a:pt x="344" y="1364"/>
                      </a:lnTo>
                      <a:lnTo>
                        <a:pt x="346" y="1378"/>
                      </a:lnTo>
                      <a:lnTo>
                        <a:pt x="348" y="1390"/>
                      </a:lnTo>
                      <a:lnTo>
                        <a:pt x="348" y="1390"/>
                      </a:lnTo>
                      <a:lnTo>
                        <a:pt x="354" y="1398"/>
                      </a:lnTo>
                      <a:lnTo>
                        <a:pt x="360" y="1406"/>
                      </a:lnTo>
                      <a:lnTo>
                        <a:pt x="368" y="1416"/>
                      </a:lnTo>
                      <a:lnTo>
                        <a:pt x="382" y="1444"/>
                      </a:lnTo>
                      <a:lnTo>
                        <a:pt x="412" y="1460"/>
                      </a:lnTo>
                      <a:lnTo>
                        <a:pt x="438" y="1488"/>
                      </a:lnTo>
                      <a:lnTo>
                        <a:pt x="438" y="1488"/>
                      </a:lnTo>
                      <a:lnTo>
                        <a:pt x="440" y="1492"/>
                      </a:lnTo>
                      <a:lnTo>
                        <a:pt x="446" y="1496"/>
                      </a:lnTo>
                      <a:lnTo>
                        <a:pt x="458" y="1500"/>
                      </a:lnTo>
                      <a:lnTo>
                        <a:pt x="464" y="1502"/>
                      </a:lnTo>
                      <a:lnTo>
                        <a:pt x="474" y="1500"/>
                      </a:lnTo>
                      <a:lnTo>
                        <a:pt x="474" y="1500"/>
                      </a:lnTo>
                      <a:lnTo>
                        <a:pt x="488" y="1500"/>
                      </a:lnTo>
                      <a:lnTo>
                        <a:pt x="496" y="1502"/>
                      </a:lnTo>
                      <a:lnTo>
                        <a:pt x="498" y="1504"/>
                      </a:lnTo>
                      <a:lnTo>
                        <a:pt x="500" y="1506"/>
                      </a:lnTo>
                      <a:lnTo>
                        <a:pt x="500" y="1506"/>
                      </a:lnTo>
                      <a:lnTo>
                        <a:pt x="510" y="1512"/>
                      </a:lnTo>
                      <a:lnTo>
                        <a:pt x="524" y="1520"/>
                      </a:lnTo>
                      <a:lnTo>
                        <a:pt x="524" y="1520"/>
                      </a:lnTo>
                      <a:lnTo>
                        <a:pt x="542" y="1522"/>
                      </a:lnTo>
                      <a:lnTo>
                        <a:pt x="554" y="1522"/>
                      </a:lnTo>
                      <a:lnTo>
                        <a:pt x="558" y="1522"/>
                      </a:lnTo>
                      <a:lnTo>
                        <a:pt x="562" y="1520"/>
                      </a:lnTo>
                      <a:lnTo>
                        <a:pt x="562" y="1520"/>
                      </a:lnTo>
                      <a:lnTo>
                        <a:pt x="566" y="1518"/>
                      </a:lnTo>
                      <a:lnTo>
                        <a:pt x="570" y="1518"/>
                      </a:lnTo>
                      <a:lnTo>
                        <a:pt x="582" y="1520"/>
                      </a:lnTo>
                      <a:lnTo>
                        <a:pt x="594" y="1526"/>
                      </a:lnTo>
                      <a:lnTo>
                        <a:pt x="594" y="1526"/>
                      </a:lnTo>
                      <a:lnTo>
                        <a:pt x="604" y="1530"/>
                      </a:lnTo>
                      <a:lnTo>
                        <a:pt x="612" y="1532"/>
                      </a:lnTo>
                      <a:lnTo>
                        <a:pt x="622" y="1532"/>
                      </a:lnTo>
                      <a:lnTo>
                        <a:pt x="622" y="1532"/>
                      </a:lnTo>
                      <a:lnTo>
                        <a:pt x="634" y="1530"/>
                      </a:lnTo>
                      <a:lnTo>
                        <a:pt x="648" y="1528"/>
                      </a:lnTo>
                      <a:lnTo>
                        <a:pt x="662" y="1528"/>
                      </a:lnTo>
                      <a:lnTo>
                        <a:pt x="686" y="1532"/>
                      </a:lnTo>
                      <a:lnTo>
                        <a:pt x="712" y="1536"/>
                      </a:lnTo>
                      <a:lnTo>
                        <a:pt x="712" y="1536"/>
                      </a:lnTo>
                      <a:lnTo>
                        <a:pt x="722" y="1532"/>
                      </a:lnTo>
                      <a:lnTo>
                        <a:pt x="732" y="1524"/>
                      </a:lnTo>
                      <a:lnTo>
                        <a:pt x="734" y="1520"/>
                      </a:lnTo>
                      <a:lnTo>
                        <a:pt x="738" y="1514"/>
                      </a:lnTo>
                      <a:lnTo>
                        <a:pt x="738" y="1514"/>
                      </a:lnTo>
                      <a:lnTo>
                        <a:pt x="740" y="1510"/>
                      </a:lnTo>
                      <a:lnTo>
                        <a:pt x="744" y="1506"/>
                      </a:lnTo>
                      <a:lnTo>
                        <a:pt x="750" y="1502"/>
                      </a:lnTo>
                      <a:lnTo>
                        <a:pt x="754" y="1500"/>
                      </a:lnTo>
                      <a:lnTo>
                        <a:pt x="758" y="1500"/>
                      </a:lnTo>
                      <a:lnTo>
                        <a:pt x="766" y="1494"/>
                      </a:lnTo>
                      <a:lnTo>
                        <a:pt x="776" y="1476"/>
                      </a:lnTo>
                      <a:lnTo>
                        <a:pt x="788" y="1438"/>
                      </a:lnTo>
                      <a:lnTo>
                        <a:pt x="788" y="1438"/>
                      </a:lnTo>
                      <a:lnTo>
                        <a:pt x="792" y="1420"/>
                      </a:lnTo>
                      <a:lnTo>
                        <a:pt x="794" y="1398"/>
                      </a:lnTo>
                      <a:lnTo>
                        <a:pt x="796" y="1368"/>
                      </a:lnTo>
                      <a:lnTo>
                        <a:pt x="796" y="1368"/>
                      </a:lnTo>
                      <a:lnTo>
                        <a:pt x="794" y="1330"/>
                      </a:lnTo>
                      <a:lnTo>
                        <a:pt x="790" y="1286"/>
                      </a:lnTo>
                      <a:lnTo>
                        <a:pt x="786" y="1238"/>
                      </a:lnTo>
                      <a:lnTo>
                        <a:pt x="786" y="1238"/>
                      </a:lnTo>
                      <a:lnTo>
                        <a:pt x="770" y="1172"/>
                      </a:lnTo>
                      <a:lnTo>
                        <a:pt x="756" y="1114"/>
                      </a:lnTo>
                      <a:lnTo>
                        <a:pt x="746" y="1062"/>
                      </a:lnTo>
                      <a:lnTo>
                        <a:pt x="760" y="1088"/>
                      </a:lnTo>
                      <a:lnTo>
                        <a:pt x="780" y="1138"/>
                      </a:lnTo>
                      <a:lnTo>
                        <a:pt x="790" y="1152"/>
                      </a:lnTo>
                      <a:lnTo>
                        <a:pt x="794" y="1176"/>
                      </a:lnTo>
                      <a:lnTo>
                        <a:pt x="812" y="1210"/>
                      </a:lnTo>
                      <a:lnTo>
                        <a:pt x="816" y="1218"/>
                      </a:lnTo>
                      <a:lnTo>
                        <a:pt x="840" y="1266"/>
                      </a:lnTo>
                      <a:lnTo>
                        <a:pt x="850" y="1264"/>
                      </a:lnTo>
                      <a:lnTo>
                        <a:pt x="854" y="1272"/>
                      </a:lnTo>
                      <a:lnTo>
                        <a:pt x="850" y="1282"/>
                      </a:lnTo>
                      <a:lnTo>
                        <a:pt x="864" y="1304"/>
                      </a:lnTo>
                      <a:lnTo>
                        <a:pt x="884" y="1340"/>
                      </a:lnTo>
                      <a:lnTo>
                        <a:pt x="914" y="1362"/>
                      </a:lnTo>
                      <a:lnTo>
                        <a:pt x="946" y="1370"/>
                      </a:lnTo>
                      <a:lnTo>
                        <a:pt x="938" y="1348"/>
                      </a:lnTo>
                      <a:lnTo>
                        <a:pt x="952" y="1366"/>
                      </a:lnTo>
                      <a:lnTo>
                        <a:pt x="964" y="1336"/>
                      </a:lnTo>
                      <a:lnTo>
                        <a:pt x="962" y="1298"/>
                      </a:lnTo>
                      <a:lnTo>
                        <a:pt x="942" y="1262"/>
                      </a:lnTo>
                      <a:lnTo>
                        <a:pt x="932" y="1238"/>
                      </a:lnTo>
                      <a:lnTo>
                        <a:pt x="922" y="1236"/>
                      </a:lnTo>
                      <a:lnTo>
                        <a:pt x="918" y="1228"/>
                      </a:lnTo>
                      <a:lnTo>
                        <a:pt x="922" y="1222"/>
                      </a:lnTo>
                      <a:lnTo>
                        <a:pt x="898" y="1174"/>
                      </a:lnTo>
                      <a:lnTo>
                        <a:pt x="892" y="1166"/>
                      </a:lnTo>
                      <a:lnTo>
                        <a:pt x="874" y="1132"/>
                      </a:lnTo>
                      <a:lnTo>
                        <a:pt x="856" y="1116"/>
                      </a:lnTo>
                      <a:lnTo>
                        <a:pt x="850" y="1100"/>
                      </a:lnTo>
                      <a:lnTo>
                        <a:pt x="820" y="1056"/>
                      </a:lnTo>
                      <a:lnTo>
                        <a:pt x="804" y="1030"/>
                      </a:lnTo>
                      <a:lnTo>
                        <a:pt x="804" y="1030"/>
                      </a:lnTo>
                      <a:lnTo>
                        <a:pt x="800" y="1022"/>
                      </a:lnTo>
                      <a:lnTo>
                        <a:pt x="800" y="1022"/>
                      </a:lnTo>
                      <a:lnTo>
                        <a:pt x="840" y="1058"/>
                      </a:lnTo>
                      <a:lnTo>
                        <a:pt x="884" y="1104"/>
                      </a:lnTo>
                      <a:lnTo>
                        <a:pt x="934" y="1158"/>
                      </a:lnTo>
                      <a:lnTo>
                        <a:pt x="934" y="1158"/>
                      </a:lnTo>
                      <a:lnTo>
                        <a:pt x="972" y="1190"/>
                      </a:lnTo>
                      <a:lnTo>
                        <a:pt x="1006" y="1216"/>
                      </a:lnTo>
                      <a:lnTo>
                        <a:pt x="1036" y="1238"/>
                      </a:lnTo>
                      <a:lnTo>
                        <a:pt x="1036" y="1238"/>
                      </a:lnTo>
                      <a:lnTo>
                        <a:pt x="1062" y="1254"/>
                      </a:lnTo>
                      <a:lnTo>
                        <a:pt x="1082" y="1264"/>
                      </a:lnTo>
                      <a:lnTo>
                        <a:pt x="1098" y="1270"/>
                      </a:lnTo>
                      <a:lnTo>
                        <a:pt x="1138" y="1282"/>
                      </a:lnTo>
                      <a:lnTo>
                        <a:pt x="1158" y="1282"/>
                      </a:lnTo>
                      <a:lnTo>
                        <a:pt x="1168" y="1280"/>
                      </a:lnTo>
                      <a:lnTo>
                        <a:pt x="1168" y="1280"/>
                      </a:lnTo>
                      <a:lnTo>
                        <a:pt x="1170" y="1278"/>
                      </a:lnTo>
                      <a:lnTo>
                        <a:pt x="1174" y="1274"/>
                      </a:lnTo>
                      <a:lnTo>
                        <a:pt x="1180" y="1270"/>
                      </a:lnTo>
                      <a:lnTo>
                        <a:pt x="1186" y="1270"/>
                      </a:lnTo>
                      <a:lnTo>
                        <a:pt x="1190" y="1270"/>
                      </a:lnTo>
                      <a:lnTo>
                        <a:pt x="1190" y="1270"/>
                      </a:lnTo>
                      <a:lnTo>
                        <a:pt x="1196" y="1272"/>
                      </a:lnTo>
                      <a:lnTo>
                        <a:pt x="1202" y="1270"/>
                      </a:lnTo>
                      <a:lnTo>
                        <a:pt x="1214" y="1266"/>
                      </a:lnTo>
                      <a:lnTo>
                        <a:pt x="1224" y="1260"/>
                      </a:lnTo>
                      <a:lnTo>
                        <a:pt x="1234" y="1236"/>
                      </a:lnTo>
                      <a:lnTo>
                        <a:pt x="1244" y="1216"/>
                      </a:lnTo>
                      <a:lnTo>
                        <a:pt x="1244" y="1216"/>
                      </a:lnTo>
                      <a:lnTo>
                        <a:pt x="1252" y="1202"/>
                      </a:lnTo>
                      <a:lnTo>
                        <a:pt x="1260" y="1192"/>
                      </a:lnTo>
                      <a:lnTo>
                        <a:pt x="1268" y="1184"/>
                      </a:lnTo>
                      <a:lnTo>
                        <a:pt x="1268" y="1184"/>
                      </a:lnTo>
                      <a:lnTo>
                        <a:pt x="1274" y="1176"/>
                      </a:lnTo>
                      <a:lnTo>
                        <a:pt x="1278" y="1168"/>
                      </a:lnTo>
                      <a:lnTo>
                        <a:pt x="1278" y="1156"/>
                      </a:lnTo>
                      <a:lnTo>
                        <a:pt x="1278" y="1156"/>
                      </a:lnTo>
                      <a:lnTo>
                        <a:pt x="1282" y="1144"/>
                      </a:lnTo>
                      <a:lnTo>
                        <a:pt x="1286" y="1132"/>
                      </a:lnTo>
                      <a:lnTo>
                        <a:pt x="1288" y="1128"/>
                      </a:lnTo>
                      <a:lnTo>
                        <a:pt x="1292" y="1126"/>
                      </a:lnTo>
                      <a:lnTo>
                        <a:pt x="1292" y="1126"/>
                      </a:lnTo>
                      <a:lnTo>
                        <a:pt x="1296" y="1124"/>
                      </a:lnTo>
                      <a:lnTo>
                        <a:pt x="1298" y="1120"/>
                      </a:lnTo>
                      <a:lnTo>
                        <a:pt x="1306" y="1112"/>
                      </a:lnTo>
                      <a:lnTo>
                        <a:pt x="1312" y="1096"/>
                      </a:lnTo>
                      <a:lnTo>
                        <a:pt x="1312" y="1096"/>
                      </a:lnTo>
                      <a:lnTo>
                        <a:pt x="1314" y="1078"/>
                      </a:lnTo>
                      <a:lnTo>
                        <a:pt x="1316" y="1068"/>
                      </a:lnTo>
                      <a:lnTo>
                        <a:pt x="1316" y="1068"/>
                      </a:lnTo>
                      <a:lnTo>
                        <a:pt x="1314" y="1066"/>
                      </a:lnTo>
                      <a:lnTo>
                        <a:pt x="1314" y="1062"/>
                      </a:lnTo>
                      <a:lnTo>
                        <a:pt x="1316" y="1054"/>
                      </a:lnTo>
                      <a:lnTo>
                        <a:pt x="1324" y="1042"/>
                      </a:lnTo>
                      <a:lnTo>
                        <a:pt x="1324" y="1042"/>
                      </a:lnTo>
                      <a:lnTo>
                        <a:pt x="1330" y="1036"/>
                      </a:lnTo>
                      <a:lnTo>
                        <a:pt x="1334" y="1030"/>
                      </a:lnTo>
                      <a:lnTo>
                        <a:pt x="1336" y="1020"/>
                      </a:lnTo>
                      <a:lnTo>
                        <a:pt x="1336" y="1020"/>
                      </a:lnTo>
                      <a:close/>
                      <a:moveTo>
                        <a:pt x="662" y="842"/>
                      </a:moveTo>
                      <a:lnTo>
                        <a:pt x="662" y="842"/>
                      </a:lnTo>
                      <a:lnTo>
                        <a:pt x="662" y="842"/>
                      </a:lnTo>
                      <a:lnTo>
                        <a:pt x="662" y="842"/>
                      </a:lnTo>
                      <a:lnTo>
                        <a:pt x="662" y="842"/>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4" name="Group 53"/>
              <p:cNvGrpSpPr>
                <a:grpSpLocks noChangeAspect="1"/>
              </p:cNvGrpSpPr>
              <p:nvPr/>
            </p:nvGrpSpPr>
            <p:grpSpPr>
              <a:xfrm>
                <a:off x="69" y="4273552"/>
                <a:ext cx="1192646" cy="1365250"/>
                <a:chOff x="6991351" y="2448533"/>
                <a:chExt cx="1646965" cy="1885342"/>
              </a:xfrm>
              <a:solidFill>
                <a:schemeClr val="bg2">
                  <a:lumMod val="50000"/>
                  <a:lumOff val="50000"/>
                  <a:alpha val="18000"/>
                </a:schemeClr>
              </a:solidFill>
            </p:grpSpPr>
            <p:sp>
              <p:nvSpPr>
                <p:cNvPr id="155" name="Freeform 56"/>
                <p:cNvSpPr>
                  <a:spLocks/>
                </p:cNvSpPr>
                <p:nvPr/>
              </p:nvSpPr>
              <p:spPr bwMode="auto">
                <a:xfrm>
                  <a:off x="7543643" y="2953066"/>
                  <a:ext cx="19050" cy="498475"/>
                </a:xfrm>
                <a:custGeom>
                  <a:avLst/>
                  <a:gdLst>
                    <a:gd name="T0" fmla="*/ 2 w 12"/>
                    <a:gd name="T1" fmla="*/ 314 h 314"/>
                    <a:gd name="T2" fmla="*/ 2 w 12"/>
                    <a:gd name="T3" fmla="*/ 314 h 314"/>
                    <a:gd name="T4" fmla="*/ 4 w 12"/>
                    <a:gd name="T5" fmla="*/ 314 h 314"/>
                    <a:gd name="T6" fmla="*/ 4 w 12"/>
                    <a:gd name="T7" fmla="*/ 314 h 314"/>
                    <a:gd name="T8" fmla="*/ 4 w 12"/>
                    <a:gd name="T9" fmla="*/ 296 h 314"/>
                    <a:gd name="T10" fmla="*/ 12 w 12"/>
                    <a:gd name="T11" fmla="*/ 56 h 314"/>
                    <a:gd name="T12" fmla="*/ 12 w 12"/>
                    <a:gd name="T13" fmla="*/ 56 h 314"/>
                    <a:gd name="T14" fmla="*/ 12 w 12"/>
                    <a:gd name="T15" fmla="*/ 28 h 314"/>
                    <a:gd name="T16" fmla="*/ 12 w 12"/>
                    <a:gd name="T17" fmla="*/ 28 h 314"/>
                    <a:gd name="T18" fmla="*/ 12 w 12"/>
                    <a:gd name="T19" fmla="*/ 16 h 314"/>
                    <a:gd name="T20" fmla="*/ 10 w 12"/>
                    <a:gd name="T21" fmla="*/ 6 h 314"/>
                    <a:gd name="T22" fmla="*/ 10 w 12"/>
                    <a:gd name="T23" fmla="*/ 6 h 314"/>
                    <a:gd name="T24" fmla="*/ 6 w 12"/>
                    <a:gd name="T25" fmla="*/ 0 h 314"/>
                    <a:gd name="T26" fmla="*/ 4 w 12"/>
                    <a:gd name="T27" fmla="*/ 0 h 314"/>
                    <a:gd name="T28" fmla="*/ 2 w 12"/>
                    <a:gd name="T29" fmla="*/ 2 h 314"/>
                    <a:gd name="T30" fmla="*/ 2 w 12"/>
                    <a:gd name="T31" fmla="*/ 2 h 314"/>
                    <a:gd name="T32" fmla="*/ 0 w 12"/>
                    <a:gd name="T33" fmla="*/ 10 h 314"/>
                    <a:gd name="T34" fmla="*/ 0 w 12"/>
                    <a:gd name="T35" fmla="*/ 18 h 314"/>
                    <a:gd name="T36" fmla="*/ 0 w 12"/>
                    <a:gd name="T37" fmla="*/ 18 h 314"/>
                    <a:gd name="T38" fmla="*/ 2 w 12"/>
                    <a:gd name="T39" fmla="*/ 28 h 314"/>
                    <a:gd name="T40" fmla="*/ 2 w 12"/>
                    <a:gd name="T41" fmla="*/ 42 h 314"/>
                    <a:gd name="T42" fmla="*/ 0 w 12"/>
                    <a:gd name="T43" fmla="*/ 298 h 314"/>
                    <a:gd name="T44" fmla="*/ 0 w 12"/>
                    <a:gd name="T45" fmla="*/ 298 h 314"/>
                    <a:gd name="T46" fmla="*/ 0 w 12"/>
                    <a:gd name="T47" fmla="*/ 310 h 314"/>
                    <a:gd name="T48" fmla="*/ 2 w 12"/>
                    <a:gd name="T49" fmla="*/ 314 h 314"/>
                    <a:gd name="T50" fmla="*/ 2 w 12"/>
                    <a:gd name="T51" fmla="*/ 314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 h="314">
                      <a:moveTo>
                        <a:pt x="2" y="314"/>
                      </a:moveTo>
                      <a:lnTo>
                        <a:pt x="2" y="314"/>
                      </a:lnTo>
                      <a:lnTo>
                        <a:pt x="4" y="314"/>
                      </a:lnTo>
                      <a:lnTo>
                        <a:pt x="4" y="314"/>
                      </a:lnTo>
                      <a:lnTo>
                        <a:pt x="4" y="296"/>
                      </a:lnTo>
                      <a:lnTo>
                        <a:pt x="12" y="56"/>
                      </a:lnTo>
                      <a:lnTo>
                        <a:pt x="12" y="56"/>
                      </a:lnTo>
                      <a:lnTo>
                        <a:pt x="12" y="28"/>
                      </a:lnTo>
                      <a:lnTo>
                        <a:pt x="12" y="28"/>
                      </a:lnTo>
                      <a:lnTo>
                        <a:pt x="12" y="16"/>
                      </a:lnTo>
                      <a:lnTo>
                        <a:pt x="10" y="6"/>
                      </a:lnTo>
                      <a:lnTo>
                        <a:pt x="10" y="6"/>
                      </a:lnTo>
                      <a:lnTo>
                        <a:pt x="6" y="0"/>
                      </a:lnTo>
                      <a:lnTo>
                        <a:pt x="4" y="0"/>
                      </a:lnTo>
                      <a:lnTo>
                        <a:pt x="2" y="2"/>
                      </a:lnTo>
                      <a:lnTo>
                        <a:pt x="2" y="2"/>
                      </a:lnTo>
                      <a:lnTo>
                        <a:pt x="0" y="10"/>
                      </a:lnTo>
                      <a:lnTo>
                        <a:pt x="0" y="18"/>
                      </a:lnTo>
                      <a:lnTo>
                        <a:pt x="0" y="18"/>
                      </a:lnTo>
                      <a:lnTo>
                        <a:pt x="2" y="28"/>
                      </a:lnTo>
                      <a:lnTo>
                        <a:pt x="2" y="42"/>
                      </a:lnTo>
                      <a:lnTo>
                        <a:pt x="0" y="298"/>
                      </a:lnTo>
                      <a:lnTo>
                        <a:pt x="0" y="298"/>
                      </a:lnTo>
                      <a:lnTo>
                        <a:pt x="0" y="310"/>
                      </a:lnTo>
                      <a:lnTo>
                        <a:pt x="2" y="314"/>
                      </a:lnTo>
                      <a:lnTo>
                        <a:pt x="2" y="3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6" name="Freeform 57"/>
                <p:cNvSpPr>
                  <a:spLocks/>
                </p:cNvSpPr>
                <p:nvPr/>
              </p:nvSpPr>
              <p:spPr bwMode="auto">
                <a:xfrm>
                  <a:off x="7597775" y="335597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7" name="Freeform 58"/>
                <p:cNvSpPr>
                  <a:spLocks/>
                </p:cNvSpPr>
                <p:nvPr/>
              </p:nvSpPr>
              <p:spPr bwMode="auto">
                <a:xfrm>
                  <a:off x="7565869" y="3273742"/>
                  <a:ext cx="463550" cy="193675"/>
                </a:xfrm>
                <a:custGeom>
                  <a:avLst/>
                  <a:gdLst>
                    <a:gd name="T0" fmla="*/ 0 w 292"/>
                    <a:gd name="T1" fmla="*/ 122 h 122"/>
                    <a:gd name="T2" fmla="*/ 0 w 292"/>
                    <a:gd name="T3" fmla="*/ 122 h 122"/>
                    <a:gd name="T4" fmla="*/ 18 w 292"/>
                    <a:gd name="T5" fmla="*/ 116 h 122"/>
                    <a:gd name="T6" fmla="*/ 254 w 292"/>
                    <a:gd name="T7" fmla="*/ 20 h 122"/>
                    <a:gd name="T8" fmla="*/ 254 w 292"/>
                    <a:gd name="T9" fmla="*/ 20 h 122"/>
                    <a:gd name="T10" fmla="*/ 268 w 292"/>
                    <a:gd name="T11" fmla="*/ 14 h 122"/>
                    <a:gd name="T12" fmla="*/ 278 w 292"/>
                    <a:gd name="T13" fmla="*/ 12 h 122"/>
                    <a:gd name="T14" fmla="*/ 278 w 292"/>
                    <a:gd name="T15" fmla="*/ 12 h 122"/>
                    <a:gd name="T16" fmla="*/ 284 w 292"/>
                    <a:gd name="T17" fmla="*/ 10 h 122"/>
                    <a:gd name="T18" fmla="*/ 292 w 292"/>
                    <a:gd name="T19" fmla="*/ 6 h 122"/>
                    <a:gd name="T20" fmla="*/ 292 w 292"/>
                    <a:gd name="T21" fmla="*/ 6 h 122"/>
                    <a:gd name="T22" fmla="*/ 292 w 292"/>
                    <a:gd name="T23" fmla="*/ 4 h 122"/>
                    <a:gd name="T24" fmla="*/ 292 w 292"/>
                    <a:gd name="T25" fmla="*/ 2 h 122"/>
                    <a:gd name="T26" fmla="*/ 286 w 292"/>
                    <a:gd name="T27" fmla="*/ 0 h 122"/>
                    <a:gd name="T28" fmla="*/ 286 w 292"/>
                    <a:gd name="T29" fmla="*/ 0 h 122"/>
                    <a:gd name="T30" fmla="*/ 274 w 292"/>
                    <a:gd name="T31" fmla="*/ 2 h 122"/>
                    <a:gd name="T32" fmla="*/ 264 w 292"/>
                    <a:gd name="T33" fmla="*/ 6 h 122"/>
                    <a:gd name="T34" fmla="*/ 264 w 292"/>
                    <a:gd name="T35" fmla="*/ 6 h 122"/>
                    <a:gd name="T36" fmla="*/ 238 w 292"/>
                    <a:gd name="T37" fmla="*/ 16 h 122"/>
                    <a:gd name="T38" fmla="*/ 16 w 292"/>
                    <a:gd name="T39" fmla="*/ 112 h 122"/>
                    <a:gd name="T40" fmla="*/ 16 w 292"/>
                    <a:gd name="T41" fmla="*/ 112 h 122"/>
                    <a:gd name="T42" fmla="*/ 0 w 292"/>
                    <a:gd name="T43" fmla="*/ 120 h 122"/>
                    <a:gd name="T44" fmla="*/ 0 w 292"/>
                    <a:gd name="T45" fmla="*/ 120 h 122"/>
                    <a:gd name="T46" fmla="*/ 0 w 292"/>
                    <a:gd name="T47" fmla="*/ 120 h 122"/>
                    <a:gd name="T48" fmla="*/ 0 w 292"/>
                    <a:gd name="T49" fmla="*/ 120 h 122"/>
                    <a:gd name="T50" fmla="*/ 0 w 292"/>
                    <a:gd name="T51" fmla="*/ 122 h 122"/>
                    <a:gd name="T52" fmla="*/ 0 w 292"/>
                    <a:gd name="T53"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92" h="122">
                      <a:moveTo>
                        <a:pt x="0" y="122"/>
                      </a:moveTo>
                      <a:lnTo>
                        <a:pt x="0" y="122"/>
                      </a:lnTo>
                      <a:lnTo>
                        <a:pt x="18" y="116"/>
                      </a:lnTo>
                      <a:lnTo>
                        <a:pt x="254" y="20"/>
                      </a:lnTo>
                      <a:lnTo>
                        <a:pt x="254" y="20"/>
                      </a:lnTo>
                      <a:lnTo>
                        <a:pt x="268" y="14"/>
                      </a:lnTo>
                      <a:lnTo>
                        <a:pt x="278" y="12"/>
                      </a:lnTo>
                      <a:lnTo>
                        <a:pt x="278" y="12"/>
                      </a:lnTo>
                      <a:lnTo>
                        <a:pt x="284" y="10"/>
                      </a:lnTo>
                      <a:lnTo>
                        <a:pt x="292" y="6"/>
                      </a:lnTo>
                      <a:lnTo>
                        <a:pt x="292" y="6"/>
                      </a:lnTo>
                      <a:lnTo>
                        <a:pt x="292" y="4"/>
                      </a:lnTo>
                      <a:lnTo>
                        <a:pt x="292" y="2"/>
                      </a:lnTo>
                      <a:lnTo>
                        <a:pt x="286" y="0"/>
                      </a:lnTo>
                      <a:lnTo>
                        <a:pt x="286" y="0"/>
                      </a:lnTo>
                      <a:lnTo>
                        <a:pt x="274" y="2"/>
                      </a:lnTo>
                      <a:lnTo>
                        <a:pt x="264" y="6"/>
                      </a:lnTo>
                      <a:lnTo>
                        <a:pt x="264" y="6"/>
                      </a:lnTo>
                      <a:lnTo>
                        <a:pt x="238" y="16"/>
                      </a:lnTo>
                      <a:lnTo>
                        <a:pt x="16" y="112"/>
                      </a:lnTo>
                      <a:lnTo>
                        <a:pt x="16" y="112"/>
                      </a:lnTo>
                      <a:lnTo>
                        <a:pt x="0" y="120"/>
                      </a:lnTo>
                      <a:lnTo>
                        <a:pt x="0" y="120"/>
                      </a:lnTo>
                      <a:lnTo>
                        <a:pt x="0" y="120"/>
                      </a:lnTo>
                      <a:lnTo>
                        <a:pt x="0" y="120"/>
                      </a:lnTo>
                      <a:lnTo>
                        <a:pt x="0" y="122"/>
                      </a:lnTo>
                      <a:lnTo>
                        <a:pt x="0" y="1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8" name="Freeform 59"/>
                <p:cNvSpPr>
                  <a:spLocks noEditPoints="1"/>
                </p:cNvSpPr>
                <p:nvPr/>
              </p:nvSpPr>
              <p:spPr bwMode="auto">
                <a:xfrm>
                  <a:off x="6991351" y="2448533"/>
                  <a:ext cx="1646965" cy="1885342"/>
                </a:xfrm>
                <a:custGeom>
                  <a:avLst/>
                  <a:gdLst>
                    <a:gd name="T0" fmla="*/ 1212 w 1216"/>
                    <a:gd name="T1" fmla="*/ 748 h 1392"/>
                    <a:gd name="T2" fmla="*/ 1174 w 1216"/>
                    <a:gd name="T3" fmla="*/ 708 h 1392"/>
                    <a:gd name="T4" fmla="*/ 850 w 1216"/>
                    <a:gd name="T5" fmla="*/ 674 h 1392"/>
                    <a:gd name="T6" fmla="*/ 410 w 1216"/>
                    <a:gd name="T7" fmla="*/ 830 h 1392"/>
                    <a:gd name="T8" fmla="*/ 392 w 1216"/>
                    <a:gd name="T9" fmla="*/ 836 h 1392"/>
                    <a:gd name="T10" fmla="*/ 400 w 1216"/>
                    <a:gd name="T11" fmla="*/ 812 h 1392"/>
                    <a:gd name="T12" fmla="*/ 408 w 1216"/>
                    <a:gd name="T13" fmla="*/ 796 h 1392"/>
                    <a:gd name="T14" fmla="*/ 398 w 1216"/>
                    <a:gd name="T15" fmla="*/ 784 h 1392"/>
                    <a:gd name="T16" fmla="*/ 396 w 1216"/>
                    <a:gd name="T17" fmla="*/ 776 h 1392"/>
                    <a:gd name="T18" fmla="*/ 390 w 1216"/>
                    <a:gd name="T19" fmla="*/ 770 h 1392"/>
                    <a:gd name="T20" fmla="*/ 380 w 1216"/>
                    <a:gd name="T21" fmla="*/ 766 h 1392"/>
                    <a:gd name="T22" fmla="*/ 374 w 1216"/>
                    <a:gd name="T23" fmla="*/ 768 h 1392"/>
                    <a:gd name="T24" fmla="*/ 356 w 1216"/>
                    <a:gd name="T25" fmla="*/ 768 h 1392"/>
                    <a:gd name="T26" fmla="*/ 348 w 1216"/>
                    <a:gd name="T27" fmla="*/ 782 h 1392"/>
                    <a:gd name="T28" fmla="*/ 330 w 1216"/>
                    <a:gd name="T29" fmla="*/ 774 h 1392"/>
                    <a:gd name="T30" fmla="*/ 310 w 1216"/>
                    <a:gd name="T31" fmla="*/ 308 h 1392"/>
                    <a:gd name="T32" fmla="*/ 164 w 1216"/>
                    <a:gd name="T33" fmla="*/ 22 h 1392"/>
                    <a:gd name="T34" fmla="*/ 90 w 1216"/>
                    <a:gd name="T35" fmla="*/ 0 h 1392"/>
                    <a:gd name="T36" fmla="*/ 76 w 1216"/>
                    <a:gd name="T37" fmla="*/ 14 h 1392"/>
                    <a:gd name="T38" fmla="*/ 0 w 1216"/>
                    <a:gd name="T39" fmla="*/ 650 h 1392"/>
                    <a:gd name="T40" fmla="*/ 0 w 1216"/>
                    <a:gd name="T41" fmla="*/ 692 h 1392"/>
                    <a:gd name="T42" fmla="*/ 22 w 1216"/>
                    <a:gd name="T43" fmla="*/ 1096 h 1392"/>
                    <a:gd name="T44" fmla="*/ 120 w 1216"/>
                    <a:gd name="T45" fmla="*/ 1036 h 1392"/>
                    <a:gd name="T46" fmla="*/ 228 w 1216"/>
                    <a:gd name="T47" fmla="*/ 952 h 1392"/>
                    <a:gd name="T48" fmla="*/ 154 w 1216"/>
                    <a:gd name="T49" fmla="*/ 1044 h 1392"/>
                    <a:gd name="T50" fmla="*/ 122 w 1216"/>
                    <a:gd name="T51" fmla="*/ 1102 h 1392"/>
                    <a:gd name="T52" fmla="*/ 76 w 1216"/>
                    <a:gd name="T53" fmla="*/ 1188 h 1392"/>
                    <a:gd name="T54" fmla="*/ 118 w 1216"/>
                    <a:gd name="T55" fmla="*/ 1216 h 1392"/>
                    <a:gd name="T56" fmla="*/ 178 w 1216"/>
                    <a:gd name="T57" fmla="*/ 1142 h 1392"/>
                    <a:gd name="T58" fmla="*/ 222 w 1216"/>
                    <a:gd name="T59" fmla="*/ 1090 h 1392"/>
                    <a:gd name="T60" fmla="*/ 278 w 1216"/>
                    <a:gd name="T61" fmla="*/ 988 h 1392"/>
                    <a:gd name="T62" fmla="*/ 296 w 1216"/>
                    <a:gd name="T63" fmla="*/ 960 h 1392"/>
                    <a:gd name="T64" fmla="*/ 244 w 1216"/>
                    <a:gd name="T65" fmla="*/ 1120 h 1392"/>
                    <a:gd name="T66" fmla="*/ 224 w 1216"/>
                    <a:gd name="T67" fmla="*/ 1234 h 1392"/>
                    <a:gd name="T68" fmla="*/ 232 w 1216"/>
                    <a:gd name="T69" fmla="*/ 1330 h 1392"/>
                    <a:gd name="T70" fmla="*/ 248 w 1216"/>
                    <a:gd name="T71" fmla="*/ 1354 h 1392"/>
                    <a:gd name="T72" fmla="*/ 262 w 1216"/>
                    <a:gd name="T73" fmla="*/ 1368 h 1392"/>
                    <a:gd name="T74" fmla="*/ 282 w 1216"/>
                    <a:gd name="T75" fmla="*/ 1390 h 1392"/>
                    <a:gd name="T76" fmla="*/ 338 w 1216"/>
                    <a:gd name="T77" fmla="*/ 1388 h 1392"/>
                    <a:gd name="T78" fmla="*/ 388 w 1216"/>
                    <a:gd name="T79" fmla="*/ 1390 h 1392"/>
                    <a:gd name="T80" fmla="*/ 412 w 1216"/>
                    <a:gd name="T81" fmla="*/ 1386 h 1392"/>
                    <a:gd name="T82" fmla="*/ 428 w 1216"/>
                    <a:gd name="T83" fmla="*/ 1392 h 1392"/>
                    <a:gd name="T84" fmla="*/ 450 w 1216"/>
                    <a:gd name="T85" fmla="*/ 1392 h 1392"/>
                    <a:gd name="T86" fmla="*/ 474 w 1216"/>
                    <a:gd name="T87" fmla="*/ 1380 h 1392"/>
                    <a:gd name="T88" fmla="*/ 496 w 1216"/>
                    <a:gd name="T89" fmla="*/ 1380 h 1392"/>
                    <a:gd name="T90" fmla="*/ 526 w 1216"/>
                    <a:gd name="T91" fmla="*/ 1374 h 1392"/>
                    <a:gd name="T92" fmla="*/ 598 w 1216"/>
                    <a:gd name="T93" fmla="*/ 1314 h 1392"/>
                    <a:gd name="T94" fmla="*/ 616 w 1216"/>
                    <a:gd name="T95" fmla="*/ 1292 h 1392"/>
                    <a:gd name="T96" fmla="*/ 630 w 1216"/>
                    <a:gd name="T97" fmla="*/ 1178 h 1392"/>
                    <a:gd name="T98" fmla="*/ 608 w 1216"/>
                    <a:gd name="T99" fmla="*/ 1104 h 1392"/>
                    <a:gd name="T100" fmla="*/ 714 w 1216"/>
                    <a:gd name="T101" fmla="*/ 1124 h 1392"/>
                    <a:gd name="T102" fmla="*/ 866 w 1216"/>
                    <a:gd name="T103" fmla="*/ 1120 h 1392"/>
                    <a:gd name="T104" fmla="*/ 1044 w 1216"/>
                    <a:gd name="T105" fmla="*/ 966 h 1392"/>
                    <a:gd name="T106" fmla="*/ 1210 w 1216"/>
                    <a:gd name="T107" fmla="*/ 784 h 1392"/>
                    <a:gd name="T108" fmla="*/ 382 w 1216"/>
                    <a:gd name="T109" fmla="*/ 776 h 1392"/>
                    <a:gd name="T110" fmla="*/ 382 w 1216"/>
                    <a:gd name="T111" fmla="*/ 776 h 1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16" h="1392">
                      <a:moveTo>
                        <a:pt x="1216" y="756"/>
                      </a:moveTo>
                      <a:lnTo>
                        <a:pt x="1216" y="756"/>
                      </a:lnTo>
                      <a:lnTo>
                        <a:pt x="1212" y="748"/>
                      </a:lnTo>
                      <a:lnTo>
                        <a:pt x="1212" y="748"/>
                      </a:lnTo>
                      <a:lnTo>
                        <a:pt x="1206" y="738"/>
                      </a:lnTo>
                      <a:lnTo>
                        <a:pt x="1200" y="730"/>
                      </a:lnTo>
                      <a:lnTo>
                        <a:pt x="1186" y="716"/>
                      </a:lnTo>
                      <a:lnTo>
                        <a:pt x="1174" y="708"/>
                      </a:lnTo>
                      <a:lnTo>
                        <a:pt x="1168" y="704"/>
                      </a:lnTo>
                      <a:lnTo>
                        <a:pt x="1084" y="676"/>
                      </a:lnTo>
                      <a:lnTo>
                        <a:pt x="976" y="664"/>
                      </a:lnTo>
                      <a:lnTo>
                        <a:pt x="850" y="674"/>
                      </a:lnTo>
                      <a:lnTo>
                        <a:pt x="742" y="698"/>
                      </a:lnTo>
                      <a:lnTo>
                        <a:pt x="582" y="748"/>
                      </a:lnTo>
                      <a:lnTo>
                        <a:pt x="476" y="796"/>
                      </a:lnTo>
                      <a:lnTo>
                        <a:pt x="410" y="830"/>
                      </a:lnTo>
                      <a:lnTo>
                        <a:pt x="388" y="842"/>
                      </a:lnTo>
                      <a:lnTo>
                        <a:pt x="388" y="842"/>
                      </a:lnTo>
                      <a:lnTo>
                        <a:pt x="392" y="836"/>
                      </a:lnTo>
                      <a:lnTo>
                        <a:pt x="392" y="836"/>
                      </a:lnTo>
                      <a:lnTo>
                        <a:pt x="394" y="828"/>
                      </a:lnTo>
                      <a:lnTo>
                        <a:pt x="394" y="814"/>
                      </a:lnTo>
                      <a:lnTo>
                        <a:pt x="394" y="814"/>
                      </a:lnTo>
                      <a:lnTo>
                        <a:pt x="400" y="812"/>
                      </a:lnTo>
                      <a:lnTo>
                        <a:pt x="404" y="808"/>
                      </a:lnTo>
                      <a:lnTo>
                        <a:pt x="404" y="808"/>
                      </a:lnTo>
                      <a:lnTo>
                        <a:pt x="408" y="802"/>
                      </a:lnTo>
                      <a:lnTo>
                        <a:pt x="408" y="796"/>
                      </a:lnTo>
                      <a:lnTo>
                        <a:pt x="404" y="790"/>
                      </a:lnTo>
                      <a:lnTo>
                        <a:pt x="400" y="784"/>
                      </a:lnTo>
                      <a:lnTo>
                        <a:pt x="400" y="784"/>
                      </a:lnTo>
                      <a:lnTo>
                        <a:pt x="398" y="784"/>
                      </a:lnTo>
                      <a:lnTo>
                        <a:pt x="402" y="782"/>
                      </a:lnTo>
                      <a:lnTo>
                        <a:pt x="398" y="780"/>
                      </a:lnTo>
                      <a:lnTo>
                        <a:pt x="396" y="778"/>
                      </a:lnTo>
                      <a:lnTo>
                        <a:pt x="396" y="776"/>
                      </a:lnTo>
                      <a:lnTo>
                        <a:pt x="394" y="770"/>
                      </a:lnTo>
                      <a:lnTo>
                        <a:pt x="392" y="772"/>
                      </a:lnTo>
                      <a:lnTo>
                        <a:pt x="392" y="770"/>
                      </a:lnTo>
                      <a:lnTo>
                        <a:pt x="390" y="770"/>
                      </a:lnTo>
                      <a:lnTo>
                        <a:pt x="386" y="766"/>
                      </a:lnTo>
                      <a:lnTo>
                        <a:pt x="384" y="770"/>
                      </a:lnTo>
                      <a:lnTo>
                        <a:pt x="382" y="768"/>
                      </a:lnTo>
                      <a:lnTo>
                        <a:pt x="380" y="766"/>
                      </a:lnTo>
                      <a:lnTo>
                        <a:pt x="378" y="772"/>
                      </a:lnTo>
                      <a:lnTo>
                        <a:pt x="378" y="772"/>
                      </a:lnTo>
                      <a:lnTo>
                        <a:pt x="378" y="772"/>
                      </a:lnTo>
                      <a:lnTo>
                        <a:pt x="374" y="768"/>
                      </a:lnTo>
                      <a:lnTo>
                        <a:pt x="374" y="768"/>
                      </a:lnTo>
                      <a:lnTo>
                        <a:pt x="368" y="764"/>
                      </a:lnTo>
                      <a:lnTo>
                        <a:pt x="362" y="764"/>
                      </a:lnTo>
                      <a:lnTo>
                        <a:pt x="356" y="768"/>
                      </a:lnTo>
                      <a:lnTo>
                        <a:pt x="352" y="772"/>
                      </a:lnTo>
                      <a:lnTo>
                        <a:pt x="352" y="772"/>
                      </a:lnTo>
                      <a:lnTo>
                        <a:pt x="348" y="776"/>
                      </a:lnTo>
                      <a:lnTo>
                        <a:pt x="348" y="782"/>
                      </a:lnTo>
                      <a:lnTo>
                        <a:pt x="348" y="782"/>
                      </a:lnTo>
                      <a:lnTo>
                        <a:pt x="336" y="786"/>
                      </a:lnTo>
                      <a:lnTo>
                        <a:pt x="328" y="792"/>
                      </a:lnTo>
                      <a:lnTo>
                        <a:pt x="330" y="774"/>
                      </a:lnTo>
                      <a:lnTo>
                        <a:pt x="336" y="700"/>
                      </a:lnTo>
                      <a:lnTo>
                        <a:pt x="340" y="586"/>
                      </a:lnTo>
                      <a:lnTo>
                        <a:pt x="328" y="418"/>
                      </a:lnTo>
                      <a:lnTo>
                        <a:pt x="310" y="308"/>
                      </a:lnTo>
                      <a:lnTo>
                        <a:pt x="274" y="186"/>
                      </a:lnTo>
                      <a:lnTo>
                        <a:pt x="222" y="92"/>
                      </a:lnTo>
                      <a:lnTo>
                        <a:pt x="164" y="22"/>
                      </a:lnTo>
                      <a:lnTo>
                        <a:pt x="164" y="22"/>
                      </a:lnTo>
                      <a:lnTo>
                        <a:pt x="152" y="14"/>
                      </a:lnTo>
                      <a:lnTo>
                        <a:pt x="136" y="6"/>
                      </a:lnTo>
                      <a:lnTo>
                        <a:pt x="118" y="0"/>
                      </a:lnTo>
                      <a:lnTo>
                        <a:pt x="90" y="0"/>
                      </a:lnTo>
                      <a:lnTo>
                        <a:pt x="90" y="0"/>
                      </a:lnTo>
                      <a:lnTo>
                        <a:pt x="82" y="4"/>
                      </a:lnTo>
                      <a:lnTo>
                        <a:pt x="78" y="10"/>
                      </a:lnTo>
                      <a:lnTo>
                        <a:pt x="76" y="14"/>
                      </a:lnTo>
                      <a:lnTo>
                        <a:pt x="58" y="38"/>
                      </a:lnTo>
                      <a:lnTo>
                        <a:pt x="24" y="100"/>
                      </a:lnTo>
                      <a:lnTo>
                        <a:pt x="0" y="158"/>
                      </a:lnTo>
                      <a:lnTo>
                        <a:pt x="0" y="650"/>
                      </a:lnTo>
                      <a:lnTo>
                        <a:pt x="76" y="712"/>
                      </a:lnTo>
                      <a:lnTo>
                        <a:pt x="76" y="712"/>
                      </a:lnTo>
                      <a:lnTo>
                        <a:pt x="36" y="700"/>
                      </a:lnTo>
                      <a:lnTo>
                        <a:pt x="0" y="692"/>
                      </a:lnTo>
                      <a:lnTo>
                        <a:pt x="0" y="1108"/>
                      </a:lnTo>
                      <a:lnTo>
                        <a:pt x="0" y="1108"/>
                      </a:lnTo>
                      <a:lnTo>
                        <a:pt x="22" y="1096"/>
                      </a:lnTo>
                      <a:lnTo>
                        <a:pt x="22" y="1096"/>
                      </a:lnTo>
                      <a:lnTo>
                        <a:pt x="52" y="1080"/>
                      </a:lnTo>
                      <a:lnTo>
                        <a:pt x="84" y="1060"/>
                      </a:lnTo>
                      <a:lnTo>
                        <a:pt x="120" y="1036"/>
                      </a:lnTo>
                      <a:lnTo>
                        <a:pt x="120" y="1036"/>
                      </a:lnTo>
                      <a:lnTo>
                        <a:pt x="166" y="996"/>
                      </a:lnTo>
                      <a:lnTo>
                        <a:pt x="206" y="962"/>
                      </a:lnTo>
                      <a:lnTo>
                        <a:pt x="244" y="932"/>
                      </a:lnTo>
                      <a:lnTo>
                        <a:pt x="228" y="952"/>
                      </a:lnTo>
                      <a:lnTo>
                        <a:pt x="198" y="990"/>
                      </a:lnTo>
                      <a:lnTo>
                        <a:pt x="190" y="1004"/>
                      </a:lnTo>
                      <a:lnTo>
                        <a:pt x="172" y="1016"/>
                      </a:lnTo>
                      <a:lnTo>
                        <a:pt x="154" y="1044"/>
                      </a:lnTo>
                      <a:lnTo>
                        <a:pt x="148" y="1052"/>
                      </a:lnTo>
                      <a:lnTo>
                        <a:pt x="122" y="1090"/>
                      </a:lnTo>
                      <a:lnTo>
                        <a:pt x="126" y="1096"/>
                      </a:lnTo>
                      <a:lnTo>
                        <a:pt x="122" y="1102"/>
                      </a:lnTo>
                      <a:lnTo>
                        <a:pt x="112" y="1104"/>
                      </a:lnTo>
                      <a:lnTo>
                        <a:pt x="102" y="1124"/>
                      </a:lnTo>
                      <a:lnTo>
                        <a:pt x="80" y="1154"/>
                      </a:lnTo>
                      <a:lnTo>
                        <a:pt x="76" y="1188"/>
                      </a:lnTo>
                      <a:lnTo>
                        <a:pt x="84" y="1216"/>
                      </a:lnTo>
                      <a:lnTo>
                        <a:pt x="98" y="1200"/>
                      </a:lnTo>
                      <a:lnTo>
                        <a:pt x="88" y="1218"/>
                      </a:lnTo>
                      <a:lnTo>
                        <a:pt x="118" y="1216"/>
                      </a:lnTo>
                      <a:lnTo>
                        <a:pt x="146" y="1198"/>
                      </a:lnTo>
                      <a:lnTo>
                        <a:pt x="166" y="1168"/>
                      </a:lnTo>
                      <a:lnTo>
                        <a:pt x="180" y="1150"/>
                      </a:lnTo>
                      <a:lnTo>
                        <a:pt x="178" y="1142"/>
                      </a:lnTo>
                      <a:lnTo>
                        <a:pt x="182" y="1136"/>
                      </a:lnTo>
                      <a:lnTo>
                        <a:pt x="190" y="1136"/>
                      </a:lnTo>
                      <a:lnTo>
                        <a:pt x="216" y="1098"/>
                      </a:lnTo>
                      <a:lnTo>
                        <a:pt x="222" y="1090"/>
                      </a:lnTo>
                      <a:lnTo>
                        <a:pt x="240" y="1062"/>
                      </a:lnTo>
                      <a:lnTo>
                        <a:pt x="246" y="1042"/>
                      </a:lnTo>
                      <a:lnTo>
                        <a:pt x="256" y="1030"/>
                      </a:lnTo>
                      <a:lnTo>
                        <a:pt x="278" y="988"/>
                      </a:lnTo>
                      <a:lnTo>
                        <a:pt x="292" y="964"/>
                      </a:lnTo>
                      <a:lnTo>
                        <a:pt x="292" y="964"/>
                      </a:lnTo>
                      <a:lnTo>
                        <a:pt x="296" y="960"/>
                      </a:lnTo>
                      <a:lnTo>
                        <a:pt x="296" y="960"/>
                      </a:lnTo>
                      <a:lnTo>
                        <a:pt x="284" y="1004"/>
                      </a:lnTo>
                      <a:lnTo>
                        <a:pt x="266" y="1058"/>
                      </a:lnTo>
                      <a:lnTo>
                        <a:pt x="244" y="1120"/>
                      </a:lnTo>
                      <a:lnTo>
                        <a:pt x="244" y="1120"/>
                      </a:lnTo>
                      <a:lnTo>
                        <a:pt x="236" y="1162"/>
                      </a:lnTo>
                      <a:lnTo>
                        <a:pt x="228" y="1200"/>
                      </a:lnTo>
                      <a:lnTo>
                        <a:pt x="224" y="1234"/>
                      </a:lnTo>
                      <a:lnTo>
                        <a:pt x="224" y="1234"/>
                      </a:lnTo>
                      <a:lnTo>
                        <a:pt x="222" y="1260"/>
                      </a:lnTo>
                      <a:lnTo>
                        <a:pt x="222" y="1278"/>
                      </a:lnTo>
                      <a:lnTo>
                        <a:pt x="224" y="1294"/>
                      </a:lnTo>
                      <a:lnTo>
                        <a:pt x="232" y="1330"/>
                      </a:lnTo>
                      <a:lnTo>
                        <a:pt x="238" y="1346"/>
                      </a:lnTo>
                      <a:lnTo>
                        <a:pt x="246" y="1354"/>
                      </a:lnTo>
                      <a:lnTo>
                        <a:pt x="246" y="1354"/>
                      </a:lnTo>
                      <a:lnTo>
                        <a:pt x="248" y="1354"/>
                      </a:lnTo>
                      <a:lnTo>
                        <a:pt x="252" y="1356"/>
                      </a:lnTo>
                      <a:lnTo>
                        <a:pt x="258" y="1360"/>
                      </a:lnTo>
                      <a:lnTo>
                        <a:pt x="262" y="1368"/>
                      </a:lnTo>
                      <a:lnTo>
                        <a:pt x="262" y="1368"/>
                      </a:lnTo>
                      <a:lnTo>
                        <a:pt x="264" y="1372"/>
                      </a:lnTo>
                      <a:lnTo>
                        <a:pt x="266" y="1378"/>
                      </a:lnTo>
                      <a:lnTo>
                        <a:pt x="274" y="1384"/>
                      </a:lnTo>
                      <a:lnTo>
                        <a:pt x="282" y="1390"/>
                      </a:lnTo>
                      <a:lnTo>
                        <a:pt x="306" y="1388"/>
                      </a:lnTo>
                      <a:lnTo>
                        <a:pt x="326" y="1386"/>
                      </a:lnTo>
                      <a:lnTo>
                        <a:pt x="326" y="1386"/>
                      </a:lnTo>
                      <a:lnTo>
                        <a:pt x="338" y="1388"/>
                      </a:lnTo>
                      <a:lnTo>
                        <a:pt x="358" y="1392"/>
                      </a:lnTo>
                      <a:lnTo>
                        <a:pt x="382" y="1392"/>
                      </a:lnTo>
                      <a:lnTo>
                        <a:pt x="382" y="1392"/>
                      </a:lnTo>
                      <a:lnTo>
                        <a:pt x="388" y="1390"/>
                      </a:lnTo>
                      <a:lnTo>
                        <a:pt x="388" y="1390"/>
                      </a:lnTo>
                      <a:lnTo>
                        <a:pt x="400" y="1386"/>
                      </a:lnTo>
                      <a:lnTo>
                        <a:pt x="408" y="1386"/>
                      </a:lnTo>
                      <a:lnTo>
                        <a:pt x="412" y="1386"/>
                      </a:lnTo>
                      <a:lnTo>
                        <a:pt x="416" y="1388"/>
                      </a:lnTo>
                      <a:lnTo>
                        <a:pt x="416" y="1388"/>
                      </a:lnTo>
                      <a:lnTo>
                        <a:pt x="422" y="1390"/>
                      </a:lnTo>
                      <a:lnTo>
                        <a:pt x="428" y="1392"/>
                      </a:lnTo>
                      <a:lnTo>
                        <a:pt x="446" y="1392"/>
                      </a:lnTo>
                      <a:lnTo>
                        <a:pt x="446" y="1392"/>
                      </a:lnTo>
                      <a:lnTo>
                        <a:pt x="450" y="1392"/>
                      </a:lnTo>
                      <a:lnTo>
                        <a:pt x="450" y="1392"/>
                      </a:lnTo>
                      <a:lnTo>
                        <a:pt x="464" y="1386"/>
                      </a:lnTo>
                      <a:lnTo>
                        <a:pt x="472" y="1382"/>
                      </a:lnTo>
                      <a:lnTo>
                        <a:pt x="472" y="1382"/>
                      </a:lnTo>
                      <a:lnTo>
                        <a:pt x="474" y="1380"/>
                      </a:lnTo>
                      <a:lnTo>
                        <a:pt x="476" y="1378"/>
                      </a:lnTo>
                      <a:lnTo>
                        <a:pt x="484" y="1378"/>
                      </a:lnTo>
                      <a:lnTo>
                        <a:pt x="496" y="1380"/>
                      </a:lnTo>
                      <a:lnTo>
                        <a:pt x="496" y="1380"/>
                      </a:lnTo>
                      <a:lnTo>
                        <a:pt x="504" y="1380"/>
                      </a:lnTo>
                      <a:lnTo>
                        <a:pt x="510" y="1380"/>
                      </a:lnTo>
                      <a:lnTo>
                        <a:pt x="520" y="1378"/>
                      </a:lnTo>
                      <a:lnTo>
                        <a:pt x="526" y="1374"/>
                      </a:lnTo>
                      <a:lnTo>
                        <a:pt x="528" y="1372"/>
                      </a:lnTo>
                      <a:lnTo>
                        <a:pt x="554" y="1350"/>
                      </a:lnTo>
                      <a:lnTo>
                        <a:pt x="582" y="1336"/>
                      </a:lnTo>
                      <a:lnTo>
                        <a:pt x="598" y="1314"/>
                      </a:lnTo>
                      <a:lnTo>
                        <a:pt x="598" y="1314"/>
                      </a:lnTo>
                      <a:lnTo>
                        <a:pt x="606" y="1306"/>
                      </a:lnTo>
                      <a:lnTo>
                        <a:pt x="612" y="1300"/>
                      </a:lnTo>
                      <a:lnTo>
                        <a:pt x="616" y="1292"/>
                      </a:lnTo>
                      <a:lnTo>
                        <a:pt x="616" y="1292"/>
                      </a:lnTo>
                      <a:lnTo>
                        <a:pt x="624" y="1270"/>
                      </a:lnTo>
                      <a:lnTo>
                        <a:pt x="628" y="1254"/>
                      </a:lnTo>
                      <a:lnTo>
                        <a:pt x="630" y="1178"/>
                      </a:lnTo>
                      <a:lnTo>
                        <a:pt x="630" y="1178"/>
                      </a:lnTo>
                      <a:lnTo>
                        <a:pt x="614" y="1116"/>
                      </a:lnTo>
                      <a:lnTo>
                        <a:pt x="614" y="1116"/>
                      </a:lnTo>
                      <a:lnTo>
                        <a:pt x="608" y="1104"/>
                      </a:lnTo>
                      <a:lnTo>
                        <a:pt x="594" y="1086"/>
                      </a:lnTo>
                      <a:lnTo>
                        <a:pt x="562" y="1042"/>
                      </a:lnTo>
                      <a:lnTo>
                        <a:pt x="678" y="1106"/>
                      </a:lnTo>
                      <a:lnTo>
                        <a:pt x="714" y="1124"/>
                      </a:lnTo>
                      <a:lnTo>
                        <a:pt x="750" y="1142"/>
                      </a:lnTo>
                      <a:lnTo>
                        <a:pt x="782" y="1146"/>
                      </a:lnTo>
                      <a:lnTo>
                        <a:pt x="822" y="1140"/>
                      </a:lnTo>
                      <a:lnTo>
                        <a:pt x="866" y="1120"/>
                      </a:lnTo>
                      <a:lnTo>
                        <a:pt x="910" y="1090"/>
                      </a:lnTo>
                      <a:lnTo>
                        <a:pt x="936" y="1070"/>
                      </a:lnTo>
                      <a:lnTo>
                        <a:pt x="1000" y="1006"/>
                      </a:lnTo>
                      <a:lnTo>
                        <a:pt x="1044" y="966"/>
                      </a:lnTo>
                      <a:lnTo>
                        <a:pt x="1148" y="864"/>
                      </a:lnTo>
                      <a:lnTo>
                        <a:pt x="1194" y="808"/>
                      </a:lnTo>
                      <a:lnTo>
                        <a:pt x="1210" y="784"/>
                      </a:lnTo>
                      <a:lnTo>
                        <a:pt x="1210" y="784"/>
                      </a:lnTo>
                      <a:lnTo>
                        <a:pt x="1212" y="782"/>
                      </a:lnTo>
                      <a:lnTo>
                        <a:pt x="1216" y="776"/>
                      </a:lnTo>
                      <a:lnTo>
                        <a:pt x="1216" y="756"/>
                      </a:lnTo>
                      <a:close/>
                      <a:moveTo>
                        <a:pt x="382" y="776"/>
                      </a:moveTo>
                      <a:lnTo>
                        <a:pt x="382" y="776"/>
                      </a:lnTo>
                      <a:lnTo>
                        <a:pt x="382" y="776"/>
                      </a:lnTo>
                      <a:lnTo>
                        <a:pt x="382" y="776"/>
                      </a:lnTo>
                      <a:lnTo>
                        <a:pt x="382" y="776"/>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45" name="Group 58"/>
              <p:cNvGrpSpPr>
                <a:grpSpLocks noChangeAspect="1"/>
              </p:cNvGrpSpPr>
              <p:nvPr/>
            </p:nvGrpSpPr>
            <p:grpSpPr>
              <a:xfrm>
                <a:off x="7366653" y="-16"/>
                <a:ext cx="1266631" cy="990597"/>
                <a:chOff x="5410249" y="5114925"/>
                <a:chExt cx="1558925" cy="1219200"/>
              </a:xfrm>
              <a:solidFill>
                <a:schemeClr val="bg2">
                  <a:lumMod val="50000"/>
                  <a:lumOff val="50000"/>
                  <a:alpha val="18000"/>
                </a:schemeClr>
              </a:solidFill>
            </p:grpSpPr>
            <p:sp>
              <p:nvSpPr>
                <p:cNvPr id="151" name="Freeform 63"/>
                <p:cNvSpPr>
                  <a:spLocks/>
                </p:cNvSpPr>
                <p:nvPr/>
              </p:nvSpPr>
              <p:spPr bwMode="auto">
                <a:xfrm>
                  <a:off x="5819775" y="5114925"/>
                  <a:ext cx="228600" cy="231775"/>
                </a:xfrm>
                <a:custGeom>
                  <a:avLst/>
                  <a:gdLst>
                    <a:gd name="T0" fmla="*/ 144 w 144"/>
                    <a:gd name="T1" fmla="*/ 146 h 146"/>
                    <a:gd name="T2" fmla="*/ 144 w 144"/>
                    <a:gd name="T3" fmla="*/ 146 h 146"/>
                    <a:gd name="T4" fmla="*/ 144 w 144"/>
                    <a:gd name="T5" fmla="*/ 146 h 146"/>
                    <a:gd name="T6" fmla="*/ 144 w 144"/>
                    <a:gd name="T7" fmla="*/ 146 h 146"/>
                    <a:gd name="T8" fmla="*/ 132 w 144"/>
                    <a:gd name="T9" fmla="*/ 132 h 146"/>
                    <a:gd name="T10" fmla="*/ 32 w 144"/>
                    <a:gd name="T11" fmla="*/ 22 h 146"/>
                    <a:gd name="T12" fmla="*/ 32 w 144"/>
                    <a:gd name="T13" fmla="*/ 22 h 146"/>
                    <a:gd name="T14" fmla="*/ 18 w 144"/>
                    <a:gd name="T15" fmla="*/ 4 h 146"/>
                    <a:gd name="T16" fmla="*/ 18 w 144"/>
                    <a:gd name="T17" fmla="*/ 4 h 146"/>
                    <a:gd name="T18" fmla="*/ 12 w 144"/>
                    <a:gd name="T19" fmla="*/ 2 h 146"/>
                    <a:gd name="T20" fmla="*/ 8 w 144"/>
                    <a:gd name="T21" fmla="*/ 0 h 146"/>
                    <a:gd name="T22" fmla="*/ 8 w 144"/>
                    <a:gd name="T23" fmla="*/ 0 h 146"/>
                    <a:gd name="T24" fmla="*/ 0 w 144"/>
                    <a:gd name="T25" fmla="*/ 0 h 146"/>
                    <a:gd name="T26" fmla="*/ 0 w 144"/>
                    <a:gd name="T27" fmla="*/ 0 h 146"/>
                    <a:gd name="T28" fmla="*/ 6 w 144"/>
                    <a:gd name="T29" fmla="*/ 4 h 146"/>
                    <a:gd name="T30" fmla="*/ 6 w 144"/>
                    <a:gd name="T31" fmla="*/ 4 h 146"/>
                    <a:gd name="T32" fmla="*/ 22 w 144"/>
                    <a:gd name="T33" fmla="*/ 18 h 146"/>
                    <a:gd name="T34" fmla="*/ 130 w 144"/>
                    <a:gd name="T35" fmla="*/ 136 h 146"/>
                    <a:gd name="T36" fmla="*/ 130 w 144"/>
                    <a:gd name="T37" fmla="*/ 136 h 146"/>
                    <a:gd name="T38" fmla="*/ 144 w 144"/>
                    <a:gd name="T39" fmla="*/ 146 h 146"/>
                    <a:gd name="T40" fmla="*/ 144 w 144"/>
                    <a:gd name="T41" fmla="*/ 14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 h="146">
                      <a:moveTo>
                        <a:pt x="144" y="146"/>
                      </a:moveTo>
                      <a:lnTo>
                        <a:pt x="144" y="146"/>
                      </a:lnTo>
                      <a:lnTo>
                        <a:pt x="144" y="146"/>
                      </a:lnTo>
                      <a:lnTo>
                        <a:pt x="144" y="146"/>
                      </a:lnTo>
                      <a:lnTo>
                        <a:pt x="132" y="132"/>
                      </a:lnTo>
                      <a:lnTo>
                        <a:pt x="32" y="22"/>
                      </a:lnTo>
                      <a:lnTo>
                        <a:pt x="32" y="22"/>
                      </a:lnTo>
                      <a:lnTo>
                        <a:pt x="18" y="4"/>
                      </a:lnTo>
                      <a:lnTo>
                        <a:pt x="18" y="4"/>
                      </a:lnTo>
                      <a:lnTo>
                        <a:pt x="12" y="2"/>
                      </a:lnTo>
                      <a:lnTo>
                        <a:pt x="8" y="0"/>
                      </a:lnTo>
                      <a:lnTo>
                        <a:pt x="8" y="0"/>
                      </a:lnTo>
                      <a:lnTo>
                        <a:pt x="0" y="0"/>
                      </a:lnTo>
                      <a:lnTo>
                        <a:pt x="0" y="0"/>
                      </a:lnTo>
                      <a:lnTo>
                        <a:pt x="6" y="4"/>
                      </a:lnTo>
                      <a:lnTo>
                        <a:pt x="6" y="4"/>
                      </a:lnTo>
                      <a:lnTo>
                        <a:pt x="22" y="18"/>
                      </a:lnTo>
                      <a:lnTo>
                        <a:pt x="130" y="136"/>
                      </a:lnTo>
                      <a:lnTo>
                        <a:pt x="130" y="136"/>
                      </a:lnTo>
                      <a:lnTo>
                        <a:pt x="144" y="146"/>
                      </a:lnTo>
                      <a:lnTo>
                        <a:pt x="144" y="1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2" name="Freeform 64"/>
                <p:cNvSpPr>
                  <a:spLocks/>
                </p:cNvSpPr>
                <p:nvPr/>
              </p:nvSpPr>
              <p:spPr bwMode="auto">
                <a:xfrm>
                  <a:off x="6051550" y="535305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3" name="Freeform 65"/>
                <p:cNvSpPr>
                  <a:spLocks/>
                </p:cNvSpPr>
                <p:nvPr/>
              </p:nvSpPr>
              <p:spPr bwMode="auto">
                <a:xfrm>
                  <a:off x="6061075" y="5114925"/>
                  <a:ext cx="104775" cy="228600"/>
                </a:xfrm>
                <a:custGeom>
                  <a:avLst/>
                  <a:gdLst>
                    <a:gd name="T0" fmla="*/ 2 w 66"/>
                    <a:gd name="T1" fmla="*/ 144 h 144"/>
                    <a:gd name="T2" fmla="*/ 2 w 66"/>
                    <a:gd name="T3" fmla="*/ 144 h 144"/>
                    <a:gd name="T4" fmla="*/ 10 w 66"/>
                    <a:gd name="T5" fmla="*/ 130 h 144"/>
                    <a:gd name="T6" fmla="*/ 62 w 66"/>
                    <a:gd name="T7" fmla="*/ 14 h 144"/>
                    <a:gd name="T8" fmla="*/ 62 w 66"/>
                    <a:gd name="T9" fmla="*/ 14 h 144"/>
                    <a:gd name="T10" fmla="*/ 66 w 66"/>
                    <a:gd name="T11" fmla="*/ 4 h 144"/>
                    <a:gd name="T12" fmla="*/ 66 w 66"/>
                    <a:gd name="T13" fmla="*/ 2 h 144"/>
                    <a:gd name="T14" fmla="*/ 66 w 66"/>
                    <a:gd name="T15" fmla="*/ 0 h 144"/>
                    <a:gd name="T16" fmla="*/ 66 w 66"/>
                    <a:gd name="T17" fmla="*/ 0 h 144"/>
                    <a:gd name="T18" fmla="*/ 62 w 66"/>
                    <a:gd name="T19" fmla="*/ 4 h 144"/>
                    <a:gd name="T20" fmla="*/ 56 w 66"/>
                    <a:gd name="T21" fmla="*/ 14 h 144"/>
                    <a:gd name="T22" fmla="*/ 6 w 66"/>
                    <a:gd name="T23" fmla="*/ 128 h 144"/>
                    <a:gd name="T24" fmla="*/ 6 w 66"/>
                    <a:gd name="T25" fmla="*/ 128 h 144"/>
                    <a:gd name="T26" fmla="*/ 0 w 66"/>
                    <a:gd name="T27" fmla="*/ 144 h 144"/>
                    <a:gd name="T28" fmla="*/ 0 w 66"/>
                    <a:gd name="T29" fmla="*/ 144 h 144"/>
                    <a:gd name="T30" fmla="*/ 0 w 66"/>
                    <a:gd name="T31" fmla="*/ 144 h 144"/>
                    <a:gd name="T32" fmla="*/ 0 w 66"/>
                    <a:gd name="T33" fmla="*/ 144 h 144"/>
                    <a:gd name="T34" fmla="*/ 2 w 66"/>
                    <a:gd name="T35" fmla="*/ 144 h 144"/>
                    <a:gd name="T36" fmla="*/ 2 w 66"/>
                    <a:gd name="T37"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6" h="144">
                      <a:moveTo>
                        <a:pt x="2" y="144"/>
                      </a:moveTo>
                      <a:lnTo>
                        <a:pt x="2" y="144"/>
                      </a:lnTo>
                      <a:lnTo>
                        <a:pt x="10" y="130"/>
                      </a:lnTo>
                      <a:lnTo>
                        <a:pt x="62" y="14"/>
                      </a:lnTo>
                      <a:lnTo>
                        <a:pt x="62" y="14"/>
                      </a:lnTo>
                      <a:lnTo>
                        <a:pt x="66" y="4"/>
                      </a:lnTo>
                      <a:lnTo>
                        <a:pt x="66" y="2"/>
                      </a:lnTo>
                      <a:lnTo>
                        <a:pt x="66" y="0"/>
                      </a:lnTo>
                      <a:lnTo>
                        <a:pt x="66" y="0"/>
                      </a:lnTo>
                      <a:lnTo>
                        <a:pt x="62" y="4"/>
                      </a:lnTo>
                      <a:lnTo>
                        <a:pt x="56" y="14"/>
                      </a:lnTo>
                      <a:lnTo>
                        <a:pt x="6" y="128"/>
                      </a:lnTo>
                      <a:lnTo>
                        <a:pt x="6" y="128"/>
                      </a:lnTo>
                      <a:lnTo>
                        <a:pt x="0" y="144"/>
                      </a:lnTo>
                      <a:lnTo>
                        <a:pt x="0" y="144"/>
                      </a:lnTo>
                      <a:lnTo>
                        <a:pt x="0" y="144"/>
                      </a:lnTo>
                      <a:lnTo>
                        <a:pt x="0" y="144"/>
                      </a:lnTo>
                      <a:lnTo>
                        <a:pt x="2" y="144"/>
                      </a:lnTo>
                      <a:lnTo>
                        <a:pt x="2"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4" name="Freeform 66"/>
                <p:cNvSpPr>
                  <a:spLocks noEditPoints="1"/>
                </p:cNvSpPr>
                <p:nvPr/>
              </p:nvSpPr>
              <p:spPr bwMode="auto">
                <a:xfrm>
                  <a:off x="5410249" y="5114925"/>
                  <a:ext cx="1558925" cy="1219200"/>
                </a:xfrm>
                <a:custGeom>
                  <a:avLst/>
                  <a:gdLst>
                    <a:gd name="T0" fmla="*/ 604 w 982"/>
                    <a:gd name="T1" fmla="*/ 146 h 768"/>
                    <a:gd name="T2" fmla="*/ 588 w 982"/>
                    <a:gd name="T3" fmla="*/ 156 h 768"/>
                    <a:gd name="T4" fmla="*/ 572 w 982"/>
                    <a:gd name="T5" fmla="*/ 144 h 768"/>
                    <a:gd name="T6" fmla="*/ 560 w 982"/>
                    <a:gd name="T7" fmla="*/ 146 h 768"/>
                    <a:gd name="T8" fmla="*/ 550 w 982"/>
                    <a:gd name="T9" fmla="*/ 152 h 768"/>
                    <a:gd name="T10" fmla="*/ 542 w 982"/>
                    <a:gd name="T11" fmla="*/ 182 h 768"/>
                    <a:gd name="T12" fmla="*/ 346 w 982"/>
                    <a:gd name="T13" fmla="*/ 0 h 768"/>
                    <a:gd name="T14" fmla="*/ 44 w 982"/>
                    <a:gd name="T15" fmla="*/ 62 h 768"/>
                    <a:gd name="T16" fmla="*/ 76 w 982"/>
                    <a:gd name="T17" fmla="*/ 92 h 768"/>
                    <a:gd name="T18" fmla="*/ 110 w 982"/>
                    <a:gd name="T19" fmla="*/ 124 h 768"/>
                    <a:gd name="T20" fmla="*/ 126 w 982"/>
                    <a:gd name="T21" fmla="*/ 160 h 768"/>
                    <a:gd name="T22" fmla="*/ 146 w 982"/>
                    <a:gd name="T23" fmla="*/ 188 h 768"/>
                    <a:gd name="T24" fmla="*/ 166 w 982"/>
                    <a:gd name="T25" fmla="*/ 220 h 768"/>
                    <a:gd name="T26" fmla="*/ 206 w 982"/>
                    <a:gd name="T27" fmla="*/ 270 h 768"/>
                    <a:gd name="T28" fmla="*/ 322 w 982"/>
                    <a:gd name="T29" fmla="*/ 280 h 768"/>
                    <a:gd name="T30" fmla="*/ 294 w 982"/>
                    <a:gd name="T31" fmla="*/ 348 h 768"/>
                    <a:gd name="T32" fmla="*/ 256 w 982"/>
                    <a:gd name="T33" fmla="*/ 484 h 768"/>
                    <a:gd name="T34" fmla="*/ 282 w 982"/>
                    <a:gd name="T35" fmla="*/ 514 h 768"/>
                    <a:gd name="T36" fmla="*/ 312 w 982"/>
                    <a:gd name="T37" fmla="*/ 550 h 768"/>
                    <a:gd name="T38" fmla="*/ 330 w 982"/>
                    <a:gd name="T39" fmla="*/ 570 h 768"/>
                    <a:gd name="T40" fmla="*/ 350 w 982"/>
                    <a:gd name="T41" fmla="*/ 598 h 768"/>
                    <a:gd name="T42" fmla="*/ 378 w 982"/>
                    <a:gd name="T43" fmla="*/ 616 h 768"/>
                    <a:gd name="T44" fmla="*/ 354 w 982"/>
                    <a:gd name="T45" fmla="*/ 684 h 768"/>
                    <a:gd name="T46" fmla="*/ 338 w 982"/>
                    <a:gd name="T47" fmla="*/ 754 h 768"/>
                    <a:gd name="T48" fmla="*/ 378 w 982"/>
                    <a:gd name="T49" fmla="*/ 758 h 768"/>
                    <a:gd name="T50" fmla="*/ 414 w 982"/>
                    <a:gd name="T51" fmla="*/ 660 h 768"/>
                    <a:gd name="T52" fmla="*/ 456 w 982"/>
                    <a:gd name="T53" fmla="*/ 662 h 768"/>
                    <a:gd name="T54" fmla="*/ 474 w 982"/>
                    <a:gd name="T55" fmla="*/ 652 h 768"/>
                    <a:gd name="T56" fmla="*/ 504 w 982"/>
                    <a:gd name="T57" fmla="*/ 652 h 768"/>
                    <a:gd name="T58" fmla="*/ 530 w 982"/>
                    <a:gd name="T59" fmla="*/ 582 h 768"/>
                    <a:gd name="T60" fmla="*/ 560 w 982"/>
                    <a:gd name="T61" fmla="*/ 332 h 768"/>
                    <a:gd name="T62" fmla="*/ 568 w 982"/>
                    <a:gd name="T63" fmla="*/ 306 h 768"/>
                    <a:gd name="T64" fmla="*/ 586 w 982"/>
                    <a:gd name="T65" fmla="*/ 428 h 768"/>
                    <a:gd name="T66" fmla="*/ 636 w 982"/>
                    <a:gd name="T67" fmla="*/ 484 h 768"/>
                    <a:gd name="T68" fmla="*/ 628 w 982"/>
                    <a:gd name="T69" fmla="*/ 376 h 768"/>
                    <a:gd name="T70" fmla="*/ 612 w 982"/>
                    <a:gd name="T71" fmla="*/ 288 h 768"/>
                    <a:gd name="T72" fmla="*/ 678 w 982"/>
                    <a:gd name="T73" fmla="*/ 454 h 768"/>
                    <a:gd name="T74" fmla="*/ 762 w 982"/>
                    <a:gd name="T75" fmla="*/ 592 h 768"/>
                    <a:gd name="T76" fmla="*/ 790 w 982"/>
                    <a:gd name="T77" fmla="*/ 602 h 768"/>
                    <a:gd name="T78" fmla="*/ 820 w 982"/>
                    <a:gd name="T79" fmla="*/ 598 h 768"/>
                    <a:gd name="T80" fmla="*/ 842 w 982"/>
                    <a:gd name="T81" fmla="*/ 590 h 768"/>
                    <a:gd name="T82" fmla="*/ 886 w 982"/>
                    <a:gd name="T83" fmla="*/ 598 h 768"/>
                    <a:gd name="T84" fmla="*/ 958 w 982"/>
                    <a:gd name="T85" fmla="*/ 668 h 768"/>
                    <a:gd name="T86" fmla="*/ 964 w 982"/>
                    <a:gd name="T87" fmla="*/ 616 h 768"/>
                    <a:gd name="T88" fmla="*/ 920 w 982"/>
                    <a:gd name="T89" fmla="*/ 576 h 768"/>
                    <a:gd name="T90" fmla="*/ 894 w 982"/>
                    <a:gd name="T91" fmla="*/ 516 h 768"/>
                    <a:gd name="T92" fmla="*/ 920 w 982"/>
                    <a:gd name="T93" fmla="*/ 500 h 768"/>
                    <a:gd name="T94" fmla="*/ 920 w 982"/>
                    <a:gd name="T95" fmla="*/ 460 h 768"/>
                    <a:gd name="T96" fmla="*/ 950 w 982"/>
                    <a:gd name="T97" fmla="*/ 436 h 768"/>
                    <a:gd name="T98" fmla="*/ 956 w 982"/>
                    <a:gd name="T99" fmla="*/ 388 h 768"/>
                    <a:gd name="T100" fmla="*/ 934 w 982"/>
                    <a:gd name="T101" fmla="*/ 318 h 768"/>
                    <a:gd name="T102" fmla="*/ 866 w 982"/>
                    <a:gd name="T103" fmla="*/ 238 h 768"/>
                    <a:gd name="T104" fmla="*/ 914 w 982"/>
                    <a:gd name="T105" fmla="*/ 178 h 768"/>
                    <a:gd name="T106" fmla="*/ 958 w 982"/>
                    <a:gd name="T107" fmla="*/ 118 h 768"/>
                    <a:gd name="T108" fmla="*/ 970 w 982"/>
                    <a:gd name="T109" fmla="*/ 78 h 768"/>
                    <a:gd name="T110" fmla="*/ 970 w 982"/>
                    <a:gd name="T111" fmla="*/ 38 h 768"/>
                    <a:gd name="T112" fmla="*/ 978 w 982"/>
                    <a:gd name="T113" fmla="*/ 14 h 768"/>
                    <a:gd name="T114" fmla="*/ 562 w 982"/>
                    <a:gd name="T115" fmla="*/ 150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82" h="768">
                      <a:moveTo>
                        <a:pt x="676" y="0"/>
                      </a:moveTo>
                      <a:lnTo>
                        <a:pt x="676" y="0"/>
                      </a:lnTo>
                      <a:lnTo>
                        <a:pt x="666" y="14"/>
                      </a:lnTo>
                      <a:lnTo>
                        <a:pt x="666" y="14"/>
                      </a:lnTo>
                      <a:lnTo>
                        <a:pt x="654" y="36"/>
                      </a:lnTo>
                      <a:lnTo>
                        <a:pt x="642" y="58"/>
                      </a:lnTo>
                      <a:lnTo>
                        <a:pt x="620" y="104"/>
                      </a:lnTo>
                      <a:lnTo>
                        <a:pt x="604" y="146"/>
                      </a:lnTo>
                      <a:lnTo>
                        <a:pt x="594" y="174"/>
                      </a:lnTo>
                      <a:lnTo>
                        <a:pt x="594" y="174"/>
                      </a:lnTo>
                      <a:lnTo>
                        <a:pt x="592" y="170"/>
                      </a:lnTo>
                      <a:lnTo>
                        <a:pt x="586" y="164"/>
                      </a:lnTo>
                      <a:lnTo>
                        <a:pt x="586" y="164"/>
                      </a:lnTo>
                      <a:lnTo>
                        <a:pt x="588" y="160"/>
                      </a:lnTo>
                      <a:lnTo>
                        <a:pt x="588" y="156"/>
                      </a:lnTo>
                      <a:lnTo>
                        <a:pt x="588" y="156"/>
                      </a:lnTo>
                      <a:lnTo>
                        <a:pt x="586" y="152"/>
                      </a:lnTo>
                      <a:lnTo>
                        <a:pt x="582" y="148"/>
                      </a:lnTo>
                      <a:lnTo>
                        <a:pt x="580" y="146"/>
                      </a:lnTo>
                      <a:lnTo>
                        <a:pt x="574" y="146"/>
                      </a:lnTo>
                      <a:lnTo>
                        <a:pt x="574" y="146"/>
                      </a:lnTo>
                      <a:lnTo>
                        <a:pt x="574" y="146"/>
                      </a:lnTo>
                      <a:lnTo>
                        <a:pt x="574" y="144"/>
                      </a:lnTo>
                      <a:lnTo>
                        <a:pt x="572" y="144"/>
                      </a:lnTo>
                      <a:lnTo>
                        <a:pt x="568" y="144"/>
                      </a:lnTo>
                      <a:lnTo>
                        <a:pt x="568" y="144"/>
                      </a:lnTo>
                      <a:lnTo>
                        <a:pt x="564" y="142"/>
                      </a:lnTo>
                      <a:lnTo>
                        <a:pt x="564" y="144"/>
                      </a:lnTo>
                      <a:lnTo>
                        <a:pt x="564" y="142"/>
                      </a:lnTo>
                      <a:lnTo>
                        <a:pt x="562" y="144"/>
                      </a:lnTo>
                      <a:lnTo>
                        <a:pt x="560" y="144"/>
                      </a:lnTo>
                      <a:lnTo>
                        <a:pt x="560" y="146"/>
                      </a:lnTo>
                      <a:lnTo>
                        <a:pt x="558" y="146"/>
                      </a:lnTo>
                      <a:lnTo>
                        <a:pt x="556" y="148"/>
                      </a:lnTo>
                      <a:lnTo>
                        <a:pt x="558" y="150"/>
                      </a:lnTo>
                      <a:lnTo>
                        <a:pt x="558" y="150"/>
                      </a:lnTo>
                      <a:lnTo>
                        <a:pt x="558" y="150"/>
                      </a:lnTo>
                      <a:lnTo>
                        <a:pt x="554" y="150"/>
                      </a:lnTo>
                      <a:lnTo>
                        <a:pt x="554" y="150"/>
                      </a:lnTo>
                      <a:lnTo>
                        <a:pt x="550" y="152"/>
                      </a:lnTo>
                      <a:lnTo>
                        <a:pt x="546" y="154"/>
                      </a:lnTo>
                      <a:lnTo>
                        <a:pt x="544" y="158"/>
                      </a:lnTo>
                      <a:lnTo>
                        <a:pt x="544" y="162"/>
                      </a:lnTo>
                      <a:lnTo>
                        <a:pt x="544" y="162"/>
                      </a:lnTo>
                      <a:lnTo>
                        <a:pt x="548" y="168"/>
                      </a:lnTo>
                      <a:lnTo>
                        <a:pt x="548" y="168"/>
                      </a:lnTo>
                      <a:lnTo>
                        <a:pt x="542" y="182"/>
                      </a:lnTo>
                      <a:lnTo>
                        <a:pt x="542" y="182"/>
                      </a:lnTo>
                      <a:lnTo>
                        <a:pt x="522" y="158"/>
                      </a:lnTo>
                      <a:lnTo>
                        <a:pt x="494" y="124"/>
                      </a:lnTo>
                      <a:lnTo>
                        <a:pt x="460" y="88"/>
                      </a:lnTo>
                      <a:lnTo>
                        <a:pt x="442" y="70"/>
                      </a:lnTo>
                      <a:lnTo>
                        <a:pt x="424" y="54"/>
                      </a:lnTo>
                      <a:lnTo>
                        <a:pt x="424" y="54"/>
                      </a:lnTo>
                      <a:lnTo>
                        <a:pt x="384" y="26"/>
                      </a:lnTo>
                      <a:lnTo>
                        <a:pt x="346" y="0"/>
                      </a:lnTo>
                      <a:lnTo>
                        <a:pt x="0" y="0"/>
                      </a:lnTo>
                      <a:lnTo>
                        <a:pt x="0" y="8"/>
                      </a:lnTo>
                      <a:lnTo>
                        <a:pt x="10" y="28"/>
                      </a:lnTo>
                      <a:lnTo>
                        <a:pt x="24" y="48"/>
                      </a:lnTo>
                      <a:lnTo>
                        <a:pt x="24" y="48"/>
                      </a:lnTo>
                      <a:lnTo>
                        <a:pt x="32" y="54"/>
                      </a:lnTo>
                      <a:lnTo>
                        <a:pt x="38" y="60"/>
                      </a:lnTo>
                      <a:lnTo>
                        <a:pt x="44" y="62"/>
                      </a:lnTo>
                      <a:lnTo>
                        <a:pt x="44" y="62"/>
                      </a:lnTo>
                      <a:lnTo>
                        <a:pt x="48" y="66"/>
                      </a:lnTo>
                      <a:lnTo>
                        <a:pt x="52" y="70"/>
                      </a:lnTo>
                      <a:lnTo>
                        <a:pt x="56" y="76"/>
                      </a:lnTo>
                      <a:lnTo>
                        <a:pt x="56" y="76"/>
                      </a:lnTo>
                      <a:lnTo>
                        <a:pt x="62" y="82"/>
                      </a:lnTo>
                      <a:lnTo>
                        <a:pt x="68" y="88"/>
                      </a:lnTo>
                      <a:lnTo>
                        <a:pt x="76" y="92"/>
                      </a:lnTo>
                      <a:lnTo>
                        <a:pt x="76" y="92"/>
                      </a:lnTo>
                      <a:lnTo>
                        <a:pt x="84" y="96"/>
                      </a:lnTo>
                      <a:lnTo>
                        <a:pt x="92" y="102"/>
                      </a:lnTo>
                      <a:lnTo>
                        <a:pt x="98" y="108"/>
                      </a:lnTo>
                      <a:lnTo>
                        <a:pt x="100" y="112"/>
                      </a:lnTo>
                      <a:lnTo>
                        <a:pt x="100" y="112"/>
                      </a:lnTo>
                      <a:lnTo>
                        <a:pt x="104" y="118"/>
                      </a:lnTo>
                      <a:lnTo>
                        <a:pt x="110" y="124"/>
                      </a:lnTo>
                      <a:lnTo>
                        <a:pt x="120" y="132"/>
                      </a:lnTo>
                      <a:lnTo>
                        <a:pt x="120" y="132"/>
                      </a:lnTo>
                      <a:lnTo>
                        <a:pt x="126" y="142"/>
                      </a:lnTo>
                      <a:lnTo>
                        <a:pt x="128" y="152"/>
                      </a:lnTo>
                      <a:lnTo>
                        <a:pt x="128" y="154"/>
                      </a:lnTo>
                      <a:lnTo>
                        <a:pt x="128" y="158"/>
                      </a:lnTo>
                      <a:lnTo>
                        <a:pt x="128" y="158"/>
                      </a:lnTo>
                      <a:lnTo>
                        <a:pt x="126" y="160"/>
                      </a:lnTo>
                      <a:lnTo>
                        <a:pt x="128" y="162"/>
                      </a:lnTo>
                      <a:lnTo>
                        <a:pt x="132" y="166"/>
                      </a:lnTo>
                      <a:lnTo>
                        <a:pt x="138" y="170"/>
                      </a:lnTo>
                      <a:lnTo>
                        <a:pt x="138" y="170"/>
                      </a:lnTo>
                      <a:lnTo>
                        <a:pt x="144" y="176"/>
                      </a:lnTo>
                      <a:lnTo>
                        <a:pt x="146" y="182"/>
                      </a:lnTo>
                      <a:lnTo>
                        <a:pt x="146" y="184"/>
                      </a:lnTo>
                      <a:lnTo>
                        <a:pt x="146" y="188"/>
                      </a:lnTo>
                      <a:lnTo>
                        <a:pt x="146" y="188"/>
                      </a:lnTo>
                      <a:lnTo>
                        <a:pt x="146" y="192"/>
                      </a:lnTo>
                      <a:lnTo>
                        <a:pt x="146" y="196"/>
                      </a:lnTo>
                      <a:lnTo>
                        <a:pt x="150" y="206"/>
                      </a:lnTo>
                      <a:lnTo>
                        <a:pt x="156" y="214"/>
                      </a:lnTo>
                      <a:lnTo>
                        <a:pt x="162" y="218"/>
                      </a:lnTo>
                      <a:lnTo>
                        <a:pt x="162" y="218"/>
                      </a:lnTo>
                      <a:lnTo>
                        <a:pt x="166" y="220"/>
                      </a:lnTo>
                      <a:lnTo>
                        <a:pt x="170" y="226"/>
                      </a:lnTo>
                      <a:lnTo>
                        <a:pt x="172" y="234"/>
                      </a:lnTo>
                      <a:lnTo>
                        <a:pt x="172" y="234"/>
                      </a:lnTo>
                      <a:lnTo>
                        <a:pt x="176" y="240"/>
                      </a:lnTo>
                      <a:lnTo>
                        <a:pt x="182" y="248"/>
                      </a:lnTo>
                      <a:lnTo>
                        <a:pt x="192" y="256"/>
                      </a:lnTo>
                      <a:lnTo>
                        <a:pt x="192" y="256"/>
                      </a:lnTo>
                      <a:lnTo>
                        <a:pt x="206" y="270"/>
                      </a:lnTo>
                      <a:lnTo>
                        <a:pt x="216" y="280"/>
                      </a:lnTo>
                      <a:lnTo>
                        <a:pt x="216" y="280"/>
                      </a:lnTo>
                      <a:lnTo>
                        <a:pt x="222" y="284"/>
                      </a:lnTo>
                      <a:lnTo>
                        <a:pt x="232" y="286"/>
                      </a:lnTo>
                      <a:lnTo>
                        <a:pt x="242" y="290"/>
                      </a:lnTo>
                      <a:lnTo>
                        <a:pt x="270" y="288"/>
                      </a:lnTo>
                      <a:lnTo>
                        <a:pt x="296" y="284"/>
                      </a:lnTo>
                      <a:lnTo>
                        <a:pt x="322" y="280"/>
                      </a:lnTo>
                      <a:lnTo>
                        <a:pt x="358" y="276"/>
                      </a:lnTo>
                      <a:lnTo>
                        <a:pt x="368" y="276"/>
                      </a:lnTo>
                      <a:lnTo>
                        <a:pt x="368" y="276"/>
                      </a:lnTo>
                      <a:lnTo>
                        <a:pt x="320" y="316"/>
                      </a:lnTo>
                      <a:lnTo>
                        <a:pt x="308" y="330"/>
                      </a:lnTo>
                      <a:lnTo>
                        <a:pt x="300" y="340"/>
                      </a:lnTo>
                      <a:lnTo>
                        <a:pt x="296" y="346"/>
                      </a:lnTo>
                      <a:lnTo>
                        <a:pt x="294" y="348"/>
                      </a:lnTo>
                      <a:lnTo>
                        <a:pt x="294" y="350"/>
                      </a:lnTo>
                      <a:lnTo>
                        <a:pt x="266" y="412"/>
                      </a:lnTo>
                      <a:lnTo>
                        <a:pt x="270" y="420"/>
                      </a:lnTo>
                      <a:lnTo>
                        <a:pt x="270" y="428"/>
                      </a:lnTo>
                      <a:lnTo>
                        <a:pt x="264" y="446"/>
                      </a:lnTo>
                      <a:lnTo>
                        <a:pt x="258" y="460"/>
                      </a:lnTo>
                      <a:lnTo>
                        <a:pt x="256" y="484"/>
                      </a:lnTo>
                      <a:lnTo>
                        <a:pt x="256" y="484"/>
                      </a:lnTo>
                      <a:lnTo>
                        <a:pt x="260" y="492"/>
                      </a:lnTo>
                      <a:lnTo>
                        <a:pt x="264" y="498"/>
                      </a:lnTo>
                      <a:lnTo>
                        <a:pt x="268" y="500"/>
                      </a:lnTo>
                      <a:lnTo>
                        <a:pt x="272" y="502"/>
                      </a:lnTo>
                      <a:lnTo>
                        <a:pt x="272" y="502"/>
                      </a:lnTo>
                      <a:lnTo>
                        <a:pt x="276" y="504"/>
                      </a:lnTo>
                      <a:lnTo>
                        <a:pt x="278" y="506"/>
                      </a:lnTo>
                      <a:lnTo>
                        <a:pt x="282" y="514"/>
                      </a:lnTo>
                      <a:lnTo>
                        <a:pt x="282" y="524"/>
                      </a:lnTo>
                      <a:lnTo>
                        <a:pt x="286" y="540"/>
                      </a:lnTo>
                      <a:lnTo>
                        <a:pt x="286" y="540"/>
                      </a:lnTo>
                      <a:lnTo>
                        <a:pt x="288" y="542"/>
                      </a:lnTo>
                      <a:lnTo>
                        <a:pt x="292" y="546"/>
                      </a:lnTo>
                      <a:lnTo>
                        <a:pt x="300" y="550"/>
                      </a:lnTo>
                      <a:lnTo>
                        <a:pt x="306" y="550"/>
                      </a:lnTo>
                      <a:lnTo>
                        <a:pt x="312" y="550"/>
                      </a:lnTo>
                      <a:lnTo>
                        <a:pt x="312" y="550"/>
                      </a:lnTo>
                      <a:lnTo>
                        <a:pt x="318" y="550"/>
                      </a:lnTo>
                      <a:lnTo>
                        <a:pt x="322" y="552"/>
                      </a:lnTo>
                      <a:lnTo>
                        <a:pt x="326" y="554"/>
                      </a:lnTo>
                      <a:lnTo>
                        <a:pt x="328" y="558"/>
                      </a:lnTo>
                      <a:lnTo>
                        <a:pt x="330" y="566"/>
                      </a:lnTo>
                      <a:lnTo>
                        <a:pt x="330" y="570"/>
                      </a:lnTo>
                      <a:lnTo>
                        <a:pt x="330" y="570"/>
                      </a:lnTo>
                      <a:lnTo>
                        <a:pt x="332" y="580"/>
                      </a:lnTo>
                      <a:lnTo>
                        <a:pt x="334" y="588"/>
                      </a:lnTo>
                      <a:lnTo>
                        <a:pt x="336" y="594"/>
                      </a:lnTo>
                      <a:lnTo>
                        <a:pt x="336" y="594"/>
                      </a:lnTo>
                      <a:lnTo>
                        <a:pt x="340" y="598"/>
                      </a:lnTo>
                      <a:lnTo>
                        <a:pt x="344" y="598"/>
                      </a:lnTo>
                      <a:lnTo>
                        <a:pt x="350" y="598"/>
                      </a:lnTo>
                      <a:lnTo>
                        <a:pt x="350" y="598"/>
                      </a:lnTo>
                      <a:lnTo>
                        <a:pt x="358" y="598"/>
                      </a:lnTo>
                      <a:lnTo>
                        <a:pt x="364" y="598"/>
                      </a:lnTo>
                      <a:lnTo>
                        <a:pt x="370" y="600"/>
                      </a:lnTo>
                      <a:lnTo>
                        <a:pt x="372" y="604"/>
                      </a:lnTo>
                      <a:lnTo>
                        <a:pt x="372" y="604"/>
                      </a:lnTo>
                      <a:lnTo>
                        <a:pt x="374" y="608"/>
                      </a:lnTo>
                      <a:lnTo>
                        <a:pt x="378" y="612"/>
                      </a:lnTo>
                      <a:lnTo>
                        <a:pt x="378" y="616"/>
                      </a:lnTo>
                      <a:lnTo>
                        <a:pt x="380" y="622"/>
                      </a:lnTo>
                      <a:lnTo>
                        <a:pt x="378" y="628"/>
                      </a:lnTo>
                      <a:lnTo>
                        <a:pt x="376" y="636"/>
                      </a:lnTo>
                      <a:lnTo>
                        <a:pt x="376" y="636"/>
                      </a:lnTo>
                      <a:lnTo>
                        <a:pt x="364" y="668"/>
                      </a:lnTo>
                      <a:lnTo>
                        <a:pt x="360" y="680"/>
                      </a:lnTo>
                      <a:lnTo>
                        <a:pt x="354" y="684"/>
                      </a:lnTo>
                      <a:lnTo>
                        <a:pt x="354" y="684"/>
                      </a:lnTo>
                      <a:lnTo>
                        <a:pt x="348" y="692"/>
                      </a:lnTo>
                      <a:lnTo>
                        <a:pt x="344" y="702"/>
                      </a:lnTo>
                      <a:lnTo>
                        <a:pt x="338" y="716"/>
                      </a:lnTo>
                      <a:lnTo>
                        <a:pt x="338" y="716"/>
                      </a:lnTo>
                      <a:lnTo>
                        <a:pt x="336" y="720"/>
                      </a:lnTo>
                      <a:lnTo>
                        <a:pt x="334" y="734"/>
                      </a:lnTo>
                      <a:lnTo>
                        <a:pt x="336" y="748"/>
                      </a:lnTo>
                      <a:lnTo>
                        <a:pt x="338" y="754"/>
                      </a:lnTo>
                      <a:lnTo>
                        <a:pt x="342" y="760"/>
                      </a:lnTo>
                      <a:lnTo>
                        <a:pt x="342" y="760"/>
                      </a:lnTo>
                      <a:lnTo>
                        <a:pt x="348" y="764"/>
                      </a:lnTo>
                      <a:lnTo>
                        <a:pt x="356" y="768"/>
                      </a:lnTo>
                      <a:lnTo>
                        <a:pt x="364" y="768"/>
                      </a:lnTo>
                      <a:lnTo>
                        <a:pt x="364" y="768"/>
                      </a:lnTo>
                      <a:lnTo>
                        <a:pt x="372" y="764"/>
                      </a:lnTo>
                      <a:lnTo>
                        <a:pt x="378" y="758"/>
                      </a:lnTo>
                      <a:lnTo>
                        <a:pt x="386" y="746"/>
                      </a:lnTo>
                      <a:lnTo>
                        <a:pt x="390" y="730"/>
                      </a:lnTo>
                      <a:lnTo>
                        <a:pt x="390" y="730"/>
                      </a:lnTo>
                      <a:lnTo>
                        <a:pt x="398" y="700"/>
                      </a:lnTo>
                      <a:lnTo>
                        <a:pt x="406" y="678"/>
                      </a:lnTo>
                      <a:lnTo>
                        <a:pt x="412" y="662"/>
                      </a:lnTo>
                      <a:lnTo>
                        <a:pt x="412" y="662"/>
                      </a:lnTo>
                      <a:lnTo>
                        <a:pt x="414" y="660"/>
                      </a:lnTo>
                      <a:lnTo>
                        <a:pt x="418" y="658"/>
                      </a:lnTo>
                      <a:lnTo>
                        <a:pt x="428" y="654"/>
                      </a:lnTo>
                      <a:lnTo>
                        <a:pt x="434" y="654"/>
                      </a:lnTo>
                      <a:lnTo>
                        <a:pt x="444" y="656"/>
                      </a:lnTo>
                      <a:lnTo>
                        <a:pt x="444" y="656"/>
                      </a:lnTo>
                      <a:lnTo>
                        <a:pt x="454" y="660"/>
                      </a:lnTo>
                      <a:lnTo>
                        <a:pt x="456" y="660"/>
                      </a:lnTo>
                      <a:lnTo>
                        <a:pt x="456" y="662"/>
                      </a:lnTo>
                      <a:lnTo>
                        <a:pt x="454" y="662"/>
                      </a:lnTo>
                      <a:lnTo>
                        <a:pt x="456" y="662"/>
                      </a:lnTo>
                      <a:lnTo>
                        <a:pt x="456" y="662"/>
                      </a:lnTo>
                      <a:lnTo>
                        <a:pt x="462" y="660"/>
                      </a:lnTo>
                      <a:lnTo>
                        <a:pt x="466" y="658"/>
                      </a:lnTo>
                      <a:lnTo>
                        <a:pt x="470" y="654"/>
                      </a:lnTo>
                      <a:lnTo>
                        <a:pt x="470" y="654"/>
                      </a:lnTo>
                      <a:lnTo>
                        <a:pt x="474" y="652"/>
                      </a:lnTo>
                      <a:lnTo>
                        <a:pt x="478" y="648"/>
                      </a:lnTo>
                      <a:lnTo>
                        <a:pt x="482" y="648"/>
                      </a:lnTo>
                      <a:lnTo>
                        <a:pt x="482" y="648"/>
                      </a:lnTo>
                      <a:lnTo>
                        <a:pt x="492" y="648"/>
                      </a:lnTo>
                      <a:lnTo>
                        <a:pt x="498" y="650"/>
                      </a:lnTo>
                      <a:lnTo>
                        <a:pt x="498" y="650"/>
                      </a:lnTo>
                      <a:lnTo>
                        <a:pt x="500" y="650"/>
                      </a:lnTo>
                      <a:lnTo>
                        <a:pt x="504" y="652"/>
                      </a:lnTo>
                      <a:lnTo>
                        <a:pt x="510" y="650"/>
                      </a:lnTo>
                      <a:lnTo>
                        <a:pt x="514" y="648"/>
                      </a:lnTo>
                      <a:lnTo>
                        <a:pt x="516" y="644"/>
                      </a:lnTo>
                      <a:lnTo>
                        <a:pt x="516" y="644"/>
                      </a:lnTo>
                      <a:lnTo>
                        <a:pt x="520" y="632"/>
                      </a:lnTo>
                      <a:lnTo>
                        <a:pt x="522" y="620"/>
                      </a:lnTo>
                      <a:lnTo>
                        <a:pt x="522" y="606"/>
                      </a:lnTo>
                      <a:lnTo>
                        <a:pt x="530" y="582"/>
                      </a:lnTo>
                      <a:lnTo>
                        <a:pt x="530" y="572"/>
                      </a:lnTo>
                      <a:lnTo>
                        <a:pt x="544" y="570"/>
                      </a:lnTo>
                      <a:lnTo>
                        <a:pt x="550" y="534"/>
                      </a:lnTo>
                      <a:lnTo>
                        <a:pt x="556" y="474"/>
                      </a:lnTo>
                      <a:lnTo>
                        <a:pt x="558" y="398"/>
                      </a:lnTo>
                      <a:lnTo>
                        <a:pt x="558" y="340"/>
                      </a:lnTo>
                      <a:lnTo>
                        <a:pt x="558" y="340"/>
                      </a:lnTo>
                      <a:lnTo>
                        <a:pt x="560" y="332"/>
                      </a:lnTo>
                      <a:lnTo>
                        <a:pt x="562" y="322"/>
                      </a:lnTo>
                      <a:lnTo>
                        <a:pt x="562" y="308"/>
                      </a:lnTo>
                      <a:lnTo>
                        <a:pt x="562" y="308"/>
                      </a:lnTo>
                      <a:lnTo>
                        <a:pt x="560" y="300"/>
                      </a:lnTo>
                      <a:lnTo>
                        <a:pt x="562" y="296"/>
                      </a:lnTo>
                      <a:lnTo>
                        <a:pt x="564" y="294"/>
                      </a:lnTo>
                      <a:lnTo>
                        <a:pt x="568" y="294"/>
                      </a:lnTo>
                      <a:lnTo>
                        <a:pt x="568" y="306"/>
                      </a:lnTo>
                      <a:lnTo>
                        <a:pt x="570" y="338"/>
                      </a:lnTo>
                      <a:lnTo>
                        <a:pt x="574" y="348"/>
                      </a:lnTo>
                      <a:lnTo>
                        <a:pt x="570" y="362"/>
                      </a:lnTo>
                      <a:lnTo>
                        <a:pt x="574" y="384"/>
                      </a:lnTo>
                      <a:lnTo>
                        <a:pt x="576" y="390"/>
                      </a:lnTo>
                      <a:lnTo>
                        <a:pt x="580" y="422"/>
                      </a:lnTo>
                      <a:lnTo>
                        <a:pt x="586" y="422"/>
                      </a:lnTo>
                      <a:lnTo>
                        <a:pt x="586" y="428"/>
                      </a:lnTo>
                      <a:lnTo>
                        <a:pt x="582" y="432"/>
                      </a:lnTo>
                      <a:lnTo>
                        <a:pt x="586" y="448"/>
                      </a:lnTo>
                      <a:lnTo>
                        <a:pt x="590" y="472"/>
                      </a:lnTo>
                      <a:lnTo>
                        <a:pt x="602" y="490"/>
                      </a:lnTo>
                      <a:lnTo>
                        <a:pt x="620" y="500"/>
                      </a:lnTo>
                      <a:lnTo>
                        <a:pt x="620" y="486"/>
                      </a:lnTo>
                      <a:lnTo>
                        <a:pt x="624" y="498"/>
                      </a:lnTo>
                      <a:lnTo>
                        <a:pt x="636" y="484"/>
                      </a:lnTo>
                      <a:lnTo>
                        <a:pt x="642" y="462"/>
                      </a:lnTo>
                      <a:lnTo>
                        <a:pt x="638" y="438"/>
                      </a:lnTo>
                      <a:lnTo>
                        <a:pt x="636" y="424"/>
                      </a:lnTo>
                      <a:lnTo>
                        <a:pt x="632" y="420"/>
                      </a:lnTo>
                      <a:lnTo>
                        <a:pt x="630" y="416"/>
                      </a:lnTo>
                      <a:lnTo>
                        <a:pt x="636" y="412"/>
                      </a:lnTo>
                      <a:lnTo>
                        <a:pt x="630" y="382"/>
                      </a:lnTo>
                      <a:lnTo>
                        <a:pt x="628" y="376"/>
                      </a:lnTo>
                      <a:lnTo>
                        <a:pt x="626" y="354"/>
                      </a:lnTo>
                      <a:lnTo>
                        <a:pt x="618" y="340"/>
                      </a:lnTo>
                      <a:lnTo>
                        <a:pt x="618" y="330"/>
                      </a:lnTo>
                      <a:lnTo>
                        <a:pt x="610" y="300"/>
                      </a:lnTo>
                      <a:lnTo>
                        <a:pt x="606" y="288"/>
                      </a:lnTo>
                      <a:lnTo>
                        <a:pt x="606" y="288"/>
                      </a:lnTo>
                      <a:lnTo>
                        <a:pt x="610" y="286"/>
                      </a:lnTo>
                      <a:lnTo>
                        <a:pt x="612" y="288"/>
                      </a:lnTo>
                      <a:lnTo>
                        <a:pt x="616" y="292"/>
                      </a:lnTo>
                      <a:lnTo>
                        <a:pt x="618" y="298"/>
                      </a:lnTo>
                      <a:lnTo>
                        <a:pt x="618" y="298"/>
                      </a:lnTo>
                      <a:lnTo>
                        <a:pt x="622" y="312"/>
                      </a:lnTo>
                      <a:lnTo>
                        <a:pt x="626" y="322"/>
                      </a:lnTo>
                      <a:lnTo>
                        <a:pt x="632" y="328"/>
                      </a:lnTo>
                      <a:lnTo>
                        <a:pt x="652" y="384"/>
                      </a:lnTo>
                      <a:lnTo>
                        <a:pt x="678" y="454"/>
                      </a:lnTo>
                      <a:lnTo>
                        <a:pt x="702" y="508"/>
                      </a:lnTo>
                      <a:lnTo>
                        <a:pt x="720" y="540"/>
                      </a:lnTo>
                      <a:lnTo>
                        <a:pt x="732" y="540"/>
                      </a:lnTo>
                      <a:lnTo>
                        <a:pt x="736" y="548"/>
                      </a:lnTo>
                      <a:lnTo>
                        <a:pt x="752" y="568"/>
                      </a:lnTo>
                      <a:lnTo>
                        <a:pt x="752" y="568"/>
                      </a:lnTo>
                      <a:lnTo>
                        <a:pt x="756" y="582"/>
                      </a:lnTo>
                      <a:lnTo>
                        <a:pt x="762" y="592"/>
                      </a:lnTo>
                      <a:lnTo>
                        <a:pt x="768" y="602"/>
                      </a:lnTo>
                      <a:lnTo>
                        <a:pt x="768" y="602"/>
                      </a:lnTo>
                      <a:lnTo>
                        <a:pt x="774" y="604"/>
                      </a:lnTo>
                      <a:lnTo>
                        <a:pt x="776" y="606"/>
                      </a:lnTo>
                      <a:lnTo>
                        <a:pt x="784" y="604"/>
                      </a:lnTo>
                      <a:lnTo>
                        <a:pt x="788" y="602"/>
                      </a:lnTo>
                      <a:lnTo>
                        <a:pt x="790" y="602"/>
                      </a:lnTo>
                      <a:lnTo>
                        <a:pt x="790" y="602"/>
                      </a:lnTo>
                      <a:lnTo>
                        <a:pt x="794" y="598"/>
                      </a:lnTo>
                      <a:lnTo>
                        <a:pt x="804" y="594"/>
                      </a:lnTo>
                      <a:lnTo>
                        <a:pt x="804" y="594"/>
                      </a:lnTo>
                      <a:lnTo>
                        <a:pt x="808" y="594"/>
                      </a:lnTo>
                      <a:lnTo>
                        <a:pt x="812" y="594"/>
                      </a:lnTo>
                      <a:lnTo>
                        <a:pt x="816" y="596"/>
                      </a:lnTo>
                      <a:lnTo>
                        <a:pt x="816" y="596"/>
                      </a:lnTo>
                      <a:lnTo>
                        <a:pt x="820" y="598"/>
                      </a:lnTo>
                      <a:lnTo>
                        <a:pt x="826" y="600"/>
                      </a:lnTo>
                      <a:lnTo>
                        <a:pt x="832" y="600"/>
                      </a:lnTo>
                      <a:lnTo>
                        <a:pt x="832" y="600"/>
                      </a:lnTo>
                      <a:lnTo>
                        <a:pt x="836" y="600"/>
                      </a:lnTo>
                      <a:lnTo>
                        <a:pt x="834" y="598"/>
                      </a:lnTo>
                      <a:lnTo>
                        <a:pt x="832" y="598"/>
                      </a:lnTo>
                      <a:lnTo>
                        <a:pt x="834" y="596"/>
                      </a:lnTo>
                      <a:lnTo>
                        <a:pt x="842" y="590"/>
                      </a:lnTo>
                      <a:lnTo>
                        <a:pt x="842" y="590"/>
                      </a:lnTo>
                      <a:lnTo>
                        <a:pt x="850" y="586"/>
                      </a:lnTo>
                      <a:lnTo>
                        <a:pt x="856" y="582"/>
                      </a:lnTo>
                      <a:lnTo>
                        <a:pt x="866" y="582"/>
                      </a:lnTo>
                      <a:lnTo>
                        <a:pt x="872" y="584"/>
                      </a:lnTo>
                      <a:lnTo>
                        <a:pt x="874" y="586"/>
                      </a:lnTo>
                      <a:lnTo>
                        <a:pt x="874" y="586"/>
                      </a:lnTo>
                      <a:lnTo>
                        <a:pt x="886" y="598"/>
                      </a:lnTo>
                      <a:lnTo>
                        <a:pt x="898" y="616"/>
                      </a:lnTo>
                      <a:lnTo>
                        <a:pt x="916" y="642"/>
                      </a:lnTo>
                      <a:lnTo>
                        <a:pt x="916" y="642"/>
                      </a:lnTo>
                      <a:lnTo>
                        <a:pt x="926" y="656"/>
                      </a:lnTo>
                      <a:lnTo>
                        <a:pt x="934" y="664"/>
                      </a:lnTo>
                      <a:lnTo>
                        <a:pt x="944" y="668"/>
                      </a:lnTo>
                      <a:lnTo>
                        <a:pt x="952" y="670"/>
                      </a:lnTo>
                      <a:lnTo>
                        <a:pt x="958" y="668"/>
                      </a:lnTo>
                      <a:lnTo>
                        <a:pt x="964" y="666"/>
                      </a:lnTo>
                      <a:lnTo>
                        <a:pt x="968" y="660"/>
                      </a:lnTo>
                      <a:lnTo>
                        <a:pt x="972" y="654"/>
                      </a:lnTo>
                      <a:lnTo>
                        <a:pt x="972" y="654"/>
                      </a:lnTo>
                      <a:lnTo>
                        <a:pt x="974" y="648"/>
                      </a:lnTo>
                      <a:lnTo>
                        <a:pt x="974" y="642"/>
                      </a:lnTo>
                      <a:lnTo>
                        <a:pt x="970" y="628"/>
                      </a:lnTo>
                      <a:lnTo>
                        <a:pt x="964" y="616"/>
                      </a:lnTo>
                      <a:lnTo>
                        <a:pt x="962" y="612"/>
                      </a:lnTo>
                      <a:lnTo>
                        <a:pt x="962" y="612"/>
                      </a:lnTo>
                      <a:lnTo>
                        <a:pt x="952" y="600"/>
                      </a:lnTo>
                      <a:lnTo>
                        <a:pt x="944" y="592"/>
                      </a:lnTo>
                      <a:lnTo>
                        <a:pt x="936" y="588"/>
                      </a:lnTo>
                      <a:lnTo>
                        <a:pt x="936" y="588"/>
                      </a:lnTo>
                      <a:lnTo>
                        <a:pt x="928" y="584"/>
                      </a:lnTo>
                      <a:lnTo>
                        <a:pt x="920" y="576"/>
                      </a:lnTo>
                      <a:lnTo>
                        <a:pt x="900" y="550"/>
                      </a:lnTo>
                      <a:lnTo>
                        <a:pt x="900" y="550"/>
                      </a:lnTo>
                      <a:lnTo>
                        <a:pt x="894" y="542"/>
                      </a:lnTo>
                      <a:lnTo>
                        <a:pt x="892" y="536"/>
                      </a:lnTo>
                      <a:lnTo>
                        <a:pt x="890" y="530"/>
                      </a:lnTo>
                      <a:lnTo>
                        <a:pt x="890" y="526"/>
                      </a:lnTo>
                      <a:lnTo>
                        <a:pt x="892" y="520"/>
                      </a:lnTo>
                      <a:lnTo>
                        <a:pt x="894" y="516"/>
                      </a:lnTo>
                      <a:lnTo>
                        <a:pt x="894" y="516"/>
                      </a:lnTo>
                      <a:lnTo>
                        <a:pt x="894" y="514"/>
                      </a:lnTo>
                      <a:lnTo>
                        <a:pt x="898" y="510"/>
                      </a:lnTo>
                      <a:lnTo>
                        <a:pt x="904" y="508"/>
                      </a:lnTo>
                      <a:lnTo>
                        <a:pt x="912" y="506"/>
                      </a:lnTo>
                      <a:lnTo>
                        <a:pt x="912" y="506"/>
                      </a:lnTo>
                      <a:lnTo>
                        <a:pt x="918" y="504"/>
                      </a:lnTo>
                      <a:lnTo>
                        <a:pt x="920" y="500"/>
                      </a:lnTo>
                      <a:lnTo>
                        <a:pt x="924" y="496"/>
                      </a:lnTo>
                      <a:lnTo>
                        <a:pt x="924" y="496"/>
                      </a:lnTo>
                      <a:lnTo>
                        <a:pt x="924" y="490"/>
                      </a:lnTo>
                      <a:lnTo>
                        <a:pt x="924" y="482"/>
                      </a:lnTo>
                      <a:lnTo>
                        <a:pt x="920" y="472"/>
                      </a:lnTo>
                      <a:lnTo>
                        <a:pt x="920" y="472"/>
                      </a:lnTo>
                      <a:lnTo>
                        <a:pt x="920" y="468"/>
                      </a:lnTo>
                      <a:lnTo>
                        <a:pt x="920" y="460"/>
                      </a:lnTo>
                      <a:lnTo>
                        <a:pt x="920" y="456"/>
                      </a:lnTo>
                      <a:lnTo>
                        <a:pt x="924" y="452"/>
                      </a:lnTo>
                      <a:lnTo>
                        <a:pt x="926" y="448"/>
                      </a:lnTo>
                      <a:lnTo>
                        <a:pt x="932" y="446"/>
                      </a:lnTo>
                      <a:lnTo>
                        <a:pt x="932" y="446"/>
                      </a:lnTo>
                      <a:lnTo>
                        <a:pt x="938" y="446"/>
                      </a:lnTo>
                      <a:lnTo>
                        <a:pt x="942" y="442"/>
                      </a:lnTo>
                      <a:lnTo>
                        <a:pt x="950" y="436"/>
                      </a:lnTo>
                      <a:lnTo>
                        <a:pt x="952" y="432"/>
                      </a:lnTo>
                      <a:lnTo>
                        <a:pt x="952" y="428"/>
                      </a:lnTo>
                      <a:lnTo>
                        <a:pt x="952" y="412"/>
                      </a:lnTo>
                      <a:lnTo>
                        <a:pt x="952" y="412"/>
                      </a:lnTo>
                      <a:lnTo>
                        <a:pt x="948" y="402"/>
                      </a:lnTo>
                      <a:lnTo>
                        <a:pt x="950" y="394"/>
                      </a:lnTo>
                      <a:lnTo>
                        <a:pt x="952" y="392"/>
                      </a:lnTo>
                      <a:lnTo>
                        <a:pt x="956" y="388"/>
                      </a:lnTo>
                      <a:lnTo>
                        <a:pt x="956" y="388"/>
                      </a:lnTo>
                      <a:lnTo>
                        <a:pt x="958" y="386"/>
                      </a:lnTo>
                      <a:lnTo>
                        <a:pt x="962" y="382"/>
                      </a:lnTo>
                      <a:lnTo>
                        <a:pt x="964" y="374"/>
                      </a:lnTo>
                      <a:lnTo>
                        <a:pt x="962" y="366"/>
                      </a:lnTo>
                      <a:lnTo>
                        <a:pt x="954" y="344"/>
                      </a:lnTo>
                      <a:lnTo>
                        <a:pt x="944" y="332"/>
                      </a:lnTo>
                      <a:lnTo>
                        <a:pt x="934" y="318"/>
                      </a:lnTo>
                      <a:lnTo>
                        <a:pt x="930" y="310"/>
                      </a:lnTo>
                      <a:lnTo>
                        <a:pt x="930" y="302"/>
                      </a:lnTo>
                      <a:lnTo>
                        <a:pt x="884" y="252"/>
                      </a:lnTo>
                      <a:lnTo>
                        <a:pt x="884" y="252"/>
                      </a:lnTo>
                      <a:lnTo>
                        <a:pt x="884" y="250"/>
                      </a:lnTo>
                      <a:lnTo>
                        <a:pt x="882" y="248"/>
                      </a:lnTo>
                      <a:lnTo>
                        <a:pt x="876" y="244"/>
                      </a:lnTo>
                      <a:lnTo>
                        <a:pt x="866" y="238"/>
                      </a:lnTo>
                      <a:lnTo>
                        <a:pt x="850" y="228"/>
                      </a:lnTo>
                      <a:lnTo>
                        <a:pt x="792" y="204"/>
                      </a:lnTo>
                      <a:lnTo>
                        <a:pt x="800" y="202"/>
                      </a:lnTo>
                      <a:lnTo>
                        <a:pt x="834" y="194"/>
                      </a:lnTo>
                      <a:lnTo>
                        <a:pt x="860" y="190"/>
                      </a:lnTo>
                      <a:lnTo>
                        <a:pt x="888" y="186"/>
                      </a:lnTo>
                      <a:lnTo>
                        <a:pt x="914" y="178"/>
                      </a:lnTo>
                      <a:lnTo>
                        <a:pt x="914" y="178"/>
                      </a:lnTo>
                      <a:lnTo>
                        <a:pt x="924" y="172"/>
                      </a:lnTo>
                      <a:lnTo>
                        <a:pt x="932" y="166"/>
                      </a:lnTo>
                      <a:lnTo>
                        <a:pt x="936" y="160"/>
                      </a:lnTo>
                      <a:lnTo>
                        <a:pt x="936" y="160"/>
                      </a:lnTo>
                      <a:lnTo>
                        <a:pt x="942" y="148"/>
                      </a:lnTo>
                      <a:lnTo>
                        <a:pt x="952" y="130"/>
                      </a:lnTo>
                      <a:lnTo>
                        <a:pt x="952" y="130"/>
                      </a:lnTo>
                      <a:lnTo>
                        <a:pt x="958" y="118"/>
                      </a:lnTo>
                      <a:lnTo>
                        <a:pt x="960" y="110"/>
                      </a:lnTo>
                      <a:lnTo>
                        <a:pt x="962" y="104"/>
                      </a:lnTo>
                      <a:lnTo>
                        <a:pt x="962" y="104"/>
                      </a:lnTo>
                      <a:lnTo>
                        <a:pt x="962" y="94"/>
                      </a:lnTo>
                      <a:lnTo>
                        <a:pt x="964" y="88"/>
                      </a:lnTo>
                      <a:lnTo>
                        <a:pt x="966" y="84"/>
                      </a:lnTo>
                      <a:lnTo>
                        <a:pt x="966" y="84"/>
                      </a:lnTo>
                      <a:lnTo>
                        <a:pt x="970" y="78"/>
                      </a:lnTo>
                      <a:lnTo>
                        <a:pt x="974" y="68"/>
                      </a:lnTo>
                      <a:lnTo>
                        <a:pt x="974" y="58"/>
                      </a:lnTo>
                      <a:lnTo>
                        <a:pt x="974" y="54"/>
                      </a:lnTo>
                      <a:lnTo>
                        <a:pt x="972" y="50"/>
                      </a:lnTo>
                      <a:lnTo>
                        <a:pt x="972" y="50"/>
                      </a:lnTo>
                      <a:lnTo>
                        <a:pt x="970" y="48"/>
                      </a:lnTo>
                      <a:lnTo>
                        <a:pt x="970" y="44"/>
                      </a:lnTo>
                      <a:lnTo>
                        <a:pt x="970" y="38"/>
                      </a:lnTo>
                      <a:lnTo>
                        <a:pt x="974" y="30"/>
                      </a:lnTo>
                      <a:lnTo>
                        <a:pt x="974" y="30"/>
                      </a:lnTo>
                      <a:lnTo>
                        <a:pt x="978" y="24"/>
                      </a:lnTo>
                      <a:lnTo>
                        <a:pt x="980" y="20"/>
                      </a:lnTo>
                      <a:lnTo>
                        <a:pt x="982" y="18"/>
                      </a:lnTo>
                      <a:lnTo>
                        <a:pt x="980" y="16"/>
                      </a:lnTo>
                      <a:lnTo>
                        <a:pt x="980" y="16"/>
                      </a:lnTo>
                      <a:lnTo>
                        <a:pt x="978" y="14"/>
                      </a:lnTo>
                      <a:lnTo>
                        <a:pt x="978" y="10"/>
                      </a:lnTo>
                      <a:lnTo>
                        <a:pt x="976" y="0"/>
                      </a:lnTo>
                      <a:lnTo>
                        <a:pt x="676" y="0"/>
                      </a:lnTo>
                      <a:close/>
                      <a:moveTo>
                        <a:pt x="562" y="150"/>
                      </a:moveTo>
                      <a:lnTo>
                        <a:pt x="562" y="150"/>
                      </a:lnTo>
                      <a:lnTo>
                        <a:pt x="562" y="150"/>
                      </a:lnTo>
                      <a:lnTo>
                        <a:pt x="562" y="150"/>
                      </a:lnTo>
                      <a:lnTo>
                        <a:pt x="562" y="150"/>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6" name="Group 63"/>
              <p:cNvGrpSpPr>
                <a:grpSpLocks noChangeAspect="1"/>
              </p:cNvGrpSpPr>
              <p:nvPr/>
            </p:nvGrpSpPr>
            <p:grpSpPr>
              <a:xfrm>
                <a:off x="8324137" y="990588"/>
                <a:ext cx="819855" cy="1066798"/>
                <a:chOff x="7315200" y="5334000"/>
                <a:chExt cx="1054100" cy="1371600"/>
              </a:xfrm>
              <a:solidFill>
                <a:schemeClr val="bg2">
                  <a:lumMod val="50000"/>
                  <a:lumOff val="50000"/>
                  <a:alpha val="18000"/>
                </a:schemeClr>
              </a:solidFill>
            </p:grpSpPr>
            <p:sp>
              <p:nvSpPr>
                <p:cNvPr id="147" name="Freeform 70"/>
                <p:cNvSpPr>
                  <a:spLocks/>
                </p:cNvSpPr>
                <p:nvPr/>
              </p:nvSpPr>
              <p:spPr bwMode="auto">
                <a:xfrm>
                  <a:off x="7810500" y="5715000"/>
                  <a:ext cx="241300" cy="158750"/>
                </a:xfrm>
                <a:custGeom>
                  <a:avLst/>
                  <a:gdLst>
                    <a:gd name="T0" fmla="*/ 152 w 152"/>
                    <a:gd name="T1" fmla="*/ 100 h 100"/>
                    <a:gd name="T2" fmla="*/ 152 w 152"/>
                    <a:gd name="T3" fmla="*/ 100 h 100"/>
                    <a:gd name="T4" fmla="*/ 152 w 152"/>
                    <a:gd name="T5" fmla="*/ 100 h 100"/>
                    <a:gd name="T6" fmla="*/ 152 w 152"/>
                    <a:gd name="T7" fmla="*/ 100 h 100"/>
                    <a:gd name="T8" fmla="*/ 138 w 152"/>
                    <a:gd name="T9" fmla="*/ 90 h 100"/>
                    <a:gd name="T10" fmla="*/ 34 w 152"/>
                    <a:gd name="T11" fmla="*/ 18 h 100"/>
                    <a:gd name="T12" fmla="*/ 34 w 152"/>
                    <a:gd name="T13" fmla="*/ 18 h 100"/>
                    <a:gd name="T14" fmla="*/ 16 w 152"/>
                    <a:gd name="T15" fmla="*/ 6 h 100"/>
                    <a:gd name="T16" fmla="*/ 16 w 152"/>
                    <a:gd name="T17" fmla="*/ 6 h 100"/>
                    <a:gd name="T18" fmla="*/ 10 w 152"/>
                    <a:gd name="T19" fmla="*/ 2 h 100"/>
                    <a:gd name="T20" fmla="*/ 4 w 152"/>
                    <a:gd name="T21" fmla="*/ 0 h 100"/>
                    <a:gd name="T22" fmla="*/ 4 w 152"/>
                    <a:gd name="T23" fmla="*/ 0 h 100"/>
                    <a:gd name="T24" fmla="*/ 0 w 152"/>
                    <a:gd name="T25" fmla="*/ 0 h 100"/>
                    <a:gd name="T26" fmla="*/ 0 w 152"/>
                    <a:gd name="T27" fmla="*/ 2 h 100"/>
                    <a:gd name="T28" fmla="*/ 0 w 152"/>
                    <a:gd name="T29" fmla="*/ 2 h 100"/>
                    <a:gd name="T30" fmla="*/ 4 w 152"/>
                    <a:gd name="T31" fmla="*/ 6 h 100"/>
                    <a:gd name="T32" fmla="*/ 8 w 152"/>
                    <a:gd name="T33" fmla="*/ 8 h 100"/>
                    <a:gd name="T34" fmla="*/ 8 w 152"/>
                    <a:gd name="T35" fmla="*/ 8 h 100"/>
                    <a:gd name="T36" fmla="*/ 24 w 152"/>
                    <a:gd name="T37" fmla="*/ 18 h 100"/>
                    <a:gd name="T38" fmla="*/ 138 w 152"/>
                    <a:gd name="T39" fmla="*/ 92 h 100"/>
                    <a:gd name="T40" fmla="*/ 138 w 152"/>
                    <a:gd name="T41" fmla="*/ 92 h 100"/>
                    <a:gd name="T42" fmla="*/ 152 w 152"/>
                    <a:gd name="T43" fmla="*/ 100 h 100"/>
                    <a:gd name="T44" fmla="*/ 152 w 152"/>
                    <a:gd name="T45"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2" h="100">
                      <a:moveTo>
                        <a:pt x="152" y="100"/>
                      </a:moveTo>
                      <a:lnTo>
                        <a:pt x="152" y="100"/>
                      </a:lnTo>
                      <a:lnTo>
                        <a:pt x="152" y="100"/>
                      </a:lnTo>
                      <a:lnTo>
                        <a:pt x="152" y="100"/>
                      </a:lnTo>
                      <a:lnTo>
                        <a:pt x="138" y="90"/>
                      </a:lnTo>
                      <a:lnTo>
                        <a:pt x="34" y="18"/>
                      </a:lnTo>
                      <a:lnTo>
                        <a:pt x="34" y="18"/>
                      </a:lnTo>
                      <a:lnTo>
                        <a:pt x="16" y="6"/>
                      </a:lnTo>
                      <a:lnTo>
                        <a:pt x="16" y="6"/>
                      </a:lnTo>
                      <a:lnTo>
                        <a:pt x="10" y="2"/>
                      </a:lnTo>
                      <a:lnTo>
                        <a:pt x="4" y="0"/>
                      </a:lnTo>
                      <a:lnTo>
                        <a:pt x="4" y="0"/>
                      </a:lnTo>
                      <a:lnTo>
                        <a:pt x="0" y="0"/>
                      </a:lnTo>
                      <a:lnTo>
                        <a:pt x="0" y="2"/>
                      </a:lnTo>
                      <a:lnTo>
                        <a:pt x="0" y="2"/>
                      </a:lnTo>
                      <a:lnTo>
                        <a:pt x="4" y="6"/>
                      </a:lnTo>
                      <a:lnTo>
                        <a:pt x="8" y="8"/>
                      </a:lnTo>
                      <a:lnTo>
                        <a:pt x="8" y="8"/>
                      </a:lnTo>
                      <a:lnTo>
                        <a:pt x="24" y="18"/>
                      </a:lnTo>
                      <a:lnTo>
                        <a:pt x="138" y="92"/>
                      </a:lnTo>
                      <a:lnTo>
                        <a:pt x="138" y="92"/>
                      </a:lnTo>
                      <a:lnTo>
                        <a:pt x="152" y="100"/>
                      </a:lnTo>
                      <a:lnTo>
                        <a:pt x="152"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8" name="Freeform 71"/>
                <p:cNvSpPr>
                  <a:spLocks/>
                </p:cNvSpPr>
                <p:nvPr/>
              </p:nvSpPr>
              <p:spPr bwMode="auto">
                <a:xfrm>
                  <a:off x="8054975" y="588010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9" name="Freeform 72"/>
                <p:cNvSpPr>
                  <a:spLocks/>
                </p:cNvSpPr>
                <p:nvPr/>
              </p:nvSpPr>
              <p:spPr bwMode="auto">
                <a:xfrm>
                  <a:off x="8064500" y="5584825"/>
                  <a:ext cx="53975" cy="285750"/>
                </a:xfrm>
                <a:custGeom>
                  <a:avLst/>
                  <a:gdLst>
                    <a:gd name="T0" fmla="*/ 0 w 34"/>
                    <a:gd name="T1" fmla="*/ 178 h 180"/>
                    <a:gd name="T2" fmla="*/ 0 w 34"/>
                    <a:gd name="T3" fmla="*/ 178 h 180"/>
                    <a:gd name="T4" fmla="*/ 4 w 34"/>
                    <a:gd name="T5" fmla="*/ 162 h 180"/>
                    <a:gd name="T6" fmla="*/ 28 w 34"/>
                    <a:gd name="T7" fmla="*/ 30 h 180"/>
                    <a:gd name="T8" fmla="*/ 28 w 34"/>
                    <a:gd name="T9" fmla="*/ 30 h 180"/>
                    <a:gd name="T10" fmla="*/ 34 w 34"/>
                    <a:gd name="T11" fmla="*/ 10 h 180"/>
                    <a:gd name="T12" fmla="*/ 34 w 34"/>
                    <a:gd name="T13" fmla="*/ 10 h 180"/>
                    <a:gd name="T14" fmla="*/ 34 w 34"/>
                    <a:gd name="T15" fmla="*/ 6 h 180"/>
                    <a:gd name="T16" fmla="*/ 34 w 34"/>
                    <a:gd name="T17" fmla="*/ 2 h 180"/>
                    <a:gd name="T18" fmla="*/ 34 w 34"/>
                    <a:gd name="T19" fmla="*/ 2 h 180"/>
                    <a:gd name="T20" fmla="*/ 32 w 34"/>
                    <a:gd name="T21" fmla="*/ 0 h 180"/>
                    <a:gd name="T22" fmla="*/ 30 w 34"/>
                    <a:gd name="T23" fmla="*/ 2 h 180"/>
                    <a:gd name="T24" fmla="*/ 30 w 34"/>
                    <a:gd name="T25" fmla="*/ 2 h 180"/>
                    <a:gd name="T26" fmla="*/ 28 w 34"/>
                    <a:gd name="T27" fmla="*/ 8 h 180"/>
                    <a:gd name="T28" fmla="*/ 26 w 34"/>
                    <a:gd name="T29" fmla="*/ 14 h 180"/>
                    <a:gd name="T30" fmla="*/ 26 w 34"/>
                    <a:gd name="T31" fmla="*/ 14 h 180"/>
                    <a:gd name="T32" fmla="*/ 22 w 34"/>
                    <a:gd name="T33" fmla="*/ 38 h 180"/>
                    <a:gd name="T34" fmla="*/ 2 w 34"/>
                    <a:gd name="T35" fmla="*/ 162 h 180"/>
                    <a:gd name="T36" fmla="*/ 2 w 34"/>
                    <a:gd name="T37" fmla="*/ 162 h 180"/>
                    <a:gd name="T38" fmla="*/ 0 w 34"/>
                    <a:gd name="T39" fmla="*/ 178 h 180"/>
                    <a:gd name="T40" fmla="*/ 0 w 34"/>
                    <a:gd name="T41" fmla="*/ 178 h 180"/>
                    <a:gd name="T42" fmla="*/ 0 w 34"/>
                    <a:gd name="T43" fmla="*/ 180 h 180"/>
                    <a:gd name="T44" fmla="*/ 0 w 34"/>
                    <a:gd name="T45" fmla="*/ 180 h 180"/>
                    <a:gd name="T46" fmla="*/ 0 w 34"/>
                    <a:gd name="T47" fmla="*/ 178 h 180"/>
                    <a:gd name="T48" fmla="*/ 0 w 34"/>
                    <a:gd name="T49" fmla="*/ 17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 h="180">
                      <a:moveTo>
                        <a:pt x="0" y="178"/>
                      </a:moveTo>
                      <a:lnTo>
                        <a:pt x="0" y="178"/>
                      </a:lnTo>
                      <a:lnTo>
                        <a:pt x="4" y="162"/>
                      </a:lnTo>
                      <a:lnTo>
                        <a:pt x="28" y="30"/>
                      </a:lnTo>
                      <a:lnTo>
                        <a:pt x="28" y="30"/>
                      </a:lnTo>
                      <a:lnTo>
                        <a:pt x="34" y="10"/>
                      </a:lnTo>
                      <a:lnTo>
                        <a:pt x="34" y="10"/>
                      </a:lnTo>
                      <a:lnTo>
                        <a:pt x="34" y="6"/>
                      </a:lnTo>
                      <a:lnTo>
                        <a:pt x="34" y="2"/>
                      </a:lnTo>
                      <a:lnTo>
                        <a:pt x="34" y="2"/>
                      </a:lnTo>
                      <a:lnTo>
                        <a:pt x="32" y="0"/>
                      </a:lnTo>
                      <a:lnTo>
                        <a:pt x="30" y="2"/>
                      </a:lnTo>
                      <a:lnTo>
                        <a:pt x="30" y="2"/>
                      </a:lnTo>
                      <a:lnTo>
                        <a:pt x="28" y="8"/>
                      </a:lnTo>
                      <a:lnTo>
                        <a:pt x="26" y="14"/>
                      </a:lnTo>
                      <a:lnTo>
                        <a:pt x="26" y="14"/>
                      </a:lnTo>
                      <a:lnTo>
                        <a:pt x="22" y="38"/>
                      </a:lnTo>
                      <a:lnTo>
                        <a:pt x="2" y="162"/>
                      </a:lnTo>
                      <a:lnTo>
                        <a:pt x="2" y="162"/>
                      </a:lnTo>
                      <a:lnTo>
                        <a:pt x="0" y="178"/>
                      </a:lnTo>
                      <a:lnTo>
                        <a:pt x="0" y="178"/>
                      </a:lnTo>
                      <a:lnTo>
                        <a:pt x="0" y="180"/>
                      </a:lnTo>
                      <a:lnTo>
                        <a:pt x="0" y="180"/>
                      </a:lnTo>
                      <a:lnTo>
                        <a:pt x="0" y="178"/>
                      </a:lnTo>
                      <a:lnTo>
                        <a:pt x="0" y="1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0" name="Freeform 73"/>
                <p:cNvSpPr>
                  <a:spLocks noEditPoints="1"/>
                </p:cNvSpPr>
                <p:nvPr/>
              </p:nvSpPr>
              <p:spPr bwMode="auto">
                <a:xfrm>
                  <a:off x="7315200" y="5334000"/>
                  <a:ext cx="1054100" cy="1371600"/>
                </a:xfrm>
                <a:custGeom>
                  <a:avLst/>
                  <a:gdLst>
                    <a:gd name="T0" fmla="*/ 582 w 664"/>
                    <a:gd name="T1" fmla="*/ 488 h 864"/>
                    <a:gd name="T2" fmla="*/ 664 w 664"/>
                    <a:gd name="T3" fmla="*/ 356 h 864"/>
                    <a:gd name="T4" fmla="*/ 664 w 664"/>
                    <a:gd name="T5" fmla="*/ 0 h 864"/>
                    <a:gd name="T6" fmla="*/ 608 w 664"/>
                    <a:gd name="T7" fmla="*/ 50 h 864"/>
                    <a:gd name="T8" fmla="*/ 548 w 664"/>
                    <a:gd name="T9" fmla="*/ 146 h 864"/>
                    <a:gd name="T10" fmla="*/ 508 w 664"/>
                    <a:gd name="T11" fmla="*/ 294 h 864"/>
                    <a:gd name="T12" fmla="*/ 498 w 664"/>
                    <a:gd name="T13" fmla="*/ 358 h 864"/>
                    <a:gd name="T14" fmla="*/ 490 w 664"/>
                    <a:gd name="T15" fmla="*/ 342 h 864"/>
                    <a:gd name="T16" fmla="*/ 476 w 664"/>
                    <a:gd name="T17" fmla="*/ 338 h 864"/>
                    <a:gd name="T18" fmla="*/ 472 w 664"/>
                    <a:gd name="T19" fmla="*/ 338 h 864"/>
                    <a:gd name="T20" fmla="*/ 464 w 664"/>
                    <a:gd name="T21" fmla="*/ 338 h 864"/>
                    <a:gd name="T22" fmla="*/ 464 w 664"/>
                    <a:gd name="T23" fmla="*/ 344 h 864"/>
                    <a:gd name="T24" fmla="*/ 454 w 664"/>
                    <a:gd name="T25" fmla="*/ 350 h 864"/>
                    <a:gd name="T26" fmla="*/ 458 w 664"/>
                    <a:gd name="T27" fmla="*/ 362 h 864"/>
                    <a:gd name="T28" fmla="*/ 456 w 664"/>
                    <a:gd name="T29" fmla="*/ 376 h 864"/>
                    <a:gd name="T30" fmla="*/ 336 w 664"/>
                    <a:gd name="T31" fmla="*/ 294 h 864"/>
                    <a:gd name="T32" fmla="*/ 204 w 664"/>
                    <a:gd name="T33" fmla="*/ 246 h 864"/>
                    <a:gd name="T34" fmla="*/ 116 w 664"/>
                    <a:gd name="T35" fmla="*/ 242 h 864"/>
                    <a:gd name="T36" fmla="*/ 8 w 664"/>
                    <a:gd name="T37" fmla="*/ 282 h 864"/>
                    <a:gd name="T38" fmla="*/ 28 w 664"/>
                    <a:gd name="T39" fmla="*/ 358 h 864"/>
                    <a:gd name="T40" fmla="*/ 46 w 664"/>
                    <a:gd name="T41" fmla="*/ 368 h 864"/>
                    <a:gd name="T42" fmla="*/ 64 w 664"/>
                    <a:gd name="T43" fmla="*/ 380 h 864"/>
                    <a:gd name="T44" fmla="*/ 92 w 664"/>
                    <a:gd name="T45" fmla="*/ 390 h 864"/>
                    <a:gd name="T46" fmla="*/ 112 w 664"/>
                    <a:gd name="T47" fmla="*/ 406 h 864"/>
                    <a:gd name="T48" fmla="*/ 130 w 664"/>
                    <a:gd name="T49" fmla="*/ 430 h 864"/>
                    <a:gd name="T50" fmla="*/ 142 w 664"/>
                    <a:gd name="T51" fmla="*/ 438 h 864"/>
                    <a:gd name="T52" fmla="*/ 152 w 664"/>
                    <a:gd name="T53" fmla="*/ 456 h 864"/>
                    <a:gd name="T54" fmla="*/ 170 w 664"/>
                    <a:gd name="T55" fmla="*/ 474 h 864"/>
                    <a:gd name="T56" fmla="*/ 186 w 664"/>
                    <a:gd name="T57" fmla="*/ 490 h 864"/>
                    <a:gd name="T58" fmla="*/ 224 w 664"/>
                    <a:gd name="T59" fmla="*/ 516 h 864"/>
                    <a:gd name="T60" fmla="*/ 268 w 664"/>
                    <a:gd name="T61" fmla="*/ 512 h 864"/>
                    <a:gd name="T62" fmla="*/ 350 w 664"/>
                    <a:gd name="T63" fmla="*/ 482 h 864"/>
                    <a:gd name="T64" fmla="*/ 302 w 664"/>
                    <a:gd name="T65" fmla="*/ 566 h 864"/>
                    <a:gd name="T66" fmla="*/ 302 w 664"/>
                    <a:gd name="T67" fmla="*/ 586 h 864"/>
                    <a:gd name="T68" fmla="*/ 344 w 664"/>
                    <a:gd name="T69" fmla="*/ 630 h 864"/>
                    <a:gd name="T70" fmla="*/ 384 w 664"/>
                    <a:gd name="T71" fmla="*/ 646 h 864"/>
                    <a:gd name="T72" fmla="*/ 404 w 664"/>
                    <a:gd name="T73" fmla="*/ 662 h 864"/>
                    <a:gd name="T74" fmla="*/ 434 w 664"/>
                    <a:gd name="T75" fmla="*/ 676 h 864"/>
                    <a:gd name="T76" fmla="*/ 460 w 664"/>
                    <a:gd name="T77" fmla="*/ 704 h 864"/>
                    <a:gd name="T78" fmla="*/ 472 w 664"/>
                    <a:gd name="T79" fmla="*/ 740 h 864"/>
                    <a:gd name="T80" fmla="*/ 460 w 664"/>
                    <a:gd name="T81" fmla="*/ 788 h 864"/>
                    <a:gd name="T82" fmla="*/ 452 w 664"/>
                    <a:gd name="T83" fmla="*/ 824 h 864"/>
                    <a:gd name="T84" fmla="*/ 466 w 664"/>
                    <a:gd name="T85" fmla="*/ 864 h 864"/>
                    <a:gd name="T86" fmla="*/ 476 w 664"/>
                    <a:gd name="T87" fmla="*/ 860 h 864"/>
                    <a:gd name="T88" fmla="*/ 492 w 664"/>
                    <a:gd name="T89" fmla="*/ 792 h 864"/>
                    <a:gd name="T90" fmla="*/ 506 w 664"/>
                    <a:gd name="T91" fmla="*/ 770 h 864"/>
                    <a:gd name="T92" fmla="*/ 520 w 664"/>
                    <a:gd name="T93" fmla="*/ 726 h 864"/>
                    <a:gd name="T94" fmla="*/ 504 w 664"/>
                    <a:gd name="T95" fmla="*/ 578 h 864"/>
                    <a:gd name="T96" fmla="*/ 494 w 664"/>
                    <a:gd name="T97" fmla="*/ 502 h 864"/>
                    <a:gd name="T98" fmla="*/ 518 w 664"/>
                    <a:gd name="T99" fmla="*/ 508 h 864"/>
                    <a:gd name="T100" fmla="*/ 542 w 664"/>
                    <a:gd name="T101" fmla="*/ 568 h 864"/>
                    <a:gd name="T102" fmla="*/ 570 w 664"/>
                    <a:gd name="T103" fmla="*/ 620 h 864"/>
                    <a:gd name="T104" fmla="*/ 598 w 664"/>
                    <a:gd name="T105" fmla="*/ 590 h 864"/>
                    <a:gd name="T106" fmla="*/ 582 w 664"/>
                    <a:gd name="T107" fmla="*/ 548 h 864"/>
                    <a:gd name="T108" fmla="*/ 550 w 664"/>
                    <a:gd name="T109" fmla="*/ 484 h 864"/>
                    <a:gd name="T110" fmla="*/ 566 w 664"/>
                    <a:gd name="T111" fmla="*/ 472 h 864"/>
                    <a:gd name="T112" fmla="*/ 466 w 664"/>
                    <a:gd name="T113" fmla="*/ 344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64" h="864">
                      <a:moveTo>
                        <a:pt x="566" y="472"/>
                      </a:moveTo>
                      <a:lnTo>
                        <a:pt x="566" y="472"/>
                      </a:lnTo>
                      <a:lnTo>
                        <a:pt x="568" y="472"/>
                      </a:lnTo>
                      <a:lnTo>
                        <a:pt x="572" y="476"/>
                      </a:lnTo>
                      <a:lnTo>
                        <a:pt x="582" y="488"/>
                      </a:lnTo>
                      <a:lnTo>
                        <a:pt x="612" y="532"/>
                      </a:lnTo>
                      <a:lnTo>
                        <a:pt x="660" y="604"/>
                      </a:lnTo>
                      <a:lnTo>
                        <a:pt x="660" y="604"/>
                      </a:lnTo>
                      <a:lnTo>
                        <a:pt x="664" y="608"/>
                      </a:lnTo>
                      <a:lnTo>
                        <a:pt x="664" y="356"/>
                      </a:lnTo>
                      <a:lnTo>
                        <a:pt x="664" y="356"/>
                      </a:lnTo>
                      <a:lnTo>
                        <a:pt x="650" y="354"/>
                      </a:lnTo>
                      <a:lnTo>
                        <a:pt x="650" y="354"/>
                      </a:lnTo>
                      <a:lnTo>
                        <a:pt x="664" y="346"/>
                      </a:lnTo>
                      <a:lnTo>
                        <a:pt x="664" y="0"/>
                      </a:lnTo>
                      <a:lnTo>
                        <a:pt x="664" y="0"/>
                      </a:lnTo>
                      <a:lnTo>
                        <a:pt x="638" y="20"/>
                      </a:lnTo>
                      <a:lnTo>
                        <a:pt x="624" y="34"/>
                      </a:lnTo>
                      <a:lnTo>
                        <a:pt x="608" y="50"/>
                      </a:lnTo>
                      <a:lnTo>
                        <a:pt x="608" y="50"/>
                      </a:lnTo>
                      <a:lnTo>
                        <a:pt x="594" y="68"/>
                      </a:lnTo>
                      <a:lnTo>
                        <a:pt x="580" y="86"/>
                      </a:lnTo>
                      <a:lnTo>
                        <a:pt x="568" y="104"/>
                      </a:lnTo>
                      <a:lnTo>
                        <a:pt x="558" y="124"/>
                      </a:lnTo>
                      <a:lnTo>
                        <a:pt x="548" y="146"/>
                      </a:lnTo>
                      <a:lnTo>
                        <a:pt x="540" y="166"/>
                      </a:lnTo>
                      <a:lnTo>
                        <a:pt x="524" y="214"/>
                      </a:lnTo>
                      <a:lnTo>
                        <a:pt x="524" y="214"/>
                      </a:lnTo>
                      <a:lnTo>
                        <a:pt x="514" y="254"/>
                      </a:lnTo>
                      <a:lnTo>
                        <a:pt x="508" y="294"/>
                      </a:lnTo>
                      <a:lnTo>
                        <a:pt x="504" y="330"/>
                      </a:lnTo>
                      <a:lnTo>
                        <a:pt x="502" y="356"/>
                      </a:lnTo>
                      <a:lnTo>
                        <a:pt x="502" y="356"/>
                      </a:lnTo>
                      <a:lnTo>
                        <a:pt x="498" y="358"/>
                      </a:lnTo>
                      <a:lnTo>
                        <a:pt x="498" y="358"/>
                      </a:lnTo>
                      <a:lnTo>
                        <a:pt x="490" y="350"/>
                      </a:lnTo>
                      <a:lnTo>
                        <a:pt x="490" y="350"/>
                      </a:lnTo>
                      <a:lnTo>
                        <a:pt x="490" y="346"/>
                      </a:lnTo>
                      <a:lnTo>
                        <a:pt x="490" y="342"/>
                      </a:lnTo>
                      <a:lnTo>
                        <a:pt x="490" y="342"/>
                      </a:lnTo>
                      <a:lnTo>
                        <a:pt x="488" y="340"/>
                      </a:lnTo>
                      <a:lnTo>
                        <a:pt x="484" y="338"/>
                      </a:lnTo>
                      <a:lnTo>
                        <a:pt x="480" y="336"/>
                      </a:lnTo>
                      <a:lnTo>
                        <a:pt x="476" y="338"/>
                      </a:lnTo>
                      <a:lnTo>
                        <a:pt x="476" y="338"/>
                      </a:lnTo>
                      <a:lnTo>
                        <a:pt x="476" y="338"/>
                      </a:lnTo>
                      <a:lnTo>
                        <a:pt x="476" y="336"/>
                      </a:lnTo>
                      <a:lnTo>
                        <a:pt x="474" y="336"/>
                      </a:lnTo>
                      <a:lnTo>
                        <a:pt x="472" y="338"/>
                      </a:lnTo>
                      <a:lnTo>
                        <a:pt x="472" y="338"/>
                      </a:lnTo>
                      <a:lnTo>
                        <a:pt x="468" y="336"/>
                      </a:lnTo>
                      <a:lnTo>
                        <a:pt x="468" y="336"/>
                      </a:lnTo>
                      <a:lnTo>
                        <a:pt x="468" y="336"/>
                      </a:lnTo>
                      <a:lnTo>
                        <a:pt x="466" y="338"/>
                      </a:lnTo>
                      <a:lnTo>
                        <a:pt x="464" y="338"/>
                      </a:lnTo>
                      <a:lnTo>
                        <a:pt x="464" y="340"/>
                      </a:lnTo>
                      <a:lnTo>
                        <a:pt x="462" y="340"/>
                      </a:lnTo>
                      <a:lnTo>
                        <a:pt x="462" y="342"/>
                      </a:lnTo>
                      <a:lnTo>
                        <a:pt x="464" y="344"/>
                      </a:lnTo>
                      <a:lnTo>
                        <a:pt x="464" y="344"/>
                      </a:lnTo>
                      <a:lnTo>
                        <a:pt x="464" y="344"/>
                      </a:lnTo>
                      <a:lnTo>
                        <a:pt x="460" y="344"/>
                      </a:lnTo>
                      <a:lnTo>
                        <a:pt x="460" y="344"/>
                      </a:lnTo>
                      <a:lnTo>
                        <a:pt x="456" y="346"/>
                      </a:lnTo>
                      <a:lnTo>
                        <a:pt x="454" y="350"/>
                      </a:lnTo>
                      <a:lnTo>
                        <a:pt x="454" y="354"/>
                      </a:lnTo>
                      <a:lnTo>
                        <a:pt x="456" y="358"/>
                      </a:lnTo>
                      <a:lnTo>
                        <a:pt x="456" y="358"/>
                      </a:lnTo>
                      <a:lnTo>
                        <a:pt x="458" y="362"/>
                      </a:lnTo>
                      <a:lnTo>
                        <a:pt x="458" y="362"/>
                      </a:lnTo>
                      <a:lnTo>
                        <a:pt x="458" y="370"/>
                      </a:lnTo>
                      <a:lnTo>
                        <a:pt x="458" y="374"/>
                      </a:lnTo>
                      <a:lnTo>
                        <a:pt x="458" y="374"/>
                      </a:lnTo>
                      <a:lnTo>
                        <a:pt x="456" y="376"/>
                      </a:lnTo>
                      <a:lnTo>
                        <a:pt x="456" y="376"/>
                      </a:lnTo>
                      <a:lnTo>
                        <a:pt x="434" y="360"/>
                      </a:lnTo>
                      <a:lnTo>
                        <a:pt x="406" y="338"/>
                      </a:lnTo>
                      <a:lnTo>
                        <a:pt x="372" y="314"/>
                      </a:lnTo>
                      <a:lnTo>
                        <a:pt x="336" y="294"/>
                      </a:lnTo>
                      <a:lnTo>
                        <a:pt x="336" y="294"/>
                      </a:lnTo>
                      <a:lnTo>
                        <a:pt x="292" y="272"/>
                      </a:lnTo>
                      <a:lnTo>
                        <a:pt x="270" y="264"/>
                      </a:lnTo>
                      <a:lnTo>
                        <a:pt x="248" y="256"/>
                      </a:lnTo>
                      <a:lnTo>
                        <a:pt x="226" y="250"/>
                      </a:lnTo>
                      <a:lnTo>
                        <a:pt x="204" y="246"/>
                      </a:lnTo>
                      <a:lnTo>
                        <a:pt x="182" y="244"/>
                      </a:lnTo>
                      <a:lnTo>
                        <a:pt x="160" y="242"/>
                      </a:lnTo>
                      <a:lnTo>
                        <a:pt x="160" y="242"/>
                      </a:lnTo>
                      <a:lnTo>
                        <a:pt x="138" y="242"/>
                      </a:lnTo>
                      <a:lnTo>
                        <a:pt x="116" y="242"/>
                      </a:lnTo>
                      <a:lnTo>
                        <a:pt x="84" y="248"/>
                      </a:lnTo>
                      <a:lnTo>
                        <a:pt x="62" y="252"/>
                      </a:lnTo>
                      <a:lnTo>
                        <a:pt x="56" y="256"/>
                      </a:lnTo>
                      <a:lnTo>
                        <a:pt x="30" y="266"/>
                      </a:lnTo>
                      <a:lnTo>
                        <a:pt x="8" y="282"/>
                      </a:lnTo>
                      <a:lnTo>
                        <a:pt x="0" y="296"/>
                      </a:lnTo>
                      <a:lnTo>
                        <a:pt x="0" y="324"/>
                      </a:lnTo>
                      <a:lnTo>
                        <a:pt x="2" y="330"/>
                      </a:lnTo>
                      <a:lnTo>
                        <a:pt x="14" y="344"/>
                      </a:lnTo>
                      <a:lnTo>
                        <a:pt x="28" y="358"/>
                      </a:lnTo>
                      <a:lnTo>
                        <a:pt x="28" y="358"/>
                      </a:lnTo>
                      <a:lnTo>
                        <a:pt x="36" y="364"/>
                      </a:lnTo>
                      <a:lnTo>
                        <a:pt x="42" y="366"/>
                      </a:lnTo>
                      <a:lnTo>
                        <a:pt x="46" y="368"/>
                      </a:lnTo>
                      <a:lnTo>
                        <a:pt x="46" y="368"/>
                      </a:lnTo>
                      <a:lnTo>
                        <a:pt x="52" y="368"/>
                      </a:lnTo>
                      <a:lnTo>
                        <a:pt x="56" y="372"/>
                      </a:lnTo>
                      <a:lnTo>
                        <a:pt x="60" y="376"/>
                      </a:lnTo>
                      <a:lnTo>
                        <a:pt x="60" y="376"/>
                      </a:lnTo>
                      <a:lnTo>
                        <a:pt x="64" y="380"/>
                      </a:lnTo>
                      <a:lnTo>
                        <a:pt x="70" y="384"/>
                      </a:lnTo>
                      <a:lnTo>
                        <a:pt x="78" y="386"/>
                      </a:lnTo>
                      <a:lnTo>
                        <a:pt x="78" y="386"/>
                      </a:lnTo>
                      <a:lnTo>
                        <a:pt x="84" y="386"/>
                      </a:lnTo>
                      <a:lnTo>
                        <a:pt x="92" y="390"/>
                      </a:lnTo>
                      <a:lnTo>
                        <a:pt x="98" y="394"/>
                      </a:lnTo>
                      <a:lnTo>
                        <a:pt x="100" y="398"/>
                      </a:lnTo>
                      <a:lnTo>
                        <a:pt x="100" y="398"/>
                      </a:lnTo>
                      <a:lnTo>
                        <a:pt x="104" y="402"/>
                      </a:lnTo>
                      <a:lnTo>
                        <a:pt x="112" y="406"/>
                      </a:lnTo>
                      <a:lnTo>
                        <a:pt x="120" y="410"/>
                      </a:lnTo>
                      <a:lnTo>
                        <a:pt x="120" y="410"/>
                      </a:lnTo>
                      <a:lnTo>
                        <a:pt x="126" y="418"/>
                      </a:lnTo>
                      <a:lnTo>
                        <a:pt x="130" y="426"/>
                      </a:lnTo>
                      <a:lnTo>
                        <a:pt x="130" y="430"/>
                      </a:lnTo>
                      <a:lnTo>
                        <a:pt x="130" y="430"/>
                      </a:lnTo>
                      <a:lnTo>
                        <a:pt x="132" y="434"/>
                      </a:lnTo>
                      <a:lnTo>
                        <a:pt x="136" y="436"/>
                      </a:lnTo>
                      <a:lnTo>
                        <a:pt x="142" y="438"/>
                      </a:lnTo>
                      <a:lnTo>
                        <a:pt x="142" y="438"/>
                      </a:lnTo>
                      <a:lnTo>
                        <a:pt x="146" y="442"/>
                      </a:lnTo>
                      <a:lnTo>
                        <a:pt x="150" y="446"/>
                      </a:lnTo>
                      <a:lnTo>
                        <a:pt x="152" y="452"/>
                      </a:lnTo>
                      <a:lnTo>
                        <a:pt x="152" y="452"/>
                      </a:lnTo>
                      <a:lnTo>
                        <a:pt x="152" y="456"/>
                      </a:lnTo>
                      <a:lnTo>
                        <a:pt x="154" y="458"/>
                      </a:lnTo>
                      <a:lnTo>
                        <a:pt x="158" y="466"/>
                      </a:lnTo>
                      <a:lnTo>
                        <a:pt x="166" y="472"/>
                      </a:lnTo>
                      <a:lnTo>
                        <a:pt x="170" y="474"/>
                      </a:lnTo>
                      <a:lnTo>
                        <a:pt x="170" y="474"/>
                      </a:lnTo>
                      <a:lnTo>
                        <a:pt x="174" y="476"/>
                      </a:lnTo>
                      <a:lnTo>
                        <a:pt x="178" y="480"/>
                      </a:lnTo>
                      <a:lnTo>
                        <a:pt x="182" y="486"/>
                      </a:lnTo>
                      <a:lnTo>
                        <a:pt x="182" y="486"/>
                      </a:lnTo>
                      <a:lnTo>
                        <a:pt x="186" y="490"/>
                      </a:lnTo>
                      <a:lnTo>
                        <a:pt x="192" y="494"/>
                      </a:lnTo>
                      <a:lnTo>
                        <a:pt x="200" y="500"/>
                      </a:lnTo>
                      <a:lnTo>
                        <a:pt x="200" y="500"/>
                      </a:lnTo>
                      <a:lnTo>
                        <a:pt x="216" y="510"/>
                      </a:lnTo>
                      <a:lnTo>
                        <a:pt x="224" y="516"/>
                      </a:lnTo>
                      <a:lnTo>
                        <a:pt x="224" y="516"/>
                      </a:lnTo>
                      <a:lnTo>
                        <a:pt x="230" y="518"/>
                      </a:lnTo>
                      <a:lnTo>
                        <a:pt x="238" y="518"/>
                      </a:lnTo>
                      <a:lnTo>
                        <a:pt x="246" y="518"/>
                      </a:lnTo>
                      <a:lnTo>
                        <a:pt x="268" y="512"/>
                      </a:lnTo>
                      <a:lnTo>
                        <a:pt x="288" y="504"/>
                      </a:lnTo>
                      <a:lnTo>
                        <a:pt x="306" y="496"/>
                      </a:lnTo>
                      <a:lnTo>
                        <a:pt x="332" y="486"/>
                      </a:lnTo>
                      <a:lnTo>
                        <a:pt x="350" y="482"/>
                      </a:lnTo>
                      <a:lnTo>
                        <a:pt x="350" y="482"/>
                      </a:lnTo>
                      <a:lnTo>
                        <a:pt x="350" y="482"/>
                      </a:lnTo>
                      <a:lnTo>
                        <a:pt x="334" y="504"/>
                      </a:lnTo>
                      <a:lnTo>
                        <a:pt x="320" y="526"/>
                      </a:lnTo>
                      <a:lnTo>
                        <a:pt x="320" y="526"/>
                      </a:lnTo>
                      <a:lnTo>
                        <a:pt x="302" y="566"/>
                      </a:lnTo>
                      <a:lnTo>
                        <a:pt x="298" y="576"/>
                      </a:lnTo>
                      <a:lnTo>
                        <a:pt x="298" y="582"/>
                      </a:lnTo>
                      <a:lnTo>
                        <a:pt x="298" y="586"/>
                      </a:lnTo>
                      <a:lnTo>
                        <a:pt x="300" y="586"/>
                      </a:lnTo>
                      <a:lnTo>
                        <a:pt x="302" y="586"/>
                      </a:lnTo>
                      <a:lnTo>
                        <a:pt x="310" y="598"/>
                      </a:lnTo>
                      <a:lnTo>
                        <a:pt x="310" y="598"/>
                      </a:lnTo>
                      <a:lnTo>
                        <a:pt x="318" y="604"/>
                      </a:lnTo>
                      <a:lnTo>
                        <a:pt x="334" y="622"/>
                      </a:lnTo>
                      <a:lnTo>
                        <a:pt x="344" y="630"/>
                      </a:lnTo>
                      <a:lnTo>
                        <a:pt x="356" y="638"/>
                      </a:lnTo>
                      <a:lnTo>
                        <a:pt x="366" y="644"/>
                      </a:lnTo>
                      <a:lnTo>
                        <a:pt x="376" y="646"/>
                      </a:lnTo>
                      <a:lnTo>
                        <a:pt x="376" y="646"/>
                      </a:lnTo>
                      <a:lnTo>
                        <a:pt x="384" y="646"/>
                      </a:lnTo>
                      <a:lnTo>
                        <a:pt x="390" y="648"/>
                      </a:lnTo>
                      <a:lnTo>
                        <a:pt x="396" y="650"/>
                      </a:lnTo>
                      <a:lnTo>
                        <a:pt x="398" y="654"/>
                      </a:lnTo>
                      <a:lnTo>
                        <a:pt x="402" y="660"/>
                      </a:lnTo>
                      <a:lnTo>
                        <a:pt x="404" y="662"/>
                      </a:lnTo>
                      <a:lnTo>
                        <a:pt x="404" y="662"/>
                      </a:lnTo>
                      <a:lnTo>
                        <a:pt x="414" y="670"/>
                      </a:lnTo>
                      <a:lnTo>
                        <a:pt x="424" y="676"/>
                      </a:lnTo>
                      <a:lnTo>
                        <a:pt x="428" y="678"/>
                      </a:lnTo>
                      <a:lnTo>
                        <a:pt x="434" y="676"/>
                      </a:lnTo>
                      <a:lnTo>
                        <a:pt x="434" y="676"/>
                      </a:lnTo>
                      <a:lnTo>
                        <a:pt x="438" y="678"/>
                      </a:lnTo>
                      <a:lnTo>
                        <a:pt x="444" y="680"/>
                      </a:lnTo>
                      <a:lnTo>
                        <a:pt x="454" y="692"/>
                      </a:lnTo>
                      <a:lnTo>
                        <a:pt x="460" y="704"/>
                      </a:lnTo>
                      <a:lnTo>
                        <a:pt x="464" y="710"/>
                      </a:lnTo>
                      <a:lnTo>
                        <a:pt x="464" y="710"/>
                      </a:lnTo>
                      <a:lnTo>
                        <a:pt x="466" y="716"/>
                      </a:lnTo>
                      <a:lnTo>
                        <a:pt x="470" y="730"/>
                      </a:lnTo>
                      <a:lnTo>
                        <a:pt x="472" y="740"/>
                      </a:lnTo>
                      <a:lnTo>
                        <a:pt x="472" y="750"/>
                      </a:lnTo>
                      <a:lnTo>
                        <a:pt x="470" y="760"/>
                      </a:lnTo>
                      <a:lnTo>
                        <a:pt x="468" y="770"/>
                      </a:lnTo>
                      <a:lnTo>
                        <a:pt x="468" y="770"/>
                      </a:lnTo>
                      <a:lnTo>
                        <a:pt x="460" y="788"/>
                      </a:lnTo>
                      <a:lnTo>
                        <a:pt x="456" y="800"/>
                      </a:lnTo>
                      <a:lnTo>
                        <a:pt x="454" y="810"/>
                      </a:lnTo>
                      <a:lnTo>
                        <a:pt x="454" y="810"/>
                      </a:lnTo>
                      <a:lnTo>
                        <a:pt x="452" y="816"/>
                      </a:lnTo>
                      <a:lnTo>
                        <a:pt x="452" y="824"/>
                      </a:lnTo>
                      <a:lnTo>
                        <a:pt x="454" y="832"/>
                      </a:lnTo>
                      <a:lnTo>
                        <a:pt x="454" y="832"/>
                      </a:lnTo>
                      <a:lnTo>
                        <a:pt x="458" y="852"/>
                      </a:lnTo>
                      <a:lnTo>
                        <a:pt x="462" y="858"/>
                      </a:lnTo>
                      <a:lnTo>
                        <a:pt x="466" y="864"/>
                      </a:lnTo>
                      <a:lnTo>
                        <a:pt x="466" y="864"/>
                      </a:lnTo>
                      <a:lnTo>
                        <a:pt x="468" y="864"/>
                      </a:lnTo>
                      <a:lnTo>
                        <a:pt x="472" y="864"/>
                      </a:lnTo>
                      <a:lnTo>
                        <a:pt x="472" y="864"/>
                      </a:lnTo>
                      <a:lnTo>
                        <a:pt x="476" y="860"/>
                      </a:lnTo>
                      <a:lnTo>
                        <a:pt x="480" y="858"/>
                      </a:lnTo>
                      <a:lnTo>
                        <a:pt x="496" y="810"/>
                      </a:lnTo>
                      <a:lnTo>
                        <a:pt x="490" y="798"/>
                      </a:lnTo>
                      <a:lnTo>
                        <a:pt x="490" y="798"/>
                      </a:lnTo>
                      <a:lnTo>
                        <a:pt x="492" y="792"/>
                      </a:lnTo>
                      <a:lnTo>
                        <a:pt x="494" y="786"/>
                      </a:lnTo>
                      <a:lnTo>
                        <a:pt x="498" y="784"/>
                      </a:lnTo>
                      <a:lnTo>
                        <a:pt x="498" y="784"/>
                      </a:lnTo>
                      <a:lnTo>
                        <a:pt x="502" y="778"/>
                      </a:lnTo>
                      <a:lnTo>
                        <a:pt x="506" y="770"/>
                      </a:lnTo>
                      <a:lnTo>
                        <a:pt x="508" y="758"/>
                      </a:lnTo>
                      <a:lnTo>
                        <a:pt x="508" y="758"/>
                      </a:lnTo>
                      <a:lnTo>
                        <a:pt x="512" y="748"/>
                      </a:lnTo>
                      <a:lnTo>
                        <a:pt x="520" y="726"/>
                      </a:lnTo>
                      <a:lnTo>
                        <a:pt x="520" y="726"/>
                      </a:lnTo>
                      <a:lnTo>
                        <a:pt x="524" y="694"/>
                      </a:lnTo>
                      <a:lnTo>
                        <a:pt x="526" y="676"/>
                      </a:lnTo>
                      <a:lnTo>
                        <a:pt x="524" y="662"/>
                      </a:lnTo>
                      <a:lnTo>
                        <a:pt x="524" y="662"/>
                      </a:lnTo>
                      <a:lnTo>
                        <a:pt x="504" y="578"/>
                      </a:lnTo>
                      <a:lnTo>
                        <a:pt x="494" y="526"/>
                      </a:lnTo>
                      <a:lnTo>
                        <a:pt x="492" y="510"/>
                      </a:lnTo>
                      <a:lnTo>
                        <a:pt x="492" y="504"/>
                      </a:lnTo>
                      <a:lnTo>
                        <a:pt x="494" y="502"/>
                      </a:lnTo>
                      <a:lnTo>
                        <a:pt x="494" y="502"/>
                      </a:lnTo>
                      <a:lnTo>
                        <a:pt x="498" y="498"/>
                      </a:lnTo>
                      <a:lnTo>
                        <a:pt x="500" y="492"/>
                      </a:lnTo>
                      <a:lnTo>
                        <a:pt x="504" y="474"/>
                      </a:lnTo>
                      <a:lnTo>
                        <a:pt x="512" y="500"/>
                      </a:lnTo>
                      <a:lnTo>
                        <a:pt x="518" y="508"/>
                      </a:lnTo>
                      <a:lnTo>
                        <a:pt x="518" y="520"/>
                      </a:lnTo>
                      <a:lnTo>
                        <a:pt x="526" y="538"/>
                      </a:lnTo>
                      <a:lnTo>
                        <a:pt x="528" y="542"/>
                      </a:lnTo>
                      <a:lnTo>
                        <a:pt x="538" y="568"/>
                      </a:lnTo>
                      <a:lnTo>
                        <a:pt x="542" y="568"/>
                      </a:lnTo>
                      <a:lnTo>
                        <a:pt x="544" y="572"/>
                      </a:lnTo>
                      <a:lnTo>
                        <a:pt x="542" y="576"/>
                      </a:lnTo>
                      <a:lnTo>
                        <a:pt x="548" y="588"/>
                      </a:lnTo>
                      <a:lnTo>
                        <a:pt x="556" y="608"/>
                      </a:lnTo>
                      <a:lnTo>
                        <a:pt x="570" y="620"/>
                      </a:lnTo>
                      <a:lnTo>
                        <a:pt x="588" y="626"/>
                      </a:lnTo>
                      <a:lnTo>
                        <a:pt x="584" y="614"/>
                      </a:lnTo>
                      <a:lnTo>
                        <a:pt x="590" y="624"/>
                      </a:lnTo>
                      <a:lnTo>
                        <a:pt x="598" y="608"/>
                      </a:lnTo>
                      <a:lnTo>
                        <a:pt x="598" y="590"/>
                      </a:lnTo>
                      <a:lnTo>
                        <a:pt x="590" y="570"/>
                      </a:lnTo>
                      <a:lnTo>
                        <a:pt x="586" y="558"/>
                      </a:lnTo>
                      <a:lnTo>
                        <a:pt x="580" y="556"/>
                      </a:lnTo>
                      <a:lnTo>
                        <a:pt x="580" y="552"/>
                      </a:lnTo>
                      <a:lnTo>
                        <a:pt x="582" y="548"/>
                      </a:lnTo>
                      <a:lnTo>
                        <a:pt x="572" y="524"/>
                      </a:lnTo>
                      <a:lnTo>
                        <a:pt x="570" y="520"/>
                      </a:lnTo>
                      <a:lnTo>
                        <a:pt x="562" y="502"/>
                      </a:lnTo>
                      <a:lnTo>
                        <a:pt x="554" y="492"/>
                      </a:lnTo>
                      <a:lnTo>
                        <a:pt x="550" y="484"/>
                      </a:lnTo>
                      <a:lnTo>
                        <a:pt x="538" y="460"/>
                      </a:lnTo>
                      <a:lnTo>
                        <a:pt x="538" y="460"/>
                      </a:lnTo>
                      <a:lnTo>
                        <a:pt x="554" y="470"/>
                      </a:lnTo>
                      <a:lnTo>
                        <a:pt x="560" y="472"/>
                      </a:lnTo>
                      <a:lnTo>
                        <a:pt x="566" y="472"/>
                      </a:lnTo>
                      <a:lnTo>
                        <a:pt x="566" y="472"/>
                      </a:lnTo>
                      <a:close/>
                      <a:moveTo>
                        <a:pt x="466" y="344"/>
                      </a:moveTo>
                      <a:lnTo>
                        <a:pt x="466" y="344"/>
                      </a:lnTo>
                      <a:lnTo>
                        <a:pt x="466" y="344"/>
                      </a:lnTo>
                      <a:lnTo>
                        <a:pt x="466" y="344"/>
                      </a:lnTo>
                      <a:lnTo>
                        <a:pt x="466" y="344"/>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grpSp>
      <p:sp>
        <p:nvSpPr>
          <p:cNvPr id="2" name="Title Placeholder 1"/>
          <p:cNvSpPr>
            <a:spLocks noGrp="1"/>
          </p:cNvSpPr>
          <p:nvPr>
            <p:ph type="title"/>
          </p:nvPr>
        </p:nvSpPr>
        <p:spPr>
          <a:xfrm>
            <a:off x="1009443" y="506794"/>
            <a:ext cx="7125113" cy="693356"/>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009443" y="1355521"/>
            <a:ext cx="7125112" cy="3038578"/>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437344" y="4463858"/>
            <a:ext cx="2133600" cy="273844"/>
          </a:xfrm>
          <a:prstGeom prst="rect">
            <a:avLst/>
          </a:prstGeom>
        </p:spPr>
        <p:txBody>
          <a:bodyPr vert="horz" lIns="91440" tIns="45720" rIns="91440" bIns="45720" rtlCol="0" anchor="b"/>
          <a:lstStyle>
            <a:lvl1pPr algn="r">
              <a:defRPr sz="900">
                <a:solidFill>
                  <a:schemeClr val="tx1">
                    <a:lumMod val="75000"/>
                    <a:lumOff val="25000"/>
                  </a:schemeClr>
                </a:solidFill>
              </a:defRPr>
            </a:lvl1pPr>
          </a:lstStyle>
          <a:p>
            <a:fld id="{C574C7A0-225D-4B52-8519-F3F58656B6FA}" type="datetimeFigureOut">
              <a:rPr lang="en-US" smtClean="0"/>
              <a:t>11/26/2013</a:t>
            </a:fld>
            <a:endParaRPr lang="en-US"/>
          </a:p>
        </p:txBody>
      </p:sp>
      <p:sp>
        <p:nvSpPr>
          <p:cNvPr id="5" name="Footer Placeholder 4"/>
          <p:cNvSpPr>
            <a:spLocks noGrp="1"/>
          </p:cNvSpPr>
          <p:nvPr>
            <p:ph type="ftr" sz="quarter" idx="3"/>
          </p:nvPr>
        </p:nvSpPr>
        <p:spPr>
          <a:xfrm>
            <a:off x="1180946" y="4463858"/>
            <a:ext cx="5256399" cy="273844"/>
          </a:xfrm>
          <a:prstGeom prst="rect">
            <a:avLst/>
          </a:prstGeom>
        </p:spPr>
        <p:txBody>
          <a:bodyPr vert="horz" lIns="91440" tIns="45720" rIns="91440" bIns="45720" rtlCol="0" anchor="b"/>
          <a:lstStyle>
            <a:lvl1pPr algn="l">
              <a:defRPr sz="900">
                <a:solidFill>
                  <a:schemeClr val="tx1">
                    <a:lumMod val="75000"/>
                    <a:lumOff val="25000"/>
                  </a:schemeClr>
                </a:solidFill>
              </a:defRPr>
            </a:lvl1pPr>
          </a:lstStyle>
          <a:p>
            <a:endParaRPr lang="en-US"/>
          </a:p>
        </p:txBody>
      </p:sp>
      <p:sp>
        <p:nvSpPr>
          <p:cNvPr id="6" name="Slide Number Placeholder 5"/>
          <p:cNvSpPr>
            <a:spLocks noGrp="1"/>
          </p:cNvSpPr>
          <p:nvPr>
            <p:ph type="sldNum" sz="quarter" idx="4"/>
          </p:nvPr>
        </p:nvSpPr>
        <p:spPr>
          <a:xfrm>
            <a:off x="572659" y="4463858"/>
            <a:ext cx="608287" cy="273844"/>
          </a:xfrm>
          <a:prstGeom prst="rect">
            <a:avLst/>
          </a:prstGeom>
        </p:spPr>
        <p:txBody>
          <a:bodyPr vert="horz" lIns="91440" tIns="45720" rIns="91440" bIns="45720" rtlCol="0" anchor="b"/>
          <a:lstStyle>
            <a:lvl1pPr algn="l">
              <a:defRPr sz="1800">
                <a:solidFill>
                  <a:schemeClr val="tx1">
                    <a:lumMod val="75000"/>
                    <a:lumOff val="25000"/>
                  </a:schemeClr>
                </a:solidFill>
              </a:defRPr>
            </a:lvl1pPr>
          </a:lstStyle>
          <a:p>
            <a:fld id="{96698946-5958-4BA3-B11B-20294F8C1FFA}"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txStyles>
    <p:titleStyle>
      <a:lvl1pPr algn="l" defTabSz="457200" rtl="0" eaLnBrk="1" latinLnBrk="0" hangingPunct="1">
        <a:spcBef>
          <a:spcPct val="0"/>
        </a:spcBef>
        <a:buNone/>
        <a:defRPr sz="3200" b="1" kern="1200"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tx1">
            <a:lumMod val="75000"/>
            <a:lumOff val="25000"/>
          </a:schemeClr>
        </a:buClr>
        <a:buFont typeface="Wingdings 2" charset="2"/>
        <a:buChar char=""/>
        <a:defRPr sz="1800" b="0" kern="1200" cap="none" spc="0">
          <a:ln>
            <a:noFill/>
          </a:ln>
          <a:solidFill>
            <a:schemeClr val="tx1"/>
          </a:solidFill>
          <a:effectLst>
            <a:outerShdw blurRad="38100" dist="38100" dir="2700000" algn="tl">
              <a:srgbClr val="000000">
                <a:alpha val="43137"/>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lumMod val="75000"/>
            <a:lumOff val="25000"/>
          </a:schemeClr>
        </a:buClr>
        <a:buFont typeface="Wingdings 2" charset="2"/>
        <a:buChar char=""/>
        <a:defRPr sz="1600" b="0" kern="1200" cap="none" spc="0">
          <a:ln>
            <a:noFill/>
          </a:ln>
          <a:solidFill>
            <a:schemeClr val="tx1"/>
          </a:solidFill>
          <a:effectLst>
            <a:outerShdw blurRad="38100" dist="38100" dir="2700000" algn="tl">
              <a:srgbClr val="000000">
                <a:alpha val="43137"/>
              </a:srgbClr>
            </a:outerShdw>
          </a:effectLst>
          <a:latin typeface="+mn-lt"/>
          <a:ea typeface="+mn-ea"/>
          <a:cs typeface="+mn-cs"/>
        </a:defRPr>
      </a:lvl2pPr>
      <a:lvl3pPr marL="1143000" indent="-228600" algn="l" defTabSz="457200" rtl="0" eaLnBrk="1" latinLnBrk="0" hangingPunct="1">
        <a:spcBef>
          <a:spcPct val="20000"/>
        </a:spcBef>
        <a:spcAft>
          <a:spcPts val="600"/>
        </a:spcAft>
        <a:buClr>
          <a:schemeClr val="tx1">
            <a:lumMod val="75000"/>
            <a:lumOff val="25000"/>
          </a:schemeClr>
        </a:buClr>
        <a:buFont typeface="Wingdings 2" charset="2"/>
        <a:buChar char=""/>
        <a:defRPr sz="1400" b="0" kern="1200" cap="none" spc="0">
          <a:ln>
            <a:noFill/>
          </a:ln>
          <a:solidFill>
            <a:schemeClr val="tx1"/>
          </a:solidFill>
          <a:effectLst>
            <a:outerShdw blurRad="38100" dist="38100" dir="2700000" algn="tl">
              <a:srgbClr val="000000">
                <a:alpha val="43137"/>
              </a:srgbClr>
            </a:outerShdw>
          </a:effectLst>
          <a:latin typeface="+mn-lt"/>
          <a:ea typeface="+mn-ea"/>
          <a:cs typeface="+mn-cs"/>
        </a:defRPr>
      </a:lvl3pPr>
      <a:lvl4pPr marL="1600200" indent="-228600" algn="l" defTabSz="457200" rtl="0" eaLnBrk="1" latinLnBrk="0" hangingPunct="1">
        <a:spcBef>
          <a:spcPct val="20000"/>
        </a:spcBef>
        <a:spcAft>
          <a:spcPts val="600"/>
        </a:spcAft>
        <a:buClr>
          <a:schemeClr val="tx1">
            <a:lumMod val="75000"/>
            <a:lumOff val="25000"/>
          </a:schemeClr>
        </a:buClr>
        <a:buFont typeface="Wingdings 2" charset="2"/>
        <a:buChar char=""/>
        <a:defRPr sz="1200" b="0" kern="1200" cap="none" spc="0">
          <a:ln>
            <a:noFill/>
          </a:ln>
          <a:solidFill>
            <a:schemeClr val="tx1"/>
          </a:solidFill>
          <a:effectLst>
            <a:outerShdw blurRad="38100" dist="38100" dir="2700000" algn="tl">
              <a:srgbClr val="000000">
                <a:alpha val="43137"/>
              </a:srgbClr>
            </a:outerShdw>
          </a:effectLst>
          <a:latin typeface="+mn-lt"/>
          <a:ea typeface="+mn-ea"/>
          <a:cs typeface="+mn-cs"/>
        </a:defRPr>
      </a:lvl4pPr>
      <a:lvl5pPr marL="2057400" indent="-228600" algn="l" defTabSz="457200" rtl="0" eaLnBrk="1" latinLnBrk="0" hangingPunct="1">
        <a:spcBef>
          <a:spcPct val="20000"/>
        </a:spcBef>
        <a:spcAft>
          <a:spcPts val="600"/>
        </a:spcAft>
        <a:buClr>
          <a:schemeClr val="tx1">
            <a:lumMod val="75000"/>
            <a:lumOff val="25000"/>
          </a:schemeClr>
        </a:buClr>
        <a:buFont typeface="Wingdings 2" charset="2"/>
        <a:buChar char=""/>
        <a:defRPr sz="1200" b="0" kern="1200" cap="none" spc="0">
          <a:ln>
            <a:noFill/>
          </a:ln>
          <a:solidFill>
            <a:schemeClr val="tx1"/>
          </a:solidFill>
          <a:effectLst>
            <a:outerShdw blurRad="38100" dist="38100" dir="2700000" algn="tl">
              <a:srgbClr val="000000">
                <a:alpha val="43137"/>
              </a:srgbClr>
            </a:outerShdw>
          </a:effectLst>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5400" spc="50" smtClean="0">
                <a:ln w="11430"/>
                <a:solidFill>
                  <a:schemeClr val="accent6">
                    <a:lumMod val="75000"/>
                  </a:schemeClr>
                </a:solidFill>
                <a:effectLst>
                  <a:outerShdw blurRad="76200" dist="50800" dir="5400000" algn="tl" rotWithShape="0">
                    <a:srgbClr val="000000">
                      <a:alpha val="65000"/>
                    </a:srgbClr>
                  </a:outerShdw>
                </a:effectLst>
              </a:rPr>
              <a:t>Business and Consumer Loans</a:t>
            </a:r>
            <a:endParaRPr lang="en-US" sz="5400" spc="50">
              <a:ln w="11430"/>
              <a:solidFill>
                <a:schemeClr val="accent6">
                  <a:lumMod val="75000"/>
                </a:schemeClr>
              </a:solidFill>
              <a:effectLst>
                <a:outerShdw blurRad="76200" dist="50800" dir="5400000" algn="tl" rotWithShape="0">
                  <a:srgbClr val="000000">
                    <a:alpha val="65000"/>
                  </a:srgbClr>
                </a:outerShdw>
              </a:effectLst>
            </a:endParaRPr>
          </a:p>
        </p:txBody>
      </p:sp>
      <p:sp>
        <p:nvSpPr>
          <p:cNvPr id="3" name="Subtitle 2"/>
          <p:cNvSpPr>
            <a:spLocks noGrp="1"/>
          </p:cNvSpPr>
          <p:nvPr>
            <p:ph type="subTitle" idx="1"/>
          </p:nvPr>
        </p:nvSpPr>
        <p:spPr>
          <a:xfrm>
            <a:off x="1066800" y="1352550"/>
            <a:ext cx="7117180" cy="646065"/>
          </a:xfrm>
        </p:spPr>
        <p:txBody>
          <a:bodyPr>
            <a:normAutofit/>
          </a:bodyPr>
          <a:lstStyle/>
          <a:p>
            <a:r>
              <a:rPr lang="en-US" sz="3200" smtClean="0"/>
              <a:t>Chapter 16</a:t>
            </a:r>
            <a:endParaRPr lang="en-US" sz="3200"/>
          </a:p>
        </p:txBody>
      </p:sp>
    </p:spTree>
    <p:extLst>
      <p:ext uri="{BB962C8B-B14F-4D97-AF65-F5344CB8AC3E}">
        <p14:creationId xmlns:p14="http://schemas.microsoft.com/office/powerpoint/2010/main" val="1498760905"/>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smtClean="0"/>
              <a:t>INTRODUCTION</a:t>
            </a:r>
            <a:endParaRPr lang="en-US" sz="2000"/>
          </a:p>
        </p:txBody>
      </p:sp>
      <p:sp>
        <p:nvSpPr>
          <p:cNvPr id="3" name="Content Placeholder 2"/>
          <p:cNvSpPr>
            <a:spLocks noGrp="1"/>
          </p:cNvSpPr>
          <p:nvPr>
            <p:ph idx="1"/>
          </p:nvPr>
        </p:nvSpPr>
        <p:spPr/>
        <p:txBody>
          <a:bodyPr>
            <a:noAutofit/>
          </a:bodyPr>
          <a:lstStyle/>
          <a:p>
            <a:pPr marL="0" indent="0">
              <a:buNone/>
            </a:pPr>
            <a:r>
              <a:rPr lang="en-US" sz="2800"/>
              <a:t>“</a:t>
            </a:r>
            <a:r>
              <a:rPr lang="en-US" sz="2800" b="1"/>
              <a:t>Buy now, pay later</a:t>
            </a:r>
            <a:r>
              <a:rPr lang="en-US" sz="2800"/>
              <a:t>” is a concept that has become an everyday part of the way </a:t>
            </a:r>
            <a:r>
              <a:rPr lang="en-US" sz="2800" smtClean="0"/>
              <a:t>individuals and </a:t>
            </a:r>
            <a:r>
              <a:rPr lang="en-US" sz="2800"/>
              <a:t>businesses purchase goods and services. Merchants in all categories, as </a:t>
            </a:r>
            <a:r>
              <a:rPr lang="en-US" sz="2800" smtClean="0"/>
              <a:t>well as </a:t>
            </a:r>
            <a:r>
              <a:rPr lang="en-US" sz="2800"/>
              <a:t>lending institutions, encourage us to just say “</a:t>
            </a:r>
            <a:r>
              <a:rPr lang="en-US" sz="2800" smtClean="0"/>
              <a:t>charge </a:t>
            </a:r>
            <a:r>
              <a:rPr lang="en-US" sz="2800"/>
              <a:t>it</a:t>
            </a:r>
            <a:r>
              <a:rPr lang="en-US" sz="2800" smtClean="0"/>
              <a:t>!” </a:t>
            </a:r>
          </a:p>
          <a:p>
            <a:pPr marL="0" indent="0">
              <a:buNone/>
            </a:pPr>
            <a:endParaRPr lang="en-US" sz="2800"/>
          </a:p>
        </p:txBody>
      </p:sp>
    </p:spTree>
    <p:extLst>
      <p:ext uri="{BB962C8B-B14F-4D97-AF65-F5344CB8AC3E}">
        <p14:creationId xmlns:p14="http://schemas.microsoft.com/office/powerpoint/2010/main" val="21339087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OPEN-END CREDIT</a:t>
            </a:r>
            <a:endParaRPr lang="en-US"/>
          </a:p>
        </p:txBody>
      </p:sp>
      <p:sp>
        <p:nvSpPr>
          <p:cNvPr id="5" name="Content Placeholder 4"/>
          <p:cNvSpPr>
            <a:spLocks noGrp="1"/>
          </p:cNvSpPr>
          <p:nvPr>
            <p:ph idx="1"/>
          </p:nvPr>
        </p:nvSpPr>
        <p:spPr/>
        <p:txBody>
          <a:bodyPr>
            <a:normAutofit/>
          </a:bodyPr>
          <a:lstStyle/>
          <a:p>
            <a:pPr marL="504825" indent="-504825"/>
            <a:r>
              <a:rPr lang="en-US" sz="2800" smtClean="0"/>
              <a:t>Charge Account</a:t>
            </a:r>
          </a:p>
          <a:p>
            <a:pPr marL="504825" indent="-504825"/>
            <a:r>
              <a:rPr lang="en-US" sz="2800" smtClean="0"/>
              <a:t>Credit Card</a:t>
            </a:r>
          </a:p>
          <a:p>
            <a:pPr marL="504825" indent="-504825"/>
            <a:r>
              <a:rPr lang="en-US" sz="2800" smtClean="0"/>
              <a:t>Lines of Credit</a:t>
            </a:r>
            <a:endParaRPr lang="en-US" sz="2800"/>
          </a:p>
        </p:txBody>
      </p:sp>
    </p:spTree>
    <p:extLst>
      <p:ext uri="{BB962C8B-B14F-4D97-AF65-F5344CB8AC3E}">
        <p14:creationId xmlns:p14="http://schemas.microsoft.com/office/powerpoint/2010/main" val="21422601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0"/>
            <a:ext cx="8507495"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7918505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DEFINITION</a:t>
            </a:r>
            <a:endParaRPr lang="en-US"/>
          </a:p>
        </p:txBody>
      </p:sp>
      <p:sp>
        <p:nvSpPr>
          <p:cNvPr id="3" name="Content Placeholder 2"/>
          <p:cNvSpPr>
            <a:spLocks noGrp="1"/>
          </p:cNvSpPr>
          <p:nvPr>
            <p:ph idx="1"/>
          </p:nvPr>
        </p:nvSpPr>
        <p:spPr/>
        <p:txBody>
          <a:bodyPr>
            <a:normAutofit fontScale="85000" lnSpcReduction="10000"/>
          </a:bodyPr>
          <a:lstStyle/>
          <a:p>
            <a:r>
              <a:rPr lang="en-US" b="1" smtClean="0"/>
              <a:t>Open-end </a:t>
            </a:r>
            <a:r>
              <a:rPr lang="en-US" b="1"/>
              <a:t>Credit. </a:t>
            </a:r>
            <a:r>
              <a:rPr lang="en-US" b="1" smtClean="0"/>
              <a:t> </a:t>
            </a:r>
            <a:r>
              <a:rPr lang="en-US" smtClean="0"/>
              <a:t>A </a:t>
            </a:r>
            <a:r>
              <a:rPr lang="en-US"/>
              <a:t>loan arrangement </a:t>
            </a:r>
            <a:r>
              <a:rPr lang="en-US" smtClean="0"/>
              <a:t>in which </a:t>
            </a:r>
            <a:r>
              <a:rPr lang="en-US"/>
              <a:t>there is no set number of payments</a:t>
            </a:r>
            <a:r>
              <a:rPr lang="en-US" smtClean="0"/>
              <a:t>. As </a:t>
            </a:r>
            <a:r>
              <a:rPr lang="en-US"/>
              <a:t>the balance of the loan is reduced, </a:t>
            </a:r>
            <a:r>
              <a:rPr lang="en-US" smtClean="0"/>
              <a:t>the borrower </a:t>
            </a:r>
            <a:r>
              <a:rPr lang="en-US"/>
              <a:t>can renew the amount of the </a:t>
            </a:r>
            <a:r>
              <a:rPr lang="en-US" smtClean="0"/>
              <a:t>loan up </a:t>
            </a:r>
            <a:r>
              <a:rPr lang="en-US"/>
              <a:t>to a pre-approved credit limit. A form </a:t>
            </a:r>
            <a:r>
              <a:rPr lang="en-US" smtClean="0"/>
              <a:t>of revolving </a:t>
            </a:r>
            <a:r>
              <a:rPr lang="en-US"/>
              <a:t>credit</a:t>
            </a:r>
            <a:r>
              <a:rPr lang="en-US" smtClean="0"/>
              <a:t>. </a:t>
            </a:r>
          </a:p>
          <a:p>
            <a:r>
              <a:rPr lang="en-US" smtClean="0"/>
              <a:t>A common way of buying on credit, called </a:t>
            </a:r>
            <a:r>
              <a:rPr lang="en-US" b="1" smtClean="0"/>
              <a:t>open-end credit</a:t>
            </a:r>
            <a:r>
              <a:rPr lang="en-US" smtClean="0"/>
              <a:t>, has no fixed payments. The customer continues making payments until no outstanding balance is owed. Wiht </a:t>
            </a:r>
            <a:r>
              <a:rPr lang="en-US" b="1" smtClean="0"/>
              <a:t>open-end credit</a:t>
            </a:r>
            <a:r>
              <a:rPr lang="en-US" smtClean="0"/>
              <a:t>, additional credit is ofter extended before the initial amount is paid off. </a:t>
            </a:r>
            <a:endParaRPr lang="en-US"/>
          </a:p>
          <a:p>
            <a:r>
              <a:rPr lang="en-US" smtClean="0"/>
              <a:t>Examples of open-end credit include most </a:t>
            </a:r>
            <a:r>
              <a:rPr lang="en-US" b="1" i="1" smtClean="0"/>
              <a:t>department store credit accounts </a:t>
            </a:r>
            <a:r>
              <a:rPr lang="en-US" smtClean="0"/>
              <a:t>and </a:t>
            </a:r>
            <a:r>
              <a:rPr lang="en-US" b="1" i="1" smtClean="0"/>
              <a:t>credit cards</a:t>
            </a:r>
            <a:r>
              <a:rPr lang="en-US" smtClean="0"/>
              <a:t>, as well as MasterCard and Visa. Individuals are given a credit limit on these accounts based on their income and other factors. They are then allowed to charge up to this amount.</a:t>
            </a:r>
            <a:endParaRPr lang="en-US"/>
          </a:p>
        </p:txBody>
      </p:sp>
    </p:spTree>
    <p:extLst>
      <p:ext uri="{BB962C8B-B14F-4D97-AF65-F5344CB8AC3E}">
        <p14:creationId xmlns:p14="http://schemas.microsoft.com/office/powerpoint/2010/main" val="372078890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DEFINITION</a:t>
            </a:r>
          </a:p>
        </p:txBody>
      </p:sp>
      <p:sp>
        <p:nvSpPr>
          <p:cNvPr id="3" name="Content Placeholder 2"/>
          <p:cNvSpPr>
            <a:spLocks noGrp="1"/>
          </p:cNvSpPr>
          <p:nvPr>
            <p:ph idx="1"/>
          </p:nvPr>
        </p:nvSpPr>
        <p:spPr/>
        <p:txBody>
          <a:bodyPr>
            <a:normAutofit lnSpcReduction="10000"/>
          </a:bodyPr>
          <a:lstStyle/>
          <a:p>
            <a:r>
              <a:rPr lang="en-US" b="1" smtClean="0"/>
              <a:t>Finance Charge. </a:t>
            </a:r>
            <a:r>
              <a:rPr lang="en-US" smtClean="0"/>
              <a:t>Dollar </a:t>
            </a:r>
            <a:r>
              <a:rPr lang="en-US"/>
              <a:t>amount that is </a:t>
            </a:r>
            <a:r>
              <a:rPr lang="en-US" smtClean="0"/>
              <a:t>paid for </a:t>
            </a:r>
            <a:r>
              <a:rPr lang="en-US"/>
              <a:t>credit. Total of installment payments </a:t>
            </a:r>
            <a:r>
              <a:rPr lang="en-US" smtClean="0"/>
              <a:t>for an </a:t>
            </a:r>
            <a:r>
              <a:rPr lang="en-US"/>
              <a:t>item less the cost of that item. </a:t>
            </a:r>
            <a:r>
              <a:rPr lang="en-US">
                <a:solidFill>
                  <a:srgbClr val="FF0000"/>
                </a:solidFill>
              </a:rPr>
              <a:t>Jumlah </a:t>
            </a:r>
            <a:r>
              <a:rPr lang="en-US" smtClean="0">
                <a:solidFill>
                  <a:srgbClr val="FF0000"/>
                </a:solidFill>
              </a:rPr>
              <a:t>rupiah </a:t>
            </a:r>
            <a:r>
              <a:rPr lang="en-US">
                <a:solidFill>
                  <a:srgbClr val="FF0000"/>
                </a:solidFill>
              </a:rPr>
              <a:t>yang dibayar untuk kredit. Total pembayaran angsuran untuk item kurang </a:t>
            </a:r>
            <a:r>
              <a:rPr lang="en-US" smtClean="0">
                <a:solidFill>
                  <a:srgbClr val="FF0000"/>
                </a:solidFill>
              </a:rPr>
              <a:t>dari harga barang </a:t>
            </a:r>
            <a:r>
              <a:rPr lang="en-US">
                <a:solidFill>
                  <a:srgbClr val="FF0000"/>
                </a:solidFill>
              </a:rPr>
              <a:t>tersebut.</a:t>
            </a:r>
          </a:p>
          <a:p>
            <a:r>
              <a:rPr lang="en-US" b="1" smtClean="0"/>
              <a:t>Annual Percentage Rate (</a:t>
            </a:r>
            <a:r>
              <a:rPr lang="en-US" b="1"/>
              <a:t>APR</a:t>
            </a:r>
            <a:r>
              <a:rPr lang="en-US" b="1" smtClean="0"/>
              <a:t>) </a:t>
            </a:r>
            <a:r>
              <a:rPr lang="en-US" smtClean="0"/>
              <a:t>Effective </a:t>
            </a:r>
            <a:r>
              <a:rPr lang="en-US"/>
              <a:t>or true annual interest rate </a:t>
            </a:r>
            <a:r>
              <a:rPr lang="en-US" smtClean="0"/>
              <a:t>being charged </a:t>
            </a:r>
            <a:r>
              <a:rPr lang="en-US"/>
              <a:t>for credit. Must be revealed </a:t>
            </a:r>
            <a:r>
              <a:rPr lang="en-US" smtClean="0"/>
              <a:t>to borrowers </a:t>
            </a:r>
            <a:r>
              <a:rPr lang="en-US"/>
              <a:t>under the Truth in Lending Act. </a:t>
            </a:r>
            <a:r>
              <a:rPr lang="en-US">
                <a:solidFill>
                  <a:srgbClr val="FF0000"/>
                </a:solidFill>
              </a:rPr>
              <a:t>Suku bunga tahunan efektif </a:t>
            </a:r>
            <a:r>
              <a:rPr lang="en-US" smtClean="0">
                <a:solidFill>
                  <a:srgbClr val="FF0000"/>
                </a:solidFill>
              </a:rPr>
              <a:t>(atau suku bunga sebenarnya) dikenakan </a:t>
            </a:r>
            <a:r>
              <a:rPr lang="en-US">
                <a:solidFill>
                  <a:srgbClr val="FF0000"/>
                </a:solidFill>
              </a:rPr>
              <a:t>untuk kredit. Harus diungkapkan kepada peminjam di </a:t>
            </a:r>
            <a:r>
              <a:rPr lang="en-US" smtClean="0">
                <a:solidFill>
                  <a:srgbClr val="FF0000"/>
                </a:solidFill>
              </a:rPr>
              <a:t>dalam akad kredit.</a:t>
            </a:r>
            <a:endParaRPr lang="en-US">
              <a:solidFill>
                <a:srgbClr val="FF0000"/>
              </a:solidFill>
            </a:endParaRPr>
          </a:p>
        </p:txBody>
      </p:sp>
    </p:spTree>
    <p:extLst>
      <p:ext uri="{BB962C8B-B14F-4D97-AF65-F5344CB8AC3E}">
        <p14:creationId xmlns:p14="http://schemas.microsoft.com/office/powerpoint/2010/main" val="233227935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DEFINITION</a:t>
            </a:r>
            <a:endParaRPr lang="en-US"/>
          </a:p>
        </p:txBody>
      </p:sp>
      <p:sp>
        <p:nvSpPr>
          <p:cNvPr id="3" name="Content Placeholder 2"/>
          <p:cNvSpPr>
            <a:spLocks noGrp="1"/>
          </p:cNvSpPr>
          <p:nvPr>
            <p:ph idx="1"/>
          </p:nvPr>
        </p:nvSpPr>
        <p:spPr/>
        <p:txBody>
          <a:bodyPr>
            <a:normAutofit fontScale="85000" lnSpcReduction="20000"/>
          </a:bodyPr>
          <a:lstStyle/>
          <a:p>
            <a:pPr algn="just"/>
            <a:r>
              <a:rPr lang="en-US" b="1"/>
              <a:t>Revolving credit </a:t>
            </a:r>
            <a:r>
              <a:rPr lang="en-US"/>
              <a:t>is the most popular type of open-end credit. Under this agreement, </a:t>
            </a:r>
            <a:r>
              <a:rPr lang="en-US" smtClean="0"/>
              <a:t>the consumer </a:t>
            </a:r>
            <a:r>
              <a:rPr lang="en-US"/>
              <a:t>has a prearranged credit limit and two payment options. The first option is to </a:t>
            </a:r>
            <a:r>
              <a:rPr lang="en-US" smtClean="0"/>
              <a:t>use the </a:t>
            </a:r>
            <a:r>
              <a:rPr lang="en-US"/>
              <a:t>account as a regular charge account, whereby the balance is paid off at the end of the </a:t>
            </a:r>
            <a:r>
              <a:rPr lang="en-US" smtClean="0"/>
              <a:t>month with </a:t>
            </a:r>
            <a:r>
              <a:rPr lang="en-US"/>
              <a:t>no finance charge. The second option is to make a minimum payment or portion of </a:t>
            </a:r>
            <a:r>
              <a:rPr lang="en-US" smtClean="0"/>
              <a:t>the payment </a:t>
            </a:r>
            <a:r>
              <a:rPr lang="en-US"/>
              <a:t>but less than the full balance. This option leaves a carryover balance, which </a:t>
            </a:r>
            <a:r>
              <a:rPr lang="en-US" smtClean="0"/>
              <a:t>accrues finance </a:t>
            </a:r>
            <a:r>
              <a:rPr lang="en-US"/>
              <a:t>charges by using the simple interest formula</a:t>
            </a:r>
          </a:p>
          <a:p>
            <a:pPr marL="0" indent="0" algn="ctr">
              <a:buNone/>
            </a:pPr>
            <a:r>
              <a:rPr lang="en-US" b="1"/>
              <a:t>Interest </a:t>
            </a:r>
            <a:r>
              <a:rPr lang="en-US" smtClean="0"/>
              <a:t>= </a:t>
            </a:r>
            <a:r>
              <a:rPr lang="en-US" b="1"/>
              <a:t>Principal </a:t>
            </a:r>
            <a:r>
              <a:rPr lang="en-US" smtClean="0"/>
              <a:t>x </a:t>
            </a:r>
            <a:r>
              <a:rPr lang="en-US" b="1"/>
              <a:t>Rate </a:t>
            </a:r>
            <a:r>
              <a:rPr lang="en-US" smtClean="0"/>
              <a:t>x </a:t>
            </a:r>
            <a:r>
              <a:rPr lang="en-US" b="1"/>
              <a:t>Time</a:t>
            </a:r>
          </a:p>
          <a:p>
            <a:pPr algn="just"/>
            <a:r>
              <a:rPr lang="en-US"/>
              <a:t>The name </a:t>
            </a:r>
            <a:r>
              <a:rPr lang="en-US" i="1"/>
              <a:t>revolving credit </a:t>
            </a:r>
            <a:r>
              <a:rPr lang="en-US"/>
              <a:t>comes from the fact that there is no set number of </a:t>
            </a:r>
            <a:r>
              <a:rPr lang="en-US" smtClean="0"/>
              <a:t>payments as </a:t>
            </a:r>
            <a:r>
              <a:rPr lang="en-US"/>
              <a:t>with installment credit. The account revolves month to month, year to </a:t>
            </a:r>
            <a:r>
              <a:rPr lang="en-US" smtClean="0"/>
              <a:t>year—technically never </a:t>
            </a:r>
            <a:r>
              <a:rPr lang="en-US"/>
              <a:t>being paid off as long as minimum monthly payments are made. Exhibit 13-3 </a:t>
            </a:r>
            <a:r>
              <a:rPr lang="en-US" smtClean="0"/>
              <a:t>illustrates a </a:t>
            </a:r>
            <a:r>
              <a:rPr lang="en-US"/>
              <a:t>typical revolving credit monthly statement.</a:t>
            </a:r>
          </a:p>
        </p:txBody>
      </p:sp>
    </p:spTree>
    <p:extLst>
      <p:ext uri="{BB962C8B-B14F-4D97-AF65-F5344CB8AC3E}">
        <p14:creationId xmlns:p14="http://schemas.microsoft.com/office/powerpoint/2010/main" val="50962829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525"/>
            <a:ext cx="6019800" cy="5153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9799" y="-36005"/>
            <a:ext cx="3208283" cy="51795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851656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80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CALCULATING THE FINANCE </a:t>
            </a:r>
            <a:r>
              <a:rPr lang="en-US" sz="280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CHARGE AND </a:t>
            </a:r>
            <a:r>
              <a:rPr lang="en-US" sz="280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NEW BALANCE </a:t>
            </a:r>
            <a:r>
              <a:rPr lang="en-US" sz="280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r>
            <a:br>
              <a:rPr lang="en-US" sz="280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280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BY </a:t>
            </a:r>
            <a:r>
              <a:rPr lang="en-US" sz="280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USING </a:t>
            </a:r>
            <a:r>
              <a:rPr lang="en-US" sz="280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r>
            <a:br>
              <a:rPr lang="en-US" sz="280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280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THE </a:t>
            </a:r>
            <a:r>
              <a:rPr lang="en-US" sz="2800" smtClean="0">
                <a:ln w="1905"/>
                <a:solidFill>
                  <a:srgbClr val="FF0000"/>
                </a:solidFill>
                <a:effectLst>
                  <a:innerShdw blurRad="69850" dist="43180" dir="5400000">
                    <a:srgbClr val="000000">
                      <a:alpha val="65000"/>
                    </a:srgbClr>
                  </a:innerShdw>
                </a:effectLst>
              </a:rPr>
              <a:t>UNPAID</a:t>
            </a:r>
            <a:r>
              <a:rPr lang="en-US" sz="280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OR </a:t>
            </a:r>
            <a:r>
              <a:rPr lang="en-US" sz="2800">
                <a:ln w="1905"/>
                <a:solidFill>
                  <a:srgbClr val="FF0000"/>
                </a:solidFill>
                <a:effectLst>
                  <a:innerShdw blurRad="69850" dist="43180" dir="5400000">
                    <a:srgbClr val="000000">
                      <a:alpha val="65000"/>
                    </a:srgbClr>
                  </a:innerShdw>
                </a:effectLst>
              </a:rPr>
              <a:t>PREVIOUS</a:t>
            </a:r>
            <a:r>
              <a:rPr lang="en-US" sz="280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MONTH’S BALANCE METHOD</a:t>
            </a:r>
          </a:p>
        </p:txBody>
      </p:sp>
    </p:spTree>
    <p:extLst>
      <p:ext uri="{BB962C8B-B14F-4D97-AF65-F5344CB8AC3E}">
        <p14:creationId xmlns:p14="http://schemas.microsoft.com/office/powerpoint/2010/main" val="268919628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Billing Cycles</a:t>
            </a:r>
            <a:endParaRPr lang="en-US"/>
          </a:p>
        </p:txBody>
      </p:sp>
      <p:sp>
        <p:nvSpPr>
          <p:cNvPr id="5" name="Content Placeholder 4"/>
          <p:cNvSpPr>
            <a:spLocks noGrp="1"/>
          </p:cNvSpPr>
          <p:nvPr>
            <p:ph idx="1"/>
          </p:nvPr>
        </p:nvSpPr>
        <p:spPr/>
        <p:txBody>
          <a:bodyPr>
            <a:normAutofit/>
          </a:bodyPr>
          <a:lstStyle/>
          <a:p>
            <a:r>
              <a:rPr lang="en-US" sz="2400" b="1" smtClean="0"/>
              <a:t>Billing Cycles. </a:t>
            </a:r>
            <a:r>
              <a:rPr lang="en-US" sz="2400"/>
              <a:t>Time periods, usually </a:t>
            </a:r>
            <a:r>
              <a:rPr lang="en-US" sz="2400" smtClean="0"/>
              <a:t>28 to </a:t>
            </a:r>
            <a:r>
              <a:rPr lang="en-US" sz="2400"/>
              <a:t>31 days, used in billing revolving </a:t>
            </a:r>
            <a:r>
              <a:rPr lang="en-US" sz="2400" smtClean="0"/>
              <a:t>credit accounts</a:t>
            </a:r>
            <a:r>
              <a:rPr lang="en-US" sz="2400"/>
              <a:t>. Account statements are sent to </a:t>
            </a:r>
            <a:r>
              <a:rPr lang="en-US" sz="2400" smtClean="0"/>
              <a:t>the borrower </a:t>
            </a:r>
            <a:r>
              <a:rPr lang="en-US" sz="2400"/>
              <a:t>after each billing cycle</a:t>
            </a:r>
            <a:r>
              <a:rPr lang="en-US" sz="2400" smtClean="0"/>
              <a:t>.</a:t>
            </a:r>
          </a:p>
          <a:p>
            <a:endParaRPr lang="en-US" sz="2400"/>
          </a:p>
        </p:txBody>
      </p:sp>
    </p:spTree>
    <p:extLst>
      <p:ext uri="{BB962C8B-B14F-4D97-AF65-F5344CB8AC3E}">
        <p14:creationId xmlns:p14="http://schemas.microsoft.com/office/powerpoint/2010/main" val="311300749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3061"/>
            <a:ext cx="9144000" cy="5217288"/>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2050" name="Picture 2"/>
          <p:cNvPicPr>
            <a:picLocks noChangeAspect="1" noChangeArrowheads="1"/>
          </p:cNvPicPr>
          <p:nvPr/>
        </p:nvPicPr>
        <p:blipFill>
          <a:blip r:embed="rId2" cstate="print">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685800" y="-70"/>
            <a:ext cx="4114800" cy="5217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4" cstate="print">
            <a:extLst>
              <a:ext uri="{BEBA8EAE-BF5A-486C-A8C5-ECC9F3942E4B}">
                <a14:imgProps xmlns:a14="http://schemas.microsoft.com/office/drawing/2010/main">
                  <a14:imgLayer r:embed="rId5">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5026572" y="-15835"/>
            <a:ext cx="3826976" cy="5217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7751332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1" y="889109"/>
            <a:ext cx="9137739" cy="146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5078510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1" y="-4243433"/>
            <a:ext cx="9137739" cy="14687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79374606"/>
      </p:ext>
    </p:extLst>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023132" y="-171450"/>
            <a:ext cx="501868" cy="5486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66" y="-649476"/>
            <a:ext cx="9052560" cy="17558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21075138"/>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057820" y="-95250"/>
            <a:ext cx="390980" cy="5486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026" y="-5735226"/>
            <a:ext cx="9052560" cy="168730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38894304"/>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22" y="-10915650"/>
            <a:ext cx="9052560" cy="17152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0" y="1276350"/>
            <a:ext cx="9192890" cy="411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8839200" y="0"/>
            <a:ext cx="506090" cy="55435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53029159"/>
      </p:ext>
    </p:extLst>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638550"/>
            <a:ext cx="9144000" cy="150495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71" y="-9086850"/>
            <a:ext cx="9290139" cy="14563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6086427"/>
      </p:ext>
    </p:extLst>
  </p:cSld>
  <p:clrMapOvr>
    <a:masterClrMapping/>
  </p:clrMapOvr>
  <p:transition spd="slow">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419350"/>
            <a:ext cx="9144000" cy="272415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732" y="-12287250"/>
            <a:ext cx="9296400" cy="17434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78830" y="-247650"/>
            <a:ext cx="197068" cy="53949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6493731"/>
      </p:ext>
    </p:extLst>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522951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1" y="0"/>
            <a:ext cx="8153399" cy="52295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4724400" y="514350"/>
            <a:ext cx="3352800" cy="190500"/>
          </a:xfrm>
          <a:prstGeom prst="rect">
            <a:avLst/>
          </a:prstGeom>
          <a:solidFill>
            <a:srgbClr val="FFFF00">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8118351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EXAMPLE 1</a:t>
            </a:r>
            <a:endParaRPr lang="en-US">
              <a:solidFill>
                <a:srgbClr val="FF0000"/>
              </a:solidFill>
            </a:endParaRPr>
          </a:p>
        </p:txBody>
      </p:sp>
      <p:sp>
        <p:nvSpPr>
          <p:cNvPr id="3" name="Content Placeholder 2"/>
          <p:cNvSpPr>
            <a:spLocks noGrp="1"/>
          </p:cNvSpPr>
          <p:nvPr>
            <p:ph idx="1"/>
          </p:nvPr>
        </p:nvSpPr>
        <p:spPr/>
        <p:txBody>
          <a:bodyPr>
            <a:normAutofit fontScale="85000" lnSpcReduction="20000"/>
          </a:bodyPr>
          <a:lstStyle/>
          <a:p>
            <a:pPr marL="0" indent="457200" algn="just">
              <a:buNone/>
            </a:pPr>
            <a:r>
              <a:rPr lang="en-US"/>
              <a:t>Jake Morrison has a revolving department store credit account with an annual </a:t>
            </a:r>
            <a:r>
              <a:rPr lang="en-US" smtClean="0"/>
              <a:t>percentage rate </a:t>
            </a:r>
            <a:r>
              <a:rPr lang="en-US"/>
              <a:t>of 18%. His balance from last month is $322.40. During the month, </a:t>
            </a:r>
            <a:r>
              <a:rPr lang="en-US" smtClean="0"/>
              <a:t>he purchased </a:t>
            </a:r>
            <a:r>
              <a:rPr lang="en-US"/>
              <a:t>shirts for $65.60 and a baseball bat for $43.25. He returned a tie for </a:t>
            </a:r>
            <a:r>
              <a:rPr lang="en-US" smtClean="0"/>
              <a:t>a credit </a:t>
            </a:r>
            <a:r>
              <a:rPr lang="en-US"/>
              <a:t>of $22.95 and made a $50 payment. If the department store uses the </a:t>
            </a:r>
            <a:r>
              <a:rPr lang="en-US" smtClean="0"/>
              <a:t>unpaid balance </a:t>
            </a:r>
            <a:r>
              <a:rPr lang="en-US"/>
              <a:t>method, what is the finance charge on the account and what is Jake’s </a:t>
            </a:r>
            <a:r>
              <a:rPr lang="en-US" smtClean="0"/>
              <a:t>new balance?</a:t>
            </a:r>
          </a:p>
          <a:p>
            <a:pPr marL="0" indent="457200" algn="just">
              <a:buNone/>
            </a:pPr>
            <a:r>
              <a:rPr lang="en-US">
                <a:solidFill>
                  <a:schemeClr val="accent6">
                    <a:lumMod val="75000"/>
                  </a:schemeClr>
                </a:solidFill>
              </a:rPr>
              <a:t>Jake Morrison memiliki rekening kredit </a:t>
            </a:r>
            <a:r>
              <a:rPr lang="en-US" smtClean="0">
                <a:solidFill>
                  <a:schemeClr val="accent6">
                    <a:lumMod val="75000"/>
                  </a:schemeClr>
                </a:solidFill>
              </a:rPr>
              <a:t>bergulir department </a:t>
            </a:r>
            <a:r>
              <a:rPr lang="en-US">
                <a:solidFill>
                  <a:schemeClr val="accent6">
                    <a:lumMod val="75000"/>
                  </a:schemeClr>
                </a:solidFill>
              </a:rPr>
              <a:t>store </a:t>
            </a:r>
            <a:r>
              <a:rPr lang="en-US" smtClean="0">
                <a:solidFill>
                  <a:schemeClr val="accent6">
                    <a:lumMod val="75000"/>
                  </a:schemeClr>
                </a:solidFill>
              </a:rPr>
              <a:t>dengan </a:t>
            </a:r>
            <a:r>
              <a:rPr lang="en-US">
                <a:solidFill>
                  <a:schemeClr val="accent6">
                    <a:lumMod val="75000"/>
                  </a:schemeClr>
                </a:solidFill>
              </a:rPr>
              <a:t>tingkat </a:t>
            </a:r>
            <a:r>
              <a:rPr lang="en-US" smtClean="0">
                <a:solidFill>
                  <a:schemeClr val="accent6">
                    <a:lumMod val="75000"/>
                  </a:schemeClr>
                </a:solidFill>
              </a:rPr>
              <a:t>bunga </a:t>
            </a:r>
            <a:r>
              <a:rPr lang="en-US">
                <a:solidFill>
                  <a:schemeClr val="accent6">
                    <a:lumMod val="75000"/>
                  </a:schemeClr>
                </a:solidFill>
              </a:rPr>
              <a:t>tahunan </a:t>
            </a:r>
            <a:r>
              <a:rPr lang="en-US" smtClean="0">
                <a:solidFill>
                  <a:schemeClr val="accent6">
                    <a:lumMod val="75000"/>
                  </a:schemeClr>
                </a:solidFill>
              </a:rPr>
              <a:t>sebesar </a:t>
            </a:r>
            <a:r>
              <a:rPr lang="en-US">
                <a:solidFill>
                  <a:schemeClr val="accent6">
                    <a:lumMod val="75000"/>
                  </a:schemeClr>
                </a:solidFill>
              </a:rPr>
              <a:t>18%. </a:t>
            </a:r>
            <a:r>
              <a:rPr lang="en-US" smtClean="0">
                <a:solidFill>
                  <a:schemeClr val="accent6">
                    <a:lumMod val="75000"/>
                  </a:schemeClr>
                </a:solidFill>
              </a:rPr>
              <a:t>Saldo bulan </a:t>
            </a:r>
            <a:r>
              <a:rPr lang="en-US">
                <a:solidFill>
                  <a:schemeClr val="accent6">
                    <a:lumMod val="75000"/>
                  </a:schemeClr>
                </a:solidFill>
              </a:rPr>
              <a:t>lalu adalah </a:t>
            </a:r>
            <a:r>
              <a:rPr lang="en-US" smtClean="0">
                <a:solidFill>
                  <a:schemeClr val="accent6">
                    <a:lumMod val="75000"/>
                  </a:schemeClr>
                </a:solidFill>
              </a:rPr>
              <a:t>$322,40</a:t>
            </a:r>
            <a:r>
              <a:rPr lang="en-US">
                <a:solidFill>
                  <a:schemeClr val="accent6">
                    <a:lumMod val="75000"/>
                  </a:schemeClr>
                </a:solidFill>
              </a:rPr>
              <a:t>. Selama satu bulan, ia membeli kemeja </a:t>
            </a:r>
            <a:r>
              <a:rPr lang="en-US" smtClean="0">
                <a:solidFill>
                  <a:schemeClr val="accent6">
                    <a:lumMod val="75000"/>
                  </a:schemeClr>
                </a:solidFill>
              </a:rPr>
              <a:t>seharga $65,60 </a:t>
            </a:r>
            <a:r>
              <a:rPr lang="en-US">
                <a:solidFill>
                  <a:schemeClr val="accent6">
                    <a:lumMod val="75000"/>
                  </a:schemeClr>
                </a:solidFill>
              </a:rPr>
              <a:t>dan tongkat baseball </a:t>
            </a:r>
            <a:r>
              <a:rPr lang="en-US" smtClean="0">
                <a:solidFill>
                  <a:schemeClr val="accent6">
                    <a:lumMod val="75000"/>
                  </a:schemeClr>
                </a:solidFill>
              </a:rPr>
              <a:t>seharga $43,25</a:t>
            </a:r>
            <a:r>
              <a:rPr lang="en-US">
                <a:solidFill>
                  <a:schemeClr val="accent6">
                    <a:lumMod val="75000"/>
                  </a:schemeClr>
                </a:solidFill>
              </a:rPr>
              <a:t>. Ia </a:t>
            </a:r>
            <a:r>
              <a:rPr lang="en-US" smtClean="0">
                <a:solidFill>
                  <a:schemeClr val="accent6">
                    <a:lumMod val="75000"/>
                  </a:schemeClr>
                </a:solidFill>
              </a:rPr>
              <a:t>kembalikan </a:t>
            </a:r>
            <a:r>
              <a:rPr lang="en-US">
                <a:solidFill>
                  <a:schemeClr val="accent6">
                    <a:lumMod val="75000"/>
                  </a:schemeClr>
                </a:solidFill>
              </a:rPr>
              <a:t>dasi </a:t>
            </a:r>
            <a:r>
              <a:rPr lang="en-US" smtClean="0">
                <a:solidFill>
                  <a:schemeClr val="accent6">
                    <a:lumMod val="75000"/>
                  </a:schemeClr>
                </a:solidFill>
              </a:rPr>
              <a:t>seharga $22,95 untuk dikredit dan </a:t>
            </a:r>
            <a:r>
              <a:rPr lang="en-US">
                <a:solidFill>
                  <a:schemeClr val="accent6">
                    <a:lumMod val="75000"/>
                  </a:schemeClr>
                </a:solidFill>
              </a:rPr>
              <a:t>melakukan pembayaran </a:t>
            </a:r>
            <a:r>
              <a:rPr lang="en-US" smtClean="0">
                <a:solidFill>
                  <a:schemeClr val="accent6">
                    <a:lumMod val="75000"/>
                  </a:schemeClr>
                </a:solidFill>
              </a:rPr>
              <a:t>$50</a:t>
            </a:r>
            <a:r>
              <a:rPr lang="en-US">
                <a:solidFill>
                  <a:schemeClr val="accent6">
                    <a:lumMod val="75000"/>
                  </a:schemeClr>
                </a:solidFill>
              </a:rPr>
              <a:t>. Jika department store menggunakan metode </a:t>
            </a:r>
            <a:r>
              <a:rPr lang="en-US" b="1" smtClean="0">
                <a:solidFill>
                  <a:srgbClr val="FF0000"/>
                </a:solidFill>
              </a:rPr>
              <a:t>unpaid balance</a:t>
            </a:r>
            <a:r>
              <a:rPr lang="en-US" smtClean="0">
                <a:solidFill>
                  <a:schemeClr val="accent6">
                    <a:lumMod val="75000"/>
                  </a:schemeClr>
                </a:solidFill>
              </a:rPr>
              <a:t>, berapa beban </a:t>
            </a:r>
            <a:r>
              <a:rPr lang="en-US">
                <a:solidFill>
                  <a:schemeClr val="accent6">
                    <a:lumMod val="75000"/>
                  </a:schemeClr>
                </a:solidFill>
              </a:rPr>
              <a:t>keuangan pada </a:t>
            </a:r>
            <a:r>
              <a:rPr lang="en-US" smtClean="0">
                <a:solidFill>
                  <a:schemeClr val="accent6">
                    <a:lumMod val="75000"/>
                  </a:schemeClr>
                </a:solidFill>
              </a:rPr>
              <a:t>akun tersebut dan berapa saldo </a:t>
            </a:r>
            <a:r>
              <a:rPr lang="en-US">
                <a:solidFill>
                  <a:schemeClr val="accent6">
                    <a:lumMod val="75000"/>
                  </a:schemeClr>
                </a:solidFill>
              </a:rPr>
              <a:t>baru </a:t>
            </a:r>
            <a:r>
              <a:rPr lang="en-US" smtClean="0">
                <a:solidFill>
                  <a:schemeClr val="accent6">
                    <a:lumMod val="75000"/>
                  </a:schemeClr>
                </a:solidFill>
              </a:rPr>
              <a:t>akun milik Jake</a:t>
            </a:r>
            <a:r>
              <a:rPr lang="en-US">
                <a:solidFill>
                  <a:schemeClr val="accent6">
                    <a:lumMod val="75000"/>
                  </a:schemeClr>
                </a:solidFill>
              </a:rPr>
              <a:t>?</a:t>
            </a:r>
          </a:p>
        </p:txBody>
      </p:sp>
    </p:spTree>
    <p:extLst>
      <p:ext uri="{BB962C8B-B14F-4D97-AF65-F5344CB8AC3E}">
        <p14:creationId xmlns:p14="http://schemas.microsoft.com/office/powerpoint/2010/main" val="416685485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5143500"/>
          </a:xfrm>
          <a:prstGeom prst="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6965" y="0"/>
            <a:ext cx="8043635"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655740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80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CALCULATING THE FINANCE </a:t>
            </a:r>
            <a:r>
              <a:rPr lang="en-US" sz="280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CHARGE AND </a:t>
            </a:r>
            <a:r>
              <a:rPr lang="en-US" sz="280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NEW BALANCE </a:t>
            </a:r>
            <a:r>
              <a:rPr lang="en-US" sz="280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r>
            <a:br>
              <a:rPr lang="en-US" sz="280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280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BY </a:t>
            </a:r>
            <a:r>
              <a:rPr lang="en-US" sz="280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USING </a:t>
            </a:r>
            <a:r>
              <a:rPr lang="en-US" sz="280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r>
            <a:br>
              <a:rPr lang="en-US" sz="280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280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THE </a:t>
            </a:r>
            <a:r>
              <a:rPr lang="en-US" sz="2800" smtClean="0">
                <a:ln w="1905"/>
                <a:solidFill>
                  <a:srgbClr val="FF0000"/>
                </a:solidFill>
                <a:effectLst>
                  <a:innerShdw blurRad="69850" dist="43180" dir="5400000">
                    <a:srgbClr val="000000">
                      <a:alpha val="65000"/>
                    </a:srgbClr>
                  </a:innerShdw>
                </a:effectLst>
              </a:rPr>
              <a:t>AVERAGE</a:t>
            </a:r>
            <a:r>
              <a:rPr lang="en-US" sz="280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2800" smtClean="0">
                <a:ln w="1905"/>
                <a:solidFill>
                  <a:srgbClr val="FF0000"/>
                </a:solidFill>
                <a:effectLst>
                  <a:innerShdw blurRad="69850" dist="43180" dir="5400000">
                    <a:srgbClr val="000000">
                      <a:alpha val="65000"/>
                    </a:srgbClr>
                  </a:innerShdw>
                </a:effectLst>
              </a:rPr>
              <a:t>DAILY </a:t>
            </a:r>
            <a:r>
              <a:rPr lang="en-US" sz="280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BALANCE </a:t>
            </a:r>
            <a:r>
              <a:rPr lang="en-US" sz="280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METHOD</a:t>
            </a:r>
          </a:p>
        </p:txBody>
      </p:sp>
    </p:spTree>
    <p:extLst>
      <p:ext uri="{BB962C8B-B14F-4D97-AF65-F5344CB8AC3E}">
        <p14:creationId xmlns:p14="http://schemas.microsoft.com/office/powerpoint/2010/main" val="3743191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1600">
                <a:ln>
                  <a:noFill/>
                </a:ln>
                <a:solidFill>
                  <a:schemeClr val="accent6">
                    <a:lumMod val="75000"/>
                  </a:schemeClr>
                </a:solidFill>
                <a:effectLst/>
              </a:rPr>
              <a:t>CALCULATING THE FINANCE CHARGE AND NEW BALANCE </a:t>
            </a:r>
            <a:r>
              <a:rPr lang="en-US" sz="1600" smtClean="0">
                <a:ln>
                  <a:noFill/>
                </a:ln>
                <a:solidFill>
                  <a:schemeClr val="accent6">
                    <a:lumMod val="75000"/>
                  </a:schemeClr>
                </a:solidFill>
                <a:effectLst/>
              </a:rPr>
              <a:t> BY USING THE </a:t>
            </a:r>
            <a:r>
              <a:rPr lang="en-US" sz="1600">
                <a:ln>
                  <a:noFill/>
                </a:ln>
                <a:solidFill>
                  <a:srgbClr val="FF0000"/>
                </a:solidFill>
                <a:effectLst/>
              </a:rPr>
              <a:t>AVERAGE DAILY BALANCE METHOD</a:t>
            </a:r>
          </a:p>
        </p:txBody>
      </p:sp>
      <p:sp>
        <p:nvSpPr>
          <p:cNvPr id="5" name="Content Placeholder 4"/>
          <p:cNvSpPr>
            <a:spLocks noGrp="1"/>
          </p:cNvSpPr>
          <p:nvPr>
            <p:ph idx="1"/>
          </p:nvPr>
        </p:nvSpPr>
        <p:spPr/>
        <p:txBody>
          <a:bodyPr>
            <a:normAutofit fontScale="92500" lnSpcReduction="10000"/>
          </a:bodyPr>
          <a:lstStyle/>
          <a:p>
            <a:r>
              <a:rPr lang="en-US">
                <a:effectLst/>
              </a:rPr>
              <a:t>In business today, the method most widely used to calculate the finance charge on a revolving credit account is known as the average daily balance. This method precisely tracks the </a:t>
            </a:r>
            <a:r>
              <a:rPr lang="en-US" smtClean="0">
                <a:effectLst/>
              </a:rPr>
              <a:t>activity </a:t>
            </a:r>
            <a:r>
              <a:rPr lang="en-US">
                <a:effectLst/>
              </a:rPr>
              <a:t>in an account on a daily basis. Each day’s balance of a billing cycle is totaled and then divided by the number of days in that cycle. </a:t>
            </a:r>
          </a:p>
          <a:p>
            <a:r>
              <a:rPr lang="en-US">
                <a:effectLst/>
              </a:rPr>
              <a:t>This gives an average of all the daily balances. For accounts in which many charges are made each month, the average daily balance method results in much higher interest than the unpaid balance method because interest starts accruing on the day purchases are made or cash advances are taken.</a:t>
            </a:r>
          </a:p>
          <a:p>
            <a:endParaRPr lang="en-US"/>
          </a:p>
        </p:txBody>
      </p:sp>
    </p:spTree>
    <p:extLst>
      <p:ext uri="{BB962C8B-B14F-4D97-AF65-F5344CB8AC3E}">
        <p14:creationId xmlns:p14="http://schemas.microsoft.com/office/powerpoint/2010/main" val="34976742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275"/>
            <a:ext cx="9144000" cy="5138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0752649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EXAMPLE 2</a:t>
            </a:r>
            <a:endParaRPr lang="en-US"/>
          </a:p>
        </p:txBody>
      </p:sp>
      <p:sp>
        <p:nvSpPr>
          <p:cNvPr id="3" name="Content Placeholder 2"/>
          <p:cNvSpPr>
            <a:spLocks noGrp="1"/>
          </p:cNvSpPr>
          <p:nvPr>
            <p:ph idx="1"/>
          </p:nvPr>
        </p:nvSpPr>
        <p:spPr>
          <a:xfrm>
            <a:off x="381000" y="1355521"/>
            <a:ext cx="8610600" cy="3038578"/>
          </a:xfrm>
        </p:spPr>
        <p:txBody>
          <a:bodyPr>
            <a:normAutofit lnSpcReduction="10000"/>
          </a:bodyPr>
          <a:lstStyle/>
          <a:p>
            <a:pPr marL="0" indent="0">
              <a:buNone/>
            </a:pPr>
            <a:r>
              <a:rPr lang="en-US" sz="1600" smtClean="0"/>
              <a:t>Morgan </a:t>
            </a:r>
            <a:r>
              <a:rPr lang="en-US" sz="1600"/>
              <a:t>Patrick has a Bank of America revolving credit account with a 15% </a:t>
            </a:r>
            <a:r>
              <a:rPr lang="en-US" sz="1600" smtClean="0"/>
              <a:t>annual percentage </a:t>
            </a:r>
            <a:r>
              <a:rPr lang="en-US" sz="1600"/>
              <a:t>rate. The finance charge is calculated by using the average daily </a:t>
            </a:r>
            <a:r>
              <a:rPr lang="en-US" sz="1600" smtClean="0"/>
              <a:t>balance method</a:t>
            </a:r>
            <a:r>
              <a:rPr lang="en-US" sz="1600"/>
              <a:t>. The billing date is the first day of each month, and the billing cycle </a:t>
            </a:r>
            <a:r>
              <a:rPr lang="en-US" sz="1600" smtClean="0"/>
              <a:t>is the </a:t>
            </a:r>
            <a:r>
              <a:rPr lang="en-US" sz="1600"/>
              <a:t>number of days in that month. During the month of March, Morgan’s </a:t>
            </a:r>
            <a:r>
              <a:rPr lang="en-US" sz="1600" smtClean="0"/>
              <a:t>account showed </a:t>
            </a:r>
            <a:r>
              <a:rPr lang="en-US" sz="1600"/>
              <a:t>the following activity</a:t>
            </a:r>
            <a:r>
              <a:rPr lang="en-US" sz="1600" smtClean="0"/>
              <a:t>.</a:t>
            </a:r>
          </a:p>
          <a:p>
            <a:pPr marL="0" indent="0">
              <a:buNone/>
            </a:pPr>
            <a:endParaRPr lang="en-US" sz="1600"/>
          </a:p>
          <a:p>
            <a:pPr marL="0" indent="0">
              <a:buNone/>
            </a:pPr>
            <a:endParaRPr lang="en-US" sz="1600" smtClean="0"/>
          </a:p>
          <a:p>
            <a:pPr marL="0" indent="0">
              <a:buNone/>
            </a:pPr>
            <a:endParaRPr lang="en-US" sz="1600"/>
          </a:p>
          <a:p>
            <a:pPr marL="4225925" indent="0">
              <a:buNone/>
            </a:pPr>
            <a:r>
              <a:rPr lang="en-US" sz="1600">
                <a:solidFill>
                  <a:srgbClr val="FF0000"/>
                </a:solidFill>
              </a:rPr>
              <a:t>What is the finance charge for March, </a:t>
            </a:r>
            <a:endParaRPr lang="en-US" sz="1600" smtClean="0">
              <a:solidFill>
                <a:srgbClr val="FF0000"/>
              </a:solidFill>
            </a:endParaRPr>
          </a:p>
          <a:p>
            <a:pPr marL="4225925" indent="0">
              <a:buNone/>
            </a:pPr>
            <a:r>
              <a:rPr lang="en-US" sz="1600" smtClean="0">
                <a:solidFill>
                  <a:srgbClr val="FF0000"/>
                </a:solidFill>
              </a:rPr>
              <a:t>and </a:t>
            </a:r>
            <a:r>
              <a:rPr lang="en-US" sz="1600">
                <a:solidFill>
                  <a:srgbClr val="FF0000"/>
                </a:solidFill>
              </a:rPr>
              <a:t>what is Morgan’s new balance?</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2647950"/>
            <a:ext cx="4267200" cy="2405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0931370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3575" y="319088"/>
            <a:ext cx="5276850" cy="4505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8121607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190750"/>
            <a:ext cx="7677357" cy="1101600"/>
          </a:xfr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l"/>
            <a:r>
              <a:rPr lang="en-US" spc="50">
                <a:ln w="11430"/>
                <a:solidFill>
                  <a:srgbClr val="8B1DEE"/>
                </a:solidFill>
                <a:effectLst>
                  <a:outerShdw blurRad="76200" dist="50800" dir="5400000" algn="tl" rotWithShape="0">
                    <a:srgbClr val="000000">
                      <a:alpha val="65000"/>
                    </a:srgbClr>
                  </a:outerShdw>
                </a:effectLst>
              </a:rPr>
              <a:t>CALCULATING THE FINANCE CHARGE AND NEW </a:t>
            </a:r>
            <a:r>
              <a:rPr lang="en-US" spc="50" smtClean="0">
                <a:ln w="11430"/>
                <a:solidFill>
                  <a:srgbClr val="8B1DEE"/>
                </a:solidFill>
                <a:effectLst>
                  <a:outerShdw blurRad="76200" dist="50800" dir="5400000" algn="tl" rotWithShape="0">
                    <a:srgbClr val="000000">
                      <a:alpha val="65000"/>
                    </a:srgbClr>
                  </a:outerShdw>
                </a:effectLst>
              </a:rPr>
              <a:t>BALANCE OF </a:t>
            </a:r>
            <a:r>
              <a:rPr lang="en-US" spc="50">
                <a:ln w="11430"/>
                <a:solidFill>
                  <a:srgbClr val="FF0000"/>
                </a:solidFill>
                <a:effectLst>
                  <a:outerShdw blurRad="76200" dist="50800" dir="5400000" algn="tl" rotWithShape="0">
                    <a:srgbClr val="000000">
                      <a:alpha val="65000"/>
                    </a:srgbClr>
                  </a:outerShdw>
                </a:effectLst>
              </a:rPr>
              <a:t>BUSINESS </a:t>
            </a:r>
            <a:r>
              <a:rPr lang="en-US" spc="50" smtClean="0">
                <a:ln w="11430"/>
                <a:solidFill>
                  <a:srgbClr val="8B1DEE"/>
                </a:solidFill>
                <a:effectLst>
                  <a:outerShdw blurRad="76200" dist="50800" dir="5400000" algn="tl" rotWithShape="0">
                    <a:srgbClr val="000000">
                      <a:alpha val="65000"/>
                    </a:srgbClr>
                  </a:outerShdw>
                </a:effectLst>
              </a:rPr>
              <a:t>AND </a:t>
            </a:r>
            <a:r>
              <a:rPr lang="en-US" spc="50" smtClean="0">
                <a:ln w="11430"/>
                <a:solidFill>
                  <a:srgbClr val="FF0000"/>
                </a:solidFill>
                <a:effectLst>
                  <a:outerShdw blurRad="76200" dist="50800" dir="5400000" algn="tl" rotWithShape="0">
                    <a:srgbClr val="000000">
                      <a:alpha val="65000"/>
                    </a:srgbClr>
                  </a:outerShdw>
                </a:effectLst>
              </a:rPr>
              <a:t>PERSONAL</a:t>
            </a:r>
            <a:r>
              <a:rPr lang="en-US" spc="50" smtClean="0">
                <a:ln w="11430"/>
                <a:solidFill>
                  <a:srgbClr val="8B1DEE"/>
                </a:solidFill>
                <a:effectLst>
                  <a:outerShdw blurRad="76200" dist="50800" dir="5400000" algn="tl" rotWithShape="0">
                    <a:srgbClr val="000000">
                      <a:alpha val="65000"/>
                    </a:srgbClr>
                  </a:outerShdw>
                </a:effectLst>
              </a:rPr>
              <a:t> </a:t>
            </a:r>
            <a:r>
              <a:rPr lang="en-US" spc="50">
                <a:ln w="11430"/>
                <a:solidFill>
                  <a:srgbClr val="8B1DEE"/>
                </a:solidFill>
                <a:effectLst>
                  <a:outerShdw blurRad="76200" dist="50800" dir="5400000" algn="tl" rotWithShape="0">
                    <a:srgbClr val="000000">
                      <a:alpha val="65000"/>
                    </a:srgbClr>
                  </a:outerShdw>
                </a:effectLst>
              </a:rPr>
              <a:t>LINES OF CREDIT</a:t>
            </a:r>
          </a:p>
        </p:txBody>
      </p:sp>
    </p:spTree>
    <p:extLst>
      <p:ext uri="{BB962C8B-B14F-4D97-AF65-F5344CB8AC3E}">
        <p14:creationId xmlns:p14="http://schemas.microsoft.com/office/powerpoint/2010/main" val="273965329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CALCULATING NEW BALANCE</a:t>
            </a:r>
            <a:endParaRPr lang="en-US"/>
          </a:p>
        </p:txBody>
      </p:sp>
      <p:sp>
        <p:nvSpPr>
          <p:cNvPr id="5" name="Content Placeholder 4"/>
          <p:cNvSpPr>
            <a:spLocks noGrp="1"/>
          </p:cNvSpPr>
          <p:nvPr>
            <p:ph idx="1"/>
          </p:nvPr>
        </p:nvSpPr>
        <p:spPr>
          <a:xfrm>
            <a:off x="1009442" y="1355521"/>
            <a:ext cx="7829757" cy="3038578"/>
          </a:xfrm>
        </p:spPr>
        <p:txBody>
          <a:bodyPr/>
          <a:lstStyle/>
          <a:p>
            <a:r>
              <a:rPr lang="en-US"/>
              <a:t>Like the calculation of finance charges and new balances on credit </a:t>
            </a:r>
            <a:r>
              <a:rPr lang="en-US" smtClean="0"/>
              <a:t>cards, </a:t>
            </a:r>
            <a:r>
              <a:rPr lang="en-US"/>
              <a:t>the finance charge on a line of credit is based on average daily balance and is calculated by</a:t>
            </a:r>
          </a:p>
          <a:p>
            <a:endParaRPr lang="en-US"/>
          </a:p>
          <a:p>
            <a:pPr marL="0" indent="0" algn="ctr">
              <a:buNone/>
            </a:pPr>
            <a:r>
              <a:rPr lang="en-US" b="1"/>
              <a:t>Finance charge </a:t>
            </a:r>
            <a:r>
              <a:rPr lang="en-US"/>
              <a:t>=</a:t>
            </a:r>
            <a:r>
              <a:rPr lang="en-US" smtClean="0"/>
              <a:t> </a:t>
            </a:r>
            <a:r>
              <a:rPr lang="en-US" b="1"/>
              <a:t>Average daily </a:t>
            </a:r>
            <a:r>
              <a:rPr lang="en-US" b="1" smtClean="0"/>
              <a:t>balance X Periodic rate</a:t>
            </a:r>
          </a:p>
          <a:p>
            <a:pPr marL="0" indent="0" algn="ctr">
              <a:buNone/>
            </a:pPr>
            <a:endParaRPr lang="en-US" b="1"/>
          </a:p>
          <a:p>
            <a:pPr marL="0" indent="0" algn="ctr">
              <a:buNone/>
            </a:pPr>
            <a:endParaRPr lang="en-US"/>
          </a:p>
        </p:txBody>
      </p:sp>
    </p:spTree>
    <p:extLst>
      <p:ext uri="{BB962C8B-B14F-4D97-AF65-F5344CB8AC3E}">
        <p14:creationId xmlns:p14="http://schemas.microsoft.com/office/powerpoint/2010/main" val="290989422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CALCULATING NEW BALANCE</a:t>
            </a:r>
          </a:p>
        </p:txBody>
      </p:sp>
      <p:sp>
        <p:nvSpPr>
          <p:cNvPr id="3" name="Content Placeholder 2"/>
          <p:cNvSpPr>
            <a:spLocks noGrp="1"/>
          </p:cNvSpPr>
          <p:nvPr>
            <p:ph idx="1"/>
          </p:nvPr>
        </p:nvSpPr>
        <p:spPr/>
        <p:txBody>
          <a:bodyPr>
            <a:normAutofit fontScale="92500"/>
          </a:bodyPr>
          <a:lstStyle/>
          <a:p>
            <a:pPr marL="0" indent="0">
              <a:buNone/>
            </a:pPr>
            <a:r>
              <a:rPr lang="en-US"/>
              <a:t>This means that interest begins as soon as you write a check for a loan. Typically</a:t>
            </a:r>
            <a:r>
              <a:rPr lang="en-US" smtClean="0"/>
              <a:t>, the </a:t>
            </a:r>
            <a:r>
              <a:rPr lang="en-US"/>
              <a:t>loan is paid back on a flexible schedule. In most cases, balances of $100 or </a:t>
            </a:r>
            <a:r>
              <a:rPr lang="en-US" smtClean="0"/>
              <a:t>less must </a:t>
            </a:r>
            <a:r>
              <a:rPr lang="en-US"/>
              <a:t>be paid in full. Larger balances require minimum monthly payments of $100 </a:t>
            </a:r>
            <a:r>
              <a:rPr lang="en-US" smtClean="0"/>
              <a:t>or 2</a:t>
            </a:r>
            <a:r>
              <a:rPr lang="en-US"/>
              <a:t>% of the outstanding balance, whichever is greater. As you repay, the line of </a:t>
            </a:r>
            <a:r>
              <a:rPr lang="en-US" smtClean="0"/>
              <a:t>credit renews </a:t>
            </a:r>
            <a:r>
              <a:rPr lang="en-US"/>
              <a:t>itself. The new balance of the line of credit is calculated </a:t>
            </a:r>
            <a:r>
              <a:rPr lang="en-US" smtClean="0"/>
              <a:t>by</a:t>
            </a:r>
          </a:p>
          <a:p>
            <a:pPr marL="0" indent="0">
              <a:buNone/>
            </a:pPr>
            <a:endParaRPr lang="en-US"/>
          </a:p>
          <a:p>
            <a:pPr marL="2286000" indent="-2286000" defTabSz="2806700">
              <a:buNone/>
              <a:tabLst>
                <a:tab pos="1939925" algn="l"/>
              </a:tabLst>
            </a:pPr>
            <a:r>
              <a:rPr lang="en-US" b="1"/>
              <a:t>New balance </a:t>
            </a:r>
            <a:r>
              <a:rPr lang="en-US" b="1" smtClean="0"/>
              <a:t>=</a:t>
            </a:r>
            <a:r>
              <a:rPr lang="en-US" smtClean="0"/>
              <a:t> 	</a:t>
            </a:r>
            <a:r>
              <a:rPr lang="en-US" b="1" smtClean="0"/>
              <a:t>Previous </a:t>
            </a:r>
            <a:r>
              <a:rPr lang="en-US" b="1"/>
              <a:t>balance </a:t>
            </a:r>
            <a:r>
              <a:rPr lang="en-US" b="1" smtClean="0"/>
              <a:t>+</a:t>
            </a:r>
            <a:r>
              <a:rPr lang="en-US" smtClean="0"/>
              <a:t> </a:t>
            </a:r>
            <a:r>
              <a:rPr lang="en-US" b="1"/>
              <a:t>Finance charge </a:t>
            </a:r>
            <a:r>
              <a:rPr lang="en-US" b="1" smtClean="0"/>
              <a:t>+</a:t>
            </a:r>
            <a:r>
              <a:rPr lang="en-US" smtClean="0"/>
              <a:t>    </a:t>
            </a:r>
            <a:r>
              <a:rPr lang="en-US" b="1" smtClean="0"/>
              <a:t>Loans -</a:t>
            </a:r>
            <a:r>
              <a:rPr lang="en-US" smtClean="0"/>
              <a:t> </a:t>
            </a:r>
            <a:r>
              <a:rPr lang="en-US" b="1"/>
              <a:t>Payments</a:t>
            </a:r>
            <a:endParaRPr lang="en-US"/>
          </a:p>
        </p:txBody>
      </p:sp>
    </p:spTree>
    <p:extLst>
      <p:ext uri="{BB962C8B-B14F-4D97-AF65-F5344CB8AC3E}">
        <p14:creationId xmlns:p14="http://schemas.microsoft.com/office/powerpoint/2010/main" val="399420479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EXAMPLE 3</a:t>
            </a:r>
            <a:endParaRPr lang="en-US"/>
          </a:p>
        </p:txBody>
      </p:sp>
      <p:sp>
        <p:nvSpPr>
          <p:cNvPr id="3" name="Content Placeholder 2"/>
          <p:cNvSpPr>
            <a:spLocks noGrp="1"/>
          </p:cNvSpPr>
          <p:nvPr>
            <p:ph idx="1"/>
          </p:nvPr>
        </p:nvSpPr>
        <p:spPr>
          <a:xfrm>
            <a:off x="533401" y="1355521"/>
            <a:ext cx="8001000" cy="1978229"/>
          </a:xfrm>
        </p:spPr>
        <p:txBody>
          <a:bodyPr>
            <a:noAutofit/>
          </a:bodyPr>
          <a:lstStyle/>
          <a:p>
            <a:pPr marL="0" indent="0" algn="just">
              <a:buNone/>
            </a:pPr>
            <a:r>
              <a:rPr lang="en-US" smtClean="0">
                <a:effectLst/>
              </a:rPr>
              <a:t>Shari’s </a:t>
            </a:r>
            <a:r>
              <a:rPr lang="en-US">
                <a:effectLst/>
              </a:rPr>
              <a:t>Chocolate Shop has a $20,000 line of credit with the Shangri-La National Bank. The annual percentage rate charged on the account is the current prime rate plus 4%. There is a minimum APR on the account of 10%. The starting balance on April 1 was $2,350. On April 9, Shari borrowed $1,500 to pay for a shipment of assorted gift items. On April 20, she made a $3,000 payment on the account. On April 26, she borrowed another $2,500 to pay for air conditioning repairs. The billing cycle for April has 30 days. If the current prime rate is 8%, what is the finance charge on the account and what is Shari’s new balance? </a:t>
            </a:r>
            <a:endParaRPr lang="en-US"/>
          </a:p>
        </p:txBody>
      </p:sp>
    </p:spTree>
    <p:extLst>
      <p:ext uri="{BB962C8B-B14F-4D97-AF65-F5344CB8AC3E}">
        <p14:creationId xmlns:p14="http://schemas.microsoft.com/office/powerpoint/2010/main" val="262041381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3595" y="3451443"/>
            <a:ext cx="6400800" cy="1711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ontent Placeholder 2"/>
          <p:cNvSpPr txBox="1">
            <a:spLocks/>
          </p:cNvSpPr>
          <p:nvPr/>
        </p:nvSpPr>
        <p:spPr>
          <a:xfrm>
            <a:off x="496615" y="1126921"/>
            <a:ext cx="8001000" cy="1978229"/>
          </a:xfrm>
          <a:prstGeom prst="rect">
            <a:avLst/>
          </a:prstGeom>
        </p:spPr>
        <p:txBody>
          <a:bodyPr>
            <a:noAutofit/>
          </a:bodyPr>
          <a:lstStyle>
            <a:lvl1pPr marL="342900" indent="-342900" algn="l" defTabSz="457200" rtl="0" eaLnBrk="1" latinLnBrk="0" hangingPunct="1">
              <a:spcBef>
                <a:spcPct val="20000"/>
              </a:spcBef>
              <a:spcAft>
                <a:spcPts val="600"/>
              </a:spcAft>
              <a:buClr>
                <a:schemeClr val="tx1">
                  <a:lumMod val="75000"/>
                  <a:lumOff val="25000"/>
                </a:schemeClr>
              </a:buClr>
              <a:buFont typeface="Wingdings 2" charset="2"/>
              <a:buChar char=""/>
              <a:defRPr sz="1800" b="0" kern="1200" cap="none" spc="0">
                <a:ln>
                  <a:noFill/>
                </a:ln>
                <a:solidFill>
                  <a:schemeClr val="tx1"/>
                </a:solidFill>
                <a:effectLst>
                  <a:outerShdw blurRad="38100" dist="38100" dir="2700000" algn="tl">
                    <a:srgbClr val="000000">
                      <a:alpha val="43137"/>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lumMod val="75000"/>
                  <a:lumOff val="25000"/>
                </a:schemeClr>
              </a:buClr>
              <a:buFont typeface="Wingdings 2" charset="2"/>
              <a:buChar char=""/>
              <a:defRPr sz="1600" b="0" kern="1200" cap="none" spc="0">
                <a:ln>
                  <a:noFill/>
                </a:ln>
                <a:solidFill>
                  <a:schemeClr val="tx1"/>
                </a:solidFill>
                <a:effectLst>
                  <a:outerShdw blurRad="38100" dist="38100" dir="2700000" algn="tl">
                    <a:srgbClr val="000000">
                      <a:alpha val="43137"/>
                    </a:srgbClr>
                  </a:outerShdw>
                </a:effectLst>
                <a:latin typeface="+mn-lt"/>
                <a:ea typeface="+mn-ea"/>
                <a:cs typeface="+mn-cs"/>
              </a:defRPr>
            </a:lvl2pPr>
            <a:lvl3pPr marL="1143000" indent="-228600" algn="l" defTabSz="457200" rtl="0" eaLnBrk="1" latinLnBrk="0" hangingPunct="1">
              <a:spcBef>
                <a:spcPct val="20000"/>
              </a:spcBef>
              <a:spcAft>
                <a:spcPts val="600"/>
              </a:spcAft>
              <a:buClr>
                <a:schemeClr val="tx1">
                  <a:lumMod val="75000"/>
                  <a:lumOff val="25000"/>
                </a:schemeClr>
              </a:buClr>
              <a:buFont typeface="Wingdings 2" charset="2"/>
              <a:buChar char=""/>
              <a:defRPr sz="1400" b="0" kern="1200" cap="none" spc="0">
                <a:ln>
                  <a:noFill/>
                </a:ln>
                <a:solidFill>
                  <a:schemeClr val="tx1"/>
                </a:solidFill>
                <a:effectLst>
                  <a:outerShdw blurRad="38100" dist="38100" dir="2700000" algn="tl">
                    <a:srgbClr val="000000">
                      <a:alpha val="43137"/>
                    </a:srgbClr>
                  </a:outerShdw>
                </a:effectLst>
                <a:latin typeface="+mn-lt"/>
                <a:ea typeface="+mn-ea"/>
                <a:cs typeface="+mn-cs"/>
              </a:defRPr>
            </a:lvl3pPr>
            <a:lvl4pPr marL="1600200" indent="-228600" algn="l" defTabSz="457200" rtl="0" eaLnBrk="1" latinLnBrk="0" hangingPunct="1">
              <a:spcBef>
                <a:spcPct val="20000"/>
              </a:spcBef>
              <a:spcAft>
                <a:spcPts val="600"/>
              </a:spcAft>
              <a:buClr>
                <a:schemeClr val="tx1">
                  <a:lumMod val="75000"/>
                  <a:lumOff val="25000"/>
                </a:schemeClr>
              </a:buClr>
              <a:buFont typeface="Wingdings 2" charset="2"/>
              <a:buChar char=""/>
              <a:defRPr sz="1200" b="0" kern="1200" cap="none" spc="0">
                <a:ln>
                  <a:noFill/>
                </a:ln>
                <a:solidFill>
                  <a:schemeClr val="tx1"/>
                </a:solidFill>
                <a:effectLst>
                  <a:outerShdw blurRad="38100" dist="38100" dir="2700000" algn="tl">
                    <a:srgbClr val="000000">
                      <a:alpha val="43137"/>
                    </a:srgbClr>
                  </a:outerShdw>
                </a:effectLst>
                <a:latin typeface="+mn-lt"/>
                <a:ea typeface="+mn-ea"/>
                <a:cs typeface="+mn-cs"/>
              </a:defRPr>
            </a:lvl4pPr>
            <a:lvl5pPr marL="2057400" indent="-228600" algn="l" defTabSz="457200" rtl="0" eaLnBrk="1" latinLnBrk="0" hangingPunct="1">
              <a:spcBef>
                <a:spcPct val="20000"/>
              </a:spcBef>
              <a:spcAft>
                <a:spcPts val="600"/>
              </a:spcAft>
              <a:buClr>
                <a:schemeClr val="tx1">
                  <a:lumMod val="75000"/>
                  <a:lumOff val="25000"/>
                </a:schemeClr>
              </a:buClr>
              <a:buFont typeface="Wingdings 2" charset="2"/>
              <a:buChar char=""/>
              <a:defRPr sz="1200" b="0" kern="1200" cap="none" spc="0">
                <a:ln>
                  <a:noFill/>
                </a:ln>
                <a:solidFill>
                  <a:schemeClr val="tx1"/>
                </a:solidFill>
                <a:effectLst>
                  <a:outerShdw blurRad="38100" dist="38100" dir="2700000" algn="tl">
                    <a:srgbClr val="000000">
                      <a:alpha val="43137"/>
                    </a:srgbClr>
                  </a:outerShdw>
                </a:effectLst>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buFont typeface="Wingdings 2" charset="2"/>
              <a:buNone/>
            </a:pPr>
            <a:r>
              <a:rPr lang="en-US" sz="1400" smtClean="0"/>
              <a:t>Shari’s Chocolate Shop has a $20,000 line of credit with the Shangri-La National Bank. The annual percentage rate charged on the account is the current prime rate plus 4%. There is a minimum APR on the account of 10%. The starting balance on April 1 was $2,350. On April 9, Shari borrowed $1,500 to pay for a shipment of assorted gift items. On April 20, she made a $3,000 payment on the account. On April 26, she borrowed another $2,500 to pay for air conditioning repairs. The billing cycle for April has 30 days. If the current prime rate is 8%, what is the finance charge on the account and what is Shari’s new balance? </a:t>
            </a:r>
            <a:endParaRPr lang="en-US" sz="1400"/>
          </a:p>
        </p:txBody>
      </p:sp>
      <p:sp>
        <p:nvSpPr>
          <p:cNvPr id="7" name="Title 1"/>
          <p:cNvSpPr txBox="1">
            <a:spLocks/>
          </p:cNvSpPr>
          <p:nvPr/>
        </p:nvSpPr>
        <p:spPr>
          <a:xfrm>
            <a:off x="1009443" y="506794"/>
            <a:ext cx="7125113" cy="693356"/>
          </a:xfrm>
          <a:prstGeom prst="rect">
            <a:avLst/>
          </a:prstGeom>
        </p:spPr>
        <p:txBody>
          <a:bodyPr/>
          <a:lstStyle>
            <a:lvl1pPr algn="l" defTabSz="457200" rtl="0" eaLnBrk="1" latinLnBrk="0" hangingPunct="1">
              <a:spcBef>
                <a:spcPct val="0"/>
              </a:spcBef>
              <a:buNone/>
              <a:defRPr sz="3200" b="1" kern="1200"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mtClean="0"/>
              <a:t>EXAMPLE 3</a:t>
            </a:r>
            <a:endParaRPr lang="en-US"/>
          </a:p>
        </p:txBody>
      </p:sp>
    </p:spTree>
    <p:extLst>
      <p:ext uri="{BB962C8B-B14F-4D97-AF65-F5344CB8AC3E}">
        <p14:creationId xmlns:p14="http://schemas.microsoft.com/office/powerpoint/2010/main" val="260366069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3289" y="0"/>
            <a:ext cx="6400800" cy="5112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48455739"/>
      </p:ext>
    </p:extLst>
  </p:cSld>
  <p:clrMapOvr>
    <a:masterClrMapping/>
  </p:clrMapOvr>
  <p:transition spd="slow">
    <p:push dir="u"/>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TRY IT EXERCISE 3</a:t>
            </a:r>
            <a:endParaRPr lang="en-US"/>
          </a:p>
        </p:txBody>
      </p:sp>
      <p:sp>
        <p:nvSpPr>
          <p:cNvPr id="3" name="Content Placeholder 2"/>
          <p:cNvSpPr>
            <a:spLocks noGrp="1"/>
          </p:cNvSpPr>
          <p:nvPr>
            <p:ph idx="1"/>
          </p:nvPr>
        </p:nvSpPr>
        <p:spPr/>
        <p:txBody>
          <a:bodyPr>
            <a:normAutofit/>
          </a:bodyPr>
          <a:lstStyle/>
          <a:p>
            <a:pPr marL="0" indent="0" algn="just">
              <a:buNone/>
            </a:pPr>
            <a:r>
              <a:rPr lang="en-US">
                <a:effectLst/>
              </a:rPr>
              <a:t>Angler Marine has a $75,000 line of credit with Harborside Bank. The annual percentage rate is the current prime rate plus 4.5%. The balance on November 1 was $12,300. On November 7, Angler borrowed $16,700 to pay for a shipment of fishing equipment, and on November 21, it borrowed another $8,800. On November 26, a $20,000 payment was made on the account. The billing cycle for November has 30 days. If the current prime rate is 8.5%, what is the finance charge on the account and what is Angler’s new balance? </a:t>
            </a:r>
          </a:p>
        </p:txBody>
      </p:sp>
    </p:spTree>
    <p:extLst>
      <p:ext uri="{BB962C8B-B14F-4D97-AF65-F5344CB8AC3E}">
        <p14:creationId xmlns:p14="http://schemas.microsoft.com/office/powerpoint/2010/main" val="317913761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000">
                <a:ln w="38100">
                  <a:solidFill>
                    <a:schemeClr val="bg1"/>
                  </a:solidFill>
                  <a:prstDash val="solid"/>
                  <a:miter lim="800000"/>
                </a:ln>
              </a:rPr>
              <a:t>CLOSED-END CREDIT—INSTALLMENT LOANS</a:t>
            </a:r>
          </a:p>
        </p:txBody>
      </p:sp>
    </p:spTree>
    <p:extLst>
      <p:ext uri="{BB962C8B-B14F-4D97-AF65-F5344CB8AC3E}">
        <p14:creationId xmlns:p14="http://schemas.microsoft.com/office/powerpoint/2010/main" val="416028042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INSTALLMENT LOANS</a:t>
            </a:r>
          </a:p>
        </p:txBody>
      </p:sp>
      <p:sp>
        <p:nvSpPr>
          <p:cNvPr id="5" name="Content Placeholder 4"/>
          <p:cNvSpPr>
            <a:spLocks noGrp="1"/>
          </p:cNvSpPr>
          <p:nvPr>
            <p:ph idx="1"/>
          </p:nvPr>
        </p:nvSpPr>
        <p:spPr>
          <a:xfrm>
            <a:off x="762000" y="1581150"/>
            <a:ext cx="7620000" cy="3038578"/>
          </a:xfrm>
        </p:spPr>
        <p:txBody>
          <a:bodyPr>
            <a:normAutofit fontScale="92500" lnSpcReduction="20000"/>
          </a:bodyPr>
          <a:lstStyle/>
          <a:p>
            <a:r>
              <a:rPr lang="en-US">
                <a:effectLst/>
              </a:rPr>
              <a:t>Closed-end credit in the form of </a:t>
            </a:r>
            <a:r>
              <a:rPr lang="en-US" b="1">
                <a:effectLst/>
              </a:rPr>
              <a:t>installment loans </a:t>
            </a:r>
            <a:r>
              <a:rPr lang="en-US">
                <a:effectLst/>
              </a:rPr>
              <a:t>is used extensively today for the purchase of durable goods such as cars, boats, electronic equipment, furniture, and appliances, as well as services such as vacations and home improvements. </a:t>
            </a:r>
            <a:endParaRPr lang="en-US" smtClean="0">
              <a:effectLst/>
            </a:endParaRPr>
          </a:p>
          <a:p>
            <a:r>
              <a:rPr lang="en-US" smtClean="0">
                <a:effectLst/>
              </a:rPr>
              <a:t>An </a:t>
            </a:r>
            <a:r>
              <a:rPr lang="en-US" b="1">
                <a:effectLst/>
              </a:rPr>
              <a:t>installment loan </a:t>
            </a:r>
            <a:r>
              <a:rPr lang="en-US">
                <a:effectLst/>
              </a:rPr>
              <a:t>is a lump-sum loan whereby the borrower repays the principal plus interest in a specified number of equal monthly payments. These loans generally range from 6 months to 10 years depending on what is being financed. </a:t>
            </a:r>
          </a:p>
          <a:p>
            <a:r>
              <a:rPr lang="en-US">
                <a:effectLst/>
              </a:rPr>
              <a:t>When a home or another real estate property is financed, the installment loan is known as a </a:t>
            </a:r>
            <a:r>
              <a:rPr lang="en-US" b="1">
                <a:effectLst/>
              </a:rPr>
              <a:t>mortgage</a:t>
            </a:r>
            <a:r>
              <a:rPr lang="en-US">
                <a:effectLst/>
              </a:rPr>
              <a:t>. A mortgage may be for as long as 30 years on a home and even longer on commercial property such as an office building or a factory. </a:t>
            </a:r>
          </a:p>
          <a:p>
            <a:endParaRPr lang="en-US"/>
          </a:p>
        </p:txBody>
      </p:sp>
    </p:spTree>
    <p:extLst>
      <p:ext uri="{BB962C8B-B14F-4D97-AF65-F5344CB8AC3E}">
        <p14:creationId xmlns:p14="http://schemas.microsoft.com/office/powerpoint/2010/main" val="327430516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INSTALLMENT LOANS</a:t>
            </a:r>
          </a:p>
        </p:txBody>
      </p:sp>
      <p:sp>
        <p:nvSpPr>
          <p:cNvPr id="5" name="Content Placeholder 4"/>
          <p:cNvSpPr>
            <a:spLocks noGrp="1"/>
          </p:cNvSpPr>
          <p:nvPr>
            <p:ph idx="1"/>
          </p:nvPr>
        </p:nvSpPr>
        <p:spPr>
          <a:xfrm>
            <a:off x="762000" y="1581150"/>
            <a:ext cx="7620000" cy="3038578"/>
          </a:xfrm>
        </p:spPr>
        <p:txBody>
          <a:bodyPr>
            <a:normAutofit lnSpcReduction="10000"/>
          </a:bodyPr>
          <a:lstStyle/>
          <a:p>
            <a:r>
              <a:rPr lang="en-US"/>
              <a:t>An additional form of security for the lending institution is that borrowers are </a:t>
            </a:r>
            <a:r>
              <a:rPr lang="en-US" smtClean="0"/>
              <a:t>often asked </a:t>
            </a:r>
            <a:r>
              <a:rPr lang="en-US"/>
              <a:t>to make a down payment as </a:t>
            </a:r>
            <a:r>
              <a:rPr lang="en-US" smtClean="0"/>
              <a:t>part </a:t>
            </a:r>
            <a:r>
              <a:rPr lang="en-US"/>
              <a:t>of the loan agreement</a:t>
            </a:r>
            <a:r>
              <a:rPr lang="en-US" smtClean="0"/>
              <a:t>.</a:t>
            </a:r>
          </a:p>
          <a:p>
            <a:pPr marR="0">
              <a:spcBef>
                <a:spcPts val="0"/>
              </a:spcBef>
              <a:spcAft>
                <a:spcPts val="0"/>
              </a:spcAft>
            </a:pPr>
            <a:r>
              <a:rPr lang="en-US">
                <a:ea typeface="ＭＳ 明朝"/>
              </a:rPr>
              <a:t>A </a:t>
            </a:r>
            <a:r>
              <a:rPr lang="en-US">
                <a:solidFill>
                  <a:srgbClr val="008D8D"/>
                </a:solidFill>
                <a:ea typeface="FrutigerLTStd-Bold"/>
              </a:rPr>
              <a:t>down payment </a:t>
            </a:r>
            <a:r>
              <a:rPr lang="en-US">
                <a:ea typeface="ＭＳ 明朝"/>
              </a:rPr>
              <a:t>is a percentage of the purchase price that the buyer must pay in a lump sum at the time of purchase. </a:t>
            </a:r>
            <a:endParaRPr lang="en-US" smtClean="0">
              <a:ea typeface="ＭＳ 明朝"/>
            </a:endParaRPr>
          </a:p>
          <a:p>
            <a:pPr marR="0">
              <a:spcBef>
                <a:spcPts val="0"/>
              </a:spcBef>
              <a:spcAft>
                <a:spcPts val="0"/>
              </a:spcAft>
            </a:pPr>
            <a:r>
              <a:rPr lang="en-US" smtClean="0">
                <a:ea typeface="ＭＳ 明朝"/>
              </a:rPr>
              <a:t>Down </a:t>
            </a:r>
            <a:r>
              <a:rPr lang="en-US">
                <a:ea typeface="ＭＳ 明朝"/>
              </a:rPr>
              <a:t>payments on installment loans vary by category of merchandise and generally range from between 0% to 30% of the price of the item. </a:t>
            </a:r>
            <a:endParaRPr lang="en-US" smtClean="0">
              <a:ea typeface="ＭＳ 明朝"/>
            </a:endParaRPr>
          </a:p>
          <a:p>
            <a:pPr marR="0">
              <a:spcBef>
                <a:spcPts val="0"/>
              </a:spcBef>
              <a:spcAft>
                <a:spcPts val="0"/>
              </a:spcAft>
            </a:pPr>
            <a:r>
              <a:rPr lang="en-US" smtClean="0">
                <a:ea typeface="ＭＳ 明朝"/>
              </a:rPr>
              <a:t>Sometimes </a:t>
            </a:r>
            <a:r>
              <a:rPr lang="en-US">
                <a:ea typeface="ＭＳ 明朝"/>
              </a:rPr>
              <a:t>the amount of the down payment is based on the credit rating of the borrower. Usually, the better the credit, the lower the down payment. </a:t>
            </a:r>
          </a:p>
          <a:p>
            <a:endParaRPr lang="en-US"/>
          </a:p>
        </p:txBody>
      </p:sp>
    </p:spTree>
    <p:extLst>
      <p:ext uri="{BB962C8B-B14F-4D97-AF65-F5344CB8AC3E}">
        <p14:creationId xmlns:p14="http://schemas.microsoft.com/office/powerpoint/2010/main" val="404798136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916356"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7848600" y="0"/>
            <a:ext cx="12954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rot="10800000">
            <a:off x="7983861" y="438150"/>
            <a:ext cx="615553" cy="4139682"/>
          </a:xfrm>
          <a:prstGeom prst="rect">
            <a:avLst/>
          </a:prstGeom>
          <a:noFill/>
        </p:spPr>
        <p:txBody>
          <a:bodyPr vert="eaVert" wrap="square" rtlCol="0">
            <a:spAutoFit/>
          </a:bodyPr>
          <a:lstStyle/>
          <a:p>
            <a:r>
              <a:rPr lang="en-US" sz="1400"/>
              <a:t>Until the loan on this vehicle is repaid, the</a:t>
            </a:r>
          </a:p>
          <a:p>
            <a:r>
              <a:rPr lang="en-US" sz="1400"/>
              <a:t>lending institution is technically the owner.</a:t>
            </a:r>
          </a:p>
        </p:txBody>
      </p:sp>
    </p:spTree>
    <p:extLst>
      <p:ext uri="{BB962C8B-B14F-4D97-AF65-F5344CB8AC3E}">
        <p14:creationId xmlns:p14="http://schemas.microsoft.com/office/powerpoint/2010/main" val="251020002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9443" y="1276350"/>
            <a:ext cx="7117178" cy="2306686"/>
          </a:xfrm>
        </p:spPr>
        <p:txBody>
          <a:bodyPr/>
          <a:lstStyle/>
          <a:p>
            <a:pPr algn="ctr"/>
            <a:r>
              <a:rPr lang="en-US" sz="2400">
                <a:ln w="1905"/>
                <a:solidFill>
                  <a:srgbClr val="FF0000"/>
                </a:solidFill>
                <a:effectLst>
                  <a:innerShdw blurRad="69850" dist="43180" dir="5400000">
                    <a:srgbClr val="000000">
                      <a:alpha val="65000"/>
                    </a:srgbClr>
                  </a:innerShdw>
                </a:effectLst>
              </a:rPr>
              <a:t>CALCULATING THE </a:t>
            </a:r>
            <a:r>
              <a:rPr lang="en-US" sz="2400">
                <a:ln w="1905"/>
                <a:solidFill>
                  <a:schemeClr val="bg1"/>
                </a:solidFill>
                <a:effectLst>
                  <a:innerShdw blurRad="69850" dist="43180" dir="5400000">
                    <a:srgbClr val="000000">
                      <a:alpha val="65000"/>
                    </a:srgbClr>
                  </a:innerShdw>
                </a:effectLst>
              </a:rPr>
              <a:t>TOTAL DEFERRED </a:t>
            </a:r>
            <a:r>
              <a:rPr lang="en-US" sz="2400" smtClean="0">
                <a:ln w="1905"/>
                <a:solidFill>
                  <a:schemeClr val="bg1"/>
                </a:solidFill>
                <a:effectLst>
                  <a:innerShdw blurRad="69850" dist="43180" dir="5400000">
                    <a:srgbClr val="000000">
                      <a:alpha val="65000"/>
                    </a:srgbClr>
                  </a:innerShdw>
                </a:effectLst>
              </a:rPr>
              <a:t>PAYMENT PRICE</a:t>
            </a:r>
            <a:r>
              <a:rPr lang="en-US" sz="2400" smtClean="0">
                <a:ln w="1905"/>
                <a:solidFill>
                  <a:srgbClr val="FF0000"/>
                </a:solidFill>
                <a:effectLst>
                  <a:innerShdw blurRad="69850" dist="43180" dir="5400000">
                    <a:srgbClr val="000000">
                      <a:alpha val="65000"/>
                    </a:srgbClr>
                  </a:innerShdw>
                </a:effectLst>
              </a:rPr>
              <a:t> </a:t>
            </a:r>
            <a:r>
              <a:rPr lang="en-US" sz="2400">
                <a:ln w="1905"/>
                <a:solidFill>
                  <a:srgbClr val="FF0000"/>
                </a:solidFill>
                <a:effectLst>
                  <a:innerShdw blurRad="69850" dist="43180" dir="5400000">
                    <a:srgbClr val="000000">
                      <a:alpha val="65000"/>
                    </a:srgbClr>
                  </a:innerShdw>
                </a:effectLst>
              </a:rPr>
              <a:t>AND THE AMOUNT OF THE </a:t>
            </a:r>
            <a:r>
              <a:rPr lang="en-US" sz="2400" smtClean="0">
                <a:ln w="1905"/>
                <a:solidFill>
                  <a:schemeClr val="bg1"/>
                </a:solidFill>
                <a:effectLst>
                  <a:innerShdw blurRad="69850" dist="43180" dir="5400000">
                    <a:srgbClr val="000000">
                      <a:alpha val="65000"/>
                    </a:srgbClr>
                  </a:innerShdw>
                </a:effectLst>
              </a:rPr>
              <a:t>FINANCE CHARGE </a:t>
            </a:r>
            <a:r>
              <a:rPr lang="en-US" sz="2400">
                <a:ln w="1905"/>
                <a:solidFill>
                  <a:srgbClr val="FF0000"/>
                </a:solidFill>
                <a:effectLst>
                  <a:innerShdw blurRad="69850" dist="43180" dir="5400000">
                    <a:srgbClr val="000000">
                      <a:alpha val="65000"/>
                    </a:srgbClr>
                  </a:innerShdw>
                </a:effectLst>
              </a:rPr>
              <a:t>OF AN INSTALLMENT LOAN</a:t>
            </a:r>
          </a:p>
        </p:txBody>
      </p:sp>
    </p:spTree>
    <p:extLst>
      <p:ext uri="{BB962C8B-B14F-4D97-AF65-F5344CB8AC3E}">
        <p14:creationId xmlns:p14="http://schemas.microsoft.com/office/powerpoint/2010/main" val="14898643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FORMULA</a:t>
            </a:r>
            <a:endParaRPr lang="en-US"/>
          </a:p>
        </p:txBody>
      </p:sp>
      <p:sp>
        <p:nvSpPr>
          <p:cNvPr id="5" name="Content Placeholder 4"/>
          <p:cNvSpPr>
            <a:spLocks noGrp="1"/>
          </p:cNvSpPr>
          <p:nvPr>
            <p:ph idx="1"/>
          </p:nvPr>
        </p:nvSpPr>
        <p:spPr/>
        <p:txBody>
          <a:bodyPr>
            <a:normAutofit lnSpcReduction="10000"/>
          </a:bodyPr>
          <a:lstStyle/>
          <a:p>
            <a:pPr marL="0" indent="0" algn="just">
              <a:buNone/>
            </a:pPr>
            <a:r>
              <a:rPr lang="en-US"/>
              <a:t>Let’s take a look at some of the terminology of installment loans. When a consumer buys goods or services without any financing, the price paid is known as the cash price or purchase price. When financing is involved, the amount financed is found by subtracting the down payment from the cash or purchase price. Sometimes the down payment will be listed as a dollar amount, and other times it will be expressed as a percent of the purchase price. </a:t>
            </a:r>
            <a:endParaRPr lang="en-US" smtClean="0"/>
          </a:p>
          <a:p>
            <a:pPr marL="0" indent="0" algn="just">
              <a:buNone/>
            </a:pPr>
            <a:endParaRPr lang="en-US"/>
          </a:p>
          <a:p>
            <a:pPr marL="0" indent="0" algn="just">
              <a:buNone/>
            </a:pPr>
            <a:r>
              <a:rPr lang="en-US" b="1"/>
              <a:t>Amount financed </a:t>
            </a:r>
            <a:r>
              <a:rPr lang="en-US" smtClean="0"/>
              <a:t>= </a:t>
            </a:r>
            <a:r>
              <a:rPr lang="en-US" b="1"/>
              <a:t>Purchase price </a:t>
            </a:r>
            <a:r>
              <a:rPr lang="en-US" smtClean="0"/>
              <a:t>- </a:t>
            </a:r>
            <a:r>
              <a:rPr lang="en-US" b="1"/>
              <a:t>Down payment</a:t>
            </a:r>
            <a:endParaRPr lang="en-US"/>
          </a:p>
          <a:p>
            <a:pPr marL="0" indent="0" algn="just">
              <a:buNone/>
            </a:pPr>
            <a:endParaRPr lang="en-US"/>
          </a:p>
        </p:txBody>
      </p:sp>
    </p:spTree>
    <p:extLst>
      <p:ext uri="{BB962C8B-B14F-4D97-AF65-F5344CB8AC3E}">
        <p14:creationId xmlns:p14="http://schemas.microsoft.com/office/powerpoint/2010/main" val="191985709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FORMULA</a:t>
            </a:r>
            <a:endParaRPr lang="en-US"/>
          </a:p>
        </p:txBody>
      </p:sp>
      <p:sp>
        <p:nvSpPr>
          <p:cNvPr id="3" name="Content Placeholder 2"/>
          <p:cNvSpPr>
            <a:spLocks noGrp="1"/>
          </p:cNvSpPr>
          <p:nvPr>
            <p:ph idx="1"/>
          </p:nvPr>
        </p:nvSpPr>
        <p:spPr/>
        <p:txBody>
          <a:bodyPr>
            <a:normAutofit fontScale="92500"/>
          </a:bodyPr>
          <a:lstStyle/>
          <a:p>
            <a:r>
              <a:rPr lang="en-US"/>
              <a:t>When the down payment is listed as a percent of the purchase price, it can be found by </a:t>
            </a:r>
            <a:r>
              <a:rPr lang="en-US" smtClean="0"/>
              <a:t>using</a:t>
            </a:r>
          </a:p>
          <a:p>
            <a:pPr marL="1604963" indent="-860425">
              <a:buNone/>
            </a:pPr>
            <a:r>
              <a:rPr lang="en-US" b="1" smtClean="0">
                <a:solidFill>
                  <a:srgbClr val="FF0000"/>
                </a:solidFill>
              </a:rPr>
              <a:t>Total </a:t>
            </a:r>
            <a:r>
              <a:rPr lang="en-US" b="1">
                <a:solidFill>
                  <a:srgbClr val="FF0000"/>
                </a:solidFill>
              </a:rPr>
              <a:t>amount of installment payments </a:t>
            </a:r>
            <a:r>
              <a:rPr lang="en-US" smtClean="0">
                <a:solidFill>
                  <a:srgbClr val="FF0000"/>
                </a:solidFill>
              </a:rPr>
              <a:t>=</a:t>
            </a:r>
            <a:r>
              <a:rPr lang="en-US" b="1" smtClean="0">
                <a:solidFill>
                  <a:srgbClr val="FF0000"/>
                </a:solidFill>
              </a:rPr>
              <a:t>Amount </a:t>
            </a:r>
            <a:r>
              <a:rPr lang="en-US" b="1">
                <a:solidFill>
                  <a:srgbClr val="FF0000"/>
                </a:solidFill>
              </a:rPr>
              <a:t>financed </a:t>
            </a:r>
            <a:r>
              <a:rPr lang="en-US" smtClean="0">
                <a:solidFill>
                  <a:srgbClr val="FF0000"/>
                </a:solidFill>
              </a:rPr>
              <a:t>+ </a:t>
            </a:r>
            <a:r>
              <a:rPr lang="en-US" b="1">
                <a:solidFill>
                  <a:srgbClr val="FF0000"/>
                </a:solidFill>
              </a:rPr>
              <a:t>Finance </a:t>
            </a:r>
            <a:r>
              <a:rPr lang="en-US" b="1" smtClean="0">
                <a:solidFill>
                  <a:srgbClr val="FF0000"/>
                </a:solidFill>
              </a:rPr>
              <a:t>charge</a:t>
            </a:r>
          </a:p>
          <a:p>
            <a:r>
              <a:rPr lang="en-US" smtClean="0"/>
              <a:t>The </a:t>
            </a:r>
            <a:r>
              <a:rPr lang="en-US"/>
              <a:t>finance charge can be found by subtracting the amount financed from the </a:t>
            </a:r>
            <a:r>
              <a:rPr lang="en-US" smtClean="0"/>
              <a:t>total amount </a:t>
            </a:r>
            <a:r>
              <a:rPr lang="en-US"/>
              <a:t>of installment payments</a:t>
            </a:r>
            <a:r>
              <a:rPr lang="en-US" smtClean="0"/>
              <a:t>.</a:t>
            </a:r>
          </a:p>
          <a:p>
            <a:endParaRPr lang="en-US"/>
          </a:p>
          <a:p>
            <a:pPr marL="1604963" indent="-860425">
              <a:buNone/>
            </a:pPr>
            <a:r>
              <a:rPr lang="en-US" b="1">
                <a:solidFill>
                  <a:srgbClr val="FF0000"/>
                </a:solidFill>
              </a:rPr>
              <a:t>Finance charge = Total amount of installment payments - Amount financed</a:t>
            </a:r>
          </a:p>
        </p:txBody>
      </p:sp>
    </p:spTree>
    <p:extLst>
      <p:ext uri="{BB962C8B-B14F-4D97-AF65-F5344CB8AC3E}">
        <p14:creationId xmlns:p14="http://schemas.microsoft.com/office/powerpoint/2010/main" val="80145994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FORMULA</a:t>
            </a:r>
            <a:endParaRPr lang="en-US"/>
          </a:p>
        </p:txBody>
      </p:sp>
      <p:sp>
        <p:nvSpPr>
          <p:cNvPr id="3" name="Content Placeholder 2"/>
          <p:cNvSpPr>
            <a:spLocks noGrp="1"/>
          </p:cNvSpPr>
          <p:nvPr>
            <p:ph idx="1"/>
          </p:nvPr>
        </p:nvSpPr>
        <p:spPr>
          <a:xfrm>
            <a:off x="1066800" y="1352550"/>
            <a:ext cx="7125112" cy="3038578"/>
          </a:xfrm>
        </p:spPr>
        <p:txBody>
          <a:bodyPr>
            <a:noAutofit/>
          </a:bodyPr>
          <a:lstStyle/>
          <a:p>
            <a:r>
              <a:rPr lang="en-US" sz="1400" smtClean="0"/>
              <a:t>When the amount of the monthly payments is known, the total amount of </a:t>
            </a:r>
            <a:r>
              <a:rPr lang="en-US" sz="1400"/>
              <a:t>installment </a:t>
            </a:r>
            <a:r>
              <a:rPr lang="en-US" sz="1400" smtClean="0"/>
              <a:t>payments can </a:t>
            </a:r>
            <a:r>
              <a:rPr lang="en-US" sz="1400"/>
              <a:t>be found by multiplying the monthly payment amount by the number of payments</a:t>
            </a:r>
            <a:r>
              <a:rPr lang="en-US" sz="1400" smtClean="0"/>
              <a:t>.</a:t>
            </a:r>
          </a:p>
          <a:p>
            <a:pPr marL="1423988" indent="-392113">
              <a:buNone/>
            </a:pPr>
            <a:endParaRPr lang="en-US" sz="1600" b="1" smtClean="0">
              <a:solidFill>
                <a:srgbClr val="FF0000"/>
              </a:solidFill>
            </a:endParaRPr>
          </a:p>
          <a:p>
            <a:pPr marL="1423988" indent="-392113">
              <a:buNone/>
            </a:pPr>
            <a:endParaRPr lang="en-US" sz="1600" b="1" smtClean="0">
              <a:solidFill>
                <a:srgbClr val="FF0000"/>
              </a:solidFill>
            </a:endParaRPr>
          </a:p>
          <a:p>
            <a:endParaRPr lang="en-US" sz="1400" b="1" smtClean="0"/>
          </a:p>
          <a:p>
            <a:r>
              <a:rPr lang="en-US" sz="1400" smtClean="0"/>
              <a:t>The </a:t>
            </a:r>
            <a:r>
              <a:rPr lang="en-US" sz="1400"/>
              <a:t>total deferred payment price is the total amount of installment payments plus the down payment. This represents the total out-of-pocket expenses incurred by the buyer for an installment purchase. </a:t>
            </a:r>
          </a:p>
          <a:p>
            <a:endParaRPr lang="en-US" sz="1400" b="1">
              <a:solidFill>
                <a:srgbClr val="FF0000"/>
              </a:solidFill>
            </a:endParaRPr>
          </a:p>
          <a:p>
            <a:pPr marL="1489075" indent="-692150">
              <a:buNone/>
            </a:pPr>
            <a:r>
              <a:rPr lang="en-US" sz="1400" b="1">
                <a:solidFill>
                  <a:srgbClr val="FF0000"/>
                </a:solidFill>
              </a:rPr>
              <a:t>Total deferred payment price </a:t>
            </a:r>
            <a:r>
              <a:rPr lang="en-US" sz="1400" b="1" smtClean="0">
                <a:solidFill>
                  <a:srgbClr val="FF0000"/>
                </a:solidFill>
              </a:rPr>
              <a:t>= </a:t>
            </a:r>
            <a:r>
              <a:rPr lang="en-US" sz="1400" b="1">
                <a:solidFill>
                  <a:srgbClr val="FF0000"/>
                </a:solidFill>
              </a:rPr>
              <a:t>Total of installment payments </a:t>
            </a:r>
            <a:r>
              <a:rPr lang="en-US" sz="1400" b="1" smtClean="0">
                <a:solidFill>
                  <a:srgbClr val="FF0000"/>
                </a:solidFill>
              </a:rPr>
              <a:t>+ </a:t>
            </a:r>
            <a:r>
              <a:rPr lang="en-US" sz="1400" b="1">
                <a:solidFill>
                  <a:srgbClr val="FF0000"/>
                </a:solidFill>
              </a:rPr>
              <a:t>Down payment</a:t>
            </a:r>
            <a:endParaRPr lang="en-US" sz="1400" b="1" smtClean="0">
              <a:solidFill>
                <a:srgbClr val="FF0000"/>
              </a:solidFill>
            </a:endParaRPr>
          </a:p>
          <a:p>
            <a:endParaRPr lang="en-US" sz="1400"/>
          </a:p>
        </p:txBody>
      </p:sp>
      <p:sp>
        <p:nvSpPr>
          <p:cNvPr id="4" name="TextBox 3"/>
          <p:cNvSpPr txBox="1"/>
          <p:nvPr/>
        </p:nvSpPr>
        <p:spPr>
          <a:xfrm>
            <a:off x="1447800" y="2052250"/>
            <a:ext cx="2362199" cy="923330"/>
          </a:xfrm>
          <a:prstGeom prst="rect">
            <a:avLst/>
          </a:prstGeom>
          <a:noFill/>
        </p:spPr>
        <p:txBody>
          <a:bodyPr wrap="square" rtlCol="0">
            <a:spAutoFit/>
          </a:bodyPr>
          <a:lstStyle/>
          <a:p>
            <a:r>
              <a:rPr lang="en-US" b="1" smtClean="0">
                <a:solidFill>
                  <a:srgbClr val="FF0000"/>
                </a:solidFill>
                <a:effectLst>
                  <a:outerShdw blurRad="38100" dist="38100" dir="2700000" algn="tl">
                    <a:srgbClr val="000000">
                      <a:alpha val="43137"/>
                    </a:srgbClr>
                  </a:outerShdw>
                </a:effectLst>
              </a:rPr>
              <a:t>Total amount of installment  payment</a:t>
            </a:r>
            <a:endParaRPr lang="en-US" b="1">
              <a:solidFill>
                <a:srgbClr val="FF0000"/>
              </a:solidFill>
              <a:effectLst>
                <a:outerShdw blurRad="38100" dist="38100" dir="2700000" algn="tl">
                  <a:srgbClr val="000000">
                    <a:alpha val="43137"/>
                  </a:srgbClr>
                </a:outerShdw>
              </a:effectLst>
            </a:endParaRPr>
          </a:p>
        </p:txBody>
      </p:sp>
      <p:sp>
        <p:nvSpPr>
          <p:cNvPr id="6" name="TextBox 5"/>
          <p:cNvSpPr txBox="1"/>
          <p:nvPr/>
        </p:nvSpPr>
        <p:spPr>
          <a:xfrm>
            <a:off x="3657600" y="2105620"/>
            <a:ext cx="2362200" cy="923330"/>
          </a:xfrm>
          <a:prstGeom prst="rect">
            <a:avLst/>
          </a:prstGeom>
          <a:noFill/>
        </p:spPr>
        <p:txBody>
          <a:bodyPr wrap="square" rtlCol="0">
            <a:spAutoFit/>
          </a:bodyPr>
          <a:lstStyle/>
          <a:p>
            <a:pPr algn="ctr"/>
            <a:r>
              <a:rPr lang="en-US" b="1" smtClean="0">
                <a:solidFill>
                  <a:srgbClr val="FF0000"/>
                </a:solidFill>
                <a:effectLst>
                  <a:outerShdw blurRad="38100" dist="38100" dir="2700000" algn="tl">
                    <a:srgbClr val="000000">
                      <a:alpha val="43137"/>
                    </a:srgbClr>
                  </a:outerShdw>
                </a:effectLst>
              </a:rPr>
              <a:t>Monthly Payment Amount</a:t>
            </a:r>
            <a:endParaRPr lang="en-US" b="1">
              <a:solidFill>
                <a:srgbClr val="FF0000"/>
              </a:solidFill>
              <a:effectLst>
                <a:outerShdw blurRad="38100" dist="38100" dir="2700000" algn="tl">
                  <a:srgbClr val="000000">
                    <a:alpha val="43137"/>
                  </a:srgbClr>
                </a:outerShdw>
              </a:effectLst>
            </a:endParaRPr>
          </a:p>
        </p:txBody>
      </p:sp>
      <p:sp>
        <p:nvSpPr>
          <p:cNvPr id="7" name="TextBox 6"/>
          <p:cNvSpPr txBox="1"/>
          <p:nvPr/>
        </p:nvSpPr>
        <p:spPr>
          <a:xfrm>
            <a:off x="6248400" y="2084591"/>
            <a:ext cx="1828800" cy="923330"/>
          </a:xfrm>
          <a:prstGeom prst="rect">
            <a:avLst/>
          </a:prstGeom>
          <a:noFill/>
        </p:spPr>
        <p:txBody>
          <a:bodyPr wrap="square" rtlCol="0">
            <a:spAutoFit/>
          </a:bodyPr>
          <a:lstStyle/>
          <a:p>
            <a:pPr algn="ctr"/>
            <a:r>
              <a:rPr lang="en-US" b="1" smtClean="0">
                <a:solidFill>
                  <a:srgbClr val="FF0000"/>
                </a:solidFill>
                <a:effectLst>
                  <a:outerShdw blurRad="38100" dist="38100" dir="2700000" algn="tl">
                    <a:srgbClr val="000000">
                      <a:alpha val="43137"/>
                    </a:srgbClr>
                  </a:outerShdw>
                </a:effectLst>
              </a:rPr>
              <a:t>Number of Montly Payment</a:t>
            </a:r>
            <a:endParaRPr lang="en-US" b="1">
              <a:solidFill>
                <a:srgbClr val="FF0000"/>
              </a:solidFill>
              <a:effectLst>
                <a:outerShdw blurRad="38100" dist="38100" dir="2700000" algn="tl">
                  <a:srgbClr val="000000">
                    <a:alpha val="43137"/>
                  </a:srgbClr>
                </a:outerShdw>
              </a:effectLst>
            </a:endParaRPr>
          </a:p>
        </p:txBody>
      </p:sp>
      <p:sp>
        <p:nvSpPr>
          <p:cNvPr id="8" name="TextBox 7"/>
          <p:cNvSpPr txBox="1"/>
          <p:nvPr/>
        </p:nvSpPr>
        <p:spPr>
          <a:xfrm>
            <a:off x="3809999" y="2329249"/>
            <a:ext cx="385042" cy="369332"/>
          </a:xfrm>
          <a:prstGeom prst="rect">
            <a:avLst/>
          </a:prstGeom>
          <a:noFill/>
        </p:spPr>
        <p:txBody>
          <a:bodyPr wrap="none" rtlCol="0">
            <a:spAutoFit/>
          </a:bodyPr>
          <a:lstStyle/>
          <a:p>
            <a:r>
              <a:rPr lang="en-US" b="1" smtClean="0">
                <a:solidFill>
                  <a:srgbClr val="FF0000"/>
                </a:solidFill>
                <a:effectLst>
                  <a:outerShdw blurRad="38100" dist="38100" dir="2700000" algn="tl">
                    <a:srgbClr val="000000">
                      <a:alpha val="43137"/>
                    </a:srgbClr>
                  </a:outerShdw>
                </a:effectLst>
              </a:rPr>
              <a:t>=</a:t>
            </a:r>
            <a:endParaRPr lang="en-US" b="1">
              <a:solidFill>
                <a:srgbClr val="FF0000"/>
              </a:solidFill>
              <a:effectLst>
                <a:outerShdw blurRad="38100" dist="38100" dir="2700000" algn="tl">
                  <a:srgbClr val="000000">
                    <a:alpha val="43137"/>
                  </a:srgbClr>
                </a:outerShdw>
              </a:effectLst>
            </a:endParaRPr>
          </a:p>
        </p:txBody>
      </p:sp>
      <p:sp>
        <p:nvSpPr>
          <p:cNvPr id="9" name="TextBox 8"/>
          <p:cNvSpPr txBox="1"/>
          <p:nvPr/>
        </p:nvSpPr>
        <p:spPr>
          <a:xfrm>
            <a:off x="5791339" y="2361590"/>
            <a:ext cx="338554" cy="369332"/>
          </a:xfrm>
          <a:prstGeom prst="rect">
            <a:avLst/>
          </a:prstGeom>
          <a:noFill/>
        </p:spPr>
        <p:txBody>
          <a:bodyPr wrap="none" rtlCol="0">
            <a:spAutoFit/>
          </a:bodyPr>
          <a:lstStyle/>
          <a:p>
            <a:r>
              <a:rPr lang="en-US" b="1" smtClean="0">
                <a:solidFill>
                  <a:srgbClr val="FF0000"/>
                </a:solidFill>
                <a:effectLst>
                  <a:outerShdw blurRad="38100" dist="38100" dir="2700000" algn="tl">
                    <a:srgbClr val="000000">
                      <a:alpha val="43137"/>
                    </a:srgbClr>
                  </a:outerShdw>
                </a:effectLst>
              </a:rPr>
              <a:t>x</a:t>
            </a:r>
            <a:endParaRPr lang="en-US" b="1">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04056022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EXAMPLE 4</a:t>
            </a:r>
            <a:endParaRPr lang="en-US" sz="2000"/>
          </a:p>
        </p:txBody>
      </p:sp>
      <p:sp>
        <p:nvSpPr>
          <p:cNvPr id="3" name="Content Placeholder 2"/>
          <p:cNvSpPr>
            <a:spLocks noGrp="1"/>
          </p:cNvSpPr>
          <p:nvPr>
            <p:ph idx="1"/>
          </p:nvPr>
        </p:nvSpPr>
        <p:spPr/>
        <p:txBody>
          <a:bodyPr>
            <a:normAutofit lnSpcReduction="10000"/>
          </a:bodyPr>
          <a:lstStyle/>
          <a:p>
            <a:pPr marL="0" indent="0">
              <a:buNone/>
            </a:pPr>
            <a:r>
              <a:rPr lang="en-US" b="1"/>
              <a:t>Tracy Hall is interested in buying a computer. At Radio Shack, she picks out a </a:t>
            </a:r>
            <a:r>
              <a:rPr lang="en-US" b="1" smtClean="0"/>
              <a:t>computer and </a:t>
            </a:r>
            <a:r>
              <a:rPr lang="en-US" b="1"/>
              <a:t>a printer for a total cash price of $2,550. The salesperson informs her </a:t>
            </a:r>
            <a:r>
              <a:rPr lang="en-US" b="1" smtClean="0"/>
              <a:t>that if </a:t>
            </a:r>
            <a:r>
              <a:rPr lang="en-US" b="1"/>
              <a:t>she qualifies for an installment loan, she may pay 20% now as a down </a:t>
            </a:r>
            <a:r>
              <a:rPr lang="en-US" b="1" smtClean="0"/>
              <a:t>payment and </a:t>
            </a:r>
            <a:r>
              <a:rPr lang="en-US" b="1"/>
              <a:t>finance the balance with payments of $110 per month for 24 months</a:t>
            </a:r>
            <a:r>
              <a:rPr lang="en-US" b="1" smtClean="0"/>
              <a:t>.</a:t>
            </a:r>
          </a:p>
          <a:p>
            <a:pPr marL="457200" indent="-457200">
              <a:buNone/>
            </a:pPr>
            <a:r>
              <a:rPr lang="en-US" b="1"/>
              <a:t>a. </a:t>
            </a:r>
            <a:r>
              <a:rPr lang="en-US" b="1" smtClean="0"/>
              <a:t>	What </a:t>
            </a:r>
            <a:r>
              <a:rPr lang="en-US" b="1"/>
              <a:t>is the finance charge on this loan?</a:t>
            </a:r>
          </a:p>
          <a:p>
            <a:pPr marL="457200" indent="-457200">
              <a:buNone/>
            </a:pPr>
            <a:r>
              <a:rPr lang="en-US" b="1"/>
              <a:t>b. </a:t>
            </a:r>
            <a:r>
              <a:rPr lang="en-US" b="1" smtClean="0"/>
              <a:t>	What </a:t>
            </a:r>
            <a:r>
              <a:rPr lang="en-US" b="1"/>
              <a:t>is the total deferred payment price of Tracy’s computer?</a:t>
            </a:r>
          </a:p>
        </p:txBody>
      </p:sp>
    </p:spTree>
    <p:extLst>
      <p:ext uri="{BB962C8B-B14F-4D97-AF65-F5344CB8AC3E}">
        <p14:creationId xmlns:p14="http://schemas.microsoft.com/office/powerpoint/2010/main" val="98656840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52904"/>
            <a:ext cx="7315200" cy="4963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4995754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296400" cy="53911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1" y="0"/>
            <a:ext cx="7315200" cy="17640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0659858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a:t>CALCULATING THE AMOUNT OF THE REGULAR</a:t>
            </a:r>
            <a:br>
              <a:rPr lang="en-US" sz="2000"/>
            </a:br>
            <a:r>
              <a:rPr lang="en-US" sz="2000"/>
              <a:t>MONTHLY PAYMENTS OF AN INSTALLMENT</a:t>
            </a:r>
            <a:br>
              <a:rPr lang="en-US" sz="2000"/>
            </a:br>
            <a:r>
              <a:rPr lang="en-US" sz="2000"/>
              <a:t>LOAN BY THE ADD-ON INTEREST METHOD</a:t>
            </a:r>
            <a:endParaRPr lang="id-ID" sz="2000"/>
          </a:p>
        </p:txBody>
      </p:sp>
      <p:sp>
        <p:nvSpPr>
          <p:cNvPr id="3" name="Text Placeholder 2"/>
          <p:cNvSpPr>
            <a:spLocks noGrp="1"/>
          </p:cNvSpPr>
          <p:nvPr>
            <p:ph type="body" idx="1"/>
          </p:nvPr>
        </p:nvSpPr>
        <p:spPr/>
        <p:txBody>
          <a:bodyPr/>
          <a:lstStyle/>
          <a:p>
            <a:endParaRPr lang="id-ID"/>
          </a:p>
        </p:txBody>
      </p:sp>
    </p:spTree>
    <p:extLst>
      <p:ext uri="{BB962C8B-B14F-4D97-AF65-F5344CB8AC3E}">
        <p14:creationId xmlns:p14="http://schemas.microsoft.com/office/powerpoint/2010/main" val="215413352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id-ID"/>
          </a:p>
        </p:txBody>
      </p:sp>
      <p:sp>
        <p:nvSpPr>
          <p:cNvPr id="5" name="Content Placeholder 4"/>
          <p:cNvSpPr>
            <a:spLocks noGrp="1"/>
          </p:cNvSpPr>
          <p:nvPr>
            <p:ph idx="1"/>
          </p:nvPr>
        </p:nvSpPr>
        <p:spPr/>
        <p:txBody>
          <a:bodyPr/>
          <a:lstStyle/>
          <a:p>
            <a:r>
              <a:rPr lang="en-US"/>
              <a:t>One of the most common methods of calculating the finance charge on an installment </a:t>
            </a:r>
            <a:r>
              <a:rPr lang="en-US"/>
              <a:t>loan </a:t>
            </a:r>
            <a:r>
              <a:rPr lang="en-US" smtClean="0"/>
              <a:t>is</a:t>
            </a:r>
            <a:r>
              <a:rPr lang="id-ID" smtClean="0"/>
              <a:t> known </a:t>
            </a:r>
            <a:r>
              <a:rPr lang="id-ID"/>
              <a:t>as </a:t>
            </a:r>
            <a:r>
              <a:rPr lang="id-ID" b="1"/>
              <a:t>add-on </a:t>
            </a:r>
            <a:endParaRPr lang="id-ID" b="1" smtClean="0"/>
          </a:p>
          <a:p>
            <a:r>
              <a:rPr lang="en-US"/>
              <a:t>The term gets its name from the fact that the simple interest is </a:t>
            </a:r>
            <a:r>
              <a:rPr lang="en-US"/>
              <a:t>computed </a:t>
            </a:r>
            <a:r>
              <a:rPr lang="en-US" smtClean="0"/>
              <a:t>and</a:t>
            </a:r>
            <a:r>
              <a:rPr lang="id-ID" smtClean="0"/>
              <a:t> </a:t>
            </a:r>
            <a:r>
              <a:rPr lang="en-US" smtClean="0"/>
              <a:t>then </a:t>
            </a:r>
            <a:r>
              <a:rPr lang="en-US"/>
              <a:t>added on to the amount financed to get the total of installment payments. The </a:t>
            </a:r>
            <a:r>
              <a:rPr lang="en-US"/>
              <a:t>interest </a:t>
            </a:r>
            <a:r>
              <a:rPr lang="en-US" smtClean="0"/>
              <a:t>or</a:t>
            </a:r>
            <a:r>
              <a:rPr lang="id-ID" smtClean="0"/>
              <a:t> </a:t>
            </a:r>
            <a:r>
              <a:rPr lang="en-US" smtClean="0"/>
              <a:t>finance </a:t>
            </a:r>
            <a:r>
              <a:rPr lang="en-US"/>
              <a:t>charge is computed by using the simple interest formula</a:t>
            </a:r>
            <a:r>
              <a:rPr lang="id-ID" b="1" smtClean="0"/>
              <a:t>interest.</a:t>
            </a:r>
          </a:p>
          <a:p>
            <a:endParaRPr lang="id-ID"/>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4019550"/>
            <a:ext cx="7239000" cy="66999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02737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0163" y="271463"/>
            <a:ext cx="6543675" cy="4600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9735214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CONTOH</a:t>
            </a:r>
            <a:endParaRPr lang="id-ID"/>
          </a:p>
        </p:txBody>
      </p:sp>
      <p:sp>
        <p:nvSpPr>
          <p:cNvPr id="4" name="Content Placeholder 3"/>
          <p:cNvSpPr>
            <a:spLocks noGrp="1"/>
          </p:cNvSpPr>
          <p:nvPr>
            <p:ph idx="1"/>
          </p:nvPr>
        </p:nvSpPr>
        <p:spPr/>
        <p:txBody>
          <a:bodyPr>
            <a:normAutofit fontScale="92500" lnSpcReduction="10000"/>
          </a:bodyPr>
          <a:lstStyle/>
          <a:p>
            <a:r>
              <a:rPr lang="id-ID">
                <a:effectLst/>
              </a:rPr>
              <a:t>Lee Childs bought a new boat with a 7% add-on interest installment loan from his credit union. The purchase price of the boat was $19,500. The credit union required a 20% down payment and equal monthly payments for 5 years (60 months). How much are Lee’s monthly </a:t>
            </a:r>
            <a:r>
              <a:rPr lang="id-ID">
                <a:effectLst/>
              </a:rPr>
              <a:t>payments</a:t>
            </a:r>
            <a:r>
              <a:rPr lang="id-ID" smtClean="0">
                <a:effectLst/>
              </a:rPr>
              <a:t>?</a:t>
            </a:r>
          </a:p>
          <a:p>
            <a:r>
              <a:rPr lang="id-ID" b="1">
                <a:solidFill>
                  <a:schemeClr val="accent6">
                    <a:lumMod val="75000"/>
                  </a:schemeClr>
                </a:solidFill>
                <a:effectLst/>
              </a:rPr>
              <a:t>Lee Childs membeli kapal baru dengan </a:t>
            </a:r>
            <a:r>
              <a:rPr lang="id-ID" b="1">
                <a:solidFill>
                  <a:schemeClr val="accent6">
                    <a:lumMod val="75000"/>
                  </a:schemeClr>
                </a:solidFill>
                <a:effectLst/>
              </a:rPr>
              <a:t>pinjaman </a:t>
            </a:r>
            <a:r>
              <a:rPr lang="id-ID" b="1" smtClean="0">
                <a:solidFill>
                  <a:schemeClr val="accent6">
                    <a:lumMod val="75000"/>
                  </a:schemeClr>
                </a:solidFill>
                <a:effectLst/>
              </a:rPr>
              <a:t>angsuran add-on interest 7</a:t>
            </a:r>
            <a:r>
              <a:rPr lang="id-ID" b="1">
                <a:solidFill>
                  <a:schemeClr val="accent6">
                    <a:lumMod val="75000"/>
                  </a:schemeClr>
                </a:solidFill>
                <a:effectLst/>
              </a:rPr>
              <a:t>% </a:t>
            </a:r>
            <a:r>
              <a:rPr lang="id-ID" b="1" smtClean="0">
                <a:solidFill>
                  <a:schemeClr val="accent6">
                    <a:lumMod val="75000"/>
                  </a:schemeClr>
                </a:solidFill>
                <a:effectLst/>
              </a:rPr>
              <a:t>dari </a:t>
            </a:r>
            <a:r>
              <a:rPr lang="id-ID" b="1">
                <a:solidFill>
                  <a:schemeClr val="accent6">
                    <a:lumMod val="75000"/>
                  </a:schemeClr>
                </a:solidFill>
                <a:effectLst/>
              </a:rPr>
              <a:t>serikat kredit. Harga beli perahu adalah $ 19.500. Serikat </a:t>
            </a:r>
            <a:r>
              <a:rPr lang="id-ID" b="1">
                <a:solidFill>
                  <a:schemeClr val="accent6">
                    <a:lumMod val="75000"/>
                  </a:schemeClr>
                </a:solidFill>
                <a:effectLst/>
              </a:rPr>
              <a:t>kredit </a:t>
            </a:r>
            <a:r>
              <a:rPr lang="id-ID" b="1" smtClean="0">
                <a:solidFill>
                  <a:schemeClr val="accent6">
                    <a:lumMod val="75000"/>
                  </a:schemeClr>
                </a:solidFill>
                <a:effectLst/>
              </a:rPr>
              <a:t>mensyaratkan </a:t>
            </a:r>
            <a:r>
              <a:rPr lang="id-ID" b="1">
                <a:solidFill>
                  <a:schemeClr val="accent6">
                    <a:lumMod val="75000"/>
                  </a:schemeClr>
                </a:solidFill>
                <a:effectLst/>
              </a:rPr>
              <a:t>uang muka 20% dan pembayaran bulanan selama 5 tahun (60 bulan). Berapa banyak pembayaran bulanan Lee?</a:t>
            </a:r>
            <a:endParaRPr lang="id-ID" b="1">
              <a:solidFill>
                <a:schemeClr val="accent6">
                  <a:lumMod val="75000"/>
                </a:schemeClr>
              </a:solidFill>
              <a:effectLst/>
            </a:endParaRPr>
          </a:p>
          <a:p>
            <a:endParaRPr lang="id-ID"/>
          </a:p>
        </p:txBody>
      </p:sp>
    </p:spTree>
    <p:extLst>
      <p:ext uri="{BB962C8B-B14F-4D97-AF65-F5344CB8AC3E}">
        <p14:creationId xmlns:p14="http://schemas.microsoft.com/office/powerpoint/2010/main" val="6541642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4975" y="471488"/>
            <a:ext cx="5734050" cy="420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12302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z="2000"/>
              <a:t>CALCULATING THE ANNUAL PERCENTAGE</a:t>
            </a:r>
            <a:br>
              <a:rPr lang="id-ID" sz="2000"/>
            </a:br>
            <a:r>
              <a:rPr lang="en-US" sz="2000"/>
              <a:t>RATE OF AN INSTALLMENT LOAN BY</a:t>
            </a:r>
            <a:br>
              <a:rPr lang="en-US" sz="2000"/>
            </a:br>
            <a:r>
              <a:rPr lang="en-US" sz="2000"/>
              <a:t>APR TABLES AND BY FORMULA</a:t>
            </a:r>
            <a:endParaRPr lang="id-ID" sz="2000"/>
          </a:p>
        </p:txBody>
      </p:sp>
      <p:sp>
        <p:nvSpPr>
          <p:cNvPr id="3" name="Text Placeholder 2"/>
          <p:cNvSpPr>
            <a:spLocks noGrp="1"/>
          </p:cNvSpPr>
          <p:nvPr>
            <p:ph type="body" idx="1"/>
          </p:nvPr>
        </p:nvSpPr>
        <p:spPr/>
        <p:txBody>
          <a:bodyPr/>
          <a:lstStyle/>
          <a:p>
            <a:endParaRPr lang="id-ID"/>
          </a:p>
        </p:txBody>
      </p:sp>
    </p:spTree>
    <p:extLst>
      <p:ext uri="{BB962C8B-B14F-4D97-AF65-F5344CB8AC3E}">
        <p14:creationId xmlns:p14="http://schemas.microsoft.com/office/powerpoint/2010/main" val="71210206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id-ID" smtClean="0"/>
              <a:t>Description</a:t>
            </a:r>
            <a:endParaRPr lang="id-ID"/>
          </a:p>
        </p:txBody>
      </p:sp>
      <p:sp>
        <p:nvSpPr>
          <p:cNvPr id="5" name="Content Placeholder 4"/>
          <p:cNvSpPr>
            <a:spLocks noGrp="1"/>
          </p:cNvSpPr>
          <p:nvPr>
            <p:ph idx="1"/>
          </p:nvPr>
        </p:nvSpPr>
        <p:spPr/>
        <p:txBody>
          <a:bodyPr>
            <a:normAutofit fontScale="85000" lnSpcReduction="10000"/>
          </a:bodyPr>
          <a:lstStyle/>
          <a:p>
            <a:pPr marL="0" indent="0">
              <a:buNone/>
            </a:pPr>
            <a:r>
              <a:rPr lang="id-ID">
                <a:effectLst/>
              </a:rPr>
              <a:t>As we learned in Objective 13-5, the add-on interest calculation for an installment loan is the  same as the procedure we used on the simple interest promissory note. Although the interest is calculated the same way, the manner in which the loans are repaid is different. With promissory notes, the principal plus interest is repaid at the end of the loan period. The borrower  has the use of the principal for the full time period of the loan. With an installment loan, the  principal plus interest is repaid in equal regular payments. Each month in which a payment is made, the borrower has less and less use of the principal. For this reason, the effective or true interest rate on an installment loan is considerably higher than the simple add-on rate. As we learned in Section I of this chapter, the effective or true annual interest rate being charged on open- and closed-end credit is known as  the APR</a:t>
            </a:r>
            <a:r>
              <a:rPr lang="id-ID">
                <a:effectLst/>
              </a:rPr>
              <a:t>. </a:t>
            </a:r>
            <a:endParaRPr lang="id-ID"/>
          </a:p>
        </p:txBody>
      </p:sp>
    </p:spTree>
    <p:extLst>
      <p:ext uri="{BB962C8B-B14F-4D97-AF65-F5344CB8AC3E}">
        <p14:creationId xmlns:p14="http://schemas.microsoft.com/office/powerpoint/2010/main" val="375463394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66649"/>
            <a:ext cx="8763000" cy="50197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7133543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EXAMPLE 6</a:t>
            </a:r>
            <a:endParaRPr lang="id-ID"/>
          </a:p>
        </p:txBody>
      </p:sp>
      <p:sp>
        <p:nvSpPr>
          <p:cNvPr id="3" name="Content Placeholder 2"/>
          <p:cNvSpPr>
            <a:spLocks noGrp="1"/>
          </p:cNvSpPr>
          <p:nvPr>
            <p:ph idx="1"/>
          </p:nvPr>
        </p:nvSpPr>
        <p:spPr>
          <a:xfrm>
            <a:off x="533400" y="1200150"/>
            <a:ext cx="7772399" cy="3505200"/>
          </a:xfrm>
        </p:spPr>
        <p:txBody>
          <a:bodyPr>
            <a:normAutofit fontScale="92500" lnSpcReduction="10000"/>
          </a:bodyPr>
          <a:lstStyle/>
          <a:p>
            <a:pPr marL="0" indent="0">
              <a:buNone/>
            </a:pPr>
            <a:r>
              <a:rPr lang="en-US"/>
              <a:t>Jeff Gordon purchased a used motorcycle for $7,000. He made a down </a:t>
            </a:r>
            <a:r>
              <a:rPr lang="en-US"/>
              <a:t>payment </a:t>
            </a:r>
            <a:r>
              <a:rPr lang="en-US" smtClean="0"/>
              <a:t>of</a:t>
            </a:r>
            <a:r>
              <a:rPr lang="id-ID" smtClean="0"/>
              <a:t> </a:t>
            </a:r>
            <a:r>
              <a:rPr lang="en-US" smtClean="0"/>
              <a:t>$</a:t>
            </a:r>
            <a:r>
              <a:rPr lang="en-US"/>
              <a:t>1,000 and financed the remaining $6,000 for 36 months. With </a:t>
            </a:r>
            <a:r>
              <a:rPr lang="en-US"/>
              <a:t>monthly </a:t>
            </a:r>
            <a:r>
              <a:rPr lang="en-US" smtClean="0"/>
              <a:t>payments</a:t>
            </a:r>
            <a:r>
              <a:rPr lang="id-ID" smtClean="0"/>
              <a:t> </a:t>
            </a:r>
            <a:r>
              <a:rPr lang="en-US" smtClean="0"/>
              <a:t>of </a:t>
            </a:r>
            <a:r>
              <a:rPr lang="en-US"/>
              <a:t>$200 each, the total finance charge on the loan was $1,200 ($</a:t>
            </a:r>
            <a:r>
              <a:rPr lang="en-US"/>
              <a:t>200  </a:t>
            </a:r>
            <a:r>
              <a:rPr lang="id-ID" smtClean="0"/>
              <a:t> X </a:t>
            </a:r>
            <a:r>
              <a:rPr lang="en-US" smtClean="0"/>
              <a:t>36 </a:t>
            </a:r>
            <a:r>
              <a:rPr lang="id-ID" smtClean="0"/>
              <a:t>=</a:t>
            </a:r>
            <a:r>
              <a:rPr lang="en-US" smtClean="0"/>
              <a:t> </a:t>
            </a:r>
            <a:r>
              <a:rPr lang="en-US"/>
              <a:t>$</a:t>
            </a:r>
            <a:r>
              <a:rPr lang="en-US"/>
              <a:t>7,200 </a:t>
            </a:r>
            <a:r>
              <a:rPr lang="id-ID" smtClean="0"/>
              <a:t>- </a:t>
            </a:r>
            <a:r>
              <a:rPr lang="en-US" smtClean="0"/>
              <a:t>$</a:t>
            </a:r>
            <a:r>
              <a:rPr lang="en-US"/>
              <a:t>6,000 </a:t>
            </a:r>
            <a:r>
              <a:rPr lang="id-ID" smtClean="0"/>
              <a:t>=</a:t>
            </a:r>
            <a:r>
              <a:rPr lang="en-US" smtClean="0"/>
              <a:t> </a:t>
            </a:r>
            <a:r>
              <a:rPr lang="en-US"/>
              <a:t>$1,200). Use Table 13-1 to find what annual percentage rate </a:t>
            </a:r>
            <a:r>
              <a:rPr lang="en-US"/>
              <a:t>was </a:t>
            </a:r>
            <a:r>
              <a:rPr lang="en-US" smtClean="0"/>
              <a:t>charged</a:t>
            </a:r>
            <a:r>
              <a:rPr lang="id-ID" smtClean="0"/>
              <a:t> on </a:t>
            </a:r>
            <a:r>
              <a:rPr lang="id-ID"/>
              <a:t>Jeff’s </a:t>
            </a:r>
            <a:r>
              <a:rPr lang="id-ID"/>
              <a:t>loan</a:t>
            </a:r>
            <a:r>
              <a:rPr lang="id-ID" smtClean="0"/>
              <a:t>.</a:t>
            </a:r>
          </a:p>
          <a:p>
            <a:pPr marL="0" indent="0">
              <a:buNone/>
            </a:pPr>
            <a:r>
              <a:rPr lang="id-ID">
                <a:solidFill>
                  <a:schemeClr val="accent6">
                    <a:lumMod val="75000"/>
                  </a:schemeClr>
                </a:solidFill>
              </a:rPr>
              <a:t>Jeff Gordon membeli </a:t>
            </a:r>
            <a:r>
              <a:rPr lang="id-ID">
                <a:solidFill>
                  <a:schemeClr val="accent6">
                    <a:lumMod val="75000"/>
                  </a:schemeClr>
                </a:solidFill>
              </a:rPr>
              <a:t>sepeda </a:t>
            </a:r>
            <a:r>
              <a:rPr lang="id-ID" smtClean="0">
                <a:solidFill>
                  <a:schemeClr val="accent6">
                    <a:lumMod val="75000"/>
                  </a:schemeClr>
                </a:solidFill>
              </a:rPr>
              <a:t>motor bekas seharga $7.000</a:t>
            </a:r>
            <a:r>
              <a:rPr lang="id-ID">
                <a:solidFill>
                  <a:schemeClr val="accent6">
                    <a:lumMod val="75000"/>
                  </a:schemeClr>
                </a:solidFill>
              </a:rPr>
              <a:t>. Dia melakukan </a:t>
            </a:r>
            <a:r>
              <a:rPr lang="id-ID">
                <a:solidFill>
                  <a:schemeClr val="accent6">
                    <a:lumMod val="75000"/>
                  </a:schemeClr>
                </a:solidFill>
              </a:rPr>
              <a:t>pembayaran </a:t>
            </a:r>
            <a:r>
              <a:rPr lang="id-ID" smtClean="0">
                <a:solidFill>
                  <a:schemeClr val="accent6">
                    <a:lumMod val="75000"/>
                  </a:schemeClr>
                </a:solidFill>
              </a:rPr>
              <a:t>uang muka sebesar $1.000 </a:t>
            </a:r>
            <a:r>
              <a:rPr lang="id-ID">
                <a:solidFill>
                  <a:schemeClr val="accent6">
                    <a:lumMod val="75000"/>
                  </a:schemeClr>
                </a:solidFill>
              </a:rPr>
              <a:t>dan </a:t>
            </a:r>
            <a:r>
              <a:rPr lang="id-ID" smtClean="0">
                <a:solidFill>
                  <a:schemeClr val="accent6">
                    <a:lumMod val="75000"/>
                  </a:schemeClr>
                </a:solidFill>
              </a:rPr>
              <a:t>sisa $6.000 diangsur untuk </a:t>
            </a:r>
            <a:r>
              <a:rPr lang="id-ID">
                <a:solidFill>
                  <a:schemeClr val="accent6">
                    <a:lumMod val="75000"/>
                  </a:schemeClr>
                </a:solidFill>
              </a:rPr>
              <a:t>36 bulan. Dengan pembayaran bulanan </a:t>
            </a:r>
            <a:r>
              <a:rPr lang="id-ID">
                <a:solidFill>
                  <a:schemeClr val="accent6">
                    <a:lumMod val="75000"/>
                  </a:schemeClr>
                </a:solidFill>
              </a:rPr>
              <a:t>sebesar </a:t>
            </a:r>
            <a:r>
              <a:rPr lang="id-ID" smtClean="0">
                <a:solidFill>
                  <a:schemeClr val="accent6">
                    <a:lumMod val="75000"/>
                  </a:schemeClr>
                </a:solidFill>
              </a:rPr>
              <a:t>$200 </a:t>
            </a:r>
            <a:r>
              <a:rPr lang="id-ID">
                <a:solidFill>
                  <a:schemeClr val="accent6">
                    <a:lumMod val="75000"/>
                  </a:schemeClr>
                </a:solidFill>
              </a:rPr>
              <a:t>masing-masing, biaya total pembiayaan pinjaman </a:t>
            </a:r>
            <a:r>
              <a:rPr lang="id-ID">
                <a:solidFill>
                  <a:schemeClr val="accent6">
                    <a:lumMod val="75000"/>
                  </a:schemeClr>
                </a:solidFill>
              </a:rPr>
              <a:t>adalah </a:t>
            </a:r>
            <a:r>
              <a:rPr lang="id-ID" smtClean="0">
                <a:solidFill>
                  <a:schemeClr val="accent6">
                    <a:lumMod val="75000"/>
                  </a:schemeClr>
                </a:solidFill>
              </a:rPr>
              <a:t>$1.200 </a:t>
            </a:r>
            <a:r>
              <a:rPr lang="id-ID">
                <a:solidFill>
                  <a:schemeClr val="accent6">
                    <a:lumMod val="75000"/>
                  </a:schemeClr>
                </a:solidFill>
              </a:rPr>
              <a:t>($ 200 x 36 = $ 7200 - $ 6000 = $ 1200). Gunakan Tabel 13-1 </a:t>
            </a:r>
            <a:r>
              <a:rPr lang="id-ID">
                <a:solidFill>
                  <a:schemeClr val="accent6">
                    <a:lumMod val="75000"/>
                  </a:schemeClr>
                </a:solidFill>
              </a:rPr>
              <a:t>untuk </a:t>
            </a:r>
            <a:r>
              <a:rPr lang="id-ID" smtClean="0">
                <a:solidFill>
                  <a:schemeClr val="accent6">
                    <a:lumMod val="75000"/>
                  </a:schemeClr>
                </a:solidFill>
              </a:rPr>
              <a:t>mencari berapa tingkat bunga </a:t>
            </a:r>
            <a:r>
              <a:rPr lang="id-ID">
                <a:solidFill>
                  <a:schemeClr val="accent6">
                    <a:lumMod val="75000"/>
                  </a:schemeClr>
                </a:solidFill>
              </a:rPr>
              <a:t>tahunan yang dikenakan pada pinjaman Jeff.</a:t>
            </a:r>
          </a:p>
        </p:txBody>
      </p:sp>
    </p:spTree>
    <p:extLst>
      <p:ext uri="{BB962C8B-B14F-4D97-AF65-F5344CB8AC3E}">
        <p14:creationId xmlns:p14="http://schemas.microsoft.com/office/powerpoint/2010/main" val="227182329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590550"/>
            <a:ext cx="7718818" cy="4067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6647462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050"/>
            <a:ext cx="9144000" cy="100599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5482869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0 2.79802E-6 L 0 -0.91446 " pathEditMode="relative" rAng="0" ptsTypes="AA">
                                      <p:cBhvr>
                                        <p:cTn id="6" dur="3250" fill="hold"/>
                                        <p:tgtEl>
                                          <p:spTgt spid="8195"/>
                                        </p:tgtEl>
                                        <p:attrNameLst>
                                          <p:attrName>ppt_x</p:attrName>
                                          <p:attrName>ppt_y</p:attrName>
                                        </p:attrNameLst>
                                      </p:cBhvr>
                                      <p:rCtr x="0" y="-4573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8" y="-19050"/>
            <a:ext cx="9146628" cy="10291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5958988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4" presetClass="path" presetSubtype="0" accel="50000" decel="50000" fill="hold" nodeType="clickEffect">
                                  <p:stCondLst>
                                    <p:cond delay="0"/>
                                  </p:stCondLst>
                                  <p:childTnLst>
                                    <p:animMotion origin="layout" path="M 3.61111E-6 -5.06485E-7 L 0.00017 -0.99722 " pathEditMode="relative" rAng="0" ptsTypes="AA">
                                      <p:cBhvr>
                                        <p:cTn id="6" dur="2000" fill="hold"/>
                                        <p:tgtEl>
                                          <p:spTgt spid="9219"/>
                                        </p:tgtEl>
                                        <p:attrNameLst>
                                          <p:attrName>ppt_x</p:attrName>
                                          <p:attrName>ppt_y</p:attrName>
                                        </p:attrNameLst>
                                      </p:cBhvr>
                                      <p:rCtr x="0" y="-4987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9050"/>
            <a:ext cx="9143999" cy="9838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3475771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4" presetClass="path" presetSubtype="0" accel="50000" decel="50000" fill="hold" nodeType="clickEffect">
                                  <p:stCondLst>
                                    <p:cond delay="0"/>
                                  </p:stCondLst>
                                  <p:childTnLst>
                                    <p:animMotion origin="layout" path="M 0 3.72452E-6 L 0 -0.95337 " pathEditMode="relative" rAng="0" ptsTypes="AA">
                                      <p:cBhvr>
                                        <p:cTn id="6" dur="2000" fill="hold"/>
                                        <p:tgtEl>
                                          <p:spTgt spid="10243"/>
                                        </p:tgtEl>
                                        <p:attrNameLst>
                                          <p:attrName>ppt_x</p:attrName>
                                          <p:attrName>ppt_y</p:attrName>
                                        </p:attrNameLst>
                                      </p:cBhvr>
                                      <p:rCtr x="0" y="-4768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599515"/>
            <a:ext cx="8915400" cy="34962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1749645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id-ID" smtClean="0"/>
              <a:t>EXAMPLE 7</a:t>
            </a:r>
            <a:endParaRPr lang="id-ID"/>
          </a:p>
        </p:txBody>
      </p:sp>
      <p:sp>
        <p:nvSpPr>
          <p:cNvPr id="4" name="Content Placeholder 3"/>
          <p:cNvSpPr>
            <a:spLocks noGrp="1"/>
          </p:cNvSpPr>
          <p:nvPr>
            <p:ph idx="1"/>
          </p:nvPr>
        </p:nvSpPr>
        <p:spPr/>
        <p:txBody>
          <a:bodyPr/>
          <a:lstStyle/>
          <a:p>
            <a:r>
              <a:rPr lang="en-US" b="1"/>
              <a:t>Refer to Example 6, Jeff Gordon’s motorcycle purchase. This time use </a:t>
            </a:r>
            <a:r>
              <a:rPr lang="en-US" b="1"/>
              <a:t>the </a:t>
            </a:r>
            <a:r>
              <a:rPr lang="en-US" b="1" smtClean="0"/>
              <a:t>APR</a:t>
            </a:r>
            <a:r>
              <a:rPr lang="id-ID" b="1" smtClean="0"/>
              <a:t> </a:t>
            </a:r>
            <a:r>
              <a:rPr lang="en-US" b="1" smtClean="0"/>
              <a:t>formula </a:t>
            </a:r>
            <a:r>
              <a:rPr lang="en-US" b="1"/>
              <a:t>to find the annual percentage rate. How does it compare with the </a:t>
            </a:r>
            <a:r>
              <a:rPr lang="en-US" b="1"/>
              <a:t>APR </a:t>
            </a:r>
            <a:r>
              <a:rPr lang="en-US" b="1" smtClean="0"/>
              <a:t>from</a:t>
            </a:r>
            <a:r>
              <a:rPr lang="id-ID" b="1" smtClean="0"/>
              <a:t> the </a:t>
            </a:r>
            <a:r>
              <a:rPr lang="id-ID" b="1"/>
              <a:t>table?</a:t>
            </a:r>
            <a:endParaRPr lang="id-ID"/>
          </a:p>
        </p:txBody>
      </p:sp>
    </p:spTree>
    <p:extLst>
      <p:ext uri="{BB962C8B-B14F-4D97-AF65-F5344CB8AC3E}">
        <p14:creationId xmlns:p14="http://schemas.microsoft.com/office/powerpoint/2010/main" val="209085460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598" y="971550"/>
            <a:ext cx="8249619" cy="278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2500873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a:t>CALCULATING THE FINANCE CHARGE AND</a:t>
            </a:r>
            <a:br>
              <a:rPr lang="en-US" sz="2000"/>
            </a:br>
            <a:r>
              <a:rPr lang="en-US" sz="2000"/>
              <a:t>MONTHLY PAYMENT OF AN INSTALLMENT</a:t>
            </a:r>
            <a:br>
              <a:rPr lang="en-US" sz="2000"/>
            </a:br>
            <a:r>
              <a:rPr lang="en-US" sz="2000"/>
              <a:t>LOAN BY USING THE APR TABLES</a:t>
            </a:r>
            <a:endParaRPr lang="id-ID" sz="2000"/>
          </a:p>
        </p:txBody>
      </p:sp>
      <p:sp>
        <p:nvSpPr>
          <p:cNvPr id="3" name="Text Placeholder 2"/>
          <p:cNvSpPr>
            <a:spLocks noGrp="1"/>
          </p:cNvSpPr>
          <p:nvPr>
            <p:ph type="body" idx="1"/>
          </p:nvPr>
        </p:nvSpPr>
        <p:spPr/>
        <p:txBody>
          <a:bodyPr/>
          <a:lstStyle/>
          <a:p>
            <a:endParaRPr lang="id-ID"/>
          </a:p>
        </p:txBody>
      </p:sp>
    </p:spTree>
    <p:extLst>
      <p:ext uri="{BB962C8B-B14F-4D97-AF65-F5344CB8AC3E}">
        <p14:creationId xmlns:p14="http://schemas.microsoft.com/office/powerpoint/2010/main" val="331692133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id-ID"/>
          </a:p>
        </p:txBody>
      </p:sp>
      <p:sp>
        <p:nvSpPr>
          <p:cNvPr id="5" name="Content Placeholder 4"/>
          <p:cNvSpPr>
            <a:spLocks noGrp="1"/>
          </p:cNvSpPr>
          <p:nvPr>
            <p:ph idx="1"/>
          </p:nvPr>
        </p:nvSpPr>
        <p:spPr/>
        <p:txBody>
          <a:bodyPr/>
          <a:lstStyle/>
          <a:p>
            <a:pPr marL="0" indent="0">
              <a:buNone/>
            </a:pPr>
            <a:r>
              <a:rPr lang="en-US"/>
              <a:t>When the annual percentage rate and number of months of an installment loan are </a:t>
            </a:r>
            <a:r>
              <a:rPr lang="en-US"/>
              <a:t>known</a:t>
            </a:r>
            <a:r>
              <a:rPr lang="en-US" smtClean="0"/>
              <a:t>,</a:t>
            </a:r>
            <a:r>
              <a:rPr lang="id-ID" smtClean="0"/>
              <a:t> </a:t>
            </a:r>
            <a:r>
              <a:rPr lang="en-US" smtClean="0"/>
              <a:t>the </a:t>
            </a:r>
            <a:r>
              <a:rPr lang="en-US"/>
              <a:t>APR tables can be used in reverse to find the amount of the finance charge. </a:t>
            </a:r>
            <a:r>
              <a:rPr lang="en-US"/>
              <a:t>Once </a:t>
            </a:r>
            <a:r>
              <a:rPr lang="en-US" smtClean="0"/>
              <a:t>the</a:t>
            </a:r>
            <a:r>
              <a:rPr lang="id-ID" smtClean="0"/>
              <a:t> </a:t>
            </a:r>
            <a:r>
              <a:rPr lang="en-US" smtClean="0"/>
              <a:t>finance </a:t>
            </a:r>
            <a:r>
              <a:rPr lang="en-US"/>
              <a:t>charge is known, the monthly payment required to amortize the loan can </a:t>
            </a:r>
            <a:r>
              <a:rPr lang="en-US"/>
              <a:t>be </a:t>
            </a:r>
            <a:r>
              <a:rPr lang="en-US" smtClean="0"/>
              <a:t>calculated</a:t>
            </a:r>
            <a:r>
              <a:rPr lang="id-ID" smtClean="0"/>
              <a:t> as </a:t>
            </a:r>
            <a:r>
              <a:rPr lang="id-ID"/>
              <a:t>before.</a:t>
            </a:r>
            <a:endParaRPr lang="id-ID"/>
          </a:p>
        </p:txBody>
      </p:sp>
    </p:spTree>
    <p:extLst>
      <p:ext uri="{BB962C8B-B14F-4D97-AF65-F5344CB8AC3E}">
        <p14:creationId xmlns:p14="http://schemas.microsoft.com/office/powerpoint/2010/main" val="278611049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638" y="66675"/>
            <a:ext cx="8848725" cy="501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7695682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EXAMPLE 8</a:t>
            </a:r>
            <a:endParaRPr lang="id-ID"/>
          </a:p>
        </p:txBody>
      </p:sp>
      <p:sp>
        <p:nvSpPr>
          <p:cNvPr id="3" name="Content Placeholder 2"/>
          <p:cNvSpPr>
            <a:spLocks noGrp="1"/>
          </p:cNvSpPr>
          <p:nvPr>
            <p:ph idx="1"/>
          </p:nvPr>
        </p:nvSpPr>
        <p:spPr/>
        <p:txBody>
          <a:bodyPr>
            <a:normAutofit fontScale="85000" lnSpcReduction="10000"/>
          </a:bodyPr>
          <a:lstStyle/>
          <a:p>
            <a:pPr marL="0" indent="0">
              <a:buNone/>
            </a:pPr>
            <a:r>
              <a:rPr lang="en-US"/>
              <a:t>Classic Motors uses Regal Bank to finance automobile and truck sales. </a:t>
            </a:r>
            <a:r>
              <a:rPr lang="en-US"/>
              <a:t>This </a:t>
            </a:r>
            <a:r>
              <a:rPr lang="en-US" smtClean="0"/>
              <a:t>month</a:t>
            </a:r>
            <a:r>
              <a:rPr lang="id-ID" smtClean="0"/>
              <a:t> </a:t>
            </a:r>
            <a:r>
              <a:rPr lang="en-US" smtClean="0"/>
              <a:t>Regal </a:t>
            </a:r>
            <a:r>
              <a:rPr lang="en-US"/>
              <a:t>is offering up to 48-month installment loans with an APR of 15.5%. </a:t>
            </a:r>
            <a:r>
              <a:rPr lang="en-US"/>
              <a:t>For </a:t>
            </a:r>
            <a:r>
              <a:rPr lang="en-US" smtClean="0"/>
              <a:t>qualified</a:t>
            </a:r>
            <a:r>
              <a:rPr lang="id-ID" smtClean="0"/>
              <a:t> </a:t>
            </a:r>
            <a:r>
              <a:rPr lang="en-US" smtClean="0"/>
              <a:t>buyers</a:t>
            </a:r>
            <a:r>
              <a:rPr lang="en-US"/>
              <a:t>, no down payment is required. If Ron Wiser wants to finance </a:t>
            </a:r>
            <a:r>
              <a:rPr lang="en-US"/>
              <a:t>a </a:t>
            </a:r>
            <a:r>
              <a:rPr lang="en-US" smtClean="0"/>
              <a:t>new</a:t>
            </a:r>
            <a:r>
              <a:rPr lang="id-ID" smtClean="0"/>
              <a:t> </a:t>
            </a:r>
            <a:r>
              <a:rPr lang="en-US" smtClean="0"/>
              <a:t>truck </a:t>
            </a:r>
            <a:r>
              <a:rPr lang="en-US"/>
              <a:t>for $17,500, what are the finance charge and the amount of the </a:t>
            </a:r>
            <a:r>
              <a:rPr lang="en-US"/>
              <a:t>monthly </a:t>
            </a:r>
            <a:r>
              <a:rPr lang="en-US" smtClean="0"/>
              <a:t>payment</a:t>
            </a:r>
            <a:r>
              <a:rPr lang="id-ID" smtClean="0"/>
              <a:t> on </a:t>
            </a:r>
            <a:r>
              <a:rPr lang="id-ID"/>
              <a:t>Ron’s </a:t>
            </a:r>
            <a:r>
              <a:rPr lang="id-ID"/>
              <a:t>loan</a:t>
            </a:r>
            <a:r>
              <a:rPr lang="id-ID" smtClean="0"/>
              <a:t>?</a:t>
            </a:r>
          </a:p>
          <a:p>
            <a:pPr marL="0" indent="0">
              <a:buNone/>
            </a:pPr>
            <a:r>
              <a:rPr lang="id-ID">
                <a:solidFill>
                  <a:schemeClr val="accent6">
                    <a:lumMod val="75000"/>
                  </a:schemeClr>
                </a:solidFill>
              </a:rPr>
              <a:t>Klasik </a:t>
            </a:r>
            <a:r>
              <a:rPr lang="id-ID">
                <a:solidFill>
                  <a:schemeClr val="accent6">
                    <a:lumMod val="75000"/>
                  </a:schemeClr>
                </a:solidFill>
              </a:rPr>
              <a:t>Motors </a:t>
            </a:r>
            <a:r>
              <a:rPr lang="id-ID" smtClean="0">
                <a:solidFill>
                  <a:schemeClr val="accent6">
                    <a:lumMod val="75000"/>
                  </a:schemeClr>
                </a:solidFill>
              </a:rPr>
              <a:t>menggunakan fasilitas dari </a:t>
            </a:r>
            <a:r>
              <a:rPr lang="id-ID">
                <a:solidFill>
                  <a:schemeClr val="accent6">
                    <a:lumMod val="75000"/>
                  </a:schemeClr>
                </a:solidFill>
              </a:rPr>
              <a:t>Regal Bank untuk membiayai mobil dan truk penjualan. Bulan ini Regal menawarkan hingga 48 bulan angsuran pinjaman </a:t>
            </a:r>
            <a:r>
              <a:rPr lang="id-ID">
                <a:solidFill>
                  <a:schemeClr val="accent6">
                    <a:lumMod val="75000"/>
                  </a:schemeClr>
                </a:solidFill>
              </a:rPr>
              <a:t>dengan </a:t>
            </a:r>
            <a:r>
              <a:rPr lang="id-ID" smtClean="0">
                <a:solidFill>
                  <a:schemeClr val="accent6">
                    <a:lumMod val="75000"/>
                  </a:schemeClr>
                </a:solidFill>
              </a:rPr>
              <a:t>APR </a:t>
            </a:r>
            <a:r>
              <a:rPr lang="id-ID">
                <a:solidFill>
                  <a:schemeClr val="accent6">
                    <a:lumMod val="75000"/>
                  </a:schemeClr>
                </a:solidFill>
              </a:rPr>
              <a:t>sebesar 15,5%. Untuk pembeli yang memenuhi syarat, tidak ada uang muka yang diperlukan. Jika Ron Wiser ingin membiayai sebuah truk </a:t>
            </a:r>
            <a:r>
              <a:rPr lang="id-ID">
                <a:solidFill>
                  <a:schemeClr val="accent6">
                    <a:lumMod val="75000"/>
                  </a:schemeClr>
                </a:solidFill>
              </a:rPr>
              <a:t>baru </a:t>
            </a:r>
            <a:r>
              <a:rPr lang="id-ID" smtClean="0">
                <a:solidFill>
                  <a:schemeClr val="accent6">
                    <a:lumMod val="75000"/>
                  </a:schemeClr>
                </a:solidFill>
              </a:rPr>
              <a:t>seharga </a:t>
            </a:r>
            <a:r>
              <a:rPr lang="id-ID">
                <a:solidFill>
                  <a:schemeClr val="accent6">
                    <a:lumMod val="75000"/>
                  </a:schemeClr>
                </a:solidFill>
              </a:rPr>
              <a:t>$ 17.500</a:t>
            </a:r>
            <a:r>
              <a:rPr lang="id-ID">
                <a:solidFill>
                  <a:schemeClr val="accent6">
                    <a:lumMod val="75000"/>
                  </a:schemeClr>
                </a:solidFill>
              </a:rPr>
              <a:t>, </a:t>
            </a:r>
            <a:r>
              <a:rPr lang="id-ID" smtClean="0">
                <a:solidFill>
                  <a:schemeClr val="accent6">
                    <a:lumMod val="75000"/>
                  </a:schemeClr>
                </a:solidFill>
              </a:rPr>
              <a:t>berapakah </a:t>
            </a:r>
            <a:r>
              <a:rPr lang="id-ID" b="1" i="1" smtClean="0">
                <a:solidFill>
                  <a:schemeClr val="accent6">
                    <a:lumMod val="75000"/>
                  </a:schemeClr>
                </a:solidFill>
              </a:rPr>
              <a:t>finance charge</a:t>
            </a:r>
            <a:r>
              <a:rPr lang="id-ID" smtClean="0">
                <a:solidFill>
                  <a:schemeClr val="accent6">
                    <a:lumMod val="75000"/>
                  </a:schemeClr>
                </a:solidFill>
              </a:rPr>
              <a:t> dan jumlah </a:t>
            </a:r>
            <a:r>
              <a:rPr lang="id-ID">
                <a:solidFill>
                  <a:schemeClr val="accent6">
                    <a:lumMod val="75000"/>
                  </a:schemeClr>
                </a:solidFill>
              </a:rPr>
              <a:t>pembayaran bulanan pinjaman Ron? </a:t>
            </a:r>
          </a:p>
          <a:p>
            <a:pPr marL="0" indent="0">
              <a:buNone/>
            </a:pPr>
            <a:endParaRPr lang="id-ID"/>
          </a:p>
        </p:txBody>
      </p:sp>
    </p:spTree>
    <p:extLst>
      <p:ext uri="{BB962C8B-B14F-4D97-AF65-F5344CB8AC3E}">
        <p14:creationId xmlns:p14="http://schemas.microsoft.com/office/powerpoint/2010/main" val="200793605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1025" y="238125"/>
            <a:ext cx="7981950" cy="466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4548228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481436"/>
            <a:ext cx="7898021" cy="1101600"/>
          </a:xfrm>
        </p:spPr>
        <p:txBody>
          <a:bodyPr/>
          <a:lstStyle/>
          <a:p>
            <a:r>
              <a:rPr lang="en-US" sz="1800"/>
              <a:t>CALCULATING THE FINANCE CHARGE REBATE AND</a:t>
            </a:r>
            <a:br>
              <a:rPr lang="en-US" sz="1800"/>
            </a:br>
            <a:r>
              <a:rPr lang="en-US" sz="1800"/>
              <a:t>THE AMOUNT OF THE PAYOFF WHEN A LOAN IS PAID OFF</a:t>
            </a:r>
            <a:br>
              <a:rPr lang="en-US" sz="1800"/>
            </a:br>
            <a:r>
              <a:rPr lang="en-US" sz="1800"/>
              <a:t>EARLY BY USING THE SUM-OF-THE-DIGITS METHOD</a:t>
            </a:r>
            <a:endParaRPr lang="id-ID" sz="1800"/>
          </a:p>
        </p:txBody>
      </p:sp>
      <p:sp>
        <p:nvSpPr>
          <p:cNvPr id="3" name="Text Placeholder 2"/>
          <p:cNvSpPr>
            <a:spLocks noGrp="1"/>
          </p:cNvSpPr>
          <p:nvPr>
            <p:ph type="body" idx="1"/>
          </p:nvPr>
        </p:nvSpPr>
        <p:spPr/>
        <p:txBody>
          <a:bodyPr/>
          <a:lstStyle/>
          <a:p>
            <a:endParaRPr lang="id-ID"/>
          </a:p>
        </p:txBody>
      </p:sp>
    </p:spTree>
    <p:extLst>
      <p:ext uri="{BB962C8B-B14F-4D97-AF65-F5344CB8AC3E}">
        <p14:creationId xmlns:p14="http://schemas.microsoft.com/office/powerpoint/2010/main" val="234689730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id-ID" smtClean="0"/>
              <a:t>Description</a:t>
            </a:r>
            <a:endParaRPr lang="id-ID"/>
          </a:p>
        </p:txBody>
      </p:sp>
      <p:sp>
        <p:nvSpPr>
          <p:cNvPr id="5" name="Content Placeholder 4"/>
          <p:cNvSpPr>
            <a:spLocks noGrp="1"/>
          </p:cNvSpPr>
          <p:nvPr>
            <p:ph idx="1"/>
          </p:nvPr>
        </p:nvSpPr>
        <p:spPr/>
        <p:txBody>
          <a:bodyPr>
            <a:normAutofit lnSpcReduction="10000"/>
          </a:bodyPr>
          <a:lstStyle/>
          <a:p>
            <a:r>
              <a:rPr lang="en-US"/>
              <a:t>Frequently, borrowers choose to repay installment loans before the full time </a:t>
            </a:r>
            <a:r>
              <a:rPr lang="en-US"/>
              <a:t>period </a:t>
            </a:r>
            <a:r>
              <a:rPr lang="en-US" smtClean="0"/>
              <a:t>of</a:t>
            </a:r>
            <a:r>
              <a:rPr lang="id-ID" smtClean="0"/>
              <a:t> </a:t>
            </a:r>
            <a:r>
              <a:rPr lang="en-US" smtClean="0"/>
              <a:t>the </a:t>
            </a:r>
            <a:r>
              <a:rPr lang="en-US"/>
              <a:t>loan has elapsed. When loans are paid off early, the borrower is entitled to </a:t>
            </a:r>
            <a:r>
              <a:rPr lang="en-US"/>
              <a:t>a </a:t>
            </a:r>
            <a:r>
              <a:rPr lang="en-US" b="1" smtClean="0"/>
              <a:t>finance</a:t>
            </a:r>
            <a:r>
              <a:rPr lang="id-ID" b="1" smtClean="0"/>
              <a:t> </a:t>
            </a:r>
            <a:r>
              <a:rPr lang="en-US" b="1" smtClean="0"/>
              <a:t>charge </a:t>
            </a:r>
            <a:r>
              <a:rPr lang="en-US" b="1"/>
              <a:t>rebate</a:t>
            </a:r>
            <a:r>
              <a:rPr lang="en-US"/>
              <a:t>, because the principal was not kept for the full amount of time on </a:t>
            </a:r>
            <a:r>
              <a:rPr lang="en-US"/>
              <a:t>which </a:t>
            </a:r>
            <a:r>
              <a:rPr lang="en-US" smtClean="0"/>
              <a:t>the</a:t>
            </a:r>
            <a:r>
              <a:rPr lang="id-ID" smtClean="0"/>
              <a:t> </a:t>
            </a:r>
            <a:r>
              <a:rPr lang="en-US" smtClean="0"/>
              <a:t>finance </a:t>
            </a:r>
            <a:r>
              <a:rPr lang="en-US"/>
              <a:t>charge was calculated. At payoff, the lender must return or rebate to the </a:t>
            </a:r>
            <a:r>
              <a:rPr lang="en-US"/>
              <a:t>borrower </a:t>
            </a:r>
            <a:r>
              <a:rPr lang="en-US" smtClean="0"/>
              <a:t>any</a:t>
            </a:r>
            <a:r>
              <a:rPr lang="id-ID" smtClean="0"/>
              <a:t> </a:t>
            </a:r>
            <a:r>
              <a:rPr lang="en-US" smtClean="0"/>
              <a:t>unearned </a:t>
            </a:r>
            <a:r>
              <a:rPr lang="en-US"/>
              <a:t>portion of the finance </a:t>
            </a:r>
            <a:r>
              <a:rPr lang="en-US"/>
              <a:t>charge</a:t>
            </a:r>
            <a:r>
              <a:rPr lang="en-US" smtClean="0"/>
              <a:t>.</a:t>
            </a:r>
            <a:endParaRPr lang="id-ID" smtClean="0"/>
          </a:p>
          <a:p>
            <a:r>
              <a:rPr lang="en-US"/>
              <a:t>A widely accepted method for calculating the finance charge rebate is known as </a:t>
            </a:r>
            <a:r>
              <a:rPr lang="en-US"/>
              <a:t>the </a:t>
            </a:r>
            <a:r>
              <a:rPr lang="en-US" b="1" smtClean="0"/>
              <a:t>sumof-the-digits </a:t>
            </a:r>
            <a:r>
              <a:rPr lang="en-US" b="1"/>
              <a:t>method, or Rule of 78</a:t>
            </a:r>
            <a:r>
              <a:rPr lang="en-US"/>
              <a:t>.</a:t>
            </a:r>
            <a:endParaRPr lang="id-ID"/>
          </a:p>
        </p:txBody>
      </p:sp>
    </p:spTree>
    <p:extLst>
      <p:ext uri="{BB962C8B-B14F-4D97-AF65-F5344CB8AC3E}">
        <p14:creationId xmlns:p14="http://schemas.microsoft.com/office/powerpoint/2010/main" val="29676188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Description</a:t>
            </a:r>
            <a:endParaRPr lang="id-ID"/>
          </a:p>
        </p:txBody>
      </p:sp>
      <p:sp>
        <p:nvSpPr>
          <p:cNvPr id="3" name="Content Placeholder 2"/>
          <p:cNvSpPr>
            <a:spLocks noGrp="1"/>
          </p:cNvSpPr>
          <p:nvPr>
            <p:ph idx="1"/>
          </p:nvPr>
        </p:nvSpPr>
        <p:spPr/>
        <p:txBody>
          <a:bodyPr>
            <a:normAutofit/>
          </a:bodyPr>
          <a:lstStyle/>
          <a:p>
            <a:r>
              <a:rPr lang="en-US"/>
              <a:t>This method is based on the assumption that </a:t>
            </a:r>
            <a:r>
              <a:rPr lang="en-US"/>
              <a:t>the </a:t>
            </a:r>
            <a:r>
              <a:rPr lang="en-US" smtClean="0"/>
              <a:t>lender</a:t>
            </a:r>
            <a:r>
              <a:rPr lang="id-ID" smtClean="0"/>
              <a:t> </a:t>
            </a:r>
            <a:r>
              <a:rPr lang="en-US" smtClean="0"/>
              <a:t>earns </a:t>
            </a:r>
            <a:r>
              <a:rPr lang="en-US"/>
              <a:t>more interest in the early months of a loan, when the borrower has the use of much </a:t>
            </a:r>
            <a:r>
              <a:rPr lang="en-US"/>
              <a:t>of </a:t>
            </a:r>
            <a:r>
              <a:rPr lang="en-US" smtClean="0"/>
              <a:t>theprincipal</a:t>
            </a:r>
            <a:r>
              <a:rPr lang="en-US"/>
              <a:t>, than in the later months, when most of the principal has already been paid </a:t>
            </a:r>
            <a:r>
              <a:rPr lang="en-US"/>
              <a:t>back</a:t>
            </a:r>
            <a:r>
              <a:rPr lang="en-US" smtClean="0"/>
              <a:t>.</a:t>
            </a:r>
            <a:endParaRPr lang="id-ID" smtClean="0"/>
          </a:p>
          <a:p>
            <a:r>
              <a:rPr lang="en-US"/>
              <a:t>When using this method, </a:t>
            </a:r>
            <a:r>
              <a:rPr lang="en-US"/>
              <a:t>the </a:t>
            </a:r>
            <a:r>
              <a:rPr lang="id-ID" smtClean="0"/>
              <a:t> </a:t>
            </a:r>
            <a:r>
              <a:rPr lang="en-US" smtClean="0"/>
              <a:t>finance </a:t>
            </a:r>
            <a:r>
              <a:rPr lang="en-US"/>
              <a:t>charge is assumed to be divided in </a:t>
            </a:r>
            <a:r>
              <a:rPr lang="en-US"/>
              <a:t>parts </a:t>
            </a:r>
            <a:r>
              <a:rPr lang="en-US" smtClean="0"/>
              <a:t>equal</a:t>
            </a:r>
            <a:r>
              <a:rPr lang="id-ID" smtClean="0"/>
              <a:t> </a:t>
            </a:r>
            <a:r>
              <a:rPr lang="en-US" smtClean="0"/>
              <a:t>to </a:t>
            </a:r>
            <a:r>
              <a:rPr lang="en-US"/>
              <a:t>the sum of the digits of the months of the loan. Because the sum of the digits of </a:t>
            </a:r>
            <a:r>
              <a:rPr lang="en-US"/>
              <a:t>a </a:t>
            </a:r>
            <a:r>
              <a:rPr lang="en-US" smtClean="0"/>
              <a:t>12-month </a:t>
            </a:r>
            <a:r>
              <a:rPr lang="en-US"/>
              <a:t>loan is 78, the technique has become known as the Rule of 78.</a:t>
            </a:r>
            <a:endParaRPr lang="id-ID"/>
          </a:p>
        </p:txBody>
      </p:sp>
    </p:spTree>
    <p:extLst>
      <p:ext uri="{BB962C8B-B14F-4D97-AF65-F5344CB8AC3E}">
        <p14:creationId xmlns:p14="http://schemas.microsoft.com/office/powerpoint/2010/main" val="127586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Description</a:t>
            </a:r>
            <a:endParaRPr lang="id-ID"/>
          </a:p>
        </p:txBody>
      </p:sp>
      <p:sp>
        <p:nvSpPr>
          <p:cNvPr id="3" name="Content Placeholder 2"/>
          <p:cNvSpPr>
            <a:spLocks noGrp="1"/>
          </p:cNvSpPr>
          <p:nvPr>
            <p:ph idx="1"/>
          </p:nvPr>
        </p:nvSpPr>
        <p:spPr>
          <a:xfrm>
            <a:off x="1009443" y="1355521"/>
            <a:ext cx="7125112" cy="2283029"/>
          </a:xfrm>
        </p:spPr>
        <p:txBody>
          <a:bodyPr>
            <a:normAutofit/>
          </a:bodyPr>
          <a:lstStyle/>
          <a:p>
            <a:r>
              <a:rPr lang="en-US" sz="1600"/>
              <a:t>This method is based on the assumption that </a:t>
            </a:r>
            <a:r>
              <a:rPr lang="en-US" sz="1600"/>
              <a:t>the </a:t>
            </a:r>
            <a:r>
              <a:rPr lang="en-US" sz="1600" smtClean="0"/>
              <a:t>lender</a:t>
            </a:r>
            <a:r>
              <a:rPr lang="id-ID" sz="1600" smtClean="0"/>
              <a:t> </a:t>
            </a:r>
            <a:r>
              <a:rPr lang="en-US" sz="1600" smtClean="0"/>
              <a:t>earns </a:t>
            </a:r>
            <a:r>
              <a:rPr lang="en-US" sz="1600"/>
              <a:t>more interest in the early months of a loan, when the borrower has the use of much </a:t>
            </a:r>
            <a:r>
              <a:rPr lang="en-US" sz="1600"/>
              <a:t>of </a:t>
            </a:r>
            <a:r>
              <a:rPr lang="en-US" sz="1600" smtClean="0"/>
              <a:t>theprincipal</a:t>
            </a:r>
            <a:r>
              <a:rPr lang="en-US" sz="1600"/>
              <a:t>, than in the later months, when most of the principal has already been paid </a:t>
            </a:r>
            <a:r>
              <a:rPr lang="en-US" sz="1600"/>
              <a:t>back</a:t>
            </a:r>
            <a:r>
              <a:rPr lang="en-US" sz="1600" smtClean="0"/>
              <a:t>.</a:t>
            </a:r>
            <a:endParaRPr lang="id-ID" sz="1600" smtClean="0"/>
          </a:p>
          <a:p>
            <a:r>
              <a:rPr lang="en-US" sz="1600"/>
              <a:t>When using this method, </a:t>
            </a:r>
            <a:r>
              <a:rPr lang="en-US" sz="1600"/>
              <a:t>the </a:t>
            </a:r>
            <a:r>
              <a:rPr lang="id-ID" sz="1600" smtClean="0"/>
              <a:t> </a:t>
            </a:r>
            <a:r>
              <a:rPr lang="en-US" sz="1600" smtClean="0"/>
              <a:t>finance </a:t>
            </a:r>
            <a:r>
              <a:rPr lang="en-US" sz="1600"/>
              <a:t>charge is assumed to be divided in </a:t>
            </a:r>
            <a:r>
              <a:rPr lang="en-US" sz="1600"/>
              <a:t>parts </a:t>
            </a:r>
            <a:r>
              <a:rPr lang="en-US" sz="1600" smtClean="0"/>
              <a:t>equal</a:t>
            </a:r>
            <a:r>
              <a:rPr lang="id-ID" sz="1600" smtClean="0"/>
              <a:t> </a:t>
            </a:r>
            <a:r>
              <a:rPr lang="en-US" sz="1600" smtClean="0"/>
              <a:t>to </a:t>
            </a:r>
            <a:r>
              <a:rPr lang="en-US" sz="1600"/>
              <a:t>the sum of the digits of the months of the loan. Because the sum of the digits of </a:t>
            </a:r>
            <a:r>
              <a:rPr lang="en-US" sz="1600"/>
              <a:t>a </a:t>
            </a:r>
            <a:r>
              <a:rPr lang="en-US" sz="1600" smtClean="0"/>
              <a:t>12-month </a:t>
            </a:r>
            <a:r>
              <a:rPr lang="en-US" sz="1600"/>
              <a:t>loan is 78, the technique has become known as the Rule of 78.</a:t>
            </a:r>
            <a:endParaRPr lang="id-ID" sz="1600"/>
          </a:p>
        </p:txBody>
      </p:sp>
      <p:sp>
        <p:nvSpPr>
          <p:cNvPr id="4" name="Rectangle 3"/>
          <p:cNvSpPr/>
          <p:nvPr/>
        </p:nvSpPr>
        <p:spPr>
          <a:xfrm>
            <a:off x="457200" y="3943350"/>
            <a:ext cx="8305800" cy="338554"/>
          </a:xfrm>
          <a:prstGeom prst="rect">
            <a:avLst/>
          </a:prstGeom>
        </p:spPr>
        <p:txBody>
          <a:bodyPr wrap="square">
            <a:spAutoFit/>
          </a:bodyPr>
          <a:lstStyle/>
          <a:p>
            <a:r>
              <a:rPr lang="id-ID" sz="1600" b="1">
                <a:latin typeface="Arial" pitchFamily="34" charset="0"/>
                <a:cs typeface="Arial" pitchFamily="34" charset="0"/>
              </a:rPr>
              <a:t>Sum of the digits of 12 = 1 + 2 + 3 + 4 + 5 + 6 + 7 + 8 + 9 + 10 + 11 + 12 = 78</a:t>
            </a:r>
          </a:p>
        </p:txBody>
      </p:sp>
    </p:spTree>
    <p:extLst>
      <p:ext uri="{BB962C8B-B14F-4D97-AF65-F5344CB8AC3E}">
        <p14:creationId xmlns:p14="http://schemas.microsoft.com/office/powerpoint/2010/main" val="33532775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Description</a:t>
            </a:r>
            <a:endParaRPr lang="id-ID"/>
          </a:p>
        </p:txBody>
      </p:sp>
      <p:sp>
        <p:nvSpPr>
          <p:cNvPr id="3" name="Content Placeholder 2"/>
          <p:cNvSpPr>
            <a:spLocks noGrp="1"/>
          </p:cNvSpPr>
          <p:nvPr>
            <p:ph idx="1"/>
          </p:nvPr>
        </p:nvSpPr>
        <p:spPr>
          <a:xfrm>
            <a:off x="1009443" y="1355521"/>
            <a:ext cx="7125112" cy="1444829"/>
          </a:xfrm>
        </p:spPr>
        <p:txBody>
          <a:bodyPr>
            <a:normAutofit/>
          </a:bodyPr>
          <a:lstStyle/>
          <a:p>
            <a:r>
              <a:rPr lang="en-US" sz="1600"/>
              <a:t>With the sum-of-the-digits method, a </a:t>
            </a:r>
            <a:r>
              <a:rPr lang="en-US" sz="1600" b="1"/>
              <a:t>rebate fraction </a:t>
            </a:r>
            <a:r>
              <a:rPr lang="en-US" sz="1600"/>
              <a:t>is established based </a:t>
            </a:r>
            <a:r>
              <a:rPr lang="en-US" sz="1600"/>
              <a:t>on </a:t>
            </a:r>
            <a:r>
              <a:rPr lang="en-US" sz="1600" smtClean="0"/>
              <a:t>when</a:t>
            </a:r>
            <a:r>
              <a:rPr lang="id-ID" sz="1600" smtClean="0"/>
              <a:t> </a:t>
            </a:r>
            <a:r>
              <a:rPr lang="en-US" sz="1600" smtClean="0"/>
              <a:t>a </a:t>
            </a:r>
            <a:r>
              <a:rPr lang="en-US" sz="1600"/>
              <a:t>loan is paid off. The numerator of the rebate fraction is the sum-of-the-digits </a:t>
            </a:r>
            <a:r>
              <a:rPr lang="en-US" sz="1600"/>
              <a:t>of </a:t>
            </a:r>
            <a:r>
              <a:rPr lang="en-US" sz="1600" smtClean="0"/>
              <a:t>the</a:t>
            </a:r>
            <a:r>
              <a:rPr lang="id-ID" sz="1600" smtClean="0"/>
              <a:t> </a:t>
            </a:r>
            <a:r>
              <a:rPr lang="en-US" sz="1600" smtClean="0"/>
              <a:t>number </a:t>
            </a:r>
            <a:r>
              <a:rPr lang="en-US" sz="1600"/>
              <a:t>of remaining payments and the denominator is the sum of the digits of </a:t>
            </a:r>
            <a:r>
              <a:rPr lang="en-US" sz="1600"/>
              <a:t>the </a:t>
            </a:r>
            <a:r>
              <a:rPr lang="en-US" sz="1600" smtClean="0"/>
              <a:t>total</a:t>
            </a:r>
            <a:r>
              <a:rPr lang="id-ID" sz="1600" smtClean="0"/>
              <a:t> number </a:t>
            </a:r>
            <a:r>
              <a:rPr lang="id-ID" sz="1600"/>
              <a:t>of payments.</a:t>
            </a:r>
            <a:endParaRPr lang="id-ID" sz="1600"/>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3086428"/>
            <a:ext cx="7315200" cy="8068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5460540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Description</a:t>
            </a:r>
            <a:endParaRPr lang="id-ID"/>
          </a:p>
        </p:txBody>
      </p:sp>
      <p:sp>
        <p:nvSpPr>
          <p:cNvPr id="3" name="Content Placeholder 2"/>
          <p:cNvSpPr>
            <a:spLocks noGrp="1"/>
          </p:cNvSpPr>
          <p:nvPr>
            <p:ph idx="1"/>
          </p:nvPr>
        </p:nvSpPr>
        <p:spPr>
          <a:xfrm>
            <a:off x="1009443" y="1355521"/>
            <a:ext cx="7125112" cy="1444829"/>
          </a:xfrm>
        </p:spPr>
        <p:txBody>
          <a:bodyPr>
            <a:normAutofit/>
          </a:bodyPr>
          <a:lstStyle/>
          <a:p>
            <a:r>
              <a:rPr lang="en-US" sz="1600"/>
              <a:t>Although the sum of the digits is easily calculated by addition, it can become </a:t>
            </a:r>
            <a:r>
              <a:rPr lang="en-US" sz="1600"/>
              <a:t>tedious </a:t>
            </a:r>
            <a:r>
              <a:rPr lang="en-US" sz="1600" smtClean="0"/>
              <a:t>for</a:t>
            </a:r>
            <a:r>
              <a:rPr lang="id-ID" sz="1600" smtClean="0"/>
              <a:t> </a:t>
            </a:r>
            <a:r>
              <a:rPr lang="en-US" sz="1600" smtClean="0"/>
              <a:t>loans </a:t>
            </a:r>
            <a:r>
              <a:rPr lang="en-US" sz="1600"/>
              <a:t>of 24, 36, or 48 months. For this reason, we shall use the sum-of-the-digits </a:t>
            </a:r>
            <a:r>
              <a:rPr lang="en-US" sz="1600"/>
              <a:t>formula </a:t>
            </a:r>
            <a:r>
              <a:rPr lang="en-US" sz="1600" smtClean="0"/>
              <a:t>to</a:t>
            </a:r>
            <a:r>
              <a:rPr lang="id-ID" sz="1600" smtClean="0"/>
              <a:t> </a:t>
            </a:r>
            <a:r>
              <a:rPr lang="en-US" sz="1600" smtClean="0"/>
              <a:t>find </a:t>
            </a:r>
            <a:r>
              <a:rPr lang="en-US" sz="1600"/>
              <a:t>the numerator and denominator of the rebate fraction. In the formula, </a:t>
            </a:r>
            <a:r>
              <a:rPr lang="en-US" sz="1600" i="1"/>
              <a:t>n </a:t>
            </a:r>
            <a:r>
              <a:rPr lang="en-US" sz="1600"/>
              <a:t>represents </a:t>
            </a:r>
            <a:r>
              <a:rPr lang="en-US" sz="1600" smtClean="0"/>
              <a:t>the</a:t>
            </a:r>
            <a:r>
              <a:rPr lang="id-ID" sz="1600" smtClean="0"/>
              <a:t> number </a:t>
            </a:r>
            <a:r>
              <a:rPr lang="id-ID" sz="1600"/>
              <a:t>of payments.</a:t>
            </a:r>
            <a:endParaRPr lang="id-ID" sz="1600"/>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3043238"/>
            <a:ext cx="4010025" cy="9429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8025539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513" y="166943"/>
            <a:ext cx="4814887" cy="4919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4306440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0525" y="95250"/>
            <a:ext cx="8362950"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632627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EXAMPLE 9</a:t>
            </a:r>
            <a:endParaRPr lang="id-ID"/>
          </a:p>
        </p:txBody>
      </p:sp>
      <p:sp>
        <p:nvSpPr>
          <p:cNvPr id="3" name="Content Placeholder 2"/>
          <p:cNvSpPr>
            <a:spLocks noGrp="1"/>
          </p:cNvSpPr>
          <p:nvPr>
            <p:ph idx="1"/>
          </p:nvPr>
        </p:nvSpPr>
        <p:spPr/>
        <p:txBody>
          <a:bodyPr>
            <a:normAutofit fontScale="92500" lnSpcReduction="10000"/>
          </a:bodyPr>
          <a:lstStyle/>
          <a:p>
            <a:r>
              <a:rPr lang="en-US" b="1"/>
              <a:t>Sandy Lane financed a $1,500 health club membership with an installment </a:t>
            </a:r>
            <a:r>
              <a:rPr lang="en-US" b="1"/>
              <a:t>loan </a:t>
            </a:r>
            <a:r>
              <a:rPr lang="en-US" b="1" smtClean="0"/>
              <a:t>for</a:t>
            </a:r>
            <a:r>
              <a:rPr lang="id-ID" b="1" smtClean="0"/>
              <a:t> </a:t>
            </a:r>
            <a:r>
              <a:rPr lang="en-US" b="1" smtClean="0"/>
              <a:t>12 </a:t>
            </a:r>
            <a:r>
              <a:rPr lang="en-US" b="1"/>
              <a:t>months. The payments were $145 per month, and the total finance </a:t>
            </a:r>
            <a:r>
              <a:rPr lang="en-US" b="1"/>
              <a:t>charge </a:t>
            </a:r>
            <a:r>
              <a:rPr lang="en-US" b="1" smtClean="0"/>
              <a:t>was</a:t>
            </a:r>
            <a:r>
              <a:rPr lang="id-ID" b="1" smtClean="0"/>
              <a:t> </a:t>
            </a:r>
            <a:r>
              <a:rPr lang="en-US" b="1" smtClean="0"/>
              <a:t>$</a:t>
            </a:r>
            <a:r>
              <a:rPr lang="en-US" b="1"/>
              <a:t>240. After 8 months, she decided to pay off the loan. How much is </a:t>
            </a:r>
            <a:r>
              <a:rPr lang="en-US" b="1"/>
              <a:t>the </a:t>
            </a:r>
            <a:r>
              <a:rPr lang="en-US" b="1" smtClean="0"/>
              <a:t>finance</a:t>
            </a:r>
            <a:r>
              <a:rPr lang="id-ID" b="1" smtClean="0"/>
              <a:t> </a:t>
            </a:r>
            <a:r>
              <a:rPr lang="en-US" b="1" smtClean="0"/>
              <a:t>charge </a:t>
            </a:r>
            <a:r>
              <a:rPr lang="en-US" b="1"/>
              <a:t>rebate and what is her loan </a:t>
            </a:r>
            <a:r>
              <a:rPr lang="en-US" b="1"/>
              <a:t>payoff</a:t>
            </a:r>
            <a:r>
              <a:rPr lang="en-US" b="1" smtClean="0"/>
              <a:t>?</a:t>
            </a:r>
            <a:endParaRPr lang="id-ID" b="1" smtClean="0"/>
          </a:p>
          <a:p>
            <a:r>
              <a:rPr lang="id-ID"/>
              <a:t>Sandy </a:t>
            </a:r>
            <a:r>
              <a:rPr lang="id-ID"/>
              <a:t>Lane </a:t>
            </a:r>
            <a:r>
              <a:rPr lang="id-ID" smtClean="0"/>
              <a:t>membiayai $1.500 keanggotaan klub </a:t>
            </a:r>
            <a:r>
              <a:rPr lang="id-ID"/>
              <a:t>kesehatan </a:t>
            </a:r>
            <a:r>
              <a:rPr lang="id-ID" smtClean="0"/>
              <a:t>dengan </a:t>
            </a:r>
            <a:r>
              <a:rPr lang="id-ID"/>
              <a:t>pinjaman angsuran selama 12 bulan. Pembayaran </a:t>
            </a:r>
            <a:r>
              <a:rPr lang="id-ID"/>
              <a:t>adalah </a:t>
            </a:r>
            <a:r>
              <a:rPr lang="id-ID" smtClean="0"/>
              <a:t>$145 </a:t>
            </a:r>
            <a:r>
              <a:rPr lang="id-ID"/>
              <a:t>per bulan, dan biaya keuangan total </a:t>
            </a:r>
            <a:r>
              <a:rPr lang="id-ID"/>
              <a:t>adalah </a:t>
            </a:r>
            <a:r>
              <a:rPr lang="id-ID" smtClean="0"/>
              <a:t>$240</a:t>
            </a:r>
            <a:r>
              <a:rPr lang="id-ID"/>
              <a:t>. Setelah 8 bulan, ia memutuskan untuk melunasi pinjaman. </a:t>
            </a:r>
            <a:r>
              <a:rPr lang="id-ID"/>
              <a:t>Berapa </a:t>
            </a:r>
            <a:r>
              <a:rPr lang="id-ID" smtClean="0"/>
              <a:t>rebate biaya </a:t>
            </a:r>
            <a:r>
              <a:rPr lang="id-ID"/>
              <a:t>keuangan </a:t>
            </a:r>
            <a:r>
              <a:rPr lang="id-ID" smtClean="0"/>
              <a:t>dan berapa pelunasan pinjamannya</a:t>
            </a:r>
            <a:r>
              <a:rPr lang="id-ID"/>
              <a:t>?</a:t>
            </a:r>
          </a:p>
        </p:txBody>
      </p:sp>
    </p:spTree>
    <p:extLst>
      <p:ext uri="{BB962C8B-B14F-4D97-AF65-F5344CB8AC3E}">
        <p14:creationId xmlns:p14="http://schemas.microsoft.com/office/powerpoint/2010/main" val="205634396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2488" y="738188"/>
            <a:ext cx="7439025" cy="3667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761780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6300" y="285750"/>
            <a:ext cx="7391400" cy="1809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11629483"/>
      </p:ext>
    </p:extLst>
  </p:cSld>
  <p:clrMapOvr>
    <a:masterClrMapping/>
  </p:clrMapOvr>
  <p:transition spd="slow">
    <p:push dir="u"/>
  </p:transition>
  <p:timing>
    <p:tnLst>
      <p:par>
        <p:cTn id="1" dur="indefinite" restart="never" nodeType="tmRoot"/>
      </p:par>
    </p:tnLst>
  </p:timing>
</p:sld>
</file>

<file path=ppt/theme/theme1.xml><?xml version="1.0" encoding="utf-8"?>
<a:theme xmlns:a="http://schemas.openxmlformats.org/drawingml/2006/main" name="Spring">
  <a:themeElements>
    <a:clrScheme name="Spring">
      <a:dk1>
        <a:sysClr val="windowText" lastClr="000000"/>
      </a:dk1>
      <a:lt1>
        <a:sysClr val="window" lastClr="FFFFFF"/>
      </a:lt1>
      <a:dk2>
        <a:srgbClr val="66822D"/>
      </a:dk2>
      <a:lt2>
        <a:srgbClr val="BEEA73"/>
      </a:lt2>
      <a:accent1>
        <a:srgbClr val="C1EC76"/>
      </a:accent1>
      <a:accent2>
        <a:srgbClr val="8FE28A"/>
      </a:accent2>
      <a:accent3>
        <a:srgbClr val="F3BF45"/>
      </a:accent3>
      <a:accent4>
        <a:srgbClr val="F47E5A"/>
      </a:accent4>
      <a:accent5>
        <a:srgbClr val="F489CF"/>
      </a:accent5>
      <a:accent6>
        <a:srgbClr val="B56FF4"/>
      </a:accent6>
      <a:hlink>
        <a:srgbClr val="408080"/>
      </a:hlink>
      <a:folHlink>
        <a:srgbClr val="5EAEAE"/>
      </a:folHlink>
    </a:clrScheme>
    <a:fontScheme name="Spring">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pring">
      <a:fillStyleLst>
        <a:solidFill>
          <a:schemeClr val="phClr"/>
        </a:solidFill>
        <a:gradFill rotWithShape="1">
          <a:gsLst>
            <a:gs pos="0">
              <a:schemeClr val="phClr">
                <a:tint val="70000"/>
                <a:lumMod val="110000"/>
              </a:schemeClr>
            </a:gs>
            <a:gs pos="100000">
              <a:schemeClr val="phClr">
                <a:tint val="100000"/>
                <a:shade val="85000"/>
                <a:lumMod val="80000"/>
              </a:schemeClr>
            </a:gs>
          </a:gsLst>
          <a:lin ang="5400000" scaled="1"/>
        </a:gradFill>
        <a:gradFill rotWithShape="1">
          <a:gsLst>
            <a:gs pos="0">
              <a:schemeClr val="phClr">
                <a:tint val="97000"/>
                <a:satMod val="100000"/>
                <a:lumMod val="110000"/>
              </a:schemeClr>
            </a:gs>
            <a:gs pos="100000">
              <a:schemeClr val="phClr">
                <a:shade val="85000"/>
                <a:lumMod val="80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l">
              <a:rot lat="0" lon="0" rev="5400000"/>
            </a:lightRig>
          </a:scene3d>
          <a:sp3d>
            <a:bevelT w="25400" h="38100"/>
          </a:sp3d>
        </a:effectStyle>
      </a:effectStyleLst>
      <a:bgFillStyleLst>
        <a:solidFill>
          <a:schemeClr val="phClr"/>
        </a:solidFill>
        <a:gradFill rotWithShape="1">
          <a:gsLst>
            <a:gs pos="0">
              <a:schemeClr val="phClr">
                <a:tint val="100000"/>
                <a:shade val="100000"/>
                <a:hueMod val="100000"/>
                <a:satMod val="106000"/>
                <a:lumMod val="100000"/>
              </a:schemeClr>
            </a:gs>
            <a:gs pos="88000">
              <a:schemeClr val="phClr">
                <a:tint val="90000"/>
                <a:shade val="68000"/>
                <a:hueMod val="100000"/>
                <a:satMod val="114000"/>
                <a:lumMod val="74000"/>
              </a:schemeClr>
            </a:gs>
          </a:gsLst>
          <a:lin ang="5400000" scaled="1"/>
        </a:gradFill>
        <a:gradFill rotWithShape="1">
          <a:gsLst>
            <a:gs pos="0">
              <a:schemeClr val="phClr">
                <a:tint val="94000"/>
                <a:shade val="100000"/>
                <a:hueMod val="100000"/>
                <a:satMod val="118000"/>
                <a:lumMod val="100000"/>
              </a:schemeClr>
            </a:gs>
            <a:gs pos="100000">
              <a:schemeClr val="phClr">
                <a:tint val="98000"/>
                <a:shade val="68000"/>
                <a:hueMod val="100000"/>
                <a:satMod val="118000"/>
                <a:lumMod val="82000"/>
              </a:schemeClr>
            </a:gs>
          </a:gsLst>
          <a:path path="circle">
            <a:fillToRect l="50000" t="50000" r="100000" b="10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TC102455596[[fn=Spring]]</Template>
  <TotalTime>898</TotalTime>
  <Words>3308</Words>
  <Application>Microsoft Office PowerPoint</Application>
  <PresentationFormat>On-screen Show (16:9)</PresentationFormat>
  <Paragraphs>128</Paragraphs>
  <Slides>76</Slides>
  <Notes>2</Notes>
  <HiddenSlides>0</HiddenSlides>
  <MMClips>0</MMClips>
  <ScaleCrop>false</ScaleCrop>
  <HeadingPairs>
    <vt:vector size="4" baseType="variant">
      <vt:variant>
        <vt:lpstr>Theme</vt:lpstr>
      </vt:variant>
      <vt:variant>
        <vt:i4>1</vt:i4>
      </vt:variant>
      <vt:variant>
        <vt:lpstr>Slide Titles</vt:lpstr>
      </vt:variant>
      <vt:variant>
        <vt:i4>76</vt:i4>
      </vt:variant>
    </vt:vector>
  </HeadingPairs>
  <TitlesOfParts>
    <vt:vector size="77" baseType="lpstr">
      <vt:lpstr>Spring</vt:lpstr>
      <vt:lpstr>Business and Consumer Loans</vt:lpstr>
      <vt:lpstr>INTRODUCTION</vt:lpstr>
      <vt:lpstr>OPEN-END CREDIT</vt:lpstr>
      <vt:lpstr>PowerPoint Presentation</vt:lpstr>
      <vt:lpstr>DEFINITION</vt:lpstr>
      <vt:lpstr>DEFINITION</vt:lpstr>
      <vt:lpstr>DEFINITION</vt:lpstr>
      <vt:lpstr>PowerPoint Presentation</vt:lpstr>
      <vt:lpstr>CALCULATING THE FINANCE CHARGE AND NEW BALANCE  BY USING  THE UNPAID OR PREVIOUS MONTH’S BALANCE METHOD</vt:lpstr>
      <vt:lpstr>Billing Cycles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EXAMPLE 1</vt:lpstr>
      <vt:lpstr>PowerPoint Presentation</vt:lpstr>
      <vt:lpstr>CALCULATING THE FINANCE CHARGE AND NEW BALANCE  BY USING  THE AVERAGE DAILY BALANCE METHOD</vt:lpstr>
      <vt:lpstr>CALCULATING THE FINANCE CHARGE AND NEW BALANCE  BY USING THE AVERAGE DAILY BALANCE METHOD</vt:lpstr>
      <vt:lpstr>PowerPoint Presentation</vt:lpstr>
      <vt:lpstr>EXAMPLE 2</vt:lpstr>
      <vt:lpstr>PowerPoint Presentation</vt:lpstr>
      <vt:lpstr>CALCULATING THE FINANCE CHARGE AND NEW BALANCE OF BUSINESS AND PERSONAL LINES OF CREDIT</vt:lpstr>
      <vt:lpstr>CALCULATING NEW BALANCE</vt:lpstr>
      <vt:lpstr>CALCULATING NEW BALANCE</vt:lpstr>
      <vt:lpstr>EXAMPLE 3</vt:lpstr>
      <vt:lpstr>PowerPoint Presentation</vt:lpstr>
      <vt:lpstr>PowerPoint Presentation</vt:lpstr>
      <vt:lpstr>TRY IT EXERCISE 3</vt:lpstr>
      <vt:lpstr>CLOSED-END CREDIT—INSTALLMENT LOANS</vt:lpstr>
      <vt:lpstr>INSTALLMENT LOANS</vt:lpstr>
      <vt:lpstr>INSTALLMENT LOANS</vt:lpstr>
      <vt:lpstr>PowerPoint Presentation</vt:lpstr>
      <vt:lpstr>CALCULATING THE TOTAL DEFERRED PAYMENT PRICE AND THE AMOUNT OF THE FINANCE CHARGE OF AN INSTALLMENT LOAN</vt:lpstr>
      <vt:lpstr>FORMULA</vt:lpstr>
      <vt:lpstr>FORMULA</vt:lpstr>
      <vt:lpstr>FORMULA</vt:lpstr>
      <vt:lpstr>EXAMPLE 4</vt:lpstr>
      <vt:lpstr>PowerPoint Presentation</vt:lpstr>
      <vt:lpstr>PowerPoint Presentation</vt:lpstr>
      <vt:lpstr>CALCULATING THE AMOUNT OF THE REGULAR MONTHLY PAYMENTS OF AN INSTALLMENT LOAN BY THE ADD-ON INTEREST METHOD</vt:lpstr>
      <vt:lpstr>PowerPoint Presentation</vt:lpstr>
      <vt:lpstr>PowerPoint Presentation</vt:lpstr>
      <vt:lpstr>CONTOH</vt:lpstr>
      <vt:lpstr>PowerPoint Presentation</vt:lpstr>
      <vt:lpstr>CALCULATING THE ANNUAL PERCENTAGE RATE OF AN INSTALLMENT LOAN BY APR TABLES AND BY FORMULA</vt:lpstr>
      <vt:lpstr>Description</vt:lpstr>
      <vt:lpstr>PowerPoint Presentation</vt:lpstr>
      <vt:lpstr>EXAMPLE 6</vt:lpstr>
      <vt:lpstr>PowerPoint Presentation</vt:lpstr>
      <vt:lpstr>PowerPoint Presentation</vt:lpstr>
      <vt:lpstr>PowerPoint Presentation</vt:lpstr>
      <vt:lpstr>PowerPoint Presentation</vt:lpstr>
      <vt:lpstr>PowerPoint Presentation</vt:lpstr>
      <vt:lpstr>EXAMPLE 7</vt:lpstr>
      <vt:lpstr>PowerPoint Presentation</vt:lpstr>
      <vt:lpstr>CALCULATING THE FINANCE CHARGE AND MONTHLY PAYMENT OF AN INSTALLMENT LOAN BY USING THE APR TABLES</vt:lpstr>
      <vt:lpstr>PowerPoint Presentation</vt:lpstr>
      <vt:lpstr>PowerPoint Presentation</vt:lpstr>
      <vt:lpstr>EXAMPLE 8</vt:lpstr>
      <vt:lpstr>PowerPoint Presentation</vt:lpstr>
      <vt:lpstr>CALCULATING THE FINANCE CHARGE REBATE AND THE AMOUNT OF THE PAYOFF WHEN A LOAN IS PAID OFF EARLY BY USING THE SUM-OF-THE-DIGITS METHOD</vt:lpstr>
      <vt:lpstr>Description</vt:lpstr>
      <vt:lpstr>Description</vt:lpstr>
      <vt:lpstr>Description</vt:lpstr>
      <vt:lpstr>Description</vt:lpstr>
      <vt:lpstr>Description</vt:lpstr>
      <vt:lpstr>PowerPoint Presentation</vt:lpstr>
      <vt:lpstr>PowerPoint Presentation</vt:lpstr>
      <vt:lpstr>EXAMPLE 9</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babeh</dc:creator>
  <cp:lastModifiedBy>Administrators</cp:lastModifiedBy>
  <cp:revision>75</cp:revision>
  <cp:lastPrinted>2013-11-24T08:10:33Z</cp:lastPrinted>
  <dcterms:created xsi:type="dcterms:W3CDTF">2013-11-19T22:06:11Z</dcterms:created>
  <dcterms:modified xsi:type="dcterms:W3CDTF">2013-11-26T05:47:19Z</dcterms:modified>
</cp:coreProperties>
</file>