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88" r:id="rId1"/>
  </p:sldMasterIdLst>
  <p:notesMasterIdLst>
    <p:notesMasterId r:id="rId49"/>
  </p:notesMasterIdLst>
  <p:handoutMasterIdLst>
    <p:handoutMasterId r:id="rId50"/>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68"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5" r:id="rId30"/>
    <p:sldId id="284" r:id="rId31"/>
    <p:sldId id="286" r:id="rId32"/>
    <p:sldId id="287" r:id="rId33"/>
    <p:sldId id="288" r:id="rId34"/>
    <p:sldId id="289" r:id="rId35"/>
    <p:sldId id="292" r:id="rId36"/>
    <p:sldId id="290" r:id="rId37"/>
    <p:sldId id="291" r:id="rId38"/>
    <p:sldId id="293" r:id="rId39"/>
    <p:sldId id="294" r:id="rId40"/>
    <p:sldId id="295" r:id="rId41"/>
    <p:sldId id="296" r:id="rId42"/>
    <p:sldId id="297" r:id="rId43"/>
    <p:sldId id="298" r:id="rId44"/>
    <p:sldId id="299" r:id="rId45"/>
    <p:sldId id="300" r:id="rId46"/>
    <p:sldId id="301" r:id="rId47"/>
    <p:sldId id="302" r:id="rId48"/>
  </p:sldIdLst>
  <p:sldSz cx="9144000" cy="5143500" type="screen16x9"/>
  <p:notesSz cx="6858000" cy="9945688"/>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CC0099"/>
    <a:srgbClr val="8CF4EA"/>
    <a:srgbClr val="C1CEFF"/>
    <a:srgbClr val="FEDCF1"/>
    <a:srgbClr val="00FF00"/>
    <a:srgbClr val="000000"/>
    <a:srgbClr val="FF99CC"/>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72" autoAdjust="0"/>
    <p:restoredTop sz="94662" autoAdjust="0"/>
  </p:normalViewPr>
  <p:slideViewPr>
    <p:cSldViewPr snapToGrid="0">
      <p:cViewPr>
        <p:scale>
          <a:sx n="55" d="100"/>
          <a:sy n="55" d="100"/>
        </p:scale>
        <p:origin x="-1842" y="-618"/>
      </p:cViewPr>
      <p:guideLst>
        <p:guide orient="horz" pos="900"/>
        <p:guide pos="537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58" d="100"/>
          <a:sy n="58" d="100"/>
        </p:scale>
        <p:origin x="-1704" y="-90"/>
      </p:cViewPr>
      <p:guideLst>
        <p:guide orient="horz" pos="3131"/>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42" name="Rectangle 2"/>
          <p:cNvSpPr>
            <a:spLocks noGrp="1" noChangeArrowheads="1"/>
          </p:cNvSpPr>
          <p:nvPr>
            <p:ph type="sldNum" sz="quarter" idx="3"/>
          </p:nvPr>
        </p:nvSpPr>
        <p:spPr bwMode="auto">
          <a:xfrm>
            <a:off x="3462904" y="9073847"/>
            <a:ext cx="2972122" cy="495690"/>
          </a:xfrm>
          <a:prstGeom prst="rect">
            <a:avLst/>
          </a:prstGeom>
          <a:noFill/>
          <a:ln w="9525">
            <a:noFill/>
            <a:miter lim="800000"/>
            <a:headEnd/>
            <a:tailEnd/>
          </a:ln>
          <a:effectLst/>
        </p:spPr>
        <p:txBody>
          <a:bodyPr vert="horz" wrap="square" lIns="92281" tIns="46141" rIns="92281" bIns="46141" numCol="1" anchor="b" anchorCtr="0" compatLnSpc="1">
            <a:prstTxWarp prst="textNoShape">
              <a:avLst/>
            </a:prstTxWarp>
          </a:bodyPr>
          <a:lstStyle>
            <a:lvl1pPr algn="r">
              <a:defRPr sz="1200">
                <a:latin typeface="Times New Roman" pitchFamily="18" charset="0"/>
              </a:defRPr>
            </a:lvl1pPr>
          </a:lstStyle>
          <a:p>
            <a:fld id="{D36E7115-F6DD-41BA-97B8-25347C316F7C}" type="slidenum">
              <a:rPr lang="en-US"/>
              <a:pPr/>
              <a:t>‹#›</a:t>
            </a:fld>
            <a:endParaRPr lang="en-US"/>
          </a:p>
        </p:txBody>
      </p:sp>
    </p:spTree>
    <p:extLst>
      <p:ext uri="{BB962C8B-B14F-4D97-AF65-F5344CB8AC3E}">
        <p14:creationId xmlns:p14="http://schemas.microsoft.com/office/powerpoint/2010/main" val="22796772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5370" y="4724202"/>
            <a:ext cx="5025648" cy="4473966"/>
          </a:xfrm>
          <a:prstGeom prst="rect">
            <a:avLst/>
          </a:prstGeom>
          <a:noFill/>
          <a:ln w="12700">
            <a:noFill/>
            <a:miter lim="800000"/>
            <a:headEnd/>
            <a:tailEnd/>
          </a:ln>
          <a:effectLst/>
        </p:spPr>
        <p:txBody>
          <a:bodyPr vert="horz" wrap="square" lIns="96083" tIns="48856" rIns="96083" bIns="4885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Rot="1" noChangeAspect="1" noChangeArrowheads="1" noTextEdit="1"/>
          </p:cNvSpPr>
          <p:nvPr>
            <p:ph type="sldImg" idx="2"/>
          </p:nvPr>
        </p:nvSpPr>
        <p:spPr bwMode="auto">
          <a:xfrm>
            <a:off x="127000" y="754063"/>
            <a:ext cx="6604000" cy="3714750"/>
          </a:xfrm>
          <a:prstGeom prst="rect">
            <a:avLst/>
          </a:prstGeom>
          <a:noFill/>
          <a:ln w="12700">
            <a:solidFill>
              <a:schemeClr val="tx1"/>
            </a:solidFill>
            <a:miter lim="800000"/>
            <a:headEnd/>
            <a:tailEnd/>
          </a:ln>
          <a:effectLst/>
        </p:spPr>
      </p:sp>
    </p:spTree>
    <p:extLst>
      <p:ext uri="{BB962C8B-B14F-4D97-AF65-F5344CB8AC3E}">
        <p14:creationId xmlns:p14="http://schemas.microsoft.com/office/powerpoint/2010/main" val="150795063"/>
      </p:ext>
    </p:extLst>
  </p:cSld>
  <p:clrMap bg1="lt1" tx1="dk1" bg2="lt2" tx2="dk2" accent1="accent1" accent2="accent2" accent3="accent3" accent4="accent4" accent5="accent5" accent6="accent6" hlink="hlink" folHlink="folHlink"/>
  <p:notesStyle>
    <a:lvl1pPr algn="l" defTabSz="955675"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66725" algn="l" defTabSz="955675"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35038" algn="l" defTabSz="955675"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401763" algn="l" defTabSz="955675"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70075" algn="l" defTabSz="955675"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mtClean="0"/>
              <a:t>cia</a:t>
            </a:r>
            <a:endParaRPr lang="en-US"/>
          </a:p>
        </p:txBody>
      </p:sp>
    </p:spTree>
    <p:extLst>
      <p:ext uri="{BB962C8B-B14F-4D97-AF65-F5344CB8AC3E}">
        <p14:creationId xmlns:p14="http://schemas.microsoft.com/office/powerpoint/2010/main" val="31176455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140220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6"/>
          <p:cNvSpPr/>
          <p:nvPr/>
        </p:nvSpPr>
        <p:spPr>
          <a:xfrm>
            <a:off x="-76" y="3970138"/>
            <a:ext cx="9144093" cy="1082279"/>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chemeClr val="accent1"/>
              </a:gs>
              <a:gs pos="14000">
                <a:schemeClr val="accent1">
                  <a:lumMod val="60000"/>
                  <a:lumOff val="40000"/>
                </a:schemeClr>
              </a:gs>
              <a:gs pos="83000">
                <a:schemeClr val="accent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a:solidFill>
                <a:schemeClr val="lt1"/>
              </a:solidFill>
              <a:latin typeface="+mn-lt"/>
              <a:ea typeface="+mn-ea"/>
              <a:cs typeface="+mn-cs"/>
            </a:endParaRPr>
          </a:p>
        </p:txBody>
      </p:sp>
      <p:sp>
        <p:nvSpPr>
          <p:cNvPr id="8" name="Freeform 7"/>
          <p:cNvSpPr/>
          <p:nvPr/>
        </p:nvSpPr>
        <p:spPr>
          <a:xfrm>
            <a:off x="-76" y="3970138"/>
            <a:ext cx="9144093" cy="1082279"/>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chemeClr val="accent1">
                  <a:alpha val="0"/>
                </a:schemeClr>
              </a:gs>
              <a:gs pos="57000">
                <a:schemeClr val="accent1">
                  <a:lumMod val="40000"/>
                  <a:lumOff val="60000"/>
                </a:schemeClr>
              </a:gs>
              <a:gs pos="100000">
                <a:schemeClr val="accent1">
                  <a:alpha val="0"/>
                </a:scheme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a:solidFill>
                <a:schemeClr val="lt1"/>
              </a:solidFill>
              <a:latin typeface="+mn-lt"/>
              <a:ea typeface="+mn-ea"/>
              <a:cs typeface="+mn-cs"/>
            </a:endParaRPr>
          </a:p>
        </p:txBody>
      </p:sp>
      <p:sp>
        <p:nvSpPr>
          <p:cNvPr id="9" name="Freeform 8"/>
          <p:cNvSpPr/>
          <p:nvPr/>
        </p:nvSpPr>
        <p:spPr>
          <a:xfrm>
            <a:off x="1" y="4159449"/>
            <a:ext cx="9146383" cy="985837"/>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3">
                  <a:lumMod val="40000"/>
                  <a:lumOff val="60000"/>
                </a:schemeClr>
              </a:gs>
              <a:gs pos="50000">
                <a:schemeClr val="accent3"/>
              </a:gs>
              <a:gs pos="100000">
                <a:schemeClr val="accent3">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b="1"/>
          </a:p>
        </p:txBody>
      </p:sp>
      <p:sp>
        <p:nvSpPr>
          <p:cNvPr id="2" name="Title 1"/>
          <p:cNvSpPr>
            <a:spLocks noGrp="1"/>
          </p:cNvSpPr>
          <p:nvPr>
            <p:ph type="ctrTitle"/>
          </p:nvPr>
        </p:nvSpPr>
        <p:spPr>
          <a:xfrm>
            <a:off x="4572000" y="1257300"/>
            <a:ext cx="3886200" cy="1143000"/>
          </a:xfrm>
        </p:spPr>
        <p:txBody>
          <a:bodyPr anchor="b" anchorCtr="0"/>
          <a:lstStyle>
            <a:lvl1pPr algn="l">
              <a:defRPr/>
            </a:lvl1pPr>
          </a:lstStyle>
          <a:p>
            <a:r>
              <a:rPr lang="en-US" smtClean="0"/>
              <a:t>Click to edit Master title style</a:t>
            </a:r>
            <a:endParaRPr lang="en-US" dirty="0"/>
          </a:p>
        </p:txBody>
      </p:sp>
      <p:sp>
        <p:nvSpPr>
          <p:cNvPr id="3" name="Subtitle 2"/>
          <p:cNvSpPr>
            <a:spLocks noGrp="1"/>
          </p:cNvSpPr>
          <p:nvPr>
            <p:ph type="subTitle" idx="1"/>
          </p:nvPr>
        </p:nvSpPr>
        <p:spPr>
          <a:xfrm>
            <a:off x="4572000" y="2402681"/>
            <a:ext cx="3886200" cy="1369219"/>
          </a:xfrm>
        </p:spPr>
        <p:txBody>
          <a:bodyPr>
            <a:normAutofit/>
          </a:bodyPr>
          <a:lstStyle>
            <a:lvl1pPr marL="0" indent="0" algn="l">
              <a:buNone/>
              <a:defRPr sz="200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Rectangle 9"/>
          <p:cNvSpPr/>
          <p:nvPr/>
        </p:nvSpPr>
        <p:spPr>
          <a:xfrm>
            <a:off x="0" y="3946849"/>
            <a:ext cx="9144000" cy="559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30" y="4127002"/>
            <a:ext cx="9144066" cy="953363"/>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6"/>
          <p:cNvSpPr/>
          <p:nvPr/>
        </p:nvSpPr>
        <p:spPr>
          <a:xfrm>
            <a:off x="0" y="4093369"/>
            <a:ext cx="7239000" cy="1050131"/>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807390" y="4611032"/>
            <a:ext cx="7338991" cy="533997"/>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85800" y="1200151"/>
            <a:ext cx="7772400" cy="28003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Freeform 8"/>
          <p:cNvSpPr/>
          <p:nvPr/>
        </p:nvSpPr>
        <p:spPr>
          <a:xfrm>
            <a:off x="-196" y="4059253"/>
            <a:ext cx="7605568" cy="695933"/>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680725" y="4587381"/>
            <a:ext cx="7465656" cy="556120"/>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Freeform 6"/>
          <p:cNvSpPr/>
          <p:nvPr/>
        </p:nvSpPr>
        <p:spPr>
          <a:xfrm>
            <a:off x="1" y="4159449"/>
            <a:ext cx="9146383" cy="985837"/>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1">
                  <a:lumMod val="40000"/>
                  <a:lumOff val="60000"/>
                </a:schemeClr>
              </a:gs>
              <a:gs pos="50000">
                <a:schemeClr val="accent1"/>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a:solidFill>
                <a:schemeClr val="lt1"/>
              </a:solidFill>
              <a:latin typeface="+mn-lt"/>
              <a:ea typeface="+mn-ea"/>
              <a:cs typeface="+mn-cs"/>
            </a:endParaRPr>
          </a:p>
        </p:txBody>
      </p:sp>
      <p:sp>
        <p:nvSpPr>
          <p:cNvPr id="8" name="Freeform 7"/>
          <p:cNvSpPr/>
          <p:nvPr/>
        </p:nvSpPr>
        <p:spPr>
          <a:xfrm>
            <a:off x="-76" y="3970138"/>
            <a:ext cx="9144093" cy="1082279"/>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rgbClr val="000000"/>
              </a:gs>
              <a:gs pos="14000">
                <a:srgbClr val="333333"/>
              </a:gs>
              <a:gs pos="83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a:solidFill>
                <a:schemeClr val="lt1"/>
              </a:solidFill>
              <a:latin typeface="+mn-lt"/>
              <a:ea typeface="+mn-ea"/>
              <a:cs typeface="+mn-cs"/>
            </a:endParaRPr>
          </a:p>
        </p:txBody>
      </p:sp>
      <p:sp>
        <p:nvSpPr>
          <p:cNvPr id="9" name="Freeform 8"/>
          <p:cNvSpPr/>
          <p:nvPr/>
        </p:nvSpPr>
        <p:spPr>
          <a:xfrm>
            <a:off x="-76" y="3970138"/>
            <a:ext cx="9144093" cy="1082279"/>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rgbClr val="000000">
                  <a:alpha val="0"/>
                </a:srgbClr>
              </a:gs>
              <a:gs pos="57000">
                <a:srgbClr val="4D4D4D"/>
              </a:gs>
              <a:gs pos="100000">
                <a:srgbClr val="000000">
                  <a:alpha val="0"/>
                </a:srgb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a:solidFill>
                <a:schemeClr val="lt1"/>
              </a:solidFill>
              <a:latin typeface="+mn-lt"/>
              <a:ea typeface="+mn-ea"/>
              <a:cs typeface="+mn-cs"/>
            </a:endParaRPr>
          </a:p>
        </p:txBody>
      </p:sp>
      <p:sp>
        <p:nvSpPr>
          <p:cNvPr id="2" name="Title 1"/>
          <p:cNvSpPr>
            <a:spLocks noGrp="1"/>
          </p:cNvSpPr>
          <p:nvPr>
            <p:ph type="title"/>
          </p:nvPr>
        </p:nvSpPr>
        <p:spPr>
          <a:xfrm>
            <a:off x="722313" y="2725341"/>
            <a:ext cx="7772400" cy="1021556"/>
          </a:xfrm>
        </p:spPr>
        <p:txBody>
          <a:bodyPr anchor="t"/>
          <a:lstStyle>
            <a:lvl1pPr algn="l">
              <a:defRPr sz="40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722313" y="1600201"/>
            <a:ext cx="7772400" cy="1125140"/>
          </a:xfrm>
        </p:spPr>
        <p:txBody>
          <a:bodyPr anchor="b"/>
          <a:lstStyle>
            <a:lvl1pPr marL="0" indent="0">
              <a:buNone/>
              <a:defRPr sz="200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0" name="Rectangle 9"/>
          <p:cNvSpPr/>
          <p:nvPr/>
        </p:nvSpPr>
        <p:spPr>
          <a:xfrm>
            <a:off x="0" y="3946849"/>
            <a:ext cx="9144000" cy="559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30" y="4127002"/>
            <a:ext cx="9144066" cy="953363"/>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7"/>
          <p:cNvSpPr/>
          <p:nvPr/>
        </p:nvSpPr>
        <p:spPr>
          <a:xfrm>
            <a:off x="1807390" y="4611032"/>
            <a:ext cx="7338991" cy="533997"/>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0" y="4093369"/>
            <a:ext cx="7239000" cy="1050131"/>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10" name="Freeform 9"/>
          <p:cNvSpPr/>
          <p:nvPr/>
        </p:nvSpPr>
        <p:spPr>
          <a:xfrm>
            <a:off x="-196" y="4059253"/>
            <a:ext cx="7605568" cy="695933"/>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680725" y="4587381"/>
            <a:ext cx="7465656" cy="556120"/>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12"/>
          <p:cNvSpPr>
            <a:spLocks noGrp="1"/>
          </p:cNvSpPr>
          <p:nvPr>
            <p:ph sz="quarter" idx="13"/>
          </p:nvPr>
        </p:nvSpPr>
        <p:spPr>
          <a:xfrm>
            <a:off x="685800" y="1152144"/>
            <a:ext cx="3657600" cy="29077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4"/>
          </p:nvPr>
        </p:nvSpPr>
        <p:spPr>
          <a:xfrm>
            <a:off x="4800600" y="1152144"/>
            <a:ext cx="3657600" cy="29077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9"/>
          <p:cNvSpPr/>
          <p:nvPr/>
        </p:nvSpPr>
        <p:spPr>
          <a:xfrm>
            <a:off x="1807390" y="4611032"/>
            <a:ext cx="7338991" cy="533997"/>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1" name="Freeform 10"/>
          <p:cNvSpPr/>
          <p:nvPr/>
        </p:nvSpPr>
        <p:spPr>
          <a:xfrm>
            <a:off x="0" y="4093369"/>
            <a:ext cx="7239000" cy="1050131"/>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85800" y="1151335"/>
            <a:ext cx="3657600" cy="479822"/>
          </a:xfrm>
        </p:spPr>
        <p:txBody>
          <a:bodyPr anchor="b">
            <a:normAutofit/>
          </a:bodyPr>
          <a:lstStyle>
            <a:lvl1pPr marL="0" indent="0">
              <a:buNone/>
              <a:defRPr sz="2000" b="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151335"/>
            <a:ext cx="3657600" cy="479822"/>
          </a:xfrm>
        </p:spPr>
        <p:txBody>
          <a:bodyPr anchor="b">
            <a:normAutofit/>
          </a:bodyPr>
          <a:lstStyle>
            <a:lvl1pPr marL="0" indent="0">
              <a:buNone/>
              <a:defRPr sz="20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Freeform 11"/>
          <p:cNvSpPr/>
          <p:nvPr/>
        </p:nvSpPr>
        <p:spPr>
          <a:xfrm>
            <a:off x="-196" y="4059253"/>
            <a:ext cx="7605568" cy="695933"/>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p:nvPr/>
        </p:nvSpPr>
        <p:spPr>
          <a:xfrm>
            <a:off x="1680725" y="4587381"/>
            <a:ext cx="7465656" cy="556120"/>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ontent Placeholder 14"/>
          <p:cNvSpPr>
            <a:spLocks noGrp="1"/>
          </p:cNvSpPr>
          <p:nvPr>
            <p:ph sz="quarter" idx="13"/>
          </p:nvPr>
        </p:nvSpPr>
        <p:spPr>
          <a:xfrm>
            <a:off x="685800" y="1657350"/>
            <a:ext cx="36576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Content Placeholder 16"/>
          <p:cNvSpPr>
            <a:spLocks noGrp="1"/>
          </p:cNvSpPr>
          <p:nvPr>
            <p:ph sz="quarter" idx="14"/>
          </p:nvPr>
        </p:nvSpPr>
        <p:spPr>
          <a:xfrm>
            <a:off x="4800600" y="1657350"/>
            <a:ext cx="36576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5"/>
          <p:cNvSpPr/>
          <p:nvPr/>
        </p:nvSpPr>
        <p:spPr>
          <a:xfrm>
            <a:off x="2" y="3757614"/>
            <a:ext cx="7439025" cy="117871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0" y="4298751"/>
            <a:ext cx="9147178" cy="844750"/>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8" name="Freeform 7"/>
          <p:cNvSpPr/>
          <p:nvPr/>
        </p:nvSpPr>
        <p:spPr>
          <a:xfrm>
            <a:off x="1" y="3730058"/>
            <a:ext cx="7674867" cy="696224"/>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2382" y="4272181"/>
            <a:ext cx="9146382" cy="697721"/>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reeform 4"/>
          <p:cNvSpPr/>
          <p:nvPr/>
        </p:nvSpPr>
        <p:spPr>
          <a:xfrm>
            <a:off x="0" y="4298751"/>
            <a:ext cx="9147178" cy="844750"/>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3"/>
              </a:gs>
              <a:gs pos="50000">
                <a:schemeClr val="accent3">
                  <a:lumMod val="40000"/>
                  <a:lumOff val="60000"/>
                </a:schemeClr>
              </a:gs>
              <a:gs pos="5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6" name="Freeform 5"/>
          <p:cNvSpPr/>
          <p:nvPr/>
        </p:nvSpPr>
        <p:spPr>
          <a:xfrm>
            <a:off x="0" y="4036220"/>
            <a:ext cx="3286124" cy="905471"/>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6996854"/>
              <a:gd name="connsiteY0" fmla="*/ 0 h 1571625"/>
              <a:gd name="connsiteX1" fmla="*/ 6996854 w 6996854"/>
              <a:gd name="connsiteY1" fmla="*/ 1266825 h 1571625"/>
              <a:gd name="connsiteX2" fmla="*/ 0 w 6996854"/>
              <a:gd name="connsiteY2" fmla="*/ 1571625 h 1571625"/>
              <a:gd name="connsiteX3" fmla="*/ 0 w 6996854"/>
              <a:gd name="connsiteY3" fmla="*/ 0 h 1571625"/>
              <a:gd name="connsiteX0" fmla="*/ 0 w 7583417"/>
              <a:gd name="connsiteY0" fmla="*/ 0 h 800100"/>
              <a:gd name="connsiteX1" fmla="*/ 7583417 w 7583417"/>
              <a:gd name="connsiteY1" fmla="*/ 495300 h 800100"/>
              <a:gd name="connsiteX2" fmla="*/ 586563 w 7583417"/>
              <a:gd name="connsiteY2" fmla="*/ 800100 h 800100"/>
              <a:gd name="connsiteX3" fmla="*/ 0 w 7583417"/>
              <a:gd name="connsiteY3" fmla="*/ 0 h 800100"/>
              <a:gd name="connsiteX0" fmla="*/ 0 w 7017803"/>
              <a:gd name="connsiteY0" fmla="*/ 0 h 1200150"/>
              <a:gd name="connsiteX1" fmla="*/ 7017803 w 7017803"/>
              <a:gd name="connsiteY1" fmla="*/ 895350 h 1200150"/>
              <a:gd name="connsiteX2" fmla="*/ 20949 w 7017803"/>
              <a:gd name="connsiteY2" fmla="*/ 1200150 h 1200150"/>
              <a:gd name="connsiteX3" fmla="*/ 0 w 7017803"/>
              <a:gd name="connsiteY3" fmla="*/ 0 h 1200150"/>
              <a:gd name="connsiteX0" fmla="*/ 0 w 6410292"/>
              <a:gd name="connsiteY0" fmla="*/ 0 h 1752600"/>
              <a:gd name="connsiteX1" fmla="*/ 6410292 w 6410292"/>
              <a:gd name="connsiteY1" fmla="*/ 1752600 h 1752600"/>
              <a:gd name="connsiteX2" fmla="*/ 20949 w 6410292"/>
              <a:gd name="connsiteY2" fmla="*/ 1200150 h 1752600"/>
              <a:gd name="connsiteX3" fmla="*/ 0 w 6410292"/>
              <a:gd name="connsiteY3" fmla="*/ 0 h 1752600"/>
              <a:gd name="connsiteX0" fmla="*/ 0 w 7227290"/>
              <a:gd name="connsiteY0" fmla="*/ 0 h 1200150"/>
              <a:gd name="connsiteX1" fmla="*/ 7227290 w 7227290"/>
              <a:gd name="connsiteY1" fmla="*/ 885825 h 1200150"/>
              <a:gd name="connsiteX2" fmla="*/ 20949 w 7227290"/>
              <a:gd name="connsiteY2" fmla="*/ 1200150 h 1200150"/>
              <a:gd name="connsiteX3" fmla="*/ 0 w 7227290"/>
              <a:gd name="connsiteY3" fmla="*/ 0 h 1200150"/>
              <a:gd name="connsiteX0" fmla="*/ 0 w 7227290"/>
              <a:gd name="connsiteY0" fmla="*/ 0 h 885825"/>
              <a:gd name="connsiteX1" fmla="*/ 7227290 w 7227290"/>
              <a:gd name="connsiteY1" fmla="*/ 885825 h 885825"/>
              <a:gd name="connsiteX2" fmla="*/ 555141 w 7227290"/>
              <a:gd name="connsiteY2" fmla="*/ 862013 h 885825"/>
              <a:gd name="connsiteX3" fmla="*/ 0 w 7227290"/>
              <a:gd name="connsiteY3" fmla="*/ 0 h 885825"/>
              <a:gd name="connsiteX0" fmla="*/ 0 w 7227290"/>
              <a:gd name="connsiteY0" fmla="*/ 0 h 1207294"/>
              <a:gd name="connsiteX1" fmla="*/ 7227290 w 7227290"/>
              <a:gd name="connsiteY1" fmla="*/ 885825 h 1207294"/>
              <a:gd name="connsiteX2" fmla="*/ 0 w 7227290"/>
              <a:gd name="connsiteY2" fmla="*/ 1207294 h 1207294"/>
              <a:gd name="connsiteX3" fmla="*/ 0 w 7227290"/>
              <a:gd name="connsiteY3" fmla="*/ 0 h 1207294"/>
            </a:gdLst>
            <a:ahLst/>
            <a:cxnLst>
              <a:cxn ang="0">
                <a:pos x="connsiteX0" y="connsiteY0"/>
              </a:cxn>
              <a:cxn ang="0">
                <a:pos x="connsiteX1" y="connsiteY1"/>
              </a:cxn>
              <a:cxn ang="0">
                <a:pos x="connsiteX2" y="connsiteY2"/>
              </a:cxn>
              <a:cxn ang="0">
                <a:pos x="connsiteX3" y="connsiteY3"/>
              </a:cxn>
            </a:cxnLst>
            <a:rect l="l" t="t" r="r" b="b"/>
            <a:pathLst>
              <a:path w="7227290" h="1207294">
                <a:moveTo>
                  <a:pt x="0" y="0"/>
                </a:moveTo>
                <a:lnTo>
                  <a:pt x="7227290" y="885825"/>
                </a:lnTo>
                <a:lnTo>
                  <a:pt x="0" y="1207294"/>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2382" y="4272181"/>
            <a:ext cx="9146382" cy="697721"/>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96" y="4010265"/>
            <a:ext cx="3426231" cy="708544"/>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 name="connsiteX0" fmla="*/ 1 w 7605568"/>
              <a:gd name="connsiteY0" fmla="*/ 0 h 897732"/>
              <a:gd name="connsiteX1" fmla="*/ 0 w 7605568"/>
              <a:gd name="connsiteY1" fmla="*/ 75665 h 897732"/>
              <a:gd name="connsiteX2" fmla="*/ 2830674 w 7605568"/>
              <a:gd name="connsiteY2" fmla="*/ 806612 h 897732"/>
              <a:gd name="connsiteX3" fmla="*/ 7605568 w 7605568"/>
              <a:gd name="connsiteY3" fmla="*/ 897732 h 897732"/>
              <a:gd name="connsiteX4" fmla="*/ 1 w 7605568"/>
              <a:gd name="connsiteY4" fmla="*/ 0 h 897732"/>
              <a:gd name="connsiteX0" fmla="*/ 1 w 2930931"/>
              <a:gd name="connsiteY0" fmla="*/ 0 h 806612"/>
              <a:gd name="connsiteX1" fmla="*/ 0 w 2930931"/>
              <a:gd name="connsiteY1" fmla="*/ 75665 h 806612"/>
              <a:gd name="connsiteX2" fmla="*/ 2830674 w 2930931"/>
              <a:gd name="connsiteY2" fmla="*/ 806612 h 806612"/>
              <a:gd name="connsiteX3" fmla="*/ 2930931 w 2930931"/>
              <a:gd name="connsiteY3" fmla="*/ 785765 h 806612"/>
              <a:gd name="connsiteX4" fmla="*/ 1 w 2930931"/>
              <a:gd name="connsiteY4" fmla="*/ 0 h 806612"/>
              <a:gd name="connsiteX0" fmla="*/ 1 w 3204530"/>
              <a:gd name="connsiteY0" fmla="*/ 0 h 944725"/>
              <a:gd name="connsiteX1" fmla="*/ 0 w 3204530"/>
              <a:gd name="connsiteY1" fmla="*/ 75665 h 944725"/>
              <a:gd name="connsiteX2" fmla="*/ 3204530 w 3204530"/>
              <a:gd name="connsiteY2" fmla="*/ 944725 h 944725"/>
              <a:gd name="connsiteX3" fmla="*/ 2930931 w 3204530"/>
              <a:gd name="connsiteY3" fmla="*/ 785765 h 944725"/>
              <a:gd name="connsiteX4" fmla="*/ 1 w 3204530"/>
              <a:gd name="connsiteY4" fmla="*/ 0 h 944725"/>
              <a:gd name="connsiteX0" fmla="*/ 1 w 3426231"/>
              <a:gd name="connsiteY0" fmla="*/ 0 h 944725"/>
              <a:gd name="connsiteX1" fmla="*/ 0 w 3426231"/>
              <a:gd name="connsiteY1" fmla="*/ 75665 h 944725"/>
              <a:gd name="connsiteX2" fmla="*/ 3204530 w 3426231"/>
              <a:gd name="connsiteY2" fmla="*/ 944725 h 944725"/>
              <a:gd name="connsiteX3" fmla="*/ 3426231 w 3426231"/>
              <a:gd name="connsiteY3" fmla="*/ 923877 h 944725"/>
              <a:gd name="connsiteX4" fmla="*/ 1 w 3426231"/>
              <a:gd name="connsiteY4" fmla="*/ 0 h 94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6231" h="944725">
                <a:moveTo>
                  <a:pt x="1" y="0"/>
                </a:moveTo>
                <a:cubicBezTo>
                  <a:pt x="1" y="25222"/>
                  <a:pt x="0" y="50443"/>
                  <a:pt x="0" y="75665"/>
                </a:cubicBezTo>
                <a:lnTo>
                  <a:pt x="3204530" y="944725"/>
                </a:lnTo>
                <a:lnTo>
                  <a:pt x="3426231" y="923877"/>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0" y="0"/>
            <a:ext cx="9144000" cy="51435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7"/>
          <p:cNvSpPr/>
          <p:nvPr/>
        </p:nvSpPr>
        <p:spPr>
          <a:xfrm>
            <a:off x="2" y="3757614"/>
            <a:ext cx="7439025" cy="117871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0" y="4298751"/>
            <a:ext cx="9147178" cy="844750"/>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a:off x="676656" y="457200"/>
            <a:ext cx="3383280" cy="685800"/>
          </a:xfrm>
        </p:spPr>
        <p:txBody>
          <a:bodyPr anchor="b">
            <a:noAutofit/>
          </a:bodyPr>
          <a:lstStyle>
            <a:lvl1pPr algn="l">
              <a:defRPr sz="2200" b="0" i="0" cap="none" baseline="0">
                <a:solidFill>
                  <a:schemeClr val="tx2"/>
                </a:solidFill>
              </a:defRPr>
            </a:lvl1pPr>
          </a:lstStyle>
          <a:p>
            <a:r>
              <a:rPr lang="en-US" smtClean="0"/>
              <a:t>Click to edit Master title style</a:t>
            </a:r>
            <a:endParaRPr lang="en-US" dirty="0"/>
          </a:p>
        </p:txBody>
      </p:sp>
      <p:sp>
        <p:nvSpPr>
          <p:cNvPr id="10" name="Freeform 9"/>
          <p:cNvSpPr/>
          <p:nvPr/>
        </p:nvSpPr>
        <p:spPr>
          <a:xfrm>
            <a:off x="1" y="3730058"/>
            <a:ext cx="7674867" cy="696224"/>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2382" y="4272181"/>
            <a:ext cx="9146382" cy="697721"/>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12"/>
          <p:cNvSpPr>
            <a:spLocks noGrp="1"/>
          </p:cNvSpPr>
          <p:nvPr>
            <p:ph sz="quarter" idx="13"/>
          </p:nvPr>
        </p:nvSpPr>
        <p:spPr>
          <a:xfrm>
            <a:off x="4572000" y="457200"/>
            <a:ext cx="3886200" cy="31432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4" name="Text Placeholder 13"/>
          <p:cNvSpPr>
            <a:spLocks noGrp="1"/>
          </p:cNvSpPr>
          <p:nvPr>
            <p:ph type="body" sz="quarter" idx="14"/>
          </p:nvPr>
        </p:nvSpPr>
        <p:spPr>
          <a:xfrm>
            <a:off x="676274" y="1145286"/>
            <a:ext cx="3383280" cy="246888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Freeform 7"/>
          <p:cNvSpPr/>
          <p:nvPr/>
        </p:nvSpPr>
        <p:spPr>
          <a:xfrm>
            <a:off x="1807390" y="4611032"/>
            <a:ext cx="7338991" cy="533997"/>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9" name="Freeform 8"/>
          <p:cNvSpPr/>
          <p:nvPr/>
        </p:nvSpPr>
        <p:spPr>
          <a:xfrm>
            <a:off x="0" y="4093369"/>
            <a:ext cx="7239000" cy="1050131"/>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3" name="Picture Placeholder 2"/>
          <p:cNvSpPr>
            <a:spLocks noGrp="1"/>
          </p:cNvSpPr>
          <p:nvPr>
            <p:ph type="pic" idx="1"/>
          </p:nvPr>
        </p:nvSpPr>
        <p:spPr>
          <a:xfrm>
            <a:off x="4572000" y="457201"/>
            <a:ext cx="3886200" cy="3143249"/>
          </a:xfrm>
          <a:ln w="79375">
            <a:solidFill>
              <a:schemeClr val="tx1"/>
            </a:solidFill>
            <a:miter lim="800000"/>
          </a:ln>
          <a:effectLst>
            <a:outerShdw blurRad="50800" dist="38100" dir="5400000" algn="ctr" rotWithShape="0">
              <a:srgbClr val="000000">
                <a:alpha val="42000"/>
              </a:srgbClr>
            </a:outerShdw>
          </a:effectLst>
        </p:spPr>
        <p:txBody>
          <a:bodyPr>
            <a:normAutofit/>
          </a:bodyPr>
          <a:lstStyle>
            <a:lvl1pPr marL="0" indent="0" algn="ctr">
              <a:buNone/>
              <a:defRPr sz="25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10" name="Freeform 9"/>
          <p:cNvSpPr/>
          <p:nvPr/>
        </p:nvSpPr>
        <p:spPr>
          <a:xfrm>
            <a:off x="-196" y="4059253"/>
            <a:ext cx="7605568" cy="695933"/>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680725" y="4587381"/>
            <a:ext cx="7465656" cy="556120"/>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title"/>
          </p:nvPr>
        </p:nvSpPr>
        <p:spPr>
          <a:xfrm>
            <a:off x="676656" y="457200"/>
            <a:ext cx="3383280" cy="685800"/>
          </a:xfrm>
        </p:spPr>
        <p:txBody>
          <a:bodyPr anchor="b">
            <a:noAutofit/>
          </a:bodyPr>
          <a:lstStyle>
            <a:lvl1pPr algn="l">
              <a:defRPr sz="2200" b="0" i="0" cap="none" baseline="0">
                <a:solidFill>
                  <a:schemeClr val="tx2"/>
                </a:solidFill>
              </a:defRPr>
            </a:lvl1pPr>
          </a:lstStyle>
          <a:p>
            <a:r>
              <a:rPr lang="en-US" smtClean="0"/>
              <a:t>Click to edit Master title style</a:t>
            </a:r>
            <a:endParaRPr lang="en-US" dirty="0"/>
          </a:p>
        </p:txBody>
      </p:sp>
      <p:sp>
        <p:nvSpPr>
          <p:cNvPr id="15" name="Text Placeholder 14"/>
          <p:cNvSpPr>
            <a:spLocks noGrp="1"/>
          </p:cNvSpPr>
          <p:nvPr>
            <p:ph type="body" sz="quarter" idx="14"/>
          </p:nvPr>
        </p:nvSpPr>
        <p:spPr>
          <a:xfrm>
            <a:off x="676657" y="1143000"/>
            <a:ext cx="3381375" cy="2471738"/>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a:xfrm>
            <a:off x="0" y="4093369"/>
            <a:ext cx="7239000" cy="1050131"/>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807390" y="4611032"/>
            <a:ext cx="7338991" cy="533997"/>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196" y="4059253"/>
            <a:ext cx="7605568" cy="695933"/>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680725" y="4587381"/>
            <a:ext cx="7465656" cy="556120"/>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Freeform 6"/>
          <p:cNvSpPr/>
          <p:nvPr/>
        </p:nvSpPr>
        <p:spPr>
          <a:xfrm>
            <a:off x="0" y="4093369"/>
            <a:ext cx="7239000" cy="1050131"/>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807390" y="4611032"/>
            <a:ext cx="7338991" cy="533997"/>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196" y="4059253"/>
            <a:ext cx="7605568" cy="695933"/>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680725" y="4587381"/>
            <a:ext cx="7465656" cy="556120"/>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0"/>
            <a:ext cx="9144000" cy="5143500"/>
          </a:xfrm>
          <a:prstGeom prst="rect">
            <a:avLst/>
          </a:prstGeom>
          <a:blipFill dpi="0" rotWithShape="1">
            <a:blip r:embed="rId13">
              <a:alphaModFix amt="15000"/>
            </a:blip>
            <a:srcRect/>
            <a:tile tx="0" ty="0" sx="76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685800" y="205979"/>
            <a:ext cx="7772400" cy="857250"/>
          </a:xfrm>
          <a:prstGeom prst="rect">
            <a:avLst/>
          </a:prstGeom>
        </p:spPr>
        <p:txBody>
          <a:bodyPr vert="horz" lIns="0" tIns="45720" rIns="0" bIns="45720" rtlCol="0" anchor="ct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mtClean="0"/>
              <a:t>Click to edit Master title style</a:t>
            </a:r>
            <a:endParaRPr lang="en-US" dirty="0"/>
          </a:p>
        </p:txBody>
      </p:sp>
      <p:sp>
        <p:nvSpPr>
          <p:cNvPr id="3" name="Text Placeholder 2"/>
          <p:cNvSpPr>
            <a:spLocks noGrp="1"/>
          </p:cNvSpPr>
          <p:nvPr>
            <p:ph type="body" idx="1"/>
          </p:nvPr>
        </p:nvSpPr>
        <p:spPr>
          <a:xfrm>
            <a:off x="685800" y="1200151"/>
            <a:ext cx="7772400" cy="3394472"/>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00800" y="4812507"/>
            <a:ext cx="1981200" cy="273844"/>
          </a:xfrm>
          <a:prstGeom prst="rect">
            <a:avLst/>
          </a:prstGeom>
        </p:spPr>
        <p:txBody>
          <a:bodyPr vert="horz" lIns="0" tIns="45720" rIns="0" bIns="0" rtlCol="0" anchor="b" anchorCtr="0"/>
          <a:lstStyle>
            <a:lvl1pPr algn="r">
              <a:defRPr lang="en-US" sz="900" kern="1200" cap="all" spc="110" baseline="0" smtClean="0">
                <a:solidFill>
                  <a:srgbClr val="4D4D4D"/>
                </a:solidFill>
                <a:latin typeface="+mn-lt"/>
                <a:ea typeface="+mn-ea"/>
                <a:cs typeface="+mn-cs"/>
              </a:defRPr>
            </a:lvl1pPr>
          </a:lstStyle>
          <a:p>
            <a:fld id="{0106B4A3-4212-4E39-93DE-E053E8F69C28}" type="datetimeFigureOut">
              <a:rPr lang="en-US" smtClean="0"/>
              <a:pPr/>
              <a:t>11/24/2013</a:t>
            </a:fld>
            <a:endParaRPr lang="en-US"/>
          </a:p>
        </p:txBody>
      </p:sp>
      <p:sp>
        <p:nvSpPr>
          <p:cNvPr id="5" name="Footer Placeholder 4"/>
          <p:cNvSpPr>
            <a:spLocks noGrp="1"/>
          </p:cNvSpPr>
          <p:nvPr>
            <p:ph type="ftr" sz="quarter" idx="3"/>
          </p:nvPr>
        </p:nvSpPr>
        <p:spPr>
          <a:xfrm>
            <a:off x="228600" y="4812507"/>
            <a:ext cx="2895600" cy="273844"/>
          </a:xfrm>
          <a:prstGeom prst="rect">
            <a:avLst/>
          </a:prstGeom>
        </p:spPr>
        <p:txBody>
          <a:bodyPr vert="horz" lIns="0" tIns="45720" rIns="0" bIns="0" rtlCol="0" anchor="b" anchorCtr="0"/>
          <a:lstStyle>
            <a:lvl1pPr algn="l">
              <a:defRPr sz="900" cap="all" spc="110" baseline="0">
                <a:solidFill>
                  <a:srgbClr val="4D4D4D"/>
                </a:solidFill>
              </a:defRPr>
            </a:lvl1pPr>
          </a:lstStyle>
          <a:p>
            <a:endParaRPr kumimoji="0" lang="en-US"/>
          </a:p>
        </p:txBody>
      </p:sp>
      <p:sp>
        <p:nvSpPr>
          <p:cNvPr id="6" name="Slide Number Placeholder 5"/>
          <p:cNvSpPr>
            <a:spLocks noGrp="1"/>
          </p:cNvSpPr>
          <p:nvPr>
            <p:ph type="sldNum" sz="quarter" idx="4"/>
          </p:nvPr>
        </p:nvSpPr>
        <p:spPr>
          <a:xfrm>
            <a:off x="8458200" y="4812507"/>
            <a:ext cx="457200" cy="273844"/>
          </a:xfrm>
          <a:prstGeom prst="rect">
            <a:avLst/>
          </a:prstGeom>
        </p:spPr>
        <p:txBody>
          <a:bodyPr vert="horz" lIns="0" tIns="45720" rIns="0" bIns="0" rtlCol="0" anchor="b" anchorCtr="0"/>
          <a:lstStyle>
            <a:lvl1pPr algn="r">
              <a:defRPr sz="1100" b="1" baseline="0">
                <a:solidFill>
                  <a:srgbClr val="4D4D4D"/>
                </a:solidFill>
              </a:defRPr>
            </a:lvl1pPr>
          </a:lstStyle>
          <a:p>
            <a:fld id="{A3DCDF73-85D2-4237-9B32-053DBDB0C312}" type="slidenum">
              <a:rPr kumimoji="0" lang="en-US" smtClean="0"/>
              <a:pPr/>
              <a:t>‹#›</a:t>
            </a:fld>
            <a:endParaRPr kumimoji="0" lang="en-US"/>
          </a:p>
        </p:txBody>
      </p:sp>
    </p:spTree>
  </p:cSld>
  <p:clrMap bg1="dk1" tx1="lt1" bg2="dk2" tx2="lt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txStyles>
    <p:titleStyle>
      <a:lvl1pPr algn="l" defTabSz="914400" rtl="0" eaLnBrk="1" latinLnBrk="0" hangingPunct="1">
        <a:spcBef>
          <a:spcPct val="0"/>
        </a:spcBef>
        <a:buNone/>
        <a:defRPr sz="3600" b="1" kern="1200" cap="none" spc="50" baseline="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lnSpc>
          <a:spcPct val="100000"/>
        </a:lnSpc>
        <a:spcBef>
          <a:spcPts val="700"/>
        </a:spcBef>
        <a:buClr>
          <a:schemeClr val="accent1"/>
        </a:buClr>
        <a:buSzPct val="89000"/>
        <a:buFont typeface="Courier New" pitchFamily="49" charset="0"/>
        <a:buChar char="o"/>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9000"/>
        <a:buFont typeface="Courier New" pitchFamily="49" charset="0"/>
        <a:buChar char="o"/>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9000"/>
        <a:buFont typeface="Courier New" pitchFamily="49" charset="0"/>
        <a:buChar char="o"/>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9000"/>
        <a:buFont typeface="Courier New" pitchFamily="49" charset="0"/>
        <a:buChar char="o"/>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9000"/>
        <a:buFont typeface="Courier New" pitchFamily="49" charset="0"/>
        <a:buChar char="o"/>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ChangeArrowheads="1"/>
          </p:cNvSpPr>
          <p:nvPr/>
        </p:nvSpPr>
        <p:spPr bwMode="auto">
          <a:xfrm>
            <a:off x="685800" y="4686300"/>
            <a:ext cx="1905000" cy="342900"/>
          </a:xfrm>
          <a:prstGeom prst="rect">
            <a:avLst/>
          </a:prstGeom>
          <a:noFill/>
          <a:ln w="12700">
            <a:noFill/>
            <a:miter lim="800000"/>
            <a:headEnd/>
            <a:tailEnd/>
          </a:ln>
          <a:effectLst/>
        </p:spPr>
        <p:txBody>
          <a:bodyPr wrap="none" anchor="ctr"/>
          <a:lstStyle/>
          <a:p>
            <a:endParaRPr lang="en-US"/>
          </a:p>
        </p:txBody>
      </p:sp>
      <p:sp>
        <p:nvSpPr>
          <p:cNvPr id="4104" name="Rectangle 8"/>
          <p:cNvSpPr>
            <a:spLocks noGrp="1" noChangeArrowheads="1"/>
          </p:cNvSpPr>
          <p:nvPr>
            <p:ph type="ctrTitle"/>
          </p:nvPr>
        </p:nvSpPr>
        <p:spPr>
          <a:xfrm>
            <a:off x="457200" y="1841742"/>
            <a:ext cx="8229600" cy="1302544"/>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id-ID" sz="5400" spc="0" smtClean="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Ch</a:t>
            </a:r>
            <a:r>
              <a:rPr lang="en-US" sz="5400" spc="0" smtClean="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apter</a:t>
            </a:r>
            <a:r>
              <a:rPr lang="id-ID" sz="5400" spc="0" smtClean="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id-ID" sz="5400" spc="0" smtClean="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17</a:t>
            </a:r>
            <a:r>
              <a:rPr lang="id-ID" sz="8800" spc="0" smtClean="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id-ID" sz="8800" spc="0" smtClean="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id-ID" sz="8800" spc="0" smtClean="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Depreciation</a:t>
            </a:r>
            <a:endParaRPr lang="en-US" sz="8800" spc="0" dirty="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104"/>
                                        </p:tgtEl>
                                        <p:attrNameLst>
                                          <p:attrName>style.visibility</p:attrName>
                                        </p:attrNameLst>
                                      </p:cBhvr>
                                      <p:to>
                                        <p:strVal val="visible"/>
                                      </p:to>
                                    </p:set>
                                    <p:anim calcmode="lin" valueType="num">
                                      <p:cBhvr>
                                        <p:cTn id="7" dur="500" fill="hold"/>
                                        <p:tgtEl>
                                          <p:spTgt spid="4104"/>
                                        </p:tgtEl>
                                        <p:attrNameLst>
                                          <p:attrName>ppt_w</p:attrName>
                                        </p:attrNameLst>
                                      </p:cBhvr>
                                      <p:tavLst>
                                        <p:tav tm="0">
                                          <p:val>
                                            <p:fltVal val="0"/>
                                          </p:val>
                                        </p:tav>
                                        <p:tav tm="100000">
                                          <p:val>
                                            <p:strVal val="#ppt_w"/>
                                          </p:val>
                                        </p:tav>
                                      </p:tavLst>
                                    </p:anim>
                                    <p:anim calcmode="lin" valueType="num">
                                      <p:cBhvr>
                                        <p:cTn id="8" dur="500" fill="hold"/>
                                        <p:tgtEl>
                                          <p:spTgt spid="4104"/>
                                        </p:tgtEl>
                                        <p:attrNameLst>
                                          <p:attrName>ppt_h</p:attrName>
                                        </p:attrNameLst>
                                      </p:cBhvr>
                                      <p:tavLst>
                                        <p:tav tm="0">
                                          <p:val>
                                            <p:fltVal val="0"/>
                                          </p:val>
                                        </p:tav>
                                        <p:tav tm="100000">
                                          <p:val>
                                            <p:strVal val="#ppt_h"/>
                                          </p:val>
                                        </p:tav>
                                      </p:tavLst>
                                    </p:anim>
                                    <p:animEffect transition="in" filter="fade">
                                      <p:cBhvr>
                                        <p:cTn id="9" dur="500"/>
                                        <p:tgtEl>
                                          <p:spTgt spid="4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Intro</a:t>
            </a:r>
            <a:endParaRPr lang="en-US"/>
          </a:p>
        </p:txBody>
      </p:sp>
      <p:sp>
        <p:nvSpPr>
          <p:cNvPr id="3" name="Content Placeholder 2"/>
          <p:cNvSpPr>
            <a:spLocks noGrp="1"/>
          </p:cNvSpPr>
          <p:nvPr>
            <p:ph idx="1"/>
          </p:nvPr>
        </p:nvSpPr>
        <p:spPr/>
        <p:txBody>
          <a:bodyPr>
            <a:normAutofit/>
          </a:bodyPr>
          <a:lstStyle/>
          <a:p>
            <a:r>
              <a:rPr lang="en-US"/>
              <a:t>This chapter deals with </a:t>
            </a:r>
            <a:r>
              <a:rPr lang="en-US" smtClean="0"/>
              <a:t>the</a:t>
            </a:r>
            <a:r>
              <a:rPr lang="id-ID" smtClean="0"/>
              <a:t> </a:t>
            </a:r>
            <a:r>
              <a:rPr lang="en-US" smtClean="0"/>
              <a:t>valuation </a:t>
            </a:r>
            <a:r>
              <a:rPr lang="en-US"/>
              <a:t>of the </a:t>
            </a:r>
            <a:r>
              <a:rPr lang="en-US" b="1"/>
              <a:t>long-term </a:t>
            </a:r>
            <a:r>
              <a:rPr lang="en-US"/>
              <a:t>or </a:t>
            </a:r>
            <a:r>
              <a:rPr lang="en-US" b="1"/>
              <a:t>long-lived assets </a:t>
            </a:r>
            <a:r>
              <a:rPr lang="en-US"/>
              <a:t>of the firm: the property, plant, and equipment.</a:t>
            </a:r>
          </a:p>
          <a:p>
            <a:r>
              <a:rPr lang="en-US"/>
              <a:t>Companies acquire these relatively fixed or permanent assets in the course of </a:t>
            </a:r>
            <a:r>
              <a:rPr lang="en-US" smtClean="0"/>
              <a:t>building</a:t>
            </a:r>
            <a:r>
              <a:rPr lang="id-ID" smtClean="0"/>
              <a:t> </a:t>
            </a:r>
            <a:r>
              <a:rPr lang="en-US" smtClean="0"/>
              <a:t>and </a:t>
            </a:r>
            <a:r>
              <a:rPr lang="en-US"/>
              <a:t>operating a business. Some examples of these assets would be land, buildings, equipment</a:t>
            </a:r>
            <a:r>
              <a:rPr lang="en-US" smtClean="0"/>
              <a:t>,</a:t>
            </a:r>
            <a:r>
              <a:rPr lang="id-ID" smtClean="0"/>
              <a:t> </a:t>
            </a:r>
            <a:r>
              <a:rPr lang="en-US" smtClean="0"/>
              <a:t>machinery</a:t>
            </a:r>
            <a:r>
              <a:rPr lang="en-US"/>
              <a:t>, vehicles, furniture, fixtures, and tools.</a:t>
            </a:r>
          </a:p>
        </p:txBody>
      </p:sp>
    </p:spTree>
    <p:extLst>
      <p:ext uri="{BB962C8B-B14F-4D97-AF65-F5344CB8AC3E}">
        <p14:creationId xmlns:p14="http://schemas.microsoft.com/office/powerpoint/2010/main" val="84725014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Depreciation concept</a:t>
            </a:r>
            <a:endParaRPr lang="en-US"/>
          </a:p>
        </p:txBody>
      </p:sp>
      <p:sp>
        <p:nvSpPr>
          <p:cNvPr id="3" name="Content Placeholder 2"/>
          <p:cNvSpPr>
            <a:spLocks noGrp="1"/>
          </p:cNvSpPr>
          <p:nvPr>
            <p:ph idx="1"/>
          </p:nvPr>
        </p:nvSpPr>
        <p:spPr/>
        <p:txBody>
          <a:bodyPr>
            <a:normAutofit/>
          </a:bodyPr>
          <a:lstStyle/>
          <a:p>
            <a:r>
              <a:rPr lang="en-US"/>
              <a:t>As time goes by, the usefulness or productivity of these assets, except land, decreases.</a:t>
            </a:r>
          </a:p>
          <a:p>
            <a:r>
              <a:rPr lang="en-US"/>
              <a:t>Think of this decrease as a loss of revenue earning power. Accordingly, the cost of </a:t>
            </a:r>
            <a:r>
              <a:rPr lang="en-US" smtClean="0"/>
              <a:t>these</a:t>
            </a:r>
            <a:r>
              <a:rPr lang="id-ID" smtClean="0"/>
              <a:t> </a:t>
            </a:r>
            <a:r>
              <a:rPr lang="en-US" smtClean="0"/>
              <a:t>assets </a:t>
            </a:r>
            <a:r>
              <a:rPr lang="en-US"/>
              <a:t>is distributed over their useful life to coincide with the revenue earned. </a:t>
            </a:r>
            <a:r>
              <a:rPr lang="id-ID" smtClean="0"/>
              <a:t> </a:t>
            </a:r>
            <a:r>
              <a:rPr lang="en-US" smtClean="0"/>
              <a:t>This cost</a:t>
            </a:r>
            <a:r>
              <a:rPr lang="id-ID" smtClean="0"/>
              <a:t> </a:t>
            </a:r>
            <a:r>
              <a:rPr lang="en-US" smtClean="0"/>
              <a:t>write-off </a:t>
            </a:r>
            <a:r>
              <a:rPr lang="en-US"/>
              <a:t>is known as </a:t>
            </a:r>
            <a:r>
              <a:rPr lang="en-US" b="1"/>
              <a:t>depreciation</a:t>
            </a:r>
            <a:r>
              <a:rPr lang="en-US"/>
              <a:t>. On the income statement, depreciation is listed </a:t>
            </a:r>
            <a:r>
              <a:rPr lang="en-US" smtClean="0"/>
              <a:t>under</a:t>
            </a:r>
            <a:r>
              <a:rPr lang="id-ID" smtClean="0"/>
              <a:t> </a:t>
            </a:r>
            <a:r>
              <a:rPr lang="en-US" smtClean="0"/>
              <a:t>operating </a:t>
            </a:r>
            <a:r>
              <a:rPr lang="en-US"/>
              <a:t>expenses as </a:t>
            </a:r>
            <a:r>
              <a:rPr lang="en-US" b="1"/>
              <a:t>depreciation expense</a:t>
            </a:r>
            <a:r>
              <a:rPr lang="en-US"/>
              <a:t>. </a:t>
            </a:r>
          </a:p>
        </p:txBody>
      </p:sp>
    </p:spTree>
    <p:extLst>
      <p:ext uri="{BB962C8B-B14F-4D97-AF65-F5344CB8AC3E}">
        <p14:creationId xmlns:p14="http://schemas.microsoft.com/office/powerpoint/2010/main" val="198552079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id-ID" smtClean="0"/>
              <a:t>BOOK VALUE</a:t>
            </a:r>
            <a:endParaRPr lang="en-US"/>
          </a:p>
        </p:txBody>
      </p:sp>
      <p:sp>
        <p:nvSpPr>
          <p:cNvPr id="5" name="Content Placeholder 4"/>
          <p:cNvSpPr>
            <a:spLocks noGrp="1"/>
          </p:cNvSpPr>
          <p:nvPr>
            <p:ph idx="1"/>
          </p:nvPr>
        </p:nvSpPr>
        <p:spPr>
          <a:xfrm>
            <a:off x="674225" y="1211725"/>
            <a:ext cx="7772400" cy="2800350"/>
          </a:xfrm>
        </p:spPr>
        <p:txBody>
          <a:bodyPr/>
          <a:lstStyle/>
          <a:p>
            <a:pPr>
              <a:buFont typeface="Courier New" pitchFamily="49" charset="0"/>
              <a:buChar char="o"/>
            </a:pPr>
            <a:r>
              <a:rPr lang="en-US"/>
              <a:t>On the balance sheet, it is used to determine</a:t>
            </a:r>
            <a:r>
              <a:rPr lang="id-ID"/>
              <a:t> </a:t>
            </a:r>
            <a:r>
              <a:rPr lang="en-US"/>
              <a:t>the current </a:t>
            </a:r>
            <a:r>
              <a:rPr lang="en-US" b="1"/>
              <a:t>book value </a:t>
            </a:r>
            <a:r>
              <a:rPr lang="en-US"/>
              <a:t>of an asset, whereby</a:t>
            </a:r>
          </a:p>
          <a:p>
            <a:endParaRPr lang="id-ID" smtClean="0"/>
          </a:p>
          <a:p>
            <a:pPr marL="68580" indent="0" algn="ctr">
              <a:buNone/>
            </a:pPr>
            <a:r>
              <a:rPr lang="en-US"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Book value  </a:t>
            </a:r>
            <a:r>
              <a:rPr lang="id-ID"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Original cost </a:t>
            </a:r>
            <a:r>
              <a:rPr lang="id-ID"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r>
              <a:rPr lang="en-US"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Accumulated depreciation</a:t>
            </a:r>
          </a:p>
          <a:p>
            <a:endParaRPr lang="en-US"/>
          </a:p>
        </p:txBody>
      </p:sp>
    </p:spTree>
    <p:extLst>
      <p:ext uri="{BB962C8B-B14F-4D97-AF65-F5344CB8AC3E}">
        <p14:creationId xmlns:p14="http://schemas.microsoft.com/office/powerpoint/2010/main" val="396888904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Four important factors</a:t>
            </a:r>
          </a:p>
        </p:txBody>
      </p:sp>
      <p:sp>
        <p:nvSpPr>
          <p:cNvPr id="3" name="Content Placeholder 2"/>
          <p:cNvSpPr>
            <a:spLocks noGrp="1"/>
          </p:cNvSpPr>
          <p:nvPr>
            <p:ph idx="1"/>
          </p:nvPr>
        </p:nvSpPr>
        <p:spPr/>
        <p:txBody>
          <a:bodyPr>
            <a:normAutofit fontScale="77500" lnSpcReduction="20000"/>
          </a:bodyPr>
          <a:lstStyle/>
          <a:p>
            <a:pPr marL="525780" indent="-457200">
              <a:buFont typeface="+mj-lt"/>
              <a:buAutoNum type="arabicPeriod"/>
            </a:pPr>
            <a:r>
              <a:rPr lang="en-US" smtClean="0">
                <a:effectLst>
                  <a:outerShdw blurRad="38100" dist="38100" dir="2700000" algn="tl">
                    <a:srgbClr val="000000">
                      <a:alpha val="43137"/>
                    </a:srgbClr>
                  </a:outerShdw>
                </a:effectLst>
              </a:rPr>
              <a:t>The </a:t>
            </a:r>
            <a:r>
              <a:rPr lang="en-US" b="1">
                <a:effectLst>
                  <a:outerShdw blurRad="38100" dist="38100" dir="2700000" algn="tl">
                    <a:srgbClr val="000000">
                      <a:alpha val="43137"/>
                    </a:srgbClr>
                  </a:outerShdw>
                </a:effectLst>
              </a:rPr>
              <a:t>total cost</a:t>
            </a:r>
            <a:r>
              <a:rPr lang="en-US">
                <a:effectLst>
                  <a:outerShdw blurRad="38100" dist="38100" dir="2700000" algn="tl">
                    <a:srgbClr val="000000">
                      <a:alpha val="43137"/>
                    </a:srgbClr>
                  </a:outerShdw>
                </a:effectLst>
              </a:rPr>
              <a:t>, or </a:t>
            </a:r>
            <a:r>
              <a:rPr lang="en-US" b="1">
                <a:effectLst>
                  <a:outerShdw blurRad="38100" dist="38100" dir="2700000" algn="tl">
                    <a:srgbClr val="000000">
                      <a:alpha val="43137"/>
                    </a:srgbClr>
                  </a:outerShdw>
                </a:effectLst>
              </a:rPr>
              <a:t>original basis </a:t>
            </a:r>
            <a:r>
              <a:rPr lang="en-US">
                <a:effectLst>
                  <a:outerShdw blurRad="38100" dist="38100" dir="2700000" algn="tl">
                    <a:srgbClr val="000000">
                      <a:alpha val="43137"/>
                    </a:srgbClr>
                  </a:outerShdw>
                </a:effectLst>
              </a:rPr>
              <a:t>of the asset. This amount includes such items as shipping</a:t>
            </a:r>
            <a:r>
              <a:rPr lang="en-US" smtClean="0">
                <a:effectLst>
                  <a:outerShdw blurRad="38100" dist="38100" dir="2700000" algn="tl">
                    <a:srgbClr val="000000">
                      <a:alpha val="43137"/>
                    </a:srgbClr>
                  </a:outerShdw>
                </a:effectLst>
              </a:rPr>
              <a:t>,</a:t>
            </a:r>
            <a:r>
              <a:rPr lang="id-ID" smtClean="0">
                <a:effectLst>
                  <a:outerShdw blurRad="38100" dist="38100" dir="2700000" algn="tl">
                    <a:srgbClr val="000000">
                      <a:alpha val="43137"/>
                    </a:srgbClr>
                  </a:outerShdw>
                </a:effectLst>
              </a:rPr>
              <a:t> </a:t>
            </a:r>
            <a:r>
              <a:rPr lang="en-US" smtClean="0">
                <a:effectLst>
                  <a:outerShdw blurRad="38100" dist="38100" dir="2700000" algn="tl">
                    <a:srgbClr val="000000">
                      <a:alpha val="43137"/>
                    </a:srgbClr>
                  </a:outerShdw>
                </a:effectLst>
              </a:rPr>
              <a:t>handling</a:t>
            </a:r>
            <a:r>
              <a:rPr lang="en-US">
                <a:effectLst>
                  <a:outerShdw blurRad="38100" dist="38100" dir="2700000" algn="tl">
                    <a:srgbClr val="000000">
                      <a:alpha val="43137"/>
                    </a:srgbClr>
                  </a:outerShdw>
                </a:effectLst>
              </a:rPr>
              <a:t>, and set-up charges.</a:t>
            </a:r>
          </a:p>
          <a:p>
            <a:pPr marL="525780" indent="-457200">
              <a:buFont typeface="+mj-lt"/>
              <a:buAutoNum type="arabicPeriod"/>
            </a:pPr>
            <a:r>
              <a:rPr lang="en-US" smtClean="0">
                <a:effectLst>
                  <a:outerShdw blurRad="38100" dist="38100" dir="2700000" algn="tl">
                    <a:srgbClr val="000000">
                      <a:alpha val="43137"/>
                    </a:srgbClr>
                  </a:outerShdw>
                </a:effectLst>
              </a:rPr>
              <a:t>The </a:t>
            </a:r>
            <a:r>
              <a:rPr lang="en-US">
                <a:effectLst>
                  <a:outerShdw blurRad="38100" dist="38100" dir="2700000" algn="tl">
                    <a:srgbClr val="000000">
                      <a:alpha val="43137"/>
                    </a:srgbClr>
                  </a:outerShdw>
                </a:effectLst>
              </a:rPr>
              <a:t>asset’s estimated </a:t>
            </a:r>
            <a:r>
              <a:rPr lang="en-US" b="1">
                <a:effectLst>
                  <a:outerShdw blurRad="38100" dist="38100" dir="2700000" algn="tl">
                    <a:srgbClr val="000000">
                      <a:alpha val="43137"/>
                    </a:srgbClr>
                  </a:outerShdw>
                </a:effectLst>
              </a:rPr>
              <a:t>residual value </a:t>
            </a:r>
            <a:r>
              <a:rPr lang="en-US">
                <a:effectLst>
                  <a:outerShdw blurRad="38100" dist="38100" dir="2700000" algn="tl">
                    <a:srgbClr val="000000">
                      <a:alpha val="43137"/>
                    </a:srgbClr>
                  </a:outerShdw>
                </a:effectLst>
              </a:rPr>
              <a:t>at the time that it is taken out of service. This is </a:t>
            </a:r>
            <a:r>
              <a:rPr lang="en-US" smtClean="0">
                <a:effectLst>
                  <a:outerShdw blurRad="38100" dist="38100" dir="2700000" algn="tl">
                    <a:srgbClr val="000000">
                      <a:alpha val="43137"/>
                    </a:srgbClr>
                  </a:outerShdw>
                </a:effectLst>
              </a:rPr>
              <a:t>also</a:t>
            </a:r>
            <a:r>
              <a:rPr lang="id-ID" smtClean="0">
                <a:effectLst>
                  <a:outerShdw blurRad="38100" dist="38100" dir="2700000" algn="tl">
                    <a:srgbClr val="000000">
                      <a:alpha val="43137"/>
                    </a:srgbClr>
                  </a:outerShdw>
                </a:effectLst>
              </a:rPr>
              <a:t> </a:t>
            </a:r>
            <a:r>
              <a:rPr lang="en-US" smtClean="0">
                <a:effectLst>
                  <a:outerShdw blurRad="38100" dist="38100" dir="2700000" algn="tl">
                    <a:srgbClr val="000000">
                      <a:alpha val="43137"/>
                    </a:srgbClr>
                  </a:outerShdw>
                </a:effectLst>
              </a:rPr>
              <a:t>known </a:t>
            </a:r>
            <a:r>
              <a:rPr lang="en-US">
                <a:effectLst>
                  <a:outerShdw blurRad="38100" dist="38100" dir="2700000" algn="tl">
                    <a:srgbClr val="000000">
                      <a:alpha val="43137"/>
                    </a:srgbClr>
                  </a:outerShdw>
                </a:effectLst>
              </a:rPr>
              <a:t>as </a:t>
            </a:r>
            <a:r>
              <a:rPr lang="en-US" b="1">
                <a:effectLst>
                  <a:outerShdw blurRad="38100" dist="38100" dir="2700000" algn="tl">
                    <a:srgbClr val="000000">
                      <a:alpha val="43137"/>
                    </a:srgbClr>
                  </a:outerShdw>
                </a:effectLst>
              </a:rPr>
              <a:t>scrap value</a:t>
            </a:r>
            <a:r>
              <a:rPr lang="en-US">
                <a:effectLst>
                  <a:outerShdw blurRad="38100" dist="38100" dir="2700000" algn="tl">
                    <a:srgbClr val="000000">
                      <a:alpha val="43137"/>
                    </a:srgbClr>
                  </a:outerShdw>
                </a:effectLst>
              </a:rPr>
              <a:t>, </a:t>
            </a:r>
            <a:r>
              <a:rPr lang="en-US" b="1">
                <a:effectLst>
                  <a:outerShdw blurRad="38100" dist="38100" dir="2700000" algn="tl">
                    <a:srgbClr val="000000">
                      <a:alpha val="43137"/>
                    </a:srgbClr>
                  </a:outerShdw>
                </a:effectLst>
              </a:rPr>
              <a:t>salvage value</a:t>
            </a:r>
            <a:r>
              <a:rPr lang="en-US">
                <a:effectLst>
                  <a:outerShdw blurRad="38100" dist="38100" dir="2700000" algn="tl">
                    <a:srgbClr val="000000">
                      <a:alpha val="43137"/>
                    </a:srgbClr>
                  </a:outerShdw>
                </a:effectLst>
              </a:rPr>
              <a:t>, or </a:t>
            </a:r>
            <a:r>
              <a:rPr lang="en-US" b="1">
                <a:effectLst>
                  <a:outerShdw blurRad="38100" dist="38100" dir="2700000" algn="tl">
                    <a:srgbClr val="000000">
                      <a:alpha val="43137"/>
                    </a:srgbClr>
                  </a:outerShdw>
                </a:effectLst>
              </a:rPr>
              <a:t>trade-in value</a:t>
            </a:r>
            <a:r>
              <a:rPr lang="en-US">
                <a:effectLst>
                  <a:outerShdw blurRad="38100" dist="38100" dir="2700000" algn="tl">
                    <a:srgbClr val="000000">
                      <a:alpha val="43137"/>
                    </a:srgbClr>
                  </a:outerShdw>
                </a:effectLst>
              </a:rPr>
              <a:t>.</a:t>
            </a:r>
          </a:p>
          <a:p>
            <a:pPr marL="525780" indent="-457200">
              <a:buFont typeface="+mj-lt"/>
              <a:buAutoNum type="arabicPeriod"/>
            </a:pPr>
            <a:r>
              <a:rPr lang="en-US" smtClean="0">
                <a:effectLst>
                  <a:outerShdw blurRad="38100" dist="38100" dir="2700000" algn="tl">
                    <a:srgbClr val="000000">
                      <a:alpha val="43137"/>
                    </a:srgbClr>
                  </a:outerShdw>
                </a:effectLst>
              </a:rPr>
              <a:t>An </a:t>
            </a:r>
            <a:r>
              <a:rPr lang="en-US">
                <a:effectLst>
                  <a:outerShdw blurRad="38100" dist="38100" dir="2700000" algn="tl">
                    <a:srgbClr val="000000">
                      <a:alpha val="43137"/>
                    </a:srgbClr>
                  </a:outerShdw>
                </a:effectLst>
              </a:rPr>
              <a:t>estimate of the </a:t>
            </a:r>
            <a:r>
              <a:rPr lang="en-US" b="1">
                <a:effectLst>
                  <a:outerShdw blurRad="38100" dist="38100" dir="2700000" algn="tl">
                    <a:srgbClr val="000000">
                      <a:alpha val="43137"/>
                    </a:srgbClr>
                  </a:outerShdw>
                </a:effectLst>
              </a:rPr>
              <a:t>useful life </a:t>
            </a:r>
            <a:r>
              <a:rPr lang="en-US">
                <a:effectLst>
                  <a:outerShdw blurRad="38100" dist="38100" dir="2700000" algn="tl">
                    <a:srgbClr val="000000">
                      <a:alpha val="43137"/>
                    </a:srgbClr>
                  </a:outerShdw>
                </a:effectLst>
              </a:rPr>
              <a:t>of the asset or the length of time it is expected to </a:t>
            </a:r>
            <a:r>
              <a:rPr lang="en-US" smtClean="0">
                <a:effectLst>
                  <a:outerShdw blurRad="38100" dist="38100" dir="2700000" algn="tl">
                    <a:srgbClr val="000000">
                      <a:alpha val="43137"/>
                    </a:srgbClr>
                  </a:outerShdw>
                </a:effectLst>
              </a:rPr>
              <a:t>generate</a:t>
            </a:r>
            <a:r>
              <a:rPr lang="id-ID" smtClean="0">
                <a:effectLst>
                  <a:outerShdw blurRad="38100" dist="38100" dir="2700000" algn="tl">
                    <a:srgbClr val="000000">
                      <a:alpha val="43137"/>
                    </a:srgbClr>
                  </a:outerShdw>
                </a:effectLst>
              </a:rPr>
              <a:t> </a:t>
            </a:r>
            <a:r>
              <a:rPr lang="en-US" smtClean="0">
                <a:effectLst>
                  <a:outerShdw blurRad="38100" dist="38100" dir="2700000" algn="tl">
                    <a:srgbClr val="000000">
                      <a:alpha val="43137"/>
                    </a:srgbClr>
                  </a:outerShdw>
                </a:effectLst>
              </a:rPr>
              <a:t>revenue</a:t>
            </a:r>
            <a:r>
              <a:rPr lang="en-US">
                <a:effectLst>
                  <a:outerShdw blurRad="38100" dist="38100" dir="2700000" algn="tl">
                    <a:srgbClr val="000000">
                      <a:alpha val="43137"/>
                    </a:srgbClr>
                  </a:outerShdw>
                </a:effectLst>
              </a:rPr>
              <a:t>. To be depreciated, an asset must have a life greater than 1 year.</a:t>
            </a:r>
          </a:p>
          <a:p>
            <a:pPr marL="525780" indent="-457200">
              <a:buFont typeface="+mj-lt"/>
              <a:buAutoNum type="arabicPeriod"/>
            </a:pPr>
            <a:r>
              <a:rPr lang="en-US" smtClean="0">
                <a:effectLst>
                  <a:outerShdw blurRad="38100" dist="38100" dir="2700000" algn="tl">
                    <a:srgbClr val="000000">
                      <a:alpha val="43137"/>
                    </a:srgbClr>
                  </a:outerShdw>
                </a:effectLst>
              </a:rPr>
              <a:t>The </a:t>
            </a:r>
            <a:r>
              <a:rPr lang="en-US">
                <a:effectLst>
                  <a:outerShdw blurRad="38100" dist="38100" dir="2700000" algn="tl">
                    <a:srgbClr val="000000">
                      <a:alpha val="43137"/>
                    </a:srgbClr>
                  </a:outerShdw>
                </a:effectLst>
              </a:rPr>
              <a:t>method of calculating depreciation must match the way in which the asset </a:t>
            </a:r>
            <a:r>
              <a:rPr lang="en-US" smtClean="0">
                <a:effectLst>
                  <a:outerShdw blurRad="38100" dist="38100" dir="2700000" algn="tl">
                    <a:srgbClr val="000000">
                      <a:alpha val="43137"/>
                    </a:srgbClr>
                  </a:outerShdw>
                </a:effectLst>
              </a:rPr>
              <a:t>will</a:t>
            </a:r>
            <a:r>
              <a:rPr lang="id-ID" smtClean="0">
                <a:effectLst>
                  <a:outerShdw blurRad="38100" dist="38100" dir="2700000" algn="tl">
                    <a:srgbClr val="000000">
                      <a:alpha val="43137"/>
                    </a:srgbClr>
                  </a:outerShdw>
                </a:effectLst>
              </a:rPr>
              <a:t> </a:t>
            </a:r>
            <a:r>
              <a:rPr lang="en-US" smtClean="0">
                <a:effectLst>
                  <a:outerShdw blurRad="38100" dist="38100" dir="2700000" algn="tl">
                    <a:srgbClr val="000000">
                      <a:alpha val="43137"/>
                    </a:srgbClr>
                  </a:outerShdw>
                </a:effectLst>
              </a:rPr>
              <a:t>depreciate</a:t>
            </a:r>
            <a:r>
              <a:rPr lang="en-US">
                <a:effectLst>
                  <a:outerShdw blurRad="38100" dist="38100" dir="2700000" algn="tl">
                    <a:srgbClr val="000000">
                      <a:alpha val="43137"/>
                    </a:srgbClr>
                  </a:outerShdw>
                </a:effectLst>
              </a:rPr>
              <a:t>. Some assets depreciate evenly over the years (straight-line depreciation</a:t>
            </a:r>
            <a:r>
              <a:rPr lang="en-US" smtClean="0">
                <a:effectLst>
                  <a:outerShdw blurRad="38100" dist="38100" dir="2700000" algn="tl">
                    <a:srgbClr val="000000">
                      <a:alpha val="43137"/>
                    </a:srgbClr>
                  </a:outerShdw>
                </a:effectLst>
              </a:rPr>
              <a:t>),</a:t>
            </a:r>
            <a:r>
              <a:rPr lang="id-ID" smtClean="0">
                <a:effectLst>
                  <a:outerShdw blurRad="38100" dist="38100" dir="2700000" algn="tl">
                    <a:srgbClr val="000000">
                      <a:alpha val="43137"/>
                    </a:srgbClr>
                  </a:outerShdw>
                </a:effectLst>
              </a:rPr>
              <a:t> </a:t>
            </a:r>
            <a:r>
              <a:rPr lang="en-US" smtClean="0">
                <a:effectLst>
                  <a:outerShdw blurRad="38100" dist="38100" dir="2700000" algn="tl">
                    <a:srgbClr val="000000">
                      <a:alpha val="43137"/>
                    </a:srgbClr>
                  </a:outerShdw>
                </a:effectLst>
              </a:rPr>
              <a:t>whereas </a:t>
            </a:r>
            <a:r>
              <a:rPr lang="en-US">
                <a:effectLst>
                  <a:outerShdw blurRad="38100" dist="38100" dir="2700000" algn="tl">
                    <a:srgbClr val="000000">
                      <a:alpha val="43137"/>
                    </a:srgbClr>
                  </a:outerShdw>
                </a:effectLst>
              </a:rPr>
              <a:t>others depreciate more quickly at first and then slow down in the later </a:t>
            </a:r>
            <a:r>
              <a:rPr lang="en-US" smtClean="0">
                <a:effectLst>
                  <a:outerShdw blurRad="38100" dist="38100" dir="2700000" algn="tl">
                    <a:srgbClr val="000000">
                      <a:alpha val="43137"/>
                    </a:srgbClr>
                  </a:outerShdw>
                </a:effectLst>
              </a:rPr>
              <a:t>years</a:t>
            </a:r>
            <a:r>
              <a:rPr lang="id-ID" smtClean="0">
                <a:effectLst>
                  <a:outerShdw blurRad="38100" dist="38100" dir="2700000" algn="tl">
                    <a:srgbClr val="000000">
                      <a:alpha val="43137"/>
                    </a:srgbClr>
                  </a:outerShdw>
                </a:effectLst>
              </a:rPr>
              <a:t> </a:t>
            </a:r>
            <a:r>
              <a:rPr lang="en-US" smtClean="0">
                <a:effectLst>
                  <a:outerShdw blurRad="38100" dist="38100" dir="2700000" algn="tl">
                    <a:srgbClr val="000000">
                      <a:alpha val="43137"/>
                    </a:srgbClr>
                  </a:outerShdw>
                </a:effectLst>
              </a:rPr>
              <a:t>(</a:t>
            </a:r>
            <a:r>
              <a:rPr lang="en-US">
                <a:effectLst>
                  <a:outerShdw blurRad="38100" dist="38100" dir="2700000" algn="tl">
                    <a:srgbClr val="000000">
                      <a:alpha val="43137"/>
                    </a:srgbClr>
                  </a:outerShdw>
                </a:effectLst>
              </a:rPr>
              <a:t>accelerated depreciation). Regardless of which method a company chooses, at the end </a:t>
            </a:r>
            <a:r>
              <a:rPr lang="en-US" smtClean="0">
                <a:effectLst>
                  <a:outerShdw blurRad="38100" dist="38100" dir="2700000" algn="tl">
                    <a:srgbClr val="000000">
                      <a:alpha val="43137"/>
                    </a:srgbClr>
                  </a:outerShdw>
                </a:effectLst>
              </a:rPr>
              <a:t>of</a:t>
            </a:r>
            <a:r>
              <a:rPr lang="id-ID" smtClean="0">
                <a:effectLst>
                  <a:outerShdw blurRad="38100" dist="38100" dir="2700000" algn="tl">
                    <a:srgbClr val="000000">
                      <a:alpha val="43137"/>
                    </a:srgbClr>
                  </a:outerShdw>
                </a:effectLst>
              </a:rPr>
              <a:t> </a:t>
            </a:r>
            <a:r>
              <a:rPr lang="en-US" smtClean="0">
                <a:effectLst>
                  <a:outerShdw blurRad="38100" dist="38100" dir="2700000" algn="tl">
                    <a:srgbClr val="000000">
                      <a:alpha val="43137"/>
                    </a:srgbClr>
                  </a:outerShdw>
                </a:effectLst>
              </a:rPr>
              <a:t>the </a:t>
            </a:r>
            <a:r>
              <a:rPr lang="en-US">
                <a:effectLst>
                  <a:outerShdw blurRad="38100" dist="38100" dir="2700000" algn="tl">
                    <a:srgbClr val="000000">
                      <a:alpha val="43137"/>
                    </a:srgbClr>
                  </a:outerShdw>
                </a:effectLst>
              </a:rPr>
              <a:t>useful life of an asset, the total amount of depreciation expense write-off will be </a:t>
            </a:r>
            <a:r>
              <a:rPr lang="en-US" smtClean="0">
                <a:effectLst>
                  <a:outerShdw blurRad="38100" dist="38100" dir="2700000" algn="tl">
                    <a:srgbClr val="000000">
                      <a:alpha val="43137"/>
                    </a:srgbClr>
                  </a:outerShdw>
                </a:effectLst>
              </a:rPr>
              <a:t>the</a:t>
            </a:r>
            <a:r>
              <a:rPr lang="id-ID" smtClean="0">
                <a:effectLst>
                  <a:outerShdw blurRad="38100" dist="38100" dir="2700000" algn="tl">
                    <a:srgbClr val="000000">
                      <a:alpha val="43137"/>
                    </a:srgbClr>
                  </a:outerShdw>
                </a:effectLst>
              </a:rPr>
              <a:t> </a:t>
            </a:r>
            <a:r>
              <a:rPr lang="en-US" smtClean="0">
                <a:effectLst>
                  <a:outerShdw blurRad="38100" dist="38100" dir="2700000" algn="tl">
                    <a:srgbClr val="000000">
                      <a:alpha val="43137"/>
                    </a:srgbClr>
                  </a:outerShdw>
                </a:effectLst>
              </a:rPr>
              <a:t>same</a:t>
            </a:r>
            <a:r>
              <a:rPr lang="en-US">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val="276407046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DEPRECIATION METHODS</a:t>
            </a:r>
            <a:endParaRPr lang="en-US"/>
          </a:p>
        </p:txBody>
      </p:sp>
      <p:sp>
        <p:nvSpPr>
          <p:cNvPr id="3" name="Content Placeholder 2"/>
          <p:cNvSpPr>
            <a:spLocks noGrp="1"/>
          </p:cNvSpPr>
          <p:nvPr>
            <p:ph idx="1"/>
          </p:nvPr>
        </p:nvSpPr>
        <p:spPr/>
        <p:txBody>
          <a:bodyPr>
            <a:normAutofit fontScale="85000" lnSpcReduction="10000"/>
          </a:bodyPr>
          <a:lstStyle/>
          <a:p>
            <a:r>
              <a:rPr lang="en-US"/>
              <a:t>This chapter examines the various methods used to depreciate assets. In Section I, we learn to calculate depreciation by the four traditional methods: </a:t>
            </a:r>
            <a:r>
              <a:rPr lang="en-US" b="1" i="1"/>
              <a:t>straight-line</a:t>
            </a:r>
            <a:r>
              <a:rPr lang="en-US"/>
              <a:t>; </a:t>
            </a:r>
            <a:r>
              <a:rPr lang="en-US" b="1" i="1"/>
              <a:t>sum-of-the-years’ digits</a:t>
            </a:r>
            <a:r>
              <a:rPr lang="en-US"/>
              <a:t>; </a:t>
            </a:r>
            <a:r>
              <a:rPr lang="en-US" b="1" i="1"/>
              <a:t>declining-balance</a:t>
            </a:r>
            <a:r>
              <a:rPr lang="en-US"/>
              <a:t>; and </a:t>
            </a:r>
            <a:r>
              <a:rPr lang="en-US" b="1" i="1"/>
              <a:t>units-of-production</a:t>
            </a:r>
            <a:r>
              <a:rPr lang="en-US"/>
              <a:t>. Any of these methods may be used for financial statement reporting. However, once a method has been implemented, it cannot be changed. </a:t>
            </a:r>
          </a:p>
          <a:p>
            <a:r>
              <a:rPr lang="en-US"/>
              <a:t>Frequently, the amount of depreciation reported by a company on its financial statements will differ from the amount reported to the IRS for income tax purposes, because the IRS allows additional options for calculating depreciation expense. Today, the most widely used method for tax purposes is known as the </a:t>
            </a:r>
            <a:r>
              <a:rPr lang="en-US" b="1" i="1"/>
              <a:t>modified accelerated cost recovery system </a:t>
            </a:r>
            <a:r>
              <a:rPr lang="en-US"/>
              <a:t>(MACRS).</a:t>
            </a:r>
          </a:p>
          <a:p>
            <a:endParaRPr lang="en-US"/>
          </a:p>
        </p:txBody>
      </p:sp>
    </p:spTree>
    <p:extLst>
      <p:ext uri="{BB962C8B-B14F-4D97-AF65-F5344CB8AC3E}">
        <p14:creationId xmlns:p14="http://schemas.microsoft.com/office/powerpoint/2010/main" val="268389238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a:t>CALCULATING DEPRECIATION BY</a:t>
            </a:r>
            <a:br>
              <a:rPr lang="en-US" b="1"/>
            </a:br>
            <a:r>
              <a:rPr lang="en-US" b="1"/>
              <a:t>THE STRAIGHT-LINE METHOD</a:t>
            </a:r>
            <a:endParaRPr lang="en-US"/>
          </a:p>
        </p:txBody>
      </p:sp>
      <p:sp>
        <p:nvSpPr>
          <p:cNvPr id="3" name="Content Placeholder 2"/>
          <p:cNvSpPr>
            <a:spLocks noGrp="1"/>
          </p:cNvSpPr>
          <p:nvPr>
            <p:ph idx="1"/>
          </p:nvPr>
        </p:nvSpPr>
        <p:spPr/>
        <p:txBody>
          <a:bodyPr/>
          <a:lstStyle/>
          <a:p>
            <a:r>
              <a:rPr lang="id-ID"/>
              <a:t> </a:t>
            </a:r>
            <a:r>
              <a:rPr lang="en-US" smtClean="0"/>
              <a:t>The </a:t>
            </a:r>
            <a:r>
              <a:rPr lang="en-US" b="1"/>
              <a:t>straight-line depreciation </a:t>
            </a:r>
            <a:r>
              <a:rPr lang="en-US"/>
              <a:t>method is by far the most widely used in business today. It provides for equal periodic charges to be written off over the estimated useful life of the asset. </a:t>
            </a:r>
            <a:endParaRPr lang="id-ID" smtClean="0"/>
          </a:p>
          <a:p>
            <a:r>
              <a:rPr lang="en-US" smtClean="0"/>
              <a:t>Once </a:t>
            </a:r>
            <a:r>
              <a:rPr lang="en-US"/>
              <a:t>the annual depreciation has been determined, we can set up a </a:t>
            </a:r>
            <a:r>
              <a:rPr lang="en-US" b="1"/>
              <a:t>depreciation schedule</a:t>
            </a:r>
            <a:r>
              <a:rPr lang="en-US"/>
              <a:t>. The depreciation schedule is a chart illustrating the depreciation activity of the asset for each year of its useful life. </a:t>
            </a:r>
          </a:p>
          <a:p>
            <a:endParaRPr lang="en-US"/>
          </a:p>
        </p:txBody>
      </p:sp>
    </p:spTree>
    <p:extLst>
      <p:ext uri="{BB962C8B-B14F-4D97-AF65-F5344CB8AC3E}">
        <p14:creationId xmlns:p14="http://schemas.microsoft.com/office/powerpoint/2010/main" val="75641721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71463"/>
            <a:ext cx="7315200" cy="460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8911545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Example 1</a:t>
            </a:r>
            <a:endParaRPr lang="en-US"/>
          </a:p>
        </p:txBody>
      </p:sp>
      <p:sp>
        <p:nvSpPr>
          <p:cNvPr id="3" name="Content Placeholder 2"/>
          <p:cNvSpPr>
            <a:spLocks noGrp="1"/>
          </p:cNvSpPr>
          <p:nvPr>
            <p:ph idx="1"/>
          </p:nvPr>
        </p:nvSpPr>
        <p:spPr/>
        <p:txBody>
          <a:bodyPr>
            <a:normAutofit/>
          </a:bodyPr>
          <a:lstStyle/>
          <a:p>
            <a:pPr marL="68580" indent="0">
              <a:buNone/>
            </a:pPr>
            <a:r>
              <a:rPr lang="en-US" b="1"/>
              <a:t>Cascade Enterprises purchased a computer system for $9,000. Shipping charges </a:t>
            </a:r>
            <a:r>
              <a:rPr lang="en-US" b="1" smtClean="0"/>
              <a:t>were</a:t>
            </a:r>
            <a:r>
              <a:rPr lang="id-ID" b="1" smtClean="0"/>
              <a:t> </a:t>
            </a:r>
            <a:r>
              <a:rPr lang="en-US" b="1" smtClean="0"/>
              <a:t>$</a:t>
            </a:r>
            <a:r>
              <a:rPr lang="en-US" b="1"/>
              <a:t>125, and setup and programming amounted to $375. The system is expected to </a:t>
            </a:r>
            <a:r>
              <a:rPr lang="en-US" b="1" smtClean="0"/>
              <a:t>last</a:t>
            </a:r>
            <a:r>
              <a:rPr lang="id-ID" b="1" smtClean="0"/>
              <a:t> </a:t>
            </a:r>
            <a:r>
              <a:rPr lang="en-US" b="1" smtClean="0"/>
              <a:t>4 </a:t>
            </a:r>
            <a:r>
              <a:rPr lang="en-US" b="1"/>
              <a:t>years and has a residual value of $1,500. If Cascade elects to use the </a:t>
            </a:r>
            <a:r>
              <a:rPr lang="en-US" b="1" smtClean="0"/>
              <a:t>straight-line</a:t>
            </a:r>
            <a:r>
              <a:rPr lang="id-ID" b="1" smtClean="0"/>
              <a:t> </a:t>
            </a:r>
            <a:r>
              <a:rPr lang="en-US" b="1" smtClean="0"/>
              <a:t>method </a:t>
            </a:r>
            <a:r>
              <a:rPr lang="en-US" b="1"/>
              <a:t>of depreciation for the computer, calculate the total cost, total depreciation</a:t>
            </a:r>
            <a:r>
              <a:rPr lang="en-US" b="1" smtClean="0"/>
              <a:t>,</a:t>
            </a:r>
            <a:r>
              <a:rPr lang="id-ID" b="1" smtClean="0"/>
              <a:t> </a:t>
            </a:r>
            <a:r>
              <a:rPr lang="en-US" b="1" smtClean="0"/>
              <a:t>and </a:t>
            </a:r>
            <a:r>
              <a:rPr lang="en-US" b="1"/>
              <a:t>annual depreciation. Prepare a depreciation schedule for its useful life.</a:t>
            </a:r>
            <a:endParaRPr lang="en-US"/>
          </a:p>
        </p:txBody>
      </p:sp>
    </p:spTree>
    <p:extLst>
      <p:ext uri="{BB962C8B-B14F-4D97-AF65-F5344CB8AC3E}">
        <p14:creationId xmlns:p14="http://schemas.microsoft.com/office/powerpoint/2010/main" val="387234341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51435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595" y="997301"/>
            <a:ext cx="7504540" cy="3389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3363859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192" y="532436"/>
            <a:ext cx="7368121" cy="2936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590309" y="2928395"/>
            <a:ext cx="798653" cy="75235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07913245"/>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a:t>CALCULATING DEPRECIATION BY</a:t>
            </a:r>
            <a:br>
              <a:rPr lang="en-US" sz="2400"/>
            </a:br>
            <a:r>
              <a:rPr lang="en-US" sz="2400"/>
              <a:t>THE SUM-OF-THE-YEARS’ DIGITS METHOD</a:t>
            </a:r>
          </a:p>
        </p:txBody>
      </p:sp>
      <p:sp>
        <p:nvSpPr>
          <p:cNvPr id="3" name="Content Placeholder 2"/>
          <p:cNvSpPr>
            <a:spLocks noGrp="1"/>
          </p:cNvSpPr>
          <p:nvPr>
            <p:ph idx="1"/>
          </p:nvPr>
        </p:nvSpPr>
        <p:spPr/>
        <p:txBody>
          <a:bodyPr>
            <a:normAutofit fontScale="92500" lnSpcReduction="10000"/>
          </a:bodyPr>
          <a:lstStyle/>
          <a:p>
            <a:r>
              <a:rPr lang="en-US"/>
              <a:t>The sum-of-the-years’ digits and the declining-balance methods of calculating </a:t>
            </a:r>
            <a:r>
              <a:rPr lang="en-US" smtClean="0"/>
              <a:t>depreciation</a:t>
            </a:r>
            <a:r>
              <a:rPr lang="id-ID" smtClean="0"/>
              <a:t> </a:t>
            </a:r>
            <a:r>
              <a:rPr lang="en-US" smtClean="0"/>
              <a:t>are </a:t>
            </a:r>
            <a:r>
              <a:rPr lang="en-US"/>
              <a:t>the two </a:t>
            </a:r>
            <a:r>
              <a:rPr lang="en-US" b="1"/>
              <a:t>accelerated depreciation </a:t>
            </a:r>
            <a:r>
              <a:rPr lang="en-US"/>
              <a:t>methods. These methods assume that an asset </a:t>
            </a:r>
            <a:r>
              <a:rPr lang="en-US" smtClean="0"/>
              <a:t>depreciates</a:t>
            </a:r>
            <a:r>
              <a:rPr lang="id-ID" smtClean="0"/>
              <a:t> </a:t>
            </a:r>
            <a:r>
              <a:rPr lang="en-US" smtClean="0"/>
              <a:t>more </a:t>
            </a:r>
            <a:r>
              <a:rPr lang="en-US"/>
              <a:t>in the early years of its useful life than in the later years. Under the sum-of-theyears</a:t>
            </a:r>
            <a:r>
              <a:rPr lang="en-US" smtClean="0"/>
              <a:t>’</a:t>
            </a:r>
            <a:r>
              <a:rPr lang="id-ID" smtClean="0"/>
              <a:t> </a:t>
            </a:r>
            <a:r>
              <a:rPr lang="en-US" smtClean="0"/>
              <a:t>digits </a:t>
            </a:r>
            <a:r>
              <a:rPr lang="en-US"/>
              <a:t>method, the yearly charge for depreciation declines steadily over the </a:t>
            </a:r>
            <a:r>
              <a:rPr lang="en-US" smtClean="0"/>
              <a:t>estimated</a:t>
            </a:r>
            <a:r>
              <a:rPr lang="id-ID" smtClean="0"/>
              <a:t> </a:t>
            </a:r>
            <a:r>
              <a:rPr lang="en-US" smtClean="0"/>
              <a:t>useful </a:t>
            </a:r>
            <a:r>
              <a:rPr lang="en-US"/>
              <a:t>life of the asset because a successively smaller fraction is applied each year to the </a:t>
            </a:r>
            <a:r>
              <a:rPr lang="en-US" smtClean="0"/>
              <a:t>total</a:t>
            </a:r>
            <a:r>
              <a:rPr lang="id-ID" smtClean="0"/>
              <a:t> </a:t>
            </a:r>
            <a:r>
              <a:rPr lang="en-US" smtClean="0"/>
              <a:t>depreciation </a:t>
            </a:r>
            <a:r>
              <a:rPr lang="en-US"/>
              <a:t>(total cost  salvage value).</a:t>
            </a:r>
          </a:p>
          <a:p>
            <a:r>
              <a:rPr lang="en-US"/>
              <a:t>This fraction is known as the </a:t>
            </a:r>
            <a:r>
              <a:rPr lang="en-US" b="1"/>
              <a:t>sum-of-the-years’ digits </a:t>
            </a:r>
            <a:r>
              <a:rPr lang="en-US"/>
              <a:t>fraction. The denominator </a:t>
            </a:r>
            <a:r>
              <a:rPr lang="en-US" smtClean="0"/>
              <a:t>of</a:t>
            </a:r>
            <a:r>
              <a:rPr lang="id-ID" smtClean="0"/>
              <a:t> </a:t>
            </a:r>
            <a:r>
              <a:rPr lang="en-US" smtClean="0"/>
              <a:t>the </a:t>
            </a:r>
            <a:r>
              <a:rPr lang="en-US"/>
              <a:t>fraction is the sum of the digits of the estimated life of the asset.</a:t>
            </a:r>
          </a:p>
        </p:txBody>
      </p:sp>
    </p:spTree>
    <p:extLst>
      <p:ext uri="{BB962C8B-B14F-4D97-AF65-F5344CB8AC3E}">
        <p14:creationId xmlns:p14="http://schemas.microsoft.com/office/powerpoint/2010/main" val="420184625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a:t>CALCULATING DEPRECIATION BY</a:t>
            </a:r>
            <a:br>
              <a:rPr lang="en-US" sz="2400"/>
            </a:br>
            <a:r>
              <a:rPr lang="en-US" sz="2400"/>
              <a:t>THE SUM-OF-THE-YEARS’ DIGITS METHOD</a:t>
            </a:r>
          </a:p>
        </p:txBody>
      </p:sp>
      <p:sp>
        <p:nvSpPr>
          <p:cNvPr id="3" name="Content Placeholder 2"/>
          <p:cNvSpPr>
            <a:spLocks noGrp="1"/>
          </p:cNvSpPr>
          <p:nvPr>
            <p:ph idx="1"/>
          </p:nvPr>
        </p:nvSpPr>
        <p:spPr/>
        <p:txBody>
          <a:bodyPr>
            <a:normAutofit/>
          </a:bodyPr>
          <a:lstStyle/>
          <a:p>
            <a:r>
              <a:rPr lang="en-US">
                <a:effectLst>
                  <a:outerShdw blurRad="38100" dist="38100" dir="2700000" algn="tl">
                    <a:srgbClr val="000000">
                      <a:alpha val="43137"/>
                    </a:srgbClr>
                  </a:outerShdw>
                </a:effectLst>
              </a:rPr>
              <a:t>This sum-of-the-years’ </a:t>
            </a:r>
            <a:r>
              <a:rPr lang="en-US" smtClean="0">
                <a:effectLst>
                  <a:outerShdw blurRad="38100" dist="38100" dir="2700000" algn="tl">
                    <a:srgbClr val="000000">
                      <a:alpha val="43137"/>
                    </a:srgbClr>
                  </a:outerShdw>
                </a:effectLst>
              </a:rPr>
              <a:t>digits</a:t>
            </a:r>
            <a:r>
              <a:rPr lang="id-ID" smtClean="0">
                <a:effectLst>
                  <a:outerShdw blurRad="38100" dist="38100" dir="2700000" algn="tl">
                    <a:srgbClr val="000000">
                      <a:alpha val="43137"/>
                    </a:srgbClr>
                  </a:outerShdw>
                </a:effectLst>
              </a:rPr>
              <a:t> </a:t>
            </a:r>
            <a:r>
              <a:rPr lang="en-US" smtClean="0">
                <a:effectLst>
                  <a:outerShdw blurRad="38100" dist="38100" dir="2700000" algn="tl">
                    <a:srgbClr val="000000">
                      <a:alpha val="43137"/>
                    </a:srgbClr>
                  </a:outerShdw>
                </a:effectLst>
              </a:rPr>
              <a:t>depreciation </a:t>
            </a:r>
            <a:r>
              <a:rPr lang="en-US">
                <a:effectLst>
                  <a:outerShdw blurRad="38100" dist="38100" dir="2700000" algn="tl">
                    <a:srgbClr val="000000">
                      <a:alpha val="43137"/>
                    </a:srgbClr>
                  </a:outerShdw>
                </a:effectLst>
              </a:rPr>
              <a:t>rate fraction can be expressed </a:t>
            </a:r>
            <a:r>
              <a:rPr lang="en-US" smtClean="0">
                <a:effectLst>
                  <a:outerShdw blurRad="38100" dist="38100" dir="2700000" algn="tl">
                    <a:srgbClr val="000000">
                      <a:alpha val="43137"/>
                    </a:srgbClr>
                  </a:outerShdw>
                </a:effectLst>
              </a:rPr>
              <a:t>as</a:t>
            </a:r>
            <a:endParaRPr lang="id-ID" smtClean="0">
              <a:effectLst>
                <a:outerShdw blurRad="38100" dist="38100" dir="2700000" algn="tl">
                  <a:srgbClr val="000000">
                    <a:alpha val="43137"/>
                  </a:srgbClr>
                </a:outerShdw>
              </a:effectLst>
            </a:endParaRPr>
          </a:p>
          <a:p>
            <a:endParaRPr lang="id-ID">
              <a:effectLst>
                <a:outerShdw blurRad="38100" dist="38100" dir="2700000" algn="tl">
                  <a:srgbClr val="000000">
                    <a:alpha val="43137"/>
                  </a:srgbClr>
                </a:outerShdw>
              </a:effectLst>
            </a:endParaRPr>
          </a:p>
          <a:p>
            <a:endParaRPr lang="id-ID" smtClean="0">
              <a:effectLst>
                <a:outerShdw blurRad="38100" dist="38100" dir="2700000" algn="tl">
                  <a:srgbClr val="000000">
                    <a:alpha val="43137"/>
                  </a:srgbClr>
                </a:outerShdw>
              </a:effectLst>
            </a:endParaRPr>
          </a:p>
          <a:p>
            <a:endParaRPr lang="id-ID">
              <a:effectLst>
                <a:outerShdw blurRad="38100" dist="38100" dir="2700000" algn="tl">
                  <a:srgbClr val="000000">
                    <a:alpha val="43137"/>
                  </a:srgbClr>
                </a:outerShdw>
              </a:effectLst>
            </a:endParaRPr>
          </a:p>
          <a:p>
            <a:r>
              <a:rPr lang="en-US">
                <a:effectLst>
                  <a:outerShdw blurRad="38100" dist="38100" dir="2700000" algn="tl">
                    <a:srgbClr val="000000">
                      <a:alpha val="43137"/>
                    </a:srgbClr>
                  </a:outerShdw>
                </a:effectLst>
              </a:rPr>
              <a:t>The denominator (the sum of the years’ digits) can be calculated by adding all the </a:t>
            </a:r>
            <a:r>
              <a:rPr lang="en-US" smtClean="0">
                <a:effectLst>
                  <a:outerShdw blurRad="38100" dist="38100" dir="2700000" algn="tl">
                    <a:srgbClr val="000000">
                      <a:alpha val="43137"/>
                    </a:srgbClr>
                  </a:outerShdw>
                </a:effectLst>
              </a:rPr>
              <a:t>digits</a:t>
            </a:r>
            <a:r>
              <a:rPr lang="id-ID" smtClean="0">
                <a:effectLst>
                  <a:outerShdw blurRad="38100" dist="38100" dir="2700000" algn="tl">
                    <a:srgbClr val="000000">
                      <a:alpha val="43137"/>
                    </a:srgbClr>
                  </a:outerShdw>
                </a:effectLst>
              </a:rPr>
              <a:t> </a:t>
            </a:r>
            <a:r>
              <a:rPr lang="en-US" smtClean="0">
                <a:effectLst>
                  <a:outerShdw blurRad="38100" dist="38100" dir="2700000" algn="tl">
                    <a:srgbClr val="000000">
                      <a:alpha val="43137"/>
                    </a:srgbClr>
                  </a:outerShdw>
                </a:effectLst>
              </a:rPr>
              <a:t>of </a:t>
            </a:r>
            <a:r>
              <a:rPr lang="en-US">
                <a:effectLst>
                  <a:outerShdw blurRad="38100" dist="38100" dir="2700000" algn="tl">
                    <a:srgbClr val="000000">
                      <a:alpha val="43137"/>
                    </a:srgbClr>
                  </a:outerShdw>
                </a:effectLst>
              </a:rPr>
              <a:t>the years, or by the following formula:</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0" y="2286000"/>
            <a:ext cx="5524500" cy="5715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82435" y="3890119"/>
            <a:ext cx="2038350" cy="5810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7438015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7814" y="1"/>
            <a:ext cx="7236046" cy="48801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178280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Example 2</a:t>
            </a:r>
            <a:endParaRPr lang="en-US"/>
          </a:p>
        </p:txBody>
      </p:sp>
      <p:sp>
        <p:nvSpPr>
          <p:cNvPr id="3" name="Content Placeholder 2"/>
          <p:cNvSpPr>
            <a:spLocks noGrp="1"/>
          </p:cNvSpPr>
          <p:nvPr>
            <p:ph idx="1"/>
          </p:nvPr>
        </p:nvSpPr>
        <p:spPr/>
        <p:txBody>
          <a:bodyPr/>
          <a:lstStyle/>
          <a:p>
            <a:pPr marL="68580" indent="0">
              <a:buNone/>
            </a:pPr>
            <a:r>
              <a:rPr lang="en-US" b="1"/>
              <a:t>Spectrum Industries purchased a delivery truck for $35,000. The truck is </a:t>
            </a:r>
            <a:r>
              <a:rPr lang="en-US" b="1" smtClean="0"/>
              <a:t>expected</a:t>
            </a:r>
            <a:r>
              <a:rPr lang="id-ID" b="1" smtClean="0"/>
              <a:t> </a:t>
            </a:r>
            <a:r>
              <a:rPr lang="en-US" b="1" smtClean="0"/>
              <a:t>to </a:t>
            </a:r>
            <a:r>
              <a:rPr lang="en-US" b="1"/>
              <a:t>have a useful life of 5 years and a trade-in value of $5,000. Using the sum-of-theyears</a:t>
            </a:r>
            <a:r>
              <a:rPr lang="en-US" b="1" smtClean="0"/>
              <a:t>’</a:t>
            </a:r>
            <a:r>
              <a:rPr lang="id-ID" b="1" smtClean="0"/>
              <a:t> </a:t>
            </a:r>
            <a:r>
              <a:rPr lang="en-US" b="1" smtClean="0"/>
              <a:t>digits </a:t>
            </a:r>
            <a:r>
              <a:rPr lang="en-US" b="1"/>
              <a:t>method, prepare a depreciation schedule for Spectrum.</a:t>
            </a:r>
            <a:endParaRPr lang="en-US"/>
          </a:p>
        </p:txBody>
      </p:sp>
    </p:spTree>
    <p:extLst>
      <p:ext uri="{BB962C8B-B14F-4D97-AF65-F5344CB8AC3E}">
        <p14:creationId xmlns:p14="http://schemas.microsoft.com/office/powerpoint/2010/main" val="154286761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6756" y="410419"/>
            <a:ext cx="6667500" cy="110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8995" y="1594532"/>
            <a:ext cx="6619875" cy="324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355592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5648" y="403849"/>
            <a:ext cx="6648450"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4683207"/>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3013" y="328613"/>
            <a:ext cx="6657975" cy="448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8722533"/>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a:t>CALCULATING DEPRECIATION BY</a:t>
            </a:r>
            <a:br>
              <a:rPr lang="en-US" sz="2800"/>
            </a:br>
            <a:r>
              <a:rPr lang="en-US" sz="2800"/>
              <a:t>THE DECLINING-BALANCE METHOD</a:t>
            </a:r>
          </a:p>
        </p:txBody>
      </p:sp>
      <p:sp>
        <p:nvSpPr>
          <p:cNvPr id="3" name="Content Placeholder 2"/>
          <p:cNvSpPr>
            <a:spLocks noGrp="1"/>
          </p:cNvSpPr>
          <p:nvPr>
            <p:ph idx="1"/>
          </p:nvPr>
        </p:nvSpPr>
        <p:spPr/>
        <p:txBody>
          <a:bodyPr>
            <a:normAutofit fontScale="92500" lnSpcReduction="10000"/>
          </a:bodyPr>
          <a:lstStyle/>
          <a:p>
            <a:r>
              <a:rPr lang="en-US"/>
              <a:t>The second widely accepted method of accelerated depreciation in business is known as the </a:t>
            </a:r>
            <a:r>
              <a:rPr lang="en-US" b="1"/>
              <a:t>declining-balance </a:t>
            </a:r>
            <a:r>
              <a:rPr lang="en-US"/>
              <a:t>method. This method uses a </a:t>
            </a:r>
            <a:r>
              <a:rPr lang="en-US" i="1"/>
              <a:t>multiple </a:t>
            </a:r>
            <a:r>
              <a:rPr lang="en-US"/>
              <a:t>of the straight-line rate to calculate depreciation. The most frequently used multiples are 1.25, 1.5, and 2. When 1.25 is used, it is known as the 125% declining balance; when 1.5 is used, it is known as the 150% declining balance. When 2 is the multiple, the method is known as the </a:t>
            </a:r>
            <a:r>
              <a:rPr lang="en-US" b="1"/>
              <a:t>double-declining balance</a:t>
            </a:r>
            <a:r>
              <a:rPr lang="en-US"/>
              <a:t>. </a:t>
            </a:r>
          </a:p>
          <a:p>
            <a:r>
              <a:rPr lang="en-US"/>
              <a:t>To calculate the declining-balance rate, we first determine the straight-line rate by dividing 1 by the number of years of useful life, then multiplying by the appropriate decliningbalance multiple. </a:t>
            </a:r>
          </a:p>
          <a:p>
            <a:endParaRPr lang="en-US"/>
          </a:p>
        </p:txBody>
      </p:sp>
    </p:spTree>
    <p:extLst>
      <p:ext uri="{BB962C8B-B14F-4D97-AF65-F5344CB8AC3E}">
        <p14:creationId xmlns:p14="http://schemas.microsoft.com/office/powerpoint/2010/main" val="83085313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FORMULA</a:t>
            </a:r>
            <a:endParaRPr lang="en-US"/>
          </a:p>
        </p:txBody>
      </p:sp>
      <p:sp>
        <p:nvSpPr>
          <p:cNvPr id="3" name="Content Placeholder 2"/>
          <p:cNvSpPr>
            <a:spLocks noGrp="1"/>
          </p:cNvSpPr>
          <p:nvPr>
            <p:ph idx="1"/>
          </p:nvPr>
        </p:nvSpPr>
        <p:spPr/>
        <p:txBody>
          <a:bodyPr/>
          <a:lstStyle/>
          <a:p>
            <a:r>
              <a:rPr lang="en-US"/>
              <a:t>The following formula should be used for this calculation:</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5863" y="2100263"/>
            <a:ext cx="6772275" cy="9429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7778464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2384" y="166255"/>
            <a:ext cx="5881254" cy="4878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1962129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Contoh 3</a:t>
            </a:r>
            <a:endParaRPr lang="en-US"/>
          </a:p>
        </p:txBody>
      </p:sp>
      <p:sp>
        <p:nvSpPr>
          <p:cNvPr id="3" name="Content Placeholder 2"/>
          <p:cNvSpPr>
            <a:spLocks noGrp="1"/>
          </p:cNvSpPr>
          <p:nvPr>
            <p:ph idx="1"/>
          </p:nvPr>
        </p:nvSpPr>
        <p:spPr/>
        <p:txBody>
          <a:bodyPr/>
          <a:lstStyle/>
          <a:p>
            <a:r>
              <a:rPr lang="en-US" b="1">
                <a:effectLst>
                  <a:outerShdw blurRad="38100" dist="38100" dir="2700000" algn="tl">
                    <a:srgbClr val="000000">
                      <a:alpha val="43137"/>
                    </a:srgbClr>
                  </a:outerShdw>
                </a:effectLst>
              </a:rPr>
              <a:t>Allstate Shipping bought a forklift for $20,000. It is expected to have a 5-year </a:t>
            </a:r>
            <a:r>
              <a:rPr lang="en-US" b="1" smtClean="0">
                <a:effectLst>
                  <a:outerShdw blurRad="38100" dist="38100" dir="2700000" algn="tl">
                    <a:srgbClr val="000000">
                      <a:alpha val="43137"/>
                    </a:srgbClr>
                  </a:outerShdw>
                </a:effectLst>
              </a:rPr>
              <a:t>useful</a:t>
            </a:r>
            <a:r>
              <a:rPr lang="id-ID" b="1" smtClean="0">
                <a:effectLst>
                  <a:outerShdw blurRad="38100" dist="38100" dir="2700000" algn="tl">
                    <a:srgbClr val="000000">
                      <a:alpha val="43137"/>
                    </a:srgbClr>
                  </a:outerShdw>
                </a:effectLst>
              </a:rPr>
              <a:t> </a:t>
            </a:r>
            <a:r>
              <a:rPr lang="en-US" b="1" smtClean="0">
                <a:effectLst>
                  <a:outerShdw blurRad="38100" dist="38100" dir="2700000" algn="tl">
                    <a:srgbClr val="000000">
                      <a:alpha val="43137"/>
                    </a:srgbClr>
                  </a:outerShdw>
                </a:effectLst>
              </a:rPr>
              <a:t>life </a:t>
            </a:r>
            <a:r>
              <a:rPr lang="en-US" b="1">
                <a:effectLst>
                  <a:outerShdw blurRad="38100" dist="38100" dir="2700000" algn="tl">
                    <a:srgbClr val="000000">
                      <a:alpha val="43137"/>
                    </a:srgbClr>
                  </a:outerShdw>
                </a:effectLst>
              </a:rPr>
              <a:t>and a trade-in value of $2,000. Prepare a depreciation schedule for this asset </a:t>
            </a:r>
            <a:r>
              <a:rPr lang="en-US" b="1" smtClean="0">
                <a:effectLst>
                  <a:outerShdw blurRad="38100" dist="38100" dir="2700000" algn="tl">
                    <a:srgbClr val="000000">
                      <a:alpha val="43137"/>
                    </a:srgbClr>
                  </a:outerShdw>
                </a:effectLst>
              </a:rPr>
              <a:t>by</a:t>
            </a:r>
            <a:r>
              <a:rPr lang="id-ID" b="1" smtClean="0">
                <a:effectLst>
                  <a:outerShdw blurRad="38100" dist="38100" dir="2700000" algn="tl">
                    <a:srgbClr val="000000">
                      <a:alpha val="43137"/>
                    </a:srgbClr>
                  </a:outerShdw>
                </a:effectLst>
              </a:rPr>
              <a:t> </a:t>
            </a:r>
            <a:r>
              <a:rPr lang="en-US" b="1" smtClean="0">
                <a:effectLst>
                  <a:outerShdw blurRad="38100" dist="38100" dir="2700000" algn="tl">
                    <a:srgbClr val="000000">
                      <a:alpha val="43137"/>
                    </a:srgbClr>
                  </a:outerShdw>
                </a:effectLst>
              </a:rPr>
              <a:t>using </a:t>
            </a:r>
            <a:r>
              <a:rPr lang="en-US" b="1">
                <a:effectLst>
                  <a:outerShdw blurRad="38100" dist="38100" dir="2700000" algn="tl">
                    <a:srgbClr val="000000">
                      <a:alpha val="43137"/>
                    </a:srgbClr>
                  </a:outerShdw>
                </a:effectLst>
              </a:rPr>
              <a:t>the double-declining balance method.</a:t>
            </a:r>
            <a:endParaRPr lang="en-US">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4157105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9584" y="428001"/>
            <a:ext cx="7721028" cy="4238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169837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6609" y="157534"/>
            <a:ext cx="7493932" cy="3820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5395219"/>
      </p:ext>
    </p:extLst>
  </p:cSld>
  <p:clrMapOvr>
    <a:masterClrMapping/>
  </p:clrMapOvr>
  <p:transition spd="slow">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a:t>CALCULATING DEPRECIATION BY</a:t>
            </a:r>
            <a:br>
              <a:rPr lang="en-US" sz="2800"/>
            </a:br>
            <a:r>
              <a:rPr lang="en-US" sz="2800"/>
              <a:t>THE UNITS-OF-PRODUCTION </a:t>
            </a:r>
            <a:r>
              <a:rPr lang="en-US" sz="2800" smtClean="0"/>
              <a:t>METHOD</a:t>
            </a:r>
            <a:endParaRPr lang="en-US" sz="2800"/>
          </a:p>
        </p:txBody>
      </p:sp>
      <p:sp>
        <p:nvSpPr>
          <p:cNvPr id="3" name="Content Placeholder 2"/>
          <p:cNvSpPr>
            <a:spLocks noGrp="1"/>
          </p:cNvSpPr>
          <p:nvPr>
            <p:ph idx="1"/>
          </p:nvPr>
        </p:nvSpPr>
        <p:spPr/>
        <p:txBody>
          <a:bodyPr>
            <a:normAutofit fontScale="92500" lnSpcReduction="20000"/>
          </a:bodyPr>
          <a:lstStyle/>
          <a:p>
            <a:r>
              <a:rPr lang="en-US" smtClean="0"/>
              <a:t>When </a:t>
            </a:r>
            <a:r>
              <a:rPr lang="en-US"/>
              <a:t>the useful life of an asset is more accurately defined in terms of how much it is </a:t>
            </a:r>
            <a:r>
              <a:rPr lang="en-US" smtClean="0"/>
              <a:t>used</a:t>
            </a:r>
            <a:r>
              <a:rPr lang="id-ID" smtClean="0"/>
              <a:t> </a:t>
            </a:r>
            <a:r>
              <a:rPr lang="en-US" smtClean="0"/>
              <a:t>rather </a:t>
            </a:r>
            <a:r>
              <a:rPr lang="en-US"/>
              <a:t>than the passage of time, we may use the </a:t>
            </a:r>
            <a:r>
              <a:rPr lang="en-US" b="1" smtClean="0"/>
              <a:t>units-</a:t>
            </a:r>
            <a:r>
              <a:rPr lang="en-US" b="1"/>
              <a:t>of-production </a:t>
            </a:r>
            <a:r>
              <a:rPr lang="en-US"/>
              <a:t>method to calculate depreciation. </a:t>
            </a:r>
            <a:endParaRPr lang="id-ID" smtClean="0"/>
          </a:p>
          <a:p>
            <a:r>
              <a:rPr lang="en-US" smtClean="0"/>
              <a:t>To </a:t>
            </a:r>
            <a:r>
              <a:rPr lang="en-US"/>
              <a:t>apply this method, the life of the asset is expressed in productive capacity, such as miles driven, units produced, or hours used. Some examples of assets typically depreciated by using this method would be cars, trucks, airplanes, production-line machinery, engines, pumps, and electronic equipment. </a:t>
            </a:r>
            <a:endParaRPr lang="id-ID" smtClean="0"/>
          </a:p>
          <a:p>
            <a:r>
              <a:rPr lang="en-US" smtClean="0"/>
              <a:t>To </a:t>
            </a:r>
            <a:r>
              <a:rPr lang="en-US"/>
              <a:t>calculate depreciation by using this method, we begin by determining the depreciation per unit. </a:t>
            </a:r>
          </a:p>
          <a:p>
            <a:endParaRPr lang="en-US"/>
          </a:p>
        </p:txBody>
      </p:sp>
    </p:spTree>
    <p:extLst>
      <p:ext uri="{BB962C8B-B14F-4D97-AF65-F5344CB8AC3E}">
        <p14:creationId xmlns:p14="http://schemas.microsoft.com/office/powerpoint/2010/main" val="357791005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FORMULA</a:t>
            </a:r>
            <a:endParaRPr lang="en-US"/>
          </a:p>
        </p:txBody>
      </p:sp>
      <p:sp>
        <p:nvSpPr>
          <p:cNvPr id="3" name="Content Placeholder 2"/>
          <p:cNvSpPr>
            <a:spLocks noGrp="1"/>
          </p:cNvSpPr>
          <p:nvPr>
            <p:ph idx="1"/>
          </p:nvPr>
        </p:nvSpPr>
        <p:spPr/>
        <p:txBody>
          <a:bodyPr/>
          <a:lstStyle/>
          <a:p>
            <a:r>
              <a:rPr lang="en-US"/>
              <a:t>This number is found by dividing the amount to be depreciated (cost </a:t>
            </a:r>
            <a:r>
              <a:rPr lang="id-ID" smtClean="0"/>
              <a:t> -</a:t>
            </a:r>
            <a:r>
              <a:rPr lang="en-US" smtClean="0"/>
              <a:t> salvage</a:t>
            </a:r>
            <a:r>
              <a:rPr lang="id-ID" smtClean="0"/>
              <a:t> </a:t>
            </a:r>
            <a:r>
              <a:rPr lang="en-US" smtClean="0"/>
              <a:t>value</a:t>
            </a:r>
            <a:r>
              <a:rPr lang="en-US"/>
              <a:t>) by the estimated units of useful life:</a:t>
            </a: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7313" y="2081213"/>
            <a:ext cx="6429375" cy="9810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6646725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FORMULA</a:t>
            </a:r>
            <a:endParaRPr lang="en-US"/>
          </a:p>
        </p:txBody>
      </p:sp>
      <p:sp>
        <p:nvSpPr>
          <p:cNvPr id="3" name="Content Placeholder 2"/>
          <p:cNvSpPr>
            <a:spLocks noGrp="1"/>
          </p:cNvSpPr>
          <p:nvPr>
            <p:ph idx="1"/>
          </p:nvPr>
        </p:nvSpPr>
        <p:spPr/>
        <p:txBody>
          <a:bodyPr/>
          <a:lstStyle/>
          <a:p>
            <a:r>
              <a:rPr lang="en-US"/>
              <a:t>Once we have determined the depreciation per unit, we can find the annual </a:t>
            </a:r>
            <a:r>
              <a:rPr lang="en-US" smtClean="0"/>
              <a:t>depreciation</a:t>
            </a:r>
            <a:r>
              <a:rPr lang="id-ID" smtClean="0"/>
              <a:t> </a:t>
            </a:r>
            <a:r>
              <a:rPr lang="en-US" smtClean="0"/>
              <a:t>by </a:t>
            </a:r>
            <a:r>
              <a:rPr lang="en-US"/>
              <a:t>multiplying the depreciation per unit by the number of units produced each year.</a:t>
            </a: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338" y="2578182"/>
            <a:ext cx="8315325" cy="5334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4859479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012" y="7928"/>
            <a:ext cx="8295413" cy="51355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186975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EXAMPLE</a:t>
            </a:r>
            <a:endParaRPr lang="en-US"/>
          </a:p>
        </p:txBody>
      </p:sp>
      <p:sp>
        <p:nvSpPr>
          <p:cNvPr id="3" name="Content Placeholder 2"/>
          <p:cNvSpPr>
            <a:spLocks noGrp="1"/>
          </p:cNvSpPr>
          <p:nvPr>
            <p:ph idx="1"/>
          </p:nvPr>
        </p:nvSpPr>
        <p:spPr/>
        <p:txBody>
          <a:bodyPr/>
          <a:lstStyle/>
          <a:p>
            <a:r>
              <a:rPr lang="en-US" b="1"/>
              <a:t>Colorcraft Printing purchased a new printing press for $8,500 with a salvage </a:t>
            </a:r>
            <a:r>
              <a:rPr lang="en-US" b="1" smtClean="0"/>
              <a:t>value</a:t>
            </a:r>
            <a:r>
              <a:rPr lang="id-ID" b="1" smtClean="0"/>
              <a:t> </a:t>
            </a:r>
            <a:r>
              <a:rPr lang="en-US" b="1" smtClean="0"/>
              <a:t>of </a:t>
            </a:r>
            <a:r>
              <a:rPr lang="en-US" b="1"/>
              <a:t>$500. For depreciation purposes, the press is expected to have a useful life </a:t>
            </a:r>
            <a:r>
              <a:rPr lang="en-US" b="1" smtClean="0"/>
              <a:t>of</a:t>
            </a:r>
            <a:r>
              <a:rPr lang="id-ID" b="1" smtClean="0"/>
              <a:t> </a:t>
            </a:r>
            <a:r>
              <a:rPr lang="en-US" b="1" smtClean="0"/>
              <a:t>5,000 </a:t>
            </a:r>
            <a:r>
              <a:rPr lang="en-US" b="1"/>
              <a:t>hours. From the following estimate of hours of use, prepare a </a:t>
            </a:r>
            <a:r>
              <a:rPr lang="en-US" b="1" smtClean="0"/>
              <a:t>depreciation</a:t>
            </a:r>
            <a:r>
              <a:rPr lang="id-ID" b="1" smtClean="0"/>
              <a:t> </a:t>
            </a:r>
            <a:r>
              <a:rPr lang="en-US" b="1" smtClean="0"/>
              <a:t>schedule </a:t>
            </a:r>
            <a:r>
              <a:rPr lang="en-US" b="1"/>
              <a:t>for the printing press by using the units-of-production method.</a:t>
            </a:r>
            <a:endParaRPr lang="en-US"/>
          </a:p>
        </p:txBody>
      </p:sp>
      <p:graphicFrame>
        <p:nvGraphicFramePr>
          <p:cNvPr id="4" name="Table 3"/>
          <p:cNvGraphicFramePr>
            <a:graphicFrameLocks noGrp="1"/>
          </p:cNvGraphicFramePr>
          <p:nvPr>
            <p:extLst>
              <p:ext uri="{D42A27DB-BD31-4B8C-83A1-F6EECF244321}">
                <p14:modId xmlns:p14="http://schemas.microsoft.com/office/powerpoint/2010/main" val="808999608"/>
              </p:ext>
            </p:extLst>
          </p:nvPr>
        </p:nvGraphicFramePr>
        <p:xfrm>
          <a:off x="2315688" y="3207080"/>
          <a:ext cx="2933205" cy="1463040"/>
        </p:xfrm>
        <a:graphic>
          <a:graphicData uri="http://schemas.openxmlformats.org/drawingml/2006/table">
            <a:tbl>
              <a:tblPr firstRow="1" firstCol="1" bandRow="1">
                <a:effectLst>
                  <a:outerShdw blurRad="50800" dist="38100" dir="2700000" algn="tl" rotWithShape="0">
                    <a:prstClr val="black">
                      <a:alpha val="40000"/>
                    </a:prstClr>
                  </a:outerShdw>
                </a:effectLst>
                <a:tableStyleId>{5C22544A-7EE6-4342-B048-85BDC9FD1C3A}</a:tableStyleId>
              </a:tblPr>
              <a:tblGrid>
                <a:gridCol w="1328605"/>
                <a:gridCol w="1604600"/>
              </a:tblGrid>
              <a:tr h="0">
                <a:tc>
                  <a:txBody>
                    <a:bodyPr/>
                    <a:lstStyle/>
                    <a:p>
                      <a:pPr algn="ctr">
                        <a:spcAft>
                          <a:spcPts val="0"/>
                        </a:spcAft>
                      </a:pPr>
                      <a:r>
                        <a:rPr lang="en-US" sz="1600" b="0">
                          <a:solidFill>
                            <a:srgbClr val="CC0099"/>
                          </a:solidFill>
                          <a:effectLst>
                            <a:outerShdw blurRad="38100" dist="38100" dir="2700000" algn="tl">
                              <a:srgbClr val="000000">
                                <a:alpha val="43137"/>
                              </a:srgbClr>
                            </a:outerShdw>
                          </a:effectLst>
                        </a:rPr>
                        <a:t>Year </a:t>
                      </a:r>
                      <a:endParaRPr lang="en-US" sz="2000" b="0">
                        <a:solidFill>
                          <a:srgbClr val="CC0099"/>
                        </a:solidFill>
                        <a:effectLst>
                          <a:outerShdw blurRad="38100" dist="38100" dir="2700000" algn="tl">
                            <a:srgbClr val="000000">
                              <a:alpha val="43137"/>
                            </a:srgbClr>
                          </a:outerShdw>
                        </a:effectLst>
                        <a:latin typeface="Calibri"/>
                        <a:ea typeface="Calibri"/>
                        <a:cs typeface="Times New Roman"/>
                      </a:endParaRPr>
                    </a:p>
                  </a:txBody>
                  <a:tcPr marL="249086" marR="249086" marT="0" marB="0">
                    <a:solidFill>
                      <a:srgbClr val="00B0F0"/>
                    </a:solidFill>
                  </a:tcPr>
                </a:tc>
                <a:tc>
                  <a:txBody>
                    <a:bodyPr/>
                    <a:lstStyle/>
                    <a:p>
                      <a:pPr algn="ctr">
                        <a:spcAft>
                          <a:spcPts val="0"/>
                        </a:spcAft>
                      </a:pPr>
                      <a:r>
                        <a:rPr lang="en-US" sz="1600" b="0">
                          <a:solidFill>
                            <a:srgbClr val="CC0099"/>
                          </a:solidFill>
                          <a:effectLst>
                            <a:outerShdw blurRad="38100" dist="38100" dir="2700000" algn="tl">
                              <a:srgbClr val="000000">
                                <a:alpha val="43137"/>
                              </a:srgbClr>
                            </a:outerShdw>
                          </a:effectLst>
                        </a:rPr>
                        <a:t>Hours of Use</a:t>
                      </a:r>
                      <a:endParaRPr lang="en-US" sz="2000" b="0">
                        <a:solidFill>
                          <a:srgbClr val="CC0099"/>
                        </a:solidFill>
                        <a:effectLst>
                          <a:outerShdw blurRad="38100" dist="38100" dir="2700000" algn="tl">
                            <a:srgbClr val="000000">
                              <a:alpha val="43137"/>
                            </a:srgbClr>
                          </a:outerShdw>
                        </a:effectLst>
                        <a:latin typeface="Calibri"/>
                        <a:ea typeface="Calibri"/>
                        <a:cs typeface="Times New Roman"/>
                      </a:endParaRPr>
                    </a:p>
                  </a:txBody>
                  <a:tcPr marL="249086" marR="249086" marT="0" marB="0">
                    <a:solidFill>
                      <a:srgbClr val="00B0F0"/>
                    </a:solidFill>
                  </a:tcPr>
                </a:tc>
              </a:tr>
              <a:tr h="0">
                <a:tc>
                  <a:txBody>
                    <a:bodyPr/>
                    <a:lstStyle/>
                    <a:p>
                      <a:pPr algn="r">
                        <a:spcAft>
                          <a:spcPts val="0"/>
                        </a:spcAft>
                      </a:pPr>
                      <a:r>
                        <a:rPr lang="en-US" sz="1600" b="0">
                          <a:solidFill>
                            <a:srgbClr val="CC0099"/>
                          </a:solidFill>
                          <a:effectLst>
                            <a:outerShdw blurRad="38100" dist="38100" dir="2700000" algn="tl">
                              <a:srgbClr val="000000">
                                <a:alpha val="43137"/>
                              </a:srgbClr>
                            </a:outerShdw>
                          </a:effectLst>
                        </a:rPr>
                        <a:t>1 </a:t>
                      </a:r>
                      <a:endParaRPr lang="en-US" sz="2000" b="0">
                        <a:solidFill>
                          <a:srgbClr val="CC0099"/>
                        </a:solidFill>
                        <a:effectLst>
                          <a:outerShdw blurRad="38100" dist="38100" dir="2700000" algn="tl">
                            <a:srgbClr val="000000">
                              <a:alpha val="43137"/>
                            </a:srgbClr>
                          </a:outerShdw>
                        </a:effectLst>
                        <a:latin typeface="Calibri"/>
                        <a:ea typeface="Calibri"/>
                        <a:cs typeface="Times New Roman"/>
                      </a:endParaRPr>
                    </a:p>
                  </a:txBody>
                  <a:tcPr marL="249086" marR="249086" marT="0" marB="0">
                    <a:solidFill>
                      <a:srgbClr val="00B0F0"/>
                    </a:solidFill>
                  </a:tcPr>
                </a:tc>
                <a:tc>
                  <a:txBody>
                    <a:bodyPr/>
                    <a:lstStyle/>
                    <a:p>
                      <a:pPr algn="r">
                        <a:spcAft>
                          <a:spcPts val="0"/>
                        </a:spcAft>
                      </a:pPr>
                      <a:r>
                        <a:rPr lang="en-US" sz="1600" b="0">
                          <a:solidFill>
                            <a:srgbClr val="CC0099"/>
                          </a:solidFill>
                          <a:effectLst>
                            <a:outerShdw blurRad="38100" dist="38100" dir="2700000" algn="tl">
                              <a:srgbClr val="000000">
                                <a:alpha val="43137"/>
                              </a:srgbClr>
                            </a:outerShdw>
                          </a:effectLst>
                        </a:rPr>
                        <a:t>1,500</a:t>
                      </a:r>
                      <a:endParaRPr lang="en-US" sz="2000" b="0">
                        <a:solidFill>
                          <a:srgbClr val="CC0099"/>
                        </a:solidFill>
                        <a:effectLst>
                          <a:outerShdw blurRad="38100" dist="38100" dir="2700000" algn="tl">
                            <a:srgbClr val="000000">
                              <a:alpha val="43137"/>
                            </a:srgbClr>
                          </a:outerShdw>
                        </a:effectLst>
                        <a:latin typeface="Calibri"/>
                        <a:ea typeface="Calibri"/>
                        <a:cs typeface="Times New Roman"/>
                      </a:endParaRPr>
                    </a:p>
                  </a:txBody>
                  <a:tcPr marL="249086" marR="249086" marT="0" marB="0">
                    <a:solidFill>
                      <a:srgbClr val="00B0F0"/>
                    </a:solidFill>
                  </a:tcPr>
                </a:tc>
              </a:tr>
              <a:tr h="0">
                <a:tc>
                  <a:txBody>
                    <a:bodyPr/>
                    <a:lstStyle/>
                    <a:p>
                      <a:pPr algn="r">
                        <a:spcAft>
                          <a:spcPts val="0"/>
                        </a:spcAft>
                      </a:pPr>
                      <a:r>
                        <a:rPr lang="en-US" sz="1600" b="0">
                          <a:solidFill>
                            <a:srgbClr val="CC0099"/>
                          </a:solidFill>
                          <a:effectLst>
                            <a:outerShdw blurRad="38100" dist="38100" dir="2700000" algn="tl">
                              <a:srgbClr val="000000">
                                <a:alpha val="43137"/>
                              </a:srgbClr>
                            </a:outerShdw>
                          </a:effectLst>
                        </a:rPr>
                        <a:t>2 </a:t>
                      </a:r>
                      <a:endParaRPr lang="en-US" sz="2000" b="0">
                        <a:solidFill>
                          <a:srgbClr val="CC0099"/>
                        </a:solidFill>
                        <a:effectLst>
                          <a:outerShdw blurRad="38100" dist="38100" dir="2700000" algn="tl">
                            <a:srgbClr val="000000">
                              <a:alpha val="43137"/>
                            </a:srgbClr>
                          </a:outerShdw>
                        </a:effectLst>
                        <a:latin typeface="Calibri"/>
                        <a:ea typeface="Calibri"/>
                        <a:cs typeface="Times New Roman"/>
                      </a:endParaRPr>
                    </a:p>
                  </a:txBody>
                  <a:tcPr marL="249086" marR="249086" marT="0" marB="0">
                    <a:solidFill>
                      <a:srgbClr val="00B0F0"/>
                    </a:solidFill>
                  </a:tcPr>
                </a:tc>
                <a:tc>
                  <a:txBody>
                    <a:bodyPr/>
                    <a:lstStyle/>
                    <a:p>
                      <a:pPr algn="r">
                        <a:spcAft>
                          <a:spcPts val="0"/>
                        </a:spcAft>
                      </a:pPr>
                      <a:r>
                        <a:rPr lang="en-US" sz="1600" b="0">
                          <a:solidFill>
                            <a:srgbClr val="CC0099"/>
                          </a:solidFill>
                          <a:effectLst>
                            <a:outerShdw blurRad="38100" dist="38100" dir="2700000" algn="tl">
                              <a:srgbClr val="000000">
                                <a:alpha val="43137"/>
                              </a:srgbClr>
                            </a:outerShdw>
                          </a:effectLst>
                        </a:rPr>
                        <a:t>1,200</a:t>
                      </a:r>
                      <a:endParaRPr lang="en-US" sz="2000" b="0">
                        <a:solidFill>
                          <a:srgbClr val="CC0099"/>
                        </a:solidFill>
                        <a:effectLst>
                          <a:outerShdw blurRad="38100" dist="38100" dir="2700000" algn="tl">
                            <a:srgbClr val="000000">
                              <a:alpha val="43137"/>
                            </a:srgbClr>
                          </a:outerShdw>
                        </a:effectLst>
                        <a:latin typeface="Calibri"/>
                        <a:ea typeface="Calibri"/>
                        <a:cs typeface="Times New Roman"/>
                      </a:endParaRPr>
                    </a:p>
                  </a:txBody>
                  <a:tcPr marL="249086" marR="249086" marT="0" marB="0">
                    <a:solidFill>
                      <a:srgbClr val="00B0F0"/>
                    </a:solidFill>
                  </a:tcPr>
                </a:tc>
              </a:tr>
              <a:tr h="0">
                <a:tc>
                  <a:txBody>
                    <a:bodyPr/>
                    <a:lstStyle/>
                    <a:p>
                      <a:pPr algn="r">
                        <a:spcAft>
                          <a:spcPts val="0"/>
                        </a:spcAft>
                      </a:pPr>
                      <a:r>
                        <a:rPr lang="en-US" sz="1600" b="0">
                          <a:solidFill>
                            <a:srgbClr val="CC0099"/>
                          </a:solidFill>
                          <a:effectLst>
                            <a:outerShdw blurRad="38100" dist="38100" dir="2700000" algn="tl">
                              <a:srgbClr val="000000">
                                <a:alpha val="43137"/>
                              </a:srgbClr>
                            </a:outerShdw>
                          </a:effectLst>
                        </a:rPr>
                        <a:t>3 </a:t>
                      </a:r>
                      <a:endParaRPr lang="en-US" sz="2000" b="0">
                        <a:solidFill>
                          <a:srgbClr val="CC0099"/>
                        </a:solidFill>
                        <a:effectLst>
                          <a:outerShdw blurRad="38100" dist="38100" dir="2700000" algn="tl">
                            <a:srgbClr val="000000">
                              <a:alpha val="43137"/>
                            </a:srgbClr>
                          </a:outerShdw>
                        </a:effectLst>
                        <a:latin typeface="Calibri"/>
                        <a:ea typeface="Calibri"/>
                        <a:cs typeface="Times New Roman"/>
                      </a:endParaRPr>
                    </a:p>
                  </a:txBody>
                  <a:tcPr marL="249086" marR="249086" marT="0" marB="0">
                    <a:solidFill>
                      <a:srgbClr val="00B0F0"/>
                    </a:solidFill>
                  </a:tcPr>
                </a:tc>
                <a:tc>
                  <a:txBody>
                    <a:bodyPr/>
                    <a:lstStyle/>
                    <a:p>
                      <a:pPr algn="r">
                        <a:spcAft>
                          <a:spcPts val="0"/>
                        </a:spcAft>
                      </a:pPr>
                      <a:r>
                        <a:rPr lang="en-US" sz="1600" b="0">
                          <a:solidFill>
                            <a:srgbClr val="CC0099"/>
                          </a:solidFill>
                          <a:effectLst>
                            <a:outerShdw blurRad="38100" dist="38100" dir="2700000" algn="tl">
                              <a:srgbClr val="000000">
                                <a:alpha val="43137"/>
                              </a:srgbClr>
                            </a:outerShdw>
                          </a:effectLst>
                        </a:rPr>
                        <a:t>2,000</a:t>
                      </a:r>
                      <a:endParaRPr lang="en-US" sz="2000" b="0">
                        <a:solidFill>
                          <a:srgbClr val="CC0099"/>
                        </a:solidFill>
                        <a:effectLst>
                          <a:outerShdw blurRad="38100" dist="38100" dir="2700000" algn="tl">
                            <a:srgbClr val="000000">
                              <a:alpha val="43137"/>
                            </a:srgbClr>
                          </a:outerShdw>
                        </a:effectLst>
                        <a:latin typeface="Calibri"/>
                        <a:ea typeface="Calibri"/>
                        <a:cs typeface="Times New Roman"/>
                      </a:endParaRPr>
                    </a:p>
                  </a:txBody>
                  <a:tcPr marL="249086" marR="249086" marT="0" marB="0">
                    <a:solidFill>
                      <a:srgbClr val="00B0F0"/>
                    </a:solidFill>
                  </a:tcPr>
                </a:tc>
              </a:tr>
              <a:tr h="0">
                <a:tc>
                  <a:txBody>
                    <a:bodyPr/>
                    <a:lstStyle/>
                    <a:p>
                      <a:pPr algn="r">
                        <a:spcAft>
                          <a:spcPts val="0"/>
                        </a:spcAft>
                      </a:pPr>
                      <a:r>
                        <a:rPr lang="en-US" sz="1600" b="0">
                          <a:solidFill>
                            <a:srgbClr val="CC0099"/>
                          </a:solidFill>
                          <a:effectLst>
                            <a:outerShdw blurRad="38100" dist="38100" dir="2700000" algn="tl">
                              <a:srgbClr val="000000">
                                <a:alpha val="43137"/>
                              </a:srgbClr>
                            </a:outerShdw>
                          </a:effectLst>
                        </a:rPr>
                        <a:t>4 </a:t>
                      </a:r>
                      <a:endParaRPr lang="en-US" sz="2000" b="0">
                        <a:solidFill>
                          <a:srgbClr val="CC0099"/>
                        </a:solidFill>
                        <a:effectLst>
                          <a:outerShdw blurRad="38100" dist="38100" dir="2700000" algn="tl">
                            <a:srgbClr val="000000">
                              <a:alpha val="43137"/>
                            </a:srgbClr>
                          </a:outerShdw>
                        </a:effectLst>
                        <a:latin typeface="Calibri"/>
                        <a:ea typeface="Calibri"/>
                        <a:cs typeface="Times New Roman"/>
                      </a:endParaRPr>
                    </a:p>
                  </a:txBody>
                  <a:tcPr marL="249086" marR="249086" marT="0" marB="0">
                    <a:solidFill>
                      <a:srgbClr val="00B0F0"/>
                    </a:solidFill>
                  </a:tcPr>
                </a:tc>
                <a:tc>
                  <a:txBody>
                    <a:bodyPr/>
                    <a:lstStyle/>
                    <a:p>
                      <a:pPr algn="r">
                        <a:spcAft>
                          <a:spcPts val="0"/>
                        </a:spcAft>
                      </a:pPr>
                      <a:r>
                        <a:rPr lang="en-US" sz="1600" b="0">
                          <a:solidFill>
                            <a:srgbClr val="CC0099"/>
                          </a:solidFill>
                          <a:effectLst>
                            <a:outerShdw blurRad="38100" dist="38100" dir="2700000" algn="tl">
                              <a:srgbClr val="000000">
                                <a:alpha val="43137"/>
                              </a:srgbClr>
                            </a:outerShdw>
                          </a:effectLst>
                        </a:rPr>
                        <a:t>500</a:t>
                      </a:r>
                      <a:endParaRPr lang="en-US" sz="2000" b="0">
                        <a:solidFill>
                          <a:srgbClr val="CC0099"/>
                        </a:solidFill>
                        <a:effectLst>
                          <a:outerShdw blurRad="38100" dist="38100" dir="2700000" algn="tl">
                            <a:srgbClr val="000000">
                              <a:alpha val="43137"/>
                            </a:srgbClr>
                          </a:outerShdw>
                        </a:effectLst>
                        <a:latin typeface="Calibri"/>
                        <a:ea typeface="Calibri"/>
                        <a:cs typeface="Times New Roman"/>
                      </a:endParaRPr>
                    </a:p>
                  </a:txBody>
                  <a:tcPr marL="249086" marR="249086" marT="0" marB="0">
                    <a:solidFill>
                      <a:srgbClr val="00B0F0"/>
                    </a:solidFill>
                  </a:tcPr>
                </a:tc>
              </a:tr>
            </a:tbl>
          </a:graphicData>
        </a:graphic>
      </p:graphicFrame>
    </p:spTree>
    <p:extLst>
      <p:ext uri="{BB962C8B-B14F-4D97-AF65-F5344CB8AC3E}">
        <p14:creationId xmlns:p14="http://schemas.microsoft.com/office/powerpoint/2010/main" val="16561676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948" y="905989"/>
            <a:ext cx="8632512" cy="2941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0106034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744" y="263853"/>
            <a:ext cx="8414548" cy="3560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6585902"/>
      </p:ext>
    </p:extLst>
  </p:cSld>
  <p:clrMapOvr>
    <a:masterClrMapping/>
  </p:clrMapOvr>
  <p:transition spd="slow">
    <p:push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2400" b="1"/>
              <a:t>ASSET COST RECOVERY SYSTEMS—</a:t>
            </a:r>
            <a:br>
              <a:rPr lang="en-US" sz="2400" b="1"/>
            </a:br>
            <a:r>
              <a:rPr lang="en-US" sz="2400" b="1"/>
              <a:t>IRS PRESCRIBED METHODS FOR INCOME</a:t>
            </a:r>
            <a:br>
              <a:rPr lang="en-US" sz="2400" b="1"/>
            </a:br>
            <a:r>
              <a:rPr lang="en-US" sz="2400" b="1"/>
              <a:t>TAX REPORTING</a:t>
            </a:r>
            <a:endParaRPr lang="en-US" sz="2400"/>
          </a:p>
        </p:txBody>
      </p:sp>
    </p:spTree>
    <p:extLst>
      <p:ext uri="{BB962C8B-B14F-4D97-AF65-F5344CB8AC3E}">
        <p14:creationId xmlns:p14="http://schemas.microsoft.com/office/powerpoint/2010/main" val="117513306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id-ID" smtClean="0"/>
              <a:t>ACRS </a:t>
            </a:r>
            <a:r>
              <a:rPr lang="id-ID" smtClean="0">
                <a:solidFill>
                  <a:schemeClr val="tx1"/>
                </a:solidFill>
              </a:rPr>
              <a:t>VS</a:t>
            </a:r>
            <a:r>
              <a:rPr lang="id-ID" smtClean="0"/>
              <a:t> MACRS</a:t>
            </a:r>
            <a:endParaRPr lang="en-US"/>
          </a:p>
        </p:txBody>
      </p:sp>
      <p:sp>
        <p:nvSpPr>
          <p:cNvPr id="5" name="Content Placeholder 4"/>
          <p:cNvSpPr>
            <a:spLocks noGrp="1"/>
          </p:cNvSpPr>
          <p:nvPr>
            <p:ph idx="1"/>
          </p:nvPr>
        </p:nvSpPr>
        <p:spPr/>
        <p:txBody>
          <a:bodyPr>
            <a:normAutofit fontScale="85000" lnSpcReduction="20000"/>
          </a:bodyPr>
          <a:lstStyle/>
          <a:p>
            <a:r>
              <a:rPr lang="en-US">
                <a:effectLst>
                  <a:outerShdw blurRad="38100" dist="38100" dir="2700000" algn="tl">
                    <a:srgbClr val="000000">
                      <a:alpha val="43137"/>
                    </a:srgbClr>
                  </a:outerShdw>
                </a:effectLst>
              </a:rPr>
              <a:t>As part of the Economic Recovery Act of 1981, the IRS introduced a depreciation method known as the accelerated cost recovery system (ACRS), which allowed businesses to depreciate assets more quickly than they could with traditional methods. Faster write-offs encouraged businesses to invest in new equipment and other capital assets more frequently, thereby sparking needed economic growth. Essentially, ACRS discarded the concepts of estimated useful life and residual value. In their place, it required that business compute a </a:t>
            </a:r>
            <a:r>
              <a:rPr lang="en-US" b="1">
                <a:effectLst>
                  <a:outerShdw blurRad="38100" dist="38100" dir="2700000" algn="tl">
                    <a:srgbClr val="000000">
                      <a:alpha val="43137"/>
                    </a:srgbClr>
                  </a:outerShdw>
                </a:effectLst>
              </a:rPr>
              <a:t>cost recovery allowance</a:t>
            </a:r>
            <a:r>
              <a:rPr lang="en-US">
                <a:effectLst>
                  <a:outerShdw blurRad="38100" dist="38100" dir="2700000" algn="tl">
                    <a:srgbClr val="000000">
                      <a:alpha val="43137"/>
                    </a:srgbClr>
                  </a:outerShdw>
                </a:effectLst>
              </a:rPr>
              <a:t>. </a:t>
            </a:r>
            <a:endParaRPr lang="id-ID" smtClean="0">
              <a:effectLst>
                <a:outerShdw blurRad="38100" dist="38100" dir="2700000" algn="tl">
                  <a:srgbClr val="000000">
                    <a:alpha val="43137"/>
                  </a:srgbClr>
                </a:outerShdw>
              </a:effectLst>
            </a:endParaRPr>
          </a:p>
          <a:p>
            <a:r>
              <a:rPr lang="en-US" smtClean="0">
                <a:effectLst>
                  <a:outerShdw blurRad="38100" dist="38100" dir="2700000" algn="tl">
                    <a:srgbClr val="000000">
                      <a:alpha val="43137"/>
                    </a:srgbClr>
                  </a:outerShdw>
                </a:effectLst>
              </a:rPr>
              <a:t>After </a:t>
            </a:r>
            <a:r>
              <a:rPr lang="en-US">
                <a:effectLst>
                  <a:outerShdw blurRad="38100" dist="38100" dir="2700000" algn="tl">
                    <a:srgbClr val="000000">
                      <a:alpha val="43137"/>
                    </a:srgbClr>
                  </a:outerShdw>
                </a:effectLst>
              </a:rPr>
              <a:t>the ACRS was modified by the Tax Equity and Fiscal Responsibility Act of 1982 and the Tax Reform Act of 1984, it was significantly overhauled by the Tax Reform Act of 1986. The resulting method was known as the </a:t>
            </a:r>
            <a:r>
              <a:rPr lang="en-US" b="1">
                <a:effectLst>
                  <a:outerShdw blurRad="38100" dist="38100" dir="2700000" algn="tl">
                    <a:srgbClr val="000000">
                      <a:alpha val="43137"/>
                    </a:srgbClr>
                  </a:outerShdw>
                </a:effectLst>
              </a:rPr>
              <a:t>modified accelerated cost recovery system (MACRS)</a:t>
            </a:r>
            <a:r>
              <a:rPr lang="en-US">
                <a:effectLst>
                  <a:outerShdw blurRad="38100" dist="38100" dir="2700000" algn="tl">
                    <a:srgbClr val="000000">
                      <a:alpha val="43137"/>
                    </a:srgbClr>
                  </a:outerShdw>
                </a:effectLst>
              </a:rPr>
              <a:t>. This is the system we shall use to calculate depreciation for federal income tax purposes. </a:t>
            </a:r>
          </a:p>
          <a:p>
            <a:endParaRPr lang="en-US">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2025999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000"/>
              <a:t>CALCULATING DEPRECIATION BY USING THE MODIFIED</a:t>
            </a:r>
            <a:br>
              <a:rPr lang="en-US" sz="2000"/>
            </a:br>
            <a:r>
              <a:rPr lang="en-US" sz="2000"/>
              <a:t>ACCELERATED COST RECOVERY SYSTEM (MACRS)</a:t>
            </a:r>
          </a:p>
        </p:txBody>
      </p:sp>
      <p:sp>
        <p:nvSpPr>
          <p:cNvPr id="3" name="Content Placeholder 2"/>
          <p:cNvSpPr>
            <a:spLocks noGrp="1"/>
          </p:cNvSpPr>
          <p:nvPr>
            <p:ph idx="1"/>
          </p:nvPr>
        </p:nvSpPr>
        <p:spPr/>
        <p:txBody>
          <a:bodyPr>
            <a:noAutofit/>
          </a:bodyPr>
          <a:lstStyle/>
          <a:p>
            <a:pPr marL="68580" indent="0">
              <a:buNone/>
            </a:pPr>
            <a:r>
              <a:rPr lang="en-US" sz="2400">
                <a:effectLst>
                  <a:outerShdw blurRad="38100" dist="38100" dir="2700000" algn="tl">
                    <a:srgbClr val="000000">
                      <a:alpha val="43137"/>
                    </a:srgbClr>
                  </a:outerShdw>
                </a:effectLst>
              </a:rPr>
              <a:t>According to the </a:t>
            </a:r>
            <a:r>
              <a:rPr lang="en-US" sz="2400" smtClean="0">
                <a:effectLst>
                  <a:outerShdw blurRad="38100" dist="38100" dir="2700000" algn="tl">
                    <a:srgbClr val="000000">
                      <a:alpha val="43137"/>
                    </a:srgbClr>
                  </a:outerShdw>
                </a:effectLst>
              </a:rPr>
              <a:t>IRS</a:t>
            </a:r>
            <a:r>
              <a:rPr lang="id-ID" sz="2400" smtClean="0">
                <a:effectLst>
                  <a:outerShdw blurRad="38100" dist="38100" dir="2700000" algn="tl">
                    <a:srgbClr val="000000">
                      <a:alpha val="43137"/>
                    </a:srgbClr>
                  </a:outerShdw>
                </a:effectLst>
              </a:rPr>
              <a:t> (Internal Revenue Services)</a:t>
            </a:r>
            <a:r>
              <a:rPr lang="en-US" sz="2400" smtClean="0">
                <a:effectLst>
                  <a:outerShdw blurRad="38100" dist="38100" dir="2700000" algn="tl">
                    <a:srgbClr val="000000">
                      <a:alpha val="43137"/>
                    </a:srgbClr>
                  </a:outerShdw>
                </a:effectLst>
              </a:rPr>
              <a:t>, </a:t>
            </a:r>
            <a:r>
              <a:rPr lang="en-US" sz="2400">
                <a:effectLst>
                  <a:outerShdw blurRad="38100" dist="38100" dir="2700000" algn="tl">
                    <a:srgbClr val="000000">
                      <a:alpha val="43137"/>
                    </a:srgbClr>
                  </a:outerShdw>
                </a:effectLst>
              </a:rPr>
              <a:t>the modified accelerated cost recovery system (MACRS) is the </a:t>
            </a:r>
            <a:r>
              <a:rPr lang="en-US" sz="2400" smtClean="0">
                <a:effectLst>
                  <a:outerShdw blurRad="38100" dist="38100" dir="2700000" algn="tl">
                    <a:srgbClr val="000000">
                      <a:alpha val="43137"/>
                    </a:srgbClr>
                  </a:outerShdw>
                </a:effectLst>
              </a:rPr>
              <a:t>name</a:t>
            </a:r>
            <a:r>
              <a:rPr lang="id-ID" sz="2400" smtClean="0">
                <a:effectLst>
                  <a:outerShdw blurRad="38100" dist="38100" dir="2700000" algn="tl">
                    <a:srgbClr val="000000">
                      <a:alpha val="43137"/>
                    </a:srgbClr>
                  </a:outerShdw>
                </a:effectLst>
              </a:rPr>
              <a:t> </a:t>
            </a:r>
            <a:r>
              <a:rPr lang="en-US" sz="2400" smtClean="0">
                <a:effectLst>
                  <a:outerShdw blurRad="38100" dist="38100" dir="2700000" algn="tl">
                    <a:srgbClr val="000000">
                      <a:alpha val="43137"/>
                    </a:srgbClr>
                  </a:outerShdw>
                </a:effectLst>
              </a:rPr>
              <a:t>given </a:t>
            </a:r>
            <a:r>
              <a:rPr lang="en-US" sz="2400">
                <a:effectLst>
                  <a:outerShdw blurRad="38100" dist="38100" dir="2700000" algn="tl">
                    <a:srgbClr val="000000">
                      <a:alpha val="43137"/>
                    </a:srgbClr>
                  </a:outerShdw>
                </a:effectLst>
              </a:rPr>
              <a:t>to tax rules for getting back or recovering through depreciation deductions the cost </a:t>
            </a:r>
            <a:r>
              <a:rPr lang="en-US" sz="2400" smtClean="0">
                <a:effectLst>
                  <a:outerShdw blurRad="38100" dist="38100" dir="2700000" algn="tl">
                    <a:srgbClr val="000000">
                      <a:alpha val="43137"/>
                    </a:srgbClr>
                  </a:outerShdw>
                </a:effectLst>
              </a:rPr>
              <a:t>of</a:t>
            </a:r>
            <a:r>
              <a:rPr lang="id-ID" sz="2400" smtClean="0">
                <a:effectLst>
                  <a:outerShdw blurRad="38100" dist="38100" dir="2700000" algn="tl">
                    <a:srgbClr val="000000">
                      <a:alpha val="43137"/>
                    </a:srgbClr>
                  </a:outerShdw>
                </a:effectLst>
              </a:rPr>
              <a:t> </a:t>
            </a:r>
            <a:r>
              <a:rPr lang="en-US" sz="2400" smtClean="0">
                <a:effectLst>
                  <a:outerShdw blurRad="38100" dist="38100" dir="2700000" algn="tl">
                    <a:srgbClr val="000000">
                      <a:alpha val="43137"/>
                    </a:srgbClr>
                  </a:outerShdw>
                </a:effectLst>
              </a:rPr>
              <a:t>property </a:t>
            </a:r>
            <a:r>
              <a:rPr lang="en-US" sz="2400">
                <a:effectLst>
                  <a:outerShdw blurRad="38100" dist="38100" dir="2700000" algn="tl">
                    <a:srgbClr val="000000">
                      <a:alpha val="43137"/>
                    </a:srgbClr>
                  </a:outerShdw>
                </a:effectLst>
              </a:rPr>
              <a:t>used in a trade or business or to produce income. These rules generally apply </a:t>
            </a:r>
            <a:r>
              <a:rPr lang="en-US" sz="2400" smtClean="0">
                <a:effectLst>
                  <a:outerShdw blurRad="38100" dist="38100" dir="2700000" algn="tl">
                    <a:srgbClr val="000000">
                      <a:alpha val="43137"/>
                    </a:srgbClr>
                  </a:outerShdw>
                </a:effectLst>
              </a:rPr>
              <a:t>to</a:t>
            </a:r>
            <a:r>
              <a:rPr lang="id-ID" sz="2400" smtClean="0">
                <a:effectLst>
                  <a:outerShdw blurRad="38100" dist="38100" dir="2700000" algn="tl">
                    <a:srgbClr val="000000">
                      <a:alpha val="43137"/>
                    </a:srgbClr>
                  </a:outerShdw>
                </a:effectLst>
              </a:rPr>
              <a:t> </a:t>
            </a:r>
            <a:r>
              <a:rPr lang="en-US" sz="2400" smtClean="0">
                <a:effectLst>
                  <a:outerShdw blurRad="38100" dist="38100" dir="2700000" algn="tl">
                    <a:srgbClr val="000000">
                      <a:alpha val="43137"/>
                    </a:srgbClr>
                  </a:outerShdw>
                </a:effectLst>
              </a:rPr>
              <a:t>tangible </a:t>
            </a:r>
            <a:r>
              <a:rPr lang="en-US" sz="2400">
                <a:effectLst>
                  <a:outerShdw blurRad="38100" dist="38100" dir="2700000" algn="tl">
                    <a:srgbClr val="000000">
                      <a:alpha val="43137"/>
                    </a:srgbClr>
                  </a:outerShdw>
                </a:effectLst>
              </a:rPr>
              <a:t>property placed into service </a:t>
            </a:r>
            <a:r>
              <a:rPr lang="en-US" sz="2400" i="1">
                <a:effectLst>
                  <a:outerShdw blurRad="38100" dist="38100" dir="2700000" algn="tl">
                    <a:srgbClr val="000000">
                      <a:alpha val="43137"/>
                    </a:srgbClr>
                  </a:outerShdw>
                </a:effectLst>
              </a:rPr>
              <a:t>after 1986</a:t>
            </a:r>
            <a:r>
              <a:rPr lang="en-US" sz="2400">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val="121826265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id-ID" smtClean="0"/>
              <a:t>CLASSES OF MACRS</a:t>
            </a:r>
            <a:endParaRPr lang="en-US"/>
          </a:p>
        </p:txBody>
      </p:sp>
      <p:sp>
        <p:nvSpPr>
          <p:cNvPr id="5" name="Content Placeholder 4"/>
          <p:cNvSpPr>
            <a:spLocks noGrp="1"/>
          </p:cNvSpPr>
          <p:nvPr>
            <p:ph idx="1"/>
          </p:nvPr>
        </p:nvSpPr>
        <p:spPr/>
        <p:txBody>
          <a:bodyPr>
            <a:normAutofit fontScale="70000" lnSpcReduction="20000"/>
          </a:bodyPr>
          <a:lstStyle/>
          <a:p>
            <a:r>
              <a:rPr lang="en-US"/>
              <a:t>Before we can calculate the amount of depreciation for a particular asset, we must determine the </a:t>
            </a:r>
            <a:r>
              <a:rPr lang="en-US" b="1"/>
              <a:t>basis for depreciation</a:t>
            </a:r>
            <a:r>
              <a:rPr lang="en-US"/>
              <a:t>, or “cost” of that asset, for depreciation purposes. Sometimes the basis for depreciation is the original cost of the asset; however, in many cases the original cost (original basis) is “modified” by various IRS rules, section 179 deductions, and special depreciation allowances. Once the basis for depreciation has been established, the MACRS depreciation deduction can be calculated for each year and the depreciation schedule can be prepared. </a:t>
            </a:r>
          </a:p>
          <a:p>
            <a:r>
              <a:rPr lang="en-US"/>
              <a:t>Table 17-1 exhibits the eight main property classes of MACRS, with some examples of assets included in each class. Once the </a:t>
            </a:r>
            <a:r>
              <a:rPr lang="en-US" b="1"/>
              <a:t>property class </a:t>
            </a:r>
            <a:r>
              <a:rPr lang="en-US"/>
              <a:t>for the asset has been identified, the amount of depreciation each year can be manually calculated or found by using percentage tables. As a general rule, the 3-, 5-, 7-, and 10-year property class assets are depreciated by using the 200% declining-balance method; the 15- and 20-year classes use the 150% declining-balance method; and the 31.5- and 39-year classes use straight-line depreciation. </a:t>
            </a:r>
          </a:p>
        </p:txBody>
      </p:sp>
    </p:spTree>
    <p:extLst>
      <p:ext uri="{BB962C8B-B14F-4D97-AF65-F5344CB8AC3E}">
        <p14:creationId xmlns:p14="http://schemas.microsoft.com/office/powerpoint/2010/main" val="392681448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422" y="567558"/>
            <a:ext cx="7329726" cy="4575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2219" y="63063"/>
            <a:ext cx="2246400" cy="8360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5840336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79193" y="141894"/>
            <a:ext cx="5744864" cy="4855778"/>
          </a:xfrm>
          <a:prstGeom prst="rect">
            <a:avLst/>
          </a:prstGeom>
          <a:ln>
            <a:noFill/>
          </a:ln>
          <a:effectLst>
            <a:outerShdw blurRad="292100" sx="101000" sy="101000" algn="ctr" rotWithShape="0">
              <a:schemeClr val="bg2">
                <a:alpha val="77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732" y="250442"/>
            <a:ext cx="2352675" cy="6381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247169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2322" y="0"/>
            <a:ext cx="5198040"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8013376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EXAMPLE 5</a:t>
            </a:r>
            <a:endParaRPr lang="en-US"/>
          </a:p>
        </p:txBody>
      </p:sp>
      <p:sp>
        <p:nvSpPr>
          <p:cNvPr id="3" name="Content Placeholder 2"/>
          <p:cNvSpPr>
            <a:spLocks noGrp="1"/>
          </p:cNvSpPr>
          <p:nvPr>
            <p:ph idx="1"/>
          </p:nvPr>
        </p:nvSpPr>
        <p:spPr/>
        <p:txBody>
          <a:bodyPr/>
          <a:lstStyle/>
          <a:p>
            <a:pPr marL="68580" indent="0">
              <a:buNone/>
            </a:pPr>
            <a:r>
              <a:rPr lang="en-US"/>
              <a:t>On July 27, 2003, Utopia Industries purchased and placed into service new office and computer equipment costing $400,000. This equipment will be used for business 100% of the time. The accountants have elected to take a $30,000 section 179 deduction. Prepare a depreciation schedule for the new asset by using MACRS. </a:t>
            </a:r>
          </a:p>
          <a:p>
            <a:pPr marL="68580" indent="0">
              <a:buNone/>
            </a:pPr>
            <a:endParaRPr lang="en-US"/>
          </a:p>
        </p:txBody>
      </p:sp>
    </p:spTree>
    <p:extLst>
      <p:ext uri="{BB962C8B-B14F-4D97-AF65-F5344CB8AC3E}">
        <p14:creationId xmlns:p14="http://schemas.microsoft.com/office/powerpoint/2010/main" val="69406864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375" y="603834"/>
            <a:ext cx="7920000" cy="4259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117079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087" y="69909"/>
            <a:ext cx="7920000" cy="4972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6794668"/>
      </p:ext>
    </p:extLst>
  </p:cSld>
  <p:clrMapOvr>
    <a:masterClrMapping/>
  </p:clrMapOvr>
  <p:transition spd="slow">
    <p:push dir="u"/>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b="1"/>
              <a:t>CALCULATING THE PERIODIC DEPLETION</a:t>
            </a:r>
            <a:br>
              <a:rPr lang="en-US" sz="2400" b="1"/>
            </a:br>
            <a:r>
              <a:rPr lang="en-US" sz="2400" b="1"/>
              <a:t>COST OF NATURAL RESOURCES</a:t>
            </a:r>
            <a:endParaRPr lang="en-US" sz="2400"/>
          </a:p>
        </p:txBody>
      </p:sp>
    </p:spTree>
    <p:extLst>
      <p:ext uri="{BB962C8B-B14F-4D97-AF65-F5344CB8AC3E}">
        <p14:creationId xmlns:p14="http://schemas.microsoft.com/office/powerpoint/2010/main" val="318586500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2400"/>
              <a:t>CALCULATING THE PERIODIC DEPLETION</a:t>
            </a:r>
            <a:br>
              <a:rPr lang="en-US" sz="2400"/>
            </a:br>
            <a:r>
              <a:rPr lang="en-US" sz="2400"/>
              <a:t>COST OF NATURAL RESOURCES</a:t>
            </a:r>
          </a:p>
        </p:txBody>
      </p:sp>
      <p:sp>
        <p:nvSpPr>
          <p:cNvPr id="5" name="Content Placeholder 4"/>
          <p:cNvSpPr>
            <a:spLocks noGrp="1"/>
          </p:cNvSpPr>
          <p:nvPr>
            <p:ph idx="1"/>
          </p:nvPr>
        </p:nvSpPr>
        <p:spPr/>
        <p:txBody>
          <a:bodyPr>
            <a:normAutofit lnSpcReduction="10000"/>
          </a:bodyPr>
          <a:lstStyle/>
          <a:p>
            <a:r>
              <a:rPr lang="en-US"/>
              <a:t>Just as depreciation is used to write off the useful life of plant assets such as trucks, equipment, and buildings, depletion is used to account for the consumption of natural resources such as coal, petroleum, timber, natural gas, and minerals. </a:t>
            </a:r>
            <a:r>
              <a:rPr lang="en-US" b="1"/>
              <a:t>Depletion </a:t>
            </a:r>
            <a:r>
              <a:rPr lang="en-US"/>
              <a:t>is the proportional allocation of the cost of natural resources to the units used up or depleted per accounting period. In accounting, natural resources are also known as </a:t>
            </a:r>
            <a:r>
              <a:rPr lang="en-US" b="1"/>
              <a:t>wasting assets</a:t>
            </a:r>
            <a:r>
              <a:rPr lang="en-US"/>
              <a:t>, because they are considered to be exhausted or to be used up as they are converted into inventory by mining, pumping, or cutting. </a:t>
            </a:r>
          </a:p>
          <a:p>
            <a:endParaRPr lang="en-US"/>
          </a:p>
        </p:txBody>
      </p:sp>
    </p:spTree>
    <p:extLst>
      <p:ext uri="{BB962C8B-B14F-4D97-AF65-F5344CB8AC3E}">
        <p14:creationId xmlns:p14="http://schemas.microsoft.com/office/powerpoint/2010/main" val="118927841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CALCULATING DEPLETION</a:t>
            </a:r>
            <a:endParaRPr lang="en-US"/>
          </a:p>
        </p:txBody>
      </p:sp>
      <p:sp>
        <p:nvSpPr>
          <p:cNvPr id="3" name="Content Placeholder 2"/>
          <p:cNvSpPr>
            <a:spLocks noGrp="1"/>
          </p:cNvSpPr>
          <p:nvPr>
            <p:ph idx="1"/>
          </p:nvPr>
        </p:nvSpPr>
        <p:spPr/>
        <p:txBody>
          <a:bodyPr>
            <a:normAutofit fontScale="92500" lnSpcReduction="10000"/>
          </a:bodyPr>
          <a:lstStyle/>
          <a:p>
            <a:pPr marL="68580" indent="0">
              <a:buNone/>
            </a:pPr>
            <a:r>
              <a:rPr lang="en-US"/>
              <a:t>Depletion of natural resources is calculated in the same way as the </a:t>
            </a:r>
            <a:r>
              <a:rPr lang="en-US" smtClean="0"/>
              <a:t>units-of-production</a:t>
            </a:r>
            <a:r>
              <a:rPr lang="id-ID" smtClean="0"/>
              <a:t> </a:t>
            </a:r>
            <a:r>
              <a:rPr lang="en-US" smtClean="0"/>
              <a:t>method </a:t>
            </a:r>
            <a:r>
              <a:rPr lang="en-US"/>
              <a:t>of depreciation for plant assets. To calculate the depletion allocation, we must </a:t>
            </a:r>
            <a:r>
              <a:rPr lang="en-US" smtClean="0"/>
              <a:t>determine</a:t>
            </a:r>
            <a:r>
              <a:rPr lang="id-ID" smtClean="0"/>
              <a:t> </a:t>
            </a:r>
            <a:r>
              <a:rPr lang="en-US" smtClean="0"/>
              <a:t>the </a:t>
            </a:r>
            <a:r>
              <a:rPr lang="en-US"/>
              <a:t>following</a:t>
            </a:r>
            <a:r>
              <a:rPr lang="en-US" smtClean="0"/>
              <a:t>:</a:t>
            </a:r>
            <a:endParaRPr lang="id-ID" smtClean="0"/>
          </a:p>
          <a:p>
            <a:pPr marL="525780" lvl="0" indent="-457200">
              <a:buFont typeface="+mj-lt"/>
              <a:buAutoNum type="alphaLcPeriod"/>
            </a:pPr>
            <a:r>
              <a:rPr lang="en-US" i="1"/>
              <a:t>Total cost of the natural resource package</a:t>
            </a:r>
            <a:r>
              <a:rPr lang="en-US"/>
              <a:t>, including the original purchase price, exploration expenses, and extraction or cutting expenses.</a:t>
            </a:r>
          </a:p>
          <a:p>
            <a:pPr marL="525780" lvl="0" indent="-457200">
              <a:buFont typeface="+mj-lt"/>
              <a:buAutoNum type="alphaLcPeriod"/>
            </a:pPr>
            <a:r>
              <a:rPr lang="en-US" i="1"/>
              <a:t>Residual or salvage value </a:t>
            </a:r>
            <a:r>
              <a:rPr lang="en-US"/>
              <a:t>of the property after resources have been exhausted.</a:t>
            </a:r>
          </a:p>
          <a:p>
            <a:pPr marL="525780" lvl="0" indent="-457200">
              <a:buFont typeface="+mj-lt"/>
              <a:buAutoNum type="alphaLcPeriod"/>
            </a:pPr>
            <a:r>
              <a:rPr lang="en-US" i="1"/>
              <a:t>Estimated total number of units </a:t>
            </a:r>
            <a:r>
              <a:rPr lang="en-US"/>
              <a:t>(tons, barrels, board feet) of resource available.</a:t>
            </a:r>
          </a:p>
          <a:p>
            <a:endParaRPr lang="en-US"/>
          </a:p>
        </p:txBody>
      </p:sp>
    </p:spTree>
    <p:extLst>
      <p:ext uri="{BB962C8B-B14F-4D97-AF65-F5344CB8AC3E}">
        <p14:creationId xmlns:p14="http://schemas.microsoft.com/office/powerpoint/2010/main" val="294454578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396818"/>
            <a:ext cx="9147523" cy="446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808600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EXAMPLE 6</a:t>
            </a:r>
            <a:endParaRPr lang="en-US"/>
          </a:p>
        </p:txBody>
      </p:sp>
      <p:sp>
        <p:nvSpPr>
          <p:cNvPr id="3" name="Content Placeholder 2"/>
          <p:cNvSpPr>
            <a:spLocks noGrp="1"/>
          </p:cNvSpPr>
          <p:nvPr>
            <p:ph idx="1"/>
          </p:nvPr>
        </p:nvSpPr>
        <p:spPr/>
        <p:txBody>
          <a:bodyPr/>
          <a:lstStyle/>
          <a:p>
            <a:pPr marL="68580" indent="0">
              <a:buNone/>
            </a:pPr>
            <a:r>
              <a:rPr lang="en-US" b="1"/>
              <a:t>Black Gold Oil, Inc., purchased a parcel of land containing an estimated 2 million barrels of crude oil for $850,000. Two oil wells were drilled at a cost of $340,000. The residual value of the property and equipment is $50,000. Calculate the periodic depletion cost for the first year of operation if 325,000 barrels were extracted.</a:t>
            </a:r>
            <a:r>
              <a:rPr lang="en-US"/>
              <a:t> </a:t>
            </a:r>
          </a:p>
          <a:p>
            <a:pPr marL="68580" indent="0">
              <a:buNone/>
            </a:pPr>
            <a:endParaRPr lang="en-US"/>
          </a:p>
        </p:txBody>
      </p:sp>
    </p:spTree>
    <p:extLst>
      <p:ext uri="{BB962C8B-B14F-4D97-AF65-F5344CB8AC3E}">
        <p14:creationId xmlns:p14="http://schemas.microsoft.com/office/powerpoint/2010/main" val="288271795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530" y="1422465"/>
            <a:ext cx="8816196" cy="2764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264138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theme/theme1.xml><?xml version="1.0" encoding="utf-8"?>
<a:theme xmlns:a="http://schemas.openxmlformats.org/drawingml/2006/main" name="Urban Pop">
  <a:themeElements>
    <a:clrScheme name="Urban Pop">
      <a:dk1>
        <a:srgbClr val="000000"/>
      </a:dk1>
      <a:lt1>
        <a:srgbClr val="FFFFFF"/>
      </a:lt1>
      <a:dk2>
        <a:srgbClr val="282828"/>
      </a:dk2>
      <a:lt2>
        <a:srgbClr val="D4D4D4"/>
      </a:lt2>
      <a:accent1>
        <a:srgbClr val="86CE24"/>
      </a:accent1>
      <a:accent2>
        <a:srgbClr val="00A2E6"/>
      </a:accent2>
      <a:accent3>
        <a:srgbClr val="FAC810"/>
      </a:accent3>
      <a:accent4>
        <a:srgbClr val="7D8F8C"/>
      </a:accent4>
      <a:accent5>
        <a:srgbClr val="D06B20"/>
      </a:accent5>
      <a:accent6>
        <a:srgbClr val="958B8B"/>
      </a:accent6>
      <a:hlink>
        <a:srgbClr val="FF9900"/>
      </a:hlink>
      <a:folHlink>
        <a:srgbClr val="969696"/>
      </a:folHlink>
    </a:clrScheme>
    <a:fontScheme name="Urban Pop">
      <a:maj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Urban Pop">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2700" cap="flat" cmpd="sng" algn="ctr">
          <a:solidFill>
            <a:schemeClr val="phClr"/>
          </a:solidFill>
          <a:prstDash val="solid"/>
        </a:ln>
        <a:ln w="15875"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0800" dist="38100" dir="5400000" rotWithShape="0">
              <a:srgbClr val="000000">
                <a:alpha val="58000"/>
              </a:srgbClr>
            </a:outerShdw>
          </a:effectLst>
          <a:scene3d>
            <a:camera prst="orthographicFront">
              <a:rot lat="0" lon="0" rev="0"/>
            </a:camera>
            <a:lightRig rig="flat" dir="t"/>
          </a:scene3d>
          <a:sp3d contourW="15875">
            <a:bevelT w="95250" h="127000"/>
            <a:contourClr>
              <a:schemeClr val="phClr">
                <a:shade val="30000"/>
              </a:schemeClr>
            </a:contourClr>
          </a:sp3d>
        </a:effectStyle>
      </a:effectStyleLst>
      <a:bgFillStyleLst>
        <a:solidFill>
          <a:schemeClr val="phClr"/>
        </a:solidFill>
        <a:gradFill rotWithShape="1">
          <a:gsLst>
            <a:gs pos="0">
              <a:schemeClr val="phClr">
                <a:tint val="95000"/>
                <a:shade val="100000"/>
                <a:alpha val="100000"/>
                <a:satMod val="100000"/>
                <a:lumMod val="100000"/>
              </a:schemeClr>
            </a:gs>
            <a:gs pos="9000">
              <a:schemeClr val="phClr">
                <a:tint val="90000"/>
                <a:shade val="100000"/>
                <a:alpha val="100000"/>
                <a:satMod val="100000"/>
                <a:lumMod val="100000"/>
              </a:schemeClr>
            </a:gs>
            <a:gs pos="34000">
              <a:schemeClr val="phClr">
                <a:tint val="83000"/>
                <a:shade val="100000"/>
                <a:alpha val="100000"/>
                <a:satMod val="100000"/>
                <a:lumMod val="100000"/>
              </a:schemeClr>
            </a:gs>
            <a:gs pos="62000">
              <a:schemeClr val="phClr">
                <a:tint val="85000"/>
                <a:shade val="100000"/>
                <a:alpha val="100000"/>
                <a:satMod val="100000"/>
                <a:lumMod val="100000"/>
              </a:schemeClr>
            </a:gs>
            <a:gs pos="90000">
              <a:schemeClr val="phClr">
                <a:tint val="92000"/>
                <a:shade val="100000"/>
                <a:alpha val="100000"/>
                <a:satMod val="100000"/>
                <a:lumMod val="90000"/>
              </a:schemeClr>
            </a:gs>
            <a:gs pos="100000">
              <a:schemeClr val="phClr">
                <a:tint val="85000"/>
                <a:shade val="100000"/>
                <a:alpha val="100000"/>
                <a:satMod val="100000"/>
                <a:lumMod val="100000"/>
              </a:schemeClr>
            </a:gs>
          </a:gsLst>
          <a:lin ang="5400000" scaled="1"/>
        </a:gradFill>
        <a:gradFill rotWithShape="1">
          <a:gsLst>
            <a:gs pos="0">
              <a:schemeClr val="phClr">
                <a:tint val="78000"/>
              </a:schemeClr>
            </a:gs>
            <a:gs pos="100000">
              <a:schemeClr val="phClr">
                <a:tint val="95000"/>
                <a:shade val="98000"/>
                <a:lumMod val="80000"/>
              </a:schemeClr>
            </a:gs>
          </a:gsLst>
          <a:path path="circle">
            <a:fillToRect l="50000" t="100000" r="10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TC101859862[[fn=Urban Pop]]</Template>
  <TotalTime>455</TotalTime>
  <Pages>72</Pages>
  <Words>1944</Words>
  <Application>Microsoft Office PowerPoint</Application>
  <PresentationFormat>On-screen Show (16:9)</PresentationFormat>
  <Paragraphs>84</Paragraphs>
  <Slides>47</Slides>
  <Notes>2</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Urban Pop</vt:lpstr>
      <vt:lpstr>Chapter 17 Depreciation</vt:lpstr>
      <vt:lpstr>Intro</vt:lpstr>
      <vt:lpstr>Depreciation concept</vt:lpstr>
      <vt:lpstr>BOOK VALUE</vt:lpstr>
      <vt:lpstr>Four important factors</vt:lpstr>
      <vt:lpstr>DEPRECIATION METHODS</vt:lpstr>
      <vt:lpstr>CALCULATING DEPRECIATION BY THE STRAIGHT-LINE METHOD</vt:lpstr>
      <vt:lpstr>PowerPoint Presentation</vt:lpstr>
      <vt:lpstr>Example 1</vt:lpstr>
      <vt:lpstr>PowerPoint Presentation</vt:lpstr>
      <vt:lpstr>PowerPoint Presentation</vt:lpstr>
      <vt:lpstr>CALCULATING DEPRECIATION BY THE SUM-OF-THE-YEARS’ DIGITS METHOD</vt:lpstr>
      <vt:lpstr>CALCULATING DEPRECIATION BY THE SUM-OF-THE-YEARS’ DIGITS METHOD</vt:lpstr>
      <vt:lpstr>PowerPoint Presentation</vt:lpstr>
      <vt:lpstr>Example 2</vt:lpstr>
      <vt:lpstr>PowerPoint Presentation</vt:lpstr>
      <vt:lpstr>PowerPoint Presentation</vt:lpstr>
      <vt:lpstr>PowerPoint Presentation</vt:lpstr>
      <vt:lpstr>CALCULATING DEPRECIATION BY THE DECLINING-BALANCE METHOD</vt:lpstr>
      <vt:lpstr>FORMULA</vt:lpstr>
      <vt:lpstr>PowerPoint Presentation</vt:lpstr>
      <vt:lpstr>Contoh 3</vt:lpstr>
      <vt:lpstr>PowerPoint Presentation</vt:lpstr>
      <vt:lpstr>PowerPoint Presentation</vt:lpstr>
      <vt:lpstr>CALCULATING DEPRECIATION BY THE UNITS-OF-PRODUCTION METHOD</vt:lpstr>
      <vt:lpstr>FORMULA</vt:lpstr>
      <vt:lpstr>FORMULA</vt:lpstr>
      <vt:lpstr>PowerPoint Presentation</vt:lpstr>
      <vt:lpstr>EXAMPLE</vt:lpstr>
      <vt:lpstr>PowerPoint Presentation</vt:lpstr>
      <vt:lpstr>PowerPoint Presentation</vt:lpstr>
      <vt:lpstr>ASSET COST RECOVERY SYSTEMS— IRS PRESCRIBED METHODS FOR INCOME TAX REPORTING</vt:lpstr>
      <vt:lpstr>ACRS VS MACRS</vt:lpstr>
      <vt:lpstr>CALCULATING DEPRECIATION BY USING THE MODIFIED ACCELERATED COST RECOVERY SYSTEM (MACRS)</vt:lpstr>
      <vt:lpstr>CLASSES OF MACRS</vt:lpstr>
      <vt:lpstr>PowerPoint Presentation</vt:lpstr>
      <vt:lpstr>PowerPoint Presentation</vt:lpstr>
      <vt:lpstr>PowerPoint Presentation</vt:lpstr>
      <vt:lpstr>EXAMPLE 5</vt:lpstr>
      <vt:lpstr>PowerPoint Presentation</vt:lpstr>
      <vt:lpstr>PowerPoint Presentation</vt:lpstr>
      <vt:lpstr>CALCULATING THE PERIODIC DEPLETION COST OF NATURAL RESOURCES</vt:lpstr>
      <vt:lpstr>CALCULATING THE PERIODIC DEPLETION COST OF NATURAL RESOURCES</vt:lpstr>
      <vt:lpstr>CALCULATING DEPLETION</vt:lpstr>
      <vt:lpstr>PowerPoint Presentation</vt:lpstr>
      <vt:lpstr>EXAMPLE 6</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FM10 Chapter 8</dc:title>
  <dc:subject>Powerpoint Show</dc:subject>
  <dc:creator>Mike Ehrhardt</dc:creator>
  <cp:lastModifiedBy>babeh</cp:lastModifiedBy>
  <cp:revision>184</cp:revision>
  <cp:lastPrinted>2012-09-11T00:37:26Z</cp:lastPrinted>
  <dcterms:created xsi:type="dcterms:W3CDTF">1997-09-17T12:14:40Z</dcterms:created>
  <dcterms:modified xsi:type="dcterms:W3CDTF">2013-11-24T03:53:21Z</dcterms:modified>
</cp:coreProperties>
</file>