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256" r:id="rId2"/>
    <p:sldId id="350" r:id="rId3"/>
    <p:sldId id="333" r:id="rId4"/>
    <p:sldId id="349" r:id="rId5"/>
    <p:sldId id="258" r:id="rId6"/>
    <p:sldId id="334" r:id="rId7"/>
    <p:sldId id="257" r:id="rId8"/>
    <p:sldId id="345" r:id="rId9"/>
    <p:sldId id="348" r:id="rId10"/>
    <p:sldId id="335" r:id="rId11"/>
    <p:sldId id="330" r:id="rId12"/>
    <p:sldId id="331" r:id="rId13"/>
    <p:sldId id="347" r:id="rId14"/>
    <p:sldId id="341" r:id="rId15"/>
    <p:sldId id="338" r:id="rId16"/>
    <p:sldId id="339" r:id="rId17"/>
    <p:sldId id="346" r:id="rId18"/>
    <p:sldId id="343" r:id="rId19"/>
    <p:sldId id="344" r:id="rId20"/>
    <p:sldId id="351" r:id="rId21"/>
    <p:sldId id="354" r:id="rId22"/>
    <p:sldId id="353" r:id="rId23"/>
  </p:sldIdLst>
  <p:sldSz cx="9144000" cy="5143500" type="screen16x9"/>
  <p:notesSz cx="6858000" cy="9945688"/>
  <p:custDataLst>
    <p:tags r:id="rId26"/>
  </p:custData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00">
          <p15:clr>
            <a:srgbClr val="A4A3A4"/>
          </p15:clr>
        </p15:guide>
        <p15:guide id="2" pos="537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8CF4EA"/>
    <a:srgbClr val="C1CEFF"/>
    <a:srgbClr val="FEDCF1"/>
    <a:srgbClr val="CC0099"/>
    <a:srgbClr val="000000"/>
    <a:srgbClr val="FF99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2" autoAdjust="0"/>
    <p:restoredTop sz="94662" autoAdjust="0"/>
  </p:normalViewPr>
  <p:slideViewPr>
    <p:cSldViewPr snapToGrid="0">
      <p:cViewPr varScale="1">
        <p:scale>
          <a:sx n="88" d="100"/>
          <a:sy n="88" d="100"/>
        </p:scale>
        <p:origin x="-912" y="-96"/>
      </p:cViewPr>
      <p:guideLst>
        <p:guide orient="horz" pos="900"/>
        <p:guide pos="53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04" y="-90"/>
      </p:cViewPr>
      <p:guideLst>
        <p:guide orient="horz" pos="313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462904" y="9073847"/>
            <a:ext cx="2972122" cy="49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D36E7115-F6DD-41BA-97B8-25347C316F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77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370" y="4724202"/>
            <a:ext cx="5025648" cy="44739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83" tIns="48856" rIns="96083" bIns="488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7000" y="754063"/>
            <a:ext cx="6604000" cy="3714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  <p:extLst>
      <p:ext uri="{BB962C8B-B14F-4D97-AF65-F5344CB8AC3E}">
        <p14:creationId xmlns:p14="http://schemas.microsoft.com/office/powerpoint/2010/main" val="150795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672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35038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01763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7007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1289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5014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045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9349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2108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7799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3780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2516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7245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2037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42681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1899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11407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99454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95862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333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1651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106B4A3-4212-4E39-93DE-E053E8F69C2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91984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twitter.com/jaryonoangga" TargetMode="External"/><Relationship Id="rId3" Type="http://schemas.openxmlformats.org/officeDocument/2006/relationships/hyperlink" Target="mailto:jaryono@hotmail.com" TargetMode="External"/><Relationship Id="rId7" Type="http://schemas.openxmlformats.org/officeDocument/2006/relationships/hyperlink" Target="http://www.facebook.com/jaryono" TargetMode="External"/><Relationship Id="rId2" Type="http://schemas.openxmlformats.org/officeDocument/2006/relationships/hyperlink" Target="mailto:jaryono@unsoed.ac.i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jaryono.angga@gmail.com" TargetMode="External"/><Relationship Id="rId5" Type="http://schemas.openxmlformats.org/officeDocument/2006/relationships/hyperlink" Target="mailto:jaryono.angga@yahoo.com" TargetMode="External"/><Relationship Id="rId4" Type="http://schemas.openxmlformats.org/officeDocument/2006/relationships/hyperlink" Target="mailto:jaryono@gmail.co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68085" y="2383971"/>
            <a:ext cx="8229600" cy="1302544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8800" b="1" cap="none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Mathematics for Business</a:t>
            </a:r>
            <a:endParaRPr lang="en-US" sz="8800" b="1" cap="none">
              <a:ln w="11430"/>
              <a:solidFill>
                <a:schemeClr val="accent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410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45679E-6 L -0.27987 -0.34259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93" y="-1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  <p:bldP spid="410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277583" y="-52461"/>
            <a:ext cx="3499758" cy="137160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400" b="1" cap="none" smtClean="0">
                <a:ln w="11430"/>
                <a:solidFill>
                  <a:schemeClr val="accent2">
                    <a:lumMod val="75000"/>
                  </a:schemeClr>
                </a:solidFill>
                <a:effectLst/>
              </a:rPr>
              <a:t>Mathematics for Business</a:t>
            </a:r>
            <a:endParaRPr lang="en-US" sz="4400" b="1" cap="none">
              <a:ln w="11430"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16384" name="Rectangle 1024"/>
          <p:cNvSpPr>
            <a:spLocks noChangeArrowheads="1"/>
          </p:cNvSpPr>
          <p:nvPr/>
        </p:nvSpPr>
        <p:spPr bwMode="auto">
          <a:xfrm>
            <a:off x="364673" y="1849210"/>
            <a:ext cx="6400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2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Drs. </a:t>
            </a:r>
            <a:r>
              <a:rPr lang="en-US" sz="2000" dirty="0" err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Jaryono</a:t>
            </a:r>
            <a:r>
              <a:rPr lang="en-US" sz="2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, MSIE</a:t>
            </a:r>
            <a:r>
              <a:rPr lang="en-US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BLOG: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http://jaryono.com</a:t>
            </a:r>
            <a:endParaRPr lang="en-US" sz="1600" dirty="0" smtClean="0">
              <a:effectLst>
                <a:outerShdw blurRad="38100" dist="38100" dir="2700000" algn="tl">
                  <a:srgbClr val="000000"/>
                </a:outerShdw>
              </a:effectLst>
              <a:latin typeface="Albertus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http://jaryono.blog.unsoed.ac.id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http://jaryono.blogspot.com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E-mail: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jaryono@hotmail.com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jaryono@gmail.com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jaryono@unsoed.ac.id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jaryono.angga@gmail.com</a:t>
            </a:r>
            <a:endParaRPr lang="en-US" sz="12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bertus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</a:pPr>
            <a:r>
              <a:rPr lang="en-US" sz="1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bertus" pitchFamily="34" charset="0"/>
              </a:rPr>
              <a:t>jaryono.angga@yahoo.com</a:t>
            </a:r>
            <a:endParaRPr lang="en-US" sz="12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bertu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92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881" y="0"/>
            <a:ext cx="7772400" cy="857250"/>
          </a:xfrm>
        </p:spPr>
        <p:txBody>
          <a:bodyPr>
            <a:normAutofit/>
          </a:bodyPr>
          <a:lstStyle/>
          <a:p>
            <a:pPr algn="ctr"/>
            <a:r>
              <a:rPr lang="en-US" cap="none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ABOUT ME</a:t>
            </a:r>
            <a:endParaRPr lang="en-US" cap="none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501" y="806596"/>
            <a:ext cx="7772400" cy="398311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Full Name: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Drs. JARYONO, MSIE.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Education:</a:t>
            </a:r>
          </a:p>
          <a:p>
            <a:pPr marL="511175" lvl="1" indent="-17462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511175" algn="l"/>
                <a:tab pos="1196975" algn="l"/>
                <a:tab pos="1317625" algn="l"/>
              </a:tabLst>
            </a:pP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Drs.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	:	Bachelor of Science in Management,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Jenderal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Soedirman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			University.</a:t>
            </a:r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1203325" algn="l"/>
                <a:tab pos="1317625" algn="l"/>
              </a:tabLst>
            </a:pP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MSIE.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	:	Master  of Science in Industrial Engineering, Bandung</a:t>
            </a:r>
            <a:endParaRPr lang="id-ID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 marL="337500" lvl="1" indent="0">
              <a:spcBef>
                <a:spcPts val="0"/>
              </a:spcBef>
              <a:spcAft>
                <a:spcPts val="0"/>
              </a:spcAft>
              <a:buNone/>
              <a:tabLst>
                <a:tab pos="1203325" algn="l"/>
                <a:tab pos="1317625" algn="l"/>
              </a:tabLs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id-I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		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Institute of Technology.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Family:</a:t>
            </a:r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2286000" algn="l"/>
                <a:tab pos="2405063" algn="l"/>
              </a:tabLst>
            </a:pPr>
            <a:r>
              <a:rPr lang="en-US" sz="18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Marital status	:	married</a:t>
            </a:r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2286000" algn="l"/>
                <a:tab pos="2405063" algn="l"/>
              </a:tabLst>
            </a:pPr>
            <a:r>
              <a:rPr lang="en-US" sz="18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Wife	:	</a:t>
            </a:r>
            <a:r>
              <a:rPr lang="en-US" sz="18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Sulistiyaningsih</a:t>
            </a:r>
            <a:endParaRPr lang="en-US" sz="18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2286000" algn="l"/>
                <a:tab pos="2405063" algn="l"/>
              </a:tabLst>
            </a:pPr>
            <a:r>
              <a:rPr lang="en-US" sz="18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Daughter	:	</a:t>
            </a:r>
            <a:r>
              <a:rPr lang="en-US" sz="18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	</a:t>
            </a:r>
            <a:r>
              <a:rPr lang="en-US" sz="18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Filly </a:t>
            </a:r>
            <a:r>
              <a:rPr lang="en-US" sz="18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Ulfa</a:t>
            </a:r>
            <a:r>
              <a:rPr lang="en-US" sz="18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18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Kusumawardani</a:t>
            </a:r>
            <a:endParaRPr lang="en-US" sz="18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 marL="337500" lvl="1" indent="0"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  <a:tab pos="2405063" algn="l"/>
              </a:tabLst>
            </a:pPr>
            <a:r>
              <a:rPr lang="en-US" sz="18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	</a:t>
            </a:r>
            <a:r>
              <a:rPr lang="en-US" sz="18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	</a:t>
            </a:r>
            <a:r>
              <a:rPr lang="en-US" sz="18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Zelika</a:t>
            </a:r>
            <a:r>
              <a:rPr lang="en-US" sz="18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18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Kartik</a:t>
            </a:r>
            <a:r>
              <a:rPr lang="en-US" sz="18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WCT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881" y="0"/>
            <a:ext cx="7772400" cy="857250"/>
          </a:xfrm>
        </p:spPr>
        <p:txBody>
          <a:bodyPr>
            <a:normAutofit/>
          </a:bodyPr>
          <a:lstStyle/>
          <a:p>
            <a:pPr algn="ctr"/>
            <a:r>
              <a:rPr lang="en-US" cap="none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ABOUT ME</a:t>
            </a:r>
            <a:endParaRPr lang="en-US" cap="none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501" y="806596"/>
            <a:ext cx="7772400" cy="28003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E-Mail: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hlinkClick r:id="rId2"/>
              </a:rPr>
              <a:t>jaryono@unsoed.ac.id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hlinkClick r:id="rId3"/>
              </a:rPr>
              <a:t>jaryono@hotmail.com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hlinkClick r:id="rId4"/>
              </a:rPr>
              <a:t>jaryono@gmail.com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hlinkClick r:id="rId5"/>
              </a:rPr>
              <a:t>jaryono.angga@yahoo.com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hlinkClick r:id="rId6"/>
              </a:rPr>
              <a:t>jaryono.angga@gmail.com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Facebook: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hlinkClick r:id="rId7"/>
              </a:rPr>
              <a:t>http://www.facebook.com/jaryono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Twitter: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hlinkClick r:id="rId8"/>
              </a:rPr>
              <a:t>http://twitter.com/jaryonoangga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Residence: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11</a:t>
            </a:r>
            <a:r>
              <a:rPr lang="en-US" sz="200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st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Warga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Bakti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id-ID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I 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Street,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Purwokerto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Lor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Village 05/02, PURWOKERTO 53114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40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mtClean="0"/>
              <a:t>Bibliography</a:t>
            </a:r>
            <a:endParaRPr lang="en-US" sz="4000"/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685346" y="1299337"/>
            <a:ext cx="7765322" cy="3403292"/>
          </a:xfrm>
        </p:spPr>
        <p:txBody>
          <a:bodyPr>
            <a:noAutofit/>
          </a:bodyPr>
          <a:lstStyle/>
          <a:p>
            <a:pPr marL="457200" indent="-457200"/>
            <a:r>
              <a:rPr lang="en-US" sz="2000" b="1" smtClean="0">
                <a:solidFill>
                  <a:srgbClr val="00FF00"/>
                </a:solidFill>
              </a:rPr>
              <a:t>Stanley A. Salzman.</a:t>
            </a:r>
            <a:r>
              <a:rPr lang="en-US" sz="2000" b="1"/>
              <a:t> 2011.“</a:t>
            </a:r>
            <a:r>
              <a:rPr lang="en-US" sz="2000" b="1" i="1" smtClean="0"/>
              <a:t>MATHEMATICS FOR BUSINESS</a:t>
            </a:r>
            <a:r>
              <a:rPr lang="en-US" sz="2000" b="1" smtClean="0"/>
              <a:t>“. 9</a:t>
            </a:r>
            <a:r>
              <a:rPr lang="en-US" sz="2000" b="1" baseline="30000" smtClean="0"/>
              <a:t>TH</a:t>
            </a:r>
            <a:r>
              <a:rPr lang="en-US" sz="2000" b="1" smtClean="0"/>
              <a:t> EDITION. New Jersey:</a:t>
            </a:r>
            <a:r>
              <a:rPr lang="id-ID" sz="2000" b="1" smtClean="0"/>
              <a:t> Prentice Hall.</a:t>
            </a:r>
            <a:r>
              <a:rPr lang="en-US" sz="2000" b="1" smtClean="0"/>
              <a:t> </a:t>
            </a:r>
            <a:endParaRPr lang="en-US" sz="2000" b="1"/>
          </a:p>
          <a:p>
            <a:pPr marL="457200" indent="-457200"/>
            <a:r>
              <a:rPr lang="en-US" sz="2000" b="1" smtClean="0">
                <a:solidFill>
                  <a:srgbClr val="00FF00"/>
                </a:solidFill>
              </a:rPr>
              <a:t>Robert Brechner. </a:t>
            </a:r>
            <a:r>
              <a:rPr lang="en-US" sz="2000" b="1"/>
              <a:t>20</a:t>
            </a:r>
            <a:r>
              <a:rPr lang="id-ID" sz="2000" b="1"/>
              <a:t>12</a:t>
            </a:r>
            <a:r>
              <a:rPr lang="en-US" sz="2000" b="1" smtClean="0"/>
              <a:t>. “</a:t>
            </a:r>
            <a:r>
              <a:rPr lang="en-US" sz="2000" b="1" i="1" smtClean="0"/>
              <a:t>Contemporary Mathematics for Business and Consumer</a:t>
            </a:r>
            <a:r>
              <a:rPr lang="en-US" sz="2000" b="1" smtClean="0"/>
              <a:t>“. </a:t>
            </a:r>
            <a:r>
              <a:rPr lang="id-ID" sz="2000" b="1" smtClean="0"/>
              <a:t>6</a:t>
            </a:r>
            <a:r>
              <a:rPr lang="en-US" sz="2000" b="1" baseline="30000" smtClean="0"/>
              <a:t>TH</a:t>
            </a:r>
            <a:r>
              <a:rPr lang="en-US" sz="2000" b="1" smtClean="0"/>
              <a:t> Edition. Mason, OH, USA: Shouth-Western Chengage Learning.</a:t>
            </a:r>
          </a:p>
          <a:p>
            <a:pPr marL="457200" indent="-457200"/>
            <a:r>
              <a:rPr lang="en-US" sz="2000" b="1" smtClean="0">
                <a:solidFill>
                  <a:srgbClr val="00FF00"/>
                </a:solidFill>
              </a:rPr>
              <a:t>Cleaves Cheryl</a:t>
            </a:r>
            <a:r>
              <a:rPr lang="en-US" sz="2000" b="1" smtClean="0"/>
              <a:t>. 2012. </a:t>
            </a:r>
            <a:r>
              <a:rPr lang="en-US" sz="2000" b="1" i="1" smtClean="0"/>
              <a:t>Busines Math</a:t>
            </a:r>
            <a:r>
              <a:rPr lang="en-US" sz="2000" b="1" smtClean="0"/>
              <a:t>. 9</a:t>
            </a:r>
            <a:r>
              <a:rPr lang="en-US" sz="2000" b="1" baseline="30000" smtClean="0"/>
              <a:t>th</a:t>
            </a:r>
            <a:r>
              <a:rPr lang="en-US" sz="2000" b="1" smtClean="0"/>
              <a:t> Edition. New York: Prentice Hall.</a:t>
            </a:r>
            <a:endParaRPr lang="en-US" sz="2000" b="1"/>
          </a:p>
          <a:p>
            <a:pPr marL="457200" indent="-457200"/>
            <a:r>
              <a:rPr lang="id-ID" sz="2000" b="1" smtClean="0">
                <a:solidFill>
                  <a:srgbClr val="00FF00"/>
                </a:solidFill>
              </a:rPr>
              <a:t>Deitz and Southam</a:t>
            </a:r>
            <a:r>
              <a:rPr lang="en-US" sz="2000" smtClean="0"/>
              <a:t>. 2009.</a:t>
            </a:r>
            <a:r>
              <a:rPr lang="id-ID" sz="2000" b="1" i="1" smtClean="0"/>
              <a:t>”Contemporary Business Mathematics</a:t>
            </a:r>
            <a:r>
              <a:rPr lang="en-US" sz="2000" b="1" smtClean="0"/>
              <a:t>“. </a:t>
            </a:r>
            <a:r>
              <a:rPr lang="id-ID" sz="2000" b="1" smtClean="0"/>
              <a:t>1</a:t>
            </a:r>
            <a:r>
              <a:rPr lang="en-US" sz="2000" b="1" smtClean="0"/>
              <a:t>5</a:t>
            </a:r>
            <a:r>
              <a:rPr lang="en-US" sz="2000" b="1" baseline="30000" smtClean="0"/>
              <a:t>th</a:t>
            </a:r>
            <a:r>
              <a:rPr lang="en-US" sz="2000" b="1" smtClean="0"/>
              <a:t> Edition. </a:t>
            </a:r>
            <a:r>
              <a:rPr lang="en-US" sz="2000" smtClean="0"/>
              <a:t> </a:t>
            </a:r>
            <a:r>
              <a:rPr lang="id-ID" sz="2000" smtClean="0"/>
              <a:t>New York</a:t>
            </a:r>
            <a:r>
              <a:rPr lang="en-US" sz="2000" smtClean="0"/>
              <a:t>: </a:t>
            </a:r>
            <a:r>
              <a:rPr lang="id-ID" sz="2000" smtClean="0"/>
              <a:t>South-Western</a:t>
            </a:r>
            <a:r>
              <a:rPr lang="en-US" sz="2000" smtClean="0"/>
              <a:t> Chenage Learnig.</a:t>
            </a:r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FF00"/>
                </a:solidFill>
              </a:rPr>
              <a:t>STANLEY A. SALZMAN.</a:t>
            </a:r>
            <a:r>
              <a:rPr lang="en-US" b="1"/>
              <a:t> 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2692409"/>
            <a:ext cx="9143999" cy="1130291"/>
          </a:xfrm>
        </p:spPr>
        <p:txBody>
          <a:bodyPr>
            <a:noAutofit/>
          </a:bodyPr>
          <a:lstStyle/>
          <a:p>
            <a:r>
              <a:rPr lang="en-US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MATHEMATICS </a:t>
            </a:r>
            <a:r>
              <a:rPr lang="en-US" sz="40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FOR </a:t>
            </a:r>
            <a:r>
              <a:rPr lang="en-US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BUSINESS</a:t>
            </a:r>
            <a:r>
              <a:rPr lang="en-US" sz="4000" b="1" smtClean="0"/>
              <a:t> </a:t>
            </a:r>
          </a:p>
          <a:p>
            <a:r>
              <a:rPr lang="en-US" sz="1600" b="1" smtClean="0"/>
              <a:t>9</a:t>
            </a:r>
            <a:r>
              <a:rPr lang="en-US" sz="1600" b="1" baseline="30000" smtClean="0"/>
              <a:t>TH</a:t>
            </a:r>
            <a:r>
              <a:rPr lang="en-US" sz="1600" b="1" smtClean="0"/>
              <a:t> </a:t>
            </a:r>
            <a:r>
              <a:rPr lang="en-US" sz="1600" b="1"/>
              <a:t>EDITION. </a:t>
            </a:r>
            <a:endParaRPr lang="en-US" sz="1600" b="1" smtClean="0"/>
          </a:p>
          <a:p>
            <a:r>
              <a:rPr lang="en-US" sz="1600" b="1" smtClean="0"/>
              <a:t>New </a:t>
            </a:r>
            <a:r>
              <a:rPr lang="en-US" sz="1600" b="1"/>
              <a:t>Jersey: </a:t>
            </a:r>
            <a:r>
              <a:rPr lang="id-ID" sz="1600" b="1" smtClean="0"/>
              <a:t>Prentice Hall. </a:t>
            </a:r>
            <a:r>
              <a:rPr lang="en-US" sz="1600" b="1" smtClean="0"/>
              <a:t>2011.</a:t>
            </a:r>
            <a:endParaRPr lang="en-US" sz="1600" b="1"/>
          </a:p>
        </p:txBody>
      </p:sp>
    </p:spTree>
    <p:extLst>
      <p:ext uri="{BB962C8B-B14F-4D97-AF65-F5344CB8AC3E}">
        <p14:creationId xmlns:p14="http://schemas.microsoft.com/office/powerpoint/2010/main" val="134807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56060" y="299504"/>
            <a:ext cx="7429499" cy="1108928"/>
          </a:xfrm>
        </p:spPr>
        <p:txBody>
          <a:bodyPr>
            <a:noAutofit/>
          </a:bodyPr>
          <a:lstStyle/>
          <a:p>
            <a:r>
              <a:rPr lang="en-US" sz="4000" smtClean="0"/>
              <a:t>Content (</a:t>
            </a:r>
            <a:r>
              <a:rPr lang="en-US" sz="4000" err="1" smtClean="0"/>
              <a:t>Salzman</a:t>
            </a:r>
            <a:r>
              <a:rPr lang="en-US" sz="4000" smtClean="0"/>
              <a:t>)</a:t>
            </a:r>
            <a:endParaRPr lang="en-US" sz="400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>
          <a:xfrm>
            <a:off x="856060" y="1358346"/>
            <a:ext cx="7429499" cy="2656286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>
                <a:srgbClr val="FF3300"/>
              </a:buClr>
              <a:buNone/>
            </a:pPr>
            <a:r>
              <a:rPr lang="en-US" sz="1600" b="1" smtClean="0">
                <a:solidFill>
                  <a:srgbClr val="FFC000"/>
                </a:solidFill>
              </a:rPr>
              <a:t>PART 1. BASIC MATHEMATICS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Tx/>
              <a:buAutoNum type="arabicPeriod"/>
            </a:pPr>
            <a:r>
              <a:rPr lang="en-US" sz="1600" smtClean="0"/>
              <a:t>Problem Solving and Operations with Fractions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Tx/>
              <a:buAutoNum type="arabicPeriod"/>
            </a:pPr>
            <a:r>
              <a:rPr lang="en-US" sz="1600" smtClean="0"/>
              <a:t>Equations and Formulas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Tx/>
              <a:buAutoNum type="arabicPeriod"/>
            </a:pPr>
            <a:r>
              <a:rPr lang="en-US" sz="1600" smtClean="0"/>
              <a:t>Percent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Tx/>
              <a:buAutoNum type="arabicPeriod"/>
            </a:pPr>
            <a:r>
              <a:rPr lang="en-US" sz="1600" smtClean="0"/>
              <a:t>Business Statistics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None/>
            </a:pPr>
            <a:r>
              <a:rPr lang="en-US" sz="1600" b="1" smtClean="0">
                <a:solidFill>
                  <a:srgbClr val="FFC000"/>
                </a:solidFill>
              </a:rPr>
              <a:t>PART 2. BASIC BUSINESS APPLICATION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5"/>
            </a:pPr>
            <a:r>
              <a:rPr lang="en-US" sz="1600" smtClean="0"/>
              <a:t>Banking Services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5"/>
            </a:pPr>
            <a:r>
              <a:rPr lang="en-US" sz="1600" smtClean="0"/>
              <a:t>Payroll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5"/>
            </a:pPr>
            <a:r>
              <a:rPr lang="en-US" sz="1600" smtClean="0"/>
              <a:t>Taxes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5"/>
            </a:pPr>
            <a:r>
              <a:rPr lang="en-US" sz="1600" smtClean="0"/>
              <a:t>Risk Management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Tx/>
              <a:buAutoNum type="arabicPeriod" startAt="9"/>
            </a:pPr>
            <a:endParaRPr lang="en-US" sz="1600" smtClean="0"/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Tx/>
              <a:buAutoNum type="arabicPeriod" startAt="9"/>
            </a:pPr>
            <a:endParaRPr lang="en-US" sz="160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56060" y="299504"/>
            <a:ext cx="7429499" cy="1108928"/>
          </a:xfrm>
        </p:spPr>
        <p:txBody>
          <a:bodyPr>
            <a:noAutofit/>
          </a:bodyPr>
          <a:lstStyle/>
          <a:p>
            <a:r>
              <a:rPr lang="en-US" sz="4000" smtClean="0"/>
              <a:t>Content (</a:t>
            </a:r>
            <a:r>
              <a:rPr lang="en-US" sz="4000" err="1" smtClean="0"/>
              <a:t>Salzman</a:t>
            </a:r>
            <a:r>
              <a:rPr lang="en-US" sz="4000" smtClean="0"/>
              <a:t>)</a:t>
            </a:r>
            <a:endParaRPr lang="en-US" sz="400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>
          <a:xfrm>
            <a:off x="856060" y="1358346"/>
            <a:ext cx="7429499" cy="2656286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>
                <a:srgbClr val="FF3300"/>
              </a:buClr>
              <a:buNone/>
            </a:pPr>
            <a:r>
              <a:rPr lang="en-US" sz="1600" b="1" smtClean="0">
                <a:solidFill>
                  <a:srgbClr val="FFC000"/>
                </a:solidFill>
              </a:rPr>
              <a:t>PART 3. MATHEMATICS OF RETAILING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9"/>
            </a:pPr>
            <a:r>
              <a:rPr lang="en-US" sz="1600" smtClean="0"/>
              <a:t>Mathematics of Buying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9"/>
            </a:pPr>
            <a:r>
              <a:rPr lang="en-US" sz="1600" smtClean="0"/>
              <a:t>Markup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9"/>
            </a:pPr>
            <a:r>
              <a:rPr lang="en-US" sz="1600" smtClean="0"/>
              <a:t>Markdown and Inventory Control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None/>
            </a:pPr>
            <a:r>
              <a:rPr lang="en-US" sz="1600" b="1">
                <a:solidFill>
                  <a:srgbClr val="FFC000"/>
                </a:solidFill>
              </a:rPr>
              <a:t>PART 4. MATHEMATICS OF FINANCE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2"/>
            </a:pPr>
            <a:r>
              <a:rPr lang="en-US" sz="1600"/>
              <a:t>Simple Interest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2"/>
            </a:pPr>
            <a:r>
              <a:rPr lang="en-US" sz="1600"/>
              <a:t>Notes and Bank Discount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2"/>
            </a:pPr>
            <a:r>
              <a:rPr lang="en-US" sz="1600"/>
              <a:t>Compound Interest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2"/>
            </a:pPr>
            <a:r>
              <a:rPr lang="en-US" sz="1600"/>
              <a:t>Annuities and Sinking Funds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2"/>
            </a:pPr>
            <a:r>
              <a:rPr lang="en-US" sz="1600"/>
              <a:t>Business and Consumer Loans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Tx/>
              <a:buAutoNum type="arabicPeriod" startAt="9"/>
            </a:pPr>
            <a:endParaRPr lang="en-US" sz="1600" smtClean="0"/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Tx/>
              <a:buAutoNum type="arabicPeriod" startAt="9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88364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56060" y="299504"/>
            <a:ext cx="7429499" cy="1108928"/>
          </a:xfrm>
        </p:spPr>
        <p:txBody>
          <a:bodyPr>
            <a:noAutofit/>
          </a:bodyPr>
          <a:lstStyle/>
          <a:p>
            <a:r>
              <a:rPr lang="en-US" sz="4000" smtClean="0"/>
              <a:t>Content (</a:t>
            </a:r>
            <a:r>
              <a:rPr lang="en-US" sz="4000" err="1" smtClean="0"/>
              <a:t>Salzman</a:t>
            </a:r>
            <a:r>
              <a:rPr lang="en-US" sz="4000" smtClean="0"/>
              <a:t>)</a:t>
            </a:r>
            <a:endParaRPr lang="en-US" sz="400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>
          <a:xfrm>
            <a:off x="856060" y="1358346"/>
            <a:ext cx="7429499" cy="2656286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>
                <a:srgbClr val="FF3300"/>
              </a:buClr>
              <a:buNone/>
            </a:pPr>
            <a:r>
              <a:rPr lang="en-US" sz="1600" b="1">
                <a:solidFill>
                  <a:srgbClr val="FFC000"/>
                </a:solidFill>
              </a:rPr>
              <a:t>PART 5.  ACCOUNTING AND OTHER APPLICATION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7"/>
            </a:pPr>
            <a:r>
              <a:rPr lang="en-US" sz="1600"/>
              <a:t>Depreciation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7"/>
            </a:pPr>
            <a:r>
              <a:rPr lang="en-US" sz="1600"/>
              <a:t>Financial Statements and Ratios</a:t>
            </a:r>
          </a:p>
          <a:p>
            <a:pPr marL="804863" lvl="1" indent="-404813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7"/>
            </a:pPr>
            <a:r>
              <a:rPr lang="en-US" sz="1600"/>
              <a:t>Securities and Distribution of Profit and Overhead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Tx/>
              <a:buAutoNum type="arabicPeriod" startAt="9"/>
            </a:pPr>
            <a:endParaRPr lang="en-US" sz="1600" smtClean="0"/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Tx/>
              <a:buAutoNum type="arabicPeriod" startAt="9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85333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solidFill>
                  <a:srgbClr val="00FF00"/>
                </a:solidFill>
              </a:rPr>
              <a:t>ROBERT BRECHNER</a:t>
            </a:r>
            <a:r>
              <a:rPr lang="en-US" sz="3600" b="1" smtClean="0">
                <a:solidFill>
                  <a:srgbClr val="00FF00"/>
                </a:solidFill>
              </a:rPr>
              <a:t>.</a:t>
            </a:r>
            <a:r>
              <a:rPr lang="en-US" sz="3600" b="1" smtClean="0"/>
              <a:t> </a:t>
            </a:r>
            <a:endParaRPr lang="en-US" sz="360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b="1" i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CONTEMPORARY </a:t>
            </a:r>
            <a:r>
              <a:rPr lang="en-US" sz="3200" b="1" i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MATHEMATICS FOR BUSINESS AND </a:t>
            </a:r>
            <a:r>
              <a:rPr lang="en-US" sz="3200" b="1" i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CONSUMER</a:t>
            </a:r>
            <a:r>
              <a:rPr lang="en-US" sz="3200" b="1" smtClean="0"/>
              <a:t>. </a:t>
            </a:r>
            <a:r>
              <a:rPr lang="id-ID" sz="3200" b="1" smtClean="0"/>
              <a:t>6</a:t>
            </a:r>
            <a:r>
              <a:rPr lang="en-US" sz="3200" b="1" baseline="30000" smtClean="0"/>
              <a:t>TH</a:t>
            </a:r>
            <a:r>
              <a:rPr lang="en-US" sz="3200" b="1" smtClean="0"/>
              <a:t> </a:t>
            </a:r>
            <a:r>
              <a:rPr lang="en-US" sz="3200" b="1"/>
              <a:t>EDITION. Mason, OH, USA: </a:t>
            </a:r>
            <a:r>
              <a:rPr lang="en-US" sz="3200" b="1" smtClean="0"/>
              <a:t>20</a:t>
            </a:r>
            <a:r>
              <a:rPr lang="id-ID" sz="3200" b="1" smtClean="0"/>
              <a:t>12</a:t>
            </a:r>
            <a:r>
              <a:rPr lang="en-US" sz="3200" b="1" smtClean="0"/>
              <a:t>.</a:t>
            </a:r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260211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smtClean="0"/>
              <a:t>Content (</a:t>
            </a:r>
            <a:r>
              <a:rPr lang="en-US" sz="4000" err="1" smtClean="0"/>
              <a:t>Brechner</a:t>
            </a:r>
            <a:r>
              <a:rPr lang="en-US" sz="4000" smtClean="0"/>
              <a:t>)</a:t>
            </a:r>
            <a:endParaRPr lang="en-US" sz="400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Whole Numbers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Fractions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Decimals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Checking Accounts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Using Equations to Solve Business Problems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Percents and Their Applications in Business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Invoices, Trade Discounts, and Cash Discounts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Markup and Markdown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Payroll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r>
              <a:rPr lang="en-US" sz="1600" smtClean="0"/>
              <a:t>Simple Interest and Promissory Notes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Courier New" panose="02070309020205020404" pitchFamily="49" charset="0"/>
              <a:buChar char="o"/>
            </a:pPr>
            <a:endParaRPr lang="en-US" sz="1600" smtClean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Courier New" panose="02070309020205020404" pitchFamily="49" charset="0"/>
              <a:buChar char="o"/>
            </a:pPr>
            <a:endParaRPr lang="en-US" sz="1600" smtClean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Courier New" panose="02070309020205020404" pitchFamily="49" charset="0"/>
              <a:buChar char="o"/>
            </a:pPr>
            <a:endParaRPr lang="en-US" sz="1600" smtClean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3300"/>
              </a:buClr>
              <a:buFont typeface="Courier New" panose="02070309020205020404" pitchFamily="49" charset="0"/>
              <a:buChar char="o"/>
            </a:pPr>
            <a:endParaRPr lang="en-US" sz="1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smtClean="0"/>
              <a:t>Content (</a:t>
            </a:r>
            <a:r>
              <a:rPr lang="en-US" sz="4000" err="1" smtClean="0"/>
              <a:t>Brechner</a:t>
            </a:r>
            <a:r>
              <a:rPr lang="en-US" sz="4000" smtClean="0"/>
              <a:t>)</a:t>
            </a:r>
            <a:endParaRPr lang="en-US" sz="400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Compound Interest and Present Value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Annuities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Consumer and Business Credit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Mortgages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Financial Statements and Ratios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Inventory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Depreciation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Taxes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Insurance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Investments</a:t>
            </a:r>
          </a:p>
          <a:p>
            <a:pPr marL="45720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 startAt="11"/>
            </a:pPr>
            <a:r>
              <a:rPr lang="en-US" sz="1600" smtClean="0"/>
              <a:t>Business Statistics and Data Presentation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11"/>
            </a:pPr>
            <a:endParaRPr lang="en-US" sz="1600" smtClean="0"/>
          </a:p>
          <a:p>
            <a:pPr marL="457200" indent="-457200">
              <a:buClr>
                <a:srgbClr val="FF3300"/>
              </a:buClr>
              <a:buFont typeface="+mj-lt"/>
              <a:buAutoNum type="arabicPeriod" startAt="11"/>
            </a:pPr>
            <a:endParaRPr lang="en-US" sz="1600" smtClean="0"/>
          </a:p>
          <a:p>
            <a:pPr marL="457200" indent="-457200">
              <a:buClr>
                <a:srgbClr val="FF3300"/>
              </a:buClr>
              <a:buFont typeface="+mj-lt"/>
              <a:buAutoNum type="arabicPeriod" startAt="11"/>
            </a:pPr>
            <a:endParaRPr lang="en-US" sz="1600" smtClean="0"/>
          </a:p>
          <a:p>
            <a:pPr marL="457200" indent="-457200">
              <a:buClr>
                <a:srgbClr val="FF3300"/>
              </a:buClr>
              <a:buFont typeface="+mj-lt"/>
              <a:buAutoNum type="arabicPeriod" startAt="11"/>
            </a:pPr>
            <a:endParaRPr lang="en-US" sz="1600" smtClean="0"/>
          </a:p>
          <a:p>
            <a:pPr marL="457200" indent="-457200">
              <a:buClr>
                <a:srgbClr val="FF3300"/>
              </a:buClr>
              <a:buFont typeface="+mj-lt"/>
              <a:buAutoNum type="arabicPeriod" startAt="11"/>
            </a:pPr>
            <a:endParaRPr lang="en-US" sz="1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856058" y="2828416"/>
            <a:ext cx="7429500" cy="1031082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id-ID" sz="9600" b="1" cap="all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MeTHOD</a:t>
            </a:r>
            <a:endParaRPr lang="id-ID" sz="9600" b="1" cap="all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925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cap="none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Media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mtClean="0"/>
              <a:t>White board</a:t>
            </a:r>
          </a:p>
          <a:p>
            <a:r>
              <a:rPr lang="id-ID" smtClean="0"/>
              <a:t>Boardmarker</a:t>
            </a:r>
          </a:p>
          <a:p>
            <a:r>
              <a:rPr lang="id-ID" smtClean="0"/>
              <a:t>Handout/powerpoint slide</a:t>
            </a:r>
          </a:p>
          <a:p>
            <a:r>
              <a:rPr lang="id-ID" smtClean="0"/>
              <a:t>Lecture note</a:t>
            </a:r>
          </a:p>
          <a:p>
            <a:r>
              <a:rPr lang="id-ID" smtClean="0"/>
              <a:t>DLP/LCD Projector</a:t>
            </a:r>
          </a:p>
          <a:p>
            <a:r>
              <a:rPr lang="id-ID" smtClean="0"/>
              <a:t>Laptop/notebook/netbook/tablet</a:t>
            </a:r>
          </a:p>
          <a:p>
            <a:r>
              <a:rPr lang="id-ID" smtClean="0"/>
              <a:t>Internet connection</a:t>
            </a:r>
          </a:p>
          <a:p>
            <a:r>
              <a:rPr lang="id-ID" smtClean="0"/>
              <a:t>Laser pointer</a:t>
            </a:r>
          </a:p>
          <a:p>
            <a:endParaRPr lang="id-ID" smtClean="0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195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TEACHING</a:t>
            </a:r>
            <a:r>
              <a:rPr lang="id-ID" b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METHOD</a:t>
            </a:r>
            <a:endParaRPr lang="id-ID" b="1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Lecture</a:t>
            </a:r>
          </a:p>
          <a:p>
            <a:r>
              <a:rPr lang="id-ID" smtClean="0"/>
              <a:t>Group Discussion</a:t>
            </a:r>
          </a:p>
          <a:p>
            <a:r>
              <a:rPr lang="id-ID" smtClean="0"/>
              <a:t>Problem Solving</a:t>
            </a:r>
          </a:p>
          <a:p>
            <a:r>
              <a:rPr lang="en-US" smtClean="0"/>
              <a:t>Cases</a:t>
            </a:r>
            <a:endParaRPr lang="id-ID" smtClean="0"/>
          </a:p>
          <a:p>
            <a:r>
              <a:rPr lang="id-ID" smtClean="0"/>
              <a:t>Assignment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278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id-ID" b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EVALUATION METHOD</a:t>
            </a:r>
            <a:endParaRPr lang="id-ID" b="1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Mid Term Examination</a:t>
            </a:r>
          </a:p>
          <a:p>
            <a:r>
              <a:rPr lang="id-ID" smtClean="0"/>
              <a:t>Assignment</a:t>
            </a:r>
          </a:p>
          <a:p>
            <a:r>
              <a:rPr lang="id-ID" smtClean="0"/>
              <a:t>Participation</a:t>
            </a:r>
          </a:p>
          <a:p>
            <a:r>
              <a:rPr lang="id-ID" smtClean="0"/>
              <a:t>Presence</a:t>
            </a:r>
            <a:endParaRPr lang="en-US" smtClean="0"/>
          </a:p>
          <a:p>
            <a:r>
              <a:rPr lang="en-US" smtClean="0"/>
              <a:t>Quiz</a:t>
            </a:r>
            <a:endParaRPr lang="id-ID" smtClean="0"/>
          </a:p>
          <a:p>
            <a:r>
              <a:rPr lang="id-ID" smtClean="0"/>
              <a:t>Final Examination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283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856058" y="2828416"/>
            <a:ext cx="7429500" cy="1031082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id-ID" sz="9600" b="1" cap="all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PLAN</a:t>
            </a:r>
            <a:endParaRPr lang="id-ID" sz="9600" b="1" cap="all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312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Teaching Plan</a:t>
            </a:r>
            <a:endParaRPr lang="en-US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mtClean="0"/>
              <a:t>Week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/>
              <a:t>Problem solving and Operation with Fraction;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/>
              <a:t>Equation and Formula; Percent;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/>
              <a:t>Business Statistics;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/>
              <a:t>Banking Service; Payroll;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/>
              <a:t>Taxes; Risk Management;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/>
              <a:t>Mathematic of Buying; Markup;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/>
              <a:t>Markdown &amp; Inventory Control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MID TERM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r>
              <a:rPr lang="en-US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MID TERM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endParaRPr lang="en-US" smtClean="0"/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endParaRPr lang="en-US" smtClean="0"/>
          </a:p>
          <a:p>
            <a:pPr marL="463550" indent="-395288">
              <a:spcBef>
                <a:spcPts val="0"/>
              </a:spcBef>
              <a:buFont typeface="+mj-lt"/>
              <a:buAutoNum type="romanUcPeriod"/>
              <a:tabLst>
                <a:tab pos="914400" algn="l"/>
              </a:tabLst>
            </a:pPr>
            <a:endParaRPr lang="en-US" smtClean="0"/>
          </a:p>
          <a:p>
            <a:pPr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9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Teaching Plan</a:t>
            </a:r>
            <a:endParaRPr lang="en-US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mtClean="0"/>
              <a:t>Week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/>
              <a:t>Simple Interest; Notes and Bank Discount;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/>
              <a:t>Compound Interest;  Annuities and Sinking Funds;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/>
              <a:t>Business and Consumer Loans;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/>
              <a:t>Depreciation; 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/>
              <a:t>Financial Statement and Ratio;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/>
              <a:t>Securities and Distribution of Profit and Overhead;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/>
              <a:t>Overall Review;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FINAL EXAM</a:t>
            </a:r>
          </a:p>
          <a:p>
            <a:pPr marL="582612" indent="-514350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r>
              <a:rPr lang="en-US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FINAL EXAM</a:t>
            </a:r>
          </a:p>
          <a:p>
            <a:pPr marL="463550" indent="-395288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endParaRPr lang="en-US" smtClean="0"/>
          </a:p>
          <a:p>
            <a:pPr marL="463550" indent="-395288">
              <a:spcBef>
                <a:spcPts val="0"/>
              </a:spcBef>
              <a:buFont typeface="+mj-lt"/>
              <a:buAutoNum type="romanUcPeriod" startAt="10"/>
              <a:tabLst>
                <a:tab pos="914400" algn="l"/>
              </a:tabLst>
            </a:pPr>
            <a:endParaRPr lang="en-US" smtClean="0"/>
          </a:p>
          <a:p>
            <a:pPr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5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866943" y="1707188"/>
            <a:ext cx="7429500" cy="1031082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Crash course</a:t>
            </a:r>
          </a:p>
          <a:p>
            <a:r>
              <a:rPr lang="id-ID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PLAN</a:t>
            </a:r>
            <a:endParaRPr lang="id-ID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312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Teaching Plan</a:t>
            </a:r>
            <a:endParaRPr lang="en-US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1700" dirty="0" smtClean="0"/>
              <a:t>We have 5 lecture day, so:</a:t>
            </a:r>
          </a:p>
          <a:p>
            <a:pPr marL="68580" indent="0"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1700" b="1" dirty="0" smtClean="0">
                <a:solidFill>
                  <a:srgbClr val="00B0F0"/>
                </a:solidFill>
              </a:rPr>
              <a:t>FIRST DAY: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/>
              <a:tabLst>
                <a:tab pos="914400" algn="l"/>
              </a:tabLst>
            </a:pPr>
            <a:r>
              <a:rPr lang="en-US" sz="1700" dirty="0" smtClean="0"/>
              <a:t>Problem solving and Operation with Fraction;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/>
              <a:tabLst>
                <a:tab pos="914400" algn="l"/>
              </a:tabLst>
            </a:pPr>
            <a:r>
              <a:rPr lang="en-US" sz="1700" dirty="0" smtClean="0"/>
              <a:t>Equation and Formula; 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/>
              <a:tabLst>
                <a:tab pos="914400" algn="l"/>
              </a:tabLst>
            </a:pPr>
            <a:r>
              <a:rPr lang="en-US" sz="1700" dirty="0" smtClean="0"/>
              <a:t>Percent;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/>
              <a:tabLst>
                <a:tab pos="914400" algn="l"/>
              </a:tabLst>
            </a:pPr>
            <a:r>
              <a:rPr lang="en-US" sz="1700" dirty="0" smtClean="0"/>
              <a:t>Business Statistics;</a:t>
            </a:r>
          </a:p>
          <a:p>
            <a:pPr marL="68262" indent="0"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1700" b="1" dirty="0" smtClean="0">
                <a:solidFill>
                  <a:srgbClr val="00B0F0"/>
                </a:solidFill>
              </a:rPr>
              <a:t>SECOND DAY: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 startAt="5"/>
              <a:tabLst>
                <a:tab pos="914400" algn="l"/>
              </a:tabLst>
            </a:pPr>
            <a:r>
              <a:rPr lang="en-US" sz="1700" dirty="0"/>
              <a:t>Banking Service; </a:t>
            </a:r>
            <a:endParaRPr lang="en-US" sz="1700" dirty="0" smtClean="0"/>
          </a:p>
          <a:p>
            <a:pPr marL="463550" indent="-395288">
              <a:spcBef>
                <a:spcPts val="0"/>
              </a:spcBef>
              <a:buFont typeface="+mj-lt"/>
              <a:buAutoNum type="arabicPeriod" startAt="5"/>
              <a:tabLst>
                <a:tab pos="914400" algn="l"/>
              </a:tabLst>
            </a:pPr>
            <a:r>
              <a:rPr lang="en-US" sz="1700" dirty="0" smtClean="0"/>
              <a:t>Payroll</a:t>
            </a:r>
            <a:r>
              <a:rPr lang="en-US" sz="1700" dirty="0"/>
              <a:t>;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 startAt="5"/>
              <a:tabLst>
                <a:tab pos="914400" algn="l"/>
              </a:tabLst>
            </a:pPr>
            <a:r>
              <a:rPr lang="en-US" sz="1700" dirty="0"/>
              <a:t>Taxes; </a:t>
            </a:r>
            <a:endParaRPr lang="en-US" sz="1700" dirty="0" smtClean="0"/>
          </a:p>
          <a:p>
            <a:pPr marL="463550" indent="-395288">
              <a:spcBef>
                <a:spcPts val="0"/>
              </a:spcBef>
              <a:buFont typeface="+mj-lt"/>
              <a:buAutoNum type="arabicPeriod" startAt="5"/>
              <a:tabLst>
                <a:tab pos="914400" algn="l"/>
              </a:tabLst>
            </a:pPr>
            <a:r>
              <a:rPr lang="en-US" sz="1700" dirty="0" smtClean="0"/>
              <a:t>Risk </a:t>
            </a:r>
            <a:r>
              <a:rPr lang="en-US" sz="1700" dirty="0"/>
              <a:t>Management;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 startAt="6"/>
              <a:tabLst>
                <a:tab pos="914400" algn="l"/>
              </a:tabLst>
            </a:pPr>
            <a:endParaRPr lang="en-US" dirty="0" smtClean="0"/>
          </a:p>
          <a:p>
            <a:pPr marL="463550" indent="-395288">
              <a:spcBef>
                <a:spcPts val="0"/>
              </a:spcBef>
              <a:buFont typeface="+mj-lt"/>
              <a:buAutoNum type="arabicPeriod" startAt="6"/>
              <a:tabLst>
                <a:tab pos="914400" algn="l"/>
              </a:tabLst>
            </a:pPr>
            <a:endParaRPr lang="en-US" dirty="0" smtClean="0"/>
          </a:p>
          <a:p>
            <a:pPr marL="463550" indent="-395288">
              <a:spcBef>
                <a:spcPts val="0"/>
              </a:spcBef>
              <a:buFont typeface="+mj-lt"/>
              <a:buAutoNum type="arabicPeriod" startAt="6"/>
              <a:tabLst>
                <a:tab pos="914400" algn="l"/>
              </a:tabLst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6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Teaching Plan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8262" indent="0"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b="1" dirty="0">
                <a:solidFill>
                  <a:srgbClr val="00B0F0"/>
                </a:solidFill>
              </a:rPr>
              <a:t>THIRD DAY: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 startAt="9"/>
              <a:tabLst>
                <a:tab pos="914400" algn="l"/>
              </a:tabLst>
            </a:pPr>
            <a:r>
              <a:rPr lang="en-US" dirty="0"/>
              <a:t>Mathematic of Buying; </a:t>
            </a:r>
            <a:endParaRPr lang="en-US" dirty="0" smtClean="0"/>
          </a:p>
          <a:p>
            <a:pPr marL="463550" indent="-395288">
              <a:spcBef>
                <a:spcPts val="0"/>
              </a:spcBef>
              <a:buFont typeface="+mj-lt"/>
              <a:buAutoNum type="arabicPeriod" startAt="9"/>
              <a:tabLst>
                <a:tab pos="914400" algn="l"/>
              </a:tabLst>
            </a:pPr>
            <a:r>
              <a:rPr lang="en-US" dirty="0" smtClean="0"/>
              <a:t>Markup</a:t>
            </a:r>
            <a:r>
              <a:rPr lang="en-US" dirty="0"/>
              <a:t>;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 startAt="9"/>
              <a:tabLst>
                <a:tab pos="914400" algn="l"/>
              </a:tabLst>
            </a:pPr>
            <a:r>
              <a:rPr lang="en-US" dirty="0"/>
              <a:t>Markdown &amp; Inventory Control</a:t>
            </a:r>
          </a:p>
          <a:p>
            <a:pPr marL="68580" indent="0"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b="1" dirty="0" smtClean="0">
                <a:solidFill>
                  <a:srgbClr val="00B0F0"/>
                </a:solidFill>
              </a:rPr>
              <a:t>FOURTH DAY:</a:t>
            </a:r>
          </a:p>
          <a:p>
            <a:pPr marL="582612" indent="-514350">
              <a:spcBef>
                <a:spcPts val="0"/>
              </a:spcBef>
              <a:buFont typeface="+mj-lt"/>
              <a:buAutoNum type="arabicPeriod" startAt="12"/>
              <a:tabLst>
                <a:tab pos="914400" algn="l"/>
              </a:tabLst>
            </a:pPr>
            <a:r>
              <a:rPr lang="en-US" dirty="0" smtClean="0"/>
              <a:t>Simple Interest; </a:t>
            </a:r>
          </a:p>
          <a:p>
            <a:pPr marL="582612" indent="-514350">
              <a:spcBef>
                <a:spcPts val="0"/>
              </a:spcBef>
              <a:buFont typeface="+mj-lt"/>
              <a:buAutoNum type="arabicPeriod" startAt="12"/>
              <a:tabLst>
                <a:tab pos="914400" algn="l"/>
              </a:tabLst>
            </a:pPr>
            <a:r>
              <a:rPr lang="en-US" dirty="0" smtClean="0"/>
              <a:t>Notes and Bank Discount;</a:t>
            </a:r>
          </a:p>
          <a:p>
            <a:pPr marL="582612" indent="-514350">
              <a:spcBef>
                <a:spcPts val="0"/>
              </a:spcBef>
              <a:buFont typeface="+mj-lt"/>
              <a:buAutoNum type="arabicPeriod" startAt="12"/>
              <a:tabLst>
                <a:tab pos="914400" algn="l"/>
              </a:tabLst>
            </a:pPr>
            <a:r>
              <a:rPr lang="en-US" dirty="0" smtClean="0"/>
              <a:t>Compound Interest;  </a:t>
            </a:r>
          </a:p>
          <a:p>
            <a:pPr marL="582612" indent="-514350">
              <a:spcBef>
                <a:spcPts val="0"/>
              </a:spcBef>
              <a:buFont typeface="+mj-lt"/>
              <a:buAutoNum type="arabicPeriod" startAt="12"/>
              <a:tabLst>
                <a:tab pos="914400" algn="l"/>
              </a:tabLst>
            </a:pPr>
            <a:r>
              <a:rPr lang="en-US" dirty="0" smtClean="0"/>
              <a:t>Annuities and Sinking Funds;</a:t>
            </a:r>
          </a:p>
          <a:p>
            <a:pPr marL="582612" indent="-514350">
              <a:spcBef>
                <a:spcPts val="0"/>
              </a:spcBef>
              <a:buFont typeface="+mj-lt"/>
              <a:buAutoNum type="arabicPeriod" startAt="12"/>
              <a:tabLst>
                <a:tab pos="914400" algn="l"/>
              </a:tabLst>
            </a:pPr>
            <a:r>
              <a:rPr lang="en-US" dirty="0" smtClean="0"/>
              <a:t>Business and Consumer Loans;</a:t>
            </a:r>
          </a:p>
          <a:p>
            <a:pPr marL="68262" indent="0"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b="1" dirty="0" smtClean="0">
                <a:solidFill>
                  <a:srgbClr val="00B0F0"/>
                </a:solidFill>
              </a:rPr>
              <a:t>FIFTH DAY:</a:t>
            </a:r>
          </a:p>
          <a:p>
            <a:pPr marL="582612" indent="-514350">
              <a:spcBef>
                <a:spcPts val="0"/>
              </a:spcBef>
              <a:buFont typeface="+mj-lt"/>
              <a:buAutoNum type="arabicPeriod" startAt="17"/>
              <a:tabLst>
                <a:tab pos="914400" algn="l"/>
              </a:tabLst>
            </a:pPr>
            <a:r>
              <a:rPr lang="en-US" dirty="0" smtClean="0"/>
              <a:t>Depreciation; </a:t>
            </a:r>
          </a:p>
          <a:p>
            <a:pPr marL="582612" indent="-514350">
              <a:spcBef>
                <a:spcPts val="0"/>
              </a:spcBef>
              <a:buFont typeface="+mj-lt"/>
              <a:buAutoNum type="arabicPeriod" startAt="17"/>
              <a:tabLst>
                <a:tab pos="914400" algn="l"/>
              </a:tabLst>
            </a:pPr>
            <a:r>
              <a:rPr lang="en-US" dirty="0" smtClean="0"/>
              <a:t>Financial Statement and Ratio;</a:t>
            </a:r>
          </a:p>
          <a:p>
            <a:pPr marL="582612" indent="-514350">
              <a:spcBef>
                <a:spcPts val="0"/>
              </a:spcBef>
              <a:buFont typeface="+mj-lt"/>
              <a:buAutoNum type="arabicPeriod" startAt="17"/>
              <a:tabLst>
                <a:tab pos="914400" algn="l"/>
              </a:tabLst>
            </a:pPr>
            <a:r>
              <a:rPr lang="en-US" dirty="0" smtClean="0"/>
              <a:t>Securities and Distribution of Profit and Overhead;</a:t>
            </a:r>
          </a:p>
          <a:p>
            <a:pPr marL="463550" indent="-395288">
              <a:spcBef>
                <a:spcPts val="0"/>
              </a:spcBef>
              <a:buFont typeface="+mj-lt"/>
              <a:buAutoNum type="arabicPeriod" startAt="17"/>
              <a:tabLst>
                <a:tab pos="914400" algn="l"/>
              </a:tabLst>
            </a:pPr>
            <a:endParaRPr lang="en-US" dirty="0" smtClean="0"/>
          </a:p>
          <a:p>
            <a:pPr marL="463550" indent="-395288">
              <a:spcBef>
                <a:spcPts val="0"/>
              </a:spcBef>
              <a:buFont typeface="+mj-lt"/>
              <a:buAutoNum type="arabicPeriod" startAt="17"/>
              <a:tabLst>
                <a:tab pos="914400" algn="l"/>
              </a:tabLst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52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4135715a99d7b1965b8a11dd987cf83a5aa317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TC104033929[[fn=Slate]]</Template>
  <TotalTime>461</TotalTime>
  <Pages>72</Pages>
  <Words>601</Words>
  <Application>Microsoft Office PowerPoint</Application>
  <PresentationFormat>On-screen Show (16:9)</PresentationFormat>
  <Paragraphs>185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Slate</vt:lpstr>
      <vt:lpstr>Mathematics for Business</vt:lpstr>
      <vt:lpstr>Mathematics for Business</vt:lpstr>
      <vt:lpstr>ABOUT ME</vt:lpstr>
      <vt:lpstr>ABOUT ME</vt:lpstr>
      <vt:lpstr>Bibliography</vt:lpstr>
      <vt:lpstr>STANLEY A. SALZMAN. </vt:lpstr>
      <vt:lpstr>Content (Salzman)</vt:lpstr>
      <vt:lpstr>Content (Salzman)</vt:lpstr>
      <vt:lpstr>Content (Salzman)</vt:lpstr>
      <vt:lpstr>ROBERT BRECHNER. </vt:lpstr>
      <vt:lpstr>Content (Brechner)</vt:lpstr>
      <vt:lpstr>Content (Brechner)</vt:lpstr>
      <vt:lpstr>PowerPoint Presentation</vt:lpstr>
      <vt:lpstr>Media</vt:lpstr>
      <vt:lpstr>TEACHING METHOD</vt:lpstr>
      <vt:lpstr>EVALUATION METHOD</vt:lpstr>
      <vt:lpstr>PowerPoint Presentation</vt:lpstr>
      <vt:lpstr>Teaching Plan</vt:lpstr>
      <vt:lpstr>Teaching Plan</vt:lpstr>
      <vt:lpstr>PowerPoint Presentation</vt:lpstr>
      <vt:lpstr>Teaching Plan</vt:lpstr>
      <vt:lpstr>Teaching Plan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8</dc:title>
  <dc:subject>Powerpoint Show</dc:subject>
  <dc:creator>Mike Ehrhardt</dc:creator>
  <cp:keywords/>
  <dc:description/>
  <cp:lastModifiedBy>Jary</cp:lastModifiedBy>
  <cp:revision>193</cp:revision>
  <cp:lastPrinted>2012-09-11T00:37:26Z</cp:lastPrinted>
  <dcterms:created xsi:type="dcterms:W3CDTF">1997-09-17T12:14:40Z</dcterms:created>
  <dcterms:modified xsi:type="dcterms:W3CDTF">2015-02-14T05:56:40Z</dcterms:modified>
</cp:coreProperties>
</file>