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2" r:id="rId1"/>
  </p:sldMasterIdLst>
  <p:handoutMasterIdLst>
    <p:handoutMasterId r:id="rId39"/>
  </p:handoutMasterIdLst>
  <p:sldIdLst>
    <p:sldId id="270" r:id="rId2"/>
    <p:sldId id="272" r:id="rId3"/>
    <p:sldId id="306" r:id="rId4"/>
    <p:sldId id="262" r:id="rId5"/>
    <p:sldId id="309" r:id="rId6"/>
    <p:sldId id="307" r:id="rId7"/>
    <p:sldId id="308" r:id="rId8"/>
    <p:sldId id="264" r:id="rId9"/>
    <p:sldId id="265" r:id="rId10"/>
    <p:sldId id="267" r:id="rId11"/>
    <p:sldId id="273" r:id="rId12"/>
    <p:sldId id="274" r:id="rId13"/>
    <p:sldId id="275" r:id="rId14"/>
    <p:sldId id="276" r:id="rId15"/>
    <p:sldId id="277" r:id="rId16"/>
    <p:sldId id="278" r:id="rId17"/>
    <p:sldId id="279" r:id="rId18"/>
    <p:sldId id="287" r:id="rId19"/>
    <p:sldId id="280" r:id="rId20"/>
    <p:sldId id="288" r:id="rId21"/>
    <p:sldId id="289" r:id="rId22"/>
    <p:sldId id="290" r:id="rId23"/>
    <p:sldId id="291" r:id="rId24"/>
    <p:sldId id="298" r:id="rId25"/>
    <p:sldId id="292" r:id="rId26"/>
    <p:sldId id="293" r:id="rId27"/>
    <p:sldId id="295" r:id="rId28"/>
    <p:sldId id="294" r:id="rId29"/>
    <p:sldId id="296" r:id="rId30"/>
    <p:sldId id="297" r:id="rId31"/>
    <p:sldId id="299" r:id="rId32"/>
    <p:sldId id="300" r:id="rId33"/>
    <p:sldId id="301" r:id="rId34"/>
    <p:sldId id="302" r:id="rId35"/>
    <p:sldId id="303" r:id="rId36"/>
    <p:sldId id="304" r:id="rId37"/>
    <p:sldId id="305" r:id="rId38"/>
  </p:sldIdLst>
  <p:sldSz cx="9144000" cy="5143500" type="screen16x9"/>
  <p:notesSz cx="6858000" cy="9107488"/>
  <p:defaultTex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F0066"/>
    <a:srgbClr val="33CC33"/>
    <a:srgbClr val="CCFF99"/>
    <a:srgbClr val="FF00FF"/>
    <a:srgbClr val="000000"/>
    <a:srgbClr val="FF99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792" y="18"/>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62" name="Rectangle 2"/>
          <p:cNvSpPr>
            <a:spLocks noGrp="1" noChangeArrowheads="1"/>
          </p:cNvSpPr>
          <p:nvPr>
            <p:ph type="hdr" sz="quarter"/>
          </p:nvPr>
        </p:nvSpPr>
        <p:spPr bwMode="auto">
          <a:xfrm>
            <a:off x="0"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smtClean="0">
                <a:latin typeface="Arial" charset="0"/>
              </a:defRPr>
            </a:lvl1pPr>
          </a:lstStyle>
          <a:p>
            <a:pPr>
              <a:defRPr/>
            </a:pPr>
            <a:endParaRPr lang="en-US"/>
          </a:p>
        </p:txBody>
      </p:sp>
      <p:sp>
        <p:nvSpPr>
          <p:cNvPr id="92163" name="Rectangle 3"/>
          <p:cNvSpPr>
            <a:spLocks noGrp="1" noChangeArrowheads="1"/>
          </p:cNvSpPr>
          <p:nvPr>
            <p:ph type="dt" sz="quarter" idx="1"/>
          </p:nvPr>
        </p:nvSpPr>
        <p:spPr bwMode="auto">
          <a:xfrm>
            <a:off x="3884613"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smtClean="0">
                <a:latin typeface="Arial" charset="0"/>
              </a:defRPr>
            </a:lvl1pPr>
          </a:lstStyle>
          <a:p>
            <a:pPr>
              <a:defRPr/>
            </a:pPr>
            <a:endParaRPr lang="en-US"/>
          </a:p>
        </p:txBody>
      </p:sp>
      <p:sp>
        <p:nvSpPr>
          <p:cNvPr id="92164" name="Rectangle 4"/>
          <p:cNvSpPr>
            <a:spLocks noGrp="1" noChangeArrowheads="1"/>
          </p:cNvSpPr>
          <p:nvPr>
            <p:ph type="ftr" sz="quarter" idx="2"/>
          </p:nvPr>
        </p:nvSpPr>
        <p:spPr bwMode="auto">
          <a:xfrm>
            <a:off x="0" y="8650288"/>
            <a:ext cx="2971800" cy="4556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latin typeface="Arial" charset="0"/>
              </a:defRPr>
            </a:lvl1pPr>
          </a:lstStyle>
          <a:p>
            <a:pPr>
              <a:defRPr/>
            </a:pPr>
            <a:endParaRPr lang="en-US"/>
          </a:p>
        </p:txBody>
      </p:sp>
      <p:sp>
        <p:nvSpPr>
          <p:cNvPr id="92165" name="Rectangle 5"/>
          <p:cNvSpPr>
            <a:spLocks noGrp="1" noChangeArrowheads="1"/>
          </p:cNvSpPr>
          <p:nvPr>
            <p:ph type="sldNum" sz="quarter" idx="3"/>
          </p:nvPr>
        </p:nvSpPr>
        <p:spPr bwMode="auto">
          <a:xfrm>
            <a:off x="3884613" y="8650288"/>
            <a:ext cx="2971800" cy="4556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Arial" charset="0"/>
              </a:defRPr>
            </a:lvl1pPr>
          </a:lstStyle>
          <a:p>
            <a:pPr>
              <a:defRPr/>
            </a:pPr>
            <a:fld id="{5947C070-8B5F-46EF-B80F-3DBA84EB9371}" type="slidenum">
              <a:rPr lang="en-US"/>
              <a:pPr>
                <a:defRPr/>
              </a:pPr>
              <a:t>‹#›</a:t>
            </a:fld>
            <a:endParaRPr lang="en-US"/>
          </a:p>
        </p:txBody>
      </p:sp>
    </p:spTree>
    <p:extLst>
      <p:ext uri="{BB962C8B-B14F-4D97-AF65-F5344CB8AC3E}">
        <p14:creationId xmlns:p14="http://schemas.microsoft.com/office/powerpoint/2010/main" val="97385656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216" y="1085850"/>
            <a:ext cx="6619244" cy="2497186"/>
          </a:xfrm>
        </p:spPr>
        <p:txBody>
          <a:bodyPr anchor="b"/>
          <a:lstStyle>
            <a:lvl1pPr>
              <a:defRPr sz="5400"/>
            </a:lvl1pPr>
          </a:lstStyle>
          <a:p>
            <a:r>
              <a:rPr lang="en-US" smtClean="0"/>
              <a:t>Click to edit Master title style</a:t>
            </a:r>
            <a:endParaRPr lang="en-US"/>
          </a:p>
        </p:txBody>
      </p:sp>
      <p:sp>
        <p:nvSpPr>
          <p:cNvPr id="3" name="Subtitle 2"/>
          <p:cNvSpPr>
            <a:spLocks noGrp="1"/>
          </p:cNvSpPr>
          <p:nvPr>
            <p:ph type="subTitle" idx="1"/>
          </p:nvPr>
        </p:nvSpPr>
        <p:spPr>
          <a:xfrm>
            <a:off x="866216" y="3583035"/>
            <a:ext cx="6619244" cy="646065"/>
          </a:xfrm>
        </p:spPr>
        <p:txBody>
          <a:bodyPr anchor="t"/>
          <a:lstStyle>
            <a:lvl1pPr marL="0" indent="0" algn="l">
              <a:buNone/>
              <a:defRPr cap="all">
                <a:solidFill>
                  <a:schemeClr val="accent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8224893-DBDA-4BFA-9CE1-4BFE7CD0F8CF}" type="datetime1">
              <a:rPr lang="en-US" smtClean="0"/>
              <a:t>4/8/2013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926960039"/>
      </p:ext>
    </p:extLst>
  </p:cSld>
  <p:clrMapOvr>
    <a:masterClrMapping/>
  </p:clrMapOvr>
  <p:transition>
    <p:push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444FB3-8DAC-4A31-9EF0-58C2A3E01693}" type="slidenum">
              <a:rPr lang="en-US" smtClean="0"/>
              <a:pPr>
                <a:defRPr/>
              </a:pPr>
              <a:t>‹#›</a:t>
            </a:fld>
            <a:endParaRPr lang="en-US"/>
          </a:p>
        </p:txBody>
      </p:sp>
    </p:spTree>
    <p:extLst>
      <p:ext uri="{BB962C8B-B14F-4D97-AF65-F5344CB8AC3E}">
        <p14:creationId xmlns:p14="http://schemas.microsoft.com/office/powerpoint/2010/main" val="448553026"/>
      </p:ext>
    </p:extLst>
  </p:cSld>
  <p:clrMapOvr>
    <a:masterClrMapping/>
  </p:clrMapOvr>
  <p:transition>
    <p:push dir="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217" y="2146300"/>
            <a:ext cx="6619243" cy="1436735"/>
          </a:xfrm>
        </p:spPr>
        <p:txBody>
          <a:bodyPr anchor="b"/>
          <a:lstStyle>
            <a:lvl1pPr algn="l">
              <a:defRPr sz="3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216" y="3583036"/>
            <a:ext cx="6619244" cy="645300"/>
          </a:xfrm>
        </p:spPr>
        <p:txBody>
          <a:bodyPr anchor="t"/>
          <a:lstStyle>
            <a:lvl1pPr marL="0" indent="0" algn="l">
              <a:buNone/>
              <a:defRPr sz="1500" cap="all">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0F84E2-2D7A-43CF-AC90-352A289A783A}" type="datetime1">
              <a:rPr lang="en-US" smtClean="0"/>
              <a:t>4/8/2013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259339794"/>
      </p:ext>
    </p:extLst>
  </p:cSld>
  <p:clrMapOvr>
    <a:masterClrMapping/>
  </p:clrMapOvr>
  <p:transition>
    <p:push dir="u"/>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27485" y="1545432"/>
            <a:ext cx="3297254" cy="3146822"/>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240870" y="1542069"/>
            <a:ext cx="3297256" cy="3150184"/>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AFE14269-F3CE-451E-B4B5-DC0CBEE8AEBE}" type="slidenum">
              <a:rPr lang="en-US" smtClean="0"/>
              <a:pPr>
                <a:defRPr/>
              </a:pPr>
              <a:t>‹#›</a:t>
            </a:fld>
            <a:endParaRPr lang="en-US"/>
          </a:p>
        </p:txBody>
      </p:sp>
    </p:spTree>
    <p:extLst>
      <p:ext uri="{BB962C8B-B14F-4D97-AF65-F5344CB8AC3E}">
        <p14:creationId xmlns:p14="http://schemas.microsoft.com/office/powerpoint/2010/main" val="1972980007"/>
      </p:ext>
    </p:extLst>
  </p:cSld>
  <p:clrMapOvr>
    <a:masterClrMapping/>
  </p:clrMapOvr>
  <p:transition>
    <p:push dir="u"/>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7485" y="1428750"/>
            <a:ext cx="3297254" cy="432197"/>
          </a:xfrm>
        </p:spPr>
        <p:txBody>
          <a:bodyPr anchor="b">
            <a:noAutofit/>
          </a:bodyPr>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27485" y="1885950"/>
            <a:ext cx="3297254" cy="2806304"/>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240872" y="1428750"/>
            <a:ext cx="3297254" cy="432197"/>
          </a:xfrm>
        </p:spPr>
        <p:txBody>
          <a:bodyPr anchor="b">
            <a:noAutofit/>
          </a:bodyPr>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240872" y="1885950"/>
            <a:ext cx="3297254" cy="2806304"/>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9655342-2923-476E-9304-1EF40190E852}" type="slidenum">
              <a:rPr lang="en-US" smtClean="0"/>
              <a:pPr>
                <a:defRPr/>
              </a:pPr>
              <a:t>‹#›</a:t>
            </a:fld>
            <a:endParaRPr lang="en-US"/>
          </a:p>
        </p:txBody>
      </p:sp>
    </p:spTree>
    <p:extLst>
      <p:ext uri="{BB962C8B-B14F-4D97-AF65-F5344CB8AC3E}">
        <p14:creationId xmlns:p14="http://schemas.microsoft.com/office/powerpoint/2010/main" val="937920645"/>
      </p:ext>
    </p:extLst>
  </p:cSld>
  <p:clrMapOvr>
    <a:masterClrMapping/>
  </p:clrMapOvr>
  <p:transition>
    <p:push dir="u"/>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Date Placeholder 2"/>
          <p:cNvSpPr>
            <a:spLocks noGrp="1"/>
          </p:cNvSpPr>
          <p:nvPr>
            <p:ph type="dt" sz="half" idx="10"/>
          </p:nvPr>
        </p:nvSpPr>
        <p:spPr/>
        <p:txBody>
          <a:bodyPr/>
          <a:lstStyle/>
          <a:p>
            <a:pPr>
              <a:defRPr/>
            </a:pPr>
            <a:endParaRPr lang="en-US"/>
          </a:p>
        </p:txBody>
      </p:sp>
      <p:sp>
        <p:nvSpPr>
          <p:cNvPr id="5" name="Footer Placeholder 3"/>
          <p:cNvSpPr>
            <a:spLocks noGrp="1"/>
          </p:cNvSpPr>
          <p:nvPr>
            <p:ph type="ftr" sz="quarter" idx="11"/>
          </p:nvPr>
        </p:nvSpPr>
        <p:spPr/>
        <p:txBody>
          <a:bodyPr/>
          <a:lstStyle/>
          <a:p>
            <a:pPr>
              <a:defRPr/>
            </a:pPr>
            <a:endParaRPr lang="en-US"/>
          </a:p>
        </p:txBody>
      </p:sp>
      <p:sp>
        <p:nvSpPr>
          <p:cNvPr id="6" name="Slide Number Placeholder 4"/>
          <p:cNvSpPr>
            <a:spLocks noGrp="1"/>
          </p:cNvSpPr>
          <p:nvPr>
            <p:ph type="sldNum" sz="quarter" idx="12"/>
          </p:nvPr>
        </p:nvSpPr>
        <p:spPr/>
        <p:txBody>
          <a:bodyPr/>
          <a:lstStyle/>
          <a:p>
            <a:pPr>
              <a:defRPr/>
            </a:pPr>
            <a:fld id="{8642F2C8-F2BB-49AC-8007-F61020D798B4}" type="slidenum">
              <a:rPr lang="en-US" smtClean="0"/>
              <a:pPr>
                <a:defRPr/>
              </a:pPr>
              <a:t>‹#›</a:t>
            </a:fld>
            <a:endParaRPr lang="en-US"/>
          </a:p>
        </p:txBody>
      </p:sp>
    </p:spTree>
    <p:extLst>
      <p:ext uri="{BB962C8B-B14F-4D97-AF65-F5344CB8AC3E}">
        <p14:creationId xmlns:p14="http://schemas.microsoft.com/office/powerpoint/2010/main" val="939985124"/>
      </p:ext>
    </p:extLst>
  </p:cSld>
  <p:clrMapOvr>
    <a:masterClrMapping/>
  </p:clrMapOvr>
  <p:transition>
    <p:push dir="u"/>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pPr>
              <a:defRPr/>
            </a:pPr>
            <a:endParaRPr lang="en-US"/>
          </a:p>
        </p:txBody>
      </p:sp>
      <p:sp>
        <p:nvSpPr>
          <p:cNvPr id="5" name="Footer Placeholder 2"/>
          <p:cNvSpPr>
            <a:spLocks noGrp="1"/>
          </p:cNvSpPr>
          <p:nvPr>
            <p:ph type="ftr" sz="quarter" idx="11"/>
          </p:nvPr>
        </p:nvSpPr>
        <p:spPr/>
        <p:txBody>
          <a:bodyPr/>
          <a:lstStyle/>
          <a:p>
            <a:pPr>
              <a:defRPr/>
            </a:pPr>
            <a:endParaRPr lang="en-US"/>
          </a:p>
        </p:txBody>
      </p:sp>
      <p:sp>
        <p:nvSpPr>
          <p:cNvPr id="6" name="Slide Number Placeholder 3"/>
          <p:cNvSpPr>
            <a:spLocks noGrp="1"/>
          </p:cNvSpPr>
          <p:nvPr>
            <p:ph type="sldNum" sz="quarter" idx="12"/>
          </p:nvPr>
        </p:nvSpPr>
        <p:spPr/>
        <p:txBody>
          <a:bodyPr/>
          <a:lstStyle/>
          <a:p>
            <a:pPr>
              <a:defRPr/>
            </a:pPr>
            <a:fld id="{7297A225-16C8-4604-8242-1A0234EA3554}" type="slidenum">
              <a:rPr lang="en-US" smtClean="0"/>
              <a:pPr>
                <a:defRPr/>
              </a:pPr>
              <a:t>‹#›</a:t>
            </a:fld>
            <a:endParaRPr lang="en-US"/>
          </a:p>
        </p:txBody>
      </p:sp>
    </p:spTree>
    <p:extLst>
      <p:ext uri="{BB962C8B-B14F-4D97-AF65-F5344CB8AC3E}">
        <p14:creationId xmlns:p14="http://schemas.microsoft.com/office/powerpoint/2010/main" val="1197559974"/>
      </p:ext>
    </p:extLst>
  </p:cSld>
  <p:clrMapOvr>
    <a:masterClrMapping/>
  </p:clrMapOvr>
  <p:transition>
    <p:push dir="u"/>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216" y="1085850"/>
            <a:ext cx="2550798" cy="1085850"/>
          </a:xfrm>
        </p:spPr>
        <p:txBody>
          <a:bodyPr anchor="b"/>
          <a:lstStyle>
            <a:lvl1pPr algn="l">
              <a:defRPr sz="1800" b="0"/>
            </a:lvl1pPr>
          </a:lstStyle>
          <a:p>
            <a:r>
              <a:rPr lang="en-US" smtClean="0"/>
              <a:t>Click to edit Master title style</a:t>
            </a:r>
            <a:endParaRPr lang="en-US" dirty="0"/>
          </a:p>
        </p:txBody>
      </p:sp>
      <p:sp>
        <p:nvSpPr>
          <p:cNvPr id="3" name="Content Placeholder 2"/>
          <p:cNvSpPr>
            <a:spLocks noGrp="1"/>
          </p:cNvSpPr>
          <p:nvPr>
            <p:ph idx="1"/>
          </p:nvPr>
        </p:nvSpPr>
        <p:spPr>
          <a:xfrm>
            <a:off x="3588462" y="1085850"/>
            <a:ext cx="3896998" cy="3429000"/>
          </a:xfrm>
        </p:spPr>
        <p:txBody>
          <a:bodyPr anchor="ct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66216" y="2346961"/>
            <a:ext cx="2550797" cy="2171699"/>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7" name="Date Placeholder 4"/>
          <p:cNvSpPr>
            <a:spLocks noGrp="1"/>
          </p:cNvSpPr>
          <p:nvPr>
            <p:ph type="dt" sz="half" idx="10"/>
          </p:nvPr>
        </p:nvSpPr>
        <p:spPr/>
        <p:txBody>
          <a:bodyPr/>
          <a:lstStyle/>
          <a:p>
            <a:pPr>
              <a:defRPr/>
            </a:pPr>
            <a:endParaRPr lang="en-US"/>
          </a:p>
        </p:txBody>
      </p:sp>
      <p:sp>
        <p:nvSpPr>
          <p:cNvPr id="5" name="Footer Placeholder 5"/>
          <p:cNvSpPr>
            <a:spLocks noGrp="1"/>
          </p:cNvSpPr>
          <p:nvPr>
            <p:ph type="ftr" sz="quarter" idx="11"/>
          </p:nvPr>
        </p:nvSpPr>
        <p:spPr/>
        <p:txBody>
          <a:bodyPr/>
          <a:lstStyle/>
          <a:p>
            <a:pPr>
              <a:defRPr/>
            </a:pPr>
            <a:endParaRPr lang="en-US"/>
          </a:p>
        </p:txBody>
      </p:sp>
      <p:sp>
        <p:nvSpPr>
          <p:cNvPr id="6" name="Slide Number Placeholder 6"/>
          <p:cNvSpPr>
            <a:spLocks noGrp="1"/>
          </p:cNvSpPr>
          <p:nvPr>
            <p:ph type="sldNum" sz="quarter" idx="12"/>
          </p:nvPr>
        </p:nvSpPr>
        <p:spPr/>
        <p:txBody>
          <a:bodyPr/>
          <a:lstStyle/>
          <a:p>
            <a:pPr>
              <a:defRPr/>
            </a:pPr>
            <a:fld id="{16945157-EEBB-48B7-AC14-3B0F0506EC35}" type="slidenum">
              <a:rPr lang="en-US" smtClean="0"/>
              <a:pPr>
                <a:defRPr/>
              </a:pPr>
              <a:t>‹#›</a:t>
            </a:fld>
            <a:endParaRPr lang="en-US"/>
          </a:p>
        </p:txBody>
      </p:sp>
    </p:spTree>
    <p:extLst>
      <p:ext uri="{BB962C8B-B14F-4D97-AF65-F5344CB8AC3E}">
        <p14:creationId xmlns:p14="http://schemas.microsoft.com/office/powerpoint/2010/main" val="3094079622"/>
      </p:ext>
    </p:extLst>
  </p:cSld>
  <p:clrMapOvr>
    <a:masterClrMapping/>
  </p:clrMapOvr>
  <p:transition>
    <p:push dir="u"/>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430" y="1390644"/>
            <a:ext cx="3819680" cy="1181106"/>
          </a:xfrm>
        </p:spPr>
        <p:txBody>
          <a:bodyPr anchor="b">
            <a:normAutofit/>
          </a:bodyPr>
          <a:lstStyle>
            <a:lvl1pPr algn="l">
              <a:defRPr sz="2700" b="0"/>
            </a:lvl1pPr>
          </a:lstStyle>
          <a:p>
            <a:r>
              <a:rPr lang="en-US" smtClean="0"/>
              <a:t>Click to edit Master title style</a:t>
            </a:r>
            <a:endParaRPr lang="en-US" dirty="0"/>
          </a:p>
        </p:txBody>
      </p:sp>
      <p:sp>
        <p:nvSpPr>
          <p:cNvPr id="3" name="Picture Placeholder 2"/>
          <p:cNvSpPr>
            <a:spLocks noGrp="1"/>
          </p:cNvSpPr>
          <p:nvPr>
            <p:ph type="pic" idx="1"/>
          </p:nvPr>
        </p:nvSpPr>
        <p:spPr>
          <a:xfrm>
            <a:off x="5212160" y="857250"/>
            <a:ext cx="2400300" cy="3429000"/>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2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866216" y="2743200"/>
            <a:ext cx="3813734" cy="1028700"/>
          </a:xfrm>
        </p:spPr>
        <p:txBody>
          <a:bodyP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87359F3-6717-4436-8413-76E37AF58AD4}" type="slidenum">
              <a:rPr lang="en-US" smtClean="0"/>
              <a:pPr>
                <a:defRPr/>
              </a:pPr>
              <a:t>‹#›</a:t>
            </a:fld>
            <a:endParaRPr lang="en-US"/>
          </a:p>
        </p:txBody>
      </p:sp>
    </p:spTree>
    <p:extLst>
      <p:ext uri="{BB962C8B-B14F-4D97-AF65-F5344CB8AC3E}">
        <p14:creationId xmlns:p14="http://schemas.microsoft.com/office/powerpoint/2010/main" val="2602806920"/>
      </p:ext>
    </p:extLst>
  </p:cSld>
  <p:clrMapOvr>
    <a:masterClrMapping/>
  </p:clrMapOvr>
  <p:transition>
    <p:push dir="u"/>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217" y="3600440"/>
            <a:ext cx="6619243" cy="425054"/>
          </a:xfrm>
        </p:spPr>
        <p:txBody>
          <a:bodyPr anchor="b">
            <a:normAutofit/>
          </a:bodyPr>
          <a:lstStyle>
            <a:lvl1pPr algn="l">
              <a:defRPr sz="1800" b="0"/>
            </a:lvl1pPr>
          </a:lstStyle>
          <a:p>
            <a:r>
              <a:rPr lang="en-US" smtClean="0"/>
              <a:t>Click to edit Master title style</a:t>
            </a:r>
            <a:endParaRPr lang="en-US"/>
          </a:p>
        </p:txBody>
      </p:sp>
      <p:sp>
        <p:nvSpPr>
          <p:cNvPr id="3" name="Picture Placeholder 2"/>
          <p:cNvSpPr>
            <a:spLocks noGrp="1" noChangeAspect="1"/>
          </p:cNvSpPr>
          <p:nvPr>
            <p:ph type="pic" idx="1"/>
          </p:nvPr>
        </p:nvSpPr>
        <p:spPr>
          <a:xfrm>
            <a:off x="866216" y="514350"/>
            <a:ext cx="6619244" cy="2730500"/>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2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866217" y="4025494"/>
            <a:ext cx="6619242" cy="370284"/>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BF0B114-D0D5-4C27-94B5-9FEADEC12A89}" type="slidenum">
              <a:rPr lang="en-US" smtClean="0"/>
              <a:pPr>
                <a:defRPr/>
              </a:pPr>
              <a:t>‹#›</a:t>
            </a:fld>
            <a:endParaRPr lang="en-US"/>
          </a:p>
        </p:txBody>
      </p:sp>
    </p:spTree>
    <p:extLst>
      <p:ext uri="{BB962C8B-B14F-4D97-AF65-F5344CB8AC3E}">
        <p14:creationId xmlns:p14="http://schemas.microsoft.com/office/powerpoint/2010/main" val="56116028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216" y="1085850"/>
            <a:ext cx="6619244" cy="1485900"/>
          </a:xfrm>
        </p:spPr>
        <p:txBody>
          <a:bodyPr/>
          <a:lstStyle>
            <a:lvl1pPr>
              <a:defRPr sz="3600"/>
            </a:lvl1pPr>
          </a:lstStyle>
          <a:p>
            <a:r>
              <a:rPr lang="en-US" smtClean="0"/>
              <a:t>Click to edit Master title style</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BF0B114-D0D5-4C27-94B5-9FEADEC12A89}" type="slidenum">
              <a:rPr lang="en-US" smtClean="0"/>
              <a:pPr>
                <a:defRPr/>
              </a:pPr>
              <a:t>‹#›</a:t>
            </a:fld>
            <a:endParaRPr lang="en-US"/>
          </a:p>
        </p:txBody>
      </p:sp>
      <p:sp>
        <p:nvSpPr>
          <p:cNvPr id="8" name="Text Placeholder 3"/>
          <p:cNvSpPr>
            <a:spLocks noGrp="1"/>
          </p:cNvSpPr>
          <p:nvPr>
            <p:ph type="body" sz="half" idx="2"/>
          </p:nvPr>
        </p:nvSpPr>
        <p:spPr>
          <a:xfrm>
            <a:off x="866216" y="2743200"/>
            <a:ext cx="6619244" cy="1771650"/>
          </a:xfrm>
        </p:spPr>
        <p:txBody>
          <a:bodyPr anchor="ct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291555130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101" y="1085850"/>
            <a:ext cx="5999486" cy="1742531"/>
          </a:xfrm>
        </p:spPr>
        <p:txBody>
          <a:bodyPr/>
          <a:lstStyle>
            <a:lvl1pPr>
              <a:defRPr sz="3600"/>
            </a:lvl1p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BF0B114-D0D5-4C27-94B5-9FEADEC12A89}" type="slidenum">
              <a:rPr lang="en-US" smtClean="0"/>
              <a:pPr>
                <a:defRPr/>
              </a:pPr>
              <a:t>‹#›</a:t>
            </a:fld>
            <a:endParaRPr lang="en-US"/>
          </a:p>
        </p:txBody>
      </p:sp>
      <p:sp>
        <p:nvSpPr>
          <p:cNvPr id="10" name="Text Placeholder 3"/>
          <p:cNvSpPr>
            <a:spLocks noGrp="1"/>
          </p:cNvSpPr>
          <p:nvPr>
            <p:ph type="body" sz="half" idx="2"/>
          </p:nvPr>
        </p:nvSpPr>
        <p:spPr>
          <a:xfrm>
            <a:off x="866216" y="3262993"/>
            <a:ext cx="6619244" cy="1257300"/>
          </a:xfrm>
        </p:spPr>
        <p:txBody>
          <a:bodyPr anchor="ct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4" name="Text Placeholder 3"/>
          <p:cNvSpPr>
            <a:spLocks noGrp="1"/>
          </p:cNvSpPr>
          <p:nvPr>
            <p:ph type="body" sz="half" idx="13"/>
          </p:nvPr>
        </p:nvSpPr>
        <p:spPr>
          <a:xfrm>
            <a:off x="1447800" y="2828380"/>
            <a:ext cx="5539371" cy="256631"/>
          </a:xfrm>
        </p:spPr>
        <p:txBody>
          <a:bodyPr anchor="t">
            <a:normAutofit/>
          </a:bodyPr>
          <a:lstStyle>
            <a:lvl1pPr marL="0" indent="0">
              <a:buNone/>
              <a:defRPr lang="en-US" sz="1050" b="0" i="0" kern="1200" cap="small" dirty="0" smtClean="0">
                <a:solidFill>
                  <a:schemeClr val="accent1"/>
                </a:solidFill>
                <a:latin typeface="+mj-lt"/>
                <a:ea typeface="+mj-ea"/>
                <a:cs typeface="+mj-cs"/>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1" name="TextBox 10"/>
          <p:cNvSpPr txBox="1"/>
          <p:nvPr/>
        </p:nvSpPr>
        <p:spPr>
          <a:xfrm>
            <a:off x="673721" y="728440"/>
            <a:ext cx="601434" cy="1500411"/>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9150" dirty="0" smtClean="0"/>
              <a:t>“</a:t>
            </a:r>
            <a:endParaRPr lang="en-US" sz="9150" dirty="0"/>
          </a:p>
        </p:txBody>
      </p:sp>
      <p:sp>
        <p:nvSpPr>
          <p:cNvPr id="13" name="TextBox 12"/>
          <p:cNvSpPr txBox="1"/>
          <p:nvPr/>
        </p:nvSpPr>
        <p:spPr>
          <a:xfrm>
            <a:off x="6997868" y="1960341"/>
            <a:ext cx="601434" cy="1500411"/>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9150" dirty="0" smtClean="0"/>
              <a:t>”</a:t>
            </a:r>
            <a:endParaRPr lang="en-US" sz="9150" dirty="0"/>
          </a:p>
        </p:txBody>
      </p:sp>
    </p:spTree>
    <p:extLst>
      <p:ext uri="{BB962C8B-B14F-4D97-AF65-F5344CB8AC3E}">
        <p14:creationId xmlns:p14="http://schemas.microsoft.com/office/powerpoint/2010/main" val="362628614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216" y="2343151"/>
            <a:ext cx="6619244" cy="1239885"/>
          </a:xfrm>
        </p:spPr>
        <p:txBody>
          <a:bodyPr anchor="b"/>
          <a:lstStyle>
            <a:lvl1pPr algn="l">
              <a:defRPr sz="3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216" y="3583036"/>
            <a:ext cx="6619244" cy="645300"/>
          </a:xfrm>
        </p:spPr>
        <p:txBody>
          <a:bodyPr anchor="t"/>
          <a:lstStyle>
            <a:lvl1pPr marL="0" indent="0" algn="l">
              <a:buNone/>
              <a:defRPr sz="1500" cap="none">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BF0B114-D0D5-4C27-94B5-9FEADEC12A89}" type="slidenum">
              <a:rPr lang="en-US" smtClean="0"/>
              <a:pPr>
                <a:defRPr/>
              </a:pPr>
              <a:t>‹#›</a:t>
            </a:fld>
            <a:endParaRPr lang="en-US"/>
          </a:p>
        </p:txBody>
      </p:sp>
    </p:spTree>
    <p:extLst>
      <p:ext uri="{BB962C8B-B14F-4D97-AF65-F5344CB8AC3E}">
        <p14:creationId xmlns:p14="http://schemas.microsoft.com/office/powerpoint/2010/main" val="96184653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81101" y="1085850"/>
            <a:ext cx="5999486" cy="2372270"/>
          </a:xfrm>
        </p:spPr>
        <p:txBody>
          <a:bodyPr/>
          <a:lstStyle>
            <a:lvl1pPr>
              <a:defRPr sz="3600"/>
            </a:lvl1pPr>
          </a:lstStyle>
          <a:p>
            <a:r>
              <a:rPr lang="en-US" smtClean="0"/>
              <a:t>Click to edit Master title style</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BF0B114-D0D5-4C27-94B5-9FEADEC12A89}" type="slidenum">
              <a:rPr lang="en-US" smtClean="0"/>
              <a:pPr>
                <a:defRPr/>
              </a:pPr>
              <a:t>‹#›</a:t>
            </a:fld>
            <a:endParaRPr lang="en-US"/>
          </a:p>
        </p:txBody>
      </p:sp>
      <p:sp>
        <p:nvSpPr>
          <p:cNvPr id="8" name="Text Placeholder 3"/>
          <p:cNvSpPr>
            <a:spLocks noGrp="1"/>
          </p:cNvSpPr>
          <p:nvPr>
            <p:ph type="body" sz="half" idx="2"/>
          </p:nvPr>
        </p:nvSpPr>
        <p:spPr>
          <a:xfrm>
            <a:off x="1181101" y="3714750"/>
            <a:ext cx="5999486" cy="805543"/>
          </a:xfrm>
        </p:spPr>
        <p:txBody>
          <a:bodyPr anchor="t">
            <a:normAutofit/>
          </a:bodyPr>
          <a:lstStyle>
            <a:lvl1pPr marL="0" indent="0">
              <a:buNone/>
              <a:defRPr lang="en-US" sz="1350" b="0" i="0" kern="1200" dirty="0" smtClean="0">
                <a:solidFill>
                  <a:schemeClr val="accent1"/>
                </a:solidFill>
                <a:latin typeface="+mj-lt"/>
                <a:ea typeface="+mj-ea"/>
                <a:cs typeface="+mj-cs"/>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1" name="TextBox 10"/>
          <p:cNvSpPr txBox="1"/>
          <p:nvPr/>
        </p:nvSpPr>
        <p:spPr>
          <a:xfrm>
            <a:off x="7000525" y="2487385"/>
            <a:ext cx="601434" cy="1500411"/>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9150" dirty="0" smtClean="0"/>
              <a:t>”</a:t>
            </a:r>
            <a:endParaRPr lang="en-US" sz="9150" dirty="0"/>
          </a:p>
        </p:txBody>
      </p:sp>
      <p:sp>
        <p:nvSpPr>
          <p:cNvPr id="14" name="TextBox 13"/>
          <p:cNvSpPr txBox="1"/>
          <p:nvPr/>
        </p:nvSpPr>
        <p:spPr>
          <a:xfrm>
            <a:off x="673721" y="728440"/>
            <a:ext cx="601434" cy="1500411"/>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9150" dirty="0" smtClean="0"/>
              <a:t>“</a:t>
            </a:r>
            <a:endParaRPr lang="en-US" sz="9150" dirty="0"/>
          </a:p>
        </p:txBody>
      </p:sp>
    </p:spTree>
    <p:extLst>
      <p:ext uri="{BB962C8B-B14F-4D97-AF65-F5344CB8AC3E}">
        <p14:creationId xmlns:p14="http://schemas.microsoft.com/office/powerpoint/2010/main" val="235211080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866216" y="1085850"/>
            <a:ext cx="6619244" cy="1485900"/>
          </a:xfrm>
        </p:spPr>
        <p:txBody>
          <a:bodyPr/>
          <a:lstStyle>
            <a:lvl1pPr>
              <a:defRPr sz="3600"/>
            </a:lvl1pPr>
          </a:lstStyle>
          <a:p>
            <a:r>
              <a:rPr lang="en-US" smtClean="0"/>
              <a:t>Click to edit Master title style</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BF0B114-D0D5-4C27-94B5-9FEADEC12A89}" type="slidenum">
              <a:rPr lang="en-US" smtClean="0"/>
              <a:pPr>
                <a:defRPr/>
              </a:pPr>
              <a:t>‹#›</a:t>
            </a:fld>
            <a:endParaRPr lang="en-US"/>
          </a:p>
        </p:txBody>
      </p:sp>
      <p:sp>
        <p:nvSpPr>
          <p:cNvPr id="10" name="Text Placeholder 3"/>
          <p:cNvSpPr>
            <a:spLocks noGrp="1"/>
          </p:cNvSpPr>
          <p:nvPr>
            <p:ph type="body" sz="half" idx="2"/>
          </p:nvPr>
        </p:nvSpPr>
        <p:spPr>
          <a:xfrm>
            <a:off x="866216" y="3262993"/>
            <a:ext cx="6619244" cy="1257300"/>
          </a:xfrm>
        </p:spPr>
        <p:txBody>
          <a:bodyPr anchor="t">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3" name="Text Placeholder 3"/>
          <p:cNvSpPr>
            <a:spLocks noGrp="1"/>
          </p:cNvSpPr>
          <p:nvPr>
            <p:ph type="body" sz="half" idx="13"/>
          </p:nvPr>
        </p:nvSpPr>
        <p:spPr>
          <a:xfrm>
            <a:off x="866215" y="2886458"/>
            <a:ext cx="6619244" cy="441388"/>
          </a:xfrm>
        </p:spPr>
        <p:txBody>
          <a:bodyPr anchor="b">
            <a:normAutofit/>
          </a:bodyPr>
          <a:lstStyle>
            <a:lvl1pPr marL="0" indent="0" algn="l" defTabSz="342900" rtl="0" eaLnBrk="1" latinLnBrk="0" hangingPunct="1">
              <a:buNone/>
              <a:defRPr lang="en-US" sz="2700" b="0" i="0" kern="1200" cap="none" dirty="0" smtClean="0">
                <a:solidFill>
                  <a:schemeClr val="accent1"/>
                </a:solidFill>
                <a:latin typeface="+mj-lt"/>
                <a:ea typeface="+mj-ea"/>
                <a:cs typeface="+mj-cs"/>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84602004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000"/>
            </a:lvl1pPr>
          </a:lstStyle>
          <a:p>
            <a:r>
              <a:rPr lang="en-US" smtClean="0"/>
              <a:t>Click to edit Master title style</a:t>
            </a:r>
            <a:endParaRPr lang="en-US" dirty="0"/>
          </a:p>
        </p:txBody>
      </p:sp>
      <p:sp>
        <p:nvSpPr>
          <p:cNvPr id="3" name="Text Placeholder 2"/>
          <p:cNvSpPr>
            <a:spLocks noGrp="1"/>
          </p:cNvSpPr>
          <p:nvPr>
            <p:ph type="body" idx="1"/>
          </p:nvPr>
        </p:nvSpPr>
        <p:spPr>
          <a:xfrm>
            <a:off x="474710" y="1485900"/>
            <a:ext cx="2210150" cy="432197"/>
          </a:xfrm>
        </p:spPr>
        <p:txBody>
          <a:bodyPr anchor="b">
            <a:noAutofit/>
          </a:bodyPr>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5" name="Text Placeholder 4"/>
          <p:cNvSpPr>
            <a:spLocks noGrp="1"/>
          </p:cNvSpPr>
          <p:nvPr>
            <p:ph type="body" sz="quarter" idx="3"/>
          </p:nvPr>
        </p:nvSpPr>
        <p:spPr>
          <a:xfrm>
            <a:off x="2912745" y="1485900"/>
            <a:ext cx="2202181" cy="432197"/>
          </a:xfrm>
        </p:spPr>
        <p:txBody>
          <a:bodyPr anchor="b">
            <a:noAutofit/>
          </a:bodyPr>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14" name="Text Placeholder 4"/>
          <p:cNvSpPr>
            <a:spLocks noGrp="1"/>
          </p:cNvSpPr>
          <p:nvPr>
            <p:ph type="body" sz="quarter" idx="13"/>
          </p:nvPr>
        </p:nvSpPr>
        <p:spPr>
          <a:xfrm>
            <a:off x="5343525" y="1485900"/>
            <a:ext cx="2199085" cy="432197"/>
          </a:xfrm>
        </p:spPr>
        <p:txBody>
          <a:bodyPr anchor="b">
            <a:noAutofit/>
          </a:bodyPr>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cxnSp>
        <p:nvCxnSpPr>
          <p:cNvPr id="17" name="Straight Connector 16"/>
          <p:cNvCxnSpPr/>
          <p:nvPr/>
        </p:nvCxnSpPr>
        <p:spPr>
          <a:xfrm>
            <a:off x="2794607" y="1600200"/>
            <a:ext cx="0" cy="29718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1670" y="1600200"/>
            <a:ext cx="0" cy="297516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16" name="Text Placeholder 3"/>
          <p:cNvSpPr>
            <a:spLocks noGrp="1"/>
          </p:cNvSpPr>
          <p:nvPr>
            <p:ph type="body" sz="half" idx="15"/>
          </p:nvPr>
        </p:nvSpPr>
        <p:spPr>
          <a:xfrm>
            <a:off x="489347" y="2000250"/>
            <a:ext cx="2195513"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9" name="Text Placeholder 3"/>
          <p:cNvSpPr>
            <a:spLocks noGrp="1"/>
          </p:cNvSpPr>
          <p:nvPr>
            <p:ph type="body" sz="half" idx="16"/>
          </p:nvPr>
        </p:nvSpPr>
        <p:spPr>
          <a:xfrm>
            <a:off x="2904829" y="2000250"/>
            <a:ext cx="2210096"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20" name="Text Placeholder 3"/>
          <p:cNvSpPr>
            <a:spLocks noGrp="1"/>
          </p:cNvSpPr>
          <p:nvPr>
            <p:ph type="body" sz="half" idx="17"/>
          </p:nvPr>
        </p:nvSpPr>
        <p:spPr>
          <a:xfrm>
            <a:off x="5343525" y="2000250"/>
            <a:ext cx="2199085"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7" name="Date Placeholder 3"/>
          <p:cNvSpPr>
            <a:spLocks noGrp="1"/>
          </p:cNvSpPr>
          <p:nvPr>
            <p:ph type="dt" sz="half" idx="10"/>
          </p:nvPr>
        </p:nvSpPr>
        <p:spPr/>
        <p:txBody>
          <a:bodyPr/>
          <a:lstStyle/>
          <a:p>
            <a:pPr>
              <a:defRPr/>
            </a:pPr>
            <a:endParaRPr lang="en-US"/>
          </a:p>
        </p:txBody>
      </p:sp>
      <p:sp>
        <p:nvSpPr>
          <p:cNvPr id="4"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BF0B114-D0D5-4C27-94B5-9FEADEC12A89}" type="slidenum">
              <a:rPr lang="en-US" smtClean="0"/>
              <a:pPr>
                <a:defRPr/>
              </a:pPr>
              <a:t>‹#›</a:t>
            </a:fld>
            <a:endParaRPr lang="en-US"/>
          </a:p>
        </p:txBody>
      </p:sp>
    </p:spTree>
    <p:extLst>
      <p:ext uri="{BB962C8B-B14F-4D97-AF65-F5344CB8AC3E}">
        <p14:creationId xmlns:p14="http://schemas.microsoft.com/office/powerpoint/2010/main" val="2710138235"/>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000"/>
            </a:lvl1pPr>
          </a:lstStyle>
          <a:p>
            <a:r>
              <a:rPr lang="en-US" smtClean="0"/>
              <a:t>Click to edit Master title style</a:t>
            </a:r>
            <a:endParaRPr lang="en-US" dirty="0"/>
          </a:p>
        </p:txBody>
      </p:sp>
      <p:sp>
        <p:nvSpPr>
          <p:cNvPr id="3" name="Text Placeholder 2"/>
          <p:cNvSpPr>
            <a:spLocks noGrp="1"/>
          </p:cNvSpPr>
          <p:nvPr>
            <p:ph type="body" idx="1"/>
          </p:nvPr>
        </p:nvSpPr>
        <p:spPr>
          <a:xfrm>
            <a:off x="489347" y="3188212"/>
            <a:ext cx="2205038" cy="432197"/>
          </a:xfrm>
        </p:spPr>
        <p:txBody>
          <a:bodyPr anchor="b">
            <a:noAutofit/>
          </a:bodyPr>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5" name="Text Placeholder 4"/>
          <p:cNvSpPr>
            <a:spLocks noGrp="1"/>
          </p:cNvSpPr>
          <p:nvPr>
            <p:ph type="body" sz="quarter" idx="3"/>
          </p:nvPr>
        </p:nvSpPr>
        <p:spPr>
          <a:xfrm>
            <a:off x="2917032" y="3188212"/>
            <a:ext cx="2197894" cy="432197"/>
          </a:xfrm>
        </p:spPr>
        <p:txBody>
          <a:bodyPr anchor="b">
            <a:noAutofit/>
          </a:bodyPr>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14" name="Text Placeholder 4"/>
          <p:cNvSpPr>
            <a:spLocks noGrp="1"/>
          </p:cNvSpPr>
          <p:nvPr>
            <p:ph type="body" sz="quarter" idx="13"/>
          </p:nvPr>
        </p:nvSpPr>
        <p:spPr>
          <a:xfrm>
            <a:off x="5343525" y="3188212"/>
            <a:ext cx="2199085" cy="432197"/>
          </a:xfrm>
        </p:spPr>
        <p:txBody>
          <a:bodyPr anchor="b">
            <a:noAutofit/>
          </a:bodyPr>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2" name="Text Placeholder 3"/>
          <p:cNvSpPr>
            <a:spLocks noGrp="1"/>
          </p:cNvSpPr>
          <p:nvPr>
            <p:ph type="body" sz="half" idx="18"/>
          </p:nvPr>
        </p:nvSpPr>
        <p:spPr>
          <a:xfrm>
            <a:off x="489347" y="3620409"/>
            <a:ext cx="220503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23" name="Text Placeholder 3"/>
          <p:cNvSpPr>
            <a:spLocks noGrp="1"/>
          </p:cNvSpPr>
          <p:nvPr>
            <p:ph type="body" sz="half" idx="19"/>
          </p:nvPr>
        </p:nvSpPr>
        <p:spPr>
          <a:xfrm>
            <a:off x="2916016" y="3620408"/>
            <a:ext cx="2200805"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24" name="Text Placeholder 3"/>
          <p:cNvSpPr>
            <a:spLocks noGrp="1"/>
          </p:cNvSpPr>
          <p:nvPr>
            <p:ph type="body" sz="half" idx="20"/>
          </p:nvPr>
        </p:nvSpPr>
        <p:spPr>
          <a:xfrm>
            <a:off x="5343432" y="3620406"/>
            <a:ext cx="220199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29" name="Picture Placeholder 2"/>
          <p:cNvSpPr>
            <a:spLocks noGrp="1"/>
          </p:cNvSpPr>
          <p:nvPr>
            <p:ph type="pic" idx="15"/>
          </p:nvPr>
        </p:nvSpPr>
        <p:spPr>
          <a:xfrm>
            <a:off x="489347" y="1657350"/>
            <a:ext cx="2205038" cy="1143000"/>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2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30" name="Picture Placeholder 2"/>
          <p:cNvSpPr>
            <a:spLocks noGrp="1"/>
          </p:cNvSpPr>
          <p:nvPr>
            <p:ph type="pic" idx="21"/>
          </p:nvPr>
        </p:nvSpPr>
        <p:spPr>
          <a:xfrm>
            <a:off x="2917031" y="1657350"/>
            <a:ext cx="2197894" cy="1143000"/>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2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31" name="Picture Placeholder 2"/>
          <p:cNvSpPr>
            <a:spLocks noGrp="1"/>
          </p:cNvSpPr>
          <p:nvPr>
            <p:ph type="pic" idx="22"/>
          </p:nvPr>
        </p:nvSpPr>
        <p:spPr>
          <a:xfrm>
            <a:off x="5343525" y="1657350"/>
            <a:ext cx="2199085" cy="1143000"/>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2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cxnSp>
        <p:nvCxnSpPr>
          <p:cNvPr id="17" name="Straight Connector 16"/>
          <p:cNvCxnSpPr/>
          <p:nvPr/>
        </p:nvCxnSpPr>
        <p:spPr>
          <a:xfrm>
            <a:off x="2794607" y="1600200"/>
            <a:ext cx="0" cy="29718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1670" y="1600200"/>
            <a:ext cx="0" cy="297516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endParaRPr lang="en-US"/>
          </a:p>
        </p:txBody>
      </p:sp>
      <p:sp>
        <p:nvSpPr>
          <p:cNvPr id="4"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BF0B114-D0D5-4C27-94B5-9FEADEC12A89}" type="slidenum">
              <a:rPr lang="en-US" smtClean="0"/>
              <a:pPr>
                <a:defRPr/>
              </a:pPr>
              <a:t>‹#›</a:t>
            </a:fld>
            <a:endParaRPr lang="en-US"/>
          </a:p>
        </p:txBody>
      </p:sp>
    </p:spTree>
    <p:extLst>
      <p:ext uri="{BB962C8B-B14F-4D97-AF65-F5344CB8AC3E}">
        <p14:creationId xmlns:p14="http://schemas.microsoft.com/office/powerpoint/2010/main" val="234167236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b"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7A2DF0C-E05B-42FB-866B-0D8FDE90CE9F}" type="slidenum">
              <a:rPr lang="en-US" smtClean="0"/>
              <a:pPr>
                <a:defRPr/>
              </a:pPr>
              <a:t>‹#›</a:t>
            </a:fld>
            <a:endParaRPr lang="en-US"/>
          </a:p>
        </p:txBody>
      </p:sp>
    </p:spTree>
    <p:extLst>
      <p:ext uri="{BB962C8B-B14F-4D97-AF65-F5344CB8AC3E}">
        <p14:creationId xmlns:p14="http://schemas.microsoft.com/office/powerpoint/2010/main" val="858144108"/>
      </p:ext>
    </p:extLst>
  </p:cSld>
  <p:clrMapOvr>
    <a:masterClrMapping/>
  </p:clrMapOvr>
  <p:transition>
    <p:push dir="u"/>
  </p:transition>
  <p:timing>
    <p:tnLst>
      <p:par>
        <p:cTn id="1" dur="indefinite" restart="never" nodeType="tmRoot"/>
      </p:par>
    </p:tnLst>
  </p:timing>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123114" y="1085850"/>
            <a:ext cx="1057474" cy="3309938"/>
          </a:xfrm>
        </p:spPr>
        <p:txBody>
          <a:bodyPr vert="eaVert" anchor="b" anchorCtr="0"/>
          <a:lstStyle/>
          <a:p>
            <a:r>
              <a:rPr lang="en-US" smtClean="0"/>
              <a:t>Click to edit Master title style</a:t>
            </a:r>
            <a:endParaRPr lang="en-US"/>
          </a:p>
        </p:txBody>
      </p:sp>
      <p:sp>
        <p:nvSpPr>
          <p:cNvPr id="3" name="Vertical Text Placeholder 2"/>
          <p:cNvSpPr>
            <a:spLocks noGrp="1"/>
          </p:cNvSpPr>
          <p:nvPr>
            <p:ph type="body" orient="vert" idx="1"/>
          </p:nvPr>
        </p:nvSpPr>
        <p:spPr>
          <a:xfrm>
            <a:off x="866215" y="1085850"/>
            <a:ext cx="5082473" cy="33099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5252A0D-7F1C-4306-ACAB-95E88D4FD54B}" type="slidenum">
              <a:rPr lang="en-US" smtClean="0"/>
              <a:pPr>
                <a:defRPr/>
              </a:pPr>
              <a:t>‹#›</a:t>
            </a:fld>
            <a:endParaRPr lang="en-US"/>
          </a:p>
        </p:txBody>
      </p:sp>
    </p:spTree>
    <p:extLst>
      <p:ext uri="{BB962C8B-B14F-4D97-AF65-F5344CB8AC3E}">
        <p14:creationId xmlns:p14="http://schemas.microsoft.com/office/powerpoint/2010/main" val="3040202359"/>
      </p:ext>
    </p:extLst>
  </p:cSld>
  <p:clrMapOvr>
    <a:masterClrMapping/>
  </p:clrMapOvr>
  <p:transition>
    <p:push dir="u"/>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200150"/>
            <a:ext cx="8229600" cy="3371850"/>
          </a:xfrm>
        </p:spPr>
        <p:txBody>
          <a:bodyPr/>
          <a:lstStyle/>
          <a:p>
            <a:pPr lvl="0"/>
            <a:endParaRPr lang="en-US" noProof="0" smtClean="0"/>
          </a:p>
        </p:txBody>
      </p:sp>
      <p:sp>
        <p:nvSpPr>
          <p:cNvPr id="4" name="Rectangle 19"/>
          <p:cNvSpPr>
            <a:spLocks noGrp="1" noChangeArrowheads="1"/>
          </p:cNvSpPr>
          <p:nvPr>
            <p:ph type="dt" sz="half" idx="10"/>
          </p:nvPr>
        </p:nvSpPr>
        <p:spPr>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305A297D-EA94-4C02-B1FB-C2D145A1BC0B}" type="slidenum">
              <a:rPr lang="en-US"/>
              <a:pPr>
                <a:defRPr/>
              </a:pPr>
              <a:t>‹#›</a:t>
            </a:fld>
            <a:endParaRPr lang="en-US"/>
          </a:p>
        </p:txBody>
      </p:sp>
    </p:spTree>
    <p:extLst>
      <p:ext uri="{BB962C8B-B14F-4D97-AF65-F5344CB8AC3E}">
        <p14:creationId xmlns:p14="http://schemas.microsoft.com/office/powerpoint/2010/main" val="1777876241"/>
      </p:ext>
    </p:extLst>
  </p:cSld>
  <p:clrMapOvr>
    <a:masterClrMapping/>
  </p:clrMapOvr>
  <p:transition>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3" name="Oval 12"/>
          <p:cNvSpPr/>
          <p:nvPr/>
        </p:nvSpPr>
        <p:spPr>
          <a:xfrm>
            <a:off x="-115491" y="2000250"/>
            <a:ext cx="3143250" cy="314325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629841" y="2171700"/>
            <a:ext cx="1771650" cy="1771650"/>
          </a:xfrm>
          <a:prstGeom prst="ellipse">
            <a:avLst/>
          </a:prstGeom>
          <a:gradFill flip="none" rotWithShape="1">
            <a:gsLst>
              <a:gs pos="0">
                <a:schemeClr val="accent1">
                  <a:lumMod val="60000"/>
                  <a:lumOff val="40000"/>
                  <a:alpha val="8000"/>
                </a:schemeClr>
              </a:gs>
              <a:gs pos="71000">
                <a:schemeClr val="bg2">
                  <a:lumMod val="60000"/>
                  <a:lumOff val="40000"/>
                  <a:alpha val="0"/>
                </a:schemeClr>
              </a:gs>
              <a:gs pos="36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6456759" y="1257300"/>
            <a:ext cx="2114550" cy="211455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5999559" y="-342900"/>
            <a:ext cx="1200150" cy="120015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6456759" y="4572000"/>
            <a:ext cx="742950" cy="74295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84584" y="339538"/>
            <a:ext cx="7053542" cy="1050398"/>
          </a:xfrm>
          <a:prstGeom prst="rect">
            <a:avLst/>
          </a:prstGeom>
        </p:spPr>
        <p:txBody>
          <a:bodyPr vert="horz" lIns="91440" tIns="45720" rIns="91440" bIns="45720" rtlCol="0" anchor="t">
            <a:noAutofit/>
          </a:bodyPr>
          <a:lstStyle/>
          <a:p>
            <a:r>
              <a:rPr lang="en-US" smtClean="0"/>
              <a:t>Click to edit Master title style</a:t>
            </a:r>
            <a:endParaRPr lang="en-US"/>
          </a:p>
        </p:txBody>
      </p:sp>
      <p:sp>
        <p:nvSpPr>
          <p:cNvPr id="3" name="Text Placeholder 2"/>
          <p:cNvSpPr>
            <a:spLocks noGrp="1"/>
          </p:cNvSpPr>
          <p:nvPr>
            <p:ph type="body" idx="1"/>
          </p:nvPr>
        </p:nvSpPr>
        <p:spPr>
          <a:xfrm>
            <a:off x="827484" y="1539689"/>
            <a:ext cx="6709906" cy="314661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rot="5400000">
            <a:off x="7616730" y="1343026"/>
            <a:ext cx="742949" cy="228599"/>
          </a:xfrm>
          <a:prstGeom prst="rect">
            <a:avLst/>
          </a:prstGeom>
        </p:spPr>
        <p:txBody>
          <a:bodyPr vert="horz" lIns="91440" tIns="45720" rIns="91440" bIns="45720" rtlCol="0" anchor="t"/>
          <a:lstStyle>
            <a:lvl1pPr algn="l">
              <a:defRPr sz="825" b="0" i="0">
                <a:solidFill>
                  <a:schemeClr val="tx1">
                    <a:tint val="75000"/>
                    <a:alpha val="60000"/>
                  </a:schemeClr>
                </a:solidFill>
              </a:defRPr>
            </a:lvl1pPr>
          </a:lstStyle>
          <a:p>
            <a:pPr>
              <a:defRPr/>
            </a:pPr>
            <a:endParaRPr lang="en-US"/>
          </a:p>
        </p:txBody>
      </p:sp>
      <p:sp>
        <p:nvSpPr>
          <p:cNvPr id="5" name="Footer Placeholder 4"/>
          <p:cNvSpPr>
            <a:spLocks noGrp="1"/>
          </p:cNvSpPr>
          <p:nvPr>
            <p:ph type="ftr" sz="quarter" idx="3"/>
          </p:nvPr>
        </p:nvSpPr>
        <p:spPr>
          <a:xfrm rot="5400000">
            <a:off x="6713680" y="2418973"/>
            <a:ext cx="2894846" cy="228601"/>
          </a:xfrm>
          <a:prstGeom prst="rect">
            <a:avLst/>
          </a:prstGeom>
        </p:spPr>
        <p:txBody>
          <a:bodyPr vert="horz" lIns="91440" tIns="45720" rIns="91440" bIns="45720" rtlCol="0" anchor="b"/>
          <a:lstStyle>
            <a:lvl1pPr algn="l">
              <a:defRPr sz="825" b="0" i="0">
                <a:solidFill>
                  <a:schemeClr val="tx1">
                    <a:tint val="75000"/>
                    <a:alpha val="60000"/>
                  </a:schemeClr>
                </a:solidFill>
              </a:defRPr>
            </a:lvl1pPr>
          </a:lstStyle>
          <a:p>
            <a:pPr>
              <a:defRPr/>
            </a:pPr>
            <a:endParaRPr lang="en-US"/>
          </a:p>
        </p:txBody>
      </p:sp>
      <p:sp>
        <p:nvSpPr>
          <p:cNvPr id="6" name="Slide Number Placeholder 5"/>
          <p:cNvSpPr>
            <a:spLocks noGrp="1"/>
          </p:cNvSpPr>
          <p:nvPr>
            <p:ph type="sldNum" sz="quarter" idx="4"/>
          </p:nvPr>
        </p:nvSpPr>
        <p:spPr>
          <a:xfrm>
            <a:off x="7764406" y="221797"/>
            <a:ext cx="628649" cy="575765"/>
          </a:xfrm>
          <a:prstGeom prst="rect">
            <a:avLst/>
          </a:prstGeom>
        </p:spPr>
        <p:txBody>
          <a:bodyPr vert="horz" lIns="91440" tIns="45720" rIns="91440" bIns="45720" rtlCol="0" anchor="b"/>
          <a:lstStyle>
            <a:lvl1pPr algn="ctr">
              <a:defRPr sz="2100" b="0" i="0">
                <a:solidFill>
                  <a:schemeClr val="tx1">
                    <a:tint val="75000"/>
                  </a:schemeClr>
                </a:solidFill>
              </a:defRPr>
            </a:lvl1pPr>
          </a:lstStyle>
          <a:p>
            <a:pPr>
              <a:defRPr/>
            </a:pPr>
            <a:fld id="{FBF0B114-D0D5-4C27-94B5-9FEADEC12A89}" type="slidenum">
              <a:rPr lang="en-US" smtClean="0"/>
              <a:pPr>
                <a:defRPr/>
              </a:pPr>
              <a:t>‹#›</a:t>
            </a:fld>
            <a:endParaRPr lang="en-US"/>
          </a:p>
        </p:txBody>
      </p:sp>
    </p:spTree>
    <p:extLst>
      <p:ext uri="{BB962C8B-B14F-4D97-AF65-F5344CB8AC3E}">
        <p14:creationId xmlns:p14="http://schemas.microsoft.com/office/powerpoint/2010/main" val="1591772937"/>
      </p:ext>
    </p:extLst>
  </p:cSld>
  <p:clrMap bg1="dk1" tx1="lt1" bg2="dk2" tx2="lt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 id="2147483839" r:id="rId17"/>
    <p:sldLayoutId id="2147483840" r:id="rId18"/>
    <p:sldLayoutId id="2147483841" r:id="rId19"/>
    <p:sldLayoutId id="2147483842" r:id="rId20"/>
  </p:sldLayoutIdLst>
  <p:transition>
    <p:push dir="u"/>
  </p:transition>
  <p:timing>
    <p:tnLst>
      <p:par>
        <p:cTn id="1" dur="indefinite" restart="never" nodeType="tmRoot"/>
      </p:par>
    </p:tnLst>
  </p:timing>
  <p:txStyles>
    <p:titleStyle>
      <a:lvl1pPr algn="l" defTabSz="342900" rtl="0" eaLnBrk="1" latinLnBrk="0" hangingPunct="1">
        <a:spcBef>
          <a:spcPct val="0"/>
        </a:spcBef>
        <a:buNone/>
        <a:defRPr sz="315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ct val="20000"/>
        </a:spcBef>
        <a:spcAft>
          <a:spcPts val="450"/>
        </a:spcAft>
        <a:buClr>
          <a:schemeClr val="accent1"/>
        </a:buClr>
        <a:buSzPct val="80000"/>
        <a:buFont typeface="Wingdings 3" charset="2"/>
        <a:buChar char=""/>
        <a:defRPr sz="1500" b="0" i="0" kern="1200">
          <a:solidFill>
            <a:schemeClr val="tx1"/>
          </a:solidFill>
          <a:latin typeface="+mj-lt"/>
          <a:ea typeface="+mj-ea"/>
          <a:cs typeface="+mj-cs"/>
        </a:defRPr>
      </a:lvl1pPr>
      <a:lvl2pPr marL="557213" indent="-214313" algn="l" defTabSz="342900" rtl="0" eaLnBrk="1" latinLnBrk="0" hangingPunct="1">
        <a:spcBef>
          <a:spcPct val="20000"/>
        </a:spcBef>
        <a:spcAft>
          <a:spcPts val="450"/>
        </a:spcAft>
        <a:buClr>
          <a:schemeClr val="accent1"/>
        </a:buClr>
        <a:buSzPct val="80000"/>
        <a:buFont typeface="Wingdings 3" charset="2"/>
        <a:buChar char=""/>
        <a:defRPr sz="1350" b="0" i="0" kern="1200">
          <a:solidFill>
            <a:schemeClr val="tx1"/>
          </a:solidFill>
          <a:latin typeface="+mj-lt"/>
          <a:ea typeface="+mj-ea"/>
          <a:cs typeface="+mj-cs"/>
        </a:defRPr>
      </a:lvl2pPr>
      <a:lvl3pPr marL="857250" indent="-171450" algn="l" defTabSz="342900" rtl="0" eaLnBrk="1" latinLnBrk="0" hangingPunct="1">
        <a:spcBef>
          <a:spcPct val="20000"/>
        </a:spcBef>
        <a:spcAft>
          <a:spcPts val="450"/>
        </a:spcAft>
        <a:buClr>
          <a:schemeClr val="accent1"/>
        </a:buClr>
        <a:buSzPct val="80000"/>
        <a:buFont typeface="Wingdings 3" charset="2"/>
        <a:buChar char=""/>
        <a:defRPr sz="1200" b="0" i="0" kern="1200">
          <a:solidFill>
            <a:schemeClr val="tx1"/>
          </a:solidFill>
          <a:latin typeface="+mj-lt"/>
          <a:ea typeface="+mj-ea"/>
          <a:cs typeface="+mj-cs"/>
        </a:defRPr>
      </a:lvl3pPr>
      <a:lvl4pPr marL="1200150" indent="-171450" algn="l" defTabSz="342900" rtl="0" eaLnBrk="1" latinLnBrk="0" hangingPunct="1">
        <a:spcBef>
          <a:spcPct val="20000"/>
        </a:spcBef>
        <a:spcAft>
          <a:spcPts val="450"/>
        </a:spcAft>
        <a:buClr>
          <a:schemeClr val="accent1"/>
        </a:buClr>
        <a:buSzPct val="80000"/>
        <a:buFont typeface="Wingdings 3" charset="2"/>
        <a:buChar char=""/>
        <a:defRPr sz="1050" b="0" i="0" kern="1200">
          <a:solidFill>
            <a:schemeClr val="tx1"/>
          </a:solidFill>
          <a:latin typeface="+mj-lt"/>
          <a:ea typeface="+mj-ea"/>
          <a:cs typeface="+mj-cs"/>
        </a:defRPr>
      </a:lvl4pPr>
      <a:lvl5pPr marL="1543050" indent="-171450" algn="l" defTabSz="342900" rtl="0" eaLnBrk="1" latinLnBrk="0" hangingPunct="1">
        <a:spcBef>
          <a:spcPct val="20000"/>
        </a:spcBef>
        <a:spcAft>
          <a:spcPts val="450"/>
        </a:spcAft>
        <a:buClr>
          <a:schemeClr val="accent1"/>
        </a:buClr>
        <a:buSzPct val="80000"/>
        <a:buFont typeface="Wingdings 3" charset="2"/>
        <a:buChar char=""/>
        <a:defRPr sz="1050" b="0" i="0" kern="1200">
          <a:solidFill>
            <a:schemeClr val="tx1"/>
          </a:solidFill>
          <a:latin typeface="+mj-lt"/>
          <a:ea typeface="+mj-ea"/>
          <a:cs typeface="+mj-cs"/>
        </a:defRPr>
      </a:lvl5pPr>
      <a:lvl6pPr marL="1885950" indent="-171450" algn="l" defTabSz="342900" rtl="0" eaLnBrk="1" latinLnBrk="0" hangingPunct="1">
        <a:spcBef>
          <a:spcPct val="20000"/>
        </a:spcBef>
        <a:spcAft>
          <a:spcPts val="450"/>
        </a:spcAft>
        <a:buClr>
          <a:schemeClr val="accent1"/>
        </a:buClr>
        <a:buSzPct val="80000"/>
        <a:buFont typeface="Wingdings 3" charset="2"/>
        <a:buChar char=""/>
        <a:defRPr sz="900" b="0" i="0" kern="1200">
          <a:solidFill>
            <a:schemeClr val="tx1"/>
          </a:solidFill>
          <a:latin typeface="+mj-lt"/>
          <a:ea typeface="+mj-ea"/>
          <a:cs typeface="+mj-cs"/>
        </a:defRPr>
      </a:lvl6pPr>
      <a:lvl7pPr marL="2228850" indent="-171450" algn="l" defTabSz="342900" rtl="0" eaLnBrk="1" latinLnBrk="0" hangingPunct="1">
        <a:spcBef>
          <a:spcPct val="20000"/>
        </a:spcBef>
        <a:spcAft>
          <a:spcPts val="450"/>
        </a:spcAft>
        <a:buClr>
          <a:schemeClr val="accent1"/>
        </a:buClr>
        <a:buSzPct val="80000"/>
        <a:buFont typeface="Wingdings 3" charset="2"/>
        <a:buChar char=""/>
        <a:defRPr sz="900" b="0" i="0" kern="1200">
          <a:solidFill>
            <a:schemeClr val="tx1"/>
          </a:solidFill>
          <a:latin typeface="+mj-lt"/>
          <a:ea typeface="+mj-ea"/>
          <a:cs typeface="+mj-cs"/>
        </a:defRPr>
      </a:lvl7pPr>
      <a:lvl8pPr marL="2571750" indent="-171450" algn="l" defTabSz="342900" rtl="0" eaLnBrk="1" latinLnBrk="0" hangingPunct="1">
        <a:spcBef>
          <a:spcPct val="20000"/>
        </a:spcBef>
        <a:spcAft>
          <a:spcPts val="450"/>
        </a:spcAft>
        <a:buClr>
          <a:schemeClr val="accent1"/>
        </a:buClr>
        <a:buSzPct val="80000"/>
        <a:buFont typeface="Wingdings 3" charset="2"/>
        <a:buChar char=""/>
        <a:defRPr sz="900" b="0" i="0" kern="1200">
          <a:solidFill>
            <a:schemeClr val="tx1"/>
          </a:solidFill>
          <a:latin typeface="+mj-lt"/>
          <a:ea typeface="+mj-ea"/>
          <a:cs typeface="+mj-cs"/>
        </a:defRPr>
      </a:lvl8pPr>
      <a:lvl9pPr marL="2914650" indent="-171450" algn="l" defTabSz="342900" rtl="0" eaLnBrk="1" latinLnBrk="0" hangingPunct="1">
        <a:spcBef>
          <a:spcPct val="20000"/>
        </a:spcBef>
        <a:spcAft>
          <a:spcPts val="450"/>
        </a:spcAft>
        <a:buClr>
          <a:schemeClr val="accent1"/>
        </a:buClr>
        <a:buSzPct val="80000"/>
        <a:buFont typeface="Wingdings 3" charset="2"/>
        <a:buChar char=""/>
        <a:defRPr sz="900" b="0" i="0" kern="1200">
          <a:solidFill>
            <a:schemeClr val="tx1"/>
          </a:solidFill>
          <a:latin typeface="+mj-lt"/>
          <a:ea typeface="+mj-ea"/>
          <a:cs typeface="+mj-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slide" Target="slide26.xml"/><Relationship Id="rId1" Type="http://schemas.openxmlformats.org/officeDocument/2006/relationships/slideLayout" Target="../slideLayouts/slideLayout2.xml"/><Relationship Id="rId5" Type="http://schemas.openxmlformats.org/officeDocument/2006/relationships/slide" Target="slide37.xml"/><Relationship Id="rId4" Type="http://schemas.openxmlformats.org/officeDocument/2006/relationships/slide" Target="slide3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Grp="1" noChangeArrowheads="1"/>
          </p:cNvSpPr>
          <p:nvPr>
            <p:ph type="ctrTitle"/>
          </p:nvPr>
        </p:nvSpPr>
        <p:spPr>
          <a:xfrm>
            <a:off x="866216" y="1314449"/>
            <a:ext cx="7476493" cy="1853293"/>
          </a:xfrm>
          <a:effectLst>
            <a:outerShdw blurRad="50800" dist="38100" dir="2700000" algn="tl" rotWithShape="0">
              <a:prstClr val="black">
                <a:alpha val="40000"/>
              </a:prstClr>
            </a:outerShdw>
          </a:effectLst>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eaLnBrk="1" hangingPunct="1">
              <a:defRPr/>
            </a:pPr>
            <a:r>
              <a:rPr lang="en-US" sz="6600" b="1" dirty="0" smtClean="0">
                <a:ln/>
                <a:solidFill>
                  <a:schemeClr val="accent3"/>
                </a:solidFill>
              </a:rPr>
              <a:t>Ch. 1</a:t>
            </a:r>
            <a:r>
              <a:rPr lang="en-US" sz="4000" b="1" dirty="0" smtClean="0">
                <a:ln/>
                <a:solidFill>
                  <a:schemeClr val="accent3"/>
                </a:solidFill>
              </a:rPr>
              <a:t/>
            </a:r>
            <a:br>
              <a:rPr lang="en-US" sz="4000" b="1" dirty="0" smtClean="0">
                <a:ln/>
                <a:solidFill>
                  <a:schemeClr val="accent3"/>
                </a:solidFill>
              </a:rPr>
            </a:br>
            <a:r>
              <a:rPr lang="en-US" sz="9600" b="1" dirty="0" smtClean="0">
                <a:ln/>
                <a:solidFill>
                  <a:schemeClr val="accent3"/>
                </a:solidFill>
              </a:rPr>
              <a:t>Introduction</a:t>
            </a:r>
          </a:p>
        </p:txBody>
      </p:sp>
    </p:spTree>
  </p:cSld>
  <p:clrMapOvr>
    <a:masterClrMapping/>
  </p:clrMapOvr>
  <p:transition>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400050"/>
            <a:ext cx="8229600" cy="857250"/>
          </a:xfrm>
        </p:spPr>
        <p:txBody>
          <a:bodyPr>
            <a:normAutofit fontScale="90000"/>
          </a:bodyPr>
          <a:lstStyle/>
          <a:p>
            <a:pPr eaLnBrk="1" hangingPunct="1">
              <a:defRPr/>
            </a:pPr>
            <a:r>
              <a:rPr lang="en-US" sz="3600" smtClean="0">
                <a:solidFill>
                  <a:schemeClr val="tx2"/>
                </a:solidFill>
              </a:rPr>
              <a:t>What is a</a:t>
            </a:r>
            <a:r>
              <a:rPr lang="en-US" sz="3600" smtClean="0"/>
              <a:t> </a:t>
            </a:r>
            <a:br>
              <a:rPr lang="en-US" sz="3600" smtClean="0"/>
            </a:br>
            <a:r>
              <a:rPr lang="en-US" sz="4000" smtClean="0"/>
              <a:t>Chief Technology Officer (CTO)</a:t>
            </a:r>
          </a:p>
        </p:txBody>
      </p:sp>
      <p:sp>
        <p:nvSpPr>
          <p:cNvPr id="33795" name="Rectangle 3"/>
          <p:cNvSpPr>
            <a:spLocks noGrp="1" noChangeArrowheads="1"/>
          </p:cNvSpPr>
          <p:nvPr>
            <p:ph idx="1"/>
          </p:nvPr>
        </p:nvSpPr>
        <p:spPr>
          <a:xfrm>
            <a:off x="457200" y="1543050"/>
            <a:ext cx="8229600" cy="3028950"/>
          </a:xfrm>
        </p:spPr>
        <p:txBody>
          <a:bodyPr/>
          <a:lstStyle/>
          <a:p>
            <a:pPr eaLnBrk="1" hangingPunct="1">
              <a:defRPr/>
            </a:pPr>
            <a:r>
              <a:rPr lang="en-US" smtClean="0"/>
              <a:t>His job as one of creating value and acting as an agent of change within the firm </a:t>
            </a:r>
          </a:p>
          <a:p>
            <a:pPr eaLnBrk="1" hangingPunct="1">
              <a:defRPr/>
            </a:pPr>
            <a:r>
              <a:rPr lang="en-US" smtClean="0"/>
              <a:t>His job not as one of development of technology</a:t>
            </a:r>
          </a:p>
        </p:txBody>
      </p:sp>
    </p:spTree>
  </p:cSld>
  <p:clrMapOvr>
    <a:masterClrMapping/>
  </p:clrMapOvr>
  <p:transition>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Technology Definition</a:t>
            </a:r>
            <a:endParaRPr lang="en-US" sz="4400"/>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2000" smtClean="0"/>
              <a:t>The branch of knowledge that deal with industrial arts, applied science, or engineering.</a:t>
            </a:r>
          </a:p>
          <a:p>
            <a:pPr marL="514350" indent="-514350">
              <a:buFont typeface="+mj-lt"/>
              <a:buAutoNum type="arabicPeriod"/>
            </a:pPr>
            <a:r>
              <a:rPr lang="en-US" sz="2000" smtClean="0"/>
              <a:t>The terminology of an art or science; or</a:t>
            </a:r>
          </a:p>
          <a:p>
            <a:pPr marL="514350" indent="-514350">
              <a:buFont typeface="+mj-lt"/>
              <a:buAutoNum type="arabicPeriod"/>
            </a:pPr>
            <a:r>
              <a:rPr lang="en-US" sz="2000" smtClean="0"/>
              <a:t>A technological process invention, method, or the like and some of the ways in which a social group provides themselves with the material objects of their civilization.</a:t>
            </a:r>
            <a:endParaRPr lang="en-US" sz="2000"/>
          </a:p>
        </p:txBody>
      </p:sp>
    </p:spTree>
  </p:cSld>
  <p:clrMapOvr>
    <a:masterClrMapping/>
  </p:clrMapOvr>
  <p:transition>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9" name="Rectangle 9"/>
          <p:cNvSpPr>
            <a:spLocks noGrp="1" noChangeArrowheads="1"/>
          </p:cNvSpPr>
          <p:nvPr>
            <p:ph type="title"/>
          </p:nvPr>
        </p:nvSpPr>
        <p:spPr/>
        <p:txBody>
          <a:bodyPr>
            <a:normAutofit/>
          </a:bodyPr>
          <a:lstStyle/>
          <a:p>
            <a:pPr eaLnBrk="1" hangingPunct="1">
              <a:defRPr/>
            </a:pPr>
            <a:r>
              <a:rPr lang="en-US" sz="4400" smtClean="0"/>
              <a:t>Technology definition</a:t>
            </a:r>
          </a:p>
        </p:txBody>
      </p:sp>
      <p:sp>
        <p:nvSpPr>
          <p:cNvPr id="4" name="Content Placeholder 3"/>
          <p:cNvSpPr>
            <a:spLocks noGrp="1"/>
          </p:cNvSpPr>
          <p:nvPr>
            <p:ph idx="1"/>
          </p:nvPr>
        </p:nvSpPr>
        <p:spPr/>
        <p:txBody>
          <a:bodyPr>
            <a:noAutofit/>
          </a:bodyPr>
          <a:lstStyle/>
          <a:p>
            <a:r>
              <a:rPr lang="en-US" sz="2800" smtClean="0">
                <a:solidFill>
                  <a:srgbClr val="008000"/>
                </a:solidFill>
                <a:latin typeface="Calibri" pitchFamily="34" charset="0"/>
                <a:cs typeface="Calibri" pitchFamily="34" charset="0"/>
              </a:rPr>
              <a:t>Technology is the practical implemetation of learning and knowledge by individuals and organizations to aid human endeavor.</a:t>
            </a:r>
          </a:p>
          <a:p>
            <a:r>
              <a:rPr lang="en-US" sz="2800" smtClean="0">
                <a:solidFill>
                  <a:srgbClr val="008000"/>
                </a:solidFill>
                <a:latin typeface="Calibri" pitchFamily="34" charset="0"/>
                <a:cs typeface="Calibri" pitchFamily="34" charset="0"/>
              </a:rPr>
              <a:t>Technology is the knowledge, products, processes, tools, and systems used in the creation of goods or in the provision of services.</a:t>
            </a:r>
            <a:endParaRPr lang="en-US" sz="2800">
              <a:solidFill>
                <a:srgbClr val="008000"/>
              </a:solidFill>
              <a:latin typeface="Calibri" pitchFamily="34" charset="0"/>
              <a:cs typeface="Calibri" pitchFamily="34" charset="0"/>
            </a:endParaRPr>
          </a:p>
        </p:txBody>
      </p:sp>
    </p:spTree>
  </p:cSld>
  <p:clrMapOvr>
    <a:masterClrMapping/>
  </p:clrMapOvr>
  <p:transition>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smtClean="0"/>
              <a:t>Management of Technology </a:t>
            </a:r>
            <a:endParaRPr lang="en-US" sz="3200"/>
          </a:p>
        </p:txBody>
      </p:sp>
      <p:sp>
        <p:nvSpPr>
          <p:cNvPr id="3" name="Content Placeholder 2"/>
          <p:cNvSpPr>
            <a:spLocks noGrp="1"/>
          </p:cNvSpPr>
          <p:nvPr>
            <p:ph idx="1"/>
          </p:nvPr>
        </p:nvSpPr>
        <p:spPr/>
        <p:txBody>
          <a:bodyPr>
            <a:normAutofit/>
          </a:bodyPr>
          <a:lstStyle/>
          <a:p>
            <a:pPr marL="0" indent="0">
              <a:buNone/>
            </a:pPr>
            <a:r>
              <a:rPr lang="en-US" sz="2400" smtClean="0"/>
              <a:t>Is defined as linking “engineering, science, and management disciplines to plan, develop, and implement technological capabilities to shape and accomplish the strategic and operational objectives of an organization.”</a:t>
            </a:r>
            <a:endParaRPr lang="en-US" sz="2400"/>
          </a:p>
        </p:txBody>
      </p:sp>
    </p:spTree>
  </p:cSld>
  <p:clrMapOvr>
    <a:masterClrMapping/>
  </p:clrMapOvr>
  <p:transition>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Levels of Development</a:t>
            </a:r>
            <a:endParaRPr lang="en-US"/>
          </a:p>
        </p:txBody>
      </p:sp>
      <p:sp>
        <p:nvSpPr>
          <p:cNvPr id="4" name="Oval 3"/>
          <p:cNvSpPr/>
          <p:nvPr/>
        </p:nvSpPr>
        <p:spPr bwMode="auto">
          <a:xfrm>
            <a:off x="270933" y="1049867"/>
            <a:ext cx="2286000" cy="2286000"/>
          </a:xfrm>
          <a:prstGeom prst="ellipse">
            <a:avLst/>
          </a:prstGeom>
          <a:ln>
            <a:headEnd type="none" w="med" len="med"/>
            <a:tailEnd type="none" w="med" len="med"/>
          </a:ln>
          <a:effectLst>
            <a:outerShdw blurRad="50800" dist="101600" dir="2700000" algn="t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i="0" u="none" strike="noStrike" normalizeH="0" baseline="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Garamond" pitchFamily="18" charset="0"/>
              </a:rPr>
              <a:t>Individuals</a:t>
            </a:r>
          </a:p>
          <a:p>
            <a:pPr marL="0" marR="0" indent="0" algn="ctr" defTabSz="914400" rtl="0" eaLnBrk="0" fontAlgn="base" latinLnBrk="0" hangingPunct="0">
              <a:lnSpc>
                <a:spcPct val="100000"/>
              </a:lnSpc>
              <a:spcBef>
                <a:spcPct val="0"/>
              </a:spcBef>
              <a:spcAft>
                <a:spcPct val="0"/>
              </a:spcAft>
              <a:buClrTx/>
              <a:buSzTx/>
              <a:buFontTx/>
              <a:buNone/>
              <a:tabLst/>
            </a:pPr>
            <a:r>
              <a:rPr lang="en-US" sz="200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Garamond" pitchFamily="18" charset="0"/>
              </a:rPr>
              <a:t>Development ideas, theories, or perspective</a:t>
            </a:r>
            <a:endParaRPr kumimoji="0" lang="en-US" sz="2000" i="0" u="none" strike="noStrike" normalizeH="0" baseline="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Garamond" pitchFamily="18" charset="0"/>
            </a:endParaRPr>
          </a:p>
        </p:txBody>
      </p:sp>
      <p:sp>
        <p:nvSpPr>
          <p:cNvPr id="5" name="Oval 4"/>
          <p:cNvSpPr/>
          <p:nvPr/>
        </p:nvSpPr>
        <p:spPr bwMode="auto">
          <a:xfrm>
            <a:off x="3200399" y="1930400"/>
            <a:ext cx="2286000" cy="2286000"/>
          </a:xfrm>
          <a:prstGeom prst="ellipse">
            <a:avLst/>
          </a:prstGeom>
          <a:ln>
            <a:headEnd type="none" w="med" len="med"/>
            <a:tailEnd type="none" w="med" len="med"/>
          </a:ln>
          <a:effectLst>
            <a:outerShdw blurRad="50800" dist="63500" dir="2700000" algn="t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i="0" u="none" strike="noStrike" normalizeH="0" baseline="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Garamond" pitchFamily="18" charset="0"/>
              </a:rPr>
              <a:t>Tacit Knowledge that is veriried and codified</a:t>
            </a:r>
          </a:p>
        </p:txBody>
      </p:sp>
      <p:sp>
        <p:nvSpPr>
          <p:cNvPr id="6" name="Oval 5"/>
          <p:cNvSpPr/>
          <p:nvPr/>
        </p:nvSpPr>
        <p:spPr bwMode="auto">
          <a:xfrm>
            <a:off x="6248399" y="2523066"/>
            <a:ext cx="2286000" cy="228600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200" i="0" u="none" strike="noStrike" normalizeH="0" baseline="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Garamond" pitchFamily="18" charset="0"/>
            </a:endParaRPr>
          </a:p>
          <a:p>
            <a:pPr marR="0" algn="ctr" defTabSz="914400" rtl="0" eaLnBrk="0" fontAlgn="base" latinLnBrk="0" hangingPunct="0">
              <a:lnSpc>
                <a:spcPct val="100000"/>
              </a:lnSpc>
              <a:spcBef>
                <a:spcPct val="0"/>
              </a:spcBef>
              <a:spcAft>
                <a:spcPct val="0"/>
              </a:spcAft>
              <a:buClrTx/>
              <a:buSzTx/>
              <a:buFontTx/>
              <a:buNone/>
            </a:pPr>
            <a:r>
              <a:rPr kumimoji="0" lang="en-US" sz="2200" i="0" u="none" strike="noStrike" normalizeH="0" baseline="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Garamond" pitchFamily="18" charset="0"/>
              </a:rPr>
              <a:t>Knowledge is put to use</a:t>
            </a:r>
          </a:p>
        </p:txBody>
      </p:sp>
      <p:cxnSp>
        <p:nvCxnSpPr>
          <p:cNvPr id="8" name="Straight Arrow Connector 7"/>
          <p:cNvCxnSpPr/>
          <p:nvPr/>
        </p:nvCxnSpPr>
        <p:spPr bwMode="auto">
          <a:xfrm>
            <a:off x="2523066" y="2404534"/>
            <a:ext cx="711201" cy="304799"/>
          </a:xfrm>
          <a:prstGeom prst="straightConnector1">
            <a:avLst/>
          </a:prstGeom>
          <a:ln w="76200">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10" name="Straight Arrow Connector 9"/>
          <p:cNvCxnSpPr/>
          <p:nvPr/>
        </p:nvCxnSpPr>
        <p:spPr bwMode="auto">
          <a:xfrm>
            <a:off x="5452533" y="3412067"/>
            <a:ext cx="728134" cy="296333"/>
          </a:xfrm>
          <a:prstGeom prst="straightConnector1">
            <a:avLst/>
          </a:prstGeom>
          <a:ln w="76200">
            <a:headEnd type="none" w="med" len="med"/>
            <a:tailEnd type="arrow"/>
          </a:ln>
        </p:spPr>
        <p:style>
          <a:lnRef idx="3">
            <a:schemeClr val="accent1"/>
          </a:lnRef>
          <a:fillRef idx="0">
            <a:schemeClr val="accent1"/>
          </a:fillRef>
          <a:effectRef idx="2">
            <a:schemeClr val="accent1"/>
          </a:effectRef>
          <a:fontRef idx="minor">
            <a:schemeClr val="tx1"/>
          </a:fontRef>
        </p:style>
      </p:cxn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amond(in)">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20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8" presetClass="entr" presetSubtype="16"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diamond(in)">
                                      <p:cBhvr>
                                        <p:cTn id="2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bwMode="auto">
          <a:xfrm>
            <a:off x="1557867" y="1490133"/>
            <a:ext cx="5858933" cy="84667"/>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2" name="Title 1"/>
          <p:cNvSpPr>
            <a:spLocks noGrp="1"/>
          </p:cNvSpPr>
          <p:nvPr>
            <p:ph type="title"/>
          </p:nvPr>
        </p:nvSpPr>
        <p:spPr/>
        <p:txBody>
          <a:bodyPr/>
          <a:lstStyle/>
          <a:p>
            <a:r>
              <a:rPr lang="en-US" smtClean="0"/>
              <a:t>LEVEL OF KNOELEDGE</a:t>
            </a:r>
            <a:endParaRPr lang="en-US"/>
          </a:p>
        </p:txBody>
      </p:sp>
      <p:sp>
        <p:nvSpPr>
          <p:cNvPr id="4" name="Rounded Rectangle 3"/>
          <p:cNvSpPr/>
          <p:nvPr/>
        </p:nvSpPr>
        <p:spPr bwMode="auto">
          <a:xfrm>
            <a:off x="660400" y="1117600"/>
            <a:ext cx="1557867" cy="880533"/>
          </a:xfrm>
          <a:prstGeom prst="roundRect">
            <a:avLst/>
          </a:prstGeom>
          <a:ln>
            <a:headEnd type="none" w="med" len="med"/>
            <a:tailEnd type="none" w="med" len="med"/>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smtClean="0">
                <a:ln w="18415" cmpd="sng">
                  <a:solidFill>
                    <a:srgbClr val="FFFFFF"/>
                  </a:solidFill>
                  <a:prstDash val="solid"/>
                </a:ln>
                <a:solidFill>
                  <a:srgbClr val="FFFFFF"/>
                </a:solidFill>
                <a:effectLst>
                  <a:outerShdw blurRad="63500" dir="3600000" algn="tl" rotWithShape="0">
                    <a:srgbClr val="000000">
                      <a:alpha val="70000"/>
                    </a:srgbClr>
                  </a:outerShdw>
                </a:effectLst>
              </a:rPr>
              <a:t>Intuitive/ Tacit</a:t>
            </a:r>
            <a:endParaRPr kumimoji="0" lang="en-US" sz="2000" i="0" u="none" strike="noStrike" normalizeH="0" baseline="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Garamond" pitchFamily="18" charset="0"/>
            </a:endParaRPr>
          </a:p>
        </p:txBody>
      </p:sp>
      <p:sp>
        <p:nvSpPr>
          <p:cNvPr id="5" name="Rounded Rectangle 4"/>
          <p:cNvSpPr/>
          <p:nvPr/>
        </p:nvSpPr>
        <p:spPr bwMode="auto">
          <a:xfrm>
            <a:off x="2624667" y="1134533"/>
            <a:ext cx="1439333" cy="880533"/>
          </a:xfrm>
          <a:prstGeom prst="roundRect">
            <a:avLst/>
          </a:prstGeom>
          <a:ln>
            <a:headEnd type="none" w="med" len="med"/>
            <a:tailEnd type="none" w="med" len="med"/>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smtClean="0">
                <a:ln w="18415" cmpd="sng">
                  <a:solidFill>
                    <a:srgbClr val="FFFFFF"/>
                  </a:solidFill>
                  <a:prstDash val="solid"/>
                </a:ln>
                <a:solidFill>
                  <a:srgbClr val="FFFFFF"/>
                </a:solidFill>
                <a:effectLst>
                  <a:outerShdw blurRad="63500" dir="3600000" algn="tl" rotWithShape="0">
                    <a:srgbClr val="000000">
                      <a:alpha val="70000"/>
                    </a:srgbClr>
                  </a:outerShdw>
                </a:effectLst>
              </a:rPr>
              <a:t>Codify/ Verify</a:t>
            </a:r>
            <a:endParaRPr kumimoji="0" lang="en-US" sz="2000" i="0" u="none" strike="noStrike" normalizeH="0" baseline="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Garamond" pitchFamily="18" charset="0"/>
            </a:endParaRPr>
          </a:p>
        </p:txBody>
      </p:sp>
      <p:sp>
        <p:nvSpPr>
          <p:cNvPr id="6" name="Rounded Rectangle 5"/>
          <p:cNvSpPr/>
          <p:nvPr/>
        </p:nvSpPr>
        <p:spPr bwMode="auto">
          <a:xfrm>
            <a:off x="4487331" y="1049869"/>
            <a:ext cx="2082800" cy="1134532"/>
          </a:xfrm>
          <a:prstGeom prst="roundRect">
            <a:avLst/>
          </a:prstGeom>
          <a:ln>
            <a:headEnd type="none" w="med" len="med"/>
            <a:tailEnd type="none" w="med" len="med"/>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smtClean="0">
                <a:ln w="18415" cmpd="sng">
                  <a:solidFill>
                    <a:srgbClr val="FFFFFF"/>
                  </a:solidFill>
                  <a:prstDash val="solid"/>
                </a:ln>
                <a:solidFill>
                  <a:srgbClr val="FFFFFF"/>
                </a:solidFill>
                <a:effectLst>
                  <a:outerShdw blurRad="63500" dir="3600000" algn="tl" rotWithShape="0">
                    <a:srgbClr val="000000">
                      <a:alpha val="70000"/>
                    </a:srgbClr>
                  </a:outerShdw>
                </a:effectLst>
              </a:rPr>
              <a:t>Science Formalized Knowledge</a:t>
            </a:r>
            <a:endParaRPr kumimoji="0" lang="en-US" sz="2000" i="0" u="none" strike="noStrike" normalizeH="0" baseline="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Garamond" pitchFamily="18" charset="0"/>
            </a:endParaRPr>
          </a:p>
        </p:txBody>
      </p:sp>
      <p:sp>
        <p:nvSpPr>
          <p:cNvPr id="7" name="Rounded Rectangle 6"/>
          <p:cNvSpPr/>
          <p:nvPr/>
        </p:nvSpPr>
        <p:spPr bwMode="auto">
          <a:xfrm>
            <a:off x="6857999" y="1337734"/>
            <a:ext cx="1811867" cy="558799"/>
          </a:xfrm>
          <a:prstGeom prst="roundRect">
            <a:avLst/>
          </a:prstGeom>
          <a:ln>
            <a:headEnd type="none" w="med" len="med"/>
            <a:tailEnd type="none" w="med" len="med"/>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smtClean="0">
                <a:ln w="18415" cmpd="sng">
                  <a:solidFill>
                    <a:srgbClr val="FFFFFF"/>
                  </a:solidFill>
                  <a:prstDash val="solid"/>
                </a:ln>
                <a:solidFill>
                  <a:srgbClr val="FFFFFF"/>
                </a:solidFill>
                <a:effectLst>
                  <a:outerShdw blurRad="63500" dir="3600000" algn="tl" rotWithShape="0">
                    <a:srgbClr val="000000">
                      <a:alpha val="70000"/>
                    </a:srgbClr>
                  </a:outerShdw>
                </a:effectLst>
              </a:rPr>
              <a:t>Develop</a:t>
            </a:r>
            <a:endParaRPr kumimoji="0" lang="en-US" sz="2000" i="0" u="none" strike="noStrike" normalizeH="0" baseline="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Garamond" pitchFamily="18" charset="0"/>
            </a:endParaRPr>
          </a:p>
        </p:txBody>
      </p:sp>
      <p:sp>
        <p:nvSpPr>
          <p:cNvPr id="8" name="Rounded Rectangle 7"/>
          <p:cNvSpPr/>
          <p:nvPr/>
        </p:nvSpPr>
        <p:spPr bwMode="auto">
          <a:xfrm>
            <a:off x="6434668" y="2874432"/>
            <a:ext cx="2641600" cy="1003301"/>
          </a:xfrm>
          <a:prstGeom prst="roundRect">
            <a:avLst/>
          </a:prstGeom>
          <a:ln>
            <a:headEnd type="none" w="med" len="med"/>
            <a:tailEnd type="none" w="med" len="med"/>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smtClean="0">
                <a:ln w="18415" cmpd="sng">
                  <a:solidFill>
                    <a:srgbClr val="FFFFFF"/>
                  </a:solidFill>
                  <a:prstDash val="solid"/>
                </a:ln>
                <a:solidFill>
                  <a:srgbClr val="FFFFFF"/>
                </a:solidFill>
                <a:effectLst>
                  <a:outerShdw blurRad="63500" dir="3600000" algn="tl" rotWithShape="0">
                    <a:srgbClr val="000000">
                      <a:alpha val="70000"/>
                    </a:srgbClr>
                  </a:outerShdw>
                </a:effectLst>
              </a:rPr>
              <a:t>Phisically embodied Procuct and process</a:t>
            </a:r>
            <a:endParaRPr kumimoji="0" lang="en-US" sz="2000" i="0" u="none" strike="noStrike" normalizeH="0" baseline="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Garamond" pitchFamily="18" charset="0"/>
            </a:endParaRPr>
          </a:p>
        </p:txBody>
      </p:sp>
      <p:cxnSp>
        <p:nvCxnSpPr>
          <p:cNvPr id="12" name="Straight Arrow Connector 11"/>
          <p:cNvCxnSpPr>
            <a:stCxn id="7" idx="2"/>
            <a:endCxn id="8" idx="0"/>
          </p:cNvCxnSpPr>
          <p:nvPr/>
        </p:nvCxnSpPr>
        <p:spPr bwMode="auto">
          <a:xfrm rot="5400000">
            <a:off x="7270752" y="2381250"/>
            <a:ext cx="977899" cy="8465"/>
          </a:xfrm>
          <a:prstGeom prst="straightConnector1">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spTree>
  </p:cSld>
  <p:clrMapOvr>
    <a:masterClrMapping/>
  </p:clrMapOvr>
  <p:transition>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Autofit/>
          </a:bodyPr>
          <a:lstStyle/>
          <a:p>
            <a:pPr eaLnBrk="1" hangingPunct="1">
              <a:defRPr/>
            </a:pPr>
            <a:r>
              <a:rPr lang="en-US" sz="4800" smtClean="0">
                <a:solidFill>
                  <a:srgbClr val="33CC33"/>
                </a:solidFill>
              </a:rPr>
              <a:t>3</a:t>
            </a:r>
            <a:r>
              <a:rPr lang="en-US" sz="4800" smtClean="0">
                <a:solidFill>
                  <a:schemeClr val="hlink"/>
                </a:solidFill>
              </a:rPr>
              <a:t> </a:t>
            </a:r>
            <a:r>
              <a:rPr lang="en-US" sz="2800" smtClean="0"/>
              <a:t>Variabel Kunci untuk mendorong DAYA SAING</a:t>
            </a:r>
          </a:p>
        </p:txBody>
      </p:sp>
      <p:sp>
        <p:nvSpPr>
          <p:cNvPr id="23555" name="Rectangle 3"/>
          <p:cNvSpPr>
            <a:spLocks noGrp="1" noChangeArrowheads="1"/>
          </p:cNvSpPr>
          <p:nvPr>
            <p:ph idx="1"/>
          </p:nvPr>
        </p:nvSpPr>
        <p:spPr>
          <a:xfrm>
            <a:off x="484584" y="1714274"/>
            <a:ext cx="8229600" cy="3143250"/>
          </a:xfrm>
        </p:spPr>
        <p:txBody>
          <a:bodyPr>
            <a:normAutofit/>
          </a:bodyPr>
          <a:lstStyle/>
          <a:p>
            <a:pPr marL="609600" indent="-609600" eaLnBrk="1" hangingPunct="1">
              <a:buFontTx/>
              <a:buAutoNum type="arabicPeriod"/>
              <a:defRPr/>
            </a:pPr>
            <a:r>
              <a:rPr lang="en-US" sz="2000" smtClean="0">
                <a:solidFill>
                  <a:schemeClr val="folHlink"/>
                </a:solidFill>
              </a:rPr>
              <a:t>Strategic Leadership</a:t>
            </a:r>
            <a:r>
              <a:rPr lang="en-US" sz="2000" smtClean="0"/>
              <a:t>, bahwa perusahaan diarahkan pada jalur yang benar dalam hal produk, pasar dan semacamnya.</a:t>
            </a:r>
          </a:p>
          <a:p>
            <a:pPr marL="609600" indent="-609600" eaLnBrk="1" hangingPunct="1">
              <a:buFontTx/>
              <a:buAutoNum type="arabicPeriod"/>
              <a:defRPr/>
            </a:pPr>
            <a:r>
              <a:rPr lang="en-US" sz="2000" smtClean="0">
                <a:solidFill>
                  <a:schemeClr val="folHlink"/>
                </a:solidFill>
              </a:rPr>
              <a:t>A motivated and committed workforce</a:t>
            </a:r>
            <a:r>
              <a:rPr lang="en-US" sz="2000" smtClean="0"/>
              <a:t>, mencari budaya kerja “high performance”</a:t>
            </a:r>
          </a:p>
          <a:p>
            <a:pPr marL="609600" indent="-609600" eaLnBrk="1" hangingPunct="1">
              <a:buFontTx/>
              <a:buAutoNum type="arabicPeriod"/>
              <a:defRPr/>
            </a:pPr>
            <a:r>
              <a:rPr lang="en-US" sz="2000" smtClean="0">
                <a:solidFill>
                  <a:schemeClr val="folHlink"/>
                </a:solidFill>
              </a:rPr>
              <a:t>Effective use of technology</a:t>
            </a:r>
            <a:r>
              <a:rPr lang="en-US" sz="2000" smtClean="0"/>
              <a:t>, untuk mendorong outcome organisasi yang efektif dan bersaing.</a:t>
            </a:r>
          </a:p>
          <a:p>
            <a:pPr marL="609600" indent="-609600" eaLnBrk="1" hangingPunct="1">
              <a:buFontTx/>
              <a:buAutoNum type="arabicPeriod"/>
              <a:defRPr/>
            </a:pPr>
            <a:endParaRPr lang="en-US" sz="2000" smtClean="0"/>
          </a:p>
          <a:p>
            <a:pPr marL="609600" indent="-609600" eaLnBrk="1" hangingPunct="1">
              <a:buFontTx/>
              <a:buNone/>
              <a:defRPr/>
            </a:pPr>
            <a:endParaRPr lang="en-US" sz="2000" smtClean="0"/>
          </a:p>
        </p:txBody>
      </p:sp>
    </p:spTree>
  </p:cSld>
  <p:clrMapOvr>
    <a:masterClrMapping/>
  </p:clrMapOvr>
  <p:transition>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pPr eaLnBrk="1" hangingPunct="1">
              <a:defRPr/>
            </a:pPr>
            <a:r>
              <a:rPr lang="en-US" sz="4000" smtClean="0"/>
              <a:t>Sub-bidang manajemen teknologi:</a:t>
            </a:r>
          </a:p>
        </p:txBody>
      </p:sp>
      <p:sp>
        <p:nvSpPr>
          <p:cNvPr id="24579" name="Rectangle 3"/>
          <p:cNvSpPr>
            <a:spLocks noGrp="1" noChangeArrowheads="1"/>
          </p:cNvSpPr>
          <p:nvPr>
            <p:ph idx="1"/>
          </p:nvPr>
        </p:nvSpPr>
        <p:spPr/>
        <p:txBody>
          <a:bodyPr/>
          <a:lstStyle/>
          <a:p>
            <a:pPr eaLnBrk="1" hangingPunct="1">
              <a:defRPr/>
            </a:pPr>
            <a:r>
              <a:rPr lang="en-US" smtClean="0"/>
              <a:t>Strategi teknologi</a:t>
            </a:r>
          </a:p>
          <a:p>
            <a:pPr eaLnBrk="1" hangingPunct="1">
              <a:defRPr/>
            </a:pPr>
            <a:r>
              <a:rPr lang="en-US" smtClean="0"/>
              <a:t>Pengembangan kemampuan teknologikal</a:t>
            </a:r>
          </a:p>
          <a:p>
            <a:pPr eaLnBrk="1" hangingPunct="1">
              <a:defRPr/>
            </a:pPr>
            <a:r>
              <a:rPr lang="en-US" smtClean="0"/>
              <a:t>Manajemen inovasi</a:t>
            </a:r>
          </a:p>
          <a:p>
            <a:pPr eaLnBrk="1" hangingPunct="1">
              <a:defRPr/>
            </a:pPr>
            <a:r>
              <a:rPr lang="en-US" smtClean="0"/>
              <a:t>Prakiraan teknologikal</a:t>
            </a:r>
          </a:p>
          <a:p>
            <a:pPr eaLnBrk="1" hangingPunct="1">
              <a:defRPr/>
            </a:pPr>
            <a:r>
              <a:rPr lang="en-US" smtClean="0"/>
              <a:t>Rintangan-rintangan adopsi teknologi</a:t>
            </a:r>
          </a:p>
          <a:p>
            <a:pPr eaLnBrk="1" hangingPunct="1">
              <a:defRPr/>
            </a:pPr>
            <a:r>
              <a:rPr lang="en-US" smtClean="0"/>
              <a:t>Fleksibilitas Teknologi dan manufaktur</a:t>
            </a:r>
          </a:p>
          <a:p>
            <a:pPr eaLnBrk="1" hangingPunct="1">
              <a:defRPr/>
            </a:pPr>
            <a:r>
              <a:rPr lang="en-US" smtClean="0"/>
              <a:t>E-Business</a:t>
            </a:r>
          </a:p>
        </p:txBody>
      </p:sp>
    </p:spTree>
  </p:cSld>
  <p:clrMapOvr>
    <a:masterClrMapping/>
  </p:clrMapOvr>
  <p:transition>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92125" y="341313"/>
            <a:ext cx="8229600" cy="857250"/>
          </a:xfrm>
        </p:spPr>
        <p:txBody>
          <a:bodyPr>
            <a:noAutofit/>
          </a:bodyPr>
          <a:lstStyle/>
          <a:p>
            <a:pPr algn="l" eaLnBrk="1" hangingPunct="1">
              <a:tabLst>
                <a:tab pos="6461125" algn="l"/>
              </a:tabLst>
              <a:defRPr/>
            </a:pPr>
            <a:r>
              <a:rPr lang="en-US" sz="4000" b="0" smtClean="0"/>
              <a:t>7</a:t>
            </a:r>
            <a:r>
              <a:rPr lang="en-US" sz="2000" b="0" smtClean="0"/>
              <a:t> </a:t>
            </a:r>
            <a:r>
              <a:rPr lang="en-US" sz="2400" b="0" smtClean="0"/>
              <a:t>kualitas yang menentukan keberhasilan teknologi dalam industri</a:t>
            </a:r>
          </a:p>
        </p:txBody>
      </p:sp>
      <p:sp>
        <p:nvSpPr>
          <p:cNvPr id="26627" name="Rectangle 3"/>
          <p:cNvSpPr>
            <a:spLocks noGrp="1" noChangeArrowheads="1"/>
          </p:cNvSpPr>
          <p:nvPr>
            <p:ph idx="1"/>
          </p:nvPr>
        </p:nvSpPr>
        <p:spPr>
          <a:xfrm>
            <a:off x="609600" y="1613807"/>
            <a:ext cx="8229600" cy="3143250"/>
          </a:xfrm>
        </p:spPr>
        <p:txBody>
          <a:bodyPr>
            <a:normAutofit/>
          </a:bodyPr>
          <a:lstStyle/>
          <a:p>
            <a:pPr marL="609600" indent="-609600" eaLnBrk="1" hangingPunct="1">
              <a:buFontTx/>
              <a:buAutoNum type="arabicPeriod"/>
              <a:defRPr/>
            </a:pPr>
            <a:r>
              <a:rPr lang="en-US" sz="2000" smtClean="0"/>
              <a:t>Functional performance </a:t>
            </a:r>
            <a:r>
              <a:rPr lang="en-US" sz="2000" smtClean="0">
                <a:solidFill>
                  <a:srgbClr val="FF9900"/>
                </a:solidFill>
              </a:rPr>
              <a:t>(Kinerja fungsional).</a:t>
            </a:r>
          </a:p>
          <a:p>
            <a:pPr marL="609600" indent="-609600" eaLnBrk="1" hangingPunct="1">
              <a:buFontTx/>
              <a:buAutoNum type="arabicPeriod"/>
              <a:defRPr/>
            </a:pPr>
            <a:r>
              <a:rPr lang="en-US" sz="2000" smtClean="0"/>
              <a:t>Acquisition costs </a:t>
            </a:r>
            <a:r>
              <a:rPr lang="en-US" sz="2000" smtClean="0">
                <a:solidFill>
                  <a:srgbClr val="FF9900"/>
                </a:solidFill>
              </a:rPr>
              <a:t>(Harga Beli).</a:t>
            </a:r>
          </a:p>
          <a:p>
            <a:pPr marL="609600" indent="-609600" eaLnBrk="1" hangingPunct="1">
              <a:buFontTx/>
              <a:buAutoNum type="arabicPeriod"/>
              <a:defRPr/>
            </a:pPr>
            <a:r>
              <a:rPr lang="en-US" sz="2000" smtClean="0"/>
              <a:t>Easy of use characteristics </a:t>
            </a:r>
            <a:r>
              <a:rPr lang="en-US" sz="2000" smtClean="0">
                <a:solidFill>
                  <a:srgbClr val="FF9900"/>
                </a:solidFill>
              </a:rPr>
              <a:t>(Sifat mudah pakai).</a:t>
            </a:r>
          </a:p>
          <a:p>
            <a:pPr marL="609600" indent="-609600" eaLnBrk="1" hangingPunct="1">
              <a:buFontTx/>
              <a:buAutoNum type="arabicPeriod"/>
              <a:defRPr/>
            </a:pPr>
            <a:r>
              <a:rPr lang="en-US" sz="2000" smtClean="0"/>
              <a:t>Operating Costs </a:t>
            </a:r>
            <a:r>
              <a:rPr lang="en-US" sz="2000" smtClean="0">
                <a:solidFill>
                  <a:srgbClr val="FF9900"/>
                </a:solidFill>
              </a:rPr>
              <a:t>(Biaya Operasi).</a:t>
            </a:r>
          </a:p>
          <a:p>
            <a:pPr marL="609600" indent="-609600" eaLnBrk="1" hangingPunct="1">
              <a:buFontTx/>
              <a:buAutoNum type="arabicPeriod"/>
              <a:defRPr/>
            </a:pPr>
            <a:r>
              <a:rPr lang="en-US" sz="2000" smtClean="0"/>
              <a:t>Reliability </a:t>
            </a:r>
            <a:r>
              <a:rPr lang="en-US" sz="2000" smtClean="0">
                <a:solidFill>
                  <a:srgbClr val="FF9900"/>
                </a:solidFill>
              </a:rPr>
              <a:t>(KeHandalan)</a:t>
            </a:r>
          </a:p>
          <a:p>
            <a:pPr marL="609600" indent="-609600" eaLnBrk="1" hangingPunct="1">
              <a:buFontTx/>
              <a:buAutoNum type="arabicPeriod"/>
              <a:defRPr/>
            </a:pPr>
            <a:r>
              <a:rPr lang="en-US" sz="2000" smtClean="0"/>
              <a:t>Serviceability </a:t>
            </a:r>
            <a:r>
              <a:rPr lang="en-US" sz="2000" smtClean="0">
                <a:solidFill>
                  <a:srgbClr val="FF9900"/>
                </a:solidFill>
              </a:rPr>
              <a:t>(Bisa digunakan)</a:t>
            </a:r>
          </a:p>
          <a:p>
            <a:pPr marL="609600" indent="-609600" eaLnBrk="1" hangingPunct="1">
              <a:buFontTx/>
              <a:buAutoNum type="arabicPeriod"/>
              <a:defRPr/>
            </a:pPr>
            <a:r>
              <a:rPr lang="en-US" sz="2000" smtClean="0"/>
              <a:t>Compatibility </a:t>
            </a:r>
            <a:r>
              <a:rPr lang="en-US" sz="2000" smtClean="0">
                <a:solidFill>
                  <a:srgbClr val="FF9900"/>
                </a:solidFill>
              </a:rPr>
              <a:t>(Kompatibel)</a:t>
            </a:r>
          </a:p>
        </p:txBody>
      </p:sp>
    </p:spTree>
  </p:cSld>
  <p:clrMapOvr>
    <a:masterClrMapping/>
  </p:clrMapOvr>
  <p:transition>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4"/>
          <p:cNvSpPr>
            <a:spLocks noGrp="1" noChangeArrowheads="1"/>
          </p:cNvSpPr>
          <p:nvPr>
            <p:ph type="ctrTitle"/>
          </p:nvPr>
        </p:nvSpPr>
        <p:spPr>
          <a:xfrm>
            <a:off x="685800" y="2327275"/>
            <a:ext cx="7772400" cy="1301750"/>
          </a:xfrm>
        </p:spPr>
        <p:txBody>
          <a:bodyPr/>
          <a:lstStyle/>
          <a:p>
            <a:pPr eaLnBrk="1" hangingPunct="1">
              <a:defRPr/>
            </a:pPr>
            <a:r>
              <a:rPr lang="en-US" smtClean="0">
                <a:solidFill>
                  <a:srgbClr val="33CC33"/>
                </a:solidFill>
              </a:rPr>
              <a:t>Technology:</a:t>
            </a:r>
            <a:r>
              <a:rPr lang="en-US" smtClean="0"/>
              <a:t> Definition and Characteristic</a:t>
            </a:r>
          </a:p>
        </p:txBody>
      </p:sp>
    </p:spTree>
  </p:cSld>
  <p:clrMapOvr>
    <a:masterClrMapping/>
  </p:clrMapOvr>
  <p:transition>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457200"/>
            <a:ext cx="8229600" cy="857250"/>
          </a:xfrm>
        </p:spPr>
        <p:txBody>
          <a:bodyPr>
            <a:normAutofit fontScale="90000"/>
          </a:bodyPr>
          <a:lstStyle/>
          <a:p>
            <a:pPr eaLnBrk="1" hangingPunct="1">
              <a:defRPr/>
            </a:pPr>
            <a:r>
              <a:rPr lang="en-US" sz="3200" smtClean="0"/>
              <a:t>Teknologi Menurut Webster’s Dictionary didefinisikan menurut 3 cara:</a:t>
            </a:r>
          </a:p>
        </p:txBody>
      </p:sp>
      <p:sp>
        <p:nvSpPr>
          <p:cNvPr id="37891" name="Rectangle 3"/>
          <p:cNvSpPr>
            <a:spLocks noGrp="1" noChangeArrowheads="1"/>
          </p:cNvSpPr>
          <p:nvPr>
            <p:ph idx="1"/>
          </p:nvPr>
        </p:nvSpPr>
        <p:spPr>
          <a:xfrm>
            <a:off x="457200" y="2000250"/>
            <a:ext cx="8229600" cy="2286000"/>
          </a:xfrm>
        </p:spPr>
        <p:txBody>
          <a:bodyPr>
            <a:normAutofit fontScale="92500" lnSpcReduction="10000"/>
          </a:bodyPr>
          <a:lstStyle/>
          <a:p>
            <a:pPr marL="609600" indent="-609600" eaLnBrk="1" hangingPunct="1">
              <a:buFontTx/>
              <a:buAutoNum type="arabicPeriod"/>
              <a:defRPr/>
            </a:pPr>
            <a:r>
              <a:rPr lang="en-US" sz="2800" smtClean="0"/>
              <a:t>Cabang Ilmu Pengetahuan yang berkenaan dengan seni industrial, sain terapan, atau rekayasa (engineering),</a:t>
            </a:r>
          </a:p>
          <a:p>
            <a:pPr marL="609600" indent="-609600" eaLnBrk="1" hangingPunct="1">
              <a:buFontTx/>
              <a:buAutoNum type="arabicPeriod"/>
              <a:defRPr/>
            </a:pPr>
            <a:r>
              <a:rPr lang="en-US" sz="2800" smtClean="0"/>
              <a:t>Terminologi seni dan sain,</a:t>
            </a:r>
          </a:p>
          <a:p>
            <a:pPr marL="609600" indent="-609600" eaLnBrk="1" hangingPunct="1">
              <a:buFontTx/>
              <a:buAutoNum type="arabicPeriod"/>
              <a:defRPr/>
            </a:pPr>
            <a:r>
              <a:rPr lang="en-US" sz="2800" smtClean="0"/>
              <a:t>Proses, invensi, metoda atau sejenisnya.</a:t>
            </a:r>
          </a:p>
        </p:txBody>
      </p:sp>
    </p:spTree>
  </p:cSld>
  <p:clrMapOvr>
    <a:masterClrMapping/>
  </p:clrMapOvr>
  <p:transition>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defRPr/>
            </a:pPr>
            <a:r>
              <a:rPr lang="en-US" smtClean="0"/>
              <a:t>Jadi</a:t>
            </a:r>
          </a:p>
        </p:txBody>
      </p:sp>
      <p:sp>
        <p:nvSpPr>
          <p:cNvPr id="38915" name="Rectangle 3"/>
          <p:cNvSpPr>
            <a:spLocks noGrp="1" noChangeArrowheads="1"/>
          </p:cNvSpPr>
          <p:nvPr>
            <p:ph idx="1"/>
          </p:nvPr>
        </p:nvSpPr>
        <p:spPr/>
        <p:txBody>
          <a:bodyPr/>
          <a:lstStyle/>
          <a:p>
            <a:pPr marL="0" indent="0" eaLnBrk="1" hangingPunct="1">
              <a:buFontTx/>
              <a:buNone/>
              <a:defRPr/>
            </a:pPr>
            <a:r>
              <a:rPr lang="en-US" sz="3600" smtClean="0">
                <a:latin typeface="CG Omega" pitchFamily="34" charset="0"/>
              </a:rPr>
              <a:t>Kata </a:t>
            </a:r>
            <a:r>
              <a:rPr lang="en-US" sz="3600" i="1" smtClean="0">
                <a:latin typeface="CG Omega" pitchFamily="34" charset="0"/>
              </a:rPr>
              <a:t>TECHNOLOGY</a:t>
            </a:r>
            <a:r>
              <a:rPr lang="en-US" sz="3600" smtClean="0">
                <a:latin typeface="CG Omega" pitchFamily="34" charset="0"/>
              </a:rPr>
              <a:t> mempunyai berbagai arti, mulai dari berbagai jenis produk sampai berbagai disiplin ilmu dan rekayasa.</a:t>
            </a:r>
          </a:p>
        </p:txBody>
      </p:sp>
    </p:spTree>
  </p:cSld>
  <p:clrMapOvr>
    <a:masterClrMapping/>
  </p:clrMapOvr>
  <p:transition>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468313"/>
            <a:ext cx="8229600" cy="857250"/>
          </a:xfrm>
        </p:spPr>
        <p:txBody>
          <a:bodyPr>
            <a:normAutofit fontScale="90000"/>
          </a:bodyPr>
          <a:lstStyle/>
          <a:p>
            <a:pPr eaLnBrk="1" hangingPunct="1">
              <a:defRPr/>
            </a:pPr>
            <a:r>
              <a:rPr lang="en-US" sz="4000" smtClean="0"/>
              <a:t>Embedded in the definition is the notion of </a:t>
            </a:r>
            <a:r>
              <a:rPr lang="en-US" sz="4000" smtClean="0">
                <a:solidFill>
                  <a:schemeClr val="tx2"/>
                </a:solidFill>
              </a:rPr>
              <a:t>knowledge</a:t>
            </a:r>
          </a:p>
        </p:txBody>
      </p:sp>
      <p:sp>
        <p:nvSpPr>
          <p:cNvPr id="39939" name="Rectangle 3"/>
          <p:cNvSpPr>
            <a:spLocks noGrp="1" noChangeArrowheads="1"/>
          </p:cNvSpPr>
          <p:nvPr>
            <p:ph idx="1"/>
          </p:nvPr>
        </p:nvSpPr>
        <p:spPr>
          <a:xfrm>
            <a:off x="457200" y="1724025"/>
            <a:ext cx="8229600" cy="3371850"/>
          </a:xfrm>
        </p:spPr>
        <p:txBody>
          <a:bodyPr>
            <a:normAutofit/>
          </a:bodyPr>
          <a:lstStyle/>
          <a:p>
            <a:pPr eaLnBrk="1" hangingPunct="1">
              <a:defRPr/>
            </a:pPr>
            <a:r>
              <a:rPr lang="en-US" sz="2400" smtClean="0"/>
              <a:t>The key to economic progress has been the advance in knowledge created by human beings over the centuries</a:t>
            </a:r>
          </a:p>
          <a:p>
            <a:pPr eaLnBrk="1" hangingPunct="1">
              <a:defRPr/>
            </a:pPr>
            <a:r>
              <a:rPr lang="en-US" sz="2400" smtClean="0"/>
              <a:t>Knowledge lies at the heart of economic progress.</a:t>
            </a:r>
          </a:p>
          <a:p>
            <a:pPr eaLnBrk="1" hangingPunct="1">
              <a:defRPr/>
            </a:pPr>
            <a:r>
              <a:rPr lang="en-US" sz="2400" smtClean="0"/>
              <a:t>We will anchor our definition of technology in </a:t>
            </a:r>
            <a:r>
              <a:rPr lang="en-US" sz="2400" smtClean="0">
                <a:solidFill>
                  <a:srgbClr val="FF9900"/>
                </a:solidFill>
              </a:rPr>
              <a:t>knowledge.</a:t>
            </a:r>
            <a:endParaRPr lang="en-US" sz="2400" smtClean="0"/>
          </a:p>
        </p:txBody>
      </p:sp>
    </p:spTree>
  </p:cSld>
  <p:clrMapOvr>
    <a:masterClrMapping/>
  </p:clrMapOvr>
  <p:transition>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defRPr/>
            </a:pPr>
            <a:r>
              <a:rPr lang="en-US" smtClean="0"/>
              <a:t>Level of Development</a:t>
            </a:r>
          </a:p>
        </p:txBody>
      </p:sp>
      <p:sp>
        <p:nvSpPr>
          <p:cNvPr id="40963" name="Rectangle 3"/>
          <p:cNvSpPr>
            <a:spLocks noGrp="1" noChangeArrowheads="1"/>
          </p:cNvSpPr>
          <p:nvPr>
            <p:ph idx="1"/>
          </p:nvPr>
        </p:nvSpPr>
        <p:spPr>
          <a:xfrm>
            <a:off x="827484" y="1539689"/>
            <a:ext cx="7946402" cy="3146611"/>
          </a:xfrm>
        </p:spPr>
        <p:txBody>
          <a:bodyPr>
            <a:normAutofit/>
          </a:bodyPr>
          <a:lstStyle/>
          <a:p>
            <a:pPr marL="609600" indent="-609600" eaLnBrk="1" hangingPunct="1">
              <a:lnSpc>
                <a:spcPct val="90000"/>
              </a:lnSpc>
              <a:buFontTx/>
              <a:buAutoNum type="arabicPeriod"/>
              <a:defRPr/>
            </a:pPr>
            <a:r>
              <a:rPr lang="en-US" sz="1800" smtClean="0"/>
              <a:t>Individuals develop ideas, theories, or perspectives that are known </a:t>
            </a:r>
            <a:r>
              <a:rPr lang="en-US" sz="1800" smtClean="0">
                <a:solidFill>
                  <a:srgbClr val="FF9900"/>
                </a:solidFill>
              </a:rPr>
              <a:t>only to them</a:t>
            </a:r>
            <a:r>
              <a:rPr lang="en-US" sz="1800" smtClean="0"/>
              <a:t> or </a:t>
            </a:r>
            <a:r>
              <a:rPr lang="en-US" sz="1800" smtClean="0">
                <a:solidFill>
                  <a:srgbClr val="FF9900"/>
                </a:solidFill>
              </a:rPr>
              <a:t>their colleagues</a:t>
            </a:r>
            <a:r>
              <a:rPr lang="en-US" sz="1800" smtClean="0"/>
              <a:t> or </a:t>
            </a:r>
            <a:r>
              <a:rPr lang="en-US" sz="1800" smtClean="0">
                <a:solidFill>
                  <a:srgbClr val="FF9900"/>
                </a:solidFill>
              </a:rPr>
              <a:t>the group</a:t>
            </a:r>
            <a:r>
              <a:rPr lang="en-US" sz="1800" smtClean="0"/>
              <a:t> to which they belong. The tacit knowledge may be derived from their experiences, experimentation, or imagination.</a:t>
            </a:r>
          </a:p>
          <a:p>
            <a:pPr marL="609600" indent="-609600" eaLnBrk="1" hangingPunct="1">
              <a:lnSpc>
                <a:spcPct val="90000"/>
              </a:lnSpc>
              <a:buFontTx/>
              <a:buAutoNum type="arabicPeriod"/>
              <a:defRPr/>
            </a:pPr>
            <a:r>
              <a:rPr lang="en-US" sz="1800" smtClean="0"/>
              <a:t>The second level consists of tacit knowledge that is verified and codified through a scientific process of experimentation. As a result of scientific verification and codification, the knowledge becomes </a:t>
            </a:r>
            <a:r>
              <a:rPr lang="en-US" sz="1800" smtClean="0">
                <a:solidFill>
                  <a:srgbClr val="FF9900"/>
                </a:solidFill>
              </a:rPr>
              <a:t>available to a large number of people</a:t>
            </a:r>
            <a:r>
              <a:rPr lang="en-US" sz="1800" smtClean="0"/>
              <a:t>.</a:t>
            </a:r>
          </a:p>
          <a:p>
            <a:pPr marL="609600" indent="-609600" eaLnBrk="1" hangingPunct="1">
              <a:lnSpc>
                <a:spcPct val="90000"/>
              </a:lnSpc>
              <a:buFontTx/>
              <a:buAutoNum type="arabicPeriod"/>
              <a:defRPr/>
            </a:pPr>
            <a:r>
              <a:rPr lang="en-US" sz="1800" smtClean="0"/>
              <a:t>Finally, there is a level of development where the </a:t>
            </a:r>
            <a:r>
              <a:rPr lang="en-US" sz="1800" smtClean="0">
                <a:solidFill>
                  <a:srgbClr val="FF9900"/>
                </a:solidFill>
              </a:rPr>
              <a:t>knowledge is put to</a:t>
            </a:r>
            <a:r>
              <a:rPr lang="en-US" sz="1800" smtClean="0"/>
              <a:t> </a:t>
            </a:r>
            <a:r>
              <a:rPr lang="en-US" sz="1800" smtClean="0">
                <a:solidFill>
                  <a:srgbClr val="FF9900"/>
                </a:solidFill>
              </a:rPr>
              <a:t>use</a:t>
            </a:r>
            <a:r>
              <a:rPr lang="en-US" sz="1800" smtClean="0"/>
              <a:t>—physically embodied in products, services, or procedure.</a:t>
            </a:r>
          </a:p>
          <a:p>
            <a:pPr marL="609600" indent="-609600" eaLnBrk="1" hangingPunct="1">
              <a:lnSpc>
                <a:spcPct val="90000"/>
              </a:lnSpc>
              <a:buFontTx/>
              <a:buAutoNum type="arabicPeriod"/>
              <a:defRPr/>
            </a:pPr>
            <a:endParaRPr lang="en-US" sz="1800" smtClean="0"/>
          </a:p>
        </p:txBody>
      </p:sp>
    </p:spTree>
  </p:cSld>
  <p:clrMapOvr>
    <a:masterClrMapping/>
  </p:clrMapOvr>
  <p:transition>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 Box 4"/>
          <p:cNvSpPr txBox="1">
            <a:spLocks noChangeArrowheads="1"/>
          </p:cNvSpPr>
          <p:nvPr/>
        </p:nvSpPr>
        <p:spPr bwMode="auto">
          <a:xfrm>
            <a:off x="3136900" y="361950"/>
            <a:ext cx="2374900" cy="461963"/>
          </a:xfrm>
          <a:prstGeom prst="rect">
            <a:avLst/>
          </a:prstGeom>
          <a:solidFill>
            <a:schemeClr val="accent1"/>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accent1"/>
            </a:extrusionClr>
          </a:sp3d>
        </p:spPr>
        <p:txBody>
          <a:bodyPr>
            <a:spAutoFit/>
            <a:flatTx/>
          </a:bodyPr>
          <a:lstStyle/>
          <a:p>
            <a:pPr algn="ctr">
              <a:spcBef>
                <a:spcPct val="50000"/>
              </a:spcBef>
              <a:defRPr/>
            </a:pPr>
            <a:r>
              <a:rPr lang="en-US" sz="2400" b="1">
                <a:solidFill>
                  <a:schemeClr val="tx2"/>
                </a:solidFill>
                <a:effectLst>
                  <a:outerShdw blurRad="38100" dist="38100" dir="2700000" algn="tl">
                    <a:srgbClr val="000000"/>
                  </a:outerShdw>
                </a:effectLst>
              </a:rPr>
              <a:t>Intuitive/Tacit</a:t>
            </a:r>
          </a:p>
        </p:txBody>
      </p:sp>
      <p:sp>
        <p:nvSpPr>
          <p:cNvPr id="41990" name="Oval 6"/>
          <p:cNvSpPr>
            <a:spLocks noChangeArrowheads="1"/>
          </p:cNvSpPr>
          <p:nvPr/>
        </p:nvSpPr>
        <p:spPr bwMode="auto">
          <a:xfrm>
            <a:off x="2628900" y="1257300"/>
            <a:ext cx="3403600" cy="571500"/>
          </a:xfrm>
          <a:prstGeom prst="ellipse">
            <a:avLst/>
          </a:prstGeom>
          <a:solidFill>
            <a:srgbClr val="FF00FF"/>
          </a:solidFill>
          <a:ln w="9525">
            <a:round/>
            <a:headEnd/>
            <a:tailEnd/>
          </a:ln>
          <a:effectLst/>
          <a:scene3d>
            <a:camera prst="legacyObliqueTopRight"/>
            <a:lightRig rig="legacyFlat3" dir="b"/>
          </a:scene3d>
          <a:sp3d extrusionH="430200" prstMaterial="legacyMatte">
            <a:bevelT w="13500" h="13500" prst="angle"/>
            <a:bevelB w="13500" h="13500" prst="angle"/>
            <a:extrusionClr>
              <a:srgbClr val="FF00FF"/>
            </a:extrusionClr>
          </a:sp3d>
        </p:spPr>
        <p:txBody>
          <a:bodyPr wrap="none" anchor="ctr">
            <a:flatTx/>
          </a:bodyPr>
          <a:lstStyle/>
          <a:p>
            <a:pPr algn="ctr">
              <a:defRPr/>
            </a:pPr>
            <a:r>
              <a:rPr lang="en-US" sz="2000" b="1">
                <a:solidFill>
                  <a:schemeClr val="tx2"/>
                </a:solidFill>
                <a:effectLst>
                  <a:outerShdw blurRad="38100" dist="38100" dir="2700000" algn="tl">
                    <a:srgbClr val="000000"/>
                  </a:outerShdw>
                </a:effectLst>
              </a:rPr>
              <a:t>Codify</a:t>
            </a:r>
          </a:p>
          <a:p>
            <a:pPr algn="ctr">
              <a:defRPr/>
            </a:pPr>
            <a:r>
              <a:rPr lang="en-US" sz="2000" b="1">
                <a:solidFill>
                  <a:schemeClr val="tx2"/>
                </a:solidFill>
                <a:effectLst>
                  <a:outerShdw blurRad="38100" dist="38100" dir="2700000" algn="tl">
                    <a:srgbClr val="000000"/>
                  </a:outerShdw>
                </a:effectLst>
              </a:rPr>
              <a:t>Verify</a:t>
            </a:r>
          </a:p>
        </p:txBody>
      </p:sp>
      <p:sp>
        <p:nvSpPr>
          <p:cNvPr id="41992" name="Text Box 8"/>
          <p:cNvSpPr txBox="1">
            <a:spLocks noChangeArrowheads="1"/>
          </p:cNvSpPr>
          <p:nvPr/>
        </p:nvSpPr>
        <p:spPr bwMode="auto">
          <a:xfrm>
            <a:off x="2197100" y="2290763"/>
            <a:ext cx="4267200" cy="461962"/>
          </a:xfrm>
          <a:prstGeom prst="rect">
            <a:avLst/>
          </a:prstGeom>
          <a:solidFill>
            <a:srgbClr val="FF99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9900"/>
            </a:extrusionClr>
          </a:sp3d>
        </p:spPr>
        <p:txBody>
          <a:bodyPr>
            <a:spAutoFit/>
            <a:flatTx/>
          </a:bodyPr>
          <a:lstStyle/>
          <a:p>
            <a:pPr algn="ctr">
              <a:defRPr/>
            </a:pPr>
            <a:r>
              <a:rPr lang="en-US" sz="2400" b="1">
                <a:solidFill>
                  <a:schemeClr val="tx2"/>
                </a:solidFill>
                <a:effectLst>
                  <a:outerShdw blurRad="38100" dist="38100" dir="2700000" algn="tl">
                    <a:srgbClr val="000000"/>
                  </a:outerShdw>
                </a:effectLst>
              </a:rPr>
              <a:t>Science Formalized Knowledge</a:t>
            </a:r>
          </a:p>
        </p:txBody>
      </p:sp>
      <p:sp>
        <p:nvSpPr>
          <p:cNvPr id="41993" name="Oval 9"/>
          <p:cNvSpPr>
            <a:spLocks noChangeArrowheads="1"/>
          </p:cNvSpPr>
          <p:nvPr/>
        </p:nvSpPr>
        <p:spPr bwMode="auto">
          <a:xfrm>
            <a:off x="2743200" y="3086100"/>
            <a:ext cx="3175000" cy="571500"/>
          </a:xfrm>
          <a:prstGeom prst="ellipse">
            <a:avLst/>
          </a:prstGeom>
          <a:solidFill>
            <a:srgbClr val="FF0066"/>
          </a:solidFill>
          <a:ln w="9525">
            <a:round/>
            <a:headEnd/>
            <a:tailEnd/>
          </a:ln>
          <a:effectLst/>
          <a:scene3d>
            <a:camera prst="legacyObliqueTopRight"/>
            <a:lightRig rig="legacyFlat3" dir="b"/>
          </a:scene3d>
          <a:sp3d extrusionH="430200" prstMaterial="legacyMatte">
            <a:bevelT w="13500" h="13500" prst="angle"/>
            <a:bevelB w="13500" h="13500" prst="angle"/>
            <a:extrusionClr>
              <a:srgbClr val="FF0066"/>
            </a:extrusionClr>
          </a:sp3d>
        </p:spPr>
        <p:txBody>
          <a:bodyPr wrap="none" anchor="ctr">
            <a:flatTx/>
          </a:bodyPr>
          <a:lstStyle/>
          <a:p>
            <a:pPr algn="ctr">
              <a:defRPr/>
            </a:pPr>
            <a:r>
              <a:rPr lang="en-US" sz="2400" b="1">
                <a:solidFill>
                  <a:schemeClr val="tx2"/>
                </a:solidFill>
                <a:effectLst>
                  <a:outerShdw blurRad="38100" dist="38100" dir="2700000" algn="tl">
                    <a:srgbClr val="000000"/>
                  </a:outerShdw>
                </a:effectLst>
              </a:rPr>
              <a:t>Develop</a:t>
            </a:r>
          </a:p>
        </p:txBody>
      </p:sp>
      <p:sp>
        <p:nvSpPr>
          <p:cNvPr id="41995" name="Text Box 11"/>
          <p:cNvSpPr txBox="1">
            <a:spLocks noChangeArrowheads="1"/>
          </p:cNvSpPr>
          <p:nvPr/>
        </p:nvSpPr>
        <p:spPr bwMode="auto">
          <a:xfrm>
            <a:off x="2286000" y="4233863"/>
            <a:ext cx="4114800" cy="830262"/>
          </a:xfrm>
          <a:prstGeom prst="rect">
            <a:avLst/>
          </a:prstGeom>
          <a:solidFill>
            <a:srgbClr val="0080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008000"/>
            </a:extrusionClr>
          </a:sp3d>
        </p:spPr>
        <p:txBody>
          <a:bodyPr>
            <a:spAutoFit/>
            <a:flatTx/>
          </a:bodyPr>
          <a:lstStyle/>
          <a:p>
            <a:pPr algn="ctr">
              <a:defRPr/>
            </a:pPr>
            <a:r>
              <a:rPr lang="en-US" sz="2400" b="1">
                <a:solidFill>
                  <a:schemeClr val="tx2"/>
                </a:solidFill>
                <a:effectLst>
                  <a:outerShdw blurRad="38100" dist="38100" dir="2700000" algn="tl">
                    <a:srgbClr val="000000"/>
                  </a:outerShdw>
                </a:effectLst>
              </a:rPr>
              <a:t>Physically Embodied </a:t>
            </a:r>
          </a:p>
          <a:p>
            <a:pPr algn="ctr">
              <a:defRPr/>
            </a:pPr>
            <a:r>
              <a:rPr lang="en-US" sz="2400" b="1">
                <a:solidFill>
                  <a:schemeClr val="tx2"/>
                </a:solidFill>
                <a:effectLst>
                  <a:outerShdw blurRad="38100" dist="38100" dir="2700000" algn="tl">
                    <a:srgbClr val="000000"/>
                  </a:outerShdw>
                </a:effectLst>
              </a:rPr>
              <a:t>Product and Process</a:t>
            </a:r>
          </a:p>
        </p:txBody>
      </p:sp>
      <p:grpSp>
        <p:nvGrpSpPr>
          <p:cNvPr id="15367" name="Group 17"/>
          <p:cNvGrpSpPr>
            <a:grpSpLocks/>
          </p:cNvGrpSpPr>
          <p:nvPr/>
        </p:nvGrpSpPr>
        <p:grpSpPr bwMode="auto">
          <a:xfrm>
            <a:off x="4114800" y="763588"/>
            <a:ext cx="338138" cy="392112"/>
            <a:chOff x="1017" y="643"/>
            <a:chExt cx="213" cy="628"/>
          </a:xfrm>
        </p:grpSpPr>
        <p:sp>
          <p:nvSpPr>
            <p:cNvPr id="42000" name="AutoShape 16"/>
            <p:cNvSpPr>
              <a:spLocks noChangeArrowheads="1"/>
            </p:cNvSpPr>
            <p:nvPr/>
          </p:nvSpPr>
          <p:spPr bwMode="auto">
            <a:xfrm rot="10800000">
              <a:off x="1019" y="1050"/>
              <a:ext cx="211" cy="221"/>
            </a:xfrm>
            <a:prstGeom prst="triangle">
              <a:avLst>
                <a:gd name="adj" fmla="val 50000"/>
              </a:avLst>
            </a:prstGeom>
            <a:gradFill rotWithShape="1">
              <a:gsLst>
                <a:gs pos="0">
                  <a:schemeClr val="accent1"/>
                </a:gs>
                <a:gs pos="100000">
                  <a:schemeClr val="accent1">
                    <a:gamma/>
                    <a:shade val="47059"/>
                    <a:invGamma/>
                  </a:schemeClr>
                </a:gs>
              </a:gsLst>
              <a:lin ang="0" scaled="1"/>
            </a:gradFill>
            <a:ln w="9525">
              <a:noFill/>
              <a:miter lim="800000"/>
              <a:headEnd/>
              <a:tailEnd/>
            </a:ln>
            <a:effectLst/>
          </p:spPr>
          <p:txBody>
            <a:bodyPr wrap="none" anchor="ctr"/>
            <a:lstStyle/>
            <a:p>
              <a:pPr>
                <a:defRPr/>
              </a:pPr>
              <a:endParaRPr lang="en-US"/>
            </a:p>
          </p:txBody>
        </p:sp>
        <p:sp>
          <p:nvSpPr>
            <p:cNvPr id="41997" name="Rectangle 13"/>
            <p:cNvSpPr>
              <a:spLocks noChangeArrowheads="1"/>
            </p:cNvSpPr>
            <p:nvPr/>
          </p:nvSpPr>
          <p:spPr bwMode="auto">
            <a:xfrm>
              <a:off x="1017" y="684"/>
              <a:ext cx="211" cy="374"/>
            </a:xfrm>
            <a:prstGeom prst="rect">
              <a:avLst/>
            </a:prstGeom>
            <a:gradFill rotWithShape="1">
              <a:gsLst>
                <a:gs pos="0">
                  <a:schemeClr val="accent1">
                    <a:gamma/>
                    <a:shade val="46275"/>
                    <a:invGamma/>
                  </a:schemeClr>
                </a:gs>
                <a:gs pos="100000">
                  <a:schemeClr val="accent1"/>
                </a:gs>
              </a:gsLst>
              <a:lin ang="0" scaled="1"/>
            </a:gradFill>
            <a:ln w="9525">
              <a:noFill/>
              <a:miter lim="800000"/>
              <a:headEnd/>
              <a:tailEnd/>
            </a:ln>
            <a:effectLst/>
          </p:spPr>
          <p:txBody>
            <a:bodyPr wrap="none" anchor="ctr"/>
            <a:lstStyle/>
            <a:p>
              <a:pPr>
                <a:defRPr/>
              </a:pPr>
              <a:endParaRPr lang="en-US"/>
            </a:p>
          </p:txBody>
        </p:sp>
        <p:sp>
          <p:nvSpPr>
            <p:cNvPr id="41998" name="Oval 14"/>
            <p:cNvSpPr>
              <a:spLocks noChangeArrowheads="1"/>
            </p:cNvSpPr>
            <p:nvPr/>
          </p:nvSpPr>
          <p:spPr bwMode="auto">
            <a:xfrm>
              <a:off x="1027" y="643"/>
              <a:ext cx="202" cy="97"/>
            </a:xfrm>
            <a:prstGeom prst="ellipse">
              <a:avLst/>
            </a:prstGeom>
            <a:gradFill rotWithShape="1">
              <a:gsLst>
                <a:gs pos="0">
                  <a:schemeClr val="accent1"/>
                </a:gs>
                <a:gs pos="100000">
                  <a:schemeClr val="accent1">
                    <a:gamma/>
                    <a:shade val="46275"/>
                    <a:invGamma/>
                  </a:schemeClr>
                </a:gs>
              </a:gsLst>
              <a:lin ang="0" scaled="1"/>
            </a:gradFill>
            <a:ln w="9525">
              <a:solidFill>
                <a:schemeClr val="tx1"/>
              </a:solidFill>
              <a:round/>
              <a:headEnd/>
              <a:tailEnd/>
            </a:ln>
            <a:effectLst/>
          </p:spPr>
          <p:txBody>
            <a:bodyPr wrap="none" anchor="ctr"/>
            <a:lstStyle/>
            <a:p>
              <a:pPr>
                <a:defRPr/>
              </a:pPr>
              <a:endParaRPr lang="en-US"/>
            </a:p>
          </p:txBody>
        </p:sp>
      </p:grpSp>
      <p:grpSp>
        <p:nvGrpSpPr>
          <p:cNvPr id="15368" name="Group 18"/>
          <p:cNvGrpSpPr>
            <a:grpSpLocks/>
          </p:cNvGrpSpPr>
          <p:nvPr/>
        </p:nvGrpSpPr>
        <p:grpSpPr bwMode="auto">
          <a:xfrm>
            <a:off x="4160838" y="1858963"/>
            <a:ext cx="338137" cy="369887"/>
            <a:chOff x="1017" y="643"/>
            <a:chExt cx="213" cy="628"/>
          </a:xfrm>
        </p:grpSpPr>
        <p:sp>
          <p:nvSpPr>
            <p:cNvPr id="42003" name="AutoShape 19"/>
            <p:cNvSpPr>
              <a:spLocks noChangeArrowheads="1"/>
            </p:cNvSpPr>
            <p:nvPr/>
          </p:nvSpPr>
          <p:spPr bwMode="auto">
            <a:xfrm rot="10800000">
              <a:off x="1019" y="1050"/>
              <a:ext cx="211" cy="221"/>
            </a:xfrm>
            <a:prstGeom prst="triangle">
              <a:avLst>
                <a:gd name="adj" fmla="val 50000"/>
              </a:avLst>
            </a:prstGeom>
            <a:gradFill rotWithShape="1">
              <a:gsLst>
                <a:gs pos="0">
                  <a:schemeClr val="accent1"/>
                </a:gs>
                <a:gs pos="100000">
                  <a:schemeClr val="accent1">
                    <a:gamma/>
                    <a:shade val="47059"/>
                    <a:invGamma/>
                  </a:schemeClr>
                </a:gs>
              </a:gsLst>
              <a:lin ang="0" scaled="1"/>
            </a:gradFill>
            <a:ln w="9525">
              <a:noFill/>
              <a:miter lim="800000"/>
              <a:headEnd/>
              <a:tailEnd/>
            </a:ln>
            <a:effectLst/>
          </p:spPr>
          <p:txBody>
            <a:bodyPr wrap="none" anchor="ctr"/>
            <a:lstStyle/>
            <a:p>
              <a:pPr>
                <a:defRPr/>
              </a:pPr>
              <a:endParaRPr lang="en-US"/>
            </a:p>
          </p:txBody>
        </p:sp>
        <p:sp>
          <p:nvSpPr>
            <p:cNvPr id="42004" name="Rectangle 20"/>
            <p:cNvSpPr>
              <a:spLocks noChangeArrowheads="1"/>
            </p:cNvSpPr>
            <p:nvPr/>
          </p:nvSpPr>
          <p:spPr bwMode="auto">
            <a:xfrm>
              <a:off x="1017" y="683"/>
              <a:ext cx="211" cy="375"/>
            </a:xfrm>
            <a:prstGeom prst="rect">
              <a:avLst/>
            </a:prstGeom>
            <a:gradFill rotWithShape="1">
              <a:gsLst>
                <a:gs pos="0">
                  <a:schemeClr val="accent1">
                    <a:gamma/>
                    <a:shade val="46275"/>
                    <a:invGamma/>
                  </a:schemeClr>
                </a:gs>
                <a:gs pos="100000">
                  <a:schemeClr val="accent1"/>
                </a:gs>
              </a:gsLst>
              <a:lin ang="0" scaled="1"/>
            </a:gradFill>
            <a:ln w="9525">
              <a:noFill/>
              <a:miter lim="800000"/>
              <a:headEnd/>
              <a:tailEnd/>
            </a:ln>
            <a:effectLst/>
          </p:spPr>
          <p:txBody>
            <a:bodyPr wrap="none" anchor="ctr"/>
            <a:lstStyle/>
            <a:p>
              <a:pPr>
                <a:defRPr/>
              </a:pPr>
              <a:endParaRPr lang="en-US"/>
            </a:p>
          </p:txBody>
        </p:sp>
        <p:sp>
          <p:nvSpPr>
            <p:cNvPr id="42005" name="Oval 21"/>
            <p:cNvSpPr>
              <a:spLocks noChangeArrowheads="1"/>
            </p:cNvSpPr>
            <p:nvPr/>
          </p:nvSpPr>
          <p:spPr bwMode="auto">
            <a:xfrm>
              <a:off x="1027" y="643"/>
              <a:ext cx="202" cy="97"/>
            </a:xfrm>
            <a:prstGeom prst="ellipse">
              <a:avLst/>
            </a:prstGeom>
            <a:gradFill rotWithShape="1">
              <a:gsLst>
                <a:gs pos="0">
                  <a:schemeClr val="accent1"/>
                </a:gs>
                <a:gs pos="100000">
                  <a:schemeClr val="accent1">
                    <a:gamma/>
                    <a:shade val="46275"/>
                    <a:invGamma/>
                  </a:schemeClr>
                </a:gs>
              </a:gsLst>
              <a:lin ang="0" scaled="1"/>
            </a:gradFill>
            <a:ln w="9525">
              <a:solidFill>
                <a:schemeClr val="tx1"/>
              </a:solidFill>
              <a:round/>
              <a:headEnd/>
              <a:tailEnd/>
            </a:ln>
            <a:effectLst/>
          </p:spPr>
          <p:txBody>
            <a:bodyPr wrap="none" anchor="ctr"/>
            <a:lstStyle/>
            <a:p>
              <a:pPr>
                <a:defRPr/>
              </a:pPr>
              <a:endParaRPr lang="en-US"/>
            </a:p>
          </p:txBody>
        </p:sp>
      </p:grpSp>
      <p:grpSp>
        <p:nvGrpSpPr>
          <p:cNvPr id="15369" name="Group 22"/>
          <p:cNvGrpSpPr>
            <a:grpSpLocks/>
          </p:cNvGrpSpPr>
          <p:nvPr/>
        </p:nvGrpSpPr>
        <p:grpSpPr bwMode="auto">
          <a:xfrm>
            <a:off x="4175125" y="2660650"/>
            <a:ext cx="338138" cy="381000"/>
            <a:chOff x="1017" y="643"/>
            <a:chExt cx="213" cy="628"/>
          </a:xfrm>
        </p:grpSpPr>
        <p:sp>
          <p:nvSpPr>
            <p:cNvPr id="42007" name="AutoShape 23"/>
            <p:cNvSpPr>
              <a:spLocks noChangeArrowheads="1"/>
            </p:cNvSpPr>
            <p:nvPr/>
          </p:nvSpPr>
          <p:spPr bwMode="auto">
            <a:xfrm rot="10800000">
              <a:off x="1019" y="1049"/>
              <a:ext cx="211" cy="222"/>
            </a:xfrm>
            <a:prstGeom prst="triangle">
              <a:avLst>
                <a:gd name="adj" fmla="val 50000"/>
              </a:avLst>
            </a:prstGeom>
            <a:gradFill rotWithShape="1">
              <a:gsLst>
                <a:gs pos="0">
                  <a:schemeClr val="accent1"/>
                </a:gs>
                <a:gs pos="100000">
                  <a:schemeClr val="accent1">
                    <a:gamma/>
                    <a:shade val="47059"/>
                    <a:invGamma/>
                  </a:schemeClr>
                </a:gs>
              </a:gsLst>
              <a:lin ang="0" scaled="1"/>
            </a:gradFill>
            <a:ln w="9525">
              <a:noFill/>
              <a:miter lim="800000"/>
              <a:headEnd/>
              <a:tailEnd/>
            </a:ln>
            <a:effectLst/>
          </p:spPr>
          <p:txBody>
            <a:bodyPr wrap="none" anchor="ctr"/>
            <a:lstStyle/>
            <a:p>
              <a:pPr>
                <a:defRPr/>
              </a:pPr>
              <a:endParaRPr lang="en-US"/>
            </a:p>
          </p:txBody>
        </p:sp>
        <p:sp>
          <p:nvSpPr>
            <p:cNvPr id="42008" name="Rectangle 24"/>
            <p:cNvSpPr>
              <a:spLocks noChangeArrowheads="1"/>
            </p:cNvSpPr>
            <p:nvPr/>
          </p:nvSpPr>
          <p:spPr bwMode="auto">
            <a:xfrm>
              <a:off x="1017" y="685"/>
              <a:ext cx="211" cy="374"/>
            </a:xfrm>
            <a:prstGeom prst="rect">
              <a:avLst/>
            </a:prstGeom>
            <a:gradFill rotWithShape="1">
              <a:gsLst>
                <a:gs pos="0">
                  <a:schemeClr val="accent1">
                    <a:gamma/>
                    <a:shade val="46275"/>
                    <a:invGamma/>
                  </a:schemeClr>
                </a:gs>
                <a:gs pos="100000">
                  <a:schemeClr val="accent1"/>
                </a:gs>
              </a:gsLst>
              <a:lin ang="0" scaled="1"/>
            </a:gradFill>
            <a:ln w="9525">
              <a:noFill/>
              <a:miter lim="800000"/>
              <a:headEnd/>
              <a:tailEnd/>
            </a:ln>
            <a:effectLst/>
          </p:spPr>
          <p:txBody>
            <a:bodyPr wrap="none" anchor="ctr"/>
            <a:lstStyle/>
            <a:p>
              <a:pPr>
                <a:defRPr/>
              </a:pPr>
              <a:endParaRPr lang="en-US"/>
            </a:p>
          </p:txBody>
        </p:sp>
        <p:sp>
          <p:nvSpPr>
            <p:cNvPr id="42009" name="Oval 25"/>
            <p:cNvSpPr>
              <a:spLocks noChangeArrowheads="1"/>
            </p:cNvSpPr>
            <p:nvPr/>
          </p:nvSpPr>
          <p:spPr bwMode="auto">
            <a:xfrm>
              <a:off x="1027" y="643"/>
              <a:ext cx="202" cy="97"/>
            </a:xfrm>
            <a:prstGeom prst="ellipse">
              <a:avLst/>
            </a:prstGeom>
            <a:gradFill rotWithShape="1">
              <a:gsLst>
                <a:gs pos="0">
                  <a:schemeClr val="accent1"/>
                </a:gs>
                <a:gs pos="100000">
                  <a:schemeClr val="accent1">
                    <a:gamma/>
                    <a:shade val="46275"/>
                    <a:invGamma/>
                  </a:schemeClr>
                </a:gs>
              </a:gsLst>
              <a:lin ang="0" scaled="1"/>
            </a:gradFill>
            <a:ln w="9525">
              <a:solidFill>
                <a:schemeClr val="tx1"/>
              </a:solidFill>
              <a:round/>
              <a:headEnd/>
              <a:tailEnd/>
            </a:ln>
            <a:effectLst/>
          </p:spPr>
          <p:txBody>
            <a:bodyPr wrap="none" anchor="ctr"/>
            <a:lstStyle/>
            <a:p>
              <a:pPr>
                <a:defRPr/>
              </a:pPr>
              <a:endParaRPr lang="en-US"/>
            </a:p>
          </p:txBody>
        </p:sp>
      </p:grpSp>
      <p:grpSp>
        <p:nvGrpSpPr>
          <p:cNvPr id="15370" name="Group 26"/>
          <p:cNvGrpSpPr>
            <a:grpSpLocks/>
          </p:cNvGrpSpPr>
          <p:nvPr/>
        </p:nvGrpSpPr>
        <p:grpSpPr bwMode="auto">
          <a:xfrm>
            <a:off x="4227513" y="3714750"/>
            <a:ext cx="338137" cy="404813"/>
            <a:chOff x="1017" y="643"/>
            <a:chExt cx="213" cy="628"/>
          </a:xfrm>
        </p:grpSpPr>
        <p:sp>
          <p:nvSpPr>
            <p:cNvPr id="42011" name="AutoShape 27"/>
            <p:cNvSpPr>
              <a:spLocks noChangeArrowheads="1"/>
            </p:cNvSpPr>
            <p:nvPr/>
          </p:nvSpPr>
          <p:spPr bwMode="auto">
            <a:xfrm rot="10800000">
              <a:off x="1019" y="1049"/>
              <a:ext cx="211" cy="222"/>
            </a:xfrm>
            <a:prstGeom prst="triangle">
              <a:avLst>
                <a:gd name="adj" fmla="val 50000"/>
              </a:avLst>
            </a:prstGeom>
            <a:gradFill rotWithShape="1">
              <a:gsLst>
                <a:gs pos="0">
                  <a:schemeClr val="accent1"/>
                </a:gs>
                <a:gs pos="100000">
                  <a:schemeClr val="accent1">
                    <a:gamma/>
                    <a:shade val="47059"/>
                    <a:invGamma/>
                  </a:schemeClr>
                </a:gs>
              </a:gsLst>
              <a:lin ang="0" scaled="1"/>
            </a:gradFill>
            <a:ln w="9525">
              <a:noFill/>
              <a:miter lim="800000"/>
              <a:headEnd/>
              <a:tailEnd/>
            </a:ln>
            <a:effectLst/>
          </p:spPr>
          <p:txBody>
            <a:bodyPr wrap="none" anchor="ctr"/>
            <a:lstStyle/>
            <a:p>
              <a:pPr>
                <a:defRPr/>
              </a:pPr>
              <a:endParaRPr lang="en-US"/>
            </a:p>
          </p:txBody>
        </p:sp>
        <p:sp>
          <p:nvSpPr>
            <p:cNvPr id="42012" name="Rectangle 28"/>
            <p:cNvSpPr>
              <a:spLocks noChangeArrowheads="1"/>
            </p:cNvSpPr>
            <p:nvPr/>
          </p:nvSpPr>
          <p:spPr bwMode="auto">
            <a:xfrm>
              <a:off x="1017" y="685"/>
              <a:ext cx="211" cy="374"/>
            </a:xfrm>
            <a:prstGeom prst="rect">
              <a:avLst/>
            </a:prstGeom>
            <a:gradFill rotWithShape="1">
              <a:gsLst>
                <a:gs pos="0">
                  <a:schemeClr val="accent1">
                    <a:gamma/>
                    <a:shade val="46275"/>
                    <a:invGamma/>
                  </a:schemeClr>
                </a:gs>
                <a:gs pos="100000">
                  <a:schemeClr val="accent1"/>
                </a:gs>
              </a:gsLst>
              <a:lin ang="0" scaled="1"/>
            </a:gradFill>
            <a:ln w="9525">
              <a:noFill/>
              <a:miter lim="800000"/>
              <a:headEnd/>
              <a:tailEnd/>
            </a:ln>
            <a:effectLst/>
          </p:spPr>
          <p:txBody>
            <a:bodyPr wrap="none" anchor="ctr"/>
            <a:lstStyle/>
            <a:p>
              <a:pPr>
                <a:defRPr/>
              </a:pPr>
              <a:endParaRPr lang="en-US"/>
            </a:p>
          </p:txBody>
        </p:sp>
        <p:sp>
          <p:nvSpPr>
            <p:cNvPr id="42013" name="Oval 29"/>
            <p:cNvSpPr>
              <a:spLocks noChangeArrowheads="1"/>
            </p:cNvSpPr>
            <p:nvPr/>
          </p:nvSpPr>
          <p:spPr bwMode="auto">
            <a:xfrm>
              <a:off x="1027" y="643"/>
              <a:ext cx="202" cy="96"/>
            </a:xfrm>
            <a:prstGeom prst="ellipse">
              <a:avLst/>
            </a:prstGeom>
            <a:gradFill rotWithShape="1">
              <a:gsLst>
                <a:gs pos="0">
                  <a:schemeClr val="accent1"/>
                </a:gs>
                <a:gs pos="100000">
                  <a:schemeClr val="accent1">
                    <a:gamma/>
                    <a:shade val="46275"/>
                    <a:invGamma/>
                  </a:schemeClr>
                </a:gs>
              </a:gsLst>
              <a:lin ang="0" scaled="1"/>
            </a:gradFill>
            <a:ln w="9525">
              <a:solidFill>
                <a:schemeClr val="tx1"/>
              </a:solidFill>
              <a:round/>
              <a:headEnd/>
              <a:tailEnd/>
            </a:ln>
            <a:effectLst/>
          </p:spPr>
          <p:txBody>
            <a:bodyPr wrap="none" anchor="ctr"/>
            <a:lstStyle/>
            <a:p>
              <a:pPr>
                <a:defRPr/>
              </a:pPr>
              <a:endParaRPr lang="en-US"/>
            </a:p>
          </p:txBody>
        </p:sp>
      </p:grpSp>
      <p:sp>
        <p:nvSpPr>
          <p:cNvPr id="15371" name="AutoShape 30"/>
          <p:cNvSpPr>
            <a:spLocks noChangeArrowheads="1"/>
          </p:cNvSpPr>
          <p:nvPr/>
        </p:nvSpPr>
        <p:spPr bwMode="auto">
          <a:xfrm>
            <a:off x="6127750" y="354013"/>
            <a:ext cx="2727325" cy="866775"/>
          </a:xfrm>
          <a:prstGeom prst="wedgeEllipseCallout">
            <a:avLst>
              <a:gd name="adj1" fmla="val -78815"/>
              <a:gd name="adj2" fmla="val -24037"/>
            </a:avLst>
          </a:prstGeom>
          <a:solidFill>
            <a:schemeClr val="accent1"/>
          </a:solidFill>
          <a:ln w="9525">
            <a:solidFill>
              <a:schemeClr val="tx1"/>
            </a:solidFill>
            <a:miter lim="800000"/>
            <a:headEnd/>
            <a:tailEnd/>
          </a:ln>
        </p:spPr>
        <p:txBody>
          <a:bodyPr/>
          <a:lstStyle/>
          <a:p>
            <a:pPr algn="ctr"/>
            <a:r>
              <a:rPr lang="en-US" sz="1200"/>
              <a:t>Ide, teori, perspektif, yg hanya diketahui hanya oleh mereka atau koleganya</a:t>
            </a:r>
          </a:p>
        </p:txBody>
      </p:sp>
      <p:sp>
        <p:nvSpPr>
          <p:cNvPr id="15372" name="AutoShape 31"/>
          <p:cNvSpPr>
            <a:spLocks noChangeArrowheads="1"/>
          </p:cNvSpPr>
          <p:nvPr/>
        </p:nvSpPr>
        <p:spPr bwMode="auto">
          <a:xfrm flipH="1">
            <a:off x="382588" y="1144588"/>
            <a:ext cx="2211387" cy="833437"/>
          </a:xfrm>
          <a:prstGeom prst="wedgeEllipseCallout">
            <a:avLst>
              <a:gd name="adj1" fmla="val -94509"/>
              <a:gd name="adj2" fmla="val -8861"/>
            </a:avLst>
          </a:prstGeom>
          <a:solidFill>
            <a:schemeClr val="accent1"/>
          </a:solidFill>
          <a:ln w="9525">
            <a:solidFill>
              <a:schemeClr val="tx1"/>
            </a:solidFill>
            <a:miter lim="800000"/>
            <a:headEnd/>
            <a:tailEnd/>
          </a:ln>
        </p:spPr>
        <p:txBody>
          <a:bodyPr/>
          <a:lstStyle/>
          <a:p>
            <a:pPr algn="ctr"/>
            <a:r>
              <a:rPr lang="en-US" sz="1200"/>
              <a:t>Diverifikasi dan kodifikasi melalui proses ilmiah</a:t>
            </a:r>
          </a:p>
        </p:txBody>
      </p:sp>
      <p:sp>
        <p:nvSpPr>
          <p:cNvPr id="15373" name="AutoShape 32"/>
          <p:cNvSpPr>
            <a:spLocks noChangeArrowheads="1"/>
          </p:cNvSpPr>
          <p:nvPr/>
        </p:nvSpPr>
        <p:spPr bwMode="auto">
          <a:xfrm flipH="1">
            <a:off x="6021388" y="2674938"/>
            <a:ext cx="3122612" cy="742950"/>
          </a:xfrm>
          <a:prstGeom prst="wedgeEllipseCallout">
            <a:avLst>
              <a:gd name="adj1" fmla="val 38917"/>
              <a:gd name="adj2" fmla="val -80819"/>
            </a:avLst>
          </a:prstGeom>
          <a:solidFill>
            <a:schemeClr val="accent1"/>
          </a:solidFill>
          <a:ln w="9525">
            <a:solidFill>
              <a:schemeClr val="tx1"/>
            </a:solidFill>
            <a:miter lim="800000"/>
            <a:headEnd/>
            <a:tailEnd/>
          </a:ln>
        </p:spPr>
        <p:txBody>
          <a:bodyPr/>
          <a:lstStyle/>
          <a:p>
            <a:pPr algn="ctr"/>
            <a:r>
              <a:rPr lang="en-US" sz="1200"/>
              <a:t>Tacit Knowledge diformalkan dan disajikan dlm bahasa yg dpt dikomunikasikan</a:t>
            </a:r>
          </a:p>
        </p:txBody>
      </p:sp>
    </p:spTree>
  </p:cSld>
  <p:clrMapOvr>
    <a:masterClrMapping/>
  </p:clrMapOvr>
  <p:transition>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pPr eaLnBrk="1" hangingPunct="1">
              <a:defRPr/>
            </a:pPr>
            <a:r>
              <a:rPr lang="en-US" sz="4000" smtClean="0"/>
              <a:t>Technology as Socially Constructed</a:t>
            </a:r>
          </a:p>
        </p:txBody>
      </p:sp>
      <p:sp>
        <p:nvSpPr>
          <p:cNvPr id="43011" name="Rectangle 3"/>
          <p:cNvSpPr>
            <a:spLocks noGrp="1" noChangeArrowheads="1"/>
          </p:cNvSpPr>
          <p:nvPr>
            <p:ph idx="1"/>
          </p:nvPr>
        </p:nvSpPr>
        <p:spPr/>
        <p:txBody>
          <a:bodyPr>
            <a:noAutofit/>
          </a:bodyPr>
          <a:lstStyle/>
          <a:p>
            <a:pPr marL="609600" indent="-609600" eaLnBrk="1" hangingPunct="1">
              <a:buFontTx/>
              <a:buAutoNum type="arabicPeriod"/>
              <a:defRPr/>
            </a:pPr>
            <a:r>
              <a:rPr lang="en-US" sz="1800" smtClean="0">
                <a:solidFill>
                  <a:srgbClr val="FF9900"/>
                </a:solidFill>
              </a:rPr>
              <a:t>Opportunity.</a:t>
            </a:r>
            <a:r>
              <a:rPr lang="en-US" sz="1800" smtClean="0"/>
              <a:t> </a:t>
            </a:r>
            <a:r>
              <a:rPr lang="en-US" sz="1100" smtClean="0"/>
              <a:t>Technology development takes place when human beings perceive an opportunity for improvement due to either intrinsic or economic reasons.</a:t>
            </a:r>
          </a:p>
          <a:p>
            <a:pPr marL="609600" indent="-609600" eaLnBrk="1" hangingPunct="1">
              <a:buFontTx/>
              <a:buAutoNum type="arabicPeriod"/>
              <a:defRPr/>
            </a:pPr>
            <a:r>
              <a:rPr lang="en-US" sz="1800" smtClean="0">
                <a:solidFill>
                  <a:srgbClr val="FF9900"/>
                </a:solidFill>
              </a:rPr>
              <a:t>Appropriability. </a:t>
            </a:r>
            <a:r>
              <a:rPr lang="en-US" sz="1100" smtClean="0"/>
              <a:t>In many cases, where the technolgy development is due to economic motives, individuals will pursue development only to the extent that there is a reasonable assurance that the fruits of their labor will flow back to the developers.</a:t>
            </a:r>
            <a:endParaRPr lang="en-US" sz="1800" smtClean="0">
              <a:solidFill>
                <a:srgbClr val="FF9900"/>
              </a:solidFill>
            </a:endParaRPr>
          </a:p>
          <a:p>
            <a:pPr marL="609600" indent="-609600" eaLnBrk="1" hangingPunct="1">
              <a:buFontTx/>
              <a:buAutoNum type="arabicPeriod"/>
              <a:defRPr/>
            </a:pPr>
            <a:r>
              <a:rPr lang="en-US" sz="1800" smtClean="0">
                <a:solidFill>
                  <a:srgbClr val="FF9900"/>
                </a:solidFill>
              </a:rPr>
              <a:t>Transferability.</a:t>
            </a:r>
            <a:r>
              <a:rPr lang="en-US" sz="1800" smtClean="0"/>
              <a:t> </a:t>
            </a:r>
            <a:r>
              <a:rPr lang="en-US" sz="1100" smtClean="0"/>
              <a:t>Technology or knowledge transfer is not smooth; knowledge is sticky. When human beings communicate, there is no perfect correspondence between the message that the sender intends and the one understood by the receiver.</a:t>
            </a:r>
            <a:endParaRPr lang="en-US" sz="1800" smtClean="0"/>
          </a:p>
          <a:p>
            <a:pPr marL="609600" indent="-609600" eaLnBrk="1" hangingPunct="1">
              <a:buFontTx/>
              <a:buAutoNum type="arabicPeriod"/>
              <a:defRPr/>
            </a:pPr>
            <a:r>
              <a:rPr lang="en-US" sz="1800" smtClean="0">
                <a:solidFill>
                  <a:srgbClr val="FF9900"/>
                </a:solidFill>
              </a:rPr>
              <a:t>Resources.</a:t>
            </a:r>
            <a:r>
              <a:rPr lang="en-US" sz="1800" smtClean="0"/>
              <a:t> </a:t>
            </a:r>
            <a:r>
              <a:rPr lang="en-US" sz="1100" smtClean="0"/>
              <a:t>Tehcnology development consumes resources. The most obvious resources involved are money, time, and people. In addition, other reources—collateral assets—may be needed to exploit at technology opportunity.</a:t>
            </a:r>
            <a:endParaRPr lang="en-US" sz="1800" smtClean="0"/>
          </a:p>
        </p:txBody>
      </p:sp>
    </p:spTree>
  </p:cSld>
  <p:clrMapOvr>
    <a:masterClrMapping/>
  </p:clrMapOvr>
  <p:transition>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759" name="Group 247"/>
          <p:cNvGraphicFramePr>
            <a:graphicFrameLocks noGrp="1"/>
          </p:cNvGraphicFramePr>
          <p:nvPr>
            <p:extLst>
              <p:ext uri="{D42A27DB-BD31-4B8C-83A1-F6EECF244321}">
                <p14:modId xmlns:p14="http://schemas.microsoft.com/office/powerpoint/2010/main" val="2738957359"/>
              </p:ext>
            </p:extLst>
          </p:nvPr>
        </p:nvGraphicFramePr>
        <p:xfrm>
          <a:off x="271463" y="185738"/>
          <a:ext cx="8331206" cy="4585716"/>
        </p:xfrm>
        <a:graphic>
          <a:graphicData uri="http://schemas.openxmlformats.org/drawingml/2006/table">
            <a:tbl>
              <a:tblPr/>
              <a:tblGrid>
                <a:gridCol w="2083204"/>
                <a:gridCol w="312320"/>
                <a:gridCol w="1770884"/>
                <a:gridCol w="2081594"/>
                <a:gridCol w="2083204"/>
              </a:tblGrid>
              <a:tr h="240494">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1950</a:t>
                      </a:r>
                    </a:p>
                  </a:txBody>
                  <a:tcPr marT="34290" marB="34290" horzOverflow="overflow">
                    <a:lnL cap="flat">
                      <a:noFill/>
                    </a:lnL>
                    <a:lnR>
                      <a:noFill/>
                    </a:lnR>
                    <a:lnT cap="flat">
                      <a:noFill/>
                    </a:lnT>
                    <a:lnB>
                      <a:noFill/>
                    </a:lnB>
                    <a:lnTlToBr>
                      <a:noFill/>
                    </a:lnTlToBr>
                    <a:lnBlToTr>
                      <a:noFill/>
                    </a:lnBlToTr>
                    <a:solidFill>
                      <a:schemeClr val="accent2">
                        <a:lumMod val="40000"/>
                        <a:lumOff val="60000"/>
                      </a:schemeClr>
                    </a:solidFill>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1970</a:t>
                      </a:r>
                    </a:p>
                  </a:txBody>
                  <a:tcPr marT="34290" marB="34290" horzOverflow="overflow">
                    <a:lnL>
                      <a:noFill/>
                    </a:lnL>
                    <a:lnR>
                      <a:noFill/>
                    </a:lnR>
                    <a:lnT cap="flat">
                      <a:noFill/>
                    </a:lnT>
                    <a:lnB>
                      <a:noFill/>
                    </a:lnB>
                    <a:lnTlToBr>
                      <a:noFill/>
                    </a:lnTlToBr>
                    <a:lnBlToTr>
                      <a:noFill/>
                    </a:lnBlToTr>
                    <a:solidFill>
                      <a:schemeClr val="accent2">
                        <a:lumMod val="40000"/>
                        <a:lumOff val="60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1980</a:t>
                      </a:r>
                    </a:p>
                  </a:txBody>
                  <a:tcPr marT="34290" marB="34290" horzOverflow="overflow">
                    <a:lnL>
                      <a:noFill/>
                    </a:lnL>
                    <a:lnR>
                      <a:noFill/>
                    </a:lnR>
                    <a:lnT cap="flat">
                      <a:noFill/>
                    </a:lnT>
                    <a:lnB>
                      <a:noFill/>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1990s</a:t>
                      </a:r>
                    </a:p>
                  </a:txBody>
                  <a:tcPr marT="34290" marB="34290" horzOverflow="overflow">
                    <a:lnL>
                      <a:noFill/>
                    </a:lnL>
                    <a:lnR cap="flat">
                      <a:noFill/>
                    </a:lnR>
                    <a:lnT cap="flat">
                      <a:noFill/>
                    </a:lnT>
                    <a:lnB>
                      <a:noFill/>
                    </a:lnB>
                    <a:lnTlToBr>
                      <a:noFill/>
                    </a:lnTlToBr>
                    <a:lnBlToTr>
                      <a:noFill/>
                    </a:lnBlToTr>
                    <a:solidFill>
                      <a:schemeClr val="accent2">
                        <a:lumMod val="40000"/>
                        <a:lumOff val="60000"/>
                      </a:schemeClr>
                    </a:solidFill>
                  </a:tcPr>
                </a:tc>
              </a:tr>
              <a:tr h="450380">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R&amp;D</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Management</a:t>
                      </a:r>
                    </a:p>
                  </a:txBody>
                  <a:tcPr marT="34290" marB="34290" horzOverflow="overflow">
                    <a:lnL cap="flat">
                      <a:noFill/>
                    </a:lnL>
                    <a:lnR>
                      <a:noFill/>
                    </a:lnR>
                    <a:lnT>
                      <a:noFill/>
                    </a:lnT>
                    <a:lnB>
                      <a:noFill/>
                    </a:lnB>
                    <a:lnTlToBr>
                      <a:noFill/>
                    </a:lnTlToBr>
                    <a:lnBlToTr>
                      <a:noFill/>
                    </a:lnBlToTr>
                    <a:solidFill>
                      <a:schemeClr val="accent2">
                        <a:lumMod val="40000"/>
                        <a:lumOff val="60000"/>
                      </a:schemeClr>
                    </a:solidFill>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Mgt of</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Innovation</a:t>
                      </a:r>
                    </a:p>
                  </a:txBody>
                  <a:tcPr marT="34290" marB="34290" horzOverflow="overflow">
                    <a:lnL>
                      <a:noFill/>
                    </a:lnL>
                    <a:lnR>
                      <a:noFill/>
                    </a:lnR>
                    <a:lnT>
                      <a:noFill/>
                    </a:lnT>
                    <a:lnB>
                      <a:noFill/>
                    </a:lnB>
                    <a:lnTlToBr>
                      <a:noFill/>
                    </a:lnTlToBr>
                    <a:lnBlToTr>
                      <a:noFill/>
                    </a:lnBlToTr>
                    <a:solidFill>
                      <a:schemeClr val="accent2">
                        <a:lumMod val="40000"/>
                        <a:lumOff val="60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Technology</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Strategy</a:t>
                      </a:r>
                    </a:p>
                  </a:txBody>
                  <a:tcPr marT="34290" marB="34290" horzOverflow="overflow">
                    <a:lnL>
                      <a:noFill/>
                    </a:lnL>
                    <a:lnR>
                      <a:noFill/>
                    </a:lnR>
                    <a:lnT>
                      <a:noFill/>
                    </a:lnT>
                    <a:lnB>
                      <a:noFill/>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Value-Based</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Management</a:t>
                      </a:r>
                    </a:p>
                  </a:txBody>
                  <a:tcPr marT="34290" marB="34290" horzOverflow="overflow">
                    <a:lnL>
                      <a:noFill/>
                    </a:lnL>
                    <a:lnR cap="flat">
                      <a:noFill/>
                    </a:lnR>
                    <a:lnT>
                      <a:noFill/>
                    </a:lnT>
                    <a:lnB>
                      <a:noFill/>
                    </a:lnB>
                    <a:lnTlToBr>
                      <a:noFill/>
                    </a:lnTlToBr>
                    <a:lnBlToTr>
                      <a:noFill/>
                    </a:lnBlToTr>
                    <a:solidFill>
                      <a:schemeClr val="accent2">
                        <a:lumMod val="40000"/>
                        <a:lumOff val="60000"/>
                      </a:schemeClr>
                    </a:solidFill>
                  </a:tcPr>
                </a:tc>
              </a:tr>
              <a:tr h="240494">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cap="flat">
                      <a:noFill/>
                    </a:lnL>
                    <a:lnR>
                      <a:noFill/>
                    </a:lnR>
                    <a:lnT>
                      <a:noFill/>
                    </a:lnT>
                    <a:lnB>
                      <a:noFill/>
                    </a:lnB>
                    <a:lnTlToBr>
                      <a:noFill/>
                    </a:lnTlToBr>
                    <a:lnBlToTr>
                      <a:noFill/>
                    </a:lnBlToTr>
                    <a:solidFill>
                      <a:schemeClr val="accent2">
                        <a:lumMod val="40000"/>
                        <a:lumOff val="60000"/>
                      </a:schemeClr>
                    </a:solid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a:noFill/>
                    </a:lnR>
                    <a:lnT>
                      <a:noFill/>
                    </a:lnT>
                    <a:lnB>
                      <a:noFill/>
                    </a:lnB>
                    <a:lnTlToBr>
                      <a:noFill/>
                    </a:lnTlToBr>
                    <a:lnBlToTr>
                      <a:noFill/>
                    </a:lnBlToTr>
                    <a:solidFill>
                      <a:schemeClr val="accent2">
                        <a:lumMod val="40000"/>
                        <a:lumOff val="60000"/>
                      </a:schemeClr>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a:noFill/>
                    </a:lnR>
                    <a:lnT>
                      <a:noFill/>
                    </a:lnT>
                    <a:lnB>
                      <a:noFill/>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cap="flat">
                      <a:noFill/>
                    </a:lnR>
                    <a:lnT>
                      <a:noFill/>
                    </a:lnT>
                    <a:lnB>
                      <a:noFill/>
                    </a:lnB>
                    <a:lnTlToBr>
                      <a:noFill/>
                    </a:lnTlToBr>
                    <a:lnBlToTr>
                      <a:noFill/>
                    </a:lnBlToTr>
                    <a:solidFill>
                      <a:schemeClr val="accent2">
                        <a:lumMod val="40000"/>
                        <a:lumOff val="60000"/>
                      </a:schemeClr>
                    </a:solidFill>
                  </a:tcPr>
                </a:tc>
              </a:tr>
              <a:tr h="240494">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Era of  Plentiful Resources</a:t>
                      </a:r>
                    </a:p>
                  </a:txBody>
                  <a:tcPr marT="34290" marB="34290" horzOverflow="overflow">
                    <a:lnL cap="flat">
                      <a:noFill/>
                    </a:lnL>
                    <a:lnR>
                      <a:noFill/>
                    </a:lnR>
                    <a:lnT>
                      <a:noFill/>
                    </a:lnT>
                    <a:lnB>
                      <a:noFill/>
                    </a:lnB>
                    <a:lnTlToBr>
                      <a:noFill/>
                    </a:lnTlToBr>
                    <a:lnBlToTr>
                      <a:noFill/>
                    </a:lnBlToTr>
                    <a:solidFill>
                      <a:schemeClr val="accent2">
                        <a:lumMod val="40000"/>
                        <a:lumOff val="60000"/>
                      </a:schemeClr>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a:noFill/>
                    </a:lnR>
                    <a:lnT>
                      <a:noFill/>
                    </a:lnT>
                    <a:lnB>
                      <a:noFill/>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a:noFill/>
                    </a:lnR>
                    <a:lnT>
                      <a:noFill/>
                    </a:lnT>
                    <a:lnB>
                      <a:noFill/>
                    </a:lnB>
                    <a:lnTlToBr>
                      <a:noFill/>
                    </a:lnTlToBr>
                    <a:lnBlToTr>
                      <a:noFill/>
                    </a:lnBlToTr>
                    <a:solidFill>
                      <a:schemeClr val="accent2">
                        <a:lumMod val="40000"/>
                        <a:lumOff val="60000"/>
                      </a:schemeClr>
                    </a:solid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Era of Accountablitity</a:t>
                      </a:r>
                    </a:p>
                  </a:txBody>
                  <a:tcPr marT="34290" marB="34290" horzOverflow="overflow">
                    <a:lnL>
                      <a:noFill/>
                    </a:lnL>
                    <a:lnR cap="flat">
                      <a:noFill/>
                    </a:lnR>
                    <a:lnT>
                      <a:noFill/>
                    </a:lnT>
                    <a:lnB>
                      <a:noFill/>
                    </a:lnB>
                    <a:lnTlToBr>
                      <a:noFill/>
                    </a:lnTlToBr>
                    <a:lnBlToTr>
                      <a:noFill/>
                    </a:lnBlToTr>
                    <a:solidFill>
                      <a:schemeClr val="accent2">
                        <a:lumMod val="40000"/>
                        <a:lumOff val="60000"/>
                      </a:schemeClr>
                    </a:solidFill>
                  </a:tcPr>
                </a:tc>
              </a:tr>
              <a:tr h="240494">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cap="flat">
                      <a:noFill/>
                    </a:lnL>
                    <a:lnR>
                      <a:noFill/>
                    </a:lnR>
                    <a:lnT>
                      <a:noFill/>
                    </a:lnT>
                    <a:lnB>
                      <a:noFill/>
                    </a:lnB>
                    <a:lnTlToBr>
                      <a:noFill/>
                    </a:lnTlToBr>
                    <a:lnBlToTr>
                      <a:noFill/>
                    </a:lnBlToTr>
                    <a:solidFill>
                      <a:schemeClr val="accent2">
                        <a:lumMod val="40000"/>
                        <a:lumOff val="60000"/>
                      </a:schemeClr>
                    </a:solid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a:noFill/>
                    </a:lnR>
                    <a:lnT>
                      <a:noFill/>
                    </a:lnT>
                    <a:lnB>
                      <a:noFill/>
                    </a:lnB>
                    <a:lnTlToBr>
                      <a:noFill/>
                    </a:lnTlToBr>
                    <a:lnBlToTr>
                      <a:noFill/>
                    </a:lnBlToTr>
                    <a:solidFill>
                      <a:schemeClr val="accent2">
                        <a:lumMod val="40000"/>
                        <a:lumOff val="60000"/>
                      </a:schemeClr>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a:noFill/>
                    </a:lnR>
                    <a:lnT>
                      <a:noFill/>
                    </a:lnT>
                    <a:lnB>
                      <a:noFill/>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cap="flat">
                      <a:noFill/>
                    </a:lnR>
                    <a:lnT>
                      <a:noFill/>
                    </a:lnT>
                    <a:lnB>
                      <a:noFill/>
                    </a:lnB>
                    <a:lnTlToBr>
                      <a:noFill/>
                    </a:lnTlToBr>
                    <a:lnBlToTr>
                      <a:noFill/>
                    </a:lnBlToTr>
                    <a:solidFill>
                      <a:schemeClr val="accent2">
                        <a:lumMod val="40000"/>
                        <a:lumOff val="60000"/>
                      </a:schemeClr>
                    </a:solidFill>
                  </a:tcPr>
                </a:tc>
              </a:tr>
              <a:tr h="45038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cap="flat">
                      <a:noFill/>
                    </a:lnL>
                    <a:lnR>
                      <a:noFill/>
                    </a:lnR>
                    <a:lnT>
                      <a:noFill/>
                    </a:lnT>
                    <a:lnB>
                      <a:noFill/>
                    </a:lnB>
                    <a:lnTlToBr>
                      <a:noFill/>
                    </a:lnTlToBr>
                    <a:lnBlToTr>
                      <a:noFill/>
                    </a:lnBlToTr>
                    <a:solidFill>
                      <a:schemeClr val="accent2">
                        <a:lumMod val="40000"/>
                        <a:lumOff val="60000"/>
                      </a:schemeClr>
                    </a:solidFill>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New venture</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division</a:t>
                      </a:r>
                    </a:p>
                  </a:txBody>
                  <a:tcPr marT="34290" marB="34290" horzOverflow="overflow">
                    <a:lnL>
                      <a:noFill/>
                    </a:lnL>
                    <a:lnR>
                      <a:noFill/>
                    </a:lnR>
                    <a:lnT>
                      <a:noFill/>
                    </a:lnT>
                    <a:lnB>
                      <a:noFill/>
                    </a:lnB>
                    <a:lnTlToBr>
                      <a:noFill/>
                    </a:lnTlToBr>
                    <a:lnBlToTr>
                      <a:noFill/>
                    </a:lnBlToTr>
                    <a:solidFill>
                      <a:schemeClr val="accent2">
                        <a:lumMod val="40000"/>
                        <a:lumOff val="60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Linking to</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business</a:t>
                      </a:r>
                    </a:p>
                  </a:txBody>
                  <a:tcPr marT="34290" marB="34290" horzOverflow="overflow">
                    <a:lnL>
                      <a:noFill/>
                    </a:lnL>
                    <a:lnR>
                      <a:noFill/>
                    </a:lnR>
                    <a:lnT>
                      <a:noFill/>
                    </a:lnT>
                    <a:lnB>
                      <a:noFill/>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Broader vision</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Of technology</a:t>
                      </a:r>
                    </a:p>
                  </a:txBody>
                  <a:tcPr marT="34290" marB="34290" horzOverflow="overflow">
                    <a:lnL>
                      <a:noFill/>
                    </a:lnL>
                    <a:lnR cap="flat">
                      <a:noFill/>
                    </a:lnR>
                    <a:lnT>
                      <a:noFill/>
                    </a:lnT>
                    <a:lnB>
                      <a:noFill/>
                    </a:lnB>
                    <a:lnTlToBr>
                      <a:noFill/>
                    </a:lnTlToBr>
                    <a:lnBlToTr>
                      <a:noFill/>
                    </a:lnBlToTr>
                    <a:solidFill>
                      <a:schemeClr val="accent2">
                        <a:lumMod val="40000"/>
                        <a:lumOff val="60000"/>
                      </a:schemeClr>
                    </a:solidFill>
                  </a:tcPr>
                </a:tc>
              </a:tr>
              <a:tr h="240494">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cap="flat">
                      <a:noFill/>
                    </a:lnL>
                    <a:lnR>
                      <a:noFill/>
                    </a:lnR>
                    <a:lnT>
                      <a:noFill/>
                    </a:lnT>
                    <a:lnB>
                      <a:noFill/>
                    </a:lnB>
                    <a:lnTlToBr>
                      <a:noFill/>
                    </a:lnTlToBr>
                    <a:lnBlToTr>
                      <a:noFill/>
                    </a:lnBlToTr>
                    <a:solidFill>
                      <a:schemeClr val="accent2">
                        <a:lumMod val="40000"/>
                        <a:lumOff val="60000"/>
                      </a:schemeClr>
                    </a:solid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a:noFill/>
                    </a:lnR>
                    <a:lnT>
                      <a:noFill/>
                    </a:lnT>
                    <a:lnB>
                      <a:noFill/>
                    </a:lnB>
                    <a:lnTlToBr>
                      <a:noFill/>
                    </a:lnTlToBr>
                    <a:lnBlToTr>
                      <a:noFill/>
                    </a:lnBlToTr>
                    <a:solidFill>
                      <a:schemeClr val="accent2">
                        <a:lumMod val="40000"/>
                        <a:lumOff val="60000"/>
                      </a:schemeClr>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a:noFill/>
                    </a:lnR>
                    <a:lnT>
                      <a:noFill/>
                    </a:lnT>
                    <a:lnB>
                      <a:noFill/>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cap="flat">
                      <a:noFill/>
                    </a:lnR>
                    <a:lnT>
                      <a:noFill/>
                    </a:lnT>
                    <a:lnB>
                      <a:noFill/>
                    </a:lnB>
                    <a:lnTlToBr>
                      <a:noFill/>
                    </a:lnTlToBr>
                    <a:lnBlToTr>
                      <a:noFill/>
                    </a:lnBlToTr>
                    <a:solidFill>
                      <a:schemeClr val="accent2">
                        <a:lumMod val="40000"/>
                        <a:lumOff val="60000"/>
                      </a:schemeClr>
                    </a:solidFill>
                  </a:tcPr>
                </a:tc>
              </a:tr>
              <a:tr h="870151">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Allocation of</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Funds to projects</a:t>
                      </a:r>
                    </a:p>
                  </a:txBody>
                  <a:tcPr marT="34290" marB="34290" horzOverflow="overflow">
                    <a:lnL cap="flat">
                      <a:noFill/>
                    </a:lnL>
                    <a:lnR>
                      <a:noFill/>
                    </a:lnR>
                    <a:lnT>
                      <a:noFill/>
                    </a:lnT>
                    <a:lnB>
                      <a:noFill/>
                    </a:lnB>
                    <a:lnTlToBr>
                      <a:noFill/>
                    </a:lnTlToBr>
                    <a:lnBlToTr>
                      <a:noFill/>
                    </a:lnBlToTr>
                    <a:solidFill>
                      <a:schemeClr val="accent2">
                        <a:lumMod val="40000"/>
                        <a:lumOff val="60000"/>
                      </a:schemeClr>
                    </a:solidFill>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Innovation</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management</a:t>
                      </a:r>
                    </a:p>
                  </a:txBody>
                  <a:tcPr marT="34290" marB="34290" horzOverflow="overflow">
                    <a:lnL>
                      <a:noFill/>
                    </a:lnL>
                    <a:lnR>
                      <a:noFill/>
                    </a:lnR>
                    <a:lnT>
                      <a:noFill/>
                    </a:lnT>
                    <a:lnB>
                      <a:noFill/>
                    </a:lnB>
                    <a:lnTlToBr>
                      <a:noFill/>
                    </a:lnTlToBr>
                    <a:lnBlToTr>
                      <a:noFill/>
                    </a:lnBlToTr>
                    <a:solidFill>
                      <a:schemeClr val="accent2">
                        <a:lumMod val="40000"/>
                        <a:lumOff val="60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Different</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Organizational</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arrangement</a:t>
                      </a:r>
                    </a:p>
                  </a:txBody>
                  <a:tcPr marT="34290" marB="34290" horzOverflow="overflow">
                    <a:lnL>
                      <a:noFill/>
                    </a:lnL>
                    <a:lnR>
                      <a:noFill/>
                    </a:lnR>
                    <a:lnT>
                      <a:noFill/>
                    </a:lnT>
                    <a:lnB>
                      <a:noFill/>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Outsourching</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Tools to assess</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value</a:t>
                      </a:r>
                    </a:p>
                  </a:txBody>
                  <a:tcPr marT="34290" marB="34290" horzOverflow="overflow">
                    <a:lnL>
                      <a:noFill/>
                    </a:lnL>
                    <a:lnR cap="flat">
                      <a:noFill/>
                    </a:lnR>
                    <a:lnT>
                      <a:noFill/>
                    </a:lnT>
                    <a:lnB>
                      <a:noFill/>
                    </a:lnB>
                    <a:lnTlToBr>
                      <a:noFill/>
                    </a:lnTlToBr>
                    <a:lnBlToTr>
                      <a:noFill/>
                    </a:lnBlToTr>
                    <a:solidFill>
                      <a:schemeClr val="accent2">
                        <a:lumMod val="40000"/>
                        <a:lumOff val="60000"/>
                      </a:schemeClr>
                    </a:solidFill>
                  </a:tcPr>
                </a:tc>
              </a:tr>
              <a:tr h="45038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Scientific &amp;</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Engineers</a:t>
                      </a:r>
                    </a:p>
                  </a:txBody>
                  <a:tcPr marT="34290" marB="34290" horzOverflow="overflow">
                    <a:lnL cap="flat">
                      <a:noFill/>
                    </a:lnL>
                    <a:lnR>
                      <a:noFill/>
                    </a:lnR>
                    <a:lnT>
                      <a:noFill/>
                    </a:lnT>
                    <a:lnB>
                      <a:noFill/>
                    </a:lnB>
                    <a:lnTlToBr>
                      <a:noFill/>
                    </a:lnTlToBr>
                    <a:lnBlToTr>
                      <a:noFill/>
                    </a:lnBlToTr>
                    <a:solidFill>
                      <a:schemeClr val="accent2">
                        <a:lumMod val="40000"/>
                        <a:lumOff val="60000"/>
                      </a:schemeClr>
                    </a:solid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a:noFill/>
                    </a:lnR>
                    <a:lnT>
                      <a:noFill/>
                    </a:lnT>
                    <a:lnB>
                      <a:noFill/>
                    </a:lnB>
                    <a:lnTlToBr>
                      <a:noFill/>
                    </a:lnTlToBr>
                    <a:lnBlToTr>
                      <a:noFill/>
                    </a:lnBlToTr>
                    <a:solidFill>
                      <a:schemeClr val="accent2">
                        <a:lumMod val="40000"/>
                        <a:lumOff val="60000"/>
                      </a:schemeClr>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a:noFill/>
                    </a:lnR>
                    <a:lnT>
                      <a:noFill/>
                    </a:lnT>
                    <a:lnB>
                      <a:noFill/>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cap="flat">
                      <a:noFill/>
                    </a:lnR>
                    <a:lnT>
                      <a:noFill/>
                    </a:lnT>
                    <a:lnB>
                      <a:noFill/>
                    </a:lnB>
                    <a:lnTlToBr>
                      <a:noFill/>
                    </a:lnTlToBr>
                    <a:lnBlToTr>
                      <a:noFill/>
                    </a:lnBlToTr>
                    <a:solidFill>
                      <a:schemeClr val="accent2">
                        <a:lumMod val="40000"/>
                        <a:lumOff val="60000"/>
                      </a:schemeClr>
                    </a:solidFill>
                  </a:tcPr>
                </a:tc>
              </a:tr>
              <a:tr h="240494">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cap="flat">
                      <a:noFill/>
                    </a:lnL>
                    <a:lnR>
                      <a:noFill/>
                    </a:lnR>
                    <a:lnT>
                      <a:noFill/>
                    </a:lnT>
                    <a:lnB>
                      <a:noFill/>
                    </a:lnB>
                    <a:lnTlToBr>
                      <a:noFill/>
                    </a:lnTlToBr>
                    <a:lnBlToTr>
                      <a:noFill/>
                    </a:lnBlToTr>
                    <a:solidFill>
                      <a:schemeClr val="accent2">
                        <a:lumMod val="40000"/>
                        <a:lumOff val="60000"/>
                      </a:schemeClr>
                    </a:solid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a:noFill/>
                    </a:lnR>
                    <a:lnT>
                      <a:noFill/>
                    </a:lnT>
                    <a:lnB>
                      <a:noFill/>
                    </a:lnB>
                    <a:lnTlToBr>
                      <a:noFill/>
                    </a:lnTlToBr>
                    <a:lnBlToTr>
                      <a:noFill/>
                    </a:lnBlToTr>
                    <a:solidFill>
                      <a:schemeClr val="accent2">
                        <a:lumMod val="40000"/>
                        <a:lumOff val="60000"/>
                      </a:schemeClr>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a:noFill/>
                    </a:lnR>
                    <a:lnT>
                      <a:noFill/>
                    </a:lnT>
                    <a:lnB>
                      <a:noFill/>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Internal markets</a:t>
                      </a:r>
                    </a:p>
                  </a:txBody>
                  <a:tcPr marT="34290" marB="34290" horzOverflow="overflow">
                    <a:lnL>
                      <a:noFill/>
                    </a:lnL>
                    <a:lnR cap="flat">
                      <a:noFill/>
                    </a:lnR>
                    <a:lnT>
                      <a:noFill/>
                    </a:lnT>
                    <a:lnB>
                      <a:noFill/>
                    </a:lnB>
                    <a:lnTlToBr>
                      <a:noFill/>
                    </a:lnTlToBr>
                    <a:lnBlToTr>
                      <a:noFill/>
                    </a:lnBlToTr>
                    <a:solidFill>
                      <a:schemeClr val="accent2">
                        <a:lumMod val="40000"/>
                        <a:lumOff val="60000"/>
                      </a:schemeClr>
                    </a:solidFill>
                  </a:tcPr>
                </a:tc>
              </a:tr>
              <a:tr h="240494">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Leadership</a:t>
                      </a:r>
                    </a:p>
                  </a:txBody>
                  <a:tcPr marT="34290" marB="34290" horzOverflow="overflow">
                    <a:lnL cap="flat">
                      <a:noFill/>
                    </a:lnL>
                    <a:lnR>
                      <a:noFill/>
                    </a:lnR>
                    <a:lnT>
                      <a:noFill/>
                    </a:lnT>
                    <a:lnB>
                      <a:noFill/>
                    </a:lnB>
                    <a:lnTlToBr>
                      <a:noFill/>
                    </a:lnTlToBr>
                    <a:lnBlToTr>
                      <a:noFill/>
                    </a:lnBlToTr>
                    <a:solidFill>
                      <a:schemeClr val="accent2">
                        <a:lumMod val="40000"/>
                        <a:lumOff val="60000"/>
                      </a:schemeClr>
                    </a:solid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a:noFill/>
                    </a:lnR>
                    <a:lnT>
                      <a:noFill/>
                    </a:lnT>
                    <a:lnB>
                      <a:noFill/>
                    </a:lnB>
                    <a:lnTlToBr>
                      <a:noFill/>
                    </a:lnTlToBr>
                    <a:lnBlToTr>
                      <a:noFill/>
                    </a:lnBlToTr>
                    <a:solidFill>
                      <a:schemeClr val="accent2">
                        <a:lumMod val="40000"/>
                        <a:lumOff val="60000"/>
                      </a:schemeClr>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a:noFill/>
                    </a:lnR>
                    <a:lnT>
                      <a:noFill/>
                    </a:lnT>
                    <a:lnB>
                      <a:noFill/>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cap="flat">
                      <a:noFill/>
                    </a:lnR>
                    <a:lnT>
                      <a:noFill/>
                    </a:lnT>
                    <a:lnB>
                      <a:noFill/>
                    </a:lnB>
                    <a:lnTlToBr>
                      <a:noFill/>
                    </a:lnTlToBr>
                    <a:lnBlToTr>
                      <a:noFill/>
                    </a:lnBlToTr>
                    <a:solidFill>
                      <a:schemeClr val="accent2">
                        <a:lumMod val="40000"/>
                        <a:lumOff val="60000"/>
                      </a:schemeClr>
                    </a:solidFill>
                  </a:tcPr>
                </a:tc>
              </a:tr>
              <a:tr h="240494">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cap="flat">
                      <a:noFill/>
                    </a:lnL>
                    <a:lnR>
                      <a:noFill/>
                    </a:lnR>
                    <a:lnT>
                      <a:noFill/>
                    </a:lnT>
                    <a:lnB>
                      <a:noFill/>
                    </a:lnB>
                    <a:lnTlToBr>
                      <a:noFill/>
                    </a:lnTlToBr>
                    <a:lnBlToTr>
                      <a:noFill/>
                    </a:lnBlToTr>
                    <a:solidFill>
                      <a:schemeClr val="accent2">
                        <a:lumMod val="40000"/>
                        <a:lumOff val="60000"/>
                      </a:schemeClr>
                    </a:solid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a:noFill/>
                    </a:lnR>
                    <a:lnT>
                      <a:noFill/>
                    </a:lnT>
                    <a:lnB>
                      <a:noFill/>
                    </a:lnB>
                    <a:lnTlToBr>
                      <a:noFill/>
                    </a:lnTlToBr>
                    <a:lnBlToTr>
                      <a:noFill/>
                    </a:lnBlToTr>
                    <a:solidFill>
                      <a:schemeClr val="accent2">
                        <a:lumMod val="40000"/>
                        <a:lumOff val="60000"/>
                      </a:schemeClr>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a:noFill/>
                    </a:lnR>
                    <a:lnT>
                      <a:noFill/>
                    </a:lnT>
                    <a:lnB>
                      <a:noFill/>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cap="flat">
                      <a:noFill/>
                    </a:lnR>
                    <a:lnT>
                      <a:noFill/>
                    </a:lnT>
                    <a:lnB>
                      <a:noFill/>
                    </a:lnB>
                    <a:lnTlToBr>
                      <a:noFill/>
                    </a:lnTlToBr>
                    <a:lnBlToTr>
                      <a:noFill/>
                    </a:lnBlToTr>
                    <a:solidFill>
                      <a:schemeClr val="accent2">
                        <a:lumMod val="40000"/>
                        <a:lumOff val="60000"/>
                      </a:schemeClr>
                    </a:solidFill>
                  </a:tcPr>
                </a:tc>
              </a:tr>
              <a:tr h="240494">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R&amp;D Manager</a:t>
                      </a:r>
                    </a:p>
                  </a:txBody>
                  <a:tcPr marT="34290" marB="34290" horzOverflow="overflow">
                    <a:lnL cap="flat">
                      <a:noFill/>
                    </a:lnL>
                    <a:lnR>
                      <a:noFill/>
                    </a:lnR>
                    <a:lnT>
                      <a:noFill/>
                    </a:lnT>
                    <a:lnB cap="flat">
                      <a:noFill/>
                    </a:lnB>
                    <a:lnTlToBr>
                      <a:noFill/>
                    </a:lnTlToBr>
                    <a:lnBlToTr>
                      <a:noFill/>
                    </a:lnBlToTr>
                    <a:solidFill>
                      <a:schemeClr val="accent2">
                        <a:lumMod val="40000"/>
                        <a:lumOff val="60000"/>
                      </a:schemeClr>
                    </a:solid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a:noFill/>
                    </a:lnR>
                    <a:lnT>
                      <a:noFill/>
                    </a:lnT>
                    <a:lnB cap="flat">
                      <a:noFill/>
                    </a:lnB>
                    <a:lnTlToBr>
                      <a:noFill/>
                    </a:lnTlToBr>
                    <a:lnBlToTr>
                      <a:noFill/>
                    </a:lnBlToTr>
                    <a:solidFill>
                      <a:schemeClr val="accent2">
                        <a:lumMod val="40000"/>
                        <a:lumOff val="60000"/>
                      </a:schemeClr>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a:noFill/>
                    </a:lnR>
                    <a:lnT>
                      <a:noFill/>
                    </a:lnT>
                    <a:lnB cap="flat">
                      <a:noFill/>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ysClr val="windowText" lastClr="000000"/>
                          </a:solidFill>
                          <a:effectLst/>
                          <a:latin typeface="Garamond" pitchFamily="18" charset="0"/>
                        </a:rPr>
                        <a:t>Chief Technology Officer</a:t>
                      </a:r>
                    </a:p>
                  </a:txBody>
                  <a:tcPr marT="34290" marB="34290" horzOverflow="overflow">
                    <a:lnL>
                      <a:noFill/>
                    </a:lnL>
                    <a:lnR cap="flat">
                      <a:noFill/>
                    </a:lnR>
                    <a:lnT>
                      <a:noFill/>
                    </a:lnT>
                    <a:lnB cap="flat">
                      <a:noFill/>
                    </a:lnB>
                    <a:lnTlToBr>
                      <a:noFill/>
                    </a:lnTlToBr>
                    <a:lnBlToTr>
                      <a:noFill/>
                    </a:lnBlToTr>
                    <a:solidFill>
                      <a:schemeClr val="accent2">
                        <a:lumMod val="40000"/>
                        <a:lumOff val="60000"/>
                      </a:schemeClr>
                    </a:solidFill>
                  </a:tcPr>
                </a:tc>
              </a:tr>
            </a:tbl>
          </a:graphicData>
        </a:graphic>
      </p:graphicFrame>
      <p:sp>
        <p:nvSpPr>
          <p:cNvPr id="17463" name="Line 220"/>
          <p:cNvSpPr>
            <a:spLocks noChangeShapeType="1"/>
          </p:cNvSpPr>
          <p:nvPr/>
        </p:nvSpPr>
        <p:spPr bwMode="auto">
          <a:xfrm>
            <a:off x="1597025" y="327025"/>
            <a:ext cx="1447800" cy="0"/>
          </a:xfrm>
          <a:prstGeom prst="line">
            <a:avLst/>
          </a:prstGeom>
          <a:noFill/>
          <a:ln w="9525">
            <a:solidFill>
              <a:schemeClr val="tx1"/>
            </a:solidFill>
            <a:prstDash val="dash"/>
            <a:round/>
            <a:headEnd/>
            <a:tailEnd type="triangle" w="med" len="med"/>
          </a:ln>
        </p:spPr>
        <p:txBody>
          <a:bodyPr/>
          <a:lstStyle/>
          <a:p>
            <a:endParaRPr lang="en-US"/>
          </a:p>
        </p:txBody>
      </p:sp>
      <p:sp>
        <p:nvSpPr>
          <p:cNvPr id="17464" name="Line 221"/>
          <p:cNvSpPr>
            <a:spLocks noChangeShapeType="1"/>
          </p:cNvSpPr>
          <p:nvPr/>
        </p:nvSpPr>
        <p:spPr bwMode="auto">
          <a:xfrm>
            <a:off x="3749675" y="322263"/>
            <a:ext cx="1447800" cy="0"/>
          </a:xfrm>
          <a:prstGeom prst="line">
            <a:avLst/>
          </a:prstGeom>
          <a:noFill/>
          <a:ln w="9525">
            <a:solidFill>
              <a:schemeClr val="tx1"/>
            </a:solidFill>
            <a:prstDash val="dash"/>
            <a:round/>
            <a:headEnd/>
            <a:tailEnd type="triangle" w="med" len="med"/>
          </a:ln>
        </p:spPr>
        <p:txBody>
          <a:bodyPr/>
          <a:lstStyle/>
          <a:p>
            <a:endParaRPr lang="en-US"/>
          </a:p>
        </p:txBody>
      </p:sp>
      <p:sp>
        <p:nvSpPr>
          <p:cNvPr id="17465" name="Line 222"/>
          <p:cNvSpPr>
            <a:spLocks noChangeShapeType="1"/>
          </p:cNvSpPr>
          <p:nvPr/>
        </p:nvSpPr>
        <p:spPr bwMode="auto">
          <a:xfrm>
            <a:off x="3968750" y="571500"/>
            <a:ext cx="914400" cy="0"/>
          </a:xfrm>
          <a:prstGeom prst="line">
            <a:avLst/>
          </a:prstGeom>
          <a:noFill/>
          <a:ln w="9525">
            <a:solidFill>
              <a:schemeClr val="tx1"/>
            </a:solidFill>
            <a:round/>
            <a:headEnd/>
            <a:tailEnd type="triangle" w="med" len="med"/>
          </a:ln>
        </p:spPr>
        <p:txBody>
          <a:bodyPr/>
          <a:lstStyle/>
          <a:p>
            <a:endParaRPr lang="en-US"/>
          </a:p>
        </p:txBody>
      </p:sp>
      <p:sp>
        <p:nvSpPr>
          <p:cNvPr id="17466" name="Line 224"/>
          <p:cNvSpPr>
            <a:spLocks noChangeShapeType="1"/>
          </p:cNvSpPr>
          <p:nvPr/>
        </p:nvSpPr>
        <p:spPr bwMode="auto">
          <a:xfrm>
            <a:off x="5765800" y="323850"/>
            <a:ext cx="1447800" cy="0"/>
          </a:xfrm>
          <a:prstGeom prst="line">
            <a:avLst/>
          </a:prstGeom>
          <a:noFill/>
          <a:ln w="9525">
            <a:solidFill>
              <a:schemeClr val="tx1"/>
            </a:solidFill>
            <a:prstDash val="dash"/>
            <a:round/>
            <a:headEnd/>
            <a:tailEnd type="triangle" w="med" len="med"/>
          </a:ln>
        </p:spPr>
        <p:txBody>
          <a:bodyPr/>
          <a:lstStyle/>
          <a:p>
            <a:endParaRPr lang="en-US"/>
          </a:p>
        </p:txBody>
      </p:sp>
      <p:sp>
        <p:nvSpPr>
          <p:cNvPr id="17467" name="Line 226"/>
          <p:cNvSpPr>
            <a:spLocks noChangeShapeType="1"/>
          </p:cNvSpPr>
          <p:nvPr/>
        </p:nvSpPr>
        <p:spPr bwMode="auto">
          <a:xfrm>
            <a:off x="6026150" y="571500"/>
            <a:ext cx="914400" cy="0"/>
          </a:xfrm>
          <a:prstGeom prst="line">
            <a:avLst/>
          </a:prstGeom>
          <a:noFill/>
          <a:ln w="9525">
            <a:solidFill>
              <a:schemeClr val="tx1"/>
            </a:solidFill>
            <a:round/>
            <a:headEnd/>
            <a:tailEnd type="triangle" w="med" len="med"/>
          </a:ln>
        </p:spPr>
        <p:txBody>
          <a:bodyPr/>
          <a:lstStyle/>
          <a:p>
            <a:endParaRPr lang="en-US"/>
          </a:p>
        </p:txBody>
      </p:sp>
      <p:sp>
        <p:nvSpPr>
          <p:cNvPr id="17468" name="Line 227"/>
          <p:cNvSpPr>
            <a:spLocks noChangeShapeType="1"/>
          </p:cNvSpPr>
          <p:nvPr/>
        </p:nvSpPr>
        <p:spPr bwMode="auto">
          <a:xfrm>
            <a:off x="1927225" y="560388"/>
            <a:ext cx="914400" cy="0"/>
          </a:xfrm>
          <a:prstGeom prst="line">
            <a:avLst/>
          </a:prstGeom>
          <a:noFill/>
          <a:ln w="9525">
            <a:solidFill>
              <a:schemeClr val="tx1"/>
            </a:solidFill>
            <a:round/>
            <a:headEnd/>
            <a:tailEnd type="triangle" w="med" len="med"/>
          </a:ln>
        </p:spPr>
        <p:txBody>
          <a:bodyPr/>
          <a:lstStyle/>
          <a:p>
            <a:endParaRPr lang="en-US"/>
          </a:p>
        </p:txBody>
      </p:sp>
      <p:sp>
        <p:nvSpPr>
          <p:cNvPr id="17469" name="Line 232"/>
          <p:cNvSpPr>
            <a:spLocks noChangeShapeType="1"/>
          </p:cNvSpPr>
          <p:nvPr/>
        </p:nvSpPr>
        <p:spPr bwMode="auto">
          <a:xfrm>
            <a:off x="2587625" y="1219200"/>
            <a:ext cx="1417638" cy="0"/>
          </a:xfrm>
          <a:prstGeom prst="line">
            <a:avLst/>
          </a:prstGeom>
          <a:noFill/>
          <a:ln w="9525">
            <a:solidFill>
              <a:schemeClr val="tx1"/>
            </a:solidFill>
            <a:round/>
            <a:headEnd/>
            <a:tailEnd type="triangle" w="med" len="med"/>
          </a:ln>
        </p:spPr>
        <p:txBody>
          <a:bodyPr/>
          <a:lstStyle/>
          <a:p>
            <a:endParaRPr lang="en-US"/>
          </a:p>
        </p:txBody>
      </p:sp>
      <p:sp>
        <p:nvSpPr>
          <p:cNvPr id="17470" name="Line 233"/>
          <p:cNvSpPr>
            <a:spLocks noChangeShapeType="1"/>
          </p:cNvSpPr>
          <p:nvPr/>
        </p:nvSpPr>
        <p:spPr bwMode="auto">
          <a:xfrm flipH="1">
            <a:off x="4902200" y="1208088"/>
            <a:ext cx="1417638" cy="0"/>
          </a:xfrm>
          <a:prstGeom prst="line">
            <a:avLst/>
          </a:prstGeom>
          <a:noFill/>
          <a:ln w="9525">
            <a:solidFill>
              <a:schemeClr val="tx1"/>
            </a:solidFill>
            <a:round/>
            <a:headEnd/>
            <a:tailEnd type="triangle" w="med" len="med"/>
          </a:ln>
        </p:spPr>
        <p:txBody>
          <a:bodyPr/>
          <a:lstStyle/>
          <a:p>
            <a:endParaRPr lang="en-US"/>
          </a:p>
        </p:txBody>
      </p:sp>
      <p:sp>
        <p:nvSpPr>
          <p:cNvPr id="17471" name="Line 243"/>
          <p:cNvSpPr>
            <a:spLocks noChangeShapeType="1"/>
          </p:cNvSpPr>
          <p:nvPr/>
        </p:nvSpPr>
        <p:spPr bwMode="auto">
          <a:xfrm>
            <a:off x="2406650" y="4619625"/>
            <a:ext cx="1417638" cy="0"/>
          </a:xfrm>
          <a:prstGeom prst="line">
            <a:avLst/>
          </a:prstGeom>
          <a:noFill/>
          <a:ln w="9525">
            <a:solidFill>
              <a:schemeClr val="tx1"/>
            </a:solidFill>
            <a:round/>
            <a:headEnd/>
            <a:tailEnd type="triangle" w="med" len="med"/>
          </a:ln>
        </p:spPr>
        <p:txBody>
          <a:bodyPr/>
          <a:lstStyle/>
          <a:p>
            <a:endParaRPr lang="en-US"/>
          </a:p>
        </p:txBody>
      </p:sp>
      <p:sp>
        <p:nvSpPr>
          <p:cNvPr id="17472" name="Line 244"/>
          <p:cNvSpPr>
            <a:spLocks noChangeShapeType="1"/>
          </p:cNvSpPr>
          <p:nvPr/>
        </p:nvSpPr>
        <p:spPr bwMode="auto">
          <a:xfrm flipH="1">
            <a:off x="4705350" y="4625975"/>
            <a:ext cx="1417638" cy="0"/>
          </a:xfrm>
          <a:prstGeom prst="line">
            <a:avLst/>
          </a:prstGeom>
          <a:noFill/>
          <a:ln w="9525">
            <a:solidFill>
              <a:schemeClr val="tx1"/>
            </a:solidFill>
            <a:round/>
            <a:headEnd/>
            <a:tailEnd type="triangle" w="med" len="med"/>
          </a:ln>
        </p:spPr>
        <p:txBody>
          <a:bodyPr/>
          <a:lstStyle/>
          <a:p>
            <a:endParaRPr lang="en-US"/>
          </a:p>
        </p:txBody>
      </p:sp>
      <p:sp>
        <p:nvSpPr>
          <p:cNvPr id="64757" name="Text Box 245"/>
          <p:cNvSpPr txBox="1">
            <a:spLocks noChangeArrowheads="1"/>
          </p:cNvSpPr>
          <p:nvPr/>
        </p:nvSpPr>
        <p:spPr bwMode="auto">
          <a:xfrm>
            <a:off x="0" y="4795838"/>
            <a:ext cx="4070350" cy="338137"/>
          </a:xfrm>
          <a:prstGeom prst="rect">
            <a:avLst/>
          </a:prstGeom>
          <a:solidFill>
            <a:srgbClr val="000000"/>
          </a:solidFill>
          <a:ln w="9525">
            <a:solidFill>
              <a:srgbClr val="FF00FF"/>
            </a:solidFill>
            <a:miter lim="800000"/>
            <a:headEnd/>
            <a:tailEnd/>
          </a:ln>
          <a:effectLst/>
        </p:spPr>
        <p:txBody>
          <a:bodyPr wrap="none">
            <a:spAutoFit/>
          </a:bodyPr>
          <a:lstStyle/>
          <a:p>
            <a:pPr>
              <a:defRPr/>
            </a:pPr>
            <a:r>
              <a:rPr lang="en-US" sz="1600" b="1">
                <a:effectLst>
                  <a:outerShdw blurRad="38100" dist="38100" dir="2700000" algn="tl">
                    <a:srgbClr val="006E6B"/>
                  </a:outerShdw>
                </a:effectLst>
                <a:latin typeface="QuickType" pitchFamily="34" charset="0"/>
              </a:rPr>
              <a:t>Evolution Of Managemet Of Technology</a:t>
            </a:r>
            <a:endParaRPr lang="en-US" b="1">
              <a:effectLst>
                <a:outerShdw blurRad="38100" dist="38100" dir="2700000" algn="tl">
                  <a:srgbClr val="006E6B"/>
                </a:outerShdw>
              </a:effectLst>
              <a:latin typeface="QuickType" pitchFamily="34" charset="0"/>
            </a:endParaRPr>
          </a:p>
        </p:txBody>
      </p:sp>
    </p:spTree>
  </p:cSld>
  <p:clrMapOvr>
    <a:masterClrMapping/>
  </p:clrMapOvr>
  <p:transition>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defRPr/>
            </a:pPr>
            <a:r>
              <a:rPr lang="en-US" sz="4000" smtClean="0"/>
              <a:t>Definisi Manajemen Teknologi</a:t>
            </a:r>
          </a:p>
        </p:txBody>
      </p:sp>
      <p:sp>
        <p:nvSpPr>
          <p:cNvPr id="44035" name="Rectangle 3"/>
          <p:cNvSpPr>
            <a:spLocks noGrp="1" noChangeArrowheads="1"/>
          </p:cNvSpPr>
          <p:nvPr>
            <p:ph idx="1"/>
          </p:nvPr>
        </p:nvSpPr>
        <p:spPr>
          <a:xfrm>
            <a:off x="468086" y="1360262"/>
            <a:ext cx="4246789" cy="3298824"/>
          </a:xfrm>
          <a:solidFill>
            <a:srgbClr val="000000"/>
          </a:solidFill>
        </p:spPr>
        <p:txBody>
          <a:bodyPr>
            <a:normAutofit/>
          </a:bodyPr>
          <a:lstStyle/>
          <a:p>
            <a:pPr marL="0" indent="0" eaLnBrk="1" hangingPunct="1">
              <a:buFontTx/>
              <a:buNone/>
              <a:defRPr/>
            </a:pPr>
            <a:r>
              <a:rPr lang="en-US" sz="2000" b="1" dirty="0" smtClean="0">
                <a:solidFill>
                  <a:srgbClr val="FFFF00"/>
                </a:solidFill>
                <a:effectLst>
                  <a:outerShdw blurRad="38100" dist="38100" dir="2700000" algn="tl">
                    <a:srgbClr val="006E6B"/>
                  </a:outerShdw>
                </a:effectLst>
                <a:latin typeface="Courier New" pitchFamily="49" charset="0"/>
              </a:rPr>
              <a:t>Management of technology links engineering, science, and management disciplines to plan, to develop, and to implement technological capabilities to shape and accomplish the </a:t>
            </a:r>
            <a:r>
              <a:rPr lang="en-US" sz="2000" b="1" i="1" dirty="0" smtClean="0">
                <a:solidFill>
                  <a:srgbClr val="FFFF00"/>
                </a:solidFill>
                <a:effectLst>
                  <a:outerShdw blurRad="38100" dist="38100" dir="2700000" algn="tl">
                    <a:srgbClr val="006E6B"/>
                  </a:outerShdw>
                </a:effectLst>
                <a:latin typeface="Courier New" pitchFamily="49" charset="0"/>
              </a:rPr>
              <a:t>strategic and operational</a:t>
            </a:r>
            <a:r>
              <a:rPr lang="en-US" sz="2000" b="1" dirty="0" smtClean="0">
                <a:solidFill>
                  <a:srgbClr val="FFFF00"/>
                </a:solidFill>
                <a:effectLst>
                  <a:outerShdw blurRad="38100" dist="38100" dir="2700000" algn="tl">
                    <a:srgbClr val="006E6B"/>
                  </a:outerShdw>
                </a:effectLst>
                <a:latin typeface="Courier New" pitchFamily="49" charset="0"/>
              </a:rPr>
              <a:t> goals of an organization</a:t>
            </a:r>
          </a:p>
        </p:txBody>
      </p:sp>
      <p:sp>
        <p:nvSpPr>
          <p:cNvPr id="44037" name="Rectangle 5"/>
          <p:cNvSpPr>
            <a:spLocks noChangeArrowheads="1"/>
          </p:cNvSpPr>
          <p:nvPr/>
        </p:nvSpPr>
        <p:spPr bwMode="auto">
          <a:xfrm>
            <a:off x="4925786" y="1447573"/>
            <a:ext cx="3838575" cy="2881312"/>
          </a:xfrm>
          <a:prstGeom prst="rect">
            <a:avLst/>
          </a:prstGeom>
          <a:solidFill>
            <a:schemeClr val="tx1"/>
          </a:solidFill>
          <a:ln w="9525">
            <a:noFill/>
            <a:miter lim="800000"/>
            <a:headEnd/>
            <a:tailEnd/>
          </a:ln>
          <a:effectLst/>
        </p:spPr>
        <p:txBody>
          <a:bodyPr/>
          <a:lstStyle/>
          <a:p>
            <a:pPr eaLnBrk="1" hangingPunct="1">
              <a:spcBef>
                <a:spcPct val="20000"/>
              </a:spcBef>
              <a:buClr>
                <a:schemeClr val="hlink"/>
              </a:buClr>
              <a:defRPr/>
            </a:pPr>
            <a:r>
              <a:rPr lang="en-US" sz="1600" b="1" dirty="0" err="1">
                <a:solidFill>
                  <a:schemeClr val="bg1"/>
                </a:solidFill>
                <a:effectLst>
                  <a:outerShdw blurRad="38100" dist="38100" dir="2700000" algn="tl">
                    <a:srgbClr val="C0C0C0"/>
                  </a:outerShdw>
                </a:effectLst>
                <a:latin typeface="Courier New" pitchFamily="49" charset="0"/>
              </a:rPr>
              <a:t>Manajemen</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teknologi</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menghubungkan</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rekayasa</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ilmu</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dan</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manajemen</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untuk</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merencanakan</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mengembangkan</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dan</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menerapkan</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kemampuan</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teknologikal</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untuk</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membentuk</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dan</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merealisasikan</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sasaran</a:t>
            </a:r>
            <a:r>
              <a:rPr lang="en-US" sz="1600" b="1" dirty="0">
                <a:solidFill>
                  <a:schemeClr val="bg1"/>
                </a:solidFill>
                <a:effectLst>
                  <a:outerShdw blurRad="38100" dist="38100" dir="2700000" algn="tl">
                    <a:srgbClr val="C0C0C0"/>
                  </a:outerShdw>
                </a:effectLst>
                <a:latin typeface="Courier New" pitchFamily="49" charset="0"/>
              </a:rPr>
              <a:t> </a:t>
            </a:r>
            <a:r>
              <a:rPr lang="en-US" sz="1600" b="1" i="1" dirty="0">
                <a:solidFill>
                  <a:schemeClr val="bg1"/>
                </a:solidFill>
                <a:effectLst>
                  <a:outerShdw blurRad="38100" dist="38100" dir="2700000" algn="tl">
                    <a:srgbClr val="C0C0C0"/>
                  </a:outerShdw>
                </a:effectLst>
                <a:latin typeface="Courier New" pitchFamily="49" charset="0"/>
              </a:rPr>
              <a:t>strategic </a:t>
            </a:r>
            <a:r>
              <a:rPr lang="en-US" sz="1600" b="1" dirty="0" err="1">
                <a:solidFill>
                  <a:schemeClr val="bg1"/>
                </a:solidFill>
                <a:effectLst>
                  <a:outerShdw blurRad="38100" dist="38100" dir="2700000" algn="tl">
                    <a:srgbClr val="C0C0C0"/>
                  </a:outerShdw>
                </a:effectLst>
                <a:latin typeface="Courier New" pitchFamily="49" charset="0"/>
              </a:rPr>
              <a:t>dan</a:t>
            </a:r>
            <a:r>
              <a:rPr lang="en-US" sz="1600" b="1" dirty="0">
                <a:solidFill>
                  <a:schemeClr val="bg1"/>
                </a:solidFill>
                <a:effectLst>
                  <a:outerShdw blurRad="38100" dist="38100" dir="2700000" algn="tl">
                    <a:srgbClr val="C0C0C0"/>
                  </a:outerShdw>
                </a:effectLst>
                <a:latin typeface="Courier New" pitchFamily="49" charset="0"/>
              </a:rPr>
              <a:t> </a:t>
            </a:r>
            <a:r>
              <a:rPr lang="en-US" sz="1600" b="1" i="1" dirty="0" err="1">
                <a:solidFill>
                  <a:schemeClr val="bg1"/>
                </a:solidFill>
                <a:effectLst>
                  <a:outerShdw blurRad="38100" dist="38100" dir="2700000" algn="tl">
                    <a:srgbClr val="C0C0C0"/>
                  </a:outerShdw>
                </a:effectLst>
                <a:latin typeface="Courier New" pitchFamily="49" charset="0"/>
              </a:rPr>
              <a:t>operatinal</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suatu</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organisasi</a:t>
            </a:r>
            <a:r>
              <a:rPr lang="en-US" sz="1600" b="1" dirty="0">
                <a:solidFill>
                  <a:schemeClr val="bg1"/>
                </a:solidFill>
                <a:effectLst>
                  <a:outerShdw blurRad="38100" dist="38100" dir="2700000" algn="tl">
                    <a:srgbClr val="C0C0C0"/>
                  </a:outerShdw>
                </a:effectLst>
                <a:latin typeface="Courier New" pitchFamily="49" charset="0"/>
              </a:rPr>
              <a:t>.</a:t>
            </a:r>
          </a:p>
        </p:txBody>
      </p:sp>
    </p:spTree>
  </p:cSld>
  <p:clrMapOvr>
    <a:masterClrMapping/>
  </p:clrMapOvr>
  <p:transition>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normAutofit fontScale="90000"/>
          </a:bodyPr>
          <a:lstStyle/>
          <a:p>
            <a:pPr eaLnBrk="1" hangingPunct="1">
              <a:defRPr/>
            </a:pPr>
            <a:r>
              <a:rPr lang="en-US" sz="7200" smtClean="0">
                <a:solidFill>
                  <a:srgbClr val="00FF00"/>
                </a:solidFill>
              </a:rPr>
              <a:t>3</a:t>
            </a:r>
            <a:r>
              <a:rPr lang="en-US" sz="4000" smtClean="0"/>
              <a:t> Ide dari definisi tersebut</a:t>
            </a:r>
          </a:p>
        </p:txBody>
      </p:sp>
      <p:sp>
        <p:nvSpPr>
          <p:cNvPr id="65539" name="Rectangle 3"/>
          <p:cNvSpPr>
            <a:spLocks noGrp="1" noChangeArrowheads="1"/>
          </p:cNvSpPr>
          <p:nvPr>
            <p:ph idx="1"/>
          </p:nvPr>
        </p:nvSpPr>
        <p:spPr>
          <a:xfrm>
            <a:off x="827483" y="1539689"/>
            <a:ext cx="7968173" cy="3146611"/>
          </a:xfrm>
        </p:spPr>
        <p:txBody>
          <a:bodyPr>
            <a:noAutofit/>
          </a:bodyPr>
          <a:lstStyle/>
          <a:p>
            <a:pPr marL="609600" indent="-609600" eaLnBrk="1" hangingPunct="1">
              <a:lnSpc>
                <a:spcPct val="90000"/>
              </a:lnSpc>
              <a:buFontTx/>
              <a:buAutoNum type="arabicPeriod"/>
              <a:defRPr/>
            </a:pPr>
            <a:r>
              <a:rPr lang="en-US" sz="1800" smtClean="0"/>
              <a:t>Penekanan manajemen teknologi pada pencapaian tujuan organisasi. Kita akan melihat </a:t>
            </a:r>
            <a:r>
              <a:rPr lang="en-US" sz="1800" b="1" i="1" smtClean="0">
                <a:solidFill>
                  <a:srgbClr val="FF9900"/>
                </a:solidFill>
              </a:rPr>
              <a:t>value creation</a:t>
            </a:r>
            <a:r>
              <a:rPr lang="en-US" sz="1800" smtClean="0"/>
              <a:t> bagi investor sebagai tujuan utama manajemen teknologi dalam korporasi.</a:t>
            </a:r>
          </a:p>
          <a:p>
            <a:pPr marL="609600" indent="-609600" eaLnBrk="1" hangingPunct="1">
              <a:lnSpc>
                <a:spcPct val="90000"/>
              </a:lnSpc>
              <a:buFontTx/>
              <a:buAutoNum type="arabicPeriod"/>
              <a:defRPr/>
            </a:pPr>
            <a:r>
              <a:rPr lang="en-US" sz="1800" smtClean="0"/>
              <a:t>Manajemen teknologi memfokuskan pada pengembangan kemampuan teknologikal dan implementasinya atau penerapannya pada </a:t>
            </a:r>
            <a:r>
              <a:rPr lang="en-US" sz="1800" b="1" i="1" smtClean="0">
                <a:solidFill>
                  <a:srgbClr val="FF9900"/>
                </a:solidFill>
              </a:rPr>
              <a:t>produk</a:t>
            </a:r>
            <a:r>
              <a:rPr lang="en-US" sz="1800" smtClean="0"/>
              <a:t> dan </a:t>
            </a:r>
            <a:r>
              <a:rPr lang="en-US" sz="1800" b="1" i="1" smtClean="0">
                <a:solidFill>
                  <a:srgbClr val="FF9900"/>
                </a:solidFill>
              </a:rPr>
              <a:t>proses</a:t>
            </a:r>
            <a:r>
              <a:rPr lang="en-US" sz="1800" smtClean="0"/>
              <a:t>.</a:t>
            </a:r>
          </a:p>
          <a:p>
            <a:pPr marL="609600" indent="-609600" eaLnBrk="1" hangingPunct="1">
              <a:lnSpc>
                <a:spcPct val="90000"/>
              </a:lnSpc>
              <a:buFontTx/>
              <a:buAutoNum type="arabicPeriod"/>
              <a:defRPr/>
            </a:pPr>
            <a:r>
              <a:rPr lang="en-US" sz="1800" smtClean="0"/>
              <a:t>Manajemen teknologi dalam korporasi dihubungkan dengan kegiatan manajemen lainnya seperti marketing dan manufacturing.</a:t>
            </a:r>
          </a:p>
          <a:p>
            <a:pPr marL="609600" indent="-609600" eaLnBrk="1" hangingPunct="1">
              <a:lnSpc>
                <a:spcPct val="90000"/>
              </a:lnSpc>
              <a:buFontTx/>
              <a:buAutoNum type="arabicPeriod"/>
              <a:defRPr/>
            </a:pPr>
            <a:endParaRPr lang="en-US" sz="1800" smtClean="0"/>
          </a:p>
        </p:txBody>
      </p:sp>
    </p:spTree>
  </p:cSld>
  <p:clrMapOvr>
    <a:masterClrMapping/>
  </p:clrMapOvr>
  <p:transition>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defRPr/>
            </a:pPr>
            <a:r>
              <a:rPr lang="en-US" sz="4000" smtClean="0"/>
              <a:t>Redefinisi Manajemen Teknologi</a:t>
            </a:r>
          </a:p>
        </p:txBody>
      </p:sp>
      <p:sp>
        <p:nvSpPr>
          <p:cNvPr id="66563" name="Rectangle 3"/>
          <p:cNvSpPr>
            <a:spLocks noGrp="1" noChangeArrowheads="1"/>
          </p:cNvSpPr>
          <p:nvPr>
            <p:ph idx="1"/>
          </p:nvPr>
        </p:nvSpPr>
        <p:spPr>
          <a:xfrm>
            <a:off x="671286" y="1519011"/>
            <a:ext cx="3551237" cy="2193925"/>
          </a:xfrm>
          <a:solidFill>
            <a:srgbClr val="000000"/>
          </a:solidFill>
        </p:spPr>
        <p:txBody>
          <a:bodyPr/>
          <a:lstStyle/>
          <a:p>
            <a:pPr marL="0" indent="0" eaLnBrk="1" hangingPunct="1">
              <a:buFontTx/>
              <a:buNone/>
              <a:defRPr/>
            </a:pPr>
            <a:r>
              <a:rPr lang="en-US" sz="1600" b="1" dirty="0" smtClean="0">
                <a:solidFill>
                  <a:srgbClr val="FFFF00"/>
                </a:solidFill>
                <a:effectLst>
                  <a:outerShdw blurRad="38100" dist="38100" dir="2700000" algn="tl">
                    <a:srgbClr val="006E6B"/>
                  </a:outerShdw>
                </a:effectLst>
                <a:latin typeface="Courier New" pitchFamily="49" charset="0"/>
              </a:rPr>
              <a:t>Management of technology focuses on the principles of strategy and organization involved in technology </a:t>
            </a:r>
            <a:r>
              <a:rPr lang="en-US" sz="1600" b="1" dirty="0" err="1" smtClean="0">
                <a:solidFill>
                  <a:srgbClr val="FFFF00"/>
                </a:solidFill>
                <a:effectLst>
                  <a:outerShdw blurRad="38100" dist="38100" dir="2700000" algn="tl">
                    <a:srgbClr val="006E6B"/>
                  </a:outerShdw>
                </a:effectLst>
                <a:latin typeface="Courier New" pitchFamily="49" charset="0"/>
              </a:rPr>
              <a:t>choise</a:t>
            </a:r>
            <a:r>
              <a:rPr lang="en-US" sz="1600" b="1" dirty="0" smtClean="0">
                <a:solidFill>
                  <a:srgbClr val="FFFF00"/>
                </a:solidFill>
                <a:effectLst>
                  <a:outerShdw blurRad="38100" dist="38100" dir="2700000" algn="tl">
                    <a:srgbClr val="006E6B"/>
                  </a:outerShdw>
                </a:effectLst>
                <a:latin typeface="Courier New" pitchFamily="49" charset="0"/>
              </a:rPr>
              <a:t> guided by the purpose of creating value for investor</a:t>
            </a:r>
          </a:p>
        </p:txBody>
      </p:sp>
      <p:sp>
        <p:nvSpPr>
          <p:cNvPr id="66564" name="Rectangle 4"/>
          <p:cNvSpPr>
            <a:spLocks noChangeArrowheads="1"/>
          </p:cNvSpPr>
          <p:nvPr/>
        </p:nvSpPr>
        <p:spPr bwMode="auto">
          <a:xfrm>
            <a:off x="4570810" y="1609952"/>
            <a:ext cx="3838575" cy="2182812"/>
          </a:xfrm>
          <a:prstGeom prst="rect">
            <a:avLst/>
          </a:prstGeom>
          <a:solidFill>
            <a:schemeClr val="tx1"/>
          </a:solidFill>
          <a:ln w="9525">
            <a:noFill/>
            <a:miter lim="800000"/>
            <a:headEnd/>
            <a:tailEnd/>
          </a:ln>
          <a:effectLst/>
        </p:spPr>
        <p:txBody>
          <a:bodyPr/>
          <a:lstStyle/>
          <a:p>
            <a:pPr eaLnBrk="1" hangingPunct="1">
              <a:spcBef>
                <a:spcPct val="20000"/>
              </a:spcBef>
              <a:buClr>
                <a:schemeClr val="hlink"/>
              </a:buClr>
              <a:defRPr/>
            </a:pPr>
            <a:r>
              <a:rPr lang="en-US" sz="1600" b="1" dirty="0" err="1">
                <a:solidFill>
                  <a:schemeClr val="bg1"/>
                </a:solidFill>
                <a:effectLst>
                  <a:outerShdw blurRad="38100" dist="38100" dir="2700000" algn="tl">
                    <a:srgbClr val="C0C0C0"/>
                  </a:outerShdw>
                </a:effectLst>
                <a:latin typeface="Courier New" pitchFamily="49" charset="0"/>
              </a:rPr>
              <a:t>Manajemen</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teknologi</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memfokuskan</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pada</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prinsip-prinsip</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strategi</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dan</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organisasi</a:t>
            </a:r>
            <a:r>
              <a:rPr lang="en-US" sz="1600" b="1" dirty="0">
                <a:solidFill>
                  <a:schemeClr val="bg1"/>
                </a:solidFill>
                <a:effectLst>
                  <a:outerShdw blurRad="38100" dist="38100" dir="2700000" algn="tl">
                    <a:srgbClr val="C0C0C0"/>
                  </a:outerShdw>
                </a:effectLst>
                <a:latin typeface="Courier New" pitchFamily="49" charset="0"/>
              </a:rPr>
              <a:t> yang </a:t>
            </a:r>
            <a:r>
              <a:rPr lang="en-US" sz="1600" b="1" dirty="0" err="1">
                <a:solidFill>
                  <a:schemeClr val="bg1"/>
                </a:solidFill>
                <a:effectLst>
                  <a:outerShdw blurRad="38100" dist="38100" dir="2700000" algn="tl">
                    <a:srgbClr val="C0C0C0"/>
                  </a:outerShdw>
                </a:effectLst>
                <a:latin typeface="Courier New" pitchFamily="49" charset="0"/>
              </a:rPr>
              <a:t>terdapat</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dalam</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pemilihan</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teknologi</a:t>
            </a:r>
            <a:r>
              <a:rPr lang="en-US" sz="1600" b="1" dirty="0">
                <a:solidFill>
                  <a:schemeClr val="bg1"/>
                </a:solidFill>
                <a:effectLst>
                  <a:outerShdw blurRad="38100" dist="38100" dir="2700000" algn="tl">
                    <a:srgbClr val="C0C0C0"/>
                  </a:outerShdw>
                </a:effectLst>
                <a:latin typeface="Courier New" pitchFamily="49" charset="0"/>
              </a:rPr>
              <a:t> yang </a:t>
            </a:r>
            <a:r>
              <a:rPr lang="en-US" sz="1600" b="1" dirty="0" err="1">
                <a:solidFill>
                  <a:schemeClr val="bg1"/>
                </a:solidFill>
                <a:effectLst>
                  <a:outerShdw blurRad="38100" dist="38100" dir="2700000" algn="tl">
                    <a:srgbClr val="C0C0C0"/>
                  </a:outerShdw>
                </a:effectLst>
                <a:latin typeface="Courier New" pitchFamily="49" charset="0"/>
              </a:rPr>
              <a:t>dipandu</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dengan</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tujuan</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menciptakan</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nilai</a:t>
            </a:r>
            <a:r>
              <a:rPr lang="en-US" sz="1600" b="1" dirty="0">
                <a:solidFill>
                  <a:schemeClr val="bg1"/>
                </a:solidFill>
                <a:effectLst>
                  <a:outerShdw blurRad="38100" dist="38100" dir="2700000" algn="tl">
                    <a:srgbClr val="C0C0C0"/>
                  </a:outerShdw>
                </a:effectLst>
                <a:latin typeface="Courier New" pitchFamily="49" charset="0"/>
              </a:rPr>
              <a:t> </a:t>
            </a:r>
            <a:r>
              <a:rPr lang="en-US" sz="1600" b="1" dirty="0" err="1">
                <a:solidFill>
                  <a:schemeClr val="bg1"/>
                </a:solidFill>
                <a:effectLst>
                  <a:outerShdw blurRad="38100" dist="38100" dir="2700000" algn="tl">
                    <a:srgbClr val="C0C0C0"/>
                  </a:outerShdw>
                </a:effectLst>
                <a:latin typeface="Courier New" pitchFamily="49" charset="0"/>
              </a:rPr>
              <a:t>bagi</a:t>
            </a:r>
            <a:r>
              <a:rPr lang="en-US" sz="1600" b="1" dirty="0">
                <a:solidFill>
                  <a:schemeClr val="bg1"/>
                </a:solidFill>
                <a:effectLst>
                  <a:outerShdw blurRad="38100" dist="38100" dir="2700000" algn="tl">
                    <a:srgbClr val="C0C0C0"/>
                  </a:outerShdw>
                </a:effectLst>
                <a:latin typeface="Courier New" pitchFamily="49" charset="0"/>
              </a:rPr>
              <a:t> investor.</a:t>
            </a:r>
          </a:p>
        </p:txBody>
      </p:sp>
    </p:spTree>
  </p:cSld>
  <p:clrMapOvr>
    <a:masterClrMapping/>
  </p:clrMapOvr>
  <p:transition>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Oval 4"/>
          <p:cNvSpPr>
            <a:spLocks noChangeArrowheads="1"/>
          </p:cNvSpPr>
          <p:nvPr/>
        </p:nvSpPr>
        <p:spPr bwMode="auto">
          <a:xfrm>
            <a:off x="3871913" y="631825"/>
            <a:ext cx="1676400" cy="1165225"/>
          </a:xfrm>
          <a:prstGeom prst="ellipse">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a:defRPr/>
            </a:pPr>
            <a:r>
              <a:rPr lang="en-US" sz="1400"/>
              <a:t>Value-Driven</a:t>
            </a:r>
          </a:p>
        </p:txBody>
      </p:sp>
      <p:sp>
        <p:nvSpPr>
          <p:cNvPr id="21507" name="Oval 5"/>
          <p:cNvSpPr>
            <a:spLocks noChangeArrowheads="1"/>
          </p:cNvSpPr>
          <p:nvPr/>
        </p:nvSpPr>
        <p:spPr bwMode="auto">
          <a:xfrm>
            <a:off x="7256463" y="1887538"/>
            <a:ext cx="1676400" cy="1165225"/>
          </a:xfrm>
          <a:prstGeom prst="ellipse">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US" sz="1200"/>
              <a:t>Organization</a:t>
            </a:r>
          </a:p>
          <a:p>
            <a:pPr algn="ctr"/>
            <a:r>
              <a:rPr lang="en-US" sz="1200"/>
              <a:t>And Management</a:t>
            </a:r>
          </a:p>
        </p:txBody>
      </p:sp>
      <p:sp>
        <p:nvSpPr>
          <p:cNvPr id="21508" name="Oval 6"/>
          <p:cNvSpPr>
            <a:spLocks noChangeArrowheads="1"/>
          </p:cNvSpPr>
          <p:nvPr/>
        </p:nvSpPr>
        <p:spPr bwMode="auto">
          <a:xfrm>
            <a:off x="3871913" y="3213100"/>
            <a:ext cx="1676400" cy="1165225"/>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r>
              <a:rPr lang="en-US" sz="1400"/>
              <a:t>Technology</a:t>
            </a:r>
          </a:p>
          <a:p>
            <a:pPr algn="ctr"/>
            <a:r>
              <a:rPr lang="en-US" sz="1400"/>
              <a:t>Choices</a:t>
            </a:r>
          </a:p>
        </p:txBody>
      </p:sp>
      <p:sp>
        <p:nvSpPr>
          <p:cNvPr id="67591" name="Oval 7"/>
          <p:cNvSpPr>
            <a:spLocks noChangeArrowheads="1"/>
          </p:cNvSpPr>
          <p:nvPr/>
        </p:nvSpPr>
        <p:spPr bwMode="auto">
          <a:xfrm>
            <a:off x="581025" y="1978025"/>
            <a:ext cx="1676400" cy="1165225"/>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lgn="ctr">
              <a:defRPr/>
            </a:pPr>
            <a:r>
              <a:rPr lang="en-US" sz="1400"/>
              <a:t>Technology</a:t>
            </a:r>
          </a:p>
          <a:p>
            <a:pPr algn="ctr">
              <a:defRPr/>
            </a:pPr>
            <a:r>
              <a:rPr lang="en-US" sz="1400"/>
              <a:t>Strategy</a:t>
            </a:r>
          </a:p>
        </p:txBody>
      </p:sp>
      <p:sp>
        <p:nvSpPr>
          <p:cNvPr id="21510" name="Text Box 8"/>
          <p:cNvSpPr txBox="1">
            <a:spLocks noChangeArrowheads="1"/>
          </p:cNvSpPr>
          <p:nvPr/>
        </p:nvSpPr>
        <p:spPr bwMode="auto">
          <a:xfrm>
            <a:off x="1066800" y="1617663"/>
            <a:ext cx="669925" cy="368300"/>
          </a:xfrm>
          <a:prstGeom prst="rect">
            <a:avLst/>
          </a:prstGeom>
          <a:noFill/>
          <a:ln w="9525">
            <a:noFill/>
            <a:miter lim="800000"/>
            <a:headEnd/>
            <a:tailEnd/>
          </a:ln>
        </p:spPr>
        <p:txBody>
          <a:bodyPr wrap="none">
            <a:spAutoFit/>
          </a:bodyPr>
          <a:lstStyle/>
          <a:p>
            <a:r>
              <a:rPr lang="en-US"/>
              <a:t>What</a:t>
            </a:r>
          </a:p>
        </p:txBody>
      </p:sp>
      <p:sp>
        <p:nvSpPr>
          <p:cNvPr id="21511" name="Text Box 9"/>
          <p:cNvSpPr txBox="1">
            <a:spLocks noChangeArrowheads="1"/>
          </p:cNvSpPr>
          <p:nvPr/>
        </p:nvSpPr>
        <p:spPr bwMode="auto">
          <a:xfrm>
            <a:off x="2787650" y="792163"/>
            <a:ext cx="923925" cy="368300"/>
          </a:xfrm>
          <a:prstGeom prst="rect">
            <a:avLst/>
          </a:prstGeom>
          <a:noFill/>
          <a:ln w="9525">
            <a:noFill/>
            <a:miter lim="800000"/>
            <a:headEnd/>
            <a:tailEnd/>
          </a:ln>
        </p:spPr>
        <p:txBody>
          <a:bodyPr wrap="none">
            <a:spAutoFit/>
          </a:bodyPr>
          <a:lstStyle/>
          <a:p>
            <a:r>
              <a:rPr lang="en-US"/>
              <a:t>Purpose</a:t>
            </a:r>
          </a:p>
        </p:txBody>
      </p:sp>
      <p:cxnSp>
        <p:nvCxnSpPr>
          <p:cNvPr id="21512" name="AutoShape 10"/>
          <p:cNvCxnSpPr>
            <a:cxnSpLocks noChangeShapeType="1"/>
            <a:stCxn id="67588" idx="2"/>
            <a:endCxn id="67591" idx="7"/>
          </p:cNvCxnSpPr>
          <p:nvPr/>
        </p:nvCxnSpPr>
        <p:spPr bwMode="auto">
          <a:xfrm flipH="1">
            <a:off x="2011363" y="1214438"/>
            <a:ext cx="1860550" cy="933450"/>
          </a:xfrm>
          <a:prstGeom prst="straightConnector1">
            <a:avLst/>
          </a:prstGeom>
          <a:noFill/>
          <a:ln w="9525">
            <a:solidFill>
              <a:schemeClr val="tx1"/>
            </a:solidFill>
            <a:round/>
            <a:headEnd/>
            <a:tailEnd type="triangle" w="med" len="med"/>
          </a:ln>
        </p:spPr>
      </p:cxnSp>
      <p:cxnSp>
        <p:nvCxnSpPr>
          <p:cNvPr id="21513" name="AutoShape 11"/>
          <p:cNvCxnSpPr>
            <a:cxnSpLocks noChangeShapeType="1"/>
            <a:stCxn id="67588" idx="6"/>
            <a:endCxn id="21507" idx="1"/>
          </p:cNvCxnSpPr>
          <p:nvPr/>
        </p:nvCxnSpPr>
        <p:spPr bwMode="auto">
          <a:xfrm>
            <a:off x="5548313" y="1214438"/>
            <a:ext cx="1954212" cy="842962"/>
          </a:xfrm>
          <a:prstGeom prst="straightConnector1">
            <a:avLst/>
          </a:prstGeom>
          <a:noFill/>
          <a:ln w="9525">
            <a:solidFill>
              <a:schemeClr val="tx1"/>
            </a:solidFill>
            <a:round/>
            <a:headEnd/>
            <a:tailEnd type="triangle" w="med" len="med"/>
          </a:ln>
        </p:spPr>
      </p:cxnSp>
      <p:cxnSp>
        <p:nvCxnSpPr>
          <p:cNvPr id="21514" name="AutoShape 12"/>
          <p:cNvCxnSpPr>
            <a:cxnSpLocks noChangeShapeType="1"/>
            <a:stCxn id="21508" idx="2"/>
            <a:endCxn id="67591" idx="5"/>
          </p:cNvCxnSpPr>
          <p:nvPr/>
        </p:nvCxnSpPr>
        <p:spPr bwMode="auto">
          <a:xfrm flipH="1" flipV="1">
            <a:off x="2011363" y="2973388"/>
            <a:ext cx="1860550" cy="822325"/>
          </a:xfrm>
          <a:prstGeom prst="straightConnector1">
            <a:avLst/>
          </a:prstGeom>
          <a:noFill/>
          <a:ln w="9525">
            <a:solidFill>
              <a:schemeClr val="tx1"/>
            </a:solidFill>
            <a:round/>
            <a:headEnd/>
            <a:tailEnd type="triangle" w="med" len="med"/>
          </a:ln>
        </p:spPr>
      </p:cxnSp>
      <p:cxnSp>
        <p:nvCxnSpPr>
          <p:cNvPr id="21515" name="AutoShape 13"/>
          <p:cNvCxnSpPr>
            <a:cxnSpLocks noChangeShapeType="1"/>
            <a:stCxn id="21508" idx="6"/>
            <a:endCxn id="21507" idx="3"/>
          </p:cNvCxnSpPr>
          <p:nvPr/>
        </p:nvCxnSpPr>
        <p:spPr bwMode="auto">
          <a:xfrm flipV="1">
            <a:off x="5548313" y="2882900"/>
            <a:ext cx="1954212" cy="912813"/>
          </a:xfrm>
          <a:prstGeom prst="straightConnector1">
            <a:avLst/>
          </a:prstGeom>
          <a:noFill/>
          <a:ln w="9525">
            <a:solidFill>
              <a:schemeClr val="tx1"/>
            </a:solidFill>
            <a:round/>
            <a:headEnd/>
            <a:tailEnd type="triangle" w="med" len="med"/>
          </a:ln>
        </p:spPr>
      </p:cxnSp>
      <p:cxnSp>
        <p:nvCxnSpPr>
          <p:cNvPr id="21516" name="AutoShape 14"/>
          <p:cNvCxnSpPr>
            <a:cxnSpLocks noChangeShapeType="1"/>
            <a:stCxn id="67588" idx="4"/>
            <a:endCxn id="21508" idx="0"/>
          </p:cNvCxnSpPr>
          <p:nvPr/>
        </p:nvCxnSpPr>
        <p:spPr bwMode="auto">
          <a:xfrm>
            <a:off x="4710113" y="1797050"/>
            <a:ext cx="0" cy="1416050"/>
          </a:xfrm>
          <a:prstGeom prst="straightConnector1">
            <a:avLst/>
          </a:prstGeom>
          <a:noFill/>
          <a:ln w="9525">
            <a:solidFill>
              <a:schemeClr val="tx1"/>
            </a:solidFill>
            <a:round/>
            <a:headEnd/>
            <a:tailEnd type="triangle" w="med" len="med"/>
          </a:ln>
        </p:spPr>
      </p:cxnSp>
      <p:sp>
        <p:nvSpPr>
          <p:cNvPr id="21517" name="Text Box 15"/>
          <p:cNvSpPr txBox="1">
            <a:spLocks noChangeArrowheads="1"/>
          </p:cNvSpPr>
          <p:nvPr/>
        </p:nvSpPr>
        <p:spPr bwMode="auto">
          <a:xfrm>
            <a:off x="7435850" y="1431925"/>
            <a:ext cx="627063" cy="368300"/>
          </a:xfrm>
          <a:prstGeom prst="rect">
            <a:avLst/>
          </a:prstGeom>
          <a:noFill/>
          <a:ln w="9525">
            <a:noFill/>
            <a:miter lim="800000"/>
            <a:headEnd/>
            <a:tailEnd/>
          </a:ln>
        </p:spPr>
        <p:txBody>
          <a:bodyPr wrap="none">
            <a:spAutoFit/>
          </a:bodyPr>
          <a:lstStyle/>
          <a:p>
            <a:r>
              <a:rPr lang="en-US"/>
              <a:t>How</a:t>
            </a:r>
          </a:p>
        </p:txBody>
      </p:sp>
      <p:sp>
        <p:nvSpPr>
          <p:cNvPr id="67600" name="Text Box 16"/>
          <p:cNvSpPr txBox="1">
            <a:spLocks noChangeArrowheads="1"/>
          </p:cNvSpPr>
          <p:nvPr/>
        </p:nvSpPr>
        <p:spPr bwMode="auto">
          <a:xfrm>
            <a:off x="3209925" y="4592638"/>
            <a:ext cx="3117850" cy="368300"/>
          </a:xfrm>
          <a:prstGeom prst="rect">
            <a:avLst/>
          </a:prstGeom>
          <a:solidFill>
            <a:schemeClr val="tx1"/>
          </a:solidFill>
          <a:ln w="9525">
            <a:solidFill>
              <a:srgbClr val="FF00FF"/>
            </a:solidFill>
            <a:miter lim="800000"/>
            <a:headEnd/>
            <a:tailEnd/>
          </a:ln>
          <a:effectLst/>
        </p:spPr>
        <p:txBody>
          <a:bodyPr wrap="none">
            <a:spAutoFit/>
          </a:bodyPr>
          <a:lstStyle/>
          <a:p>
            <a:pPr>
              <a:defRPr/>
            </a:pPr>
            <a:r>
              <a:rPr lang="en-US" b="1">
                <a:solidFill>
                  <a:srgbClr val="FF9900"/>
                </a:solidFill>
                <a:effectLst>
                  <a:outerShdw blurRad="38100" dist="38100" dir="2700000" algn="tl">
                    <a:srgbClr val="C0C0C0"/>
                  </a:outerShdw>
                </a:effectLst>
                <a:latin typeface="QuickType" pitchFamily="34" charset="0"/>
              </a:rPr>
              <a:t>Managemet Of Technology</a:t>
            </a:r>
          </a:p>
        </p:txBody>
      </p:sp>
    </p:spTree>
  </p:cSld>
  <p:clrMapOvr>
    <a:masterClrMapping/>
  </p:clrMapOvr>
  <p:transition>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595086"/>
            <a:ext cx="8229600" cy="857250"/>
          </a:xfrm>
        </p:spPr>
        <p:txBody>
          <a:bodyPr>
            <a:noAutofit/>
          </a:bodyPr>
          <a:lstStyle/>
          <a:p>
            <a:pPr algn="l" eaLnBrk="1" hangingPunct="1">
              <a:defRPr/>
            </a:pPr>
            <a:r>
              <a:rPr lang="en-US" sz="4800" dirty="0" smtClean="0">
                <a:solidFill>
                  <a:srgbClr val="00FF00"/>
                </a:solidFill>
              </a:rPr>
              <a:t>2</a:t>
            </a:r>
            <a:r>
              <a:rPr lang="en-US" sz="2800" dirty="0" smtClean="0"/>
              <a:t> PERSPEKTIF DLM MGT:</a:t>
            </a:r>
            <a:br>
              <a:rPr lang="en-US" sz="2800" dirty="0" smtClean="0"/>
            </a:br>
            <a:r>
              <a:rPr lang="en-US" sz="2400" dirty="0" smtClean="0">
                <a:solidFill>
                  <a:srgbClr val="FF9900"/>
                </a:solidFill>
              </a:rPr>
              <a:t>A. Market Base View</a:t>
            </a:r>
            <a:br>
              <a:rPr lang="en-US" sz="2400" dirty="0" smtClean="0">
                <a:solidFill>
                  <a:srgbClr val="FF9900"/>
                </a:solidFill>
              </a:rPr>
            </a:br>
            <a:r>
              <a:rPr lang="en-US" sz="2400" dirty="0" smtClean="0">
                <a:solidFill>
                  <a:srgbClr val="FF9900"/>
                </a:solidFill>
              </a:rPr>
              <a:t>B. Resource Base View</a:t>
            </a:r>
          </a:p>
        </p:txBody>
      </p:sp>
      <p:sp>
        <p:nvSpPr>
          <p:cNvPr id="68611" name="Rectangle 3"/>
          <p:cNvSpPr>
            <a:spLocks noGrp="1" noChangeArrowheads="1"/>
          </p:cNvSpPr>
          <p:nvPr>
            <p:ph idx="1"/>
          </p:nvPr>
        </p:nvSpPr>
        <p:spPr>
          <a:xfrm>
            <a:off x="457200" y="2177143"/>
            <a:ext cx="8229600" cy="2394857"/>
          </a:xfrm>
        </p:spPr>
        <p:txBody>
          <a:bodyPr>
            <a:normAutofit/>
          </a:bodyPr>
          <a:lstStyle/>
          <a:p>
            <a:pPr eaLnBrk="1" hangingPunct="1">
              <a:lnSpc>
                <a:spcPct val="90000"/>
              </a:lnSpc>
              <a:defRPr/>
            </a:pPr>
            <a:r>
              <a:rPr lang="en-US" sz="1600" b="1" smtClean="0">
                <a:solidFill>
                  <a:srgbClr val="FF00FF"/>
                </a:solidFill>
              </a:rPr>
              <a:t>Market Base View</a:t>
            </a:r>
            <a:r>
              <a:rPr lang="en-US" sz="1600" smtClean="0"/>
              <a:t>: Management konsentrasi pada lingkungan industri perusahaan tersebut, posisi relatifnya dibanding para pesaing, dan bagaimana memuaskan pelanggan.</a:t>
            </a:r>
          </a:p>
          <a:p>
            <a:pPr eaLnBrk="1" hangingPunct="1">
              <a:lnSpc>
                <a:spcPct val="90000"/>
              </a:lnSpc>
              <a:defRPr/>
            </a:pPr>
            <a:r>
              <a:rPr lang="en-US" sz="1600" b="1" smtClean="0">
                <a:solidFill>
                  <a:srgbClr val="FF00FF"/>
                </a:solidFill>
              </a:rPr>
              <a:t>Resource Base View</a:t>
            </a:r>
            <a:r>
              <a:rPr lang="en-US" sz="1600" smtClean="0"/>
              <a:t>: Ketika lingkungan berubah, perusahaan yang merupakan kumpulan </a:t>
            </a:r>
            <a:r>
              <a:rPr lang="en-US" sz="1600" i="1" smtClean="0"/>
              <a:t>resources</a:t>
            </a:r>
            <a:r>
              <a:rPr lang="en-US" sz="1600" smtClean="0"/>
              <a:t> dan </a:t>
            </a:r>
            <a:r>
              <a:rPr lang="en-US" sz="1600" i="1" smtClean="0"/>
              <a:t>capabilities</a:t>
            </a:r>
            <a:r>
              <a:rPr lang="en-US" sz="1600" smtClean="0"/>
              <a:t>, boleh jadi sebuah basis yg stabil utk mendefinisikan identitasnya. Secara umum, perubahan dengan laju yang lebih besar pada lingkungan perusahaan, maka internal resources dan capabilities akan memberikan dasar khusus untuk pengambilan keputusan jangka panjang.</a:t>
            </a:r>
          </a:p>
        </p:txBody>
      </p:sp>
    </p:spTree>
  </p:cSld>
  <p:clrMapOvr>
    <a:masterClrMapping/>
  </p:clrMapOvr>
  <p:transition>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Rectangle 4"/>
          <p:cNvSpPr>
            <a:spLocks noGrp="1" noChangeArrowheads="1"/>
          </p:cNvSpPr>
          <p:nvPr>
            <p:ph type="title"/>
          </p:nvPr>
        </p:nvSpPr>
        <p:spPr/>
        <p:txBody>
          <a:bodyPr>
            <a:normAutofit fontScale="90000"/>
          </a:bodyPr>
          <a:lstStyle/>
          <a:p>
            <a:pPr eaLnBrk="1" hangingPunct="1">
              <a:defRPr/>
            </a:pPr>
            <a:r>
              <a:rPr lang="en-US" sz="4000" smtClean="0"/>
              <a:t>Market Based and </a:t>
            </a:r>
            <a:br>
              <a:rPr lang="en-US" sz="4000" smtClean="0"/>
            </a:br>
            <a:r>
              <a:rPr lang="en-US" sz="4000" smtClean="0"/>
              <a:t>Resources Based View</a:t>
            </a:r>
          </a:p>
        </p:txBody>
      </p:sp>
      <p:graphicFrame>
        <p:nvGraphicFramePr>
          <p:cNvPr id="76885" name="Group 85"/>
          <p:cNvGraphicFramePr>
            <a:graphicFrameLocks noGrp="1"/>
          </p:cNvGraphicFramePr>
          <p:nvPr>
            <p:ph idx="1"/>
            <p:extLst>
              <p:ext uri="{D42A27DB-BD31-4B8C-83A1-F6EECF244321}">
                <p14:modId xmlns:p14="http://schemas.microsoft.com/office/powerpoint/2010/main" val="480777024"/>
              </p:ext>
            </p:extLst>
          </p:nvPr>
        </p:nvGraphicFramePr>
        <p:xfrm>
          <a:off x="457200" y="1592263"/>
          <a:ext cx="8229600" cy="3427095"/>
        </p:xfrm>
        <a:graphic>
          <a:graphicData uri="http://schemas.openxmlformats.org/drawingml/2006/table">
            <a:tbl>
              <a:tblPr/>
              <a:tblGrid>
                <a:gridCol w="2743200"/>
                <a:gridCol w="2743200"/>
                <a:gridCol w="2743200"/>
              </a:tblGrid>
              <a:tr h="5619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1" i="0" u="none" strike="noStrike" cap="none" normalizeH="0" baseline="0" smtClean="0">
                          <a:ln>
                            <a:noFill/>
                          </a:ln>
                          <a:solidFill>
                            <a:sysClr val="windowText" lastClr="000000"/>
                          </a:solidFill>
                          <a:effectLst/>
                          <a:latin typeface="Garamond" pitchFamily="18" charset="0"/>
                        </a:rPr>
                        <a:t>Dimension</a:t>
                      </a:r>
                    </a:p>
                  </a:txBody>
                  <a:tcPr marT="34290" marB="34290" anchor="ctr"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1" i="0" u="none" strike="noStrike" cap="none" normalizeH="0" baseline="0" smtClean="0">
                          <a:ln>
                            <a:noFill/>
                          </a:ln>
                          <a:solidFill>
                            <a:sysClr val="windowText" lastClr="000000"/>
                          </a:solidFill>
                          <a:effectLst/>
                          <a:latin typeface="Garamond" pitchFamily="18" charset="0"/>
                        </a:rPr>
                        <a:t>Market Based</a:t>
                      </a:r>
                    </a:p>
                  </a:txBody>
                  <a:tcPr marT="34290" marB="34290" anchor="ct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1" i="0" u="none" strike="noStrike" cap="none" normalizeH="0" baseline="0" smtClean="0">
                          <a:ln>
                            <a:noFill/>
                          </a:ln>
                          <a:solidFill>
                            <a:sysClr val="windowText" lastClr="000000"/>
                          </a:solidFill>
                          <a:effectLst/>
                          <a:latin typeface="Garamond" pitchFamily="18" charset="0"/>
                        </a:rPr>
                        <a:t>Resource Based</a:t>
                      </a:r>
                    </a:p>
                  </a:txBody>
                  <a:tcPr marT="34290" marB="34290" anchor="ctr"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61722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1" i="0" u="none" strike="noStrike" cap="none" normalizeH="0" baseline="0" smtClean="0">
                          <a:ln>
                            <a:noFill/>
                          </a:ln>
                          <a:solidFill>
                            <a:sysClr val="windowText" lastClr="000000"/>
                          </a:solidFill>
                          <a:effectLst/>
                          <a:latin typeface="Garamond" pitchFamily="18" charset="0"/>
                        </a:rPr>
                        <a:t>Drivers of strategy</a:t>
                      </a:r>
                    </a:p>
                  </a:txBody>
                  <a:tcPr marT="34290" marB="34290"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1" i="0" u="none" strike="noStrike" cap="none" normalizeH="0" baseline="0" smtClean="0">
                          <a:ln>
                            <a:noFill/>
                          </a:ln>
                          <a:solidFill>
                            <a:sysClr val="windowText" lastClr="000000"/>
                          </a:solidFill>
                          <a:effectLst/>
                          <a:latin typeface="Garamond" pitchFamily="18" charset="0"/>
                        </a:rPr>
                        <a:t>Customer and competitors</a:t>
                      </a:r>
                    </a:p>
                  </a:txBody>
                  <a:tcPr marT="34290" marB="3429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1" i="0" u="none" strike="noStrike" cap="none" normalizeH="0" baseline="0" smtClean="0">
                          <a:ln>
                            <a:noFill/>
                          </a:ln>
                          <a:solidFill>
                            <a:sysClr val="windowText" lastClr="000000"/>
                          </a:solidFill>
                          <a:effectLst/>
                          <a:latin typeface="Garamond" pitchFamily="18" charset="0"/>
                        </a:rPr>
                        <a:t>Unique resources</a:t>
                      </a:r>
                    </a:p>
                  </a:txBody>
                  <a:tcPr marT="34290" marB="34290"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2">
                        <a:lumMod val="40000"/>
                        <a:lumOff val="60000"/>
                      </a:schemeClr>
                    </a:solidFill>
                  </a:tcPr>
                </a:tc>
              </a:tr>
              <a:tr h="5619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1" i="0" u="none" strike="noStrike" cap="none" normalizeH="0" baseline="0" smtClean="0">
                          <a:ln>
                            <a:noFill/>
                          </a:ln>
                          <a:solidFill>
                            <a:sysClr val="windowText" lastClr="000000"/>
                          </a:solidFill>
                          <a:effectLst/>
                          <a:latin typeface="Garamond" pitchFamily="18" charset="0"/>
                        </a:rPr>
                        <a:t>Derivatives</a:t>
                      </a:r>
                    </a:p>
                  </a:txBody>
                  <a:tcPr marT="34290" marB="34290" horzOverflow="overflow">
                    <a:lnL cap="flat">
                      <a:noFill/>
                    </a:lnL>
                    <a:lnR>
                      <a:noFill/>
                    </a:lnR>
                    <a:lnT>
                      <a:noFill/>
                    </a:lnT>
                    <a:lnB>
                      <a:noFill/>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1" i="0" u="none" strike="noStrike" cap="none" normalizeH="0" baseline="0" smtClean="0">
                          <a:ln>
                            <a:noFill/>
                          </a:ln>
                          <a:solidFill>
                            <a:sysClr val="windowText" lastClr="000000"/>
                          </a:solidFill>
                          <a:effectLst/>
                          <a:latin typeface="Garamond" pitchFamily="18" charset="0"/>
                        </a:rPr>
                        <a:t>Resources</a:t>
                      </a:r>
                    </a:p>
                  </a:txBody>
                  <a:tcPr marT="34290" marB="34290" horzOverflow="overflow">
                    <a:lnL>
                      <a:noFill/>
                    </a:lnL>
                    <a:lnR>
                      <a:noFill/>
                    </a:lnR>
                    <a:lnT>
                      <a:noFill/>
                    </a:lnT>
                    <a:lnB>
                      <a:noFill/>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1" i="0" u="none" strike="noStrike" cap="none" normalizeH="0" baseline="0" smtClean="0">
                          <a:ln>
                            <a:noFill/>
                          </a:ln>
                          <a:solidFill>
                            <a:sysClr val="windowText" lastClr="000000"/>
                          </a:solidFill>
                          <a:effectLst/>
                          <a:latin typeface="Garamond" pitchFamily="18" charset="0"/>
                        </a:rPr>
                        <a:t>Market opportunities</a:t>
                      </a:r>
                    </a:p>
                  </a:txBody>
                  <a:tcPr marT="34290" marB="34290" horzOverflow="overflow">
                    <a:lnL>
                      <a:noFill/>
                    </a:lnL>
                    <a:lnR cap="flat">
                      <a:noFill/>
                    </a:lnR>
                    <a:lnT>
                      <a:noFill/>
                    </a:lnT>
                    <a:lnB>
                      <a:noFill/>
                    </a:lnB>
                    <a:lnTlToBr>
                      <a:noFill/>
                    </a:lnTlToBr>
                    <a:lnBlToTr>
                      <a:noFill/>
                    </a:lnBlToTr>
                    <a:solidFill>
                      <a:schemeClr val="accent2">
                        <a:lumMod val="40000"/>
                        <a:lumOff val="60000"/>
                      </a:schemeClr>
                    </a:solidFill>
                  </a:tcPr>
                </a:tc>
              </a:tr>
              <a:tr h="5619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1" i="0" u="none" strike="noStrike" cap="none" normalizeH="0" baseline="0" smtClean="0">
                          <a:ln>
                            <a:noFill/>
                          </a:ln>
                          <a:solidFill>
                            <a:sysClr val="windowText" lastClr="000000"/>
                          </a:solidFill>
                          <a:effectLst/>
                          <a:latin typeface="Garamond" pitchFamily="18" charset="0"/>
                        </a:rPr>
                        <a:t>Strategy profile</a:t>
                      </a:r>
                    </a:p>
                  </a:txBody>
                  <a:tcPr marT="34290" marB="34290" horzOverflow="overflow">
                    <a:lnL cap="flat">
                      <a:noFill/>
                    </a:lnL>
                    <a:lnR>
                      <a:noFill/>
                    </a:lnR>
                    <a:lnT>
                      <a:noFill/>
                    </a:lnT>
                    <a:lnB>
                      <a:noFill/>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1" i="0" u="none" strike="noStrike" cap="none" normalizeH="0" baseline="0" smtClean="0">
                          <a:ln>
                            <a:noFill/>
                          </a:ln>
                          <a:solidFill>
                            <a:sysClr val="windowText" lastClr="000000"/>
                          </a:solidFill>
                          <a:effectLst/>
                          <a:latin typeface="Garamond" pitchFamily="18" charset="0"/>
                        </a:rPr>
                        <a:t>Positional</a:t>
                      </a:r>
                    </a:p>
                  </a:txBody>
                  <a:tcPr marT="34290" marB="34290" horzOverflow="overflow">
                    <a:lnL>
                      <a:noFill/>
                    </a:lnL>
                    <a:lnR>
                      <a:noFill/>
                    </a:lnR>
                    <a:lnT>
                      <a:noFill/>
                    </a:lnT>
                    <a:lnB>
                      <a:noFill/>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1" i="0" u="none" strike="noStrike" cap="none" normalizeH="0" baseline="0" smtClean="0">
                          <a:ln>
                            <a:noFill/>
                          </a:ln>
                          <a:solidFill>
                            <a:sysClr val="windowText" lastClr="000000"/>
                          </a:solidFill>
                          <a:effectLst/>
                          <a:latin typeface="Garamond" pitchFamily="18" charset="0"/>
                        </a:rPr>
                        <a:t>Core competencies</a:t>
                      </a:r>
                    </a:p>
                  </a:txBody>
                  <a:tcPr marT="34290" marB="34290" horzOverflow="overflow">
                    <a:lnL>
                      <a:noFill/>
                    </a:lnL>
                    <a:lnR cap="flat">
                      <a:noFill/>
                    </a:lnR>
                    <a:lnT>
                      <a:noFill/>
                    </a:lnT>
                    <a:lnB>
                      <a:noFill/>
                    </a:lnB>
                    <a:lnTlToBr>
                      <a:noFill/>
                    </a:lnTlToBr>
                    <a:lnBlToTr>
                      <a:noFill/>
                    </a:lnBlToTr>
                    <a:solidFill>
                      <a:schemeClr val="accent2">
                        <a:lumMod val="40000"/>
                        <a:lumOff val="60000"/>
                      </a:schemeClr>
                    </a:solidFill>
                  </a:tcPr>
                </a:tc>
              </a:tr>
              <a:tr h="5619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1" i="0" u="none" strike="noStrike" cap="none" normalizeH="0" baseline="0" smtClean="0">
                          <a:ln>
                            <a:noFill/>
                          </a:ln>
                          <a:solidFill>
                            <a:sysClr val="windowText" lastClr="000000"/>
                          </a:solidFill>
                          <a:effectLst/>
                          <a:latin typeface="Garamond" pitchFamily="18" charset="0"/>
                        </a:rPr>
                        <a:t>Appropriate contexts</a:t>
                      </a:r>
                    </a:p>
                  </a:txBody>
                  <a:tcPr marT="34290" marB="34290"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1" i="0" u="none" strike="noStrike" cap="none" normalizeH="0" baseline="0" smtClean="0">
                          <a:ln>
                            <a:noFill/>
                          </a:ln>
                          <a:solidFill>
                            <a:sysClr val="windowText" lastClr="000000"/>
                          </a:solidFill>
                          <a:effectLst/>
                          <a:latin typeface="Garamond" pitchFamily="18" charset="0"/>
                        </a:rPr>
                        <a:t>Mature markets</a:t>
                      </a:r>
                    </a:p>
                  </a:txBody>
                  <a:tcPr marT="34290" marB="34290"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800" b="1" i="0" u="none" strike="noStrike" cap="none" normalizeH="0" baseline="0" smtClean="0">
                          <a:ln>
                            <a:noFill/>
                          </a:ln>
                          <a:solidFill>
                            <a:sysClr val="windowText" lastClr="000000"/>
                          </a:solidFill>
                          <a:effectLst/>
                          <a:latin typeface="Garamond" pitchFamily="18" charset="0"/>
                        </a:rPr>
                        <a:t>Dynamic markets</a:t>
                      </a:r>
                    </a:p>
                  </a:txBody>
                  <a:tcPr marT="34290" marB="34290"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5619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2100" b="1" i="0" u="none" strike="noStrike" cap="none" normalizeH="0" baseline="0" smtClean="0">
                        <a:ln>
                          <a:noFill/>
                        </a:ln>
                        <a:solidFill>
                          <a:sysClr val="windowText" lastClr="000000"/>
                        </a:solidFill>
                        <a:effectLst/>
                        <a:latin typeface="Garamond" pitchFamily="18" charset="0"/>
                      </a:endParaRPr>
                    </a:p>
                  </a:txBody>
                  <a:tcPr marT="34290" marB="34290"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21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2100" b="1" i="0" u="none" strike="noStrike" cap="none" normalizeH="0" baseline="0" smtClean="0">
                        <a:ln>
                          <a:noFill/>
                        </a:ln>
                        <a:solidFill>
                          <a:sysClr val="windowText" lastClr="000000"/>
                        </a:solidFill>
                        <a:effectLst/>
                        <a:latin typeface="Garamond" pitchFamily="18" charset="0"/>
                      </a:endParaRPr>
                    </a:p>
                  </a:txBody>
                  <a:tcPr marT="34290" marB="34290" horzOverflow="overflow">
                    <a:lnL>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solidFill>
                      <a:schemeClr val="accent2">
                        <a:lumMod val="40000"/>
                        <a:lumOff val="60000"/>
                      </a:schemeClr>
                    </a:solidFill>
                  </a:tcPr>
                </a:tc>
              </a:tr>
            </a:tbl>
          </a:graphicData>
        </a:graphic>
      </p:graphicFrame>
    </p:spTree>
  </p:cSld>
  <p:clrMapOvr>
    <a:masterClrMapping/>
  </p:clrMapOvr>
  <p:transition>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normAutofit fontScale="90000"/>
          </a:bodyPr>
          <a:lstStyle/>
          <a:p>
            <a:pPr eaLnBrk="1" hangingPunct="1">
              <a:defRPr/>
            </a:pPr>
            <a:r>
              <a:rPr lang="en-US" sz="7200" smtClean="0">
                <a:solidFill>
                  <a:srgbClr val="00FF00"/>
                </a:solidFill>
              </a:rPr>
              <a:t>4</a:t>
            </a:r>
            <a:r>
              <a:rPr lang="en-US" sz="4000" smtClean="0"/>
              <a:t> Key Koncept</a:t>
            </a:r>
          </a:p>
        </p:txBody>
      </p:sp>
      <p:sp>
        <p:nvSpPr>
          <p:cNvPr id="69635" name="Rectangle 3"/>
          <p:cNvSpPr>
            <a:spLocks noGrp="1" noChangeArrowheads="1"/>
          </p:cNvSpPr>
          <p:nvPr>
            <p:ph idx="1"/>
          </p:nvPr>
        </p:nvSpPr>
        <p:spPr/>
        <p:txBody>
          <a:bodyPr/>
          <a:lstStyle/>
          <a:p>
            <a:pPr marL="609600" indent="-609600" eaLnBrk="1" hangingPunct="1">
              <a:buFontTx/>
              <a:buAutoNum type="arabicPeriod"/>
              <a:defRPr/>
            </a:pPr>
            <a:r>
              <a:rPr lang="en-US" smtClean="0">
                <a:hlinkClick r:id="rId2" action="ppaction://hlinksldjump"/>
              </a:rPr>
              <a:t>The Firm as a Value Chain</a:t>
            </a:r>
            <a:endParaRPr lang="en-US" smtClean="0"/>
          </a:p>
          <a:p>
            <a:pPr marL="609600" indent="-609600" eaLnBrk="1" hangingPunct="1">
              <a:buFontTx/>
              <a:buAutoNum type="arabicPeriod"/>
              <a:defRPr/>
            </a:pPr>
            <a:r>
              <a:rPr lang="en-US" smtClean="0">
                <a:hlinkClick r:id="rId3" action="ppaction://hlinksldjump"/>
              </a:rPr>
              <a:t>Industries as Competitive Domain</a:t>
            </a:r>
            <a:endParaRPr lang="en-US" smtClean="0"/>
          </a:p>
          <a:p>
            <a:pPr marL="609600" indent="-609600" eaLnBrk="1" hangingPunct="1">
              <a:buFontTx/>
              <a:buAutoNum type="arabicPeriod"/>
              <a:defRPr/>
            </a:pPr>
            <a:r>
              <a:rPr lang="en-US" smtClean="0">
                <a:hlinkClick r:id="rId4" action="ppaction://hlinksldjump"/>
              </a:rPr>
              <a:t>Forms of Technological Change</a:t>
            </a:r>
            <a:endParaRPr lang="en-US" smtClean="0"/>
          </a:p>
          <a:p>
            <a:pPr marL="609600" indent="-609600" eaLnBrk="1" hangingPunct="1">
              <a:buFontTx/>
              <a:buAutoNum type="arabicPeriod"/>
              <a:defRPr/>
            </a:pPr>
            <a:r>
              <a:rPr lang="en-US" smtClean="0">
                <a:hlinkClick r:id="rId5" action="ppaction://hlinksldjump"/>
              </a:rPr>
              <a:t>Value Creation and Competitive Advantage</a:t>
            </a:r>
            <a:endParaRPr lang="en-US" smtClean="0"/>
          </a:p>
        </p:txBody>
      </p:sp>
    </p:spTree>
  </p:cSld>
  <p:clrMapOvr>
    <a:masterClrMapping/>
  </p:clrMapOvr>
  <p:transition>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defRPr/>
            </a:pPr>
            <a:r>
              <a:rPr lang="en-US" sz="5400" smtClean="0">
                <a:solidFill>
                  <a:srgbClr val="FF9900"/>
                </a:solidFill>
              </a:rPr>
              <a:t>Firm as a Value Chain</a:t>
            </a:r>
          </a:p>
        </p:txBody>
      </p:sp>
      <p:sp>
        <p:nvSpPr>
          <p:cNvPr id="70659" name="Rectangle 3"/>
          <p:cNvSpPr>
            <a:spLocks noGrp="1" noChangeArrowheads="1"/>
          </p:cNvSpPr>
          <p:nvPr>
            <p:ph idx="1"/>
          </p:nvPr>
        </p:nvSpPr>
        <p:spPr>
          <a:xfrm>
            <a:off x="827484" y="2177143"/>
            <a:ext cx="6709906" cy="2509157"/>
          </a:xfrm>
        </p:spPr>
        <p:txBody>
          <a:bodyPr/>
          <a:lstStyle/>
          <a:p>
            <a:pPr eaLnBrk="1" hangingPunct="1">
              <a:defRPr/>
            </a:pPr>
            <a:r>
              <a:rPr lang="en-US" smtClean="0"/>
              <a:t>Setiap perusahaan adalah sekumpulan dari aktivitas untuk DESIGN, PRODUCE, MARKET, DEVELOP, SUPPORT. </a:t>
            </a:r>
          </a:p>
          <a:p>
            <a:pPr eaLnBrk="1" hangingPunct="1">
              <a:defRPr/>
            </a:pPr>
            <a:r>
              <a:rPr lang="en-US" smtClean="0"/>
              <a:t>Semua kegiatan ini dapat digambarkan sebagai VALUE CHAIN (Rantai Nilai).</a:t>
            </a:r>
          </a:p>
        </p:txBody>
      </p:sp>
    </p:spTree>
  </p:cSld>
  <p:clrMapOvr>
    <a:masterClrMapping/>
  </p:clrMapOvr>
  <p:transition>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438150"/>
            <a:ext cx="7543802" cy="914400"/>
          </a:xfrm>
        </p:spPr>
        <p:txBody>
          <a:bodyPr>
            <a:noAutofit/>
          </a:bodyPr>
          <a:lstStyle/>
          <a:p>
            <a:pPr eaLnBrk="1" hangingPunct="1">
              <a:defRPr/>
            </a:pPr>
            <a:r>
              <a:rPr lang="en-US" sz="2800" dirty="0" smtClean="0"/>
              <a:t>Value chain </a:t>
            </a:r>
            <a:r>
              <a:rPr lang="en-US" sz="2800" dirty="0" err="1" smtClean="0"/>
              <a:t>terdiri</a:t>
            </a:r>
            <a:r>
              <a:rPr lang="en-US" sz="2800" dirty="0" smtClean="0"/>
              <a:t> </a:t>
            </a:r>
            <a:br>
              <a:rPr lang="en-US" sz="2800" dirty="0" smtClean="0"/>
            </a:br>
            <a:r>
              <a:rPr lang="en-US" sz="4400" dirty="0" smtClean="0">
                <a:solidFill>
                  <a:srgbClr val="00FF00"/>
                </a:solidFill>
              </a:rPr>
              <a:t>2 </a:t>
            </a:r>
            <a:r>
              <a:rPr lang="en-US" sz="2800" dirty="0" err="1" smtClean="0"/>
              <a:t>kegiatan</a:t>
            </a:r>
            <a:r>
              <a:rPr lang="en-US" sz="2800" dirty="0" smtClean="0"/>
              <a:t>:</a:t>
            </a:r>
          </a:p>
        </p:txBody>
      </p:sp>
      <p:sp>
        <p:nvSpPr>
          <p:cNvPr id="73731" name="Rectangle 3"/>
          <p:cNvSpPr>
            <a:spLocks noGrp="1" noChangeArrowheads="1"/>
          </p:cNvSpPr>
          <p:nvPr>
            <p:ph idx="1"/>
          </p:nvPr>
        </p:nvSpPr>
        <p:spPr>
          <a:xfrm>
            <a:off x="457200" y="2035628"/>
            <a:ext cx="8229600" cy="2688771"/>
          </a:xfrm>
        </p:spPr>
        <p:txBody>
          <a:bodyPr>
            <a:normAutofit/>
          </a:bodyPr>
          <a:lstStyle/>
          <a:p>
            <a:pPr marL="609600" indent="-609600" eaLnBrk="1" hangingPunct="1">
              <a:buFontTx/>
              <a:buAutoNum type="arabicPeriod"/>
              <a:defRPr/>
            </a:pPr>
            <a:r>
              <a:rPr lang="en-US" sz="2000" smtClean="0"/>
              <a:t>PRIMARY ACTIVITY. Terdiri dari 5 aktivitas generik: inbound logistic, operation, outbound logistic, marketing dan service</a:t>
            </a:r>
          </a:p>
          <a:p>
            <a:pPr marL="609600" indent="-609600" eaLnBrk="1" hangingPunct="1">
              <a:buFontTx/>
              <a:buAutoNum type="arabicPeriod"/>
              <a:defRPr/>
            </a:pPr>
            <a:r>
              <a:rPr lang="en-US" sz="2000" smtClean="0"/>
              <a:t>SUPPORT ACITIVITY. Dapat dibagi menjadi 4 aktivitas generik: procurement, technology development, human resources management, dan firm infrastructure.</a:t>
            </a:r>
          </a:p>
        </p:txBody>
      </p:sp>
    </p:spTree>
  </p:cSld>
  <p:clrMapOvr>
    <a:masterClrMapping/>
  </p:clrMapOvr>
  <p:transition>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4"/>
          <p:cNvSpPr>
            <a:spLocks noGrp="1" noChangeArrowheads="1"/>
          </p:cNvSpPr>
          <p:nvPr>
            <p:ph type="title"/>
          </p:nvPr>
        </p:nvSpPr>
        <p:spPr/>
        <p:txBody>
          <a:bodyPr/>
          <a:lstStyle/>
          <a:p>
            <a:pPr eaLnBrk="1" hangingPunct="1">
              <a:defRPr/>
            </a:pPr>
            <a:r>
              <a:rPr lang="en-US" smtClean="0"/>
              <a:t>Value Chain</a:t>
            </a:r>
          </a:p>
        </p:txBody>
      </p:sp>
      <p:graphicFrame>
        <p:nvGraphicFramePr>
          <p:cNvPr id="71857" name="Group 177"/>
          <p:cNvGraphicFramePr>
            <a:graphicFrameLocks noGrp="1"/>
          </p:cNvGraphicFramePr>
          <p:nvPr>
            <p:ph idx="1"/>
            <p:extLst>
              <p:ext uri="{D42A27DB-BD31-4B8C-83A1-F6EECF244321}">
                <p14:modId xmlns:p14="http://schemas.microsoft.com/office/powerpoint/2010/main" val="1597556590"/>
              </p:ext>
            </p:extLst>
          </p:nvPr>
        </p:nvGraphicFramePr>
        <p:xfrm>
          <a:off x="411163" y="1530350"/>
          <a:ext cx="8093075" cy="2549129"/>
        </p:xfrm>
        <a:graphic>
          <a:graphicData uri="http://schemas.openxmlformats.org/drawingml/2006/table">
            <a:tbl>
              <a:tblPr/>
              <a:tblGrid>
                <a:gridCol w="1619250"/>
                <a:gridCol w="1619250"/>
                <a:gridCol w="1616075"/>
                <a:gridCol w="1619250"/>
                <a:gridCol w="1619250"/>
              </a:tblGrid>
              <a:tr h="305991">
                <a:tc gridSpan="5">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400" b="1" i="0" u="none" strike="noStrike" cap="none" normalizeH="0" baseline="0" smtClean="0">
                          <a:ln>
                            <a:noFill/>
                          </a:ln>
                          <a:solidFill>
                            <a:sysClr val="windowText" lastClr="000000"/>
                          </a:solidFill>
                          <a:effectLst/>
                          <a:latin typeface="Garamond" pitchFamily="18" charset="0"/>
                        </a:rPr>
                        <a:t>Firm Infrastructure</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7181">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endParaRPr kumimoji="0" lang="en-US" sz="1400" b="1" i="0" u="none" strike="noStrike" cap="none" normalizeH="0" baseline="0" smtClean="0">
                        <a:ln>
                          <a:noFill/>
                        </a:ln>
                        <a:solidFill>
                          <a:sysClr val="windowText" lastClr="000000"/>
                        </a:solidFill>
                        <a:effectLst/>
                        <a:latin typeface="Garamond" pitchFamily="18" charset="0"/>
                      </a:endParaRP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gridSpan="3">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400" b="1" i="0" u="none" strike="noStrike" cap="none" normalizeH="0" baseline="0" smtClean="0">
                          <a:ln>
                            <a:noFill/>
                          </a:ln>
                          <a:solidFill>
                            <a:sysClr val="windowText" lastClr="000000"/>
                          </a:solidFill>
                          <a:effectLst/>
                          <a:latin typeface="Garamond" pitchFamily="18" charset="0"/>
                        </a:rPr>
                        <a:t>Human Resources Management</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endParaRPr kumimoji="0" lang="en-US" sz="1400" b="1" i="0" u="none" strike="noStrike" cap="none" normalizeH="0" baseline="0" smtClean="0">
                        <a:ln>
                          <a:noFill/>
                        </a:ln>
                        <a:solidFill>
                          <a:sysClr val="windowText" lastClr="000000"/>
                        </a:solidFill>
                        <a:effectLst/>
                        <a:latin typeface="Garamond" pitchFamily="18" charset="0"/>
                      </a:endParaRP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305991">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endParaRPr kumimoji="0" lang="en-US" sz="1400" b="1" i="0" u="none" strike="noStrike" cap="none" normalizeH="0" baseline="0" smtClean="0">
                        <a:ln>
                          <a:noFill/>
                        </a:ln>
                        <a:solidFill>
                          <a:sysClr val="windowText" lastClr="000000"/>
                        </a:solidFill>
                        <a:effectLst/>
                        <a:latin typeface="Garamond" pitchFamily="18" charset="0"/>
                      </a:endParaRP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gridSpan="3">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400" b="1" i="0" u="none" strike="noStrike" cap="none" normalizeH="0" baseline="0" smtClean="0">
                          <a:ln>
                            <a:noFill/>
                          </a:ln>
                          <a:solidFill>
                            <a:sysClr val="windowText" lastClr="000000"/>
                          </a:solidFill>
                          <a:effectLst/>
                          <a:latin typeface="Garamond" pitchFamily="18" charset="0"/>
                        </a:rPr>
                        <a:t>Technology Development</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endParaRPr kumimoji="0" lang="en-US" sz="1400" b="1" i="0" u="none" strike="noStrike" cap="none" normalizeH="0" baseline="0" smtClean="0">
                        <a:ln>
                          <a:noFill/>
                        </a:ln>
                        <a:solidFill>
                          <a:sysClr val="windowText" lastClr="000000"/>
                        </a:solidFill>
                        <a:effectLst/>
                        <a:latin typeface="Garamond" pitchFamily="18" charset="0"/>
                      </a:endParaRP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307181">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endParaRPr kumimoji="0" lang="en-US" sz="1400" b="1" i="0" u="none" strike="noStrike" cap="none" normalizeH="0" baseline="0" smtClean="0">
                        <a:ln>
                          <a:noFill/>
                        </a:ln>
                        <a:solidFill>
                          <a:sysClr val="windowText" lastClr="000000"/>
                        </a:solidFill>
                        <a:effectLst/>
                        <a:latin typeface="Garamond" pitchFamily="18" charset="0"/>
                      </a:endParaRP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endParaRPr kumimoji="0" lang="en-US" sz="1400" b="1" i="0" u="none" strike="noStrike" cap="none" normalizeH="0" baseline="0" smtClean="0">
                        <a:ln>
                          <a:noFill/>
                        </a:ln>
                        <a:solidFill>
                          <a:sysClr val="windowText" lastClr="000000"/>
                        </a:solidFill>
                        <a:effectLst/>
                        <a:latin typeface="Garamond" pitchFamily="18" charset="0"/>
                      </a:endParaRP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400" b="1" i="0" u="none" strike="noStrike" cap="none" normalizeH="0" baseline="0" smtClean="0">
                          <a:ln>
                            <a:noFill/>
                          </a:ln>
                          <a:solidFill>
                            <a:sysClr val="windowText" lastClr="000000"/>
                          </a:solidFill>
                          <a:effectLst/>
                          <a:latin typeface="Garamond" pitchFamily="18" charset="0"/>
                        </a:rPr>
                        <a:t>Procurement</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endParaRPr kumimoji="0" lang="en-US" sz="1400" b="1" i="0" u="none" strike="noStrike" cap="none" normalizeH="0" baseline="0" smtClean="0">
                        <a:ln>
                          <a:noFill/>
                        </a:ln>
                        <a:solidFill>
                          <a:sysClr val="windowText" lastClr="000000"/>
                        </a:solidFill>
                        <a:effectLst/>
                        <a:latin typeface="Garamond" pitchFamily="18" charset="0"/>
                      </a:endParaRP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endParaRPr kumimoji="0" lang="en-US" sz="1400" b="1" i="0" u="none" strike="noStrike" cap="none" normalizeH="0" baseline="0" smtClean="0">
                        <a:ln>
                          <a:noFill/>
                        </a:ln>
                        <a:solidFill>
                          <a:sysClr val="windowText" lastClr="000000"/>
                        </a:solidFill>
                        <a:effectLst/>
                        <a:latin typeface="Garamond" pitchFamily="18" charset="0"/>
                      </a:endParaRP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1322785">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400" b="1" i="0" u="none" strike="noStrike" cap="none" normalizeH="0" baseline="0" smtClean="0">
                          <a:ln>
                            <a:noFill/>
                          </a:ln>
                          <a:solidFill>
                            <a:sysClr val="windowText" lastClr="000000"/>
                          </a:solidFill>
                          <a:effectLst/>
                          <a:latin typeface="Garamond" pitchFamily="18" charset="0"/>
                        </a:rPr>
                        <a:t>Inbound </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400" b="1" i="0" u="none" strike="noStrike" cap="none" normalizeH="0" baseline="0" smtClean="0">
                          <a:ln>
                            <a:noFill/>
                          </a:ln>
                          <a:solidFill>
                            <a:sysClr val="windowText" lastClr="000000"/>
                          </a:solidFill>
                          <a:effectLst/>
                          <a:latin typeface="Garamond" pitchFamily="18" charset="0"/>
                        </a:rPr>
                        <a:t>Logistics</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400" b="1" i="0" u="none" strike="noStrike" cap="none" normalizeH="0" baseline="0" smtClean="0">
                          <a:ln>
                            <a:noFill/>
                          </a:ln>
                          <a:solidFill>
                            <a:sysClr val="windowText" lastClr="000000"/>
                          </a:solidFill>
                          <a:effectLst/>
                          <a:latin typeface="Garamond" pitchFamily="18" charset="0"/>
                        </a:rPr>
                        <a:t>Operation</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400" b="1" i="0" u="none" strike="noStrike" cap="none" normalizeH="0" baseline="0" smtClean="0">
                          <a:ln>
                            <a:noFill/>
                          </a:ln>
                          <a:solidFill>
                            <a:sysClr val="windowText" lastClr="000000"/>
                          </a:solidFill>
                          <a:effectLst/>
                          <a:latin typeface="Garamond" pitchFamily="18" charset="0"/>
                        </a:rPr>
                        <a:t>Outbound</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400" b="1" i="0" u="none" strike="noStrike" cap="none" normalizeH="0" baseline="0" smtClean="0">
                          <a:ln>
                            <a:noFill/>
                          </a:ln>
                          <a:solidFill>
                            <a:sysClr val="windowText" lastClr="000000"/>
                          </a:solidFill>
                          <a:effectLst/>
                          <a:latin typeface="Garamond" pitchFamily="18" charset="0"/>
                        </a:rPr>
                        <a:t>Logistics</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400" b="1" i="0" u="none" strike="noStrike" cap="none" normalizeH="0" baseline="0" smtClean="0">
                          <a:ln>
                            <a:noFill/>
                          </a:ln>
                          <a:solidFill>
                            <a:sysClr val="windowText" lastClr="000000"/>
                          </a:solidFill>
                          <a:effectLst/>
                          <a:latin typeface="Garamond" pitchFamily="18" charset="0"/>
                        </a:rPr>
                        <a:t>Marketing</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400" b="1" i="0" u="none" strike="noStrike" cap="none" normalizeH="0" baseline="0" smtClean="0">
                          <a:ln>
                            <a:noFill/>
                          </a:ln>
                          <a:solidFill>
                            <a:sysClr val="windowText" lastClr="000000"/>
                          </a:solidFill>
                          <a:effectLst/>
                          <a:latin typeface="Garamond" pitchFamily="18" charset="0"/>
                        </a:rPr>
                        <a:t>And Sales</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400" b="1" i="0" u="none" strike="noStrike" cap="none" normalizeH="0" baseline="0" smtClean="0">
                          <a:ln>
                            <a:noFill/>
                          </a:ln>
                          <a:solidFill>
                            <a:sysClr val="windowText" lastClr="000000"/>
                          </a:solidFill>
                          <a:effectLst/>
                          <a:latin typeface="Garamond" pitchFamily="18" charset="0"/>
                        </a:rPr>
                        <a:t>Services</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bl>
          </a:graphicData>
        </a:graphic>
      </p:graphicFrame>
      <p:sp>
        <p:nvSpPr>
          <p:cNvPr id="27681" name="Line 174"/>
          <p:cNvSpPr>
            <a:spLocks noChangeShapeType="1"/>
          </p:cNvSpPr>
          <p:nvPr/>
        </p:nvSpPr>
        <p:spPr bwMode="auto">
          <a:xfrm>
            <a:off x="5270500" y="1828800"/>
            <a:ext cx="0" cy="777875"/>
          </a:xfrm>
          <a:prstGeom prst="line">
            <a:avLst/>
          </a:prstGeom>
          <a:noFill/>
          <a:ln w="9525">
            <a:solidFill>
              <a:schemeClr val="tx1"/>
            </a:solidFill>
            <a:round/>
            <a:headEnd/>
            <a:tailEnd/>
          </a:ln>
        </p:spPr>
        <p:txBody>
          <a:bodyPr/>
          <a:lstStyle/>
          <a:p>
            <a:endParaRPr lang="en-US"/>
          </a:p>
        </p:txBody>
      </p:sp>
      <p:sp>
        <p:nvSpPr>
          <p:cNvPr id="27682" name="Line 175"/>
          <p:cNvSpPr>
            <a:spLocks noChangeShapeType="1"/>
          </p:cNvSpPr>
          <p:nvPr/>
        </p:nvSpPr>
        <p:spPr bwMode="auto">
          <a:xfrm>
            <a:off x="3656013" y="1851025"/>
            <a:ext cx="0" cy="777875"/>
          </a:xfrm>
          <a:prstGeom prst="line">
            <a:avLst/>
          </a:prstGeom>
          <a:noFill/>
          <a:ln w="9525">
            <a:solidFill>
              <a:schemeClr val="tx1"/>
            </a:solidFill>
            <a:round/>
            <a:headEnd/>
            <a:tailEnd/>
          </a:ln>
        </p:spPr>
        <p:txBody>
          <a:bodyPr/>
          <a:lstStyle/>
          <a:p>
            <a:endParaRPr lang="en-US"/>
          </a:p>
        </p:txBody>
      </p:sp>
      <p:sp>
        <p:nvSpPr>
          <p:cNvPr id="27683" name="Freeform 176"/>
          <p:cNvSpPr>
            <a:spLocks/>
          </p:cNvSpPr>
          <p:nvPr/>
        </p:nvSpPr>
        <p:spPr bwMode="auto">
          <a:xfrm>
            <a:off x="7878763" y="1508125"/>
            <a:ext cx="1174750" cy="2571750"/>
          </a:xfrm>
          <a:custGeom>
            <a:avLst/>
            <a:gdLst>
              <a:gd name="T0" fmla="*/ 0 w 740"/>
              <a:gd name="T1" fmla="*/ 10 h 2160"/>
              <a:gd name="T2" fmla="*/ 307 w 740"/>
              <a:gd name="T3" fmla="*/ 1037 h 2160"/>
              <a:gd name="T4" fmla="*/ 10 w 740"/>
              <a:gd name="T5" fmla="*/ 2151 h 2160"/>
              <a:gd name="T6" fmla="*/ 432 w 740"/>
              <a:gd name="T7" fmla="*/ 2160 h 2160"/>
              <a:gd name="T8" fmla="*/ 740 w 740"/>
              <a:gd name="T9" fmla="*/ 1047 h 2160"/>
              <a:gd name="T10" fmla="*/ 451 w 740"/>
              <a:gd name="T11" fmla="*/ 0 h 2160"/>
              <a:gd name="T12" fmla="*/ 0 w 740"/>
              <a:gd name="T13" fmla="*/ 10 h 2160"/>
              <a:gd name="T14" fmla="*/ 0 60000 65536"/>
              <a:gd name="T15" fmla="*/ 0 60000 65536"/>
              <a:gd name="T16" fmla="*/ 0 60000 65536"/>
              <a:gd name="T17" fmla="*/ 0 60000 65536"/>
              <a:gd name="T18" fmla="*/ 0 60000 65536"/>
              <a:gd name="T19" fmla="*/ 0 60000 65536"/>
              <a:gd name="T20" fmla="*/ 0 60000 65536"/>
              <a:gd name="T21" fmla="*/ 0 w 740"/>
              <a:gd name="T22" fmla="*/ 0 h 2160"/>
              <a:gd name="T23" fmla="*/ 740 w 740"/>
              <a:gd name="T24" fmla="*/ 2160 h 2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40" h="2160">
                <a:moveTo>
                  <a:pt x="0" y="10"/>
                </a:moveTo>
                <a:lnTo>
                  <a:pt x="307" y="1037"/>
                </a:lnTo>
                <a:lnTo>
                  <a:pt x="10" y="2151"/>
                </a:lnTo>
                <a:lnTo>
                  <a:pt x="432" y="2160"/>
                </a:lnTo>
                <a:lnTo>
                  <a:pt x="740" y="1047"/>
                </a:lnTo>
                <a:lnTo>
                  <a:pt x="451" y="0"/>
                </a:lnTo>
                <a:lnTo>
                  <a:pt x="0" y="10"/>
                </a:lnTo>
                <a:close/>
              </a:path>
            </a:pathLst>
          </a:custGeom>
          <a:solidFill>
            <a:schemeClr val="accent1"/>
          </a:solidFill>
          <a:ln w="9525">
            <a:solidFill>
              <a:schemeClr val="tx1"/>
            </a:solidFill>
            <a:round/>
            <a:headEnd/>
            <a:tailEnd/>
          </a:ln>
        </p:spPr>
        <p:txBody>
          <a:bodyPr/>
          <a:lstStyle/>
          <a:p>
            <a:endParaRPr lang="en-US"/>
          </a:p>
        </p:txBody>
      </p:sp>
      <p:sp>
        <p:nvSpPr>
          <p:cNvPr id="71858" name="Text Box 178"/>
          <p:cNvSpPr txBox="1">
            <a:spLocks noChangeArrowheads="1"/>
          </p:cNvSpPr>
          <p:nvPr/>
        </p:nvSpPr>
        <p:spPr bwMode="auto">
          <a:xfrm rot="4342960">
            <a:off x="7989888" y="1914525"/>
            <a:ext cx="906462" cy="369888"/>
          </a:xfrm>
          <a:prstGeom prst="rect">
            <a:avLst/>
          </a:prstGeom>
          <a:noFill/>
          <a:ln w="9525">
            <a:noFill/>
            <a:miter lim="800000"/>
            <a:headEnd/>
            <a:tailEnd/>
          </a:ln>
          <a:effectLst/>
        </p:spPr>
        <p:txBody>
          <a:bodyPr wrap="none">
            <a:spAutoFit/>
          </a:bodyPr>
          <a:lstStyle/>
          <a:p>
            <a:pPr>
              <a:defRPr/>
            </a:pPr>
            <a:r>
              <a:rPr lang="en-US" b="1">
                <a:effectLst>
                  <a:outerShdw blurRad="38100" dist="38100" dir="2700000" algn="tl">
                    <a:srgbClr val="000000"/>
                  </a:outerShdw>
                </a:effectLst>
              </a:rPr>
              <a:t>Margin</a:t>
            </a:r>
          </a:p>
        </p:txBody>
      </p:sp>
      <p:sp>
        <p:nvSpPr>
          <p:cNvPr id="27685" name="AutoShape 179">
            <a:hlinkClick r:id="rId2" action="ppaction://hlinksldjump"/>
          </p:cNvPr>
          <p:cNvSpPr>
            <a:spLocks noChangeArrowheads="1"/>
          </p:cNvSpPr>
          <p:nvPr/>
        </p:nvSpPr>
        <p:spPr bwMode="auto">
          <a:xfrm>
            <a:off x="3749675" y="4481513"/>
            <a:ext cx="1312863" cy="433387"/>
          </a:xfrm>
          <a:prstGeom prst="upArrow">
            <a:avLst>
              <a:gd name="adj1" fmla="val 63194"/>
              <a:gd name="adj2" fmla="val 54120"/>
            </a:avLst>
          </a:prstGeom>
          <a:solidFill>
            <a:srgbClr val="FF00FF">
              <a:alpha val="29019"/>
            </a:srgbClr>
          </a:solidFill>
          <a:ln w="9525">
            <a:solidFill>
              <a:schemeClr val="tx1"/>
            </a:solidFill>
            <a:miter lim="800000"/>
            <a:headEnd/>
            <a:tailEnd/>
          </a:ln>
        </p:spPr>
        <p:txBody>
          <a:bodyPr vert="eaVert" wrap="none" anchor="ctr"/>
          <a:lstStyle/>
          <a:p>
            <a:endParaRPr lang="en-US"/>
          </a:p>
        </p:txBody>
      </p:sp>
    </p:spTree>
  </p:cSld>
  <p:clrMapOvr>
    <a:masterClrMapping/>
  </p:clrMapOvr>
  <p:transition>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241300"/>
            <a:ext cx="8229600" cy="857250"/>
          </a:xfrm>
        </p:spPr>
        <p:txBody>
          <a:bodyPr>
            <a:noAutofit/>
          </a:bodyPr>
          <a:lstStyle/>
          <a:p>
            <a:pPr eaLnBrk="1" hangingPunct="1">
              <a:defRPr/>
            </a:pPr>
            <a:r>
              <a:rPr lang="en-US" sz="3600" dirty="0" smtClean="0">
                <a:solidFill>
                  <a:srgbClr val="FF9900"/>
                </a:solidFill>
              </a:rPr>
              <a:t>Industries as Competitive Domain</a:t>
            </a:r>
          </a:p>
        </p:txBody>
      </p:sp>
      <p:sp>
        <p:nvSpPr>
          <p:cNvPr id="74755" name="Rectangle 3"/>
          <p:cNvSpPr>
            <a:spLocks noGrp="1" noChangeArrowheads="1"/>
          </p:cNvSpPr>
          <p:nvPr>
            <p:ph idx="1"/>
          </p:nvPr>
        </p:nvSpPr>
        <p:spPr>
          <a:xfrm>
            <a:off x="423863" y="1490663"/>
            <a:ext cx="8229600" cy="3132137"/>
          </a:xfrm>
        </p:spPr>
        <p:txBody>
          <a:bodyPr>
            <a:normAutofit lnSpcReduction="10000"/>
          </a:bodyPr>
          <a:lstStyle/>
          <a:p>
            <a:pPr eaLnBrk="1" hangingPunct="1">
              <a:spcBef>
                <a:spcPts val="0"/>
              </a:spcBef>
              <a:defRPr/>
            </a:pPr>
            <a:r>
              <a:rPr lang="en-US" sz="2800" smtClean="0"/>
              <a:t>Industri merupakan sekelompok perusahaan yang menawarkan barang atau jasa yang sama kepada customer. </a:t>
            </a:r>
          </a:p>
          <a:p>
            <a:pPr eaLnBrk="1" hangingPunct="1">
              <a:spcBef>
                <a:spcPts val="0"/>
              </a:spcBef>
              <a:defRPr/>
            </a:pPr>
            <a:r>
              <a:rPr lang="en-US" sz="2800" smtClean="0"/>
              <a:t>Industri tersebut merupakan wilayah di mana perusahaan-perusahaan incumbent melakukan persaingan.</a:t>
            </a:r>
          </a:p>
          <a:p>
            <a:pPr eaLnBrk="1" hangingPunct="1">
              <a:spcBef>
                <a:spcPts val="0"/>
              </a:spcBef>
              <a:defRPr/>
            </a:pPr>
            <a:r>
              <a:rPr lang="en-US" sz="2800" smtClean="0"/>
              <a:t>Jadi industri merupakan </a:t>
            </a:r>
            <a:r>
              <a:rPr lang="en-US" sz="2800" b="1" i="1" smtClean="0">
                <a:solidFill>
                  <a:srgbClr val="00FF00"/>
                </a:solidFill>
              </a:rPr>
              <a:t>competitive domain</a:t>
            </a:r>
          </a:p>
        </p:txBody>
      </p:sp>
    </p:spTree>
  </p:cSld>
  <p:clrMapOvr>
    <a:masterClrMapping/>
  </p:clrMapOvr>
  <p:transition>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normAutofit fontScale="90000"/>
          </a:bodyPr>
          <a:lstStyle/>
          <a:p>
            <a:pPr eaLnBrk="1" hangingPunct="1">
              <a:defRPr/>
            </a:pPr>
            <a:r>
              <a:rPr lang="en-US" sz="2800" smtClean="0"/>
              <a:t>Klasifikasi Industri Berdasarkan:</a:t>
            </a:r>
            <a:r>
              <a:rPr lang="en-US" sz="1600" smtClean="0"/>
              <a:t> </a:t>
            </a:r>
            <a:br>
              <a:rPr lang="en-US" sz="1600" smtClean="0"/>
            </a:br>
            <a:r>
              <a:rPr lang="en-US" sz="4000" smtClean="0"/>
              <a:t>Key Competitive Resources</a:t>
            </a:r>
          </a:p>
        </p:txBody>
      </p:sp>
      <p:sp>
        <p:nvSpPr>
          <p:cNvPr id="75779" name="Rectangle 3"/>
          <p:cNvSpPr>
            <a:spLocks noGrp="1" noChangeArrowheads="1"/>
          </p:cNvSpPr>
          <p:nvPr>
            <p:ph idx="1"/>
          </p:nvPr>
        </p:nvSpPr>
        <p:spPr>
          <a:xfrm>
            <a:off x="827483" y="1539689"/>
            <a:ext cx="7500087" cy="3146611"/>
          </a:xfrm>
        </p:spPr>
        <p:txBody>
          <a:bodyPr>
            <a:normAutofit/>
          </a:bodyPr>
          <a:lstStyle/>
          <a:p>
            <a:pPr marL="609600" indent="-609600" eaLnBrk="1" hangingPunct="1">
              <a:buFontTx/>
              <a:buAutoNum type="arabicPeriod"/>
              <a:defRPr/>
            </a:pPr>
            <a:r>
              <a:rPr lang="en-US" sz="1600" b="1" dirty="0" smtClean="0">
                <a:solidFill>
                  <a:srgbClr val="00FF00"/>
                </a:solidFill>
              </a:rPr>
              <a:t>Capacity</a:t>
            </a:r>
            <a:r>
              <a:rPr lang="en-US" sz="1600" dirty="0" smtClean="0"/>
              <a:t>. </a:t>
            </a:r>
            <a:r>
              <a:rPr lang="en-US" sz="1600" dirty="0" err="1" smtClean="0"/>
              <a:t>Pada</a:t>
            </a:r>
            <a:r>
              <a:rPr lang="en-US" sz="1600" dirty="0" smtClean="0"/>
              <a:t> </a:t>
            </a:r>
            <a:r>
              <a:rPr lang="en-US" sz="1600" dirty="0" err="1" smtClean="0"/>
              <a:t>industri</a:t>
            </a:r>
            <a:r>
              <a:rPr lang="en-US" sz="1600" dirty="0" smtClean="0"/>
              <a:t> capacity driven capital investment </a:t>
            </a:r>
            <a:r>
              <a:rPr lang="en-US" sz="1600" dirty="0" err="1" smtClean="0"/>
              <a:t>fisik</a:t>
            </a:r>
            <a:r>
              <a:rPr lang="en-US" sz="1600" dirty="0" smtClean="0"/>
              <a:t> </a:t>
            </a:r>
            <a:r>
              <a:rPr lang="en-US" sz="1600" dirty="0" err="1" smtClean="0"/>
              <a:t>relativ</a:t>
            </a:r>
            <a:r>
              <a:rPr lang="en-US" sz="1600" dirty="0" smtClean="0"/>
              <a:t> </a:t>
            </a:r>
            <a:r>
              <a:rPr lang="en-US" sz="1600" dirty="0" err="1" smtClean="0"/>
              <a:t>besar</a:t>
            </a:r>
            <a:r>
              <a:rPr lang="en-US" sz="1600" dirty="0" smtClean="0"/>
              <a:t> </a:t>
            </a:r>
            <a:r>
              <a:rPr lang="en-US" sz="1600" dirty="0" err="1" smtClean="0"/>
              <a:t>dibanding</a:t>
            </a:r>
            <a:r>
              <a:rPr lang="en-US" sz="1600" dirty="0" smtClean="0"/>
              <a:t> </a:t>
            </a:r>
            <a:r>
              <a:rPr lang="en-US" sz="1600" dirty="0" err="1" smtClean="0"/>
              <a:t>biaya</a:t>
            </a:r>
            <a:r>
              <a:rPr lang="en-US" sz="1600" dirty="0" smtClean="0"/>
              <a:t> </a:t>
            </a:r>
            <a:r>
              <a:rPr lang="en-US" sz="1600" dirty="0" err="1" smtClean="0"/>
              <a:t>atau</a:t>
            </a:r>
            <a:r>
              <a:rPr lang="en-US" sz="1600" dirty="0" smtClean="0"/>
              <a:t> </a:t>
            </a:r>
            <a:r>
              <a:rPr lang="en-US" sz="1600" dirty="0" err="1" smtClean="0"/>
              <a:t>nilai</a:t>
            </a:r>
            <a:r>
              <a:rPr lang="en-US" sz="1600" dirty="0" smtClean="0"/>
              <a:t> </a:t>
            </a:r>
            <a:r>
              <a:rPr lang="en-US" sz="1600" dirty="0" err="1" smtClean="0"/>
              <a:t>tambahnya</a:t>
            </a:r>
            <a:r>
              <a:rPr lang="en-US" sz="1600" dirty="0" smtClean="0"/>
              <a:t>. </a:t>
            </a:r>
            <a:r>
              <a:rPr lang="en-US" sz="1600" dirty="0" err="1" smtClean="0"/>
              <a:t>Contoh</a:t>
            </a:r>
            <a:r>
              <a:rPr lang="en-US" sz="1600" dirty="0" smtClean="0"/>
              <a:t>: </a:t>
            </a:r>
            <a:r>
              <a:rPr lang="en-US" sz="1600" dirty="0" err="1" smtClean="0"/>
              <a:t>industri</a:t>
            </a:r>
            <a:r>
              <a:rPr lang="en-US" sz="1600" dirty="0" smtClean="0"/>
              <a:t> </a:t>
            </a:r>
            <a:r>
              <a:rPr lang="en-US" sz="1600" dirty="0" err="1" smtClean="0"/>
              <a:t>baja</a:t>
            </a:r>
            <a:r>
              <a:rPr lang="en-US" sz="1600" dirty="0" smtClean="0"/>
              <a:t>.</a:t>
            </a:r>
          </a:p>
          <a:p>
            <a:pPr marL="609600" indent="-609600" eaLnBrk="1" hangingPunct="1">
              <a:buFontTx/>
              <a:buAutoNum type="arabicPeriod"/>
              <a:defRPr/>
            </a:pPr>
            <a:r>
              <a:rPr lang="en-US" sz="1600" b="1" dirty="0" smtClean="0">
                <a:solidFill>
                  <a:srgbClr val="00FF00"/>
                </a:solidFill>
              </a:rPr>
              <a:t>Customers.</a:t>
            </a:r>
            <a:r>
              <a:rPr lang="en-US" sz="1600" dirty="0" smtClean="0"/>
              <a:t> </a:t>
            </a:r>
            <a:r>
              <a:rPr lang="en-US" sz="1600" dirty="0" err="1" smtClean="0"/>
              <a:t>Pada</a:t>
            </a:r>
            <a:r>
              <a:rPr lang="en-US" sz="1600" dirty="0" smtClean="0"/>
              <a:t> </a:t>
            </a:r>
            <a:r>
              <a:rPr lang="en-US" sz="1600" dirty="0" err="1" smtClean="0"/>
              <a:t>industri</a:t>
            </a:r>
            <a:r>
              <a:rPr lang="en-US" sz="1600" dirty="0" smtClean="0"/>
              <a:t> customer-driven, </a:t>
            </a:r>
            <a:r>
              <a:rPr lang="en-US" sz="1600" dirty="0" err="1" smtClean="0"/>
              <a:t>investasi</a:t>
            </a:r>
            <a:r>
              <a:rPr lang="en-US" sz="1600" dirty="0" smtClean="0"/>
              <a:t> di brand </a:t>
            </a:r>
            <a:r>
              <a:rPr lang="en-US" sz="1600" dirty="0" err="1" smtClean="0"/>
              <a:t>atau</a:t>
            </a:r>
            <a:r>
              <a:rPr lang="en-US" sz="1600" dirty="0" smtClean="0"/>
              <a:t> customer </a:t>
            </a:r>
            <a:r>
              <a:rPr lang="en-US" sz="1600" dirty="0" err="1" smtClean="0"/>
              <a:t>merupakan</a:t>
            </a:r>
            <a:r>
              <a:rPr lang="en-US" sz="1600" dirty="0" smtClean="0"/>
              <a:t> </a:t>
            </a:r>
            <a:r>
              <a:rPr lang="en-US" sz="1600" dirty="0" err="1" smtClean="0"/>
              <a:t>bagian</a:t>
            </a:r>
            <a:r>
              <a:rPr lang="en-US" sz="1600" dirty="0" smtClean="0"/>
              <a:t> </a:t>
            </a:r>
            <a:r>
              <a:rPr lang="en-US" sz="1600" dirty="0" err="1" smtClean="0"/>
              <a:t>besar</a:t>
            </a:r>
            <a:r>
              <a:rPr lang="en-US" sz="1600" dirty="0" smtClean="0"/>
              <a:t> </a:t>
            </a:r>
            <a:r>
              <a:rPr lang="en-US" sz="1600" dirty="0" err="1" smtClean="0"/>
              <a:t>dari</a:t>
            </a:r>
            <a:r>
              <a:rPr lang="en-US" sz="1600" dirty="0" smtClean="0"/>
              <a:t> </a:t>
            </a:r>
            <a:r>
              <a:rPr lang="en-US" sz="1600" dirty="0" err="1" smtClean="0"/>
              <a:t>biaya</a:t>
            </a:r>
            <a:r>
              <a:rPr lang="en-US" sz="1600" dirty="0" smtClean="0"/>
              <a:t> </a:t>
            </a:r>
            <a:r>
              <a:rPr lang="en-US" sz="1600" dirty="0" err="1" smtClean="0"/>
              <a:t>atau</a:t>
            </a:r>
            <a:r>
              <a:rPr lang="en-US" sz="1600" dirty="0" smtClean="0"/>
              <a:t> </a:t>
            </a:r>
            <a:r>
              <a:rPr lang="en-US" sz="1600" dirty="0" err="1" smtClean="0"/>
              <a:t>nilai</a:t>
            </a:r>
            <a:r>
              <a:rPr lang="en-US" sz="1600" dirty="0" smtClean="0"/>
              <a:t> </a:t>
            </a:r>
            <a:r>
              <a:rPr lang="en-US" sz="1600" dirty="0" err="1" smtClean="0"/>
              <a:t>tambah</a:t>
            </a:r>
            <a:r>
              <a:rPr lang="en-US" sz="1600" dirty="0" smtClean="0"/>
              <a:t>. </a:t>
            </a:r>
            <a:r>
              <a:rPr lang="en-US" sz="1600" dirty="0" err="1" smtClean="0"/>
              <a:t>Contoh</a:t>
            </a:r>
            <a:r>
              <a:rPr lang="en-US" sz="1600" dirty="0" smtClean="0"/>
              <a:t>: </a:t>
            </a:r>
            <a:r>
              <a:rPr lang="en-US" sz="1600" dirty="0" err="1" smtClean="0"/>
              <a:t>industri</a:t>
            </a:r>
            <a:r>
              <a:rPr lang="en-US" sz="1600" dirty="0" smtClean="0"/>
              <a:t> </a:t>
            </a:r>
            <a:r>
              <a:rPr lang="en-US" sz="1600" dirty="0" err="1" smtClean="0"/>
              <a:t>bir</a:t>
            </a:r>
            <a:r>
              <a:rPr lang="en-US" sz="1600" dirty="0" smtClean="0"/>
              <a:t>.</a:t>
            </a:r>
          </a:p>
          <a:p>
            <a:pPr marL="609600" indent="-609600" eaLnBrk="1" hangingPunct="1">
              <a:buFontTx/>
              <a:buAutoNum type="arabicPeriod"/>
              <a:defRPr/>
            </a:pPr>
            <a:r>
              <a:rPr lang="en-US" sz="1600" b="1" dirty="0" smtClean="0">
                <a:solidFill>
                  <a:srgbClr val="00FF00"/>
                </a:solidFill>
              </a:rPr>
              <a:t>Knowledge.</a:t>
            </a:r>
            <a:r>
              <a:rPr lang="en-US" sz="1600" dirty="0" smtClean="0"/>
              <a:t> </a:t>
            </a:r>
            <a:r>
              <a:rPr lang="en-US" sz="1600" dirty="0" err="1" smtClean="0"/>
              <a:t>Pada</a:t>
            </a:r>
            <a:r>
              <a:rPr lang="en-US" sz="1600" dirty="0" smtClean="0"/>
              <a:t> </a:t>
            </a:r>
            <a:r>
              <a:rPr lang="en-US" sz="1600" dirty="0" err="1" smtClean="0"/>
              <a:t>industri</a:t>
            </a:r>
            <a:r>
              <a:rPr lang="en-US" sz="1600" dirty="0" smtClean="0"/>
              <a:t> knowledge-driven, </a:t>
            </a:r>
            <a:r>
              <a:rPr lang="en-US" sz="1600" dirty="0" err="1" smtClean="0"/>
              <a:t>investasi</a:t>
            </a:r>
            <a:r>
              <a:rPr lang="en-US" sz="1600" dirty="0" smtClean="0"/>
              <a:t> R&amp;D </a:t>
            </a:r>
            <a:r>
              <a:rPr lang="en-US" sz="1600" dirty="0" err="1" smtClean="0"/>
              <a:t>cenderung</a:t>
            </a:r>
            <a:r>
              <a:rPr lang="en-US" sz="1600" dirty="0" smtClean="0"/>
              <a:t> </a:t>
            </a:r>
            <a:r>
              <a:rPr lang="en-US" sz="1600" dirty="0" err="1" smtClean="0"/>
              <a:t>merupakan</a:t>
            </a:r>
            <a:r>
              <a:rPr lang="en-US" sz="1600" dirty="0" smtClean="0"/>
              <a:t> </a:t>
            </a:r>
            <a:r>
              <a:rPr lang="en-US" sz="1600" dirty="0" err="1" smtClean="0"/>
              <a:t>bagian</a:t>
            </a:r>
            <a:r>
              <a:rPr lang="en-US" sz="1600" dirty="0" smtClean="0"/>
              <a:t> </a:t>
            </a:r>
            <a:r>
              <a:rPr lang="en-US" sz="1600" dirty="0" err="1" smtClean="0"/>
              <a:t>besar</a:t>
            </a:r>
            <a:r>
              <a:rPr lang="en-US" sz="1600" dirty="0" smtClean="0"/>
              <a:t> </a:t>
            </a:r>
            <a:r>
              <a:rPr lang="en-US" sz="1600" dirty="0" err="1" smtClean="0"/>
              <a:t>dari</a:t>
            </a:r>
            <a:r>
              <a:rPr lang="en-US" sz="1600" dirty="0" smtClean="0"/>
              <a:t> </a:t>
            </a:r>
            <a:r>
              <a:rPr lang="en-US" sz="1600" dirty="0" err="1" smtClean="0"/>
              <a:t>biaya</a:t>
            </a:r>
            <a:r>
              <a:rPr lang="en-US" sz="1600" dirty="0" smtClean="0"/>
              <a:t> </a:t>
            </a:r>
            <a:r>
              <a:rPr lang="en-US" sz="1600" dirty="0" err="1" smtClean="0"/>
              <a:t>atau</a:t>
            </a:r>
            <a:r>
              <a:rPr lang="en-US" sz="1600" dirty="0" smtClean="0"/>
              <a:t> </a:t>
            </a:r>
            <a:r>
              <a:rPr lang="en-US" sz="1600" dirty="0" err="1" smtClean="0"/>
              <a:t>nilai</a:t>
            </a:r>
            <a:r>
              <a:rPr lang="en-US" sz="1600" dirty="0" smtClean="0"/>
              <a:t> </a:t>
            </a:r>
            <a:r>
              <a:rPr lang="en-US" sz="1600" dirty="0" err="1" smtClean="0"/>
              <a:t>tambah</a:t>
            </a:r>
            <a:r>
              <a:rPr lang="en-US" sz="1600" dirty="0" smtClean="0"/>
              <a:t>. </a:t>
            </a:r>
            <a:r>
              <a:rPr lang="en-US" sz="1600" dirty="0" err="1" smtClean="0"/>
              <a:t>Contoh</a:t>
            </a:r>
            <a:r>
              <a:rPr lang="en-US" sz="1600" dirty="0" smtClean="0"/>
              <a:t>: </a:t>
            </a:r>
            <a:r>
              <a:rPr lang="en-US" sz="1600" dirty="0" err="1" smtClean="0"/>
              <a:t>industri</a:t>
            </a:r>
            <a:r>
              <a:rPr lang="en-US" sz="1600" dirty="0" smtClean="0"/>
              <a:t> </a:t>
            </a:r>
            <a:r>
              <a:rPr lang="en-US" sz="1600" dirty="0" err="1" smtClean="0"/>
              <a:t>kimia</a:t>
            </a:r>
            <a:r>
              <a:rPr lang="en-US" sz="1600" dirty="0" smtClean="0"/>
              <a:t>.</a:t>
            </a:r>
          </a:p>
          <a:p>
            <a:pPr marL="609600" indent="-609600" eaLnBrk="1" hangingPunct="1">
              <a:buFontTx/>
              <a:buAutoNum type="arabicPeriod"/>
              <a:defRPr/>
            </a:pPr>
            <a:endParaRPr lang="en-US" sz="1600" b="1" dirty="0" smtClean="0">
              <a:solidFill>
                <a:srgbClr val="00FF00"/>
              </a:solidFill>
            </a:endParaRPr>
          </a:p>
          <a:p>
            <a:pPr marL="609600" indent="-609600" eaLnBrk="1" hangingPunct="1">
              <a:buFontTx/>
              <a:buAutoNum type="arabicPeriod"/>
              <a:defRPr/>
            </a:pPr>
            <a:endParaRPr lang="en-US" sz="1600" dirty="0" smtClean="0"/>
          </a:p>
        </p:txBody>
      </p:sp>
    </p:spTree>
  </p:cSld>
  <p:clrMapOvr>
    <a:masterClrMapping/>
  </p:clrMapOvr>
  <p:transition>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57200" y="384175"/>
            <a:ext cx="8229600" cy="857250"/>
          </a:xfrm>
        </p:spPr>
        <p:txBody>
          <a:bodyPr/>
          <a:lstStyle/>
          <a:p>
            <a:pPr eaLnBrk="1" hangingPunct="1">
              <a:defRPr/>
            </a:pPr>
            <a:r>
              <a:rPr lang="en-US" smtClean="0"/>
              <a:t>Klasifikasi Industri</a:t>
            </a:r>
          </a:p>
        </p:txBody>
      </p:sp>
      <p:graphicFrame>
        <p:nvGraphicFramePr>
          <p:cNvPr id="78949" name="Group 101"/>
          <p:cNvGraphicFramePr>
            <a:graphicFrameLocks noGrp="1"/>
          </p:cNvGraphicFramePr>
          <p:nvPr>
            <p:ph idx="1"/>
            <p:extLst>
              <p:ext uri="{D42A27DB-BD31-4B8C-83A1-F6EECF244321}">
                <p14:modId xmlns:p14="http://schemas.microsoft.com/office/powerpoint/2010/main" val="1167784010"/>
              </p:ext>
            </p:extLst>
          </p:nvPr>
        </p:nvGraphicFramePr>
        <p:xfrm>
          <a:off x="457200" y="1652588"/>
          <a:ext cx="8229600" cy="2080260"/>
        </p:xfrm>
        <a:graphic>
          <a:graphicData uri="http://schemas.openxmlformats.org/drawingml/2006/table">
            <a:tbl>
              <a:tblPr/>
              <a:tblGrid>
                <a:gridCol w="2422525"/>
                <a:gridCol w="3186113"/>
                <a:gridCol w="2620962"/>
              </a:tblGrid>
              <a:tr h="297180">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500" b="1" i="1" u="none" strike="noStrike" cap="none" normalizeH="0" baseline="0" dirty="0" smtClean="0">
                          <a:ln>
                            <a:noFill/>
                          </a:ln>
                          <a:solidFill>
                            <a:sysClr val="windowText" lastClr="000000"/>
                          </a:solidFill>
                          <a:effectLst/>
                          <a:latin typeface="Garamond" pitchFamily="18" charset="0"/>
                        </a:rPr>
                        <a:t>Capacity Driven</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500" b="1" i="1" u="none" strike="noStrike" cap="none" normalizeH="0" baseline="0" smtClean="0">
                          <a:ln>
                            <a:noFill/>
                          </a:ln>
                          <a:solidFill>
                            <a:sysClr val="windowText" lastClr="000000"/>
                          </a:solidFill>
                          <a:effectLst/>
                          <a:latin typeface="Garamond" pitchFamily="18" charset="0"/>
                        </a:rPr>
                        <a:t>Customer Driven</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500" b="1" i="1" u="none" strike="noStrike" cap="none" normalizeH="0" baseline="0" smtClean="0">
                          <a:ln>
                            <a:noFill/>
                          </a:ln>
                          <a:solidFill>
                            <a:sysClr val="windowText" lastClr="000000"/>
                          </a:solidFill>
                          <a:effectLst/>
                          <a:latin typeface="Garamond" pitchFamily="18" charset="0"/>
                        </a:rPr>
                        <a:t>Knowledge driven</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r>
              <a:tr h="29718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smtClean="0">
                          <a:ln>
                            <a:noFill/>
                          </a:ln>
                          <a:solidFill>
                            <a:sysClr val="windowText" lastClr="000000"/>
                          </a:solidFill>
                          <a:effectLst/>
                          <a:latin typeface="Garamond" pitchFamily="18" charset="0"/>
                        </a:rPr>
                        <a:t>Food processing</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smtClean="0">
                          <a:ln>
                            <a:noFill/>
                          </a:ln>
                          <a:solidFill>
                            <a:sysClr val="windowText" lastClr="000000"/>
                          </a:solidFill>
                          <a:effectLst/>
                          <a:latin typeface="Garamond" pitchFamily="18" charset="0"/>
                        </a:rPr>
                        <a:t>Food products</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smtClean="0">
                          <a:ln>
                            <a:noFill/>
                          </a:ln>
                          <a:solidFill>
                            <a:sysClr val="windowText" lastClr="000000"/>
                          </a:solidFill>
                          <a:effectLst/>
                          <a:latin typeface="Garamond" pitchFamily="18" charset="0"/>
                        </a:rPr>
                        <a:t>Electical equipment</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r>
              <a:tr h="29718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smtClean="0">
                          <a:ln>
                            <a:noFill/>
                          </a:ln>
                          <a:solidFill>
                            <a:sysClr val="windowText" lastClr="000000"/>
                          </a:solidFill>
                          <a:effectLst/>
                          <a:latin typeface="Garamond" pitchFamily="18" charset="0"/>
                        </a:rPr>
                        <a:t>Textiles</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smtClean="0">
                          <a:ln>
                            <a:noFill/>
                          </a:ln>
                          <a:solidFill>
                            <a:sysClr val="windowText" lastClr="000000"/>
                          </a:solidFill>
                          <a:effectLst/>
                          <a:latin typeface="Garamond" pitchFamily="18" charset="0"/>
                        </a:rPr>
                        <a:t>Customer chemical products</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smtClean="0">
                          <a:ln>
                            <a:noFill/>
                          </a:ln>
                          <a:solidFill>
                            <a:sysClr val="windowText" lastClr="000000"/>
                          </a:solidFill>
                          <a:effectLst/>
                          <a:latin typeface="Garamond" pitchFamily="18" charset="0"/>
                        </a:rPr>
                        <a:t>Specialty chemicals</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r>
              <a:tr h="29718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smtClean="0">
                          <a:ln>
                            <a:noFill/>
                          </a:ln>
                          <a:solidFill>
                            <a:sysClr val="windowText" lastClr="000000"/>
                          </a:solidFill>
                          <a:effectLst/>
                          <a:latin typeface="Garamond" pitchFamily="18" charset="0"/>
                        </a:rPr>
                        <a:t>Basic metals</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smtClean="0">
                          <a:ln>
                            <a:noFill/>
                          </a:ln>
                          <a:solidFill>
                            <a:sysClr val="windowText" lastClr="000000"/>
                          </a:solidFill>
                          <a:effectLst/>
                          <a:latin typeface="Garamond" pitchFamily="18" charset="0"/>
                        </a:rPr>
                        <a:t>Household durables</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smtClean="0">
                          <a:ln>
                            <a:noFill/>
                          </a:ln>
                          <a:solidFill>
                            <a:sysClr val="windowText" lastClr="000000"/>
                          </a:solidFill>
                          <a:effectLst/>
                          <a:latin typeface="Garamond" pitchFamily="18" charset="0"/>
                        </a:rPr>
                        <a:t>Transport equipment</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r>
              <a:tr h="29718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smtClean="0">
                          <a:ln>
                            <a:noFill/>
                          </a:ln>
                          <a:solidFill>
                            <a:sysClr val="windowText" lastClr="000000"/>
                          </a:solidFill>
                          <a:effectLst/>
                          <a:latin typeface="Garamond" pitchFamily="18" charset="0"/>
                        </a:rPr>
                        <a:t>Stone, clay product</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smtClean="0">
                          <a:ln>
                            <a:noFill/>
                          </a:ln>
                          <a:solidFill>
                            <a:sysClr val="windowText" lastClr="000000"/>
                          </a:solidFill>
                          <a:effectLst/>
                          <a:latin typeface="Garamond" pitchFamily="18" charset="0"/>
                        </a:rPr>
                        <a:t>Glass, ceramic products</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smtClean="0">
                          <a:ln>
                            <a:noFill/>
                          </a:ln>
                          <a:solidFill>
                            <a:sysClr val="windowText" lastClr="000000"/>
                          </a:solidFill>
                          <a:effectLst/>
                          <a:latin typeface="Garamond" pitchFamily="18" charset="0"/>
                        </a:rPr>
                        <a:t>Scientific equipment</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r>
              <a:tr h="29718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smtClean="0">
                          <a:ln>
                            <a:noFill/>
                          </a:ln>
                          <a:solidFill>
                            <a:sysClr val="windowText" lastClr="000000"/>
                          </a:solidFill>
                          <a:effectLst/>
                          <a:latin typeface="Garamond" pitchFamily="18" charset="0"/>
                        </a:rPr>
                        <a:t>Basic chemicals</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500" b="1" i="0" u="none" strike="noStrike" cap="none" normalizeH="0" baseline="0" smtClean="0">
                        <a:ln>
                          <a:noFill/>
                        </a:ln>
                        <a:solidFill>
                          <a:sysClr val="windowText" lastClr="000000"/>
                        </a:solidFill>
                        <a:effectLst/>
                        <a:latin typeface="Garamond" pitchFamily="18" charset="0"/>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smtClean="0">
                          <a:ln>
                            <a:noFill/>
                          </a:ln>
                          <a:solidFill>
                            <a:sysClr val="windowText" lastClr="000000"/>
                          </a:solidFill>
                          <a:effectLst/>
                          <a:latin typeface="Garamond" pitchFamily="18" charset="0"/>
                        </a:rPr>
                        <a:t>Software</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r>
              <a:tr h="29718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smtClean="0">
                          <a:ln>
                            <a:noFill/>
                          </a:ln>
                          <a:solidFill>
                            <a:sysClr val="windowText" lastClr="000000"/>
                          </a:solidFill>
                          <a:effectLst/>
                          <a:latin typeface="Garamond" pitchFamily="18" charset="0"/>
                        </a:rPr>
                        <a:t>Pulp and paper</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500" b="1" i="0" u="none" strike="noStrike" cap="none" normalizeH="0" baseline="0" smtClean="0">
                        <a:ln>
                          <a:noFill/>
                        </a:ln>
                        <a:solidFill>
                          <a:sysClr val="windowText" lastClr="000000"/>
                        </a:solidFill>
                        <a:effectLst/>
                        <a:latin typeface="Garamond" pitchFamily="18" charset="0"/>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500" b="1" i="0" u="none" strike="noStrike" cap="none" normalizeH="0" baseline="0" dirty="0" smtClean="0">
                        <a:ln>
                          <a:noFill/>
                        </a:ln>
                        <a:solidFill>
                          <a:sysClr val="windowText" lastClr="000000"/>
                        </a:solidFill>
                        <a:effectLst/>
                        <a:latin typeface="Garamond" pitchFamily="18" charset="0"/>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r>
            </a:tbl>
          </a:graphicData>
        </a:graphic>
      </p:graphicFrame>
      <p:sp>
        <p:nvSpPr>
          <p:cNvPr id="30747" name="AutoShape 102">
            <a:hlinkClick r:id="rId2" action="ppaction://hlinksldjump"/>
          </p:cNvPr>
          <p:cNvSpPr>
            <a:spLocks noChangeArrowheads="1"/>
          </p:cNvSpPr>
          <p:nvPr/>
        </p:nvSpPr>
        <p:spPr bwMode="auto">
          <a:xfrm>
            <a:off x="3749675" y="4481513"/>
            <a:ext cx="1312863" cy="433387"/>
          </a:xfrm>
          <a:prstGeom prst="upArrow">
            <a:avLst>
              <a:gd name="adj1" fmla="val 63194"/>
              <a:gd name="adj2" fmla="val 54120"/>
            </a:avLst>
          </a:prstGeom>
          <a:solidFill>
            <a:srgbClr val="FF00FF">
              <a:alpha val="29019"/>
            </a:srgbClr>
          </a:solidFill>
          <a:ln w="9525">
            <a:solidFill>
              <a:schemeClr val="tx1"/>
            </a:solidFill>
            <a:miter lim="800000"/>
            <a:headEnd/>
            <a:tailEnd/>
          </a:ln>
        </p:spPr>
        <p:txBody>
          <a:bodyPr vert="eaVert" wrap="none" anchor="ctr"/>
          <a:lstStyle/>
          <a:p>
            <a:endParaRPr lang="en-US"/>
          </a:p>
        </p:txBody>
      </p:sp>
    </p:spTree>
  </p:cSld>
  <p:clrMapOvr>
    <a:masterClrMapping/>
  </p:clrMapOvr>
  <p:transition>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503238" y="420915"/>
            <a:ext cx="8229600" cy="857250"/>
          </a:xfrm>
        </p:spPr>
        <p:txBody>
          <a:bodyPr>
            <a:normAutofit fontScale="90000"/>
          </a:bodyPr>
          <a:lstStyle/>
          <a:p>
            <a:pPr eaLnBrk="1" hangingPunct="1">
              <a:defRPr/>
            </a:pPr>
            <a:r>
              <a:rPr lang="en-US" sz="4800" b="1" dirty="0" smtClean="0">
                <a:solidFill>
                  <a:srgbClr val="FF9900"/>
                </a:solidFill>
                <a:effectLst>
                  <a:outerShdw blurRad="38100" dist="38100" dir="2700000" algn="tl">
                    <a:srgbClr val="000000">
                      <a:alpha val="43137"/>
                    </a:srgbClr>
                  </a:outerShdw>
                </a:effectLst>
              </a:rPr>
              <a:t>Forms of Technological Change</a:t>
            </a:r>
          </a:p>
        </p:txBody>
      </p:sp>
      <p:sp>
        <p:nvSpPr>
          <p:cNvPr id="31747" name="WordArt 7"/>
          <p:cNvSpPr>
            <a:spLocks noChangeArrowheads="1" noChangeShapeType="1" noTextEdit="1"/>
          </p:cNvSpPr>
          <p:nvPr/>
        </p:nvSpPr>
        <p:spPr bwMode="auto">
          <a:xfrm>
            <a:off x="503238" y="2036763"/>
            <a:ext cx="5260975" cy="519112"/>
          </a:xfrm>
          <a:prstGeom prst="rect">
            <a:avLst/>
          </a:prstGeom>
        </p:spPr>
        <p:txBody>
          <a:bodyPr wrap="none" fromWordArt="1">
            <a:prstTxWarp prst="textPlain">
              <a:avLst>
                <a:gd name="adj" fmla="val 50000"/>
              </a:avLst>
            </a:prstTxWarp>
          </a:bodyPr>
          <a:lstStyle/>
          <a:p>
            <a:pPr algn="ctr"/>
            <a:r>
              <a:rPr lang="en-US" sz="3600" b="1" kern="10">
                <a:ln w="22225">
                  <a:solidFill>
                    <a:schemeClr val="accent2"/>
                  </a:solidFill>
                  <a:prstDash val="solid"/>
                </a:ln>
                <a:solidFill>
                  <a:schemeClr val="accent2">
                    <a:lumMod val="40000"/>
                    <a:lumOff val="60000"/>
                  </a:schemeClr>
                </a:solidFill>
                <a:latin typeface="Arial Black"/>
              </a:rPr>
              <a:t>2 tipe technological cange:</a:t>
            </a:r>
          </a:p>
        </p:txBody>
      </p:sp>
      <p:sp>
        <p:nvSpPr>
          <p:cNvPr id="31748" name="WordArt 18"/>
          <p:cNvSpPr>
            <a:spLocks noChangeArrowheads="1" noChangeShapeType="1" noTextEdit="1"/>
          </p:cNvSpPr>
          <p:nvPr/>
        </p:nvSpPr>
        <p:spPr bwMode="auto">
          <a:xfrm>
            <a:off x="1843088" y="2584450"/>
            <a:ext cx="5260975" cy="692150"/>
          </a:xfrm>
          <a:prstGeom prst="rect">
            <a:avLst/>
          </a:prstGeom>
        </p:spPr>
        <p:txBody>
          <a:bodyPr wrap="none" fromWordArt="1">
            <a:prstTxWarp prst="textPlain">
              <a:avLst>
                <a:gd name="adj" fmla="val 50000"/>
              </a:avLst>
            </a:prstTxWarp>
          </a:bodyPr>
          <a:lstStyle/>
          <a:p>
            <a:pPr algn="ctr"/>
            <a:r>
              <a:rPr lang="en-US" sz="3600" b="1" kern="1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rial Black"/>
              </a:rPr>
              <a:t>1. PROSES</a:t>
            </a:r>
          </a:p>
        </p:txBody>
      </p:sp>
      <p:sp>
        <p:nvSpPr>
          <p:cNvPr id="31749" name="WordArt 19"/>
          <p:cNvSpPr>
            <a:spLocks noChangeArrowheads="1" noChangeShapeType="1" noTextEdit="1"/>
          </p:cNvSpPr>
          <p:nvPr/>
        </p:nvSpPr>
        <p:spPr bwMode="auto">
          <a:xfrm>
            <a:off x="1852613" y="3325813"/>
            <a:ext cx="5260975" cy="692150"/>
          </a:xfrm>
          <a:prstGeom prst="rect">
            <a:avLst/>
          </a:prstGeom>
        </p:spPr>
        <p:txBody>
          <a:bodyPr wrap="none" fromWordArt="1">
            <a:prstTxWarp prst="textPlain">
              <a:avLst>
                <a:gd name="adj" fmla="val 50000"/>
              </a:avLst>
            </a:prstTxWarp>
          </a:bodyPr>
          <a:lstStyle/>
          <a:p>
            <a:pPr algn="ctr"/>
            <a:r>
              <a:rPr lang="en-US" sz="3600" b="1" kern="1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rial Black"/>
              </a:rPr>
              <a:t>2. PRODUK</a:t>
            </a:r>
          </a:p>
        </p:txBody>
      </p:sp>
    </p:spTree>
  </p:cSld>
  <p:clrMapOvr>
    <a:masterClrMapping/>
  </p:clrMapOvr>
  <p:transition>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defRPr/>
            </a:pPr>
            <a:r>
              <a:rPr lang="en-US" sz="6000" smtClean="0">
                <a:ln w="0"/>
                <a:solidFill>
                  <a:schemeClr val="accent1"/>
                </a:solidFill>
                <a:effectLst>
                  <a:outerShdw blurRad="38100" dist="25400" dir="5400000" algn="ctr" rotWithShape="0">
                    <a:srgbClr val="6E747A">
                      <a:alpha val="43000"/>
                    </a:srgbClr>
                  </a:outerShdw>
                </a:effectLst>
              </a:rPr>
              <a:t>Process Technology</a:t>
            </a:r>
          </a:p>
        </p:txBody>
      </p:sp>
      <p:sp>
        <p:nvSpPr>
          <p:cNvPr id="84995" name="Rectangle 3"/>
          <p:cNvSpPr>
            <a:spLocks noGrp="1" noChangeArrowheads="1"/>
          </p:cNvSpPr>
          <p:nvPr>
            <p:ph idx="1"/>
          </p:nvPr>
        </p:nvSpPr>
        <p:spPr>
          <a:xfrm>
            <a:off x="827484" y="2405743"/>
            <a:ext cx="6709906" cy="2280557"/>
          </a:xfrm>
        </p:spPr>
        <p:txBody>
          <a:bodyPr/>
          <a:lstStyle/>
          <a:p>
            <a:pPr eaLnBrk="1" hangingPunct="1">
              <a:defRPr/>
            </a:pPr>
            <a:r>
              <a:rPr lang="en-US" smtClean="0"/>
              <a:t>Merupakan teknik memproduksi dan memasarkan barang atau jasa.</a:t>
            </a:r>
          </a:p>
          <a:p>
            <a:pPr eaLnBrk="1" hangingPunct="1">
              <a:defRPr/>
            </a:pPr>
            <a:r>
              <a:rPr lang="en-US" smtClean="0"/>
              <a:t>Process Technology meliputi work method, equipment, distribution, dan logistic.</a:t>
            </a:r>
          </a:p>
          <a:p>
            <a:pPr eaLnBrk="1" hangingPunct="1">
              <a:defRPr/>
            </a:pPr>
            <a:r>
              <a:rPr lang="en-US" smtClean="0"/>
              <a:t>Oleh karena itu, process technology melekat pada VALUE CHAIN.</a:t>
            </a:r>
          </a:p>
        </p:txBody>
      </p:sp>
    </p:spTree>
  </p:cSld>
  <p:clrMapOvr>
    <a:masterClrMapping/>
  </p:clrMapOvr>
  <p:transition>
    <p:push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hangingPunct="1">
              <a:defRPr/>
            </a:pPr>
            <a:r>
              <a:rPr lang="en-US" sz="6000" smtClean="0">
                <a:ln w="0"/>
                <a:solidFill>
                  <a:schemeClr val="accent1"/>
                </a:solidFill>
                <a:effectLst>
                  <a:outerShdw blurRad="38100" dist="25400" dir="5400000" algn="ctr" rotWithShape="0">
                    <a:srgbClr val="6E747A">
                      <a:alpha val="43000"/>
                    </a:srgbClr>
                  </a:outerShdw>
                </a:effectLst>
              </a:rPr>
              <a:t>Product Technology</a:t>
            </a:r>
          </a:p>
        </p:txBody>
      </p:sp>
      <p:sp>
        <p:nvSpPr>
          <p:cNvPr id="86019" name="Rectangle 3"/>
          <p:cNvSpPr>
            <a:spLocks noGrp="1" noChangeArrowheads="1"/>
          </p:cNvSpPr>
          <p:nvPr>
            <p:ph idx="1"/>
          </p:nvPr>
        </p:nvSpPr>
        <p:spPr>
          <a:xfrm>
            <a:off x="827484" y="2449286"/>
            <a:ext cx="6709906" cy="2237014"/>
          </a:xfrm>
        </p:spPr>
        <p:txBody>
          <a:bodyPr>
            <a:normAutofit lnSpcReduction="10000"/>
          </a:bodyPr>
          <a:lstStyle/>
          <a:p>
            <a:pPr eaLnBrk="1" hangingPunct="1">
              <a:defRPr/>
            </a:pPr>
            <a:r>
              <a:rPr lang="en-US" sz="2000" dirty="0" err="1" smtClean="0"/>
              <a:t>Merupakan</a:t>
            </a:r>
            <a:r>
              <a:rPr lang="en-US" sz="2000" dirty="0" smtClean="0"/>
              <a:t> </a:t>
            </a:r>
            <a:r>
              <a:rPr lang="en-US" sz="2000" dirty="0" err="1" smtClean="0"/>
              <a:t>elemen</a:t>
            </a:r>
            <a:r>
              <a:rPr lang="en-US" sz="2000" dirty="0" smtClean="0"/>
              <a:t> </a:t>
            </a:r>
            <a:r>
              <a:rPr lang="en-US" sz="2000" dirty="0" err="1" smtClean="0"/>
              <a:t>teknologi</a:t>
            </a:r>
            <a:r>
              <a:rPr lang="en-US" sz="2000" dirty="0" smtClean="0"/>
              <a:t> yang </a:t>
            </a:r>
            <a:r>
              <a:rPr lang="en-US" sz="2000" dirty="0" err="1" smtClean="0"/>
              <a:t>melekat</a:t>
            </a:r>
            <a:r>
              <a:rPr lang="en-US" sz="2000" dirty="0" smtClean="0"/>
              <a:t> </a:t>
            </a:r>
            <a:r>
              <a:rPr lang="en-US" sz="2000" dirty="0" err="1" smtClean="0"/>
              <a:t>pada</a:t>
            </a:r>
            <a:r>
              <a:rPr lang="en-US" sz="2000" dirty="0" smtClean="0"/>
              <a:t> </a:t>
            </a:r>
            <a:r>
              <a:rPr lang="en-US" sz="2000" dirty="0" err="1" smtClean="0"/>
              <a:t>barang</a:t>
            </a:r>
            <a:r>
              <a:rPr lang="en-US" sz="2000" dirty="0" smtClean="0"/>
              <a:t> </a:t>
            </a:r>
            <a:r>
              <a:rPr lang="en-US" sz="2000" dirty="0" err="1" smtClean="0"/>
              <a:t>atau</a:t>
            </a:r>
            <a:r>
              <a:rPr lang="en-US" sz="2000" dirty="0" smtClean="0"/>
              <a:t> </a:t>
            </a:r>
            <a:r>
              <a:rPr lang="en-US" sz="2000" dirty="0" err="1" smtClean="0"/>
              <a:t>jasa</a:t>
            </a:r>
            <a:r>
              <a:rPr lang="en-US" sz="2000" dirty="0" smtClean="0"/>
              <a:t> </a:t>
            </a:r>
            <a:r>
              <a:rPr lang="en-US" sz="2000" dirty="0" err="1" smtClean="0"/>
              <a:t>yg</a:t>
            </a:r>
            <a:r>
              <a:rPr lang="en-US" sz="2000" dirty="0" smtClean="0"/>
              <a:t> </a:t>
            </a:r>
            <a:r>
              <a:rPr lang="en-US" sz="2000" dirty="0" err="1" smtClean="0"/>
              <a:t>dihasilkan</a:t>
            </a:r>
            <a:r>
              <a:rPr lang="en-US" sz="2000" dirty="0" smtClean="0"/>
              <a:t> </a:t>
            </a:r>
            <a:r>
              <a:rPr lang="en-US" sz="2000" dirty="0" err="1" smtClean="0"/>
              <a:t>suatu</a:t>
            </a:r>
            <a:r>
              <a:rPr lang="en-US" sz="2000" dirty="0" smtClean="0"/>
              <a:t> </a:t>
            </a:r>
            <a:r>
              <a:rPr lang="en-US" sz="2000" dirty="0" err="1" smtClean="0"/>
              <a:t>perusahaan</a:t>
            </a:r>
            <a:r>
              <a:rPr lang="en-US" sz="2000" dirty="0" smtClean="0"/>
              <a:t>. </a:t>
            </a:r>
            <a:r>
              <a:rPr lang="en-US" sz="2000" dirty="0" err="1" smtClean="0"/>
              <a:t>Contoh</a:t>
            </a:r>
            <a:r>
              <a:rPr lang="en-US" sz="2000" dirty="0" smtClean="0"/>
              <a:t>: Mobil BBG </a:t>
            </a:r>
            <a:r>
              <a:rPr lang="en-US" sz="2000" dirty="0" err="1" smtClean="0"/>
              <a:t>dan</a:t>
            </a:r>
            <a:r>
              <a:rPr lang="en-US" sz="2000" dirty="0" smtClean="0"/>
              <a:t> Mobil </a:t>
            </a:r>
            <a:r>
              <a:rPr lang="en-US" sz="2000" dirty="0" err="1" smtClean="0"/>
              <a:t>Elektrik</a:t>
            </a:r>
            <a:r>
              <a:rPr lang="en-US" sz="2000" dirty="0" smtClean="0"/>
              <a:t> </a:t>
            </a:r>
            <a:r>
              <a:rPr lang="en-US" sz="2000" dirty="0" err="1" smtClean="0"/>
              <a:t>merupakan</a:t>
            </a:r>
            <a:r>
              <a:rPr lang="en-US" sz="2000" dirty="0" smtClean="0"/>
              <a:t> </a:t>
            </a:r>
            <a:r>
              <a:rPr lang="en-US" sz="2000" i="1" dirty="0" smtClean="0"/>
              <a:t>product technology</a:t>
            </a:r>
            <a:r>
              <a:rPr lang="en-US" sz="2000" dirty="0" smtClean="0"/>
              <a:t> </a:t>
            </a:r>
            <a:r>
              <a:rPr lang="en-US" sz="2000" dirty="0" err="1" smtClean="0"/>
              <a:t>dalam</a:t>
            </a:r>
            <a:r>
              <a:rPr lang="en-US" sz="2000" dirty="0" smtClean="0"/>
              <a:t> </a:t>
            </a:r>
            <a:r>
              <a:rPr lang="en-US" sz="2000" dirty="0" err="1" smtClean="0"/>
              <a:t>industri</a:t>
            </a:r>
            <a:r>
              <a:rPr lang="en-US" sz="2000" dirty="0" smtClean="0"/>
              <a:t> </a:t>
            </a:r>
            <a:r>
              <a:rPr lang="en-US" sz="2000" dirty="0" err="1" smtClean="0"/>
              <a:t>mobil</a:t>
            </a:r>
            <a:r>
              <a:rPr lang="en-US" sz="2000" dirty="0" smtClean="0"/>
              <a:t>.</a:t>
            </a:r>
          </a:p>
          <a:p>
            <a:pPr eaLnBrk="1" hangingPunct="1">
              <a:defRPr/>
            </a:pPr>
            <a:r>
              <a:rPr lang="en-US" sz="2000" dirty="0" err="1" smtClean="0"/>
              <a:t>Perubahan</a:t>
            </a:r>
            <a:r>
              <a:rPr lang="en-US" sz="2000" dirty="0" smtClean="0"/>
              <a:t> </a:t>
            </a:r>
            <a:r>
              <a:rPr lang="en-US" sz="2000" dirty="0" err="1" smtClean="0"/>
              <a:t>dalam</a:t>
            </a:r>
            <a:r>
              <a:rPr lang="en-US" sz="2000" dirty="0" smtClean="0"/>
              <a:t> </a:t>
            </a:r>
            <a:r>
              <a:rPr lang="en-US" sz="2000" i="1" dirty="0" smtClean="0"/>
              <a:t>product technology</a:t>
            </a:r>
            <a:r>
              <a:rPr lang="en-US" sz="2000" dirty="0" smtClean="0"/>
              <a:t> </a:t>
            </a:r>
            <a:r>
              <a:rPr lang="en-US" sz="2000" dirty="0" err="1" smtClean="0"/>
              <a:t>menambah</a:t>
            </a:r>
            <a:r>
              <a:rPr lang="en-US" sz="2000" dirty="0" smtClean="0"/>
              <a:t> </a:t>
            </a:r>
            <a:r>
              <a:rPr lang="en-US" sz="2000" dirty="0" err="1" smtClean="0"/>
              <a:t>fitur</a:t>
            </a:r>
            <a:r>
              <a:rPr lang="en-US" sz="2000" dirty="0" smtClean="0"/>
              <a:t> </a:t>
            </a:r>
            <a:r>
              <a:rPr lang="en-US" sz="2000" dirty="0" err="1" smtClean="0"/>
              <a:t>baru</a:t>
            </a:r>
            <a:r>
              <a:rPr lang="en-US" sz="2000" dirty="0" smtClean="0"/>
              <a:t> </a:t>
            </a:r>
            <a:r>
              <a:rPr lang="en-US" sz="2000" dirty="0" err="1" smtClean="0"/>
              <a:t>atau</a:t>
            </a:r>
            <a:r>
              <a:rPr lang="en-US" sz="2000" dirty="0" smtClean="0"/>
              <a:t> </a:t>
            </a:r>
            <a:r>
              <a:rPr lang="en-US" sz="2000" dirty="0" err="1" smtClean="0"/>
              <a:t>memberikan</a:t>
            </a:r>
            <a:r>
              <a:rPr lang="en-US" sz="2000" dirty="0" smtClean="0"/>
              <a:t> </a:t>
            </a:r>
            <a:r>
              <a:rPr lang="en-US" sz="2000" dirty="0" err="1" smtClean="0"/>
              <a:t>substitusi</a:t>
            </a:r>
            <a:r>
              <a:rPr lang="en-US" sz="2000" dirty="0" smtClean="0"/>
              <a:t> yang </a:t>
            </a:r>
            <a:r>
              <a:rPr lang="en-US" sz="2000" dirty="0" err="1" smtClean="0"/>
              <a:t>lebih</a:t>
            </a:r>
            <a:r>
              <a:rPr lang="en-US" sz="2000" dirty="0" smtClean="0"/>
              <a:t> </a:t>
            </a:r>
            <a:r>
              <a:rPr lang="en-US" sz="2000" dirty="0" err="1" smtClean="0"/>
              <a:t>baik</a:t>
            </a:r>
            <a:r>
              <a:rPr lang="en-US" sz="2000" dirty="0" smtClean="0"/>
              <a:t> </a:t>
            </a:r>
            <a:r>
              <a:rPr lang="en-US" sz="2000" dirty="0" err="1" smtClean="0"/>
              <a:t>atas</a:t>
            </a:r>
            <a:r>
              <a:rPr lang="en-US" sz="2000" dirty="0" smtClean="0"/>
              <a:t> </a:t>
            </a:r>
            <a:r>
              <a:rPr lang="en-US" sz="2000" dirty="0" err="1" smtClean="0"/>
              <a:t>produk</a:t>
            </a:r>
            <a:r>
              <a:rPr lang="en-US" sz="2000" dirty="0" smtClean="0"/>
              <a:t> yang </a:t>
            </a:r>
            <a:r>
              <a:rPr lang="en-US" sz="2000" dirty="0" err="1" smtClean="0"/>
              <a:t>ada</a:t>
            </a:r>
            <a:r>
              <a:rPr lang="en-US" sz="2000" dirty="0" smtClean="0"/>
              <a:t> </a:t>
            </a:r>
            <a:r>
              <a:rPr lang="en-US" sz="2000" dirty="0" err="1" smtClean="0"/>
              <a:t>sekarang</a:t>
            </a:r>
            <a:r>
              <a:rPr lang="en-US" sz="2000" dirty="0" smtClean="0"/>
              <a:t>.</a:t>
            </a:r>
          </a:p>
        </p:txBody>
      </p:sp>
    </p:spTree>
  </p:cSld>
  <p:clrMapOvr>
    <a:masterClrMapping/>
  </p:clrMapOvr>
  <p:transition>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defRPr/>
            </a:pPr>
            <a:r>
              <a:rPr lang="en-US" smtClean="0"/>
              <a:t>JADI ….</a:t>
            </a:r>
          </a:p>
        </p:txBody>
      </p:sp>
      <p:sp>
        <p:nvSpPr>
          <p:cNvPr id="87043" name="Rectangle 3"/>
          <p:cNvSpPr>
            <a:spLocks noGrp="1" noChangeArrowheads="1"/>
          </p:cNvSpPr>
          <p:nvPr>
            <p:ph idx="1"/>
          </p:nvPr>
        </p:nvSpPr>
        <p:spPr>
          <a:xfrm>
            <a:off x="827483" y="1539689"/>
            <a:ext cx="7369459" cy="3146611"/>
          </a:xfrm>
        </p:spPr>
        <p:txBody>
          <a:bodyPr>
            <a:normAutofit/>
          </a:bodyPr>
          <a:lstStyle/>
          <a:p>
            <a:pPr eaLnBrk="1" hangingPunct="1">
              <a:lnSpc>
                <a:spcPct val="90000"/>
              </a:lnSpc>
              <a:defRPr/>
            </a:pPr>
            <a:r>
              <a:rPr lang="en-US" sz="1800" dirty="0" smtClean="0"/>
              <a:t>PROCESS TECHNOLOGY refer to the way an </a:t>
            </a:r>
            <a:r>
              <a:rPr lang="en-US" sz="1800" dirty="0" err="1" smtClean="0"/>
              <a:t>organiation</a:t>
            </a:r>
            <a:r>
              <a:rPr lang="en-US" sz="1800" dirty="0" smtClean="0"/>
              <a:t> conducts its business, whereas product technology refers to the output of an organization.</a:t>
            </a:r>
          </a:p>
          <a:p>
            <a:pPr eaLnBrk="1" hangingPunct="1">
              <a:lnSpc>
                <a:spcPct val="90000"/>
              </a:lnSpc>
              <a:defRPr/>
            </a:pPr>
            <a:r>
              <a:rPr lang="en-US" sz="1800" dirty="0" smtClean="0"/>
              <a:t>Distinction between process and product </a:t>
            </a:r>
            <a:r>
              <a:rPr lang="en-US" sz="1800" dirty="0" err="1" smtClean="0"/>
              <a:t>technologuy</a:t>
            </a:r>
            <a:r>
              <a:rPr lang="en-US" sz="1800" dirty="0" smtClean="0"/>
              <a:t> depends on the nature of the firm. </a:t>
            </a:r>
          </a:p>
          <a:p>
            <a:pPr eaLnBrk="1" hangingPunct="1">
              <a:lnSpc>
                <a:spcPct val="90000"/>
              </a:lnSpc>
              <a:defRPr/>
            </a:pPr>
            <a:r>
              <a:rPr lang="en-US" sz="1800" dirty="0" smtClean="0"/>
              <a:t>What is often a product technology for one firm may very well be a process technology for another firm.</a:t>
            </a:r>
          </a:p>
        </p:txBody>
      </p:sp>
    </p:spTree>
  </p:cSld>
  <p:clrMapOvr>
    <a:masterClrMapping/>
  </p:clrMapOvr>
  <p:transition>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57200" y="231775"/>
            <a:ext cx="8229600" cy="857250"/>
          </a:xfrm>
        </p:spPr>
        <p:txBody>
          <a:bodyPr>
            <a:normAutofit fontScale="90000"/>
          </a:bodyPr>
          <a:lstStyle/>
          <a:p>
            <a:pPr eaLnBrk="1" hangingPunct="1">
              <a:defRPr/>
            </a:pPr>
            <a:r>
              <a:rPr lang="en-US" sz="3600" b="0" smtClean="0"/>
              <a:t>Mangapa membedakan Process Technology dan Product Technology?</a:t>
            </a:r>
          </a:p>
        </p:txBody>
      </p:sp>
      <p:sp>
        <p:nvSpPr>
          <p:cNvPr id="88067" name="Rectangle 3"/>
          <p:cNvSpPr>
            <a:spLocks noGrp="1" noChangeArrowheads="1"/>
          </p:cNvSpPr>
          <p:nvPr>
            <p:ph idx="1"/>
          </p:nvPr>
        </p:nvSpPr>
        <p:spPr>
          <a:xfrm>
            <a:off x="359229" y="1657350"/>
            <a:ext cx="7402286" cy="3371850"/>
          </a:xfrm>
        </p:spPr>
        <p:txBody>
          <a:bodyPr>
            <a:normAutofit/>
          </a:bodyPr>
          <a:lstStyle/>
          <a:p>
            <a:pPr marL="609600" indent="-427038" eaLnBrk="1" hangingPunct="1">
              <a:lnSpc>
                <a:spcPct val="90000"/>
              </a:lnSpc>
              <a:buFontTx/>
              <a:buAutoNum type="arabicPeriod"/>
              <a:defRPr/>
            </a:pPr>
            <a:r>
              <a:rPr lang="en-US" sz="1600" dirty="0" err="1" smtClean="0"/>
              <a:t>Dibandingkan</a:t>
            </a:r>
            <a:r>
              <a:rPr lang="en-US" sz="1600" dirty="0" smtClean="0"/>
              <a:t> </a:t>
            </a:r>
            <a:r>
              <a:rPr lang="en-US" sz="1600" dirty="0" err="1" smtClean="0"/>
              <a:t>perubahan</a:t>
            </a:r>
            <a:r>
              <a:rPr lang="en-US" sz="1600" dirty="0" smtClean="0"/>
              <a:t> </a:t>
            </a:r>
            <a:r>
              <a:rPr lang="en-US" sz="1600" dirty="0" err="1" smtClean="0"/>
              <a:t>teknologi</a:t>
            </a:r>
            <a:r>
              <a:rPr lang="en-US" sz="1600" dirty="0" smtClean="0"/>
              <a:t> </a:t>
            </a:r>
            <a:r>
              <a:rPr lang="en-US" sz="1600" dirty="0" err="1" smtClean="0"/>
              <a:t>produk</a:t>
            </a:r>
            <a:r>
              <a:rPr lang="en-US" sz="1600" dirty="0" smtClean="0"/>
              <a:t>, </a:t>
            </a:r>
            <a:r>
              <a:rPr lang="en-US" sz="1600" dirty="0" err="1" smtClean="0"/>
              <a:t>perubahan</a:t>
            </a:r>
            <a:r>
              <a:rPr lang="en-US" sz="1600" dirty="0" smtClean="0"/>
              <a:t> </a:t>
            </a:r>
            <a:r>
              <a:rPr lang="en-US" sz="1600" dirty="0" err="1" smtClean="0"/>
              <a:t>teknologi</a:t>
            </a:r>
            <a:r>
              <a:rPr lang="en-US" sz="1600" dirty="0" smtClean="0"/>
              <a:t> proses </a:t>
            </a:r>
            <a:r>
              <a:rPr lang="en-US" sz="1600" dirty="0" err="1" smtClean="0"/>
              <a:t>kurang</a:t>
            </a:r>
            <a:r>
              <a:rPr lang="en-US" sz="1600" dirty="0" smtClean="0"/>
              <a:t> visible (</a:t>
            </a:r>
            <a:r>
              <a:rPr lang="en-US" sz="1600" dirty="0" err="1" smtClean="0"/>
              <a:t>nampak</a:t>
            </a:r>
            <a:r>
              <a:rPr lang="en-US" sz="1600" dirty="0" smtClean="0"/>
              <a:t>) </a:t>
            </a:r>
            <a:r>
              <a:rPr lang="en-US" sz="1600" dirty="0" err="1" smtClean="0"/>
              <a:t>dalam</a:t>
            </a:r>
            <a:r>
              <a:rPr lang="en-US" sz="1600" dirty="0" smtClean="0"/>
              <a:t> marketplace.</a:t>
            </a:r>
          </a:p>
          <a:p>
            <a:pPr marL="609600" indent="-427038" eaLnBrk="1" hangingPunct="1">
              <a:lnSpc>
                <a:spcPct val="90000"/>
              </a:lnSpc>
              <a:buFontTx/>
              <a:buAutoNum type="arabicPeriod"/>
              <a:defRPr/>
            </a:pPr>
            <a:r>
              <a:rPr lang="en-US" sz="1600" dirty="0" err="1" smtClean="0"/>
              <a:t>Baik</a:t>
            </a:r>
            <a:r>
              <a:rPr lang="en-US" sz="1600" dirty="0" smtClean="0"/>
              <a:t> </a:t>
            </a:r>
            <a:r>
              <a:rPr lang="en-US" sz="1600" dirty="0" err="1" smtClean="0"/>
              <a:t>perubahan</a:t>
            </a:r>
            <a:r>
              <a:rPr lang="en-US" sz="1600" dirty="0" smtClean="0"/>
              <a:t> </a:t>
            </a:r>
            <a:r>
              <a:rPr lang="en-US" sz="1600" dirty="0" err="1" smtClean="0"/>
              <a:t>teknologi</a:t>
            </a:r>
            <a:r>
              <a:rPr lang="en-US" sz="1600" dirty="0" smtClean="0"/>
              <a:t> proses </a:t>
            </a:r>
            <a:r>
              <a:rPr lang="en-US" sz="1600" dirty="0" err="1" smtClean="0"/>
              <a:t>maupun</a:t>
            </a:r>
            <a:r>
              <a:rPr lang="en-US" sz="1600" dirty="0" smtClean="0"/>
              <a:t> </a:t>
            </a:r>
            <a:r>
              <a:rPr lang="en-US" sz="1600" dirty="0" err="1" smtClean="0"/>
              <a:t>teknologi</a:t>
            </a:r>
            <a:r>
              <a:rPr lang="en-US" sz="1600" dirty="0" smtClean="0"/>
              <a:t> </a:t>
            </a:r>
            <a:r>
              <a:rPr lang="en-US" sz="1600" dirty="0" err="1" smtClean="0"/>
              <a:t>produk</a:t>
            </a:r>
            <a:r>
              <a:rPr lang="en-US" sz="1600" dirty="0" smtClean="0"/>
              <a:t> </a:t>
            </a:r>
            <a:r>
              <a:rPr lang="en-US" sz="1600" dirty="0" err="1" smtClean="0"/>
              <a:t>punya</a:t>
            </a:r>
            <a:r>
              <a:rPr lang="en-US" sz="1600" dirty="0" smtClean="0"/>
              <a:t> </a:t>
            </a:r>
            <a:r>
              <a:rPr lang="en-US" sz="1600" dirty="0" err="1" smtClean="0"/>
              <a:t>implikasi</a:t>
            </a:r>
            <a:r>
              <a:rPr lang="en-US" sz="1600" dirty="0" smtClean="0"/>
              <a:t> </a:t>
            </a:r>
            <a:r>
              <a:rPr lang="en-US" sz="1600" dirty="0" err="1" smtClean="0"/>
              <a:t>pada</a:t>
            </a:r>
            <a:r>
              <a:rPr lang="en-US" sz="1600" dirty="0" smtClean="0"/>
              <a:t> </a:t>
            </a:r>
            <a:r>
              <a:rPr lang="en-US" sz="1600" dirty="0" err="1" smtClean="0"/>
              <a:t>kinerja</a:t>
            </a:r>
            <a:r>
              <a:rPr lang="en-US" sz="1600" dirty="0" smtClean="0"/>
              <a:t> </a:t>
            </a:r>
            <a:r>
              <a:rPr lang="en-US" sz="1600" dirty="0" err="1" smtClean="0"/>
              <a:t>ekonomis</a:t>
            </a:r>
            <a:r>
              <a:rPr lang="en-US" sz="1600" dirty="0" smtClean="0"/>
              <a:t>. </a:t>
            </a:r>
            <a:r>
              <a:rPr lang="en-US" sz="1600" dirty="0" err="1" smtClean="0"/>
              <a:t>Pada</a:t>
            </a:r>
            <a:r>
              <a:rPr lang="en-US" sz="1600" dirty="0" smtClean="0"/>
              <a:t> </a:t>
            </a:r>
            <a:r>
              <a:rPr lang="en-US" sz="1600" dirty="0" err="1" smtClean="0"/>
              <a:t>banyak</a:t>
            </a:r>
            <a:r>
              <a:rPr lang="en-US" sz="1600" dirty="0" smtClean="0"/>
              <a:t> </a:t>
            </a:r>
            <a:r>
              <a:rPr lang="en-US" sz="1600" dirty="0" err="1" smtClean="0"/>
              <a:t>kasus</a:t>
            </a:r>
            <a:r>
              <a:rPr lang="en-US" sz="1600" dirty="0" smtClean="0"/>
              <a:t>, </a:t>
            </a:r>
            <a:r>
              <a:rPr lang="en-US" sz="1600" dirty="0" err="1" smtClean="0"/>
              <a:t>perubahan</a:t>
            </a:r>
            <a:r>
              <a:rPr lang="en-US" sz="1600" dirty="0" smtClean="0"/>
              <a:t> </a:t>
            </a:r>
            <a:r>
              <a:rPr lang="en-US" sz="1600" dirty="0" err="1" smtClean="0"/>
              <a:t>teknologi</a:t>
            </a:r>
            <a:r>
              <a:rPr lang="en-US" sz="1600" dirty="0" smtClean="0"/>
              <a:t> proses </a:t>
            </a:r>
            <a:r>
              <a:rPr lang="en-US" sz="1600" dirty="0" err="1" smtClean="0"/>
              <a:t>membuatnya</a:t>
            </a:r>
            <a:r>
              <a:rPr lang="en-US" sz="1600" dirty="0" smtClean="0"/>
              <a:t> feasible </a:t>
            </a:r>
            <a:r>
              <a:rPr lang="en-US" sz="1600" dirty="0" err="1" smtClean="0"/>
              <a:t>untuk</a:t>
            </a:r>
            <a:r>
              <a:rPr lang="en-US" sz="1600" dirty="0" smtClean="0"/>
              <a:t> </a:t>
            </a:r>
            <a:r>
              <a:rPr lang="en-US" sz="1600" dirty="0" err="1" smtClean="0"/>
              <a:t>mengurangi</a:t>
            </a:r>
            <a:r>
              <a:rPr lang="en-US" sz="1600" dirty="0" smtClean="0"/>
              <a:t> </a:t>
            </a:r>
            <a:r>
              <a:rPr lang="en-US" sz="1600" dirty="0" err="1" smtClean="0"/>
              <a:t>biaya</a:t>
            </a:r>
            <a:r>
              <a:rPr lang="en-US" sz="1600" dirty="0" smtClean="0"/>
              <a:t> </a:t>
            </a:r>
            <a:r>
              <a:rPr lang="en-US" sz="1600" dirty="0" err="1" smtClean="0"/>
              <a:t>dan</a:t>
            </a:r>
            <a:r>
              <a:rPr lang="en-US" sz="1600" dirty="0" smtClean="0"/>
              <a:t> </a:t>
            </a:r>
            <a:r>
              <a:rPr lang="en-US" sz="1600" dirty="0" err="1" smtClean="0"/>
              <a:t>waktu</a:t>
            </a:r>
            <a:r>
              <a:rPr lang="en-US" sz="1600" dirty="0" smtClean="0"/>
              <a:t> </a:t>
            </a:r>
            <a:r>
              <a:rPr lang="en-US" sz="1600" dirty="0" err="1" smtClean="0"/>
              <a:t>siklusnya</a:t>
            </a:r>
            <a:r>
              <a:rPr lang="en-US" sz="1600" dirty="0" smtClean="0"/>
              <a:t>, </a:t>
            </a:r>
            <a:r>
              <a:rPr lang="en-US" sz="1600" dirty="0" err="1" smtClean="0"/>
              <a:t>serta</a:t>
            </a:r>
            <a:r>
              <a:rPr lang="en-US" sz="1600" dirty="0" smtClean="0"/>
              <a:t> </a:t>
            </a:r>
            <a:r>
              <a:rPr lang="en-US" sz="1600" dirty="0" err="1" smtClean="0"/>
              <a:t>memperbaiki</a:t>
            </a:r>
            <a:r>
              <a:rPr lang="en-US" sz="1600" dirty="0" smtClean="0"/>
              <a:t> </a:t>
            </a:r>
            <a:r>
              <a:rPr lang="en-US" sz="1600" dirty="0" err="1" smtClean="0"/>
              <a:t>kualitas</a:t>
            </a:r>
            <a:r>
              <a:rPr lang="en-US" sz="1600" dirty="0" smtClean="0"/>
              <a:t> </a:t>
            </a:r>
            <a:r>
              <a:rPr lang="en-US" sz="1600" dirty="0" err="1" smtClean="0"/>
              <a:t>produknya</a:t>
            </a:r>
            <a:r>
              <a:rPr lang="en-US" sz="1600" dirty="0" smtClean="0"/>
              <a:t>.</a:t>
            </a:r>
          </a:p>
          <a:p>
            <a:pPr marL="609600" indent="-427038" eaLnBrk="1" hangingPunct="1">
              <a:lnSpc>
                <a:spcPct val="90000"/>
              </a:lnSpc>
              <a:buFontTx/>
              <a:buAutoNum type="arabicPeriod"/>
              <a:defRPr/>
            </a:pPr>
            <a:r>
              <a:rPr lang="en-US" sz="1600" dirty="0" err="1" smtClean="0"/>
              <a:t>Teknologi</a:t>
            </a:r>
            <a:r>
              <a:rPr lang="en-US" sz="1600" dirty="0" smtClean="0"/>
              <a:t> </a:t>
            </a:r>
            <a:r>
              <a:rPr lang="en-US" sz="1600" dirty="0" err="1" smtClean="0"/>
              <a:t>produk</a:t>
            </a:r>
            <a:r>
              <a:rPr lang="en-US" sz="1600" dirty="0" smtClean="0"/>
              <a:t> </a:t>
            </a:r>
            <a:r>
              <a:rPr lang="en-US" sz="1600" dirty="0" err="1" smtClean="0"/>
              <a:t>membantu</a:t>
            </a:r>
            <a:r>
              <a:rPr lang="en-US" sz="1600" dirty="0" smtClean="0"/>
              <a:t> </a:t>
            </a:r>
            <a:r>
              <a:rPr lang="en-US" sz="1600" dirty="0" err="1" smtClean="0"/>
              <a:t>perusahaan</a:t>
            </a:r>
            <a:r>
              <a:rPr lang="en-US" sz="1600" dirty="0" smtClean="0"/>
              <a:t> </a:t>
            </a:r>
            <a:r>
              <a:rPr lang="en-US" sz="1600" dirty="0" err="1" smtClean="0"/>
              <a:t>bersaing</a:t>
            </a:r>
            <a:r>
              <a:rPr lang="en-US" sz="1600" dirty="0" smtClean="0"/>
              <a:t> </a:t>
            </a:r>
            <a:r>
              <a:rPr lang="en-US" sz="1600" dirty="0" err="1" smtClean="0"/>
              <a:t>untuk</a:t>
            </a:r>
            <a:r>
              <a:rPr lang="en-US" sz="1600" dirty="0" smtClean="0"/>
              <a:t> </a:t>
            </a:r>
            <a:r>
              <a:rPr lang="en-US" sz="1600" dirty="0" err="1" smtClean="0"/>
              <a:t>pelanggan</a:t>
            </a:r>
            <a:r>
              <a:rPr lang="en-US" sz="1600" dirty="0" smtClean="0"/>
              <a:t>, </a:t>
            </a:r>
            <a:r>
              <a:rPr lang="en-US" sz="1600" dirty="0" err="1" smtClean="0"/>
              <a:t>perubahan</a:t>
            </a:r>
            <a:r>
              <a:rPr lang="en-US" sz="1600" dirty="0" smtClean="0"/>
              <a:t> </a:t>
            </a:r>
            <a:r>
              <a:rPr lang="en-US" sz="1600" dirty="0" err="1" smtClean="0"/>
              <a:t>teknologi</a:t>
            </a:r>
            <a:r>
              <a:rPr lang="en-US" sz="1600" dirty="0" smtClean="0"/>
              <a:t> </a:t>
            </a:r>
            <a:r>
              <a:rPr lang="en-US" sz="1600" dirty="0" err="1" smtClean="0"/>
              <a:t>produk</a:t>
            </a:r>
            <a:r>
              <a:rPr lang="en-US" sz="1600" dirty="0" smtClean="0"/>
              <a:t> </a:t>
            </a:r>
            <a:r>
              <a:rPr lang="en-US" sz="1600" dirty="0" err="1" smtClean="0"/>
              <a:t>membantu</a:t>
            </a:r>
            <a:r>
              <a:rPr lang="en-US" sz="1600" dirty="0" smtClean="0"/>
              <a:t> </a:t>
            </a:r>
            <a:r>
              <a:rPr lang="en-US" sz="1600" dirty="0" err="1" smtClean="0"/>
              <a:t>perusahaan</a:t>
            </a:r>
            <a:r>
              <a:rPr lang="en-US" sz="1600" dirty="0" smtClean="0"/>
              <a:t> redefine </a:t>
            </a:r>
            <a:r>
              <a:rPr lang="en-US" sz="1600" dirty="0" err="1" smtClean="0"/>
              <a:t>cakupan</a:t>
            </a:r>
            <a:r>
              <a:rPr lang="en-US" sz="1600" dirty="0" smtClean="0"/>
              <a:t> </a:t>
            </a:r>
            <a:r>
              <a:rPr lang="en-US" sz="1600" dirty="0" err="1" smtClean="0"/>
              <a:t>produk</a:t>
            </a:r>
            <a:r>
              <a:rPr lang="en-US" sz="1600" dirty="0" smtClean="0"/>
              <a:t>/</a:t>
            </a:r>
            <a:r>
              <a:rPr lang="en-US" sz="1600" dirty="0" err="1" smtClean="0"/>
              <a:t>pasar</a:t>
            </a:r>
            <a:r>
              <a:rPr lang="en-US" sz="1600" dirty="0" smtClean="0"/>
              <a:t> </a:t>
            </a:r>
            <a:r>
              <a:rPr lang="en-US" sz="1600" dirty="0" err="1" smtClean="0"/>
              <a:t>mereka</a:t>
            </a:r>
            <a:r>
              <a:rPr lang="en-US" sz="1600" dirty="0" smtClean="0"/>
              <a:t>.</a:t>
            </a:r>
          </a:p>
        </p:txBody>
      </p:sp>
      <p:sp>
        <p:nvSpPr>
          <p:cNvPr id="35844" name="AutoShape 4">
            <a:hlinkClick r:id="rId2" action="ppaction://hlinksldjump"/>
          </p:cNvPr>
          <p:cNvSpPr>
            <a:spLocks noChangeArrowheads="1"/>
          </p:cNvSpPr>
          <p:nvPr/>
        </p:nvSpPr>
        <p:spPr bwMode="auto">
          <a:xfrm>
            <a:off x="3749675" y="4529138"/>
            <a:ext cx="1312863" cy="433387"/>
          </a:xfrm>
          <a:prstGeom prst="upArrow">
            <a:avLst>
              <a:gd name="adj1" fmla="val 63194"/>
              <a:gd name="adj2" fmla="val 54120"/>
            </a:avLst>
          </a:prstGeom>
          <a:solidFill>
            <a:srgbClr val="FF00FF">
              <a:alpha val="29019"/>
            </a:srgbClr>
          </a:solidFill>
          <a:ln w="9525">
            <a:solidFill>
              <a:schemeClr val="tx1"/>
            </a:solidFill>
            <a:miter lim="800000"/>
            <a:headEnd/>
            <a:tailEnd/>
          </a:ln>
        </p:spPr>
        <p:txBody>
          <a:bodyPr vert="eaVert" wrap="none" anchor="ctr"/>
          <a:lstStyle/>
          <a:p>
            <a:endParaRPr lang="en-US"/>
          </a:p>
        </p:txBody>
      </p:sp>
    </p:spTree>
  </p:cSld>
  <p:clrMapOvr>
    <a:masterClrMapping/>
  </p:clrMapOvr>
  <p:transition>
    <p:push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57200" y="360363"/>
            <a:ext cx="8229600" cy="857250"/>
          </a:xfrm>
        </p:spPr>
        <p:txBody>
          <a:bodyPr>
            <a:noAutofit/>
          </a:bodyPr>
          <a:lstStyle/>
          <a:p>
            <a:pPr eaLnBrk="1" hangingPunct="1">
              <a:defRPr/>
            </a:pPr>
            <a:r>
              <a:rPr lang="en-US" sz="3600" b="1" dirty="0" smtClean="0">
                <a:solidFill>
                  <a:srgbClr val="FF9900"/>
                </a:solidFill>
                <a:effectLst>
                  <a:outerShdw blurRad="38100" dist="38100" dir="2700000" algn="tl">
                    <a:srgbClr val="000000">
                      <a:alpha val="43137"/>
                    </a:srgbClr>
                  </a:outerShdw>
                </a:effectLst>
              </a:rPr>
              <a:t>Value Creation and </a:t>
            </a:r>
            <a:br>
              <a:rPr lang="en-US" sz="3600" b="1" dirty="0" smtClean="0">
                <a:solidFill>
                  <a:srgbClr val="FF9900"/>
                </a:solidFill>
                <a:effectLst>
                  <a:outerShdw blurRad="38100" dist="38100" dir="2700000" algn="tl">
                    <a:srgbClr val="000000">
                      <a:alpha val="43137"/>
                    </a:srgbClr>
                  </a:outerShdw>
                </a:effectLst>
              </a:rPr>
            </a:br>
            <a:r>
              <a:rPr lang="en-US" sz="3600" b="1" dirty="0" smtClean="0">
                <a:solidFill>
                  <a:srgbClr val="FF9900"/>
                </a:solidFill>
                <a:effectLst>
                  <a:outerShdw blurRad="38100" dist="38100" dir="2700000" algn="tl">
                    <a:srgbClr val="000000">
                      <a:alpha val="43137"/>
                    </a:srgbClr>
                  </a:outerShdw>
                </a:effectLst>
              </a:rPr>
              <a:t>Competitive Advantage</a:t>
            </a:r>
          </a:p>
        </p:txBody>
      </p:sp>
      <p:sp>
        <p:nvSpPr>
          <p:cNvPr id="36867" name="Text Box 4"/>
          <p:cNvSpPr txBox="1">
            <a:spLocks noChangeArrowheads="1"/>
          </p:cNvSpPr>
          <p:nvPr/>
        </p:nvSpPr>
        <p:spPr bwMode="auto">
          <a:xfrm>
            <a:off x="4113213" y="2393732"/>
            <a:ext cx="1634444" cy="64633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en-US" b="1" dirty="0" err="1">
                <a:effectLst>
                  <a:outerShdw blurRad="38100" dist="38100" dir="2700000" algn="tl">
                    <a:srgbClr val="000000">
                      <a:alpha val="43137"/>
                    </a:srgbClr>
                  </a:outerShdw>
                </a:effectLst>
              </a:rPr>
              <a:t>Kompetitive</a:t>
            </a:r>
            <a:endParaRPr lang="en-US" b="1" dirty="0">
              <a:effectLst>
                <a:outerShdw blurRad="38100" dist="38100" dir="2700000" algn="tl">
                  <a:srgbClr val="000000">
                    <a:alpha val="43137"/>
                  </a:srgbClr>
                </a:outerShdw>
              </a:effectLst>
            </a:endParaRPr>
          </a:p>
          <a:p>
            <a:pPr algn="ctr"/>
            <a:r>
              <a:rPr lang="en-US" b="1" dirty="0">
                <a:effectLst>
                  <a:outerShdw blurRad="38100" dist="38100" dir="2700000" algn="tl">
                    <a:srgbClr val="000000">
                      <a:alpha val="43137"/>
                    </a:srgbClr>
                  </a:outerShdw>
                </a:effectLst>
              </a:rPr>
              <a:t>Advantage</a:t>
            </a:r>
          </a:p>
        </p:txBody>
      </p:sp>
      <p:sp>
        <p:nvSpPr>
          <p:cNvPr id="36868" name="AutoShape 5"/>
          <p:cNvSpPr>
            <a:spLocks noChangeArrowheads="1"/>
          </p:cNvSpPr>
          <p:nvPr/>
        </p:nvSpPr>
        <p:spPr bwMode="auto">
          <a:xfrm>
            <a:off x="5929313" y="2536825"/>
            <a:ext cx="457200" cy="503238"/>
          </a:xfrm>
          <a:prstGeom prst="right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en-US"/>
          </a:p>
        </p:txBody>
      </p:sp>
      <p:sp>
        <p:nvSpPr>
          <p:cNvPr id="36869" name="Text Box 6"/>
          <p:cNvSpPr txBox="1">
            <a:spLocks noChangeArrowheads="1"/>
          </p:cNvSpPr>
          <p:nvPr/>
        </p:nvSpPr>
        <p:spPr bwMode="auto">
          <a:xfrm>
            <a:off x="6872288" y="2468563"/>
            <a:ext cx="1322798" cy="646331"/>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wrap="none">
            <a:spAutoFit/>
          </a:bodyPr>
          <a:lstStyle/>
          <a:p>
            <a:r>
              <a:rPr lang="en-US" b="1" dirty="0">
                <a:effectLst>
                  <a:outerShdw blurRad="38100" dist="38100" dir="2700000" algn="tl">
                    <a:srgbClr val="000000">
                      <a:alpha val="43137"/>
                    </a:srgbClr>
                  </a:outerShdw>
                </a:effectLst>
              </a:rPr>
              <a:t>Higher rate</a:t>
            </a:r>
          </a:p>
          <a:p>
            <a:r>
              <a:rPr lang="en-US" b="1" dirty="0">
                <a:effectLst>
                  <a:outerShdw blurRad="38100" dist="38100" dir="2700000" algn="tl">
                    <a:srgbClr val="000000">
                      <a:alpha val="43137"/>
                    </a:srgbClr>
                  </a:outerShdw>
                </a:effectLst>
              </a:rPr>
              <a:t>of profit</a:t>
            </a:r>
          </a:p>
        </p:txBody>
      </p:sp>
      <p:sp>
        <p:nvSpPr>
          <p:cNvPr id="36870" name="AutoShape 8"/>
          <p:cNvSpPr>
            <a:spLocks noChangeArrowheads="1"/>
          </p:cNvSpPr>
          <p:nvPr/>
        </p:nvSpPr>
        <p:spPr bwMode="auto">
          <a:xfrm>
            <a:off x="3490913" y="2560638"/>
            <a:ext cx="457200" cy="503237"/>
          </a:xfrm>
          <a:prstGeom prst="right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en-US"/>
          </a:p>
        </p:txBody>
      </p:sp>
      <p:sp>
        <p:nvSpPr>
          <p:cNvPr id="36871" name="Text Box 9"/>
          <p:cNvSpPr txBox="1">
            <a:spLocks noChangeArrowheads="1"/>
          </p:cNvSpPr>
          <p:nvPr/>
        </p:nvSpPr>
        <p:spPr bwMode="auto">
          <a:xfrm>
            <a:off x="1391444" y="2191564"/>
            <a:ext cx="1703388" cy="923330"/>
          </a:xfrm>
          <a:prstGeom prst="rect">
            <a:avLst/>
          </a:prstGeom>
          <a:ln>
            <a:headEnd/>
            <a:tailEnd/>
          </a:ln>
        </p:spPr>
        <p:style>
          <a:lnRef idx="0">
            <a:schemeClr val="dk1"/>
          </a:lnRef>
          <a:fillRef idx="3">
            <a:schemeClr val="dk1"/>
          </a:fillRef>
          <a:effectRef idx="3">
            <a:schemeClr val="dk1"/>
          </a:effectRef>
          <a:fontRef idx="minor">
            <a:schemeClr val="lt1"/>
          </a:fontRef>
        </p:style>
        <p:txBody>
          <a:bodyPr>
            <a:spAutoFit/>
          </a:bodyPr>
          <a:lstStyle/>
          <a:p>
            <a:r>
              <a:rPr lang="en-US" b="1" dirty="0">
                <a:effectLst>
                  <a:outerShdw blurRad="38100" dist="38100" dir="2700000" algn="tl">
                    <a:srgbClr val="000000">
                      <a:alpha val="43137"/>
                    </a:srgbClr>
                  </a:outerShdw>
                </a:effectLst>
              </a:rPr>
              <a:t>Customer Value </a:t>
            </a:r>
          </a:p>
          <a:p>
            <a:r>
              <a:rPr lang="en-US" b="1" dirty="0">
                <a:effectLst>
                  <a:outerShdw blurRad="38100" dist="38100" dir="2700000" algn="tl">
                    <a:srgbClr val="000000">
                      <a:alpha val="43137"/>
                    </a:srgbClr>
                  </a:outerShdw>
                </a:effectLst>
              </a:rPr>
              <a:t>Creation </a:t>
            </a:r>
          </a:p>
        </p:txBody>
      </p:sp>
    </p:spTree>
  </p:cSld>
  <p:clrMapOvr>
    <a:masterClrMapping/>
  </p:clrMapOvr>
  <p:transition>
    <p:push dir="u"/>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Red">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1116</TotalTime>
  <Words>1610</Words>
  <Application>Microsoft Office PowerPoint</Application>
  <PresentationFormat>On-screen Show (16:9)</PresentationFormat>
  <Paragraphs>231</Paragraphs>
  <Slides>37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37</vt:i4>
      </vt:variant>
    </vt:vector>
  </HeadingPairs>
  <TitlesOfParts>
    <vt:vector size="47" baseType="lpstr">
      <vt:lpstr>Arial</vt:lpstr>
      <vt:lpstr>Arial Black</vt:lpstr>
      <vt:lpstr>Calibri</vt:lpstr>
      <vt:lpstr>Century Gothic</vt:lpstr>
      <vt:lpstr>CG Omega</vt:lpstr>
      <vt:lpstr>Courier New</vt:lpstr>
      <vt:lpstr>Garamond</vt:lpstr>
      <vt:lpstr>QuickType</vt:lpstr>
      <vt:lpstr>Wingdings 3</vt:lpstr>
      <vt:lpstr>Ion</vt:lpstr>
      <vt:lpstr>Ch. 1 Introduction</vt:lpstr>
      <vt:lpstr>What is a  Chief Technology Officer (CTO)</vt:lpstr>
      <vt:lpstr>Technology Definition</vt:lpstr>
      <vt:lpstr>Technology definition</vt:lpstr>
      <vt:lpstr>Management of Technology </vt:lpstr>
      <vt:lpstr>Levels of Development</vt:lpstr>
      <vt:lpstr>LEVEL OF KNOELEDGE</vt:lpstr>
      <vt:lpstr>3 Variabel Kunci untuk mendorong DAYA SAING</vt:lpstr>
      <vt:lpstr>Sub-bidang manajemen teknologi:</vt:lpstr>
      <vt:lpstr>7 kualitas yang menentukan keberhasilan teknologi dalam industri</vt:lpstr>
      <vt:lpstr>Technology: Definition and Characteristic</vt:lpstr>
      <vt:lpstr>Teknologi Menurut Webster’s Dictionary didefinisikan menurut 3 cara:</vt:lpstr>
      <vt:lpstr>Jadi</vt:lpstr>
      <vt:lpstr>Embedded in the definition is the notion of knowledge</vt:lpstr>
      <vt:lpstr>Level of Development</vt:lpstr>
      <vt:lpstr>PowerPoint Presentation</vt:lpstr>
      <vt:lpstr>Technology as Socially Constructed</vt:lpstr>
      <vt:lpstr>PowerPoint Presentation</vt:lpstr>
      <vt:lpstr>Definisi Manajemen Teknologi</vt:lpstr>
      <vt:lpstr>3 Ide dari definisi tersebut</vt:lpstr>
      <vt:lpstr>Redefinisi Manajemen Teknologi</vt:lpstr>
      <vt:lpstr>PowerPoint Presentation</vt:lpstr>
      <vt:lpstr>2 PERSPEKTIF DLM MGT: A. Market Base View B. Resource Base View</vt:lpstr>
      <vt:lpstr>Market Based and  Resources Based View</vt:lpstr>
      <vt:lpstr>4 Key Koncept</vt:lpstr>
      <vt:lpstr>Firm as a Value Chain</vt:lpstr>
      <vt:lpstr>Value chain terdiri  2 kegiatan:</vt:lpstr>
      <vt:lpstr>Value Chain</vt:lpstr>
      <vt:lpstr>Industries as Competitive Domain</vt:lpstr>
      <vt:lpstr>Klasifikasi Industri Berdasarkan:  Key Competitive Resources</vt:lpstr>
      <vt:lpstr>Klasifikasi Industri</vt:lpstr>
      <vt:lpstr>Forms of Technological Change</vt:lpstr>
      <vt:lpstr>Process Technology</vt:lpstr>
      <vt:lpstr>Product Technology</vt:lpstr>
      <vt:lpstr>JADI ….</vt:lpstr>
      <vt:lpstr>Mangapa membedakan Process Technology dan Product Technology?</vt:lpstr>
      <vt:lpstr>Value Creation and  Competitive Advantage</vt:lpstr>
    </vt:vector>
  </TitlesOfParts>
  <Company>Unsoed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Management</dc:title>
  <dc:creator>Xp</dc:creator>
  <cp:lastModifiedBy>Administrators</cp:lastModifiedBy>
  <cp:revision>50</cp:revision>
  <dcterms:created xsi:type="dcterms:W3CDTF">2005-03-11T15:54:21Z</dcterms:created>
  <dcterms:modified xsi:type="dcterms:W3CDTF">2013-04-08T08:33:05Z</dcterms:modified>
</cp:coreProperties>
</file>