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4660"/>
  </p:normalViewPr>
  <p:slideViewPr>
    <p:cSldViewPr>
      <p:cViewPr varScale="1">
        <p:scale>
          <a:sx n="87" d="100"/>
          <a:sy n="87" d="100"/>
        </p:scale>
        <p:origin x="-558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nels title.png"/>
          <p:cNvPicPr>
            <a:picLocks noChangeAspect="1"/>
          </p:cNvPicPr>
          <p:nvPr/>
        </p:nvPicPr>
        <p:blipFill>
          <a:blip r:embed="rId2"/>
          <a:srcRect t="579" b="965"/>
          <a:stretch>
            <a:fillRect/>
          </a:stretch>
        </p:blipFill>
        <p:spPr>
          <a:xfrm>
            <a:off x="0" y="0"/>
            <a:ext cx="18288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85750"/>
            <a:ext cx="6629400" cy="2300288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857500"/>
            <a:ext cx="6629400" cy="857250"/>
          </a:xfrm>
        </p:spPr>
        <p:txBody>
          <a:bodyPr>
            <a:normAutofit/>
          </a:bodyPr>
          <a:lstStyle>
            <a:lvl1pPr marL="0" indent="0" algn="l">
              <a:buNone/>
              <a:defRPr sz="32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0" y="2628901"/>
            <a:ext cx="4191000" cy="34289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innerShdw blurRad="114300">
              <a:srgbClr val="FFFF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effectLst>
                  <a:outerShdw blurRad="88900" dist="50800" dir="2700000" algn="tl" rotWithShape="0">
                    <a:prstClr val="black">
                      <a:alpha val="76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Courier New" pitchFamily="49" charset="0"/>
              <a:buChar char="o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1143000" indent="-228600">
              <a:buFont typeface="Arial" pitchFamily="34" charset="0"/>
              <a:buChar char="•"/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tent 2.png"/>
          <p:cNvPicPr>
            <a:picLocks noChangeAspect="1"/>
          </p:cNvPicPr>
          <p:nvPr/>
        </p:nvPicPr>
        <p:blipFill>
          <a:blip r:embed="rId2"/>
          <a:srcRect l="70112" r="4801" b="2931"/>
          <a:stretch>
            <a:fillRect/>
          </a:stretch>
        </p:blipFill>
        <p:spPr>
          <a:xfrm flipH="1">
            <a:off x="0" y="0"/>
            <a:ext cx="19812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1731730"/>
            <a:ext cx="5943600" cy="1764506"/>
          </a:xfrm>
        </p:spPr>
        <p:txBody>
          <a:bodyPr vert="horz" lIns="91440" tIns="45720" rIns="91440" bIns="45720" rtlCol="0" anchor="ctr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25400" prstMaterial="metal">
              <a:bevelT w="27940" h="12700"/>
              <a:bevelB w="63500" h="63500"/>
              <a:extrusionClr>
                <a:schemeClr val="bg2"/>
              </a:extrusionClr>
              <a:contourClr>
                <a:schemeClr val="bg1">
                  <a:lumMod val="75000"/>
                  <a:lumOff val="25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cap="none" spc="150">
                <a:ln w="11430"/>
                <a:solidFill>
                  <a:srgbClr val="F8F8F8"/>
                </a:solidFill>
                <a:effectLst>
                  <a:outerShdw blurRad="101600" dist="63500" dir="2700000" algn="tl" rotWithShape="0">
                    <a:prstClr val="black">
                      <a:alpha val="82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3513045"/>
            <a:ext cx="5943600" cy="830356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800"/>
              </a:spcBef>
              <a:buFont typeface="Wingdings" pitchFamily="2" charset="2"/>
              <a:buNone/>
              <a:defRPr sz="18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63129"/>
            <a:ext cx="61722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1485901"/>
            <a:ext cx="2743200" cy="3096816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485901"/>
            <a:ext cx="2743200" cy="3096816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6312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9400" y="1245989"/>
            <a:ext cx="2743200" cy="582811"/>
          </a:xfrm>
        </p:spPr>
        <p:txBody>
          <a:bodyPr anchor="ctr" anchorCtr="0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19400" y="1943100"/>
            <a:ext cx="2743200" cy="2620566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3600" y="1245989"/>
            <a:ext cx="2743200" cy="582811"/>
          </a:xfrm>
        </p:spPr>
        <p:txBody>
          <a:bodyPr anchor="ctr" anchorCtr="0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3600" y="1943100"/>
            <a:ext cx="2743200" cy="2620566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19400" y="1851661"/>
            <a:ext cx="2743200" cy="34289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innerShdw blurRad="114300">
              <a:srgbClr val="FFFF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0" y="1851661"/>
            <a:ext cx="2743200" cy="34289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innerShdw blurRad="114300">
              <a:srgbClr val="FFFF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8450" y="2957512"/>
            <a:ext cx="5875338" cy="871538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265580"/>
            <a:ext cx="6172200" cy="24003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8450" y="3829051"/>
            <a:ext cx="5875338" cy="75366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640" y="2955798"/>
            <a:ext cx="5879592" cy="87096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67462"/>
            <a:ext cx="6172200" cy="2400300"/>
          </a:xfrm>
          <a:prstGeom prst="roundRect">
            <a:avLst>
              <a:gd name="adj" fmla="val 12886"/>
            </a:avLst>
          </a:prstGeom>
          <a:effectLst>
            <a:reflection blurRad="6350" stA="50000" endA="275" endPos="40000" dist="101600" dir="5400000" sy="-100000" algn="bl" rotWithShape="0"/>
            <a:softEdge rad="63500"/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640" y="3826764"/>
            <a:ext cx="5879592" cy="7543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4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800" y="276226"/>
            <a:ext cx="1143000" cy="430649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0" y="457199"/>
            <a:ext cx="4724400" cy="41255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content 2.png"/>
          <p:cNvPicPr>
            <a:picLocks noChangeAspect="1"/>
          </p:cNvPicPr>
          <p:nvPr/>
        </p:nvPicPr>
        <p:blipFill>
          <a:blip r:embed="rId13"/>
          <a:srcRect r="4801" b="2931"/>
          <a:stretch>
            <a:fillRect/>
          </a:stretch>
        </p:blipFill>
        <p:spPr>
          <a:xfrm flipH="1">
            <a:off x="13636" y="0"/>
            <a:ext cx="6096579" cy="539496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263129"/>
            <a:ext cx="68580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485901"/>
            <a:ext cx="6858000" cy="308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b="1" kern="1200" cap="none" spc="50">
          <a:ln w="11430"/>
          <a:gradFill>
            <a:gsLst>
              <a:gs pos="25000">
                <a:schemeClr val="accent2">
                  <a:satMod val="155000"/>
                </a:schemeClr>
              </a:gs>
              <a:gs pos="100000">
                <a:schemeClr val="accent2">
                  <a:shade val="45000"/>
                  <a:satMod val="165000"/>
                </a:schemeClr>
              </a:gs>
            </a:gsLst>
            <a:lin ang="5400000"/>
          </a:gradFill>
          <a:effectLst>
            <a:outerShdw blurRad="76200" dist="50800" dir="5400000" algn="tl" rotWithShape="0">
              <a:srgbClr val="000000">
                <a:alpha val="6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800"/>
        </a:spcBef>
        <a:buFont typeface="Wingdings" pitchFamily="2" charset="2"/>
        <a:buChar char="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800"/>
        </a:spcBef>
        <a:buFont typeface="Wingdings" pitchFamily="2" charset="2"/>
        <a:buChar char="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800"/>
        </a:spcBef>
        <a:buFont typeface="Wingdings" pitchFamily="2" charset="2"/>
        <a:buChar char="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800"/>
        </a:spcBef>
        <a:buSzPct val="100000"/>
        <a:buFont typeface="Wingdings" pitchFamily="2" charset="2"/>
        <a:buChar char="Ù"/>
        <a:defRPr sz="1600" kern="1200" baseline="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 baseline="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800"/>
        </a:spcBef>
        <a:buSzPct val="100000"/>
        <a:buFont typeface="Wingdings" pitchFamily="2" charset="2"/>
        <a:buChar char="Ù"/>
        <a:defRPr sz="1600" kern="1200" baseline="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1581150"/>
            <a:ext cx="5943600" cy="1764506"/>
          </a:xfrm>
        </p:spPr>
        <p:txBody>
          <a:bodyPr>
            <a:noAutofit/>
          </a:bodyPr>
          <a:lstStyle/>
          <a:p>
            <a:r>
              <a:rPr lang="id-ID" sz="6600" spc="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88900" dist="63500" dir="3600000" algn="tl" rotWithShape="0">
                    <a:srgbClr val="000000">
                      <a:alpha val="81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It Takes a Company</a:t>
            </a:r>
            <a:endParaRPr lang="en-US" sz="6600" spc="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88900" dist="63500" dir="3600000" algn="tl" rotWithShape="0">
                  <a:srgbClr val="000000">
                    <a:alpha val="81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2667000" y="590550"/>
            <a:ext cx="5943600" cy="83035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d-ID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Chapter 01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188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49400" y="469900"/>
            <a:ext cx="4495800" cy="838200"/>
          </a:xfrm>
          <a:prstGeom prst="roundRect">
            <a:avLst>
              <a:gd name="adj" fmla="val 50000"/>
            </a:avLst>
          </a:prstGeom>
          <a:effectLst>
            <a:outerShdw blurRad="177800" dist="88900" dir="2700000" algn="tl" rotWithShape="0">
              <a:prstClr val="black">
                <a:alpha val="79000"/>
              </a:prstClr>
            </a:outerShdw>
            <a:reflection blurRad="12700" stA="35000" endPos="40000" dist="50800" dir="5400000" sy="-100000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dkEdge">
            <a:bevelT w="196850" h="1397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CHAPTER 01 OUTLINE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smtClean="0"/>
              <a:t>Achieving </a:t>
            </a:r>
            <a:r>
              <a:rPr lang="id-ID"/>
              <a:t>success at NPD</a:t>
            </a:r>
          </a:p>
          <a:p>
            <a:pPr marL="457200" indent="-457200">
              <a:buFont typeface="+mj-lt"/>
              <a:buAutoNum type="arabicPeriod"/>
            </a:pPr>
            <a:r>
              <a:rPr lang="en-US" smtClean="0"/>
              <a:t>Carrying </a:t>
            </a:r>
            <a:r>
              <a:rPr lang="en-US"/>
              <a:t>your trusty map of the NPD landscape</a:t>
            </a:r>
          </a:p>
          <a:p>
            <a:pPr marL="457200" indent="-457200">
              <a:buFont typeface="+mj-lt"/>
              <a:buAutoNum type="arabicPeriod"/>
            </a:pPr>
            <a:r>
              <a:rPr lang="en-US" smtClean="0"/>
              <a:t>Taking </a:t>
            </a:r>
            <a:r>
              <a:rPr lang="en-US"/>
              <a:t>an idea from development to launch</a:t>
            </a:r>
          </a:p>
          <a:p>
            <a:pPr marL="457200" indent="-457200">
              <a:buFont typeface="+mj-lt"/>
              <a:buAutoNum type="arabicPeriod"/>
            </a:pPr>
            <a:r>
              <a:rPr lang="en-US" smtClean="0"/>
              <a:t>Finding </a:t>
            </a:r>
            <a:r>
              <a:rPr lang="en-US"/>
              <a:t>the functions’ places in the lineup</a:t>
            </a:r>
          </a:p>
          <a:p>
            <a:pPr marL="457200" indent="-457200">
              <a:buFont typeface="+mj-lt"/>
              <a:buAutoNum type="arabicPeriod"/>
            </a:pPr>
            <a:r>
              <a:rPr lang="en-US" smtClean="0"/>
              <a:t>Reviewing </a:t>
            </a:r>
            <a:r>
              <a:rPr lang="en-US"/>
              <a:t>the roll call of NPD players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356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The Requirements of NPD Success</a:t>
            </a:r>
            <a:endParaRPr lang="id-ID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346075" lvl="0" indent="-346075">
              <a:lnSpc>
                <a:spcPct val="12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id-ID" sz="2900"/>
              <a:t>Meet the needs of potential customers </a:t>
            </a:r>
          </a:p>
          <a:p>
            <a:pPr marL="346075" lvl="0" indent="-346075">
              <a:lnSpc>
                <a:spcPct val="12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id-ID" sz="2900"/>
              <a:t>Use technology that your company has access to or can develop </a:t>
            </a:r>
          </a:p>
          <a:p>
            <a:pPr marL="346075" lvl="0" indent="-346075">
              <a:lnSpc>
                <a:spcPct val="12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id-ID" sz="2900"/>
              <a:t>Attract customers by being different from competitors’ products.</a:t>
            </a:r>
          </a:p>
          <a:p>
            <a:pPr marL="346075" lvl="0" indent="-346075">
              <a:lnSpc>
                <a:spcPct val="12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id-ID" sz="2900"/>
              <a:t>Be designed so that you can manufacture, package, ship, and/or service them. </a:t>
            </a:r>
          </a:p>
          <a:p>
            <a:pPr marL="346075" lvl="0" indent="-346075">
              <a:lnSpc>
                <a:spcPct val="12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id-ID" sz="2900"/>
              <a:t>Enhance or be consistent with your company’s brand image. </a:t>
            </a:r>
          </a:p>
          <a:p>
            <a:pPr marL="346075" lvl="0" indent="-346075">
              <a:lnSpc>
                <a:spcPct val="12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id-ID" sz="2900"/>
              <a:t>Be promoted by a good marketing campaign </a:t>
            </a:r>
            <a:endParaRPr lang="id-ID" sz="2900" smtClean="0"/>
          </a:p>
          <a:p>
            <a:pPr marL="346075" indent="-346075">
              <a:lnSpc>
                <a:spcPct val="12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id-ID" sz="2900"/>
              <a:t>Provide a good return on your company’s investment</a:t>
            </a:r>
          </a:p>
          <a:p>
            <a:pPr lvl="0">
              <a:buFont typeface="Courier New" pitchFamily="49" charset="0"/>
              <a:buChar char="o"/>
            </a:pPr>
            <a:endParaRPr lang="id-ID" sz="2600"/>
          </a:p>
          <a:p>
            <a:pPr>
              <a:buFont typeface="Courier New" pitchFamily="49" charset="0"/>
              <a:buChar char="o"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136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REMEMBER THAT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a successful new product from time to time isn’t enough. New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competency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company that takes resources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generates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revenue. To build its competence at NPD, your company </a:t>
            </a:r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employees who can make sure your new products meet all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requirements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previous list, and a little more.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Assign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scarce resources to projects that are most likely to succeed.</a:t>
            </a:r>
          </a:p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new product projects and business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/>
              <a:t>within </a:t>
            </a:r>
            <a:r>
              <a:rPr lang="id-ID" smtClean="0"/>
              <a:t>the </a:t>
            </a:r>
            <a:r>
              <a:rPr lang="en-US" smtClean="0"/>
              <a:t>company </a:t>
            </a:r>
            <a:r>
              <a:rPr lang="en-US"/>
              <a:t>support each other as much as possible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93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/>
              <a:t>Moving from Product Possibility to Market </a:t>
            </a:r>
            <a:r>
              <a:rPr lang="id-ID" sz="2800" smtClean="0"/>
              <a:t>Reality</a:t>
            </a:r>
            <a:endParaRPr lang="id-ID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mtClean="0"/>
              <a:t>Discovering opportunities</a:t>
            </a:r>
          </a:p>
          <a:p>
            <a:r>
              <a:rPr lang="id-ID"/>
              <a:t>Developing the </a:t>
            </a:r>
            <a:r>
              <a:rPr lang="id-ID" smtClean="0"/>
              <a:t>product</a:t>
            </a:r>
          </a:p>
          <a:p>
            <a:r>
              <a:rPr lang="id-ID" smtClean="0"/>
              <a:t>Launching </a:t>
            </a:r>
            <a:r>
              <a:rPr lang="id-ID"/>
              <a:t>the </a:t>
            </a:r>
            <a:r>
              <a:rPr lang="id-ID" smtClean="0"/>
              <a:t>product</a:t>
            </a:r>
          </a:p>
          <a:p>
            <a:pPr>
              <a:spcBef>
                <a:spcPts val="600"/>
              </a:spcBef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793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61950"/>
            <a:ext cx="6858000" cy="857250"/>
          </a:xfrm>
        </p:spPr>
        <p:txBody>
          <a:bodyPr/>
          <a:lstStyle/>
          <a:p>
            <a:r>
              <a:rPr lang="en-US" sz="3200"/>
              <a:t>Identifying the Roles of the </a:t>
            </a:r>
            <a:r>
              <a:rPr lang="en-US" sz="3200" smtClean="0"/>
              <a:t>Functions</a:t>
            </a:r>
            <a:endParaRPr lang="id-ID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buFont typeface="Courier New" pitchFamily="49" charset="0"/>
              <a:buChar char="o"/>
            </a:pPr>
            <a:r>
              <a:rPr lang="id-ID" smtClean="0"/>
              <a:t>Marketing</a:t>
            </a:r>
          </a:p>
          <a:p>
            <a:pPr>
              <a:spcBef>
                <a:spcPts val="600"/>
              </a:spcBef>
              <a:buFont typeface="Courier New" pitchFamily="49" charset="0"/>
              <a:buChar char="o"/>
            </a:pPr>
            <a:r>
              <a:rPr lang="id-ID" smtClean="0"/>
              <a:t>R&amp;D</a:t>
            </a:r>
          </a:p>
          <a:p>
            <a:pPr>
              <a:spcBef>
                <a:spcPts val="600"/>
              </a:spcBef>
              <a:buFont typeface="Courier New" pitchFamily="49" charset="0"/>
              <a:buChar char="o"/>
            </a:pPr>
            <a:r>
              <a:rPr lang="id-ID" smtClean="0"/>
              <a:t>Manufacturing</a:t>
            </a:r>
          </a:p>
          <a:p>
            <a:pPr>
              <a:spcBef>
                <a:spcPts val="600"/>
              </a:spcBef>
              <a:buFont typeface="Courier New" pitchFamily="49" charset="0"/>
              <a:buChar char="o"/>
            </a:pPr>
            <a:r>
              <a:rPr lang="id-ID" smtClean="0"/>
              <a:t>Service</a:t>
            </a:r>
          </a:p>
          <a:p>
            <a:pPr>
              <a:spcBef>
                <a:spcPts val="600"/>
              </a:spcBef>
              <a:buFont typeface="Courier New" pitchFamily="49" charset="0"/>
              <a:buChar char="o"/>
            </a:pPr>
            <a:r>
              <a:rPr lang="id-ID" smtClean="0"/>
              <a:t>Packaging</a:t>
            </a:r>
          </a:p>
          <a:p>
            <a:pPr>
              <a:spcBef>
                <a:spcPts val="600"/>
              </a:spcBef>
              <a:buFont typeface="Courier New" pitchFamily="49" charset="0"/>
              <a:buChar char="o"/>
            </a:pPr>
            <a:r>
              <a:rPr lang="id-ID" smtClean="0"/>
              <a:t>Distribution</a:t>
            </a:r>
          </a:p>
          <a:p>
            <a:pPr>
              <a:spcBef>
                <a:spcPts val="600"/>
              </a:spcBef>
              <a:buFont typeface="Courier New" pitchFamily="49" charset="0"/>
              <a:buChar char="o"/>
            </a:pPr>
            <a:r>
              <a:rPr lang="id-ID" smtClean="0"/>
              <a:t>Information Technology</a:t>
            </a:r>
          </a:p>
          <a:p>
            <a:pPr>
              <a:buFont typeface="Courier New" pitchFamily="49" charset="0"/>
              <a:buChar char="o"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503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61950"/>
            <a:ext cx="6858000" cy="857250"/>
          </a:xfrm>
        </p:spPr>
        <p:txBody>
          <a:bodyPr/>
          <a:lstStyle/>
          <a:p>
            <a:r>
              <a:rPr lang="en-US" sz="3200"/>
              <a:t>Identifying the Roles of the </a:t>
            </a:r>
            <a:r>
              <a:rPr lang="en-US" sz="3200" smtClean="0"/>
              <a:t>Functions</a:t>
            </a:r>
            <a:endParaRPr lang="id-ID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buFont typeface="Courier New" pitchFamily="49" charset="0"/>
              <a:buChar char="o"/>
            </a:pPr>
            <a:r>
              <a:rPr lang="id-ID" smtClean="0"/>
              <a:t>Finance</a:t>
            </a:r>
          </a:p>
          <a:p>
            <a:pPr>
              <a:spcBef>
                <a:spcPts val="600"/>
              </a:spcBef>
              <a:buFont typeface="Courier New" pitchFamily="49" charset="0"/>
              <a:buChar char="o"/>
            </a:pPr>
            <a:r>
              <a:rPr lang="id-ID" smtClean="0"/>
              <a:t>Human Resources</a:t>
            </a:r>
          </a:p>
          <a:p>
            <a:pPr>
              <a:spcBef>
                <a:spcPts val="600"/>
              </a:spcBef>
            </a:pPr>
            <a:r>
              <a:rPr lang="id-ID"/>
              <a:t>Regulatory, legal, and </a:t>
            </a:r>
            <a:r>
              <a:rPr lang="id-ID" smtClean="0"/>
              <a:t>standards</a:t>
            </a:r>
          </a:p>
          <a:p>
            <a:pPr>
              <a:spcBef>
                <a:spcPts val="600"/>
              </a:spcBef>
            </a:pPr>
            <a:endParaRPr lang="id-ID" smtClean="0"/>
          </a:p>
          <a:p>
            <a:pPr>
              <a:buFont typeface="Courier New" pitchFamily="49" charset="0"/>
              <a:buChar char="o"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2173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Playing Your Part in Product Development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id-ID" smtClean="0"/>
              <a:t>Executives</a:t>
            </a:r>
          </a:p>
          <a:p>
            <a:pPr>
              <a:spcBef>
                <a:spcPts val="600"/>
              </a:spcBef>
            </a:pPr>
            <a:r>
              <a:rPr lang="id-ID"/>
              <a:t>Functional </a:t>
            </a:r>
            <a:r>
              <a:rPr lang="id-ID" smtClean="0"/>
              <a:t>heads</a:t>
            </a:r>
          </a:p>
          <a:p>
            <a:pPr>
              <a:spcBef>
                <a:spcPts val="600"/>
              </a:spcBef>
            </a:pPr>
            <a:r>
              <a:rPr lang="id-ID"/>
              <a:t>Business </a:t>
            </a:r>
            <a:r>
              <a:rPr lang="id-ID" smtClean="0"/>
              <a:t>leaders</a:t>
            </a:r>
          </a:p>
          <a:p>
            <a:pPr>
              <a:spcBef>
                <a:spcPts val="600"/>
              </a:spcBef>
            </a:pPr>
            <a:r>
              <a:rPr lang="en-US"/>
              <a:t>New product development team </a:t>
            </a:r>
            <a:r>
              <a:rPr lang="en-US" smtClean="0"/>
              <a:t>members</a:t>
            </a:r>
            <a:endParaRPr lang="id-ID" smtClean="0"/>
          </a:p>
          <a:p>
            <a:pPr>
              <a:spcBef>
                <a:spcPts val="600"/>
              </a:spcBef>
            </a:pPr>
            <a:r>
              <a:rPr lang="id-ID"/>
              <a:t>Review committee </a:t>
            </a:r>
            <a:r>
              <a:rPr lang="id-ID" smtClean="0"/>
              <a:t>members</a:t>
            </a:r>
          </a:p>
          <a:p>
            <a:pPr>
              <a:spcBef>
                <a:spcPts val="600"/>
              </a:spcBef>
            </a:pPr>
            <a:r>
              <a:rPr lang="id-ID"/>
              <a:t>Functional support </a:t>
            </a:r>
            <a:r>
              <a:rPr lang="id-ID" smtClean="0"/>
              <a:t>people</a:t>
            </a:r>
          </a:p>
          <a:p>
            <a:pPr>
              <a:spcBef>
                <a:spcPts val="600"/>
              </a:spcBef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206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nels">
  <a:themeElements>
    <a:clrScheme name="Panels">
      <a:dk1>
        <a:srgbClr val="340B07"/>
      </a:dk1>
      <a:lt1>
        <a:srgbClr val="FFFFFF"/>
      </a:lt1>
      <a:dk2>
        <a:srgbClr val="182912"/>
      </a:dk2>
      <a:lt2>
        <a:srgbClr val="FBF0F2"/>
      </a:lt2>
      <a:accent1>
        <a:srgbClr val="694F36"/>
      </a:accent1>
      <a:accent2>
        <a:srgbClr val="98604A"/>
      </a:accent2>
      <a:accent3>
        <a:srgbClr val="8E3B4D"/>
      </a:accent3>
      <a:accent4>
        <a:srgbClr val="837954"/>
      </a:accent4>
      <a:accent5>
        <a:srgbClr val="4E3B28"/>
      </a:accent5>
      <a:accent6>
        <a:srgbClr val="AC7A0C"/>
      </a:accent6>
      <a:hlink>
        <a:srgbClr val="A03849"/>
      </a:hlink>
      <a:folHlink>
        <a:srgbClr val="AA845D"/>
      </a:folHlink>
    </a:clrScheme>
    <a:fontScheme name="Panels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Panels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100000"/>
                <a:satMod val="150000"/>
              </a:schemeClr>
            </a:gs>
            <a:gs pos="35000">
              <a:schemeClr val="phClr">
                <a:tint val="90000"/>
                <a:alpha val="85000"/>
                <a:satMod val="150000"/>
              </a:schemeClr>
            </a:gs>
            <a:gs pos="100000">
              <a:schemeClr val="phClr">
                <a:tint val="80000"/>
                <a:alpha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60000"/>
                <a:satMod val="135000"/>
              </a:schemeClr>
            </a:gs>
            <a:gs pos="80000">
              <a:schemeClr val="phClr">
                <a:shade val="90000"/>
                <a:satMod val="135000"/>
              </a:schemeClr>
            </a:gs>
            <a:gs pos="100000">
              <a:schemeClr val="phClr">
                <a:tint val="90000"/>
                <a:shade val="100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alpha val="80000"/>
              <a:satMod val="105000"/>
            </a:schemeClr>
          </a:solidFill>
          <a:prstDash val="solid"/>
        </a:ln>
        <a:ln w="12700" cap="flat" cmpd="sng" algn="ctr">
          <a:solidFill>
            <a:schemeClr val="phClr">
              <a:alpha val="70000"/>
            </a:schemeClr>
          </a:solidFill>
          <a:prstDash val="solid"/>
        </a:ln>
        <a:ln w="19050" cap="flat" cmpd="sng" algn="ctr">
          <a:solidFill>
            <a:schemeClr val="phClr">
              <a:alpha val="6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sx="101000" sy="101000" rotWithShape="0">
              <a:srgbClr val="FFFFFF">
                <a:alpha val="25000"/>
              </a:srgbClr>
            </a:outerShdw>
          </a:effectLst>
        </a:effectStyle>
        <a:effectStyle>
          <a:effectLst>
            <a:outerShdw blurRad="101600" sx="101000" sy="101000" rotWithShape="0">
              <a:srgbClr val="FFFFFF">
                <a:alpha val="25000"/>
              </a:srgbClr>
            </a:outerShdw>
            <a:reflection blurRad="12700" stA="35000" endPos="4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4200000"/>
            </a:lightRig>
          </a:scene3d>
          <a:sp3d prstMaterial="softEdge"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150000"/>
              </a:schemeClr>
              <a:schemeClr val="phClr">
                <a:tint val="97000"/>
                <a:shade val="85000"/>
                <a:satMod val="150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100000">
              <a:schemeClr val="phClr">
                <a:shade val="4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Theme_Panels_theme</Template>
  <TotalTime>152</TotalTime>
  <Words>278</Words>
  <Application>Microsoft Office PowerPoint</Application>
  <PresentationFormat>On-screen Show (16:9)</PresentationFormat>
  <Paragraphs>44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Panels</vt:lpstr>
      <vt:lpstr>It Takes a Company</vt:lpstr>
      <vt:lpstr>CHAPTER 01 OUTLINE</vt:lpstr>
      <vt:lpstr>The Requirements of NPD Success</vt:lpstr>
      <vt:lpstr>REMEMBER THAT</vt:lpstr>
      <vt:lpstr>Moving from Product Possibility to Market Reality</vt:lpstr>
      <vt:lpstr>Identifying the Roles of the Functions</vt:lpstr>
      <vt:lpstr>Identifying the Roles of the Functions</vt:lpstr>
      <vt:lpstr>Playing Your Part in Product Development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PRODUCT DEVELOPMENT</dc:title>
  <dc:creator>Jary</dc:creator>
  <cp:lastModifiedBy>Jary</cp:lastModifiedBy>
  <cp:revision>38</cp:revision>
  <dcterms:created xsi:type="dcterms:W3CDTF">2015-02-18T15:52:27Z</dcterms:created>
  <dcterms:modified xsi:type="dcterms:W3CDTF">2015-03-24T16:21:02Z</dcterms:modified>
</cp:coreProperties>
</file>