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 id="269" r:id="rId16"/>
  </p:sldIdLst>
  <p:sldSz cx="9144000" cy="5143500" type="screen16x9"/>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482" y="-4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314451"/>
            <a:ext cx="7772400" cy="137232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2708705"/>
            <a:ext cx="7772400" cy="899778"/>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3714750"/>
            <a:ext cx="9147765" cy="1434066"/>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90C6C7-104C-441F-9592-95A7C70E0329}" type="datetimeFigureOut">
              <a:rPr lang="id-ID" smtClean="0"/>
              <a:t>13/02/2015</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36F2B9C-1E0B-4420-919C-0DD61EA7A5D1}" type="slidenum">
              <a:rPr lang="id-ID" smtClean="0"/>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7" name="Title 6"/>
          <p:cNvSpPr>
            <a:spLocks noGrp="1"/>
          </p:cNvSpPr>
          <p:nvPr>
            <p:ph type="title"/>
          </p:nvPr>
        </p:nvSpPr>
        <p:spPr/>
        <p:txBody>
          <a:bodyPr rtlCol="0"/>
          <a:lstStyle>
            <a:lvl1pPr>
              <a:defRPr>
                <a:latin typeface="Calibri" pitchFamily="34" charset="0"/>
                <a:cs typeface="Calibri" pitchFamily="34" charset="0"/>
              </a:defRPr>
            </a:lvl1pPr>
            <a:extLst/>
          </a:lstStyle>
          <a:p>
            <a:r>
              <a:rPr kumimoji="0" lang="en-US" smtClean="0"/>
              <a:t>Click to edit Master title style</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794784"/>
            <a:ext cx="7772400" cy="13716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198784"/>
            <a:ext cx="4572000" cy="1091166"/>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7" name="Chevron 6"/>
          <p:cNvSpPr/>
          <p:nvPr/>
        </p:nvSpPr>
        <p:spPr>
          <a:xfrm>
            <a:off x="3636680"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4057650"/>
            <a:ext cx="4041775"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083221"/>
            <a:ext cx="4040188" cy="2956322"/>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083221"/>
            <a:ext cx="4041775" cy="2956322"/>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B36F2B9C-1E0B-4420-919C-0DD61EA7A5D1}" type="slidenum">
              <a:rPr lang="id-ID" smtClean="0"/>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0"/>
            <a:ext cx="7481776" cy="3429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4016327"/>
            <a:ext cx="3974592" cy="6858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05740"/>
            <a:ext cx="7479792"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4805958"/>
            <a:ext cx="1920240" cy="274320"/>
          </a:xfrm>
        </p:spPr>
        <p:txBody>
          <a:bodyPr/>
          <a:lstStyle>
            <a:extLst/>
          </a:lstStyle>
          <a:p>
            <a:fld id="{5690C6C7-104C-441F-9592-95A7C70E0329}" type="datetimeFigureOut">
              <a:rPr lang="id-ID" smtClean="0"/>
              <a:t>13/02/2015</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4082552"/>
            <a:ext cx="7162800" cy="486174"/>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90C6C7-104C-441F-9592-95A7C70E0329}" type="datetimeFigureOut">
              <a:rPr lang="id-ID" smtClean="0"/>
              <a:t>13/02/2015</a:t>
            </a:fld>
            <a:endParaRPr lang="id-ID"/>
          </a:p>
        </p:txBody>
      </p:sp>
      <p:sp>
        <p:nvSpPr>
          <p:cNvPr id="6" name="Footer Placeholder 5"/>
          <p:cNvSpPr>
            <a:spLocks noGrp="1"/>
          </p:cNvSpPr>
          <p:nvPr>
            <p:ph type="ftr" sz="quarter" idx="11"/>
          </p:nvPr>
        </p:nvSpPr>
        <p:spPr>
          <a:xfrm>
            <a:off x="4380073" y="4805958"/>
            <a:ext cx="2350681" cy="273844"/>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36F2B9C-1E0B-4420-919C-0DD61EA7A5D1}" type="slidenum">
              <a:rPr lang="id-ID" smtClean="0"/>
              <a:t>‹#›</a:t>
            </a:fld>
            <a:endParaRPr lang="id-ID"/>
          </a:p>
        </p:txBody>
      </p:sp>
      <p:sp>
        <p:nvSpPr>
          <p:cNvPr id="2" name="Title 1"/>
          <p:cNvSpPr>
            <a:spLocks noGrp="1"/>
          </p:cNvSpPr>
          <p:nvPr>
            <p:ph type="title"/>
          </p:nvPr>
        </p:nvSpPr>
        <p:spPr>
          <a:xfrm>
            <a:off x="228600" y="3648842"/>
            <a:ext cx="8075432" cy="422004"/>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4343440"/>
            <a:ext cx="3402314" cy="810651"/>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10997"/>
            <a:ext cx="8229600" cy="328955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05980"/>
            <a:ext cx="1777470" cy="419457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81"/>
            <a:ext cx="6324600" cy="419457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90C6C7-104C-441F-9592-95A7C70E0329}" type="datetimeFigureOut">
              <a:rPr lang="id-ID" smtClean="0"/>
              <a:t>13/02/2015</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B36F2B9C-1E0B-4420-919C-0DD61EA7A5D1}"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4343440"/>
            <a:ext cx="3402314" cy="810651"/>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110997"/>
            <a:ext cx="8229600" cy="3394472"/>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4805958"/>
            <a:ext cx="1920240" cy="274320"/>
          </a:xfrm>
          <a:prstGeom prst="rect">
            <a:avLst/>
          </a:prstGeom>
        </p:spPr>
        <p:txBody>
          <a:bodyPr vert="horz" anchor="b"/>
          <a:lstStyle>
            <a:lvl1pPr algn="l" eaLnBrk="1" latinLnBrk="0" hangingPunct="1">
              <a:defRPr kumimoji="0" sz="1000">
                <a:solidFill>
                  <a:schemeClr val="tx1"/>
                </a:solidFill>
              </a:defRPr>
            </a:lvl1pPr>
            <a:extLst/>
          </a:lstStyle>
          <a:p>
            <a:fld id="{5690C6C7-104C-441F-9592-95A7C70E0329}" type="datetimeFigureOut">
              <a:rPr lang="id-ID" smtClean="0"/>
              <a:t>13/02/2015</a:t>
            </a:fld>
            <a:endParaRPr lang="id-ID"/>
          </a:p>
        </p:txBody>
      </p:sp>
      <p:sp>
        <p:nvSpPr>
          <p:cNvPr id="22" name="Footer Placeholder 21"/>
          <p:cNvSpPr>
            <a:spLocks noGrp="1"/>
          </p:cNvSpPr>
          <p:nvPr>
            <p:ph type="ftr" sz="quarter" idx="3"/>
          </p:nvPr>
        </p:nvSpPr>
        <p:spPr>
          <a:xfrm>
            <a:off x="4380073" y="4805958"/>
            <a:ext cx="2350681" cy="273844"/>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4805958"/>
            <a:ext cx="365760" cy="273844"/>
          </a:xfrm>
          <a:prstGeom prst="rect">
            <a:avLst/>
          </a:prstGeom>
        </p:spPr>
        <p:txBody>
          <a:bodyPr vert="horz" anchor="b"/>
          <a:lstStyle>
            <a:lvl1pPr algn="r" eaLnBrk="1" latinLnBrk="0" hangingPunct="1">
              <a:defRPr kumimoji="0" sz="1000" b="0">
                <a:solidFill>
                  <a:schemeClr val="tx1"/>
                </a:solidFill>
              </a:defRPr>
            </a:lvl1pPr>
            <a:extLst/>
          </a:lstStyle>
          <a:p>
            <a:fld id="{B36F2B9C-1E0B-4420-919C-0DD61EA7A5D1}"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r>
              <a:rPr lang="id-ID" sz="540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Equation and Formula</a:t>
            </a:r>
            <a:endParaRPr lang="id-ID" sz="540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Subtitle 2"/>
          <p:cNvSpPr>
            <a:spLocks noGrp="1"/>
          </p:cNvSpPr>
          <p:nvPr>
            <p:ph type="subTitle" idx="1"/>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id-ID" sz="1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2 Salzman</a:t>
            </a:r>
          </a:p>
          <a:p>
            <a:r>
              <a:rPr lang="id-ID" sz="1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5 Brenchner</a:t>
            </a:r>
          </a:p>
          <a:p>
            <a:endParaRPr lang="id-ID"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id-ID" sz="1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293264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b="1" dirty="0" smtClean="0">
                <a:solidFill>
                  <a:srgbClr val="00B0F0"/>
                </a:solidFill>
              </a:rPr>
              <a:t>Formula </a:t>
            </a:r>
            <a:r>
              <a:rPr lang="id-ID" dirty="0"/>
              <a:t>A mathematical </a:t>
            </a:r>
            <a:r>
              <a:rPr lang="id-ID" dirty="0" smtClean="0"/>
              <a:t>statement </a:t>
            </a:r>
            <a:r>
              <a:rPr lang="en-US" dirty="0" smtClean="0"/>
              <a:t>describing </a:t>
            </a:r>
            <a:r>
              <a:rPr lang="en-US" dirty="0"/>
              <a:t>a real-world situation in </a:t>
            </a:r>
            <a:r>
              <a:rPr lang="en-US" dirty="0" smtClean="0"/>
              <a:t>which</a:t>
            </a:r>
            <a:r>
              <a:rPr lang="id-ID" dirty="0" smtClean="0"/>
              <a:t> letters </a:t>
            </a:r>
            <a:r>
              <a:rPr lang="id-ID" dirty="0"/>
              <a:t>represent number quantities. </a:t>
            </a:r>
            <a:r>
              <a:rPr lang="id-ID" dirty="0" smtClean="0"/>
              <a:t>An </a:t>
            </a:r>
            <a:r>
              <a:rPr lang="en-US" dirty="0" smtClean="0"/>
              <a:t>example </a:t>
            </a:r>
            <a:r>
              <a:rPr lang="en-US" dirty="0"/>
              <a:t>is the simple interest formula</a:t>
            </a:r>
            <a:r>
              <a:rPr lang="en-US" dirty="0" smtClean="0"/>
              <a:t>,</a:t>
            </a:r>
            <a:r>
              <a:rPr lang="id-ID" dirty="0" smtClean="0"/>
              <a:t> </a:t>
            </a:r>
            <a:r>
              <a:rPr lang="en-US" b="1" i="1" dirty="0" smtClean="0">
                <a:solidFill>
                  <a:srgbClr val="FF0000"/>
                </a:solidFill>
                <a:effectLst>
                  <a:outerShdw blurRad="38100" dist="38100" dir="2700000" algn="tl">
                    <a:srgbClr val="000000">
                      <a:alpha val="43137"/>
                    </a:srgbClr>
                  </a:outerShdw>
                </a:effectLst>
              </a:rPr>
              <a:t>I </a:t>
            </a:r>
            <a:r>
              <a:rPr lang="id-ID" b="1" i="1" dirty="0" smtClean="0">
                <a:solidFill>
                  <a:srgbClr val="FF0000"/>
                </a:solidFill>
                <a:effectLst>
                  <a:outerShdw blurRad="38100" dist="38100" dir="2700000" algn="tl">
                    <a:srgbClr val="000000">
                      <a:alpha val="43137"/>
                    </a:srgbClr>
                  </a:outerShdw>
                </a:effectLst>
              </a:rPr>
              <a:t>=</a:t>
            </a:r>
            <a:r>
              <a:rPr lang="en-US" b="1" dirty="0" smtClean="0">
                <a:solidFill>
                  <a:srgbClr val="FF0000"/>
                </a:solidFill>
                <a:effectLst>
                  <a:outerShdw blurRad="38100" dist="38100" dir="2700000" algn="tl">
                    <a:srgbClr val="000000">
                      <a:alpha val="43137"/>
                    </a:srgbClr>
                  </a:outerShdw>
                </a:effectLst>
              </a:rPr>
              <a:t> </a:t>
            </a:r>
            <a:r>
              <a:rPr lang="en-US" b="1" i="1" dirty="0">
                <a:solidFill>
                  <a:srgbClr val="FF0000"/>
                </a:solidFill>
                <a:effectLst>
                  <a:outerShdw blurRad="38100" dist="38100" dir="2700000" algn="tl">
                    <a:srgbClr val="000000">
                      <a:alpha val="43137"/>
                    </a:srgbClr>
                  </a:outerShdw>
                </a:effectLst>
              </a:rPr>
              <a:t>PRT</a:t>
            </a:r>
            <a:r>
              <a:rPr lang="en-US" i="1" dirty="0"/>
              <a:t>, </a:t>
            </a:r>
            <a:r>
              <a:rPr lang="en-US" dirty="0"/>
              <a:t>where </a:t>
            </a:r>
            <a:r>
              <a:rPr lang="en-US" i="1" dirty="0"/>
              <a:t>interest </a:t>
            </a:r>
            <a:r>
              <a:rPr lang="en-US" dirty="0"/>
              <a:t>equals </a:t>
            </a:r>
            <a:r>
              <a:rPr lang="en-US" i="1" dirty="0"/>
              <a:t>principal </a:t>
            </a:r>
            <a:r>
              <a:rPr lang="en-US" dirty="0" smtClean="0"/>
              <a:t>times</a:t>
            </a:r>
            <a:r>
              <a:rPr lang="id-ID" dirty="0" smtClean="0"/>
              <a:t> </a:t>
            </a:r>
            <a:r>
              <a:rPr lang="id-ID" i="1" dirty="0" smtClean="0"/>
              <a:t>rate </a:t>
            </a:r>
            <a:r>
              <a:rPr lang="id-ID" dirty="0"/>
              <a:t>times </a:t>
            </a:r>
            <a:r>
              <a:rPr lang="id-ID" i="1" dirty="0"/>
              <a:t>time</a:t>
            </a:r>
            <a:r>
              <a:rPr lang="id-ID" dirty="0" smtClean="0"/>
              <a:t>.</a:t>
            </a:r>
          </a:p>
          <a:p>
            <a:r>
              <a:rPr lang="id-ID" b="1" dirty="0" smtClean="0">
                <a:solidFill>
                  <a:srgbClr val="00B0F0"/>
                </a:solidFill>
              </a:rPr>
              <a:t>Equations</a:t>
            </a:r>
            <a:r>
              <a:rPr lang="id-ID" b="1" dirty="0" smtClean="0"/>
              <a:t> </a:t>
            </a:r>
            <a:r>
              <a:rPr lang="id-ID" dirty="0"/>
              <a:t>Mathematical </a:t>
            </a:r>
            <a:r>
              <a:rPr lang="id-ID" dirty="0" smtClean="0"/>
              <a:t>statements </a:t>
            </a:r>
            <a:r>
              <a:rPr lang="en-US" dirty="0" smtClean="0"/>
              <a:t>expressing </a:t>
            </a:r>
            <a:r>
              <a:rPr lang="en-US" dirty="0"/>
              <a:t>a relationship of equality; </a:t>
            </a:r>
            <a:r>
              <a:rPr lang="en-US" dirty="0" smtClean="0"/>
              <a:t>usually</a:t>
            </a:r>
            <a:r>
              <a:rPr lang="id-ID" dirty="0" smtClean="0"/>
              <a:t> </a:t>
            </a:r>
            <a:r>
              <a:rPr lang="en-US" dirty="0" smtClean="0"/>
              <a:t>written </a:t>
            </a:r>
            <a:r>
              <a:rPr lang="en-US" dirty="0"/>
              <a:t>as a series of symbols that are </a:t>
            </a:r>
            <a:r>
              <a:rPr lang="id-ID" dirty="0" smtClean="0"/>
              <a:t> s</a:t>
            </a:r>
            <a:r>
              <a:rPr lang="en-US" dirty="0" err="1" smtClean="0"/>
              <a:t>eparated</a:t>
            </a:r>
            <a:r>
              <a:rPr lang="id-ID" dirty="0" smtClean="0"/>
              <a:t> </a:t>
            </a:r>
            <a:r>
              <a:rPr lang="en-US" dirty="0" smtClean="0"/>
              <a:t>into </a:t>
            </a:r>
            <a:r>
              <a:rPr lang="en-US" dirty="0"/>
              <a:t>left and right sides and joined </a:t>
            </a:r>
            <a:r>
              <a:rPr lang="en-US" dirty="0" smtClean="0"/>
              <a:t>by</a:t>
            </a:r>
            <a:r>
              <a:rPr lang="id-ID" dirty="0" smtClean="0"/>
              <a:t> </a:t>
            </a:r>
            <a:r>
              <a:rPr lang="en-US" dirty="0" smtClean="0"/>
              <a:t>an </a:t>
            </a:r>
            <a:r>
              <a:rPr lang="en-US" dirty="0"/>
              <a:t>equal sign. </a:t>
            </a:r>
            <a:endParaRPr lang="en-US" dirty="0" smtClean="0"/>
          </a:p>
          <a:p>
            <a:pPr marL="109728" indent="0">
              <a:buNone/>
            </a:pPr>
            <a:r>
              <a:rPr lang="id-ID" dirty="0" smtClean="0">
                <a:solidFill>
                  <a:srgbClr val="00B0F0"/>
                </a:solidFill>
              </a:rPr>
              <a:t>          </a:t>
            </a:r>
            <a:r>
              <a:rPr lang="en-US" b="1" i="1" dirty="0" smtClean="0">
                <a:solidFill>
                  <a:srgbClr val="FF0000"/>
                </a:solidFill>
                <a:effectLst>
                  <a:outerShdw blurRad="38100" dist="38100" dir="2700000" algn="tl">
                    <a:srgbClr val="000000">
                      <a:alpha val="43137"/>
                    </a:srgbClr>
                  </a:outerShdw>
                </a:effectLst>
              </a:rPr>
              <a:t>X</a:t>
            </a:r>
            <a:r>
              <a:rPr lang="id-ID" b="1" i="1" dirty="0" smtClean="0">
                <a:solidFill>
                  <a:srgbClr val="FF0000"/>
                </a:solidFill>
                <a:effectLst>
                  <a:outerShdw blurRad="38100" dist="38100" dir="2700000" algn="tl">
                    <a:srgbClr val="000000">
                      <a:alpha val="43137"/>
                    </a:srgbClr>
                  </a:outerShdw>
                </a:effectLst>
              </a:rPr>
              <a:t>+</a:t>
            </a:r>
            <a:r>
              <a:rPr lang="en-US" b="1" dirty="0" smtClean="0">
                <a:solidFill>
                  <a:srgbClr val="FF0000"/>
                </a:solidFill>
                <a:effectLst>
                  <a:outerShdw blurRad="38100" dist="38100" dir="2700000" algn="tl">
                    <a:srgbClr val="000000">
                      <a:alpha val="43137"/>
                    </a:srgbClr>
                  </a:outerShdw>
                </a:effectLst>
              </a:rPr>
              <a:t>7</a:t>
            </a:r>
            <a:r>
              <a:rPr lang="id-ID" b="1" dirty="0" smtClean="0">
                <a:solidFill>
                  <a:srgbClr val="FF0000"/>
                </a:solidFill>
                <a:effectLst>
                  <a:outerShdw blurRad="38100" dist="38100" dir="2700000" algn="tl">
                    <a:srgbClr val="000000">
                      <a:alpha val="43137"/>
                    </a:srgbClr>
                  </a:outerShdw>
                </a:effectLst>
              </a:rPr>
              <a:t> =</a:t>
            </a:r>
            <a:r>
              <a:rPr lang="en-US" b="1" dirty="0" smtClean="0">
                <a:solidFill>
                  <a:srgbClr val="FF0000"/>
                </a:solidFill>
                <a:effectLst>
                  <a:outerShdw blurRad="38100" dist="38100" dir="2700000" algn="tl">
                    <a:srgbClr val="000000">
                      <a:alpha val="43137"/>
                    </a:srgbClr>
                  </a:outerShdw>
                </a:effectLst>
              </a:rPr>
              <a:t> </a:t>
            </a:r>
            <a:r>
              <a:rPr lang="en-US" b="1" dirty="0">
                <a:solidFill>
                  <a:srgbClr val="FF0000"/>
                </a:solidFill>
                <a:effectLst>
                  <a:outerShdw blurRad="38100" dist="38100" dir="2700000" algn="tl">
                    <a:srgbClr val="000000">
                      <a:alpha val="43137"/>
                    </a:srgbClr>
                  </a:outerShdw>
                </a:effectLst>
              </a:rPr>
              <a:t>10 </a:t>
            </a:r>
            <a:r>
              <a:rPr lang="en-US" dirty="0"/>
              <a:t>is an equation.</a:t>
            </a:r>
            <a:endParaRPr lang="id-ID" dirty="0"/>
          </a:p>
        </p:txBody>
      </p:sp>
      <p:sp>
        <p:nvSpPr>
          <p:cNvPr id="2" name="Title 1"/>
          <p:cNvSpPr>
            <a:spLocks noGrp="1"/>
          </p:cNvSpPr>
          <p:nvPr>
            <p:ph type="title"/>
          </p:nvPr>
        </p:nvSpPr>
        <p:spPr/>
        <p:txBody>
          <a:bodyPr>
            <a:normAutofit/>
          </a:bodyPr>
          <a:lstStyle/>
          <a:p>
            <a:r>
              <a:rPr lang="id-ID" smtClean="0"/>
              <a:t>Definition</a:t>
            </a:r>
            <a:endParaRPr lang="id-ID"/>
          </a:p>
        </p:txBody>
      </p:sp>
    </p:spTree>
    <p:extLst>
      <p:ext uri="{BB962C8B-B14F-4D97-AF65-F5344CB8AC3E}">
        <p14:creationId xmlns:p14="http://schemas.microsoft.com/office/powerpoint/2010/main" val="3395058740"/>
      </p:ext>
    </p:extLst>
  </p:cSld>
  <p:clrMapOvr>
    <a:masterClrMapping/>
  </p:clrMapOvr>
  <mc:AlternateContent xmlns:mc="http://schemas.openxmlformats.org/markup-compatibility/2006" xmlns:p14="http://schemas.microsoft.com/office/powerpoint/2010/main">
    <mc:Choice Requires="p14">
      <p:transition spd="slow" p14:dur="2500">
        <p:randomBar dir="vert"/>
      </p:transition>
    </mc:Choice>
    <mc:Fallback xmlns="">
      <p:transition spd="slow">
        <p:randomBar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0997"/>
            <a:ext cx="8075240" cy="3394472"/>
          </a:xfrm>
        </p:spPr>
        <p:txBody>
          <a:bodyPr>
            <a:normAutofit lnSpcReduction="10000"/>
          </a:bodyPr>
          <a:lstStyle/>
          <a:p>
            <a:r>
              <a:rPr lang="id-ID" b="1" dirty="0" smtClean="0">
                <a:solidFill>
                  <a:srgbClr val="00B0F0"/>
                </a:solidFill>
                <a:effectLst>
                  <a:outerShdw blurRad="38100" dist="38100" dir="2700000" algn="tl">
                    <a:srgbClr val="000000">
                      <a:alpha val="43137"/>
                    </a:srgbClr>
                  </a:outerShdw>
                </a:effectLst>
              </a:rPr>
              <a:t>E</a:t>
            </a:r>
            <a:r>
              <a:rPr lang="en-US" b="1" dirty="0" err="1" smtClean="0">
                <a:solidFill>
                  <a:srgbClr val="00B0F0"/>
                </a:solidFill>
                <a:effectLst>
                  <a:outerShdw blurRad="38100" dist="38100" dir="2700000" algn="tl">
                    <a:srgbClr val="000000">
                      <a:alpha val="43137"/>
                    </a:srgbClr>
                  </a:outerShdw>
                </a:effectLst>
              </a:rPr>
              <a:t>xpression</a:t>
            </a:r>
            <a:r>
              <a:rPr lang="en-US" b="1" dirty="0" smtClean="0">
                <a:solidFill>
                  <a:srgbClr val="00B0F0"/>
                </a:solidFill>
                <a:effectLst>
                  <a:outerShdw blurRad="38100" dist="38100" dir="2700000" algn="tl">
                    <a:srgbClr val="000000">
                      <a:alpha val="43137"/>
                    </a:srgbClr>
                  </a:outerShdw>
                </a:effectLst>
              </a:rPr>
              <a:t> </a:t>
            </a:r>
            <a:r>
              <a:rPr lang="en-US" dirty="0"/>
              <a:t>A mathematical operation </a:t>
            </a:r>
            <a:r>
              <a:rPr lang="en-US" dirty="0" smtClean="0"/>
              <a:t>or</a:t>
            </a:r>
            <a:r>
              <a:rPr lang="id-ID" dirty="0" smtClean="0"/>
              <a:t> </a:t>
            </a:r>
            <a:r>
              <a:rPr lang="en-US" dirty="0" smtClean="0"/>
              <a:t>a </a:t>
            </a:r>
            <a:r>
              <a:rPr lang="en-US" dirty="0"/>
              <a:t>quantity stated in symbolic form, not </a:t>
            </a:r>
            <a:r>
              <a:rPr lang="en-US" dirty="0" smtClean="0"/>
              <a:t>containing</a:t>
            </a:r>
            <a:r>
              <a:rPr lang="id-ID" dirty="0" smtClean="0"/>
              <a:t> </a:t>
            </a:r>
            <a:r>
              <a:rPr lang="en-US" dirty="0" smtClean="0"/>
              <a:t>an </a:t>
            </a:r>
            <a:r>
              <a:rPr lang="en-US" dirty="0"/>
              <a:t>equal sign. </a:t>
            </a:r>
            <a:r>
              <a:rPr lang="en-US" b="1" i="1" dirty="0">
                <a:solidFill>
                  <a:srgbClr val="FF0000"/>
                </a:solidFill>
                <a:effectLst>
                  <a:outerShdw blurRad="38100" dist="38100" dir="2700000" algn="tl">
                    <a:srgbClr val="000000">
                      <a:alpha val="43137"/>
                    </a:srgbClr>
                  </a:outerShdw>
                </a:effectLst>
              </a:rPr>
              <a:t>X </a:t>
            </a:r>
            <a:r>
              <a:rPr lang="id-ID" b="1" i="1" dirty="0" smtClean="0">
                <a:solidFill>
                  <a:srgbClr val="FF0000"/>
                </a:solidFill>
                <a:effectLst>
                  <a:outerShdw blurRad="38100" dist="38100" dir="2700000" algn="tl">
                    <a:srgbClr val="000000">
                      <a:alpha val="43137"/>
                    </a:srgbClr>
                  </a:outerShdw>
                </a:effectLst>
              </a:rPr>
              <a:t>+</a:t>
            </a:r>
            <a:r>
              <a:rPr lang="en-US" b="1" dirty="0" smtClean="0">
                <a:solidFill>
                  <a:srgbClr val="FF0000"/>
                </a:solidFill>
                <a:effectLst>
                  <a:outerShdw blurRad="38100" dist="38100" dir="2700000" algn="tl">
                    <a:srgbClr val="000000">
                      <a:alpha val="43137"/>
                    </a:srgbClr>
                  </a:outerShdw>
                </a:effectLst>
              </a:rPr>
              <a:t> </a:t>
            </a:r>
            <a:r>
              <a:rPr lang="en-US" b="1" dirty="0">
                <a:solidFill>
                  <a:srgbClr val="FF0000"/>
                </a:solidFill>
                <a:effectLst>
                  <a:outerShdw blurRad="38100" dist="38100" dir="2700000" algn="tl">
                    <a:srgbClr val="000000">
                      <a:alpha val="43137"/>
                    </a:srgbClr>
                  </a:outerShdw>
                </a:effectLst>
              </a:rPr>
              <a:t>7 </a:t>
            </a:r>
            <a:r>
              <a:rPr lang="en-US" dirty="0"/>
              <a:t>is an expression.</a:t>
            </a:r>
          </a:p>
          <a:p>
            <a:r>
              <a:rPr lang="id-ID" b="1" dirty="0" smtClean="0">
                <a:solidFill>
                  <a:srgbClr val="00B0F0"/>
                </a:solidFill>
                <a:effectLst>
                  <a:outerShdw blurRad="38100" dist="38100" dir="2700000" algn="tl">
                    <a:srgbClr val="000000">
                      <a:alpha val="43137"/>
                    </a:srgbClr>
                  </a:outerShdw>
                </a:effectLst>
              </a:rPr>
              <a:t>V</a:t>
            </a:r>
            <a:r>
              <a:rPr lang="en-US" b="1" dirty="0" err="1" smtClean="0">
                <a:solidFill>
                  <a:srgbClr val="00B0F0"/>
                </a:solidFill>
                <a:effectLst>
                  <a:outerShdw blurRad="38100" dist="38100" dir="2700000" algn="tl">
                    <a:srgbClr val="000000">
                      <a:alpha val="43137"/>
                    </a:srgbClr>
                  </a:outerShdw>
                </a:effectLst>
              </a:rPr>
              <a:t>ariables</a:t>
            </a:r>
            <a:r>
              <a:rPr lang="en-US" b="1" dirty="0" smtClean="0">
                <a:solidFill>
                  <a:srgbClr val="00B0F0"/>
                </a:solidFill>
                <a:effectLst>
                  <a:outerShdw blurRad="38100" dist="38100" dir="2700000" algn="tl">
                    <a:srgbClr val="000000">
                      <a:alpha val="43137"/>
                    </a:srgbClr>
                  </a:outerShdw>
                </a:effectLst>
              </a:rPr>
              <a:t> </a:t>
            </a:r>
            <a:r>
              <a:rPr lang="en-US" b="1" dirty="0">
                <a:solidFill>
                  <a:srgbClr val="00B0F0"/>
                </a:solidFill>
                <a:effectLst>
                  <a:outerShdw blurRad="38100" dist="38100" dir="2700000" algn="tl">
                    <a:srgbClr val="000000">
                      <a:alpha val="43137"/>
                    </a:srgbClr>
                  </a:outerShdw>
                </a:effectLst>
              </a:rPr>
              <a:t>(unknowns) </a:t>
            </a:r>
            <a:r>
              <a:rPr lang="en-US" dirty="0"/>
              <a:t>The part of </a:t>
            </a:r>
            <a:r>
              <a:rPr lang="en-US" dirty="0" smtClean="0"/>
              <a:t>an</a:t>
            </a:r>
            <a:r>
              <a:rPr lang="id-ID" dirty="0" smtClean="0"/>
              <a:t> </a:t>
            </a:r>
            <a:r>
              <a:rPr lang="en-US" dirty="0" smtClean="0"/>
              <a:t>equation </a:t>
            </a:r>
            <a:r>
              <a:rPr lang="en-US" dirty="0"/>
              <a:t>that is not given. In equations, </a:t>
            </a:r>
            <a:r>
              <a:rPr lang="en-US" dirty="0" smtClean="0"/>
              <a:t>the</a:t>
            </a:r>
            <a:r>
              <a:rPr lang="id-ID" dirty="0" smtClean="0"/>
              <a:t> </a:t>
            </a:r>
            <a:r>
              <a:rPr lang="en-US" dirty="0" smtClean="0"/>
              <a:t>unknowns </a:t>
            </a:r>
            <a:r>
              <a:rPr lang="en-US" dirty="0"/>
              <a:t>are variables (letters of the alphabet</a:t>
            </a:r>
            <a:r>
              <a:rPr lang="en-US" dirty="0" smtClean="0"/>
              <a:t>),</a:t>
            </a:r>
            <a:r>
              <a:rPr lang="id-ID" dirty="0" smtClean="0"/>
              <a:t> </a:t>
            </a:r>
            <a:r>
              <a:rPr lang="en-US" dirty="0" smtClean="0"/>
              <a:t>which </a:t>
            </a:r>
            <a:r>
              <a:rPr lang="en-US" dirty="0"/>
              <a:t>are quantities having no </a:t>
            </a:r>
            <a:r>
              <a:rPr lang="en-US" dirty="0" smtClean="0"/>
              <a:t>fixed</a:t>
            </a:r>
            <a:r>
              <a:rPr lang="id-ID" dirty="0" smtClean="0"/>
              <a:t> </a:t>
            </a:r>
            <a:r>
              <a:rPr lang="en-US" dirty="0" smtClean="0"/>
              <a:t>value</a:t>
            </a:r>
            <a:r>
              <a:rPr lang="en-US" dirty="0"/>
              <a:t>. In the equation </a:t>
            </a:r>
            <a:r>
              <a:rPr lang="en-US" b="1" i="1" dirty="0">
                <a:solidFill>
                  <a:srgbClr val="FF0000"/>
                </a:solidFill>
                <a:effectLst>
                  <a:outerShdw blurRad="38100" dist="38100" dir="2700000" algn="tl">
                    <a:srgbClr val="000000">
                      <a:alpha val="43137"/>
                    </a:srgbClr>
                  </a:outerShdw>
                </a:effectLst>
              </a:rPr>
              <a:t>X</a:t>
            </a:r>
            <a:r>
              <a:rPr lang="en-US" i="1" dirty="0"/>
              <a:t> </a:t>
            </a:r>
            <a:r>
              <a:rPr lang="id-ID" i="1" dirty="0" smtClean="0"/>
              <a:t>+</a:t>
            </a:r>
            <a:r>
              <a:rPr lang="en-US" dirty="0" smtClean="0"/>
              <a:t> </a:t>
            </a:r>
            <a:r>
              <a:rPr lang="en-US" dirty="0"/>
              <a:t>7 </a:t>
            </a:r>
            <a:r>
              <a:rPr lang="id-ID" dirty="0" smtClean="0"/>
              <a:t>=</a:t>
            </a:r>
            <a:r>
              <a:rPr lang="en-US" dirty="0" smtClean="0"/>
              <a:t> </a:t>
            </a:r>
            <a:r>
              <a:rPr lang="en-US" dirty="0"/>
              <a:t>10</a:t>
            </a:r>
            <a:r>
              <a:rPr lang="en-US" dirty="0" smtClean="0"/>
              <a:t>,</a:t>
            </a:r>
            <a:r>
              <a:rPr lang="id-ID" dirty="0" smtClean="0"/>
              <a:t> </a:t>
            </a:r>
            <a:r>
              <a:rPr lang="en-US" i="1" dirty="0" smtClean="0"/>
              <a:t>X </a:t>
            </a:r>
            <a:r>
              <a:rPr lang="en-US" dirty="0"/>
              <a:t>is the unknown or variable.</a:t>
            </a:r>
            <a:endParaRPr lang="id-ID" dirty="0"/>
          </a:p>
        </p:txBody>
      </p:sp>
      <p:sp>
        <p:nvSpPr>
          <p:cNvPr id="2" name="Title 1"/>
          <p:cNvSpPr>
            <a:spLocks noGrp="1"/>
          </p:cNvSpPr>
          <p:nvPr>
            <p:ph type="title"/>
          </p:nvPr>
        </p:nvSpPr>
        <p:spPr/>
        <p:txBody>
          <a:bodyPr>
            <a:normAutofit/>
          </a:bodyPr>
          <a:lstStyle/>
          <a:p>
            <a:r>
              <a:rPr lang="id-ID"/>
              <a:t>Definition</a:t>
            </a:r>
          </a:p>
        </p:txBody>
      </p:sp>
    </p:spTree>
    <p:extLst>
      <p:ext uri="{BB962C8B-B14F-4D97-AF65-F5344CB8AC3E}">
        <p14:creationId xmlns:p14="http://schemas.microsoft.com/office/powerpoint/2010/main" val="14274060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b="1" dirty="0" smtClean="0">
                <a:solidFill>
                  <a:srgbClr val="00B0F0"/>
                </a:solidFill>
                <a:effectLst>
                  <a:outerShdw blurRad="38100" dist="38100" dir="2700000" algn="tl">
                    <a:srgbClr val="000000">
                      <a:alpha val="43137"/>
                    </a:srgbClr>
                  </a:outerShdw>
                </a:effectLst>
              </a:rPr>
              <a:t>C</a:t>
            </a:r>
            <a:r>
              <a:rPr lang="en-US" b="1" dirty="0" err="1" smtClean="0">
                <a:solidFill>
                  <a:srgbClr val="00B0F0"/>
                </a:solidFill>
                <a:effectLst>
                  <a:outerShdw blurRad="38100" dist="38100" dir="2700000" algn="tl">
                    <a:srgbClr val="000000">
                      <a:alpha val="43137"/>
                    </a:srgbClr>
                  </a:outerShdw>
                </a:effectLst>
              </a:rPr>
              <a:t>onstants</a:t>
            </a:r>
            <a:r>
              <a:rPr lang="en-US" b="1" dirty="0" smtClean="0">
                <a:solidFill>
                  <a:srgbClr val="00B0F0"/>
                </a:solidFill>
                <a:effectLst>
                  <a:outerShdw blurRad="38100" dist="38100" dir="2700000" algn="tl">
                    <a:srgbClr val="000000">
                      <a:alpha val="43137"/>
                    </a:srgbClr>
                  </a:outerShdw>
                </a:effectLst>
              </a:rPr>
              <a:t> </a:t>
            </a:r>
            <a:r>
              <a:rPr lang="en-US" b="1" dirty="0">
                <a:solidFill>
                  <a:srgbClr val="00B0F0"/>
                </a:solidFill>
                <a:effectLst>
                  <a:outerShdw blurRad="38100" dist="38100" dir="2700000" algn="tl">
                    <a:srgbClr val="000000">
                      <a:alpha val="43137"/>
                    </a:srgbClr>
                  </a:outerShdw>
                </a:effectLst>
              </a:rPr>
              <a:t>(</a:t>
            </a:r>
            <a:r>
              <a:rPr lang="en-US" b="1" dirty="0" err="1">
                <a:solidFill>
                  <a:srgbClr val="00B0F0"/>
                </a:solidFill>
                <a:effectLst>
                  <a:outerShdw blurRad="38100" dist="38100" dir="2700000" algn="tl">
                    <a:srgbClr val="000000">
                      <a:alpha val="43137"/>
                    </a:srgbClr>
                  </a:outerShdw>
                </a:effectLst>
              </a:rPr>
              <a:t>knowns</a:t>
            </a:r>
            <a:r>
              <a:rPr lang="en-US" b="1" dirty="0">
                <a:solidFill>
                  <a:srgbClr val="00B0F0"/>
                </a:solidFill>
                <a:effectLst>
                  <a:outerShdw blurRad="38100" dist="38100" dir="2700000" algn="tl">
                    <a:srgbClr val="000000">
                      <a:alpha val="43137"/>
                    </a:srgbClr>
                  </a:outerShdw>
                </a:effectLst>
              </a:rPr>
              <a:t>) </a:t>
            </a:r>
            <a:r>
              <a:rPr lang="en-US" dirty="0"/>
              <a:t>The parts of </a:t>
            </a:r>
            <a:r>
              <a:rPr lang="en-US" dirty="0" smtClean="0"/>
              <a:t>an</a:t>
            </a:r>
            <a:r>
              <a:rPr lang="id-ID" dirty="0" smtClean="0"/>
              <a:t> </a:t>
            </a:r>
            <a:r>
              <a:rPr lang="en-US" dirty="0" smtClean="0"/>
              <a:t>equation </a:t>
            </a:r>
            <a:r>
              <a:rPr lang="en-US" dirty="0"/>
              <a:t>that are given. In equations, </a:t>
            </a:r>
            <a:r>
              <a:rPr lang="en-US" dirty="0" smtClean="0"/>
              <a:t>the</a:t>
            </a:r>
            <a:r>
              <a:rPr lang="id-ID" dirty="0" smtClean="0"/>
              <a:t> </a:t>
            </a:r>
            <a:r>
              <a:rPr lang="en-US" dirty="0" err="1" smtClean="0"/>
              <a:t>knowns</a:t>
            </a:r>
            <a:r>
              <a:rPr lang="en-US" dirty="0" smtClean="0"/>
              <a:t> </a:t>
            </a:r>
            <a:r>
              <a:rPr lang="en-US" dirty="0"/>
              <a:t>are constants (numbers), which </a:t>
            </a:r>
            <a:r>
              <a:rPr lang="en-US" dirty="0" smtClean="0"/>
              <a:t>are</a:t>
            </a:r>
            <a:r>
              <a:rPr lang="id-ID" dirty="0" smtClean="0"/>
              <a:t> </a:t>
            </a:r>
            <a:r>
              <a:rPr lang="en-US" dirty="0" smtClean="0"/>
              <a:t>quantities </a:t>
            </a:r>
            <a:r>
              <a:rPr lang="en-US" dirty="0"/>
              <a:t>having a fixed value. In the </a:t>
            </a:r>
            <a:r>
              <a:rPr lang="en-US" dirty="0" smtClean="0"/>
              <a:t>equation</a:t>
            </a:r>
            <a:r>
              <a:rPr lang="id-ID" dirty="0" smtClean="0"/>
              <a:t> </a:t>
            </a:r>
            <a:r>
              <a:rPr lang="en-US" i="1" dirty="0" smtClean="0"/>
              <a:t>X </a:t>
            </a:r>
            <a:r>
              <a:rPr lang="id-ID" i="1" dirty="0" smtClean="0"/>
              <a:t>+</a:t>
            </a:r>
            <a:r>
              <a:rPr lang="en-US" dirty="0" smtClean="0"/>
              <a:t> </a:t>
            </a:r>
            <a:r>
              <a:rPr lang="en-US" dirty="0"/>
              <a:t>7 </a:t>
            </a:r>
            <a:r>
              <a:rPr lang="id-ID" dirty="0" smtClean="0"/>
              <a:t>=</a:t>
            </a:r>
            <a:r>
              <a:rPr lang="en-US" dirty="0" smtClean="0"/>
              <a:t> </a:t>
            </a:r>
            <a:r>
              <a:rPr lang="en-US" dirty="0"/>
              <a:t>10, 7 and 10 are the </a:t>
            </a:r>
            <a:r>
              <a:rPr lang="en-US" dirty="0" err="1"/>
              <a:t>knowns</a:t>
            </a:r>
            <a:r>
              <a:rPr lang="en-US" dirty="0"/>
              <a:t> </a:t>
            </a:r>
            <a:r>
              <a:rPr lang="en-US" dirty="0" smtClean="0"/>
              <a:t>or</a:t>
            </a:r>
            <a:r>
              <a:rPr lang="id-ID" dirty="0" smtClean="0"/>
              <a:t> constants</a:t>
            </a:r>
            <a:r>
              <a:rPr lang="id-ID" dirty="0"/>
              <a:t>.</a:t>
            </a:r>
          </a:p>
          <a:p>
            <a:r>
              <a:rPr lang="id-ID" b="1" dirty="0">
                <a:solidFill>
                  <a:srgbClr val="00B0F0"/>
                </a:solidFill>
                <a:effectLst>
                  <a:outerShdw blurRad="38100" dist="38100" dir="2700000" algn="tl">
                    <a:srgbClr val="000000">
                      <a:alpha val="43137"/>
                    </a:srgbClr>
                  </a:outerShdw>
                </a:effectLst>
              </a:rPr>
              <a:t>T</a:t>
            </a:r>
            <a:r>
              <a:rPr lang="en-US" b="1" dirty="0" err="1" smtClean="0">
                <a:solidFill>
                  <a:srgbClr val="00B0F0"/>
                </a:solidFill>
                <a:effectLst>
                  <a:outerShdw blurRad="38100" dist="38100" dir="2700000" algn="tl">
                    <a:srgbClr val="000000">
                      <a:alpha val="43137"/>
                    </a:srgbClr>
                  </a:outerShdw>
                </a:effectLst>
              </a:rPr>
              <a:t>erms</a:t>
            </a:r>
            <a:r>
              <a:rPr lang="en-US" b="1" dirty="0" smtClean="0">
                <a:solidFill>
                  <a:srgbClr val="00B0F0"/>
                </a:solidFill>
                <a:effectLst>
                  <a:outerShdw blurRad="38100" dist="38100" dir="2700000" algn="tl">
                    <a:srgbClr val="000000">
                      <a:alpha val="43137"/>
                    </a:srgbClr>
                  </a:outerShdw>
                </a:effectLst>
              </a:rPr>
              <a:t> </a:t>
            </a:r>
            <a:r>
              <a:rPr lang="en-US" dirty="0"/>
              <a:t>The </a:t>
            </a:r>
            <a:r>
              <a:rPr lang="en-US" dirty="0" err="1"/>
              <a:t>knowns</a:t>
            </a:r>
            <a:r>
              <a:rPr lang="en-US" dirty="0"/>
              <a:t> (constants) </a:t>
            </a:r>
            <a:r>
              <a:rPr lang="en-US" dirty="0" smtClean="0"/>
              <a:t>and</a:t>
            </a:r>
            <a:r>
              <a:rPr lang="id-ID" dirty="0" smtClean="0"/>
              <a:t> </a:t>
            </a:r>
            <a:r>
              <a:rPr lang="en-US" dirty="0" smtClean="0"/>
              <a:t>unknowns </a:t>
            </a:r>
            <a:r>
              <a:rPr lang="en-US" dirty="0"/>
              <a:t>(variables) of an equation. In </a:t>
            </a:r>
            <a:r>
              <a:rPr lang="en-US" dirty="0" smtClean="0"/>
              <a:t>the</a:t>
            </a:r>
            <a:r>
              <a:rPr lang="id-ID" dirty="0" smtClean="0"/>
              <a:t> </a:t>
            </a:r>
            <a:r>
              <a:rPr lang="en-US" dirty="0" smtClean="0"/>
              <a:t>equation </a:t>
            </a:r>
            <a:r>
              <a:rPr lang="en-US" i="1" dirty="0"/>
              <a:t>X </a:t>
            </a:r>
            <a:r>
              <a:rPr lang="id-ID" i="1" dirty="0" smtClean="0"/>
              <a:t>+</a:t>
            </a:r>
            <a:r>
              <a:rPr lang="en-US" dirty="0" smtClean="0"/>
              <a:t> 7</a:t>
            </a:r>
            <a:r>
              <a:rPr lang="id-ID" dirty="0" smtClean="0"/>
              <a:t> =</a:t>
            </a:r>
            <a:r>
              <a:rPr lang="en-US" dirty="0" smtClean="0"/>
              <a:t> </a:t>
            </a:r>
            <a:r>
              <a:rPr lang="en-US" dirty="0"/>
              <a:t>10, the terms are </a:t>
            </a:r>
            <a:r>
              <a:rPr lang="en-US" i="1" dirty="0"/>
              <a:t>X</a:t>
            </a:r>
            <a:r>
              <a:rPr lang="en-US" dirty="0"/>
              <a:t>, 7</a:t>
            </a:r>
            <a:r>
              <a:rPr lang="en-US" dirty="0" smtClean="0"/>
              <a:t>,</a:t>
            </a:r>
            <a:r>
              <a:rPr lang="id-ID" dirty="0" smtClean="0"/>
              <a:t> and </a:t>
            </a:r>
            <a:r>
              <a:rPr lang="id-ID" dirty="0"/>
              <a:t>10.</a:t>
            </a:r>
          </a:p>
          <a:p>
            <a:r>
              <a:rPr lang="id-ID" b="1" dirty="0">
                <a:solidFill>
                  <a:srgbClr val="00B0F0"/>
                </a:solidFill>
                <a:effectLst>
                  <a:outerShdw blurRad="38100" dist="38100" dir="2700000" algn="tl">
                    <a:srgbClr val="000000">
                      <a:alpha val="43137"/>
                    </a:srgbClr>
                  </a:outerShdw>
                </a:effectLst>
              </a:rPr>
              <a:t>S</a:t>
            </a:r>
            <a:r>
              <a:rPr lang="en-US" b="1" dirty="0" err="1" smtClean="0">
                <a:solidFill>
                  <a:srgbClr val="00B0F0"/>
                </a:solidFill>
                <a:effectLst>
                  <a:outerShdw blurRad="38100" dist="38100" dir="2700000" algn="tl">
                    <a:srgbClr val="000000">
                      <a:alpha val="43137"/>
                    </a:srgbClr>
                  </a:outerShdw>
                </a:effectLst>
              </a:rPr>
              <a:t>olve</a:t>
            </a:r>
            <a:r>
              <a:rPr lang="en-US" b="1" dirty="0" smtClean="0">
                <a:solidFill>
                  <a:srgbClr val="00B0F0"/>
                </a:solidFill>
                <a:effectLst>
                  <a:outerShdw blurRad="38100" dist="38100" dir="2700000" algn="tl">
                    <a:srgbClr val="000000">
                      <a:alpha val="43137"/>
                    </a:srgbClr>
                  </a:outerShdw>
                </a:effectLst>
              </a:rPr>
              <a:t> </a:t>
            </a:r>
            <a:r>
              <a:rPr lang="en-US" b="1" dirty="0">
                <a:solidFill>
                  <a:srgbClr val="00B0F0"/>
                </a:solidFill>
                <a:effectLst>
                  <a:outerShdw blurRad="38100" dist="38100" dir="2700000" algn="tl">
                    <a:srgbClr val="000000">
                      <a:alpha val="43137"/>
                    </a:srgbClr>
                  </a:outerShdw>
                </a:effectLst>
              </a:rPr>
              <a:t>an equation </a:t>
            </a:r>
            <a:r>
              <a:rPr lang="en-US" dirty="0"/>
              <a:t>The process of </a:t>
            </a:r>
            <a:r>
              <a:rPr lang="en-US" dirty="0" smtClean="0"/>
              <a:t>finding</a:t>
            </a:r>
            <a:r>
              <a:rPr lang="id-ID" dirty="0" smtClean="0"/>
              <a:t> </a:t>
            </a:r>
            <a:r>
              <a:rPr lang="en-US" dirty="0" smtClean="0"/>
              <a:t>the </a:t>
            </a:r>
            <a:r>
              <a:rPr lang="en-US" dirty="0"/>
              <a:t>numerical value of the unknown in </a:t>
            </a:r>
            <a:r>
              <a:rPr lang="en-US" dirty="0" smtClean="0"/>
              <a:t>an</a:t>
            </a:r>
            <a:r>
              <a:rPr lang="id-ID" dirty="0" smtClean="0"/>
              <a:t> equation</a:t>
            </a:r>
            <a:r>
              <a:rPr lang="id-ID" dirty="0"/>
              <a:t>.</a:t>
            </a:r>
          </a:p>
        </p:txBody>
      </p:sp>
      <p:sp>
        <p:nvSpPr>
          <p:cNvPr id="2" name="Title 1"/>
          <p:cNvSpPr>
            <a:spLocks noGrp="1"/>
          </p:cNvSpPr>
          <p:nvPr>
            <p:ph type="title"/>
          </p:nvPr>
        </p:nvSpPr>
        <p:spPr/>
        <p:txBody>
          <a:bodyPr>
            <a:normAutofit/>
          </a:bodyPr>
          <a:lstStyle/>
          <a:p>
            <a:r>
              <a:rPr lang="id-ID"/>
              <a:t>Definition</a:t>
            </a:r>
          </a:p>
        </p:txBody>
      </p:sp>
    </p:spTree>
    <p:extLst>
      <p:ext uri="{BB962C8B-B14F-4D97-AF65-F5344CB8AC3E}">
        <p14:creationId xmlns:p14="http://schemas.microsoft.com/office/powerpoint/2010/main" val="9623785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b="1" dirty="0" smtClean="0">
                <a:solidFill>
                  <a:srgbClr val="00B0F0"/>
                </a:solidFill>
                <a:effectLst>
                  <a:outerShdw blurRad="38100" dist="38100" dir="2700000" algn="tl">
                    <a:srgbClr val="000000">
                      <a:alpha val="43137"/>
                    </a:srgbClr>
                  </a:outerShdw>
                </a:effectLst>
              </a:rPr>
              <a:t>S</a:t>
            </a:r>
            <a:r>
              <a:rPr lang="en-US" b="1" dirty="0" err="1" smtClean="0">
                <a:solidFill>
                  <a:srgbClr val="00B0F0"/>
                </a:solidFill>
                <a:effectLst>
                  <a:outerShdw blurRad="38100" dist="38100" dir="2700000" algn="tl">
                    <a:srgbClr val="000000">
                      <a:alpha val="43137"/>
                    </a:srgbClr>
                  </a:outerShdw>
                </a:effectLst>
              </a:rPr>
              <a:t>olution</a:t>
            </a:r>
            <a:r>
              <a:rPr lang="en-US" b="1" dirty="0" smtClean="0"/>
              <a:t>, </a:t>
            </a:r>
            <a:r>
              <a:rPr lang="en-US" b="1" dirty="0"/>
              <a:t>or root </a:t>
            </a:r>
            <a:r>
              <a:rPr lang="en-US" dirty="0"/>
              <a:t>The numerical value </a:t>
            </a:r>
            <a:r>
              <a:rPr lang="en-US" dirty="0" smtClean="0"/>
              <a:t>of</a:t>
            </a:r>
            <a:r>
              <a:rPr lang="id-ID" dirty="0" smtClean="0"/>
              <a:t> </a:t>
            </a:r>
            <a:r>
              <a:rPr lang="en-US" dirty="0" smtClean="0"/>
              <a:t>the </a:t>
            </a:r>
            <a:r>
              <a:rPr lang="en-US" dirty="0"/>
              <a:t>unknown that makes the equation true</a:t>
            </a:r>
            <a:r>
              <a:rPr lang="en-US" dirty="0" smtClean="0"/>
              <a:t>.</a:t>
            </a:r>
            <a:r>
              <a:rPr lang="id-ID" dirty="0" smtClean="0"/>
              <a:t> </a:t>
            </a:r>
            <a:r>
              <a:rPr lang="en-US" dirty="0" smtClean="0"/>
              <a:t>In </a:t>
            </a:r>
            <a:r>
              <a:rPr lang="en-US" dirty="0"/>
              <a:t>the equation </a:t>
            </a:r>
            <a:r>
              <a:rPr lang="en-US" i="1" dirty="0"/>
              <a:t>X </a:t>
            </a:r>
            <a:r>
              <a:rPr lang="id-ID" i="1" dirty="0" smtClean="0"/>
              <a:t>+</a:t>
            </a:r>
            <a:r>
              <a:rPr lang="en-US" dirty="0" smtClean="0"/>
              <a:t> </a:t>
            </a:r>
            <a:r>
              <a:rPr lang="en-US" dirty="0"/>
              <a:t>7 </a:t>
            </a:r>
            <a:r>
              <a:rPr lang="id-ID" dirty="0" smtClean="0"/>
              <a:t>=</a:t>
            </a:r>
            <a:r>
              <a:rPr lang="en-US" dirty="0" smtClean="0"/>
              <a:t> </a:t>
            </a:r>
            <a:r>
              <a:rPr lang="en-US" dirty="0"/>
              <a:t>10, for example</a:t>
            </a:r>
            <a:r>
              <a:rPr lang="en-US" dirty="0" smtClean="0"/>
              <a:t>,</a:t>
            </a:r>
            <a:r>
              <a:rPr lang="id-ID" dirty="0" smtClean="0"/>
              <a:t> </a:t>
            </a:r>
            <a:r>
              <a:rPr lang="en-US" b="1" dirty="0" smtClean="0">
                <a:solidFill>
                  <a:srgbClr val="00B0F0"/>
                </a:solidFill>
                <a:effectLst>
                  <a:outerShdw blurRad="38100" dist="38100" dir="2700000" algn="tl">
                    <a:srgbClr val="000000">
                      <a:alpha val="43137"/>
                    </a:srgbClr>
                  </a:outerShdw>
                </a:effectLst>
              </a:rPr>
              <a:t>3</a:t>
            </a:r>
            <a:r>
              <a:rPr lang="en-US" dirty="0" smtClean="0"/>
              <a:t> </a:t>
            </a:r>
            <a:r>
              <a:rPr lang="en-US" dirty="0"/>
              <a:t>is the solution, because 3 </a:t>
            </a:r>
            <a:r>
              <a:rPr lang="id-ID" dirty="0" smtClean="0"/>
              <a:t>+</a:t>
            </a:r>
            <a:r>
              <a:rPr lang="en-US" dirty="0" smtClean="0"/>
              <a:t> </a:t>
            </a:r>
            <a:r>
              <a:rPr lang="en-US" dirty="0"/>
              <a:t>7 </a:t>
            </a:r>
            <a:r>
              <a:rPr lang="id-ID" dirty="0" smtClean="0"/>
              <a:t>=</a:t>
            </a:r>
            <a:r>
              <a:rPr lang="en-US" dirty="0" smtClean="0"/>
              <a:t> </a:t>
            </a:r>
            <a:r>
              <a:rPr lang="en-US" dirty="0"/>
              <a:t>10</a:t>
            </a:r>
            <a:r>
              <a:rPr lang="en-US" dirty="0" smtClean="0"/>
              <a:t>.</a:t>
            </a:r>
            <a:endParaRPr lang="id-ID" dirty="0" smtClean="0"/>
          </a:p>
          <a:p>
            <a:r>
              <a:rPr lang="id-ID" b="1" dirty="0" smtClean="0">
                <a:solidFill>
                  <a:srgbClr val="00B0F0"/>
                </a:solidFill>
                <a:effectLst>
                  <a:outerShdw blurRad="38100" dist="38100" dir="2700000" algn="tl">
                    <a:srgbClr val="000000">
                      <a:alpha val="43137"/>
                    </a:srgbClr>
                  </a:outerShdw>
                </a:effectLst>
              </a:rPr>
              <a:t>C</a:t>
            </a:r>
            <a:r>
              <a:rPr lang="en-US" b="1" dirty="0" err="1" smtClean="0">
                <a:solidFill>
                  <a:srgbClr val="00B0F0"/>
                </a:solidFill>
                <a:effectLst>
                  <a:outerShdw blurRad="38100" dist="38100" dir="2700000" algn="tl">
                    <a:srgbClr val="000000">
                      <a:alpha val="43137"/>
                    </a:srgbClr>
                  </a:outerShdw>
                </a:effectLst>
              </a:rPr>
              <a:t>oefficient</a:t>
            </a:r>
            <a:r>
              <a:rPr lang="en-US" b="1" dirty="0" smtClean="0">
                <a:solidFill>
                  <a:srgbClr val="00B0F0"/>
                </a:solidFill>
                <a:effectLst>
                  <a:outerShdw blurRad="38100" dist="38100" dir="2700000" algn="tl">
                    <a:srgbClr val="000000">
                      <a:alpha val="43137"/>
                    </a:srgbClr>
                  </a:outerShdw>
                </a:effectLst>
              </a:rPr>
              <a:t> </a:t>
            </a:r>
            <a:r>
              <a:rPr lang="en-US" dirty="0"/>
              <a:t>A number or quantity </a:t>
            </a:r>
            <a:r>
              <a:rPr lang="en-US" dirty="0" smtClean="0"/>
              <a:t>placed</a:t>
            </a:r>
            <a:r>
              <a:rPr lang="id-ID" dirty="0" smtClean="0"/>
              <a:t> </a:t>
            </a:r>
            <a:r>
              <a:rPr lang="en-US" dirty="0" smtClean="0"/>
              <a:t>before </a:t>
            </a:r>
            <a:r>
              <a:rPr lang="en-US" dirty="0"/>
              <a:t>another quantity, indicating multiplication</a:t>
            </a:r>
            <a:r>
              <a:rPr lang="en-US" dirty="0" smtClean="0"/>
              <a:t>.</a:t>
            </a:r>
            <a:r>
              <a:rPr lang="id-ID" dirty="0" smtClean="0"/>
              <a:t> </a:t>
            </a:r>
            <a:r>
              <a:rPr lang="en-US" dirty="0" smtClean="0"/>
              <a:t>For </a:t>
            </a:r>
            <a:r>
              <a:rPr lang="en-US" dirty="0"/>
              <a:t>example, 4 is the coefficient </a:t>
            </a:r>
            <a:r>
              <a:rPr lang="en-US" dirty="0" smtClean="0"/>
              <a:t>in</a:t>
            </a:r>
            <a:r>
              <a:rPr lang="id-ID" dirty="0" smtClean="0"/>
              <a:t> </a:t>
            </a:r>
            <a:r>
              <a:rPr lang="en-US" dirty="0" smtClean="0"/>
              <a:t>the </a:t>
            </a:r>
            <a:r>
              <a:rPr lang="en-US" dirty="0"/>
              <a:t>expression 4</a:t>
            </a:r>
            <a:r>
              <a:rPr lang="en-US" i="1" dirty="0"/>
              <a:t>C</a:t>
            </a:r>
            <a:r>
              <a:rPr lang="en-US" dirty="0"/>
              <a:t>. This indicates </a:t>
            </a:r>
            <a:r>
              <a:rPr lang="en-US" b="1" dirty="0">
                <a:solidFill>
                  <a:srgbClr val="00B0F0"/>
                </a:solidFill>
                <a:effectLst>
                  <a:outerShdw blurRad="38100" dist="38100" dir="2700000" algn="tl">
                    <a:srgbClr val="000000">
                      <a:alpha val="43137"/>
                    </a:srgbClr>
                  </a:outerShdw>
                </a:effectLst>
              </a:rPr>
              <a:t>4</a:t>
            </a:r>
            <a:r>
              <a:rPr lang="en-US" dirty="0"/>
              <a:t> </a:t>
            </a:r>
            <a:r>
              <a:rPr lang="en-US" dirty="0" smtClean="0"/>
              <a:t>multiplied</a:t>
            </a:r>
            <a:r>
              <a:rPr lang="id-ID" dirty="0" smtClean="0"/>
              <a:t> by </a:t>
            </a:r>
            <a:r>
              <a:rPr lang="id-ID" i="1" dirty="0"/>
              <a:t>C</a:t>
            </a:r>
            <a:r>
              <a:rPr lang="id-ID" dirty="0"/>
              <a:t>.</a:t>
            </a:r>
          </a:p>
          <a:p>
            <a:r>
              <a:rPr lang="id-ID" b="1" dirty="0" smtClean="0">
                <a:solidFill>
                  <a:srgbClr val="00B0F0"/>
                </a:solidFill>
                <a:effectLst>
                  <a:outerShdw blurRad="38100" dist="38100" dir="2700000" algn="tl">
                    <a:srgbClr val="000000">
                      <a:alpha val="43137"/>
                    </a:srgbClr>
                  </a:outerShdw>
                </a:effectLst>
              </a:rPr>
              <a:t>T</a:t>
            </a:r>
            <a:r>
              <a:rPr lang="en-US" b="1" dirty="0" err="1" smtClean="0">
                <a:solidFill>
                  <a:srgbClr val="00B0F0"/>
                </a:solidFill>
                <a:effectLst>
                  <a:outerShdw blurRad="38100" dist="38100" dir="2700000" algn="tl">
                    <a:srgbClr val="000000">
                      <a:alpha val="43137"/>
                    </a:srgbClr>
                  </a:outerShdw>
                </a:effectLst>
              </a:rPr>
              <a:t>ranspose</a:t>
            </a:r>
            <a:r>
              <a:rPr lang="en-US" b="1" dirty="0" smtClean="0">
                <a:solidFill>
                  <a:srgbClr val="00B0F0"/>
                </a:solidFill>
                <a:effectLst>
                  <a:outerShdw blurRad="38100" dist="38100" dir="2700000" algn="tl">
                    <a:srgbClr val="000000">
                      <a:alpha val="43137"/>
                    </a:srgbClr>
                  </a:outerShdw>
                </a:effectLst>
              </a:rPr>
              <a:t> </a:t>
            </a:r>
            <a:r>
              <a:rPr lang="en-US" dirty="0"/>
              <a:t>To bring a term from one side </a:t>
            </a:r>
            <a:r>
              <a:rPr lang="en-US" dirty="0" smtClean="0"/>
              <a:t>of</a:t>
            </a:r>
            <a:r>
              <a:rPr lang="id-ID" dirty="0" smtClean="0"/>
              <a:t> </a:t>
            </a:r>
            <a:r>
              <a:rPr lang="en-US" dirty="0" smtClean="0"/>
              <a:t>an </a:t>
            </a:r>
            <a:r>
              <a:rPr lang="en-US" dirty="0"/>
              <a:t>equation to the other, with a </a:t>
            </a:r>
            <a:r>
              <a:rPr lang="en-US" dirty="0" smtClean="0"/>
              <a:t>corresponding</a:t>
            </a:r>
            <a:r>
              <a:rPr lang="id-ID" dirty="0" smtClean="0"/>
              <a:t> change </a:t>
            </a:r>
            <a:r>
              <a:rPr lang="id-ID" dirty="0"/>
              <a:t>of sign.</a:t>
            </a:r>
          </a:p>
        </p:txBody>
      </p:sp>
      <p:sp>
        <p:nvSpPr>
          <p:cNvPr id="2" name="Title 1"/>
          <p:cNvSpPr>
            <a:spLocks noGrp="1"/>
          </p:cNvSpPr>
          <p:nvPr>
            <p:ph type="title"/>
          </p:nvPr>
        </p:nvSpPr>
        <p:spPr/>
        <p:txBody>
          <a:bodyPr>
            <a:normAutofit/>
          </a:bodyPr>
          <a:lstStyle/>
          <a:p>
            <a:r>
              <a:rPr lang="id-ID"/>
              <a:t>Definition</a:t>
            </a:r>
          </a:p>
        </p:txBody>
      </p:sp>
    </p:spTree>
    <p:extLst>
      <p:ext uri="{BB962C8B-B14F-4D97-AF65-F5344CB8AC3E}">
        <p14:creationId xmlns:p14="http://schemas.microsoft.com/office/powerpoint/2010/main" val="1051416962"/>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id-ID"/>
          </a:p>
        </p:txBody>
      </p:sp>
      <p:sp>
        <p:nvSpPr>
          <p:cNvPr id="2" name="Title 1"/>
          <p:cNvSpPr>
            <a:spLocks noGrp="1"/>
          </p:cNvSpPr>
          <p:nvPr>
            <p:ph type="title"/>
          </p:nvPr>
        </p:nvSpPr>
        <p:spPr/>
        <p:txBody>
          <a:bodyPr>
            <a:normAutofit/>
          </a:bodyPr>
          <a:lstStyle/>
          <a:p>
            <a:r>
              <a:rPr lang="id-ID" smtClean="0"/>
              <a:t>Solving Equation</a:t>
            </a:r>
            <a:endParaRPr lang="id-ID"/>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1589"/>
            <a:ext cx="9144000" cy="401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6756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339"/>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39"/>
            <a:ext cx="846043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15884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55" y="1"/>
            <a:ext cx="9149256" cy="5143501"/>
            <a:chOff x="-5255" y="0"/>
            <a:chExt cx="9149256" cy="5143501"/>
          </a:xfrm>
        </p:grpSpPr>
        <p:sp>
          <p:nvSpPr>
            <p:cNvPr id="2" name="Rectangle 1"/>
            <p:cNvSpPr/>
            <p:nvPr/>
          </p:nvSpPr>
          <p:spPr>
            <a:xfrm>
              <a:off x="-5255" y="0"/>
              <a:ext cx="9149255"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5" y="1"/>
              <a:ext cx="4721271"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7" y="1"/>
              <a:ext cx="4427984" cy="1866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536" y="1740618"/>
              <a:ext cx="4283968" cy="335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220072" y="4803998"/>
              <a:ext cx="1512168" cy="288032"/>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99750738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819" y="0"/>
            <a:ext cx="772761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299123"/>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3479"/>
            <a:ext cx="8064896" cy="3421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6" y="0"/>
            <a:ext cx="342925" cy="411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8384" y="1936"/>
            <a:ext cx="323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80929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EXERCISES</a:t>
            </a:r>
            <a:endParaRPr lang="en-US" sz="60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8087287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Exercises</a:t>
            </a:r>
            <a:endParaRPr lang="id-ID"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pPr marL="624078" indent="-514350">
                  <a:buSzPct val="100000"/>
                  <a:buFont typeface="+mj-lt"/>
                  <a:buAutoNum type="arabicPeriod"/>
                </a:pPr>
                <a:r>
                  <a:rPr lang="id-ID" sz="2000" dirty="0" smtClean="0"/>
                  <a:t>Translate the following statement into an equation: The product of </a:t>
                </a:r>
                <a:r>
                  <a:rPr lang="id-ID" sz="2000" dirty="0" smtClean="0"/>
                  <a:t>5 </a:t>
                </a:r>
                <a:r>
                  <a:rPr lang="id-ID" sz="2000" dirty="0" smtClean="0"/>
                  <a:t>and a number decreased by 8, is 100. Use </a:t>
                </a:r>
                <a:r>
                  <a:rPr lang="id-ID" sz="2000" i="1" dirty="0" smtClean="0"/>
                  <a:t>y</a:t>
                </a:r>
                <a:r>
                  <a:rPr lang="id-ID" sz="2000" dirty="0" smtClean="0"/>
                  <a:t> as the variable. Solve the equiation.</a:t>
                </a:r>
              </a:p>
              <a:p>
                <a:pPr marL="624078" indent="-514350">
                  <a:buSzPct val="100000"/>
                  <a:buFont typeface="+mj-lt"/>
                  <a:buAutoNum type="arabicPeriod"/>
                </a:pPr>
                <a:r>
                  <a:rPr lang="id-ID" sz="2000" dirty="0" smtClean="0"/>
                  <a:t>A mattress for a single bed is on sale for $200, which is </a:t>
                </a:r>
                <a14:m>
                  <m:oMath xmlns:m="http://schemas.openxmlformats.org/officeDocument/2006/math">
                    <m:f>
                      <m:fPr>
                        <m:ctrlPr>
                          <a:rPr lang="id-ID" sz="2000" i="1" smtClean="0">
                            <a:latin typeface="Cambria Math"/>
                          </a:rPr>
                        </m:ctrlPr>
                      </m:fPr>
                      <m:num>
                        <m:r>
                          <a:rPr lang="id-ID" sz="2000" b="0" i="1" smtClean="0">
                            <a:latin typeface="Cambria Math"/>
                          </a:rPr>
                          <m:t>4</m:t>
                        </m:r>
                      </m:num>
                      <m:den>
                        <m:r>
                          <a:rPr lang="id-ID" sz="2000" b="0" i="1" smtClean="0">
                            <a:latin typeface="Cambria Math"/>
                          </a:rPr>
                          <m:t>5</m:t>
                        </m:r>
                      </m:den>
                    </m:f>
                  </m:oMath>
                </a14:m>
                <a:r>
                  <a:rPr lang="id-ID" sz="2000" dirty="0" smtClean="0"/>
                  <a:t> of its original price. Find the original price.</a:t>
                </a:r>
              </a:p>
              <a:p>
                <a:pPr marL="624078" indent="-514350">
                  <a:buSzPct val="100000"/>
                  <a:buFont typeface="+mj-lt"/>
                  <a:buAutoNum type="arabicPeriod"/>
                </a:pPr>
                <a:r>
                  <a:rPr lang="id-ID" sz="2000" dirty="0" smtClean="0"/>
                  <a:t>The Eastside Nursery ordered 27 saplings. Some of the saplings were elms, costing $17 each, while the rest were maples at $11 each. The total cost of the saplings was $375. find the number of elms and the number of maples.</a:t>
                </a:r>
              </a:p>
              <a:p>
                <a:pPr marL="624078" indent="-514350">
                  <a:buSzPct val="100000"/>
                  <a:buFont typeface="+mj-lt"/>
                  <a:buAutoNum type="arabicPeriod"/>
                </a:pPr>
                <a:endParaRPr lang="id-ID" sz="20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077"/>
                </a:stretch>
              </a:blipFill>
            </p:spPr>
            <p:txBody>
              <a:bodyPr/>
              <a:lstStyle/>
              <a:p>
                <a:r>
                  <a:rPr lang="en-US">
                    <a:noFill/>
                  </a:rPr>
                  <a:t> </a:t>
                </a:r>
              </a:p>
            </p:txBody>
          </p:sp>
        </mc:Fallback>
      </mc:AlternateContent>
    </p:spTree>
    <p:extLst>
      <p:ext uri="{BB962C8B-B14F-4D97-AF65-F5344CB8AC3E}">
        <p14:creationId xmlns:p14="http://schemas.microsoft.com/office/powerpoint/2010/main" val="2716641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Excercises</a:t>
            </a:r>
            <a:endParaRPr lang="id-ID"/>
          </a:p>
        </p:txBody>
      </p:sp>
      <p:sp>
        <p:nvSpPr>
          <p:cNvPr id="3" name="Content Placeholder 2"/>
          <p:cNvSpPr>
            <a:spLocks noGrp="1"/>
          </p:cNvSpPr>
          <p:nvPr>
            <p:ph idx="1"/>
          </p:nvPr>
        </p:nvSpPr>
        <p:spPr/>
        <p:txBody>
          <a:bodyPr>
            <a:normAutofit/>
          </a:bodyPr>
          <a:lstStyle/>
          <a:p>
            <a:pPr marL="624078" indent="-514350">
              <a:buSzPct val="100000"/>
              <a:buFont typeface="+mj-lt"/>
              <a:buAutoNum type="arabicPeriod" startAt="4"/>
            </a:pPr>
            <a:r>
              <a:rPr lang="id-ID" sz="2000" dirty="0" smtClean="0"/>
              <a:t>Laurie Zimmerman has $15,000 to invest. She places a portion of the funds in a savings account and $3,000 more than twice this amount in a retirement account. How much is put into the savings account? How much is placed in the retirement account?</a:t>
            </a:r>
          </a:p>
          <a:p>
            <a:pPr marL="624078" indent="-514350">
              <a:buSzPct val="100000"/>
              <a:buFont typeface="+mj-lt"/>
              <a:buAutoNum type="arabicPeriod" startAt="4"/>
            </a:pPr>
            <a:r>
              <a:rPr lang="id-ID" sz="2000" dirty="0" smtClean="0"/>
              <a:t>An employee earns </a:t>
            </a:r>
            <a:r>
              <a:rPr lang="id-ID" sz="2000" dirty="0" smtClean="0"/>
              <a:t>$</a:t>
            </a:r>
            <a:r>
              <a:rPr lang="en-US" sz="2000" dirty="0" smtClean="0"/>
              <a:t>9</a:t>
            </a:r>
            <a:r>
              <a:rPr lang="id-ID" sz="2000" dirty="0" smtClean="0"/>
              <a:t> </a:t>
            </a:r>
            <a:r>
              <a:rPr lang="id-ID" sz="2000" dirty="0" smtClean="0"/>
              <a:t>per hour plus $0.45 for each circuit board she assembles. (a) Write an equation for her total income (</a:t>
            </a:r>
            <a:r>
              <a:rPr lang="id-ID" sz="2000" i="1" dirty="0" smtClean="0"/>
              <a:t>T</a:t>
            </a:r>
            <a:r>
              <a:rPr lang="id-ID" sz="2000" dirty="0" smtClean="0"/>
              <a:t>) in terms of hours (</a:t>
            </a:r>
            <a:r>
              <a:rPr lang="id-ID" sz="2000" i="1" dirty="0" smtClean="0"/>
              <a:t>H</a:t>
            </a:r>
            <a:r>
              <a:rPr lang="id-ID" sz="2000" dirty="0" smtClean="0"/>
              <a:t>) and number of circuit boards assembled (</a:t>
            </a:r>
            <a:r>
              <a:rPr lang="id-ID" sz="2000" i="1" dirty="0" smtClean="0"/>
              <a:t>C</a:t>
            </a:r>
            <a:r>
              <a:rPr lang="id-ID" sz="2000" dirty="0" smtClean="0"/>
              <a:t>). (b) Solve for the variable </a:t>
            </a:r>
            <a:r>
              <a:rPr lang="id-ID" sz="2000" i="1" dirty="0" smtClean="0"/>
              <a:t>C.</a:t>
            </a:r>
            <a:r>
              <a:rPr lang="id-ID" sz="2000" dirty="0" smtClean="0"/>
              <a:t> (c) Use this to find the number of circuit boards she must assemble in a 40-hour week in order to earn $450.</a:t>
            </a:r>
            <a:endParaRPr lang="id-ID" sz="2000" dirty="0"/>
          </a:p>
        </p:txBody>
      </p:sp>
    </p:spTree>
    <p:extLst>
      <p:ext uri="{BB962C8B-B14F-4D97-AF65-F5344CB8AC3E}">
        <p14:creationId xmlns:p14="http://schemas.microsoft.com/office/powerpoint/2010/main" val="2568868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Excercises</a:t>
            </a:r>
            <a:endParaRPr lang="id-ID"/>
          </a:p>
        </p:txBody>
      </p:sp>
      <p:sp>
        <p:nvSpPr>
          <p:cNvPr id="3" name="Content Placeholder 2"/>
          <p:cNvSpPr>
            <a:spLocks noGrp="1"/>
          </p:cNvSpPr>
          <p:nvPr>
            <p:ph idx="1"/>
          </p:nvPr>
        </p:nvSpPr>
        <p:spPr/>
        <p:txBody>
          <a:bodyPr>
            <a:normAutofit/>
          </a:bodyPr>
          <a:lstStyle/>
          <a:p>
            <a:pPr marL="624078" indent="-514350">
              <a:buSzPct val="100000"/>
              <a:buFont typeface="+mj-lt"/>
              <a:buAutoNum type="arabicPeriod" startAt="6"/>
            </a:pPr>
            <a:r>
              <a:rPr lang="id-ID" sz="2000" dirty="0" smtClean="0"/>
              <a:t>Trinity Home Furnishings has found that total monthly sales for its small chain of stores can be estimated as follows.</a:t>
            </a:r>
          </a:p>
          <a:p>
            <a:pPr marL="109728" indent="0">
              <a:buSzPct val="100000"/>
              <a:buNone/>
            </a:pPr>
            <a:r>
              <a:rPr lang="id-ID" sz="2000" dirty="0" smtClean="0"/>
              <a:t>		Sales = $148,500 + 0.48</a:t>
            </a:r>
            <a:r>
              <a:rPr lang="id-ID" sz="2000" i="1" dirty="0" smtClean="0"/>
              <a:t>A</a:t>
            </a:r>
            <a:r>
              <a:rPr lang="id-ID" sz="2000" baseline="30000" dirty="0" smtClean="0"/>
              <a:t>2 </a:t>
            </a:r>
            <a:endParaRPr lang="id-ID" sz="2000" dirty="0" smtClean="0"/>
          </a:p>
          <a:p>
            <a:pPr marL="635000" indent="0">
              <a:buSzPct val="100000"/>
              <a:buNone/>
            </a:pPr>
            <a:r>
              <a:rPr lang="id-ID" sz="2000" dirty="0" smtClean="0"/>
              <a:t>Where </a:t>
            </a:r>
            <a:r>
              <a:rPr lang="id-ID" sz="2000" i="1" dirty="0" smtClean="0"/>
              <a:t>A </a:t>
            </a:r>
            <a:r>
              <a:rPr lang="id-ID" sz="2000" dirty="0" smtClean="0"/>
              <a:t>= amount spent on advertising. Estimate sales for a month when $500 is spent for advertising.</a:t>
            </a:r>
          </a:p>
          <a:p>
            <a:pPr marL="624078" indent="-514350">
              <a:buSzPct val="100000"/>
              <a:buFont typeface="+mj-lt"/>
              <a:buAutoNum type="arabicPeriod" startAt="7"/>
            </a:pPr>
            <a:r>
              <a:rPr lang="id-ID" sz="2000" dirty="0"/>
              <a:t>A firm in Hong Kong and one in Thailand agree to jointly develop a controller chip to be sold to North American auto manufacturers. They agree to split the development costs in a ratio of 8:3 (Hong Kong firm to Thailand firm), resulting in a cost of $9,400,000 to the Hong Kong firm. Find the cost to the Thailand firm.</a:t>
            </a:r>
            <a:endParaRPr lang="id-ID" sz="2000" dirty="0"/>
          </a:p>
          <a:p>
            <a:pPr marL="624078" indent="-514350">
              <a:buSzPct val="100000"/>
              <a:buFont typeface="+mj-lt"/>
              <a:buAutoNum type="arabicPeriod" startAt="7"/>
            </a:pPr>
            <a:endParaRPr lang="id-ID" sz="2000" dirty="0"/>
          </a:p>
        </p:txBody>
      </p:sp>
    </p:spTree>
    <p:extLst>
      <p:ext uri="{BB962C8B-B14F-4D97-AF65-F5344CB8AC3E}">
        <p14:creationId xmlns:p14="http://schemas.microsoft.com/office/powerpoint/2010/main" val="16424865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Excercises</a:t>
            </a:r>
            <a:endParaRPr lang="id-ID"/>
          </a:p>
        </p:txBody>
      </p:sp>
      <p:sp>
        <p:nvSpPr>
          <p:cNvPr id="3" name="Content Placeholder 2"/>
          <p:cNvSpPr>
            <a:spLocks noGrp="1"/>
          </p:cNvSpPr>
          <p:nvPr>
            <p:ph idx="1"/>
          </p:nvPr>
        </p:nvSpPr>
        <p:spPr/>
        <p:txBody>
          <a:bodyPr>
            <a:normAutofit/>
          </a:bodyPr>
          <a:lstStyle/>
          <a:p>
            <a:pPr marL="624078" indent="-514350">
              <a:buSzPct val="100000"/>
              <a:buFont typeface="+mj-lt"/>
              <a:buAutoNum type="arabicPeriod" startAt="8"/>
            </a:pPr>
            <a:r>
              <a:rPr lang="id-ID" sz="2000" dirty="0" smtClean="0"/>
              <a:t>Bill Thomas wishes to estimate the amount of timber on some forested land that he owns. One value he needs to estimate is the average height of the trees. One morning, Thomas notices that his own 6-foot body casts an 8-foot shadow at the same time that a tree casts a 34-foot shadow. Find the height of the tree.</a:t>
            </a:r>
          </a:p>
          <a:p>
            <a:pPr marL="624078" indent="-514350">
              <a:buSzPct val="100000"/>
              <a:buFont typeface="+mj-lt"/>
              <a:buAutoNum type="arabicPeriod" startAt="8"/>
            </a:pPr>
            <a:r>
              <a:rPr lang="id-ID" sz="2000" dirty="0" smtClean="0"/>
              <a:t>The two partners in Alamo Energy agreed to split profits in a ratio of 3:8. If the first partner received $48,000 in profits one year, find the profit earned by the second partner.</a:t>
            </a:r>
            <a:endParaRPr lang="id-ID" sz="2000" dirty="0"/>
          </a:p>
        </p:txBody>
      </p:sp>
    </p:spTree>
    <p:extLst>
      <p:ext uri="{BB962C8B-B14F-4D97-AF65-F5344CB8AC3E}">
        <p14:creationId xmlns:p14="http://schemas.microsoft.com/office/powerpoint/2010/main" val="5482531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180</TotalTime>
  <Words>741</Words>
  <Application>Microsoft Office PowerPoint</Application>
  <PresentationFormat>On-screen Show (16:9)</PresentationFormat>
  <Paragraphs>35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Concourse</vt:lpstr>
      <vt:lpstr>Equation and Formula</vt:lpstr>
      <vt:lpstr>Definition</vt:lpstr>
      <vt:lpstr>Definition</vt:lpstr>
      <vt:lpstr>Definition</vt:lpstr>
      <vt:lpstr>Definition</vt:lpstr>
      <vt:lpstr>Solving Equation</vt:lpstr>
      <vt:lpstr>PowerPoint Presentation</vt:lpstr>
      <vt:lpstr>PowerPoint Presentation</vt:lpstr>
      <vt:lpstr>PowerPoint Presentation</vt:lpstr>
      <vt:lpstr>PowerPoint Presentation</vt:lpstr>
      <vt:lpstr>EXERCISES</vt:lpstr>
      <vt:lpstr>Exercises</vt:lpstr>
      <vt:lpstr>Excercises</vt:lpstr>
      <vt:lpstr>Excercises</vt:lpstr>
      <vt:lpstr>Excercises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Usig Equation to Solve Problem</dc:title>
  <dc:creator>User</dc:creator>
  <cp:lastModifiedBy>Jary</cp:lastModifiedBy>
  <cp:revision>18</cp:revision>
  <dcterms:created xsi:type="dcterms:W3CDTF">2012-09-17T07:19:31Z</dcterms:created>
  <dcterms:modified xsi:type="dcterms:W3CDTF">2015-02-14T07:45:53Z</dcterms:modified>
</cp:coreProperties>
</file>