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51" r:id="rId2"/>
    <p:sldMasterId id="2147483764" r:id="rId3"/>
    <p:sldMasterId id="2147483855" r:id="rId4"/>
    <p:sldMasterId id="2147483868" r:id="rId5"/>
  </p:sldMasterIdLst>
  <p:handoutMasterIdLst>
    <p:handoutMasterId r:id="rId35"/>
  </p:handoutMasterIdLst>
  <p:sldIdLst>
    <p:sldId id="270" r:id="rId6"/>
    <p:sldId id="271" r:id="rId7"/>
    <p:sldId id="272" r:id="rId8"/>
    <p:sldId id="273" r:id="rId9"/>
    <p:sldId id="274" r:id="rId10"/>
    <p:sldId id="275" r:id="rId11"/>
    <p:sldId id="276" r:id="rId12"/>
    <p:sldId id="277" r:id="rId13"/>
    <p:sldId id="297" r:id="rId14"/>
    <p:sldId id="298" r:id="rId15"/>
    <p:sldId id="299" r:id="rId16"/>
    <p:sldId id="300" r:id="rId17"/>
    <p:sldId id="301" r:id="rId18"/>
    <p:sldId id="302" r:id="rId19"/>
    <p:sldId id="282" r:id="rId20"/>
    <p:sldId id="304" r:id="rId21"/>
    <p:sldId id="284" r:id="rId22"/>
    <p:sldId id="305" r:id="rId23"/>
    <p:sldId id="285" r:id="rId24"/>
    <p:sldId id="287" r:id="rId25"/>
    <p:sldId id="307" r:id="rId26"/>
    <p:sldId id="306" r:id="rId27"/>
    <p:sldId id="289" r:id="rId28"/>
    <p:sldId id="291" r:id="rId29"/>
    <p:sldId id="308" r:id="rId30"/>
    <p:sldId id="280" r:id="rId31"/>
    <p:sldId id="293" r:id="rId32"/>
    <p:sldId id="295" r:id="rId33"/>
    <p:sldId id="309" r:id="rId34"/>
  </p:sldIdLst>
  <p:sldSz cx="12192000" cy="6858000"/>
  <p:notesSz cx="6858000" cy="9107488"/>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33CC33"/>
    <a:srgbClr val="CCFF99"/>
    <a:srgbClr val="008000"/>
    <a:srgbClr val="FF0066"/>
    <a:srgbClr val="000000"/>
    <a:srgbClr val="4D4D4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3" d="100"/>
          <a:sy n="53" d="100"/>
        </p:scale>
        <p:origin x="1260" y="34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31075" name="Rectangle 3"/>
          <p:cNvSpPr>
            <a:spLocks noGrp="1" noChangeArrowheads="1"/>
          </p:cNvSpPr>
          <p:nvPr>
            <p:ph type="dt" sz="quarter" idx="1"/>
          </p:nvPr>
        </p:nvSpPr>
        <p:spPr bwMode="auto">
          <a:xfrm>
            <a:off x="3884613"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p>
        </p:txBody>
      </p:sp>
      <p:sp>
        <p:nvSpPr>
          <p:cNvPr id="131076" name="Rectangle 4"/>
          <p:cNvSpPr>
            <a:spLocks noGrp="1" noChangeArrowheads="1"/>
          </p:cNvSpPr>
          <p:nvPr>
            <p:ph type="ftr" sz="quarter" idx="2"/>
          </p:nvPr>
        </p:nvSpPr>
        <p:spPr bwMode="auto">
          <a:xfrm>
            <a:off x="0"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31077" name="Rectangle 5"/>
          <p:cNvSpPr>
            <a:spLocks noGrp="1" noChangeArrowheads="1"/>
          </p:cNvSpPr>
          <p:nvPr>
            <p:ph type="sldNum" sz="quarter" idx="3"/>
          </p:nvPr>
        </p:nvSpPr>
        <p:spPr bwMode="auto">
          <a:xfrm>
            <a:off x="3884613"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40AAB8E2-8422-4221-8FB9-88401E5047B7}" type="slidenum">
              <a:rPr lang="en-US"/>
              <a:pPr/>
              <a:t>‹#›</a:t>
            </a:fld>
            <a:endParaRPr lang="en-US"/>
          </a:p>
        </p:txBody>
      </p:sp>
    </p:spTree>
    <p:extLst>
      <p:ext uri="{BB962C8B-B14F-4D97-AF65-F5344CB8AC3E}">
        <p14:creationId xmlns:p14="http://schemas.microsoft.com/office/powerpoint/2010/main" val="162417964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540C-79DD-4B3E-BD40-4C9964EC35AD}" type="slidenum">
              <a:rPr lang="en-US" smtClean="0"/>
              <a:pPr/>
              <a:t>‹#›</a:t>
            </a:fld>
            <a:endParaRPr lang="en-US"/>
          </a:p>
        </p:txBody>
      </p:sp>
    </p:spTree>
    <p:extLst>
      <p:ext uri="{BB962C8B-B14F-4D97-AF65-F5344CB8AC3E}">
        <p14:creationId xmlns:p14="http://schemas.microsoft.com/office/powerpoint/2010/main" val="35811740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44B469-FF08-4B95-9465-807277018237}" type="slidenum">
              <a:rPr lang="en-US" smtClean="0"/>
              <a:pPr/>
              <a:t>‹#›</a:t>
            </a:fld>
            <a:endParaRPr lang="en-US"/>
          </a:p>
        </p:txBody>
      </p:sp>
    </p:spTree>
    <p:extLst>
      <p:ext uri="{BB962C8B-B14F-4D97-AF65-F5344CB8AC3E}">
        <p14:creationId xmlns:p14="http://schemas.microsoft.com/office/powerpoint/2010/main" val="26590861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01D15-D46F-4655-8F10-8E52C20F9099}" type="slidenum">
              <a:rPr lang="en-US" smtClean="0"/>
              <a:pPr/>
              <a:t>‹#›</a:t>
            </a:fld>
            <a:endParaRPr lang="en-US"/>
          </a:p>
        </p:txBody>
      </p:sp>
    </p:spTree>
    <p:extLst>
      <p:ext uri="{BB962C8B-B14F-4D97-AF65-F5344CB8AC3E}">
        <p14:creationId xmlns:p14="http://schemas.microsoft.com/office/powerpoint/2010/main" val="38188453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CF76-4562-4516-B6BF-29580597CB18}" type="slidenum">
              <a:rPr lang="en-US" smtClean="0"/>
              <a:pPr/>
              <a:t>‹#›</a:t>
            </a:fld>
            <a:endParaRPr lang="en-US"/>
          </a:p>
        </p:txBody>
      </p:sp>
    </p:spTree>
    <p:extLst>
      <p:ext uri="{BB962C8B-B14F-4D97-AF65-F5344CB8AC3E}">
        <p14:creationId xmlns:p14="http://schemas.microsoft.com/office/powerpoint/2010/main" val="22589352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87B35-F0DB-40EE-8F10-04AA31FCAC50}"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1455476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49AFE3-E58C-4EAC-BC94-260FB40DE6E6}"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552603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B750E-352C-480D-B9A7-B282D647DBC7}" type="slidenum">
              <a:rPr lang="en-US" smtClean="0"/>
              <a:pPr/>
              <a:t>‹#›</a:t>
            </a:fld>
            <a:endParaRPr lang="en-US"/>
          </a:p>
        </p:txBody>
      </p:sp>
    </p:spTree>
    <p:extLst>
      <p:ext uri="{BB962C8B-B14F-4D97-AF65-F5344CB8AC3E}">
        <p14:creationId xmlns:p14="http://schemas.microsoft.com/office/powerpoint/2010/main" val="5409466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7434D-B8AD-48C2-8BE0-65E15CC7A6A1}" type="slidenum">
              <a:rPr lang="en-US" smtClean="0"/>
              <a:pPr/>
              <a:t>‹#›</a:t>
            </a:fld>
            <a:endParaRPr lang="en-US"/>
          </a:p>
        </p:txBody>
      </p:sp>
    </p:spTree>
    <p:extLst>
      <p:ext uri="{BB962C8B-B14F-4D97-AF65-F5344CB8AC3E}">
        <p14:creationId xmlns:p14="http://schemas.microsoft.com/office/powerpoint/2010/main" val="8242407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B93AC-5E2D-42EE-9D09-57E9D1443484}" type="slidenum">
              <a:rPr lang="en-US" smtClean="0"/>
              <a:pPr/>
              <a:t>‹#›</a:t>
            </a:fld>
            <a:endParaRPr lang="en-US"/>
          </a:p>
        </p:txBody>
      </p:sp>
    </p:spTree>
    <p:extLst>
      <p:ext uri="{BB962C8B-B14F-4D97-AF65-F5344CB8AC3E}">
        <p14:creationId xmlns:p14="http://schemas.microsoft.com/office/powerpoint/2010/main" val="31172580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4F4F8-E443-481B-83EC-FDE1E96559D1}" type="slidenum">
              <a:rPr lang="en-US" smtClean="0"/>
              <a:pPr/>
              <a:t>‹#›</a:t>
            </a:fld>
            <a:endParaRPr lang="en-US"/>
          </a:p>
        </p:txBody>
      </p:sp>
    </p:spTree>
    <p:extLst>
      <p:ext uri="{BB962C8B-B14F-4D97-AF65-F5344CB8AC3E}">
        <p14:creationId xmlns:p14="http://schemas.microsoft.com/office/powerpoint/2010/main" val="36366763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7DDDDE-6C33-43CB-9361-986801BB7955}" type="slidenum">
              <a:rPr lang="en-US" smtClean="0"/>
              <a:pPr/>
              <a:t>‹#›</a:t>
            </a:fld>
            <a:endParaRPr lang="en-US"/>
          </a:p>
        </p:txBody>
      </p:sp>
    </p:spTree>
    <p:extLst>
      <p:ext uri="{BB962C8B-B14F-4D97-AF65-F5344CB8AC3E}">
        <p14:creationId xmlns:p14="http://schemas.microsoft.com/office/powerpoint/2010/main" val="26965247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235251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40903278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555705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55299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85441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736802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622806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8661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727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684244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val="17197032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19628856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699514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0185984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42245111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809108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061463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434538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75656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640383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8146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81826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024202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val="27862491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34585239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274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24.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37.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7F841E54-014B-420A-9BCC-4269CF6035F6}" type="slidenum">
              <a:rPr lang="en-US" smtClean="0"/>
              <a:pPr/>
              <a:t>‹#›</a:t>
            </a:fld>
            <a:endParaRPr lang="en-US"/>
          </a:p>
        </p:txBody>
      </p:sp>
    </p:spTree>
    <p:extLst>
      <p:ext uri="{BB962C8B-B14F-4D97-AF65-F5344CB8AC3E}">
        <p14:creationId xmlns:p14="http://schemas.microsoft.com/office/powerpoint/2010/main" val="416274009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17267781"/>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61365278"/>
      </p:ext>
    </p:extLst>
  </p:cSld>
  <p:clrMap bg1="lt1" tx1="dk1" bg2="lt2" tx2="dk2" accent1="accent1" accent2="accent2" accent3="accent3" accent4="accent4" accent5="accent5" accent6="accent6" hlink="hlink" folHlink="folHlink"/>
  <p:sldLayoutIdLst>
    <p:sldLayoutId id="2147483765" r:id="rId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31099220"/>
      </p:ext>
    </p:extLst>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37111"/>
      </p:ext>
    </p:extLst>
  </p:cSld>
  <p:clrMap bg1="lt1" tx1="dk1" bg2="lt2" tx2="dk2" accent1="accent1" accent2="accent2" accent3="accent3" accent4="accent4" accent5="accent5" accent6="accent6" hlink="hlink" folHlink="folHlink"/>
  <p:sldLayoutIdLst>
    <p:sldLayoutId id="2147483869" r:id="rId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1981200" y="2514600"/>
            <a:ext cx="8229600" cy="1143000"/>
          </a:xfrm>
        </p:spPr>
        <p:txBody>
          <a:bodyPr>
            <a:noAutofit/>
          </a:bodyPr>
          <a:lstStyle/>
          <a:p>
            <a:r>
              <a:rPr lang="en-US" sz="7200" dirty="0">
                <a:solidFill>
                  <a:srgbClr val="FF00FF"/>
                </a:solidFill>
                <a:latin typeface="Berlin Sans FB" panose="020E0602020502020306" pitchFamily="34" charset="0"/>
              </a:rPr>
              <a:t>Ch. 2</a:t>
            </a:r>
            <a:r>
              <a:rPr lang="en-US" sz="4400" dirty="0">
                <a:latin typeface="Berlin Sans FB" panose="020E0602020502020306" pitchFamily="34" charset="0"/>
              </a:rPr>
              <a:t/>
            </a:r>
            <a:br>
              <a:rPr lang="en-US" sz="4400" dirty="0">
                <a:latin typeface="Berlin Sans FB" panose="020E0602020502020306" pitchFamily="34" charset="0"/>
              </a:rPr>
            </a:br>
            <a:r>
              <a:rPr lang="en-US" sz="9600" dirty="0">
                <a:latin typeface="Berlin Sans FB" panose="020E0602020502020306" pitchFamily="34" charset="0"/>
              </a:rPr>
              <a:t>Technological</a:t>
            </a:r>
            <a:br>
              <a:rPr lang="en-US" sz="9600" dirty="0">
                <a:latin typeface="Berlin Sans FB" panose="020E0602020502020306" pitchFamily="34" charset="0"/>
              </a:rPr>
            </a:br>
            <a:r>
              <a:rPr lang="en-US" sz="9600" dirty="0">
                <a:latin typeface="Berlin Sans FB" panose="020E0602020502020306" pitchFamily="34" charset="0"/>
              </a:rPr>
              <a:t>Environment</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z="5400" b="0">
                <a:latin typeface="Berlin Sans FB Demi" panose="020E0802020502020306" pitchFamily="34" charset="0"/>
              </a:rPr>
              <a:t>Level of Environment</a:t>
            </a:r>
          </a:p>
        </p:txBody>
      </p:sp>
      <p:sp>
        <p:nvSpPr>
          <p:cNvPr id="91139" name="Rectangle 3"/>
          <p:cNvSpPr>
            <a:spLocks noGrp="1" noChangeArrowheads="1"/>
          </p:cNvSpPr>
          <p:nvPr>
            <p:ph idx="1"/>
          </p:nvPr>
        </p:nvSpPr>
        <p:spPr>
          <a:xfrm>
            <a:off x="1981200" y="1600200"/>
            <a:ext cx="8686800" cy="4495800"/>
          </a:xfrm>
        </p:spPr>
        <p:txBody>
          <a:bodyPr/>
          <a:lstStyle/>
          <a:p>
            <a:pPr marL="609600" indent="-609600">
              <a:buNone/>
            </a:pPr>
            <a:r>
              <a:rPr lang="en-US" sz="4400" b="1">
                <a:solidFill>
                  <a:srgbClr val="FF9900"/>
                </a:solidFill>
                <a:latin typeface="Berlin Sans FB Demi" panose="020E0802020502020306" pitchFamily="34" charset="0"/>
              </a:rPr>
              <a:t>3 Level</a:t>
            </a:r>
          </a:p>
          <a:p>
            <a:pPr marL="990600" lvl="1" indent="-533400">
              <a:buFontTx/>
              <a:buAutoNum type="arabicPeriod"/>
            </a:pPr>
            <a:r>
              <a:rPr lang="en-US" sz="3600">
                <a:latin typeface="Berlin Sans FB Demi" panose="020E0802020502020306" pitchFamily="34" charset="0"/>
              </a:rPr>
              <a:t>Task Environment</a:t>
            </a:r>
          </a:p>
          <a:p>
            <a:pPr marL="990600" lvl="1" indent="-533400">
              <a:buFontTx/>
              <a:buAutoNum type="arabicPeriod"/>
            </a:pPr>
            <a:r>
              <a:rPr lang="en-US" sz="3600">
                <a:latin typeface="Berlin Sans FB Demi" panose="020E0802020502020306" pitchFamily="34" charset="0"/>
              </a:rPr>
              <a:t>Industry/competitive Environment</a:t>
            </a:r>
          </a:p>
          <a:p>
            <a:pPr marL="990600" lvl="1" indent="-533400">
              <a:buFontTx/>
              <a:buAutoNum type="arabicPeriod"/>
            </a:pPr>
            <a:r>
              <a:rPr lang="en-US" sz="3600">
                <a:latin typeface="Berlin Sans FB Demi" panose="020E0802020502020306" pitchFamily="34" charset="0"/>
              </a:rPr>
              <a:t>General or Macroenvironment</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bwMode="auto">
          <a:xfrm>
            <a:off x="958645" y="280219"/>
            <a:ext cx="10161639" cy="6253316"/>
          </a:xfrm>
          <a:prstGeom prst="roundRect">
            <a:avLst>
              <a:gd name="adj" fmla="val 3068"/>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92165" name="Oval 5"/>
          <p:cNvSpPr>
            <a:spLocks noChangeArrowheads="1"/>
          </p:cNvSpPr>
          <p:nvPr/>
        </p:nvSpPr>
        <p:spPr bwMode="auto">
          <a:xfrm>
            <a:off x="2786064" y="2605088"/>
            <a:ext cx="2789237" cy="2773362"/>
          </a:xfrm>
          <a:prstGeom prst="ellipse">
            <a:avLst/>
          </a:prstGeom>
          <a:solidFill>
            <a:srgbClr val="FF00FF"/>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FIRM</a:t>
            </a:r>
          </a:p>
        </p:txBody>
      </p:sp>
      <p:sp>
        <p:nvSpPr>
          <p:cNvPr id="92166" name="Oval 6"/>
          <p:cNvSpPr>
            <a:spLocks noChangeArrowheads="1"/>
          </p:cNvSpPr>
          <p:nvPr/>
        </p:nvSpPr>
        <p:spPr bwMode="auto">
          <a:xfrm>
            <a:off x="4511675" y="2011363"/>
            <a:ext cx="4396351" cy="4373562"/>
          </a:xfrm>
          <a:prstGeom prst="ellipse">
            <a:avLst/>
          </a:prstGeom>
          <a:solidFill>
            <a:srgbClr val="00FF99">
              <a:alpha val="39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600" b="1" spc="50" dirty="0">
                <a:ln w="0"/>
                <a:solidFill>
                  <a:schemeClr val="bg2"/>
                </a:solidFill>
                <a:effectLst>
                  <a:innerShdw blurRad="63500" dist="50800" dir="13500000">
                    <a:srgbClr val="000000">
                      <a:alpha val="50000"/>
                    </a:srgbClr>
                  </a:innerShdw>
                </a:effectLst>
              </a:rPr>
              <a:t>Industry/</a:t>
            </a:r>
          </a:p>
          <a:p>
            <a:pPr algn="ctr"/>
            <a:r>
              <a:rPr lang="en-US" sz="3600" b="1" spc="50" dirty="0" smtClean="0">
                <a:ln w="0"/>
                <a:solidFill>
                  <a:schemeClr val="bg2"/>
                </a:solidFill>
                <a:effectLst>
                  <a:innerShdw blurRad="63500" dist="50800" dir="13500000">
                    <a:srgbClr val="000000">
                      <a:alpha val="50000"/>
                    </a:srgbClr>
                  </a:innerShdw>
                </a:effectLst>
              </a:rPr>
              <a:t>Competitive </a:t>
            </a:r>
          </a:p>
          <a:p>
            <a:pPr algn="ctr"/>
            <a:r>
              <a:rPr lang="en-US" sz="3600" b="1" spc="50" dirty="0" smtClean="0">
                <a:ln w="0"/>
                <a:solidFill>
                  <a:schemeClr val="bg2"/>
                </a:solidFill>
                <a:effectLst>
                  <a:innerShdw blurRad="63500" dist="50800" dir="13500000">
                    <a:srgbClr val="000000">
                      <a:alpha val="50000"/>
                    </a:srgbClr>
                  </a:innerShdw>
                </a:effectLst>
              </a:rPr>
              <a:t>environment</a:t>
            </a:r>
            <a:endParaRPr lang="en-US" sz="3600" b="1" spc="50" dirty="0">
              <a:ln w="0"/>
              <a:solidFill>
                <a:schemeClr val="bg2"/>
              </a:solidFill>
              <a:effectLst>
                <a:innerShdw blurRad="63500" dist="50800" dir="13500000">
                  <a:srgbClr val="000000">
                    <a:alpha val="50000"/>
                  </a:srgbClr>
                </a:innerShdw>
              </a:effectLst>
            </a:endParaRPr>
          </a:p>
        </p:txBody>
      </p:sp>
      <p:sp>
        <p:nvSpPr>
          <p:cNvPr id="92164" name="Oval 4"/>
          <p:cNvSpPr>
            <a:spLocks noChangeArrowheads="1"/>
          </p:cNvSpPr>
          <p:nvPr/>
        </p:nvSpPr>
        <p:spPr bwMode="auto">
          <a:xfrm>
            <a:off x="3140076" y="2957514"/>
            <a:ext cx="2087563" cy="2041525"/>
          </a:xfrm>
          <a:prstGeom prst="ellipse">
            <a:avLst/>
          </a:prstGeom>
          <a:solidFill>
            <a:schemeClr val="accent1">
              <a:alpha val="83000"/>
            </a:schemeClr>
          </a:solidFill>
          <a:ln w="9525">
            <a:solidFill>
              <a:schemeClr val="tx1"/>
            </a:solidFill>
            <a:round/>
            <a:headEnd/>
            <a:tailEnd/>
          </a:ln>
          <a:effectLst/>
          <a:extLst/>
        </p:spPr>
        <p:txBody>
          <a:bodyPr wrap="none" anchor="ctr">
            <a:scene3d>
              <a:camera prst="orthographicFront"/>
              <a:lightRig rig="threePt" dir="t"/>
            </a:scene3d>
            <a:sp3d extrusionH="57150">
              <a:bevelT w="38100" h="38100"/>
            </a:sp3d>
          </a:bodyPr>
          <a:lstStyle/>
          <a:p>
            <a:pPr algn="ctr"/>
            <a:r>
              <a:rPr lang="en-US" sz="2800" b="1">
                <a:ln w="9525">
                  <a:solidFill>
                    <a:sysClr val="windowText" lastClr="000000"/>
                  </a:solidFill>
                  <a:prstDash val="solid"/>
                </a:ln>
                <a:solidFill>
                  <a:sysClr val="windowText" lastClr="000000"/>
                </a:solidFill>
                <a:effectLst>
                  <a:outerShdw blurRad="12700" dist="38100" dir="2700000" algn="tl" rotWithShape="0">
                    <a:schemeClr val="accent5">
                      <a:lumMod val="60000"/>
                      <a:lumOff val="40000"/>
                    </a:schemeClr>
                  </a:outerShdw>
                </a:effectLst>
              </a:rPr>
              <a:t>Firm</a:t>
            </a:r>
          </a:p>
        </p:txBody>
      </p:sp>
      <p:sp>
        <p:nvSpPr>
          <p:cNvPr id="92167" name="Text Box 7"/>
          <p:cNvSpPr txBox="1">
            <a:spLocks noChangeArrowheads="1"/>
          </p:cNvSpPr>
          <p:nvPr/>
        </p:nvSpPr>
        <p:spPr bwMode="auto">
          <a:xfrm>
            <a:off x="2380057" y="1700432"/>
            <a:ext cx="33135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Task environment</a:t>
            </a:r>
            <a:endPar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92168" name="Line 8"/>
          <p:cNvSpPr>
            <a:spLocks noChangeShapeType="1"/>
          </p:cNvSpPr>
          <p:nvPr/>
        </p:nvSpPr>
        <p:spPr bwMode="auto">
          <a:xfrm>
            <a:off x="3080844" y="2177257"/>
            <a:ext cx="381000" cy="701675"/>
          </a:xfrm>
          <a:prstGeom prst="line">
            <a:avLst/>
          </a:prstGeom>
          <a:ln>
            <a:headEnd/>
            <a:tailEnd type="triangle" w="med" len="med"/>
          </a:ln>
          <a:extLst/>
        </p:spPr>
        <p:style>
          <a:lnRef idx="2">
            <a:schemeClr val="accent6"/>
          </a:lnRef>
          <a:fillRef idx="0">
            <a:schemeClr val="accent6"/>
          </a:fillRef>
          <a:effectRef idx="1">
            <a:schemeClr val="accent6"/>
          </a:effectRef>
          <a:fontRef idx="minor">
            <a:schemeClr val="tx1"/>
          </a:fontRef>
        </p:style>
        <p:txBody>
          <a:bodyPr/>
          <a:lstStyle/>
          <a:p>
            <a:endParaRPr lang="en-US"/>
          </a:p>
        </p:txBody>
      </p:sp>
      <p:sp>
        <p:nvSpPr>
          <p:cNvPr id="92169" name="Text Box 9"/>
          <p:cNvSpPr txBox="1">
            <a:spLocks noChangeArrowheads="1"/>
          </p:cNvSpPr>
          <p:nvPr/>
        </p:nvSpPr>
        <p:spPr bwMode="auto">
          <a:xfrm>
            <a:off x="3824917" y="556541"/>
            <a:ext cx="36033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b="1" dirty="0" smtClean="0">
                <a:ln w="22225">
                  <a:solidFill>
                    <a:schemeClr val="accent2"/>
                  </a:solidFill>
                  <a:prstDash val="solid"/>
                </a:ln>
                <a:solidFill>
                  <a:schemeClr val="accent2">
                    <a:lumMod val="40000"/>
                    <a:lumOff val="60000"/>
                  </a:schemeClr>
                </a:solidFill>
              </a:rPr>
              <a:t>Macro environment</a:t>
            </a:r>
            <a:endParaRPr lang="en-US" sz="3200" b="1" dirty="0">
              <a:ln w="22225">
                <a:solidFill>
                  <a:schemeClr val="accent2"/>
                </a:solidFill>
                <a:prstDash val="solid"/>
              </a:ln>
              <a:solidFill>
                <a:schemeClr val="accent2">
                  <a:lumMod val="40000"/>
                  <a:lumOff val="6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5400"/>
              <a:t>1. Task Environment</a:t>
            </a:r>
          </a:p>
        </p:txBody>
      </p:sp>
      <p:sp>
        <p:nvSpPr>
          <p:cNvPr id="93187" name="Rectangle 3"/>
          <p:cNvSpPr>
            <a:spLocks noGrp="1" noChangeArrowheads="1"/>
          </p:cNvSpPr>
          <p:nvPr>
            <p:ph idx="1"/>
          </p:nvPr>
        </p:nvSpPr>
        <p:spPr>
          <a:xfrm>
            <a:off x="508000" y="1412875"/>
            <a:ext cx="11176000" cy="3742563"/>
          </a:xfrm>
        </p:spPr>
        <p:txBody>
          <a:bodyPr/>
          <a:lstStyle/>
          <a:p>
            <a:pPr marL="365125" indent="-365125">
              <a:lnSpc>
                <a:spcPct val="90000"/>
              </a:lnSpc>
            </a:pPr>
            <a:r>
              <a:rPr lang="en-US" dirty="0" smtClean="0"/>
              <a:t>Refer to the set of customers, suppliers, competitors, and other environmental agencies (such as trade associations) directly related to the firms.</a:t>
            </a:r>
            <a:endParaRPr lang="en-US" dirty="0"/>
          </a:p>
          <a:p>
            <a:pPr marL="365125" indent="-365125">
              <a:lnSpc>
                <a:spcPct val="90000"/>
              </a:lnSpc>
            </a:pPr>
            <a:r>
              <a:rPr lang="en-US" dirty="0" smtClean="0"/>
              <a:t>Example: negotiate a new source of capital with potential investors, enter into a component co-development agreement with its supplier, or attend to upgrading its service to a particular group of customers. </a:t>
            </a:r>
            <a:endParaRPr lang="en-US" dirty="0"/>
          </a:p>
          <a:p>
            <a:pPr marL="365125" indent="-365125">
              <a:lnSpc>
                <a:spcPct val="90000"/>
              </a:lnSpc>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34181" y="433388"/>
            <a:ext cx="11267767" cy="1143000"/>
          </a:xfrm>
        </p:spPr>
        <p:txBody>
          <a:bodyPr/>
          <a:lstStyle/>
          <a:p>
            <a:r>
              <a:rPr lang="en-US" sz="4800" dirty="0"/>
              <a:t>2. Competitive or </a:t>
            </a:r>
            <a:br>
              <a:rPr lang="en-US" sz="4800" dirty="0"/>
            </a:br>
            <a:r>
              <a:rPr lang="en-US" sz="4800" dirty="0"/>
              <a:t>Industrial Environment</a:t>
            </a:r>
          </a:p>
        </p:txBody>
      </p:sp>
      <p:sp>
        <p:nvSpPr>
          <p:cNvPr id="94211" name="Rectangle 3"/>
          <p:cNvSpPr>
            <a:spLocks noGrp="1" noChangeArrowheads="1"/>
          </p:cNvSpPr>
          <p:nvPr>
            <p:ph idx="1"/>
          </p:nvPr>
        </p:nvSpPr>
        <p:spPr>
          <a:xfrm>
            <a:off x="1981200" y="2119314"/>
            <a:ext cx="8229600" cy="3742563"/>
          </a:xfrm>
        </p:spPr>
        <p:txBody>
          <a:bodyPr/>
          <a:lstStyle/>
          <a:p>
            <a:r>
              <a:rPr lang="en-US" dirty="0" smtClean="0"/>
              <a:t>That is comprised of a firm and its competitors functioning in the same industry. </a:t>
            </a:r>
            <a:endParaRPr lang="en-US" dirty="0"/>
          </a:p>
          <a:p>
            <a:r>
              <a:rPr lang="en-US" dirty="0" smtClean="0"/>
              <a:t>At this level, environmental factors directly affect all competitors in the same industry.</a:t>
            </a:r>
          </a:p>
          <a:p>
            <a:r>
              <a:rPr lang="en-US" dirty="0" smtClean="0"/>
              <a:t>New entrants, substitute products, suppliers of raw materials or </a:t>
            </a:r>
            <a:r>
              <a:rPr lang="en-US" dirty="0" err="1" smtClean="0"/>
              <a:t>compnents</a:t>
            </a:r>
            <a:r>
              <a:rPr lang="en-US" dirty="0" smtClean="0"/>
              <a:t>, customers, and </a:t>
            </a:r>
            <a:r>
              <a:rPr lang="en-US" dirty="0" err="1" smtClean="0"/>
              <a:t>rivalsry</a:t>
            </a:r>
            <a:r>
              <a:rPr lang="en-US" dirty="0" smtClean="0"/>
              <a:t> among competitors influence what happens in an industry.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60439" y="433388"/>
            <a:ext cx="9650361" cy="664797"/>
          </a:xfrm>
        </p:spPr>
        <p:txBody>
          <a:bodyPr/>
          <a:lstStyle/>
          <a:p>
            <a:r>
              <a:rPr lang="en-US" sz="4800" dirty="0"/>
              <a:t>3. </a:t>
            </a:r>
            <a:r>
              <a:rPr lang="en-US" sz="4800" dirty="0" smtClean="0"/>
              <a:t>Macro environment</a:t>
            </a:r>
            <a:endParaRPr lang="en-US" sz="4800" dirty="0"/>
          </a:p>
        </p:txBody>
      </p:sp>
      <p:sp>
        <p:nvSpPr>
          <p:cNvPr id="95235" name="Rectangle 3"/>
          <p:cNvSpPr>
            <a:spLocks noGrp="1" noChangeArrowheads="1"/>
          </p:cNvSpPr>
          <p:nvPr>
            <p:ph idx="1"/>
          </p:nvPr>
        </p:nvSpPr>
        <p:spPr>
          <a:xfrm>
            <a:off x="1981200" y="2119314"/>
            <a:ext cx="8229600" cy="2314480"/>
          </a:xfrm>
        </p:spPr>
        <p:txBody>
          <a:bodyPr/>
          <a:lstStyle/>
          <a:p>
            <a:r>
              <a:rPr lang="en-US" dirty="0" smtClean="0"/>
              <a:t>Macro environment affects almost all industries. </a:t>
            </a:r>
            <a:endParaRPr lang="en-US" dirty="0"/>
          </a:p>
          <a:p>
            <a:r>
              <a:rPr lang="en-US" dirty="0" smtClean="0"/>
              <a:t>There are four major segments in the macro environment: social, economic, political, and technological.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12192000" cy="6858000"/>
          </a:xfrm>
          <a:prstGeom prst="rect">
            <a:avLst/>
          </a:prstGeom>
          <a:solidFill>
            <a:schemeClr val="bg1"/>
          </a:solidFill>
          <a:ln>
            <a:solidFill>
              <a:schemeClr val="bg1"/>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3" name="Rounded Rectangle 2"/>
          <p:cNvSpPr/>
          <p:nvPr/>
        </p:nvSpPr>
        <p:spPr bwMode="auto">
          <a:xfrm>
            <a:off x="1386348" y="486697"/>
            <a:ext cx="8686800" cy="5302917"/>
          </a:xfrm>
          <a:prstGeom prst="roundRect">
            <a:avLst>
              <a:gd name="adj" fmla="val 443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b="1" spc="50" dirty="0" smtClean="0">
              <a:ln w="0"/>
              <a:solidFill>
                <a:schemeClr val="bg2"/>
              </a:solidFill>
              <a:effectLst>
                <a:innerShdw blurRad="63500" dist="50800" dir="13500000">
                  <a:srgbClr val="000000">
                    <a:alpha val="50000"/>
                  </a:srgbClr>
                </a:innerShdw>
              </a:effectLst>
              <a:latin typeface="Segoe" pitchFamily="34" charset="0"/>
            </a:endParaRPr>
          </a:p>
        </p:txBody>
      </p:sp>
      <p:sp>
        <p:nvSpPr>
          <p:cNvPr id="96260" name="Rectangle 4"/>
          <p:cNvSpPr>
            <a:spLocks noChangeArrowheads="1"/>
          </p:cNvSpPr>
          <p:nvPr/>
        </p:nvSpPr>
        <p:spPr bwMode="auto">
          <a:xfrm>
            <a:off x="2408239" y="1235075"/>
            <a:ext cx="2574925" cy="4052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1" name="Rectangle 5"/>
          <p:cNvSpPr>
            <a:spLocks noChangeArrowheads="1"/>
          </p:cNvSpPr>
          <p:nvPr/>
        </p:nvSpPr>
        <p:spPr bwMode="auto">
          <a:xfrm>
            <a:off x="6827839" y="1235075"/>
            <a:ext cx="2574925" cy="40528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262" name="Oval 6"/>
          <p:cNvSpPr>
            <a:spLocks noChangeArrowheads="1"/>
          </p:cNvSpPr>
          <p:nvPr/>
        </p:nvSpPr>
        <p:spPr bwMode="auto">
          <a:xfrm>
            <a:off x="2711450" y="1660525"/>
            <a:ext cx="1143000" cy="111125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Sosial</a:t>
            </a:r>
          </a:p>
        </p:txBody>
      </p:sp>
      <p:sp>
        <p:nvSpPr>
          <p:cNvPr id="96263" name="Oval 7"/>
          <p:cNvSpPr>
            <a:spLocks noChangeArrowheads="1"/>
          </p:cNvSpPr>
          <p:nvPr/>
        </p:nvSpPr>
        <p:spPr bwMode="auto">
          <a:xfrm>
            <a:off x="2714625" y="3733800"/>
            <a:ext cx="1143000" cy="111125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Politik</a:t>
            </a:r>
          </a:p>
        </p:txBody>
      </p:sp>
      <p:sp>
        <p:nvSpPr>
          <p:cNvPr id="96264" name="Oval 8"/>
          <p:cNvSpPr>
            <a:spLocks noChangeArrowheads="1"/>
          </p:cNvSpPr>
          <p:nvPr/>
        </p:nvSpPr>
        <p:spPr bwMode="auto">
          <a:xfrm>
            <a:off x="7956550" y="1660525"/>
            <a:ext cx="1143000" cy="111125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Sosial</a:t>
            </a:r>
          </a:p>
        </p:txBody>
      </p:sp>
      <p:sp>
        <p:nvSpPr>
          <p:cNvPr id="96265" name="Oval 9"/>
          <p:cNvSpPr>
            <a:spLocks noChangeArrowheads="1"/>
          </p:cNvSpPr>
          <p:nvPr/>
        </p:nvSpPr>
        <p:spPr bwMode="auto">
          <a:xfrm>
            <a:off x="7986713" y="3689350"/>
            <a:ext cx="1143000" cy="111125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Politik</a:t>
            </a:r>
          </a:p>
        </p:txBody>
      </p:sp>
      <p:sp>
        <p:nvSpPr>
          <p:cNvPr id="96266" name="Oval 10"/>
          <p:cNvSpPr>
            <a:spLocks noChangeArrowheads="1"/>
          </p:cNvSpPr>
          <p:nvPr/>
        </p:nvSpPr>
        <p:spPr bwMode="auto">
          <a:xfrm>
            <a:off x="4752975" y="1662114"/>
            <a:ext cx="2317750" cy="1157287"/>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Technological</a:t>
            </a:r>
          </a:p>
        </p:txBody>
      </p:sp>
      <p:sp>
        <p:nvSpPr>
          <p:cNvPr id="96267" name="Oval 11"/>
          <p:cNvSpPr>
            <a:spLocks noChangeArrowheads="1"/>
          </p:cNvSpPr>
          <p:nvPr/>
        </p:nvSpPr>
        <p:spPr bwMode="auto">
          <a:xfrm>
            <a:off x="4721225" y="3705225"/>
            <a:ext cx="2317750" cy="1157288"/>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r>
              <a:rPr lang="en-US" b="1"/>
              <a:t>Economic</a:t>
            </a:r>
          </a:p>
        </p:txBody>
      </p:sp>
      <p:sp>
        <p:nvSpPr>
          <p:cNvPr id="96268" name="Line 12"/>
          <p:cNvSpPr>
            <a:spLocks noChangeShapeType="1"/>
          </p:cNvSpPr>
          <p:nvPr/>
        </p:nvSpPr>
        <p:spPr bwMode="auto">
          <a:xfrm flipV="1">
            <a:off x="4068763" y="2238375"/>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69" name="Line 13"/>
          <p:cNvSpPr>
            <a:spLocks noChangeShapeType="1"/>
          </p:cNvSpPr>
          <p:nvPr/>
        </p:nvSpPr>
        <p:spPr bwMode="auto">
          <a:xfrm flipV="1">
            <a:off x="7270750" y="2227263"/>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0" name="Line 14"/>
          <p:cNvSpPr>
            <a:spLocks noChangeShapeType="1"/>
          </p:cNvSpPr>
          <p:nvPr/>
        </p:nvSpPr>
        <p:spPr bwMode="auto">
          <a:xfrm flipV="1">
            <a:off x="4068763" y="4325938"/>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1" name="Line 15"/>
          <p:cNvSpPr>
            <a:spLocks noChangeShapeType="1"/>
          </p:cNvSpPr>
          <p:nvPr/>
        </p:nvSpPr>
        <p:spPr bwMode="auto">
          <a:xfrm flipV="1">
            <a:off x="7270750" y="4279900"/>
            <a:ext cx="501650" cy="0"/>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2" name="Line 16"/>
          <p:cNvSpPr>
            <a:spLocks noChangeShapeType="1"/>
          </p:cNvSpPr>
          <p:nvPr/>
        </p:nvSpPr>
        <p:spPr bwMode="auto">
          <a:xfrm>
            <a:off x="5867400" y="3017839"/>
            <a:ext cx="0" cy="547687"/>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3" name="Line 17"/>
          <p:cNvSpPr>
            <a:spLocks noChangeShapeType="1"/>
          </p:cNvSpPr>
          <p:nvPr/>
        </p:nvSpPr>
        <p:spPr bwMode="auto">
          <a:xfrm>
            <a:off x="3262313" y="2987675"/>
            <a:ext cx="0" cy="547688"/>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4" name="Line 18"/>
          <p:cNvSpPr>
            <a:spLocks noChangeShapeType="1"/>
          </p:cNvSpPr>
          <p:nvPr/>
        </p:nvSpPr>
        <p:spPr bwMode="auto">
          <a:xfrm>
            <a:off x="8502650" y="2957514"/>
            <a:ext cx="0" cy="547687"/>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5" name="Line 19"/>
          <p:cNvSpPr>
            <a:spLocks noChangeShapeType="1"/>
          </p:cNvSpPr>
          <p:nvPr/>
        </p:nvSpPr>
        <p:spPr bwMode="auto">
          <a:xfrm>
            <a:off x="3886201" y="2773363"/>
            <a:ext cx="822325" cy="823912"/>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6" name="Line 20"/>
          <p:cNvSpPr>
            <a:spLocks noChangeShapeType="1"/>
          </p:cNvSpPr>
          <p:nvPr/>
        </p:nvSpPr>
        <p:spPr bwMode="auto">
          <a:xfrm flipH="1">
            <a:off x="6989764" y="2790826"/>
            <a:ext cx="822325" cy="823913"/>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7" name="Line 21"/>
          <p:cNvSpPr>
            <a:spLocks noChangeShapeType="1"/>
          </p:cNvSpPr>
          <p:nvPr/>
        </p:nvSpPr>
        <p:spPr bwMode="auto">
          <a:xfrm>
            <a:off x="7015164" y="2800351"/>
            <a:ext cx="822325" cy="823913"/>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8" name="Line 22"/>
          <p:cNvSpPr>
            <a:spLocks noChangeShapeType="1"/>
          </p:cNvSpPr>
          <p:nvPr/>
        </p:nvSpPr>
        <p:spPr bwMode="auto">
          <a:xfrm flipH="1">
            <a:off x="3863976" y="2767013"/>
            <a:ext cx="822325" cy="823912"/>
          </a:xfrm>
          <a:prstGeom prst="line">
            <a:avLst/>
          </a:prstGeom>
          <a:ln>
            <a:headEnd type="triangle" w="med" len="med"/>
            <a:tailEnd type="triangle" w="med" len="me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6279" name="Text Box 23"/>
          <p:cNvSpPr txBox="1">
            <a:spLocks noChangeArrowheads="1"/>
          </p:cNvSpPr>
          <p:nvPr/>
        </p:nvSpPr>
        <p:spPr bwMode="auto">
          <a:xfrm>
            <a:off x="4403725" y="5789614"/>
            <a:ext cx="37385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rgbClr val="FF9900"/>
                </a:solidFill>
                <a:effectLst>
                  <a:outerShdw blurRad="38100" dist="38100" dir="2700000" algn="tl">
                    <a:srgbClr val="000000"/>
                  </a:outerShdw>
                </a:effectLst>
                <a:latin typeface="Berlin Sans FB Demi" panose="020E0802020502020306" pitchFamily="34" charset="0"/>
              </a:rPr>
              <a:t>Macro environment</a:t>
            </a:r>
            <a:endParaRPr lang="en-US" sz="3200" dirty="0">
              <a:solidFill>
                <a:srgbClr val="FF9900"/>
              </a:solidFill>
              <a:effectLst>
                <a:outerShdw blurRad="38100" dist="38100" dir="2700000" algn="tl">
                  <a:srgbClr val="000000"/>
                </a:outerShdw>
              </a:effectLst>
              <a:latin typeface="Berlin Sans FB Demi" panose="020E0802020502020306" pitchFamily="34" charset="0"/>
            </a:endParaRPr>
          </a:p>
        </p:txBody>
      </p:sp>
      <p:sp>
        <p:nvSpPr>
          <p:cNvPr id="96280" name="Text Box 24"/>
          <p:cNvSpPr txBox="1">
            <a:spLocks noChangeArrowheads="1"/>
          </p:cNvSpPr>
          <p:nvPr/>
        </p:nvSpPr>
        <p:spPr bwMode="auto">
          <a:xfrm>
            <a:off x="3062288" y="887413"/>
            <a:ext cx="16546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spc="50" dirty="0">
                <a:ln w="0"/>
                <a:solidFill>
                  <a:schemeClr val="bg2"/>
                </a:solidFill>
                <a:effectLst>
                  <a:innerShdw blurRad="63500" dist="50800" dir="13500000">
                    <a:srgbClr val="000000">
                      <a:alpha val="50000"/>
                    </a:srgbClr>
                  </a:innerShdw>
                </a:effectLst>
              </a:rPr>
              <a:t>Nation State 1</a:t>
            </a:r>
          </a:p>
        </p:txBody>
      </p:sp>
      <p:sp>
        <p:nvSpPr>
          <p:cNvPr id="96281" name="Text Box 25"/>
          <p:cNvSpPr txBox="1">
            <a:spLocks noChangeArrowheads="1"/>
          </p:cNvSpPr>
          <p:nvPr/>
        </p:nvSpPr>
        <p:spPr bwMode="auto">
          <a:xfrm>
            <a:off x="7267576" y="887412"/>
            <a:ext cx="2135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spc="50" dirty="0">
                <a:ln w="0"/>
                <a:solidFill>
                  <a:schemeClr val="bg2"/>
                </a:solidFill>
                <a:effectLst>
                  <a:innerShdw blurRad="63500" dist="50800" dir="13500000">
                    <a:srgbClr val="000000">
                      <a:alpha val="50000"/>
                    </a:srgbClr>
                  </a:innerShdw>
                </a:effectLst>
              </a:rPr>
              <a:t>Nation State 2</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496888"/>
            <a:ext cx="8229600" cy="1143000"/>
          </a:xfrm>
        </p:spPr>
        <p:txBody>
          <a:bodyPr/>
          <a:lstStyle/>
          <a:p>
            <a:r>
              <a:rPr lang="en-US" sz="4800" dirty="0"/>
              <a:t>Technological Environment</a:t>
            </a:r>
          </a:p>
        </p:txBody>
      </p:sp>
      <p:sp>
        <p:nvSpPr>
          <p:cNvPr id="97283" name="Rectangle 3"/>
          <p:cNvSpPr>
            <a:spLocks noGrp="1" noChangeArrowheads="1"/>
          </p:cNvSpPr>
          <p:nvPr>
            <p:ph idx="1"/>
          </p:nvPr>
        </p:nvSpPr>
        <p:spPr>
          <a:xfrm>
            <a:off x="1981200" y="2346326"/>
            <a:ext cx="8229600" cy="3644075"/>
          </a:xfrm>
        </p:spPr>
        <p:txBody>
          <a:bodyPr/>
          <a:lstStyle/>
          <a:p>
            <a:r>
              <a:rPr lang="en-US" sz="3600" dirty="0" smtClean="0"/>
              <a:t>The technological environment is thus a </a:t>
            </a:r>
            <a:r>
              <a:rPr lang="en-US" sz="3600" b="1" dirty="0" smtClean="0">
                <a:solidFill>
                  <a:srgbClr val="FF00FF"/>
                </a:solidFill>
              </a:rPr>
              <a:t>major segment </a:t>
            </a:r>
            <a:r>
              <a:rPr lang="en-US" sz="3600" dirty="0" smtClean="0"/>
              <a:t>of the macro environment.</a:t>
            </a:r>
            <a:endParaRPr lang="en-US" sz="3600" dirty="0"/>
          </a:p>
          <a:p>
            <a:r>
              <a:rPr lang="en-US" sz="3600" dirty="0" smtClean="0"/>
              <a:t>It constitutes the primary environmental segment influencing the </a:t>
            </a:r>
            <a:r>
              <a:rPr lang="en-US" sz="3600" b="1" dirty="0" smtClean="0">
                <a:effectLst>
                  <a:outerShdw blurRad="38100" dist="38100" dir="2700000" algn="tl">
                    <a:srgbClr val="000000">
                      <a:alpha val="43137"/>
                    </a:srgbClr>
                  </a:outerShdw>
                </a:effectLst>
              </a:rPr>
              <a:t>MANAGEMENT OF TEHCNOLOGY</a:t>
            </a:r>
            <a:endParaRPr lang="en-US" sz="3600" dirty="0" smtClean="0">
              <a:effectLst>
                <a:outerShdw blurRad="38100" dist="38100" dir="2700000" algn="tl">
                  <a:srgbClr val="000000">
                    <a:alpha val="43137"/>
                  </a:srgbClr>
                </a:outerShdw>
              </a:effectLst>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496888"/>
            <a:ext cx="8229600" cy="1143000"/>
          </a:xfrm>
        </p:spPr>
        <p:txBody>
          <a:bodyPr/>
          <a:lstStyle/>
          <a:p>
            <a:r>
              <a:rPr lang="en-US" sz="4800" dirty="0"/>
              <a:t>Technological Environment</a:t>
            </a:r>
          </a:p>
        </p:txBody>
      </p:sp>
      <p:sp>
        <p:nvSpPr>
          <p:cNvPr id="97283" name="Rectangle 3"/>
          <p:cNvSpPr>
            <a:spLocks noGrp="1" noChangeArrowheads="1"/>
          </p:cNvSpPr>
          <p:nvPr>
            <p:ph idx="1"/>
          </p:nvPr>
        </p:nvSpPr>
        <p:spPr>
          <a:xfrm>
            <a:off x="1981200" y="2346326"/>
            <a:ext cx="8229600" cy="3785652"/>
          </a:xfrm>
        </p:spPr>
        <p:txBody>
          <a:bodyPr/>
          <a:lstStyle/>
          <a:p>
            <a:r>
              <a:rPr lang="en-US" sz="2800" dirty="0" smtClean="0"/>
              <a:t>Technological environment is the most visible and pervasive macro environmental segment in a society for three reason:</a:t>
            </a:r>
          </a:p>
          <a:p>
            <a:pPr lvl="1"/>
            <a:r>
              <a:rPr lang="en-US" sz="2400" dirty="0" smtClean="0">
                <a:effectLst>
                  <a:outerShdw blurRad="38100" dist="38100" dir="2700000" algn="tl">
                    <a:srgbClr val="000000">
                      <a:alpha val="43137"/>
                    </a:srgbClr>
                  </a:outerShdw>
                </a:effectLst>
              </a:rPr>
              <a:t>It brings new product, processes, and materials.</a:t>
            </a:r>
          </a:p>
          <a:p>
            <a:pPr lvl="1"/>
            <a:r>
              <a:rPr lang="en-US" sz="2400" dirty="0" smtClean="0">
                <a:effectLst>
                  <a:outerShdw blurRad="38100" dist="38100" dir="2700000" algn="tl">
                    <a:srgbClr val="000000">
                      <a:alpha val="43137"/>
                    </a:srgbClr>
                  </a:outerShdw>
                </a:effectLst>
              </a:rPr>
              <a:t>It directly impacts every aspect of the society around us—for example, transportation modes, energy, communications, entertainment, health care, food, agriculture, and industry.</a:t>
            </a:r>
          </a:p>
          <a:p>
            <a:pPr lvl="1"/>
            <a:r>
              <a:rPr lang="en-US" sz="2400" dirty="0" smtClean="0">
                <a:effectLst>
                  <a:outerShdw blurRad="38100" dist="38100" dir="2700000" algn="tl">
                    <a:srgbClr val="000000">
                      <a:alpha val="43137"/>
                    </a:srgbClr>
                  </a:outerShdw>
                </a:effectLst>
              </a:rPr>
              <a:t>It alters the rules of global trade and competition.</a:t>
            </a:r>
          </a:p>
          <a:p>
            <a:endParaRPr lang="en-US" sz="2400" dirty="0"/>
          </a:p>
        </p:txBody>
      </p:sp>
    </p:spTree>
    <p:extLst>
      <p:ext uri="{BB962C8B-B14F-4D97-AF65-F5344CB8AC3E}">
        <p14:creationId xmlns:p14="http://schemas.microsoft.com/office/powerpoint/2010/main" val="19776808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1329595"/>
          </a:xfrm>
        </p:spPr>
        <p:txBody>
          <a:bodyPr/>
          <a:lstStyle/>
          <a:p>
            <a:r>
              <a:rPr lang="en-US" dirty="0" smtClean="0"/>
              <a:t>CREATION OF NEW KNOWLEDGE AND APPLICATION OF THAT KNOWLEDGE</a:t>
            </a:r>
            <a:endParaRPr lang="en-US" dirty="0"/>
          </a:p>
        </p:txBody>
      </p:sp>
      <p:sp>
        <p:nvSpPr>
          <p:cNvPr id="3" name="Content Placeholder 2"/>
          <p:cNvSpPr>
            <a:spLocks noGrp="1"/>
          </p:cNvSpPr>
          <p:nvPr>
            <p:ph idx="1"/>
          </p:nvPr>
        </p:nvSpPr>
        <p:spPr>
          <a:xfrm>
            <a:off x="508000" y="2150275"/>
            <a:ext cx="11176000" cy="2966966"/>
          </a:xfrm>
        </p:spPr>
        <p:txBody>
          <a:bodyPr/>
          <a:lstStyle/>
          <a:p>
            <a:pPr marL="0" indent="0">
              <a:buNone/>
            </a:pPr>
            <a:r>
              <a:rPr lang="en-US" sz="4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What make up the technological environment?</a:t>
            </a:r>
          </a:p>
          <a:p>
            <a:r>
              <a:rPr lang="en-US" dirty="0"/>
              <a:t>It is composed of institutions that participate in the </a:t>
            </a:r>
            <a:r>
              <a:rPr lang="en-US" dirty="0">
                <a:solidFill>
                  <a:srgbClr val="FF00FF"/>
                </a:solidFill>
              </a:rPr>
              <a:t>creation of new knowledge</a:t>
            </a:r>
            <a:r>
              <a:rPr lang="en-US" dirty="0"/>
              <a:t> and </a:t>
            </a:r>
            <a:r>
              <a:rPr lang="en-US" dirty="0">
                <a:solidFill>
                  <a:srgbClr val="FF00FF"/>
                </a:solidFill>
              </a:rPr>
              <a:t>the application of that knowledge </a:t>
            </a:r>
            <a:r>
              <a:rPr lang="en-US" dirty="0"/>
              <a:t>to develop new product, processes, and materials. </a:t>
            </a:r>
          </a:p>
          <a:p>
            <a:r>
              <a:rPr lang="en-US" dirty="0"/>
              <a:t>Technology development consist of two set of activities: creation of new knowledge and application of that knowledge.</a:t>
            </a:r>
          </a:p>
        </p:txBody>
      </p:sp>
    </p:spTree>
    <p:extLst>
      <p:ext uri="{BB962C8B-B14F-4D97-AF65-F5344CB8AC3E}">
        <p14:creationId xmlns:p14="http://schemas.microsoft.com/office/powerpoint/2010/main" val="801644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OF NEW KNOWLEDGE</a:t>
            </a:r>
            <a:endParaRPr lang="en-US" dirty="0"/>
          </a:p>
        </p:txBody>
      </p:sp>
      <p:sp>
        <p:nvSpPr>
          <p:cNvPr id="3" name="Content Placeholder 2"/>
          <p:cNvSpPr>
            <a:spLocks noGrp="1"/>
          </p:cNvSpPr>
          <p:nvPr>
            <p:ph idx="1"/>
          </p:nvPr>
        </p:nvSpPr>
        <p:spPr>
          <a:xfrm>
            <a:off x="508000" y="1412875"/>
            <a:ext cx="11176000" cy="1772793"/>
          </a:xfrm>
        </p:spPr>
        <p:txBody>
          <a:bodyPr/>
          <a:lstStyle/>
          <a:p>
            <a:r>
              <a:rPr lang="en-US" dirty="0" smtClean="0"/>
              <a:t>The knowledge base of technology usually drives from basic research, defined as original investigation of advancement of scientific knowledge that do not have specific objectives or bind this knowledge to practical problems.</a:t>
            </a:r>
            <a:endParaRPr lang="en-US" dirty="0"/>
          </a:p>
        </p:txBody>
      </p:sp>
    </p:spTree>
    <p:extLst>
      <p:ext uri="{BB962C8B-B14F-4D97-AF65-F5344CB8AC3E}">
        <p14:creationId xmlns:p14="http://schemas.microsoft.com/office/powerpoint/2010/main" val="6258302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OF KNOWLEDGE</a:t>
            </a:r>
            <a:endParaRPr lang="en-US" dirty="0"/>
          </a:p>
        </p:txBody>
      </p:sp>
      <p:sp>
        <p:nvSpPr>
          <p:cNvPr id="3" name="Content Placeholder 2"/>
          <p:cNvSpPr>
            <a:spLocks noGrp="1"/>
          </p:cNvSpPr>
          <p:nvPr>
            <p:ph idx="1"/>
          </p:nvPr>
        </p:nvSpPr>
        <p:spPr>
          <a:xfrm>
            <a:off x="508000" y="1412875"/>
            <a:ext cx="11176000" cy="2856167"/>
          </a:xfrm>
        </p:spPr>
        <p:txBody>
          <a:bodyPr/>
          <a:lstStyle/>
          <a:p>
            <a:r>
              <a:rPr lang="en-US" dirty="0" smtClean="0"/>
              <a:t>This consists of investigations that are intended to solve practical problems. </a:t>
            </a:r>
          </a:p>
          <a:p>
            <a:r>
              <a:rPr lang="en-US" dirty="0" smtClean="0"/>
              <a:t>Scientific knowledge is put into practice in order to design an innovation that will solve a perceived need or problem.</a:t>
            </a:r>
          </a:p>
          <a:p>
            <a:r>
              <a:rPr lang="en-US" dirty="0" smtClean="0"/>
              <a:t>Researchers involved in application are the main consumers of basic research.</a:t>
            </a:r>
            <a:endParaRPr lang="en-US" dirty="0"/>
          </a:p>
        </p:txBody>
      </p:sp>
    </p:spTree>
    <p:extLst>
      <p:ext uri="{BB962C8B-B14F-4D97-AF65-F5344CB8AC3E}">
        <p14:creationId xmlns:p14="http://schemas.microsoft.com/office/powerpoint/2010/main" val="24990355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664797"/>
          </a:xfrm>
        </p:spPr>
        <p:txBody>
          <a:bodyPr/>
          <a:lstStyle/>
          <a:p>
            <a:r>
              <a:rPr lang="en-US" dirty="0"/>
              <a:t>ACTOR IN THE TECHNOLOGICAL ENVIRONMENT</a:t>
            </a:r>
          </a:p>
        </p:txBody>
      </p:sp>
      <p:sp>
        <p:nvSpPr>
          <p:cNvPr id="3" name="Content Placeholder 2"/>
          <p:cNvSpPr>
            <a:spLocks noGrp="1"/>
          </p:cNvSpPr>
          <p:nvPr>
            <p:ph idx="1"/>
          </p:nvPr>
        </p:nvSpPr>
        <p:spPr>
          <a:xfrm>
            <a:off x="508000" y="1412875"/>
            <a:ext cx="11176000" cy="2105192"/>
          </a:xfrm>
        </p:spPr>
        <p:txBody>
          <a:bodyPr/>
          <a:lstStyle/>
          <a:p>
            <a:pPr marL="0" indent="0">
              <a:buNone/>
            </a:pPr>
            <a:r>
              <a:rPr lang="en-US" sz="3600" dirty="0" smtClean="0"/>
              <a:t>We distinguish between </a:t>
            </a:r>
            <a:r>
              <a:rPr lang="en-US" sz="3600" dirty="0" smtClean="0">
                <a:solidFill>
                  <a:srgbClr val="FF00FF"/>
                </a:solidFill>
              </a:rPr>
              <a:t>4 (</a:t>
            </a:r>
            <a:r>
              <a:rPr lang="en-US" sz="3600" b="1" dirty="0" smtClean="0">
                <a:solidFill>
                  <a:srgbClr val="FF00FF"/>
                </a:solidFill>
              </a:rPr>
              <a:t>four</a:t>
            </a:r>
            <a:r>
              <a:rPr lang="en-US" sz="3600" dirty="0" smtClean="0">
                <a:solidFill>
                  <a:srgbClr val="FF00FF"/>
                </a:solidFill>
              </a:rPr>
              <a:t>) </a:t>
            </a:r>
            <a:r>
              <a:rPr lang="en-US" sz="3600" dirty="0" smtClean="0">
                <a:solidFill>
                  <a:srgbClr val="FF00FF"/>
                </a:solidFill>
              </a:rPr>
              <a:t>types of organizations </a:t>
            </a:r>
            <a:r>
              <a:rPr lang="en-US" sz="3600" dirty="0" smtClean="0"/>
              <a:t>in the technological environment along two major dimensions: 1) </a:t>
            </a:r>
            <a:r>
              <a:rPr lang="en-US" sz="3600" b="1" dirty="0" smtClean="0">
                <a:solidFill>
                  <a:srgbClr val="FFC000"/>
                </a:solidFill>
              </a:rPr>
              <a:t>private</a:t>
            </a:r>
            <a:r>
              <a:rPr lang="en-US" sz="3600" dirty="0" smtClean="0"/>
              <a:t> versus </a:t>
            </a:r>
            <a:r>
              <a:rPr lang="en-US" sz="3600" b="1" dirty="0" smtClean="0">
                <a:solidFill>
                  <a:srgbClr val="FFC000"/>
                </a:solidFill>
              </a:rPr>
              <a:t>public</a:t>
            </a:r>
            <a:r>
              <a:rPr lang="en-US" sz="3600" dirty="0" smtClean="0"/>
              <a:t>; 2) </a:t>
            </a:r>
            <a:r>
              <a:rPr lang="en-US" sz="3600" b="1" dirty="0" smtClean="0">
                <a:solidFill>
                  <a:srgbClr val="FFC000"/>
                </a:solidFill>
              </a:rPr>
              <a:t>developers</a:t>
            </a:r>
            <a:r>
              <a:rPr lang="en-US" sz="3600" dirty="0" smtClean="0"/>
              <a:t> versus </a:t>
            </a:r>
            <a:r>
              <a:rPr lang="en-US" sz="3600" b="1" dirty="0" smtClean="0">
                <a:solidFill>
                  <a:srgbClr val="FFC000"/>
                </a:solidFill>
              </a:rPr>
              <a:t>facilitators</a:t>
            </a:r>
            <a:r>
              <a:rPr lang="en-US" sz="3600" dirty="0" smtClean="0"/>
              <a:t>.</a:t>
            </a:r>
          </a:p>
          <a:p>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2000293121"/>
              </p:ext>
            </p:extLst>
          </p:nvPr>
        </p:nvGraphicFramePr>
        <p:xfrm>
          <a:off x="1622322" y="3518067"/>
          <a:ext cx="8937522" cy="2623265"/>
        </p:xfrm>
        <a:graphic>
          <a:graphicData uri="http://schemas.openxmlformats.org/drawingml/2006/table">
            <a:tbl>
              <a:tblPr firstRow="1" bandRow="1">
                <a:tableStyleId>{5C22544A-7EE6-4342-B048-85BDC9FD1C3A}</a:tableStyleId>
              </a:tblPr>
              <a:tblGrid>
                <a:gridCol w="1843549"/>
                <a:gridCol w="2816942"/>
                <a:gridCol w="4277031"/>
              </a:tblGrid>
              <a:tr h="733505">
                <a:tc>
                  <a:txBody>
                    <a:bodyPr/>
                    <a:lstStyle/>
                    <a:p>
                      <a:pPr algn="ctr"/>
                      <a:endParaRPr lang="en-US" dirty="0"/>
                    </a:p>
                  </a:txBody>
                  <a:tcPr anchor="ctr"/>
                </a:tc>
                <a:tc>
                  <a:txBody>
                    <a:bodyPr/>
                    <a:lstStyle/>
                    <a:p>
                      <a:pPr algn="ctr"/>
                      <a:r>
                        <a:rPr lang="en-US" dirty="0" smtClean="0"/>
                        <a:t>DEVELOPER</a:t>
                      </a:r>
                      <a:endParaRPr lang="en-US" dirty="0"/>
                    </a:p>
                  </a:txBody>
                  <a:tcPr anchor="ctr"/>
                </a:tc>
                <a:tc>
                  <a:txBody>
                    <a:bodyPr/>
                    <a:lstStyle/>
                    <a:p>
                      <a:pPr algn="ctr"/>
                      <a:r>
                        <a:rPr lang="en-US" dirty="0" smtClean="0"/>
                        <a:t>FACILITATORS</a:t>
                      </a:r>
                      <a:endParaRPr lang="en-US" dirty="0"/>
                    </a:p>
                  </a:txBody>
                  <a:tcPr anchor="ctr"/>
                </a:tc>
              </a:tr>
              <a:tr h="733505">
                <a:tc>
                  <a:txBody>
                    <a:bodyPr/>
                    <a:lstStyle/>
                    <a:p>
                      <a:pPr algn="ctr"/>
                      <a:r>
                        <a:rPr lang="en-US" dirty="0" smtClean="0"/>
                        <a:t>PUBLIC</a:t>
                      </a:r>
                      <a:endParaRPr lang="en-US" dirty="0"/>
                    </a:p>
                  </a:txBody>
                  <a:tcPr anchor="ctr"/>
                </a:tc>
                <a:tc>
                  <a:txBody>
                    <a:bodyPr/>
                    <a:lstStyle/>
                    <a:p>
                      <a:pPr marL="285750" indent="-285750">
                        <a:buFont typeface="Arial" panose="020B0604020202020204" pitchFamily="34" charset="0"/>
                        <a:buChar char="•"/>
                      </a:pPr>
                      <a:r>
                        <a:rPr lang="en-US" sz="1400" dirty="0" smtClean="0"/>
                        <a:t>Government</a:t>
                      </a:r>
                      <a:r>
                        <a:rPr lang="en-US" sz="1400" baseline="0" dirty="0" smtClean="0"/>
                        <a:t> Laboratory</a:t>
                      </a:r>
                    </a:p>
                    <a:p>
                      <a:pPr marL="285750" indent="-285750">
                        <a:buFont typeface="Arial" panose="020B0604020202020204" pitchFamily="34" charset="0"/>
                        <a:buChar char="•"/>
                      </a:pPr>
                      <a:r>
                        <a:rPr lang="en-US" sz="1400" dirty="0" smtClean="0"/>
                        <a:t>University Laboratory</a:t>
                      </a:r>
                      <a:endParaRPr lang="en-US" sz="1400" dirty="0"/>
                    </a:p>
                  </a:txBody>
                  <a:tcPr anchor="ctr">
                    <a:solidFill>
                      <a:schemeClr val="accent6">
                        <a:lumMod val="60000"/>
                        <a:lumOff val="40000"/>
                      </a:schemeClr>
                    </a:solidFill>
                  </a:tcPr>
                </a:tc>
                <a:tc>
                  <a:txBody>
                    <a:bodyPr/>
                    <a:lstStyle/>
                    <a:p>
                      <a:pPr marL="285750" indent="-285750">
                        <a:buFont typeface="Arial" panose="020B0604020202020204" pitchFamily="34" charset="0"/>
                        <a:buChar char="•"/>
                      </a:pPr>
                      <a:r>
                        <a:rPr lang="en-US" sz="1400" dirty="0" smtClean="0"/>
                        <a:t>Agency for the Assessment and Application of Technology (BPPT)</a:t>
                      </a:r>
                    </a:p>
                    <a:p>
                      <a:pPr marL="285750" indent="-285750">
                        <a:buFont typeface="Arial" panose="020B0604020202020204" pitchFamily="34" charset="0"/>
                        <a:buChar char="•"/>
                      </a:pPr>
                      <a:r>
                        <a:rPr lang="en-US" sz="1400" dirty="0" smtClean="0"/>
                        <a:t>Incubator</a:t>
                      </a:r>
                    </a:p>
                    <a:p>
                      <a:pPr marL="285750" indent="-285750">
                        <a:buFont typeface="Arial" panose="020B0604020202020204" pitchFamily="34" charset="0"/>
                        <a:buChar char="•"/>
                      </a:pPr>
                      <a:r>
                        <a:rPr lang="en-US" sz="1400" dirty="0" smtClean="0"/>
                        <a:t>State Agencies</a:t>
                      </a:r>
                      <a:endParaRPr lang="en-US" sz="1400" dirty="0"/>
                    </a:p>
                  </a:txBody>
                  <a:tcPr anchor="ctr">
                    <a:solidFill>
                      <a:schemeClr val="accent6">
                        <a:lumMod val="60000"/>
                        <a:lumOff val="40000"/>
                      </a:schemeClr>
                    </a:solidFill>
                  </a:tcPr>
                </a:tc>
              </a:tr>
              <a:tr h="733505">
                <a:tc>
                  <a:txBody>
                    <a:bodyPr/>
                    <a:lstStyle/>
                    <a:p>
                      <a:pPr algn="ctr"/>
                      <a:r>
                        <a:rPr lang="en-US" dirty="0" smtClean="0"/>
                        <a:t>PRIVATE</a:t>
                      </a:r>
                      <a:endParaRPr lang="en-US" dirty="0"/>
                    </a:p>
                  </a:txBody>
                  <a:tcPr anchor="ctr"/>
                </a:tc>
                <a:tc>
                  <a:txBody>
                    <a:bodyPr/>
                    <a:lstStyle/>
                    <a:p>
                      <a:pPr marL="285750" indent="-285750">
                        <a:buFont typeface="Arial" panose="020B0604020202020204" pitchFamily="34" charset="0"/>
                        <a:buChar char="•"/>
                      </a:pPr>
                      <a:r>
                        <a:rPr lang="en-US" sz="1400" dirty="0" smtClean="0"/>
                        <a:t>Firm R&amp;D</a:t>
                      </a:r>
                    </a:p>
                    <a:p>
                      <a:pPr marL="285750" indent="-285750">
                        <a:buFont typeface="Arial" panose="020B0604020202020204" pitchFamily="34" charset="0"/>
                        <a:buChar char="•"/>
                      </a:pPr>
                      <a:r>
                        <a:rPr lang="en-US" sz="1400" dirty="0" smtClean="0"/>
                        <a:t>R&amp;D Consortia</a:t>
                      </a:r>
                    </a:p>
                    <a:p>
                      <a:pPr marL="285750" indent="-285750">
                        <a:buFont typeface="Arial" panose="020B0604020202020204" pitchFamily="34" charset="0"/>
                        <a:buChar char="•"/>
                      </a:pPr>
                      <a:r>
                        <a:rPr lang="en-US" sz="1400" dirty="0" smtClean="0"/>
                        <a:t>Technological Alliances</a:t>
                      </a:r>
                    </a:p>
                    <a:p>
                      <a:pPr marL="285750" indent="-285750">
                        <a:buFont typeface="Arial" panose="020B0604020202020204" pitchFamily="34" charset="0"/>
                        <a:buChar char="•"/>
                      </a:pPr>
                      <a:r>
                        <a:rPr lang="en-US" sz="1400" dirty="0" smtClean="0"/>
                        <a:t>Partnerships</a:t>
                      </a:r>
                      <a:endParaRPr lang="en-US" sz="1400" dirty="0"/>
                    </a:p>
                  </a:txBody>
                  <a:tcPr anchor="ctr">
                    <a:solidFill>
                      <a:schemeClr val="accent6">
                        <a:lumMod val="60000"/>
                        <a:lumOff val="40000"/>
                      </a:schemeClr>
                    </a:solidFill>
                  </a:tcPr>
                </a:tc>
                <a:tc>
                  <a:txBody>
                    <a:bodyPr/>
                    <a:lstStyle/>
                    <a:p>
                      <a:pPr marL="285750" indent="-285750">
                        <a:buFont typeface="Arial" panose="020B0604020202020204" pitchFamily="34" charset="0"/>
                        <a:buChar char="•"/>
                      </a:pPr>
                      <a:r>
                        <a:rPr lang="en-US" sz="1400" dirty="0" smtClean="0"/>
                        <a:t>Venture Capitalists</a:t>
                      </a:r>
                    </a:p>
                    <a:p>
                      <a:pPr marL="285750" indent="-285750">
                        <a:buFont typeface="Arial" panose="020B0604020202020204" pitchFamily="34" charset="0"/>
                        <a:buChar char="•"/>
                      </a:pPr>
                      <a:r>
                        <a:rPr lang="en-US" sz="1400" dirty="0" smtClean="0"/>
                        <a:t>Technology Evaluators</a:t>
                      </a:r>
                      <a:endParaRPr lang="en-US" sz="1400" dirty="0"/>
                    </a:p>
                  </a:txBody>
                  <a:tcPr anchor="ctr">
                    <a:solidFill>
                      <a:schemeClr val="accent6">
                        <a:lumMod val="60000"/>
                        <a:lumOff val="40000"/>
                      </a:schemeClr>
                    </a:solidFill>
                  </a:tcPr>
                </a:tc>
              </a:tr>
            </a:tbl>
          </a:graphicData>
        </a:graphic>
      </p:graphicFrame>
    </p:spTree>
    <p:extLst>
      <p:ext uri="{BB962C8B-B14F-4D97-AF65-F5344CB8AC3E}">
        <p14:creationId xmlns:p14="http://schemas.microsoft.com/office/powerpoint/2010/main" val="39741555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Corporation in the core of TM</a:t>
            </a:r>
            <a:endParaRPr lang="en-US" dirty="0"/>
          </a:p>
        </p:txBody>
      </p:sp>
      <p:sp>
        <p:nvSpPr>
          <p:cNvPr id="3" name="Content Placeholder 2"/>
          <p:cNvSpPr>
            <a:spLocks noGrp="1"/>
          </p:cNvSpPr>
          <p:nvPr>
            <p:ph idx="1"/>
          </p:nvPr>
        </p:nvSpPr>
        <p:spPr>
          <a:xfrm>
            <a:off x="508000" y="1412875"/>
            <a:ext cx="11176000" cy="4727448"/>
          </a:xfrm>
        </p:spPr>
        <p:txBody>
          <a:bodyPr/>
          <a:lstStyle/>
          <a:p>
            <a:r>
              <a:rPr lang="en-US" dirty="0" smtClean="0"/>
              <a:t>As technology </a:t>
            </a:r>
            <a:r>
              <a:rPr lang="en-US" b="1" dirty="0" smtClean="0">
                <a:solidFill>
                  <a:srgbClr val="FF00FF"/>
                </a:solidFill>
              </a:rPr>
              <a:t>developers</a:t>
            </a:r>
            <a:r>
              <a:rPr lang="en-US" dirty="0" smtClean="0"/>
              <a:t>, they are drivers of change in the technology environment.</a:t>
            </a:r>
          </a:p>
          <a:p>
            <a:r>
              <a:rPr lang="en-US" dirty="0" smtClean="0"/>
              <a:t>They are the </a:t>
            </a:r>
            <a:r>
              <a:rPr lang="en-US" b="1" dirty="0" smtClean="0">
                <a:solidFill>
                  <a:srgbClr val="FF00FF"/>
                </a:solidFill>
              </a:rPr>
              <a:t>beneficiaries </a:t>
            </a:r>
            <a:r>
              <a:rPr lang="en-US" dirty="0" smtClean="0"/>
              <a:t>of technology change initiated by others. By adopting more efficient technologies into their product and processes, corporations can improve their performance and thus create value.</a:t>
            </a:r>
          </a:p>
          <a:p>
            <a:r>
              <a:rPr lang="en-US" dirty="0" smtClean="0"/>
              <a:t>They may </a:t>
            </a:r>
            <a:r>
              <a:rPr lang="en-US" b="1" dirty="0" smtClean="0">
                <a:solidFill>
                  <a:srgbClr val="FF00FF"/>
                </a:solidFill>
              </a:rPr>
              <a:t>facilitate</a:t>
            </a:r>
            <a:r>
              <a:rPr lang="en-US" dirty="0" smtClean="0"/>
              <a:t> technology development by others external to the firm through investments in their research project.</a:t>
            </a:r>
          </a:p>
          <a:p>
            <a:r>
              <a:rPr lang="en-US" dirty="0" smtClean="0"/>
              <a:t>Corporations may also be the </a:t>
            </a:r>
            <a:r>
              <a:rPr lang="en-US" b="1" dirty="0" smtClean="0">
                <a:solidFill>
                  <a:srgbClr val="FF00FF"/>
                </a:solidFill>
              </a:rPr>
              <a:t>victims</a:t>
            </a:r>
            <a:r>
              <a:rPr lang="en-US" dirty="0" smtClean="0"/>
              <a:t> of technology change created by other. </a:t>
            </a:r>
            <a:endParaRPr lang="en-US" dirty="0"/>
          </a:p>
        </p:txBody>
      </p:sp>
    </p:spTree>
    <p:extLst>
      <p:ext uri="{BB962C8B-B14F-4D97-AF65-F5344CB8AC3E}">
        <p14:creationId xmlns:p14="http://schemas.microsoft.com/office/powerpoint/2010/main" val="38728213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1076632" y="132735"/>
            <a:ext cx="10014155" cy="5825613"/>
          </a:xfrm>
          <a:prstGeom prst="roundRect">
            <a:avLst>
              <a:gd name="adj" fmla="val 4515"/>
            </a:avLst>
          </a:prstGeom>
          <a:effectLst/>
          <a:scene3d>
            <a:camera prst="orthographicFront"/>
            <a:lightRig rig="threePt" dir="t"/>
          </a:scene3d>
          <a:sp3d>
            <a:bevelT w="95250" h="9525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4454" name="AutoShape 6"/>
          <p:cNvSpPr>
            <a:spLocks noChangeArrowheads="1"/>
          </p:cNvSpPr>
          <p:nvPr/>
        </p:nvSpPr>
        <p:spPr bwMode="auto">
          <a:xfrm rot="5400000">
            <a:off x="8343108" y="769145"/>
            <a:ext cx="1646237" cy="854075"/>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455" name="Line 7"/>
          <p:cNvSpPr>
            <a:spLocks noChangeShapeType="1"/>
          </p:cNvSpPr>
          <p:nvPr/>
        </p:nvSpPr>
        <p:spPr bwMode="auto">
          <a:xfrm>
            <a:off x="2049464" y="503238"/>
            <a:ext cx="64468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6" name="Line 8"/>
          <p:cNvSpPr>
            <a:spLocks noChangeShapeType="1"/>
          </p:cNvSpPr>
          <p:nvPr/>
        </p:nvSpPr>
        <p:spPr bwMode="auto">
          <a:xfrm>
            <a:off x="2058989" y="1862138"/>
            <a:ext cx="64468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7" name="Line 9"/>
          <p:cNvSpPr>
            <a:spLocks noChangeShapeType="1"/>
          </p:cNvSpPr>
          <p:nvPr/>
        </p:nvSpPr>
        <p:spPr bwMode="auto">
          <a:xfrm>
            <a:off x="2759075"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8" name="Line 10"/>
          <p:cNvSpPr>
            <a:spLocks noChangeShapeType="1"/>
          </p:cNvSpPr>
          <p:nvPr/>
        </p:nvSpPr>
        <p:spPr bwMode="auto">
          <a:xfrm>
            <a:off x="4160838"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9" name="Line 11"/>
          <p:cNvSpPr>
            <a:spLocks noChangeShapeType="1"/>
          </p:cNvSpPr>
          <p:nvPr/>
        </p:nvSpPr>
        <p:spPr bwMode="auto">
          <a:xfrm>
            <a:off x="5487988" y="503239"/>
            <a:ext cx="0" cy="1341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0" name="Line 12"/>
          <p:cNvSpPr>
            <a:spLocks noChangeShapeType="1"/>
          </p:cNvSpPr>
          <p:nvPr/>
        </p:nvSpPr>
        <p:spPr bwMode="auto">
          <a:xfrm>
            <a:off x="6827838" y="517525"/>
            <a:ext cx="0" cy="1341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1" name="Line 13"/>
          <p:cNvSpPr>
            <a:spLocks noChangeShapeType="1"/>
          </p:cNvSpPr>
          <p:nvPr/>
        </p:nvSpPr>
        <p:spPr bwMode="auto">
          <a:xfrm>
            <a:off x="7970838" y="517525"/>
            <a:ext cx="0" cy="1341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6" name="Rectangle 18"/>
          <p:cNvSpPr>
            <a:spLocks noChangeArrowheads="1"/>
          </p:cNvSpPr>
          <p:nvPr/>
        </p:nvSpPr>
        <p:spPr bwMode="auto">
          <a:xfrm>
            <a:off x="1997076" y="669925"/>
            <a:ext cx="6308725" cy="990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462" name="Text Box 14"/>
          <p:cNvSpPr txBox="1">
            <a:spLocks noChangeArrowheads="1"/>
          </p:cNvSpPr>
          <p:nvPr/>
        </p:nvSpPr>
        <p:spPr bwMode="auto">
          <a:xfrm>
            <a:off x="2242190" y="714375"/>
            <a:ext cx="1049647"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i="1">
                <a:effectLst>
                  <a:outerShdw blurRad="38100" dist="38100" dir="2700000" algn="tl">
                    <a:srgbClr val="C0C0C0"/>
                  </a:outerShdw>
                </a:effectLst>
              </a:rPr>
              <a:t>Creation of</a:t>
            </a:r>
          </a:p>
          <a:p>
            <a:pPr algn="ctr"/>
            <a:r>
              <a:rPr lang="en-US" i="1">
                <a:effectLst>
                  <a:outerShdw blurRad="38100" dist="38100" dir="2700000" algn="tl">
                    <a:srgbClr val="C0C0C0"/>
                  </a:outerShdw>
                </a:effectLst>
              </a:rPr>
              <a:t>New</a:t>
            </a:r>
          </a:p>
          <a:p>
            <a:pPr algn="ctr"/>
            <a:r>
              <a:rPr lang="en-US" i="1">
                <a:effectLst>
                  <a:outerShdw blurRad="38100" dist="38100" dir="2700000" algn="tl">
                    <a:srgbClr val="C0C0C0"/>
                  </a:outerShdw>
                </a:effectLst>
              </a:rPr>
              <a:t>Knowledge</a:t>
            </a:r>
          </a:p>
        </p:txBody>
      </p:sp>
      <p:sp>
        <p:nvSpPr>
          <p:cNvPr id="104463" name="Text Box 15"/>
          <p:cNvSpPr txBox="1">
            <a:spLocks noChangeArrowheads="1"/>
          </p:cNvSpPr>
          <p:nvPr/>
        </p:nvSpPr>
        <p:spPr bwMode="auto">
          <a:xfrm>
            <a:off x="3681413" y="842963"/>
            <a:ext cx="982662" cy="641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Applied</a:t>
            </a:r>
          </a:p>
          <a:p>
            <a:pPr algn="ctr"/>
            <a:r>
              <a:rPr lang="en-US">
                <a:effectLst>
                  <a:outerShdw blurRad="38100" dist="38100" dir="2700000" algn="tl">
                    <a:srgbClr val="C0C0C0"/>
                  </a:outerShdw>
                </a:effectLst>
              </a:rPr>
              <a:t>Research</a:t>
            </a:r>
          </a:p>
        </p:txBody>
      </p:sp>
      <p:sp>
        <p:nvSpPr>
          <p:cNvPr id="104464" name="Text Box 16"/>
          <p:cNvSpPr txBox="1">
            <a:spLocks noChangeArrowheads="1"/>
          </p:cNvSpPr>
          <p:nvPr/>
        </p:nvSpPr>
        <p:spPr bwMode="auto">
          <a:xfrm>
            <a:off x="4589464" y="671513"/>
            <a:ext cx="2039937" cy="11079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i="1" dirty="0" err="1">
                <a:effectLst>
                  <a:outerShdw blurRad="38100" dist="38100" dir="2700000" algn="tl">
                    <a:srgbClr val="C0C0C0"/>
                  </a:outerShdw>
                </a:effectLst>
              </a:rPr>
              <a:t>Aplication</a:t>
            </a:r>
            <a:r>
              <a:rPr lang="en-US" i="1" dirty="0">
                <a:effectLst>
                  <a:outerShdw blurRad="38100" dist="38100" dir="2700000" algn="tl">
                    <a:srgbClr val="C0C0C0"/>
                  </a:outerShdw>
                </a:effectLst>
              </a:rPr>
              <a:t> of Knowledge</a:t>
            </a:r>
          </a:p>
          <a:p>
            <a:pPr algn="ctr"/>
            <a:endParaRPr lang="en-US" sz="1200" i="1" dirty="0">
              <a:effectLst>
                <a:outerShdw blurRad="38100" dist="38100" dir="2700000" algn="tl">
                  <a:srgbClr val="C0C0C0"/>
                </a:outerShdw>
              </a:effectLst>
            </a:endParaRPr>
          </a:p>
          <a:p>
            <a:pPr algn="ctr"/>
            <a:r>
              <a:rPr lang="en-US" dirty="0">
                <a:effectLst>
                  <a:outerShdw blurRad="38100" dist="38100" dir="2700000" algn="tl">
                    <a:srgbClr val="C0C0C0"/>
                  </a:outerShdw>
                </a:effectLst>
              </a:rPr>
              <a:t>Development</a:t>
            </a:r>
            <a:endParaRPr lang="en-US" i="1" dirty="0">
              <a:effectLst>
                <a:outerShdw blurRad="38100" dist="38100" dir="2700000" algn="tl">
                  <a:srgbClr val="C0C0C0"/>
                </a:outerShdw>
              </a:effectLst>
            </a:endParaRPr>
          </a:p>
        </p:txBody>
      </p:sp>
      <p:sp>
        <p:nvSpPr>
          <p:cNvPr id="104465" name="Text Box 17"/>
          <p:cNvSpPr txBox="1">
            <a:spLocks noChangeArrowheads="1"/>
          </p:cNvSpPr>
          <p:nvPr/>
        </p:nvSpPr>
        <p:spPr bwMode="auto">
          <a:xfrm>
            <a:off x="6853239" y="1250951"/>
            <a:ext cx="1857375"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a:effectLst>
                  <a:outerShdw blurRad="38100" dist="38100" dir="2700000" algn="tl">
                    <a:srgbClr val="C0C0C0"/>
                  </a:outerShdw>
                </a:effectLst>
              </a:rPr>
              <a:t>Commercialization</a:t>
            </a:r>
          </a:p>
        </p:txBody>
      </p:sp>
      <p:sp>
        <p:nvSpPr>
          <p:cNvPr id="104467" name="Text Box 19"/>
          <p:cNvSpPr txBox="1">
            <a:spLocks noChangeArrowheads="1"/>
          </p:cNvSpPr>
          <p:nvPr/>
        </p:nvSpPr>
        <p:spPr bwMode="auto">
          <a:xfrm>
            <a:off x="6292850" y="957263"/>
            <a:ext cx="125730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Engineering</a:t>
            </a:r>
          </a:p>
        </p:txBody>
      </p:sp>
      <p:graphicFrame>
        <p:nvGraphicFramePr>
          <p:cNvPr id="104520" name="Group 72"/>
          <p:cNvGraphicFramePr>
            <a:graphicFrameLocks noGrp="1"/>
          </p:cNvGraphicFramePr>
          <p:nvPr/>
        </p:nvGraphicFramePr>
        <p:xfrm>
          <a:off x="2133600" y="2235201"/>
          <a:ext cx="3200400" cy="3493834"/>
        </p:xfrm>
        <a:graphic>
          <a:graphicData uri="http://schemas.openxmlformats.org/drawingml/2006/table">
            <a:tbl>
              <a:tblPr/>
              <a:tblGrid>
                <a:gridCol w="1417638"/>
                <a:gridCol w="1782762"/>
              </a:tblGrid>
              <a:tr h="146843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Government Institutions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(e.g. Federal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Labs, NASA)</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Government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Agencies (e.g.,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NASA)</a:t>
                      </a:r>
                    </a:p>
                  </a:txBody>
                  <a:tcPr horzOverflow="overflow">
                    <a:lnL>
                      <a:noFill/>
                    </a:lnL>
                    <a:lnR cap="flat">
                      <a:noFill/>
                    </a:lnR>
                    <a:lnT cap="flat">
                      <a:noFill/>
                    </a:lnT>
                    <a:lnB>
                      <a:noFill/>
                    </a:lnB>
                    <a:lnTlToBr>
                      <a:noFill/>
                    </a:lnTlToBr>
                    <a:lnBlToTr>
                      <a:noFill/>
                    </a:lnBlToTr>
                    <a:noFill/>
                  </a:tcPr>
                </a:tc>
              </a:tr>
              <a:tr h="750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Scientific Research Labs (e.g., AT&amp;T)</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Universities</a:t>
                      </a:r>
                    </a:p>
                  </a:txBody>
                  <a:tcPr horzOverflow="overflow">
                    <a:lnL cap="flat">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Corporation (e.g., GE, R&amp;D Labs)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Universities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Entrepreneurs</a:t>
                      </a:r>
                    </a:p>
                    <a:p>
                      <a:pPr marL="0" marR="0" lvl="0" indent="0" algn="l" defTabSz="914400" rtl="0" eaLnBrk="1" fontAlgn="base" latinLnBrk="0" hangingPunct="1">
                        <a:lnSpc>
                          <a:spcPct val="100000"/>
                        </a:lnSpc>
                        <a:spcBef>
                          <a:spcPct val="35000"/>
                        </a:spcBef>
                        <a:spcAft>
                          <a:spcPct val="0"/>
                        </a:spcAft>
                        <a:buClrTx/>
                        <a:buSzTx/>
                        <a:buFontTx/>
                        <a:buChar char="•"/>
                        <a:tabLst/>
                      </a:pPr>
                      <a:r>
                        <a:rPr kumimoji="0" lang="en-US" sz="1800" b="0" i="0" u="none" strike="noStrike" cap="none" normalizeH="0" baseline="0" smtClean="0">
                          <a:ln>
                            <a:noFill/>
                          </a:ln>
                          <a:solidFill>
                            <a:schemeClr val="tx1"/>
                          </a:solidFill>
                          <a:effectLst>
                            <a:outerShdw blurRad="38100" dist="38100" dir="2700000" algn="tl">
                              <a:srgbClr val="C0C0C0"/>
                            </a:outerShdw>
                          </a:effectLst>
                          <a:latin typeface="Garamond" panose="02020404030301010803" pitchFamily="18" charset="0"/>
                        </a:rPr>
                        <a:t>R&amp;D Consortia</a:t>
                      </a:r>
                    </a:p>
                  </a:txBody>
                  <a:tcPr horzOverflow="overflow">
                    <a:lnL>
                      <a:noFill/>
                    </a:lnL>
                    <a:lnR cap="flat">
                      <a:noFill/>
                    </a:lnR>
                    <a:lnT>
                      <a:noFill/>
                    </a:lnT>
                    <a:lnB cap="flat">
                      <a:noFill/>
                    </a:lnB>
                    <a:lnTlToBr>
                      <a:noFill/>
                    </a:lnTlToBr>
                    <a:lnBlToTr>
                      <a:noFill/>
                    </a:lnBlToTr>
                    <a:noFill/>
                  </a:tcPr>
                </a:tc>
              </a:tr>
            </a:tbl>
          </a:graphicData>
        </a:graphic>
      </p:graphicFrame>
      <p:grpSp>
        <p:nvGrpSpPr>
          <p:cNvPr id="104507" name="Group 59"/>
          <p:cNvGrpSpPr>
            <a:grpSpLocks/>
          </p:cNvGrpSpPr>
          <p:nvPr/>
        </p:nvGrpSpPr>
        <p:grpSpPr bwMode="auto">
          <a:xfrm>
            <a:off x="5500689" y="2374900"/>
            <a:ext cx="2486025" cy="382588"/>
            <a:chOff x="2505" y="1496"/>
            <a:chExt cx="1566" cy="241"/>
          </a:xfrm>
        </p:grpSpPr>
        <p:sp>
          <p:nvSpPr>
            <p:cNvPr id="104504" name="Line 56"/>
            <p:cNvSpPr>
              <a:spLocks noChangeShapeType="1"/>
            </p:cNvSpPr>
            <p:nvPr/>
          </p:nvSpPr>
          <p:spPr bwMode="auto">
            <a:xfrm>
              <a:off x="2506" y="1603"/>
              <a:ext cx="15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05" name="Line 57"/>
            <p:cNvSpPr>
              <a:spLocks noChangeShapeType="1"/>
            </p:cNvSpPr>
            <p:nvPr/>
          </p:nvSpPr>
          <p:spPr bwMode="auto">
            <a:xfrm>
              <a:off x="4070"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06" name="Line 58"/>
            <p:cNvSpPr>
              <a:spLocks noChangeShapeType="1"/>
            </p:cNvSpPr>
            <p:nvPr/>
          </p:nvSpPr>
          <p:spPr bwMode="auto">
            <a:xfrm>
              <a:off x="2505"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00" name="Text Box 52"/>
            <p:cNvSpPr txBox="1">
              <a:spLocks noChangeArrowheads="1"/>
            </p:cNvSpPr>
            <p:nvPr/>
          </p:nvSpPr>
          <p:spPr bwMode="auto">
            <a:xfrm>
              <a:off x="2936" y="1500"/>
              <a:ext cx="808"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effectLst>
                    <a:outerShdw blurRad="38100" dist="38100" dir="2700000" algn="tl">
                      <a:srgbClr val="C0C0C0"/>
                    </a:outerShdw>
                  </a:effectLst>
                </a:rPr>
                <a:t>Corporation</a:t>
              </a:r>
            </a:p>
          </p:txBody>
        </p:sp>
      </p:grpSp>
      <p:grpSp>
        <p:nvGrpSpPr>
          <p:cNvPr id="104508" name="Group 60"/>
          <p:cNvGrpSpPr>
            <a:grpSpLocks/>
          </p:cNvGrpSpPr>
          <p:nvPr/>
        </p:nvGrpSpPr>
        <p:grpSpPr bwMode="auto">
          <a:xfrm>
            <a:off x="5494339" y="3829050"/>
            <a:ext cx="2486025" cy="382588"/>
            <a:chOff x="2505" y="1496"/>
            <a:chExt cx="1566" cy="241"/>
          </a:xfrm>
        </p:grpSpPr>
        <p:sp>
          <p:nvSpPr>
            <p:cNvPr id="104509" name="Line 61"/>
            <p:cNvSpPr>
              <a:spLocks noChangeShapeType="1"/>
            </p:cNvSpPr>
            <p:nvPr/>
          </p:nvSpPr>
          <p:spPr bwMode="auto">
            <a:xfrm>
              <a:off x="2506" y="1603"/>
              <a:ext cx="15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0" name="Line 62"/>
            <p:cNvSpPr>
              <a:spLocks noChangeShapeType="1"/>
            </p:cNvSpPr>
            <p:nvPr/>
          </p:nvSpPr>
          <p:spPr bwMode="auto">
            <a:xfrm>
              <a:off x="4070"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1" name="Line 63"/>
            <p:cNvSpPr>
              <a:spLocks noChangeShapeType="1"/>
            </p:cNvSpPr>
            <p:nvPr/>
          </p:nvSpPr>
          <p:spPr bwMode="auto">
            <a:xfrm>
              <a:off x="2505" y="1496"/>
              <a:ext cx="1" cy="20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2" name="Text Box 64"/>
            <p:cNvSpPr txBox="1">
              <a:spLocks noChangeArrowheads="1"/>
            </p:cNvSpPr>
            <p:nvPr/>
          </p:nvSpPr>
          <p:spPr bwMode="auto">
            <a:xfrm>
              <a:off x="2936" y="1500"/>
              <a:ext cx="822" cy="2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effectLst>
                    <a:outerShdw blurRad="38100" dist="38100" dir="2700000" algn="tl">
                      <a:srgbClr val="C0C0C0"/>
                    </a:outerShdw>
                  </a:effectLst>
                </a:rPr>
                <a:t>Private Firm</a:t>
              </a:r>
            </a:p>
          </p:txBody>
        </p:sp>
      </p:grpSp>
      <p:sp>
        <p:nvSpPr>
          <p:cNvPr id="104514" name="Line 66"/>
          <p:cNvSpPr>
            <a:spLocks noChangeShapeType="1"/>
          </p:cNvSpPr>
          <p:nvPr/>
        </p:nvSpPr>
        <p:spPr bwMode="auto">
          <a:xfrm>
            <a:off x="5502275" y="5013325"/>
            <a:ext cx="24828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5" name="Line 67"/>
          <p:cNvSpPr>
            <a:spLocks noChangeShapeType="1"/>
          </p:cNvSpPr>
          <p:nvPr/>
        </p:nvSpPr>
        <p:spPr bwMode="auto">
          <a:xfrm>
            <a:off x="7985125" y="4843464"/>
            <a:ext cx="1588" cy="3206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6" name="Line 68"/>
          <p:cNvSpPr>
            <a:spLocks noChangeShapeType="1"/>
          </p:cNvSpPr>
          <p:nvPr/>
        </p:nvSpPr>
        <p:spPr bwMode="auto">
          <a:xfrm>
            <a:off x="5500689" y="4843464"/>
            <a:ext cx="1587" cy="3206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517" name="Text Box 69"/>
          <p:cNvSpPr txBox="1">
            <a:spLocks noChangeArrowheads="1"/>
          </p:cNvSpPr>
          <p:nvPr/>
        </p:nvSpPr>
        <p:spPr bwMode="auto">
          <a:xfrm>
            <a:off x="6184901" y="4849813"/>
            <a:ext cx="1406525" cy="92551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effectLst>
                  <a:outerShdw blurRad="38100" dist="38100" dir="2700000" algn="tl">
                    <a:srgbClr val="C0C0C0"/>
                  </a:outerShdw>
                </a:effectLst>
              </a:rPr>
              <a:t>New Venture</a:t>
            </a:r>
          </a:p>
          <a:p>
            <a:pPr algn="ctr"/>
            <a:r>
              <a:rPr lang="en-US">
                <a:effectLst>
                  <a:outerShdw blurRad="38100" dist="38100" dir="2700000" algn="tl">
                    <a:srgbClr val="C0C0C0"/>
                  </a:outerShdw>
                </a:effectLst>
              </a:rPr>
              <a:t>Development</a:t>
            </a:r>
          </a:p>
          <a:p>
            <a:pPr algn="ctr"/>
            <a:r>
              <a:rPr lang="en-US">
                <a:effectLst>
                  <a:outerShdw blurRad="38100" dist="38100" dir="2700000" algn="tl">
                    <a:srgbClr val="C0C0C0"/>
                  </a:outerShdw>
                </a:effectLst>
              </a:rPr>
              <a:t>Groups</a:t>
            </a:r>
          </a:p>
        </p:txBody>
      </p:sp>
      <p:sp>
        <p:nvSpPr>
          <p:cNvPr id="104518" name="Text Box 70"/>
          <p:cNvSpPr txBox="1">
            <a:spLocks noChangeArrowheads="1"/>
          </p:cNvSpPr>
          <p:nvPr/>
        </p:nvSpPr>
        <p:spPr bwMode="auto">
          <a:xfrm>
            <a:off x="1141910" y="6190422"/>
            <a:ext cx="9948877" cy="461665"/>
          </a:xfrm>
          <a:prstGeom prst="rect">
            <a:avLst/>
          </a:prstGeom>
          <a:noFill/>
          <a:ln w="9525">
            <a:noFill/>
            <a:miter lim="800000"/>
            <a:headEnd/>
            <a:tailEnd/>
          </a:ln>
          <a:effectLst/>
          <a:extLst/>
        </p:spPr>
        <p:txBody>
          <a:bodyPr wrap="none">
            <a:spAutoFit/>
          </a:bodyPr>
          <a:lstStyle/>
          <a:p>
            <a:r>
              <a:rPr lang="en-US" sz="2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TECHNOLOGY DEVELOPMENT: ACTIVITIES AND INSTITUTION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 NETWORK</a:t>
            </a:r>
            <a:endParaRPr lang="en-US" dirty="0"/>
          </a:p>
        </p:txBody>
      </p:sp>
      <p:sp>
        <p:nvSpPr>
          <p:cNvPr id="3" name="Content Placeholder 2"/>
          <p:cNvSpPr>
            <a:spLocks noGrp="1"/>
          </p:cNvSpPr>
          <p:nvPr>
            <p:ph idx="1"/>
          </p:nvPr>
        </p:nvSpPr>
        <p:spPr>
          <a:xfrm>
            <a:off x="508000" y="1412875"/>
            <a:ext cx="11176000" cy="3644075"/>
          </a:xfrm>
        </p:spPr>
        <p:txBody>
          <a:bodyPr/>
          <a:lstStyle/>
          <a:p>
            <a:r>
              <a:rPr lang="en-US" dirty="0" smtClean="0"/>
              <a:t>In the technological environment, inter linkages develop between numerous organization. </a:t>
            </a:r>
          </a:p>
          <a:p>
            <a:r>
              <a:rPr lang="en-US" dirty="0" smtClean="0"/>
              <a:t>Thus, organizations with widely differing missions, such as universities, private firms, or government agencies (e.g. BATAN)—all part of the technological environment—become connected through networks that facilitate the flow of information, resources, personnel, and other inputs necessary for technology development and diffusion.</a:t>
            </a:r>
            <a:endParaRPr lang="en-US" dirty="0"/>
          </a:p>
        </p:txBody>
      </p:sp>
    </p:spTree>
    <p:extLst>
      <p:ext uri="{BB962C8B-B14F-4D97-AF65-F5344CB8AC3E}">
        <p14:creationId xmlns:p14="http://schemas.microsoft.com/office/powerpoint/2010/main" val="19336474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lstStyle/>
          <a:p>
            <a:r>
              <a:rPr lang="en-US" sz="3200" dirty="0" smtClean="0"/>
              <a:t>Interconnections among </a:t>
            </a:r>
            <a:br>
              <a:rPr lang="en-US" sz="3200" dirty="0" smtClean="0"/>
            </a:br>
            <a:r>
              <a:rPr lang="en-US" sz="3200" dirty="0" smtClean="0"/>
              <a:t>TECHNOLOGY DEVELOPER</a:t>
            </a:r>
            <a:endParaRPr lang="en-US" sz="3200" dirty="0"/>
          </a:p>
        </p:txBody>
      </p:sp>
      <p:sp>
        <p:nvSpPr>
          <p:cNvPr id="112643" name="Rectangle 3"/>
          <p:cNvSpPr>
            <a:spLocks noGrp="1" noChangeArrowheads="1"/>
          </p:cNvSpPr>
          <p:nvPr>
            <p:ph idx="1"/>
          </p:nvPr>
        </p:nvSpPr>
        <p:spPr>
          <a:xfrm>
            <a:off x="1949450" y="1782763"/>
            <a:ext cx="8229600" cy="3644075"/>
          </a:xfrm>
        </p:spPr>
        <p:txBody>
          <a:bodyPr/>
          <a:lstStyle/>
          <a:p>
            <a:r>
              <a:rPr lang="en-US" dirty="0" smtClean="0"/>
              <a:t>Increasingly, linkages are forming among the technology developers, both among private organization and between private and public organization. </a:t>
            </a:r>
            <a:endParaRPr lang="en-US" dirty="0"/>
          </a:p>
          <a:p>
            <a:r>
              <a:rPr lang="en-US" dirty="0" smtClean="0"/>
              <a:t>For example, many pharmaceutical firms rely on universities for conducting some basic research necessary for producing commercially viable drugs or therapeutic techniques.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981200" y="354013"/>
            <a:ext cx="8229600" cy="886397"/>
          </a:xfrm>
        </p:spPr>
        <p:txBody>
          <a:bodyPr/>
          <a:lstStyle/>
          <a:p>
            <a:r>
              <a:rPr lang="en-US" sz="3200" dirty="0" smtClean="0"/>
              <a:t>Interconnections among </a:t>
            </a:r>
            <a:br>
              <a:rPr lang="en-US" sz="3200" dirty="0" smtClean="0"/>
            </a:br>
            <a:r>
              <a:rPr lang="en-US" sz="3200" dirty="0" smtClean="0"/>
              <a:t>TECHNOLOGY DEVELOPER and FACILITATORS</a:t>
            </a:r>
            <a:endParaRPr lang="en-US" sz="3200" dirty="0"/>
          </a:p>
        </p:txBody>
      </p:sp>
      <p:sp>
        <p:nvSpPr>
          <p:cNvPr id="112643" name="Rectangle 3"/>
          <p:cNvSpPr>
            <a:spLocks noGrp="1" noChangeArrowheads="1"/>
          </p:cNvSpPr>
          <p:nvPr>
            <p:ph idx="1"/>
          </p:nvPr>
        </p:nvSpPr>
        <p:spPr>
          <a:xfrm>
            <a:off x="1949450" y="1782763"/>
            <a:ext cx="8229600" cy="4622804"/>
          </a:xfrm>
        </p:spPr>
        <p:txBody>
          <a:bodyPr/>
          <a:lstStyle/>
          <a:p>
            <a:r>
              <a:rPr lang="en-US" dirty="0" smtClean="0"/>
              <a:t>Technology facilitator, such as LIPI stimulate technological development by other organization, creating inter-organizational linkages between technology developers and facilitators. </a:t>
            </a:r>
            <a:endParaRPr lang="en-US" dirty="0"/>
          </a:p>
          <a:p>
            <a:r>
              <a:rPr lang="en-US" dirty="0" smtClean="0"/>
              <a:t>The facilitating organizations, be they private or public, function in three major capacities:</a:t>
            </a:r>
          </a:p>
          <a:p>
            <a:pPr lvl="1"/>
            <a:r>
              <a:rPr lang="en-US" dirty="0" smtClean="0"/>
              <a:t>Resource providers.</a:t>
            </a:r>
          </a:p>
          <a:p>
            <a:pPr lvl="1"/>
            <a:r>
              <a:rPr lang="en-US" dirty="0" smtClean="0"/>
              <a:t>Policy analysts</a:t>
            </a:r>
          </a:p>
          <a:p>
            <a:pPr lvl="1"/>
            <a:r>
              <a:rPr lang="en-US" dirty="0" smtClean="0"/>
              <a:t>Linking organizations.</a:t>
            </a:r>
            <a:endParaRPr lang="en-US" dirty="0"/>
          </a:p>
        </p:txBody>
      </p:sp>
    </p:spTree>
    <p:extLst>
      <p:ext uri="{BB962C8B-B14F-4D97-AF65-F5344CB8AC3E}">
        <p14:creationId xmlns:p14="http://schemas.microsoft.com/office/powerpoint/2010/main" val="32790672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6"/>
          <p:cNvSpPr>
            <a:spLocks noGrp="1" noChangeArrowheads="1"/>
          </p:cNvSpPr>
          <p:nvPr>
            <p:ph type="title"/>
          </p:nvPr>
        </p:nvSpPr>
        <p:spPr>
          <a:xfrm>
            <a:off x="508000" y="230189"/>
            <a:ext cx="11176000" cy="997196"/>
          </a:xfrm>
        </p:spPr>
        <p:txBody>
          <a:bodyPr/>
          <a:lstStyle/>
          <a:p>
            <a:r>
              <a:rPr lang="en-US" sz="3600" dirty="0" smtClean="0"/>
              <a:t>Change in</a:t>
            </a:r>
            <a:r>
              <a:rPr lang="en-US" sz="3600" dirty="0"/>
              <a:t/>
            </a:r>
            <a:br>
              <a:rPr lang="en-US" sz="3600" dirty="0"/>
            </a:br>
            <a:r>
              <a:rPr lang="en-US" sz="3600" dirty="0">
                <a:solidFill>
                  <a:srgbClr val="FF9900"/>
                </a:solidFill>
              </a:rPr>
              <a:t>Technological Environment</a:t>
            </a:r>
          </a:p>
        </p:txBody>
      </p:sp>
      <p:sp>
        <p:nvSpPr>
          <p:cNvPr id="113671" name="Rectangle 7"/>
          <p:cNvSpPr>
            <a:spLocks noGrp="1" noChangeArrowheads="1"/>
          </p:cNvSpPr>
          <p:nvPr>
            <p:ph idx="1"/>
          </p:nvPr>
        </p:nvSpPr>
        <p:spPr>
          <a:xfrm>
            <a:off x="1981200" y="2178050"/>
            <a:ext cx="8229600" cy="2579168"/>
          </a:xfrm>
        </p:spPr>
        <p:txBody>
          <a:bodyPr/>
          <a:lstStyle/>
          <a:p>
            <a:pPr marL="609600" indent="-609600">
              <a:spcBef>
                <a:spcPct val="0"/>
              </a:spcBef>
              <a:buNone/>
            </a:pPr>
            <a:r>
              <a:rPr lang="en-US" sz="3600" dirty="0" smtClean="0">
                <a:solidFill>
                  <a:schemeClr val="tx2"/>
                </a:solidFill>
                <a:latin typeface="Berlin Sans FB Demi" panose="020E0802020502020306" pitchFamily="34" charset="0"/>
              </a:rPr>
              <a:t>Change in the technological environment often come about in two interrelated ways:</a:t>
            </a:r>
            <a:endParaRPr lang="en-US" sz="3600" dirty="0">
              <a:solidFill>
                <a:schemeClr val="tx2"/>
              </a:solidFill>
              <a:latin typeface="Berlin Sans FB Demi" panose="020E0802020502020306" pitchFamily="34" charset="0"/>
            </a:endParaRPr>
          </a:p>
          <a:p>
            <a:pPr marL="609600" indent="-609600">
              <a:buFontTx/>
              <a:buAutoNum type="arabicPeriod"/>
            </a:pPr>
            <a:r>
              <a:rPr lang="en-US" dirty="0">
                <a:solidFill>
                  <a:srgbClr val="FF9900"/>
                </a:solidFill>
              </a:rPr>
              <a:t>Induced Changes</a:t>
            </a:r>
            <a:r>
              <a:rPr lang="en-US" dirty="0"/>
              <a:t> </a:t>
            </a:r>
            <a:endParaRPr lang="en-US" dirty="0" smtClean="0"/>
          </a:p>
          <a:p>
            <a:pPr marL="609600" indent="-609600">
              <a:buFontTx/>
              <a:buAutoNum type="arabicPeriod"/>
            </a:pPr>
            <a:r>
              <a:rPr lang="en-US" dirty="0" smtClean="0">
                <a:solidFill>
                  <a:srgbClr val="FF9900"/>
                </a:solidFill>
              </a:rPr>
              <a:t>Autonomous Changes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solidFill>
                  <a:srgbClr val="FF9900"/>
                </a:solidFill>
              </a:rPr>
              <a:t>1. Induced Change</a:t>
            </a:r>
          </a:p>
        </p:txBody>
      </p:sp>
      <p:sp>
        <p:nvSpPr>
          <p:cNvPr id="117763" name="Rectangle 3"/>
          <p:cNvSpPr>
            <a:spLocks noGrp="1" noChangeArrowheads="1"/>
          </p:cNvSpPr>
          <p:nvPr>
            <p:ph idx="1"/>
          </p:nvPr>
        </p:nvSpPr>
        <p:spPr>
          <a:xfrm>
            <a:off x="508000" y="1412875"/>
            <a:ext cx="11176000" cy="2314480"/>
          </a:xfrm>
        </p:spPr>
        <p:txBody>
          <a:bodyPr/>
          <a:lstStyle/>
          <a:p>
            <a:pPr marL="0" indent="0">
              <a:buNone/>
            </a:pPr>
            <a:r>
              <a:rPr lang="en-US" dirty="0" smtClean="0"/>
              <a:t>Induced changes represent the technological consequences created by social, political, or economic forces. </a:t>
            </a:r>
          </a:p>
          <a:p>
            <a:pPr marL="0" indent="0">
              <a:buNone/>
            </a:pPr>
            <a:r>
              <a:rPr lang="en-US" dirty="0" smtClean="0"/>
              <a:t>For example: demographics and lifestyles, especially through their impact on the political and economic areas, often influence the nature and direction of technology development.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9900"/>
                </a:solidFill>
              </a:rPr>
              <a:t>2. Autonomous Change</a:t>
            </a:r>
            <a:endParaRPr lang="en-US" dirty="0"/>
          </a:p>
        </p:txBody>
      </p:sp>
      <p:sp>
        <p:nvSpPr>
          <p:cNvPr id="3" name="Content Placeholder 2"/>
          <p:cNvSpPr>
            <a:spLocks noGrp="1"/>
          </p:cNvSpPr>
          <p:nvPr>
            <p:ph idx="1"/>
          </p:nvPr>
        </p:nvSpPr>
        <p:spPr>
          <a:xfrm>
            <a:off x="508000" y="1412875"/>
            <a:ext cx="11176000" cy="2757678"/>
          </a:xfrm>
        </p:spPr>
        <p:txBody>
          <a:bodyPr/>
          <a:lstStyle/>
          <a:p>
            <a:r>
              <a:rPr lang="en-US" dirty="0" smtClean="0"/>
              <a:t>This </a:t>
            </a:r>
            <a:r>
              <a:rPr lang="en-US" dirty="0"/>
              <a:t>changes are initiated by technology developers but are largely independent of the forces in other macro environmental </a:t>
            </a:r>
            <a:r>
              <a:rPr lang="en-US" dirty="0" smtClean="0"/>
              <a:t>segment.</a:t>
            </a:r>
          </a:p>
          <a:p>
            <a:r>
              <a:rPr lang="en-US" dirty="0" smtClean="0"/>
              <a:t>This </a:t>
            </a:r>
            <a:r>
              <a:rPr lang="en-US" dirty="0"/>
              <a:t>changes are less predictable than induced changes, but they can be </a:t>
            </a:r>
            <a:r>
              <a:rPr lang="en-US" dirty="0" smtClean="0"/>
              <a:t>tracked </a:t>
            </a:r>
            <a:r>
              <a:rPr lang="en-US" dirty="0"/>
              <a:t>on an ongoing basis through personal sources of information</a:t>
            </a:r>
          </a:p>
        </p:txBody>
      </p:sp>
    </p:spTree>
    <p:extLst>
      <p:ext uri="{BB962C8B-B14F-4D97-AF65-F5344CB8AC3E}">
        <p14:creationId xmlns:p14="http://schemas.microsoft.com/office/powerpoint/2010/main" val="27480578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solidFill>
                  <a:srgbClr val="FF9900"/>
                </a:solidFill>
              </a:rPr>
              <a:t>2. Autonomous Change</a:t>
            </a:r>
          </a:p>
        </p:txBody>
      </p:sp>
      <p:sp>
        <p:nvSpPr>
          <p:cNvPr id="118787" name="Rectangle 3"/>
          <p:cNvSpPr>
            <a:spLocks noGrp="1" noChangeArrowheads="1"/>
          </p:cNvSpPr>
          <p:nvPr>
            <p:ph idx="1"/>
          </p:nvPr>
        </p:nvSpPr>
        <p:spPr>
          <a:xfrm>
            <a:off x="508000" y="1412875"/>
            <a:ext cx="11176000" cy="5133713"/>
          </a:xfrm>
        </p:spPr>
        <p:txBody>
          <a:bodyPr/>
          <a:lstStyle/>
          <a:p>
            <a:pPr marL="0" indent="0">
              <a:lnSpc>
                <a:spcPct val="80000"/>
              </a:lnSpc>
              <a:buNone/>
            </a:pPr>
            <a:r>
              <a:rPr lang="en-US" sz="2400" dirty="0" smtClean="0"/>
              <a:t>Autonomous changes in technology are drivers of fundamental social and economic change: </a:t>
            </a:r>
          </a:p>
          <a:p>
            <a:pPr marL="457200" indent="-457200">
              <a:lnSpc>
                <a:spcPct val="80000"/>
              </a:lnSpc>
              <a:buFont typeface="+mj-lt"/>
              <a:buAutoNum type="arabicPeriod"/>
            </a:pPr>
            <a:r>
              <a:rPr lang="en-US" sz="2400" dirty="0" smtClean="0">
                <a:solidFill>
                  <a:srgbClr val="FF9900"/>
                </a:solidFill>
              </a:rPr>
              <a:t>Social </a:t>
            </a:r>
            <a:r>
              <a:rPr lang="en-US" sz="2400" dirty="0">
                <a:solidFill>
                  <a:srgbClr val="FF9900"/>
                </a:solidFill>
              </a:rPr>
              <a:t>Change. </a:t>
            </a:r>
            <a:endParaRPr lang="en-US" sz="2400" dirty="0"/>
          </a:p>
          <a:p>
            <a:pPr marL="1971675" lvl="2" indent="-457200">
              <a:lnSpc>
                <a:spcPct val="80000"/>
              </a:lnSpc>
              <a:buFontTx/>
              <a:buAutoNum type="alphaLcParenR"/>
            </a:pPr>
            <a:r>
              <a:rPr lang="en-US" sz="2000" dirty="0"/>
              <a:t>First stage </a:t>
            </a:r>
            <a:r>
              <a:rPr lang="en-US" sz="2000" dirty="0" smtClean="0"/>
              <a:t>corresponds to agriculture.</a:t>
            </a:r>
            <a:endParaRPr lang="en-US" sz="2000" dirty="0"/>
          </a:p>
          <a:p>
            <a:pPr marL="1971675" lvl="2" indent="-457200">
              <a:lnSpc>
                <a:spcPct val="80000"/>
              </a:lnSpc>
              <a:buFontTx/>
              <a:buAutoNum type="alphaLcParenR"/>
            </a:pPr>
            <a:r>
              <a:rPr lang="en-US" sz="2000" dirty="0"/>
              <a:t>Second stage </a:t>
            </a:r>
            <a:r>
              <a:rPr lang="en-US" sz="2000" dirty="0" smtClean="0"/>
              <a:t>corresponds to machine production.</a:t>
            </a:r>
            <a:endParaRPr lang="en-US" sz="2000" dirty="0"/>
          </a:p>
          <a:p>
            <a:pPr marL="1971675" lvl="2" indent="-457200">
              <a:lnSpc>
                <a:spcPct val="80000"/>
              </a:lnSpc>
              <a:buFontTx/>
              <a:buAutoNum type="alphaLcParenR"/>
            </a:pPr>
            <a:r>
              <a:rPr lang="en-US" sz="2000" dirty="0"/>
              <a:t>Third stage </a:t>
            </a:r>
            <a:r>
              <a:rPr lang="en-US" sz="2000" dirty="0" smtClean="0"/>
              <a:t>refers to the information revolution triggered by advances in computer technology.</a:t>
            </a:r>
            <a:endParaRPr lang="en-US" sz="2000" dirty="0"/>
          </a:p>
          <a:p>
            <a:pPr marL="457200" indent="-457200">
              <a:lnSpc>
                <a:spcPct val="80000"/>
              </a:lnSpc>
              <a:buFont typeface="+mj-lt"/>
              <a:buAutoNum type="arabicPeriod"/>
            </a:pPr>
            <a:r>
              <a:rPr lang="en-US" sz="2400" dirty="0">
                <a:solidFill>
                  <a:srgbClr val="FF9900"/>
                </a:solidFill>
              </a:rPr>
              <a:t>Long-Wave Theory of Economic Change.</a:t>
            </a:r>
          </a:p>
          <a:p>
            <a:pPr marL="1335088" lvl="1" indent="-533400">
              <a:lnSpc>
                <a:spcPct val="80000"/>
              </a:lnSpc>
              <a:buNone/>
            </a:pPr>
            <a:r>
              <a:rPr lang="en-US" sz="2000" dirty="0"/>
              <a:t>	Arguing that technological innovation lies at the heart of major periods of economic expansion. Process work as follow:</a:t>
            </a:r>
          </a:p>
          <a:p>
            <a:pPr marL="1971675" lvl="2" indent="-457200">
              <a:lnSpc>
                <a:spcPct val="80000"/>
              </a:lnSpc>
              <a:buFontTx/>
              <a:buAutoNum type="alphaLcParenR"/>
            </a:pPr>
            <a:r>
              <a:rPr lang="en-US" sz="1800" dirty="0"/>
              <a:t>First, discoveries in science trigger technological innovation, leading to new product and market.</a:t>
            </a:r>
          </a:p>
          <a:p>
            <a:pPr marL="1971675" lvl="2" indent="-457200">
              <a:lnSpc>
                <a:spcPct val="80000"/>
              </a:lnSpc>
              <a:buFontTx/>
              <a:buAutoNum type="alphaLcParenR"/>
            </a:pPr>
            <a:r>
              <a:rPr lang="en-US" sz="1800" dirty="0"/>
              <a:t>Second, new industries are formed around these markets, and continued innovations in these newly formed industries expand the markets.</a:t>
            </a:r>
          </a:p>
          <a:p>
            <a:pPr marL="1971675" lvl="2" indent="-457200">
              <a:lnSpc>
                <a:spcPct val="80000"/>
              </a:lnSpc>
              <a:buFontTx/>
              <a:buAutoNum type="alphaLcParenR"/>
            </a:pPr>
            <a:r>
              <a:rPr lang="en-US" sz="1800" dirty="0"/>
              <a:t>Third, as technology matures, many competitors enter </a:t>
            </a:r>
            <a:r>
              <a:rPr lang="en-US" sz="1800" dirty="0" smtClean="0"/>
              <a:t>internationally</a:t>
            </a:r>
            <a:r>
              <a:rPr lang="en-US" sz="1800" dirty="0"/>
              <a:t>, eventually creating excess capacity that in turn decreases profitability.</a:t>
            </a:r>
          </a:p>
          <a:p>
            <a:pPr marL="1971675" lvl="2" indent="-457200">
              <a:lnSpc>
                <a:spcPct val="80000"/>
              </a:lnSpc>
              <a:buFontTx/>
              <a:buAutoNum type="alphaLcParenR"/>
            </a:pPr>
            <a:r>
              <a:rPr lang="en-US" sz="1800" dirty="0"/>
              <a:t>Finally, business </a:t>
            </a:r>
            <a:r>
              <a:rPr lang="en-US" sz="1800" dirty="0" smtClean="0"/>
              <a:t>failure</a:t>
            </a:r>
            <a:r>
              <a:rPr lang="en-US" sz="1800" dirty="0"/>
              <a:t>, unemployment, and attendant economic turmoil in financial markets may lead to depressions.</a:t>
            </a:r>
          </a:p>
          <a:p>
            <a:pPr marL="1335088" lvl="1" indent="-533400">
              <a:lnSpc>
                <a:spcPct val="80000"/>
              </a:lnSpc>
              <a:buNone/>
            </a:pPr>
            <a:endParaRPr lang="en-US" sz="2000" dirty="0"/>
          </a:p>
        </p:txBody>
      </p:sp>
    </p:spTree>
    <p:extLst>
      <p:ext uri="{BB962C8B-B14F-4D97-AF65-F5344CB8AC3E}">
        <p14:creationId xmlns:p14="http://schemas.microsoft.com/office/powerpoint/2010/main" val="34371726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508000" y="1412875"/>
            <a:ext cx="11176000" cy="1329595"/>
          </a:xfrm>
        </p:spPr>
        <p:txBody>
          <a:bodyPr/>
          <a:lstStyle/>
          <a:p>
            <a:r>
              <a:rPr lang="en-US" dirty="0" smtClean="0">
                <a:latin typeface="Berlin Sans FB Demi" panose="020E0802020502020306" pitchFamily="34" charset="0"/>
              </a:rPr>
              <a:t>Both type of change in the technological environment—induced and autonomous—create opportunities and threats for firms operating in various industries.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93814" y="2451100"/>
            <a:ext cx="10180432" cy="1522413"/>
          </a:xfrm>
        </p:spPr>
        <p:txBody>
          <a:bodyPr/>
          <a:lstStyle/>
          <a:p>
            <a:r>
              <a:rPr lang="en-US" b="1" spc="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Major Current </a:t>
            </a:r>
            <a:r>
              <a:rPr lang="en-US" b="1" spc="0" dirty="0" smtClean="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Developments  </a:t>
            </a:r>
            <a:br>
              <a:rPr lang="en-US" b="1" spc="0" dirty="0" smtClean="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br>
            <a:r>
              <a:rPr lang="en-US" b="1" spc="0" dirty="0" smtClean="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In </a:t>
            </a:r>
            <a:r>
              <a:rPr lang="en-US" b="1" spc="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The </a:t>
            </a:r>
            <a:r>
              <a:rPr lang="en-US" b="1" spc="0" dirty="0" smtClean="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Technological Environment</a:t>
            </a:r>
            <a:r>
              <a:rPr lang="en-US" b="1" spc="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
            </a:r>
            <a:br>
              <a:rPr lang="en-US" b="1" spc="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br>
            <a:endParaRPr lang="en-US" b="1" spc="0" dirty="0">
              <a:ln w="6600">
                <a:solidFill>
                  <a:schemeClr val="accent2"/>
                </a:solidFill>
                <a:prstDash val="solid"/>
              </a:ln>
              <a:solidFill>
                <a:srgbClr val="FFFFFF"/>
              </a:solidFill>
              <a:effectLst>
                <a:outerShdw dist="38100" dir="2700000" algn="tl" rotWithShape="0">
                  <a:schemeClr val="accent2"/>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1329595"/>
          </a:xfrm>
        </p:spPr>
        <p:txBody>
          <a:bodyPr/>
          <a:lstStyle/>
          <a:p>
            <a:r>
              <a:rPr lang="en-US" dirty="0" smtClean="0"/>
              <a:t>Major Current Developments in The Technological Environment</a:t>
            </a:r>
            <a:endParaRPr lang="en-US" dirty="0"/>
          </a:p>
        </p:txBody>
      </p:sp>
      <p:sp>
        <p:nvSpPr>
          <p:cNvPr id="3" name="Content Placeholder 2"/>
          <p:cNvSpPr>
            <a:spLocks noGrp="1"/>
          </p:cNvSpPr>
          <p:nvPr>
            <p:ph idx="1"/>
          </p:nvPr>
        </p:nvSpPr>
        <p:spPr>
          <a:xfrm>
            <a:off x="508000" y="1678339"/>
            <a:ext cx="11176000" cy="2751522"/>
          </a:xfrm>
        </p:spPr>
        <p:txBody>
          <a:bodyPr/>
          <a:lstStyle/>
          <a:p>
            <a:r>
              <a:rPr lang="en-US" dirty="0" smtClean="0"/>
              <a:t>Although a large number of specific developments are taking place in different technological sectors and industries, three general trends deserve special mention: </a:t>
            </a:r>
          </a:p>
          <a:p>
            <a:pPr marL="1031875" lvl="1" indent="-514350">
              <a:buFont typeface="+mj-lt"/>
              <a:buAutoNum type="arabicParenR"/>
            </a:pPr>
            <a:r>
              <a:rPr lang="en-US" dirty="0" smtClean="0"/>
              <a:t>Globalization </a:t>
            </a:r>
          </a:p>
          <a:p>
            <a:pPr marL="1031875" lvl="1" indent="-514350">
              <a:buFont typeface="+mj-lt"/>
              <a:buAutoNum type="arabicParenR"/>
            </a:pPr>
            <a:r>
              <a:rPr lang="en-US" dirty="0" smtClean="0"/>
              <a:t>Time Compression </a:t>
            </a:r>
          </a:p>
          <a:p>
            <a:pPr marL="1031875" lvl="1" indent="-514350">
              <a:buFont typeface="+mj-lt"/>
              <a:buAutoNum type="arabicParenR"/>
            </a:pPr>
            <a:r>
              <a:rPr lang="en-US" dirty="0" smtClean="0"/>
              <a:t>Technology Integration</a:t>
            </a:r>
            <a:endParaRPr lang="en-US" dirty="0"/>
          </a:p>
        </p:txBody>
      </p:sp>
    </p:spTree>
    <p:extLst>
      <p:ext uri="{BB962C8B-B14F-4D97-AF65-F5344CB8AC3E}">
        <p14:creationId xmlns:p14="http://schemas.microsoft.com/office/powerpoint/2010/main" val="12376043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362921"/>
            <a:ext cx="11176000" cy="553998"/>
          </a:xfrm>
        </p:spPr>
        <p:txBody>
          <a:bodyPr/>
          <a:lstStyle/>
          <a:p>
            <a:r>
              <a:rPr lang="en-US" sz="4000" b="1" dirty="0" smtClean="0"/>
              <a:t>Globalization-Time Compression-Technology Integration</a:t>
            </a:r>
            <a:endParaRPr lang="en-US" sz="4000" b="1" dirty="0"/>
          </a:p>
        </p:txBody>
      </p:sp>
      <p:sp>
        <p:nvSpPr>
          <p:cNvPr id="101379" name="Rectangle 3"/>
          <p:cNvSpPr>
            <a:spLocks noGrp="1" noChangeArrowheads="1"/>
          </p:cNvSpPr>
          <p:nvPr>
            <p:ph idx="1"/>
          </p:nvPr>
        </p:nvSpPr>
        <p:spPr/>
        <p:txBody>
          <a:bodyPr/>
          <a:lstStyle/>
          <a:p>
            <a:pPr marL="609600" indent="-609600">
              <a:lnSpc>
                <a:spcPct val="90000"/>
              </a:lnSpc>
              <a:buFontTx/>
              <a:buAutoNum type="arabicPeriod"/>
            </a:pPr>
            <a:r>
              <a:rPr lang="en-US" sz="2800" b="1" dirty="0">
                <a:solidFill>
                  <a:srgbClr val="FF9900"/>
                </a:solidFill>
              </a:rPr>
              <a:t>Globalization</a:t>
            </a:r>
          </a:p>
          <a:p>
            <a:pPr marL="1371600" lvl="2" indent="-457200">
              <a:lnSpc>
                <a:spcPct val="90000"/>
              </a:lnSpc>
              <a:buFontTx/>
              <a:buAutoNum type="alphaLcPeriod"/>
            </a:pPr>
            <a:r>
              <a:rPr lang="en-US" sz="2000" dirty="0"/>
              <a:t>Resource allocated to technology development</a:t>
            </a:r>
          </a:p>
          <a:p>
            <a:pPr marL="1371600" lvl="2" indent="-457200">
              <a:lnSpc>
                <a:spcPct val="90000"/>
              </a:lnSpc>
              <a:buFontTx/>
              <a:buAutoNum type="alphaLcPeriod"/>
            </a:pPr>
            <a:r>
              <a:rPr lang="en-US" sz="2000" dirty="0"/>
              <a:t>Changing location of manufacturing facilities</a:t>
            </a:r>
          </a:p>
          <a:p>
            <a:pPr marL="1371600" lvl="2" indent="-457200">
              <a:lnSpc>
                <a:spcPct val="90000"/>
              </a:lnSpc>
              <a:buFontTx/>
              <a:buAutoNum type="alphaLcPeriod"/>
            </a:pPr>
            <a:r>
              <a:rPr lang="en-US" sz="2000" dirty="0"/>
              <a:t>Rise of multinationals</a:t>
            </a:r>
          </a:p>
          <a:p>
            <a:pPr marL="1371600" lvl="2" indent="-457200">
              <a:lnSpc>
                <a:spcPct val="90000"/>
              </a:lnSpc>
              <a:buFontTx/>
              <a:buAutoNum type="alphaLcPeriod"/>
            </a:pPr>
            <a:r>
              <a:rPr lang="en-US" sz="2000" dirty="0"/>
              <a:t>Comparative advantage of nations</a:t>
            </a:r>
          </a:p>
          <a:p>
            <a:pPr marL="609600" indent="-609600">
              <a:lnSpc>
                <a:spcPct val="90000"/>
              </a:lnSpc>
              <a:buFontTx/>
              <a:buAutoNum type="arabicPeriod"/>
            </a:pPr>
            <a:r>
              <a:rPr lang="en-US" sz="2800" b="1" dirty="0">
                <a:solidFill>
                  <a:srgbClr val="FF9900"/>
                </a:solidFill>
              </a:rPr>
              <a:t>Time Compression</a:t>
            </a:r>
          </a:p>
          <a:p>
            <a:pPr marL="1371600" lvl="2" indent="-457200">
              <a:lnSpc>
                <a:spcPct val="90000"/>
              </a:lnSpc>
              <a:buFontTx/>
              <a:buAutoNum type="alphaLcPeriod"/>
            </a:pPr>
            <a:r>
              <a:rPr lang="en-US" sz="2000" dirty="0"/>
              <a:t>Shortened product life cycles</a:t>
            </a:r>
          </a:p>
          <a:p>
            <a:pPr marL="1371600" lvl="2" indent="-457200">
              <a:lnSpc>
                <a:spcPct val="90000"/>
              </a:lnSpc>
              <a:buFontTx/>
              <a:buAutoNum type="alphaLcPeriod"/>
            </a:pPr>
            <a:r>
              <a:rPr lang="en-US" sz="2000" dirty="0"/>
              <a:t>Shortened development times</a:t>
            </a:r>
          </a:p>
          <a:p>
            <a:pPr marL="1371600" lvl="2" indent="-457200">
              <a:lnSpc>
                <a:spcPct val="90000"/>
              </a:lnSpc>
              <a:buFontTx/>
              <a:buAutoNum type="alphaLcPeriod"/>
            </a:pPr>
            <a:r>
              <a:rPr lang="en-US" sz="2000" dirty="0"/>
              <a:t>Decreasing payback periods</a:t>
            </a:r>
          </a:p>
          <a:p>
            <a:pPr marL="609600" indent="-609600">
              <a:lnSpc>
                <a:spcPct val="90000"/>
              </a:lnSpc>
              <a:buFontTx/>
              <a:buAutoNum type="arabicPeriod"/>
            </a:pPr>
            <a:r>
              <a:rPr lang="en-US" sz="2800" b="1" dirty="0">
                <a:solidFill>
                  <a:srgbClr val="FF9900"/>
                </a:solidFill>
              </a:rPr>
              <a:t>Technology Integration</a:t>
            </a:r>
          </a:p>
          <a:p>
            <a:pPr marL="1371600" lvl="2" indent="-457200">
              <a:lnSpc>
                <a:spcPct val="90000"/>
              </a:lnSpc>
              <a:buFontTx/>
              <a:buAutoNum type="alphaLcPeriod"/>
            </a:pPr>
            <a:r>
              <a:rPr lang="en-US" sz="2000" dirty="0"/>
              <a:t>Combining technologies to develop new products</a:t>
            </a:r>
          </a:p>
          <a:p>
            <a:pPr marL="1371600" lvl="2" indent="-457200">
              <a:lnSpc>
                <a:spcPct val="90000"/>
              </a:lnSpc>
              <a:buFontTx/>
              <a:buAutoNum type="alphaLcPeriod"/>
            </a:pPr>
            <a:r>
              <a:rPr lang="en-US" sz="2000" dirty="0"/>
              <a:t>Combining technologies to commercialize product</a:t>
            </a:r>
          </a:p>
          <a:p>
            <a:pPr marL="609600" indent="-609600">
              <a:lnSpc>
                <a:spcPct val="90000"/>
              </a:lnSpc>
              <a:buFontTx/>
              <a:buAutoNum type="arabicPeriod"/>
            </a:pP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8016" name="Group 16"/>
          <p:cNvGrpSpPr>
            <a:grpSpLocks/>
          </p:cNvGrpSpPr>
          <p:nvPr/>
        </p:nvGrpSpPr>
        <p:grpSpPr bwMode="auto">
          <a:xfrm>
            <a:off x="2106614" y="493714"/>
            <a:ext cx="8004175" cy="4814887"/>
            <a:chOff x="367" y="701"/>
            <a:chExt cx="5042" cy="3033"/>
          </a:xfrm>
        </p:grpSpPr>
        <p:sp>
          <p:nvSpPr>
            <p:cNvPr id="128003" name="Oval 3"/>
            <p:cNvSpPr>
              <a:spLocks noChangeArrowheads="1"/>
            </p:cNvSpPr>
            <p:nvPr/>
          </p:nvSpPr>
          <p:spPr bwMode="auto">
            <a:xfrm>
              <a:off x="367" y="701"/>
              <a:ext cx="1863" cy="864"/>
            </a:xfrm>
            <a:prstGeom prst="ellipse">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wrap="none" anchor="ctr"/>
            <a:lstStyle/>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Globalization</a:t>
              </a:r>
              <a:endParaRPr lang="en-US" sz="2000" dirty="0">
                <a:effectLst>
                  <a:outerShdw blurRad="38100" dist="38100" dir="2700000" algn="tl">
                    <a:srgbClr val="FFFFFF"/>
                  </a:outerShdw>
                </a:effectLst>
                <a:latin typeface="CG Omega" pitchFamily="34" charset="0"/>
              </a:endParaRPr>
            </a:p>
          </p:txBody>
        </p:sp>
        <p:sp>
          <p:nvSpPr>
            <p:cNvPr id="128004" name="Oval 4"/>
            <p:cNvSpPr>
              <a:spLocks noChangeArrowheads="1"/>
            </p:cNvSpPr>
            <p:nvPr/>
          </p:nvSpPr>
          <p:spPr bwMode="auto">
            <a:xfrm>
              <a:off x="367" y="1795"/>
              <a:ext cx="1863" cy="864"/>
            </a:xfrm>
            <a:prstGeom prst="ellipse">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wrap="none" anchor="ctr"/>
            <a:lstStyle/>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Time Compression</a:t>
              </a:r>
            </a:p>
          </p:txBody>
        </p:sp>
        <p:sp>
          <p:nvSpPr>
            <p:cNvPr id="128005" name="Oval 5"/>
            <p:cNvSpPr>
              <a:spLocks noChangeArrowheads="1"/>
            </p:cNvSpPr>
            <p:nvPr/>
          </p:nvSpPr>
          <p:spPr bwMode="auto">
            <a:xfrm>
              <a:off x="367" y="2870"/>
              <a:ext cx="1863" cy="864"/>
            </a:xfrm>
            <a:prstGeom prst="ellipse">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wrap="none" anchor="ctr"/>
            <a:lstStyle/>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Technology</a:t>
              </a:r>
            </a:p>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Integration</a:t>
              </a:r>
            </a:p>
          </p:txBody>
        </p:sp>
        <p:sp>
          <p:nvSpPr>
            <p:cNvPr id="128006" name="Rectangle 6"/>
            <p:cNvSpPr>
              <a:spLocks noChangeArrowheads="1"/>
            </p:cNvSpPr>
            <p:nvPr/>
          </p:nvSpPr>
          <p:spPr bwMode="auto">
            <a:xfrm>
              <a:off x="2827" y="808"/>
              <a:ext cx="2582" cy="643"/>
            </a:xfrm>
            <a:prstGeom prst="rect">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style>
            <a:lnRef idx="0">
              <a:schemeClr val="accent5"/>
            </a:lnRef>
            <a:fillRef idx="3">
              <a:schemeClr val="accent5"/>
            </a:fillRef>
            <a:effectRef idx="3">
              <a:schemeClr val="accent5"/>
            </a:effectRef>
            <a:fontRef idx="minor">
              <a:schemeClr val="lt1"/>
            </a:fontRef>
          </p:style>
          <p:txBody>
            <a:bodyPr wrap="none" anchor="ctr"/>
            <a:lstStyle/>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The scope of environment is global</a:t>
              </a:r>
            </a:p>
          </p:txBody>
        </p:sp>
        <p:sp>
          <p:nvSpPr>
            <p:cNvPr id="128007" name="Rectangle 7"/>
            <p:cNvSpPr>
              <a:spLocks noChangeArrowheads="1"/>
            </p:cNvSpPr>
            <p:nvPr/>
          </p:nvSpPr>
          <p:spPr bwMode="auto">
            <a:xfrm>
              <a:off x="2827" y="1907"/>
              <a:ext cx="2582" cy="643"/>
            </a:xfrm>
            <a:prstGeom prst="rect">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style>
            <a:lnRef idx="0">
              <a:schemeClr val="accent5"/>
            </a:lnRef>
            <a:fillRef idx="3">
              <a:schemeClr val="accent5"/>
            </a:fillRef>
            <a:effectRef idx="3">
              <a:schemeClr val="accent5"/>
            </a:effectRef>
            <a:fontRef idx="minor">
              <a:schemeClr val="lt1"/>
            </a:fontRef>
          </p:style>
          <p:txBody>
            <a:bodyPr wrap="none" anchor="ctr"/>
            <a:lstStyle/>
            <a:p>
              <a:pPr algn="ctr"/>
              <a:r>
                <a:rPr lang="en-US" sz="2000">
                  <a:ln w="0"/>
                  <a:solidFill>
                    <a:schemeClr val="tx1"/>
                  </a:solidFill>
                  <a:effectLst>
                    <a:outerShdw blurRad="38100" dist="19050" dir="2700000" algn="tl" rotWithShape="0">
                      <a:schemeClr val="tx1">
                        <a:alpha val="40000"/>
                      </a:schemeClr>
                    </a:outerShdw>
                  </a:effectLst>
                  <a:latin typeface="CG Omega" pitchFamily="34" charset="0"/>
                </a:rPr>
                <a:t>Increased interdependence of</a:t>
              </a:r>
            </a:p>
            <a:p>
              <a:pPr algn="ctr"/>
              <a:r>
                <a:rPr lang="en-US" sz="2000">
                  <a:ln w="0"/>
                  <a:solidFill>
                    <a:schemeClr val="tx1"/>
                  </a:solidFill>
                  <a:effectLst>
                    <a:outerShdw blurRad="38100" dist="19050" dir="2700000" algn="tl" rotWithShape="0">
                      <a:schemeClr val="tx1">
                        <a:alpha val="40000"/>
                      </a:schemeClr>
                    </a:outerShdw>
                  </a:effectLst>
                  <a:latin typeface="CG Omega" pitchFamily="34" charset="0"/>
                </a:rPr>
                <a:t>institutions</a:t>
              </a:r>
            </a:p>
          </p:txBody>
        </p:sp>
        <p:sp>
          <p:nvSpPr>
            <p:cNvPr id="128008" name="Rectangle 8"/>
            <p:cNvSpPr>
              <a:spLocks noChangeArrowheads="1"/>
            </p:cNvSpPr>
            <p:nvPr/>
          </p:nvSpPr>
          <p:spPr bwMode="auto">
            <a:xfrm>
              <a:off x="2827" y="2982"/>
              <a:ext cx="2582" cy="643"/>
            </a:xfrm>
            <a:prstGeom prst="rect">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style>
            <a:lnRef idx="0">
              <a:schemeClr val="accent5"/>
            </a:lnRef>
            <a:fillRef idx="3">
              <a:schemeClr val="accent5"/>
            </a:fillRef>
            <a:effectRef idx="3">
              <a:schemeClr val="accent5"/>
            </a:effectRef>
            <a:fontRef idx="minor">
              <a:schemeClr val="lt1"/>
            </a:fontRef>
          </p:style>
          <p:txBody>
            <a:bodyPr wrap="none" anchor="ctr"/>
            <a:lstStyle/>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Need for simultaneous imitation</a:t>
              </a:r>
            </a:p>
            <a:p>
              <a:pPr algn="ctr"/>
              <a:r>
                <a:rPr lang="en-US" sz="2000" dirty="0">
                  <a:ln w="0"/>
                  <a:solidFill>
                    <a:schemeClr val="tx1"/>
                  </a:solidFill>
                  <a:effectLst>
                    <a:outerShdw blurRad="38100" dist="19050" dir="2700000" algn="tl" rotWithShape="0">
                      <a:schemeClr val="tx1">
                        <a:alpha val="40000"/>
                      </a:schemeClr>
                    </a:outerShdw>
                  </a:effectLst>
                  <a:latin typeface="CG Omega" pitchFamily="34" charset="0"/>
                </a:rPr>
                <a:t> and innovation</a:t>
              </a:r>
            </a:p>
          </p:txBody>
        </p:sp>
        <p:cxnSp>
          <p:nvCxnSpPr>
            <p:cNvPr id="128009" name="AutoShape 9"/>
            <p:cNvCxnSpPr>
              <a:cxnSpLocks noChangeShapeType="1"/>
              <a:stCxn id="128003" idx="6"/>
              <a:endCxn id="128006" idx="1"/>
            </p:cNvCxnSpPr>
            <p:nvPr/>
          </p:nvCxnSpPr>
          <p:spPr bwMode="auto">
            <a:xfrm flipV="1">
              <a:off x="2230" y="1130"/>
              <a:ext cx="597" cy="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010" name="AutoShape 10"/>
            <p:cNvCxnSpPr>
              <a:cxnSpLocks noChangeShapeType="1"/>
              <a:stCxn id="128003" idx="6"/>
              <a:endCxn id="128007" idx="1"/>
            </p:cNvCxnSpPr>
            <p:nvPr/>
          </p:nvCxnSpPr>
          <p:spPr bwMode="auto">
            <a:xfrm>
              <a:off x="2230" y="1133"/>
              <a:ext cx="597" cy="1096"/>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011" name="AutoShape 11"/>
            <p:cNvCxnSpPr>
              <a:cxnSpLocks noChangeShapeType="1"/>
              <a:stCxn id="128004" idx="6"/>
              <a:endCxn id="128007" idx="1"/>
            </p:cNvCxnSpPr>
            <p:nvPr/>
          </p:nvCxnSpPr>
          <p:spPr bwMode="auto">
            <a:xfrm>
              <a:off x="2230" y="2227"/>
              <a:ext cx="597" cy="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012" name="AutoShape 12"/>
            <p:cNvCxnSpPr>
              <a:cxnSpLocks noChangeShapeType="1"/>
              <a:stCxn id="128005" idx="6"/>
              <a:endCxn id="128007" idx="1"/>
            </p:cNvCxnSpPr>
            <p:nvPr/>
          </p:nvCxnSpPr>
          <p:spPr bwMode="auto">
            <a:xfrm flipV="1">
              <a:off x="2230" y="2229"/>
              <a:ext cx="597" cy="107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013" name="AutoShape 13"/>
            <p:cNvCxnSpPr>
              <a:cxnSpLocks noChangeShapeType="1"/>
              <a:stCxn id="128004" idx="6"/>
              <a:endCxn id="128008" idx="1"/>
            </p:cNvCxnSpPr>
            <p:nvPr/>
          </p:nvCxnSpPr>
          <p:spPr bwMode="auto">
            <a:xfrm>
              <a:off x="2230" y="2227"/>
              <a:ext cx="597" cy="1077"/>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014" name="AutoShape 14"/>
            <p:cNvCxnSpPr>
              <a:cxnSpLocks noChangeShapeType="1"/>
              <a:stCxn id="128005" idx="6"/>
              <a:endCxn id="128008" idx="1"/>
            </p:cNvCxnSpPr>
            <p:nvPr/>
          </p:nvCxnSpPr>
          <p:spPr bwMode="auto">
            <a:xfrm>
              <a:off x="2230" y="3302"/>
              <a:ext cx="597" cy="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8015" name="Text Box 15"/>
          <p:cNvSpPr txBox="1">
            <a:spLocks noChangeArrowheads="1"/>
          </p:cNvSpPr>
          <p:nvPr/>
        </p:nvSpPr>
        <p:spPr bwMode="auto">
          <a:xfrm>
            <a:off x="2426306" y="5991226"/>
            <a:ext cx="806272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dirty="0">
                <a:solidFill>
                  <a:srgbClr val="FF00FF"/>
                </a:solidFill>
                <a:latin typeface="Colonna MT" panose="04020805060202030203" pitchFamily="82" charset="0"/>
              </a:rPr>
              <a:t>The Impact of Trends on Institutions</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sz="4800"/>
              <a:t>Managerial Implication</a:t>
            </a:r>
          </a:p>
        </p:txBody>
      </p:sp>
      <p:sp>
        <p:nvSpPr>
          <p:cNvPr id="130051" name="Rectangle 3"/>
          <p:cNvSpPr>
            <a:spLocks noGrp="1" noChangeArrowheads="1"/>
          </p:cNvSpPr>
          <p:nvPr>
            <p:ph idx="1"/>
          </p:nvPr>
        </p:nvSpPr>
        <p:spPr>
          <a:xfrm>
            <a:off x="398206" y="1378980"/>
            <a:ext cx="11503741" cy="4438138"/>
          </a:xfrm>
        </p:spPr>
        <p:txBody>
          <a:bodyPr/>
          <a:lstStyle/>
          <a:p>
            <a:pPr marL="609600" indent="-609600" algn="just">
              <a:lnSpc>
                <a:spcPct val="90000"/>
              </a:lnSpc>
              <a:buFontTx/>
              <a:buAutoNum type="arabicPeriod"/>
            </a:pPr>
            <a:r>
              <a:rPr lang="en-US" sz="2800" dirty="0" smtClean="0"/>
              <a:t>Technological environment is dynamic and need to be tracked on an ongoing basis. From an open-system perspective, management of organizations, including technology, should be predicated on the environment facing organization.</a:t>
            </a:r>
          </a:p>
          <a:p>
            <a:pPr marL="609600" indent="-609600" algn="just">
              <a:lnSpc>
                <a:spcPct val="90000"/>
              </a:lnSpc>
              <a:buFontTx/>
              <a:buAutoNum type="arabicPeriod"/>
            </a:pPr>
            <a:r>
              <a:rPr lang="en-US" sz="2800" dirty="0" smtClean="0"/>
              <a:t>Tracking technological changes in the environment requires managers to penetrate the organization and networks that conduct and facilitate technology development.</a:t>
            </a:r>
          </a:p>
          <a:p>
            <a:pPr marL="609600" indent="-609600" algn="just">
              <a:lnSpc>
                <a:spcPct val="90000"/>
              </a:lnSpc>
              <a:buFontTx/>
              <a:buAutoNum type="arabicPeriod"/>
            </a:pPr>
            <a:r>
              <a:rPr lang="en-US" sz="2800" dirty="0" smtClean="0"/>
              <a:t>Globalization, time compression, and technology integration—require managers to adopt a global perspective, enhance organizational speed of response, and work with other </a:t>
            </a:r>
            <a:r>
              <a:rPr lang="en-US" sz="2800" dirty="0" smtClean="0"/>
              <a:t>organizations </a:t>
            </a:r>
            <a:r>
              <a:rPr lang="en-US" sz="2800" dirty="0" smtClean="0"/>
              <a:t>to adapt to technological changes as well as to fully exploit the potential of new technology.</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667764" y="674533"/>
            <a:ext cx="10253485" cy="5696769"/>
          </a:xfrm>
        </p:spPr>
        <p:txBody>
          <a:bodyPr/>
          <a:lstStyle/>
          <a:p>
            <a:endParaRPr lang="en-US" altLang="ja-JP" i="0" smtClean="0"/>
          </a:p>
          <a:p>
            <a:pPr algn="ctr"/>
            <a:r>
              <a:rPr lang="ja-JP" altLang="en-US" i="0" smtClean="0"/>
              <a:t>あ</a:t>
            </a:r>
            <a:r>
              <a:rPr lang="ja-JP" altLang="en-US" i="0" dirty="0"/>
              <a:t>りがと</a:t>
            </a:r>
            <a:r>
              <a:rPr lang="ja-JP" altLang="en-US" i="0" dirty="0" smtClean="0"/>
              <a:t>う  </a:t>
            </a:r>
            <a:r>
              <a:rPr lang="en-US" i="0"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Arigatō</a:t>
            </a:r>
            <a:endParaRPr lang="en-US" altLang="ja-JP" i="0"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endParaRPr lang="en-US" i="0"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5897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of Presentation">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TS010286732">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1_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1674</TotalTime>
  <Words>1230</Words>
  <Application>Microsoft Office PowerPoint</Application>
  <PresentationFormat>Widescreen</PresentationFormat>
  <Paragraphs>170</Paragraphs>
  <Slides>29</Slides>
  <Notes>0</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29</vt:i4>
      </vt:variant>
    </vt:vector>
  </HeadingPairs>
  <TitlesOfParts>
    <vt:vector size="47" baseType="lpstr">
      <vt:lpstr>ＭＳ Ｐゴシック</vt:lpstr>
      <vt:lpstr>Arial</vt:lpstr>
      <vt:lpstr>Berlin Sans FB</vt:lpstr>
      <vt:lpstr>Berlin Sans FB Demi</vt:lpstr>
      <vt:lpstr>Calibri</vt:lpstr>
      <vt:lpstr>Calibri Light</vt:lpstr>
      <vt:lpstr>CG Omega</vt:lpstr>
      <vt:lpstr>Colonna MT</vt:lpstr>
      <vt:lpstr>Courier New</vt:lpstr>
      <vt:lpstr>Garamond</vt:lpstr>
      <vt:lpstr>Segoe</vt:lpstr>
      <vt:lpstr>Wingdings</vt:lpstr>
      <vt:lpstr>Wingdings 2</vt:lpstr>
      <vt:lpstr>Default Design</vt:lpstr>
      <vt:lpstr>Title of Presentation</vt:lpstr>
      <vt:lpstr>White with Courier font for code slides</vt:lpstr>
      <vt:lpstr>TS010286732</vt:lpstr>
      <vt:lpstr>1_White with Courier font for code slides</vt:lpstr>
      <vt:lpstr>Ch. 2 Technological Environment</vt:lpstr>
      <vt:lpstr>Level of Environment</vt:lpstr>
      <vt:lpstr>PowerPoint Presentation</vt:lpstr>
      <vt:lpstr>1. Task Environment</vt:lpstr>
      <vt:lpstr>2. Competitive or  Industrial Environment</vt:lpstr>
      <vt:lpstr>3. Macro environment</vt:lpstr>
      <vt:lpstr>PowerPoint Presentation</vt:lpstr>
      <vt:lpstr>Technological Environment</vt:lpstr>
      <vt:lpstr>Technological Environment</vt:lpstr>
      <vt:lpstr>CREATION OF NEW KNOWLEDGE AND APPLICATION OF THAT KNOWLEDGE</vt:lpstr>
      <vt:lpstr>CREATION OF NEW KNOWLEDGE</vt:lpstr>
      <vt:lpstr>APPLICATION OF KNOWLEDGE</vt:lpstr>
      <vt:lpstr>ACTOR IN THE TECHNOLOGICAL ENVIRONMENT</vt:lpstr>
      <vt:lpstr>The Role of Corporation in the core of TM</vt:lpstr>
      <vt:lpstr>PowerPoint Presentation</vt:lpstr>
      <vt:lpstr>INNOVATION NETWORK</vt:lpstr>
      <vt:lpstr>Interconnections among  TECHNOLOGY DEVELOPER</vt:lpstr>
      <vt:lpstr>Interconnections among  TECHNOLOGY DEVELOPER and FACILITATORS</vt:lpstr>
      <vt:lpstr>Change in Technological Environment</vt:lpstr>
      <vt:lpstr>1. Induced Change</vt:lpstr>
      <vt:lpstr>2. Autonomous Change</vt:lpstr>
      <vt:lpstr>2. Autonomous Change</vt:lpstr>
      <vt:lpstr>PowerPoint Presentation</vt:lpstr>
      <vt:lpstr>Major Current Developments   In The Technological Environment </vt:lpstr>
      <vt:lpstr>Major Current Developments in The Technological Environment</vt:lpstr>
      <vt:lpstr>Globalization-Time Compression-Technology Integration</vt:lpstr>
      <vt:lpstr>PowerPoint Presentation</vt:lpstr>
      <vt:lpstr>Managerial Implication</vt:lpstr>
      <vt:lpstr>PowerPoint Presentation</vt:lpstr>
    </vt:vector>
  </TitlesOfParts>
  <Company>Unsoed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Jaryono Angga Widagdo</cp:lastModifiedBy>
  <cp:revision>81</cp:revision>
  <dcterms:created xsi:type="dcterms:W3CDTF">2005-03-11T15:54:21Z</dcterms:created>
  <dcterms:modified xsi:type="dcterms:W3CDTF">2013-03-19T17:07:23Z</dcterms:modified>
</cp:coreProperties>
</file>