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customXml/itemProps1.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theme/themeOverride1.xml" ContentType="application/vnd.openxmlformats-officedocument.themeOverride+xml"/>
  <Override PartName="/ppt/notesSlides/notesSlide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removePersonalInfoOnSave="1" saveSubsetFonts="1">
  <p:sldMasterIdLst>
    <p:sldMasterId id="2147483648" r:id="rId2"/>
  </p:sldMasterIdLst>
  <p:notesMasterIdLst>
    <p:notesMasterId r:id="rId39"/>
  </p:notesMasterIdLst>
  <p:handoutMasterIdLst>
    <p:handoutMasterId r:id="rId40"/>
  </p:handoutMasterIdLst>
  <p:sldIdLst>
    <p:sldId id="276" r:id="rId3"/>
    <p:sldId id="277" r:id="rId4"/>
    <p:sldId id="331" r:id="rId5"/>
    <p:sldId id="332" r:id="rId6"/>
    <p:sldId id="333" r:id="rId7"/>
    <p:sldId id="334" r:id="rId8"/>
    <p:sldId id="335" r:id="rId9"/>
    <p:sldId id="336" r:id="rId10"/>
    <p:sldId id="337" r:id="rId11"/>
    <p:sldId id="338" r:id="rId12"/>
    <p:sldId id="256" r:id="rId13"/>
    <p:sldId id="339" r:id="rId14"/>
    <p:sldId id="340" r:id="rId15"/>
    <p:sldId id="363" r:id="rId16"/>
    <p:sldId id="342" r:id="rId17"/>
    <p:sldId id="343" r:id="rId18"/>
    <p:sldId id="344" r:id="rId19"/>
    <p:sldId id="364" r:id="rId20"/>
    <p:sldId id="345" r:id="rId21"/>
    <p:sldId id="346" r:id="rId22"/>
    <p:sldId id="347" r:id="rId23"/>
    <p:sldId id="348" r:id="rId24"/>
    <p:sldId id="349" r:id="rId25"/>
    <p:sldId id="353" r:id="rId26"/>
    <p:sldId id="350" r:id="rId27"/>
    <p:sldId id="351" r:id="rId28"/>
    <p:sldId id="352" r:id="rId29"/>
    <p:sldId id="354" r:id="rId30"/>
    <p:sldId id="355" r:id="rId31"/>
    <p:sldId id="357" r:id="rId32"/>
    <p:sldId id="356" r:id="rId33"/>
    <p:sldId id="358" r:id="rId34"/>
    <p:sldId id="359" r:id="rId35"/>
    <p:sldId id="360" r:id="rId36"/>
    <p:sldId id="361" r:id="rId37"/>
    <p:sldId id="362" r:id="rId38"/>
  </p:sldIdLst>
  <p:sldSz cx="12188825" cy="6858000"/>
  <p:notesSz cx="6858000" cy="9144000"/>
  <p:custDataLst>
    <p:tags r:id="rId41"/>
  </p:custData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 xmlns:p15="http://schemas.microsoft.com/office/powerpoint/2012/main">
        <p15:guide id="1" pos="3839" userDrawn="1">
          <p15:clr>
            <a:srgbClr val="A4A3A4"/>
          </p15:clr>
        </p15:guide>
        <p15:guide id="2" orient="horz" pos="2160" userDrawn="1">
          <p15:clr>
            <a:srgbClr val="A4A3A4"/>
          </p15:clr>
        </p15:guide>
      </p15:sldGuideLst>
    </p:ext>
    <p:ext uri="{2D200454-40CA-4A62-9FC3-DE9A4176ACB9}">
      <p15:notesGuideLst xmlns="" xmlns:p15="http://schemas.microsoft.com/office/powerpoint/2012/main">
        <p15:guide id="1" orient="horz" pos="2880">
          <p15:clr>
            <a:srgbClr val="A4A3A4"/>
          </p15:clr>
        </p15:guide>
        <p15:guide id="2" pos="2160">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E85252"/>
    <a:srgbClr val="FF6600"/>
    <a:srgbClr val="FF4F4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000" autoAdjust="0"/>
    <p:restoredTop sz="96270" autoAdjust="0"/>
  </p:normalViewPr>
  <p:slideViewPr>
    <p:cSldViewPr>
      <p:cViewPr varScale="1">
        <p:scale>
          <a:sx n="67" d="100"/>
          <a:sy n="67" d="100"/>
        </p:scale>
        <p:origin x="-780" y="-102"/>
      </p:cViewPr>
      <p:guideLst>
        <p:guide orient="horz" pos="2160"/>
        <p:guide pos="3839"/>
      </p:guideLst>
    </p:cSldViewPr>
  </p:slideViewPr>
  <p:notesTextViewPr>
    <p:cViewPr>
      <p:scale>
        <a:sx n="1" d="1"/>
        <a:sy n="1" d="1"/>
      </p:scale>
      <p:origin x="0" y="0"/>
    </p:cViewPr>
  </p:notesTextViewPr>
  <p:notesViewPr>
    <p:cSldViewPr>
      <p:cViewPr varScale="1">
        <p:scale>
          <a:sx n="63" d="100"/>
          <a:sy n="63" d="100"/>
        </p:scale>
        <p:origin x="2838" y="108"/>
      </p:cViewPr>
      <p:guideLst>
        <p:guide orient="horz" pos="2880"/>
        <p:guide pos="2160"/>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slide" Target="slides/slide24.xml"/><Relationship Id="rId39" Type="http://schemas.openxmlformats.org/officeDocument/2006/relationships/notesMaster" Target="notesMasters/notesMaster1.xml"/><Relationship Id="rId3" Type="http://schemas.openxmlformats.org/officeDocument/2006/relationships/slide" Target="slides/slide1.xml"/><Relationship Id="rId21" Type="http://schemas.openxmlformats.org/officeDocument/2006/relationships/slide" Target="slides/slide19.xml"/><Relationship Id="rId34" Type="http://schemas.openxmlformats.org/officeDocument/2006/relationships/slide" Target="slides/slide32.xml"/><Relationship Id="rId42" Type="http://schemas.openxmlformats.org/officeDocument/2006/relationships/presProps" Target="presProps.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slide" Target="slides/slide31.xml"/><Relationship Id="rId38" Type="http://schemas.openxmlformats.org/officeDocument/2006/relationships/slide" Target="slides/slide36.xml"/><Relationship Id="rId2" Type="http://schemas.openxmlformats.org/officeDocument/2006/relationships/slideMaster" Target="slideMasters/slideMaster1.xml"/><Relationship Id="rId16" Type="http://schemas.openxmlformats.org/officeDocument/2006/relationships/slide" Target="slides/slide14.xml"/><Relationship Id="rId20" Type="http://schemas.openxmlformats.org/officeDocument/2006/relationships/slide" Target="slides/slide18.xml"/><Relationship Id="rId29" Type="http://schemas.openxmlformats.org/officeDocument/2006/relationships/slide" Target="slides/slide27.xml"/><Relationship Id="rId41" Type="http://schemas.openxmlformats.org/officeDocument/2006/relationships/tags" Target="tags/tag1.xml"/><Relationship Id="rId1" Type="http://schemas.openxmlformats.org/officeDocument/2006/relationships/customXml" Target="../customXml/item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slide" Target="slides/slide30.xml"/><Relationship Id="rId37" Type="http://schemas.openxmlformats.org/officeDocument/2006/relationships/slide" Target="slides/slide35.xml"/><Relationship Id="rId40" Type="http://schemas.openxmlformats.org/officeDocument/2006/relationships/handoutMaster" Target="handoutMasters/handoutMaster1.xml"/><Relationship Id="rId45" Type="http://schemas.openxmlformats.org/officeDocument/2006/relationships/tableStyles" Target="tableStyles.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36" Type="http://schemas.openxmlformats.org/officeDocument/2006/relationships/slide" Target="slides/slide34.xml"/><Relationship Id="rId10" Type="http://schemas.openxmlformats.org/officeDocument/2006/relationships/slide" Target="slides/slide8.xml"/><Relationship Id="rId19" Type="http://schemas.openxmlformats.org/officeDocument/2006/relationships/slide" Target="slides/slide17.xml"/><Relationship Id="rId31" Type="http://schemas.openxmlformats.org/officeDocument/2006/relationships/slide" Target="slides/slide29.xml"/><Relationship Id="rId44" Type="http://schemas.openxmlformats.org/officeDocument/2006/relationships/theme" Target="theme/theme1.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slide" Target="slides/slide28.xml"/><Relationship Id="rId35" Type="http://schemas.openxmlformats.org/officeDocument/2006/relationships/slide" Target="slides/slide33.xml"/><Relationship Id="rId43" Type="http://schemas.openxmlformats.org/officeDocument/2006/relationships/viewProps" Target="viewProp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fld id="{1C482589-CB2F-4003-801D-095B67490E73}" type="datetimeFigureOut">
              <a:rPr lang="en-US"/>
              <a:t>3/24/2015</a:t>
            </a:fld>
            <a:endParaRPr/>
          </a:p>
        </p:txBody>
      </p:sp>
      <p:sp>
        <p:nvSpPr>
          <p:cNvPr id="4" name="Footer Placeholder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vl1pPr>
          </a:lstStyle>
          <a:p>
            <a:endParaRPr/>
          </a:p>
        </p:txBody>
      </p:sp>
      <p:sp>
        <p:nvSpPr>
          <p:cNvPr id="5" name="Slide Number Placeholder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vl1pPr>
          </a:lstStyle>
          <a:p>
            <a:fld id="{34A4844B-5D5D-4D8E-9E71-6B297DF4019B}" type="slidenum">
              <a:rPr/>
              <a:t>‹#›</a:t>
            </a:fld>
            <a:endParaRPr/>
          </a:p>
        </p:txBody>
      </p:sp>
    </p:spTree>
    <p:extLst>
      <p:ext uri="{BB962C8B-B14F-4D97-AF65-F5344CB8AC3E}">
        <p14:creationId xmlns:p14="http://schemas.microsoft.com/office/powerpoint/2010/main" val="3858986175"/>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2A7D4DBF-746C-4C25-853D-8A1CBE8404F4}" type="datetimeFigureOut">
              <a:rPr lang="en-US"/>
              <a:t>3/24/2015</a:t>
            </a:fld>
            <a:endParaRPr/>
          </a:p>
        </p:txBody>
      </p:sp>
      <p:sp>
        <p:nvSpPr>
          <p:cNvPr id="4" name="Slide Image Placeholder 3"/>
          <p:cNvSpPr>
            <a:spLocks noGrp="1" noRot="1" noChangeAspect="1"/>
          </p:cNvSpPr>
          <p:nvPr>
            <p:ph type="sldImg" idx="2"/>
          </p:nvPr>
        </p:nvSpPr>
        <p:spPr>
          <a:xfrm>
            <a:off x="382588" y="685800"/>
            <a:ext cx="6092825" cy="3429000"/>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a:t>Click to edit Master text styles</a:t>
            </a:r>
          </a:p>
          <a:p>
            <a:pPr lvl="1"/>
            <a:r>
              <a:rPr/>
              <a:t>Second level</a:t>
            </a:r>
          </a:p>
          <a:p>
            <a:pPr lvl="2"/>
            <a:r>
              <a:rPr/>
              <a:t>Third level</a:t>
            </a:r>
          </a:p>
          <a:p>
            <a:pPr lvl="3"/>
            <a:r>
              <a:rPr/>
              <a:t>Fourth level</a:t>
            </a:r>
          </a:p>
          <a:p>
            <a:pPr lvl="4"/>
            <a:r>
              <a:rPr/>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8DE0FDE7-FE71-46E3-9512-437B13AD5F46}" type="slidenum">
              <a:rPr/>
              <a:t>‹#›</a:t>
            </a:fld>
            <a:endParaRPr/>
          </a:p>
        </p:txBody>
      </p:sp>
    </p:spTree>
    <p:extLst>
      <p:ext uri="{BB962C8B-B14F-4D97-AF65-F5344CB8AC3E}">
        <p14:creationId xmlns:p14="http://schemas.microsoft.com/office/powerpoint/2010/main" val="356697948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55E21A7A-A841-4976-BBD4-1A7C895EC389}" type="slidenum">
              <a:rPr lang="en-US" smtClean="0"/>
              <a:pPr/>
              <a:t>1</a:t>
            </a:fld>
            <a:endParaRPr lang="en-US" dirty="0"/>
          </a:p>
        </p:txBody>
      </p:sp>
    </p:spTree>
    <p:extLst>
      <p:ext uri="{BB962C8B-B14F-4D97-AF65-F5344CB8AC3E}">
        <p14:creationId xmlns:p14="http://schemas.microsoft.com/office/powerpoint/2010/main" val="49638963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55E21A7A-A841-4976-BBD4-1A7C895EC389}" type="slidenum">
              <a:rPr lang="en-US" smtClean="0"/>
              <a:pPr/>
              <a:t>2</a:t>
            </a:fld>
            <a:endParaRPr lang="en-US" dirty="0"/>
          </a:p>
        </p:txBody>
      </p:sp>
    </p:spTree>
    <p:extLst>
      <p:ext uri="{BB962C8B-B14F-4D97-AF65-F5344CB8AC3E}">
        <p14:creationId xmlns:p14="http://schemas.microsoft.com/office/powerpoint/2010/main" val="185555783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8DE0FDE7-FE71-46E3-9512-437B13AD5F46}" type="slidenum">
              <a:rPr lang="en-US" smtClean="0"/>
              <a:t>31</a:t>
            </a:fld>
            <a:endParaRPr lang="en-US"/>
          </a:p>
        </p:txBody>
      </p:sp>
    </p:spTree>
    <p:extLst>
      <p:ext uri="{BB962C8B-B14F-4D97-AF65-F5344CB8AC3E}">
        <p14:creationId xmlns:p14="http://schemas.microsoft.com/office/powerpoint/2010/main" val="40902170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674812" y="1524000"/>
            <a:ext cx="8839201" cy="3200400"/>
          </a:xfrm>
        </p:spPr>
        <p:txBody>
          <a:bodyPr>
            <a:noAutofit/>
          </a:bodyPr>
          <a:lstStyle>
            <a:lvl1pPr>
              <a:defRPr sz="5400"/>
            </a:lvl1pPr>
          </a:lstStyle>
          <a:p>
            <a:r>
              <a:rPr lang="en-US" smtClean="0"/>
              <a:t>Click to edit Master title style</a:t>
            </a:r>
            <a:endParaRPr/>
          </a:p>
        </p:txBody>
      </p:sp>
      <p:sp>
        <p:nvSpPr>
          <p:cNvPr id="3" name="Subtitle 2"/>
          <p:cNvSpPr>
            <a:spLocks noGrp="1"/>
          </p:cNvSpPr>
          <p:nvPr>
            <p:ph type="subTitle" idx="1"/>
          </p:nvPr>
        </p:nvSpPr>
        <p:spPr>
          <a:xfrm>
            <a:off x="1674813" y="4876800"/>
            <a:ext cx="7162799" cy="990600"/>
          </a:xfrm>
        </p:spPr>
        <p:txBody>
          <a:bodyPr lIns="91440">
            <a:normAutofit/>
          </a:bodyPr>
          <a:lstStyle>
            <a:lvl1pPr marL="0" indent="0" algn="l">
              <a:spcBef>
                <a:spcPts val="0"/>
              </a:spcBef>
              <a:buNone/>
              <a:defRPr sz="2000" cap="all" spc="250" baseline="0">
                <a:solidFill>
                  <a:schemeClr val="bg2">
                    <a:lumMod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a:p>
        </p:txBody>
      </p:sp>
    </p:spTree>
    <p:extLst>
      <p:ext uri="{BB962C8B-B14F-4D97-AF65-F5344CB8AC3E}">
        <p14:creationId xmlns:p14="http://schemas.microsoft.com/office/powerpoint/2010/main" val="1988707708"/>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normAutofit/>
          </a:bodyPr>
          <a:lstStyle>
            <a:lvl1pPr>
              <a:defRPr sz="3200">
                <a:effectLst>
                  <a:outerShdw blurRad="38100" dist="38100" dir="2700000" algn="tl">
                    <a:srgbClr val="000000">
                      <a:alpha val="43137"/>
                    </a:srgbClr>
                  </a:outerShdw>
                </a:effectLst>
              </a:defRPr>
            </a:lvl1pPr>
            <a:lvl2pPr>
              <a:defRPr sz="2800">
                <a:effectLst>
                  <a:outerShdw blurRad="38100" dist="38100" dir="2700000" algn="tl">
                    <a:srgbClr val="000000">
                      <a:alpha val="43137"/>
                    </a:srgbClr>
                  </a:outerShdw>
                </a:effectLst>
              </a:defRPr>
            </a:lvl2pPr>
            <a:lvl3pPr>
              <a:defRPr sz="2400">
                <a:effectLst>
                  <a:outerShdw blurRad="38100" dist="38100" dir="2700000" algn="tl">
                    <a:srgbClr val="000000">
                      <a:alpha val="43137"/>
                    </a:srgbClr>
                  </a:outerShdw>
                </a:effectLst>
              </a:defRPr>
            </a:lvl3pPr>
            <a:lvl4pPr>
              <a:defRPr sz="2000">
                <a:effectLst>
                  <a:outerShdw blurRad="38100" dist="38100" dir="2700000" algn="tl">
                    <a:srgbClr val="000000">
                      <a:alpha val="43137"/>
                    </a:srgbClr>
                  </a:outerShdw>
                </a:effectLst>
              </a:defRPr>
            </a:lvl4pPr>
            <a:lvl5pPr>
              <a:defRPr sz="2000">
                <a:effectLst>
                  <a:outerShdw blurRad="38100" dist="38100" dir="2700000" algn="tl">
                    <a:srgbClr val="000000">
                      <a:alpha val="43137"/>
                    </a:srgbClr>
                  </a:outerShdw>
                </a:effectLst>
              </a:defRPr>
            </a:lvl5pPr>
            <a:lvl6pPr>
              <a:defRPr/>
            </a:lvl6pPr>
            <a:lvl7pPr>
              <a:defRPr/>
            </a:lvl7pPr>
            <a:lvl8pPr>
              <a:defRPr/>
            </a:lvl8pPr>
            <a:lvl9pPr>
              <a:defRPr/>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a:p>
        </p:txBody>
      </p:sp>
      <p:sp>
        <p:nvSpPr>
          <p:cNvPr id="7" name="Title 6"/>
          <p:cNvSpPr>
            <a:spLocks noGrp="1"/>
          </p:cNvSpPr>
          <p:nvPr>
            <p:ph type="title"/>
          </p:nvPr>
        </p:nvSpPr>
        <p:spPr/>
        <p:txBody>
          <a:bodyPr>
            <a:scene3d>
              <a:camera prst="orthographicFront"/>
              <a:lightRig rig="soft" dir="t">
                <a:rot lat="0" lon="0" rev="2400000"/>
              </a:lightRig>
            </a:scene3d>
            <a:sp3d extrusionH="57150" prstMaterial="metal">
              <a:bevelT w="50800" h="44450"/>
            </a:sp3d>
          </a:bodyPr>
          <a:lstStyle>
            <a:lvl1pPr>
              <a:defRPr b="0" cap="none" spc="0">
                <a:ln w="18415" cmpd="sng">
                  <a:solidFill>
                    <a:srgbClr val="FFFF00"/>
                  </a:solidFill>
                  <a:prstDash val="solid"/>
                </a:ln>
                <a:solidFill>
                  <a:srgbClr val="FFFF00"/>
                </a:solidFill>
                <a:effectLst>
                  <a:outerShdw blurRad="152400" dist="63500" dir="2700000" algn="tl" rotWithShape="0">
                    <a:prstClr val="black">
                      <a:alpha val="88000"/>
                    </a:prstClr>
                  </a:outerShdw>
                </a:effectLst>
                <a:latin typeface="Aharoni" panose="02010803020104030203" pitchFamily="2" charset="-79"/>
                <a:cs typeface="Aharoni" panose="02010803020104030203" pitchFamily="2" charset="-79"/>
              </a:defRPr>
            </a:lvl1pPr>
          </a:lstStyle>
          <a:p>
            <a:r>
              <a:rPr lang="en-US" dirty="0" smtClean="0"/>
              <a:t>Click to edit Master title style</a:t>
            </a:r>
            <a:endParaRPr lang="id-ID" dirty="0"/>
          </a:p>
        </p:txBody>
      </p:sp>
    </p:spTree>
    <p:extLst>
      <p:ext uri="{BB962C8B-B14F-4D97-AF65-F5344CB8AC3E}">
        <p14:creationId xmlns:p14="http://schemas.microsoft.com/office/powerpoint/2010/main" val="440086934"/>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1293813" y="3429000"/>
            <a:ext cx="9601201" cy="2286000"/>
          </a:xfrm>
        </p:spPr>
        <p:txBody>
          <a:bodyPr anchor="b">
            <a:normAutofit/>
          </a:bodyPr>
          <a:lstStyle>
            <a:lvl1pPr algn="l">
              <a:defRPr sz="4800" b="0" cap="none" baseline="0"/>
            </a:lvl1pPr>
          </a:lstStyle>
          <a:p>
            <a:r>
              <a:rPr lang="en-US" smtClean="0"/>
              <a:t>Click to edit Master title style</a:t>
            </a:r>
            <a:endParaRPr/>
          </a:p>
        </p:txBody>
      </p:sp>
      <p:sp>
        <p:nvSpPr>
          <p:cNvPr id="3" name="Text Placeholder 2"/>
          <p:cNvSpPr>
            <a:spLocks noGrp="1"/>
          </p:cNvSpPr>
          <p:nvPr>
            <p:ph type="body" idx="1"/>
          </p:nvPr>
        </p:nvSpPr>
        <p:spPr>
          <a:xfrm>
            <a:off x="1293813" y="685800"/>
            <a:ext cx="7543800" cy="1066800"/>
          </a:xfrm>
        </p:spPr>
        <p:txBody>
          <a:bodyPr lIns="91440" anchor="t"/>
          <a:lstStyle>
            <a:lvl1pPr marL="0" indent="0">
              <a:spcBef>
                <a:spcPts val="0"/>
              </a:spcBef>
              <a:buNone/>
              <a:defRPr sz="2000" cap="all" spc="250" baseline="0">
                <a:solidFill>
                  <a:schemeClr val="bg2"/>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Tree>
    <p:extLst>
      <p:ext uri="{BB962C8B-B14F-4D97-AF65-F5344CB8AC3E}">
        <p14:creationId xmlns:p14="http://schemas.microsoft.com/office/powerpoint/2010/main" val="3357889115"/>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par>
    </p:tnLst>
  </p:timing>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a:p>
        </p:txBody>
      </p:sp>
      <p:sp>
        <p:nvSpPr>
          <p:cNvPr id="3" name="Content Placeholder 2"/>
          <p:cNvSpPr>
            <a:spLocks noGrp="1"/>
          </p:cNvSpPr>
          <p:nvPr>
            <p:ph sz="half" idx="1"/>
          </p:nvPr>
        </p:nvSpPr>
        <p:spPr>
          <a:xfrm>
            <a:off x="1293813" y="1828800"/>
            <a:ext cx="4648199" cy="4343400"/>
          </a:xfrm>
        </p:spPr>
        <p:txBody>
          <a:bodyPr>
            <a:normAutofit/>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a:p>
        </p:txBody>
      </p:sp>
      <p:sp>
        <p:nvSpPr>
          <p:cNvPr id="4" name="Content Placeholder 3"/>
          <p:cNvSpPr>
            <a:spLocks noGrp="1"/>
          </p:cNvSpPr>
          <p:nvPr>
            <p:ph sz="half" idx="2"/>
          </p:nvPr>
        </p:nvSpPr>
        <p:spPr>
          <a:xfrm>
            <a:off x="6246812" y="1828801"/>
            <a:ext cx="4648202" cy="4343400"/>
          </a:xfrm>
        </p:spPr>
        <p:txBody>
          <a:bodyPr>
            <a:normAutofit/>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a:p>
        </p:txBody>
      </p:sp>
    </p:spTree>
    <p:extLst>
      <p:ext uri="{BB962C8B-B14F-4D97-AF65-F5344CB8AC3E}">
        <p14:creationId xmlns:p14="http://schemas.microsoft.com/office/powerpoint/2010/main" val="1413878386"/>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par>
    </p:tnLst>
  </p:timing>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a:p>
        </p:txBody>
      </p:sp>
      <p:sp>
        <p:nvSpPr>
          <p:cNvPr id="3" name="Text Placeholder 2"/>
          <p:cNvSpPr>
            <a:spLocks noGrp="1"/>
          </p:cNvSpPr>
          <p:nvPr>
            <p:ph type="body" idx="1"/>
          </p:nvPr>
        </p:nvSpPr>
        <p:spPr>
          <a:xfrm>
            <a:off x="1293813" y="1676400"/>
            <a:ext cx="4646376" cy="762000"/>
          </a:xfrm>
        </p:spPr>
        <p:txBody>
          <a:bodyPr anchor="ctr"/>
          <a:lstStyle>
            <a:lvl1pPr marL="0" indent="0">
              <a:spcBef>
                <a:spcPts val="0"/>
              </a:spcBef>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1293813" y="2438400"/>
            <a:ext cx="4648199" cy="3733800"/>
          </a:xfrm>
        </p:spPr>
        <p:txBody>
          <a:bodyPr>
            <a:normAutofit/>
          </a:bodyPr>
          <a:lstStyle>
            <a:lvl1pPr>
              <a:defRPr sz="20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a:p>
        </p:txBody>
      </p:sp>
      <p:sp>
        <p:nvSpPr>
          <p:cNvPr id="5" name="Text Placeholder 4"/>
          <p:cNvSpPr>
            <a:spLocks noGrp="1"/>
          </p:cNvSpPr>
          <p:nvPr>
            <p:ph type="body" sz="quarter" idx="3"/>
          </p:nvPr>
        </p:nvSpPr>
        <p:spPr>
          <a:xfrm>
            <a:off x="6246812" y="1676400"/>
            <a:ext cx="4648201" cy="762000"/>
          </a:xfrm>
        </p:spPr>
        <p:txBody>
          <a:bodyPr anchor="ctr"/>
          <a:lstStyle>
            <a:lvl1pPr marL="0" indent="0">
              <a:spcBef>
                <a:spcPts val="0"/>
              </a:spcBef>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6246812" y="2438400"/>
            <a:ext cx="4648201" cy="3733800"/>
          </a:xfrm>
        </p:spPr>
        <p:txBody>
          <a:bodyPr>
            <a:normAutofit/>
          </a:bodyPr>
          <a:lstStyle>
            <a:lvl1pPr>
              <a:defRPr sz="20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a:p>
        </p:txBody>
      </p:sp>
    </p:spTree>
    <p:extLst>
      <p:ext uri="{BB962C8B-B14F-4D97-AF65-F5344CB8AC3E}">
        <p14:creationId xmlns:p14="http://schemas.microsoft.com/office/powerpoint/2010/main" val="3195692022"/>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par>
    </p:tnLst>
  </p:timing>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a:p>
        </p:txBody>
      </p:sp>
    </p:spTree>
    <p:extLst>
      <p:ext uri="{BB962C8B-B14F-4D97-AF65-F5344CB8AC3E}">
        <p14:creationId xmlns:p14="http://schemas.microsoft.com/office/powerpoint/2010/main" val="1021311206"/>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par>
    </p:tnLst>
  </p:timing>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2536631275"/>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par>
    </p:tnLst>
  </p:timing>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10" name="Rectangle 9"/>
          <p:cNvSpPr/>
          <p:nvPr/>
        </p:nvSpPr>
        <p:spPr>
          <a:xfrm>
            <a:off x="608012" y="0"/>
            <a:ext cx="4883563" cy="6858000"/>
          </a:xfrm>
          <a:prstGeom prst="rect">
            <a:avLst/>
          </a:prstGeom>
          <a:solidFill>
            <a:schemeClr val="bg2">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a:p>
        </p:txBody>
      </p:sp>
      <p:sp>
        <p:nvSpPr>
          <p:cNvPr id="11" name="Rectangle 10"/>
          <p:cNvSpPr/>
          <p:nvPr/>
        </p:nvSpPr>
        <p:spPr>
          <a:xfrm>
            <a:off x="699452" y="0"/>
            <a:ext cx="4700684" cy="6858000"/>
          </a:xfrm>
          <a:prstGeom prst="rect">
            <a:avLst/>
          </a:prstGeom>
          <a:solidFill>
            <a:schemeClr val="bg2">
              <a:alpha val="72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a:p>
        </p:txBody>
      </p:sp>
      <p:sp>
        <p:nvSpPr>
          <p:cNvPr id="2" name="Title 1"/>
          <p:cNvSpPr>
            <a:spLocks noGrp="1"/>
          </p:cNvSpPr>
          <p:nvPr>
            <p:ph type="title"/>
          </p:nvPr>
        </p:nvSpPr>
        <p:spPr>
          <a:xfrm>
            <a:off x="1293813" y="685800"/>
            <a:ext cx="3581400" cy="3886200"/>
          </a:xfrm>
        </p:spPr>
        <p:txBody>
          <a:bodyPr anchor="b">
            <a:noAutofit/>
          </a:bodyPr>
          <a:lstStyle>
            <a:lvl1pPr algn="l">
              <a:defRPr sz="4000" b="0"/>
            </a:lvl1pPr>
          </a:lstStyle>
          <a:p>
            <a:r>
              <a:rPr lang="en-US" smtClean="0"/>
              <a:t>Click to edit Master title style</a:t>
            </a:r>
            <a:endParaRPr/>
          </a:p>
        </p:txBody>
      </p:sp>
      <p:sp>
        <p:nvSpPr>
          <p:cNvPr id="3" name="Content Placeholder 2"/>
          <p:cNvSpPr>
            <a:spLocks noGrp="1"/>
          </p:cNvSpPr>
          <p:nvPr>
            <p:ph idx="1"/>
          </p:nvPr>
        </p:nvSpPr>
        <p:spPr>
          <a:xfrm>
            <a:off x="6094413" y="685800"/>
            <a:ext cx="5484970" cy="5486400"/>
          </a:xfrm>
        </p:spPr>
        <p:txBody>
          <a:bodyPr>
            <a:normAutofit/>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a:p>
        </p:txBody>
      </p:sp>
      <p:sp>
        <p:nvSpPr>
          <p:cNvPr id="4" name="Text Placeholder 3"/>
          <p:cNvSpPr>
            <a:spLocks noGrp="1"/>
          </p:cNvSpPr>
          <p:nvPr>
            <p:ph type="body" sz="half" idx="2"/>
          </p:nvPr>
        </p:nvSpPr>
        <p:spPr>
          <a:xfrm>
            <a:off x="1293813" y="4724400"/>
            <a:ext cx="3581400" cy="1401764"/>
          </a:xfrm>
        </p:spPr>
        <p:txBody>
          <a:bodyPr>
            <a:normAutofit/>
          </a:bodyPr>
          <a:lstStyle>
            <a:lvl1pPr marL="0" indent="0">
              <a:spcBef>
                <a:spcPts val="1200"/>
              </a:spcBef>
              <a:buNone/>
              <a:defRPr sz="20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Tree>
    <p:extLst>
      <p:ext uri="{BB962C8B-B14F-4D97-AF65-F5344CB8AC3E}">
        <p14:creationId xmlns:p14="http://schemas.microsoft.com/office/powerpoint/2010/main" val="1219575847"/>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par>
    </p:tnLst>
  </p:timing>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12" name="Rectangle 11"/>
          <p:cNvSpPr/>
          <p:nvPr/>
        </p:nvSpPr>
        <p:spPr>
          <a:xfrm>
            <a:off x="608012" y="0"/>
            <a:ext cx="4883563" cy="6858000"/>
          </a:xfrm>
          <a:prstGeom prst="rect">
            <a:avLst/>
          </a:prstGeom>
          <a:solidFill>
            <a:schemeClr val="bg2">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a:p>
        </p:txBody>
      </p:sp>
      <p:sp>
        <p:nvSpPr>
          <p:cNvPr id="13" name="Rectangle 12"/>
          <p:cNvSpPr/>
          <p:nvPr/>
        </p:nvSpPr>
        <p:spPr>
          <a:xfrm>
            <a:off x="699452" y="0"/>
            <a:ext cx="4700684" cy="6858000"/>
          </a:xfrm>
          <a:prstGeom prst="rect">
            <a:avLst/>
          </a:prstGeom>
          <a:solidFill>
            <a:schemeClr val="bg2">
              <a:alpha val="72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a:p>
        </p:txBody>
      </p:sp>
      <p:sp>
        <p:nvSpPr>
          <p:cNvPr id="2" name="Title 1"/>
          <p:cNvSpPr>
            <a:spLocks noGrp="1"/>
          </p:cNvSpPr>
          <p:nvPr>
            <p:ph type="title"/>
          </p:nvPr>
        </p:nvSpPr>
        <p:spPr>
          <a:xfrm>
            <a:off x="1293813" y="685800"/>
            <a:ext cx="3581400" cy="3886200"/>
          </a:xfrm>
        </p:spPr>
        <p:txBody>
          <a:bodyPr anchor="b">
            <a:noAutofit/>
          </a:bodyPr>
          <a:lstStyle>
            <a:lvl1pPr algn="l">
              <a:defRPr sz="4000" b="0"/>
            </a:lvl1pPr>
          </a:lstStyle>
          <a:p>
            <a:r>
              <a:rPr lang="en-US" smtClean="0"/>
              <a:t>Click to edit Master title style</a:t>
            </a:r>
            <a:endParaRPr/>
          </a:p>
        </p:txBody>
      </p:sp>
      <p:sp>
        <p:nvSpPr>
          <p:cNvPr id="3" name="Picture Placeholder 2"/>
          <p:cNvSpPr>
            <a:spLocks noGrp="1"/>
          </p:cNvSpPr>
          <p:nvPr>
            <p:ph type="pic" idx="1"/>
          </p:nvPr>
        </p:nvSpPr>
        <p:spPr>
          <a:xfrm>
            <a:off x="6094413" y="685800"/>
            <a:ext cx="5486400" cy="5486400"/>
          </a:xfrm>
          <a:solidFill>
            <a:schemeClr val="tx2">
              <a:lumMod val="10000"/>
            </a:schemeClr>
          </a:solidFill>
          <a:ln w="50800">
            <a:solidFill>
              <a:schemeClr val="tx1"/>
            </a:solidFill>
            <a:miter lim="800000"/>
          </a:ln>
          <a:effectLst>
            <a:outerShdw blurRad="190500" algn="ctr" rotWithShape="0">
              <a:prstClr val="black">
                <a:alpha val="50000"/>
              </a:prstClr>
            </a:outerShdw>
          </a:effectLst>
        </p:spPr>
        <p:txBody>
          <a:bodyPr>
            <a:normAutofit/>
          </a:bodyPr>
          <a:lstStyle>
            <a:lvl1pPr marL="0" indent="0" algn="ctr">
              <a:buNone/>
              <a:defRPr sz="24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Click icon to add picture</a:t>
            </a:r>
            <a:endParaRPr/>
          </a:p>
        </p:txBody>
      </p:sp>
      <p:sp>
        <p:nvSpPr>
          <p:cNvPr id="4" name="Text Placeholder 3"/>
          <p:cNvSpPr>
            <a:spLocks noGrp="1"/>
          </p:cNvSpPr>
          <p:nvPr>
            <p:ph type="body" sz="half" idx="2"/>
          </p:nvPr>
        </p:nvSpPr>
        <p:spPr>
          <a:xfrm>
            <a:off x="1293813" y="4724400"/>
            <a:ext cx="3581400" cy="1401764"/>
          </a:xfrm>
        </p:spPr>
        <p:txBody>
          <a:bodyPr>
            <a:normAutofit/>
          </a:bodyPr>
          <a:lstStyle>
            <a:lvl1pPr marL="0" indent="0">
              <a:spcBef>
                <a:spcPts val="1200"/>
              </a:spcBef>
              <a:buNone/>
              <a:defRPr sz="20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Tree>
    <p:extLst>
      <p:ext uri="{BB962C8B-B14F-4D97-AF65-F5344CB8AC3E}">
        <p14:creationId xmlns:p14="http://schemas.microsoft.com/office/powerpoint/2010/main" val="3971934091"/>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par>
    </p:tnLst>
  </p:timing>
</p:sldLayout>
</file>

<file path=ppt/slideLayouts/slideLayout10.xml><?xml version="1.0" encoding="utf-8"?>
<p:sldLayout xmlns:a="http://schemas.openxmlformats.org/drawingml/2006/main" xmlns:r="http://schemas.openxmlformats.org/officeDocument/2006/relationships" xmlns:p="http://schemas.openxmlformats.org/presentationml/2006/main" type="picTx" preserve="1">
  <p:cSld name="Alternate Picture with Caption">
    <p:spTree>
      <p:nvGrpSpPr>
        <p:cNvPr id="1" name=""/>
        <p:cNvGrpSpPr/>
        <p:nvPr/>
      </p:nvGrpSpPr>
      <p:grpSpPr>
        <a:xfrm>
          <a:off x="0" y="0"/>
          <a:ext cx="0" cy="0"/>
          <a:chOff x="0" y="0"/>
          <a:chExt cx="0" cy="0"/>
        </a:xfrm>
      </p:grpSpPr>
      <p:sp>
        <p:nvSpPr>
          <p:cNvPr id="10" name="Rectangle 9"/>
          <p:cNvSpPr/>
          <p:nvPr/>
        </p:nvSpPr>
        <p:spPr>
          <a:xfrm>
            <a:off x="5393372" y="0"/>
            <a:ext cx="6795452" cy="6858000"/>
          </a:xfrm>
          <a:prstGeom prst="rect">
            <a:avLst/>
          </a:prstGeom>
          <a:solidFill>
            <a:schemeClr val="bg2">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a:p>
        </p:txBody>
      </p:sp>
      <p:sp>
        <p:nvSpPr>
          <p:cNvPr id="11" name="Rectangle 10"/>
          <p:cNvSpPr/>
          <p:nvPr/>
        </p:nvSpPr>
        <p:spPr>
          <a:xfrm>
            <a:off x="5484812" y="0"/>
            <a:ext cx="6704012" cy="6858000"/>
          </a:xfrm>
          <a:prstGeom prst="rect">
            <a:avLst/>
          </a:prstGeom>
          <a:solidFill>
            <a:schemeClr val="bg2">
              <a:alpha val="72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a:p>
        </p:txBody>
      </p:sp>
      <p:sp>
        <p:nvSpPr>
          <p:cNvPr id="2" name="Title 1"/>
          <p:cNvSpPr>
            <a:spLocks noGrp="1"/>
          </p:cNvSpPr>
          <p:nvPr>
            <p:ph type="title"/>
          </p:nvPr>
        </p:nvSpPr>
        <p:spPr>
          <a:xfrm>
            <a:off x="608013" y="685800"/>
            <a:ext cx="4267200" cy="3886200"/>
          </a:xfrm>
        </p:spPr>
        <p:txBody>
          <a:bodyPr anchor="b">
            <a:noAutofit/>
          </a:bodyPr>
          <a:lstStyle>
            <a:lvl1pPr algn="l">
              <a:defRPr sz="4000" b="0"/>
            </a:lvl1pPr>
          </a:lstStyle>
          <a:p>
            <a:r>
              <a:rPr lang="en-US" smtClean="0"/>
              <a:t>Click to edit Master title style</a:t>
            </a:r>
            <a:endParaRPr/>
          </a:p>
        </p:txBody>
      </p:sp>
      <p:sp>
        <p:nvSpPr>
          <p:cNvPr id="3" name="Picture Placeholder 2"/>
          <p:cNvSpPr>
            <a:spLocks noGrp="1"/>
          </p:cNvSpPr>
          <p:nvPr>
            <p:ph type="pic" idx="1"/>
          </p:nvPr>
        </p:nvSpPr>
        <p:spPr>
          <a:xfrm>
            <a:off x="6094413" y="685800"/>
            <a:ext cx="5486400" cy="5486400"/>
          </a:xfrm>
          <a:solidFill>
            <a:schemeClr val="tx2">
              <a:lumMod val="10000"/>
            </a:schemeClr>
          </a:solidFill>
          <a:ln w="50800">
            <a:solidFill>
              <a:schemeClr val="tx1"/>
            </a:solidFill>
            <a:miter lim="800000"/>
          </a:ln>
          <a:effectLst>
            <a:outerShdw blurRad="190500" algn="ctr" rotWithShape="0">
              <a:prstClr val="black">
                <a:alpha val="50000"/>
              </a:prstClr>
            </a:outerShdw>
          </a:effectLst>
        </p:spPr>
        <p:txBody>
          <a:bodyPr>
            <a:normAutofit/>
          </a:bodyPr>
          <a:lstStyle>
            <a:lvl1pPr marL="0" indent="0" algn="ctr">
              <a:buNone/>
              <a:defRPr sz="24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Click icon to add picture</a:t>
            </a:r>
            <a:endParaRPr/>
          </a:p>
        </p:txBody>
      </p:sp>
      <p:sp>
        <p:nvSpPr>
          <p:cNvPr id="4" name="Text Placeholder 3"/>
          <p:cNvSpPr>
            <a:spLocks noGrp="1"/>
          </p:cNvSpPr>
          <p:nvPr>
            <p:ph type="body" sz="half" idx="2"/>
          </p:nvPr>
        </p:nvSpPr>
        <p:spPr>
          <a:xfrm>
            <a:off x="608013" y="4724400"/>
            <a:ext cx="4267200" cy="1447800"/>
          </a:xfrm>
        </p:spPr>
        <p:txBody>
          <a:bodyPr>
            <a:normAutofit/>
          </a:bodyPr>
          <a:lstStyle>
            <a:lvl1pPr marL="0" indent="0">
              <a:spcBef>
                <a:spcPts val="1200"/>
              </a:spcBef>
              <a:buNone/>
              <a:defRPr sz="20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Tree>
    <p:extLst>
      <p:ext uri="{BB962C8B-B14F-4D97-AF65-F5344CB8AC3E}">
        <p14:creationId xmlns:p14="http://schemas.microsoft.com/office/powerpoint/2010/main" val="2139536954"/>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par>
    </p:tnLst>
  </p:timing>
</p:sldLayout>
</file>

<file path=ppt/slideLayouts/slideLayout1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a:p>
        </p:txBody>
      </p:sp>
      <p:sp>
        <p:nvSpPr>
          <p:cNvPr id="3" name="Vertical Text Placeholder 2"/>
          <p:cNvSpPr>
            <a:spLocks noGrp="1"/>
          </p:cNvSpPr>
          <p:nvPr>
            <p:ph type="body" orient="vert" idx="1"/>
          </p:nvPr>
        </p:nvSpPr>
        <p:spPr/>
        <p:txBody>
          <a:bodyPr vert="eaVert"/>
          <a:lstStyle>
            <a:lvl5pPr>
              <a:defRPr/>
            </a:lvl5pPr>
            <a:lvl6pPr>
              <a:defRPr/>
            </a:lvl6pPr>
            <a:lvl7pPr>
              <a:defRPr/>
            </a:lvl7pPr>
            <a:lvl8pPr>
              <a:defRPr baseline="0"/>
            </a:lvl8pPr>
            <a:lvl9pPr>
              <a:defRPr baseline="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a:p>
        </p:txBody>
      </p:sp>
      <p:sp>
        <p:nvSpPr>
          <p:cNvPr id="4" name="Date Placeholder 3"/>
          <p:cNvSpPr>
            <a:spLocks noGrp="1"/>
          </p:cNvSpPr>
          <p:nvPr>
            <p:ph type="dt" sz="half" idx="10"/>
          </p:nvPr>
        </p:nvSpPr>
        <p:spPr>
          <a:xfrm>
            <a:off x="7999412" y="6400801"/>
            <a:ext cx="1320059" cy="276226"/>
          </a:xfrm>
          <a:prstGeom prst="rect">
            <a:avLst/>
          </a:prstGeom>
        </p:spPr>
        <p:txBody>
          <a:bodyPr/>
          <a:lstStyle/>
          <a:p>
            <a:endParaRPr/>
          </a:p>
        </p:txBody>
      </p:sp>
      <p:sp>
        <p:nvSpPr>
          <p:cNvPr id="5" name="Footer Placeholder 4"/>
          <p:cNvSpPr>
            <a:spLocks noGrp="1"/>
          </p:cNvSpPr>
          <p:nvPr>
            <p:ph type="ftr" sz="quarter" idx="11"/>
          </p:nvPr>
        </p:nvSpPr>
        <p:spPr>
          <a:xfrm>
            <a:off x="1293813" y="6400801"/>
            <a:ext cx="6324599" cy="276226"/>
          </a:xfrm>
          <a:prstGeom prst="rect">
            <a:avLst/>
          </a:prstGeom>
        </p:spPr>
        <p:txBody>
          <a:bodyPr/>
          <a:lstStyle/>
          <a:p>
            <a:r>
              <a:rPr lang="en-US" smtClean="0"/>
              <a:t>Copyright 2013 John Wiley &amp; Sons, Inc.</a:t>
            </a:r>
            <a:endParaRPr/>
          </a:p>
        </p:txBody>
      </p:sp>
      <p:sp>
        <p:nvSpPr>
          <p:cNvPr id="6" name="Slide Number Placeholder 5"/>
          <p:cNvSpPr>
            <a:spLocks noGrp="1"/>
          </p:cNvSpPr>
          <p:nvPr>
            <p:ph type="sldNum" sz="quarter" idx="12"/>
          </p:nvPr>
        </p:nvSpPr>
        <p:spPr/>
        <p:txBody>
          <a:bodyPr/>
          <a:lstStyle/>
          <a:p>
            <a:fld id="{299542E4-2CCF-42F6-9D92-ED568035133D}" type="slidenum">
              <a:rPr/>
              <a:t>‹#›</a:t>
            </a:fld>
            <a:endParaRPr/>
          </a:p>
        </p:txBody>
      </p:sp>
    </p:spTree>
    <p:extLst>
      <p:ext uri="{BB962C8B-B14F-4D97-AF65-F5344CB8AC3E}">
        <p14:creationId xmlns:p14="http://schemas.microsoft.com/office/powerpoint/2010/main" val="214899604"/>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par>
    </p:tnLst>
  </p:timing>
</p:sldLayout>
</file>

<file path=ppt/slideLayouts/slideLayout1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9675812" y="685801"/>
            <a:ext cx="1219201" cy="5486400"/>
          </a:xfrm>
        </p:spPr>
        <p:txBody>
          <a:bodyPr vert="eaVert"/>
          <a:lstStyle/>
          <a:p>
            <a:r>
              <a:rPr lang="en-US" smtClean="0"/>
              <a:t>Click to edit Master title style</a:t>
            </a:r>
            <a:endParaRPr/>
          </a:p>
        </p:txBody>
      </p:sp>
      <p:sp>
        <p:nvSpPr>
          <p:cNvPr id="3" name="Vertical Text Placeholder 2"/>
          <p:cNvSpPr>
            <a:spLocks noGrp="1"/>
          </p:cNvSpPr>
          <p:nvPr>
            <p:ph type="body" orient="vert" idx="1"/>
          </p:nvPr>
        </p:nvSpPr>
        <p:spPr>
          <a:xfrm>
            <a:off x="1293813" y="685800"/>
            <a:ext cx="8153399" cy="5486400"/>
          </a:xfrm>
        </p:spPr>
        <p:txBody>
          <a:bodyPr vert="eaVert"/>
          <a:lstStyle>
            <a:lvl5pPr>
              <a:defRPr/>
            </a:lvl5pPr>
            <a:lvl6pPr>
              <a:defRPr/>
            </a:lvl6pPr>
            <a:lvl7pPr>
              <a:defRPr/>
            </a:lvl7pPr>
            <a:lvl8pPr>
              <a:defRPr baseline="0"/>
            </a:lvl8pPr>
            <a:lvl9pPr>
              <a:defRPr baseline="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a:p>
        </p:txBody>
      </p:sp>
      <p:sp>
        <p:nvSpPr>
          <p:cNvPr id="4" name="Date Placeholder 3"/>
          <p:cNvSpPr>
            <a:spLocks noGrp="1"/>
          </p:cNvSpPr>
          <p:nvPr>
            <p:ph type="dt" sz="half" idx="10"/>
          </p:nvPr>
        </p:nvSpPr>
        <p:spPr>
          <a:xfrm>
            <a:off x="7999412" y="6400801"/>
            <a:ext cx="1320059" cy="276226"/>
          </a:xfrm>
          <a:prstGeom prst="rect">
            <a:avLst/>
          </a:prstGeom>
        </p:spPr>
        <p:txBody>
          <a:bodyPr/>
          <a:lstStyle/>
          <a:p>
            <a:endParaRPr/>
          </a:p>
        </p:txBody>
      </p:sp>
      <p:sp>
        <p:nvSpPr>
          <p:cNvPr id="5" name="Footer Placeholder 4"/>
          <p:cNvSpPr>
            <a:spLocks noGrp="1"/>
          </p:cNvSpPr>
          <p:nvPr>
            <p:ph type="ftr" sz="quarter" idx="11"/>
          </p:nvPr>
        </p:nvSpPr>
        <p:spPr>
          <a:xfrm>
            <a:off x="1293813" y="6400801"/>
            <a:ext cx="6324599" cy="276226"/>
          </a:xfrm>
          <a:prstGeom prst="rect">
            <a:avLst/>
          </a:prstGeom>
        </p:spPr>
        <p:txBody>
          <a:bodyPr/>
          <a:lstStyle/>
          <a:p>
            <a:r>
              <a:rPr lang="en-US" smtClean="0"/>
              <a:t>Copyright 2013 John Wiley &amp; Sons, Inc.</a:t>
            </a:r>
            <a:endParaRPr/>
          </a:p>
        </p:txBody>
      </p:sp>
      <p:sp>
        <p:nvSpPr>
          <p:cNvPr id="6" name="Slide Number Placeholder 5"/>
          <p:cNvSpPr>
            <a:spLocks noGrp="1"/>
          </p:cNvSpPr>
          <p:nvPr>
            <p:ph type="sldNum" sz="quarter" idx="12"/>
          </p:nvPr>
        </p:nvSpPr>
        <p:spPr/>
        <p:txBody>
          <a:bodyPr/>
          <a:lstStyle/>
          <a:p>
            <a:fld id="{299542E4-2CCF-42F6-9D92-ED568035133D}" type="slidenum">
              <a:rPr/>
              <a:t>‹#›</a:t>
            </a:fld>
            <a:endParaRPr/>
          </a:p>
        </p:txBody>
      </p:sp>
    </p:spTree>
    <p:extLst>
      <p:ext uri="{BB962C8B-B14F-4D97-AF65-F5344CB8AC3E}">
        <p14:creationId xmlns:p14="http://schemas.microsoft.com/office/powerpoint/2010/main" val="3127202115"/>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par>
    </p:tnLst>
  </p:timing>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1.jp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4">
            <a:lum/>
          </a:blip>
          <a:srcRect/>
          <a:stretch>
            <a:fillRect/>
          </a:stretch>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1293812" y="381000"/>
            <a:ext cx="9601200" cy="1143000"/>
          </a:xfrm>
          <a:prstGeom prst="rect">
            <a:avLst/>
          </a:prstGeom>
        </p:spPr>
        <p:txBody>
          <a:bodyPr vert="horz" lIns="91440" tIns="45720" rIns="91440" bIns="45720" rtlCol="0" anchor="b">
            <a:normAutofit/>
          </a:bodyPr>
          <a:lstStyle/>
          <a:p>
            <a:r>
              <a:rPr lang="en-US" smtClean="0"/>
              <a:t>Click to edit Master title style</a:t>
            </a:r>
            <a:endParaRPr/>
          </a:p>
        </p:txBody>
      </p:sp>
      <p:sp>
        <p:nvSpPr>
          <p:cNvPr id="3" name="Text Placeholder 2"/>
          <p:cNvSpPr>
            <a:spLocks noGrp="1"/>
          </p:cNvSpPr>
          <p:nvPr>
            <p:ph type="body" idx="1"/>
          </p:nvPr>
        </p:nvSpPr>
        <p:spPr>
          <a:xfrm>
            <a:off x="1293814" y="1828800"/>
            <a:ext cx="9601200" cy="4343400"/>
          </a:xfrm>
          <a:prstGeom prst="rect">
            <a:avLst/>
          </a:prstGeom>
        </p:spPr>
        <p:txBody>
          <a:bodyPr vert="horz" lIns="91440" tIns="45720" rIns="91440" bIns="45720" rtlCol="0">
            <a:normAutofit/>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dirty="0"/>
          </a:p>
        </p:txBody>
      </p:sp>
      <p:sp>
        <p:nvSpPr>
          <p:cNvPr id="6" name="Slide Number Placeholder 5"/>
          <p:cNvSpPr>
            <a:spLocks noGrp="1"/>
          </p:cNvSpPr>
          <p:nvPr>
            <p:ph type="sldNum" sz="quarter" idx="4"/>
          </p:nvPr>
        </p:nvSpPr>
        <p:spPr>
          <a:xfrm>
            <a:off x="9675812" y="6400801"/>
            <a:ext cx="1219202" cy="276226"/>
          </a:xfrm>
          <a:prstGeom prst="rect">
            <a:avLst/>
          </a:prstGeom>
        </p:spPr>
        <p:txBody>
          <a:bodyPr vert="horz" lIns="91440" tIns="45720" rIns="91440" bIns="45720" rtlCol="0" anchor="ctr"/>
          <a:lstStyle>
            <a:lvl1pPr algn="r">
              <a:defRPr sz="1000">
                <a:solidFill>
                  <a:schemeClr val="tx1">
                    <a:tint val="75000"/>
                  </a:schemeClr>
                </a:solidFill>
              </a:defRPr>
            </a:lvl1pPr>
          </a:lstStyle>
          <a:p>
            <a:fld id="{299542E4-2CCF-42F6-9D92-ED568035133D}" type="slidenum">
              <a:rPr/>
              <a:pPr/>
              <a:t>‹#›</a:t>
            </a:fld>
            <a:endParaRPr/>
          </a:p>
        </p:txBody>
      </p:sp>
    </p:spTree>
    <p:extLst>
      <p:ext uri="{BB962C8B-B14F-4D97-AF65-F5344CB8AC3E}">
        <p14:creationId xmlns:p14="http://schemas.microsoft.com/office/powerpoint/2010/main" val="4108209902"/>
      </p:ext>
    </p:extLst>
  </p:cSld>
  <p:clrMap bg1="dk1" tx1="lt1" bg2="dk2" tx2="lt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62" r:id="rId10"/>
    <p:sldLayoutId id="2147483658" r:id="rId11"/>
    <p:sldLayoutId id="2147483659" r:id="rId12"/>
  </p:sldLayoutIdLst>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par>
    </p:tnLst>
  </p:timing>
  <p:hf sldNum="0" hdr="0" ftr="0" dt="0"/>
  <p:txStyles>
    <p:titleStyle>
      <a:lvl1pPr algn="l" defTabSz="914400" rtl="0" eaLnBrk="1" latinLnBrk="0" hangingPunct="1">
        <a:lnSpc>
          <a:spcPct val="80000"/>
        </a:lnSpc>
        <a:spcBef>
          <a:spcPct val="0"/>
        </a:spcBef>
        <a:buNone/>
        <a:defRPr sz="4000" kern="1200">
          <a:solidFill>
            <a:schemeClr val="tx1"/>
          </a:solidFill>
          <a:latin typeface="+mj-lt"/>
          <a:ea typeface="+mj-ea"/>
          <a:cs typeface="+mj-cs"/>
        </a:defRPr>
      </a:lvl1pPr>
    </p:titleStyle>
    <p:bodyStyle>
      <a:lvl1pPr marL="403225" indent="-403225" algn="l" defTabSz="914400" rtl="0" eaLnBrk="1" latinLnBrk="0" hangingPunct="1">
        <a:lnSpc>
          <a:spcPct val="90000"/>
        </a:lnSpc>
        <a:spcBef>
          <a:spcPts val="1600"/>
        </a:spcBef>
        <a:buFont typeface="Arial" pitchFamily="34" charset="0"/>
        <a:buChar char="•"/>
        <a:defRPr sz="2400" kern="1200">
          <a:solidFill>
            <a:schemeClr val="tx1"/>
          </a:solidFill>
          <a:effectLst>
            <a:outerShdw blurRad="38100" dist="38100" dir="2700000" algn="tl">
              <a:srgbClr val="000000">
                <a:alpha val="43137"/>
              </a:srgbClr>
            </a:outerShdw>
          </a:effectLst>
          <a:latin typeface="+mn-lt"/>
          <a:ea typeface="+mn-ea"/>
          <a:cs typeface="+mn-cs"/>
        </a:defRPr>
      </a:lvl1pPr>
      <a:lvl2pPr marL="687388" indent="-228600" algn="l" defTabSz="914400" rtl="0" eaLnBrk="1" latinLnBrk="0" hangingPunct="1">
        <a:lnSpc>
          <a:spcPct val="90000"/>
        </a:lnSpc>
        <a:spcBef>
          <a:spcPts val="800"/>
        </a:spcBef>
        <a:buFont typeface="Century" pitchFamily="18" charset="0"/>
        <a:buChar char="–"/>
        <a:defRPr sz="2000" kern="1200">
          <a:solidFill>
            <a:schemeClr val="tx1"/>
          </a:solidFill>
          <a:effectLst>
            <a:outerShdw blurRad="38100" dist="38100" dir="2700000" algn="tl">
              <a:srgbClr val="000000">
                <a:alpha val="43137"/>
              </a:srgbClr>
            </a:outerShdw>
          </a:effectLst>
          <a:latin typeface="+mn-lt"/>
          <a:ea typeface="+mn-ea"/>
          <a:cs typeface="+mn-cs"/>
        </a:defRPr>
      </a:lvl2pPr>
      <a:lvl3pPr marL="960120" indent="-228600" algn="l" defTabSz="914400" rtl="0" eaLnBrk="1" latinLnBrk="0" hangingPunct="1">
        <a:lnSpc>
          <a:spcPct val="90000"/>
        </a:lnSpc>
        <a:spcBef>
          <a:spcPts val="600"/>
        </a:spcBef>
        <a:buFont typeface="Arial" pitchFamily="34" charset="0"/>
        <a:buChar char="•"/>
        <a:defRPr sz="1800" kern="1200">
          <a:solidFill>
            <a:schemeClr val="tx1"/>
          </a:solidFill>
          <a:effectLst>
            <a:outerShdw blurRad="38100" dist="38100" dir="2700000" algn="tl">
              <a:srgbClr val="000000">
                <a:alpha val="43137"/>
              </a:srgbClr>
            </a:outerShdw>
          </a:effectLst>
          <a:latin typeface="+mn-lt"/>
          <a:ea typeface="+mn-ea"/>
          <a:cs typeface="+mn-cs"/>
        </a:defRPr>
      </a:lvl3pPr>
      <a:lvl4pPr marL="1325880" indent="-228600" algn="l" defTabSz="914400" rtl="0" eaLnBrk="1" latinLnBrk="0" hangingPunct="1">
        <a:lnSpc>
          <a:spcPct val="90000"/>
        </a:lnSpc>
        <a:spcBef>
          <a:spcPts val="600"/>
        </a:spcBef>
        <a:buFont typeface="Arial" pitchFamily="34" charset="0"/>
        <a:buChar char="–"/>
        <a:defRPr sz="1600" kern="1200">
          <a:solidFill>
            <a:schemeClr val="tx1"/>
          </a:solidFill>
          <a:effectLst>
            <a:outerShdw blurRad="38100" dist="38100" dir="2700000" algn="tl">
              <a:srgbClr val="000000">
                <a:alpha val="43137"/>
              </a:srgbClr>
            </a:outerShdw>
          </a:effectLst>
          <a:latin typeface="+mn-lt"/>
          <a:ea typeface="+mn-ea"/>
          <a:cs typeface="+mn-cs"/>
        </a:defRPr>
      </a:lvl4pPr>
      <a:lvl5pPr marL="1691640" indent="-228600" algn="l" defTabSz="914400" rtl="0" eaLnBrk="1" latinLnBrk="0" hangingPunct="1">
        <a:lnSpc>
          <a:spcPct val="90000"/>
        </a:lnSpc>
        <a:spcBef>
          <a:spcPts val="600"/>
        </a:spcBef>
        <a:buFont typeface="Arial" pitchFamily="34" charset="0"/>
        <a:buChar char="•"/>
        <a:defRPr sz="1600" kern="1200">
          <a:solidFill>
            <a:schemeClr val="tx1"/>
          </a:solidFill>
          <a:effectLst>
            <a:outerShdw blurRad="38100" dist="38100" dir="2700000" algn="tl">
              <a:srgbClr val="000000">
                <a:alpha val="43137"/>
              </a:srgbClr>
            </a:outerShdw>
          </a:effectLst>
          <a:latin typeface="+mn-lt"/>
          <a:ea typeface="+mn-ea"/>
          <a:cs typeface="+mn-cs"/>
        </a:defRPr>
      </a:lvl5pPr>
      <a:lvl6pPr marL="2057400" indent="-228600" algn="l" defTabSz="914400" rtl="0" eaLnBrk="1" latinLnBrk="0" hangingPunct="1">
        <a:spcBef>
          <a:spcPts val="600"/>
        </a:spcBef>
        <a:buFont typeface="Arial" pitchFamily="34" charset="0"/>
        <a:buChar char="–"/>
        <a:defRPr sz="1600" kern="1200">
          <a:solidFill>
            <a:schemeClr val="tx1"/>
          </a:solidFill>
          <a:latin typeface="+mn-lt"/>
          <a:ea typeface="+mn-ea"/>
          <a:cs typeface="+mn-cs"/>
        </a:defRPr>
      </a:lvl6pPr>
      <a:lvl7pPr marL="2423160" indent="-228600" algn="l" defTabSz="914400" rtl="0" eaLnBrk="1" latinLnBrk="0" hangingPunct="1">
        <a:spcBef>
          <a:spcPts val="600"/>
        </a:spcBef>
        <a:buFont typeface="Arial" pitchFamily="34" charset="0"/>
        <a:buChar char="•"/>
        <a:defRPr sz="1600" kern="1200">
          <a:solidFill>
            <a:schemeClr val="tx1"/>
          </a:solidFill>
          <a:latin typeface="+mn-lt"/>
          <a:ea typeface="+mn-ea"/>
          <a:cs typeface="+mn-cs"/>
        </a:defRPr>
      </a:lvl7pPr>
      <a:lvl8pPr marL="2788920" indent="-228600" algn="l" defTabSz="914400" rtl="0" eaLnBrk="1" latinLnBrk="0" hangingPunct="1">
        <a:spcBef>
          <a:spcPts val="600"/>
        </a:spcBef>
        <a:buFont typeface="Arial" pitchFamily="34" charset="0"/>
        <a:buChar char="–"/>
        <a:defRPr sz="1600" kern="1200">
          <a:solidFill>
            <a:schemeClr val="tx1"/>
          </a:solidFill>
          <a:latin typeface="+mn-lt"/>
          <a:ea typeface="+mn-ea"/>
          <a:cs typeface="+mn-cs"/>
        </a:defRPr>
      </a:lvl8pPr>
      <a:lvl9pPr marL="3154680" indent="-228600" algn="l" defTabSz="914400" rtl="0" eaLnBrk="1" latinLnBrk="0" hangingPunct="1">
        <a:spcBef>
          <a:spcPts val="600"/>
        </a:spcBef>
        <a:buFont typeface="Arial" pitchFamily="34" charset="0"/>
        <a:buChar char="•"/>
        <a:defRPr sz="1600" kern="1200">
          <a:solidFill>
            <a:schemeClr val="tx1"/>
          </a:solidFill>
          <a:latin typeface="+mn-lt"/>
          <a:ea typeface="+mn-ea"/>
          <a:cs typeface="+mn-cs"/>
        </a:defRPr>
      </a:lvl9pPr>
    </p:bodyStyle>
    <p:otherStyle>
      <a:defPPr>
        <a:defRP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mod="1">
    <p:ext uri="{27BBF7A9-308A-43DC-89C8-2F10F3537804}">
      <p15:sldGuideLst xmlns="" xmlns:p15="http://schemas.microsoft.com/office/powerpoint/2012/main">
        <p15:guide id="1" orient="horz" pos="2160" userDrawn="1">
          <p15:clr>
            <a:srgbClr val="F26B43"/>
          </p15:clr>
        </p15:guide>
        <p15:guide id="2" pos="3839" userDrawn="1">
          <p15:clr>
            <a:srgbClr val="F26B43"/>
          </p15:clr>
        </p15:guide>
      </p15:sldGuideLst>
    </p:ext>
  </p:extLst>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slideLayout" Target="../slideLayouts/slideLayout2.xml"/><Relationship Id="rId1" Type="http://schemas.openxmlformats.org/officeDocument/2006/relationships/themeOverride" Target="../theme/themeOverride1.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760412" y="2133600"/>
            <a:ext cx="8991600" cy="3200400"/>
          </a:xfrm>
        </p:spPr>
        <p:txBody>
          <a:bodyPr anchor="t">
            <a:noAutofit/>
            <a:scene3d>
              <a:camera prst="orthographicFront"/>
              <a:lightRig rig="glow" dir="t">
                <a:rot lat="0" lon="0" rev="10800000"/>
              </a:lightRig>
            </a:scene3d>
            <a:sp3d extrusionH="57150" prstMaterial="clear">
              <a:bevelT w="57150" h="69850"/>
              <a:contourClr>
                <a:schemeClr val="bg1">
                  <a:lumMod val="65000"/>
                </a:schemeClr>
              </a:contourClr>
            </a:sp3d>
          </a:bodyPr>
          <a:lstStyle/>
          <a:p>
            <a:pPr algn="r">
              <a:lnSpc>
                <a:spcPct val="100000"/>
              </a:lnSpc>
            </a:pPr>
            <a:r>
              <a:rPr lang="id-ID" sz="8000" b="1" spc="200" dirty="0" smtClean="0">
                <a:ln w="11430">
                  <a:solidFill>
                    <a:schemeClr val="tx1">
                      <a:lumMod val="95000"/>
                    </a:schemeClr>
                  </a:solidFill>
                </a:ln>
                <a:solidFill>
                  <a:schemeClr val="tx1">
                    <a:lumMod val="95000"/>
                  </a:schemeClr>
                </a:solidFill>
                <a:effectLst>
                  <a:outerShdw blurRad="177800" dist="88900" dir="2700000" algn="tl" rotWithShape="0">
                    <a:prstClr val="black">
                      <a:alpha val="78000"/>
                    </a:prstClr>
                  </a:outerShdw>
                </a:effectLst>
                <a:latin typeface="Franklin Gothic Heavy" panose="020B0903020102020204" pitchFamily="34" charset="0"/>
              </a:rPr>
              <a:t>What Are You Developing,</a:t>
            </a:r>
            <a:br>
              <a:rPr lang="id-ID" sz="8000" b="1" spc="200" dirty="0" smtClean="0">
                <a:ln w="11430">
                  <a:solidFill>
                    <a:schemeClr val="tx1">
                      <a:lumMod val="95000"/>
                    </a:schemeClr>
                  </a:solidFill>
                </a:ln>
                <a:solidFill>
                  <a:schemeClr val="tx1">
                    <a:lumMod val="95000"/>
                  </a:schemeClr>
                </a:solidFill>
                <a:effectLst>
                  <a:outerShdw blurRad="177800" dist="88900" dir="2700000" algn="tl" rotWithShape="0">
                    <a:prstClr val="black">
                      <a:alpha val="78000"/>
                    </a:prstClr>
                  </a:outerShdw>
                </a:effectLst>
                <a:latin typeface="Franklin Gothic Heavy" panose="020B0903020102020204" pitchFamily="34" charset="0"/>
              </a:rPr>
            </a:br>
            <a:r>
              <a:rPr lang="id-ID" sz="8000" b="1" spc="200" dirty="0" smtClean="0">
                <a:ln w="11430">
                  <a:solidFill>
                    <a:schemeClr val="tx1">
                      <a:lumMod val="95000"/>
                    </a:schemeClr>
                  </a:solidFill>
                </a:ln>
                <a:solidFill>
                  <a:schemeClr val="tx1">
                    <a:lumMod val="95000"/>
                  </a:schemeClr>
                </a:solidFill>
                <a:effectLst>
                  <a:outerShdw blurRad="177800" dist="88900" dir="2700000" algn="tl" rotWithShape="0">
                    <a:prstClr val="black">
                      <a:alpha val="78000"/>
                    </a:prstClr>
                  </a:outerShdw>
                </a:effectLst>
                <a:latin typeface="Franklin Gothic Heavy" panose="020B0903020102020204" pitchFamily="34" charset="0"/>
              </a:rPr>
              <a:t>And Why?</a:t>
            </a:r>
            <a:r>
              <a:rPr lang="en-US" sz="4400" b="1" spc="200" dirty="0" smtClean="0">
                <a:ln/>
                <a:solidFill>
                  <a:srgbClr val="E85252"/>
                </a:solidFill>
                <a:effectLst>
                  <a:outerShdw blurRad="177800" dist="88900" dir="2700000" algn="tl" rotWithShape="0">
                    <a:prstClr val="black">
                      <a:alpha val="78000"/>
                    </a:prstClr>
                  </a:outerShdw>
                </a:effectLst>
                <a:latin typeface="Franklin Gothic Heavy" panose="020B0903020102020204" pitchFamily="34" charset="0"/>
              </a:rPr>
              <a:t/>
            </a:r>
            <a:br>
              <a:rPr lang="en-US" sz="4400" b="1" spc="200" dirty="0" smtClean="0">
                <a:ln/>
                <a:solidFill>
                  <a:srgbClr val="E85252"/>
                </a:solidFill>
                <a:effectLst>
                  <a:outerShdw blurRad="177800" dist="88900" dir="2700000" algn="tl" rotWithShape="0">
                    <a:prstClr val="black">
                      <a:alpha val="78000"/>
                    </a:prstClr>
                  </a:outerShdw>
                </a:effectLst>
                <a:latin typeface="Franklin Gothic Heavy" panose="020B0903020102020204" pitchFamily="34" charset="0"/>
              </a:rPr>
            </a:br>
            <a:endParaRPr lang="en-US" sz="4400" b="1" spc="200" dirty="0">
              <a:ln/>
              <a:solidFill>
                <a:srgbClr val="E85252"/>
              </a:solidFill>
              <a:effectLst>
                <a:outerShdw blurRad="177800" dist="88900" dir="2700000" algn="tl" rotWithShape="0">
                  <a:prstClr val="black">
                    <a:alpha val="78000"/>
                  </a:prstClr>
                </a:outerShdw>
              </a:effectLst>
              <a:latin typeface="Franklin Gothic Heavy" panose="020B0903020102020204" pitchFamily="34" charset="0"/>
            </a:endParaRPr>
          </a:p>
        </p:txBody>
      </p:sp>
      <p:sp>
        <p:nvSpPr>
          <p:cNvPr id="3" name="Subtitle 2"/>
          <p:cNvSpPr>
            <a:spLocks noGrp="1"/>
          </p:cNvSpPr>
          <p:nvPr>
            <p:ph type="subTitle" idx="1"/>
          </p:nvPr>
        </p:nvSpPr>
        <p:spPr>
          <a:xfrm>
            <a:off x="2513012" y="990600"/>
            <a:ext cx="7162799" cy="838200"/>
          </a:xfrm>
        </p:spPr>
        <p:txBody>
          <a:bodyPr>
            <a:noAutofit/>
            <a:scene3d>
              <a:camera prst="orthographicFront"/>
              <a:lightRig rig="harsh" dir="t"/>
            </a:scene3d>
            <a:sp3d extrusionH="57150" prstMaterial="matte">
              <a:bevelT w="63500" h="12700" prst="angle"/>
              <a:contourClr>
                <a:schemeClr val="bg1">
                  <a:lumMod val="65000"/>
                </a:schemeClr>
              </a:contourClr>
            </a:sp3d>
          </a:bodyPr>
          <a:lstStyle/>
          <a:p>
            <a:pPr algn="r"/>
            <a:r>
              <a:rPr lang="en-US" sz="5400" b="1" cap="none" spc="0" dirty="0" smtClean="0">
                <a:ln/>
                <a:solidFill>
                  <a:srgbClr val="FFFF00"/>
                </a:solidFill>
                <a:effectLst>
                  <a:outerShdw blurRad="266700" dist="266700" dir="2700000" algn="tl" rotWithShape="0">
                    <a:prstClr val="black">
                      <a:alpha val="63000"/>
                    </a:prstClr>
                  </a:outerShdw>
                </a:effectLst>
                <a:latin typeface="Gill Sans MT" panose="020B0502020104020203" pitchFamily="34" charset="0"/>
                <a:cs typeface="Aharoni" panose="02010803020104030203" pitchFamily="2" charset="-79"/>
              </a:rPr>
              <a:t>CHAPTER 02</a:t>
            </a:r>
            <a:endParaRPr lang="en-US" sz="5400" b="1" cap="none" spc="0" dirty="0">
              <a:ln/>
              <a:solidFill>
                <a:srgbClr val="FFFF00"/>
              </a:solidFill>
              <a:effectLst>
                <a:outerShdw blurRad="266700" dist="266700" dir="2700000" algn="tl" rotWithShape="0">
                  <a:prstClr val="black">
                    <a:alpha val="63000"/>
                  </a:prstClr>
                </a:outerShdw>
              </a:effectLst>
              <a:latin typeface="Gill Sans MT" panose="020B0502020104020203" pitchFamily="34" charset="0"/>
              <a:cs typeface="Aharoni" panose="02010803020104030203" pitchFamily="2" charset="-79"/>
            </a:endParaRPr>
          </a:p>
        </p:txBody>
      </p:sp>
    </p:spTree>
    <p:extLst>
      <p:ext uri="{BB962C8B-B14F-4D97-AF65-F5344CB8AC3E}">
        <p14:creationId xmlns:p14="http://schemas.microsoft.com/office/powerpoint/2010/main" val="2867223400"/>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ounded Rectangle 5"/>
          <p:cNvSpPr/>
          <p:nvPr/>
        </p:nvSpPr>
        <p:spPr>
          <a:xfrm>
            <a:off x="836612" y="457200"/>
            <a:ext cx="6858000" cy="1447800"/>
          </a:xfrm>
          <a:prstGeom prst="roundRect">
            <a:avLst>
              <a:gd name="adj" fmla="val 50000"/>
            </a:avLst>
          </a:prstGeom>
          <a:blipFill>
            <a:blip r:embed="rId3"/>
            <a:tile tx="0" ty="0" sx="100000" sy="100000" flip="none" algn="tl"/>
          </a:blipFill>
          <a:effectLst>
            <a:outerShdw blurRad="165100" dist="254000" dir="2700000" algn="tl" rotWithShape="0">
              <a:prstClr val="black">
                <a:alpha val="58000"/>
              </a:prstClr>
            </a:outerShdw>
          </a:effectLst>
          <a:scene3d>
            <a:camera prst="orthographicFront"/>
            <a:lightRig rig="threePt" dir="t"/>
          </a:scene3d>
          <a:sp3d>
            <a:bevelT w="152400" h="266700" prst="artDeco"/>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2" name="Title 1"/>
          <p:cNvSpPr>
            <a:spLocks noGrp="1"/>
          </p:cNvSpPr>
          <p:nvPr>
            <p:ph type="title"/>
          </p:nvPr>
        </p:nvSpPr>
        <p:spPr>
          <a:xfrm>
            <a:off x="1293812" y="381000"/>
            <a:ext cx="9601200" cy="1143000"/>
          </a:xfrm>
        </p:spPr>
        <p:txBody>
          <a:bodyPr>
            <a:normAutofit/>
          </a:bodyPr>
          <a:lstStyle/>
          <a:p>
            <a:r>
              <a:rPr lang="en-US" sz="4400" b="1" spc="300" dirty="0" smtClean="0">
                <a:solidFill>
                  <a:srgbClr val="FFFF00"/>
                </a:solidFill>
                <a:effectLst>
                  <a:outerShdw blurRad="127000" dist="127000" dir="2700000" algn="tl">
                    <a:srgbClr val="000000">
                      <a:alpha val="43137"/>
                    </a:srgbClr>
                  </a:outerShdw>
                </a:effectLst>
                <a:latin typeface="Arial Rounded MT Bold" panose="020F0704030504030204" pitchFamily="34" charset="0"/>
              </a:rPr>
              <a:t>Chapter 02 Outline</a:t>
            </a:r>
            <a:endParaRPr lang="en-US" sz="4400" b="1" dirty="0">
              <a:solidFill>
                <a:srgbClr val="FFFF00"/>
              </a:solidFill>
              <a:effectLst>
                <a:outerShdw blurRad="127000" dist="127000" dir="2700000" algn="tl">
                  <a:srgbClr val="000000">
                    <a:alpha val="43137"/>
                  </a:srgbClr>
                </a:outerShdw>
              </a:effectLst>
              <a:latin typeface="Arial Rounded MT Bold" panose="020F0704030504030204" pitchFamily="34" charset="0"/>
            </a:endParaRPr>
          </a:p>
        </p:txBody>
      </p:sp>
      <p:sp>
        <p:nvSpPr>
          <p:cNvPr id="3" name="Content Placeholder 2"/>
          <p:cNvSpPr>
            <a:spLocks noGrp="1"/>
          </p:cNvSpPr>
          <p:nvPr>
            <p:ph idx="1"/>
          </p:nvPr>
        </p:nvSpPr>
        <p:spPr>
          <a:xfrm>
            <a:off x="1293814" y="2286000"/>
            <a:ext cx="9601200" cy="3886200"/>
          </a:xfrm>
        </p:spPr>
        <p:txBody>
          <a:bodyPr>
            <a:normAutofit lnSpcReduction="10000"/>
          </a:bodyPr>
          <a:lstStyle/>
          <a:p>
            <a:pPr marL="463550" indent="-463550">
              <a:buClrTx/>
              <a:buSzPct val="100000"/>
              <a:buFont typeface="+mj-lt"/>
              <a:buAutoNum type="arabicPeriod"/>
            </a:pPr>
            <a:r>
              <a:rPr lang="en-US" sz="2800" dirty="0" smtClean="0">
                <a:ln w="18415" cmpd="sng">
                  <a:solidFill>
                    <a:srgbClr val="FFFFFF"/>
                  </a:solidFill>
                  <a:prstDash val="solid"/>
                </a:ln>
                <a:solidFill>
                  <a:srgbClr val="FFFFFF"/>
                </a:solidFill>
                <a:effectLst>
                  <a:outerShdw blurRad="139700" dist="114300" dir="3600000" algn="tl" rotWithShape="0">
                    <a:srgbClr val="000000">
                      <a:alpha val="81000"/>
                    </a:srgbClr>
                  </a:outerShdw>
                </a:effectLst>
              </a:rPr>
              <a:t>Choosing </a:t>
            </a:r>
            <a:r>
              <a:rPr lang="en-US" sz="2800" dirty="0">
                <a:ln w="18415" cmpd="sng">
                  <a:solidFill>
                    <a:srgbClr val="FFFFFF"/>
                  </a:solidFill>
                  <a:prstDash val="solid"/>
                </a:ln>
                <a:solidFill>
                  <a:srgbClr val="FFFFFF"/>
                </a:solidFill>
                <a:effectLst>
                  <a:outerShdw blurRad="139700" dist="114300" dir="3600000" algn="tl" rotWithShape="0">
                    <a:srgbClr val="000000">
                      <a:alpha val="81000"/>
                    </a:srgbClr>
                  </a:outerShdw>
                </a:effectLst>
              </a:rPr>
              <a:t>your company’s </a:t>
            </a:r>
            <a:r>
              <a:rPr lang="en-US" sz="2800" dirty="0">
                <a:ln w="18415" cmpd="sng">
                  <a:solidFill>
                    <a:srgbClr val="00B0F0"/>
                  </a:solidFill>
                  <a:prstDash val="solid"/>
                </a:ln>
                <a:solidFill>
                  <a:srgbClr val="00B0F0"/>
                </a:solidFill>
                <a:effectLst>
                  <a:outerShdw blurRad="139700" dist="114300" dir="3600000" algn="tl" rotWithShape="0">
                    <a:srgbClr val="000000">
                      <a:alpha val="81000"/>
                    </a:srgbClr>
                  </a:outerShdw>
                </a:effectLst>
              </a:rPr>
              <a:t>growth options</a:t>
            </a:r>
          </a:p>
          <a:p>
            <a:pPr marL="463550" indent="-463550">
              <a:buClrTx/>
              <a:buSzPct val="100000"/>
              <a:buFont typeface="+mj-lt"/>
              <a:buAutoNum type="arabicPeriod"/>
            </a:pPr>
            <a:r>
              <a:rPr lang="en-US" sz="2800" dirty="0">
                <a:ln w="18415" cmpd="sng">
                  <a:solidFill>
                    <a:srgbClr val="FFFFFF"/>
                  </a:solidFill>
                  <a:prstDash val="solid"/>
                </a:ln>
                <a:solidFill>
                  <a:srgbClr val="FFFFFF"/>
                </a:solidFill>
                <a:effectLst>
                  <a:outerShdw blurRad="139700" dist="114300" dir="3600000" algn="tl" rotWithShape="0">
                    <a:srgbClr val="000000">
                      <a:alpha val="81000"/>
                    </a:srgbClr>
                  </a:outerShdw>
                </a:effectLst>
              </a:rPr>
              <a:t>Deciding </a:t>
            </a:r>
            <a:r>
              <a:rPr lang="en-US" sz="2800" dirty="0">
                <a:ln w="18415" cmpd="sng">
                  <a:solidFill>
                    <a:srgbClr val="00B0F0"/>
                  </a:solidFill>
                  <a:prstDash val="solid"/>
                </a:ln>
                <a:solidFill>
                  <a:srgbClr val="00B0F0"/>
                </a:solidFill>
                <a:effectLst>
                  <a:outerShdw blurRad="139700" dist="114300" dir="3600000" algn="tl" rotWithShape="0">
                    <a:srgbClr val="000000">
                      <a:alpha val="81000"/>
                    </a:srgbClr>
                  </a:outerShdw>
                </a:effectLst>
              </a:rPr>
              <a:t>how important </a:t>
            </a:r>
            <a:r>
              <a:rPr lang="en-US" sz="2800" dirty="0">
                <a:ln w="18415" cmpd="sng">
                  <a:solidFill>
                    <a:srgbClr val="FFFFFF"/>
                  </a:solidFill>
                  <a:prstDash val="solid"/>
                </a:ln>
                <a:solidFill>
                  <a:srgbClr val="FFFFFF"/>
                </a:solidFill>
                <a:effectLst>
                  <a:outerShdw blurRad="139700" dist="114300" dir="3600000" algn="tl" rotWithShape="0">
                    <a:srgbClr val="000000">
                      <a:alpha val="81000"/>
                    </a:srgbClr>
                  </a:outerShdw>
                </a:effectLst>
              </a:rPr>
              <a:t>developing new products is to your company</a:t>
            </a:r>
          </a:p>
          <a:p>
            <a:pPr marL="463550" indent="-463550">
              <a:buClrTx/>
              <a:buSzPct val="100000"/>
              <a:buFont typeface="+mj-lt"/>
              <a:buAutoNum type="arabicPeriod"/>
            </a:pPr>
            <a:r>
              <a:rPr lang="en-US" sz="2800" dirty="0">
                <a:ln w="18415" cmpd="sng">
                  <a:solidFill>
                    <a:srgbClr val="FFFFFF"/>
                  </a:solidFill>
                  <a:prstDash val="solid"/>
                </a:ln>
                <a:solidFill>
                  <a:srgbClr val="FFFFFF"/>
                </a:solidFill>
                <a:effectLst>
                  <a:outerShdw blurRad="139700" dist="114300" dir="3600000" algn="tl" rotWithShape="0">
                    <a:srgbClr val="000000">
                      <a:alpha val="81000"/>
                    </a:srgbClr>
                  </a:outerShdw>
                </a:effectLst>
              </a:rPr>
              <a:t>Examining product development’s </a:t>
            </a:r>
            <a:r>
              <a:rPr lang="en-US" sz="2800" dirty="0">
                <a:ln w="18415" cmpd="sng">
                  <a:solidFill>
                    <a:srgbClr val="00B0F0"/>
                  </a:solidFill>
                  <a:prstDash val="solid"/>
                </a:ln>
                <a:solidFill>
                  <a:srgbClr val="00B0F0"/>
                </a:solidFill>
                <a:effectLst>
                  <a:outerShdw blurRad="139700" dist="114300" dir="3600000" algn="tl" rotWithShape="0">
                    <a:srgbClr val="000000">
                      <a:alpha val="81000"/>
                    </a:srgbClr>
                  </a:outerShdw>
                </a:effectLst>
              </a:rPr>
              <a:t>role </a:t>
            </a:r>
            <a:r>
              <a:rPr lang="en-US" sz="2800" dirty="0">
                <a:ln w="18415" cmpd="sng">
                  <a:solidFill>
                    <a:srgbClr val="FFFFFF"/>
                  </a:solidFill>
                  <a:prstDash val="solid"/>
                </a:ln>
                <a:solidFill>
                  <a:srgbClr val="FFFFFF"/>
                </a:solidFill>
                <a:effectLst>
                  <a:outerShdw blurRad="139700" dist="114300" dir="3600000" algn="tl" rotWithShape="0">
                    <a:srgbClr val="000000">
                      <a:alpha val="81000"/>
                    </a:srgbClr>
                  </a:outerShdw>
                </a:effectLst>
              </a:rPr>
              <a:t>in your organization</a:t>
            </a:r>
          </a:p>
          <a:p>
            <a:pPr marL="463550" indent="-463550">
              <a:buClrTx/>
              <a:buSzPct val="100000"/>
              <a:buFont typeface="+mj-lt"/>
              <a:buAutoNum type="arabicPeriod"/>
            </a:pPr>
            <a:r>
              <a:rPr lang="en-US" sz="2800" dirty="0">
                <a:ln w="18415" cmpd="sng">
                  <a:solidFill>
                    <a:srgbClr val="FFFFFF"/>
                  </a:solidFill>
                  <a:prstDash val="solid"/>
                </a:ln>
                <a:solidFill>
                  <a:srgbClr val="FFFFFF"/>
                </a:solidFill>
                <a:effectLst>
                  <a:outerShdw blurRad="139700" dist="114300" dir="3600000" algn="tl" rotWithShape="0">
                    <a:srgbClr val="000000">
                      <a:alpha val="81000"/>
                    </a:srgbClr>
                  </a:outerShdw>
                </a:effectLst>
              </a:rPr>
              <a:t>Understanding the many </a:t>
            </a:r>
            <a:r>
              <a:rPr lang="en-US" sz="2800" dirty="0">
                <a:ln w="18415" cmpd="sng">
                  <a:solidFill>
                    <a:srgbClr val="00B0F0"/>
                  </a:solidFill>
                  <a:prstDash val="solid"/>
                </a:ln>
                <a:solidFill>
                  <a:srgbClr val="00B0F0"/>
                </a:solidFill>
                <a:effectLst>
                  <a:outerShdw blurRad="139700" dist="114300" dir="3600000" algn="tl" rotWithShape="0">
                    <a:srgbClr val="000000">
                      <a:alpha val="81000"/>
                    </a:srgbClr>
                  </a:outerShdw>
                </a:effectLst>
              </a:rPr>
              <a:t>different things</a:t>
            </a:r>
            <a:r>
              <a:rPr lang="en-US" sz="2800" dirty="0">
                <a:ln w="18415" cmpd="sng">
                  <a:solidFill>
                    <a:srgbClr val="FFC000"/>
                  </a:solidFill>
                  <a:prstDash val="solid"/>
                </a:ln>
                <a:solidFill>
                  <a:srgbClr val="FFC000"/>
                </a:solidFill>
                <a:effectLst>
                  <a:outerShdw blurRad="139700" dist="114300" dir="3600000" algn="tl" rotWithShape="0">
                    <a:srgbClr val="000000">
                      <a:alpha val="81000"/>
                    </a:srgbClr>
                  </a:outerShdw>
                </a:effectLst>
              </a:rPr>
              <a:t> </a:t>
            </a:r>
            <a:r>
              <a:rPr lang="en-US" sz="2800" dirty="0">
                <a:ln w="18415" cmpd="sng">
                  <a:solidFill>
                    <a:srgbClr val="FFFFFF"/>
                  </a:solidFill>
                  <a:prstDash val="solid"/>
                </a:ln>
                <a:solidFill>
                  <a:srgbClr val="FFFFFF"/>
                </a:solidFill>
                <a:effectLst>
                  <a:outerShdw blurRad="139700" dist="114300" dir="3600000" algn="tl" rotWithShape="0">
                    <a:srgbClr val="000000">
                      <a:alpha val="81000"/>
                    </a:srgbClr>
                  </a:outerShdw>
                </a:effectLst>
              </a:rPr>
              <a:t>people call “new products”</a:t>
            </a:r>
          </a:p>
          <a:p>
            <a:pPr marL="463550" indent="-463550">
              <a:buClrTx/>
              <a:buSzPct val="100000"/>
              <a:buFont typeface="+mj-lt"/>
              <a:buAutoNum type="arabicPeriod"/>
            </a:pPr>
            <a:r>
              <a:rPr lang="en-US" sz="2800" dirty="0">
                <a:ln w="18415" cmpd="sng">
                  <a:solidFill>
                    <a:srgbClr val="FFFFFF"/>
                  </a:solidFill>
                  <a:prstDash val="solid"/>
                </a:ln>
                <a:solidFill>
                  <a:srgbClr val="FFFFFF"/>
                </a:solidFill>
                <a:effectLst>
                  <a:outerShdw blurRad="139700" dist="114300" dir="3600000" algn="tl" rotWithShape="0">
                    <a:srgbClr val="000000">
                      <a:alpha val="81000"/>
                    </a:srgbClr>
                  </a:outerShdw>
                </a:effectLst>
              </a:rPr>
              <a:t>Providing consumers with </a:t>
            </a:r>
            <a:r>
              <a:rPr lang="en-US" sz="2800" dirty="0">
                <a:ln w="18415" cmpd="sng">
                  <a:solidFill>
                    <a:srgbClr val="00B0F0"/>
                  </a:solidFill>
                  <a:prstDash val="solid"/>
                </a:ln>
                <a:solidFill>
                  <a:srgbClr val="00B0F0"/>
                </a:solidFill>
                <a:effectLst>
                  <a:outerShdw blurRad="139700" dist="114300" dir="3600000" algn="tl" rotWithShape="0">
                    <a:srgbClr val="000000">
                      <a:alpha val="81000"/>
                    </a:srgbClr>
                  </a:outerShdw>
                </a:effectLst>
              </a:rPr>
              <a:t>solutions</a:t>
            </a:r>
            <a:r>
              <a:rPr lang="en-US" sz="2800" dirty="0">
                <a:ln w="18415" cmpd="sng">
                  <a:solidFill>
                    <a:srgbClr val="FFFFFF"/>
                  </a:solidFill>
                  <a:prstDash val="solid"/>
                </a:ln>
                <a:solidFill>
                  <a:srgbClr val="FFFFFF"/>
                </a:solidFill>
                <a:effectLst>
                  <a:outerShdw blurRad="139700" dist="114300" dir="3600000" algn="tl" rotWithShape="0">
                    <a:srgbClr val="000000">
                      <a:alpha val="81000"/>
                    </a:srgbClr>
                  </a:outerShdw>
                </a:effectLst>
              </a:rPr>
              <a:t> </a:t>
            </a:r>
            <a:r>
              <a:rPr lang="en-US" sz="2800" dirty="0">
                <a:ln w="18415" cmpd="sng">
                  <a:solidFill>
                    <a:srgbClr val="00B0F0"/>
                  </a:solidFill>
                  <a:prstDash val="solid"/>
                </a:ln>
                <a:solidFill>
                  <a:srgbClr val="00B0F0"/>
                </a:solidFill>
                <a:effectLst>
                  <a:outerShdw blurRad="139700" dist="114300" dir="3600000" algn="tl" rotWithShape="0">
                    <a:srgbClr val="000000">
                      <a:alpha val="81000"/>
                    </a:srgbClr>
                  </a:outerShdw>
                </a:effectLst>
              </a:rPr>
              <a:t>and experiences</a:t>
            </a:r>
            <a:endParaRPr lang="id-ID" sz="2800" dirty="0">
              <a:ln w="18415" cmpd="sng">
                <a:solidFill>
                  <a:srgbClr val="00B0F0"/>
                </a:solidFill>
                <a:prstDash val="solid"/>
              </a:ln>
              <a:solidFill>
                <a:srgbClr val="00B0F0"/>
              </a:solidFill>
              <a:effectLst>
                <a:outerShdw blurRad="139700" dist="114300" dir="3600000" algn="tl" rotWithShape="0">
                  <a:srgbClr val="000000">
                    <a:alpha val="81000"/>
                  </a:srgbClr>
                </a:outerShdw>
              </a:effectLst>
            </a:endParaRPr>
          </a:p>
          <a:p>
            <a:pPr>
              <a:lnSpc>
                <a:spcPct val="100000"/>
              </a:lnSpc>
              <a:spcBef>
                <a:spcPts val="1800"/>
              </a:spcBef>
              <a:buNone/>
            </a:pPr>
            <a:endParaRPr lang="en-US" sz="2799" dirty="0">
              <a:ln w="18415" cmpd="sng">
                <a:solidFill>
                  <a:srgbClr val="FFFFFF"/>
                </a:solidFill>
                <a:prstDash val="solid"/>
              </a:ln>
              <a:solidFill>
                <a:srgbClr val="FFFFFF"/>
              </a:solidFill>
              <a:effectLst>
                <a:outerShdw blurRad="139700" dist="114300" dir="3600000" algn="tl" rotWithShape="0">
                  <a:srgbClr val="000000">
                    <a:alpha val="81000"/>
                  </a:srgbClr>
                </a:outerShdw>
              </a:effectLst>
            </a:endParaRPr>
          </a:p>
        </p:txBody>
      </p:sp>
    </p:spTree>
    <p:extLst>
      <p:ext uri="{BB962C8B-B14F-4D97-AF65-F5344CB8AC3E}">
        <p14:creationId xmlns:p14="http://schemas.microsoft.com/office/powerpoint/2010/main" val="2055359389"/>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1000"/>
                                        <p:tgtEl>
                                          <p:spTgt spid="3">
                                            <p:txEl>
                                              <p:pRg st="0" end="0"/>
                                            </p:txEl>
                                          </p:spTgt>
                                        </p:tgtEl>
                                      </p:cBhvr>
                                    </p:animEffect>
                                    <p:anim calcmode="lin" valueType="num">
                                      <p:cBhvr>
                                        <p:cTn id="8"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3">
                                            <p:txEl>
                                              <p:pRg st="1" end="1"/>
                                            </p:txEl>
                                          </p:spTgt>
                                        </p:tgtEl>
                                        <p:attrNameLst>
                                          <p:attrName>style.visibility</p:attrName>
                                        </p:attrNameLst>
                                      </p:cBhvr>
                                      <p:to>
                                        <p:strVal val="visible"/>
                                      </p:to>
                                    </p:set>
                                    <p:animEffect transition="in" filter="fade">
                                      <p:cBhvr>
                                        <p:cTn id="14" dur="1000"/>
                                        <p:tgtEl>
                                          <p:spTgt spid="3">
                                            <p:txEl>
                                              <p:pRg st="1" end="1"/>
                                            </p:txEl>
                                          </p:spTgt>
                                        </p:tgtEl>
                                      </p:cBhvr>
                                    </p:animEffect>
                                    <p:anim calcmode="lin" valueType="num">
                                      <p:cBhvr>
                                        <p:cTn id="15" dur="1000" fill="hold"/>
                                        <p:tgtEl>
                                          <p:spTgt spid="3">
                                            <p:txEl>
                                              <p:pRg st="1" end="1"/>
                                            </p:txEl>
                                          </p:spTgt>
                                        </p:tgtEl>
                                        <p:attrNameLst>
                                          <p:attrName>ppt_x</p:attrName>
                                        </p:attrNameLst>
                                      </p:cBhvr>
                                      <p:tavLst>
                                        <p:tav tm="0">
                                          <p:val>
                                            <p:strVal val="#ppt_x"/>
                                          </p:val>
                                        </p:tav>
                                        <p:tav tm="100000">
                                          <p:val>
                                            <p:strVal val="#ppt_x"/>
                                          </p:val>
                                        </p:tav>
                                      </p:tavLst>
                                    </p:anim>
                                    <p:anim calcmode="lin" valueType="num">
                                      <p:cBhvr>
                                        <p:cTn id="16" dur="1000" fill="hold"/>
                                        <p:tgtEl>
                                          <p:spTgt spid="3">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3">
                                            <p:txEl>
                                              <p:pRg st="2" end="2"/>
                                            </p:txEl>
                                          </p:spTgt>
                                        </p:tgtEl>
                                        <p:attrNameLst>
                                          <p:attrName>style.visibility</p:attrName>
                                        </p:attrNameLst>
                                      </p:cBhvr>
                                      <p:to>
                                        <p:strVal val="visible"/>
                                      </p:to>
                                    </p:set>
                                    <p:animEffect transition="in" filter="fade">
                                      <p:cBhvr>
                                        <p:cTn id="21" dur="1000"/>
                                        <p:tgtEl>
                                          <p:spTgt spid="3">
                                            <p:txEl>
                                              <p:pRg st="2" end="2"/>
                                            </p:txEl>
                                          </p:spTgt>
                                        </p:tgtEl>
                                      </p:cBhvr>
                                    </p:animEffect>
                                    <p:anim calcmode="lin" valueType="num">
                                      <p:cBhvr>
                                        <p:cTn id="22" dur="1000" fill="hold"/>
                                        <p:tgtEl>
                                          <p:spTgt spid="3">
                                            <p:txEl>
                                              <p:pRg st="2" end="2"/>
                                            </p:txEl>
                                          </p:spTgt>
                                        </p:tgtEl>
                                        <p:attrNameLst>
                                          <p:attrName>ppt_x</p:attrName>
                                        </p:attrNameLst>
                                      </p:cBhvr>
                                      <p:tavLst>
                                        <p:tav tm="0">
                                          <p:val>
                                            <p:strVal val="#ppt_x"/>
                                          </p:val>
                                        </p:tav>
                                        <p:tav tm="100000">
                                          <p:val>
                                            <p:strVal val="#ppt_x"/>
                                          </p:val>
                                        </p:tav>
                                      </p:tavLst>
                                    </p:anim>
                                    <p:anim calcmode="lin" valueType="num">
                                      <p:cBhvr>
                                        <p:cTn id="23" dur="1000" fill="hold"/>
                                        <p:tgtEl>
                                          <p:spTgt spid="3">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grpId="0" nodeType="clickEffect">
                                  <p:stCondLst>
                                    <p:cond delay="0"/>
                                  </p:stCondLst>
                                  <p:childTnLst>
                                    <p:set>
                                      <p:cBhvr>
                                        <p:cTn id="27" dur="1" fill="hold">
                                          <p:stCondLst>
                                            <p:cond delay="0"/>
                                          </p:stCondLst>
                                        </p:cTn>
                                        <p:tgtEl>
                                          <p:spTgt spid="3">
                                            <p:txEl>
                                              <p:pRg st="3" end="3"/>
                                            </p:txEl>
                                          </p:spTgt>
                                        </p:tgtEl>
                                        <p:attrNameLst>
                                          <p:attrName>style.visibility</p:attrName>
                                        </p:attrNameLst>
                                      </p:cBhvr>
                                      <p:to>
                                        <p:strVal val="visible"/>
                                      </p:to>
                                    </p:set>
                                    <p:animEffect transition="in" filter="fade">
                                      <p:cBhvr>
                                        <p:cTn id="28" dur="1000"/>
                                        <p:tgtEl>
                                          <p:spTgt spid="3">
                                            <p:txEl>
                                              <p:pRg st="3" end="3"/>
                                            </p:txEl>
                                          </p:spTgt>
                                        </p:tgtEl>
                                      </p:cBhvr>
                                    </p:animEffect>
                                    <p:anim calcmode="lin" valueType="num">
                                      <p:cBhvr>
                                        <p:cTn id="29" dur="1000" fill="hold"/>
                                        <p:tgtEl>
                                          <p:spTgt spid="3">
                                            <p:txEl>
                                              <p:pRg st="3" end="3"/>
                                            </p:txEl>
                                          </p:spTgt>
                                        </p:tgtEl>
                                        <p:attrNameLst>
                                          <p:attrName>ppt_x</p:attrName>
                                        </p:attrNameLst>
                                      </p:cBhvr>
                                      <p:tavLst>
                                        <p:tav tm="0">
                                          <p:val>
                                            <p:strVal val="#ppt_x"/>
                                          </p:val>
                                        </p:tav>
                                        <p:tav tm="100000">
                                          <p:val>
                                            <p:strVal val="#ppt_x"/>
                                          </p:val>
                                        </p:tav>
                                      </p:tavLst>
                                    </p:anim>
                                    <p:anim calcmode="lin" valueType="num">
                                      <p:cBhvr>
                                        <p:cTn id="30" dur="1000" fill="hold"/>
                                        <p:tgtEl>
                                          <p:spTgt spid="3">
                                            <p:txEl>
                                              <p:pRg st="3" end="3"/>
                                            </p:txEl>
                                          </p:spTgt>
                                        </p:tgtEl>
                                        <p:attrNameLst>
                                          <p:attrName>ppt_y</p:attrName>
                                        </p:attrNameLst>
                                      </p:cBhvr>
                                      <p:tavLst>
                                        <p:tav tm="0">
                                          <p:val>
                                            <p:strVal val="#ppt_y+.1"/>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42" presetClass="entr" presetSubtype="0" fill="hold" grpId="0" nodeType="clickEffect">
                                  <p:stCondLst>
                                    <p:cond delay="0"/>
                                  </p:stCondLst>
                                  <p:childTnLst>
                                    <p:set>
                                      <p:cBhvr>
                                        <p:cTn id="34" dur="1" fill="hold">
                                          <p:stCondLst>
                                            <p:cond delay="0"/>
                                          </p:stCondLst>
                                        </p:cTn>
                                        <p:tgtEl>
                                          <p:spTgt spid="3">
                                            <p:txEl>
                                              <p:pRg st="4" end="4"/>
                                            </p:txEl>
                                          </p:spTgt>
                                        </p:tgtEl>
                                        <p:attrNameLst>
                                          <p:attrName>style.visibility</p:attrName>
                                        </p:attrNameLst>
                                      </p:cBhvr>
                                      <p:to>
                                        <p:strVal val="visible"/>
                                      </p:to>
                                    </p:set>
                                    <p:animEffect transition="in" filter="fade">
                                      <p:cBhvr>
                                        <p:cTn id="35" dur="1000"/>
                                        <p:tgtEl>
                                          <p:spTgt spid="3">
                                            <p:txEl>
                                              <p:pRg st="4" end="4"/>
                                            </p:txEl>
                                          </p:spTgt>
                                        </p:tgtEl>
                                      </p:cBhvr>
                                    </p:animEffect>
                                    <p:anim calcmode="lin" valueType="num">
                                      <p:cBhvr>
                                        <p:cTn id="36" dur="1000" fill="hold"/>
                                        <p:tgtEl>
                                          <p:spTgt spid="3">
                                            <p:txEl>
                                              <p:pRg st="4" end="4"/>
                                            </p:txEl>
                                          </p:spTgt>
                                        </p:tgtEl>
                                        <p:attrNameLst>
                                          <p:attrName>ppt_x</p:attrName>
                                        </p:attrNameLst>
                                      </p:cBhvr>
                                      <p:tavLst>
                                        <p:tav tm="0">
                                          <p:val>
                                            <p:strVal val="#ppt_x"/>
                                          </p:val>
                                        </p:tav>
                                        <p:tav tm="100000">
                                          <p:val>
                                            <p:strVal val="#ppt_x"/>
                                          </p:val>
                                        </p:tav>
                                      </p:tavLst>
                                    </p:anim>
                                    <p:anim calcmode="lin" valueType="num">
                                      <p:cBhvr>
                                        <p:cTn id="37" dur="1000" fill="hold"/>
                                        <p:tgtEl>
                                          <p:spTgt spid="3">
                                            <p:txEl>
                                              <p:pRg st="4" end="4"/>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id-ID" dirty="0" smtClean="0"/>
              <a:t>NEW PRODUCT</a:t>
            </a:r>
            <a:endParaRPr lang="id-ID" dirty="0"/>
          </a:p>
        </p:txBody>
      </p:sp>
      <p:sp>
        <p:nvSpPr>
          <p:cNvPr id="3" name="Content Placeholder 2"/>
          <p:cNvSpPr>
            <a:spLocks noGrp="1"/>
          </p:cNvSpPr>
          <p:nvPr>
            <p:ph idx="1"/>
          </p:nvPr>
        </p:nvSpPr>
        <p:spPr/>
        <p:txBody>
          <a:bodyPr>
            <a:normAutofit/>
          </a:bodyPr>
          <a:lstStyle/>
          <a:p>
            <a:pPr marL="0" indent="0" algn="just">
              <a:buNone/>
            </a:pPr>
            <a:r>
              <a:rPr lang="en-US" sz="3200" dirty="0">
                <a:ln w="18415" cmpd="sng">
                  <a:solidFill>
                    <a:srgbClr val="FFFFFF"/>
                  </a:solidFill>
                  <a:prstDash val="solid"/>
                </a:ln>
                <a:solidFill>
                  <a:srgbClr val="FFFFFF"/>
                </a:solidFill>
                <a:effectLst>
                  <a:outerShdw blurRad="63500" dir="3600000" algn="tl" rotWithShape="0">
                    <a:srgbClr val="000000">
                      <a:alpha val="70000"/>
                    </a:srgbClr>
                  </a:outerShdw>
                </a:effectLst>
              </a:rPr>
              <a:t>A new product can be</a:t>
            </a:r>
            <a:r>
              <a:rPr lang="id-ID" sz="3200" dirty="0">
                <a:ln w="18415" cmpd="sng">
                  <a:solidFill>
                    <a:srgbClr val="FFFFFF"/>
                  </a:solidFill>
                  <a:prstDash val="solid"/>
                </a:ln>
                <a:solidFill>
                  <a:srgbClr val="FFFFFF"/>
                </a:solidFill>
                <a:effectLst>
                  <a:outerShdw blurRad="63500" dir="3600000" algn="tl" rotWithShape="0">
                    <a:srgbClr val="000000">
                      <a:alpha val="70000"/>
                    </a:srgbClr>
                  </a:outerShdw>
                </a:effectLst>
              </a:rPr>
              <a:t> </a:t>
            </a:r>
            <a:r>
              <a:rPr lang="en-US" sz="3200" dirty="0">
                <a:ln w="18415" cmpd="sng">
                  <a:solidFill>
                    <a:srgbClr val="FFFFFF"/>
                  </a:solidFill>
                  <a:prstDash val="solid"/>
                </a:ln>
                <a:solidFill>
                  <a:srgbClr val="FFFFFF"/>
                </a:solidFill>
                <a:effectLst>
                  <a:outerShdw blurRad="63500" dir="3600000" algn="tl" rotWithShape="0">
                    <a:srgbClr val="000000">
                      <a:alpha val="70000"/>
                    </a:srgbClr>
                  </a:outerShdw>
                </a:effectLst>
              </a:rPr>
              <a:t>a baseball bat or a toaster, a car or an airplane, a piece of software that</a:t>
            </a:r>
            <a:r>
              <a:rPr lang="id-ID" sz="3200" dirty="0">
                <a:ln w="18415" cmpd="sng">
                  <a:solidFill>
                    <a:srgbClr val="FFFFFF"/>
                  </a:solidFill>
                  <a:prstDash val="solid"/>
                </a:ln>
                <a:solidFill>
                  <a:srgbClr val="FFFFFF"/>
                </a:solidFill>
                <a:effectLst>
                  <a:outerShdw blurRad="63500" dir="3600000" algn="tl" rotWithShape="0">
                    <a:srgbClr val="000000">
                      <a:alpha val="70000"/>
                    </a:srgbClr>
                  </a:outerShdw>
                </a:effectLst>
              </a:rPr>
              <a:t> </a:t>
            </a:r>
            <a:r>
              <a:rPr lang="en-US" sz="3200" dirty="0">
                <a:ln w="18415" cmpd="sng">
                  <a:solidFill>
                    <a:srgbClr val="FFFFFF"/>
                  </a:solidFill>
                  <a:prstDash val="solid"/>
                </a:ln>
                <a:solidFill>
                  <a:srgbClr val="FFFFFF"/>
                </a:solidFill>
                <a:effectLst>
                  <a:outerShdw blurRad="63500" dir="3600000" algn="tl" rotWithShape="0">
                    <a:srgbClr val="000000">
                      <a:alpha val="70000"/>
                    </a:srgbClr>
                  </a:outerShdw>
                </a:effectLst>
              </a:rPr>
              <a:t>includes support and installation, a vacation package, a new type of checking</a:t>
            </a:r>
            <a:r>
              <a:rPr lang="id-ID" sz="3200" dirty="0">
                <a:ln w="18415" cmpd="sng">
                  <a:solidFill>
                    <a:srgbClr val="FFFFFF"/>
                  </a:solidFill>
                  <a:prstDash val="solid"/>
                </a:ln>
                <a:solidFill>
                  <a:srgbClr val="FFFFFF"/>
                </a:solidFill>
                <a:effectLst>
                  <a:outerShdw blurRad="63500" dir="3600000" algn="tl" rotWithShape="0">
                    <a:srgbClr val="000000">
                      <a:alpha val="70000"/>
                    </a:srgbClr>
                  </a:outerShdw>
                </a:effectLst>
              </a:rPr>
              <a:t> </a:t>
            </a:r>
            <a:r>
              <a:rPr lang="en-US" sz="3200" dirty="0">
                <a:ln w="18415" cmpd="sng">
                  <a:solidFill>
                    <a:srgbClr val="FFFFFF"/>
                  </a:solidFill>
                  <a:prstDash val="solid"/>
                </a:ln>
                <a:solidFill>
                  <a:srgbClr val="FFFFFF"/>
                </a:solidFill>
                <a:effectLst>
                  <a:outerShdw blurRad="63500" dir="3600000" algn="tl" rotWithShape="0">
                    <a:srgbClr val="000000">
                      <a:alpha val="70000"/>
                    </a:srgbClr>
                  </a:outerShdw>
                </a:effectLst>
              </a:rPr>
              <a:t>account, an in-home cleaning and babysitting service, and so on.</a:t>
            </a:r>
            <a:endParaRPr lang="id-ID" sz="3200" dirty="0">
              <a:ln w="18415" cmpd="sng">
                <a:solidFill>
                  <a:srgbClr val="FFFFFF"/>
                </a:solidFill>
                <a:prstDash val="solid"/>
              </a:ln>
              <a:solidFill>
                <a:srgbClr val="FFFFFF"/>
              </a:solidFill>
              <a:effectLst>
                <a:outerShdw blurRad="63500" dir="3600000" algn="tl" rotWithShape="0">
                  <a:srgbClr val="000000">
                    <a:alpha val="70000"/>
                  </a:srgbClr>
                </a:outerShdw>
              </a:effectLst>
            </a:endParaRPr>
          </a:p>
        </p:txBody>
      </p:sp>
    </p:spTree>
    <p:extLst>
      <p:ext uri="{BB962C8B-B14F-4D97-AF65-F5344CB8AC3E}">
        <p14:creationId xmlns:p14="http://schemas.microsoft.com/office/powerpoint/2010/main" val="2784076042"/>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id-ID" smtClean="0"/>
              <a:t>YOU CAN MAKE MONEY IN DIFFERENT WAYS:</a:t>
            </a:r>
            <a:endParaRPr lang="id-ID"/>
          </a:p>
        </p:txBody>
      </p:sp>
      <p:sp>
        <p:nvSpPr>
          <p:cNvPr id="3" name="Content Placeholder 2"/>
          <p:cNvSpPr>
            <a:spLocks noGrp="1"/>
          </p:cNvSpPr>
          <p:nvPr>
            <p:ph idx="1"/>
          </p:nvPr>
        </p:nvSpPr>
        <p:spPr/>
        <p:txBody>
          <a:bodyPr>
            <a:normAutofit/>
          </a:bodyPr>
          <a:lstStyle/>
          <a:p>
            <a:pPr marL="0" indent="0">
              <a:buNone/>
            </a:pPr>
            <a:r>
              <a:rPr lang="en-US" sz="2800" dirty="0">
                <a:ln w="18415" cmpd="sng">
                  <a:solidFill>
                    <a:srgbClr val="FFFFFF"/>
                  </a:solidFill>
                  <a:prstDash val="solid"/>
                </a:ln>
                <a:solidFill>
                  <a:srgbClr val="FFFFFF"/>
                </a:solidFill>
                <a:effectLst>
                  <a:outerShdw blurRad="63500" dir="3600000" algn="tl" rotWithShape="0">
                    <a:srgbClr val="000000">
                      <a:alpha val="70000"/>
                    </a:srgbClr>
                  </a:outerShdw>
                </a:effectLst>
              </a:rPr>
              <a:t>No matter what form new products take, </a:t>
            </a:r>
            <a:r>
              <a:rPr lang="en-US" sz="2800" b="1" dirty="0">
                <a:ln w="18415" cmpd="sng">
                  <a:solidFill>
                    <a:srgbClr val="FFFF00"/>
                  </a:solidFill>
                  <a:prstDash val="solid"/>
                </a:ln>
                <a:solidFill>
                  <a:srgbClr val="FFFF00"/>
                </a:solidFill>
                <a:effectLst>
                  <a:outerShdw blurRad="63500" dir="3600000" algn="tl" rotWithShape="0">
                    <a:srgbClr val="000000">
                      <a:alpha val="70000"/>
                    </a:srgbClr>
                  </a:outerShdw>
                </a:effectLst>
              </a:rPr>
              <a:t>you can make money</a:t>
            </a:r>
            <a:r>
              <a:rPr lang="en-US" sz="2800" dirty="0">
                <a:ln w="18415" cmpd="sng">
                  <a:solidFill>
                    <a:srgbClr val="FFFFFF"/>
                  </a:solidFill>
                  <a:prstDash val="solid"/>
                </a:ln>
                <a:solidFill>
                  <a:srgbClr val="FFFFFF"/>
                </a:solidFill>
                <a:effectLst>
                  <a:outerShdw blurRad="63500" dir="3600000" algn="tl" rotWithShape="0">
                    <a:srgbClr val="000000">
                      <a:alpha val="70000"/>
                    </a:srgbClr>
                  </a:outerShdw>
                </a:effectLst>
              </a:rPr>
              <a:t> from them </a:t>
            </a:r>
            <a:r>
              <a:rPr lang="en-US" sz="2800" dirty="0" smtClean="0">
                <a:ln w="18415" cmpd="sng">
                  <a:solidFill>
                    <a:srgbClr val="FFFFFF"/>
                  </a:solidFill>
                  <a:prstDash val="solid"/>
                </a:ln>
                <a:solidFill>
                  <a:srgbClr val="FFFFFF"/>
                </a:solidFill>
                <a:effectLst>
                  <a:outerShdw blurRad="63500" dir="3600000" algn="tl" rotWithShape="0">
                    <a:srgbClr val="000000">
                      <a:alpha val="70000"/>
                    </a:srgbClr>
                  </a:outerShdw>
                </a:effectLst>
              </a:rPr>
              <a:t>in</a:t>
            </a:r>
            <a:r>
              <a:rPr lang="id-ID" sz="2800" dirty="0" smtClean="0">
                <a:ln w="18415" cmpd="sng">
                  <a:solidFill>
                    <a:srgbClr val="FFFFFF"/>
                  </a:solidFill>
                  <a:prstDash val="solid"/>
                </a:ln>
                <a:solidFill>
                  <a:srgbClr val="FFFFFF"/>
                </a:solidFill>
                <a:effectLst>
                  <a:outerShdw blurRad="63500" dir="3600000" algn="tl" rotWithShape="0">
                    <a:srgbClr val="000000">
                      <a:alpha val="70000"/>
                    </a:srgbClr>
                  </a:outerShdw>
                </a:effectLst>
              </a:rPr>
              <a:t> many </a:t>
            </a:r>
            <a:r>
              <a:rPr lang="id-ID" sz="2800" dirty="0">
                <a:ln w="18415" cmpd="sng">
                  <a:solidFill>
                    <a:srgbClr val="FFFFFF"/>
                  </a:solidFill>
                  <a:prstDash val="solid"/>
                </a:ln>
                <a:solidFill>
                  <a:srgbClr val="FFFFFF"/>
                </a:solidFill>
                <a:effectLst>
                  <a:outerShdw blurRad="63500" dir="3600000" algn="tl" rotWithShape="0">
                    <a:srgbClr val="000000">
                      <a:alpha val="70000"/>
                    </a:srgbClr>
                  </a:outerShdw>
                </a:effectLst>
              </a:rPr>
              <a:t>different ways</a:t>
            </a:r>
            <a:r>
              <a:rPr lang="id-ID" sz="2800" dirty="0" smtClean="0">
                <a:ln w="18415" cmpd="sng">
                  <a:solidFill>
                    <a:srgbClr val="FFFFFF"/>
                  </a:solidFill>
                  <a:prstDash val="solid"/>
                </a:ln>
                <a:solidFill>
                  <a:srgbClr val="FFFFFF"/>
                </a:solidFill>
                <a:effectLst>
                  <a:outerShdw blurRad="63500" dir="3600000" algn="tl" rotWithShape="0">
                    <a:srgbClr val="000000">
                      <a:alpha val="70000"/>
                    </a:srgbClr>
                  </a:outerShdw>
                </a:effectLst>
              </a:rPr>
              <a:t>:</a:t>
            </a:r>
          </a:p>
          <a:p>
            <a:pPr lvl="1"/>
            <a:r>
              <a:rPr lang="en-US" sz="2800" dirty="0">
                <a:ln w="18415" cmpd="sng">
                  <a:solidFill>
                    <a:srgbClr val="FFFFFF"/>
                  </a:solidFill>
                  <a:prstDash val="solid"/>
                </a:ln>
                <a:solidFill>
                  <a:srgbClr val="FFFFFF"/>
                </a:solidFill>
                <a:effectLst>
                  <a:outerShdw blurRad="63500" dir="3600000" algn="tl" rotWithShape="0">
                    <a:srgbClr val="000000">
                      <a:alpha val="70000"/>
                    </a:srgbClr>
                  </a:outerShdw>
                </a:effectLst>
              </a:rPr>
              <a:t>You can </a:t>
            </a:r>
            <a:r>
              <a:rPr lang="en-US" sz="2800" dirty="0">
                <a:ln w="18415" cmpd="sng">
                  <a:solidFill>
                    <a:srgbClr val="00B0F0"/>
                  </a:solidFill>
                  <a:prstDash val="solid"/>
                </a:ln>
                <a:solidFill>
                  <a:srgbClr val="00B0F0"/>
                </a:solidFill>
                <a:effectLst>
                  <a:outerShdw blurRad="63500" dir="3600000" algn="tl" rotWithShape="0">
                    <a:srgbClr val="000000">
                      <a:alpha val="70000"/>
                    </a:srgbClr>
                  </a:outerShdw>
                </a:effectLst>
              </a:rPr>
              <a:t>simply charge customers </a:t>
            </a:r>
            <a:r>
              <a:rPr lang="en-US" sz="2800" dirty="0">
                <a:ln w="18415" cmpd="sng">
                  <a:solidFill>
                    <a:srgbClr val="FFFFFF"/>
                  </a:solidFill>
                  <a:prstDash val="solid"/>
                </a:ln>
                <a:solidFill>
                  <a:srgbClr val="FFFFFF"/>
                </a:solidFill>
                <a:effectLst>
                  <a:outerShdw blurRad="63500" dir="3600000" algn="tl" rotWithShape="0">
                    <a:srgbClr val="000000">
                      <a:alpha val="70000"/>
                    </a:srgbClr>
                  </a:outerShdw>
                </a:effectLst>
              </a:rPr>
              <a:t>when they buy them (think clothing).</a:t>
            </a:r>
          </a:p>
          <a:p>
            <a:pPr lvl="1"/>
            <a:r>
              <a:rPr lang="en-US" sz="2800" dirty="0">
                <a:ln w="18415" cmpd="sng">
                  <a:solidFill>
                    <a:srgbClr val="FFFFFF"/>
                  </a:solidFill>
                  <a:prstDash val="solid"/>
                </a:ln>
                <a:solidFill>
                  <a:srgbClr val="FFFFFF"/>
                </a:solidFill>
                <a:effectLst>
                  <a:outerShdw blurRad="63500" dir="3600000" algn="tl" rotWithShape="0">
                    <a:srgbClr val="000000">
                      <a:alpha val="70000"/>
                    </a:srgbClr>
                  </a:outerShdw>
                </a:effectLst>
              </a:rPr>
              <a:t>You </a:t>
            </a:r>
            <a:r>
              <a:rPr lang="en-US" sz="2800" dirty="0">
                <a:ln w="18415" cmpd="sng">
                  <a:solidFill>
                    <a:srgbClr val="00B0F0"/>
                  </a:solidFill>
                  <a:prstDash val="solid"/>
                </a:ln>
                <a:solidFill>
                  <a:srgbClr val="00B0F0"/>
                </a:solidFill>
                <a:effectLst>
                  <a:outerShdw blurRad="63500" dir="3600000" algn="tl" rotWithShape="0">
                    <a:srgbClr val="000000">
                      <a:alpha val="70000"/>
                    </a:srgbClr>
                  </a:outerShdw>
                </a:effectLst>
              </a:rPr>
              <a:t>can rent </a:t>
            </a:r>
            <a:r>
              <a:rPr lang="en-US" sz="2800" dirty="0">
                <a:ln w="18415" cmpd="sng">
                  <a:solidFill>
                    <a:srgbClr val="FFFFFF"/>
                  </a:solidFill>
                  <a:prstDash val="solid"/>
                </a:ln>
                <a:solidFill>
                  <a:srgbClr val="FFFFFF"/>
                </a:solidFill>
                <a:effectLst>
                  <a:outerShdw blurRad="63500" dir="3600000" algn="tl" rotWithShape="0">
                    <a:srgbClr val="000000">
                      <a:alpha val="70000"/>
                    </a:srgbClr>
                  </a:outerShdw>
                </a:effectLst>
              </a:rPr>
              <a:t>or </a:t>
            </a:r>
            <a:r>
              <a:rPr lang="en-US" sz="2800" dirty="0">
                <a:ln w="18415" cmpd="sng">
                  <a:solidFill>
                    <a:srgbClr val="00B0F0"/>
                  </a:solidFill>
                  <a:prstDash val="solid"/>
                </a:ln>
                <a:solidFill>
                  <a:srgbClr val="00B0F0"/>
                </a:solidFill>
                <a:effectLst>
                  <a:outerShdw blurRad="63500" dir="3600000" algn="tl" rotWithShape="0">
                    <a:srgbClr val="000000">
                      <a:alpha val="70000"/>
                    </a:srgbClr>
                  </a:outerShdw>
                </a:effectLst>
              </a:rPr>
              <a:t>lease</a:t>
            </a:r>
            <a:r>
              <a:rPr lang="en-US" sz="2800" dirty="0">
                <a:ln w="18415" cmpd="sng">
                  <a:solidFill>
                    <a:srgbClr val="FFFFFF"/>
                  </a:solidFill>
                  <a:prstDash val="solid"/>
                </a:ln>
                <a:solidFill>
                  <a:srgbClr val="FFFFFF"/>
                </a:solidFill>
                <a:effectLst>
                  <a:outerShdw blurRad="63500" dir="3600000" algn="tl" rotWithShape="0">
                    <a:srgbClr val="000000">
                      <a:alpha val="70000"/>
                    </a:srgbClr>
                  </a:outerShdw>
                </a:effectLst>
              </a:rPr>
              <a:t> them (think cars and copy machines).</a:t>
            </a:r>
          </a:p>
          <a:p>
            <a:pPr lvl="1"/>
            <a:r>
              <a:rPr lang="en-US" sz="2800" dirty="0">
                <a:ln w="18415" cmpd="sng">
                  <a:solidFill>
                    <a:srgbClr val="FFFFFF"/>
                  </a:solidFill>
                  <a:prstDash val="solid"/>
                </a:ln>
                <a:solidFill>
                  <a:srgbClr val="FFFFFF"/>
                </a:solidFill>
                <a:effectLst>
                  <a:outerShdw blurRad="63500" dir="3600000" algn="tl" rotWithShape="0">
                    <a:srgbClr val="000000">
                      <a:alpha val="70000"/>
                    </a:srgbClr>
                  </a:outerShdw>
                </a:effectLst>
              </a:rPr>
              <a:t>You can practically </a:t>
            </a:r>
            <a:r>
              <a:rPr lang="en-US" sz="2800" dirty="0">
                <a:ln w="18415" cmpd="sng">
                  <a:solidFill>
                    <a:srgbClr val="00B0F0"/>
                  </a:solidFill>
                  <a:prstDash val="solid"/>
                </a:ln>
                <a:solidFill>
                  <a:srgbClr val="00B0F0"/>
                </a:solidFill>
                <a:effectLst>
                  <a:outerShdw blurRad="63500" dir="3600000" algn="tl" rotWithShape="0">
                    <a:srgbClr val="000000">
                      <a:alpha val="70000"/>
                    </a:srgbClr>
                  </a:outerShdw>
                </a:effectLst>
              </a:rPr>
              <a:t>give</a:t>
            </a:r>
            <a:r>
              <a:rPr lang="en-US" sz="2800" dirty="0">
                <a:ln w="18415" cmpd="sng">
                  <a:solidFill>
                    <a:srgbClr val="FFFFFF"/>
                  </a:solidFill>
                  <a:prstDash val="solid"/>
                </a:ln>
                <a:solidFill>
                  <a:srgbClr val="FFFFFF"/>
                </a:solidFill>
                <a:effectLst>
                  <a:outerShdw blurRad="63500" dir="3600000" algn="tl" rotWithShape="0">
                    <a:srgbClr val="000000">
                      <a:alpha val="70000"/>
                    </a:srgbClr>
                  </a:outerShdw>
                </a:effectLst>
              </a:rPr>
              <a:t> them away and </a:t>
            </a:r>
            <a:r>
              <a:rPr lang="en-US" sz="2800" dirty="0">
                <a:ln w="18415" cmpd="sng">
                  <a:solidFill>
                    <a:srgbClr val="00B0F0"/>
                  </a:solidFill>
                  <a:prstDash val="solid"/>
                </a:ln>
                <a:solidFill>
                  <a:srgbClr val="00B0F0"/>
                </a:solidFill>
                <a:effectLst>
                  <a:outerShdw blurRad="63500" dir="3600000" algn="tl" rotWithShape="0">
                    <a:srgbClr val="000000">
                      <a:alpha val="70000"/>
                    </a:srgbClr>
                  </a:outerShdw>
                </a:effectLst>
              </a:rPr>
              <a:t>charge</a:t>
            </a:r>
            <a:r>
              <a:rPr lang="en-US" sz="2800" dirty="0">
                <a:ln w="18415" cmpd="sng">
                  <a:solidFill>
                    <a:srgbClr val="FFFFFF"/>
                  </a:solidFill>
                  <a:prstDash val="solid"/>
                </a:ln>
                <a:solidFill>
                  <a:srgbClr val="FFFFFF"/>
                </a:solidFill>
                <a:effectLst>
                  <a:outerShdw blurRad="63500" dir="3600000" algn="tl" rotWithShape="0">
                    <a:srgbClr val="000000">
                      <a:alpha val="70000"/>
                    </a:srgbClr>
                  </a:outerShdw>
                </a:effectLst>
              </a:rPr>
              <a:t> for supporting services</a:t>
            </a:r>
            <a:r>
              <a:rPr lang="id-ID" sz="2800" dirty="0">
                <a:ln w="18415" cmpd="sng">
                  <a:solidFill>
                    <a:srgbClr val="FFFFFF"/>
                  </a:solidFill>
                  <a:prstDash val="solid"/>
                </a:ln>
                <a:solidFill>
                  <a:srgbClr val="FFFFFF"/>
                </a:solidFill>
                <a:effectLst>
                  <a:outerShdw blurRad="63500" dir="3600000" algn="tl" rotWithShape="0">
                    <a:srgbClr val="000000">
                      <a:alpha val="70000"/>
                    </a:srgbClr>
                  </a:outerShdw>
                </a:effectLst>
              </a:rPr>
              <a:t> </a:t>
            </a:r>
            <a:r>
              <a:rPr lang="en-US" sz="2800" dirty="0">
                <a:ln w="18415" cmpd="sng">
                  <a:solidFill>
                    <a:srgbClr val="FFFFFF"/>
                  </a:solidFill>
                  <a:prstDash val="solid"/>
                </a:ln>
                <a:solidFill>
                  <a:srgbClr val="FFFFFF"/>
                </a:solidFill>
                <a:effectLst>
                  <a:outerShdw blurRad="63500" dir="3600000" algn="tl" rotWithShape="0">
                    <a:srgbClr val="000000">
                      <a:alpha val="70000"/>
                    </a:srgbClr>
                  </a:outerShdw>
                </a:effectLst>
              </a:rPr>
              <a:t>and supplies (think razors, cameras, and printers).</a:t>
            </a:r>
            <a:endParaRPr lang="id-ID" sz="2800" dirty="0">
              <a:ln w="18415" cmpd="sng">
                <a:solidFill>
                  <a:srgbClr val="FFFFFF"/>
                </a:solidFill>
                <a:prstDash val="solid"/>
              </a:ln>
              <a:solidFill>
                <a:srgbClr val="FFFFFF"/>
              </a:solidFill>
              <a:effectLst>
                <a:outerShdw blurRad="63500" dir="3600000" algn="tl" rotWithShape="0">
                  <a:srgbClr val="000000">
                    <a:alpha val="70000"/>
                  </a:srgbClr>
                </a:outerShdw>
              </a:effectLst>
            </a:endParaRPr>
          </a:p>
        </p:txBody>
      </p:sp>
    </p:spTree>
    <p:extLst>
      <p:ext uri="{BB962C8B-B14F-4D97-AF65-F5344CB8AC3E}">
        <p14:creationId xmlns:p14="http://schemas.microsoft.com/office/powerpoint/2010/main" val="544500584"/>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1141412" y="2590800"/>
            <a:ext cx="10058400" cy="2281600"/>
          </a:xfrm>
        </p:spPr>
        <p:txBody>
          <a:bodyPr vert="horz" lIns="91440" tIns="45720" rIns="91440" bIns="45720" rtlCol="0" anchor="b">
            <a:noAutofit/>
            <a:scene3d>
              <a:camera prst="orthographicFront"/>
              <a:lightRig rig="harsh" dir="t"/>
            </a:scene3d>
            <a:sp3d extrusionH="57150" prstMaterial="matte">
              <a:bevelT w="63500" h="12700" prst="angle"/>
              <a:contourClr>
                <a:schemeClr val="bg1">
                  <a:lumMod val="65000"/>
                </a:schemeClr>
              </a:contourClr>
            </a:sp3d>
          </a:bodyPr>
          <a:lstStyle/>
          <a:p>
            <a:pPr marL="1309688" indent="-1309688"/>
            <a:r>
              <a:rPr lang="en-US" sz="5400" b="1" dirty="0" smtClean="0">
                <a:ln/>
                <a:solidFill>
                  <a:srgbClr val="FFFF00"/>
                </a:solidFill>
                <a:effectLst>
                  <a:outerShdw blurRad="76200" dist="88900" dir="2700000" algn="tl" rotWithShape="0">
                    <a:prstClr val="black">
                      <a:alpha val="66000"/>
                    </a:prstClr>
                  </a:outerShdw>
                </a:effectLst>
              </a:rPr>
              <a:t>2.1	</a:t>
            </a:r>
            <a:r>
              <a:rPr lang="id-ID" sz="5400" b="1" dirty="0" smtClean="0">
                <a:ln/>
                <a:solidFill>
                  <a:srgbClr val="FFFF00"/>
                </a:solidFill>
                <a:effectLst>
                  <a:outerShdw blurRad="76200" dist="88900" dir="2700000" algn="tl" rotWithShape="0">
                    <a:prstClr val="black">
                      <a:alpha val="66000"/>
                    </a:prstClr>
                  </a:outerShdw>
                </a:effectLst>
              </a:rPr>
              <a:t>Growing </a:t>
            </a:r>
            <a:r>
              <a:rPr lang="id-ID" sz="5400" b="1" dirty="0">
                <a:ln/>
                <a:solidFill>
                  <a:srgbClr val="FFFF00"/>
                </a:solidFill>
                <a:effectLst>
                  <a:outerShdw blurRad="76200" dist="88900" dir="2700000" algn="tl" rotWithShape="0">
                    <a:prstClr val="black">
                      <a:alpha val="66000"/>
                    </a:prstClr>
                  </a:outerShdw>
                </a:effectLst>
              </a:rPr>
              <a:t>Your Business: </a:t>
            </a:r>
            <a:br>
              <a:rPr lang="id-ID" sz="5400" b="1" dirty="0">
                <a:ln/>
                <a:solidFill>
                  <a:srgbClr val="FFFF00"/>
                </a:solidFill>
                <a:effectLst>
                  <a:outerShdw blurRad="76200" dist="88900" dir="2700000" algn="tl" rotWithShape="0">
                    <a:prstClr val="black">
                      <a:alpha val="66000"/>
                    </a:prstClr>
                  </a:outerShdw>
                </a:effectLst>
              </a:rPr>
            </a:br>
            <a:r>
              <a:rPr lang="id-ID" sz="5400" b="1" dirty="0">
                <a:ln/>
                <a:solidFill>
                  <a:srgbClr val="FFFF00"/>
                </a:solidFill>
                <a:effectLst>
                  <a:outerShdw blurRad="76200" dist="88900" dir="2700000" algn="tl" rotWithShape="0">
                    <a:prstClr val="black">
                      <a:alpha val="66000"/>
                    </a:prstClr>
                  </a:outerShdw>
                </a:effectLst>
              </a:rPr>
              <a:t>Market Expansion, </a:t>
            </a:r>
            <a:r>
              <a:rPr lang="en-US" sz="5400" b="1" dirty="0">
                <a:ln/>
                <a:solidFill>
                  <a:srgbClr val="FFFF00"/>
                </a:solidFill>
                <a:effectLst>
                  <a:outerShdw blurRad="76200" dist="88900" dir="2700000" algn="tl" rotWithShape="0">
                    <a:prstClr val="black">
                      <a:alpha val="66000"/>
                    </a:prstClr>
                  </a:outerShdw>
                </a:effectLst>
              </a:rPr>
              <a:t/>
            </a:r>
            <a:br>
              <a:rPr lang="en-US" sz="5400" b="1" dirty="0">
                <a:ln/>
                <a:solidFill>
                  <a:srgbClr val="FFFF00"/>
                </a:solidFill>
                <a:effectLst>
                  <a:outerShdw blurRad="76200" dist="88900" dir="2700000" algn="tl" rotWithShape="0">
                    <a:prstClr val="black">
                      <a:alpha val="66000"/>
                    </a:prstClr>
                  </a:outerShdw>
                </a:effectLst>
              </a:rPr>
            </a:br>
            <a:r>
              <a:rPr lang="id-ID" sz="5400" b="1" dirty="0">
                <a:ln/>
                <a:solidFill>
                  <a:srgbClr val="FFFF00"/>
                </a:solidFill>
                <a:effectLst>
                  <a:outerShdw blurRad="76200" dist="88900" dir="2700000" algn="tl" rotWithShape="0">
                    <a:prstClr val="black">
                      <a:alpha val="66000"/>
                    </a:prstClr>
                  </a:outerShdw>
                </a:effectLst>
              </a:rPr>
              <a:t>Acquisition, or </a:t>
            </a:r>
            <a:r>
              <a:rPr lang="en-US" sz="5400" b="1" dirty="0">
                <a:ln/>
                <a:solidFill>
                  <a:srgbClr val="FFFF00"/>
                </a:solidFill>
                <a:effectLst>
                  <a:outerShdw blurRad="76200" dist="88900" dir="2700000" algn="tl" rotWithShape="0">
                    <a:prstClr val="black">
                      <a:alpha val="66000"/>
                    </a:prstClr>
                  </a:outerShdw>
                </a:effectLst>
              </a:rPr>
              <a:t/>
            </a:r>
            <a:br>
              <a:rPr lang="en-US" sz="5400" b="1" dirty="0">
                <a:ln/>
                <a:solidFill>
                  <a:srgbClr val="FFFF00"/>
                </a:solidFill>
                <a:effectLst>
                  <a:outerShdw blurRad="76200" dist="88900" dir="2700000" algn="tl" rotWithShape="0">
                    <a:prstClr val="black">
                      <a:alpha val="66000"/>
                    </a:prstClr>
                  </a:outerShdw>
                </a:effectLst>
              </a:rPr>
            </a:br>
            <a:r>
              <a:rPr lang="id-ID" sz="5400" b="1" dirty="0">
                <a:ln/>
                <a:solidFill>
                  <a:srgbClr val="FFFF00"/>
                </a:solidFill>
                <a:effectLst>
                  <a:outerShdw blurRad="76200" dist="88900" dir="2700000" algn="tl" rotWithShape="0">
                    <a:prstClr val="black">
                      <a:alpha val="66000"/>
                    </a:prstClr>
                  </a:outerShdw>
                </a:effectLst>
              </a:rPr>
              <a:t>Innovation?</a:t>
            </a:r>
          </a:p>
        </p:txBody>
      </p:sp>
    </p:spTree>
    <p:extLst>
      <p:ext uri="{BB962C8B-B14F-4D97-AF65-F5344CB8AC3E}">
        <p14:creationId xmlns:p14="http://schemas.microsoft.com/office/powerpoint/2010/main" val="207427962"/>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a:t>Companies can grow their businesses in three ways: </a:t>
            </a:r>
            <a:endParaRPr lang="id-ID"/>
          </a:p>
        </p:txBody>
      </p:sp>
      <p:sp>
        <p:nvSpPr>
          <p:cNvPr id="5" name="Content Placeholder 4"/>
          <p:cNvSpPr>
            <a:spLocks noGrp="1"/>
          </p:cNvSpPr>
          <p:nvPr>
            <p:ph idx="1"/>
          </p:nvPr>
        </p:nvSpPr>
        <p:spPr/>
        <p:txBody>
          <a:bodyPr/>
          <a:lstStyle/>
          <a:p>
            <a:r>
              <a:rPr lang="en-US" dirty="0" smtClean="0">
                <a:ln w="18415" cmpd="sng">
                  <a:solidFill>
                    <a:srgbClr val="FFFFFF"/>
                  </a:solidFill>
                  <a:prstDash val="solid"/>
                </a:ln>
                <a:solidFill>
                  <a:srgbClr val="FFFFFF"/>
                </a:solidFill>
                <a:effectLst>
                  <a:outerShdw blurRad="63500" dir="3600000" algn="tl" rotWithShape="0">
                    <a:srgbClr val="000000">
                      <a:alpha val="70000"/>
                    </a:srgbClr>
                  </a:outerShdw>
                </a:effectLst>
              </a:rPr>
              <a:t>Some put more emphasis</a:t>
            </a:r>
            <a:r>
              <a:rPr lang="id-ID" dirty="0" smtClean="0">
                <a:ln w="18415" cmpd="sng">
                  <a:solidFill>
                    <a:srgbClr val="FFFFFF"/>
                  </a:solidFill>
                  <a:prstDash val="solid"/>
                </a:ln>
                <a:solidFill>
                  <a:srgbClr val="FFFFFF"/>
                </a:solidFill>
                <a:effectLst>
                  <a:outerShdw blurRad="63500" dir="3600000" algn="tl" rotWithShape="0">
                    <a:srgbClr val="000000">
                      <a:alpha val="70000"/>
                    </a:srgbClr>
                  </a:outerShdw>
                </a:effectLst>
              </a:rPr>
              <a:t> </a:t>
            </a:r>
            <a:r>
              <a:rPr lang="en-US" dirty="0" smtClean="0">
                <a:ln w="18415" cmpd="sng">
                  <a:solidFill>
                    <a:srgbClr val="FFFFFF"/>
                  </a:solidFill>
                  <a:prstDash val="solid"/>
                </a:ln>
                <a:solidFill>
                  <a:srgbClr val="FFFFFF"/>
                </a:solidFill>
                <a:effectLst>
                  <a:outerShdw blurRad="63500" dir="3600000" algn="tl" rotWithShape="0">
                    <a:srgbClr val="000000">
                      <a:alpha val="70000"/>
                    </a:srgbClr>
                  </a:outerShdw>
                </a:effectLst>
              </a:rPr>
              <a:t>on expanding into </a:t>
            </a:r>
            <a:r>
              <a:rPr lang="en-US" dirty="0" smtClean="0">
                <a:ln w="18415" cmpd="sng">
                  <a:solidFill>
                    <a:srgbClr val="00B0F0"/>
                  </a:solidFill>
                  <a:prstDash val="solid"/>
                </a:ln>
                <a:solidFill>
                  <a:srgbClr val="00B0F0"/>
                </a:solidFill>
                <a:effectLst>
                  <a:outerShdw blurRad="63500" dir="3600000" algn="tl" rotWithShape="0">
                    <a:srgbClr val="000000">
                      <a:alpha val="70000"/>
                    </a:srgbClr>
                  </a:outerShdw>
                </a:effectLst>
              </a:rPr>
              <a:t>new markets </a:t>
            </a:r>
            <a:r>
              <a:rPr lang="en-US" dirty="0" smtClean="0">
                <a:ln w="18415" cmpd="sng">
                  <a:solidFill>
                    <a:srgbClr val="FFFFFF"/>
                  </a:solidFill>
                  <a:prstDash val="solid"/>
                </a:ln>
                <a:solidFill>
                  <a:srgbClr val="FFFFFF"/>
                </a:solidFill>
                <a:effectLst>
                  <a:outerShdw blurRad="63500" dir="3600000" algn="tl" rotWithShape="0">
                    <a:srgbClr val="000000">
                      <a:alpha val="70000"/>
                    </a:srgbClr>
                  </a:outerShdw>
                </a:effectLst>
              </a:rPr>
              <a:t>with existing products, </a:t>
            </a:r>
            <a:endParaRPr lang="id-ID" dirty="0" smtClean="0">
              <a:ln w="18415" cmpd="sng">
                <a:solidFill>
                  <a:srgbClr val="FFFFFF"/>
                </a:solidFill>
                <a:prstDash val="solid"/>
              </a:ln>
              <a:solidFill>
                <a:srgbClr val="FFFFFF"/>
              </a:solidFill>
              <a:effectLst>
                <a:outerShdw blurRad="63500" dir="3600000" algn="tl" rotWithShape="0">
                  <a:srgbClr val="000000">
                    <a:alpha val="70000"/>
                  </a:srgbClr>
                </a:outerShdw>
              </a:effectLst>
            </a:endParaRPr>
          </a:p>
          <a:p>
            <a:r>
              <a:rPr lang="en-US" dirty="0" smtClean="0">
                <a:ln w="18415" cmpd="sng">
                  <a:solidFill>
                    <a:srgbClr val="FFFFFF"/>
                  </a:solidFill>
                  <a:prstDash val="solid"/>
                </a:ln>
                <a:solidFill>
                  <a:srgbClr val="FFFFFF"/>
                </a:solidFill>
                <a:effectLst>
                  <a:outerShdw blurRad="63500" dir="3600000" algn="tl" rotWithShape="0">
                    <a:srgbClr val="000000">
                      <a:alpha val="70000"/>
                    </a:srgbClr>
                  </a:outerShdw>
                </a:effectLst>
              </a:rPr>
              <a:t>Others grow by</a:t>
            </a:r>
            <a:r>
              <a:rPr lang="id-ID" dirty="0" smtClean="0">
                <a:ln w="18415" cmpd="sng">
                  <a:solidFill>
                    <a:srgbClr val="FFFFFF"/>
                  </a:solidFill>
                  <a:prstDash val="solid"/>
                </a:ln>
                <a:solidFill>
                  <a:srgbClr val="FFFFFF"/>
                </a:solidFill>
                <a:effectLst>
                  <a:outerShdw blurRad="63500" dir="3600000" algn="tl" rotWithShape="0">
                    <a:srgbClr val="000000">
                      <a:alpha val="70000"/>
                    </a:srgbClr>
                  </a:outerShdw>
                </a:effectLst>
              </a:rPr>
              <a:t> </a:t>
            </a:r>
            <a:r>
              <a:rPr lang="en-US" dirty="0" smtClean="0">
                <a:ln w="18415" cmpd="sng">
                  <a:solidFill>
                    <a:srgbClr val="00B0F0"/>
                  </a:solidFill>
                  <a:prstDash val="solid"/>
                </a:ln>
                <a:solidFill>
                  <a:srgbClr val="00B0F0"/>
                </a:solidFill>
                <a:effectLst>
                  <a:outerShdw blurRad="63500" dir="3600000" algn="tl" rotWithShape="0">
                    <a:srgbClr val="000000">
                      <a:alpha val="70000"/>
                    </a:srgbClr>
                  </a:outerShdw>
                </a:effectLst>
              </a:rPr>
              <a:t>acquisition</a:t>
            </a:r>
            <a:r>
              <a:rPr lang="en-US" dirty="0" smtClean="0">
                <a:ln w="18415" cmpd="sng">
                  <a:solidFill>
                    <a:srgbClr val="FFFFFF"/>
                  </a:solidFill>
                  <a:prstDash val="solid"/>
                </a:ln>
                <a:solidFill>
                  <a:srgbClr val="FFFFFF"/>
                </a:solidFill>
                <a:effectLst>
                  <a:outerShdw blurRad="63500" dir="3600000" algn="tl" rotWithShape="0">
                    <a:srgbClr val="000000">
                      <a:alpha val="70000"/>
                    </a:srgbClr>
                  </a:outerShdw>
                </a:effectLst>
              </a:rPr>
              <a:t>, and </a:t>
            </a:r>
            <a:endParaRPr lang="id-ID" dirty="0" smtClean="0">
              <a:ln w="18415" cmpd="sng">
                <a:solidFill>
                  <a:srgbClr val="FFFFFF"/>
                </a:solidFill>
                <a:prstDash val="solid"/>
              </a:ln>
              <a:solidFill>
                <a:srgbClr val="FFFFFF"/>
              </a:solidFill>
              <a:effectLst>
                <a:outerShdw blurRad="63500" dir="3600000" algn="tl" rotWithShape="0">
                  <a:srgbClr val="000000">
                    <a:alpha val="70000"/>
                  </a:srgbClr>
                </a:outerShdw>
              </a:effectLst>
            </a:endParaRPr>
          </a:p>
          <a:p>
            <a:r>
              <a:rPr lang="en-US" dirty="0" smtClean="0">
                <a:ln w="18415" cmpd="sng">
                  <a:solidFill>
                    <a:srgbClr val="FFFFFF"/>
                  </a:solidFill>
                  <a:prstDash val="solid"/>
                </a:ln>
                <a:solidFill>
                  <a:srgbClr val="FFFFFF"/>
                </a:solidFill>
                <a:effectLst>
                  <a:outerShdw blurRad="63500" dir="3600000" algn="tl" rotWithShape="0">
                    <a:srgbClr val="000000">
                      <a:alpha val="70000"/>
                    </a:srgbClr>
                  </a:outerShdw>
                </a:effectLst>
              </a:rPr>
              <a:t>Some focus mainly on developing </a:t>
            </a:r>
            <a:r>
              <a:rPr lang="en-US" dirty="0" smtClean="0">
                <a:ln w="18415" cmpd="sng">
                  <a:solidFill>
                    <a:srgbClr val="00B0F0"/>
                  </a:solidFill>
                  <a:prstDash val="solid"/>
                </a:ln>
                <a:solidFill>
                  <a:srgbClr val="00B0F0"/>
                </a:solidFill>
                <a:effectLst>
                  <a:outerShdw blurRad="63500" dir="3600000" algn="tl" rotWithShape="0">
                    <a:srgbClr val="000000">
                      <a:alpha val="70000"/>
                    </a:srgbClr>
                  </a:outerShdw>
                </a:effectLst>
              </a:rPr>
              <a:t>new products</a:t>
            </a:r>
            <a:r>
              <a:rPr lang="en-US" dirty="0" smtClean="0">
                <a:ln w="18415" cmpd="sng">
                  <a:solidFill>
                    <a:srgbClr val="FFFFFF"/>
                  </a:solidFill>
                  <a:prstDash val="solid"/>
                </a:ln>
                <a:solidFill>
                  <a:srgbClr val="FFFFFF"/>
                </a:solidFill>
                <a:effectLst>
                  <a:outerShdw blurRad="63500" dir="3600000" algn="tl" rotWithShape="0">
                    <a:srgbClr val="000000">
                      <a:alpha val="70000"/>
                    </a:srgbClr>
                  </a:outerShdw>
                </a:effectLst>
              </a:rPr>
              <a:t>.</a:t>
            </a:r>
            <a:endParaRPr lang="id-ID" dirty="0">
              <a:ln w="18415" cmpd="sng">
                <a:solidFill>
                  <a:srgbClr val="FFFFFF"/>
                </a:solidFill>
                <a:prstDash val="solid"/>
              </a:ln>
              <a:solidFill>
                <a:srgbClr val="FFFFFF"/>
              </a:solidFill>
              <a:effectLst>
                <a:outerShdw blurRad="63500" dir="3600000" algn="tl" rotWithShape="0">
                  <a:srgbClr val="000000">
                    <a:alpha val="70000"/>
                  </a:srgbClr>
                </a:outerShdw>
              </a:effectLst>
            </a:endParaRPr>
          </a:p>
        </p:txBody>
      </p:sp>
    </p:spTree>
    <p:extLst>
      <p:ext uri="{BB962C8B-B14F-4D97-AF65-F5344CB8AC3E}">
        <p14:creationId xmlns:p14="http://schemas.microsoft.com/office/powerpoint/2010/main" val="4175608661"/>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scene3d>
              <a:camera prst="orthographicFront"/>
              <a:lightRig rig="threePt" dir="t"/>
            </a:scene3d>
            <a:sp3d extrusionH="57150">
              <a:bevelT w="38100" h="38100"/>
            </a:sp3d>
          </a:bodyPr>
          <a:lstStyle/>
          <a:p>
            <a:r>
              <a:rPr lang="en-US" b="1" dirty="0">
                <a:effectLst>
                  <a:outerShdw blurRad="139700" dist="88900" dir="2700000" algn="tl" rotWithShape="0">
                    <a:prstClr val="black">
                      <a:alpha val="86000"/>
                    </a:prstClr>
                  </a:outerShdw>
                </a:effectLst>
              </a:rPr>
              <a:t>Expanding into new markets with existing products: </a:t>
            </a:r>
            <a:endParaRPr lang="id-ID" b="1" dirty="0">
              <a:effectLst>
                <a:outerShdw blurRad="139700" dist="88900" dir="2700000" algn="tl" rotWithShape="0">
                  <a:prstClr val="black">
                    <a:alpha val="86000"/>
                  </a:prstClr>
                </a:outerShdw>
              </a:effectLst>
            </a:endParaRPr>
          </a:p>
        </p:txBody>
      </p:sp>
      <p:sp>
        <p:nvSpPr>
          <p:cNvPr id="3" name="Content Placeholder 2"/>
          <p:cNvSpPr>
            <a:spLocks noGrp="1"/>
          </p:cNvSpPr>
          <p:nvPr>
            <p:ph idx="1"/>
          </p:nvPr>
        </p:nvSpPr>
        <p:spPr/>
        <p:txBody>
          <a:bodyPr>
            <a:normAutofit/>
          </a:bodyPr>
          <a:lstStyle/>
          <a:p>
            <a:r>
              <a:rPr lang="en-US" dirty="0" smtClean="0">
                <a:ln w="18415" cmpd="sng">
                  <a:solidFill>
                    <a:srgbClr val="FFFFFF"/>
                  </a:solidFill>
                  <a:prstDash val="solid"/>
                </a:ln>
                <a:solidFill>
                  <a:srgbClr val="FFFFFF"/>
                </a:solidFill>
                <a:effectLst>
                  <a:outerShdw blurRad="63500" dir="3600000" algn="tl" rotWithShape="0">
                    <a:srgbClr val="000000">
                      <a:alpha val="70000"/>
                    </a:srgbClr>
                  </a:outerShdw>
                </a:effectLst>
              </a:rPr>
              <a:t>You </a:t>
            </a:r>
            <a:r>
              <a:rPr lang="en-US" dirty="0">
                <a:ln w="18415" cmpd="sng">
                  <a:solidFill>
                    <a:srgbClr val="FFFFFF"/>
                  </a:solidFill>
                  <a:prstDash val="solid"/>
                </a:ln>
                <a:solidFill>
                  <a:srgbClr val="FFFFFF"/>
                </a:solidFill>
                <a:effectLst>
                  <a:outerShdw blurRad="63500" dir="3600000" algn="tl" rotWithShape="0">
                    <a:srgbClr val="000000">
                      <a:alpha val="70000"/>
                    </a:srgbClr>
                  </a:outerShdw>
                </a:effectLst>
              </a:rPr>
              <a:t>may </a:t>
            </a:r>
            <a:r>
              <a:rPr lang="en-US" dirty="0" smtClean="0">
                <a:ln w="18415" cmpd="sng">
                  <a:solidFill>
                    <a:srgbClr val="FFFFFF"/>
                  </a:solidFill>
                  <a:prstDash val="solid"/>
                </a:ln>
                <a:solidFill>
                  <a:srgbClr val="FFFFFF"/>
                </a:solidFill>
                <a:effectLst>
                  <a:outerShdw blurRad="63500" dir="3600000" algn="tl" rotWithShape="0">
                    <a:srgbClr val="000000">
                      <a:alpha val="70000"/>
                    </a:srgbClr>
                  </a:outerShdw>
                </a:effectLst>
              </a:rPr>
              <a:t>have</a:t>
            </a:r>
            <a:r>
              <a:rPr lang="id-ID" dirty="0" smtClean="0">
                <a:ln w="18415" cmpd="sng">
                  <a:solidFill>
                    <a:srgbClr val="FFFFFF"/>
                  </a:solidFill>
                  <a:prstDash val="solid"/>
                </a:ln>
                <a:solidFill>
                  <a:srgbClr val="FFFFFF"/>
                </a:solidFill>
                <a:effectLst>
                  <a:outerShdw blurRad="63500" dir="3600000" algn="tl" rotWithShape="0">
                    <a:srgbClr val="000000">
                      <a:alpha val="70000"/>
                    </a:srgbClr>
                  </a:outerShdw>
                </a:effectLst>
              </a:rPr>
              <a:t> </a:t>
            </a:r>
            <a:r>
              <a:rPr lang="en-US" dirty="0" smtClean="0">
                <a:ln w="18415" cmpd="sng">
                  <a:solidFill>
                    <a:srgbClr val="FFFFFF"/>
                  </a:solidFill>
                  <a:prstDash val="solid"/>
                </a:ln>
                <a:solidFill>
                  <a:srgbClr val="FFFFFF"/>
                </a:solidFill>
                <a:effectLst>
                  <a:outerShdw blurRad="63500" dir="3600000" algn="tl" rotWithShape="0">
                    <a:srgbClr val="000000">
                      <a:alpha val="70000"/>
                    </a:srgbClr>
                  </a:outerShdw>
                </a:effectLst>
              </a:rPr>
              <a:t>plenty </a:t>
            </a:r>
            <a:r>
              <a:rPr lang="en-US" dirty="0">
                <a:ln w="18415" cmpd="sng">
                  <a:solidFill>
                    <a:srgbClr val="FFFFFF"/>
                  </a:solidFill>
                  <a:prstDash val="solid"/>
                </a:ln>
                <a:solidFill>
                  <a:srgbClr val="FFFFFF"/>
                </a:solidFill>
                <a:effectLst>
                  <a:outerShdw blurRad="63500" dir="3600000" algn="tl" rotWithShape="0">
                    <a:srgbClr val="000000">
                      <a:alpha val="70000"/>
                    </a:srgbClr>
                  </a:outerShdw>
                </a:effectLst>
              </a:rPr>
              <a:t>of products in your traditional markets, but have you </a:t>
            </a:r>
            <a:r>
              <a:rPr lang="en-US" dirty="0" smtClean="0">
                <a:ln w="18415" cmpd="sng">
                  <a:solidFill>
                    <a:srgbClr val="FFFFFF"/>
                  </a:solidFill>
                  <a:prstDash val="solid"/>
                </a:ln>
                <a:solidFill>
                  <a:srgbClr val="FFFFFF"/>
                </a:solidFill>
                <a:effectLst>
                  <a:outerShdw blurRad="63500" dir="3600000" algn="tl" rotWithShape="0">
                    <a:srgbClr val="000000">
                      <a:alpha val="70000"/>
                    </a:srgbClr>
                  </a:outerShdw>
                </a:effectLst>
              </a:rPr>
              <a:t>thought</a:t>
            </a:r>
            <a:r>
              <a:rPr lang="id-ID" dirty="0" smtClean="0">
                <a:ln w="18415" cmpd="sng">
                  <a:solidFill>
                    <a:srgbClr val="FFFFFF"/>
                  </a:solidFill>
                  <a:prstDash val="solid"/>
                </a:ln>
                <a:solidFill>
                  <a:srgbClr val="FFFFFF"/>
                </a:solidFill>
                <a:effectLst>
                  <a:outerShdw blurRad="63500" dir="3600000" algn="tl" rotWithShape="0">
                    <a:srgbClr val="000000">
                      <a:alpha val="70000"/>
                    </a:srgbClr>
                  </a:outerShdw>
                </a:effectLst>
              </a:rPr>
              <a:t> </a:t>
            </a:r>
            <a:r>
              <a:rPr lang="en-US" dirty="0" smtClean="0">
                <a:ln w="18415" cmpd="sng">
                  <a:solidFill>
                    <a:srgbClr val="FFFFFF"/>
                  </a:solidFill>
                  <a:prstDash val="solid"/>
                </a:ln>
                <a:solidFill>
                  <a:srgbClr val="FFFFFF"/>
                </a:solidFill>
                <a:effectLst>
                  <a:outerShdw blurRad="63500" dir="3600000" algn="tl" rotWithShape="0">
                    <a:srgbClr val="000000">
                      <a:alpha val="70000"/>
                    </a:srgbClr>
                  </a:outerShdw>
                </a:effectLst>
              </a:rPr>
              <a:t>about </a:t>
            </a:r>
            <a:r>
              <a:rPr lang="en-US" dirty="0">
                <a:ln w="18415" cmpd="sng">
                  <a:solidFill>
                    <a:srgbClr val="FFFFFF"/>
                  </a:solidFill>
                  <a:prstDash val="solid"/>
                </a:ln>
                <a:solidFill>
                  <a:srgbClr val="FFFFFF"/>
                </a:solidFill>
                <a:effectLst>
                  <a:outerShdw blurRad="63500" dir="3600000" algn="tl" rotWithShape="0">
                    <a:srgbClr val="000000">
                      <a:alpha val="70000"/>
                    </a:srgbClr>
                  </a:outerShdw>
                </a:effectLst>
              </a:rPr>
              <a:t>how to put your products into new markets</a:t>
            </a:r>
            <a:r>
              <a:rPr lang="en-US" dirty="0" smtClean="0">
                <a:ln w="18415" cmpd="sng">
                  <a:solidFill>
                    <a:srgbClr val="FFFFFF"/>
                  </a:solidFill>
                  <a:prstDash val="solid"/>
                </a:ln>
                <a:solidFill>
                  <a:srgbClr val="FFFFFF"/>
                </a:solidFill>
                <a:effectLst>
                  <a:outerShdw blurRad="63500" dir="3600000" algn="tl" rotWithShape="0">
                    <a:srgbClr val="000000">
                      <a:alpha val="70000"/>
                    </a:srgbClr>
                  </a:outerShdw>
                </a:effectLst>
              </a:rPr>
              <a:t>?</a:t>
            </a:r>
            <a:endParaRPr lang="id-ID" dirty="0" smtClean="0">
              <a:ln w="18415" cmpd="sng">
                <a:solidFill>
                  <a:srgbClr val="FFFFFF"/>
                </a:solidFill>
                <a:prstDash val="solid"/>
              </a:ln>
              <a:solidFill>
                <a:srgbClr val="FFFFFF"/>
              </a:solidFill>
              <a:effectLst>
                <a:outerShdw blurRad="63500" dir="3600000" algn="tl" rotWithShape="0">
                  <a:srgbClr val="000000">
                    <a:alpha val="70000"/>
                  </a:srgbClr>
                </a:outerShdw>
              </a:effectLst>
            </a:endParaRPr>
          </a:p>
          <a:p>
            <a:r>
              <a:rPr lang="id-ID" dirty="0">
                <a:ln w="18415" cmpd="sng">
                  <a:solidFill>
                    <a:srgbClr val="FFFFFF"/>
                  </a:solidFill>
                  <a:prstDash val="solid"/>
                </a:ln>
                <a:solidFill>
                  <a:srgbClr val="FFFFFF"/>
                </a:solidFill>
                <a:effectLst>
                  <a:outerShdw blurRad="63500" dir="3600000" algn="tl" rotWithShape="0">
                    <a:srgbClr val="000000">
                      <a:alpha val="70000"/>
                    </a:srgbClr>
                  </a:outerShdw>
                </a:effectLst>
              </a:rPr>
              <a:t>For example, a </a:t>
            </a:r>
            <a:r>
              <a:rPr lang="id-ID" dirty="0" smtClean="0">
                <a:ln w="18415" cmpd="sng">
                  <a:solidFill>
                    <a:srgbClr val="FFFFFF"/>
                  </a:solidFill>
                  <a:prstDash val="solid"/>
                </a:ln>
                <a:solidFill>
                  <a:srgbClr val="FFFFFF"/>
                </a:solidFill>
                <a:effectLst>
                  <a:outerShdw blurRad="63500" dir="3600000" algn="tl" rotWithShape="0">
                    <a:srgbClr val="000000">
                      <a:alpha val="70000"/>
                    </a:srgbClr>
                  </a:outerShdw>
                </a:effectLst>
              </a:rPr>
              <a:t>company </a:t>
            </a:r>
            <a:r>
              <a:rPr lang="en-US" dirty="0" smtClean="0">
                <a:ln w="18415" cmpd="sng">
                  <a:solidFill>
                    <a:srgbClr val="FFFFFF"/>
                  </a:solidFill>
                  <a:prstDash val="solid"/>
                </a:ln>
                <a:solidFill>
                  <a:srgbClr val="FFFFFF"/>
                </a:solidFill>
                <a:effectLst>
                  <a:outerShdw blurRad="63500" dir="3600000" algn="tl" rotWithShape="0">
                    <a:srgbClr val="000000">
                      <a:alpha val="70000"/>
                    </a:srgbClr>
                  </a:outerShdw>
                </a:effectLst>
              </a:rPr>
              <a:t>could </a:t>
            </a:r>
            <a:r>
              <a:rPr lang="en-US" dirty="0">
                <a:ln w="18415" cmpd="sng">
                  <a:solidFill>
                    <a:srgbClr val="FFFFFF"/>
                  </a:solidFill>
                  <a:prstDash val="solid"/>
                </a:ln>
                <a:solidFill>
                  <a:srgbClr val="FFFFFF"/>
                </a:solidFill>
                <a:effectLst>
                  <a:outerShdw blurRad="63500" dir="3600000" algn="tl" rotWithShape="0">
                    <a:srgbClr val="000000">
                      <a:alpha val="70000"/>
                    </a:srgbClr>
                  </a:outerShdw>
                </a:effectLst>
              </a:rPr>
              <a:t>extend its products’ lifecycles by selling products </a:t>
            </a:r>
            <a:r>
              <a:rPr lang="en-US" dirty="0" smtClean="0">
                <a:ln w="18415" cmpd="sng">
                  <a:solidFill>
                    <a:srgbClr val="FFFFFF"/>
                  </a:solidFill>
                  <a:prstDash val="solid"/>
                </a:ln>
                <a:solidFill>
                  <a:srgbClr val="FFFFFF"/>
                </a:solidFill>
                <a:effectLst>
                  <a:outerShdw blurRad="63500" dir="3600000" algn="tl" rotWithShape="0">
                    <a:srgbClr val="000000">
                      <a:alpha val="70000"/>
                    </a:srgbClr>
                  </a:outerShdw>
                </a:effectLst>
              </a:rPr>
              <a:t>developed</a:t>
            </a:r>
            <a:r>
              <a:rPr lang="id-ID" dirty="0" smtClean="0">
                <a:ln w="18415" cmpd="sng">
                  <a:solidFill>
                    <a:srgbClr val="FFFFFF"/>
                  </a:solidFill>
                  <a:prstDash val="solid"/>
                </a:ln>
                <a:solidFill>
                  <a:srgbClr val="FFFFFF"/>
                </a:solidFill>
                <a:effectLst>
                  <a:outerShdw blurRad="63500" dir="3600000" algn="tl" rotWithShape="0">
                    <a:srgbClr val="000000">
                      <a:alpha val="70000"/>
                    </a:srgbClr>
                  </a:outerShdw>
                </a:effectLst>
              </a:rPr>
              <a:t> </a:t>
            </a:r>
            <a:r>
              <a:rPr lang="en-US" dirty="0" smtClean="0">
                <a:ln w="18415" cmpd="sng">
                  <a:solidFill>
                    <a:srgbClr val="FFFFFF"/>
                  </a:solidFill>
                  <a:prstDash val="solid"/>
                </a:ln>
                <a:solidFill>
                  <a:srgbClr val="FFFFFF"/>
                </a:solidFill>
                <a:effectLst>
                  <a:outerShdw blurRad="63500" dir="3600000" algn="tl" rotWithShape="0">
                    <a:srgbClr val="000000">
                      <a:alpha val="70000"/>
                    </a:srgbClr>
                  </a:outerShdw>
                </a:effectLst>
              </a:rPr>
              <a:t>for </a:t>
            </a:r>
            <a:r>
              <a:rPr lang="en-US" dirty="0">
                <a:ln w="18415" cmpd="sng">
                  <a:solidFill>
                    <a:srgbClr val="FFFFFF"/>
                  </a:solidFill>
                  <a:prstDash val="solid"/>
                </a:ln>
                <a:solidFill>
                  <a:srgbClr val="FFFFFF"/>
                </a:solidFill>
                <a:effectLst>
                  <a:outerShdw blurRad="63500" dir="3600000" algn="tl" rotWithShape="0">
                    <a:srgbClr val="000000">
                      <a:alpha val="70000"/>
                    </a:srgbClr>
                  </a:outerShdw>
                </a:effectLst>
              </a:rPr>
              <a:t>more sophisticated markets in less sophisticated markets</a:t>
            </a:r>
            <a:endParaRPr lang="id-ID" dirty="0">
              <a:ln w="18415" cmpd="sng">
                <a:solidFill>
                  <a:srgbClr val="FFFFFF"/>
                </a:solidFill>
                <a:prstDash val="solid"/>
              </a:ln>
              <a:solidFill>
                <a:srgbClr val="FFFFFF"/>
              </a:solidFill>
              <a:effectLst>
                <a:outerShdw blurRad="63500" dir="3600000" algn="tl" rotWithShape="0">
                  <a:srgbClr val="000000">
                    <a:alpha val="70000"/>
                  </a:srgbClr>
                </a:outerShdw>
              </a:effectLst>
            </a:endParaRPr>
          </a:p>
        </p:txBody>
      </p:sp>
    </p:spTree>
    <p:extLst>
      <p:ext uri="{BB962C8B-B14F-4D97-AF65-F5344CB8AC3E}">
        <p14:creationId xmlns:p14="http://schemas.microsoft.com/office/powerpoint/2010/main" val="896847282"/>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91440" tIns="45720" rIns="91440" bIns="45720" rtlCol="0" anchor="b">
            <a:normAutofit/>
            <a:scene3d>
              <a:camera prst="orthographicFront"/>
              <a:lightRig rig="threePt" dir="t"/>
            </a:scene3d>
            <a:sp3d extrusionH="57150">
              <a:bevelT w="38100" h="38100"/>
            </a:sp3d>
          </a:bodyPr>
          <a:lstStyle/>
          <a:p>
            <a:r>
              <a:rPr lang="id-ID" b="1" dirty="0">
                <a:effectLst>
                  <a:outerShdw blurRad="139700" dist="88900" dir="2700000" algn="tl" rotWithShape="0">
                    <a:prstClr val="black">
                      <a:alpha val="86000"/>
                    </a:prstClr>
                  </a:outerShdw>
                </a:effectLst>
              </a:rPr>
              <a:t>Acquiring other businesses</a:t>
            </a:r>
          </a:p>
        </p:txBody>
      </p:sp>
      <p:sp>
        <p:nvSpPr>
          <p:cNvPr id="3" name="Content Placeholder 2"/>
          <p:cNvSpPr>
            <a:spLocks noGrp="1"/>
          </p:cNvSpPr>
          <p:nvPr>
            <p:ph idx="1"/>
          </p:nvPr>
        </p:nvSpPr>
        <p:spPr/>
        <p:txBody>
          <a:bodyPr>
            <a:noAutofit/>
          </a:bodyPr>
          <a:lstStyle/>
          <a:p>
            <a:r>
              <a:rPr lang="en-US" sz="3200" dirty="0">
                <a:ln w="18415" cmpd="sng">
                  <a:solidFill>
                    <a:srgbClr val="FFFFFF"/>
                  </a:solidFill>
                  <a:prstDash val="solid"/>
                </a:ln>
                <a:solidFill>
                  <a:srgbClr val="FFFFFF"/>
                </a:solidFill>
                <a:effectLst>
                  <a:outerShdw blurRad="63500" dir="3600000" algn="tl" rotWithShape="0">
                    <a:srgbClr val="000000">
                      <a:alpha val="70000"/>
                    </a:srgbClr>
                  </a:outerShdw>
                </a:effectLst>
              </a:rPr>
              <a:t>Other businesses may have technologies,</a:t>
            </a:r>
            <a:r>
              <a:rPr lang="id-ID" sz="3200" dirty="0">
                <a:ln w="18415" cmpd="sng">
                  <a:solidFill>
                    <a:srgbClr val="FFFFFF"/>
                  </a:solidFill>
                  <a:prstDash val="solid"/>
                </a:ln>
                <a:solidFill>
                  <a:srgbClr val="FFFFFF"/>
                </a:solidFill>
                <a:effectLst>
                  <a:outerShdw blurRad="63500" dir="3600000" algn="tl" rotWithShape="0">
                    <a:srgbClr val="000000">
                      <a:alpha val="70000"/>
                    </a:srgbClr>
                  </a:outerShdw>
                </a:effectLst>
              </a:rPr>
              <a:t> </a:t>
            </a:r>
            <a:r>
              <a:rPr lang="en-US" sz="3200" dirty="0">
                <a:ln w="18415" cmpd="sng">
                  <a:solidFill>
                    <a:srgbClr val="FFFFFF"/>
                  </a:solidFill>
                  <a:prstDash val="solid"/>
                </a:ln>
                <a:solidFill>
                  <a:srgbClr val="FFFFFF"/>
                </a:solidFill>
                <a:effectLst>
                  <a:outerShdw blurRad="63500" dir="3600000" algn="tl" rotWithShape="0">
                    <a:srgbClr val="000000">
                      <a:alpha val="70000"/>
                    </a:srgbClr>
                  </a:outerShdw>
                </a:effectLst>
              </a:rPr>
              <a:t>products, markets, customers, or other assets that would complement</a:t>
            </a:r>
            <a:r>
              <a:rPr lang="id-ID" sz="3200" dirty="0">
                <a:ln w="18415" cmpd="sng">
                  <a:solidFill>
                    <a:srgbClr val="FFFFFF"/>
                  </a:solidFill>
                  <a:prstDash val="solid"/>
                </a:ln>
                <a:solidFill>
                  <a:srgbClr val="FFFFFF"/>
                </a:solidFill>
                <a:effectLst>
                  <a:outerShdw blurRad="63500" dir="3600000" algn="tl" rotWithShape="0">
                    <a:srgbClr val="000000">
                      <a:alpha val="70000"/>
                    </a:srgbClr>
                  </a:outerShdw>
                </a:effectLst>
              </a:rPr>
              <a:t> </a:t>
            </a:r>
            <a:r>
              <a:rPr lang="en-US" sz="3200" dirty="0">
                <a:ln w="18415" cmpd="sng">
                  <a:solidFill>
                    <a:srgbClr val="FFFFFF"/>
                  </a:solidFill>
                  <a:prstDash val="solid"/>
                </a:ln>
                <a:solidFill>
                  <a:srgbClr val="FFFFFF"/>
                </a:solidFill>
                <a:effectLst>
                  <a:outerShdw blurRad="63500" dir="3600000" algn="tl" rotWithShape="0">
                    <a:srgbClr val="000000">
                      <a:alpha val="70000"/>
                    </a:srgbClr>
                  </a:outerShdw>
                </a:effectLst>
              </a:rPr>
              <a:t>yours. </a:t>
            </a:r>
            <a:endParaRPr lang="id-ID" sz="3200" dirty="0">
              <a:ln w="18415" cmpd="sng">
                <a:solidFill>
                  <a:srgbClr val="FFFFFF"/>
                </a:solidFill>
                <a:prstDash val="solid"/>
              </a:ln>
              <a:solidFill>
                <a:srgbClr val="FFFFFF"/>
              </a:solidFill>
              <a:effectLst>
                <a:outerShdw blurRad="63500" dir="3600000" algn="tl" rotWithShape="0">
                  <a:srgbClr val="000000">
                    <a:alpha val="70000"/>
                  </a:srgbClr>
                </a:outerShdw>
              </a:effectLst>
            </a:endParaRPr>
          </a:p>
          <a:p>
            <a:r>
              <a:rPr lang="en-US" sz="3200" dirty="0">
                <a:ln w="18415" cmpd="sng">
                  <a:solidFill>
                    <a:srgbClr val="FFFFFF"/>
                  </a:solidFill>
                  <a:prstDash val="solid"/>
                </a:ln>
                <a:solidFill>
                  <a:srgbClr val="FFFFFF"/>
                </a:solidFill>
                <a:effectLst>
                  <a:outerShdw blurRad="63500" dir="3600000" algn="tl" rotWithShape="0">
                    <a:srgbClr val="000000">
                      <a:alpha val="70000"/>
                    </a:srgbClr>
                  </a:outerShdw>
                </a:effectLst>
              </a:rPr>
              <a:t>Companies merge with other organizations or acquire them in</a:t>
            </a:r>
            <a:r>
              <a:rPr lang="id-ID" sz="3200" dirty="0">
                <a:ln w="18415" cmpd="sng">
                  <a:solidFill>
                    <a:srgbClr val="FFFFFF"/>
                  </a:solidFill>
                  <a:prstDash val="solid"/>
                </a:ln>
                <a:solidFill>
                  <a:srgbClr val="FFFFFF"/>
                </a:solidFill>
                <a:effectLst>
                  <a:outerShdw blurRad="63500" dir="3600000" algn="tl" rotWithShape="0">
                    <a:srgbClr val="000000">
                      <a:alpha val="70000"/>
                    </a:srgbClr>
                  </a:outerShdw>
                </a:effectLst>
              </a:rPr>
              <a:t> </a:t>
            </a:r>
            <a:r>
              <a:rPr lang="en-US" sz="3200" dirty="0">
                <a:ln w="18415" cmpd="sng">
                  <a:solidFill>
                    <a:srgbClr val="FFFFFF"/>
                  </a:solidFill>
                  <a:prstDash val="solid"/>
                </a:ln>
                <a:solidFill>
                  <a:srgbClr val="FFFFFF"/>
                </a:solidFill>
                <a:effectLst>
                  <a:outerShdw blurRad="63500" dir="3600000" algn="tl" rotWithShape="0">
                    <a:srgbClr val="000000">
                      <a:alpha val="70000"/>
                    </a:srgbClr>
                  </a:outerShdw>
                </a:effectLst>
              </a:rPr>
              <a:t>order to gain access to new markets and sell more products. </a:t>
            </a:r>
            <a:endParaRPr lang="id-ID" sz="3200" dirty="0">
              <a:ln w="18415" cmpd="sng">
                <a:solidFill>
                  <a:srgbClr val="FFFFFF"/>
                </a:solidFill>
                <a:prstDash val="solid"/>
              </a:ln>
              <a:solidFill>
                <a:srgbClr val="FFFFFF"/>
              </a:solidFill>
              <a:effectLst>
                <a:outerShdw blurRad="63500" dir="3600000" algn="tl" rotWithShape="0">
                  <a:srgbClr val="000000">
                    <a:alpha val="70000"/>
                  </a:srgbClr>
                </a:outerShdw>
              </a:effectLst>
            </a:endParaRPr>
          </a:p>
          <a:p>
            <a:endParaRPr lang="id-ID" sz="3200" dirty="0">
              <a:ln w="18415" cmpd="sng">
                <a:solidFill>
                  <a:srgbClr val="FFFFFF"/>
                </a:solidFill>
                <a:prstDash val="solid"/>
              </a:ln>
              <a:solidFill>
                <a:srgbClr val="FFFFFF"/>
              </a:solidFill>
              <a:effectLst>
                <a:outerShdw blurRad="63500" dir="3600000" algn="tl" rotWithShape="0">
                  <a:srgbClr val="000000">
                    <a:alpha val="70000"/>
                  </a:srgbClr>
                </a:outerShdw>
              </a:effectLst>
            </a:endParaRPr>
          </a:p>
        </p:txBody>
      </p:sp>
    </p:spTree>
    <p:extLst>
      <p:ext uri="{BB962C8B-B14F-4D97-AF65-F5344CB8AC3E}">
        <p14:creationId xmlns:p14="http://schemas.microsoft.com/office/powerpoint/2010/main" val="3750032874"/>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91440" tIns="45720" rIns="91440" bIns="45720" rtlCol="0" anchor="b">
            <a:normAutofit/>
            <a:scene3d>
              <a:camera prst="orthographicFront"/>
              <a:lightRig rig="threePt" dir="t"/>
            </a:scene3d>
            <a:sp3d extrusionH="57150">
              <a:bevelT w="38100" h="38100"/>
            </a:sp3d>
          </a:bodyPr>
          <a:lstStyle/>
          <a:p>
            <a:r>
              <a:rPr lang="id-ID" b="1" dirty="0">
                <a:effectLst>
                  <a:outerShdw blurRad="139700" dist="88900" dir="2700000" algn="tl" rotWithShape="0">
                    <a:prstClr val="black">
                      <a:alpha val="86000"/>
                    </a:prstClr>
                  </a:outerShdw>
                </a:effectLst>
              </a:rPr>
              <a:t>Acquiring other businesses</a:t>
            </a:r>
          </a:p>
        </p:txBody>
      </p:sp>
      <p:sp>
        <p:nvSpPr>
          <p:cNvPr id="3" name="Content Placeholder 2"/>
          <p:cNvSpPr>
            <a:spLocks noGrp="1"/>
          </p:cNvSpPr>
          <p:nvPr>
            <p:ph idx="1"/>
          </p:nvPr>
        </p:nvSpPr>
        <p:spPr/>
        <p:txBody>
          <a:bodyPr>
            <a:normAutofit/>
          </a:bodyPr>
          <a:lstStyle/>
          <a:p>
            <a:r>
              <a:rPr lang="en-US" sz="3200" dirty="0">
                <a:ln w="18415" cmpd="sng">
                  <a:solidFill>
                    <a:srgbClr val="FFFFFF"/>
                  </a:solidFill>
                  <a:prstDash val="solid"/>
                </a:ln>
                <a:solidFill>
                  <a:srgbClr val="FFFFFF"/>
                </a:solidFill>
                <a:effectLst>
                  <a:outerShdw blurRad="63500" dir="3600000" algn="tl" rotWithShape="0">
                    <a:srgbClr val="000000">
                      <a:alpha val="70000"/>
                    </a:srgbClr>
                  </a:outerShdw>
                </a:effectLst>
              </a:rPr>
              <a:t>Mergers</a:t>
            </a:r>
            <a:r>
              <a:rPr lang="id-ID" sz="3200" dirty="0">
                <a:ln w="18415" cmpd="sng">
                  <a:solidFill>
                    <a:srgbClr val="FFFFFF"/>
                  </a:solidFill>
                  <a:prstDash val="solid"/>
                </a:ln>
                <a:solidFill>
                  <a:srgbClr val="FFFFFF"/>
                </a:solidFill>
                <a:effectLst>
                  <a:outerShdw blurRad="63500" dir="3600000" algn="tl" rotWithShape="0">
                    <a:srgbClr val="000000">
                      <a:alpha val="70000"/>
                    </a:srgbClr>
                  </a:outerShdw>
                </a:effectLst>
              </a:rPr>
              <a:t> </a:t>
            </a:r>
            <a:r>
              <a:rPr lang="en-US" sz="3200" dirty="0">
                <a:ln w="18415" cmpd="sng">
                  <a:solidFill>
                    <a:srgbClr val="FFFFFF"/>
                  </a:solidFill>
                  <a:prstDash val="solid"/>
                </a:ln>
                <a:solidFill>
                  <a:srgbClr val="FFFFFF"/>
                </a:solidFill>
                <a:effectLst>
                  <a:outerShdw blurRad="63500" dir="3600000" algn="tl" rotWithShape="0">
                    <a:srgbClr val="000000">
                      <a:alpha val="70000"/>
                    </a:srgbClr>
                  </a:outerShdw>
                </a:effectLst>
              </a:rPr>
              <a:t>and acquisitions also can significantly expand your company’s technology</a:t>
            </a:r>
            <a:r>
              <a:rPr lang="id-ID" sz="3200" dirty="0">
                <a:ln w="18415" cmpd="sng">
                  <a:solidFill>
                    <a:srgbClr val="FFFFFF"/>
                  </a:solidFill>
                  <a:prstDash val="solid"/>
                </a:ln>
                <a:solidFill>
                  <a:srgbClr val="FFFFFF"/>
                </a:solidFill>
                <a:effectLst>
                  <a:outerShdw blurRad="63500" dir="3600000" algn="tl" rotWithShape="0">
                    <a:srgbClr val="000000">
                      <a:alpha val="70000"/>
                    </a:srgbClr>
                  </a:outerShdw>
                </a:effectLst>
              </a:rPr>
              <a:t> and product development capacities</a:t>
            </a:r>
          </a:p>
        </p:txBody>
      </p:sp>
    </p:spTree>
    <p:extLst>
      <p:ext uri="{BB962C8B-B14F-4D97-AF65-F5344CB8AC3E}">
        <p14:creationId xmlns:p14="http://schemas.microsoft.com/office/powerpoint/2010/main" val="4219729226"/>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normAutofit/>
          </a:bodyPr>
          <a:lstStyle/>
          <a:p>
            <a:pPr algn="just"/>
            <a:r>
              <a:rPr lang="en-US" dirty="0">
                <a:ln w="18415" cmpd="sng">
                  <a:solidFill>
                    <a:srgbClr val="FFFFFF"/>
                  </a:solidFill>
                  <a:prstDash val="solid"/>
                </a:ln>
                <a:solidFill>
                  <a:srgbClr val="FFFFFF"/>
                </a:solidFill>
                <a:effectLst>
                  <a:outerShdw blurRad="63500" dir="3600000" algn="tl" rotWithShape="0">
                    <a:srgbClr val="000000">
                      <a:alpha val="70000"/>
                    </a:srgbClr>
                  </a:outerShdw>
                </a:effectLst>
              </a:rPr>
              <a:t>Because you’re knee-deep in this book, </a:t>
            </a:r>
            <a:r>
              <a:rPr lang="en-US" dirty="0" smtClean="0">
                <a:ln w="18415" cmpd="sng">
                  <a:solidFill>
                    <a:srgbClr val="FFFFFF"/>
                  </a:solidFill>
                  <a:prstDash val="solid"/>
                </a:ln>
                <a:solidFill>
                  <a:srgbClr val="FFFFFF"/>
                </a:solidFill>
                <a:effectLst>
                  <a:outerShdw blurRad="63500" dir="3600000" algn="tl" rotWithShape="0">
                    <a:srgbClr val="000000">
                      <a:alpha val="70000"/>
                    </a:srgbClr>
                  </a:outerShdw>
                </a:effectLst>
              </a:rPr>
              <a:t>we</a:t>
            </a:r>
            <a:r>
              <a:rPr lang="id-ID" dirty="0" smtClean="0">
                <a:ln w="18415" cmpd="sng">
                  <a:solidFill>
                    <a:srgbClr val="FFFFFF"/>
                  </a:solidFill>
                  <a:prstDash val="solid"/>
                </a:ln>
                <a:solidFill>
                  <a:srgbClr val="FFFFFF"/>
                </a:solidFill>
                <a:effectLst>
                  <a:outerShdw blurRad="63500" dir="3600000" algn="tl" rotWithShape="0">
                    <a:srgbClr val="000000">
                      <a:alpha val="70000"/>
                    </a:srgbClr>
                  </a:outerShdw>
                </a:effectLst>
              </a:rPr>
              <a:t> </a:t>
            </a:r>
            <a:r>
              <a:rPr lang="en-US" dirty="0" smtClean="0">
                <a:ln w="18415" cmpd="sng">
                  <a:solidFill>
                    <a:srgbClr val="FFFFFF"/>
                  </a:solidFill>
                  <a:prstDash val="solid"/>
                </a:ln>
                <a:solidFill>
                  <a:srgbClr val="FFFFFF"/>
                </a:solidFill>
                <a:effectLst>
                  <a:outerShdw blurRad="63500" dir="3600000" algn="tl" rotWithShape="0">
                    <a:srgbClr val="000000">
                      <a:alpha val="70000"/>
                    </a:srgbClr>
                  </a:outerShdw>
                </a:effectLst>
              </a:rPr>
              <a:t>assume </a:t>
            </a:r>
            <a:r>
              <a:rPr lang="en-US" dirty="0">
                <a:ln w="18415" cmpd="sng">
                  <a:solidFill>
                    <a:srgbClr val="FFFFFF"/>
                  </a:solidFill>
                  <a:prstDash val="solid"/>
                </a:ln>
                <a:solidFill>
                  <a:srgbClr val="FFFFFF"/>
                </a:solidFill>
                <a:effectLst>
                  <a:outerShdw blurRad="63500" dir="3600000" algn="tl" rotWithShape="0">
                    <a:srgbClr val="000000">
                      <a:alpha val="70000"/>
                    </a:srgbClr>
                  </a:outerShdw>
                </a:effectLst>
              </a:rPr>
              <a:t>that you’re very interested in this option. </a:t>
            </a:r>
            <a:r>
              <a:rPr lang="id-ID" dirty="0" smtClean="0">
                <a:ln w="18415" cmpd="sng">
                  <a:solidFill>
                    <a:srgbClr val="FFFFFF"/>
                  </a:solidFill>
                  <a:prstDash val="solid"/>
                </a:ln>
                <a:solidFill>
                  <a:srgbClr val="FFFFFF"/>
                </a:solidFill>
                <a:effectLst>
                  <a:outerShdw blurRad="63500" dir="3600000" algn="tl" rotWithShape="0">
                    <a:srgbClr val="000000">
                      <a:alpha val="70000"/>
                    </a:srgbClr>
                  </a:outerShdw>
                </a:effectLst>
              </a:rPr>
              <a:t> </a:t>
            </a:r>
            <a:r>
              <a:rPr lang="en-US" dirty="0" smtClean="0">
                <a:ln w="18415" cmpd="sng">
                  <a:solidFill>
                    <a:srgbClr val="FFFFFF"/>
                  </a:solidFill>
                  <a:prstDash val="solid"/>
                </a:ln>
                <a:solidFill>
                  <a:srgbClr val="FFFFFF"/>
                </a:solidFill>
                <a:effectLst>
                  <a:outerShdw blurRad="63500" dir="3600000" algn="tl" rotWithShape="0">
                    <a:srgbClr val="000000">
                      <a:alpha val="70000"/>
                    </a:srgbClr>
                  </a:outerShdw>
                </a:effectLst>
              </a:rPr>
              <a:t>No </a:t>
            </a:r>
            <a:r>
              <a:rPr lang="en-US" dirty="0">
                <a:ln w="18415" cmpd="sng">
                  <a:solidFill>
                    <a:srgbClr val="FFFFFF"/>
                  </a:solidFill>
                  <a:prstDash val="solid"/>
                </a:ln>
                <a:solidFill>
                  <a:srgbClr val="FFFFFF"/>
                </a:solidFill>
                <a:effectLst>
                  <a:outerShdw blurRad="63500" dir="3600000" algn="tl" rotWithShape="0">
                    <a:srgbClr val="000000">
                      <a:alpha val="70000"/>
                    </a:srgbClr>
                  </a:outerShdw>
                </a:effectLst>
              </a:rPr>
              <a:t>surprise, it’s </a:t>
            </a:r>
            <a:r>
              <a:rPr lang="en-US" dirty="0" smtClean="0">
                <a:ln w="18415" cmpd="sng">
                  <a:solidFill>
                    <a:srgbClr val="FFFFFF"/>
                  </a:solidFill>
                  <a:prstDash val="solid"/>
                </a:ln>
                <a:solidFill>
                  <a:srgbClr val="FFFFFF"/>
                </a:solidFill>
                <a:effectLst>
                  <a:outerShdw blurRad="63500" dir="3600000" algn="tl" rotWithShape="0">
                    <a:srgbClr val="000000">
                      <a:alpha val="70000"/>
                    </a:srgbClr>
                  </a:outerShdw>
                </a:effectLst>
              </a:rPr>
              <a:t>our</a:t>
            </a:r>
            <a:r>
              <a:rPr lang="id-ID" dirty="0" smtClean="0">
                <a:ln w="18415" cmpd="sng">
                  <a:solidFill>
                    <a:srgbClr val="FFFFFF"/>
                  </a:solidFill>
                  <a:prstDash val="solid"/>
                </a:ln>
                <a:solidFill>
                  <a:srgbClr val="FFFFFF"/>
                </a:solidFill>
                <a:effectLst>
                  <a:outerShdw blurRad="63500" dir="3600000" algn="tl" rotWithShape="0">
                    <a:srgbClr val="000000">
                      <a:alpha val="70000"/>
                    </a:srgbClr>
                  </a:outerShdw>
                </a:effectLst>
              </a:rPr>
              <a:t> </a:t>
            </a:r>
            <a:r>
              <a:rPr lang="en-US" dirty="0" smtClean="0">
                <a:ln w="18415" cmpd="sng">
                  <a:solidFill>
                    <a:srgbClr val="FFFFFF"/>
                  </a:solidFill>
                  <a:prstDash val="solid"/>
                </a:ln>
                <a:solidFill>
                  <a:srgbClr val="FFFFFF"/>
                </a:solidFill>
                <a:effectLst>
                  <a:outerShdw blurRad="63500" dir="3600000" algn="tl" rotWithShape="0">
                    <a:srgbClr val="000000">
                      <a:alpha val="70000"/>
                    </a:srgbClr>
                  </a:outerShdw>
                </a:effectLst>
              </a:rPr>
              <a:t>favorite</a:t>
            </a:r>
            <a:r>
              <a:rPr lang="en-US" dirty="0">
                <a:ln w="18415" cmpd="sng">
                  <a:solidFill>
                    <a:srgbClr val="FFFFFF"/>
                  </a:solidFill>
                  <a:prstDash val="solid"/>
                </a:ln>
                <a:solidFill>
                  <a:srgbClr val="FFFFFF"/>
                </a:solidFill>
                <a:effectLst>
                  <a:outerShdw blurRad="63500" dir="3600000" algn="tl" rotWithShape="0">
                    <a:srgbClr val="000000">
                      <a:alpha val="70000"/>
                    </a:srgbClr>
                  </a:outerShdw>
                </a:effectLst>
              </a:rPr>
              <a:t>, too. </a:t>
            </a:r>
            <a:endParaRPr lang="id-ID" dirty="0" smtClean="0">
              <a:ln w="18415" cmpd="sng">
                <a:solidFill>
                  <a:srgbClr val="FFFFFF"/>
                </a:solidFill>
                <a:prstDash val="solid"/>
              </a:ln>
              <a:solidFill>
                <a:srgbClr val="FFFFFF"/>
              </a:solidFill>
              <a:effectLst>
                <a:outerShdw blurRad="63500" dir="3600000" algn="tl" rotWithShape="0">
                  <a:srgbClr val="000000">
                    <a:alpha val="70000"/>
                  </a:srgbClr>
                </a:outerShdw>
              </a:effectLst>
            </a:endParaRPr>
          </a:p>
          <a:p>
            <a:pPr algn="just"/>
            <a:r>
              <a:rPr lang="en-US" dirty="0" smtClean="0">
                <a:ln w="18415" cmpd="sng">
                  <a:solidFill>
                    <a:srgbClr val="FFFFFF"/>
                  </a:solidFill>
                  <a:prstDash val="solid"/>
                </a:ln>
                <a:solidFill>
                  <a:srgbClr val="FFFFFF"/>
                </a:solidFill>
                <a:effectLst>
                  <a:outerShdw blurRad="63500" dir="3600000" algn="tl" rotWithShape="0">
                    <a:srgbClr val="000000">
                      <a:alpha val="70000"/>
                    </a:srgbClr>
                  </a:outerShdw>
                </a:effectLst>
              </a:rPr>
              <a:t>When </a:t>
            </a:r>
            <a:r>
              <a:rPr lang="en-US" dirty="0">
                <a:ln w="18415" cmpd="sng">
                  <a:solidFill>
                    <a:srgbClr val="FFFFFF"/>
                  </a:solidFill>
                  <a:prstDash val="solid"/>
                </a:ln>
                <a:solidFill>
                  <a:srgbClr val="FFFFFF"/>
                </a:solidFill>
                <a:effectLst>
                  <a:outerShdw blurRad="63500" dir="3600000" algn="tl" rotWithShape="0">
                    <a:srgbClr val="000000">
                      <a:alpha val="70000"/>
                    </a:srgbClr>
                  </a:outerShdw>
                </a:effectLst>
              </a:rPr>
              <a:t>your company’s growth strategy includes a </a:t>
            </a:r>
            <a:r>
              <a:rPr lang="en-US" dirty="0" smtClean="0">
                <a:ln w="18415" cmpd="sng">
                  <a:solidFill>
                    <a:srgbClr val="FFFFFF"/>
                  </a:solidFill>
                  <a:prstDash val="solid"/>
                </a:ln>
                <a:solidFill>
                  <a:srgbClr val="FFFFFF"/>
                </a:solidFill>
                <a:effectLst>
                  <a:outerShdw blurRad="63500" dir="3600000" algn="tl" rotWithShape="0">
                    <a:srgbClr val="000000">
                      <a:alpha val="70000"/>
                    </a:srgbClr>
                  </a:outerShdw>
                </a:effectLst>
              </a:rPr>
              <a:t>healthy</a:t>
            </a:r>
            <a:r>
              <a:rPr lang="id-ID" dirty="0" smtClean="0">
                <a:ln w="18415" cmpd="sng">
                  <a:solidFill>
                    <a:srgbClr val="FFFFFF"/>
                  </a:solidFill>
                  <a:prstDash val="solid"/>
                </a:ln>
                <a:solidFill>
                  <a:srgbClr val="FFFFFF"/>
                </a:solidFill>
                <a:effectLst>
                  <a:outerShdw blurRad="63500" dir="3600000" algn="tl" rotWithShape="0">
                    <a:srgbClr val="000000">
                      <a:alpha val="70000"/>
                    </a:srgbClr>
                  </a:outerShdw>
                </a:effectLst>
              </a:rPr>
              <a:t> </a:t>
            </a:r>
            <a:r>
              <a:rPr lang="en-US" dirty="0" smtClean="0">
                <a:ln w="18415" cmpd="sng">
                  <a:solidFill>
                    <a:srgbClr val="FFFFFF"/>
                  </a:solidFill>
                  <a:prstDash val="solid"/>
                </a:ln>
                <a:solidFill>
                  <a:srgbClr val="FFFFFF"/>
                </a:solidFill>
                <a:effectLst>
                  <a:outerShdw blurRad="63500" dir="3600000" algn="tl" rotWithShape="0">
                    <a:srgbClr val="000000">
                      <a:alpha val="70000"/>
                    </a:srgbClr>
                  </a:outerShdw>
                </a:effectLst>
              </a:rPr>
              <a:t>measure </a:t>
            </a:r>
            <a:r>
              <a:rPr lang="en-US" dirty="0">
                <a:ln w="18415" cmpd="sng">
                  <a:solidFill>
                    <a:srgbClr val="FFFFFF"/>
                  </a:solidFill>
                  <a:prstDash val="solid"/>
                </a:ln>
                <a:solidFill>
                  <a:srgbClr val="FFFFFF"/>
                </a:solidFill>
                <a:effectLst>
                  <a:outerShdw blurRad="63500" dir="3600000" algn="tl" rotWithShape="0">
                    <a:srgbClr val="000000">
                      <a:alpha val="70000"/>
                    </a:srgbClr>
                  </a:outerShdw>
                </a:effectLst>
              </a:rPr>
              <a:t>of </a:t>
            </a:r>
            <a:r>
              <a:rPr lang="en-US" dirty="0" smtClean="0">
                <a:ln w="18415" cmpd="sng">
                  <a:solidFill>
                    <a:srgbClr val="FFFF00"/>
                  </a:solidFill>
                  <a:prstDash val="solid"/>
                </a:ln>
                <a:solidFill>
                  <a:srgbClr val="FFFF00"/>
                </a:solidFill>
                <a:effectLst>
                  <a:outerShdw blurRad="63500" dir="3600000" algn="tl" rotWithShape="0">
                    <a:srgbClr val="000000">
                      <a:alpha val="70000"/>
                    </a:srgbClr>
                  </a:outerShdw>
                </a:effectLst>
              </a:rPr>
              <a:t>New Product Development </a:t>
            </a:r>
            <a:r>
              <a:rPr lang="en-US" dirty="0">
                <a:ln w="18415" cmpd="sng">
                  <a:solidFill>
                    <a:srgbClr val="FFFF00"/>
                  </a:solidFill>
                  <a:prstDash val="solid"/>
                </a:ln>
                <a:solidFill>
                  <a:srgbClr val="FFFF00"/>
                </a:solidFill>
                <a:effectLst>
                  <a:outerShdw blurRad="63500" dir="3600000" algn="tl" rotWithShape="0">
                    <a:srgbClr val="000000">
                      <a:alpha val="70000"/>
                    </a:srgbClr>
                  </a:outerShdw>
                </a:effectLst>
              </a:rPr>
              <a:t>(NPD)</a:t>
            </a:r>
            <a:r>
              <a:rPr lang="en-US" dirty="0">
                <a:ln w="18415" cmpd="sng">
                  <a:solidFill>
                    <a:srgbClr val="FFFFFF"/>
                  </a:solidFill>
                  <a:prstDash val="solid"/>
                </a:ln>
                <a:solidFill>
                  <a:srgbClr val="FFFFFF"/>
                </a:solidFill>
                <a:effectLst>
                  <a:outerShdw blurRad="63500" dir="3600000" algn="tl" rotWithShape="0">
                    <a:srgbClr val="000000">
                      <a:alpha val="70000"/>
                    </a:srgbClr>
                  </a:outerShdw>
                </a:effectLst>
              </a:rPr>
              <a:t>, you focus on your </a:t>
            </a:r>
            <a:r>
              <a:rPr lang="en-US" dirty="0" smtClean="0">
                <a:ln w="18415" cmpd="sng">
                  <a:solidFill>
                    <a:srgbClr val="FFFFFF"/>
                  </a:solidFill>
                  <a:prstDash val="solid"/>
                </a:ln>
                <a:solidFill>
                  <a:srgbClr val="FFFFFF"/>
                </a:solidFill>
                <a:effectLst>
                  <a:outerShdw blurRad="63500" dir="3600000" algn="tl" rotWithShape="0">
                    <a:srgbClr val="000000">
                      <a:alpha val="70000"/>
                    </a:srgbClr>
                  </a:outerShdw>
                </a:effectLst>
              </a:rPr>
              <a:t>internal</a:t>
            </a:r>
            <a:r>
              <a:rPr lang="id-ID" dirty="0" smtClean="0">
                <a:ln w="18415" cmpd="sng">
                  <a:solidFill>
                    <a:srgbClr val="FFFFFF"/>
                  </a:solidFill>
                  <a:prstDash val="solid"/>
                </a:ln>
                <a:solidFill>
                  <a:srgbClr val="FFFFFF"/>
                </a:solidFill>
                <a:effectLst>
                  <a:outerShdw blurRad="63500" dir="3600000" algn="tl" rotWithShape="0">
                    <a:srgbClr val="000000">
                      <a:alpha val="70000"/>
                    </a:srgbClr>
                  </a:outerShdw>
                </a:effectLst>
              </a:rPr>
              <a:t> </a:t>
            </a:r>
            <a:r>
              <a:rPr lang="en-US" dirty="0" smtClean="0">
                <a:ln w="18415" cmpd="sng">
                  <a:solidFill>
                    <a:srgbClr val="FFFFFF"/>
                  </a:solidFill>
                  <a:prstDash val="solid"/>
                </a:ln>
                <a:solidFill>
                  <a:srgbClr val="FFFFFF"/>
                </a:solidFill>
                <a:effectLst>
                  <a:outerShdw blurRad="63500" dir="3600000" algn="tl" rotWithShape="0">
                    <a:srgbClr val="000000">
                      <a:alpha val="70000"/>
                    </a:srgbClr>
                  </a:outerShdw>
                </a:effectLst>
              </a:rPr>
              <a:t>strengths </a:t>
            </a:r>
            <a:r>
              <a:rPr lang="en-US" dirty="0">
                <a:ln w="18415" cmpd="sng">
                  <a:solidFill>
                    <a:srgbClr val="FFFFFF"/>
                  </a:solidFill>
                  <a:prstDash val="solid"/>
                </a:ln>
                <a:solidFill>
                  <a:srgbClr val="FFFFFF"/>
                </a:solidFill>
                <a:effectLst>
                  <a:outerShdw blurRad="63500" dir="3600000" algn="tl" rotWithShape="0">
                    <a:srgbClr val="000000">
                      <a:alpha val="70000"/>
                    </a:srgbClr>
                  </a:outerShdw>
                </a:effectLst>
              </a:rPr>
              <a:t>in NPD and technology, encourage your development teams </a:t>
            </a:r>
            <a:r>
              <a:rPr lang="en-US" dirty="0" smtClean="0">
                <a:ln w="18415" cmpd="sng">
                  <a:solidFill>
                    <a:srgbClr val="FFFFFF"/>
                  </a:solidFill>
                  <a:prstDash val="solid"/>
                </a:ln>
                <a:solidFill>
                  <a:srgbClr val="FFFFFF"/>
                </a:solidFill>
                <a:effectLst>
                  <a:outerShdw blurRad="63500" dir="3600000" algn="tl" rotWithShape="0">
                    <a:srgbClr val="000000">
                      <a:alpha val="70000"/>
                    </a:srgbClr>
                  </a:outerShdw>
                </a:effectLst>
              </a:rPr>
              <a:t>to</a:t>
            </a:r>
            <a:r>
              <a:rPr lang="id-ID" dirty="0" smtClean="0">
                <a:ln w="18415" cmpd="sng">
                  <a:solidFill>
                    <a:srgbClr val="FFFFFF"/>
                  </a:solidFill>
                  <a:prstDash val="solid"/>
                </a:ln>
                <a:solidFill>
                  <a:srgbClr val="FFFFFF"/>
                </a:solidFill>
                <a:effectLst>
                  <a:outerShdw blurRad="63500" dir="3600000" algn="tl" rotWithShape="0">
                    <a:srgbClr val="000000">
                      <a:alpha val="70000"/>
                    </a:srgbClr>
                  </a:outerShdw>
                </a:effectLst>
              </a:rPr>
              <a:t> </a:t>
            </a:r>
            <a:r>
              <a:rPr lang="en-US" dirty="0" smtClean="0">
                <a:ln w="18415" cmpd="sng">
                  <a:solidFill>
                    <a:srgbClr val="FFFFFF"/>
                  </a:solidFill>
                  <a:prstDash val="solid"/>
                </a:ln>
                <a:solidFill>
                  <a:srgbClr val="FFFFFF"/>
                </a:solidFill>
                <a:effectLst>
                  <a:outerShdw blurRad="63500" dir="3600000" algn="tl" rotWithShape="0">
                    <a:srgbClr val="000000">
                      <a:alpha val="70000"/>
                    </a:srgbClr>
                  </a:outerShdw>
                </a:effectLst>
              </a:rPr>
              <a:t>understand </a:t>
            </a:r>
            <a:r>
              <a:rPr lang="en-US" dirty="0">
                <a:ln w="18415" cmpd="sng">
                  <a:solidFill>
                    <a:srgbClr val="FFFFFF"/>
                  </a:solidFill>
                  <a:prstDash val="solid"/>
                </a:ln>
                <a:solidFill>
                  <a:srgbClr val="FFFFFF"/>
                </a:solidFill>
                <a:effectLst>
                  <a:outerShdw blurRad="63500" dir="3600000" algn="tl" rotWithShape="0">
                    <a:srgbClr val="000000">
                      <a:alpha val="70000"/>
                    </a:srgbClr>
                  </a:outerShdw>
                </a:effectLst>
              </a:rPr>
              <a:t>your customers very </a:t>
            </a:r>
            <a:r>
              <a:rPr lang="en-US" dirty="0" smtClean="0">
                <a:ln w="18415" cmpd="sng">
                  <a:solidFill>
                    <a:srgbClr val="FFFFFF"/>
                  </a:solidFill>
                  <a:prstDash val="solid"/>
                </a:ln>
                <a:solidFill>
                  <a:srgbClr val="FFFFFF"/>
                </a:solidFill>
                <a:effectLst>
                  <a:outerShdw blurRad="63500" dir="3600000" algn="tl" rotWithShape="0">
                    <a:srgbClr val="000000">
                      <a:alpha val="70000"/>
                    </a:srgbClr>
                  </a:outerShdw>
                </a:effectLst>
              </a:rPr>
              <a:t>well</a:t>
            </a:r>
            <a:r>
              <a:rPr lang="id-ID" dirty="0" smtClean="0">
                <a:ln w="18415" cmpd="sng">
                  <a:solidFill>
                    <a:srgbClr val="FFFFFF"/>
                  </a:solidFill>
                  <a:prstDash val="solid"/>
                </a:ln>
                <a:solidFill>
                  <a:srgbClr val="FFFFFF"/>
                </a:solidFill>
                <a:effectLst>
                  <a:outerShdw blurRad="63500" dir="3600000" algn="tl" rotWithShape="0">
                    <a:srgbClr val="000000">
                      <a:alpha val="70000"/>
                    </a:srgbClr>
                  </a:outerShdw>
                </a:effectLst>
              </a:rPr>
              <a:t>.</a:t>
            </a:r>
            <a:endParaRPr lang="id-ID" dirty="0">
              <a:ln w="18415" cmpd="sng">
                <a:solidFill>
                  <a:srgbClr val="FFFFFF"/>
                </a:solidFill>
                <a:prstDash val="solid"/>
              </a:ln>
              <a:solidFill>
                <a:srgbClr val="FFFFFF"/>
              </a:solidFill>
              <a:effectLst>
                <a:outerShdw blurRad="63500" dir="3600000" algn="tl" rotWithShape="0">
                  <a:srgbClr val="000000">
                    <a:alpha val="70000"/>
                  </a:srgbClr>
                </a:outerShdw>
              </a:effectLst>
            </a:endParaRPr>
          </a:p>
        </p:txBody>
      </p:sp>
      <p:sp>
        <p:nvSpPr>
          <p:cNvPr id="2" name="Title 1"/>
          <p:cNvSpPr>
            <a:spLocks noGrp="1"/>
          </p:cNvSpPr>
          <p:nvPr>
            <p:ph type="title"/>
          </p:nvPr>
        </p:nvSpPr>
        <p:spPr/>
        <p:txBody>
          <a:bodyPr vert="horz" lIns="91440" tIns="45720" rIns="91440" bIns="45720" rtlCol="0" anchor="b">
            <a:normAutofit/>
            <a:scene3d>
              <a:camera prst="orthographicFront"/>
              <a:lightRig rig="threePt" dir="t"/>
            </a:scene3d>
            <a:sp3d extrusionH="57150">
              <a:bevelT w="38100" h="38100"/>
            </a:sp3d>
          </a:bodyPr>
          <a:lstStyle/>
          <a:p>
            <a:r>
              <a:rPr lang="id-ID" b="1" dirty="0">
                <a:effectLst>
                  <a:outerShdw blurRad="139700" dist="88900" dir="2700000" algn="tl" rotWithShape="0">
                    <a:prstClr val="black">
                      <a:alpha val="86000"/>
                    </a:prstClr>
                  </a:outerShdw>
                </a:effectLst>
              </a:rPr>
              <a:t>Developing </a:t>
            </a:r>
            <a:r>
              <a:rPr lang="en-US" b="1" dirty="0" smtClean="0">
                <a:effectLst>
                  <a:outerShdw blurRad="139700" dist="88900" dir="2700000" algn="tl" rotWithShape="0">
                    <a:prstClr val="black">
                      <a:alpha val="86000"/>
                    </a:prstClr>
                  </a:outerShdw>
                </a:effectLst>
              </a:rPr>
              <a:t>N</a:t>
            </a:r>
            <a:r>
              <a:rPr lang="id-ID" b="1" dirty="0" smtClean="0">
                <a:effectLst>
                  <a:outerShdw blurRad="139700" dist="88900" dir="2700000" algn="tl" rotWithShape="0">
                    <a:prstClr val="black">
                      <a:alpha val="86000"/>
                    </a:prstClr>
                  </a:outerShdw>
                </a:effectLst>
              </a:rPr>
              <a:t>ew </a:t>
            </a:r>
            <a:r>
              <a:rPr lang="en-US" b="1" dirty="0" smtClean="0">
                <a:effectLst>
                  <a:outerShdw blurRad="139700" dist="88900" dir="2700000" algn="tl" rotWithShape="0">
                    <a:prstClr val="black">
                      <a:alpha val="86000"/>
                    </a:prstClr>
                  </a:outerShdw>
                </a:effectLst>
              </a:rPr>
              <a:t>P</a:t>
            </a:r>
            <a:r>
              <a:rPr lang="id-ID" b="1" dirty="0" smtClean="0">
                <a:effectLst>
                  <a:outerShdw blurRad="139700" dist="88900" dir="2700000" algn="tl" rotWithShape="0">
                    <a:prstClr val="black">
                      <a:alpha val="86000"/>
                    </a:prstClr>
                  </a:outerShdw>
                </a:effectLst>
              </a:rPr>
              <a:t>roducts</a:t>
            </a:r>
            <a:endParaRPr lang="id-ID" b="1" dirty="0">
              <a:effectLst>
                <a:outerShdw blurRad="139700" dist="88900" dir="2700000" algn="tl" rotWithShape="0">
                  <a:prstClr val="black">
                    <a:alpha val="86000"/>
                  </a:prstClr>
                </a:outerShdw>
              </a:effectLst>
            </a:endParaRPr>
          </a:p>
        </p:txBody>
      </p:sp>
    </p:spTree>
    <p:extLst>
      <p:ext uri="{BB962C8B-B14F-4D97-AF65-F5344CB8AC3E}">
        <p14:creationId xmlns:p14="http://schemas.microsoft.com/office/powerpoint/2010/main" val="1662853939"/>
      </p:ext>
    </p:extLst>
  </p:cSld>
  <p:clrMapOvr>
    <a:overrideClrMapping bg1="dk1" tx1="lt1" bg2="dk2" tx2="lt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760412" y="1524000"/>
            <a:ext cx="10439400" cy="3200400"/>
          </a:xfrm>
        </p:spPr>
        <p:txBody>
          <a:bodyPr>
            <a:scene3d>
              <a:camera prst="orthographicFront"/>
              <a:lightRig rig="harsh" dir="t"/>
            </a:scene3d>
            <a:sp3d extrusionH="57150" prstMaterial="matte">
              <a:bevelT w="63500" h="12700" prst="angle"/>
              <a:contourClr>
                <a:schemeClr val="bg1">
                  <a:lumMod val="65000"/>
                </a:schemeClr>
              </a:contourClr>
            </a:sp3d>
          </a:bodyPr>
          <a:lstStyle/>
          <a:p>
            <a:pPr marL="1309688" indent="-1309688"/>
            <a:r>
              <a:rPr lang="en-US" b="1" dirty="0" smtClean="0">
                <a:ln/>
                <a:solidFill>
                  <a:srgbClr val="FFFF00"/>
                </a:solidFill>
                <a:effectLst>
                  <a:outerShdw blurRad="76200" dist="88900" dir="2700000" algn="tl" rotWithShape="0">
                    <a:prstClr val="black">
                      <a:alpha val="66000"/>
                    </a:prstClr>
                  </a:outerShdw>
                </a:effectLst>
              </a:rPr>
              <a:t>2.2  Assessing </a:t>
            </a:r>
            <a:r>
              <a:rPr lang="en-US" b="1" dirty="0">
                <a:ln/>
                <a:solidFill>
                  <a:srgbClr val="FFFF00"/>
                </a:solidFill>
                <a:effectLst>
                  <a:outerShdw blurRad="76200" dist="88900" dir="2700000" algn="tl" rotWithShape="0">
                    <a:prstClr val="black">
                      <a:alpha val="66000"/>
                    </a:prstClr>
                  </a:outerShdw>
                </a:effectLst>
              </a:rPr>
              <a:t>the Importance of </a:t>
            </a:r>
            <a:r>
              <a:rPr lang="en-US" b="1" dirty="0" smtClean="0">
                <a:ln/>
                <a:solidFill>
                  <a:srgbClr val="FFFF00"/>
                </a:solidFill>
                <a:effectLst>
                  <a:outerShdw blurRad="76200" dist="88900" dir="2700000" algn="tl" rotWithShape="0">
                    <a:prstClr val="black">
                      <a:alpha val="66000"/>
                    </a:prstClr>
                  </a:outerShdw>
                </a:effectLst>
              </a:rPr>
              <a:t>New Products </a:t>
            </a:r>
            <a:r>
              <a:rPr lang="en-US" b="1" dirty="0">
                <a:ln/>
                <a:solidFill>
                  <a:srgbClr val="FFFF00"/>
                </a:solidFill>
                <a:effectLst>
                  <a:outerShdw blurRad="76200" dist="88900" dir="2700000" algn="tl" rotWithShape="0">
                    <a:prstClr val="black">
                      <a:alpha val="66000"/>
                    </a:prstClr>
                  </a:outerShdw>
                </a:effectLst>
              </a:rPr>
              <a:t>in Your Growth </a:t>
            </a:r>
            <a:r>
              <a:rPr lang="en-US" b="1" dirty="0" smtClean="0">
                <a:ln/>
                <a:solidFill>
                  <a:srgbClr val="FFFF00"/>
                </a:solidFill>
                <a:effectLst>
                  <a:outerShdw blurRad="76200" dist="88900" dir="2700000" algn="tl" rotWithShape="0">
                    <a:prstClr val="black">
                      <a:alpha val="66000"/>
                    </a:prstClr>
                  </a:outerShdw>
                </a:effectLst>
              </a:rPr>
              <a:t>Plans</a:t>
            </a:r>
            <a:br>
              <a:rPr lang="en-US" b="1" dirty="0" smtClean="0">
                <a:ln/>
                <a:solidFill>
                  <a:srgbClr val="FFFF00"/>
                </a:solidFill>
                <a:effectLst>
                  <a:outerShdw blurRad="76200" dist="88900" dir="2700000" algn="tl" rotWithShape="0">
                    <a:prstClr val="black">
                      <a:alpha val="66000"/>
                    </a:prstClr>
                  </a:outerShdw>
                </a:effectLst>
              </a:rPr>
            </a:br>
            <a:endParaRPr lang="en-US" b="1" dirty="0">
              <a:ln/>
              <a:solidFill>
                <a:srgbClr val="FFFF00"/>
              </a:solidFill>
              <a:effectLst>
                <a:outerShdw blurRad="76200" dist="88900" dir="2700000" algn="tl" rotWithShape="0">
                  <a:prstClr val="black">
                    <a:alpha val="66000"/>
                  </a:prstClr>
                </a:outerShdw>
              </a:effectLst>
            </a:endParaRPr>
          </a:p>
        </p:txBody>
      </p:sp>
    </p:spTree>
    <p:extLst>
      <p:ext uri="{BB962C8B-B14F-4D97-AF65-F5344CB8AC3E}">
        <p14:creationId xmlns:p14="http://schemas.microsoft.com/office/powerpoint/2010/main" val="3600820136"/>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ounded Rectangle 1"/>
          <p:cNvSpPr/>
          <p:nvPr/>
        </p:nvSpPr>
        <p:spPr>
          <a:xfrm>
            <a:off x="4603630" y="685800"/>
            <a:ext cx="2819400" cy="1066800"/>
          </a:xfrm>
          <a:prstGeom prst="roundRect">
            <a:avLst>
              <a:gd name="adj" fmla="val 50000"/>
            </a:avLst>
          </a:prstGeom>
          <a:effectLst>
            <a:outerShdw blurRad="292100" dist="215900" dir="2700000" algn="tl" rotWithShape="0">
              <a:prstClr val="black">
                <a:alpha val="51000"/>
              </a:prstClr>
            </a:outerShdw>
          </a:effectLst>
          <a:scene3d>
            <a:camera prst="orthographicFront"/>
            <a:lightRig rig="glow" dir="t"/>
          </a:scene3d>
          <a:sp3d prstMaterial="clear">
            <a:bevelT w="425450" h="43815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Title 4"/>
          <p:cNvSpPr>
            <a:spLocks noGrp="1"/>
          </p:cNvSpPr>
          <p:nvPr>
            <p:ph type="title"/>
          </p:nvPr>
        </p:nvSpPr>
        <p:spPr/>
        <p:txBody>
          <a:bodyPr/>
          <a:lstStyle/>
          <a:p>
            <a:pPr algn="ctr"/>
            <a:r>
              <a:rPr lang="en-US" dirty="0" smtClean="0"/>
              <a:t>Intro</a:t>
            </a:r>
            <a:endParaRPr lang="en-US" dirty="0"/>
          </a:p>
        </p:txBody>
      </p:sp>
      <p:sp>
        <p:nvSpPr>
          <p:cNvPr id="6" name="Content Placeholder 5"/>
          <p:cNvSpPr>
            <a:spLocks noGrp="1"/>
          </p:cNvSpPr>
          <p:nvPr>
            <p:ph idx="1"/>
          </p:nvPr>
        </p:nvSpPr>
        <p:spPr>
          <a:xfrm>
            <a:off x="1293812" y="1828800"/>
            <a:ext cx="9601200" cy="4343400"/>
          </a:xfrm>
        </p:spPr>
        <p:txBody>
          <a:bodyPr>
            <a:normAutofit fontScale="92500" lnSpcReduction="20000"/>
          </a:bodyPr>
          <a:lstStyle/>
          <a:p>
            <a:pPr marL="463550" indent="-463550" algn="just"/>
            <a:r>
              <a:rPr lang="en-US" dirty="0">
                <a:effectLst>
                  <a:outerShdw blurRad="38100" dist="38100" dir="2700000" algn="tl">
                    <a:srgbClr val="000000">
                      <a:alpha val="43137"/>
                    </a:srgbClr>
                  </a:outerShdw>
                </a:effectLst>
              </a:rPr>
              <a:t>Some companies pay lip service to their dedication to developing new products.</a:t>
            </a:r>
          </a:p>
          <a:p>
            <a:pPr marL="463550" indent="-463550" algn="just"/>
            <a:r>
              <a:rPr lang="en-US" dirty="0">
                <a:effectLst>
                  <a:outerShdw blurRad="38100" dist="38100" dir="2700000" algn="tl">
                    <a:srgbClr val="000000">
                      <a:alpha val="43137"/>
                    </a:srgbClr>
                  </a:outerShdw>
                </a:effectLst>
              </a:rPr>
              <a:t>Their executives put on their smiles and talk about the importance of innovation and new products. </a:t>
            </a:r>
          </a:p>
          <a:p>
            <a:pPr marL="463550" indent="-463550" algn="just"/>
            <a:r>
              <a:rPr lang="en-US" dirty="0">
                <a:effectLst>
                  <a:outerShdw blurRad="38100" dist="38100" dir="2700000" algn="tl">
                    <a:srgbClr val="000000">
                      <a:alpha val="43137"/>
                    </a:srgbClr>
                  </a:outerShdw>
                </a:effectLst>
              </a:rPr>
              <a:t>You may even see the word “innovation” in these companies’ core values.</a:t>
            </a:r>
          </a:p>
          <a:p>
            <a:pPr marL="463550" indent="-463550"/>
            <a:r>
              <a:rPr lang="en-US" dirty="0">
                <a:effectLst>
                  <a:outerShdw blurRad="38100" dist="38100" dir="2700000" algn="tl">
                    <a:srgbClr val="000000">
                      <a:alpha val="43137"/>
                    </a:srgbClr>
                  </a:outerShdw>
                </a:effectLst>
              </a:rPr>
              <a:t>But when push comes to shove </a:t>
            </a:r>
            <a:r>
              <a:rPr lang="en-US" dirty="0" smtClean="0">
                <a:effectLst>
                  <a:outerShdw blurRad="38100" dist="38100" dir="2700000" algn="tl">
                    <a:srgbClr val="000000">
                      <a:alpha val="43137"/>
                    </a:srgbClr>
                  </a:outerShdw>
                </a:effectLst>
              </a:rPr>
              <a:t>—and </a:t>
            </a:r>
            <a:r>
              <a:rPr lang="en-US" dirty="0">
                <a:effectLst>
                  <a:outerShdw blurRad="38100" dist="38100" dir="2700000" algn="tl">
                    <a:srgbClr val="000000">
                      <a:alpha val="43137"/>
                    </a:srgbClr>
                  </a:outerShdw>
                </a:effectLst>
              </a:rPr>
              <a:t>it does, more and more, in resource-constrained </a:t>
            </a:r>
            <a:r>
              <a:rPr lang="en-US" dirty="0" smtClean="0">
                <a:effectLst>
                  <a:outerShdw blurRad="38100" dist="38100" dir="2700000" algn="tl">
                    <a:srgbClr val="000000">
                      <a:alpha val="43137"/>
                    </a:srgbClr>
                  </a:outerShdw>
                </a:effectLst>
              </a:rPr>
              <a:t>companies— these </a:t>
            </a:r>
            <a:r>
              <a:rPr lang="en-US" dirty="0">
                <a:effectLst>
                  <a:outerShdw blurRad="38100" dist="38100" dir="2700000" algn="tl">
                    <a:srgbClr val="000000">
                      <a:alpha val="43137"/>
                    </a:srgbClr>
                  </a:outerShdw>
                </a:effectLst>
              </a:rPr>
              <a:t>companies often put their new product projects on hold.</a:t>
            </a:r>
          </a:p>
        </p:txBody>
      </p:sp>
    </p:spTree>
    <p:extLst>
      <p:ext uri="{BB962C8B-B14F-4D97-AF65-F5344CB8AC3E}">
        <p14:creationId xmlns:p14="http://schemas.microsoft.com/office/powerpoint/2010/main" val="1373533143"/>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Autofit/>
          </a:bodyPr>
          <a:lstStyle/>
          <a:p>
            <a:pPr marL="514350" lvl="0" indent="-514350">
              <a:buFont typeface="+mj-lt"/>
              <a:buAutoNum type="arabicPeriod"/>
            </a:pPr>
            <a:r>
              <a:rPr lang="en-US" sz="2800" dirty="0"/>
              <a:t>They </a:t>
            </a:r>
            <a:r>
              <a:rPr lang="en-US" sz="2800" b="1" dirty="0"/>
              <a:t>set targets </a:t>
            </a:r>
            <a:r>
              <a:rPr lang="en-US" sz="2800" dirty="0"/>
              <a:t>and </a:t>
            </a:r>
            <a:r>
              <a:rPr lang="en-US" sz="2800" b="1" dirty="0"/>
              <a:t>have metrics </a:t>
            </a:r>
            <a:r>
              <a:rPr lang="en-US" sz="2800" dirty="0"/>
              <a:t>to </a:t>
            </a:r>
            <a:r>
              <a:rPr lang="en-US" sz="2800" b="1" dirty="0">
                <a:solidFill>
                  <a:srgbClr val="FFFF00"/>
                </a:solidFill>
              </a:rPr>
              <a:t>predict</a:t>
            </a:r>
            <a:r>
              <a:rPr lang="en-US" sz="2800" dirty="0"/>
              <a:t> and </a:t>
            </a:r>
            <a:r>
              <a:rPr lang="en-US" sz="2800" b="1" dirty="0">
                <a:solidFill>
                  <a:srgbClr val="FFFF00"/>
                </a:solidFill>
              </a:rPr>
              <a:t>measure how many new products </a:t>
            </a:r>
            <a:r>
              <a:rPr lang="en-US" sz="2800" dirty="0"/>
              <a:t>they’ll develop each year, and they take them seriously</a:t>
            </a:r>
          </a:p>
          <a:p>
            <a:pPr marL="514350" lvl="0" indent="-514350">
              <a:buFont typeface="+mj-lt"/>
              <a:buAutoNum type="arabicPeriod"/>
            </a:pPr>
            <a:r>
              <a:rPr lang="en-US" sz="2800" dirty="0"/>
              <a:t>They </a:t>
            </a:r>
            <a:r>
              <a:rPr lang="en-US" sz="2800" b="1" dirty="0">
                <a:solidFill>
                  <a:srgbClr val="FFFF00"/>
                </a:solidFill>
              </a:rPr>
              <a:t>manage</a:t>
            </a:r>
            <a:r>
              <a:rPr lang="en-US" sz="2800" dirty="0"/>
              <a:t> their products as </a:t>
            </a:r>
            <a:r>
              <a:rPr lang="en-US" sz="2800" b="1" i="1" dirty="0">
                <a:solidFill>
                  <a:srgbClr val="FFFF00"/>
                </a:solidFill>
              </a:rPr>
              <a:t>portfolios</a:t>
            </a:r>
            <a:r>
              <a:rPr lang="en-US" sz="2800" i="1" dirty="0"/>
              <a:t> </a:t>
            </a:r>
            <a:r>
              <a:rPr lang="en-US" sz="2800" dirty="0"/>
              <a:t>by focusing on the aggregate of products in development and in the market when they assess how well their companies are meeting their strategic goals. For example, they make sure that their portfolios include some radical and risky projects as well as lower risk, incremental projects (see Chapters 6 and 11 for more on product portfolios).</a:t>
            </a:r>
          </a:p>
          <a:p>
            <a:pPr marL="514350" indent="-514350">
              <a:buFont typeface="+mj-lt"/>
              <a:buAutoNum type="arabicPeriod"/>
            </a:pPr>
            <a:endParaRPr lang="en-US" sz="2800" dirty="0"/>
          </a:p>
        </p:txBody>
      </p:sp>
      <p:sp>
        <p:nvSpPr>
          <p:cNvPr id="3" name="Title 2"/>
          <p:cNvSpPr>
            <a:spLocks noGrp="1"/>
          </p:cNvSpPr>
          <p:nvPr>
            <p:ph type="title"/>
          </p:nvPr>
        </p:nvSpPr>
        <p:spPr/>
        <p:txBody>
          <a:bodyPr>
            <a:normAutofit fontScale="90000"/>
          </a:bodyPr>
          <a:lstStyle/>
          <a:p>
            <a:r>
              <a:rPr lang="en-US" dirty="0"/>
              <a:t>Companies that truly value new product </a:t>
            </a:r>
            <a:r>
              <a:rPr lang="en-US" dirty="0" smtClean="0"/>
              <a:t>development, </a:t>
            </a:r>
            <a:r>
              <a:rPr lang="en-US" dirty="0"/>
              <a:t>tend to exhibit the following</a:t>
            </a:r>
            <a:br>
              <a:rPr lang="en-US" dirty="0"/>
            </a:br>
            <a:r>
              <a:rPr lang="en-US" dirty="0" smtClean="0"/>
              <a:t>characteristics:</a:t>
            </a:r>
            <a:endParaRPr lang="en-US" dirty="0"/>
          </a:p>
        </p:txBody>
      </p:sp>
    </p:spTree>
    <p:extLst>
      <p:ext uri="{BB962C8B-B14F-4D97-AF65-F5344CB8AC3E}">
        <p14:creationId xmlns:p14="http://schemas.microsoft.com/office/powerpoint/2010/main" val="23477813"/>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7" presetClass="exit" presetSubtype="0" fill="hold" grpId="0" nodeType="clickEffect">
                                  <p:stCondLst>
                                    <p:cond delay="0"/>
                                  </p:stCondLst>
                                  <p:childTnLst>
                                    <p:animEffect transition="out" filter="fade">
                                      <p:cBhvr>
                                        <p:cTn id="6" dur="1000"/>
                                        <p:tgtEl>
                                          <p:spTgt spid="2">
                                            <p:txEl>
                                              <p:pRg st="0" end="0"/>
                                            </p:txEl>
                                          </p:spTgt>
                                        </p:tgtEl>
                                      </p:cBhvr>
                                    </p:animEffect>
                                    <p:anim calcmode="lin" valueType="num">
                                      <p:cBhvr>
                                        <p:cTn id="7" dur="1000"/>
                                        <p:tgtEl>
                                          <p:spTgt spid="2">
                                            <p:txEl>
                                              <p:pRg st="0" end="0"/>
                                            </p:txEl>
                                          </p:spTgt>
                                        </p:tgtEl>
                                        <p:attrNameLst>
                                          <p:attrName>ppt_x</p:attrName>
                                        </p:attrNameLst>
                                      </p:cBhvr>
                                      <p:tavLst>
                                        <p:tav tm="0">
                                          <p:val>
                                            <p:strVal val="ppt_x"/>
                                          </p:val>
                                        </p:tav>
                                        <p:tav tm="100000">
                                          <p:val>
                                            <p:strVal val="ppt_x"/>
                                          </p:val>
                                        </p:tav>
                                      </p:tavLst>
                                    </p:anim>
                                    <p:anim calcmode="lin" valueType="num">
                                      <p:cBhvr>
                                        <p:cTn id="8" dur="1000"/>
                                        <p:tgtEl>
                                          <p:spTgt spid="2">
                                            <p:txEl>
                                              <p:pRg st="0" end="0"/>
                                            </p:txEl>
                                          </p:spTgt>
                                        </p:tgtEl>
                                        <p:attrNameLst>
                                          <p:attrName>ppt_y</p:attrName>
                                        </p:attrNameLst>
                                      </p:cBhvr>
                                      <p:tavLst>
                                        <p:tav tm="0">
                                          <p:val>
                                            <p:strVal val="ppt_y"/>
                                          </p:val>
                                        </p:tav>
                                        <p:tav tm="100000">
                                          <p:val>
                                            <p:strVal val="ppt_y-.1"/>
                                          </p:val>
                                        </p:tav>
                                      </p:tavLst>
                                    </p:anim>
                                    <p:set>
                                      <p:cBhvr>
                                        <p:cTn id="9" dur="1" fill="hold">
                                          <p:stCondLst>
                                            <p:cond delay="999"/>
                                          </p:stCondLst>
                                        </p:cTn>
                                        <p:tgtEl>
                                          <p:spTgt spid="2">
                                            <p:txEl>
                                              <p:pRg st="0" end="0"/>
                                            </p:txEl>
                                          </p:spTgt>
                                        </p:tgtEl>
                                        <p:attrNameLst>
                                          <p:attrName>style.visibility</p:attrName>
                                        </p:attrNameLst>
                                      </p:cBhvr>
                                      <p:to>
                                        <p:strVal val="hidden"/>
                                      </p:to>
                                    </p:set>
                                  </p:childTnLst>
                                </p:cTn>
                              </p:par>
                            </p:childTnLst>
                          </p:cTn>
                        </p:par>
                        <p:par>
                          <p:cTn id="10" fill="hold">
                            <p:stCondLst>
                              <p:cond delay="1000"/>
                            </p:stCondLst>
                            <p:childTnLst>
                              <p:par>
                                <p:cTn id="11" presetID="47" presetClass="exit" presetSubtype="0" fill="hold" grpId="0" nodeType="afterEffect">
                                  <p:stCondLst>
                                    <p:cond delay="0"/>
                                  </p:stCondLst>
                                  <p:childTnLst>
                                    <p:animEffect transition="out" filter="fade">
                                      <p:cBhvr>
                                        <p:cTn id="12" dur="1000"/>
                                        <p:tgtEl>
                                          <p:spTgt spid="2">
                                            <p:txEl>
                                              <p:pRg st="1" end="1"/>
                                            </p:txEl>
                                          </p:spTgt>
                                        </p:tgtEl>
                                      </p:cBhvr>
                                    </p:animEffect>
                                    <p:anim calcmode="lin" valueType="num">
                                      <p:cBhvr>
                                        <p:cTn id="13" dur="1000"/>
                                        <p:tgtEl>
                                          <p:spTgt spid="2">
                                            <p:txEl>
                                              <p:pRg st="1" end="1"/>
                                            </p:txEl>
                                          </p:spTgt>
                                        </p:tgtEl>
                                        <p:attrNameLst>
                                          <p:attrName>ppt_x</p:attrName>
                                        </p:attrNameLst>
                                      </p:cBhvr>
                                      <p:tavLst>
                                        <p:tav tm="0">
                                          <p:val>
                                            <p:strVal val="ppt_x"/>
                                          </p:val>
                                        </p:tav>
                                        <p:tav tm="100000">
                                          <p:val>
                                            <p:strVal val="ppt_x"/>
                                          </p:val>
                                        </p:tav>
                                      </p:tavLst>
                                    </p:anim>
                                    <p:anim calcmode="lin" valueType="num">
                                      <p:cBhvr>
                                        <p:cTn id="14" dur="1000"/>
                                        <p:tgtEl>
                                          <p:spTgt spid="2">
                                            <p:txEl>
                                              <p:pRg st="1" end="1"/>
                                            </p:txEl>
                                          </p:spTgt>
                                        </p:tgtEl>
                                        <p:attrNameLst>
                                          <p:attrName>ppt_y</p:attrName>
                                        </p:attrNameLst>
                                      </p:cBhvr>
                                      <p:tavLst>
                                        <p:tav tm="0">
                                          <p:val>
                                            <p:strVal val="ppt_y"/>
                                          </p:val>
                                        </p:tav>
                                        <p:tav tm="100000">
                                          <p:val>
                                            <p:strVal val="ppt_y-.1"/>
                                          </p:val>
                                        </p:tav>
                                      </p:tavLst>
                                    </p:anim>
                                    <p:set>
                                      <p:cBhvr>
                                        <p:cTn id="15" dur="1" fill="hold">
                                          <p:stCondLst>
                                            <p:cond delay="999"/>
                                          </p:stCondLst>
                                        </p:cTn>
                                        <p:tgtEl>
                                          <p:spTgt spid="2">
                                            <p:txEl>
                                              <p:pRg st="1" end="1"/>
                                            </p:txEl>
                                          </p:spTgt>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uiExpand="1" build="p"/>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1293814" y="1828800"/>
            <a:ext cx="9601200" cy="3733800"/>
          </a:xfrm>
        </p:spPr>
        <p:txBody>
          <a:bodyPr>
            <a:noAutofit/>
          </a:bodyPr>
          <a:lstStyle/>
          <a:p>
            <a:pPr marL="514350" lvl="0" indent="-514350">
              <a:buFont typeface="+mj-lt"/>
              <a:buAutoNum type="arabicPeriod" startAt="3"/>
            </a:pPr>
            <a:r>
              <a:rPr lang="en-US" sz="2800" dirty="0" smtClean="0"/>
              <a:t>They </a:t>
            </a:r>
            <a:r>
              <a:rPr lang="en-US" sz="2800" b="1" dirty="0">
                <a:solidFill>
                  <a:srgbClr val="FFFF00"/>
                </a:solidFill>
              </a:rPr>
              <a:t>implement</a:t>
            </a:r>
            <a:r>
              <a:rPr lang="en-US" sz="2800" dirty="0"/>
              <a:t> new product development processes and practices, and they have individuals who are accountable for managing and improving these processes and practices (see Chapter 9).</a:t>
            </a:r>
          </a:p>
          <a:p>
            <a:pPr marL="514350" lvl="0" indent="-514350">
              <a:buFont typeface="+mj-lt"/>
              <a:buAutoNum type="arabicPeriod" startAt="3"/>
            </a:pPr>
            <a:r>
              <a:rPr lang="en-US" sz="2800" dirty="0"/>
              <a:t>Over the course of several years, they </a:t>
            </a:r>
            <a:r>
              <a:rPr lang="en-US" sz="2800" b="1" dirty="0">
                <a:solidFill>
                  <a:srgbClr val="FFFF00"/>
                </a:solidFill>
              </a:rPr>
              <a:t>introduce a stream </a:t>
            </a:r>
            <a:r>
              <a:rPr lang="en-US" sz="2800" dirty="0"/>
              <a:t>of </a:t>
            </a:r>
            <a:r>
              <a:rPr lang="en-US" sz="2800" b="1" dirty="0">
                <a:solidFill>
                  <a:srgbClr val="FFFF00"/>
                </a:solidFill>
              </a:rPr>
              <a:t>successful new products </a:t>
            </a:r>
            <a:r>
              <a:rPr lang="en-US" sz="2800" dirty="0"/>
              <a:t>that range from incremental to radical (see the later section “Defining the Types of New Products” for more on product types).</a:t>
            </a:r>
          </a:p>
          <a:p>
            <a:pPr marL="514350" indent="-514350">
              <a:buFont typeface="+mj-lt"/>
              <a:buAutoNum type="arabicPeriod" startAt="3"/>
            </a:pPr>
            <a:endParaRPr lang="en-US" sz="2800" dirty="0"/>
          </a:p>
        </p:txBody>
      </p:sp>
      <p:sp>
        <p:nvSpPr>
          <p:cNvPr id="3" name="Title 2"/>
          <p:cNvSpPr>
            <a:spLocks noGrp="1"/>
          </p:cNvSpPr>
          <p:nvPr>
            <p:ph type="title"/>
          </p:nvPr>
        </p:nvSpPr>
        <p:spPr/>
        <p:txBody>
          <a:bodyPr>
            <a:normAutofit fontScale="90000"/>
          </a:bodyPr>
          <a:lstStyle/>
          <a:p>
            <a:r>
              <a:rPr lang="en-US" dirty="0"/>
              <a:t>Companies that truly value new product </a:t>
            </a:r>
            <a:r>
              <a:rPr lang="en-US" dirty="0" smtClean="0"/>
              <a:t>development, </a:t>
            </a:r>
            <a:r>
              <a:rPr lang="en-US" dirty="0"/>
              <a:t>tend to exhibit the following</a:t>
            </a:r>
            <a:br>
              <a:rPr lang="en-US" dirty="0"/>
            </a:br>
            <a:r>
              <a:rPr lang="en-US" dirty="0" smtClean="0"/>
              <a:t>characteristics:</a:t>
            </a:r>
            <a:endParaRPr lang="en-US" dirty="0"/>
          </a:p>
        </p:txBody>
      </p:sp>
    </p:spTree>
    <p:extLst>
      <p:ext uri="{BB962C8B-B14F-4D97-AF65-F5344CB8AC3E}">
        <p14:creationId xmlns:p14="http://schemas.microsoft.com/office/powerpoint/2010/main" val="418579475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with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Effect transition="in" filter="fade">
                                      <p:cBhvr>
                                        <p:cTn id="7" dur="1000"/>
                                        <p:tgtEl>
                                          <p:spTgt spid="2">
                                            <p:txEl>
                                              <p:pRg st="0" end="0"/>
                                            </p:txEl>
                                          </p:spTgt>
                                        </p:tgtEl>
                                      </p:cBhvr>
                                    </p:animEffect>
                                    <p:anim calcmode="lin" valueType="num">
                                      <p:cBhvr>
                                        <p:cTn id="8" dur="1000" fill="hold"/>
                                        <p:tgtEl>
                                          <p:spTgt spid="2">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2">
                                            <p:txEl>
                                              <p:pRg st="0" end="0"/>
                                            </p:txEl>
                                          </p:spTgt>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42" presetClass="entr" presetSubtype="0" fill="hold" grpId="0" nodeType="afterEffect">
                                  <p:stCondLst>
                                    <p:cond delay="0"/>
                                  </p:stCondLst>
                                  <p:childTnLst>
                                    <p:set>
                                      <p:cBhvr>
                                        <p:cTn id="12" dur="1" fill="hold">
                                          <p:stCondLst>
                                            <p:cond delay="0"/>
                                          </p:stCondLst>
                                        </p:cTn>
                                        <p:tgtEl>
                                          <p:spTgt spid="2">
                                            <p:txEl>
                                              <p:pRg st="1" end="1"/>
                                            </p:txEl>
                                          </p:spTgt>
                                        </p:tgtEl>
                                        <p:attrNameLst>
                                          <p:attrName>style.visibility</p:attrName>
                                        </p:attrNameLst>
                                      </p:cBhvr>
                                      <p:to>
                                        <p:strVal val="visible"/>
                                      </p:to>
                                    </p:set>
                                    <p:animEffect transition="in" filter="fade">
                                      <p:cBhvr>
                                        <p:cTn id="13" dur="1000"/>
                                        <p:tgtEl>
                                          <p:spTgt spid="2">
                                            <p:txEl>
                                              <p:pRg st="1" end="1"/>
                                            </p:txEl>
                                          </p:spTgt>
                                        </p:tgtEl>
                                      </p:cBhvr>
                                    </p:animEffect>
                                    <p:anim calcmode="lin" valueType="num">
                                      <p:cBhvr>
                                        <p:cTn id="14" dur="1000" fill="hold"/>
                                        <p:tgtEl>
                                          <p:spTgt spid="2">
                                            <p:txEl>
                                              <p:pRg st="1" end="1"/>
                                            </p:txEl>
                                          </p:spTgt>
                                        </p:tgtEl>
                                        <p:attrNameLst>
                                          <p:attrName>ppt_x</p:attrName>
                                        </p:attrNameLst>
                                      </p:cBhvr>
                                      <p:tavLst>
                                        <p:tav tm="0">
                                          <p:val>
                                            <p:strVal val="#ppt_x"/>
                                          </p:val>
                                        </p:tav>
                                        <p:tav tm="100000">
                                          <p:val>
                                            <p:strVal val="#ppt_x"/>
                                          </p:val>
                                        </p:tav>
                                      </p:tavLst>
                                    </p:anim>
                                    <p:anim calcmode="lin" valueType="num">
                                      <p:cBhvr>
                                        <p:cTn id="15" dur="1000" fill="hold"/>
                                        <p:tgtEl>
                                          <p:spTgt spid="2">
                                            <p:txEl>
                                              <p:pRg st="1" end="1"/>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uiExpand="1" build="p"/>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760412" y="1524000"/>
            <a:ext cx="10439400" cy="3200400"/>
          </a:xfrm>
        </p:spPr>
        <p:txBody>
          <a:bodyPr>
            <a:scene3d>
              <a:camera prst="orthographicFront"/>
              <a:lightRig rig="harsh" dir="t"/>
            </a:scene3d>
            <a:sp3d extrusionH="57150" prstMaterial="matte">
              <a:bevelT w="63500" h="12700" prst="angle"/>
              <a:contourClr>
                <a:schemeClr val="bg1">
                  <a:lumMod val="65000"/>
                </a:schemeClr>
              </a:contourClr>
            </a:sp3d>
          </a:bodyPr>
          <a:lstStyle/>
          <a:p>
            <a:pPr marL="1309688" indent="-1309688"/>
            <a:r>
              <a:rPr lang="en-US" b="1" dirty="0" smtClean="0">
                <a:ln/>
                <a:solidFill>
                  <a:srgbClr val="FFFF00"/>
                </a:solidFill>
                <a:effectLst>
                  <a:outerShdw blurRad="76200" dist="88900" dir="2700000" algn="tl" rotWithShape="0">
                    <a:prstClr val="black">
                      <a:alpha val="66000"/>
                    </a:prstClr>
                  </a:outerShdw>
                </a:effectLst>
              </a:rPr>
              <a:t>2.3  Identifying </a:t>
            </a:r>
            <a:r>
              <a:rPr lang="en-US" b="1" dirty="0">
                <a:ln/>
                <a:solidFill>
                  <a:srgbClr val="FFFF00"/>
                </a:solidFill>
                <a:effectLst>
                  <a:outerShdw blurRad="76200" dist="88900" dir="2700000" algn="tl" rotWithShape="0">
                    <a:prstClr val="black">
                      <a:alpha val="66000"/>
                    </a:prstClr>
                  </a:outerShdw>
                </a:effectLst>
              </a:rPr>
              <a:t>the Role of NPD</a:t>
            </a:r>
            <a:br>
              <a:rPr lang="en-US" b="1" dirty="0">
                <a:ln/>
                <a:solidFill>
                  <a:srgbClr val="FFFF00"/>
                </a:solidFill>
                <a:effectLst>
                  <a:outerShdw blurRad="76200" dist="88900" dir="2700000" algn="tl" rotWithShape="0">
                    <a:prstClr val="black">
                      <a:alpha val="66000"/>
                    </a:prstClr>
                  </a:outerShdw>
                </a:effectLst>
              </a:rPr>
            </a:br>
            <a:r>
              <a:rPr lang="en-US" b="1" dirty="0">
                <a:ln/>
                <a:solidFill>
                  <a:srgbClr val="FFFF00"/>
                </a:solidFill>
                <a:effectLst>
                  <a:outerShdw blurRad="76200" dist="88900" dir="2700000" algn="tl" rotWithShape="0">
                    <a:prstClr val="black">
                      <a:alpha val="66000"/>
                    </a:prstClr>
                  </a:outerShdw>
                </a:effectLst>
              </a:rPr>
              <a:t>for Your </a:t>
            </a:r>
            <a:r>
              <a:rPr lang="en-US" b="1" dirty="0" smtClean="0">
                <a:ln/>
                <a:solidFill>
                  <a:srgbClr val="FFFF00"/>
                </a:solidFill>
                <a:effectLst>
                  <a:outerShdw blurRad="76200" dist="88900" dir="2700000" algn="tl" rotWithShape="0">
                    <a:prstClr val="black">
                      <a:alpha val="66000"/>
                    </a:prstClr>
                  </a:outerShdw>
                </a:effectLst>
              </a:rPr>
              <a:t>Company</a:t>
            </a:r>
            <a:br>
              <a:rPr lang="en-US" b="1" dirty="0" smtClean="0">
                <a:ln/>
                <a:solidFill>
                  <a:srgbClr val="FFFF00"/>
                </a:solidFill>
                <a:effectLst>
                  <a:outerShdw blurRad="76200" dist="88900" dir="2700000" algn="tl" rotWithShape="0">
                    <a:prstClr val="black">
                      <a:alpha val="66000"/>
                    </a:prstClr>
                  </a:outerShdw>
                </a:effectLst>
              </a:rPr>
            </a:br>
            <a:endParaRPr lang="en-US" b="1" dirty="0">
              <a:ln/>
              <a:solidFill>
                <a:srgbClr val="FFFF00"/>
              </a:solidFill>
              <a:effectLst>
                <a:outerShdw blurRad="76200" dist="88900" dir="2700000" algn="tl" rotWithShape="0">
                  <a:prstClr val="black">
                    <a:alpha val="66000"/>
                  </a:prstClr>
                </a:outerShdw>
              </a:effectLst>
            </a:endParaRPr>
          </a:p>
        </p:txBody>
      </p:sp>
    </p:spTree>
    <p:extLst>
      <p:ext uri="{BB962C8B-B14F-4D97-AF65-F5344CB8AC3E}">
        <p14:creationId xmlns:p14="http://schemas.microsoft.com/office/powerpoint/2010/main" val="1770732971"/>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ounded Rectangle 5"/>
          <p:cNvSpPr/>
          <p:nvPr/>
        </p:nvSpPr>
        <p:spPr>
          <a:xfrm>
            <a:off x="4603630" y="685800"/>
            <a:ext cx="2819400" cy="1066800"/>
          </a:xfrm>
          <a:prstGeom prst="roundRect">
            <a:avLst>
              <a:gd name="adj" fmla="val 50000"/>
            </a:avLst>
          </a:prstGeom>
          <a:effectLst>
            <a:outerShdw blurRad="292100" dist="215900" dir="2700000" algn="tl" rotWithShape="0">
              <a:prstClr val="black">
                <a:alpha val="51000"/>
              </a:prstClr>
            </a:outerShdw>
          </a:effectLst>
          <a:scene3d>
            <a:camera prst="orthographicFront"/>
            <a:lightRig rig="glow" dir="t"/>
          </a:scene3d>
          <a:sp3d prstMaterial="clear">
            <a:bevelT w="425450" h="43815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Content Placeholder 4"/>
          <p:cNvSpPr>
            <a:spLocks noGrp="1"/>
          </p:cNvSpPr>
          <p:nvPr>
            <p:ph idx="1"/>
          </p:nvPr>
        </p:nvSpPr>
        <p:spPr/>
        <p:txBody>
          <a:bodyPr>
            <a:normAutofit fontScale="77500" lnSpcReduction="20000"/>
          </a:bodyPr>
          <a:lstStyle/>
          <a:p>
            <a:r>
              <a:rPr lang="en-US" dirty="0"/>
              <a:t>How your company approaches new product development depends on </a:t>
            </a:r>
            <a:r>
              <a:rPr lang="en-US" b="1" dirty="0" smtClean="0">
                <a:solidFill>
                  <a:srgbClr val="FFFF00"/>
                </a:solidFill>
              </a:rPr>
              <a:t>many factors</a:t>
            </a:r>
            <a:r>
              <a:rPr lang="en-US" dirty="0"/>
              <a:t>. </a:t>
            </a:r>
            <a:endParaRPr lang="en-US" dirty="0" smtClean="0"/>
          </a:p>
          <a:p>
            <a:r>
              <a:rPr lang="en-US" dirty="0" smtClean="0"/>
              <a:t>Your </a:t>
            </a:r>
            <a:r>
              <a:rPr lang="en-US" dirty="0"/>
              <a:t>company’s unique </a:t>
            </a:r>
            <a:r>
              <a:rPr lang="en-US" b="1" dirty="0">
                <a:solidFill>
                  <a:srgbClr val="FFFF00"/>
                </a:solidFill>
              </a:rPr>
              <a:t>culture</a:t>
            </a:r>
            <a:r>
              <a:rPr lang="en-US" dirty="0"/>
              <a:t> and </a:t>
            </a:r>
            <a:r>
              <a:rPr lang="en-US" b="1" dirty="0">
                <a:solidFill>
                  <a:srgbClr val="FFFF00"/>
                </a:solidFill>
              </a:rPr>
              <a:t>personality</a:t>
            </a:r>
            <a:r>
              <a:rPr lang="en-US" dirty="0"/>
              <a:t> shape your </a:t>
            </a:r>
            <a:r>
              <a:rPr lang="en-US" dirty="0" smtClean="0"/>
              <a:t>approach to </a:t>
            </a:r>
            <a:r>
              <a:rPr lang="en-US" dirty="0"/>
              <a:t>risk, the way you connect to your customers, and so on. </a:t>
            </a:r>
            <a:endParaRPr lang="en-US" dirty="0" smtClean="0"/>
          </a:p>
          <a:p>
            <a:r>
              <a:rPr lang="en-US" dirty="0" smtClean="0"/>
              <a:t>The </a:t>
            </a:r>
            <a:r>
              <a:rPr lang="en-US" b="1" dirty="0" smtClean="0">
                <a:solidFill>
                  <a:srgbClr val="FFFF00"/>
                </a:solidFill>
              </a:rPr>
              <a:t>industry you’re </a:t>
            </a:r>
            <a:r>
              <a:rPr lang="en-US" b="1" dirty="0">
                <a:solidFill>
                  <a:srgbClr val="FFFF00"/>
                </a:solidFill>
              </a:rPr>
              <a:t>in </a:t>
            </a:r>
            <a:r>
              <a:rPr lang="en-US" dirty="0"/>
              <a:t>also impacts how your company plays the NPD game. </a:t>
            </a:r>
            <a:endParaRPr lang="en-US" dirty="0" smtClean="0"/>
          </a:p>
          <a:p>
            <a:r>
              <a:rPr lang="en-US" dirty="0" smtClean="0"/>
              <a:t>The </a:t>
            </a:r>
            <a:r>
              <a:rPr lang="en-US" dirty="0"/>
              <a:t>oil </a:t>
            </a:r>
            <a:r>
              <a:rPr lang="en-US" dirty="0" smtClean="0"/>
              <a:t>industry does </a:t>
            </a:r>
            <a:r>
              <a:rPr lang="en-US" dirty="0"/>
              <a:t>NPD differently from the medical device industry. </a:t>
            </a:r>
            <a:endParaRPr lang="en-US" dirty="0" smtClean="0"/>
          </a:p>
          <a:p>
            <a:r>
              <a:rPr lang="en-US" dirty="0" smtClean="0"/>
              <a:t>If </a:t>
            </a:r>
            <a:r>
              <a:rPr lang="en-US" dirty="0"/>
              <a:t>you’re in food </a:t>
            </a:r>
            <a:r>
              <a:rPr lang="en-US" dirty="0" smtClean="0"/>
              <a:t>or fashion</a:t>
            </a:r>
            <a:r>
              <a:rPr lang="en-US" dirty="0"/>
              <a:t>, the board on which you play the NPD game is different from the </a:t>
            </a:r>
            <a:r>
              <a:rPr lang="en-US" dirty="0" smtClean="0"/>
              <a:t>one for </a:t>
            </a:r>
            <a:r>
              <a:rPr lang="en-US" dirty="0"/>
              <a:t>trucking or hi-tech.</a:t>
            </a:r>
          </a:p>
        </p:txBody>
      </p:sp>
      <p:sp>
        <p:nvSpPr>
          <p:cNvPr id="4" name="Title 3"/>
          <p:cNvSpPr>
            <a:spLocks noGrp="1"/>
          </p:cNvSpPr>
          <p:nvPr>
            <p:ph type="title"/>
          </p:nvPr>
        </p:nvSpPr>
        <p:spPr/>
        <p:txBody>
          <a:bodyPr/>
          <a:lstStyle/>
          <a:p>
            <a:pPr algn="ctr"/>
            <a:r>
              <a:rPr lang="en-US" dirty="0" smtClean="0"/>
              <a:t>Intro</a:t>
            </a:r>
            <a:endParaRPr lang="en-US" dirty="0"/>
          </a:p>
        </p:txBody>
      </p:sp>
    </p:spTree>
    <p:extLst>
      <p:ext uri="{BB962C8B-B14F-4D97-AF65-F5344CB8AC3E}">
        <p14:creationId xmlns:p14="http://schemas.microsoft.com/office/powerpoint/2010/main" val="1814609164"/>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rmAutofit/>
          </a:bodyPr>
          <a:lstStyle/>
          <a:p>
            <a:pPr marL="514350" indent="-514350">
              <a:buFont typeface="+mj-lt"/>
              <a:buAutoNum type="arabicPeriod"/>
            </a:pPr>
            <a:r>
              <a:rPr lang="en-US" sz="2800" dirty="0"/>
              <a:t>If you work in the </a:t>
            </a:r>
            <a:r>
              <a:rPr lang="en-US" sz="2800" b="1" dirty="0">
                <a:solidFill>
                  <a:srgbClr val="FFFF00"/>
                </a:solidFill>
              </a:rPr>
              <a:t>food</a:t>
            </a:r>
            <a:r>
              <a:rPr lang="en-US" sz="2800" dirty="0"/>
              <a:t> industry, you probably come out with “</a:t>
            </a:r>
            <a:r>
              <a:rPr lang="en-US" sz="2800" b="1" dirty="0" smtClean="0">
                <a:solidFill>
                  <a:srgbClr val="00B0F0"/>
                </a:solidFill>
              </a:rPr>
              <a:t>new and improved</a:t>
            </a:r>
            <a:r>
              <a:rPr lang="en-US" sz="2800" dirty="0"/>
              <a:t>” versions frequently but radical innovations relatively rarely. </a:t>
            </a:r>
          </a:p>
          <a:p>
            <a:pPr marL="514350" indent="-514350">
              <a:buFont typeface="+mj-lt"/>
              <a:buAutoNum type="arabicPeriod"/>
            </a:pPr>
            <a:r>
              <a:rPr lang="en-US" sz="2800" dirty="0"/>
              <a:t>The </a:t>
            </a:r>
            <a:r>
              <a:rPr lang="en-US" sz="2800" b="1" dirty="0">
                <a:solidFill>
                  <a:srgbClr val="FFFF00"/>
                </a:solidFill>
              </a:rPr>
              <a:t>pharmaceutical</a:t>
            </a:r>
            <a:r>
              <a:rPr lang="en-US" sz="2800" dirty="0"/>
              <a:t> industry tends to have </a:t>
            </a:r>
            <a:r>
              <a:rPr lang="en-US" sz="2800" b="1" dirty="0">
                <a:solidFill>
                  <a:srgbClr val="00B0F0"/>
                </a:solidFill>
              </a:rPr>
              <a:t>long lead times</a:t>
            </a:r>
            <a:r>
              <a:rPr lang="en-US" sz="2800" dirty="0"/>
              <a:t> (it often takes ten or more years to develop a new product), but competition and advancing science and technology apply consistent pressure to innovate. </a:t>
            </a:r>
          </a:p>
          <a:p>
            <a:pPr marL="514350" indent="-514350">
              <a:buFont typeface="+mj-lt"/>
              <a:buAutoNum type="arabicPeriod"/>
            </a:pPr>
            <a:r>
              <a:rPr lang="en-US" sz="2800" b="1" dirty="0">
                <a:solidFill>
                  <a:srgbClr val="FFFF00"/>
                </a:solidFill>
              </a:rPr>
              <a:t>Financial</a:t>
            </a:r>
            <a:r>
              <a:rPr lang="en-US" sz="2800" dirty="0"/>
              <a:t> companies always are looking to </a:t>
            </a:r>
            <a:r>
              <a:rPr lang="en-US" sz="2800" b="1" dirty="0">
                <a:solidFill>
                  <a:srgbClr val="00B0F0"/>
                </a:solidFill>
              </a:rPr>
              <a:t>differentiate</a:t>
            </a:r>
            <a:r>
              <a:rPr lang="en-US" sz="2800" dirty="0"/>
              <a:t> through new product development. </a:t>
            </a:r>
          </a:p>
          <a:p>
            <a:pPr marL="514350" indent="-514350">
              <a:buFont typeface="+mj-lt"/>
              <a:buAutoNum type="arabicPeriod"/>
            </a:pPr>
            <a:endParaRPr lang="en-US" sz="2800" dirty="0"/>
          </a:p>
        </p:txBody>
      </p:sp>
      <p:sp>
        <p:nvSpPr>
          <p:cNvPr id="3" name="Title 2"/>
          <p:cNvSpPr>
            <a:spLocks noGrp="1"/>
          </p:cNvSpPr>
          <p:nvPr>
            <p:ph type="title"/>
          </p:nvPr>
        </p:nvSpPr>
        <p:spPr/>
        <p:txBody>
          <a:bodyPr/>
          <a:lstStyle/>
          <a:p>
            <a:r>
              <a:rPr lang="en-US" dirty="0"/>
              <a:t>Take a look at some of the ways in which industries differ:</a:t>
            </a:r>
          </a:p>
        </p:txBody>
      </p:sp>
    </p:spTree>
    <p:extLst>
      <p:ext uri="{BB962C8B-B14F-4D97-AF65-F5344CB8AC3E}">
        <p14:creationId xmlns:p14="http://schemas.microsoft.com/office/powerpoint/2010/main" val="2873577775"/>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7" presetClass="exit" presetSubtype="0" fill="hold" grpId="0" nodeType="clickEffect">
                                  <p:stCondLst>
                                    <p:cond delay="0"/>
                                  </p:stCondLst>
                                  <p:childTnLst>
                                    <p:animEffect transition="out" filter="fade">
                                      <p:cBhvr>
                                        <p:cTn id="6" dur="1000"/>
                                        <p:tgtEl>
                                          <p:spTgt spid="2">
                                            <p:txEl>
                                              <p:pRg st="0" end="0"/>
                                            </p:txEl>
                                          </p:spTgt>
                                        </p:tgtEl>
                                      </p:cBhvr>
                                    </p:animEffect>
                                    <p:anim calcmode="lin" valueType="num">
                                      <p:cBhvr>
                                        <p:cTn id="7" dur="1000"/>
                                        <p:tgtEl>
                                          <p:spTgt spid="2">
                                            <p:txEl>
                                              <p:pRg st="0" end="0"/>
                                            </p:txEl>
                                          </p:spTgt>
                                        </p:tgtEl>
                                        <p:attrNameLst>
                                          <p:attrName>ppt_x</p:attrName>
                                        </p:attrNameLst>
                                      </p:cBhvr>
                                      <p:tavLst>
                                        <p:tav tm="0">
                                          <p:val>
                                            <p:strVal val="ppt_x"/>
                                          </p:val>
                                        </p:tav>
                                        <p:tav tm="100000">
                                          <p:val>
                                            <p:strVal val="ppt_x"/>
                                          </p:val>
                                        </p:tav>
                                      </p:tavLst>
                                    </p:anim>
                                    <p:anim calcmode="lin" valueType="num">
                                      <p:cBhvr>
                                        <p:cTn id="8" dur="1000"/>
                                        <p:tgtEl>
                                          <p:spTgt spid="2">
                                            <p:txEl>
                                              <p:pRg st="0" end="0"/>
                                            </p:txEl>
                                          </p:spTgt>
                                        </p:tgtEl>
                                        <p:attrNameLst>
                                          <p:attrName>ppt_y</p:attrName>
                                        </p:attrNameLst>
                                      </p:cBhvr>
                                      <p:tavLst>
                                        <p:tav tm="0">
                                          <p:val>
                                            <p:strVal val="ppt_y"/>
                                          </p:val>
                                        </p:tav>
                                        <p:tav tm="100000">
                                          <p:val>
                                            <p:strVal val="ppt_y-.1"/>
                                          </p:val>
                                        </p:tav>
                                      </p:tavLst>
                                    </p:anim>
                                    <p:set>
                                      <p:cBhvr>
                                        <p:cTn id="9" dur="1" fill="hold">
                                          <p:stCondLst>
                                            <p:cond delay="999"/>
                                          </p:stCondLst>
                                        </p:cTn>
                                        <p:tgtEl>
                                          <p:spTgt spid="2">
                                            <p:txEl>
                                              <p:pRg st="0" end="0"/>
                                            </p:txEl>
                                          </p:spTgt>
                                        </p:tgtEl>
                                        <p:attrNameLst>
                                          <p:attrName>style.visibility</p:attrName>
                                        </p:attrNameLst>
                                      </p:cBhvr>
                                      <p:to>
                                        <p:strVal val="hidden"/>
                                      </p:to>
                                    </p:set>
                                  </p:childTnLst>
                                </p:cTn>
                              </p:par>
                              <p:par>
                                <p:cTn id="10" presetID="47" presetClass="exit" presetSubtype="0" fill="hold" grpId="0" nodeType="withEffect">
                                  <p:stCondLst>
                                    <p:cond delay="0"/>
                                  </p:stCondLst>
                                  <p:childTnLst>
                                    <p:animEffect transition="out" filter="fade">
                                      <p:cBhvr>
                                        <p:cTn id="11" dur="1000"/>
                                        <p:tgtEl>
                                          <p:spTgt spid="2">
                                            <p:txEl>
                                              <p:pRg st="1" end="1"/>
                                            </p:txEl>
                                          </p:spTgt>
                                        </p:tgtEl>
                                      </p:cBhvr>
                                    </p:animEffect>
                                    <p:anim calcmode="lin" valueType="num">
                                      <p:cBhvr>
                                        <p:cTn id="12" dur="1000"/>
                                        <p:tgtEl>
                                          <p:spTgt spid="2">
                                            <p:txEl>
                                              <p:pRg st="1" end="1"/>
                                            </p:txEl>
                                          </p:spTgt>
                                        </p:tgtEl>
                                        <p:attrNameLst>
                                          <p:attrName>ppt_x</p:attrName>
                                        </p:attrNameLst>
                                      </p:cBhvr>
                                      <p:tavLst>
                                        <p:tav tm="0">
                                          <p:val>
                                            <p:strVal val="ppt_x"/>
                                          </p:val>
                                        </p:tav>
                                        <p:tav tm="100000">
                                          <p:val>
                                            <p:strVal val="ppt_x"/>
                                          </p:val>
                                        </p:tav>
                                      </p:tavLst>
                                    </p:anim>
                                    <p:anim calcmode="lin" valueType="num">
                                      <p:cBhvr>
                                        <p:cTn id="13" dur="1000"/>
                                        <p:tgtEl>
                                          <p:spTgt spid="2">
                                            <p:txEl>
                                              <p:pRg st="1" end="1"/>
                                            </p:txEl>
                                          </p:spTgt>
                                        </p:tgtEl>
                                        <p:attrNameLst>
                                          <p:attrName>ppt_y</p:attrName>
                                        </p:attrNameLst>
                                      </p:cBhvr>
                                      <p:tavLst>
                                        <p:tav tm="0">
                                          <p:val>
                                            <p:strVal val="ppt_y"/>
                                          </p:val>
                                        </p:tav>
                                        <p:tav tm="100000">
                                          <p:val>
                                            <p:strVal val="ppt_y-.1"/>
                                          </p:val>
                                        </p:tav>
                                      </p:tavLst>
                                    </p:anim>
                                    <p:set>
                                      <p:cBhvr>
                                        <p:cTn id="14" dur="1" fill="hold">
                                          <p:stCondLst>
                                            <p:cond delay="999"/>
                                          </p:stCondLst>
                                        </p:cTn>
                                        <p:tgtEl>
                                          <p:spTgt spid="2">
                                            <p:txEl>
                                              <p:pRg st="1" end="1"/>
                                            </p:txEl>
                                          </p:spTgt>
                                        </p:tgtEl>
                                        <p:attrNameLst>
                                          <p:attrName>style.visibility</p:attrName>
                                        </p:attrNameLst>
                                      </p:cBhvr>
                                      <p:to>
                                        <p:strVal val="hidden"/>
                                      </p:to>
                                    </p:set>
                                  </p:childTnLst>
                                </p:cTn>
                              </p:par>
                              <p:par>
                                <p:cTn id="15" presetID="47" presetClass="exit" presetSubtype="0" fill="hold" grpId="0" nodeType="withEffect">
                                  <p:stCondLst>
                                    <p:cond delay="0"/>
                                  </p:stCondLst>
                                  <p:childTnLst>
                                    <p:animEffect transition="out" filter="fade">
                                      <p:cBhvr>
                                        <p:cTn id="16" dur="1000"/>
                                        <p:tgtEl>
                                          <p:spTgt spid="2">
                                            <p:txEl>
                                              <p:pRg st="2" end="2"/>
                                            </p:txEl>
                                          </p:spTgt>
                                        </p:tgtEl>
                                      </p:cBhvr>
                                    </p:animEffect>
                                    <p:anim calcmode="lin" valueType="num">
                                      <p:cBhvr>
                                        <p:cTn id="17" dur="1000"/>
                                        <p:tgtEl>
                                          <p:spTgt spid="2">
                                            <p:txEl>
                                              <p:pRg st="2" end="2"/>
                                            </p:txEl>
                                          </p:spTgt>
                                        </p:tgtEl>
                                        <p:attrNameLst>
                                          <p:attrName>ppt_x</p:attrName>
                                        </p:attrNameLst>
                                      </p:cBhvr>
                                      <p:tavLst>
                                        <p:tav tm="0">
                                          <p:val>
                                            <p:strVal val="ppt_x"/>
                                          </p:val>
                                        </p:tav>
                                        <p:tav tm="100000">
                                          <p:val>
                                            <p:strVal val="ppt_x"/>
                                          </p:val>
                                        </p:tav>
                                      </p:tavLst>
                                    </p:anim>
                                    <p:anim calcmode="lin" valueType="num">
                                      <p:cBhvr>
                                        <p:cTn id="18" dur="1000"/>
                                        <p:tgtEl>
                                          <p:spTgt spid="2">
                                            <p:txEl>
                                              <p:pRg st="2" end="2"/>
                                            </p:txEl>
                                          </p:spTgt>
                                        </p:tgtEl>
                                        <p:attrNameLst>
                                          <p:attrName>ppt_y</p:attrName>
                                        </p:attrNameLst>
                                      </p:cBhvr>
                                      <p:tavLst>
                                        <p:tav tm="0">
                                          <p:val>
                                            <p:strVal val="ppt_y"/>
                                          </p:val>
                                        </p:tav>
                                        <p:tav tm="100000">
                                          <p:val>
                                            <p:strVal val="ppt_y-.1"/>
                                          </p:val>
                                        </p:tav>
                                      </p:tavLst>
                                    </p:anim>
                                    <p:set>
                                      <p:cBhvr>
                                        <p:cTn id="19" dur="1" fill="hold">
                                          <p:stCondLst>
                                            <p:cond delay="999"/>
                                          </p:stCondLst>
                                        </p:cTn>
                                        <p:tgtEl>
                                          <p:spTgt spid="2">
                                            <p:txEl>
                                              <p:pRg st="2" end="2"/>
                                            </p:txEl>
                                          </p:spTgt>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uiExpand="1" build="p"/>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rmAutofit/>
          </a:bodyPr>
          <a:lstStyle/>
          <a:p>
            <a:pPr marL="514350" indent="-514350">
              <a:buFont typeface="+mj-lt"/>
              <a:buAutoNum type="arabicPeriod" startAt="4"/>
            </a:pPr>
            <a:r>
              <a:rPr lang="en-US" sz="2800" dirty="0" smtClean="0"/>
              <a:t>Many </a:t>
            </a:r>
            <a:r>
              <a:rPr lang="en-US" sz="2800" dirty="0"/>
              <a:t>of the large commodity businesses (including </a:t>
            </a:r>
            <a:r>
              <a:rPr lang="en-US" sz="2800" b="1" dirty="0">
                <a:solidFill>
                  <a:srgbClr val="FFFF00"/>
                </a:solidFill>
              </a:rPr>
              <a:t>oil</a:t>
            </a:r>
            <a:r>
              <a:rPr lang="en-US" sz="2800" dirty="0"/>
              <a:t> companies and </a:t>
            </a:r>
            <a:r>
              <a:rPr lang="en-US" sz="2800" b="1" dirty="0">
                <a:solidFill>
                  <a:srgbClr val="FFFF00"/>
                </a:solidFill>
              </a:rPr>
              <a:t>waste management </a:t>
            </a:r>
            <a:r>
              <a:rPr lang="en-US" sz="2800" dirty="0"/>
              <a:t>companies) are </a:t>
            </a:r>
            <a:r>
              <a:rPr lang="en-US" sz="2800" b="1" dirty="0">
                <a:solidFill>
                  <a:srgbClr val="00B0F0"/>
                </a:solidFill>
              </a:rPr>
              <a:t>beginning</a:t>
            </a:r>
            <a:r>
              <a:rPr lang="en-US" sz="2800" dirty="0"/>
              <a:t> to use their vast wealth to innovate and develop new products. </a:t>
            </a:r>
          </a:p>
          <a:p>
            <a:pPr marL="514350" indent="-514350">
              <a:buFont typeface="+mj-lt"/>
              <a:buAutoNum type="arabicPeriod" startAt="4"/>
            </a:pPr>
            <a:r>
              <a:rPr lang="en-US" sz="2800" dirty="0"/>
              <a:t>In </a:t>
            </a:r>
            <a:r>
              <a:rPr lang="en-US" sz="2800" b="1" dirty="0">
                <a:solidFill>
                  <a:srgbClr val="FFFF00"/>
                </a:solidFill>
              </a:rPr>
              <a:t>fad</a:t>
            </a:r>
            <a:r>
              <a:rPr lang="en-US" sz="2800" dirty="0"/>
              <a:t> and </a:t>
            </a:r>
            <a:r>
              <a:rPr lang="en-US" sz="2800" b="1" dirty="0">
                <a:solidFill>
                  <a:srgbClr val="FFFF00"/>
                </a:solidFill>
              </a:rPr>
              <a:t>fashion </a:t>
            </a:r>
            <a:r>
              <a:rPr lang="en-US" sz="2800" dirty="0"/>
              <a:t>industries, you measure product development </a:t>
            </a:r>
            <a:r>
              <a:rPr lang="en-US" sz="2800" b="1" dirty="0">
                <a:solidFill>
                  <a:srgbClr val="00B0F0"/>
                </a:solidFill>
              </a:rPr>
              <a:t>cycles in months</a:t>
            </a:r>
            <a:r>
              <a:rPr lang="en-US" sz="2800" dirty="0"/>
              <a:t>, not years. How different is NPD in </a:t>
            </a:r>
            <a:r>
              <a:rPr lang="en-US" sz="2800" dirty="0" smtClean="0"/>
              <a:t>these </a:t>
            </a:r>
            <a:r>
              <a:rPr lang="en-US" sz="2800" dirty="0"/>
              <a:t>companies than it is </a:t>
            </a:r>
            <a:r>
              <a:rPr lang="en-US" sz="2800" dirty="0" smtClean="0"/>
              <a:t>in the </a:t>
            </a:r>
            <a:r>
              <a:rPr lang="en-US" sz="2800" dirty="0"/>
              <a:t>pharmaceutical industry, for example?</a:t>
            </a:r>
            <a:r>
              <a:rPr lang="en-US" sz="2800" dirty="0" smtClean="0"/>
              <a:t> </a:t>
            </a:r>
            <a:endParaRPr lang="en-US" sz="2800" dirty="0"/>
          </a:p>
          <a:p>
            <a:pPr marL="514350" indent="-514350">
              <a:buFont typeface="+mj-lt"/>
              <a:buAutoNum type="arabicPeriod" startAt="4"/>
            </a:pPr>
            <a:endParaRPr lang="en-US" sz="2800" dirty="0"/>
          </a:p>
        </p:txBody>
      </p:sp>
      <p:sp>
        <p:nvSpPr>
          <p:cNvPr id="3" name="Title 2"/>
          <p:cNvSpPr>
            <a:spLocks noGrp="1"/>
          </p:cNvSpPr>
          <p:nvPr>
            <p:ph type="title"/>
          </p:nvPr>
        </p:nvSpPr>
        <p:spPr/>
        <p:txBody>
          <a:bodyPr/>
          <a:lstStyle/>
          <a:p>
            <a:r>
              <a:rPr lang="en-US" dirty="0"/>
              <a:t>Take a look at some of the ways in which industries differ:</a:t>
            </a:r>
          </a:p>
        </p:txBody>
      </p:sp>
    </p:spTree>
    <p:extLst>
      <p:ext uri="{BB962C8B-B14F-4D97-AF65-F5344CB8AC3E}">
        <p14:creationId xmlns:p14="http://schemas.microsoft.com/office/powerpoint/2010/main" val="409302344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with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Effect transition="in" filter="fade">
                                      <p:cBhvr>
                                        <p:cTn id="7" dur="1000"/>
                                        <p:tgtEl>
                                          <p:spTgt spid="2">
                                            <p:txEl>
                                              <p:pRg st="0" end="0"/>
                                            </p:txEl>
                                          </p:spTgt>
                                        </p:tgtEl>
                                      </p:cBhvr>
                                    </p:animEffect>
                                    <p:anim calcmode="lin" valueType="num">
                                      <p:cBhvr>
                                        <p:cTn id="8" dur="1000" fill="hold"/>
                                        <p:tgtEl>
                                          <p:spTgt spid="2">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2">
                                            <p:txEl>
                                              <p:pRg st="0" end="0"/>
                                            </p:txEl>
                                          </p:spTgt>
                                        </p:tgtEl>
                                        <p:attrNameLst>
                                          <p:attrName>ppt_y</p:attrName>
                                        </p:attrNameLst>
                                      </p:cBhvr>
                                      <p:tavLst>
                                        <p:tav tm="0">
                                          <p:val>
                                            <p:strVal val="#ppt_y+.1"/>
                                          </p:val>
                                        </p:tav>
                                        <p:tav tm="100000">
                                          <p:val>
                                            <p:strVal val="#ppt_y"/>
                                          </p:val>
                                        </p:tav>
                                      </p:tavLst>
                                    </p:anim>
                                  </p:childTnLst>
                                </p:cTn>
                              </p:par>
                              <p:par>
                                <p:cTn id="10" presetID="42" presetClass="entr" presetSubtype="0" fill="hold" grpId="0" nodeType="withEffect">
                                  <p:stCondLst>
                                    <p:cond delay="0"/>
                                  </p:stCondLst>
                                  <p:childTnLst>
                                    <p:set>
                                      <p:cBhvr>
                                        <p:cTn id="11" dur="1" fill="hold">
                                          <p:stCondLst>
                                            <p:cond delay="0"/>
                                          </p:stCondLst>
                                        </p:cTn>
                                        <p:tgtEl>
                                          <p:spTgt spid="2">
                                            <p:txEl>
                                              <p:pRg st="1" end="1"/>
                                            </p:txEl>
                                          </p:spTgt>
                                        </p:tgtEl>
                                        <p:attrNameLst>
                                          <p:attrName>style.visibility</p:attrName>
                                        </p:attrNameLst>
                                      </p:cBhvr>
                                      <p:to>
                                        <p:strVal val="visible"/>
                                      </p:to>
                                    </p:set>
                                    <p:animEffect transition="in" filter="fade">
                                      <p:cBhvr>
                                        <p:cTn id="12" dur="1000"/>
                                        <p:tgtEl>
                                          <p:spTgt spid="2">
                                            <p:txEl>
                                              <p:pRg st="1" end="1"/>
                                            </p:txEl>
                                          </p:spTgt>
                                        </p:tgtEl>
                                      </p:cBhvr>
                                    </p:animEffect>
                                    <p:anim calcmode="lin" valueType="num">
                                      <p:cBhvr>
                                        <p:cTn id="13" dur="1000" fill="hold"/>
                                        <p:tgtEl>
                                          <p:spTgt spid="2">
                                            <p:txEl>
                                              <p:pRg st="1" end="1"/>
                                            </p:txEl>
                                          </p:spTgt>
                                        </p:tgtEl>
                                        <p:attrNameLst>
                                          <p:attrName>ppt_x</p:attrName>
                                        </p:attrNameLst>
                                      </p:cBhvr>
                                      <p:tavLst>
                                        <p:tav tm="0">
                                          <p:val>
                                            <p:strVal val="#ppt_x"/>
                                          </p:val>
                                        </p:tav>
                                        <p:tav tm="100000">
                                          <p:val>
                                            <p:strVal val="#ppt_x"/>
                                          </p:val>
                                        </p:tav>
                                      </p:tavLst>
                                    </p:anim>
                                    <p:anim calcmode="lin" valueType="num">
                                      <p:cBhvr>
                                        <p:cTn id="14" dur="1000" fill="hold"/>
                                        <p:tgtEl>
                                          <p:spTgt spid="2">
                                            <p:txEl>
                                              <p:pRg st="1" end="1"/>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uiExpand="1" build="p"/>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pPr marL="514350" indent="-514350">
              <a:buFont typeface="+mj-lt"/>
              <a:buAutoNum type="arabicPeriod"/>
            </a:pPr>
            <a:r>
              <a:rPr lang="en-US" b="1" dirty="0"/>
              <a:t>Where does your company fit in the “value chain</a:t>
            </a:r>
            <a:r>
              <a:rPr lang="en-US" b="1" dirty="0" smtClean="0"/>
              <a:t>”?</a:t>
            </a:r>
          </a:p>
          <a:p>
            <a:pPr marL="514350" indent="-514350">
              <a:buFont typeface="+mj-lt"/>
              <a:buAutoNum type="arabicPeriod"/>
            </a:pPr>
            <a:r>
              <a:rPr lang="en-US" b="1" dirty="0"/>
              <a:t>Who are your customers</a:t>
            </a:r>
            <a:r>
              <a:rPr lang="en-US" b="1" dirty="0" smtClean="0"/>
              <a:t>?</a:t>
            </a:r>
          </a:p>
          <a:p>
            <a:pPr marL="514350" indent="-514350">
              <a:buFont typeface="+mj-lt"/>
              <a:buAutoNum type="arabicPeriod"/>
            </a:pPr>
            <a:r>
              <a:rPr lang="en-US" b="1" dirty="0"/>
              <a:t>What’s your industry’s “</a:t>
            </a:r>
            <a:r>
              <a:rPr lang="en-US" b="1" dirty="0" err="1"/>
              <a:t>clockspeed</a:t>
            </a:r>
            <a:r>
              <a:rPr lang="en-US" b="1" dirty="0" smtClean="0"/>
              <a:t>”?</a:t>
            </a:r>
          </a:p>
          <a:p>
            <a:pPr marL="514350" indent="-514350">
              <a:buFont typeface="+mj-lt"/>
              <a:buAutoNum type="arabicPeriod"/>
            </a:pPr>
            <a:r>
              <a:rPr lang="en-US" b="1" dirty="0"/>
              <a:t>What’s your source of profits/revenues</a:t>
            </a:r>
            <a:r>
              <a:rPr lang="en-US" b="1" dirty="0" smtClean="0"/>
              <a:t>?</a:t>
            </a:r>
            <a:endParaRPr lang="en-US" dirty="0"/>
          </a:p>
          <a:p>
            <a:pPr marL="514350" indent="-514350">
              <a:buFont typeface="+mj-lt"/>
              <a:buAutoNum type="arabicPeriod"/>
            </a:pPr>
            <a:r>
              <a:rPr lang="en-US" b="1" dirty="0"/>
              <a:t>How long does it take to go from idea to product? </a:t>
            </a:r>
            <a:endParaRPr lang="en-US" b="1" dirty="0" smtClean="0"/>
          </a:p>
          <a:p>
            <a:pPr marL="463550" indent="-463550"/>
            <a:endParaRPr lang="en-US" b="1" dirty="0" smtClean="0"/>
          </a:p>
          <a:p>
            <a:pPr marL="463550" indent="-463550"/>
            <a:endParaRPr lang="en-US" dirty="0"/>
          </a:p>
        </p:txBody>
      </p:sp>
      <p:sp>
        <p:nvSpPr>
          <p:cNvPr id="3" name="Title 2"/>
          <p:cNvSpPr>
            <a:spLocks noGrp="1"/>
          </p:cNvSpPr>
          <p:nvPr>
            <p:ph type="title"/>
          </p:nvPr>
        </p:nvSpPr>
        <p:spPr/>
        <p:txBody>
          <a:bodyPr>
            <a:normAutofit/>
          </a:bodyPr>
          <a:lstStyle/>
          <a:p>
            <a:r>
              <a:rPr lang="en-US" dirty="0" smtClean="0"/>
              <a:t>There are </a:t>
            </a:r>
            <a:r>
              <a:rPr lang="en-US" dirty="0"/>
              <a:t>five </a:t>
            </a:r>
            <a:r>
              <a:rPr lang="en-US" dirty="0" smtClean="0"/>
              <a:t>(company specific) elements that also impact NPD:</a:t>
            </a:r>
            <a:endParaRPr lang="en-US" dirty="0"/>
          </a:p>
        </p:txBody>
      </p:sp>
    </p:spTree>
    <p:extLst>
      <p:ext uri="{BB962C8B-B14F-4D97-AF65-F5344CB8AC3E}">
        <p14:creationId xmlns:p14="http://schemas.microsoft.com/office/powerpoint/2010/main" val="835368439"/>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Effect transition="in" filter="fade">
                                      <p:cBhvr>
                                        <p:cTn id="7" dur="1000"/>
                                        <p:tgtEl>
                                          <p:spTgt spid="2">
                                            <p:txEl>
                                              <p:pRg st="0" end="0"/>
                                            </p:txEl>
                                          </p:spTgt>
                                        </p:tgtEl>
                                      </p:cBhvr>
                                    </p:animEffect>
                                    <p:anim calcmode="lin" valueType="num">
                                      <p:cBhvr>
                                        <p:cTn id="8" dur="1000" fill="hold"/>
                                        <p:tgtEl>
                                          <p:spTgt spid="2">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2">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2">
                                            <p:txEl>
                                              <p:pRg st="1" end="1"/>
                                            </p:txEl>
                                          </p:spTgt>
                                        </p:tgtEl>
                                        <p:attrNameLst>
                                          <p:attrName>style.visibility</p:attrName>
                                        </p:attrNameLst>
                                      </p:cBhvr>
                                      <p:to>
                                        <p:strVal val="visible"/>
                                      </p:to>
                                    </p:set>
                                    <p:animEffect transition="in" filter="fade">
                                      <p:cBhvr>
                                        <p:cTn id="14" dur="1000"/>
                                        <p:tgtEl>
                                          <p:spTgt spid="2">
                                            <p:txEl>
                                              <p:pRg st="1" end="1"/>
                                            </p:txEl>
                                          </p:spTgt>
                                        </p:tgtEl>
                                      </p:cBhvr>
                                    </p:animEffect>
                                    <p:anim calcmode="lin" valueType="num">
                                      <p:cBhvr>
                                        <p:cTn id="15" dur="1000" fill="hold"/>
                                        <p:tgtEl>
                                          <p:spTgt spid="2">
                                            <p:txEl>
                                              <p:pRg st="1" end="1"/>
                                            </p:txEl>
                                          </p:spTgt>
                                        </p:tgtEl>
                                        <p:attrNameLst>
                                          <p:attrName>ppt_x</p:attrName>
                                        </p:attrNameLst>
                                      </p:cBhvr>
                                      <p:tavLst>
                                        <p:tav tm="0">
                                          <p:val>
                                            <p:strVal val="#ppt_x"/>
                                          </p:val>
                                        </p:tav>
                                        <p:tav tm="100000">
                                          <p:val>
                                            <p:strVal val="#ppt_x"/>
                                          </p:val>
                                        </p:tav>
                                      </p:tavLst>
                                    </p:anim>
                                    <p:anim calcmode="lin" valueType="num">
                                      <p:cBhvr>
                                        <p:cTn id="16" dur="1000" fill="hold"/>
                                        <p:tgtEl>
                                          <p:spTgt spid="2">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2">
                                            <p:txEl>
                                              <p:pRg st="2" end="2"/>
                                            </p:txEl>
                                          </p:spTgt>
                                        </p:tgtEl>
                                        <p:attrNameLst>
                                          <p:attrName>style.visibility</p:attrName>
                                        </p:attrNameLst>
                                      </p:cBhvr>
                                      <p:to>
                                        <p:strVal val="visible"/>
                                      </p:to>
                                    </p:set>
                                    <p:animEffect transition="in" filter="fade">
                                      <p:cBhvr>
                                        <p:cTn id="21" dur="1000"/>
                                        <p:tgtEl>
                                          <p:spTgt spid="2">
                                            <p:txEl>
                                              <p:pRg st="2" end="2"/>
                                            </p:txEl>
                                          </p:spTgt>
                                        </p:tgtEl>
                                      </p:cBhvr>
                                    </p:animEffect>
                                    <p:anim calcmode="lin" valueType="num">
                                      <p:cBhvr>
                                        <p:cTn id="22" dur="1000" fill="hold"/>
                                        <p:tgtEl>
                                          <p:spTgt spid="2">
                                            <p:txEl>
                                              <p:pRg st="2" end="2"/>
                                            </p:txEl>
                                          </p:spTgt>
                                        </p:tgtEl>
                                        <p:attrNameLst>
                                          <p:attrName>ppt_x</p:attrName>
                                        </p:attrNameLst>
                                      </p:cBhvr>
                                      <p:tavLst>
                                        <p:tav tm="0">
                                          <p:val>
                                            <p:strVal val="#ppt_x"/>
                                          </p:val>
                                        </p:tav>
                                        <p:tav tm="100000">
                                          <p:val>
                                            <p:strVal val="#ppt_x"/>
                                          </p:val>
                                        </p:tav>
                                      </p:tavLst>
                                    </p:anim>
                                    <p:anim calcmode="lin" valueType="num">
                                      <p:cBhvr>
                                        <p:cTn id="23" dur="1000" fill="hold"/>
                                        <p:tgtEl>
                                          <p:spTgt spid="2">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grpId="0" nodeType="clickEffect">
                                  <p:stCondLst>
                                    <p:cond delay="0"/>
                                  </p:stCondLst>
                                  <p:childTnLst>
                                    <p:set>
                                      <p:cBhvr>
                                        <p:cTn id="27" dur="1" fill="hold">
                                          <p:stCondLst>
                                            <p:cond delay="0"/>
                                          </p:stCondLst>
                                        </p:cTn>
                                        <p:tgtEl>
                                          <p:spTgt spid="2">
                                            <p:txEl>
                                              <p:pRg st="3" end="3"/>
                                            </p:txEl>
                                          </p:spTgt>
                                        </p:tgtEl>
                                        <p:attrNameLst>
                                          <p:attrName>style.visibility</p:attrName>
                                        </p:attrNameLst>
                                      </p:cBhvr>
                                      <p:to>
                                        <p:strVal val="visible"/>
                                      </p:to>
                                    </p:set>
                                    <p:animEffect transition="in" filter="fade">
                                      <p:cBhvr>
                                        <p:cTn id="28" dur="1000"/>
                                        <p:tgtEl>
                                          <p:spTgt spid="2">
                                            <p:txEl>
                                              <p:pRg st="3" end="3"/>
                                            </p:txEl>
                                          </p:spTgt>
                                        </p:tgtEl>
                                      </p:cBhvr>
                                    </p:animEffect>
                                    <p:anim calcmode="lin" valueType="num">
                                      <p:cBhvr>
                                        <p:cTn id="29" dur="1000" fill="hold"/>
                                        <p:tgtEl>
                                          <p:spTgt spid="2">
                                            <p:txEl>
                                              <p:pRg st="3" end="3"/>
                                            </p:txEl>
                                          </p:spTgt>
                                        </p:tgtEl>
                                        <p:attrNameLst>
                                          <p:attrName>ppt_x</p:attrName>
                                        </p:attrNameLst>
                                      </p:cBhvr>
                                      <p:tavLst>
                                        <p:tav tm="0">
                                          <p:val>
                                            <p:strVal val="#ppt_x"/>
                                          </p:val>
                                        </p:tav>
                                        <p:tav tm="100000">
                                          <p:val>
                                            <p:strVal val="#ppt_x"/>
                                          </p:val>
                                        </p:tav>
                                      </p:tavLst>
                                    </p:anim>
                                    <p:anim calcmode="lin" valueType="num">
                                      <p:cBhvr>
                                        <p:cTn id="30" dur="1000" fill="hold"/>
                                        <p:tgtEl>
                                          <p:spTgt spid="2">
                                            <p:txEl>
                                              <p:pRg st="3" end="3"/>
                                            </p:txEl>
                                          </p:spTgt>
                                        </p:tgtEl>
                                        <p:attrNameLst>
                                          <p:attrName>ppt_y</p:attrName>
                                        </p:attrNameLst>
                                      </p:cBhvr>
                                      <p:tavLst>
                                        <p:tav tm="0">
                                          <p:val>
                                            <p:strVal val="#ppt_y+.1"/>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42" presetClass="entr" presetSubtype="0" fill="hold" grpId="0" nodeType="clickEffect">
                                  <p:stCondLst>
                                    <p:cond delay="0"/>
                                  </p:stCondLst>
                                  <p:childTnLst>
                                    <p:set>
                                      <p:cBhvr>
                                        <p:cTn id="34" dur="1" fill="hold">
                                          <p:stCondLst>
                                            <p:cond delay="0"/>
                                          </p:stCondLst>
                                        </p:cTn>
                                        <p:tgtEl>
                                          <p:spTgt spid="2">
                                            <p:txEl>
                                              <p:pRg st="4" end="4"/>
                                            </p:txEl>
                                          </p:spTgt>
                                        </p:tgtEl>
                                        <p:attrNameLst>
                                          <p:attrName>style.visibility</p:attrName>
                                        </p:attrNameLst>
                                      </p:cBhvr>
                                      <p:to>
                                        <p:strVal val="visible"/>
                                      </p:to>
                                    </p:set>
                                    <p:animEffect transition="in" filter="fade">
                                      <p:cBhvr>
                                        <p:cTn id="35" dur="1000"/>
                                        <p:tgtEl>
                                          <p:spTgt spid="2">
                                            <p:txEl>
                                              <p:pRg st="4" end="4"/>
                                            </p:txEl>
                                          </p:spTgt>
                                        </p:tgtEl>
                                      </p:cBhvr>
                                    </p:animEffect>
                                    <p:anim calcmode="lin" valueType="num">
                                      <p:cBhvr>
                                        <p:cTn id="36" dur="1000" fill="hold"/>
                                        <p:tgtEl>
                                          <p:spTgt spid="2">
                                            <p:txEl>
                                              <p:pRg st="4" end="4"/>
                                            </p:txEl>
                                          </p:spTgt>
                                        </p:tgtEl>
                                        <p:attrNameLst>
                                          <p:attrName>ppt_x</p:attrName>
                                        </p:attrNameLst>
                                      </p:cBhvr>
                                      <p:tavLst>
                                        <p:tav tm="0">
                                          <p:val>
                                            <p:strVal val="#ppt_x"/>
                                          </p:val>
                                        </p:tav>
                                        <p:tav tm="100000">
                                          <p:val>
                                            <p:strVal val="#ppt_x"/>
                                          </p:val>
                                        </p:tav>
                                      </p:tavLst>
                                    </p:anim>
                                    <p:anim calcmode="lin" valueType="num">
                                      <p:cBhvr>
                                        <p:cTn id="37" dur="1000" fill="hold"/>
                                        <p:tgtEl>
                                          <p:spTgt spid="2">
                                            <p:txEl>
                                              <p:pRg st="4" end="4"/>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uiExpand="1" build="p"/>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760412" y="1524000"/>
            <a:ext cx="10439400" cy="3200400"/>
          </a:xfrm>
        </p:spPr>
        <p:txBody>
          <a:bodyPr>
            <a:scene3d>
              <a:camera prst="orthographicFront"/>
              <a:lightRig rig="harsh" dir="t"/>
            </a:scene3d>
            <a:sp3d extrusionH="57150" prstMaterial="matte">
              <a:bevelT w="63500" h="12700" prst="angle"/>
              <a:contourClr>
                <a:schemeClr val="bg1">
                  <a:lumMod val="65000"/>
                </a:schemeClr>
              </a:contourClr>
            </a:sp3d>
          </a:bodyPr>
          <a:lstStyle/>
          <a:p>
            <a:pPr marL="1309688" indent="-1309688"/>
            <a:r>
              <a:rPr lang="en-US" b="1" dirty="0" smtClean="0">
                <a:ln/>
                <a:solidFill>
                  <a:srgbClr val="FFFF00"/>
                </a:solidFill>
                <a:effectLst>
                  <a:outerShdw blurRad="76200" dist="88900" dir="2700000" algn="tl" rotWithShape="0">
                    <a:prstClr val="black">
                      <a:alpha val="66000"/>
                    </a:prstClr>
                  </a:outerShdw>
                </a:effectLst>
              </a:rPr>
              <a:t>2.4  Defining </a:t>
            </a:r>
            <a:r>
              <a:rPr lang="en-US" b="1" dirty="0">
                <a:ln/>
                <a:solidFill>
                  <a:srgbClr val="FFFF00"/>
                </a:solidFill>
                <a:effectLst>
                  <a:outerShdw blurRad="76200" dist="88900" dir="2700000" algn="tl" rotWithShape="0">
                    <a:prstClr val="black">
                      <a:alpha val="66000"/>
                    </a:prstClr>
                  </a:outerShdw>
                </a:effectLst>
              </a:rPr>
              <a:t>the Types of New Products</a:t>
            </a:r>
            <a:r>
              <a:rPr lang="en-US" b="1" dirty="0" smtClean="0">
                <a:ln/>
                <a:solidFill>
                  <a:srgbClr val="FFFF00"/>
                </a:solidFill>
                <a:effectLst>
                  <a:outerShdw blurRad="76200" dist="88900" dir="2700000" algn="tl" rotWithShape="0">
                    <a:prstClr val="black">
                      <a:alpha val="66000"/>
                    </a:prstClr>
                  </a:outerShdw>
                </a:effectLst>
              </a:rPr>
              <a:t/>
            </a:r>
            <a:br>
              <a:rPr lang="en-US" b="1" dirty="0" smtClean="0">
                <a:ln/>
                <a:solidFill>
                  <a:srgbClr val="FFFF00"/>
                </a:solidFill>
                <a:effectLst>
                  <a:outerShdw blurRad="76200" dist="88900" dir="2700000" algn="tl" rotWithShape="0">
                    <a:prstClr val="black">
                      <a:alpha val="66000"/>
                    </a:prstClr>
                  </a:outerShdw>
                </a:effectLst>
              </a:rPr>
            </a:br>
            <a:endParaRPr lang="en-US" b="1" dirty="0">
              <a:ln/>
              <a:solidFill>
                <a:srgbClr val="FFFF00"/>
              </a:solidFill>
              <a:effectLst>
                <a:outerShdw blurRad="76200" dist="88900" dir="2700000" algn="tl" rotWithShape="0">
                  <a:prstClr val="black">
                    <a:alpha val="66000"/>
                  </a:prstClr>
                </a:outerShdw>
              </a:effectLst>
            </a:endParaRPr>
          </a:p>
        </p:txBody>
      </p:sp>
    </p:spTree>
    <p:extLst>
      <p:ext uri="{BB962C8B-B14F-4D97-AF65-F5344CB8AC3E}">
        <p14:creationId xmlns:p14="http://schemas.microsoft.com/office/powerpoint/2010/main" val="949839943"/>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ounded Rectangle 3"/>
          <p:cNvSpPr/>
          <p:nvPr/>
        </p:nvSpPr>
        <p:spPr>
          <a:xfrm>
            <a:off x="4603630" y="685800"/>
            <a:ext cx="2819400" cy="1066800"/>
          </a:xfrm>
          <a:prstGeom prst="roundRect">
            <a:avLst>
              <a:gd name="adj" fmla="val 50000"/>
            </a:avLst>
          </a:prstGeom>
          <a:effectLst>
            <a:outerShdw blurRad="292100" dist="215900" dir="2700000" algn="tl" rotWithShape="0">
              <a:prstClr val="black">
                <a:alpha val="51000"/>
              </a:prstClr>
            </a:outerShdw>
          </a:effectLst>
          <a:scene3d>
            <a:camera prst="orthographicFront"/>
            <a:lightRig rig="glow" dir="t"/>
          </a:scene3d>
          <a:sp3d prstMaterial="clear">
            <a:bevelT w="425450" h="43815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Content Placeholder 1"/>
          <p:cNvSpPr>
            <a:spLocks noGrp="1"/>
          </p:cNvSpPr>
          <p:nvPr>
            <p:ph idx="1"/>
          </p:nvPr>
        </p:nvSpPr>
        <p:spPr/>
        <p:txBody>
          <a:bodyPr>
            <a:normAutofit fontScale="92500" lnSpcReduction="10000"/>
          </a:bodyPr>
          <a:lstStyle/>
          <a:p>
            <a:r>
              <a:rPr lang="en-US" dirty="0"/>
              <a:t>What do we mean when we say “new product”? </a:t>
            </a:r>
            <a:endParaRPr lang="en-US" dirty="0" smtClean="0"/>
          </a:p>
          <a:p>
            <a:r>
              <a:rPr lang="en-US" dirty="0" smtClean="0"/>
              <a:t>The </a:t>
            </a:r>
            <a:r>
              <a:rPr lang="en-US" b="1" dirty="0">
                <a:solidFill>
                  <a:srgbClr val="00B0F0"/>
                </a:solidFill>
              </a:rPr>
              <a:t>term</a:t>
            </a:r>
            <a:r>
              <a:rPr lang="en-US" dirty="0"/>
              <a:t> </a:t>
            </a:r>
            <a:r>
              <a:rPr lang="en-US" b="1" dirty="0">
                <a:solidFill>
                  <a:srgbClr val="00B0F0"/>
                </a:solidFill>
              </a:rPr>
              <a:t>covers more </a:t>
            </a:r>
            <a:r>
              <a:rPr lang="en-US" b="1" dirty="0" smtClean="0">
                <a:solidFill>
                  <a:srgbClr val="00B0F0"/>
                </a:solidFill>
              </a:rPr>
              <a:t>ground </a:t>
            </a:r>
            <a:r>
              <a:rPr lang="en-US" dirty="0" smtClean="0"/>
              <a:t>than </a:t>
            </a:r>
            <a:r>
              <a:rPr lang="en-US" dirty="0"/>
              <a:t>you may think. </a:t>
            </a:r>
            <a:endParaRPr lang="en-US" dirty="0" smtClean="0"/>
          </a:p>
          <a:p>
            <a:r>
              <a:rPr lang="en-US" dirty="0" smtClean="0"/>
              <a:t>Sometimes </a:t>
            </a:r>
            <a:r>
              <a:rPr lang="en-US" dirty="0"/>
              <a:t>a new product is just that: the cars that </a:t>
            </a:r>
            <a:r>
              <a:rPr lang="en-US" dirty="0" smtClean="0"/>
              <a:t>hit the </a:t>
            </a:r>
            <a:r>
              <a:rPr lang="en-US" dirty="0"/>
              <a:t>dealers’ showrooms every year around </a:t>
            </a:r>
            <a:r>
              <a:rPr lang="en-US" dirty="0" smtClean="0"/>
              <a:t>Presidents</a:t>
            </a:r>
            <a:r>
              <a:rPr lang="en-US" dirty="0"/>
              <a:t>’ Day, or the new </a:t>
            </a:r>
            <a:r>
              <a:rPr lang="en-US" dirty="0" smtClean="0"/>
              <a:t>drug that </a:t>
            </a:r>
            <a:r>
              <a:rPr lang="en-US" dirty="0"/>
              <a:t>does a better job of lowering your blood pressure. </a:t>
            </a:r>
            <a:endParaRPr lang="en-US" dirty="0" smtClean="0"/>
          </a:p>
          <a:p>
            <a:r>
              <a:rPr lang="en-US" dirty="0" smtClean="0"/>
              <a:t>Some </a:t>
            </a:r>
            <a:r>
              <a:rPr lang="en-US" dirty="0"/>
              <a:t>new </a:t>
            </a:r>
            <a:r>
              <a:rPr lang="en-US" dirty="0" smtClean="0"/>
              <a:t>products introduce </a:t>
            </a:r>
            <a:r>
              <a:rPr lang="en-US" dirty="0"/>
              <a:t>new lines of products and are often based on new technologies </a:t>
            </a:r>
            <a:r>
              <a:rPr lang="en-US" dirty="0" smtClean="0"/>
              <a:t>or processes</a:t>
            </a:r>
            <a:r>
              <a:rPr lang="en-US" dirty="0"/>
              <a:t>.</a:t>
            </a:r>
          </a:p>
        </p:txBody>
      </p:sp>
      <p:sp>
        <p:nvSpPr>
          <p:cNvPr id="3" name="Title 2"/>
          <p:cNvSpPr>
            <a:spLocks noGrp="1"/>
          </p:cNvSpPr>
          <p:nvPr>
            <p:ph type="title"/>
          </p:nvPr>
        </p:nvSpPr>
        <p:spPr/>
        <p:txBody>
          <a:bodyPr/>
          <a:lstStyle/>
          <a:p>
            <a:pPr algn="ctr"/>
            <a:r>
              <a:rPr lang="en-US" dirty="0" smtClean="0"/>
              <a:t>Intro</a:t>
            </a:r>
            <a:endParaRPr lang="en-US" dirty="0"/>
          </a:p>
        </p:txBody>
      </p:sp>
    </p:spTree>
    <p:extLst>
      <p:ext uri="{BB962C8B-B14F-4D97-AF65-F5344CB8AC3E}">
        <p14:creationId xmlns:p14="http://schemas.microsoft.com/office/powerpoint/2010/main" val="2143172581"/>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xit" presetSubtype="1" fill="hold" grpId="0" nodeType="clickEffect">
                                  <p:stCondLst>
                                    <p:cond delay="0"/>
                                  </p:stCondLst>
                                  <p:childTnLst>
                                    <p:anim calcmode="lin" valueType="num">
                                      <p:cBhvr additive="base">
                                        <p:cTn id="6" dur="1000"/>
                                        <p:tgtEl>
                                          <p:spTgt spid="2"/>
                                        </p:tgtEl>
                                        <p:attrNameLst>
                                          <p:attrName>ppt_x</p:attrName>
                                        </p:attrNameLst>
                                      </p:cBhvr>
                                      <p:tavLst>
                                        <p:tav tm="0">
                                          <p:val>
                                            <p:strVal val="ppt_x"/>
                                          </p:val>
                                        </p:tav>
                                        <p:tav tm="100000">
                                          <p:val>
                                            <p:strVal val="ppt_x"/>
                                          </p:val>
                                        </p:tav>
                                      </p:tavLst>
                                    </p:anim>
                                    <p:anim calcmode="lin" valueType="num">
                                      <p:cBhvr additive="base">
                                        <p:cTn id="7" dur="1000"/>
                                        <p:tgtEl>
                                          <p:spTgt spid="2"/>
                                        </p:tgtEl>
                                        <p:attrNameLst>
                                          <p:attrName>ppt_y</p:attrName>
                                        </p:attrNameLst>
                                      </p:cBhvr>
                                      <p:tavLst>
                                        <p:tav tm="0">
                                          <p:val>
                                            <p:strVal val="ppt_y"/>
                                          </p:val>
                                        </p:tav>
                                        <p:tav tm="100000">
                                          <p:val>
                                            <p:strVal val="0-ppt_h/2"/>
                                          </p:val>
                                        </p:tav>
                                      </p:tavLst>
                                    </p:anim>
                                    <p:set>
                                      <p:cBhvr>
                                        <p:cTn id="8" dur="1" fill="hold">
                                          <p:stCondLst>
                                            <p:cond delay="999"/>
                                          </p:stCondLst>
                                        </p:cTn>
                                        <p:tgtEl>
                                          <p:spTgt spid="2"/>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uiExpand="1"/>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ounded Rectangle 3"/>
          <p:cNvSpPr/>
          <p:nvPr/>
        </p:nvSpPr>
        <p:spPr>
          <a:xfrm>
            <a:off x="4603630" y="685800"/>
            <a:ext cx="2819400" cy="1066800"/>
          </a:xfrm>
          <a:prstGeom prst="roundRect">
            <a:avLst>
              <a:gd name="adj" fmla="val 50000"/>
            </a:avLst>
          </a:prstGeom>
          <a:effectLst>
            <a:outerShdw blurRad="292100" dist="215900" dir="2700000" algn="tl" rotWithShape="0">
              <a:prstClr val="black">
                <a:alpha val="51000"/>
              </a:prstClr>
            </a:outerShdw>
          </a:effectLst>
          <a:scene3d>
            <a:camera prst="orthographicFront"/>
            <a:lightRig rig="glow" dir="t"/>
          </a:scene3d>
          <a:sp3d prstMaterial="clear">
            <a:bevelT w="425450" h="43815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Content Placeholder 1"/>
          <p:cNvSpPr>
            <a:spLocks noGrp="1"/>
          </p:cNvSpPr>
          <p:nvPr>
            <p:ph idx="1"/>
          </p:nvPr>
        </p:nvSpPr>
        <p:spPr>
          <a:xfrm>
            <a:off x="1293814" y="1828800"/>
            <a:ext cx="9601200" cy="2514600"/>
          </a:xfrm>
        </p:spPr>
        <p:txBody>
          <a:bodyPr>
            <a:noAutofit/>
          </a:bodyPr>
          <a:lstStyle/>
          <a:p>
            <a:r>
              <a:rPr lang="en-US" sz="3000" dirty="0"/>
              <a:t>These </a:t>
            </a:r>
            <a:r>
              <a:rPr lang="en-US" sz="3000" i="1" dirty="0"/>
              <a:t>platforms </a:t>
            </a:r>
            <a:r>
              <a:rPr lang="en-US" sz="3000" dirty="0"/>
              <a:t>may include a new line of furnaces, a new </a:t>
            </a:r>
            <a:r>
              <a:rPr lang="en-US" sz="3000" dirty="0" smtClean="0"/>
              <a:t>kind of </a:t>
            </a:r>
            <a:r>
              <a:rPr lang="en-US" sz="3000" dirty="0"/>
              <a:t>hotel, and so on. Still other new products are radical departures from </a:t>
            </a:r>
            <a:r>
              <a:rPr lang="en-US" sz="3000" dirty="0" smtClean="0"/>
              <a:t>existing products </a:t>
            </a:r>
            <a:r>
              <a:rPr lang="en-US" sz="3000" dirty="0"/>
              <a:t>— think cellphones or online banking — while others are </a:t>
            </a:r>
            <a:r>
              <a:rPr lang="en-US" sz="3000" dirty="0" smtClean="0"/>
              <a:t>just tweaks </a:t>
            </a:r>
            <a:r>
              <a:rPr lang="en-US" sz="3000" dirty="0"/>
              <a:t>or slight alterations on existing products.</a:t>
            </a:r>
          </a:p>
        </p:txBody>
      </p:sp>
      <p:sp>
        <p:nvSpPr>
          <p:cNvPr id="3" name="Title 2"/>
          <p:cNvSpPr>
            <a:spLocks noGrp="1"/>
          </p:cNvSpPr>
          <p:nvPr>
            <p:ph type="title"/>
          </p:nvPr>
        </p:nvSpPr>
        <p:spPr/>
        <p:txBody>
          <a:bodyPr/>
          <a:lstStyle/>
          <a:p>
            <a:pPr algn="ctr"/>
            <a:r>
              <a:rPr lang="en-US" dirty="0" smtClean="0"/>
              <a:t>Intro</a:t>
            </a:r>
            <a:endParaRPr lang="en-US" dirty="0"/>
          </a:p>
        </p:txBody>
      </p:sp>
    </p:spTree>
    <p:extLst>
      <p:ext uri="{BB962C8B-B14F-4D97-AF65-F5344CB8AC3E}">
        <p14:creationId xmlns:p14="http://schemas.microsoft.com/office/powerpoint/2010/main" val="244250310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1000" fill="hold"/>
                                        <p:tgtEl>
                                          <p:spTgt spid="2"/>
                                        </p:tgtEl>
                                        <p:attrNameLst>
                                          <p:attrName>ppt_x</p:attrName>
                                        </p:attrNameLst>
                                      </p:cBhvr>
                                      <p:tavLst>
                                        <p:tav tm="0">
                                          <p:val>
                                            <p:strVal val="#ppt_x"/>
                                          </p:val>
                                        </p:tav>
                                        <p:tav tm="100000">
                                          <p:val>
                                            <p:strVal val="#ppt_x"/>
                                          </p:val>
                                        </p:tav>
                                      </p:tavLst>
                                    </p:anim>
                                    <p:anim calcmode="lin" valueType="num">
                                      <p:cBhvr additive="base">
                                        <p:cTn id="8" dur="1000" fill="hold"/>
                                        <p:tgtEl>
                                          <p:spTgt spid="2"/>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pPr marL="0" indent="0">
              <a:buNone/>
            </a:pPr>
            <a:r>
              <a:rPr lang="en-US" dirty="0"/>
              <a:t>Most companies that succeed in NPD create products in all three of the following</a:t>
            </a:r>
            <a:br>
              <a:rPr lang="en-US" dirty="0"/>
            </a:br>
            <a:r>
              <a:rPr lang="en-US" dirty="0"/>
              <a:t>major categories:</a:t>
            </a:r>
            <a:endParaRPr lang="en-US" dirty="0" smtClean="0"/>
          </a:p>
          <a:p>
            <a:pPr marL="514350" indent="-514350">
              <a:buFont typeface="+mj-lt"/>
              <a:buAutoNum type="arabicPeriod"/>
            </a:pPr>
            <a:r>
              <a:rPr lang="en-US" b="1" dirty="0" smtClean="0">
                <a:solidFill>
                  <a:srgbClr val="00B0F0"/>
                </a:solidFill>
              </a:rPr>
              <a:t>Breakthrough Products </a:t>
            </a:r>
            <a:r>
              <a:rPr lang="en-US" dirty="0"/>
              <a:t>(sometimes referred to as </a:t>
            </a:r>
            <a:r>
              <a:rPr lang="en-US" b="1" dirty="0"/>
              <a:t>radical products</a:t>
            </a:r>
            <a:r>
              <a:rPr lang="en-US" dirty="0"/>
              <a:t>)</a:t>
            </a:r>
          </a:p>
          <a:p>
            <a:pPr marL="514350" indent="-514350">
              <a:buFont typeface="+mj-lt"/>
              <a:buAutoNum type="arabicPeriod"/>
            </a:pPr>
            <a:r>
              <a:rPr lang="en-US" b="1" dirty="0" smtClean="0">
                <a:solidFill>
                  <a:srgbClr val="00B0F0"/>
                </a:solidFill>
              </a:rPr>
              <a:t>Platform Products</a:t>
            </a:r>
            <a:endParaRPr lang="en-US" b="1" dirty="0">
              <a:solidFill>
                <a:srgbClr val="00B0F0"/>
              </a:solidFill>
            </a:endParaRPr>
          </a:p>
          <a:p>
            <a:pPr marL="514350" indent="-514350">
              <a:buFont typeface="+mj-lt"/>
              <a:buAutoNum type="arabicPeriod"/>
            </a:pPr>
            <a:r>
              <a:rPr lang="en-US" b="1" dirty="0" smtClean="0">
                <a:solidFill>
                  <a:srgbClr val="00B0F0"/>
                </a:solidFill>
              </a:rPr>
              <a:t>Derivative </a:t>
            </a:r>
            <a:r>
              <a:rPr lang="en-US" b="1" dirty="0">
                <a:solidFill>
                  <a:srgbClr val="00B0F0"/>
                </a:solidFill>
              </a:rPr>
              <a:t>and </a:t>
            </a:r>
            <a:r>
              <a:rPr lang="en-US" b="1" dirty="0" smtClean="0">
                <a:solidFill>
                  <a:srgbClr val="00B0F0"/>
                </a:solidFill>
              </a:rPr>
              <a:t>Support Products</a:t>
            </a:r>
            <a:endParaRPr lang="en-US" b="1" dirty="0">
              <a:solidFill>
                <a:srgbClr val="00B0F0"/>
              </a:solidFill>
            </a:endParaRPr>
          </a:p>
        </p:txBody>
      </p:sp>
      <p:sp>
        <p:nvSpPr>
          <p:cNvPr id="3" name="Title 2"/>
          <p:cNvSpPr>
            <a:spLocks noGrp="1"/>
          </p:cNvSpPr>
          <p:nvPr>
            <p:ph type="title"/>
          </p:nvPr>
        </p:nvSpPr>
        <p:spPr/>
        <p:txBody>
          <a:bodyPr>
            <a:normAutofit/>
          </a:bodyPr>
          <a:lstStyle/>
          <a:p>
            <a:r>
              <a:rPr lang="en-US" dirty="0" smtClean="0"/>
              <a:t>Three major categories so that company success in NPD:</a:t>
            </a:r>
            <a:endParaRPr lang="en-US" dirty="0"/>
          </a:p>
        </p:txBody>
      </p:sp>
    </p:spTree>
    <p:extLst>
      <p:ext uri="{BB962C8B-B14F-4D97-AF65-F5344CB8AC3E}">
        <p14:creationId xmlns:p14="http://schemas.microsoft.com/office/powerpoint/2010/main" val="3162553009"/>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scene3d>
              <a:camera prst="orthographicFront"/>
              <a:lightRig rig="soft" dir="tl">
                <a:rot lat="0" lon="0" rev="0"/>
              </a:lightRig>
            </a:scene3d>
            <a:sp3d contourW="25400" prstMaterial="matte">
              <a:bevelT w="25400" h="55880" prst="artDeco"/>
              <a:contourClr>
                <a:schemeClr val="accent2">
                  <a:tint val="20000"/>
                </a:schemeClr>
              </a:contourClr>
            </a:sp3d>
          </a:bodyPr>
          <a:lstStyle/>
          <a:p>
            <a:r>
              <a:rPr lang="en-US" b="1" spc="50" dirty="0" smtClean="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rPr>
              <a:t>A. Breakthrough Products</a:t>
            </a:r>
            <a:endParaRPr lang="en-US" b="1" spc="50" dirty="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endParaRPr>
          </a:p>
        </p:txBody>
      </p:sp>
    </p:spTree>
    <p:extLst>
      <p:ext uri="{BB962C8B-B14F-4D97-AF65-F5344CB8AC3E}">
        <p14:creationId xmlns:p14="http://schemas.microsoft.com/office/powerpoint/2010/main" val="840609159"/>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rmAutofit fontScale="70000" lnSpcReduction="20000"/>
          </a:bodyPr>
          <a:lstStyle/>
          <a:p>
            <a:r>
              <a:rPr lang="en-US" i="1" dirty="0"/>
              <a:t>Breakthrough products </a:t>
            </a:r>
            <a:r>
              <a:rPr lang="en-US" dirty="0"/>
              <a:t>bring new technologies to the marketplace and often enable or require customers to do things in new ways. </a:t>
            </a:r>
            <a:endParaRPr lang="en-US" dirty="0" smtClean="0"/>
          </a:p>
          <a:p>
            <a:r>
              <a:rPr lang="en-US" dirty="0" smtClean="0"/>
              <a:t>For </a:t>
            </a:r>
            <a:r>
              <a:rPr lang="en-US" dirty="0"/>
              <a:t>example, in the late 1940s Edwin Land invented a film that developed as soon as it was exposed. This technology breakthrough changed people’s expectations about photography. </a:t>
            </a:r>
            <a:endParaRPr lang="en-US" dirty="0" smtClean="0"/>
          </a:p>
          <a:p>
            <a:r>
              <a:rPr lang="en-US" dirty="0" smtClean="0"/>
              <a:t>Although </a:t>
            </a:r>
            <a:r>
              <a:rPr lang="en-US" dirty="0"/>
              <a:t>its image quality never matched that of 35 mm film, the instant camera allowed amateurs to snap photos and share the results on the spot. </a:t>
            </a:r>
            <a:endParaRPr lang="en-US" dirty="0" smtClean="0"/>
          </a:p>
          <a:p>
            <a:r>
              <a:rPr lang="en-US" dirty="0" smtClean="0"/>
              <a:t>The </a:t>
            </a:r>
            <a:r>
              <a:rPr lang="en-US" dirty="0"/>
              <a:t>technology also provided the movie industry with a way to document sets (a process that people in the industry still call “</a:t>
            </a:r>
            <a:r>
              <a:rPr lang="en-US" dirty="0" err="1"/>
              <a:t>polaroiding</a:t>
            </a:r>
            <a:r>
              <a:rPr lang="en-US" dirty="0"/>
              <a:t>,” even though the technology is now digital), vastly simplified the process of making picture IDs, and won contracts from industries and governments all over the world. </a:t>
            </a:r>
          </a:p>
          <a:p>
            <a:endParaRPr lang="en-US" dirty="0"/>
          </a:p>
        </p:txBody>
      </p:sp>
      <p:sp>
        <p:nvSpPr>
          <p:cNvPr id="3" name="Title 2"/>
          <p:cNvSpPr>
            <a:spLocks noGrp="1"/>
          </p:cNvSpPr>
          <p:nvPr>
            <p:ph type="title"/>
          </p:nvPr>
        </p:nvSpPr>
        <p:spPr/>
        <p:txBody>
          <a:bodyPr/>
          <a:lstStyle/>
          <a:p>
            <a:r>
              <a:rPr lang="en-US" dirty="0"/>
              <a:t>Breakthrough products</a:t>
            </a:r>
          </a:p>
        </p:txBody>
      </p:sp>
    </p:spTree>
    <p:extLst>
      <p:ext uri="{BB962C8B-B14F-4D97-AF65-F5344CB8AC3E}">
        <p14:creationId xmlns:p14="http://schemas.microsoft.com/office/powerpoint/2010/main" val="1555905928"/>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rmAutofit/>
          </a:bodyPr>
          <a:lstStyle/>
          <a:p>
            <a:r>
              <a:rPr lang="en-US" b="1" dirty="0">
                <a:solidFill>
                  <a:srgbClr val="00B0F0"/>
                </a:solidFill>
                <a:effectLst>
                  <a:outerShdw blurRad="38100" dist="38100" dir="2700000" algn="tl">
                    <a:srgbClr val="000000">
                      <a:alpha val="43137"/>
                    </a:srgbClr>
                  </a:outerShdw>
                </a:effectLst>
              </a:rPr>
              <a:t>Technology </a:t>
            </a:r>
            <a:r>
              <a:rPr lang="en-US" b="1" dirty="0" smtClean="0">
                <a:solidFill>
                  <a:srgbClr val="00B0F0"/>
                </a:solidFill>
                <a:effectLst>
                  <a:outerShdw blurRad="38100" dist="38100" dir="2700000" algn="tl">
                    <a:srgbClr val="000000">
                      <a:alpha val="43137"/>
                    </a:srgbClr>
                  </a:outerShdw>
                </a:effectLst>
              </a:rPr>
              <a:t>risk. </a:t>
            </a:r>
            <a:r>
              <a:rPr lang="en-US" dirty="0" smtClean="0">
                <a:effectLst>
                  <a:outerShdw blurRad="38100" dist="38100" dir="2700000" algn="tl">
                    <a:srgbClr val="000000">
                      <a:alpha val="43137"/>
                    </a:srgbClr>
                  </a:outerShdw>
                </a:effectLst>
              </a:rPr>
              <a:t>Because </a:t>
            </a:r>
            <a:r>
              <a:rPr lang="en-US" dirty="0">
                <a:effectLst>
                  <a:outerShdw blurRad="38100" dist="38100" dir="2700000" algn="tl">
                    <a:srgbClr val="000000">
                      <a:alpha val="43137"/>
                    </a:srgbClr>
                  </a:outerShdw>
                </a:effectLst>
              </a:rPr>
              <a:t>we’re talking about a breakthrough </a:t>
            </a:r>
            <a:r>
              <a:rPr lang="en-US" dirty="0" smtClean="0">
                <a:effectLst>
                  <a:outerShdw blurRad="38100" dist="38100" dir="2700000" algn="tl">
                    <a:srgbClr val="000000">
                      <a:alpha val="43137"/>
                    </a:srgbClr>
                  </a:outerShdw>
                </a:effectLst>
              </a:rPr>
              <a:t>—a radical departure </a:t>
            </a:r>
            <a:r>
              <a:rPr lang="en-US" dirty="0">
                <a:effectLst>
                  <a:outerShdw blurRad="38100" dist="38100" dir="2700000" algn="tl">
                    <a:srgbClr val="000000">
                      <a:alpha val="43137"/>
                    </a:srgbClr>
                  </a:outerShdw>
                </a:effectLst>
              </a:rPr>
              <a:t>from what’s been done </a:t>
            </a:r>
            <a:r>
              <a:rPr lang="en-US" dirty="0" smtClean="0">
                <a:effectLst>
                  <a:outerShdw blurRad="38100" dist="38100" dir="2700000" algn="tl">
                    <a:srgbClr val="000000">
                      <a:alpha val="43137"/>
                    </a:srgbClr>
                  </a:outerShdw>
                </a:effectLst>
              </a:rPr>
              <a:t>before— </a:t>
            </a:r>
            <a:r>
              <a:rPr lang="en-US" dirty="0">
                <a:effectLst>
                  <a:outerShdw blurRad="38100" dist="38100" dir="2700000" algn="tl">
                    <a:srgbClr val="000000">
                      <a:alpha val="43137"/>
                    </a:srgbClr>
                  </a:outerShdw>
                </a:effectLst>
              </a:rPr>
              <a:t>no one can guarantee that </a:t>
            </a:r>
            <a:r>
              <a:rPr lang="en-US" dirty="0" smtClean="0">
                <a:effectLst>
                  <a:outerShdw blurRad="38100" dist="38100" dir="2700000" algn="tl">
                    <a:srgbClr val="000000">
                      <a:alpha val="43137"/>
                    </a:srgbClr>
                  </a:outerShdw>
                </a:effectLst>
              </a:rPr>
              <a:t>the product </a:t>
            </a:r>
            <a:r>
              <a:rPr lang="en-US" dirty="0">
                <a:effectLst>
                  <a:outerShdw blurRad="38100" dist="38100" dir="2700000" algn="tl">
                    <a:srgbClr val="000000">
                      <a:alpha val="43137"/>
                    </a:srgbClr>
                  </a:outerShdw>
                </a:effectLst>
              </a:rPr>
              <a:t>will really end up working</a:t>
            </a:r>
            <a:r>
              <a:rPr lang="en-US" dirty="0" smtClean="0">
                <a:effectLst>
                  <a:outerShdw blurRad="38100" dist="38100" dir="2700000" algn="tl">
                    <a:srgbClr val="000000">
                      <a:alpha val="43137"/>
                    </a:srgbClr>
                  </a:outerShdw>
                </a:effectLst>
              </a:rPr>
              <a:t>.</a:t>
            </a:r>
          </a:p>
          <a:p>
            <a:r>
              <a:rPr lang="en-US" b="1" dirty="0">
                <a:solidFill>
                  <a:srgbClr val="00B0F0"/>
                </a:solidFill>
                <a:effectLst>
                  <a:outerShdw blurRad="38100" dist="38100" dir="2700000" algn="tl">
                    <a:srgbClr val="000000">
                      <a:alpha val="43137"/>
                    </a:srgbClr>
                  </a:outerShdw>
                </a:effectLst>
              </a:rPr>
              <a:t>Market </a:t>
            </a:r>
            <a:r>
              <a:rPr lang="en-US" b="1" dirty="0" smtClean="0">
                <a:solidFill>
                  <a:srgbClr val="00B0F0"/>
                </a:solidFill>
                <a:effectLst>
                  <a:outerShdw blurRad="38100" dist="38100" dir="2700000" algn="tl">
                    <a:srgbClr val="000000">
                      <a:alpha val="43137"/>
                    </a:srgbClr>
                  </a:outerShdw>
                </a:effectLst>
              </a:rPr>
              <a:t>risk.</a:t>
            </a:r>
            <a:r>
              <a:rPr lang="en-US" b="1" dirty="0" smtClean="0">
                <a:effectLst>
                  <a:outerShdw blurRad="38100" dist="38100" dir="2700000" algn="tl">
                    <a:srgbClr val="000000">
                      <a:alpha val="43137"/>
                    </a:srgbClr>
                  </a:outerShdw>
                </a:effectLst>
              </a:rPr>
              <a:t> </a:t>
            </a:r>
            <a:r>
              <a:rPr lang="en-US" dirty="0">
                <a:effectLst>
                  <a:outerShdw blurRad="38100" dist="38100" dir="2700000" algn="tl">
                    <a:srgbClr val="000000">
                      <a:alpha val="43137"/>
                    </a:srgbClr>
                  </a:outerShdw>
                </a:effectLst>
              </a:rPr>
              <a:t>Because radical new products often require new </a:t>
            </a:r>
            <a:r>
              <a:rPr lang="en-US" dirty="0" smtClean="0">
                <a:effectLst>
                  <a:outerShdw blurRad="38100" dist="38100" dir="2700000" algn="tl">
                    <a:srgbClr val="000000">
                      <a:alpha val="43137"/>
                    </a:srgbClr>
                  </a:outerShdw>
                </a:effectLst>
              </a:rPr>
              <a:t>customer behaviors </a:t>
            </a:r>
            <a:r>
              <a:rPr lang="en-US" dirty="0">
                <a:effectLst>
                  <a:outerShdw blurRad="38100" dist="38100" dir="2700000" algn="tl">
                    <a:srgbClr val="000000">
                      <a:alpha val="43137"/>
                    </a:srgbClr>
                  </a:outerShdw>
                </a:effectLst>
              </a:rPr>
              <a:t>and literally create new needs in the market, there’s always </a:t>
            </a:r>
            <a:r>
              <a:rPr lang="en-US" dirty="0" smtClean="0">
                <a:effectLst>
                  <a:outerShdw blurRad="38100" dist="38100" dir="2700000" algn="tl">
                    <a:srgbClr val="000000">
                      <a:alpha val="43137"/>
                    </a:srgbClr>
                  </a:outerShdw>
                </a:effectLst>
              </a:rPr>
              <a:t>a chance —sometimes </a:t>
            </a:r>
            <a:r>
              <a:rPr lang="en-US" dirty="0">
                <a:effectLst>
                  <a:outerShdw blurRad="38100" dist="38100" dir="2700000" algn="tl">
                    <a:srgbClr val="000000">
                      <a:alpha val="43137"/>
                    </a:srgbClr>
                  </a:outerShdw>
                </a:effectLst>
              </a:rPr>
              <a:t>a big </a:t>
            </a:r>
            <a:r>
              <a:rPr lang="en-US" dirty="0" smtClean="0">
                <a:effectLst>
                  <a:outerShdw blurRad="38100" dist="38100" dir="2700000" algn="tl">
                    <a:srgbClr val="000000">
                      <a:alpha val="43137"/>
                    </a:srgbClr>
                  </a:outerShdw>
                </a:effectLst>
              </a:rPr>
              <a:t>chance— </a:t>
            </a:r>
            <a:r>
              <a:rPr lang="en-US" dirty="0">
                <a:effectLst>
                  <a:outerShdw blurRad="38100" dist="38100" dir="2700000" algn="tl">
                    <a:srgbClr val="000000">
                      <a:alpha val="43137"/>
                    </a:srgbClr>
                  </a:outerShdw>
                </a:effectLst>
              </a:rPr>
              <a:t>that customers won’t adopt </a:t>
            </a:r>
            <a:r>
              <a:rPr lang="en-US" dirty="0" smtClean="0">
                <a:effectLst>
                  <a:outerShdw blurRad="38100" dist="38100" dir="2700000" algn="tl">
                    <a:srgbClr val="000000">
                      <a:alpha val="43137"/>
                    </a:srgbClr>
                  </a:outerShdw>
                </a:effectLst>
              </a:rPr>
              <a:t>the new </a:t>
            </a:r>
            <a:r>
              <a:rPr lang="en-US" dirty="0">
                <a:effectLst>
                  <a:outerShdw blurRad="38100" dist="38100" dir="2700000" algn="tl">
                    <a:srgbClr val="000000">
                      <a:alpha val="43137"/>
                    </a:srgbClr>
                  </a:outerShdw>
                </a:effectLst>
              </a:rPr>
              <a:t>product.</a:t>
            </a:r>
          </a:p>
        </p:txBody>
      </p:sp>
      <p:sp>
        <p:nvSpPr>
          <p:cNvPr id="3" name="Title 2"/>
          <p:cNvSpPr>
            <a:spLocks noGrp="1"/>
          </p:cNvSpPr>
          <p:nvPr>
            <p:ph type="title"/>
          </p:nvPr>
        </p:nvSpPr>
        <p:spPr/>
        <p:txBody>
          <a:bodyPr/>
          <a:lstStyle/>
          <a:p>
            <a:r>
              <a:rPr lang="en-US" dirty="0"/>
              <a:t>But </a:t>
            </a:r>
            <a:r>
              <a:rPr lang="en-US" dirty="0">
                <a:ln w="18415" cmpd="sng">
                  <a:solidFill>
                    <a:srgbClr val="00B0F0"/>
                  </a:solidFill>
                  <a:prstDash val="solid"/>
                </a:ln>
                <a:solidFill>
                  <a:srgbClr val="00B0F0"/>
                </a:solidFill>
              </a:rPr>
              <a:t>breakthrough ventures </a:t>
            </a:r>
            <a:r>
              <a:rPr lang="en-US" dirty="0"/>
              <a:t>also entail risk:</a:t>
            </a:r>
          </a:p>
        </p:txBody>
      </p:sp>
    </p:spTree>
    <p:extLst>
      <p:ext uri="{BB962C8B-B14F-4D97-AF65-F5344CB8AC3E}">
        <p14:creationId xmlns:p14="http://schemas.microsoft.com/office/powerpoint/2010/main" val="3780248982"/>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rmAutofit fontScale="85000" lnSpcReduction="20000"/>
          </a:bodyPr>
          <a:lstStyle/>
          <a:p>
            <a:r>
              <a:rPr lang="en-US" b="1" dirty="0">
                <a:solidFill>
                  <a:srgbClr val="00B0F0"/>
                </a:solidFill>
                <a:effectLst>
                  <a:outerShdw blurRad="38100" dist="38100" dir="2700000" algn="tl">
                    <a:srgbClr val="000000">
                      <a:alpha val="43137"/>
                    </a:srgbClr>
                  </a:outerShdw>
                </a:effectLst>
              </a:rPr>
              <a:t>They usually take a long time to </a:t>
            </a:r>
            <a:r>
              <a:rPr lang="en-US" b="1" dirty="0" smtClean="0">
                <a:solidFill>
                  <a:srgbClr val="00B0F0"/>
                </a:solidFill>
                <a:effectLst>
                  <a:outerShdw blurRad="38100" dist="38100" dir="2700000" algn="tl">
                    <a:srgbClr val="000000">
                      <a:alpha val="43137"/>
                    </a:srgbClr>
                  </a:outerShdw>
                </a:effectLst>
              </a:rPr>
              <a:t>develop;</a:t>
            </a:r>
          </a:p>
          <a:p>
            <a:pPr lvl="1"/>
            <a:r>
              <a:rPr lang="en-US" dirty="0">
                <a:effectLst>
                  <a:outerShdw blurRad="38100" dist="38100" dir="2700000" algn="tl">
                    <a:srgbClr val="000000">
                      <a:alpha val="43137"/>
                    </a:srgbClr>
                  </a:outerShdw>
                </a:effectLst>
              </a:rPr>
              <a:t>Typically, radical or </a:t>
            </a:r>
            <a:r>
              <a:rPr lang="en-US" dirty="0" smtClean="0">
                <a:effectLst>
                  <a:outerShdw blurRad="38100" dist="38100" dir="2700000" algn="tl">
                    <a:srgbClr val="000000">
                      <a:alpha val="43137"/>
                    </a:srgbClr>
                  </a:outerShdw>
                </a:effectLst>
              </a:rPr>
              <a:t>breakthrough products </a:t>
            </a:r>
            <a:r>
              <a:rPr lang="en-US" dirty="0">
                <a:effectLst>
                  <a:outerShdw blurRad="38100" dist="38100" dir="2700000" algn="tl">
                    <a:srgbClr val="000000">
                      <a:alpha val="43137"/>
                    </a:srgbClr>
                  </a:outerShdw>
                </a:effectLst>
              </a:rPr>
              <a:t>start as a vision of what the company could do in </a:t>
            </a:r>
            <a:r>
              <a:rPr lang="en-US" dirty="0" smtClean="0">
                <a:effectLst>
                  <a:outerShdw blurRad="38100" dist="38100" dir="2700000" algn="tl">
                    <a:srgbClr val="000000">
                      <a:alpha val="43137"/>
                    </a:srgbClr>
                  </a:outerShdw>
                </a:effectLst>
              </a:rPr>
              <a:t>a particular </a:t>
            </a:r>
            <a:r>
              <a:rPr lang="en-US" dirty="0">
                <a:effectLst>
                  <a:outerShdw blurRad="38100" dist="38100" dir="2700000" algn="tl">
                    <a:srgbClr val="000000">
                      <a:alpha val="43137"/>
                    </a:srgbClr>
                  </a:outerShdw>
                </a:effectLst>
              </a:rPr>
              <a:t>technology or market area. Unlike improvements to </a:t>
            </a:r>
            <a:r>
              <a:rPr lang="en-US" dirty="0" smtClean="0">
                <a:effectLst>
                  <a:outerShdw blurRad="38100" dist="38100" dir="2700000" algn="tl">
                    <a:srgbClr val="000000">
                      <a:alpha val="43137"/>
                    </a:srgbClr>
                  </a:outerShdw>
                </a:effectLst>
              </a:rPr>
              <a:t>products that </a:t>
            </a:r>
            <a:r>
              <a:rPr lang="en-US" dirty="0">
                <a:effectLst>
                  <a:outerShdw blurRad="38100" dist="38100" dir="2700000" algn="tl">
                    <a:srgbClr val="000000">
                      <a:alpha val="43137"/>
                    </a:srgbClr>
                  </a:outerShdw>
                </a:effectLst>
              </a:rPr>
              <a:t>already exist, the company must place its bets on a possibility </a:t>
            </a:r>
            <a:r>
              <a:rPr lang="en-US" dirty="0" smtClean="0">
                <a:effectLst>
                  <a:outerShdw blurRad="38100" dist="38100" dir="2700000" algn="tl">
                    <a:srgbClr val="000000">
                      <a:alpha val="43137"/>
                    </a:srgbClr>
                  </a:outerShdw>
                </a:effectLst>
              </a:rPr>
              <a:t>that requires </a:t>
            </a:r>
            <a:r>
              <a:rPr lang="en-US" dirty="0">
                <a:effectLst>
                  <a:outerShdw blurRad="38100" dist="38100" dir="2700000" algn="tl">
                    <a:srgbClr val="000000">
                      <a:alpha val="43137"/>
                    </a:srgbClr>
                  </a:outerShdw>
                </a:effectLst>
              </a:rPr>
              <a:t>research — maybe not basic scientific research, but </a:t>
            </a:r>
            <a:r>
              <a:rPr lang="en-US" dirty="0" smtClean="0">
                <a:effectLst>
                  <a:outerShdw blurRad="38100" dist="38100" dir="2700000" algn="tl">
                    <a:srgbClr val="000000">
                      <a:alpha val="43137"/>
                    </a:srgbClr>
                  </a:outerShdw>
                </a:effectLst>
              </a:rPr>
              <a:t>research into </a:t>
            </a:r>
            <a:r>
              <a:rPr lang="en-US" dirty="0">
                <a:effectLst>
                  <a:outerShdw blurRad="38100" dist="38100" dir="2700000" algn="tl">
                    <a:srgbClr val="000000">
                      <a:alpha val="43137"/>
                    </a:srgbClr>
                  </a:outerShdw>
                </a:effectLst>
              </a:rPr>
              <a:t>the technology feasibility and the potential market acceptance of </a:t>
            </a:r>
            <a:r>
              <a:rPr lang="en-US" dirty="0" smtClean="0">
                <a:effectLst>
                  <a:outerShdw blurRad="38100" dist="38100" dir="2700000" algn="tl">
                    <a:srgbClr val="000000">
                      <a:alpha val="43137"/>
                    </a:srgbClr>
                  </a:outerShdw>
                </a:effectLst>
              </a:rPr>
              <a:t>its new </a:t>
            </a:r>
            <a:r>
              <a:rPr lang="en-US" dirty="0">
                <a:effectLst>
                  <a:outerShdw blurRad="38100" dist="38100" dir="2700000" algn="tl">
                    <a:srgbClr val="000000">
                      <a:alpha val="43137"/>
                    </a:srgbClr>
                  </a:outerShdw>
                </a:effectLst>
              </a:rPr>
              <a:t>idea.</a:t>
            </a:r>
            <a:endParaRPr lang="en-US" b="1" dirty="0" smtClean="0">
              <a:effectLst>
                <a:outerShdw blurRad="38100" dist="38100" dir="2700000" algn="tl">
                  <a:srgbClr val="000000">
                    <a:alpha val="43137"/>
                  </a:srgbClr>
                </a:outerShdw>
              </a:effectLst>
            </a:endParaRPr>
          </a:p>
          <a:p>
            <a:r>
              <a:rPr lang="en-US" b="1" dirty="0" smtClean="0">
                <a:solidFill>
                  <a:srgbClr val="00B0F0"/>
                </a:solidFill>
                <a:effectLst>
                  <a:outerShdw blurRad="38100" dist="38100" dir="2700000" algn="tl">
                    <a:srgbClr val="000000">
                      <a:alpha val="43137"/>
                    </a:srgbClr>
                  </a:outerShdw>
                </a:effectLst>
              </a:rPr>
              <a:t>At </a:t>
            </a:r>
            <a:r>
              <a:rPr lang="en-US" b="1" dirty="0">
                <a:solidFill>
                  <a:srgbClr val="00B0F0"/>
                </a:solidFill>
                <a:effectLst>
                  <a:outerShdw blurRad="38100" dist="38100" dir="2700000" algn="tl">
                    <a:srgbClr val="000000">
                      <a:alpha val="43137"/>
                    </a:srgbClr>
                  </a:outerShdw>
                </a:effectLst>
              </a:rPr>
              <a:t>some point, developing a breakthrough product usually requires </a:t>
            </a:r>
            <a:r>
              <a:rPr lang="en-US" b="1" dirty="0" smtClean="0">
                <a:solidFill>
                  <a:srgbClr val="00B0F0"/>
                </a:solidFill>
                <a:effectLst>
                  <a:outerShdw blurRad="38100" dist="38100" dir="2700000" algn="tl">
                    <a:srgbClr val="000000">
                      <a:alpha val="43137"/>
                    </a:srgbClr>
                  </a:outerShdw>
                </a:effectLst>
              </a:rPr>
              <a:t>a lot </a:t>
            </a:r>
            <a:r>
              <a:rPr lang="en-US" b="1" dirty="0">
                <a:solidFill>
                  <a:srgbClr val="00B0F0"/>
                </a:solidFill>
                <a:effectLst>
                  <a:outerShdw blurRad="38100" dist="38100" dir="2700000" algn="tl">
                    <a:srgbClr val="000000">
                      <a:alpha val="43137"/>
                    </a:srgbClr>
                  </a:outerShdw>
                </a:effectLst>
              </a:rPr>
              <a:t>of </a:t>
            </a:r>
            <a:r>
              <a:rPr lang="en-US" b="1" dirty="0" smtClean="0">
                <a:solidFill>
                  <a:srgbClr val="00B0F0"/>
                </a:solidFill>
                <a:effectLst>
                  <a:outerShdw blurRad="38100" dist="38100" dir="2700000" algn="tl">
                    <a:srgbClr val="000000">
                      <a:alpha val="43137"/>
                    </a:srgbClr>
                  </a:outerShdw>
                </a:effectLst>
              </a:rPr>
              <a:t>resources;</a:t>
            </a:r>
          </a:p>
          <a:p>
            <a:pPr lvl="1"/>
            <a:r>
              <a:rPr lang="en-US" dirty="0">
                <a:effectLst>
                  <a:outerShdw blurRad="38100" dist="38100" dir="2700000" algn="tl">
                    <a:srgbClr val="000000">
                      <a:alpha val="43137"/>
                    </a:srgbClr>
                  </a:outerShdw>
                </a:effectLst>
              </a:rPr>
              <a:t>The company must invest significant amounts in R&amp;D</a:t>
            </a:r>
            <a:r>
              <a:rPr lang="en-US" dirty="0" smtClean="0">
                <a:effectLst>
                  <a:outerShdw blurRad="38100" dist="38100" dir="2700000" algn="tl">
                    <a:srgbClr val="000000">
                      <a:alpha val="43137"/>
                    </a:srgbClr>
                  </a:outerShdw>
                </a:effectLst>
              </a:rPr>
              <a:t>, in </a:t>
            </a:r>
            <a:r>
              <a:rPr lang="en-US" dirty="0">
                <a:effectLst>
                  <a:outerShdw blurRad="38100" dist="38100" dir="2700000" algn="tl">
                    <a:srgbClr val="000000">
                      <a:alpha val="43137"/>
                    </a:srgbClr>
                  </a:outerShdw>
                </a:effectLst>
              </a:rPr>
              <a:t>infrastructure (such as manufacturing), and in market research </a:t>
            </a:r>
            <a:r>
              <a:rPr lang="en-US" dirty="0" smtClean="0">
                <a:effectLst>
                  <a:outerShdw blurRad="38100" dist="38100" dir="2700000" algn="tl">
                    <a:srgbClr val="000000">
                      <a:alpha val="43137"/>
                    </a:srgbClr>
                  </a:outerShdw>
                </a:effectLst>
              </a:rPr>
              <a:t>and development</a:t>
            </a:r>
            <a:r>
              <a:rPr lang="en-US" dirty="0">
                <a:effectLst>
                  <a:outerShdw blurRad="38100" dist="38100" dir="2700000" algn="tl">
                    <a:srgbClr val="000000">
                      <a:alpha val="43137"/>
                    </a:srgbClr>
                  </a:outerShdw>
                </a:effectLst>
              </a:rPr>
              <a:t>.</a:t>
            </a:r>
            <a:endParaRPr lang="en-US" b="1" dirty="0" smtClean="0">
              <a:effectLst>
                <a:outerShdw blurRad="38100" dist="38100" dir="2700000" algn="tl">
                  <a:srgbClr val="000000">
                    <a:alpha val="43137"/>
                  </a:srgbClr>
                </a:outerShdw>
              </a:effectLst>
            </a:endParaRPr>
          </a:p>
          <a:p>
            <a:endParaRPr lang="en-US" dirty="0">
              <a:effectLst>
                <a:outerShdw blurRad="38100" dist="38100" dir="2700000" algn="tl">
                  <a:srgbClr val="000000">
                    <a:alpha val="43137"/>
                  </a:srgbClr>
                </a:outerShdw>
              </a:effectLst>
            </a:endParaRPr>
          </a:p>
        </p:txBody>
      </p:sp>
      <p:sp>
        <p:nvSpPr>
          <p:cNvPr id="3" name="Title 2"/>
          <p:cNvSpPr>
            <a:spLocks noGrp="1"/>
          </p:cNvSpPr>
          <p:nvPr>
            <p:ph type="title"/>
          </p:nvPr>
        </p:nvSpPr>
        <p:spPr>
          <a:xfrm>
            <a:off x="1293812" y="381000"/>
            <a:ext cx="10287000" cy="1143000"/>
          </a:xfrm>
        </p:spPr>
        <p:txBody>
          <a:bodyPr>
            <a:normAutofit fontScale="90000"/>
          </a:bodyPr>
          <a:lstStyle/>
          <a:p>
            <a:r>
              <a:rPr lang="en-US" dirty="0"/>
              <a:t>The risk entailed </a:t>
            </a:r>
            <a:r>
              <a:rPr lang="en-US" dirty="0">
                <a:ln w="18415" cmpd="sng">
                  <a:solidFill>
                    <a:srgbClr val="00B0F0"/>
                  </a:solidFill>
                  <a:prstDash val="solid"/>
                </a:ln>
                <a:solidFill>
                  <a:srgbClr val="00B0F0"/>
                </a:solidFill>
              </a:rPr>
              <a:t>in developing</a:t>
            </a:r>
            <a:br>
              <a:rPr lang="en-US" dirty="0">
                <a:ln w="18415" cmpd="sng">
                  <a:solidFill>
                    <a:srgbClr val="00B0F0"/>
                  </a:solidFill>
                  <a:prstDash val="solid"/>
                </a:ln>
                <a:solidFill>
                  <a:srgbClr val="00B0F0"/>
                </a:solidFill>
              </a:rPr>
            </a:br>
            <a:r>
              <a:rPr lang="en-US" dirty="0">
                <a:ln w="18415" cmpd="sng">
                  <a:solidFill>
                    <a:srgbClr val="00B0F0"/>
                  </a:solidFill>
                  <a:prstDash val="solid"/>
                </a:ln>
                <a:solidFill>
                  <a:srgbClr val="00B0F0"/>
                </a:solidFill>
              </a:rPr>
              <a:t>breakthrough products </a:t>
            </a:r>
            <a:r>
              <a:rPr lang="en-US" dirty="0"/>
              <a:t>includes the following:</a:t>
            </a:r>
          </a:p>
        </p:txBody>
      </p:sp>
    </p:spTree>
    <p:extLst>
      <p:ext uri="{BB962C8B-B14F-4D97-AF65-F5344CB8AC3E}">
        <p14:creationId xmlns:p14="http://schemas.microsoft.com/office/powerpoint/2010/main" val="3345049760"/>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scene3d>
              <a:camera prst="orthographicFront"/>
              <a:lightRig rig="soft" dir="tl">
                <a:rot lat="0" lon="0" rev="0"/>
              </a:lightRig>
            </a:scene3d>
            <a:sp3d contourW="25400" prstMaterial="matte">
              <a:bevelT w="25400" h="55880" prst="artDeco"/>
              <a:contourClr>
                <a:schemeClr val="accent2">
                  <a:tint val="20000"/>
                </a:schemeClr>
              </a:contourClr>
            </a:sp3d>
          </a:bodyPr>
          <a:lstStyle/>
          <a:p>
            <a:r>
              <a:rPr lang="en-US" b="1" spc="50" dirty="0" smtClean="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rPr>
              <a:t>B. Platform Products</a:t>
            </a:r>
            <a:endParaRPr lang="en-US" b="1" spc="50" dirty="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endParaRPr>
          </a:p>
        </p:txBody>
      </p:sp>
    </p:spTree>
    <p:extLst>
      <p:ext uri="{BB962C8B-B14F-4D97-AF65-F5344CB8AC3E}">
        <p14:creationId xmlns:p14="http://schemas.microsoft.com/office/powerpoint/2010/main" val="2364115672"/>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ontent Placeholder 4"/>
          <p:cNvSpPr>
            <a:spLocks noGrp="1"/>
          </p:cNvSpPr>
          <p:nvPr>
            <p:ph idx="1"/>
          </p:nvPr>
        </p:nvSpPr>
        <p:spPr/>
        <p:txBody>
          <a:bodyPr>
            <a:normAutofit fontScale="77500" lnSpcReduction="20000"/>
          </a:bodyPr>
          <a:lstStyle/>
          <a:p>
            <a:r>
              <a:rPr lang="en-US" dirty="0"/>
              <a:t>Many companies develop </a:t>
            </a:r>
            <a:r>
              <a:rPr lang="en-US" b="1" i="1" dirty="0">
                <a:solidFill>
                  <a:srgbClr val="00B0F0"/>
                </a:solidFill>
              </a:rPr>
              <a:t>platform products </a:t>
            </a:r>
            <a:r>
              <a:rPr lang="en-US" dirty="0"/>
              <a:t>in order to make major </a:t>
            </a:r>
            <a:r>
              <a:rPr lang="en-US" dirty="0" smtClean="0"/>
              <a:t>changes in </a:t>
            </a:r>
            <a:r>
              <a:rPr lang="en-US" dirty="0"/>
              <a:t>existing product lines and to come up with new product lines</a:t>
            </a:r>
            <a:r>
              <a:rPr lang="en-US"/>
              <a:t>. </a:t>
            </a:r>
            <a:endParaRPr lang="en-US" smtClean="0"/>
          </a:p>
          <a:p>
            <a:r>
              <a:rPr lang="en-US" smtClean="0"/>
              <a:t>A </a:t>
            </a:r>
            <a:r>
              <a:rPr lang="en-US" b="1" i="1" dirty="0">
                <a:solidFill>
                  <a:srgbClr val="00B0F0"/>
                </a:solidFill>
              </a:rPr>
              <a:t>platform</a:t>
            </a:r>
            <a:r>
              <a:rPr lang="en-US" i="1" dirty="0"/>
              <a:t> </a:t>
            </a:r>
            <a:r>
              <a:rPr lang="en-US" dirty="0" smtClean="0"/>
              <a:t>is a </a:t>
            </a:r>
            <a:r>
              <a:rPr lang="en-US" dirty="0"/>
              <a:t>product that forms the base for a whole set of products. </a:t>
            </a:r>
            <a:endParaRPr lang="en-US" dirty="0" smtClean="0"/>
          </a:p>
          <a:p>
            <a:r>
              <a:rPr lang="en-US" dirty="0" smtClean="0"/>
              <a:t>For </a:t>
            </a:r>
            <a:r>
              <a:rPr lang="en-US" b="1" dirty="0">
                <a:solidFill>
                  <a:srgbClr val="FFFF00"/>
                </a:solidFill>
              </a:rPr>
              <a:t>example</a:t>
            </a:r>
            <a:r>
              <a:rPr lang="en-US" dirty="0"/>
              <a:t>, </a:t>
            </a:r>
            <a:r>
              <a:rPr lang="en-US" dirty="0" smtClean="0"/>
              <a:t>a blender </a:t>
            </a:r>
            <a:r>
              <a:rPr lang="en-US" dirty="0"/>
              <a:t>manufacturer will </a:t>
            </a:r>
            <a:r>
              <a:rPr lang="en-US" b="1" dirty="0">
                <a:solidFill>
                  <a:srgbClr val="00B050"/>
                </a:solidFill>
              </a:rPr>
              <a:t>design</a:t>
            </a:r>
            <a:r>
              <a:rPr lang="en-US" dirty="0"/>
              <a:t> the basics of a new blender line — </a:t>
            </a:r>
            <a:r>
              <a:rPr lang="en-US" dirty="0">
                <a:solidFill>
                  <a:srgbClr val="FFFF00"/>
                </a:solidFill>
              </a:rPr>
              <a:t>the motor</a:t>
            </a:r>
            <a:r>
              <a:rPr lang="en-US" dirty="0" smtClean="0"/>
              <a:t>, </a:t>
            </a:r>
            <a:r>
              <a:rPr lang="en-US" dirty="0" smtClean="0">
                <a:solidFill>
                  <a:srgbClr val="FFFF00"/>
                </a:solidFill>
              </a:rPr>
              <a:t>the </a:t>
            </a:r>
            <a:r>
              <a:rPr lang="en-US" dirty="0">
                <a:solidFill>
                  <a:srgbClr val="FFFF00"/>
                </a:solidFill>
              </a:rPr>
              <a:t>container</a:t>
            </a:r>
            <a:r>
              <a:rPr lang="en-US" dirty="0"/>
              <a:t>, </a:t>
            </a:r>
            <a:r>
              <a:rPr lang="en-US" dirty="0">
                <a:solidFill>
                  <a:srgbClr val="FFFF00"/>
                </a:solidFill>
              </a:rPr>
              <a:t>the base</a:t>
            </a:r>
            <a:r>
              <a:rPr lang="en-US" dirty="0"/>
              <a:t>, </a:t>
            </a:r>
            <a:r>
              <a:rPr lang="en-US" dirty="0">
                <a:solidFill>
                  <a:srgbClr val="FFFF00"/>
                </a:solidFill>
              </a:rPr>
              <a:t>the cover</a:t>
            </a:r>
            <a:r>
              <a:rPr lang="en-US" dirty="0"/>
              <a:t>, and so on — and use that as the </a:t>
            </a:r>
            <a:r>
              <a:rPr lang="en-US" dirty="0" smtClean="0"/>
              <a:t>fundamental architecture </a:t>
            </a:r>
            <a:r>
              <a:rPr lang="en-US" dirty="0"/>
              <a:t>or framework for a whole line of blenders. </a:t>
            </a:r>
            <a:endParaRPr lang="en-US" dirty="0" smtClean="0"/>
          </a:p>
          <a:p>
            <a:r>
              <a:rPr lang="en-US" dirty="0" smtClean="0"/>
              <a:t>It’s </a:t>
            </a:r>
            <a:r>
              <a:rPr lang="en-US" dirty="0"/>
              <a:t>an easy job </a:t>
            </a:r>
            <a:r>
              <a:rPr lang="en-US" dirty="0" smtClean="0"/>
              <a:t>to add </a:t>
            </a:r>
            <a:r>
              <a:rPr lang="en-US" dirty="0"/>
              <a:t>or subtract dials, to add a fancy cover, and to use other tweaks to </a:t>
            </a:r>
            <a:r>
              <a:rPr lang="en-US" dirty="0" smtClean="0"/>
              <a:t>differentiate the </a:t>
            </a:r>
            <a:r>
              <a:rPr lang="en-US" dirty="0"/>
              <a:t>top of the line from the bottom.</a:t>
            </a:r>
          </a:p>
        </p:txBody>
      </p:sp>
      <p:sp>
        <p:nvSpPr>
          <p:cNvPr id="4" name="Title 3"/>
          <p:cNvSpPr>
            <a:spLocks noGrp="1"/>
          </p:cNvSpPr>
          <p:nvPr>
            <p:ph type="title"/>
          </p:nvPr>
        </p:nvSpPr>
        <p:spPr/>
        <p:txBody>
          <a:bodyPr/>
          <a:lstStyle/>
          <a:p>
            <a:r>
              <a:rPr lang="en-US" dirty="0" smtClean="0"/>
              <a:t>Platform Product</a:t>
            </a:r>
            <a:endParaRPr lang="en-US" dirty="0"/>
          </a:p>
        </p:txBody>
      </p:sp>
    </p:spTree>
    <p:extLst>
      <p:ext uri="{BB962C8B-B14F-4D97-AF65-F5344CB8AC3E}">
        <p14:creationId xmlns:p14="http://schemas.microsoft.com/office/powerpoint/2010/main" val="1609496676"/>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scene3d>
              <a:camera prst="orthographicFront"/>
              <a:lightRig rig="soft" dir="tl">
                <a:rot lat="0" lon="0" rev="0"/>
              </a:lightRig>
            </a:scene3d>
            <a:sp3d contourW="25400" prstMaterial="matte">
              <a:bevelT w="25400" h="55880" prst="artDeco"/>
              <a:contourClr>
                <a:schemeClr val="accent2">
                  <a:tint val="20000"/>
                </a:schemeClr>
              </a:contourClr>
            </a:sp3d>
          </a:bodyPr>
          <a:lstStyle/>
          <a:p>
            <a:pPr marL="854075" indent="-854075"/>
            <a:r>
              <a:rPr lang="en-US" b="1" spc="50" dirty="0" smtClean="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rPr>
              <a:t>C. 	Derivative </a:t>
            </a:r>
            <a:r>
              <a:rPr lang="en-US" b="1" spc="50" dirty="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rPr>
              <a:t>and </a:t>
            </a:r>
            <a:r>
              <a:rPr lang="en-US" b="1" spc="50" dirty="0" smtClean="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rPr>
              <a:t>Support Products</a:t>
            </a:r>
            <a:endParaRPr lang="en-US" b="1" spc="50" dirty="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endParaRPr>
          </a:p>
        </p:txBody>
      </p:sp>
    </p:spTree>
    <p:extLst>
      <p:ext uri="{BB962C8B-B14F-4D97-AF65-F5344CB8AC3E}">
        <p14:creationId xmlns:p14="http://schemas.microsoft.com/office/powerpoint/2010/main" val="1387712874"/>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rmAutofit fontScale="92500" lnSpcReduction="10000"/>
          </a:bodyPr>
          <a:lstStyle/>
          <a:p>
            <a:r>
              <a:rPr lang="en-US" i="1" dirty="0">
                <a:effectLst/>
              </a:rPr>
              <a:t>Derivative and </a:t>
            </a:r>
            <a:r>
              <a:rPr lang="en-US" i="1" dirty="0" smtClean="0">
                <a:effectLst/>
              </a:rPr>
              <a:t>Support Products </a:t>
            </a:r>
            <a:r>
              <a:rPr lang="en-US" dirty="0">
                <a:effectLst/>
              </a:rPr>
              <a:t>include line extensions (for example, adding a new faucet to an existing faucet line), incremental improvements (adding a spray feature to a faucet that’s already in the market), cost reductions, and other changes to products that a company already has in the market. </a:t>
            </a:r>
            <a:endParaRPr lang="en-US" dirty="0" smtClean="0">
              <a:effectLst/>
            </a:endParaRPr>
          </a:p>
          <a:p>
            <a:r>
              <a:rPr lang="en-US" dirty="0" smtClean="0">
                <a:effectLst/>
              </a:rPr>
              <a:t>Derivative </a:t>
            </a:r>
            <a:r>
              <a:rPr lang="en-US" dirty="0">
                <a:effectLst/>
              </a:rPr>
              <a:t>product changes are very important. They enable your company to refresh existing product lines and to maintain its investment in those lines.</a:t>
            </a:r>
          </a:p>
          <a:p>
            <a:endParaRPr lang="en-US" dirty="0"/>
          </a:p>
        </p:txBody>
      </p:sp>
      <p:sp>
        <p:nvSpPr>
          <p:cNvPr id="3" name="Title 2"/>
          <p:cNvSpPr>
            <a:spLocks noGrp="1"/>
          </p:cNvSpPr>
          <p:nvPr>
            <p:ph type="title"/>
          </p:nvPr>
        </p:nvSpPr>
        <p:spPr/>
        <p:txBody>
          <a:bodyPr/>
          <a:lstStyle/>
          <a:p>
            <a:r>
              <a:rPr lang="en-US" dirty="0"/>
              <a:t>Derivative and Support Products</a:t>
            </a:r>
          </a:p>
        </p:txBody>
      </p:sp>
    </p:spTree>
    <p:extLst>
      <p:ext uri="{BB962C8B-B14F-4D97-AF65-F5344CB8AC3E}">
        <p14:creationId xmlns:p14="http://schemas.microsoft.com/office/powerpoint/2010/main" val="695516685"/>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dirty="0" smtClean="0"/>
              <a:t>Balancing Your Product Portfolio</a:t>
            </a:r>
            <a:endParaRPr lang="en-US" dirty="0"/>
          </a:p>
        </p:txBody>
      </p:sp>
    </p:spTree>
    <p:extLst>
      <p:ext uri="{BB962C8B-B14F-4D97-AF65-F5344CB8AC3E}">
        <p14:creationId xmlns:p14="http://schemas.microsoft.com/office/powerpoint/2010/main" val="608014961"/>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ontent Placeholder 4"/>
          <p:cNvSpPr>
            <a:spLocks noGrp="1"/>
          </p:cNvSpPr>
          <p:nvPr>
            <p:ph idx="1"/>
          </p:nvPr>
        </p:nvSpPr>
        <p:spPr/>
        <p:txBody>
          <a:bodyPr>
            <a:normAutofit fontScale="92500" lnSpcReduction="10000"/>
          </a:bodyPr>
          <a:lstStyle/>
          <a:p>
            <a:r>
              <a:rPr lang="en-US" dirty="0">
                <a:effectLst/>
              </a:rPr>
              <a:t>You want to distinguish between the types of new products so that you can assess how well your company’s new product portfolio is balanced. </a:t>
            </a:r>
            <a:endParaRPr lang="en-US" dirty="0" smtClean="0">
              <a:effectLst/>
            </a:endParaRPr>
          </a:p>
          <a:p>
            <a:r>
              <a:rPr lang="en-US" dirty="0" smtClean="0">
                <a:effectLst/>
              </a:rPr>
              <a:t>Do </a:t>
            </a:r>
            <a:r>
              <a:rPr lang="en-US" dirty="0">
                <a:effectLst/>
              </a:rPr>
              <a:t>your projects address both the long range and the short term? </a:t>
            </a:r>
            <a:endParaRPr lang="en-US" dirty="0" smtClean="0">
              <a:effectLst/>
            </a:endParaRPr>
          </a:p>
          <a:p>
            <a:r>
              <a:rPr lang="en-US" dirty="0" smtClean="0">
                <a:effectLst/>
              </a:rPr>
              <a:t>Are </a:t>
            </a:r>
            <a:r>
              <a:rPr lang="en-US" dirty="0">
                <a:effectLst/>
              </a:rPr>
              <a:t>you taking the kinds of risks that “breakthrough” implies? </a:t>
            </a:r>
            <a:endParaRPr lang="en-US" dirty="0" smtClean="0">
              <a:effectLst/>
            </a:endParaRPr>
          </a:p>
          <a:p>
            <a:r>
              <a:rPr lang="en-US" dirty="0" smtClean="0">
                <a:effectLst/>
              </a:rPr>
              <a:t>Do </a:t>
            </a:r>
            <a:r>
              <a:rPr lang="en-US" dirty="0">
                <a:effectLst/>
              </a:rPr>
              <a:t>you pay enough attention to your existing product lines and refresh them appropriately?</a:t>
            </a:r>
          </a:p>
          <a:p>
            <a:endParaRPr lang="en-US" dirty="0"/>
          </a:p>
        </p:txBody>
      </p:sp>
      <p:sp>
        <p:nvSpPr>
          <p:cNvPr id="4" name="Title 3"/>
          <p:cNvSpPr>
            <a:spLocks noGrp="1"/>
          </p:cNvSpPr>
          <p:nvPr>
            <p:ph type="title"/>
          </p:nvPr>
        </p:nvSpPr>
        <p:spPr/>
        <p:txBody>
          <a:bodyPr/>
          <a:lstStyle/>
          <a:p>
            <a:r>
              <a:rPr lang="en-US" dirty="0"/>
              <a:t>Balancing Your Product Portfolio</a:t>
            </a:r>
          </a:p>
        </p:txBody>
      </p:sp>
    </p:spTree>
    <p:extLst>
      <p:ext uri="{BB962C8B-B14F-4D97-AF65-F5344CB8AC3E}">
        <p14:creationId xmlns:p14="http://schemas.microsoft.com/office/powerpoint/2010/main" val="3578015306"/>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760412" y="1524000"/>
            <a:ext cx="10668000" cy="3200400"/>
          </a:xfrm>
        </p:spPr>
        <p:txBody>
          <a:bodyPr>
            <a:scene3d>
              <a:camera prst="orthographicFront"/>
              <a:lightRig rig="harsh" dir="t"/>
            </a:scene3d>
            <a:sp3d extrusionH="57150" prstMaterial="matte">
              <a:bevelT w="63500" h="12700" prst="angle"/>
              <a:contourClr>
                <a:schemeClr val="bg1">
                  <a:lumMod val="65000"/>
                </a:schemeClr>
              </a:contourClr>
            </a:sp3d>
          </a:bodyPr>
          <a:lstStyle/>
          <a:p>
            <a:pPr marL="1377950" indent="-1377950"/>
            <a:r>
              <a:rPr lang="en-US" sz="4800" b="1" dirty="0" smtClean="0">
                <a:ln/>
                <a:solidFill>
                  <a:srgbClr val="FFFF00"/>
                </a:solidFill>
                <a:effectLst>
                  <a:outerShdw blurRad="76200" dist="88900" dir="2700000" algn="tl" rotWithShape="0">
                    <a:prstClr val="black">
                      <a:alpha val="66000"/>
                    </a:prstClr>
                  </a:outerShdw>
                </a:effectLst>
              </a:rPr>
              <a:t>2.4  	Making </a:t>
            </a:r>
            <a:r>
              <a:rPr lang="en-US" sz="4800" b="1" dirty="0">
                <a:ln/>
                <a:solidFill>
                  <a:srgbClr val="FFFF00"/>
                </a:solidFill>
                <a:effectLst>
                  <a:outerShdw blurRad="76200" dist="88900" dir="2700000" algn="tl" rotWithShape="0">
                    <a:prstClr val="black">
                      <a:alpha val="66000"/>
                    </a:prstClr>
                  </a:outerShdw>
                </a:effectLst>
              </a:rPr>
              <a:t>the Most of Products, Services</a:t>
            </a:r>
            <a:r>
              <a:rPr lang="en-US" sz="4800" b="1" dirty="0" smtClean="0">
                <a:ln/>
                <a:solidFill>
                  <a:srgbClr val="FFFF00"/>
                </a:solidFill>
                <a:effectLst>
                  <a:outerShdw blurRad="76200" dist="88900" dir="2700000" algn="tl" rotWithShape="0">
                    <a:prstClr val="black">
                      <a:alpha val="66000"/>
                    </a:prstClr>
                  </a:outerShdw>
                </a:effectLst>
              </a:rPr>
              <a:t>, Solutions</a:t>
            </a:r>
            <a:r>
              <a:rPr lang="en-US" sz="4800" b="1" dirty="0">
                <a:ln/>
                <a:solidFill>
                  <a:srgbClr val="FFFF00"/>
                </a:solidFill>
                <a:effectLst>
                  <a:outerShdw blurRad="76200" dist="88900" dir="2700000" algn="tl" rotWithShape="0">
                    <a:prstClr val="black">
                      <a:alpha val="66000"/>
                    </a:prstClr>
                  </a:outerShdw>
                </a:effectLst>
              </a:rPr>
              <a:t>, and </a:t>
            </a:r>
            <a:r>
              <a:rPr lang="en-US" sz="4800" b="1" dirty="0" smtClean="0">
                <a:ln/>
                <a:solidFill>
                  <a:srgbClr val="FFFF00"/>
                </a:solidFill>
                <a:effectLst>
                  <a:outerShdw blurRad="76200" dist="88900" dir="2700000" algn="tl" rotWithShape="0">
                    <a:prstClr val="black">
                      <a:alpha val="66000"/>
                    </a:prstClr>
                  </a:outerShdw>
                </a:effectLst>
              </a:rPr>
              <a:t>Experience</a:t>
            </a:r>
            <a:br>
              <a:rPr lang="en-US" sz="4800" b="1" dirty="0" smtClean="0">
                <a:ln/>
                <a:solidFill>
                  <a:srgbClr val="FFFF00"/>
                </a:solidFill>
                <a:effectLst>
                  <a:outerShdw blurRad="76200" dist="88900" dir="2700000" algn="tl" rotWithShape="0">
                    <a:prstClr val="black">
                      <a:alpha val="66000"/>
                    </a:prstClr>
                  </a:outerShdw>
                </a:effectLst>
              </a:rPr>
            </a:br>
            <a:endParaRPr lang="en-US" sz="4800" b="1" dirty="0">
              <a:ln/>
              <a:solidFill>
                <a:srgbClr val="FFFF00"/>
              </a:solidFill>
              <a:effectLst>
                <a:outerShdw blurRad="76200" dist="88900" dir="2700000" algn="tl" rotWithShape="0">
                  <a:prstClr val="black">
                    <a:alpha val="66000"/>
                  </a:prstClr>
                </a:outerShdw>
              </a:effectLst>
            </a:endParaRPr>
          </a:p>
        </p:txBody>
      </p:sp>
    </p:spTree>
    <p:extLst>
      <p:ext uri="{BB962C8B-B14F-4D97-AF65-F5344CB8AC3E}">
        <p14:creationId xmlns:p14="http://schemas.microsoft.com/office/powerpoint/2010/main" val="3409314157"/>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ounded Rectangle 5"/>
          <p:cNvSpPr/>
          <p:nvPr/>
        </p:nvSpPr>
        <p:spPr>
          <a:xfrm>
            <a:off x="4603630" y="685800"/>
            <a:ext cx="2819400" cy="1066800"/>
          </a:xfrm>
          <a:prstGeom prst="roundRect">
            <a:avLst>
              <a:gd name="adj" fmla="val 50000"/>
            </a:avLst>
          </a:prstGeom>
          <a:effectLst>
            <a:outerShdw blurRad="292100" dist="215900" dir="2700000" algn="tl" rotWithShape="0">
              <a:prstClr val="black">
                <a:alpha val="51000"/>
              </a:prstClr>
            </a:outerShdw>
          </a:effectLst>
          <a:scene3d>
            <a:camera prst="orthographicFront"/>
            <a:lightRig rig="glow" dir="t"/>
          </a:scene3d>
          <a:sp3d prstMaterial="clear">
            <a:bevelT w="425450" h="43815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Content Placeholder 4"/>
          <p:cNvSpPr>
            <a:spLocks noGrp="1"/>
          </p:cNvSpPr>
          <p:nvPr>
            <p:ph idx="1"/>
          </p:nvPr>
        </p:nvSpPr>
        <p:spPr/>
        <p:txBody>
          <a:bodyPr>
            <a:normAutofit fontScale="85000" lnSpcReduction="20000"/>
          </a:bodyPr>
          <a:lstStyle/>
          <a:p>
            <a:r>
              <a:rPr lang="en-US" dirty="0">
                <a:effectLst/>
              </a:rPr>
              <a:t>Some companies develop and market products, and some companies develop and market services. </a:t>
            </a:r>
            <a:endParaRPr lang="en-US" dirty="0" smtClean="0">
              <a:effectLst/>
            </a:endParaRPr>
          </a:p>
          <a:p>
            <a:r>
              <a:rPr lang="en-US" dirty="0" smtClean="0">
                <a:effectLst/>
              </a:rPr>
              <a:t>In </a:t>
            </a:r>
            <a:r>
              <a:rPr lang="en-US" dirty="0">
                <a:effectLst/>
              </a:rPr>
              <a:t>today’s business world, though, more and more companies look first at the needs and wants of their customers and then they develop solutions and experiences that combine products and services to meet all those needs and wants. </a:t>
            </a:r>
            <a:endParaRPr lang="en-US" dirty="0" smtClean="0">
              <a:effectLst/>
            </a:endParaRPr>
          </a:p>
          <a:p>
            <a:r>
              <a:rPr lang="en-US" dirty="0" smtClean="0">
                <a:effectLst/>
              </a:rPr>
              <a:t>You </a:t>
            </a:r>
            <a:r>
              <a:rPr lang="en-US" dirty="0">
                <a:effectLst/>
              </a:rPr>
              <a:t>shouldn’t limit your thinking about products to just products, or your thinking about services to just services. </a:t>
            </a:r>
            <a:endParaRPr lang="en-US" dirty="0" smtClean="0">
              <a:effectLst/>
            </a:endParaRPr>
          </a:p>
          <a:p>
            <a:r>
              <a:rPr lang="en-US" b="1" dirty="0" smtClean="0">
                <a:solidFill>
                  <a:srgbClr val="FFFF00"/>
                </a:solidFill>
                <a:effectLst/>
              </a:rPr>
              <a:t>Expanding </a:t>
            </a:r>
            <a:r>
              <a:rPr lang="en-US" b="1" dirty="0">
                <a:solidFill>
                  <a:srgbClr val="FFFF00"/>
                </a:solidFill>
                <a:effectLst/>
              </a:rPr>
              <a:t>your horizons </a:t>
            </a:r>
            <a:r>
              <a:rPr lang="en-US" dirty="0">
                <a:effectLst/>
              </a:rPr>
              <a:t>can expand your </a:t>
            </a:r>
            <a:r>
              <a:rPr lang="en-US" b="1" dirty="0">
                <a:solidFill>
                  <a:srgbClr val="00B050"/>
                </a:solidFill>
                <a:effectLst/>
              </a:rPr>
              <a:t>customer base</a:t>
            </a:r>
            <a:r>
              <a:rPr lang="en-US" dirty="0">
                <a:effectLst/>
              </a:rPr>
              <a:t>, your </a:t>
            </a:r>
            <a:r>
              <a:rPr lang="en-US" b="1" dirty="0">
                <a:solidFill>
                  <a:srgbClr val="00B050"/>
                </a:solidFill>
                <a:effectLst/>
              </a:rPr>
              <a:t>profits</a:t>
            </a:r>
            <a:r>
              <a:rPr lang="en-US" dirty="0">
                <a:effectLst/>
              </a:rPr>
              <a:t>, and the </a:t>
            </a:r>
            <a:r>
              <a:rPr lang="en-US" b="1" dirty="0">
                <a:solidFill>
                  <a:srgbClr val="00B050"/>
                </a:solidFill>
                <a:effectLst/>
              </a:rPr>
              <a:t>lifecycles</a:t>
            </a:r>
            <a:r>
              <a:rPr lang="en-US" dirty="0">
                <a:effectLst/>
              </a:rPr>
              <a:t> of your products.</a:t>
            </a:r>
          </a:p>
          <a:p>
            <a:endParaRPr lang="en-US" dirty="0"/>
          </a:p>
        </p:txBody>
      </p:sp>
      <p:sp>
        <p:nvSpPr>
          <p:cNvPr id="4" name="Title 3"/>
          <p:cNvSpPr>
            <a:spLocks noGrp="1"/>
          </p:cNvSpPr>
          <p:nvPr>
            <p:ph type="title"/>
          </p:nvPr>
        </p:nvSpPr>
        <p:spPr/>
        <p:txBody>
          <a:bodyPr/>
          <a:lstStyle/>
          <a:p>
            <a:pPr algn="ctr"/>
            <a:r>
              <a:rPr lang="en-US" b="1" dirty="0" smtClean="0">
                <a:ln/>
                <a:effectLst>
                  <a:outerShdw blurRad="76200" dist="88900" dir="2700000" algn="tl" rotWithShape="0">
                    <a:prstClr val="black">
                      <a:alpha val="66000"/>
                    </a:prstClr>
                  </a:outerShdw>
                </a:effectLst>
              </a:rPr>
              <a:t>Intro</a:t>
            </a:r>
            <a:endParaRPr lang="en-US" dirty="0"/>
          </a:p>
        </p:txBody>
      </p:sp>
    </p:spTree>
    <p:extLst>
      <p:ext uri="{BB962C8B-B14F-4D97-AF65-F5344CB8AC3E}">
        <p14:creationId xmlns:p14="http://schemas.microsoft.com/office/powerpoint/2010/main" val="4214173757"/>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rmAutofit lnSpcReduction="10000"/>
          </a:bodyPr>
          <a:lstStyle/>
          <a:p>
            <a:r>
              <a:rPr lang="en-US" dirty="0"/>
              <a:t>The product includes </a:t>
            </a:r>
            <a:r>
              <a:rPr lang="en-US" b="1" dirty="0">
                <a:solidFill>
                  <a:srgbClr val="FFFF00"/>
                </a:solidFill>
              </a:rPr>
              <a:t>the experience</a:t>
            </a:r>
            <a:r>
              <a:rPr lang="en-US" dirty="0" smtClean="0"/>
              <a:t>.</a:t>
            </a:r>
          </a:p>
          <a:p>
            <a:r>
              <a:rPr lang="en-US" dirty="0"/>
              <a:t>The solution includes specialized </a:t>
            </a:r>
            <a:r>
              <a:rPr lang="en-US" b="1" dirty="0">
                <a:solidFill>
                  <a:srgbClr val="FFFF00"/>
                </a:solidFill>
              </a:rPr>
              <a:t>knowledge</a:t>
            </a:r>
            <a:r>
              <a:rPr lang="en-US" dirty="0" smtClean="0"/>
              <a:t>.</a:t>
            </a:r>
          </a:p>
          <a:p>
            <a:r>
              <a:rPr lang="en-US" dirty="0"/>
              <a:t>The product developer takes over some of your </a:t>
            </a:r>
            <a:r>
              <a:rPr lang="en-US" b="1" dirty="0">
                <a:solidFill>
                  <a:srgbClr val="FFFF00"/>
                </a:solidFill>
              </a:rPr>
              <a:t>work</a:t>
            </a:r>
            <a:r>
              <a:rPr lang="en-US" dirty="0" smtClean="0"/>
              <a:t>.</a:t>
            </a:r>
          </a:p>
          <a:p>
            <a:r>
              <a:rPr lang="en-US" dirty="0"/>
              <a:t>Other great things support the product or service</a:t>
            </a:r>
            <a:r>
              <a:rPr lang="en-US" dirty="0" smtClean="0"/>
              <a:t>.</a:t>
            </a:r>
          </a:p>
          <a:p>
            <a:r>
              <a:rPr lang="en-US" dirty="0"/>
              <a:t>You get the service plus more</a:t>
            </a:r>
            <a:r>
              <a:rPr lang="en-US" dirty="0" smtClean="0"/>
              <a:t>.</a:t>
            </a:r>
          </a:p>
          <a:p>
            <a:r>
              <a:rPr lang="en-US" dirty="0"/>
              <a:t>The brand/cause influences the purchase</a:t>
            </a:r>
            <a:r>
              <a:rPr lang="en-US" dirty="0" smtClean="0"/>
              <a:t>.</a:t>
            </a:r>
          </a:p>
          <a:p>
            <a:endParaRPr lang="en-US" dirty="0"/>
          </a:p>
        </p:txBody>
      </p:sp>
      <p:sp>
        <p:nvSpPr>
          <p:cNvPr id="3" name="Title 2"/>
          <p:cNvSpPr>
            <a:spLocks noGrp="1"/>
          </p:cNvSpPr>
          <p:nvPr>
            <p:ph type="title"/>
          </p:nvPr>
        </p:nvSpPr>
        <p:spPr/>
        <p:txBody>
          <a:bodyPr>
            <a:normAutofit/>
          </a:bodyPr>
          <a:lstStyle/>
          <a:p>
            <a:r>
              <a:rPr lang="en-US" dirty="0" smtClean="0"/>
              <a:t>Examples of “Products” Featuring Extras that Customers Pay for</a:t>
            </a:r>
            <a:endParaRPr lang="en-US" dirty="0"/>
          </a:p>
        </p:txBody>
      </p:sp>
    </p:spTree>
    <p:extLst>
      <p:ext uri="{BB962C8B-B14F-4D97-AF65-F5344CB8AC3E}">
        <p14:creationId xmlns:p14="http://schemas.microsoft.com/office/powerpoint/2010/main" val="544194057"/>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par>
    </p:tnLst>
  </p:timing>
</p:sld>
</file>

<file path=ppt/tags/tag1.xml><?xml version="1.0" encoding="utf-8"?>
<p:tagLst xmlns:a="http://schemas.openxmlformats.org/drawingml/2006/main" xmlns:r="http://schemas.openxmlformats.org/officeDocument/2006/relationships" xmlns:p="http://schemas.openxmlformats.org/presentationml/2006/main">
  <p:tag name="ISPRING_RESOURCE_PATHS_HASH_PRESENTER" val="15bc54d9ec95428c7ff922dbe9fca3f57e45126"/>
</p:tagLst>
</file>

<file path=ppt/theme/theme1.xml><?xml version="1.0" encoding="utf-8"?>
<a:theme xmlns:a="http://schemas.openxmlformats.org/drawingml/2006/main" name="Woodgrain 16x9">
  <a:themeElements>
    <a:clrScheme name="Woodgrain_16x9">
      <a:dk1>
        <a:sysClr val="windowText" lastClr="000000"/>
      </a:dk1>
      <a:lt1>
        <a:sysClr val="window" lastClr="FFFFFF"/>
      </a:lt1>
      <a:dk2>
        <a:srgbClr val="90B365"/>
      </a:dk2>
      <a:lt2>
        <a:srgbClr val="EEECE1"/>
      </a:lt2>
      <a:accent1>
        <a:srgbClr val="4283D2"/>
      </a:accent1>
      <a:accent2>
        <a:srgbClr val="6E9D35"/>
      </a:accent2>
      <a:accent3>
        <a:srgbClr val="DE6742"/>
      </a:accent3>
      <a:accent4>
        <a:srgbClr val="8F73DF"/>
      </a:accent4>
      <a:accent5>
        <a:srgbClr val="CB991B"/>
      </a:accent5>
      <a:accent6>
        <a:srgbClr val="7F7F7F"/>
      </a:accent6>
      <a:hlink>
        <a:srgbClr val="90B365"/>
      </a:hlink>
      <a:folHlink>
        <a:srgbClr val="7F7F7F"/>
      </a:folHlink>
    </a:clrScheme>
    <a:fontScheme name="Century">
      <a:majorFont>
        <a:latin typeface="Century"/>
        <a:ea typeface=""/>
        <a:cs typeface=""/>
      </a:majorFont>
      <a:minorFont>
        <a:latin typeface="Century"/>
        <a:ea typeface=""/>
        <a:cs typeface=""/>
      </a:minorFont>
    </a:fontScheme>
    <a:fmtScheme name="Elemental">
      <a:fillStyleLst>
        <a:solidFill>
          <a:schemeClr val="phClr"/>
        </a:solidFill>
        <a:gradFill rotWithShape="1">
          <a:gsLst>
            <a:gs pos="0">
              <a:schemeClr val="phClr">
                <a:tint val="90000"/>
              </a:schemeClr>
            </a:gs>
            <a:gs pos="48000">
              <a:schemeClr val="phClr">
                <a:tint val="54000"/>
                <a:satMod val="140000"/>
              </a:schemeClr>
            </a:gs>
            <a:gs pos="100000">
              <a:schemeClr val="phClr">
                <a:tint val="24000"/>
                <a:satMod val="260000"/>
              </a:schemeClr>
            </a:gs>
          </a:gsLst>
          <a:lin ang="16200000" scaled="1"/>
        </a:gradFill>
        <a:gradFill rotWithShape="1">
          <a:gsLst>
            <a:gs pos="0">
              <a:schemeClr val="phClr"/>
            </a:gs>
            <a:gs pos="100000">
              <a:schemeClr val="phClr">
                <a:shade val="48000"/>
                <a:satMod val="180000"/>
                <a:lumMod val="94000"/>
              </a:schemeClr>
            </a:gs>
            <a:gs pos="100000">
              <a:schemeClr val="phClr">
                <a:shade val="48000"/>
                <a:satMod val="180000"/>
                <a:lumMod val="94000"/>
              </a:schemeClr>
            </a:gs>
          </a:gsLst>
          <a:lin ang="4140000" scaled="1"/>
        </a:gradFill>
      </a:fillStyleLst>
      <a:lnStyleLst>
        <a:ln w="12700" cap="flat" cmpd="sng" algn="ctr">
          <a:solidFill>
            <a:schemeClr val="phClr"/>
          </a:solidFill>
          <a:prstDash val="solid"/>
        </a:ln>
        <a:ln w="19050" cap="flat" cmpd="sng" algn="ctr">
          <a:solidFill>
            <a:schemeClr val="phClr"/>
          </a:solidFill>
          <a:prstDash val="solid"/>
        </a:ln>
        <a:ln w="28575" cap="flat" cmpd="sng" algn="ctr">
          <a:solidFill>
            <a:schemeClr val="phClr"/>
          </a:solidFill>
          <a:prstDash val="solid"/>
        </a:ln>
      </a:lnStyleLst>
      <a:effectStyleLst>
        <a:effectStyle>
          <a:effectLst>
            <a:outerShdw blurRad="63500" dist="12700" dir="5400000" sx="102000" sy="102000" rotWithShape="0">
              <a:srgbClr val="000000">
                <a:alpha val="32000"/>
              </a:srgbClr>
            </a:outerShdw>
          </a:effectLst>
        </a:effectStyle>
        <a:effectStyle>
          <a:effectLst>
            <a:outerShdw blurRad="76200" dist="38100" dir="5400000" rotWithShape="0">
              <a:srgbClr val="000000">
                <a:alpha val="60000"/>
              </a:srgbClr>
            </a:outerShdw>
          </a:effectLst>
          <a:scene3d>
            <a:camera prst="orthographicFront">
              <a:rot lat="0" lon="0" rev="0"/>
            </a:camera>
            <a:lightRig rig="threePt" dir="tl">
              <a:rot lat="0" lon="0" rev="19800000"/>
            </a:lightRig>
          </a:scene3d>
          <a:sp3d prstMaterial="plastic">
            <a:bevelT w="25400" h="19050"/>
          </a:sp3d>
        </a:effectStyle>
        <a:effectStyle>
          <a:effectLst>
            <a:outerShdw blurRad="114300" dist="114300" dir="5400000" rotWithShape="0">
              <a:srgbClr val="000000">
                <a:alpha val="70000"/>
              </a:srgbClr>
            </a:outerShdw>
          </a:effectLst>
          <a:scene3d>
            <a:camera prst="orthographicFront">
              <a:rot lat="0" lon="0" rev="0"/>
            </a:camera>
            <a:lightRig rig="threePt" dir="t">
              <a:rot lat="0" lon="0" rev="19800000"/>
            </a:lightRig>
          </a:scene3d>
          <a:sp3d prstMaterial="plastic">
            <a:bevelT w="38100" h="31750"/>
          </a:sp3d>
        </a:effectStyle>
      </a:effectStyleLst>
      <a:bgFillStyleLst>
        <a:solidFill>
          <a:schemeClr val="phClr"/>
        </a:solidFill>
        <a:solidFill>
          <a:schemeClr val="phClr">
            <a:tint val="95000"/>
            <a:satMod val="170000"/>
          </a:schemeClr>
        </a:solidFill>
        <a:gradFill rotWithShape="1">
          <a:gsLst>
            <a:gs pos="0">
              <a:schemeClr val="phClr">
                <a:tint val="93000"/>
                <a:shade val="98000"/>
                <a:satMod val="150000"/>
                <a:lumMod val="102000"/>
              </a:schemeClr>
            </a:gs>
            <a:gs pos="50000">
              <a:schemeClr val="phClr">
                <a:tint val="98000"/>
                <a:shade val="90000"/>
                <a:satMod val="130000"/>
                <a:lumMod val="103000"/>
              </a:schemeClr>
            </a:gs>
            <a:gs pos="100000">
              <a:schemeClr val="phClr">
                <a:shade val="63000"/>
                <a:satMod val="120000"/>
              </a:schemeClr>
            </a:gs>
          </a:gsLst>
          <a:lin ang="5400000" scaled="0"/>
        </a:gradFill>
      </a:bgFillStyleLst>
    </a:fmtScheme>
  </a:themeElements>
  <a:objectDefaults/>
  <a:extraClrSchemeLst/>
</a:theme>
</file>

<file path=ppt/theme/theme2.xml><?xml version="1.0" encoding="utf-8"?>
<a:theme xmlns:a="http://schemas.openxmlformats.org/drawingml/2006/main" name="Office Theme">
  <a:themeElements>
    <a:clrScheme name="Woodgrain_16x9">
      <a:dk1>
        <a:sysClr val="windowText" lastClr="000000"/>
      </a:dk1>
      <a:lt1>
        <a:sysClr val="window" lastClr="FFFFFF"/>
      </a:lt1>
      <a:dk2>
        <a:srgbClr val="90B365"/>
      </a:dk2>
      <a:lt2>
        <a:srgbClr val="EEECE1"/>
      </a:lt2>
      <a:accent1>
        <a:srgbClr val="4283D2"/>
      </a:accent1>
      <a:accent2>
        <a:srgbClr val="6E9D35"/>
      </a:accent2>
      <a:accent3>
        <a:srgbClr val="DE6742"/>
      </a:accent3>
      <a:accent4>
        <a:srgbClr val="8F73DF"/>
      </a:accent4>
      <a:accent5>
        <a:srgbClr val="CB991B"/>
      </a:accent5>
      <a:accent6>
        <a:srgbClr val="7F7F7F"/>
      </a:accent6>
      <a:hlink>
        <a:srgbClr val="90B365"/>
      </a:hlink>
      <a:folHlink>
        <a:srgbClr val="7F7F7F"/>
      </a:folHlink>
    </a:clrScheme>
    <a:fontScheme name="Century">
      <a:majorFont>
        <a:latin typeface="Century"/>
        <a:ea typeface=""/>
        <a:cs typeface=""/>
      </a:majorFont>
      <a:minorFont>
        <a:latin typeface="Century"/>
        <a:ea typeface=""/>
        <a:cs typeface=""/>
      </a:minorFont>
    </a:fontScheme>
    <a:fmtScheme name="Elemental">
      <a:fillStyleLst>
        <a:solidFill>
          <a:schemeClr val="phClr"/>
        </a:solidFill>
        <a:gradFill rotWithShape="1">
          <a:gsLst>
            <a:gs pos="0">
              <a:schemeClr val="phClr">
                <a:tint val="90000"/>
              </a:schemeClr>
            </a:gs>
            <a:gs pos="48000">
              <a:schemeClr val="phClr">
                <a:tint val="54000"/>
                <a:satMod val="140000"/>
              </a:schemeClr>
            </a:gs>
            <a:gs pos="100000">
              <a:schemeClr val="phClr">
                <a:tint val="24000"/>
                <a:satMod val="260000"/>
              </a:schemeClr>
            </a:gs>
          </a:gsLst>
          <a:lin ang="16200000" scaled="1"/>
        </a:gradFill>
        <a:gradFill rotWithShape="1">
          <a:gsLst>
            <a:gs pos="0">
              <a:schemeClr val="phClr"/>
            </a:gs>
            <a:gs pos="100000">
              <a:schemeClr val="phClr">
                <a:shade val="48000"/>
                <a:satMod val="180000"/>
                <a:lumMod val="94000"/>
              </a:schemeClr>
            </a:gs>
            <a:gs pos="100000">
              <a:schemeClr val="phClr">
                <a:shade val="48000"/>
                <a:satMod val="180000"/>
                <a:lumMod val="94000"/>
              </a:schemeClr>
            </a:gs>
          </a:gsLst>
          <a:lin ang="4140000" scaled="1"/>
        </a:gradFill>
      </a:fillStyleLst>
      <a:lnStyleLst>
        <a:ln w="12700" cap="flat" cmpd="sng" algn="ctr">
          <a:solidFill>
            <a:schemeClr val="phClr"/>
          </a:solidFill>
          <a:prstDash val="solid"/>
        </a:ln>
        <a:ln w="19050" cap="flat" cmpd="sng" algn="ctr">
          <a:solidFill>
            <a:schemeClr val="phClr"/>
          </a:solidFill>
          <a:prstDash val="solid"/>
        </a:ln>
        <a:ln w="28575" cap="flat" cmpd="sng" algn="ctr">
          <a:solidFill>
            <a:schemeClr val="phClr"/>
          </a:solidFill>
          <a:prstDash val="solid"/>
        </a:ln>
      </a:lnStyleLst>
      <a:effectStyleLst>
        <a:effectStyle>
          <a:effectLst>
            <a:outerShdw blurRad="63500" dist="12700" dir="5400000" sx="102000" sy="102000" rotWithShape="0">
              <a:srgbClr val="000000">
                <a:alpha val="32000"/>
              </a:srgbClr>
            </a:outerShdw>
          </a:effectLst>
        </a:effectStyle>
        <a:effectStyle>
          <a:effectLst>
            <a:outerShdw blurRad="76200" dist="38100" dir="5400000" rotWithShape="0">
              <a:srgbClr val="000000">
                <a:alpha val="60000"/>
              </a:srgbClr>
            </a:outerShdw>
          </a:effectLst>
          <a:scene3d>
            <a:camera prst="orthographicFront">
              <a:rot lat="0" lon="0" rev="0"/>
            </a:camera>
            <a:lightRig rig="threePt" dir="tl">
              <a:rot lat="0" lon="0" rev="19800000"/>
            </a:lightRig>
          </a:scene3d>
          <a:sp3d prstMaterial="plastic">
            <a:bevelT w="25400" h="19050"/>
          </a:sp3d>
        </a:effectStyle>
        <a:effectStyle>
          <a:effectLst>
            <a:outerShdw blurRad="114300" dist="114300" dir="5400000" rotWithShape="0">
              <a:srgbClr val="000000">
                <a:alpha val="70000"/>
              </a:srgbClr>
            </a:outerShdw>
          </a:effectLst>
          <a:scene3d>
            <a:camera prst="orthographicFront">
              <a:rot lat="0" lon="0" rev="0"/>
            </a:camera>
            <a:lightRig rig="threePt" dir="t">
              <a:rot lat="0" lon="0" rev="19800000"/>
            </a:lightRig>
          </a:scene3d>
          <a:sp3d prstMaterial="plastic">
            <a:bevelT w="38100" h="31750"/>
          </a:sp3d>
        </a:effectStyle>
      </a:effectStyleLst>
      <a:bgFillStyleLst>
        <a:solidFill>
          <a:schemeClr val="phClr"/>
        </a:solidFill>
        <a:solidFill>
          <a:schemeClr val="phClr">
            <a:tint val="95000"/>
            <a:satMod val="170000"/>
          </a:schemeClr>
        </a:solidFill>
        <a:gradFill rotWithShape="1">
          <a:gsLst>
            <a:gs pos="0">
              <a:schemeClr val="phClr">
                <a:tint val="93000"/>
                <a:shade val="98000"/>
                <a:satMod val="150000"/>
                <a:lumMod val="102000"/>
              </a:schemeClr>
            </a:gs>
            <a:gs pos="50000">
              <a:schemeClr val="phClr">
                <a:tint val="98000"/>
                <a:shade val="90000"/>
                <a:satMod val="130000"/>
                <a:lumMod val="103000"/>
              </a:schemeClr>
            </a:gs>
            <a:gs pos="100000">
              <a:schemeClr val="phClr">
                <a:shade val="63000"/>
                <a:satMod val="120000"/>
              </a:schemeClr>
            </a:gs>
          </a:gsLst>
          <a:lin ang="5400000" scaled="0"/>
        </a:gradFill>
      </a:bgFillStyleLst>
    </a:fmtScheme>
  </a:themeElements>
  <a:objectDefaults/>
  <a:extraClrSchemeLst/>
</a:theme>
</file>

<file path=ppt/theme/theme3.xml><?xml version="1.0" encoding="utf-8"?>
<a:theme xmlns:a="http://schemas.openxmlformats.org/drawingml/2006/main" name="Office Theme">
  <a:themeElements>
    <a:clrScheme name="Woodgrain_16x9">
      <a:dk1>
        <a:sysClr val="windowText" lastClr="000000"/>
      </a:dk1>
      <a:lt1>
        <a:sysClr val="window" lastClr="FFFFFF"/>
      </a:lt1>
      <a:dk2>
        <a:srgbClr val="90B365"/>
      </a:dk2>
      <a:lt2>
        <a:srgbClr val="EEECE1"/>
      </a:lt2>
      <a:accent1>
        <a:srgbClr val="4283D2"/>
      </a:accent1>
      <a:accent2>
        <a:srgbClr val="6E9D35"/>
      </a:accent2>
      <a:accent3>
        <a:srgbClr val="DE6742"/>
      </a:accent3>
      <a:accent4>
        <a:srgbClr val="8F73DF"/>
      </a:accent4>
      <a:accent5>
        <a:srgbClr val="CB991B"/>
      </a:accent5>
      <a:accent6>
        <a:srgbClr val="7F7F7F"/>
      </a:accent6>
      <a:hlink>
        <a:srgbClr val="90B365"/>
      </a:hlink>
      <a:folHlink>
        <a:srgbClr val="7F7F7F"/>
      </a:folHlink>
    </a:clrScheme>
    <a:fontScheme name="Century">
      <a:majorFont>
        <a:latin typeface="Century"/>
        <a:ea typeface=""/>
        <a:cs typeface=""/>
      </a:majorFont>
      <a:minorFont>
        <a:latin typeface="Century"/>
        <a:ea typeface=""/>
        <a:cs typeface=""/>
      </a:minorFont>
    </a:fontScheme>
    <a:fmtScheme name="Elemental">
      <a:fillStyleLst>
        <a:solidFill>
          <a:schemeClr val="phClr"/>
        </a:solidFill>
        <a:gradFill rotWithShape="1">
          <a:gsLst>
            <a:gs pos="0">
              <a:schemeClr val="phClr">
                <a:tint val="90000"/>
              </a:schemeClr>
            </a:gs>
            <a:gs pos="48000">
              <a:schemeClr val="phClr">
                <a:tint val="54000"/>
                <a:satMod val="140000"/>
              </a:schemeClr>
            </a:gs>
            <a:gs pos="100000">
              <a:schemeClr val="phClr">
                <a:tint val="24000"/>
                <a:satMod val="260000"/>
              </a:schemeClr>
            </a:gs>
          </a:gsLst>
          <a:lin ang="16200000" scaled="1"/>
        </a:gradFill>
        <a:gradFill rotWithShape="1">
          <a:gsLst>
            <a:gs pos="0">
              <a:schemeClr val="phClr"/>
            </a:gs>
            <a:gs pos="100000">
              <a:schemeClr val="phClr">
                <a:shade val="48000"/>
                <a:satMod val="180000"/>
                <a:lumMod val="94000"/>
              </a:schemeClr>
            </a:gs>
            <a:gs pos="100000">
              <a:schemeClr val="phClr">
                <a:shade val="48000"/>
                <a:satMod val="180000"/>
                <a:lumMod val="94000"/>
              </a:schemeClr>
            </a:gs>
          </a:gsLst>
          <a:lin ang="4140000" scaled="1"/>
        </a:gradFill>
      </a:fillStyleLst>
      <a:lnStyleLst>
        <a:ln w="12700" cap="flat" cmpd="sng" algn="ctr">
          <a:solidFill>
            <a:schemeClr val="phClr"/>
          </a:solidFill>
          <a:prstDash val="solid"/>
        </a:ln>
        <a:ln w="19050" cap="flat" cmpd="sng" algn="ctr">
          <a:solidFill>
            <a:schemeClr val="phClr"/>
          </a:solidFill>
          <a:prstDash val="solid"/>
        </a:ln>
        <a:ln w="28575" cap="flat" cmpd="sng" algn="ctr">
          <a:solidFill>
            <a:schemeClr val="phClr"/>
          </a:solidFill>
          <a:prstDash val="solid"/>
        </a:ln>
      </a:lnStyleLst>
      <a:effectStyleLst>
        <a:effectStyle>
          <a:effectLst>
            <a:outerShdw blurRad="63500" dist="12700" dir="5400000" sx="102000" sy="102000" rotWithShape="0">
              <a:srgbClr val="000000">
                <a:alpha val="32000"/>
              </a:srgbClr>
            </a:outerShdw>
          </a:effectLst>
        </a:effectStyle>
        <a:effectStyle>
          <a:effectLst>
            <a:outerShdw blurRad="76200" dist="38100" dir="5400000" rotWithShape="0">
              <a:srgbClr val="000000">
                <a:alpha val="60000"/>
              </a:srgbClr>
            </a:outerShdw>
          </a:effectLst>
          <a:scene3d>
            <a:camera prst="orthographicFront">
              <a:rot lat="0" lon="0" rev="0"/>
            </a:camera>
            <a:lightRig rig="threePt" dir="tl">
              <a:rot lat="0" lon="0" rev="19800000"/>
            </a:lightRig>
          </a:scene3d>
          <a:sp3d prstMaterial="plastic">
            <a:bevelT w="25400" h="19050"/>
          </a:sp3d>
        </a:effectStyle>
        <a:effectStyle>
          <a:effectLst>
            <a:outerShdw blurRad="114300" dist="114300" dir="5400000" rotWithShape="0">
              <a:srgbClr val="000000">
                <a:alpha val="70000"/>
              </a:srgbClr>
            </a:outerShdw>
          </a:effectLst>
          <a:scene3d>
            <a:camera prst="orthographicFront">
              <a:rot lat="0" lon="0" rev="0"/>
            </a:camera>
            <a:lightRig rig="threePt" dir="t">
              <a:rot lat="0" lon="0" rev="19800000"/>
            </a:lightRig>
          </a:scene3d>
          <a:sp3d prstMaterial="plastic">
            <a:bevelT w="38100" h="31750"/>
          </a:sp3d>
        </a:effectStyle>
      </a:effectStyleLst>
      <a:bgFillStyleLst>
        <a:solidFill>
          <a:schemeClr val="phClr"/>
        </a:solidFill>
        <a:solidFill>
          <a:schemeClr val="phClr">
            <a:tint val="95000"/>
            <a:satMod val="170000"/>
          </a:schemeClr>
        </a:solidFill>
        <a:gradFill rotWithShape="1">
          <a:gsLst>
            <a:gs pos="0">
              <a:schemeClr val="phClr">
                <a:tint val="93000"/>
                <a:shade val="98000"/>
                <a:satMod val="150000"/>
                <a:lumMod val="102000"/>
              </a:schemeClr>
            </a:gs>
            <a:gs pos="50000">
              <a:schemeClr val="phClr">
                <a:tint val="98000"/>
                <a:shade val="90000"/>
                <a:satMod val="130000"/>
                <a:lumMod val="103000"/>
              </a:schemeClr>
            </a:gs>
            <a:gs pos="100000">
              <a:schemeClr val="phClr">
                <a:shade val="63000"/>
                <a:satMod val="120000"/>
              </a:schemeClr>
            </a:gs>
          </a:gsLst>
          <a:lin ang="5400000" scaled="0"/>
        </a:gradFill>
      </a:bgFillStyleLst>
    </a:fmtScheme>
  </a:themeElements>
  <a:objectDefaults/>
  <a:extraClrSchemeLst/>
</a:theme>
</file>

<file path=ppt/theme/themeOverride1.xml><?xml version="1.0" encoding="utf-8"?>
<a:themeOverride xmlns:a="http://schemas.openxmlformats.org/drawingml/2006/main">
  <a:clrScheme name="Woodgrain_16x9">
    <a:dk1>
      <a:sysClr val="windowText" lastClr="000000"/>
    </a:dk1>
    <a:lt1>
      <a:sysClr val="window" lastClr="FFFFFF"/>
    </a:lt1>
    <a:dk2>
      <a:srgbClr val="90B365"/>
    </a:dk2>
    <a:lt2>
      <a:srgbClr val="EEECE1"/>
    </a:lt2>
    <a:accent1>
      <a:srgbClr val="4283D2"/>
    </a:accent1>
    <a:accent2>
      <a:srgbClr val="6E9D35"/>
    </a:accent2>
    <a:accent3>
      <a:srgbClr val="DE6742"/>
    </a:accent3>
    <a:accent4>
      <a:srgbClr val="8F73DF"/>
    </a:accent4>
    <a:accent5>
      <a:srgbClr val="CB991B"/>
    </a:accent5>
    <a:accent6>
      <a:srgbClr val="7F7F7F"/>
    </a:accent6>
    <a:hlink>
      <a:srgbClr val="90B365"/>
    </a:hlink>
    <a:folHlink>
      <a:srgbClr val="7F7F7F"/>
    </a:folHlink>
  </a:clrScheme>
</a:themeOverrid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item1.xml><?xml version="1.0" encoding="utf-8"?>
<?mso-contentType ?>
<FormTemplates xmlns="http://schemas.microsoft.com/sharepoint/v3/contenttype/forms">
  <Display>DocumentLibraryForm</Display>
  <Edit>AssetEditForm</Edit>
  <New>DocumentLibraryForm</New>
</FormTemplates>
</file>

<file path=customXml/itemProps1.xml><?xml version="1.0" encoding="utf-8"?>
<ds:datastoreItem xmlns:ds="http://schemas.openxmlformats.org/officeDocument/2006/customXml" ds:itemID="{3C20563B-C646-42AF-9D0D-76DF086793C3}">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emplate/>
  <TotalTime>0</TotalTime>
  <Words>1921</Words>
  <Application>Microsoft Office PowerPoint</Application>
  <PresentationFormat>Custom</PresentationFormat>
  <Paragraphs>122</Paragraphs>
  <Slides>36</Slides>
  <Notes>3</Notes>
  <HiddenSlides>0</HiddenSlides>
  <MMClips>0</MMClips>
  <ScaleCrop>false</ScaleCrop>
  <HeadingPairs>
    <vt:vector size="4" baseType="variant">
      <vt:variant>
        <vt:lpstr>Theme</vt:lpstr>
      </vt:variant>
      <vt:variant>
        <vt:i4>1</vt:i4>
      </vt:variant>
      <vt:variant>
        <vt:lpstr>Slide Titles</vt:lpstr>
      </vt:variant>
      <vt:variant>
        <vt:i4>36</vt:i4>
      </vt:variant>
    </vt:vector>
  </HeadingPairs>
  <TitlesOfParts>
    <vt:vector size="37" baseType="lpstr">
      <vt:lpstr>Woodgrain 16x9</vt:lpstr>
      <vt:lpstr>What Are You Developing, And Why? </vt:lpstr>
      <vt:lpstr>Chapter 02 Outline</vt:lpstr>
      <vt:lpstr>NEW PRODUCT</vt:lpstr>
      <vt:lpstr>YOU CAN MAKE MONEY IN DIFFERENT WAYS:</vt:lpstr>
      <vt:lpstr>2.1 Growing Your Business:  Market Expansion,  Acquisition, or  Innovation?</vt:lpstr>
      <vt:lpstr>Companies can grow their businesses in three ways: </vt:lpstr>
      <vt:lpstr>Expanding into new markets with existing products: </vt:lpstr>
      <vt:lpstr>Acquiring other businesses</vt:lpstr>
      <vt:lpstr>Acquiring other businesses</vt:lpstr>
      <vt:lpstr>Developing New Products</vt:lpstr>
      <vt:lpstr>2.2  Assessing the Importance of New Products in Your Growth Plans </vt:lpstr>
      <vt:lpstr>Intro</vt:lpstr>
      <vt:lpstr>Companies that truly value new product development, tend to exhibit the following characteristics:</vt:lpstr>
      <vt:lpstr>Companies that truly value new product development, tend to exhibit the following characteristics:</vt:lpstr>
      <vt:lpstr>2.3  Identifying the Role of NPD for Your Company </vt:lpstr>
      <vt:lpstr>Intro</vt:lpstr>
      <vt:lpstr>Take a look at some of the ways in which industries differ:</vt:lpstr>
      <vt:lpstr>Take a look at some of the ways in which industries differ:</vt:lpstr>
      <vt:lpstr>There are five (company specific) elements that also impact NPD:</vt:lpstr>
      <vt:lpstr>2.4  Defining the Types of New Products </vt:lpstr>
      <vt:lpstr>Intro</vt:lpstr>
      <vt:lpstr>Intro</vt:lpstr>
      <vt:lpstr>Three major categories so that company success in NPD:</vt:lpstr>
      <vt:lpstr>A. Breakthrough Products</vt:lpstr>
      <vt:lpstr>Breakthrough products</vt:lpstr>
      <vt:lpstr>But breakthrough ventures also entail risk:</vt:lpstr>
      <vt:lpstr>The risk entailed in developing breakthrough products includes the following:</vt:lpstr>
      <vt:lpstr>B. Platform Products</vt:lpstr>
      <vt:lpstr>Platform Product</vt:lpstr>
      <vt:lpstr>C.  Derivative and Support Products</vt:lpstr>
      <vt:lpstr>Derivative and Support Products</vt:lpstr>
      <vt:lpstr>Balancing Your Product Portfolio</vt:lpstr>
      <vt:lpstr>Balancing Your Product Portfolio</vt:lpstr>
      <vt:lpstr>2.4   Making the Most of Products, Services, Solutions, and Experience </vt:lpstr>
      <vt:lpstr>Intro</vt:lpstr>
      <vt:lpstr>Examples of “Products” Featuring Extras that Customers Pay for</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
  <cp:lastModifiedBy/>
  <cp:revision>1</cp:revision>
  <dcterms:created xsi:type="dcterms:W3CDTF">2014-11-30T13:15:11Z</dcterms:created>
  <dcterms:modified xsi:type="dcterms:W3CDTF">2015-03-24T16:20:39Z</dcterms:modified>
  <cp:version/>
</cp:coreProperties>
</file>

<file path=docProps/custom.xml><?xml version="1.0" encoding="utf-8"?>
<Properties xmlns="http://schemas.openxmlformats.org/officeDocument/2006/custom-properties" xmlns:vt="http://schemas.openxmlformats.org/officeDocument/2006/docPropsVTypes">
  <property fmtid="{D5CDD505-2E9C-101B-9397-08002B2CF9AE}" pid="2" name="_TemplateID">
    <vt:lpwstr>TC028011159991</vt:lpwstr>
  </property>
</Properties>
</file>