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13" r:id="rId2"/>
    <p:sldMasterId id="2147483726" r:id="rId3"/>
    <p:sldMasterId id="2147483748" r:id="rId4"/>
  </p:sldMasterIdLst>
  <p:handoutMasterIdLst>
    <p:handoutMasterId r:id="rId56"/>
  </p:handoutMasterIdLst>
  <p:sldIdLst>
    <p:sldId id="329" r:id="rId5"/>
    <p:sldId id="275" r:id="rId6"/>
    <p:sldId id="271" r:id="rId7"/>
    <p:sldId id="274" r:id="rId8"/>
    <p:sldId id="285" r:id="rId9"/>
    <p:sldId id="338" r:id="rId10"/>
    <p:sldId id="335" r:id="rId11"/>
    <p:sldId id="281" r:id="rId12"/>
    <p:sldId id="280" r:id="rId13"/>
    <p:sldId id="279" r:id="rId14"/>
    <p:sldId id="278" r:id="rId15"/>
    <p:sldId id="282" r:id="rId16"/>
    <p:sldId id="283" r:id="rId17"/>
    <p:sldId id="284" r:id="rId18"/>
    <p:sldId id="286" r:id="rId19"/>
    <p:sldId id="287" r:id="rId20"/>
    <p:sldId id="288" r:id="rId21"/>
    <p:sldId id="289" r:id="rId22"/>
    <p:sldId id="339" r:id="rId23"/>
    <p:sldId id="343" r:id="rId24"/>
    <p:sldId id="340" r:id="rId25"/>
    <p:sldId id="341" r:id="rId26"/>
    <p:sldId id="342" r:id="rId27"/>
    <p:sldId id="336" r:id="rId28"/>
    <p:sldId id="333" r:id="rId29"/>
    <p:sldId id="334" r:id="rId30"/>
    <p:sldId id="304" r:id="rId31"/>
    <p:sldId id="305" r:id="rId32"/>
    <p:sldId id="337" r:id="rId33"/>
    <p:sldId id="307" r:id="rId34"/>
    <p:sldId id="308" r:id="rId35"/>
    <p:sldId id="309" r:id="rId36"/>
    <p:sldId id="311" r:id="rId37"/>
    <p:sldId id="313" r:id="rId38"/>
    <p:sldId id="312" r:id="rId39"/>
    <p:sldId id="315" r:id="rId40"/>
    <p:sldId id="310" r:id="rId41"/>
    <p:sldId id="314" r:id="rId42"/>
    <p:sldId id="316" r:id="rId43"/>
    <p:sldId id="317" r:id="rId44"/>
    <p:sldId id="318" r:id="rId45"/>
    <p:sldId id="319" r:id="rId46"/>
    <p:sldId id="320" r:id="rId47"/>
    <p:sldId id="321" r:id="rId48"/>
    <p:sldId id="323" r:id="rId49"/>
    <p:sldId id="322" r:id="rId50"/>
    <p:sldId id="324" r:id="rId51"/>
    <p:sldId id="325" r:id="rId52"/>
    <p:sldId id="326" r:id="rId53"/>
    <p:sldId id="327" r:id="rId54"/>
    <p:sldId id="328" r:id="rId55"/>
  </p:sldIdLst>
  <p:sldSz cx="12192000" cy="6858000"/>
  <p:notesSz cx="6858000" cy="9107488"/>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66"/>
    <a:srgbClr val="0000FF"/>
    <a:srgbClr val="FF00FF"/>
    <a:srgbClr val="008000"/>
    <a:srgbClr val="009900"/>
    <a:srgbClr val="0000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83" autoAdjust="0"/>
    <p:restoredTop sz="94660"/>
  </p:normalViewPr>
  <p:slideViewPr>
    <p:cSldViewPr snapToGrid="0">
      <p:cViewPr varScale="1">
        <p:scale>
          <a:sx n="65" d="100"/>
          <a:sy n="65" d="100"/>
        </p:scale>
        <p:origin x="978" y="10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125955" name="Rectangle 3"/>
          <p:cNvSpPr>
            <a:spLocks noGrp="1" noChangeArrowheads="1"/>
          </p:cNvSpPr>
          <p:nvPr>
            <p:ph type="dt" sz="quarter" idx="1"/>
          </p:nvPr>
        </p:nvSpPr>
        <p:spPr bwMode="auto">
          <a:xfrm>
            <a:off x="3884613"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US"/>
          </a:p>
        </p:txBody>
      </p:sp>
      <p:sp>
        <p:nvSpPr>
          <p:cNvPr id="125956" name="Rectangle 4"/>
          <p:cNvSpPr>
            <a:spLocks noGrp="1" noChangeArrowheads="1"/>
          </p:cNvSpPr>
          <p:nvPr>
            <p:ph type="ftr" sz="quarter" idx="2"/>
          </p:nvPr>
        </p:nvSpPr>
        <p:spPr bwMode="auto">
          <a:xfrm>
            <a:off x="0" y="86502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p>
        </p:txBody>
      </p:sp>
      <p:sp>
        <p:nvSpPr>
          <p:cNvPr id="125957" name="Rectangle 5"/>
          <p:cNvSpPr>
            <a:spLocks noGrp="1" noChangeArrowheads="1"/>
          </p:cNvSpPr>
          <p:nvPr>
            <p:ph type="sldNum" sz="quarter" idx="3"/>
          </p:nvPr>
        </p:nvSpPr>
        <p:spPr bwMode="auto">
          <a:xfrm>
            <a:off x="3884613" y="8650288"/>
            <a:ext cx="29718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96181B4A-53B1-42C9-A438-940BC4EB5EE6}" type="slidenum">
              <a:rPr lang="en-US"/>
              <a:pPr/>
              <a:t>‹#›</a:t>
            </a:fld>
            <a:endParaRPr lang="en-US"/>
          </a:p>
        </p:txBody>
      </p:sp>
    </p:spTree>
    <p:extLst>
      <p:ext uri="{BB962C8B-B14F-4D97-AF65-F5344CB8AC3E}">
        <p14:creationId xmlns:p14="http://schemas.microsoft.com/office/powerpoint/2010/main" val="30270779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D0A14-3D92-40A5-9771-17DFDAAEB195}" type="slidenum">
              <a:rPr lang="en-US" smtClean="0"/>
              <a:pPr/>
              <a:t>‹#›</a:t>
            </a:fld>
            <a:endParaRPr lang="en-US"/>
          </a:p>
        </p:txBody>
      </p:sp>
    </p:spTree>
    <p:extLst>
      <p:ext uri="{BB962C8B-B14F-4D97-AF65-F5344CB8AC3E}">
        <p14:creationId xmlns:p14="http://schemas.microsoft.com/office/powerpoint/2010/main" val="3827394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05FDE-9343-44AE-9828-E9C396AA1798}" type="slidenum">
              <a:rPr lang="en-US" smtClean="0"/>
              <a:pPr/>
              <a:t>‹#›</a:t>
            </a:fld>
            <a:endParaRPr lang="en-US"/>
          </a:p>
        </p:txBody>
      </p:sp>
    </p:spTree>
    <p:extLst>
      <p:ext uri="{BB962C8B-B14F-4D97-AF65-F5344CB8AC3E}">
        <p14:creationId xmlns:p14="http://schemas.microsoft.com/office/powerpoint/2010/main" val="42753314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3A9BF2-5090-4FB3-8D8B-9B6BE20D2599}" type="slidenum">
              <a:rPr lang="en-US" smtClean="0"/>
              <a:pPr/>
              <a:t>‹#›</a:t>
            </a:fld>
            <a:endParaRPr lang="en-US"/>
          </a:p>
        </p:txBody>
      </p:sp>
    </p:spTree>
    <p:extLst>
      <p:ext uri="{BB962C8B-B14F-4D97-AF65-F5344CB8AC3E}">
        <p14:creationId xmlns:p14="http://schemas.microsoft.com/office/powerpoint/2010/main" val="26980847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8DEB40-4849-416F-84FA-7C941ADC3025}" type="slidenum">
              <a:rPr lang="en-US" smtClean="0"/>
              <a:pPr/>
              <a:t>‹#›</a:t>
            </a:fld>
            <a:endParaRPr lang="en-US"/>
          </a:p>
        </p:txBody>
      </p:sp>
    </p:spTree>
    <p:extLst>
      <p:ext uri="{BB962C8B-B14F-4D97-AF65-F5344CB8AC3E}">
        <p14:creationId xmlns:p14="http://schemas.microsoft.com/office/powerpoint/2010/main" val="12705503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1F450-9670-4D2B-9BC5-9A56B14FE072}"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7418076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B8A30E-EEF9-468F-9EF7-9509DD079D03}"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330110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847831-5C0A-4462-B201-8231ABB20C51}" type="slidenum">
              <a:rPr lang="en-US" smtClean="0"/>
              <a:pPr/>
              <a:t>‹#›</a:t>
            </a:fld>
            <a:endParaRPr lang="en-US"/>
          </a:p>
        </p:txBody>
      </p:sp>
    </p:spTree>
    <p:extLst>
      <p:ext uri="{BB962C8B-B14F-4D97-AF65-F5344CB8AC3E}">
        <p14:creationId xmlns:p14="http://schemas.microsoft.com/office/powerpoint/2010/main" val="38608543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EFD17C-F20F-4D9A-9E72-9B3406DEF6E0}" type="slidenum">
              <a:rPr lang="en-US" smtClean="0"/>
              <a:pPr/>
              <a:t>‹#›</a:t>
            </a:fld>
            <a:endParaRPr lang="en-US"/>
          </a:p>
        </p:txBody>
      </p:sp>
    </p:spTree>
    <p:extLst>
      <p:ext uri="{BB962C8B-B14F-4D97-AF65-F5344CB8AC3E}">
        <p14:creationId xmlns:p14="http://schemas.microsoft.com/office/powerpoint/2010/main" val="27610583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C14A0-493E-40B3-9F4C-C8B23B1A5331}" type="slidenum">
              <a:rPr lang="en-US" smtClean="0"/>
              <a:pPr/>
              <a:t>‹#›</a:t>
            </a:fld>
            <a:endParaRPr lang="en-US"/>
          </a:p>
        </p:txBody>
      </p:sp>
    </p:spTree>
    <p:extLst>
      <p:ext uri="{BB962C8B-B14F-4D97-AF65-F5344CB8AC3E}">
        <p14:creationId xmlns:p14="http://schemas.microsoft.com/office/powerpoint/2010/main" val="34427431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7CE2B-4C94-4979-A855-CE9DE689FB30}" type="slidenum">
              <a:rPr lang="en-US" smtClean="0"/>
              <a:pPr/>
              <a:t>‹#›</a:t>
            </a:fld>
            <a:endParaRPr lang="en-US"/>
          </a:p>
        </p:txBody>
      </p:sp>
    </p:spTree>
    <p:extLst>
      <p:ext uri="{BB962C8B-B14F-4D97-AF65-F5344CB8AC3E}">
        <p14:creationId xmlns:p14="http://schemas.microsoft.com/office/powerpoint/2010/main" val="14046501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0B171-4BED-42F2-ABA4-03152C2C23C3}" type="slidenum">
              <a:rPr lang="en-US" smtClean="0"/>
              <a:pPr/>
              <a:t>‹#›</a:t>
            </a:fld>
            <a:endParaRPr lang="en-US"/>
          </a:p>
        </p:txBody>
      </p:sp>
    </p:spTree>
    <p:extLst>
      <p:ext uri="{BB962C8B-B14F-4D97-AF65-F5344CB8AC3E}">
        <p14:creationId xmlns:p14="http://schemas.microsoft.com/office/powerpoint/2010/main" val="1147413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3622868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33632941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291113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958305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411553"/>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411553"/>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64403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8000" y="1757802"/>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4642" y="1757802"/>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202044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25219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43982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22388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663513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extLst>
      <p:ext uri="{BB962C8B-B14F-4D97-AF65-F5344CB8AC3E}">
        <p14:creationId xmlns:p14="http://schemas.microsoft.com/office/powerpoint/2010/main" val="20658746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25548444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963084" y="1905000"/>
            <a:ext cx="10720917"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97551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5255" y="1449324"/>
            <a:ext cx="8827958" cy="3329581"/>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5256" y="4777380"/>
            <a:ext cx="8827957"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5400000">
            <a:off x="10179059" y="1792184"/>
            <a:ext cx="990599" cy="304878"/>
          </a:xfrm>
        </p:spPr>
        <p:txBody>
          <a:bodyPr anchor="t"/>
          <a:lstStyle>
            <a:lvl1pPr algn="l">
              <a:defRPr b="0" i="0">
                <a:solidFill>
                  <a:schemeClr val="tx1"/>
                </a:solidFill>
              </a:defRPr>
            </a:lvl1pPr>
          </a:lstStyle>
          <a:p>
            <a:fld id="{5923F103-BC34-4FE4-A40E-EDDEECFDA5D0}" type="datetime1">
              <a:rPr lang="en-US" smtClean="0"/>
              <a:t>3/25/2013</a:t>
            </a:fld>
            <a:endParaRPr lang="en-US" dirty="0"/>
          </a:p>
        </p:txBody>
      </p:sp>
      <p:sp>
        <p:nvSpPr>
          <p:cNvPr id="5" name="Footer Placeholder 4"/>
          <p:cNvSpPr>
            <a:spLocks noGrp="1"/>
          </p:cNvSpPr>
          <p:nvPr>
            <p:ph type="ftr" sz="quarter" idx="11"/>
          </p:nvPr>
        </p:nvSpPr>
        <p:spPr>
          <a:xfrm rot="5400000">
            <a:off x="8966413" y="3226781"/>
            <a:ext cx="3859795" cy="304880"/>
          </a:xfrm>
        </p:spPr>
        <p:txBody>
          <a:bodyPr anchor="b"/>
          <a:lstStyle>
            <a:lvl1pPr>
              <a:defRPr b="0" i="0">
                <a:solidFill>
                  <a:schemeClr val="tx1"/>
                </a:solidFill>
              </a:defRPr>
            </a:lvl1pPr>
          </a:lstStyle>
          <a:p>
            <a:r>
              <a:rPr lang="nl-NL" smtClean="0"/>
              <a:t>Footer</a:t>
            </a:r>
            <a:endParaRPr lang="en-US" dirty="0"/>
          </a:p>
        </p:txBody>
      </p:sp>
      <p:sp>
        <p:nvSpPr>
          <p:cNvPr id="20" name="Rectangle 19"/>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0353705" y="292609"/>
            <a:ext cx="838417" cy="767687"/>
          </a:xfrm>
        </p:spPr>
        <p:txBody>
          <a:bodyPr/>
          <a:lstStyle>
            <a:lvl1pPr>
              <a:defRPr sz="2800" b="0" i="0">
                <a:latin typeface="Helvetica Light"/>
                <a:cs typeface="Helvetica Ligh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74666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5"/>
          <p:cNvSpPr>
            <a:spLocks/>
          </p:cNvSpPr>
          <p:nvPr/>
        </p:nvSpPr>
        <p:spPr bwMode="auto">
          <a:xfrm rot="21010068">
            <a:off x="8493163" y="1797517"/>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Freeform 5"/>
          <p:cNvSpPr>
            <a:spLocks/>
          </p:cNvSpPr>
          <p:nvPr/>
        </p:nvSpPr>
        <p:spPr bwMode="auto">
          <a:xfrm>
            <a:off x="459626" y="1866405"/>
            <a:ext cx="11280538"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155255" y="973668"/>
            <a:ext cx="8763695" cy="702732"/>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1">
              <a:rPr lang="en-US" smtClean="0"/>
              <a:t>3/25/2013</a:t>
            </a:fld>
            <a:endParaRPr lang="en-US"/>
          </a:p>
        </p:txBody>
      </p:sp>
      <p:sp>
        <p:nvSpPr>
          <p:cNvPr id="5" name="Footer Placeholder 4"/>
          <p:cNvSpPr>
            <a:spLocks noGrp="1"/>
          </p:cNvSpPr>
          <p:nvPr>
            <p:ph type="ftr" sz="quarter" idx="11"/>
          </p:nvPr>
        </p:nvSpPr>
        <p:spPr/>
        <p:txBody>
          <a:bodyPr/>
          <a:lstStyle/>
          <a:p>
            <a:r>
              <a:rPr lang="nl-NL" smtClean="0"/>
              <a:t>Footer</a:t>
            </a:r>
            <a:endParaRPr lang="en-US" dirty="0"/>
          </a:p>
        </p:txBody>
      </p:sp>
      <p:sp>
        <p:nvSpPr>
          <p:cNvPr id="13" name="Rectangle 12"/>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35716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291699" y="402165"/>
            <a:ext cx="4480032" cy="605367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5"/>
          <p:cNvSpPr>
            <a:spLocks/>
          </p:cNvSpPr>
          <p:nvPr/>
        </p:nvSpPr>
        <p:spPr bwMode="auto">
          <a:xfrm rot="16200000">
            <a:off x="3789019" y="2801558"/>
            <a:ext cx="6053670" cy="1254885"/>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 name="connsiteX0" fmla="*/ 0 w 10000"/>
              <a:gd name="connsiteY0" fmla="*/ 0 h 10000"/>
              <a:gd name="connsiteX1" fmla="*/ 0 w 10000"/>
              <a:gd name="connsiteY1" fmla="*/ 7371 h 10000"/>
              <a:gd name="connsiteX2" fmla="*/ 10000 w 10000"/>
              <a:gd name="connsiteY2" fmla="*/ 10000 h 10000"/>
              <a:gd name="connsiteX3" fmla="*/ 10000 w 10000"/>
              <a:gd name="connsiteY3" fmla="*/ 5 h 10000"/>
              <a:gd name="connsiteX4" fmla="*/ 10000 w 10000"/>
              <a:gd name="connsiteY4" fmla="*/ 5 h 10000"/>
              <a:gd name="connsiteX5" fmla="*/ 9773 w 10000"/>
              <a:gd name="connsiteY5" fmla="*/ 115 h 10000"/>
              <a:gd name="connsiteX6" fmla="*/ 9547 w 10000"/>
              <a:gd name="connsiteY6" fmla="*/ 220 h 10000"/>
              <a:gd name="connsiteX7" fmla="*/ 9320 w 10000"/>
              <a:gd name="connsiteY7" fmla="*/ 322 h 10000"/>
              <a:gd name="connsiteX8" fmla="*/ 9092 w 10000"/>
              <a:gd name="connsiteY8" fmla="*/ 410 h 10000"/>
              <a:gd name="connsiteX9" fmla="*/ 8865 w 10000"/>
              <a:gd name="connsiteY9" fmla="*/ 498 h 10000"/>
              <a:gd name="connsiteX10" fmla="*/ 8637 w 10000"/>
              <a:gd name="connsiteY10" fmla="*/ 581 h 10000"/>
              <a:gd name="connsiteX11" fmla="*/ 8412 w 10000"/>
              <a:gd name="connsiteY11" fmla="*/ 652 h 10000"/>
              <a:gd name="connsiteX12" fmla="*/ 8184 w 10000"/>
              <a:gd name="connsiteY12" fmla="*/ 719 h 10000"/>
              <a:gd name="connsiteX13" fmla="*/ 7957 w 10000"/>
              <a:gd name="connsiteY13" fmla="*/ 780 h 10000"/>
              <a:gd name="connsiteX14" fmla="*/ 7734 w 10000"/>
              <a:gd name="connsiteY14" fmla="*/ 833 h 10000"/>
              <a:gd name="connsiteX15" fmla="*/ 7508 w 10000"/>
              <a:gd name="connsiteY15" fmla="*/ 886 h 10000"/>
              <a:gd name="connsiteX16" fmla="*/ 7285 w 10000"/>
              <a:gd name="connsiteY16" fmla="*/ 930 h 10000"/>
              <a:gd name="connsiteX17" fmla="*/ 7062 w 10000"/>
              <a:gd name="connsiteY17" fmla="*/ 965 h 10000"/>
              <a:gd name="connsiteX18" fmla="*/ 6840 w 10000"/>
              <a:gd name="connsiteY18" fmla="*/ 1001 h 10000"/>
              <a:gd name="connsiteX19" fmla="*/ 6620 w 10000"/>
              <a:gd name="connsiteY19" fmla="*/ 1031 h 10000"/>
              <a:gd name="connsiteX20" fmla="*/ 6402 w 10000"/>
              <a:gd name="connsiteY20" fmla="*/ 1053 h 10000"/>
              <a:gd name="connsiteX21" fmla="*/ 6184 w 10000"/>
              <a:gd name="connsiteY21" fmla="*/ 1071 h 10000"/>
              <a:gd name="connsiteX22" fmla="*/ 5968 w 10000"/>
              <a:gd name="connsiteY22" fmla="*/ 1089 h 10000"/>
              <a:gd name="connsiteX23" fmla="*/ 5755 w 10000"/>
              <a:gd name="connsiteY23" fmla="*/ 1097 h 10000"/>
              <a:gd name="connsiteX24" fmla="*/ 5542 w 10000"/>
              <a:gd name="connsiteY24" fmla="*/ 1106 h 10000"/>
              <a:gd name="connsiteX25" fmla="*/ 5332 w 10000"/>
              <a:gd name="connsiteY25" fmla="*/ 1110 h 10000"/>
              <a:gd name="connsiteX26" fmla="*/ 5124 w 10000"/>
              <a:gd name="connsiteY26" fmla="*/ 1106 h 10000"/>
              <a:gd name="connsiteX27" fmla="*/ 4918 w 10000"/>
              <a:gd name="connsiteY27" fmla="*/ 1106 h 10000"/>
              <a:gd name="connsiteX28" fmla="*/ 4714 w 10000"/>
              <a:gd name="connsiteY28" fmla="*/ 1097 h 10000"/>
              <a:gd name="connsiteX29" fmla="*/ 4514 w 10000"/>
              <a:gd name="connsiteY29" fmla="*/ 1084 h 10000"/>
              <a:gd name="connsiteX30" fmla="*/ 4316 w 10000"/>
              <a:gd name="connsiteY30" fmla="*/ 1071 h 10000"/>
              <a:gd name="connsiteX31" fmla="*/ 4122 w 10000"/>
              <a:gd name="connsiteY31" fmla="*/ 1057 h 10000"/>
              <a:gd name="connsiteX32" fmla="*/ 3929 w 10000"/>
              <a:gd name="connsiteY32" fmla="*/ 1036 h 10000"/>
              <a:gd name="connsiteX33" fmla="*/ 3739 w 10000"/>
              <a:gd name="connsiteY33" fmla="*/ 1013 h 10000"/>
              <a:gd name="connsiteX34" fmla="*/ 3553 w 10000"/>
              <a:gd name="connsiteY34" fmla="*/ 992 h 10000"/>
              <a:gd name="connsiteX35" fmla="*/ 3190 w 10000"/>
              <a:gd name="connsiteY35" fmla="*/ 934 h 10000"/>
              <a:gd name="connsiteX36" fmla="*/ 2842 w 10000"/>
              <a:gd name="connsiteY36" fmla="*/ 872 h 10000"/>
              <a:gd name="connsiteX37" fmla="*/ 2508 w 10000"/>
              <a:gd name="connsiteY37" fmla="*/ 807 h 10000"/>
              <a:gd name="connsiteX38" fmla="*/ 2192 w 10000"/>
              <a:gd name="connsiteY38" fmla="*/ 736 h 10000"/>
              <a:gd name="connsiteX39" fmla="*/ 1890 w 10000"/>
              <a:gd name="connsiteY39" fmla="*/ 661 h 10000"/>
              <a:gd name="connsiteX40" fmla="*/ 1610 w 10000"/>
              <a:gd name="connsiteY40" fmla="*/ 581 h 10000"/>
              <a:gd name="connsiteX41" fmla="*/ 1347 w 10000"/>
              <a:gd name="connsiteY41" fmla="*/ 502 h 10000"/>
              <a:gd name="connsiteX42" fmla="*/ 1105 w 10000"/>
              <a:gd name="connsiteY42" fmla="*/ 423 h 10000"/>
              <a:gd name="connsiteX43" fmla="*/ 883 w 10000"/>
              <a:gd name="connsiteY43" fmla="*/ 349 h 10000"/>
              <a:gd name="connsiteX44" fmla="*/ 686 w 10000"/>
              <a:gd name="connsiteY44" fmla="*/ 278 h 10000"/>
              <a:gd name="connsiteX45" fmla="*/ 508 w 10000"/>
              <a:gd name="connsiteY45" fmla="*/ 211 h 10000"/>
              <a:gd name="connsiteX46" fmla="*/ 358 w 10000"/>
              <a:gd name="connsiteY46" fmla="*/ 155 h 10000"/>
              <a:gd name="connsiteX47" fmla="*/ 232 w 10000"/>
              <a:gd name="connsiteY47" fmla="*/ 102 h 10000"/>
              <a:gd name="connsiteX48" fmla="*/ 59 w 10000"/>
              <a:gd name="connsiteY48" fmla="*/ 26 h 10000"/>
              <a:gd name="connsiteX49" fmla="*/ 0 w 10000"/>
              <a:gd name="connsiteY49" fmla="*/ 0 h 10000"/>
              <a:gd name="connsiteX50" fmla="*/ 0 w 10000"/>
              <a:gd name="connsiteY50" fmla="*/ 0 h 10000"/>
              <a:gd name="connsiteX0" fmla="*/ 0 w 10000"/>
              <a:gd name="connsiteY0" fmla="*/ 0 h 7372"/>
              <a:gd name="connsiteX1" fmla="*/ 0 w 10000"/>
              <a:gd name="connsiteY1" fmla="*/ 7371 h 7372"/>
              <a:gd name="connsiteX2" fmla="*/ 10000 w 10000"/>
              <a:gd name="connsiteY2" fmla="*/ 7372 h 7372"/>
              <a:gd name="connsiteX3" fmla="*/ 10000 w 10000"/>
              <a:gd name="connsiteY3" fmla="*/ 5 h 7372"/>
              <a:gd name="connsiteX4" fmla="*/ 10000 w 10000"/>
              <a:gd name="connsiteY4" fmla="*/ 5 h 7372"/>
              <a:gd name="connsiteX5" fmla="*/ 9773 w 10000"/>
              <a:gd name="connsiteY5" fmla="*/ 115 h 7372"/>
              <a:gd name="connsiteX6" fmla="*/ 9547 w 10000"/>
              <a:gd name="connsiteY6" fmla="*/ 220 h 7372"/>
              <a:gd name="connsiteX7" fmla="*/ 9320 w 10000"/>
              <a:gd name="connsiteY7" fmla="*/ 322 h 7372"/>
              <a:gd name="connsiteX8" fmla="*/ 9092 w 10000"/>
              <a:gd name="connsiteY8" fmla="*/ 410 h 7372"/>
              <a:gd name="connsiteX9" fmla="*/ 8865 w 10000"/>
              <a:gd name="connsiteY9" fmla="*/ 498 h 7372"/>
              <a:gd name="connsiteX10" fmla="*/ 8637 w 10000"/>
              <a:gd name="connsiteY10" fmla="*/ 581 h 7372"/>
              <a:gd name="connsiteX11" fmla="*/ 8412 w 10000"/>
              <a:gd name="connsiteY11" fmla="*/ 652 h 7372"/>
              <a:gd name="connsiteX12" fmla="*/ 8184 w 10000"/>
              <a:gd name="connsiteY12" fmla="*/ 719 h 7372"/>
              <a:gd name="connsiteX13" fmla="*/ 7957 w 10000"/>
              <a:gd name="connsiteY13" fmla="*/ 780 h 7372"/>
              <a:gd name="connsiteX14" fmla="*/ 7734 w 10000"/>
              <a:gd name="connsiteY14" fmla="*/ 833 h 7372"/>
              <a:gd name="connsiteX15" fmla="*/ 7508 w 10000"/>
              <a:gd name="connsiteY15" fmla="*/ 886 h 7372"/>
              <a:gd name="connsiteX16" fmla="*/ 7285 w 10000"/>
              <a:gd name="connsiteY16" fmla="*/ 930 h 7372"/>
              <a:gd name="connsiteX17" fmla="*/ 7062 w 10000"/>
              <a:gd name="connsiteY17" fmla="*/ 965 h 7372"/>
              <a:gd name="connsiteX18" fmla="*/ 6840 w 10000"/>
              <a:gd name="connsiteY18" fmla="*/ 1001 h 7372"/>
              <a:gd name="connsiteX19" fmla="*/ 6620 w 10000"/>
              <a:gd name="connsiteY19" fmla="*/ 1031 h 7372"/>
              <a:gd name="connsiteX20" fmla="*/ 6402 w 10000"/>
              <a:gd name="connsiteY20" fmla="*/ 1053 h 7372"/>
              <a:gd name="connsiteX21" fmla="*/ 6184 w 10000"/>
              <a:gd name="connsiteY21" fmla="*/ 1071 h 7372"/>
              <a:gd name="connsiteX22" fmla="*/ 5968 w 10000"/>
              <a:gd name="connsiteY22" fmla="*/ 1089 h 7372"/>
              <a:gd name="connsiteX23" fmla="*/ 5755 w 10000"/>
              <a:gd name="connsiteY23" fmla="*/ 1097 h 7372"/>
              <a:gd name="connsiteX24" fmla="*/ 5542 w 10000"/>
              <a:gd name="connsiteY24" fmla="*/ 1106 h 7372"/>
              <a:gd name="connsiteX25" fmla="*/ 5332 w 10000"/>
              <a:gd name="connsiteY25" fmla="*/ 1110 h 7372"/>
              <a:gd name="connsiteX26" fmla="*/ 5124 w 10000"/>
              <a:gd name="connsiteY26" fmla="*/ 1106 h 7372"/>
              <a:gd name="connsiteX27" fmla="*/ 4918 w 10000"/>
              <a:gd name="connsiteY27" fmla="*/ 1106 h 7372"/>
              <a:gd name="connsiteX28" fmla="*/ 4714 w 10000"/>
              <a:gd name="connsiteY28" fmla="*/ 1097 h 7372"/>
              <a:gd name="connsiteX29" fmla="*/ 4514 w 10000"/>
              <a:gd name="connsiteY29" fmla="*/ 1084 h 7372"/>
              <a:gd name="connsiteX30" fmla="*/ 4316 w 10000"/>
              <a:gd name="connsiteY30" fmla="*/ 1071 h 7372"/>
              <a:gd name="connsiteX31" fmla="*/ 4122 w 10000"/>
              <a:gd name="connsiteY31" fmla="*/ 1057 h 7372"/>
              <a:gd name="connsiteX32" fmla="*/ 3929 w 10000"/>
              <a:gd name="connsiteY32" fmla="*/ 1036 h 7372"/>
              <a:gd name="connsiteX33" fmla="*/ 3739 w 10000"/>
              <a:gd name="connsiteY33" fmla="*/ 1013 h 7372"/>
              <a:gd name="connsiteX34" fmla="*/ 3553 w 10000"/>
              <a:gd name="connsiteY34" fmla="*/ 992 h 7372"/>
              <a:gd name="connsiteX35" fmla="*/ 3190 w 10000"/>
              <a:gd name="connsiteY35" fmla="*/ 934 h 7372"/>
              <a:gd name="connsiteX36" fmla="*/ 2842 w 10000"/>
              <a:gd name="connsiteY36" fmla="*/ 872 h 7372"/>
              <a:gd name="connsiteX37" fmla="*/ 2508 w 10000"/>
              <a:gd name="connsiteY37" fmla="*/ 807 h 7372"/>
              <a:gd name="connsiteX38" fmla="*/ 2192 w 10000"/>
              <a:gd name="connsiteY38" fmla="*/ 736 h 7372"/>
              <a:gd name="connsiteX39" fmla="*/ 1890 w 10000"/>
              <a:gd name="connsiteY39" fmla="*/ 661 h 7372"/>
              <a:gd name="connsiteX40" fmla="*/ 1610 w 10000"/>
              <a:gd name="connsiteY40" fmla="*/ 581 h 7372"/>
              <a:gd name="connsiteX41" fmla="*/ 1347 w 10000"/>
              <a:gd name="connsiteY41" fmla="*/ 502 h 7372"/>
              <a:gd name="connsiteX42" fmla="*/ 1105 w 10000"/>
              <a:gd name="connsiteY42" fmla="*/ 423 h 7372"/>
              <a:gd name="connsiteX43" fmla="*/ 883 w 10000"/>
              <a:gd name="connsiteY43" fmla="*/ 349 h 7372"/>
              <a:gd name="connsiteX44" fmla="*/ 686 w 10000"/>
              <a:gd name="connsiteY44" fmla="*/ 278 h 7372"/>
              <a:gd name="connsiteX45" fmla="*/ 508 w 10000"/>
              <a:gd name="connsiteY45" fmla="*/ 211 h 7372"/>
              <a:gd name="connsiteX46" fmla="*/ 358 w 10000"/>
              <a:gd name="connsiteY46" fmla="*/ 155 h 7372"/>
              <a:gd name="connsiteX47" fmla="*/ 232 w 10000"/>
              <a:gd name="connsiteY47" fmla="*/ 102 h 7372"/>
              <a:gd name="connsiteX48" fmla="*/ 59 w 10000"/>
              <a:gd name="connsiteY48" fmla="*/ 26 h 7372"/>
              <a:gd name="connsiteX49" fmla="*/ 0 w 10000"/>
              <a:gd name="connsiteY49" fmla="*/ 0 h 7372"/>
              <a:gd name="connsiteX50" fmla="*/ 0 w 10000"/>
              <a:gd name="connsiteY50" fmla="*/ 0 h 7372"/>
              <a:gd name="connsiteX0" fmla="*/ 0 w 10000"/>
              <a:gd name="connsiteY0" fmla="*/ 0 h 10000"/>
              <a:gd name="connsiteX1" fmla="*/ 0 w 10000"/>
              <a:gd name="connsiteY1" fmla="*/ 7970 h 10000"/>
              <a:gd name="connsiteX2" fmla="*/ 10000 w 10000"/>
              <a:gd name="connsiteY2" fmla="*/ 10000 h 10000"/>
              <a:gd name="connsiteX3" fmla="*/ 10000 w 10000"/>
              <a:gd name="connsiteY3" fmla="*/ 7 h 10000"/>
              <a:gd name="connsiteX4" fmla="*/ 10000 w 10000"/>
              <a:gd name="connsiteY4" fmla="*/ 7 h 10000"/>
              <a:gd name="connsiteX5" fmla="*/ 9773 w 10000"/>
              <a:gd name="connsiteY5" fmla="*/ 156 h 10000"/>
              <a:gd name="connsiteX6" fmla="*/ 9547 w 10000"/>
              <a:gd name="connsiteY6" fmla="*/ 298 h 10000"/>
              <a:gd name="connsiteX7" fmla="*/ 9320 w 10000"/>
              <a:gd name="connsiteY7" fmla="*/ 437 h 10000"/>
              <a:gd name="connsiteX8" fmla="*/ 9092 w 10000"/>
              <a:gd name="connsiteY8" fmla="*/ 556 h 10000"/>
              <a:gd name="connsiteX9" fmla="*/ 8865 w 10000"/>
              <a:gd name="connsiteY9" fmla="*/ 676 h 10000"/>
              <a:gd name="connsiteX10" fmla="*/ 8637 w 10000"/>
              <a:gd name="connsiteY10" fmla="*/ 788 h 10000"/>
              <a:gd name="connsiteX11" fmla="*/ 8412 w 10000"/>
              <a:gd name="connsiteY11" fmla="*/ 884 h 10000"/>
              <a:gd name="connsiteX12" fmla="*/ 8184 w 10000"/>
              <a:gd name="connsiteY12" fmla="*/ 975 h 10000"/>
              <a:gd name="connsiteX13" fmla="*/ 7957 w 10000"/>
              <a:gd name="connsiteY13" fmla="*/ 1058 h 10000"/>
              <a:gd name="connsiteX14" fmla="*/ 7734 w 10000"/>
              <a:gd name="connsiteY14" fmla="*/ 1130 h 10000"/>
              <a:gd name="connsiteX15" fmla="*/ 7508 w 10000"/>
              <a:gd name="connsiteY15" fmla="*/ 1202 h 10000"/>
              <a:gd name="connsiteX16" fmla="*/ 7285 w 10000"/>
              <a:gd name="connsiteY16" fmla="*/ 1262 h 10000"/>
              <a:gd name="connsiteX17" fmla="*/ 7062 w 10000"/>
              <a:gd name="connsiteY17" fmla="*/ 1309 h 10000"/>
              <a:gd name="connsiteX18" fmla="*/ 6840 w 10000"/>
              <a:gd name="connsiteY18" fmla="*/ 1358 h 10000"/>
              <a:gd name="connsiteX19" fmla="*/ 6620 w 10000"/>
              <a:gd name="connsiteY19" fmla="*/ 1399 h 10000"/>
              <a:gd name="connsiteX20" fmla="*/ 6402 w 10000"/>
              <a:gd name="connsiteY20" fmla="*/ 1428 h 10000"/>
              <a:gd name="connsiteX21" fmla="*/ 6184 w 10000"/>
              <a:gd name="connsiteY21" fmla="*/ 1453 h 10000"/>
              <a:gd name="connsiteX22" fmla="*/ 5968 w 10000"/>
              <a:gd name="connsiteY22" fmla="*/ 1477 h 10000"/>
              <a:gd name="connsiteX23" fmla="*/ 5755 w 10000"/>
              <a:gd name="connsiteY23" fmla="*/ 1488 h 10000"/>
              <a:gd name="connsiteX24" fmla="*/ 5542 w 10000"/>
              <a:gd name="connsiteY24" fmla="*/ 1500 h 10000"/>
              <a:gd name="connsiteX25" fmla="*/ 5332 w 10000"/>
              <a:gd name="connsiteY25" fmla="*/ 1506 h 10000"/>
              <a:gd name="connsiteX26" fmla="*/ 5124 w 10000"/>
              <a:gd name="connsiteY26" fmla="*/ 1500 h 10000"/>
              <a:gd name="connsiteX27" fmla="*/ 4918 w 10000"/>
              <a:gd name="connsiteY27" fmla="*/ 1500 h 10000"/>
              <a:gd name="connsiteX28" fmla="*/ 4714 w 10000"/>
              <a:gd name="connsiteY28" fmla="*/ 1488 h 10000"/>
              <a:gd name="connsiteX29" fmla="*/ 4514 w 10000"/>
              <a:gd name="connsiteY29" fmla="*/ 1470 h 10000"/>
              <a:gd name="connsiteX30" fmla="*/ 4316 w 10000"/>
              <a:gd name="connsiteY30" fmla="*/ 1453 h 10000"/>
              <a:gd name="connsiteX31" fmla="*/ 4122 w 10000"/>
              <a:gd name="connsiteY31" fmla="*/ 1434 h 10000"/>
              <a:gd name="connsiteX32" fmla="*/ 3929 w 10000"/>
              <a:gd name="connsiteY32" fmla="*/ 1405 h 10000"/>
              <a:gd name="connsiteX33" fmla="*/ 3739 w 10000"/>
              <a:gd name="connsiteY33" fmla="*/ 1374 h 10000"/>
              <a:gd name="connsiteX34" fmla="*/ 3553 w 10000"/>
              <a:gd name="connsiteY34" fmla="*/ 1346 h 10000"/>
              <a:gd name="connsiteX35" fmla="*/ 3190 w 10000"/>
              <a:gd name="connsiteY35" fmla="*/ 1267 h 10000"/>
              <a:gd name="connsiteX36" fmla="*/ 2842 w 10000"/>
              <a:gd name="connsiteY36" fmla="*/ 1183 h 10000"/>
              <a:gd name="connsiteX37" fmla="*/ 2508 w 10000"/>
              <a:gd name="connsiteY37" fmla="*/ 1095 h 10000"/>
              <a:gd name="connsiteX38" fmla="*/ 2192 w 10000"/>
              <a:gd name="connsiteY38" fmla="*/ 998 h 10000"/>
              <a:gd name="connsiteX39" fmla="*/ 1890 w 10000"/>
              <a:gd name="connsiteY39" fmla="*/ 897 h 10000"/>
              <a:gd name="connsiteX40" fmla="*/ 1610 w 10000"/>
              <a:gd name="connsiteY40" fmla="*/ 788 h 10000"/>
              <a:gd name="connsiteX41" fmla="*/ 1347 w 10000"/>
              <a:gd name="connsiteY41" fmla="*/ 681 h 10000"/>
              <a:gd name="connsiteX42" fmla="*/ 1105 w 10000"/>
              <a:gd name="connsiteY42" fmla="*/ 574 h 10000"/>
              <a:gd name="connsiteX43" fmla="*/ 883 w 10000"/>
              <a:gd name="connsiteY43" fmla="*/ 473 h 10000"/>
              <a:gd name="connsiteX44" fmla="*/ 686 w 10000"/>
              <a:gd name="connsiteY44" fmla="*/ 377 h 10000"/>
              <a:gd name="connsiteX45" fmla="*/ 508 w 10000"/>
              <a:gd name="connsiteY45" fmla="*/ 286 h 10000"/>
              <a:gd name="connsiteX46" fmla="*/ 358 w 10000"/>
              <a:gd name="connsiteY46" fmla="*/ 210 h 10000"/>
              <a:gd name="connsiteX47" fmla="*/ 232 w 10000"/>
              <a:gd name="connsiteY47" fmla="*/ 138 h 10000"/>
              <a:gd name="connsiteX48" fmla="*/ 59 w 10000"/>
              <a:gd name="connsiteY48" fmla="*/ 35 h 10000"/>
              <a:gd name="connsiteX49" fmla="*/ 0 w 10000"/>
              <a:gd name="connsiteY49" fmla="*/ 0 h 10000"/>
              <a:gd name="connsiteX50" fmla="*/ 0 w 10000"/>
              <a:gd name="connsiteY50" fmla="*/ 0 h 10000"/>
              <a:gd name="connsiteX0" fmla="*/ 0 w 10000"/>
              <a:gd name="connsiteY0" fmla="*/ 0 h 8000"/>
              <a:gd name="connsiteX1" fmla="*/ 0 w 10000"/>
              <a:gd name="connsiteY1" fmla="*/ 7970 h 8000"/>
              <a:gd name="connsiteX2" fmla="*/ 10000 w 10000"/>
              <a:gd name="connsiteY2" fmla="*/ 8000 h 8000"/>
              <a:gd name="connsiteX3" fmla="*/ 10000 w 10000"/>
              <a:gd name="connsiteY3" fmla="*/ 7 h 8000"/>
              <a:gd name="connsiteX4" fmla="*/ 10000 w 10000"/>
              <a:gd name="connsiteY4" fmla="*/ 7 h 8000"/>
              <a:gd name="connsiteX5" fmla="*/ 9773 w 10000"/>
              <a:gd name="connsiteY5" fmla="*/ 156 h 8000"/>
              <a:gd name="connsiteX6" fmla="*/ 9547 w 10000"/>
              <a:gd name="connsiteY6" fmla="*/ 298 h 8000"/>
              <a:gd name="connsiteX7" fmla="*/ 9320 w 10000"/>
              <a:gd name="connsiteY7" fmla="*/ 437 h 8000"/>
              <a:gd name="connsiteX8" fmla="*/ 9092 w 10000"/>
              <a:gd name="connsiteY8" fmla="*/ 556 h 8000"/>
              <a:gd name="connsiteX9" fmla="*/ 8865 w 10000"/>
              <a:gd name="connsiteY9" fmla="*/ 676 h 8000"/>
              <a:gd name="connsiteX10" fmla="*/ 8637 w 10000"/>
              <a:gd name="connsiteY10" fmla="*/ 788 h 8000"/>
              <a:gd name="connsiteX11" fmla="*/ 8412 w 10000"/>
              <a:gd name="connsiteY11" fmla="*/ 884 h 8000"/>
              <a:gd name="connsiteX12" fmla="*/ 8184 w 10000"/>
              <a:gd name="connsiteY12" fmla="*/ 975 h 8000"/>
              <a:gd name="connsiteX13" fmla="*/ 7957 w 10000"/>
              <a:gd name="connsiteY13" fmla="*/ 1058 h 8000"/>
              <a:gd name="connsiteX14" fmla="*/ 7734 w 10000"/>
              <a:gd name="connsiteY14" fmla="*/ 1130 h 8000"/>
              <a:gd name="connsiteX15" fmla="*/ 7508 w 10000"/>
              <a:gd name="connsiteY15" fmla="*/ 1202 h 8000"/>
              <a:gd name="connsiteX16" fmla="*/ 7285 w 10000"/>
              <a:gd name="connsiteY16" fmla="*/ 1262 h 8000"/>
              <a:gd name="connsiteX17" fmla="*/ 7062 w 10000"/>
              <a:gd name="connsiteY17" fmla="*/ 1309 h 8000"/>
              <a:gd name="connsiteX18" fmla="*/ 6840 w 10000"/>
              <a:gd name="connsiteY18" fmla="*/ 1358 h 8000"/>
              <a:gd name="connsiteX19" fmla="*/ 6620 w 10000"/>
              <a:gd name="connsiteY19" fmla="*/ 1399 h 8000"/>
              <a:gd name="connsiteX20" fmla="*/ 6402 w 10000"/>
              <a:gd name="connsiteY20" fmla="*/ 1428 h 8000"/>
              <a:gd name="connsiteX21" fmla="*/ 6184 w 10000"/>
              <a:gd name="connsiteY21" fmla="*/ 1453 h 8000"/>
              <a:gd name="connsiteX22" fmla="*/ 5968 w 10000"/>
              <a:gd name="connsiteY22" fmla="*/ 1477 h 8000"/>
              <a:gd name="connsiteX23" fmla="*/ 5755 w 10000"/>
              <a:gd name="connsiteY23" fmla="*/ 1488 h 8000"/>
              <a:gd name="connsiteX24" fmla="*/ 5542 w 10000"/>
              <a:gd name="connsiteY24" fmla="*/ 1500 h 8000"/>
              <a:gd name="connsiteX25" fmla="*/ 5332 w 10000"/>
              <a:gd name="connsiteY25" fmla="*/ 1506 h 8000"/>
              <a:gd name="connsiteX26" fmla="*/ 5124 w 10000"/>
              <a:gd name="connsiteY26" fmla="*/ 1500 h 8000"/>
              <a:gd name="connsiteX27" fmla="*/ 4918 w 10000"/>
              <a:gd name="connsiteY27" fmla="*/ 1500 h 8000"/>
              <a:gd name="connsiteX28" fmla="*/ 4714 w 10000"/>
              <a:gd name="connsiteY28" fmla="*/ 1488 h 8000"/>
              <a:gd name="connsiteX29" fmla="*/ 4514 w 10000"/>
              <a:gd name="connsiteY29" fmla="*/ 1470 h 8000"/>
              <a:gd name="connsiteX30" fmla="*/ 4316 w 10000"/>
              <a:gd name="connsiteY30" fmla="*/ 1453 h 8000"/>
              <a:gd name="connsiteX31" fmla="*/ 4122 w 10000"/>
              <a:gd name="connsiteY31" fmla="*/ 1434 h 8000"/>
              <a:gd name="connsiteX32" fmla="*/ 3929 w 10000"/>
              <a:gd name="connsiteY32" fmla="*/ 1405 h 8000"/>
              <a:gd name="connsiteX33" fmla="*/ 3739 w 10000"/>
              <a:gd name="connsiteY33" fmla="*/ 1374 h 8000"/>
              <a:gd name="connsiteX34" fmla="*/ 3553 w 10000"/>
              <a:gd name="connsiteY34" fmla="*/ 1346 h 8000"/>
              <a:gd name="connsiteX35" fmla="*/ 3190 w 10000"/>
              <a:gd name="connsiteY35" fmla="*/ 1267 h 8000"/>
              <a:gd name="connsiteX36" fmla="*/ 2842 w 10000"/>
              <a:gd name="connsiteY36" fmla="*/ 1183 h 8000"/>
              <a:gd name="connsiteX37" fmla="*/ 2508 w 10000"/>
              <a:gd name="connsiteY37" fmla="*/ 1095 h 8000"/>
              <a:gd name="connsiteX38" fmla="*/ 2192 w 10000"/>
              <a:gd name="connsiteY38" fmla="*/ 998 h 8000"/>
              <a:gd name="connsiteX39" fmla="*/ 1890 w 10000"/>
              <a:gd name="connsiteY39" fmla="*/ 897 h 8000"/>
              <a:gd name="connsiteX40" fmla="*/ 1610 w 10000"/>
              <a:gd name="connsiteY40" fmla="*/ 788 h 8000"/>
              <a:gd name="connsiteX41" fmla="*/ 1347 w 10000"/>
              <a:gd name="connsiteY41" fmla="*/ 681 h 8000"/>
              <a:gd name="connsiteX42" fmla="*/ 1105 w 10000"/>
              <a:gd name="connsiteY42" fmla="*/ 574 h 8000"/>
              <a:gd name="connsiteX43" fmla="*/ 883 w 10000"/>
              <a:gd name="connsiteY43" fmla="*/ 473 h 8000"/>
              <a:gd name="connsiteX44" fmla="*/ 686 w 10000"/>
              <a:gd name="connsiteY44" fmla="*/ 377 h 8000"/>
              <a:gd name="connsiteX45" fmla="*/ 508 w 10000"/>
              <a:gd name="connsiteY45" fmla="*/ 286 h 8000"/>
              <a:gd name="connsiteX46" fmla="*/ 358 w 10000"/>
              <a:gd name="connsiteY46" fmla="*/ 210 h 8000"/>
              <a:gd name="connsiteX47" fmla="*/ 232 w 10000"/>
              <a:gd name="connsiteY47" fmla="*/ 138 h 8000"/>
              <a:gd name="connsiteX48" fmla="*/ 59 w 10000"/>
              <a:gd name="connsiteY48" fmla="*/ 35 h 8000"/>
              <a:gd name="connsiteX49" fmla="*/ 0 w 10000"/>
              <a:gd name="connsiteY49" fmla="*/ 0 h 8000"/>
              <a:gd name="connsiteX50" fmla="*/ 0 w 10000"/>
              <a:gd name="connsiteY50" fmla="*/ 0 h 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rot="15922489">
            <a:off x="4700006" y="1826021"/>
            <a:ext cx="3299407" cy="441039"/>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155258" y="2677645"/>
            <a:ext cx="4352156"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7355" y="2677645"/>
            <a:ext cx="3756357" cy="2960137"/>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1">
              <a:rPr lang="en-US" smtClean="0"/>
              <a:t>3/25/2013</a:t>
            </a:fld>
            <a:endParaRPr lang="en-US"/>
          </a:p>
        </p:txBody>
      </p:sp>
      <p:sp>
        <p:nvSpPr>
          <p:cNvPr id="5" name="Footer Placeholder 4"/>
          <p:cNvSpPr>
            <a:spLocks noGrp="1"/>
          </p:cNvSpPr>
          <p:nvPr>
            <p:ph type="ftr" sz="quarter" idx="11"/>
          </p:nvPr>
        </p:nvSpPr>
        <p:spPr/>
        <p:txBody>
          <a:bodyPr/>
          <a:lstStyle/>
          <a:p>
            <a:r>
              <a:rPr lang="nl-NL" smtClean="0"/>
              <a:t>Footer</a:t>
            </a:r>
            <a:endParaRPr lang="en-US" dirty="0"/>
          </a:p>
        </p:txBody>
      </p:sp>
      <p:sp>
        <p:nvSpPr>
          <p:cNvPr id="15" name="Rectangle 14"/>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5829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5"/>
          <p:cNvSpPr>
            <a:spLocks/>
          </p:cNvSpPr>
          <p:nvPr/>
        </p:nvSpPr>
        <p:spPr bwMode="auto">
          <a:xfrm rot="21010068">
            <a:off x="8493163" y="1797517"/>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459626" y="1866405"/>
            <a:ext cx="11280538"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668" y="2603501"/>
            <a:ext cx="4830002" cy="3416301"/>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0329" y="2603501"/>
            <a:ext cx="4826416" cy="3377705"/>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1">
              <a:rPr lang="en-US" smtClean="0"/>
              <a:t>3/25/2013</a:t>
            </a:fld>
            <a:endParaRPr lang="en-US" dirty="0"/>
          </a:p>
        </p:txBody>
      </p:sp>
      <p:sp>
        <p:nvSpPr>
          <p:cNvPr id="6" name="Footer Placeholder 5"/>
          <p:cNvSpPr>
            <a:spLocks noGrp="1"/>
          </p:cNvSpPr>
          <p:nvPr>
            <p:ph type="ftr" sz="quarter" idx="11"/>
          </p:nvPr>
        </p:nvSpPr>
        <p:spPr/>
        <p:txBody>
          <a:bodyPr/>
          <a:lstStyle/>
          <a:p>
            <a:r>
              <a:rPr lang="nl-NL" smtClean="0"/>
              <a:t>Footer</a:t>
            </a:r>
            <a:endParaRPr lang="en-US" dirty="0"/>
          </a:p>
        </p:txBody>
      </p:sp>
      <p:sp>
        <p:nvSpPr>
          <p:cNvPr id="14" name="Rectangle 13"/>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07883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Freeform 5"/>
          <p:cNvSpPr>
            <a:spLocks/>
          </p:cNvSpPr>
          <p:nvPr/>
        </p:nvSpPr>
        <p:spPr bwMode="auto">
          <a:xfrm rot="21010068">
            <a:off x="8493163" y="1797517"/>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 name="Freeform 5"/>
          <p:cNvSpPr>
            <a:spLocks/>
          </p:cNvSpPr>
          <p:nvPr/>
        </p:nvSpPr>
        <p:spPr bwMode="auto">
          <a:xfrm>
            <a:off x="459626" y="1866405"/>
            <a:ext cx="11280538"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5255" y="2636063"/>
            <a:ext cx="482641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5255" y="3212326"/>
            <a:ext cx="4826415" cy="2807476"/>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0328" y="2603500"/>
            <a:ext cx="4826417"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0330" y="3212327"/>
            <a:ext cx="4826416" cy="2807474"/>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1">
              <a:rPr lang="en-US" smtClean="0"/>
              <a:t>3/25/2013</a:t>
            </a:fld>
            <a:endParaRPr lang="en-US"/>
          </a:p>
        </p:txBody>
      </p:sp>
      <p:sp>
        <p:nvSpPr>
          <p:cNvPr id="8" name="Footer Placeholder 7"/>
          <p:cNvSpPr>
            <a:spLocks noGrp="1"/>
          </p:cNvSpPr>
          <p:nvPr>
            <p:ph type="ftr" sz="quarter" idx="11"/>
          </p:nvPr>
        </p:nvSpPr>
        <p:spPr/>
        <p:txBody>
          <a:bodyPr/>
          <a:lstStyle/>
          <a:p>
            <a:r>
              <a:rPr lang="nl-NL" smtClean="0"/>
              <a:t>Footer</a:t>
            </a:r>
            <a:endParaRPr lang="en-US"/>
          </a:p>
        </p:txBody>
      </p:sp>
      <p:sp>
        <p:nvSpPr>
          <p:cNvPr id="10" name="Rectangle 9"/>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891742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Freeform 5"/>
          <p:cNvSpPr>
            <a:spLocks/>
          </p:cNvSpPr>
          <p:nvPr/>
        </p:nvSpPr>
        <p:spPr bwMode="auto">
          <a:xfrm rot="21010068">
            <a:off x="8493163" y="1797517"/>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1" name="Freeform 5"/>
          <p:cNvSpPr>
            <a:spLocks/>
          </p:cNvSpPr>
          <p:nvPr/>
        </p:nvSpPr>
        <p:spPr bwMode="auto">
          <a:xfrm>
            <a:off x="459626" y="1866405"/>
            <a:ext cx="11280538"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1">
              <a:rPr lang="en-US" smtClean="0"/>
              <a:t>3/25/2013</a:t>
            </a:fld>
            <a:endParaRPr lang="en-US"/>
          </a:p>
        </p:txBody>
      </p:sp>
      <p:sp>
        <p:nvSpPr>
          <p:cNvPr id="4" name="Footer Placeholder 3"/>
          <p:cNvSpPr>
            <a:spLocks noGrp="1"/>
          </p:cNvSpPr>
          <p:nvPr>
            <p:ph type="ftr" sz="quarter" idx="11"/>
          </p:nvPr>
        </p:nvSpPr>
        <p:spPr/>
        <p:txBody>
          <a:bodyPr/>
          <a:lstStyle/>
          <a:p>
            <a:r>
              <a:rPr lang="nl-NL" smtClean="0"/>
              <a:t>Footer</a:t>
            </a:r>
            <a:endParaRPr lang="en-US" dirty="0"/>
          </a:p>
        </p:txBody>
      </p:sp>
      <p:sp>
        <p:nvSpPr>
          <p:cNvPr id="14" name="Rectangle 13"/>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179195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448850" y="448734"/>
            <a:ext cx="11289007" cy="59520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C8D7E02-BCB8-4D50-A234-369438C08659}" type="datetime1">
              <a:rPr lang="en-US" smtClean="0"/>
              <a:t>3/25/2013</a:t>
            </a:fld>
            <a:endParaRPr lang="en-US"/>
          </a:p>
        </p:txBody>
      </p:sp>
      <p:sp>
        <p:nvSpPr>
          <p:cNvPr id="3" name="Footer Placeholder 2"/>
          <p:cNvSpPr>
            <a:spLocks noGrp="1"/>
          </p:cNvSpPr>
          <p:nvPr>
            <p:ph type="ftr" sz="quarter" idx="11"/>
          </p:nvPr>
        </p:nvSpPr>
        <p:spPr/>
        <p:txBody>
          <a:bodyPr/>
          <a:lstStyle/>
          <a:p>
            <a:r>
              <a:rPr lang="nl-NL" smtClean="0"/>
              <a:t>Footer</a:t>
            </a:r>
            <a:endParaRPr lang="en-US" dirty="0"/>
          </a:p>
        </p:txBody>
      </p:sp>
      <p:sp>
        <p:nvSpPr>
          <p:cNvPr id="6" name="Rectangle 5"/>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991437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5714901" y="402165"/>
            <a:ext cx="6056830" cy="605367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5255" y="1295400"/>
            <a:ext cx="2793886" cy="1600200"/>
          </a:xfrm>
        </p:spPr>
        <p:txBody>
          <a:bodyPr anchor="b"/>
          <a:lstStyle>
            <a:lvl1pPr algn="l">
              <a:defRPr sz="24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155256" y="3129281"/>
            <a:ext cx="2793886" cy="2895599"/>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1">
              <a:rPr lang="en-US" smtClean="0"/>
              <a:t>3/25/2013</a:t>
            </a:fld>
            <a:endParaRPr lang="en-US"/>
          </a:p>
        </p:txBody>
      </p:sp>
      <p:sp>
        <p:nvSpPr>
          <p:cNvPr id="6" name="Footer Placeholder 5"/>
          <p:cNvSpPr>
            <a:spLocks noGrp="1"/>
          </p:cNvSpPr>
          <p:nvPr>
            <p:ph type="ftr" sz="quarter" idx="11"/>
          </p:nvPr>
        </p:nvSpPr>
        <p:spPr/>
        <p:txBody>
          <a:bodyPr/>
          <a:lstStyle/>
          <a:p>
            <a:r>
              <a:rPr lang="nl-NL" smtClean="0"/>
              <a:t>Footer</a:t>
            </a:r>
            <a:endParaRPr lang="en-US" dirty="0"/>
          </a:p>
        </p:txBody>
      </p:sp>
      <p:sp>
        <p:nvSpPr>
          <p:cNvPr id="9" name="Freeform 5"/>
          <p:cNvSpPr>
            <a:spLocks/>
          </p:cNvSpPr>
          <p:nvPr/>
        </p:nvSpPr>
        <p:spPr bwMode="auto">
          <a:xfrm rot="16200000">
            <a:off x="2230746" y="2801558"/>
            <a:ext cx="6053670" cy="1254885"/>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 name="connsiteX0" fmla="*/ 0 w 10000"/>
              <a:gd name="connsiteY0" fmla="*/ 0 h 10000"/>
              <a:gd name="connsiteX1" fmla="*/ 0 w 10000"/>
              <a:gd name="connsiteY1" fmla="*/ 7371 h 10000"/>
              <a:gd name="connsiteX2" fmla="*/ 10000 w 10000"/>
              <a:gd name="connsiteY2" fmla="*/ 10000 h 10000"/>
              <a:gd name="connsiteX3" fmla="*/ 10000 w 10000"/>
              <a:gd name="connsiteY3" fmla="*/ 5 h 10000"/>
              <a:gd name="connsiteX4" fmla="*/ 10000 w 10000"/>
              <a:gd name="connsiteY4" fmla="*/ 5 h 10000"/>
              <a:gd name="connsiteX5" fmla="*/ 9773 w 10000"/>
              <a:gd name="connsiteY5" fmla="*/ 115 h 10000"/>
              <a:gd name="connsiteX6" fmla="*/ 9547 w 10000"/>
              <a:gd name="connsiteY6" fmla="*/ 220 h 10000"/>
              <a:gd name="connsiteX7" fmla="*/ 9320 w 10000"/>
              <a:gd name="connsiteY7" fmla="*/ 322 h 10000"/>
              <a:gd name="connsiteX8" fmla="*/ 9092 w 10000"/>
              <a:gd name="connsiteY8" fmla="*/ 410 h 10000"/>
              <a:gd name="connsiteX9" fmla="*/ 8865 w 10000"/>
              <a:gd name="connsiteY9" fmla="*/ 498 h 10000"/>
              <a:gd name="connsiteX10" fmla="*/ 8637 w 10000"/>
              <a:gd name="connsiteY10" fmla="*/ 581 h 10000"/>
              <a:gd name="connsiteX11" fmla="*/ 8412 w 10000"/>
              <a:gd name="connsiteY11" fmla="*/ 652 h 10000"/>
              <a:gd name="connsiteX12" fmla="*/ 8184 w 10000"/>
              <a:gd name="connsiteY12" fmla="*/ 719 h 10000"/>
              <a:gd name="connsiteX13" fmla="*/ 7957 w 10000"/>
              <a:gd name="connsiteY13" fmla="*/ 780 h 10000"/>
              <a:gd name="connsiteX14" fmla="*/ 7734 w 10000"/>
              <a:gd name="connsiteY14" fmla="*/ 833 h 10000"/>
              <a:gd name="connsiteX15" fmla="*/ 7508 w 10000"/>
              <a:gd name="connsiteY15" fmla="*/ 886 h 10000"/>
              <a:gd name="connsiteX16" fmla="*/ 7285 w 10000"/>
              <a:gd name="connsiteY16" fmla="*/ 930 h 10000"/>
              <a:gd name="connsiteX17" fmla="*/ 7062 w 10000"/>
              <a:gd name="connsiteY17" fmla="*/ 965 h 10000"/>
              <a:gd name="connsiteX18" fmla="*/ 6840 w 10000"/>
              <a:gd name="connsiteY18" fmla="*/ 1001 h 10000"/>
              <a:gd name="connsiteX19" fmla="*/ 6620 w 10000"/>
              <a:gd name="connsiteY19" fmla="*/ 1031 h 10000"/>
              <a:gd name="connsiteX20" fmla="*/ 6402 w 10000"/>
              <a:gd name="connsiteY20" fmla="*/ 1053 h 10000"/>
              <a:gd name="connsiteX21" fmla="*/ 6184 w 10000"/>
              <a:gd name="connsiteY21" fmla="*/ 1071 h 10000"/>
              <a:gd name="connsiteX22" fmla="*/ 5968 w 10000"/>
              <a:gd name="connsiteY22" fmla="*/ 1089 h 10000"/>
              <a:gd name="connsiteX23" fmla="*/ 5755 w 10000"/>
              <a:gd name="connsiteY23" fmla="*/ 1097 h 10000"/>
              <a:gd name="connsiteX24" fmla="*/ 5542 w 10000"/>
              <a:gd name="connsiteY24" fmla="*/ 1106 h 10000"/>
              <a:gd name="connsiteX25" fmla="*/ 5332 w 10000"/>
              <a:gd name="connsiteY25" fmla="*/ 1110 h 10000"/>
              <a:gd name="connsiteX26" fmla="*/ 5124 w 10000"/>
              <a:gd name="connsiteY26" fmla="*/ 1106 h 10000"/>
              <a:gd name="connsiteX27" fmla="*/ 4918 w 10000"/>
              <a:gd name="connsiteY27" fmla="*/ 1106 h 10000"/>
              <a:gd name="connsiteX28" fmla="*/ 4714 w 10000"/>
              <a:gd name="connsiteY28" fmla="*/ 1097 h 10000"/>
              <a:gd name="connsiteX29" fmla="*/ 4514 w 10000"/>
              <a:gd name="connsiteY29" fmla="*/ 1084 h 10000"/>
              <a:gd name="connsiteX30" fmla="*/ 4316 w 10000"/>
              <a:gd name="connsiteY30" fmla="*/ 1071 h 10000"/>
              <a:gd name="connsiteX31" fmla="*/ 4122 w 10000"/>
              <a:gd name="connsiteY31" fmla="*/ 1057 h 10000"/>
              <a:gd name="connsiteX32" fmla="*/ 3929 w 10000"/>
              <a:gd name="connsiteY32" fmla="*/ 1036 h 10000"/>
              <a:gd name="connsiteX33" fmla="*/ 3739 w 10000"/>
              <a:gd name="connsiteY33" fmla="*/ 1013 h 10000"/>
              <a:gd name="connsiteX34" fmla="*/ 3553 w 10000"/>
              <a:gd name="connsiteY34" fmla="*/ 992 h 10000"/>
              <a:gd name="connsiteX35" fmla="*/ 3190 w 10000"/>
              <a:gd name="connsiteY35" fmla="*/ 934 h 10000"/>
              <a:gd name="connsiteX36" fmla="*/ 2842 w 10000"/>
              <a:gd name="connsiteY36" fmla="*/ 872 h 10000"/>
              <a:gd name="connsiteX37" fmla="*/ 2508 w 10000"/>
              <a:gd name="connsiteY37" fmla="*/ 807 h 10000"/>
              <a:gd name="connsiteX38" fmla="*/ 2192 w 10000"/>
              <a:gd name="connsiteY38" fmla="*/ 736 h 10000"/>
              <a:gd name="connsiteX39" fmla="*/ 1890 w 10000"/>
              <a:gd name="connsiteY39" fmla="*/ 661 h 10000"/>
              <a:gd name="connsiteX40" fmla="*/ 1610 w 10000"/>
              <a:gd name="connsiteY40" fmla="*/ 581 h 10000"/>
              <a:gd name="connsiteX41" fmla="*/ 1347 w 10000"/>
              <a:gd name="connsiteY41" fmla="*/ 502 h 10000"/>
              <a:gd name="connsiteX42" fmla="*/ 1105 w 10000"/>
              <a:gd name="connsiteY42" fmla="*/ 423 h 10000"/>
              <a:gd name="connsiteX43" fmla="*/ 883 w 10000"/>
              <a:gd name="connsiteY43" fmla="*/ 349 h 10000"/>
              <a:gd name="connsiteX44" fmla="*/ 686 w 10000"/>
              <a:gd name="connsiteY44" fmla="*/ 278 h 10000"/>
              <a:gd name="connsiteX45" fmla="*/ 508 w 10000"/>
              <a:gd name="connsiteY45" fmla="*/ 211 h 10000"/>
              <a:gd name="connsiteX46" fmla="*/ 358 w 10000"/>
              <a:gd name="connsiteY46" fmla="*/ 155 h 10000"/>
              <a:gd name="connsiteX47" fmla="*/ 232 w 10000"/>
              <a:gd name="connsiteY47" fmla="*/ 102 h 10000"/>
              <a:gd name="connsiteX48" fmla="*/ 59 w 10000"/>
              <a:gd name="connsiteY48" fmla="*/ 26 h 10000"/>
              <a:gd name="connsiteX49" fmla="*/ 0 w 10000"/>
              <a:gd name="connsiteY49" fmla="*/ 0 h 10000"/>
              <a:gd name="connsiteX50" fmla="*/ 0 w 10000"/>
              <a:gd name="connsiteY50" fmla="*/ 0 h 10000"/>
              <a:gd name="connsiteX0" fmla="*/ 0 w 10000"/>
              <a:gd name="connsiteY0" fmla="*/ 0 h 7372"/>
              <a:gd name="connsiteX1" fmla="*/ 0 w 10000"/>
              <a:gd name="connsiteY1" fmla="*/ 7371 h 7372"/>
              <a:gd name="connsiteX2" fmla="*/ 10000 w 10000"/>
              <a:gd name="connsiteY2" fmla="*/ 7372 h 7372"/>
              <a:gd name="connsiteX3" fmla="*/ 10000 w 10000"/>
              <a:gd name="connsiteY3" fmla="*/ 5 h 7372"/>
              <a:gd name="connsiteX4" fmla="*/ 10000 w 10000"/>
              <a:gd name="connsiteY4" fmla="*/ 5 h 7372"/>
              <a:gd name="connsiteX5" fmla="*/ 9773 w 10000"/>
              <a:gd name="connsiteY5" fmla="*/ 115 h 7372"/>
              <a:gd name="connsiteX6" fmla="*/ 9547 w 10000"/>
              <a:gd name="connsiteY6" fmla="*/ 220 h 7372"/>
              <a:gd name="connsiteX7" fmla="*/ 9320 w 10000"/>
              <a:gd name="connsiteY7" fmla="*/ 322 h 7372"/>
              <a:gd name="connsiteX8" fmla="*/ 9092 w 10000"/>
              <a:gd name="connsiteY8" fmla="*/ 410 h 7372"/>
              <a:gd name="connsiteX9" fmla="*/ 8865 w 10000"/>
              <a:gd name="connsiteY9" fmla="*/ 498 h 7372"/>
              <a:gd name="connsiteX10" fmla="*/ 8637 w 10000"/>
              <a:gd name="connsiteY10" fmla="*/ 581 h 7372"/>
              <a:gd name="connsiteX11" fmla="*/ 8412 w 10000"/>
              <a:gd name="connsiteY11" fmla="*/ 652 h 7372"/>
              <a:gd name="connsiteX12" fmla="*/ 8184 w 10000"/>
              <a:gd name="connsiteY12" fmla="*/ 719 h 7372"/>
              <a:gd name="connsiteX13" fmla="*/ 7957 w 10000"/>
              <a:gd name="connsiteY13" fmla="*/ 780 h 7372"/>
              <a:gd name="connsiteX14" fmla="*/ 7734 w 10000"/>
              <a:gd name="connsiteY14" fmla="*/ 833 h 7372"/>
              <a:gd name="connsiteX15" fmla="*/ 7508 w 10000"/>
              <a:gd name="connsiteY15" fmla="*/ 886 h 7372"/>
              <a:gd name="connsiteX16" fmla="*/ 7285 w 10000"/>
              <a:gd name="connsiteY16" fmla="*/ 930 h 7372"/>
              <a:gd name="connsiteX17" fmla="*/ 7062 w 10000"/>
              <a:gd name="connsiteY17" fmla="*/ 965 h 7372"/>
              <a:gd name="connsiteX18" fmla="*/ 6840 w 10000"/>
              <a:gd name="connsiteY18" fmla="*/ 1001 h 7372"/>
              <a:gd name="connsiteX19" fmla="*/ 6620 w 10000"/>
              <a:gd name="connsiteY19" fmla="*/ 1031 h 7372"/>
              <a:gd name="connsiteX20" fmla="*/ 6402 w 10000"/>
              <a:gd name="connsiteY20" fmla="*/ 1053 h 7372"/>
              <a:gd name="connsiteX21" fmla="*/ 6184 w 10000"/>
              <a:gd name="connsiteY21" fmla="*/ 1071 h 7372"/>
              <a:gd name="connsiteX22" fmla="*/ 5968 w 10000"/>
              <a:gd name="connsiteY22" fmla="*/ 1089 h 7372"/>
              <a:gd name="connsiteX23" fmla="*/ 5755 w 10000"/>
              <a:gd name="connsiteY23" fmla="*/ 1097 h 7372"/>
              <a:gd name="connsiteX24" fmla="*/ 5542 w 10000"/>
              <a:gd name="connsiteY24" fmla="*/ 1106 h 7372"/>
              <a:gd name="connsiteX25" fmla="*/ 5332 w 10000"/>
              <a:gd name="connsiteY25" fmla="*/ 1110 h 7372"/>
              <a:gd name="connsiteX26" fmla="*/ 5124 w 10000"/>
              <a:gd name="connsiteY26" fmla="*/ 1106 h 7372"/>
              <a:gd name="connsiteX27" fmla="*/ 4918 w 10000"/>
              <a:gd name="connsiteY27" fmla="*/ 1106 h 7372"/>
              <a:gd name="connsiteX28" fmla="*/ 4714 w 10000"/>
              <a:gd name="connsiteY28" fmla="*/ 1097 h 7372"/>
              <a:gd name="connsiteX29" fmla="*/ 4514 w 10000"/>
              <a:gd name="connsiteY29" fmla="*/ 1084 h 7372"/>
              <a:gd name="connsiteX30" fmla="*/ 4316 w 10000"/>
              <a:gd name="connsiteY30" fmla="*/ 1071 h 7372"/>
              <a:gd name="connsiteX31" fmla="*/ 4122 w 10000"/>
              <a:gd name="connsiteY31" fmla="*/ 1057 h 7372"/>
              <a:gd name="connsiteX32" fmla="*/ 3929 w 10000"/>
              <a:gd name="connsiteY32" fmla="*/ 1036 h 7372"/>
              <a:gd name="connsiteX33" fmla="*/ 3739 w 10000"/>
              <a:gd name="connsiteY33" fmla="*/ 1013 h 7372"/>
              <a:gd name="connsiteX34" fmla="*/ 3553 w 10000"/>
              <a:gd name="connsiteY34" fmla="*/ 992 h 7372"/>
              <a:gd name="connsiteX35" fmla="*/ 3190 w 10000"/>
              <a:gd name="connsiteY35" fmla="*/ 934 h 7372"/>
              <a:gd name="connsiteX36" fmla="*/ 2842 w 10000"/>
              <a:gd name="connsiteY36" fmla="*/ 872 h 7372"/>
              <a:gd name="connsiteX37" fmla="*/ 2508 w 10000"/>
              <a:gd name="connsiteY37" fmla="*/ 807 h 7372"/>
              <a:gd name="connsiteX38" fmla="*/ 2192 w 10000"/>
              <a:gd name="connsiteY38" fmla="*/ 736 h 7372"/>
              <a:gd name="connsiteX39" fmla="*/ 1890 w 10000"/>
              <a:gd name="connsiteY39" fmla="*/ 661 h 7372"/>
              <a:gd name="connsiteX40" fmla="*/ 1610 w 10000"/>
              <a:gd name="connsiteY40" fmla="*/ 581 h 7372"/>
              <a:gd name="connsiteX41" fmla="*/ 1347 w 10000"/>
              <a:gd name="connsiteY41" fmla="*/ 502 h 7372"/>
              <a:gd name="connsiteX42" fmla="*/ 1105 w 10000"/>
              <a:gd name="connsiteY42" fmla="*/ 423 h 7372"/>
              <a:gd name="connsiteX43" fmla="*/ 883 w 10000"/>
              <a:gd name="connsiteY43" fmla="*/ 349 h 7372"/>
              <a:gd name="connsiteX44" fmla="*/ 686 w 10000"/>
              <a:gd name="connsiteY44" fmla="*/ 278 h 7372"/>
              <a:gd name="connsiteX45" fmla="*/ 508 w 10000"/>
              <a:gd name="connsiteY45" fmla="*/ 211 h 7372"/>
              <a:gd name="connsiteX46" fmla="*/ 358 w 10000"/>
              <a:gd name="connsiteY46" fmla="*/ 155 h 7372"/>
              <a:gd name="connsiteX47" fmla="*/ 232 w 10000"/>
              <a:gd name="connsiteY47" fmla="*/ 102 h 7372"/>
              <a:gd name="connsiteX48" fmla="*/ 59 w 10000"/>
              <a:gd name="connsiteY48" fmla="*/ 26 h 7372"/>
              <a:gd name="connsiteX49" fmla="*/ 0 w 10000"/>
              <a:gd name="connsiteY49" fmla="*/ 0 h 7372"/>
              <a:gd name="connsiteX50" fmla="*/ 0 w 10000"/>
              <a:gd name="connsiteY50" fmla="*/ 0 h 7372"/>
              <a:gd name="connsiteX0" fmla="*/ 0 w 10000"/>
              <a:gd name="connsiteY0" fmla="*/ 0 h 10000"/>
              <a:gd name="connsiteX1" fmla="*/ 0 w 10000"/>
              <a:gd name="connsiteY1" fmla="*/ 7970 h 10000"/>
              <a:gd name="connsiteX2" fmla="*/ 10000 w 10000"/>
              <a:gd name="connsiteY2" fmla="*/ 10000 h 10000"/>
              <a:gd name="connsiteX3" fmla="*/ 10000 w 10000"/>
              <a:gd name="connsiteY3" fmla="*/ 7 h 10000"/>
              <a:gd name="connsiteX4" fmla="*/ 10000 w 10000"/>
              <a:gd name="connsiteY4" fmla="*/ 7 h 10000"/>
              <a:gd name="connsiteX5" fmla="*/ 9773 w 10000"/>
              <a:gd name="connsiteY5" fmla="*/ 156 h 10000"/>
              <a:gd name="connsiteX6" fmla="*/ 9547 w 10000"/>
              <a:gd name="connsiteY6" fmla="*/ 298 h 10000"/>
              <a:gd name="connsiteX7" fmla="*/ 9320 w 10000"/>
              <a:gd name="connsiteY7" fmla="*/ 437 h 10000"/>
              <a:gd name="connsiteX8" fmla="*/ 9092 w 10000"/>
              <a:gd name="connsiteY8" fmla="*/ 556 h 10000"/>
              <a:gd name="connsiteX9" fmla="*/ 8865 w 10000"/>
              <a:gd name="connsiteY9" fmla="*/ 676 h 10000"/>
              <a:gd name="connsiteX10" fmla="*/ 8637 w 10000"/>
              <a:gd name="connsiteY10" fmla="*/ 788 h 10000"/>
              <a:gd name="connsiteX11" fmla="*/ 8412 w 10000"/>
              <a:gd name="connsiteY11" fmla="*/ 884 h 10000"/>
              <a:gd name="connsiteX12" fmla="*/ 8184 w 10000"/>
              <a:gd name="connsiteY12" fmla="*/ 975 h 10000"/>
              <a:gd name="connsiteX13" fmla="*/ 7957 w 10000"/>
              <a:gd name="connsiteY13" fmla="*/ 1058 h 10000"/>
              <a:gd name="connsiteX14" fmla="*/ 7734 w 10000"/>
              <a:gd name="connsiteY14" fmla="*/ 1130 h 10000"/>
              <a:gd name="connsiteX15" fmla="*/ 7508 w 10000"/>
              <a:gd name="connsiteY15" fmla="*/ 1202 h 10000"/>
              <a:gd name="connsiteX16" fmla="*/ 7285 w 10000"/>
              <a:gd name="connsiteY16" fmla="*/ 1262 h 10000"/>
              <a:gd name="connsiteX17" fmla="*/ 7062 w 10000"/>
              <a:gd name="connsiteY17" fmla="*/ 1309 h 10000"/>
              <a:gd name="connsiteX18" fmla="*/ 6840 w 10000"/>
              <a:gd name="connsiteY18" fmla="*/ 1358 h 10000"/>
              <a:gd name="connsiteX19" fmla="*/ 6620 w 10000"/>
              <a:gd name="connsiteY19" fmla="*/ 1399 h 10000"/>
              <a:gd name="connsiteX20" fmla="*/ 6402 w 10000"/>
              <a:gd name="connsiteY20" fmla="*/ 1428 h 10000"/>
              <a:gd name="connsiteX21" fmla="*/ 6184 w 10000"/>
              <a:gd name="connsiteY21" fmla="*/ 1453 h 10000"/>
              <a:gd name="connsiteX22" fmla="*/ 5968 w 10000"/>
              <a:gd name="connsiteY22" fmla="*/ 1477 h 10000"/>
              <a:gd name="connsiteX23" fmla="*/ 5755 w 10000"/>
              <a:gd name="connsiteY23" fmla="*/ 1488 h 10000"/>
              <a:gd name="connsiteX24" fmla="*/ 5542 w 10000"/>
              <a:gd name="connsiteY24" fmla="*/ 1500 h 10000"/>
              <a:gd name="connsiteX25" fmla="*/ 5332 w 10000"/>
              <a:gd name="connsiteY25" fmla="*/ 1506 h 10000"/>
              <a:gd name="connsiteX26" fmla="*/ 5124 w 10000"/>
              <a:gd name="connsiteY26" fmla="*/ 1500 h 10000"/>
              <a:gd name="connsiteX27" fmla="*/ 4918 w 10000"/>
              <a:gd name="connsiteY27" fmla="*/ 1500 h 10000"/>
              <a:gd name="connsiteX28" fmla="*/ 4714 w 10000"/>
              <a:gd name="connsiteY28" fmla="*/ 1488 h 10000"/>
              <a:gd name="connsiteX29" fmla="*/ 4514 w 10000"/>
              <a:gd name="connsiteY29" fmla="*/ 1470 h 10000"/>
              <a:gd name="connsiteX30" fmla="*/ 4316 w 10000"/>
              <a:gd name="connsiteY30" fmla="*/ 1453 h 10000"/>
              <a:gd name="connsiteX31" fmla="*/ 4122 w 10000"/>
              <a:gd name="connsiteY31" fmla="*/ 1434 h 10000"/>
              <a:gd name="connsiteX32" fmla="*/ 3929 w 10000"/>
              <a:gd name="connsiteY32" fmla="*/ 1405 h 10000"/>
              <a:gd name="connsiteX33" fmla="*/ 3739 w 10000"/>
              <a:gd name="connsiteY33" fmla="*/ 1374 h 10000"/>
              <a:gd name="connsiteX34" fmla="*/ 3553 w 10000"/>
              <a:gd name="connsiteY34" fmla="*/ 1346 h 10000"/>
              <a:gd name="connsiteX35" fmla="*/ 3190 w 10000"/>
              <a:gd name="connsiteY35" fmla="*/ 1267 h 10000"/>
              <a:gd name="connsiteX36" fmla="*/ 2842 w 10000"/>
              <a:gd name="connsiteY36" fmla="*/ 1183 h 10000"/>
              <a:gd name="connsiteX37" fmla="*/ 2508 w 10000"/>
              <a:gd name="connsiteY37" fmla="*/ 1095 h 10000"/>
              <a:gd name="connsiteX38" fmla="*/ 2192 w 10000"/>
              <a:gd name="connsiteY38" fmla="*/ 998 h 10000"/>
              <a:gd name="connsiteX39" fmla="*/ 1890 w 10000"/>
              <a:gd name="connsiteY39" fmla="*/ 897 h 10000"/>
              <a:gd name="connsiteX40" fmla="*/ 1610 w 10000"/>
              <a:gd name="connsiteY40" fmla="*/ 788 h 10000"/>
              <a:gd name="connsiteX41" fmla="*/ 1347 w 10000"/>
              <a:gd name="connsiteY41" fmla="*/ 681 h 10000"/>
              <a:gd name="connsiteX42" fmla="*/ 1105 w 10000"/>
              <a:gd name="connsiteY42" fmla="*/ 574 h 10000"/>
              <a:gd name="connsiteX43" fmla="*/ 883 w 10000"/>
              <a:gd name="connsiteY43" fmla="*/ 473 h 10000"/>
              <a:gd name="connsiteX44" fmla="*/ 686 w 10000"/>
              <a:gd name="connsiteY44" fmla="*/ 377 h 10000"/>
              <a:gd name="connsiteX45" fmla="*/ 508 w 10000"/>
              <a:gd name="connsiteY45" fmla="*/ 286 h 10000"/>
              <a:gd name="connsiteX46" fmla="*/ 358 w 10000"/>
              <a:gd name="connsiteY46" fmla="*/ 210 h 10000"/>
              <a:gd name="connsiteX47" fmla="*/ 232 w 10000"/>
              <a:gd name="connsiteY47" fmla="*/ 138 h 10000"/>
              <a:gd name="connsiteX48" fmla="*/ 59 w 10000"/>
              <a:gd name="connsiteY48" fmla="*/ 35 h 10000"/>
              <a:gd name="connsiteX49" fmla="*/ 0 w 10000"/>
              <a:gd name="connsiteY49" fmla="*/ 0 h 10000"/>
              <a:gd name="connsiteX50" fmla="*/ 0 w 10000"/>
              <a:gd name="connsiteY50" fmla="*/ 0 h 10000"/>
              <a:gd name="connsiteX0" fmla="*/ 0 w 10000"/>
              <a:gd name="connsiteY0" fmla="*/ 0 h 8000"/>
              <a:gd name="connsiteX1" fmla="*/ 0 w 10000"/>
              <a:gd name="connsiteY1" fmla="*/ 7970 h 8000"/>
              <a:gd name="connsiteX2" fmla="*/ 10000 w 10000"/>
              <a:gd name="connsiteY2" fmla="*/ 8000 h 8000"/>
              <a:gd name="connsiteX3" fmla="*/ 10000 w 10000"/>
              <a:gd name="connsiteY3" fmla="*/ 7 h 8000"/>
              <a:gd name="connsiteX4" fmla="*/ 10000 w 10000"/>
              <a:gd name="connsiteY4" fmla="*/ 7 h 8000"/>
              <a:gd name="connsiteX5" fmla="*/ 9773 w 10000"/>
              <a:gd name="connsiteY5" fmla="*/ 156 h 8000"/>
              <a:gd name="connsiteX6" fmla="*/ 9547 w 10000"/>
              <a:gd name="connsiteY6" fmla="*/ 298 h 8000"/>
              <a:gd name="connsiteX7" fmla="*/ 9320 w 10000"/>
              <a:gd name="connsiteY7" fmla="*/ 437 h 8000"/>
              <a:gd name="connsiteX8" fmla="*/ 9092 w 10000"/>
              <a:gd name="connsiteY8" fmla="*/ 556 h 8000"/>
              <a:gd name="connsiteX9" fmla="*/ 8865 w 10000"/>
              <a:gd name="connsiteY9" fmla="*/ 676 h 8000"/>
              <a:gd name="connsiteX10" fmla="*/ 8637 w 10000"/>
              <a:gd name="connsiteY10" fmla="*/ 788 h 8000"/>
              <a:gd name="connsiteX11" fmla="*/ 8412 w 10000"/>
              <a:gd name="connsiteY11" fmla="*/ 884 h 8000"/>
              <a:gd name="connsiteX12" fmla="*/ 8184 w 10000"/>
              <a:gd name="connsiteY12" fmla="*/ 975 h 8000"/>
              <a:gd name="connsiteX13" fmla="*/ 7957 w 10000"/>
              <a:gd name="connsiteY13" fmla="*/ 1058 h 8000"/>
              <a:gd name="connsiteX14" fmla="*/ 7734 w 10000"/>
              <a:gd name="connsiteY14" fmla="*/ 1130 h 8000"/>
              <a:gd name="connsiteX15" fmla="*/ 7508 w 10000"/>
              <a:gd name="connsiteY15" fmla="*/ 1202 h 8000"/>
              <a:gd name="connsiteX16" fmla="*/ 7285 w 10000"/>
              <a:gd name="connsiteY16" fmla="*/ 1262 h 8000"/>
              <a:gd name="connsiteX17" fmla="*/ 7062 w 10000"/>
              <a:gd name="connsiteY17" fmla="*/ 1309 h 8000"/>
              <a:gd name="connsiteX18" fmla="*/ 6840 w 10000"/>
              <a:gd name="connsiteY18" fmla="*/ 1358 h 8000"/>
              <a:gd name="connsiteX19" fmla="*/ 6620 w 10000"/>
              <a:gd name="connsiteY19" fmla="*/ 1399 h 8000"/>
              <a:gd name="connsiteX20" fmla="*/ 6402 w 10000"/>
              <a:gd name="connsiteY20" fmla="*/ 1428 h 8000"/>
              <a:gd name="connsiteX21" fmla="*/ 6184 w 10000"/>
              <a:gd name="connsiteY21" fmla="*/ 1453 h 8000"/>
              <a:gd name="connsiteX22" fmla="*/ 5968 w 10000"/>
              <a:gd name="connsiteY22" fmla="*/ 1477 h 8000"/>
              <a:gd name="connsiteX23" fmla="*/ 5755 w 10000"/>
              <a:gd name="connsiteY23" fmla="*/ 1488 h 8000"/>
              <a:gd name="connsiteX24" fmla="*/ 5542 w 10000"/>
              <a:gd name="connsiteY24" fmla="*/ 1500 h 8000"/>
              <a:gd name="connsiteX25" fmla="*/ 5332 w 10000"/>
              <a:gd name="connsiteY25" fmla="*/ 1506 h 8000"/>
              <a:gd name="connsiteX26" fmla="*/ 5124 w 10000"/>
              <a:gd name="connsiteY26" fmla="*/ 1500 h 8000"/>
              <a:gd name="connsiteX27" fmla="*/ 4918 w 10000"/>
              <a:gd name="connsiteY27" fmla="*/ 1500 h 8000"/>
              <a:gd name="connsiteX28" fmla="*/ 4714 w 10000"/>
              <a:gd name="connsiteY28" fmla="*/ 1488 h 8000"/>
              <a:gd name="connsiteX29" fmla="*/ 4514 w 10000"/>
              <a:gd name="connsiteY29" fmla="*/ 1470 h 8000"/>
              <a:gd name="connsiteX30" fmla="*/ 4316 w 10000"/>
              <a:gd name="connsiteY30" fmla="*/ 1453 h 8000"/>
              <a:gd name="connsiteX31" fmla="*/ 4122 w 10000"/>
              <a:gd name="connsiteY31" fmla="*/ 1434 h 8000"/>
              <a:gd name="connsiteX32" fmla="*/ 3929 w 10000"/>
              <a:gd name="connsiteY32" fmla="*/ 1405 h 8000"/>
              <a:gd name="connsiteX33" fmla="*/ 3739 w 10000"/>
              <a:gd name="connsiteY33" fmla="*/ 1374 h 8000"/>
              <a:gd name="connsiteX34" fmla="*/ 3553 w 10000"/>
              <a:gd name="connsiteY34" fmla="*/ 1346 h 8000"/>
              <a:gd name="connsiteX35" fmla="*/ 3190 w 10000"/>
              <a:gd name="connsiteY35" fmla="*/ 1267 h 8000"/>
              <a:gd name="connsiteX36" fmla="*/ 2842 w 10000"/>
              <a:gd name="connsiteY36" fmla="*/ 1183 h 8000"/>
              <a:gd name="connsiteX37" fmla="*/ 2508 w 10000"/>
              <a:gd name="connsiteY37" fmla="*/ 1095 h 8000"/>
              <a:gd name="connsiteX38" fmla="*/ 2192 w 10000"/>
              <a:gd name="connsiteY38" fmla="*/ 998 h 8000"/>
              <a:gd name="connsiteX39" fmla="*/ 1890 w 10000"/>
              <a:gd name="connsiteY39" fmla="*/ 897 h 8000"/>
              <a:gd name="connsiteX40" fmla="*/ 1610 w 10000"/>
              <a:gd name="connsiteY40" fmla="*/ 788 h 8000"/>
              <a:gd name="connsiteX41" fmla="*/ 1347 w 10000"/>
              <a:gd name="connsiteY41" fmla="*/ 681 h 8000"/>
              <a:gd name="connsiteX42" fmla="*/ 1105 w 10000"/>
              <a:gd name="connsiteY42" fmla="*/ 574 h 8000"/>
              <a:gd name="connsiteX43" fmla="*/ 883 w 10000"/>
              <a:gd name="connsiteY43" fmla="*/ 473 h 8000"/>
              <a:gd name="connsiteX44" fmla="*/ 686 w 10000"/>
              <a:gd name="connsiteY44" fmla="*/ 377 h 8000"/>
              <a:gd name="connsiteX45" fmla="*/ 508 w 10000"/>
              <a:gd name="connsiteY45" fmla="*/ 286 h 8000"/>
              <a:gd name="connsiteX46" fmla="*/ 358 w 10000"/>
              <a:gd name="connsiteY46" fmla="*/ 210 h 8000"/>
              <a:gd name="connsiteX47" fmla="*/ 232 w 10000"/>
              <a:gd name="connsiteY47" fmla="*/ 138 h 8000"/>
              <a:gd name="connsiteX48" fmla="*/ 59 w 10000"/>
              <a:gd name="connsiteY48" fmla="*/ 35 h 8000"/>
              <a:gd name="connsiteX49" fmla="*/ 0 w 10000"/>
              <a:gd name="connsiteY49" fmla="*/ 0 h 8000"/>
              <a:gd name="connsiteX50" fmla="*/ 0 w 10000"/>
              <a:gd name="connsiteY50" fmla="*/ 0 h 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rot="15922489">
            <a:off x="3141733" y="1826021"/>
            <a:ext cx="3299407" cy="441039"/>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idx="1"/>
          </p:nvPr>
        </p:nvSpPr>
        <p:spPr>
          <a:xfrm>
            <a:off x="5782652" y="1447800"/>
            <a:ext cx="5191417" cy="4572000"/>
          </a:xfrm>
        </p:spPr>
        <p:txBody>
          <a:bodyPr anchor="ct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Rectangle 14"/>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9136181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Freeform 5"/>
          <p:cNvSpPr>
            <a:spLocks/>
          </p:cNvSpPr>
          <p:nvPr/>
        </p:nvSpPr>
        <p:spPr bwMode="auto">
          <a:xfrm rot="16200000">
            <a:off x="3297079" y="2801558"/>
            <a:ext cx="6053670" cy="1254885"/>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 name="connsiteX0" fmla="*/ 0 w 10000"/>
              <a:gd name="connsiteY0" fmla="*/ 0 h 10000"/>
              <a:gd name="connsiteX1" fmla="*/ 0 w 10000"/>
              <a:gd name="connsiteY1" fmla="*/ 7371 h 10000"/>
              <a:gd name="connsiteX2" fmla="*/ 10000 w 10000"/>
              <a:gd name="connsiteY2" fmla="*/ 10000 h 10000"/>
              <a:gd name="connsiteX3" fmla="*/ 10000 w 10000"/>
              <a:gd name="connsiteY3" fmla="*/ 5 h 10000"/>
              <a:gd name="connsiteX4" fmla="*/ 10000 w 10000"/>
              <a:gd name="connsiteY4" fmla="*/ 5 h 10000"/>
              <a:gd name="connsiteX5" fmla="*/ 9773 w 10000"/>
              <a:gd name="connsiteY5" fmla="*/ 115 h 10000"/>
              <a:gd name="connsiteX6" fmla="*/ 9547 w 10000"/>
              <a:gd name="connsiteY6" fmla="*/ 220 h 10000"/>
              <a:gd name="connsiteX7" fmla="*/ 9320 w 10000"/>
              <a:gd name="connsiteY7" fmla="*/ 322 h 10000"/>
              <a:gd name="connsiteX8" fmla="*/ 9092 w 10000"/>
              <a:gd name="connsiteY8" fmla="*/ 410 h 10000"/>
              <a:gd name="connsiteX9" fmla="*/ 8865 w 10000"/>
              <a:gd name="connsiteY9" fmla="*/ 498 h 10000"/>
              <a:gd name="connsiteX10" fmla="*/ 8637 w 10000"/>
              <a:gd name="connsiteY10" fmla="*/ 581 h 10000"/>
              <a:gd name="connsiteX11" fmla="*/ 8412 w 10000"/>
              <a:gd name="connsiteY11" fmla="*/ 652 h 10000"/>
              <a:gd name="connsiteX12" fmla="*/ 8184 w 10000"/>
              <a:gd name="connsiteY12" fmla="*/ 719 h 10000"/>
              <a:gd name="connsiteX13" fmla="*/ 7957 w 10000"/>
              <a:gd name="connsiteY13" fmla="*/ 780 h 10000"/>
              <a:gd name="connsiteX14" fmla="*/ 7734 w 10000"/>
              <a:gd name="connsiteY14" fmla="*/ 833 h 10000"/>
              <a:gd name="connsiteX15" fmla="*/ 7508 w 10000"/>
              <a:gd name="connsiteY15" fmla="*/ 886 h 10000"/>
              <a:gd name="connsiteX16" fmla="*/ 7285 w 10000"/>
              <a:gd name="connsiteY16" fmla="*/ 930 h 10000"/>
              <a:gd name="connsiteX17" fmla="*/ 7062 w 10000"/>
              <a:gd name="connsiteY17" fmla="*/ 965 h 10000"/>
              <a:gd name="connsiteX18" fmla="*/ 6840 w 10000"/>
              <a:gd name="connsiteY18" fmla="*/ 1001 h 10000"/>
              <a:gd name="connsiteX19" fmla="*/ 6620 w 10000"/>
              <a:gd name="connsiteY19" fmla="*/ 1031 h 10000"/>
              <a:gd name="connsiteX20" fmla="*/ 6402 w 10000"/>
              <a:gd name="connsiteY20" fmla="*/ 1053 h 10000"/>
              <a:gd name="connsiteX21" fmla="*/ 6184 w 10000"/>
              <a:gd name="connsiteY21" fmla="*/ 1071 h 10000"/>
              <a:gd name="connsiteX22" fmla="*/ 5968 w 10000"/>
              <a:gd name="connsiteY22" fmla="*/ 1089 h 10000"/>
              <a:gd name="connsiteX23" fmla="*/ 5755 w 10000"/>
              <a:gd name="connsiteY23" fmla="*/ 1097 h 10000"/>
              <a:gd name="connsiteX24" fmla="*/ 5542 w 10000"/>
              <a:gd name="connsiteY24" fmla="*/ 1106 h 10000"/>
              <a:gd name="connsiteX25" fmla="*/ 5332 w 10000"/>
              <a:gd name="connsiteY25" fmla="*/ 1110 h 10000"/>
              <a:gd name="connsiteX26" fmla="*/ 5124 w 10000"/>
              <a:gd name="connsiteY26" fmla="*/ 1106 h 10000"/>
              <a:gd name="connsiteX27" fmla="*/ 4918 w 10000"/>
              <a:gd name="connsiteY27" fmla="*/ 1106 h 10000"/>
              <a:gd name="connsiteX28" fmla="*/ 4714 w 10000"/>
              <a:gd name="connsiteY28" fmla="*/ 1097 h 10000"/>
              <a:gd name="connsiteX29" fmla="*/ 4514 w 10000"/>
              <a:gd name="connsiteY29" fmla="*/ 1084 h 10000"/>
              <a:gd name="connsiteX30" fmla="*/ 4316 w 10000"/>
              <a:gd name="connsiteY30" fmla="*/ 1071 h 10000"/>
              <a:gd name="connsiteX31" fmla="*/ 4122 w 10000"/>
              <a:gd name="connsiteY31" fmla="*/ 1057 h 10000"/>
              <a:gd name="connsiteX32" fmla="*/ 3929 w 10000"/>
              <a:gd name="connsiteY32" fmla="*/ 1036 h 10000"/>
              <a:gd name="connsiteX33" fmla="*/ 3739 w 10000"/>
              <a:gd name="connsiteY33" fmla="*/ 1013 h 10000"/>
              <a:gd name="connsiteX34" fmla="*/ 3553 w 10000"/>
              <a:gd name="connsiteY34" fmla="*/ 992 h 10000"/>
              <a:gd name="connsiteX35" fmla="*/ 3190 w 10000"/>
              <a:gd name="connsiteY35" fmla="*/ 934 h 10000"/>
              <a:gd name="connsiteX36" fmla="*/ 2842 w 10000"/>
              <a:gd name="connsiteY36" fmla="*/ 872 h 10000"/>
              <a:gd name="connsiteX37" fmla="*/ 2508 w 10000"/>
              <a:gd name="connsiteY37" fmla="*/ 807 h 10000"/>
              <a:gd name="connsiteX38" fmla="*/ 2192 w 10000"/>
              <a:gd name="connsiteY38" fmla="*/ 736 h 10000"/>
              <a:gd name="connsiteX39" fmla="*/ 1890 w 10000"/>
              <a:gd name="connsiteY39" fmla="*/ 661 h 10000"/>
              <a:gd name="connsiteX40" fmla="*/ 1610 w 10000"/>
              <a:gd name="connsiteY40" fmla="*/ 581 h 10000"/>
              <a:gd name="connsiteX41" fmla="*/ 1347 w 10000"/>
              <a:gd name="connsiteY41" fmla="*/ 502 h 10000"/>
              <a:gd name="connsiteX42" fmla="*/ 1105 w 10000"/>
              <a:gd name="connsiteY42" fmla="*/ 423 h 10000"/>
              <a:gd name="connsiteX43" fmla="*/ 883 w 10000"/>
              <a:gd name="connsiteY43" fmla="*/ 349 h 10000"/>
              <a:gd name="connsiteX44" fmla="*/ 686 w 10000"/>
              <a:gd name="connsiteY44" fmla="*/ 278 h 10000"/>
              <a:gd name="connsiteX45" fmla="*/ 508 w 10000"/>
              <a:gd name="connsiteY45" fmla="*/ 211 h 10000"/>
              <a:gd name="connsiteX46" fmla="*/ 358 w 10000"/>
              <a:gd name="connsiteY46" fmla="*/ 155 h 10000"/>
              <a:gd name="connsiteX47" fmla="*/ 232 w 10000"/>
              <a:gd name="connsiteY47" fmla="*/ 102 h 10000"/>
              <a:gd name="connsiteX48" fmla="*/ 59 w 10000"/>
              <a:gd name="connsiteY48" fmla="*/ 26 h 10000"/>
              <a:gd name="connsiteX49" fmla="*/ 0 w 10000"/>
              <a:gd name="connsiteY49" fmla="*/ 0 h 10000"/>
              <a:gd name="connsiteX50" fmla="*/ 0 w 10000"/>
              <a:gd name="connsiteY50" fmla="*/ 0 h 10000"/>
              <a:gd name="connsiteX0" fmla="*/ 0 w 10000"/>
              <a:gd name="connsiteY0" fmla="*/ 0 h 7372"/>
              <a:gd name="connsiteX1" fmla="*/ 0 w 10000"/>
              <a:gd name="connsiteY1" fmla="*/ 7371 h 7372"/>
              <a:gd name="connsiteX2" fmla="*/ 10000 w 10000"/>
              <a:gd name="connsiteY2" fmla="*/ 7372 h 7372"/>
              <a:gd name="connsiteX3" fmla="*/ 10000 w 10000"/>
              <a:gd name="connsiteY3" fmla="*/ 5 h 7372"/>
              <a:gd name="connsiteX4" fmla="*/ 10000 w 10000"/>
              <a:gd name="connsiteY4" fmla="*/ 5 h 7372"/>
              <a:gd name="connsiteX5" fmla="*/ 9773 w 10000"/>
              <a:gd name="connsiteY5" fmla="*/ 115 h 7372"/>
              <a:gd name="connsiteX6" fmla="*/ 9547 w 10000"/>
              <a:gd name="connsiteY6" fmla="*/ 220 h 7372"/>
              <a:gd name="connsiteX7" fmla="*/ 9320 w 10000"/>
              <a:gd name="connsiteY7" fmla="*/ 322 h 7372"/>
              <a:gd name="connsiteX8" fmla="*/ 9092 w 10000"/>
              <a:gd name="connsiteY8" fmla="*/ 410 h 7372"/>
              <a:gd name="connsiteX9" fmla="*/ 8865 w 10000"/>
              <a:gd name="connsiteY9" fmla="*/ 498 h 7372"/>
              <a:gd name="connsiteX10" fmla="*/ 8637 w 10000"/>
              <a:gd name="connsiteY10" fmla="*/ 581 h 7372"/>
              <a:gd name="connsiteX11" fmla="*/ 8412 w 10000"/>
              <a:gd name="connsiteY11" fmla="*/ 652 h 7372"/>
              <a:gd name="connsiteX12" fmla="*/ 8184 w 10000"/>
              <a:gd name="connsiteY12" fmla="*/ 719 h 7372"/>
              <a:gd name="connsiteX13" fmla="*/ 7957 w 10000"/>
              <a:gd name="connsiteY13" fmla="*/ 780 h 7372"/>
              <a:gd name="connsiteX14" fmla="*/ 7734 w 10000"/>
              <a:gd name="connsiteY14" fmla="*/ 833 h 7372"/>
              <a:gd name="connsiteX15" fmla="*/ 7508 w 10000"/>
              <a:gd name="connsiteY15" fmla="*/ 886 h 7372"/>
              <a:gd name="connsiteX16" fmla="*/ 7285 w 10000"/>
              <a:gd name="connsiteY16" fmla="*/ 930 h 7372"/>
              <a:gd name="connsiteX17" fmla="*/ 7062 w 10000"/>
              <a:gd name="connsiteY17" fmla="*/ 965 h 7372"/>
              <a:gd name="connsiteX18" fmla="*/ 6840 w 10000"/>
              <a:gd name="connsiteY18" fmla="*/ 1001 h 7372"/>
              <a:gd name="connsiteX19" fmla="*/ 6620 w 10000"/>
              <a:gd name="connsiteY19" fmla="*/ 1031 h 7372"/>
              <a:gd name="connsiteX20" fmla="*/ 6402 w 10000"/>
              <a:gd name="connsiteY20" fmla="*/ 1053 h 7372"/>
              <a:gd name="connsiteX21" fmla="*/ 6184 w 10000"/>
              <a:gd name="connsiteY21" fmla="*/ 1071 h 7372"/>
              <a:gd name="connsiteX22" fmla="*/ 5968 w 10000"/>
              <a:gd name="connsiteY22" fmla="*/ 1089 h 7372"/>
              <a:gd name="connsiteX23" fmla="*/ 5755 w 10000"/>
              <a:gd name="connsiteY23" fmla="*/ 1097 h 7372"/>
              <a:gd name="connsiteX24" fmla="*/ 5542 w 10000"/>
              <a:gd name="connsiteY24" fmla="*/ 1106 h 7372"/>
              <a:gd name="connsiteX25" fmla="*/ 5332 w 10000"/>
              <a:gd name="connsiteY25" fmla="*/ 1110 h 7372"/>
              <a:gd name="connsiteX26" fmla="*/ 5124 w 10000"/>
              <a:gd name="connsiteY26" fmla="*/ 1106 h 7372"/>
              <a:gd name="connsiteX27" fmla="*/ 4918 w 10000"/>
              <a:gd name="connsiteY27" fmla="*/ 1106 h 7372"/>
              <a:gd name="connsiteX28" fmla="*/ 4714 w 10000"/>
              <a:gd name="connsiteY28" fmla="*/ 1097 h 7372"/>
              <a:gd name="connsiteX29" fmla="*/ 4514 w 10000"/>
              <a:gd name="connsiteY29" fmla="*/ 1084 h 7372"/>
              <a:gd name="connsiteX30" fmla="*/ 4316 w 10000"/>
              <a:gd name="connsiteY30" fmla="*/ 1071 h 7372"/>
              <a:gd name="connsiteX31" fmla="*/ 4122 w 10000"/>
              <a:gd name="connsiteY31" fmla="*/ 1057 h 7372"/>
              <a:gd name="connsiteX32" fmla="*/ 3929 w 10000"/>
              <a:gd name="connsiteY32" fmla="*/ 1036 h 7372"/>
              <a:gd name="connsiteX33" fmla="*/ 3739 w 10000"/>
              <a:gd name="connsiteY33" fmla="*/ 1013 h 7372"/>
              <a:gd name="connsiteX34" fmla="*/ 3553 w 10000"/>
              <a:gd name="connsiteY34" fmla="*/ 992 h 7372"/>
              <a:gd name="connsiteX35" fmla="*/ 3190 w 10000"/>
              <a:gd name="connsiteY35" fmla="*/ 934 h 7372"/>
              <a:gd name="connsiteX36" fmla="*/ 2842 w 10000"/>
              <a:gd name="connsiteY36" fmla="*/ 872 h 7372"/>
              <a:gd name="connsiteX37" fmla="*/ 2508 w 10000"/>
              <a:gd name="connsiteY37" fmla="*/ 807 h 7372"/>
              <a:gd name="connsiteX38" fmla="*/ 2192 w 10000"/>
              <a:gd name="connsiteY38" fmla="*/ 736 h 7372"/>
              <a:gd name="connsiteX39" fmla="*/ 1890 w 10000"/>
              <a:gd name="connsiteY39" fmla="*/ 661 h 7372"/>
              <a:gd name="connsiteX40" fmla="*/ 1610 w 10000"/>
              <a:gd name="connsiteY40" fmla="*/ 581 h 7372"/>
              <a:gd name="connsiteX41" fmla="*/ 1347 w 10000"/>
              <a:gd name="connsiteY41" fmla="*/ 502 h 7372"/>
              <a:gd name="connsiteX42" fmla="*/ 1105 w 10000"/>
              <a:gd name="connsiteY42" fmla="*/ 423 h 7372"/>
              <a:gd name="connsiteX43" fmla="*/ 883 w 10000"/>
              <a:gd name="connsiteY43" fmla="*/ 349 h 7372"/>
              <a:gd name="connsiteX44" fmla="*/ 686 w 10000"/>
              <a:gd name="connsiteY44" fmla="*/ 278 h 7372"/>
              <a:gd name="connsiteX45" fmla="*/ 508 w 10000"/>
              <a:gd name="connsiteY45" fmla="*/ 211 h 7372"/>
              <a:gd name="connsiteX46" fmla="*/ 358 w 10000"/>
              <a:gd name="connsiteY46" fmla="*/ 155 h 7372"/>
              <a:gd name="connsiteX47" fmla="*/ 232 w 10000"/>
              <a:gd name="connsiteY47" fmla="*/ 102 h 7372"/>
              <a:gd name="connsiteX48" fmla="*/ 59 w 10000"/>
              <a:gd name="connsiteY48" fmla="*/ 26 h 7372"/>
              <a:gd name="connsiteX49" fmla="*/ 0 w 10000"/>
              <a:gd name="connsiteY49" fmla="*/ 0 h 7372"/>
              <a:gd name="connsiteX50" fmla="*/ 0 w 10000"/>
              <a:gd name="connsiteY50" fmla="*/ 0 h 7372"/>
              <a:gd name="connsiteX0" fmla="*/ 0 w 10000"/>
              <a:gd name="connsiteY0" fmla="*/ 0 h 10000"/>
              <a:gd name="connsiteX1" fmla="*/ 0 w 10000"/>
              <a:gd name="connsiteY1" fmla="*/ 7970 h 10000"/>
              <a:gd name="connsiteX2" fmla="*/ 10000 w 10000"/>
              <a:gd name="connsiteY2" fmla="*/ 10000 h 10000"/>
              <a:gd name="connsiteX3" fmla="*/ 10000 w 10000"/>
              <a:gd name="connsiteY3" fmla="*/ 7 h 10000"/>
              <a:gd name="connsiteX4" fmla="*/ 10000 w 10000"/>
              <a:gd name="connsiteY4" fmla="*/ 7 h 10000"/>
              <a:gd name="connsiteX5" fmla="*/ 9773 w 10000"/>
              <a:gd name="connsiteY5" fmla="*/ 156 h 10000"/>
              <a:gd name="connsiteX6" fmla="*/ 9547 w 10000"/>
              <a:gd name="connsiteY6" fmla="*/ 298 h 10000"/>
              <a:gd name="connsiteX7" fmla="*/ 9320 w 10000"/>
              <a:gd name="connsiteY7" fmla="*/ 437 h 10000"/>
              <a:gd name="connsiteX8" fmla="*/ 9092 w 10000"/>
              <a:gd name="connsiteY8" fmla="*/ 556 h 10000"/>
              <a:gd name="connsiteX9" fmla="*/ 8865 w 10000"/>
              <a:gd name="connsiteY9" fmla="*/ 676 h 10000"/>
              <a:gd name="connsiteX10" fmla="*/ 8637 w 10000"/>
              <a:gd name="connsiteY10" fmla="*/ 788 h 10000"/>
              <a:gd name="connsiteX11" fmla="*/ 8412 w 10000"/>
              <a:gd name="connsiteY11" fmla="*/ 884 h 10000"/>
              <a:gd name="connsiteX12" fmla="*/ 8184 w 10000"/>
              <a:gd name="connsiteY12" fmla="*/ 975 h 10000"/>
              <a:gd name="connsiteX13" fmla="*/ 7957 w 10000"/>
              <a:gd name="connsiteY13" fmla="*/ 1058 h 10000"/>
              <a:gd name="connsiteX14" fmla="*/ 7734 w 10000"/>
              <a:gd name="connsiteY14" fmla="*/ 1130 h 10000"/>
              <a:gd name="connsiteX15" fmla="*/ 7508 w 10000"/>
              <a:gd name="connsiteY15" fmla="*/ 1202 h 10000"/>
              <a:gd name="connsiteX16" fmla="*/ 7285 w 10000"/>
              <a:gd name="connsiteY16" fmla="*/ 1262 h 10000"/>
              <a:gd name="connsiteX17" fmla="*/ 7062 w 10000"/>
              <a:gd name="connsiteY17" fmla="*/ 1309 h 10000"/>
              <a:gd name="connsiteX18" fmla="*/ 6840 w 10000"/>
              <a:gd name="connsiteY18" fmla="*/ 1358 h 10000"/>
              <a:gd name="connsiteX19" fmla="*/ 6620 w 10000"/>
              <a:gd name="connsiteY19" fmla="*/ 1399 h 10000"/>
              <a:gd name="connsiteX20" fmla="*/ 6402 w 10000"/>
              <a:gd name="connsiteY20" fmla="*/ 1428 h 10000"/>
              <a:gd name="connsiteX21" fmla="*/ 6184 w 10000"/>
              <a:gd name="connsiteY21" fmla="*/ 1453 h 10000"/>
              <a:gd name="connsiteX22" fmla="*/ 5968 w 10000"/>
              <a:gd name="connsiteY22" fmla="*/ 1477 h 10000"/>
              <a:gd name="connsiteX23" fmla="*/ 5755 w 10000"/>
              <a:gd name="connsiteY23" fmla="*/ 1488 h 10000"/>
              <a:gd name="connsiteX24" fmla="*/ 5542 w 10000"/>
              <a:gd name="connsiteY24" fmla="*/ 1500 h 10000"/>
              <a:gd name="connsiteX25" fmla="*/ 5332 w 10000"/>
              <a:gd name="connsiteY25" fmla="*/ 1506 h 10000"/>
              <a:gd name="connsiteX26" fmla="*/ 5124 w 10000"/>
              <a:gd name="connsiteY26" fmla="*/ 1500 h 10000"/>
              <a:gd name="connsiteX27" fmla="*/ 4918 w 10000"/>
              <a:gd name="connsiteY27" fmla="*/ 1500 h 10000"/>
              <a:gd name="connsiteX28" fmla="*/ 4714 w 10000"/>
              <a:gd name="connsiteY28" fmla="*/ 1488 h 10000"/>
              <a:gd name="connsiteX29" fmla="*/ 4514 w 10000"/>
              <a:gd name="connsiteY29" fmla="*/ 1470 h 10000"/>
              <a:gd name="connsiteX30" fmla="*/ 4316 w 10000"/>
              <a:gd name="connsiteY30" fmla="*/ 1453 h 10000"/>
              <a:gd name="connsiteX31" fmla="*/ 4122 w 10000"/>
              <a:gd name="connsiteY31" fmla="*/ 1434 h 10000"/>
              <a:gd name="connsiteX32" fmla="*/ 3929 w 10000"/>
              <a:gd name="connsiteY32" fmla="*/ 1405 h 10000"/>
              <a:gd name="connsiteX33" fmla="*/ 3739 w 10000"/>
              <a:gd name="connsiteY33" fmla="*/ 1374 h 10000"/>
              <a:gd name="connsiteX34" fmla="*/ 3553 w 10000"/>
              <a:gd name="connsiteY34" fmla="*/ 1346 h 10000"/>
              <a:gd name="connsiteX35" fmla="*/ 3190 w 10000"/>
              <a:gd name="connsiteY35" fmla="*/ 1267 h 10000"/>
              <a:gd name="connsiteX36" fmla="*/ 2842 w 10000"/>
              <a:gd name="connsiteY36" fmla="*/ 1183 h 10000"/>
              <a:gd name="connsiteX37" fmla="*/ 2508 w 10000"/>
              <a:gd name="connsiteY37" fmla="*/ 1095 h 10000"/>
              <a:gd name="connsiteX38" fmla="*/ 2192 w 10000"/>
              <a:gd name="connsiteY38" fmla="*/ 998 h 10000"/>
              <a:gd name="connsiteX39" fmla="*/ 1890 w 10000"/>
              <a:gd name="connsiteY39" fmla="*/ 897 h 10000"/>
              <a:gd name="connsiteX40" fmla="*/ 1610 w 10000"/>
              <a:gd name="connsiteY40" fmla="*/ 788 h 10000"/>
              <a:gd name="connsiteX41" fmla="*/ 1347 w 10000"/>
              <a:gd name="connsiteY41" fmla="*/ 681 h 10000"/>
              <a:gd name="connsiteX42" fmla="*/ 1105 w 10000"/>
              <a:gd name="connsiteY42" fmla="*/ 574 h 10000"/>
              <a:gd name="connsiteX43" fmla="*/ 883 w 10000"/>
              <a:gd name="connsiteY43" fmla="*/ 473 h 10000"/>
              <a:gd name="connsiteX44" fmla="*/ 686 w 10000"/>
              <a:gd name="connsiteY44" fmla="*/ 377 h 10000"/>
              <a:gd name="connsiteX45" fmla="*/ 508 w 10000"/>
              <a:gd name="connsiteY45" fmla="*/ 286 h 10000"/>
              <a:gd name="connsiteX46" fmla="*/ 358 w 10000"/>
              <a:gd name="connsiteY46" fmla="*/ 210 h 10000"/>
              <a:gd name="connsiteX47" fmla="*/ 232 w 10000"/>
              <a:gd name="connsiteY47" fmla="*/ 138 h 10000"/>
              <a:gd name="connsiteX48" fmla="*/ 59 w 10000"/>
              <a:gd name="connsiteY48" fmla="*/ 35 h 10000"/>
              <a:gd name="connsiteX49" fmla="*/ 0 w 10000"/>
              <a:gd name="connsiteY49" fmla="*/ 0 h 10000"/>
              <a:gd name="connsiteX50" fmla="*/ 0 w 10000"/>
              <a:gd name="connsiteY50" fmla="*/ 0 h 10000"/>
              <a:gd name="connsiteX0" fmla="*/ 0 w 10000"/>
              <a:gd name="connsiteY0" fmla="*/ 0 h 8000"/>
              <a:gd name="connsiteX1" fmla="*/ 0 w 10000"/>
              <a:gd name="connsiteY1" fmla="*/ 7970 h 8000"/>
              <a:gd name="connsiteX2" fmla="*/ 10000 w 10000"/>
              <a:gd name="connsiteY2" fmla="*/ 8000 h 8000"/>
              <a:gd name="connsiteX3" fmla="*/ 10000 w 10000"/>
              <a:gd name="connsiteY3" fmla="*/ 7 h 8000"/>
              <a:gd name="connsiteX4" fmla="*/ 10000 w 10000"/>
              <a:gd name="connsiteY4" fmla="*/ 7 h 8000"/>
              <a:gd name="connsiteX5" fmla="*/ 9773 w 10000"/>
              <a:gd name="connsiteY5" fmla="*/ 156 h 8000"/>
              <a:gd name="connsiteX6" fmla="*/ 9547 w 10000"/>
              <a:gd name="connsiteY6" fmla="*/ 298 h 8000"/>
              <a:gd name="connsiteX7" fmla="*/ 9320 w 10000"/>
              <a:gd name="connsiteY7" fmla="*/ 437 h 8000"/>
              <a:gd name="connsiteX8" fmla="*/ 9092 w 10000"/>
              <a:gd name="connsiteY8" fmla="*/ 556 h 8000"/>
              <a:gd name="connsiteX9" fmla="*/ 8865 w 10000"/>
              <a:gd name="connsiteY9" fmla="*/ 676 h 8000"/>
              <a:gd name="connsiteX10" fmla="*/ 8637 w 10000"/>
              <a:gd name="connsiteY10" fmla="*/ 788 h 8000"/>
              <a:gd name="connsiteX11" fmla="*/ 8412 w 10000"/>
              <a:gd name="connsiteY11" fmla="*/ 884 h 8000"/>
              <a:gd name="connsiteX12" fmla="*/ 8184 w 10000"/>
              <a:gd name="connsiteY12" fmla="*/ 975 h 8000"/>
              <a:gd name="connsiteX13" fmla="*/ 7957 w 10000"/>
              <a:gd name="connsiteY13" fmla="*/ 1058 h 8000"/>
              <a:gd name="connsiteX14" fmla="*/ 7734 w 10000"/>
              <a:gd name="connsiteY14" fmla="*/ 1130 h 8000"/>
              <a:gd name="connsiteX15" fmla="*/ 7508 w 10000"/>
              <a:gd name="connsiteY15" fmla="*/ 1202 h 8000"/>
              <a:gd name="connsiteX16" fmla="*/ 7285 w 10000"/>
              <a:gd name="connsiteY16" fmla="*/ 1262 h 8000"/>
              <a:gd name="connsiteX17" fmla="*/ 7062 w 10000"/>
              <a:gd name="connsiteY17" fmla="*/ 1309 h 8000"/>
              <a:gd name="connsiteX18" fmla="*/ 6840 w 10000"/>
              <a:gd name="connsiteY18" fmla="*/ 1358 h 8000"/>
              <a:gd name="connsiteX19" fmla="*/ 6620 w 10000"/>
              <a:gd name="connsiteY19" fmla="*/ 1399 h 8000"/>
              <a:gd name="connsiteX20" fmla="*/ 6402 w 10000"/>
              <a:gd name="connsiteY20" fmla="*/ 1428 h 8000"/>
              <a:gd name="connsiteX21" fmla="*/ 6184 w 10000"/>
              <a:gd name="connsiteY21" fmla="*/ 1453 h 8000"/>
              <a:gd name="connsiteX22" fmla="*/ 5968 w 10000"/>
              <a:gd name="connsiteY22" fmla="*/ 1477 h 8000"/>
              <a:gd name="connsiteX23" fmla="*/ 5755 w 10000"/>
              <a:gd name="connsiteY23" fmla="*/ 1488 h 8000"/>
              <a:gd name="connsiteX24" fmla="*/ 5542 w 10000"/>
              <a:gd name="connsiteY24" fmla="*/ 1500 h 8000"/>
              <a:gd name="connsiteX25" fmla="*/ 5332 w 10000"/>
              <a:gd name="connsiteY25" fmla="*/ 1506 h 8000"/>
              <a:gd name="connsiteX26" fmla="*/ 5124 w 10000"/>
              <a:gd name="connsiteY26" fmla="*/ 1500 h 8000"/>
              <a:gd name="connsiteX27" fmla="*/ 4918 w 10000"/>
              <a:gd name="connsiteY27" fmla="*/ 1500 h 8000"/>
              <a:gd name="connsiteX28" fmla="*/ 4714 w 10000"/>
              <a:gd name="connsiteY28" fmla="*/ 1488 h 8000"/>
              <a:gd name="connsiteX29" fmla="*/ 4514 w 10000"/>
              <a:gd name="connsiteY29" fmla="*/ 1470 h 8000"/>
              <a:gd name="connsiteX30" fmla="*/ 4316 w 10000"/>
              <a:gd name="connsiteY30" fmla="*/ 1453 h 8000"/>
              <a:gd name="connsiteX31" fmla="*/ 4122 w 10000"/>
              <a:gd name="connsiteY31" fmla="*/ 1434 h 8000"/>
              <a:gd name="connsiteX32" fmla="*/ 3929 w 10000"/>
              <a:gd name="connsiteY32" fmla="*/ 1405 h 8000"/>
              <a:gd name="connsiteX33" fmla="*/ 3739 w 10000"/>
              <a:gd name="connsiteY33" fmla="*/ 1374 h 8000"/>
              <a:gd name="connsiteX34" fmla="*/ 3553 w 10000"/>
              <a:gd name="connsiteY34" fmla="*/ 1346 h 8000"/>
              <a:gd name="connsiteX35" fmla="*/ 3190 w 10000"/>
              <a:gd name="connsiteY35" fmla="*/ 1267 h 8000"/>
              <a:gd name="connsiteX36" fmla="*/ 2842 w 10000"/>
              <a:gd name="connsiteY36" fmla="*/ 1183 h 8000"/>
              <a:gd name="connsiteX37" fmla="*/ 2508 w 10000"/>
              <a:gd name="connsiteY37" fmla="*/ 1095 h 8000"/>
              <a:gd name="connsiteX38" fmla="*/ 2192 w 10000"/>
              <a:gd name="connsiteY38" fmla="*/ 998 h 8000"/>
              <a:gd name="connsiteX39" fmla="*/ 1890 w 10000"/>
              <a:gd name="connsiteY39" fmla="*/ 897 h 8000"/>
              <a:gd name="connsiteX40" fmla="*/ 1610 w 10000"/>
              <a:gd name="connsiteY40" fmla="*/ 788 h 8000"/>
              <a:gd name="connsiteX41" fmla="*/ 1347 w 10000"/>
              <a:gd name="connsiteY41" fmla="*/ 681 h 8000"/>
              <a:gd name="connsiteX42" fmla="*/ 1105 w 10000"/>
              <a:gd name="connsiteY42" fmla="*/ 574 h 8000"/>
              <a:gd name="connsiteX43" fmla="*/ 883 w 10000"/>
              <a:gd name="connsiteY43" fmla="*/ 473 h 8000"/>
              <a:gd name="connsiteX44" fmla="*/ 686 w 10000"/>
              <a:gd name="connsiteY44" fmla="*/ 377 h 8000"/>
              <a:gd name="connsiteX45" fmla="*/ 508 w 10000"/>
              <a:gd name="connsiteY45" fmla="*/ 286 h 8000"/>
              <a:gd name="connsiteX46" fmla="*/ 358 w 10000"/>
              <a:gd name="connsiteY46" fmla="*/ 210 h 8000"/>
              <a:gd name="connsiteX47" fmla="*/ 232 w 10000"/>
              <a:gd name="connsiteY47" fmla="*/ 138 h 8000"/>
              <a:gd name="connsiteX48" fmla="*/ 59 w 10000"/>
              <a:gd name="connsiteY48" fmla="*/ 35 h 8000"/>
              <a:gd name="connsiteX49" fmla="*/ 0 w 10000"/>
              <a:gd name="connsiteY49" fmla="*/ 0 h 8000"/>
              <a:gd name="connsiteX50" fmla="*/ 0 w 10000"/>
              <a:gd name="connsiteY50" fmla="*/ 0 h 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6173808" y="402165"/>
            <a:ext cx="5597923" cy="605367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4208" y="1693332"/>
            <a:ext cx="3861265"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p:cNvSpPr>
          <p:nvPr>
            <p:ph type="pic" idx="1"/>
          </p:nvPr>
        </p:nvSpPr>
        <p:spPr>
          <a:xfrm>
            <a:off x="6549577" y="1143000"/>
            <a:ext cx="3228033" cy="4572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55256" y="3657600"/>
            <a:ext cx="3860217" cy="1371600"/>
          </a:xfrm>
        </p:spPr>
        <p:txBody>
          <a:bodyPr>
            <a:normAutofit/>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1">
              <a:rPr lang="en-US" smtClean="0"/>
              <a:t>3/25/2013</a:t>
            </a:fld>
            <a:endParaRPr lang="en-US"/>
          </a:p>
        </p:txBody>
      </p:sp>
      <p:sp>
        <p:nvSpPr>
          <p:cNvPr id="6" name="Footer Placeholder 5"/>
          <p:cNvSpPr>
            <a:spLocks noGrp="1"/>
          </p:cNvSpPr>
          <p:nvPr>
            <p:ph type="ftr" sz="quarter" idx="11"/>
          </p:nvPr>
        </p:nvSpPr>
        <p:spPr/>
        <p:txBody>
          <a:bodyPr/>
          <a:lstStyle/>
          <a:p>
            <a:r>
              <a:rPr lang="nl-NL" smtClean="0"/>
              <a:t>Footer</a:t>
            </a:r>
            <a:endParaRPr lang="en-US" dirty="0"/>
          </a:p>
        </p:txBody>
      </p:sp>
      <p:sp>
        <p:nvSpPr>
          <p:cNvPr id="11" name="Freeform 5"/>
          <p:cNvSpPr>
            <a:spLocks/>
          </p:cNvSpPr>
          <p:nvPr/>
        </p:nvSpPr>
        <p:spPr bwMode="auto">
          <a:xfrm rot="15922489">
            <a:off x="4205119" y="1826021"/>
            <a:ext cx="3299407" cy="441039"/>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Rectangle 14"/>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0788918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anoramic Picture with Caption">
    <p:spTree>
      <p:nvGrpSpPr>
        <p:cNvPr id="1" name=""/>
        <p:cNvGrpSpPr/>
        <p:nvPr/>
      </p:nvGrpSpPr>
      <p:grpSpPr>
        <a:xfrm>
          <a:off x="0" y="0"/>
          <a:ext cx="0" cy="0"/>
          <a:chOff x="0" y="0"/>
          <a:chExt cx="0" cy="0"/>
        </a:xfrm>
      </p:grpSpPr>
      <p:sp>
        <p:nvSpPr>
          <p:cNvPr id="9" name="Freeform 5"/>
          <p:cNvSpPr>
            <a:spLocks/>
          </p:cNvSpPr>
          <p:nvPr/>
        </p:nvSpPr>
        <p:spPr bwMode="auto">
          <a:xfrm rot="10800000">
            <a:off x="459626" y="321130"/>
            <a:ext cx="11280538"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Freeform 5"/>
          <p:cNvSpPr>
            <a:spLocks/>
          </p:cNvSpPr>
          <p:nvPr/>
        </p:nvSpPr>
        <p:spPr bwMode="auto">
          <a:xfrm rot="10371525">
            <a:off x="263836" y="4438254"/>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155257" y="4965945"/>
            <a:ext cx="8827956"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5256" y="685800"/>
            <a:ext cx="8827957" cy="3429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55257" y="5532683"/>
            <a:ext cx="8827955" cy="493712"/>
          </a:xfrm>
        </p:spPr>
        <p:txBody>
          <a:bodyPr>
            <a:normAutofit/>
          </a:bodyPr>
          <a:lstStyle>
            <a:lvl1pPr marL="0" indent="0">
              <a:buNone/>
              <a:defRPr sz="1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1">
              <a:rPr lang="en-US" smtClean="0"/>
              <a:t>3/25/2013</a:t>
            </a:fld>
            <a:endParaRPr lang="en-US"/>
          </a:p>
        </p:txBody>
      </p:sp>
      <p:sp>
        <p:nvSpPr>
          <p:cNvPr id="6" name="Footer Placeholder 5"/>
          <p:cNvSpPr>
            <a:spLocks noGrp="1"/>
          </p:cNvSpPr>
          <p:nvPr>
            <p:ph type="ftr" sz="quarter" idx="11"/>
          </p:nvPr>
        </p:nvSpPr>
        <p:spPr/>
        <p:txBody>
          <a:bodyPr/>
          <a:lstStyle/>
          <a:p>
            <a:r>
              <a:rPr lang="nl-NL" smtClean="0"/>
              <a:t>Footer</a:t>
            </a:r>
            <a:endParaRPr lang="en-US" dirty="0"/>
          </a:p>
        </p:txBody>
      </p:sp>
      <p:sp>
        <p:nvSpPr>
          <p:cNvPr id="13" name="Rectangle 12"/>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8271870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7" name="Freeform 5"/>
          <p:cNvSpPr>
            <a:spLocks/>
          </p:cNvSpPr>
          <p:nvPr/>
        </p:nvSpPr>
        <p:spPr bwMode="auto">
          <a:xfrm>
            <a:off x="455730" y="2801320"/>
            <a:ext cx="11280538" cy="3602637"/>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rot="21010068">
            <a:off x="8493163" y="2714874"/>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155255" y="1063416"/>
            <a:ext cx="8827958" cy="1379755"/>
          </a:xfrm>
        </p:spPr>
        <p:txBody>
          <a:bodyPr anchor="ctr"/>
          <a:lstStyle>
            <a:lvl1pPr>
              <a:defRPr sz="4000"/>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AFF16868-8199-4C2C-A5B1-63AEE139F88E}" type="datetime1">
              <a:rPr lang="en-US" smtClean="0"/>
              <a:t>3/25/2013</a:t>
            </a:fld>
            <a:endParaRPr lang="en-US"/>
          </a:p>
        </p:txBody>
      </p:sp>
      <p:sp>
        <p:nvSpPr>
          <p:cNvPr id="5" name="Footer Placeholder 4"/>
          <p:cNvSpPr>
            <a:spLocks noGrp="1"/>
          </p:cNvSpPr>
          <p:nvPr>
            <p:ph type="ftr" sz="quarter" idx="11"/>
          </p:nvPr>
        </p:nvSpPr>
        <p:spPr/>
        <p:txBody>
          <a:bodyPr/>
          <a:lstStyle/>
          <a:p>
            <a:r>
              <a:rPr lang="nl-NL" smtClean="0"/>
              <a:t>Footer</a:t>
            </a:r>
            <a:endParaRPr lang="en-US"/>
          </a:p>
        </p:txBody>
      </p:sp>
      <p:sp>
        <p:nvSpPr>
          <p:cNvPr id="8" name="Text Placeholder 3"/>
          <p:cNvSpPr>
            <a:spLocks noGrp="1"/>
          </p:cNvSpPr>
          <p:nvPr>
            <p:ph type="body" sz="half" idx="2"/>
          </p:nvPr>
        </p:nvSpPr>
        <p:spPr>
          <a:xfrm>
            <a:off x="1155255" y="3543300"/>
            <a:ext cx="8827958"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Rectangle 12"/>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2248811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2" name="Freeform 5"/>
          <p:cNvSpPr>
            <a:spLocks/>
          </p:cNvSpPr>
          <p:nvPr/>
        </p:nvSpPr>
        <p:spPr bwMode="auto">
          <a:xfrm rot="21010068">
            <a:off x="8493163" y="4185117"/>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Freeform 5"/>
          <p:cNvSpPr>
            <a:spLocks/>
          </p:cNvSpPr>
          <p:nvPr/>
        </p:nvSpPr>
        <p:spPr bwMode="auto">
          <a:xfrm>
            <a:off x="455730" y="4241802"/>
            <a:ext cx="11280538" cy="2337161"/>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 name="connsiteX0" fmla="*/ 0 w 10000"/>
              <a:gd name="connsiteY0" fmla="*/ 0 h 10000"/>
              <a:gd name="connsiteX1" fmla="*/ 0 w 10000"/>
              <a:gd name="connsiteY1" fmla="*/ 7371 h 10000"/>
              <a:gd name="connsiteX2" fmla="*/ 10000 w 10000"/>
              <a:gd name="connsiteY2" fmla="*/ 10000 h 10000"/>
              <a:gd name="connsiteX3" fmla="*/ 10000 w 10000"/>
              <a:gd name="connsiteY3" fmla="*/ 5 h 10000"/>
              <a:gd name="connsiteX4" fmla="*/ 10000 w 10000"/>
              <a:gd name="connsiteY4" fmla="*/ 5 h 10000"/>
              <a:gd name="connsiteX5" fmla="*/ 9773 w 10000"/>
              <a:gd name="connsiteY5" fmla="*/ 115 h 10000"/>
              <a:gd name="connsiteX6" fmla="*/ 9547 w 10000"/>
              <a:gd name="connsiteY6" fmla="*/ 220 h 10000"/>
              <a:gd name="connsiteX7" fmla="*/ 9320 w 10000"/>
              <a:gd name="connsiteY7" fmla="*/ 322 h 10000"/>
              <a:gd name="connsiteX8" fmla="*/ 9092 w 10000"/>
              <a:gd name="connsiteY8" fmla="*/ 410 h 10000"/>
              <a:gd name="connsiteX9" fmla="*/ 8865 w 10000"/>
              <a:gd name="connsiteY9" fmla="*/ 498 h 10000"/>
              <a:gd name="connsiteX10" fmla="*/ 8637 w 10000"/>
              <a:gd name="connsiteY10" fmla="*/ 581 h 10000"/>
              <a:gd name="connsiteX11" fmla="*/ 8412 w 10000"/>
              <a:gd name="connsiteY11" fmla="*/ 652 h 10000"/>
              <a:gd name="connsiteX12" fmla="*/ 8184 w 10000"/>
              <a:gd name="connsiteY12" fmla="*/ 719 h 10000"/>
              <a:gd name="connsiteX13" fmla="*/ 7957 w 10000"/>
              <a:gd name="connsiteY13" fmla="*/ 780 h 10000"/>
              <a:gd name="connsiteX14" fmla="*/ 7734 w 10000"/>
              <a:gd name="connsiteY14" fmla="*/ 833 h 10000"/>
              <a:gd name="connsiteX15" fmla="*/ 7508 w 10000"/>
              <a:gd name="connsiteY15" fmla="*/ 886 h 10000"/>
              <a:gd name="connsiteX16" fmla="*/ 7285 w 10000"/>
              <a:gd name="connsiteY16" fmla="*/ 930 h 10000"/>
              <a:gd name="connsiteX17" fmla="*/ 7062 w 10000"/>
              <a:gd name="connsiteY17" fmla="*/ 965 h 10000"/>
              <a:gd name="connsiteX18" fmla="*/ 6840 w 10000"/>
              <a:gd name="connsiteY18" fmla="*/ 1001 h 10000"/>
              <a:gd name="connsiteX19" fmla="*/ 6620 w 10000"/>
              <a:gd name="connsiteY19" fmla="*/ 1031 h 10000"/>
              <a:gd name="connsiteX20" fmla="*/ 6402 w 10000"/>
              <a:gd name="connsiteY20" fmla="*/ 1053 h 10000"/>
              <a:gd name="connsiteX21" fmla="*/ 6184 w 10000"/>
              <a:gd name="connsiteY21" fmla="*/ 1071 h 10000"/>
              <a:gd name="connsiteX22" fmla="*/ 5968 w 10000"/>
              <a:gd name="connsiteY22" fmla="*/ 1089 h 10000"/>
              <a:gd name="connsiteX23" fmla="*/ 5755 w 10000"/>
              <a:gd name="connsiteY23" fmla="*/ 1097 h 10000"/>
              <a:gd name="connsiteX24" fmla="*/ 5542 w 10000"/>
              <a:gd name="connsiteY24" fmla="*/ 1106 h 10000"/>
              <a:gd name="connsiteX25" fmla="*/ 5332 w 10000"/>
              <a:gd name="connsiteY25" fmla="*/ 1110 h 10000"/>
              <a:gd name="connsiteX26" fmla="*/ 5124 w 10000"/>
              <a:gd name="connsiteY26" fmla="*/ 1106 h 10000"/>
              <a:gd name="connsiteX27" fmla="*/ 4918 w 10000"/>
              <a:gd name="connsiteY27" fmla="*/ 1106 h 10000"/>
              <a:gd name="connsiteX28" fmla="*/ 4714 w 10000"/>
              <a:gd name="connsiteY28" fmla="*/ 1097 h 10000"/>
              <a:gd name="connsiteX29" fmla="*/ 4514 w 10000"/>
              <a:gd name="connsiteY29" fmla="*/ 1084 h 10000"/>
              <a:gd name="connsiteX30" fmla="*/ 4316 w 10000"/>
              <a:gd name="connsiteY30" fmla="*/ 1071 h 10000"/>
              <a:gd name="connsiteX31" fmla="*/ 4122 w 10000"/>
              <a:gd name="connsiteY31" fmla="*/ 1057 h 10000"/>
              <a:gd name="connsiteX32" fmla="*/ 3929 w 10000"/>
              <a:gd name="connsiteY32" fmla="*/ 1036 h 10000"/>
              <a:gd name="connsiteX33" fmla="*/ 3739 w 10000"/>
              <a:gd name="connsiteY33" fmla="*/ 1013 h 10000"/>
              <a:gd name="connsiteX34" fmla="*/ 3553 w 10000"/>
              <a:gd name="connsiteY34" fmla="*/ 992 h 10000"/>
              <a:gd name="connsiteX35" fmla="*/ 3190 w 10000"/>
              <a:gd name="connsiteY35" fmla="*/ 934 h 10000"/>
              <a:gd name="connsiteX36" fmla="*/ 2842 w 10000"/>
              <a:gd name="connsiteY36" fmla="*/ 872 h 10000"/>
              <a:gd name="connsiteX37" fmla="*/ 2508 w 10000"/>
              <a:gd name="connsiteY37" fmla="*/ 807 h 10000"/>
              <a:gd name="connsiteX38" fmla="*/ 2192 w 10000"/>
              <a:gd name="connsiteY38" fmla="*/ 736 h 10000"/>
              <a:gd name="connsiteX39" fmla="*/ 1890 w 10000"/>
              <a:gd name="connsiteY39" fmla="*/ 661 h 10000"/>
              <a:gd name="connsiteX40" fmla="*/ 1610 w 10000"/>
              <a:gd name="connsiteY40" fmla="*/ 581 h 10000"/>
              <a:gd name="connsiteX41" fmla="*/ 1347 w 10000"/>
              <a:gd name="connsiteY41" fmla="*/ 502 h 10000"/>
              <a:gd name="connsiteX42" fmla="*/ 1105 w 10000"/>
              <a:gd name="connsiteY42" fmla="*/ 423 h 10000"/>
              <a:gd name="connsiteX43" fmla="*/ 883 w 10000"/>
              <a:gd name="connsiteY43" fmla="*/ 349 h 10000"/>
              <a:gd name="connsiteX44" fmla="*/ 686 w 10000"/>
              <a:gd name="connsiteY44" fmla="*/ 278 h 10000"/>
              <a:gd name="connsiteX45" fmla="*/ 508 w 10000"/>
              <a:gd name="connsiteY45" fmla="*/ 211 h 10000"/>
              <a:gd name="connsiteX46" fmla="*/ 358 w 10000"/>
              <a:gd name="connsiteY46" fmla="*/ 155 h 10000"/>
              <a:gd name="connsiteX47" fmla="*/ 232 w 10000"/>
              <a:gd name="connsiteY47" fmla="*/ 102 h 10000"/>
              <a:gd name="connsiteX48" fmla="*/ 59 w 10000"/>
              <a:gd name="connsiteY48" fmla="*/ 26 h 10000"/>
              <a:gd name="connsiteX49" fmla="*/ 0 w 10000"/>
              <a:gd name="connsiteY49" fmla="*/ 0 h 10000"/>
              <a:gd name="connsiteX50" fmla="*/ 0 w 10000"/>
              <a:gd name="connsiteY50" fmla="*/ 0 h 10000"/>
              <a:gd name="connsiteX0" fmla="*/ 0 w 10000"/>
              <a:gd name="connsiteY0" fmla="*/ 0 h 7372"/>
              <a:gd name="connsiteX1" fmla="*/ 0 w 10000"/>
              <a:gd name="connsiteY1" fmla="*/ 7371 h 7372"/>
              <a:gd name="connsiteX2" fmla="*/ 10000 w 10000"/>
              <a:gd name="connsiteY2" fmla="*/ 7372 h 7372"/>
              <a:gd name="connsiteX3" fmla="*/ 10000 w 10000"/>
              <a:gd name="connsiteY3" fmla="*/ 5 h 7372"/>
              <a:gd name="connsiteX4" fmla="*/ 10000 w 10000"/>
              <a:gd name="connsiteY4" fmla="*/ 5 h 7372"/>
              <a:gd name="connsiteX5" fmla="*/ 9773 w 10000"/>
              <a:gd name="connsiteY5" fmla="*/ 115 h 7372"/>
              <a:gd name="connsiteX6" fmla="*/ 9547 w 10000"/>
              <a:gd name="connsiteY6" fmla="*/ 220 h 7372"/>
              <a:gd name="connsiteX7" fmla="*/ 9320 w 10000"/>
              <a:gd name="connsiteY7" fmla="*/ 322 h 7372"/>
              <a:gd name="connsiteX8" fmla="*/ 9092 w 10000"/>
              <a:gd name="connsiteY8" fmla="*/ 410 h 7372"/>
              <a:gd name="connsiteX9" fmla="*/ 8865 w 10000"/>
              <a:gd name="connsiteY9" fmla="*/ 498 h 7372"/>
              <a:gd name="connsiteX10" fmla="*/ 8637 w 10000"/>
              <a:gd name="connsiteY10" fmla="*/ 581 h 7372"/>
              <a:gd name="connsiteX11" fmla="*/ 8412 w 10000"/>
              <a:gd name="connsiteY11" fmla="*/ 652 h 7372"/>
              <a:gd name="connsiteX12" fmla="*/ 8184 w 10000"/>
              <a:gd name="connsiteY12" fmla="*/ 719 h 7372"/>
              <a:gd name="connsiteX13" fmla="*/ 7957 w 10000"/>
              <a:gd name="connsiteY13" fmla="*/ 780 h 7372"/>
              <a:gd name="connsiteX14" fmla="*/ 7734 w 10000"/>
              <a:gd name="connsiteY14" fmla="*/ 833 h 7372"/>
              <a:gd name="connsiteX15" fmla="*/ 7508 w 10000"/>
              <a:gd name="connsiteY15" fmla="*/ 886 h 7372"/>
              <a:gd name="connsiteX16" fmla="*/ 7285 w 10000"/>
              <a:gd name="connsiteY16" fmla="*/ 930 h 7372"/>
              <a:gd name="connsiteX17" fmla="*/ 7062 w 10000"/>
              <a:gd name="connsiteY17" fmla="*/ 965 h 7372"/>
              <a:gd name="connsiteX18" fmla="*/ 6840 w 10000"/>
              <a:gd name="connsiteY18" fmla="*/ 1001 h 7372"/>
              <a:gd name="connsiteX19" fmla="*/ 6620 w 10000"/>
              <a:gd name="connsiteY19" fmla="*/ 1031 h 7372"/>
              <a:gd name="connsiteX20" fmla="*/ 6402 w 10000"/>
              <a:gd name="connsiteY20" fmla="*/ 1053 h 7372"/>
              <a:gd name="connsiteX21" fmla="*/ 6184 w 10000"/>
              <a:gd name="connsiteY21" fmla="*/ 1071 h 7372"/>
              <a:gd name="connsiteX22" fmla="*/ 5968 w 10000"/>
              <a:gd name="connsiteY22" fmla="*/ 1089 h 7372"/>
              <a:gd name="connsiteX23" fmla="*/ 5755 w 10000"/>
              <a:gd name="connsiteY23" fmla="*/ 1097 h 7372"/>
              <a:gd name="connsiteX24" fmla="*/ 5542 w 10000"/>
              <a:gd name="connsiteY24" fmla="*/ 1106 h 7372"/>
              <a:gd name="connsiteX25" fmla="*/ 5332 w 10000"/>
              <a:gd name="connsiteY25" fmla="*/ 1110 h 7372"/>
              <a:gd name="connsiteX26" fmla="*/ 5124 w 10000"/>
              <a:gd name="connsiteY26" fmla="*/ 1106 h 7372"/>
              <a:gd name="connsiteX27" fmla="*/ 4918 w 10000"/>
              <a:gd name="connsiteY27" fmla="*/ 1106 h 7372"/>
              <a:gd name="connsiteX28" fmla="*/ 4714 w 10000"/>
              <a:gd name="connsiteY28" fmla="*/ 1097 h 7372"/>
              <a:gd name="connsiteX29" fmla="*/ 4514 w 10000"/>
              <a:gd name="connsiteY29" fmla="*/ 1084 h 7372"/>
              <a:gd name="connsiteX30" fmla="*/ 4316 w 10000"/>
              <a:gd name="connsiteY30" fmla="*/ 1071 h 7372"/>
              <a:gd name="connsiteX31" fmla="*/ 4122 w 10000"/>
              <a:gd name="connsiteY31" fmla="*/ 1057 h 7372"/>
              <a:gd name="connsiteX32" fmla="*/ 3929 w 10000"/>
              <a:gd name="connsiteY32" fmla="*/ 1036 h 7372"/>
              <a:gd name="connsiteX33" fmla="*/ 3739 w 10000"/>
              <a:gd name="connsiteY33" fmla="*/ 1013 h 7372"/>
              <a:gd name="connsiteX34" fmla="*/ 3553 w 10000"/>
              <a:gd name="connsiteY34" fmla="*/ 992 h 7372"/>
              <a:gd name="connsiteX35" fmla="*/ 3190 w 10000"/>
              <a:gd name="connsiteY35" fmla="*/ 934 h 7372"/>
              <a:gd name="connsiteX36" fmla="*/ 2842 w 10000"/>
              <a:gd name="connsiteY36" fmla="*/ 872 h 7372"/>
              <a:gd name="connsiteX37" fmla="*/ 2508 w 10000"/>
              <a:gd name="connsiteY37" fmla="*/ 807 h 7372"/>
              <a:gd name="connsiteX38" fmla="*/ 2192 w 10000"/>
              <a:gd name="connsiteY38" fmla="*/ 736 h 7372"/>
              <a:gd name="connsiteX39" fmla="*/ 1890 w 10000"/>
              <a:gd name="connsiteY39" fmla="*/ 661 h 7372"/>
              <a:gd name="connsiteX40" fmla="*/ 1610 w 10000"/>
              <a:gd name="connsiteY40" fmla="*/ 581 h 7372"/>
              <a:gd name="connsiteX41" fmla="*/ 1347 w 10000"/>
              <a:gd name="connsiteY41" fmla="*/ 502 h 7372"/>
              <a:gd name="connsiteX42" fmla="*/ 1105 w 10000"/>
              <a:gd name="connsiteY42" fmla="*/ 423 h 7372"/>
              <a:gd name="connsiteX43" fmla="*/ 883 w 10000"/>
              <a:gd name="connsiteY43" fmla="*/ 349 h 7372"/>
              <a:gd name="connsiteX44" fmla="*/ 686 w 10000"/>
              <a:gd name="connsiteY44" fmla="*/ 278 h 7372"/>
              <a:gd name="connsiteX45" fmla="*/ 508 w 10000"/>
              <a:gd name="connsiteY45" fmla="*/ 211 h 7372"/>
              <a:gd name="connsiteX46" fmla="*/ 358 w 10000"/>
              <a:gd name="connsiteY46" fmla="*/ 155 h 7372"/>
              <a:gd name="connsiteX47" fmla="*/ 232 w 10000"/>
              <a:gd name="connsiteY47" fmla="*/ 102 h 7372"/>
              <a:gd name="connsiteX48" fmla="*/ 59 w 10000"/>
              <a:gd name="connsiteY48" fmla="*/ 26 h 7372"/>
              <a:gd name="connsiteX49" fmla="*/ 0 w 10000"/>
              <a:gd name="connsiteY49" fmla="*/ 0 h 7372"/>
              <a:gd name="connsiteX50" fmla="*/ 0 w 10000"/>
              <a:gd name="connsiteY50" fmla="*/ 0 h 7372"/>
              <a:gd name="connsiteX0" fmla="*/ 0 w 10000"/>
              <a:gd name="connsiteY0" fmla="*/ 0 h 10000"/>
              <a:gd name="connsiteX1" fmla="*/ 0 w 10000"/>
              <a:gd name="connsiteY1" fmla="*/ 7970 h 10000"/>
              <a:gd name="connsiteX2" fmla="*/ 10000 w 10000"/>
              <a:gd name="connsiteY2" fmla="*/ 10000 h 10000"/>
              <a:gd name="connsiteX3" fmla="*/ 10000 w 10000"/>
              <a:gd name="connsiteY3" fmla="*/ 7 h 10000"/>
              <a:gd name="connsiteX4" fmla="*/ 10000 w 10000"/>
              <a:gd name="connsiteY4" fmla="*/ 7 h 10000"/>
              <a:gd name="connsiteX5" fmla="*/ 9773 w 10000"/>
              <a:gd name="connsiteY5" fmla="*/ 156 h 10000"/>
              <a:gd name="connsiteX6" fmla="*/ 9547 w 10000"/>
              <a:gd name="connsiteY6" fmla="*/ 298 h 10000"/>
              <a:gd name="connsiteX7" fmla="*/ 9320 w 10000"/>
              <a:gd name="connsiteY7" fmla="*/ 437 h 10000"/>
              <a:gd name="connsiteX8" fmla="*/ 9092 w 10000"/>
              <a:gd name="connsiteY8" fmla="*/ 556 h 10000"/>
              <a:gd name="connsiteX9" fmla="*/ 8865 w 10000"/>
              <a:gd name="connsiteY9" fmla="*/ 676 h 10000"/>
              <a:gd name="connsiteX10" fmla="*/ 8637 w 10000"/>
              <a:gd name="connsiteY10" fmla="*/ 788 h 10000"/>
              <a:gd name="connsiteX11" fmla="*/ 8412 w 10000"/>
              <a:gd name="connsiteY11" fmla="*/ 884 h 10000"/>
              <a:gd name="connsiteX12" fmla="*/ 8184 w 10000"/>
              <a:gd name="connsiteY12" fmla="*/ 975 h 10000"/>
              <a:gd name="connsiteX13" fmla="*/ 7957 w 10000"/>
              <a:gd name="connsiteY13" fmla="*/ 1058 h 10000"/>
              <a:gd name="connsiteX14" fmla="*/ 7734 w 10000"/>
              <a:gd name="connsiteY14" fmla="*/ 1130 h 10000"/>
              <a:gd name="connsiteX15" fmla="*/ 7508 w 10000"/>
              <a:gd name="connsiteY15" fmla="*/ 1202 h 10000"/>
              <a:gd name="connsiteX16" fmla="*/ 7285 w 10000"/>
              <a:gd name="connsiteY16" fmla="*/ 1262 h 10000"/>
              <a:gd name="connsiteX17" fmla="*/ 7062 w 10000"/>
              <a:gd name="connsiteY17" fmla="*/ 1309 h 10000"/>
              <a:gd name="connsiteX18" fmla="*/ 6840 w 10000"/>
              <a:gd name="connsiteY18" fmla="*/ 1358 h 10000"/>
              <a:gd name="connsiteX19" fmla="*/ 6620 w 10000"/>
              <a:gd name="connsiteY19" fmla="*/ 1399 h 10000"/>
              <a:gd name="connsiteX20" fmla="*/ 6402 w 10000"/>
              <a:gd name="connsiteY20" fmla="*/ 1428 h 10000"/>
              <a:gd name="connsiteX21" fmla="*/ 6184 w 10000"/>
              <a:gd name="connsiteY21" fmla="*/ 1453 h 10000"/>
              <a:gd name="connsiteX22" fmla="*/ 5968 w 10000"/>
              <a:gd name="connsiteY22" fmla="*/ 1477 h 10000"/>
              <a:gd name="connsiteX23" fmla="*/ 5755 w 10000"/>
              <a:gd name="connsiteY23" fmla="*/ 1488 h 10000"/>
              <a:gd name="connsiteX24" fmla="*/ 5542 w 10000"/>
              <a:gd name="connsiteY24" fmla="*/ 1500 h 10000"/>
              <a:gd name="connsiteX25" fmla="*/ 5332 w 10000"/>
              <a:gd name="connsiteY25" fmla="*/ 1506 h 10000"/>
              <a:gd name="connsiteX26" fmla="*/ 5124 w 10000"/>
              <a:gd name="connsiteY26" fmla="*/ 1500 h 10000"/>
              <a:gd name="connsiteX27" fmla="*/ 4918 w 10000"/>
              <a:gd name="connsiteY27" fmla="*/ 1500 h 10000"/>
              <a:gd name="connsiteX28" fmla="*/ 4714 w 10000"/>
              <a:gd name="connsiteY28" fmla="*/ 1488 h 10000"/>
              <a:gd name="connsiteX29" fmla="*/ 4514 w 10000"/>
              <a:gd name="connsiteY29" fmla="*/ 1470 h 10000"/>
              <a:gd name="connsiteX30" fmla="*/ 4316 w 10000"/>
              <a:gd name="connsiteY30" fmla="*/ 1453 h 10000"/>
              <a:gd name="connsiteX31" fmla="*/ 4122 w 10000"/>
              <a:gd name="connsiteY31" fmla="*/ 1434 h 10000"/>
              <a:gd name="connsiteX32" fmla="*/ 3929 w 10000"/>
              <a:gd name="connsiteY32" fmla="*/ 1405 h 10000"/>
              <a:gd name="connsiteX33" fmla="*/ 3739 w 10000"/>
              <a:gd name="connsiteY33" fmla="*/ 1374 h 10000"/>
              <a:gd name="connsiteX34" fmla="*/ 3553 w 10000"/>
              <a:gd name="connsiteY34" fmla="*/ 1346 h 10000"/>
              <a:gd name="connsiteX35" fmla="*/ 3190 w 10000"/>
              <a:gd name="connsiteY35" fmla="*/ 1267 h 10000"/>
              <a:gd name="connsiteX36" fmla="*/ 2842 w 10000"/>
              <a:gd name="connsiteY36" fmla="*/ 1183 h 10000"/>
              <a:gd name="connsiteX37" fmla="*/ 2508 w 10000"/>
              <a:gd name="connsiteY37" fmla="*/ 1095 h 10000"/>
              <a:gd name="connsiteX38" fmla="*/ 2192 w 10000"/>
              <a:gd name="connsiteY38" fmla="*/ 998 h 10000"/>
              <a:gd name="connsiteX39" fmla="*/ 1890 w 10000"/>
              <a:gd name="connsiteY39" fmla="*/ 897 h 10000"/>
              <a:gd name="connsiteX40" fmla="*/ 1610 w 10000"/>
              <a:gd name="connsiteY40" fmla="*/ 788 h 10000"/>
              <a:gd name="connsiteX41" fmla="*/ 1347 w 10000"/>
              <a:gd name="connsiteY41" fmla="*/ 681 h 10000"/>
              <a:gd name="connsiteX42" fmla="*/ 1105 w 10000"/>
              <a:gd name="connsiteY42" fmla="*/ 574 h 10000"/>
              <a:gd name="connsiteX43" fmla="*/ 883 w 10000"/>
              <a:gd name="connsiteY43" fmla="*/ 473 h 10000"/>
              <a:gd name="connsiteX44" fmla="*/ 686 w 10000"/>
              <a:gd name="connsiteY44" fmla="*/ 377 h 10000"/>
              <a:gd name="connsiteX45" fmla="*/ 508 w 10000"/>
              <a:gd name="connsiteY45" fmla="*/ 286 h 10000"/>
              <a:gd name="connsiteX46" fmla="*/ 358 w 10000"/>
              <a:gd name="connsiteY46" fmla="*/ 210 h 10000"/>
              <a:gd name="connsiteX47" fmla="*/ 232 w 10000"/>
              <a:gd name="connsiteY47" fmla="*/ 138 h 10000"/>
              <a:gd name="connsiteX48" fmla="*/ 59 w 10000"/>
              <a:gd name="connsiteY48" fmla="*/ 35 h 10000"/>
              <a:gd name="connsiteX49" fmla="*/ 0 w 10000"/>
              <a:gd name="connsiteY49" fmla="*/ 0 h 10000"/>
              <a:gd name="connsiteX50" fmla="*/ 0 w 10000"/>
              <a:gd name="connsiteY50" fmla="*/ 0 h 10000"/>
              <a:gd name="connsiteX0" fmla="*/ 0 w 10000"/>
              <a:gd name="connsiteY0" fmla="*/ 0 h 8000"/>
              <a:gd name="connsiteX1" fmla="*/ 0 w 10000"/>
              <a:gd name="connsiteY1" fmla="*/ 7970 h 8000"/>
              <a:gd name="connsiteX2" fmla="*/ 10000 w 10000"/>
              <a:gd name="connsiteY2" fmla="*/ 8000 h 8000"/>
              <a:gd name="connsiteX3" fmla="*/ 10000 w 10000"/>
              <a:gd name="connsiteY3" fmla="*/ 7 h 8000"/>
              <a:gd name="connsiteX4" fmla="*/ 10000 w 10000"/>
              <a:gd name="connsiteY4" fmla="*/ 7 h 8000"/>
              <a:gd name="connsiteX5" fmla="*/ 9773 w 10000"/>
              <a:gd name="connsiteY5" fmla="*/ 156 h 8000"/>
              <a:gd name="connsiteX6" fmla="*/ 9547 w 10000"/>
              <a:gd name="connsiteY6" fmla="*/ 298 h 8000"/>
              <a:gd name="connsiteX7" fmla="*/ 9320 w 10000"/>
              <a:gd name="connsiteY7" fmla="*/ 437 h 8000"/>
              <a:gd name="connsiteX8" fmla="*/ 9092 w 10000"/>
              <a:gd name="connsiteY8" fmla="*/ 556 h 8000"/>
              <a:gd name="connsiteX9" fmla="*/ 8865 w 10000"/>
              <a:gd name="connsiteY9" fmla="*/ 676 h 8000"/>
              <a:gd name="connsiteX10" fmla="*/ 8637 w 10000"/>
              <a:gd name="connsiteY10" fmla="*/ 788 h 8000"/>
              <a:gd name="connsiteX11" fmla="*/ 8412 w 10000"/>
              <a:gd name="connsiteY11" fmla="*/ 884 h 8000"/>
              <a:gd name="connsiteX12" fmla="*/ 8184 w 10000"/>
              <a:gd name="connsiteY12" fmla="*/ 975 h 8000"/>
              <a:gd name="connsiteX13" fmla="*/ 7957 w 10000"/>
              <a:gd name="connsiteY13" fmla="*/ 1058 h 8000"/>
              <a:gd name="connsiteX14" fmla="*/ 7734 w 10000"/>
              <a:gd name="connsiteY14" fmla="*/ 1130 h 8000"/>
              <a:gd name="connsiteX15" fmla="*/ 7508 w 10000"/>
              <a:gd name="connsiteY15" fmla="*/ 1202 h 8000"/>
              <a:gd name="connsiteX16" fmla="*/ 7285 w 10000"/>
              <a:gd name="connsiteY16" fmla="*/ 1262 h 8000"/>
              <a:gd name="connsiteX17" fmla="*/ 7062 w 10000"/>
              <a:gd name="connsiteY17" fmla="*/ 1309 h 8000"/>
              <a:gd name="connsiteX18" fmla="*/ 6840 w 10000"/>
              <a:gd name="connsiteY18" fmla="*/ 1358 h 8000"/>
              <a:gd name="connsiteX19" fmla="*/ 6620 w 10000"/>
              <a:gd name="connsiteY19" fmla="*/ 1399 h 8000"/>
              <a:gd name="connsiteX20" fmla="*/ 6402 w 10000"/>
              <a:gd name="connsiteY20" fmla="*/ 1428 h 8000"/>
              <a:gd name="connsiteX21" fmla="*/ 6184 w 10000"/>
              <a:gd name="connsiteY21" fmla="*/ 1453 h 8000"/>
              <a:gd name="connsiteX22" fmla="*/ 5968 w 10000"/>
              <a:gd name="connsiteY22" fmla="*/ 1477 h 8000"/>
              <a:gd name="connsiteX23" fmla="*/ 5755 w 10000"/>
              <a:gd name="connsiteY23" fmla="*/ 1488 h 8000"/>
              <a:gd name="connsiteX24" fmla="*/ 5542 w 10000"/>
              <a:gd name="connsiteY24" fmla="*/ 1500 h 8000"/>
              <a:gd name="connsiteX25" fmla="*/ 5332 w 10000"/>
              <a:gd name="connsiteY25" fmla="*/ 1506 h 8000"/>
              <a:gd name="connsiteX26" fmla="*/ 5124 w 10000"/>
              <a:gd name="connsiteY26" fmla="*/ 1500 h 8000"/>
              <a:gd name="connsiteX27" fmla="*/ 4918 w 10000"/>
              <a:gd name="connsiteY27" fmla="*/ 1500 h 8000"/>
              <a:gd name="connsiteX28" fmla="*/ 4714 w 10000"/>
              <a:gd name="connsiteY28" fmla="*/ 1488 h 8000"/>
              <a:gd name="connsiteX29" fmla="*/ 4514 w 10000"/>
              <a:gd name="connsiteY29" fmla="*/ 1470 h 8000"/>
              <a:gd name="connsiteX30" fmla="*/ 4316 w 10000"/>
              <a:gd name="connsiteY30" fmla="*/ 1453 h 8000"/>
              <a:gd name="connsiteX31" fmla="*/ 4122 w 10000"/>
              <a:gd name="connsiteY31" fmla="*/ 1434 h 8000"/>
              <a:gd name="connsiteX32" fmla="*/ 3929 w 10000"/>
              <a:gd name="connsiteY32" fmla="*/ 1405 h 8000"/>
              <a:gd name="connsiteX33" fmla="*/ 3739 w 10000"/>
              <a:gd name="connsiteY33" fmla="*/ 1374 h 8000"/>
              <a:gd name="connsiteX34" fmla="*/ 3553 w 10000"/>
              <a:gd name="connsiteY34" fmla="*/ 1346 h 8000"/>
              <a:gd name="connsiteX35" fmla="*/ 3190 w 10000"/>
              <a:gd name="connsiteY35" fmla="*/ 1267 h 8000"/>
              <a:gd name="connsiteX36" fmla="*/ 2842 w 10000"/>
              <a:gd name="connsiteY36" fmla="*/ 1183 h 8000"/>
              <a:gd name="connsiteX37" fmla="*/ 2508 w 10000"/>
              <a:gd name="connsiteY37" fmla="*/ 1095 h 8000"/>
              <a:gd name="connsiteX38" fmla="*/ 2192 w 10000"/>
              <a:gd name="connsiteY38" fmla="*/ 998 h 8000"/>
              <a:gd name="connsiteX39" fmla="*/ 1890 w 10000"/>
              <a:gd name="connsiteY39" fmla="*/ 897 h 8000"/>
              <a:gd name="connsiteX40" fmla="*/ 1610 w 10000"/>
              <a:gd name="connsiteY40" fmla="*/ 788 h 8000"/>
              <a:gd name="connsiteX41" fmla="*/ 1347 w 10000"/>
              <a:gd name="connsiteY41" fmla="*/ 681 h 8000"/>
              <a:gd name="connsiteX42" fmla="*/ 1105 w 10000"/>
              <a:gd name="connsiteY42" fmla="*/ 574 h 8000"/>
              <a:gd name="connsiteX43" fmla="*/ 883 w 10000"/>
              <a:gd name="connsiteY43" fmla="*/ 473 h 8000"/>
              <a:gd name="connsiteX44" fmla="*/ 686 w 10000"/>
              <a:gd name="connsiteY44" fmla="*/ 377 h 8000"/>
              <a:gd name="connsiteX45" fmla="*/ 508 w 10000"/>
              <a:gd name="connsiteY45" fmla="*/ 286 h 8000"/>
              <a:gd name="connsiteX46" fmla="*/ 358 w 10000"/>
              <a:gd name="connsiteY46" fmla="*/ 210 h 8000"/>
              <a:gd name="connsiteX47" fmla="*/ 232 w 10000"/>
              <a:gd name="connsiteY47" fmla="*/ 138 h 8000"/>
              <a:gd name="connsiteX48" fmla="*/ 59 w 10000"/>
              <a:gd name="connsiteY48" fmla="*/ 35 h 8000"/>
              <a:gd name="connsiteX49" fmla="*/ 0 w 10000"/>
              <a:gd name="connsiteY49" fmla="*/ 0 h 8000"/>
              <a:gd name="connsiteX50" fmla="*/ 0 w 10000"/>
              <a:gd name="connsiteY50" fmla="*/ 0 h 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575212" y="980517"/>
            <a:ext cx="8463187" cy="2705034"/>
          </a:xfrm>
        </p:spPr>
        <p:txBody>
          <a:bodyPr anchor="ctr"/>
          <a:lstStyle>
            <a:lvl1pPr>
              <a:defRPr sz="4000"/>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AAD9FF7F-6988-44CC-821B-644E70CD2F73}" type="datetime1">
              <a:rPr lang="en-US" smtClean="0"/>
              <a:t>3/25/2013</a:t>
            </a:fld>
            <a:endParaRPr lang="en-US"/>
          </a:p>
        </p:txBody>
      </p:sp>
      <p:sp>
        <p:nvSpPr>
          <p:cNvPr id="5" name="Footer Placeholder 4"/>
          <p:cNvSpPr>
            <a:spLocks noGrp="1"/>
          </p:cNvSpPr>
          <p:nvPr>
            <p:ph type="ftr" sz="quarter" idx="11"/>
          </p:nvPr>
        </p:nvSpPr>
        <p:spPr/>
        <p:txBody>
          <a:bodyPr/>
          <a:lstStyle/>
          <a:p>
            <a:r>
              <a:rPr lang="nl-NL" smtClean="0"/>
              <a:t>Footer</a:t>
            </a:r>
            <a:endParaRPr lang="en-US"/>
          </a:p>
        </p:txBody>
      </p:sp>
      <p:sp>
        <p:nvSpPr>
          <p:cNvPr id="10" name="Text Placeholder 3"/>
          <p:cNvSpPr>
            <a:spLocks noGrp="1"/>
          </p:cNvSpPr>
          <p:nvPr>
            <p:ph type="body" sz="half" idx="2"/>
          </p:nvPr>
        </p:nvSpPr>
        <p:spPr>
          <a:xfrm>
            <a:off x="1155255" y="5014393"/>
            <a:ext cx="8827958"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3"/>
          <p:cNvSpPr>
            <a:spLocks noGrp="1"/>
          </p:cNvSpPr>
          <p:nvPr>
            <p:ph type="body" sz="half" idx="13"/>
          </p:nvPr>
        </p:nvSpPr>
        <p:spPr>
          <a:xfrm>
            <a:off x="1946452" y="3686515"/>
            <a:ext cx="7727784" cy="342174"/>
          </a:xfrm>
        </p:spPr>
        <p:txBody>
          <a:bodyPr anchor="t">
            <a:normAutofit/>
          </a:bodyPr>
          <a:lstStyle>
            <a:lvl1pPr marL="0" indent="0">
              <a:buNone/>
              <a:defRPr lang="en-US" sz="1400" b="0" i="0" kern="1200" cap="small" dirty="0" smtClean="0">
                <a:solidFill>
                  <a:schemeClr val="accent1"/>
                </a:solidFill>
                <a:latin typeface="+mn-lt"/>
                <a:ea typeface="+mn-ea"/>
                <a:cs typeface="Helvetica Ligh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Box 10"/>
          <p:cNvSpPr txBox="1"/>
          <p:nvPr/>
        </p:nvSpPr>
        <p:spPr>
          <a:xfrm>
            <a:off x="898529" y="603589"/>
            <a:ext cx="802121"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smtClean="0"/>
              <a:t>“</a:t>
            </a:r>
            <a:endParaRPr lang="en-US" sz="9600" dirty="0"/>
          </a:p>
        </p:txBody>
      </p:sp>
      <p:sp>
        <p:nvSpPr>
          <p:cNvPr id="13" name="TextBox 12"/>
          <p:cNvSpPr txBox="1"/>
          <p:nvPr/>
        </p:nvSpPr>
        <p:spPr>
          <a:xfrm>
            <a:off x="9707665" y="2613787"/>
            <a:ext cx="802121"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smtClean="0"/>
              <a:t>”</a:t>
            </a:r>
            <a:endParaRPr lang="en-US" sz="9600" dirty="0"/>
          </a:p>
        </p:txBody>
      </p:sp>
      <p:sp>
        <p:nvSpPr>
          <p:cNvPr id="24" name="Rectangle 23"/>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9265711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7" name="Freeform 5"/>
          <p:cNvSpPr>
            <a:spLocks/>
          </p:cNvSpPr>
          <p:nvPr/>
        </p:nvSpPr>
        <p:spPr bwMode="auto">
          <a:xfrm rot="21010068">
            <a:off x="8493163" y="4193583"/>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Freeform 5"/>
          <p:cNvSpPr>
            <a:spLocks/>
          </p:cNvSpPr>
          <p:nvPr/>
        </p:nvSpPr>
        <p:spPr bwMode="auto">
          <a:xfrm>
            <a:off x="455730" y="4241802"/>
            <a:ext cx="11280538" cy="2337161"/>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 name="connsiteX0" fmla="*/ 0 w 10000"/>
              <a:gd name="connsiteY0" fmla="*/ 0 h 10000"/>
              <a:gd name="connsiteX1" fmla="*/ 0 w 10000"/>
              <a:gd name="connsiteY1" fmla="*/ 7371 h 10000"/>
              <a:gd name="connsiteX2" fmla="*/ 10000 w 10000"/>
              <a:gd name="connsiteY2" fmla="*/ 10000 h 10000"/>
              <a:gd name="connsiteX3" fmla="*/ 10000 w 10000"/>
              <a:gd name="connsiteY3" fmla="*/ 5 h 10000"/>
              <a:gd name="connsiteX4" fmla="*/ 10000 w 10000"/>
              <a:gd name="connsiteY4" fmla="*/ 5 h 10000"/>
              <a:gd name="connsiteX5" fmla="*/ 9773 w 10000"/>
              <a:gd name="connsiteY5" fmla="*/ 115 h 10000"/>
              <a:gd name="connsiteX6" fmla="*/ 9547 w 10000"/>
              <a:gd name="connsiteY6" fmla="*/ 220 h 10000"/>
              <a:gd name="connsiteX7" fmla="*/ 9320 w 10000"/>
              <a:gd name="connsiteY7" fmla="*/ 322 h 10000"/>
              <a:gd name="connsiteX8" fmla="*/ 9092 w 10000"/>
              <a:gd name="connsiteY8" fmla="*/ 410 h 10000"/>
              <a:gd name="connsiteX9" fmla="*/ 8865 w 10000"/>
              <a:gd name="connsiteY9" fmla="*/ 498 h 10000"/>
              <a:gd name="connsiteX10" fmla="*/ 8637 w 10000"/>
              <a:gd name="connsiteY10" fmla="*/ 581 h 10000"/>
              <a:gd name="connsiteX11" fmla="*/ 8412 w 10000"/>
              <a:gd name="connsiteY11" fmla="*/ 652 h 10000"/>
              <a:gd name="connsiteX12" fmla="*/ 8184 w 10000"/>
              <a:gd name="connsiteY12" fmla="*/ 719 h 10000"/>
              <a:gd name="connsiteX13" fmla="*/ 7957 w 10000"/>
              <a:gd name="connsiteY13" fmla="*/ 780 h 10000"/>
              <a:gd name="connsiteX14" fmla="*/ 7734 w 10000"/>
              <a:gd name="connsiteY14" fmla="*/ 833 h 10000"/>
              <a:gd name="connsiteX15" fmla="*/ 7508 w 10000"/>
              <a:gd name="connsiteY15" fmla="*/ 886 h 10000"/>
              <a:gd name="connsiteX16" fmla="*/ 7285 w 10000"/>
              <a:gd name="connsiteY16" fmla="*/ 930 h 10000"/>
              <a:gd name="connsiteX17" fmla="*/ 7062 w 10000"/>
              <a:gd name="connsiteY17" fmla="*/ 965 h 10000"/>
              <a:gd name="connsiteX18" fmla="*/ 6840 w 10000"/>
              <a:gd name="connsiteY18" fmla="*/ 1001 h 10000"/>
              <a:gd name="connsiteX19" fmla="*/ 6620 w 10000"/>
              <a:gd name="connsiteY19" fmla="*/ 1031 h 10000"/>
              <a:gd name="connsiteX20" fmla="*/ 6402 w 10000"/>
              <a:gd name="connsiteY20" fmla="*/ 1053 h 10000"/>
              <a:gd name="connsiteX21" fmla="*/ 6184 w 10000"/>
              <a:gd name="connsiteY21" fmla="*/ 1071 h 10000"/>
              <a:gd name="connsiteX22" fmla="*/ 5968 w 10000"/>
              <a:gd name="connsiteY22" fmla="*/ 1089 h 10000"/>
              <a:gd name="connsiteX23" fmla="*/ 5755 w 10000"/>
              <a:gd name="connsiteY23" fmla="*/ 1097 h 10000"/>
              <a:gd name="connsiteX24" fmla="*/ 5542 w 10000"/>
              <a:gd name="connsiteY24" fmla="*/ 1106 h 10000"/>
              <a:gd name="connsiteX25" fmla="*/ 5332 w 10000"/>
              <a:gd name="connsiteY25" fmla="*/ 1110 h 10000"/>
              <a:gd name="connsiteX26" fmla="*/ 5124 w 10000"/>
              <a:gd name="connsiteY26" fmla="*/ 1106 h 10000"/>
              <a:gd name="connsiteX27" fmla="*/ 4918 w 10000"/>
              <a:gd name="connsiteY27" fmla="*/ 1106 h 10000"/>
              <a:gd name="connsiteX28" fmla="*/ 4714 w 10000"/>
              <a:gd name="connsiteY28" fmla="*/ 1097 h 10000"/>
              <a:gd name="connsiteX29" fmla="*/ 4514 w 10000"/>
              <a:gd name="connsiteY29" fmla="*/ 1084 h 10000"/>
              <a:gd name="connsiteX30" fmla="*/ 4316 w 10000"/>
              <a:gd name="connsiteY30" fmla="*/ 1071 h 10000"/>
              <a:gd name="connsiteX31" fmla="*/ 4122 w 10000"/>
              <a:gd name="connsiteY31" fmla="*/ 1057 h 10000"/>
              <a:gd name="connsiteX32" fmla="*/ 3929 w 10000"/>
              <a:gd name="connsiteY32" fmla="*/ 1036 h 10000"/>
              <a:gd name="connsiteX33" fmla="*/ 3739 w 10000"/>
              <a:gd name="connsiteY33" fmla="*/ 1013 h 10000"/>
              <a:gd name="connsiteX34" fmla="*/ 3553 w 10000"/>
              <a:gd name="connsiteY34" fmla="*/ 992 h 10000"/>
              <a:gd name="connsiteX35" fmla="*/ 3190 w 10000"/>
              <a:gd name="connsiteY35" fmla="*/ 934 h 10000"/>
              <a:gd name="connsiteX36" fmla="*/ 2842 w 10000"/>
              <a:gd name="connsiteY36" fmla="*/ 872 h 10000"/>
              <a:gd name="connsiteX37" fmla="*/ 2508 w 10000"/>
              <a:gd name="connsiteY37" fmla="*/ 807 h 10000"/>
              <a:gd name="connsiteX38" fmla="*/ 2192 w 10000"/>
              <a:gd name="connsiteY38" fmla="*/ 736 h 10000"/>
              <a:gd name="connsiteX39" fmla="*/ 1890 w 10000"/>
              <a:gd name="connsiteY39" fmla="*/ 661 h 10000"/>
              <a:gd name="connsiteX40" fmla="*/ 1610 w 10000"/>
              <a:gd name="connsiteY40" fmla="*/ 581 h 10000"/>
              <a:gd name="connsiteX41" fmla="*/ 1347 w 10000"/>
              <a:gd name="connsiteY41" fmla="*/ 502 h 10000"/>
              <a:gd name="connsiteX42" fmla="*/ 1105 w 10000"/>
              <a:gd name="connsiteY42" fmla="*/ 423 h 10000"/>
              <a:gd name="connsiteX43" fmla="*/ 883 w 10000"/>
              <a:gd name="connsiteY43" fmla="*/ 349 h 10000"/>
              <a:gd name="connsiteX44" fmla="*/ 686 w 10000"/>
              <a:gd name="connsiteY44" fmla="*/ 278 h 10000"/>
              <a:gd name="connsiteX45" fmla="*/ 508 w 10000"/>
              <a:gd name="connsiteY45" fmla="*/ 211 h 10000"/>
              <a:gd name="connsiteX46" fmla="*/ 358 w 10000"/>
              <a:gd name="connsiteY46" fmla="*/ 155 h 10000"/>
              <a:gd name="connsiteX47" fmla="*/ 232 w 10000"/>
              <a:gd name="connsiteY47" fmla="*/ 102 h 10000"/>
              <a:gd name="connsiteX48" fmla="*/ 59 w 10000"/>
              <a:gd name="connsiteY48" fmla="*/ 26 h 10000"/>
              <a:gd name="connsiteX49" fmla="*/ 0 w 10000"/>
              <a:gd name="connsiteY49" fmla="*/ 0 h 10000"/>
              <a:gd name="connsiteX50" fmla="*/ 0 w 10000"/>
              <a:gd name="connsiteY50" fmla="*/ 0 h 10000"/>
              <a:gd name="connsiteX0" fmla="*/ 0 w 10000"/>
              <a:gd name="connsiteY0" fmla="*/ 0 h 7372"/>
              <a:gd name="connsiteX1" fmla="*/ 0 w 10000"/>
              <a:gd name="connsiteY1" fmla="*/ 7371 h 7372"/>
              <a:gd name="connsiteX2" fmla="*/ 10000 w 10000"/>
              <a:gd name="connsiteY2" fmla="*/ 7372 h 7372"/>
              <a:gd name="connsiteX3" fmla="*/ 10000 w 10000"/>
              <a:gd name="connsiteY3" fmla="*/ 5 h 7372"/>
              <a:gd name="connsiteX4" fmla="*/ 10000 w 10000"/>
              <a:gd name="connsiteY4" fmla="*/ 5 h 7372"/>
              <a:gd name="connsiteX5" fmla="*/ 9773 w 10000"/>
              <a:gd name="connsiteY5" fmla="*/ 115 h 7372"/>
              <a:gd name="connsiteX6" fmla="*/ 9547 w 10000"/>
              <a:gd name="connsiteY6" fmla="*/ 220 h 7372"/>
              <a:gd name="connsiteX7" fmla="*/ 9320 w 10000"/>
              <a:gd name="connsiteY7" fmla="*/ 322 h 7372"/>
              <a:gd name="connsiteX8" fmla="*/ 9092 w 10000"/>
              <a:gd name="connsiteY8" fmla="*/ 410 h 7372"/>
              <a:gd name="connsiteX9" fmla="*/ 8865 w 10000"/>
              <a:gd name="connsiteY9" fmla="*/ 498 h 7372"/>
              <a:gd name="connsiteX10" fmla="*/ 8637 w 10000"/>
              <a:gd name="connsiteY10" fmla="*/ 581 h 7372"/>
              <a:gd name="connsiteX11" fmla="*/ 8412 w 10000"/>
              <a:gd name="connsiteY11" fmla="*/ 652 h 7372"/>
              <a:gd name="connsiteX12" fmla="*/ 8184 w 10000"/>
              <a:gd name="connsiteY12" fmla="*/ 719 h 7372"/>
              <a:gd name="connsiteX13" fmla="*/ 7957 w 10000"/>
              <a:gd name="connsiteY13" fmla="*/ 780 h 7372"/>
              <a:gd name="connsiteX14" fmla="*/ 7734 w 10000"/>
              <a:gd name="connsiteY14" fmla="*/ 833 h 7372"/>
              <a:gd name="connsiteX15" fmla="*/ 7508 w 10000"/>
              <a:gd name="connsiteY15" fmla="*/ 886 h 7372"/>
              <a:gd name="connsiteX16" fmla="*/ 7285 w 10000"/>
              <a:gd name="connsiteY16" fmla="*/ 930 h 7372"/>
              <a:gd name="connsiteX17" fmla="*/ 7062 w 10000"/>
              <a:gd name="connsiteY17" fmla="*/ 965 h 7372"/>
              <a:gd name="connsiteX18" fmla="*/ 6840 w 10000"/>
              <a:gd name="connsiteY18" fmla="*/ 1001 h 7372"/>
              <a:gd name="connsiteX19" fmla="*/ 6620 w 10000"/>
              <a:gd name="connsiteY19" fmla="*/ 1031 h 7372"/>
              <a:gd name="connsiteX20" fmla="*/ 6402 w 10000"/>
              <a:gd name="connsiteY20" fmla="*/ 1053 h 7372"/>
              <a:gd name="connsiteX21" fmla="*/ 6184 w 10000"/>
              <a:gd name="connsiteY21" fmla="*/ 1071 h 7372"/>
              <a:gd name="connsiteX22" fmla="*/ 5968 w 10000"/>
              <a:gd name="connsiteY22" fmla="*/ 1089 h 7372"/>
              <a:gd name="connsiteX23" fmla="*/ 5755 w 10000"/>
              <a:gd name="connsiteY23" fmla="*/ 1097 h 7372"/>
              <a:gd name="connsiteX24" fmla="*/ 5542 w 10000"/>
              <a:gd name="connsiteY24" fmla="*/ 1106 h 7372"/>
              <a:gd name="connsiteX25" fmla="*/ 5332 w 10000"/>
              <a:gd name="connsiteY25" fmla="*/ 1110 h 7372"/>
              <a:gd name="connsiteX26" fmla="*/ 5124 w 10000"/>
              <a:gd name="connsiteY26" fmla="*/ 1106 h 7372"/>
              <a:gd name="connsiteX27" fmla="*/ 4918 w 10000"/>
              <a:gd name="connsiteY27" fmla="*/ 1106 h 7372"/>
              <a:gd name="connsiteX28" fmla="*/ 4714 w 10000"/>
              <a:gd name="connsiteY28" fmla="*/ 1097 h 7372"/>
              <a:gd name="connsiteX29" fmla="*/ 4514 w 10000"/>
              <a:gd name="connsiteY29" fmla="*/ 1084 h 7372"/>
              <a:gd name="connsiteX30" fmla="*/ 4316 w 10000"/>
              <a:gd name="connsiteY30" fmla="*/ 1071 h 7372"/>
              <a:gd name="connsiteX31" fmla="*/ 4122 w 10000"/>
              <a:gd name="connsiteY31" fmla="*/ 1057 h 7372"/>
              <a:gd name="connsiteX32" fmla="*/ 3929 w 10000"/>
              <a:gd name="connsiteY32" fmla="*/ 1036 h 7372"/>
              <a:gd name="connsiteX33" fmla="*/ 3739 w 10000"/>
              <a:gd name="connsiteY33" fmla="*/ 1013 h 7372"/>
              <a:gd name="connsiteX34" fmla="*/ 3553 w 10000"/>
              <a:gd name="connsiteY34" fmla="*/ 992 h 7372"/>
              <a:gd name="connsiteX35" fmla="*/ 3190 w 10000"/>
              <a:gd name="connsiteY35" fmla="*/ 934 h 7372"/>
              <a:gd name="connsiteX36" fmla="*/ 2842 w 10000"/>
              <a:gd name="connsiteY36" fmla="*/ 872 h 7372"/>
              <a:gd name="connsiteX37" fmla="*/ 2508 w 10000"/>
              <a:gd name="connsiteY37" fmla="*/ 807 h 7372"/>
              <a:gd name="connsiteX38" fmla="*/ 2192 w 10000"/>
              <a:gd name="connsiteY38" fmla="*/ 736 h 7372"/>
              <a:gd name="connsiteX39" fmla="*/ 1890 w 10000"/>
              <a:gd name="connsiteY39" fmla="*/ 661 h 7372"/>
              <a:gd name="connsiteX40" fmla="*/ 1610 w 10000"/>
              <a:gd name="connsiteY40" fmla="*/ 581 h 7372"/>
              <a:gd name="connsiteX41" fmla="*/ 1347 w 10000"/>
              <a:gd name="connsiteY41" fmla="*/ 502 h 7372"/>
              <a:gd name="connsiteX42" fmla="*/ 1105 w 10000"/>
              <a:gd name="connsiteY42" fmla="*/ 423 h 7372"/>
              <a:gd name="connsiteX43" fmla="*/ 883 w 10000"/>
              <a:gd name="connsiteY43" fmla="*/ 349 h 7372"/>
              <a:gd name="connsiteX44" fmla="*/ 686 w 10000"/>
              <a:gd name="connsiteY44" fmla="*/ 278 h 7372"/>
              <a:gd name="connsiteX45" fmla="*/ 508 w 10000"/>
              <a:gd name="connsiteY45" fmla="*/ 211 h 7372"/>
              <a:gd name="connsiteX46" fmla="*/ 358 w 10000"/>
              <a:gd name="connsiteY46" fmla="*/ 155 h 7372"/>
              <a:gd name="connsiteX47" fmla="*/ 232 w 10000"/>
              <a:gd name="connsiteY47" fmla="*/ 102 h 7372"/>
              <a:gd name="connsiteX48" fmla="*/ 59 w 10000"/>
              <a:gd name="connsiteY48" fmla="*/ 26 h 7372"/>
              <a:gd name="connsiteX49" fmla="*/ 0 w 10000"/>
              <a:gd name="connsiteY49" fmla="*/ 0 h 7372"/>
              <a:gd name="connsiteX50" fmla="*/ 0 w 10000"/>
              <a:gd name="connsiteY50" fmla="*/ 0 h 7372"/>
              <a:gd name="connsiteX0" fmla="*/ 0 w 10000"/>
              <a:gd name="connsiteY0" fmla="*/ 0 h 10000"/>
              <a:gd name="connsiteX1" fmla="*/ 0 w 10000"/>
              <a:gd name="connsiteY1" fmla="*/ 7970 h 10000"/>
              <a:gd name="connsiteX2" fmla="*/ 10000 w 10000"/>
              <a:gd name="connsiteY2" fmla="*/ 10000 h 10000"/>
              <a:gd name="connsiteX3" fmla="*/ 10000 w 10000"/>
              <a:gd name="connsiteY3" fmla="*/ 7 h 10000"/>
              <a:gd name="connsiteX4" fmla="*/ 10000 w 10000"/>
              <a:gd name="connsiteY4" fmla="*/ 7 h 10000"/>
              <a:gd name="connsiteX5" fmla="*/ 9773 w 10000"/>
              <a:gd name="connsiteY5" fmla="*/ 156 h 10000"/>
              <a:gd name="connsiteX6" fmla="*/ 9547 w 10000"/>
              <a:gd name="connsiteY6" fmla="*/ 298 h 10000"/>
              <a:gd name="connsiteX7" fmla="*/ 9320 w 10000"/>
              <a:gd name="connsiteY7" fmla="*/ 437 h 10000"/>
              <a:gd name="connsiteX8" fmla="*/ 9092 w 10000"/>
              <a:gd name="connsiteY8" fmla="*/ 556 h 10000"/>
              <a:gd name="connsiteX9" fmla="*/ 8865 w 10000"/>
              <a:gd name="connsiteY9" fmla="*/ 676 h 10000"/>
              <a:gd name="connsiteX10" fmla="*/ 8637 w 10000"/>
              <a:gd name="connsiteY10" fmla="*/ 788 h 10000"/>
              <a:gd name="connsiteX11" fmla="*/ 8412 w 10000"/>
              <a:gd name="connsiteY11" fmla="*/ 884 h 10000"/>
              <a:gd name="connsiteX12" fmla="*/ 8184 w 10000"/>
              <a:gd name="connsiteY12" fmla="*/ 975 h 10000"/>
              <a:gd name="connsiteX13" fmla="*/ 7957 w 10000"/>
              <a:gd name="connsiteY13" fmla="*/ 1058 h 10000"/>
              <a:gd name="connsiteX14" fmla="*/ 7734 w 10000"/>
              <a:gd name="connsiteY14" fmla="*/ 1130 h 10000"/>
              <a:gd name="connsiteX15" fmla="*/ 7508 w 10000"/>
              <a:gd name="connsiteY15" fmla="*/ 1202 h 10000"/>
              <a:gd name="connsiteX16" fmla="*/ 7285 w 10000"/>
              <a:gd name="connsiteY16" fmla="*/ 1262 h 10000"/>
              <a:gd name="connsiteX17" fmla="*/ 7062 w 10000"/>
              <a:gd name="connsiteY17" fmla="*/ 1309 h 10000"/>
              <a:gd name="connsiteX18" fmla="*/ 6840 w 10000"/>
              <a:gd name="connsiteY18" fmla="*/ 1358 h 10000"/>
              <a:gd name="connsiteX19" fmla="*/ 6620 w 10000"/>
              <a:gd name="connsiteY19" fmla="*/ 1399 h 10000"/>
              <a:gd name="connsiteX20" fmla="*/ 6402 w 10000"/>
              <a:gd name="connsiteY20" fmla="*/ 1428 h 10000"/>
              <a:gd name="connsiteX21" fmla="*/ 6184 w 10000"/>
              <a:gd name="connsiteY21" fmla="*/ 1453 h 10000"/>
              <a:gd name="connsiteX22" fmla="*/ 5968 w 10000"/>
              <a:gd name="connsiteY22" fmla="*/ 1477 h 10000"/>
              <a:gd name="connsiteX23" fmla="*/ 5755 w 10000"/>
              <a:gd name="connsiteY23" fmla="*/ 1488 h 10000"/>
              <a:gd name="connsiteX24" fmla="*/ 5542 w 10000"/>
              <a:gd name="connsiteY24" fmla="*/ 1500 h 10000"/>
              <a:gd name="connsiteX25" fmla="*/ 5332 w 10000"/>
              <a:gd name="connsiteY25" fmla="*/ 1506 h 10000"/>
              <a:gd name="connsiteX26" fmla="*/ 5124 w 10000"/>
              <a:gd name="connsiteY26" fmla="*/ 1500 h 10000"/>
              <a:gd name="connsiteX27" fmla="*/ 4918 w 10000"/>
              <a:gd name="connsiteY27" fmla="*/ 1500 h 10000"/>
              <a:gd name="connsiteX28" fmla="*/ 4714 w 10000"/>
              <a:gd name="connsiteY28" fmla="*/ 1488 h 10000"/>
              <a:gd name="connsiteX29" fmla="*/ 4514 w 10000"/>
              <a:gd name="connsiteY29" fmla="*/ 1470 h 10000"/>
              <a:gd name="connsiteX30" fmla="*/ 4316 w 10000"/>
              <a:gd name="connsiteY30" fmla="*/ 1453 h 10000"/>
              <a:gd name="connsiteX31" fmla="*/ 4122 w 10000"/>
              <a:gd name="connsiteY31" fmla="*/ 1434 h 10000"/>
              <a:gd name="connsiteX32" fmla="*/ 3929 w 10000"/>
              <a:gd name="connsiteY32" fmla="*/ 1405 h 10000"/>
              <a:gd name="connsiteX33" fmla="*/ 3739 w 10000"/>
              <a:gd name="connsiteY33" fmla="*/ 1374 h 10000"/>
              <a:gd name="connsiteX34" fmla="*/ 3553 w 10000"/>
              <a:gd name="connsiteY34" fmla="*/ 1346 h 10000"/>
              <a:gd name="connsiteX35" fmla="*/ 3190 w 10000"/>
              <a:gd name="connsiteY35" fmla="*/ 1267 h 10000"/>
              <a:gd name="connsiteX36" fmla="*/ 2842 w 10000"/>
              <a:gd name="connsiteY36" fmla="*/ 1183 h 10000"/>
              <a:gd name="connsiteX37" fmla="*/ 2508 w 10000"/>
              <a:gd name="connsiteY37" fmla="*/ 1095 h 10000"/>
              <a:gd name="connsiteX38" fmla="*/ 2192 w 10000"/>
              <a:gd name="connsiteY38" fmla="*/ 998 h 10000"/>
              <a:gd name="connsiteX39" fmla="*/ 1890 w 10000"/>
              <a:gd name="connsiteY39" fmla="*/ 897 h 10000"/>
              <a:gd name="connsiteX40" fmla="*/ 1610 w 10000"/>
              <a:gd name="connsiteY40" fmla="*/ 788 h 10000"/>
              <a:gd name="connsiteX41" fmla="*/ 1347 w 10000"/>
              <a:gd name="connsiteY41" fmla="*/ 681 h 10000"/>
              <a:gd name="connsiteX42" fmla="*/ 1105 w 10000"/>
              <a:gd name="connsiteY42" fmla="*/ 574 h 10000"/>
              <a:gd name="connsiteX43" fmla="*/ 883 w 10000"/>
              <a:gd name="connsiteY43" fmla="*/ 473 h 10000"/>
              <a:gd name="connsiteX44" fmla="*/ 686 w 10000"/>
              <a:gd name="connsiteY44" fmla="*/ 377 h 10000"/>
              <a:gd name="connsiteX45" fmla="*/ 508 w 10000"/>
              <a:gd name="connsiteY45" fmla="*/ 286 h 10000"/>
              <a:gd name="connsiteX46" fmla="*/ 358 w 10000"/>
              <a:gd name="connsiteY46" fmla="*/ 210 h 10000"/>
              <a:gd name="connsiteX47" fmla="*/ 232 w 10000"/>
              <a:gd name="connsiteY47" fmla="*/ 138 h 10000"/>
              <a:gd name="connsiteX48" fmla="*/ 59 w 10000"/>
              <a:gd name="connsiteY48" fmla="*/ 35 h 10000"/>
              <a:gd name="connsiteX49" fmla="*/ 0 w 10000"/>
              <a:gd name="connsiteY49" fmla="*/ 0 h 10000"/>
              <a:gd name="connsiteX50" fmla="*/ 0 w 10000"/>
              <a:gd name="connsiteY50" fmla="*/ 0 h 10000"/>
              <a:gd name="connsiteX0" fmla="*/ 0 w 10000"/>
              <a:gd name="connsiteY0" fmla="*/ 0 h 8000"/>
              <a:gd name="connsiteX1" fmla="*/ 0 w 10000"/>
              <a:gd name="connsiteY1" fmla="*/ 7970 h 8000"/>
              <a:gd name="connsiteX2" fmla="*/ 10000 w 10000"/>
              <a:gd name="connsiteY2" fmla="*/ 8000 h 8000"/>
              <a:gd name="connsiteX3" fmla="*/ 10000 w 10000"/>
              <a:gd name="connsiteY3" fmla="*/ 7 h 8000"/>
              <a:gd name="connsiteX4" fmla="*/ 10000 w 10000"/>
              <a:gd name="connsiteY4" fmla="*/ 7 h 8000"/>
              <a:gd name="connsiteX5" fmla="*/ 9773 w 10000"/>
              <a:gd name="connsiteY5" fmla="*/ 156 h 8000"/>
              <a:gd name="connsiteX6" fmla="*/ 9547 w 10000"/>
              <a:gd name="connsiteY6" fmla="*/ 298 h 8000"/>
              <a:gd name="connsiteX7" fmla="*/ 9320 w 10000"/>
              <a:gd name="connsiteY7" fmla="*/ 437 h 8000"/>
              <a:gd name="connsiteX8" fmla="*/ 9092 w 10000"/>
              <a:gd name="connsiteY8" fmla="*/ 556 h 8000"/>
              <a:gd name="connsiteX9" fmla="*/ 8865 w 10000"/>
              <a:gd name="connsiteY9" fmla="*/ 676 h 8000"/>
              <a:gd name="connsiteX10" fmla="*/ 8637 w 10000"/>
              <a:gd name="connsiteY10" fmla="*/ 788 h 8000"/>
              <a:gd name="connsiteX11" fmla="*/ 8412 w 10000"/>
              <a:gd name="connsiteY11" fmla="*/ 884 h 8000"/>
              <a:gd name="connsiteX12" fmla="*/ 8184 w 10000"/>
              <a:gd name="connsiteY12" fmla="*/ 975 h 8000"/>
              <a:gd name="connsiteX13" fmla="*/ 7957 w 10000"/>
              <a:gd name="connsiteY13" fmla="*/ 1058 h 8000"/>
              <a:gd name="connsiteX14" fmla="*/ 7734 w 10000"/>
              <a:gd name="connsiteY14" fmla="*/ 1130 h 8000"/>
              <a:gd name="connsiteX15" fmla="*/ 7508 w 10000"/>
              <a:gd name="connsiteY15" fmla="*/ 1202 h 8000"/>
              <a:gd name="connsiteX16" fmla="*/ 7285 w 10000"/>
              <a:gd name="connsiteY16" fmla="*/ 1262 h 8000"/>
              <a:gd name="connsiteX17" fmla="*/ 7062 w 10000"/>
              <a:gd name="connsiteY17" fmla="*/ 1309 h 8000"/>
              <a:gd name="connsiteX18" fmla="*/ 6840 w 10000"/>
              <a:gd name="connsiteY18" fmla="*/ 1358 h 8000"/>
              <a:gd name="connsiteX19" fmla="*/ 6620 w 10000"/>
              <a:gd name="connsiteY19" fmla="*/ 1399 h 8000"/>
              <a:gd name="connsiteX20" fmla="*/ 6402 w 10000"/>
              <a:gd name="connsiteY20" fmla="*/ 1428 h 8000"/>
              <a:gd name="connsiteX21" fmla="*/ 6184 w 10000"/>
              <a:gd name="connsiteY21" fmla="*/ 1453 h 8000"/>
              <a:gd name="connsiteX22" fmla="*/ 5968 w 10000"/>
              <a:gd name="connsiteY22" fmla="*/ 1477 h 8000"/>
              <a:gd name="connsiteX23" fmla="*/ 5755 w 10000"/>
              <a:gd name="connsiteY23" fmla="*/ 1488 h 8000"/>
              <a:gd name="connsiteX24" fmla="*/ 5542 w 10000"/>
              <a:gd name="connsiteY24" fmla="*/ 1500 h 8000"/>
              <a:gd name="connsiteX25" fmla="*/ 5332 w 10000"/>
              <a:gd name="connsiteY25" fmla="*/ 1506 h 8000"/>
              <a:gd name="connsiteX26" fmla="*/ 5124 w 10000"/>
              <a:gd name="connsiteY26" fmla="*/ 1500 h 8000"/>
              <a:gd name="connsiteX27" fmla="*/ 4918 w 10000"/>
              <a:gd name="connsiteY27" fmla="*/ 1500 h 8000"/>
              <a:gd name="connsiteX28" fmla="*/ 4714 w 10000"/>
              <a:gd name="connsiteY28" fmla="*/ 1488 h 8000"/>
              <a:gd name="connsiteX29" fmla="*/ 4514 w 10000"/>
              <a:gd name="connsiteY29" fmla="*/ 1470 h 8000"/>
              <a:gd name="connsiteX30" fmla="*/ 4316 w 10000"/>
              <a:gd name="connsiteY30" fmla="*/ 1453 h 8000"/>
              <a:gd name="connsiteX31" fmla="*/ 4122 w 10000"/>
              <a:gd name="connsiteY31" fmla="*/ 1434 h 8000"/>
              <a:gd name="connsiteX32" fmla="*/ 3929 w 10000"/>
              <a:gd name="connsiteY32" fmla="*/ 1405 h 8000"/>
              <a:gd name="connsiteX33" fmla="*/ 3739 w 10000"/>
              <a:gd name="connsiteY33" fmla="*/ 1374 h 8000"/>
              <a:gd name="connsiteX34" fmla="*/ 3553 w 10000"/>
              <a:gd name="connsiteY34" fmla="*/ 1346 h 8000"/>
              <a:gd name="connsiteX35" fmla="*/ 3190 w 10000"/>
              <a:gd name="connsiteY35" fmla="*/ 1267 h 8000"/>
              <a:gd name="connsiteX36" fmla="*/ 2842 w 10000"/>
              <a:gd name="connsiteY36" fmla="*/ 1183 h 8000"/>
              <a:gd name="connsiteX37" fmla="*/ 2508 w 10000"/>
              <a:gd name="connsiteY37" fmla="*/ 1095 h 8000"/>
              <a:gd name="connsiteX38" fmla="*/ 2192 w 10000"/>
              <a:gd name="connsiteY38" fmla="*/ 998 h 8000"/>
              <a:gd name="connsiteX39" fmla="*/ 1890 w 10000"/>
              <a:gd name="connsiteY39" fmla="*/ 897 h 8000"/>
              <a:gd name="connsiteX40" fmla="*/ 1610 w 10000"/>
              <a:gd name="connsiteY40" fmla="*/ 788 h 8000"/>
              <a:gd name="connsiteX41" fmla="*/ 1347 w 10000"/>
              <a:gd name="connsiteY41" fmla="*/ 681 h 8000"/>
              <a:gd name="connsiteX42" fmla="*/ 1105 w 10000"/>
              <a:gd name="connsiteY42" fmla="*/ 574 h 8000"/>
              <a:gd name="connsiteX43" fmla="*/ 883 w 10000"/>
              <a:gd name="connsiteY43" fmla="*/ 473 h 8000"/>
              <a:gd name="connsiteX44" fmla="*/ 686 w 10000"/>
              <a:gd name="connsiteY44" fmla="*/ 377 h 8000"/>
              <a:gd name="connsiteX45" fmla="*/ 508 w 10000"/>
              <a:gd name="connsiteY45" fmla="*/ 286 h 8000"/>
              <a:gd name="connsiteX46" fmla="*/ 358 w 10000"/>
              <a:gd name="connsiteY46" fmla="*/ 210 h 8000"/>
              <a:gd name="connsiteX47" fmla="*/ 232 w 10000"/>
              <a:gd name="connsiteY47" fmla="*/ 138 h 8000"/>
              <a:gd name="connsiteX48" fmla="*/ 59 w 10000"/>
              <a:gd name="connsiteY48" fmla="*/ 35 h 8000"/>
              <a:gd name="connsiteX49" fmla="*/ 0 w 10000"/>
              <a:gd name="connsiteY49" fmla="*/ 0 h 8000"/>
              <a:gd name="connsiteX50" fmla="*/ 0 w 10000"/>
              <a:gd name="connsiteY50" fmla="*/ 0 h 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155256" y="2404477"/>
            <a:ext cx="8827958"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884" y="5024967"/>
            <a:ext cx="8827957"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1">
              <a:rPr lang="en-US" smtClean="0"/>
              <a:t>3/25/2013</a:t>
            </a:fld>
            <a:endParaRPr lang="en-US"/>
          </a:p>
        </p:txBody>
      </p:sp>
      <p:sp>
        <p:nvSpPr>
          <p:cNvPr id="5" name="Footer Placeholder 4"/>
          <p:cNvSpPr>
            <a:spLocks noGrp="1"/>
          </p:cNvSpPr>
          <p:nvPr>
            <p:ph type="ftr" sz="quarter" idx="11"/>
          </p:nvPr>
        </p:nvSpPr>
        <p:spPr/>
        <p:txBody>
          <a:bodyPr/>
          <a:lstStyle/>
          <a:p>
            <a:r>
              <a:rPr lang="nl-NL" smtClean="0"/>
              <a:t>Footer</a:t>
            </a:r>
            <a:endParaRPr lang="en-US" dirty="0"/>
          </a:p>
        </p:txBody>
      </p:sp>
      <p:sp>
        <p:nvSpPr>
          <p:cNvPr id="12" name="Rectangle 11"/>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669027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9" name="Freeform 5"/>
          <p:cNvSpPr>
            <a:spLocks/>
          </p:cNvSpPr>
          <p:nvPr/>
        </p:nvSpPr>
        <p:spPr bwMode="auto">
          <a:xfrm>
            <a:off x="455730" y="4241802"/>
            <a:ext cx="11280538" cy="2337161"/>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 name="connsiteX0" fmla="*/ 0 w 10000"/>
              <a:gd name="connsiteY0" fmla="*/ 0 h 10000"/>
              <a:gd name="connsiteX1" fmla="*/ 0 w 10000"/>
              <a:gd name="connsiteY1" fmla="*/ 7371 h 10000"/>
              <a:gd name="connsiteX2" fmla="*/ 10000 w 10000"/>
              <a:gd name="connsiteY2" fmla="*/ 10000 h 10000"/>
              <a:gd name="connsiteX3" fmla="*/ 10000 w 10000"/>
              <a:gd name="connsiteY3" fmla="*/ 5 h 10000"/>
              <a:gd name="connsiteX4" fmla="*/ 10000 w 10000"/>
              <a:gd name="connsiteY4" fmla="*/ 5 h 10000"/>
              <a:gd name="connsiteX5" fmla="*/ 9773 w 10000"/>
              <a:gd name="connsiteY5" fmla="*/ 115 h 10000"/>
              <a:gd name="connsiteX6" fmla="*/ 9547 w 10000"/>
              <a:gd name="connsiteY6" fmla="*/ 220 h 10000"/>
              <a:gd name="connsiteX7" fmla="*/ 9320 w 10000"/>
              <a:gd name="connsiteY7" fmla="*/ 322 h 10000"/>
              <a:gd name="connsiteX8" fmla="*/ 9092 w 10000"/>
              <a:gd name="connsiteY8" fmla="*/ 410 h 10000"/>
              <a:gd name="connsiteX9" fmla="*/ 8865 w 10000"/>
              <a:gd name="connsiteY9" fmla="*/ 498 h 10000"/>
              <a:gd name="connsiteX10" fmla="*/ 8637 w 10000"/>
              <a:gd name="connsiteY10" fmla="*/ 581 h 10000"/>
              <a:gd name="connsiteX11" fmla="*/ 8412 w 10000"/>
              <a:gd name="connsiteY11" fmla="*/ 652 h 10000"/>
              <a:gd name="connsiteX12" fmla="*/ 8184 w 10000"/>
              <a:gd name="connsiteY12" fmla="*/ 719 h 10000"/>
              <a:gd name="connsiteX13" fmla="*/ 7957 w 10000"/>
              <a:gd name="connsiteY13" fmla="*/ 780 h 10000"/>
              <a:gd name="connsiteX14" fmla="*/ 7734 w 10000"/>
              <a:gd name="connsiteY14" fmla="*/ 833 h 10000"/>
              <a:gd name="connsiteX15" fmla="*/ 7508 w 10000"/>
              <a:gd name="connsiteY15" fmla="*/ 886 h 10000"/>
              <a:gd name="connsiteX16" fmla="*/ 7285 w 10000"/>
              <a:gd name="connsiteY16" fmla="*/ 930 h 10000"/>
              <a:gd name="connsiteX17" fmla="*/ 7062 w 10000"/>
              <a:gd name="connsiteY17" fmla="*/ 965 h 10000"/>
              <a:gd name="connsiteX18" fmla="*/ 6840 w 10000"/>
              <a:gd name="connsiteY18" fmla="*/ 1001 h 10000"/>
              <a:gd name="connsiteX19" fmla="*/ 6620 w 10000"/>
              <a:gd name="connsiteY19" fmla="*/ 1031 h 10000"/>
              <a:gd name="connsiteX20" fmla="*/ 6402 w 10000"/>
              <a:gd name="connsiteY20" fmla="*/ 1053 h 10000"/>
              <a:gd name="connsiteX21" fmla="*/ 6184 w 10000"/>
              <a:gd name="connsiteY21" fmla="*/ 1071 h 10000"/>
              <a:gd name="connsiteX22" fmla="*/ 5968 w 10000"/>
              <a:gd name="connsiteY22" fmla="*/ 1089 h 10000"/>
              <a:gd name="connsiteX23" fmla="*/ 5755 w 10000"/>
              <a:gd name="connsiteY23" fmla="*/ 1097 h 10000"/>
              <a:gd name="connsiteX24" fmla="*/ 5542 w 10000"/>
              <a:gd name="connsiteY24" fmla="*/ 1106 h 10000"/>
              <a:gd name="connsiteX25" fmla="*/ 5332 w 10000"/>
              <a:gd name="connsiteY25" fmla="*/ 1110 h 10000"/>
              <a:gd name="connsiteX26" fmla="*/ 5124 w 10000"/>
              <a:gd name="connsiteY26" fmla="*/ 1106 h 10000"/>
              <a:gd name="connsiteX27" fmla="*/ 4918 w 10000"/>
              <a:gd name="connsiteY27" fmla="*/ 1106 h 10000"/>
              <a:gd name="connsiteX28" fmla="*/ 4714 w 10000"/>
              <a:gd name="connsiteY28" fmla="*/ 1097 h 10000"/>
              <a:gd name="connsiteX29" fmla="*/ 4514 w 10000"/>
              <a:gd name="connsiteY29" fmla="*/ 1084 h 10000"/>
              <a:gd name="connsiteX30" fmla="*/ 4316 w 10000"/>
              <a:gd name="connsiteY30" fmla="*/ 1071 h 10000"/>
              <a:gd name="connsiteX31" fmla="*/ 4122 w 10000"/>
              <a:gd name="connsiteY31" fmla="*/ 1057 h 10000"/>
              <a:gd name="connsiteX32" fmla="*/ 3929 w 10000"/>
              <a:gd name="connsiteY32" fmla="*/ 1036 h 10000"/>
              <a:gd name="connsiteX33" fmla="*/ 3739 w 10000"/>
              <a:gd name="connsiteY33" fmla="*/ 1013 h 10000"/>
              <a:gd name="connsiteX34" fmla="*/ 3553 w 10000"/>
              <a:gd name="connsiteY34" fmla="*/ 992 h 10000"/>
              <a:gd name="connsiteX35" fmla="*/ 3190 w 10000"/>
              <a:gd name="connsiteY35" fmla="*/ 934 h 10000"/>
              <a:gd name="connsiteX36" fmla="*/ 2842 w 10000"/>
              <a:gd name="connsiteY36" fmla="*/ 872 h 10000"/>
              <a:gd name="connsiteX37" fmla="*/ 2508 w 10000"/>
              <a:gd name="connsiteY37" fmla="*/ 807 h 10000"/>
              <a:gd name="connsiteX38" fmla="*/ 2192 w 10000"/>
              <a:gd name="connsiteY38" fmla="*/ 736 h 10000"/>
              <a:gd name="connsiteX39" fmla="*/ 1890 w 10000"/>
              <a:gd name="connsiteY39" fmla="*/ 661 h 10000"/>
              <a:gd name="connsiteX40" fmla="*/ 1610 w 10000"/>
              <a:gd name="connsiteY40" fmla="*/ 581 h 10000"/>
              <a:gd name="connsiteX41" fmla="*/ 1347 w 10000"/>
              <a:gd name="connsiteY41" fmla="*/ 502 h 10000"/>
              <a:gd name="connsiteX42" fmla="*/ 1105 w 10000"/>
              <a:gd name="connsiteY42" fmla="*/ 423 h 10000"/>
              <a:gd name="connsiteX43" fmla="*/ 883 w 10000"/>
              <a:gd name="connsiteY43" fmla="*/ 349 h 10000"/>
              <a:gd name="connsiteX44" fmla="*/ 686 w 10000"/>
              <a:gd name="connsiteY44" fmla="*/ 278 h 10000"/>
              <a:gd name="connsiteX45" fmla="*/ 508 w 10000"/>
              <a:gd name="connsiteY45" fmla="*/ 211 h 10000"/>
              <a:gd name="connsiteX46" fmla="*/ 358 w 10000"/>
              <a:gd name="connsiteY46" fmla="*/ 155 h 10000"/>
              <a:gd name="connsiteX47" fmla="*/ 232 w 10000"/>
              <a:gd name="connsiteY47" fmla="*/ 102 h 10000"/>
              <a:gd name="connsiteX48" fmla="*/ 59 w 10000"/>
              <a:gd name="connsiteY48" fmla="*/ 26 h 10000"/>
              <a:gd name="connsiteX49" fmla="*/ 0 w 10000"/>
              <a:gd name="connsiteY49" fmla="*/ 0 h 10000"/>
              <a:gd name="connsiteX50" fmla="*/ 0 w 10000"/>
              <a:gd name="connsiteY50" fmla="*/ 0 h 10000"/>
              <a:gd name="connsiteX0" fmla="*/ 0 w 10000"/>
              <a:gd name="connsiteY0" fmla="*/ 0 h 7372"/>
              <a:gd name="connsiteX1" fmla="*/ 0 w 10000"/>
              <a:gd name="connsiteY1" fmla="*/ 7371 h 7372"/>
              <a:gd name="connsiteX2" fmla="*/ 10000 w 10000"/>
              <a:gd name="connsiteY2" fmla="*/ 7372 h 7372"/>
              <a:gd name="connsiteX3" fmla="*/ 10000 w 10000"/>
              <a:gd name="connsiteY3" fmla="*/ 5 h 7372"/>
              <a:gd name="connsiteX4" fmla="*/ 10000 w 10000"/>
              <a:gd name="connsiteY4" fmla="*/ 5 h 7372"/>
              <a:gd name="connsiteX5" fmla="*/ 9773 w 10000"/>
              <a:gd name="connsiteY5" fmla="*/ 115 h 7372"/>
              <a:gd name="connsiteX6" fmla="*/ 9547 w 10000"/>
              <a:gd name="connsiteY6" fmla="*/ 220 h 7372"/>
              <a:gd name="connsiteX7" fmla="*/ 9320 w 10000"/>
              <a:gd name="connsiteY7" fmla="*/ 322 h 7372"/>
              <a:gd name="connsiteX8" fmla="*/ 9092 w 10000"/>
              <a:gd name="connsiteY8" fmla="*/ 410 h 7372"/>
              <a:gd name="connsiteX9" fmla="*/ 8865 w 10000"/>
              <a:gd name="connsiteY9" fmla="*/ 498 h 7372"/>
              <a:gd name="connsiteX10" fmla="*/ 8637 w 10000"/>
              <a:gd name="connsiteY10" fmla="*/ 581 h 7372"/>
              <a:gd name="connsiteX11" fmla="*/ 8412 w 10000"/>
              <a:gd name="connsiteY11" fmla="*/ 652 h 7372"/>
              <a:gd name="connsiteX12" fmla="*/ 8184 w 10000"/>
              <a:gd name="connsiteY12" fmla="*/ 719 h 7372"/>
              <a:gd name="connsiteX13" fmla="*/ 7957 w 10000"/>
              <a:gd name="connsiteY13" fmla="*/ 780 h 7372"/>
              <a:gd name="connsiteX14" fmla="*/ 7734 w 10000"/>
              <a:gd name="connsiteY14" fmla="*/ 833 h 7372"/>
              <a:gd name="connsiteX15" fmla="*/ 7508 w 10000"/>
              <a:gd name="connsiteY15" fmla="*/ 886 h 7372"/>
              <a:gd name="connsiteX16" fmla="*/ 7285 w 10000"/>
              <a:gd name="connsiteY16" fmla="*/ 930 h 7372"/>
              <a:gd name="connsiteX17" fmla="*/ 7062 w 10000"/>
              <a:gd name="connsiteY17" fmla="*/ 965 h 7372"/>
              <a:gd name="connsiteX18" fmla="*/ 6840 w 10000"/>
              <a:gd name="connsiteY18" fmla="*/ 1001 h 7372"/>
              <a:gd name="connsiteX19" fmla="*/ 6620 w 10000"/>
              <a:gd name="connsiteY19" fmla="*/ 1031 h 7372"/>
              <a:gd name="connsiteX20" fmla="*/ 6402 w 10000"/>
              <a:gd name="connsiteY20" fmla="*/ 1053 h 7372"/>
              <a:gd name="connsiteX21" fmla="*/ 6184 w 10000"/>
              <a:gd name="connsiteY21" fmla="*/ 1071 h 7372"/>
              <a:gd name="connsiteX22" fmla="*/ 5968 w 10000"/>
              <a:gd name="connsiteY22" fmla="*/ 1089 h 7372"/>
              <a:gd name="connsiteX23" fmla="*/ 5755 w 10000"/>
              <a:gd name="connsiteY23" fmla="*/ 1097 h 7372"/>
              <a:gd name="connsiteX24" fmla="*/ 5542 w 10000"/>
              <a:gd name="connsiteY24" fmla="*/ 1106 h 7372"/>
              <a:gd name="connsiteX25" fmla="*/ 5332 w 10000"/>
              <a:gd name="connsiteY25" fmla="*/ 1110 h 7372"/>
              <a:gd name="connsiteX26" fmla="*/ 5124 w 10000"/>
              <a:gd name="connsiteY26" fmla="*/ 1106 h 7372"/>
              <a:gd name="connsiteX27" fmla="*/ 4918 w 10000"/>
              <a:gd name="connsiteY27" fmla="*/ 1106 h 7372"/>
              <a:gd name="connsiteX28" fmla="*/ 4714 w 10000"/>
              <a:gd name="connsiteY28" fmla="*/ 1097 h 7372"/>
              <a:gd name="connsiteX29" fmla="*/ 4514 w 10000"/>
              <a:gd name="connsiteY29" fmla="*/ 1084 h 7372"/>
              <a:gd name="connsiteX30" fmla="*/ 4316 w 10000"/>
              <a:gd name="connsiteY30" fmla="*/ 1071 h 7372"/>
              <a:gd name="connsiteX31" fmla="*/ 4122 w 10000"/>
              <a:gd name="connsiteY31" fmla="*/ 1057 h 7372"/>
              <a:gd name="connsiteX32" fmla="*/ 3929 w 10000"/>
              <a:gd name="connsiteY32" fmla="*/ 1036 h 7372"/>
              <a:gd name="connsiteX33" fmla="*/ 3739 w 10000"/>
              <a:gd name="connsiteY33" fmla="*/ 1013 h 7372"/>
              <a:gd name="connsiteX34" fmla="*/ 3553 w 10000"/>
              <a:gd name="connsiteY34" fmla="*/ 992 h 7372"/>
              <a:gd name="connsiteX35" fmla="*/ 3190 w 10000"/>
              <a:gd name="connsiteY35" fmla="*/ 934 h 7372"/>
              <a:gd name="connsiteX36" fmla="*/ 2842 w 10000"/>
              <a:gd name="connsiteY36" fmla="*/ 872 h 7372"/>
              <a:gd name="connsiteX37" fmla="*/ 2508 w 10000"/>
              <a:gd name="connsiteY37" fmla="*/ 807 h 7372"/>
              <a:gd name="connsiteX38" fmla="*/ 2192 w 10000"/>
              <a:gd name="connsiteY38" fmla="*/ 736 h 7372"/>
              <a:gd name="connsiteX39" fmla="*/ 1890 w 10000"/>
              <a:gd name="connsiteY39" fmla="*/ 661 h 7372"/>
              <a:gd name="connsiteX40" fmla="*/ 1610 w 10000"/>
              <a:gd name="connsiteY40" fmla="*/ 581 h 7372"/>
              <a:gd name="connsiteX41" fmla="*/ 1347 w 10000"/>
              <a:gd name="connsiteY41" fmla="*/ 502 h 7372"/>
              <a:gd name="connsiteX42" fmla="*/ 1105 w 10000"/>
              <a:gd name="connsiteY42" fmla="*/ 423 h 7372"/>
              <a:gd name="connsiteX43" fmla="*/ 883 w 10000"/>
              <a:gd name="connsiteY43" fmla="*/ 349 h 7372"/>
              <a:gd name="connsiteX44" fmla="*/ 686 w 10000"/>
              <a:gd name="connsiteY44" fmla="*/ 278 h 7372"/>
              <a:gd name="connsiteX45" fmla="*/ 508 w 10000"/>
              <a:gd name="connsiteY45" fmla="*/ 211 h 7372"/>
              <a:gd name="connsiteX46" fmla="*/ 358 w 10000"/>
              <a:gd name="connsiteY46" fmla="*/ 155 h 7372"/>
              <a:gd name="connsiteX47" fmla="*/ 232 w 10000"/>
              <a:gd name="connsiteY47" fmla="*/ 102 h 7372"/>
              <a:gd name="connsiteX48" fmla="*/ 59 w 10000"/>
              <a:gd name="connsiteY48" fmla="*/ 26 h 7372"/>
              <a:gd name="connsiteX49" fmla="*/ 0 w 10000"/>
              <a:gd name="connsiteY49" fmla="*/ 0 h 7372"/>
              <a:gd name="connsiteX50" fmla="*/ 0 w 10000"/>
              <a:gd name="connsiteY50" fmla="*/ 0 h 7372"/>
              <a:gd name="connsiteX0" fmla="*/ 0 w 10000"/>
              <a:gd name="connsiteY0" fmla="*/ 0 h 10000"/>
              <a:gd name="connsiteX1" fmla="*/ 0 w 10000"/>
              <a:gd name="connsiteY1" fmla="*/ 7970 h 10000"/>
              <a:gd name="connsiteX2" fmla="*/ 10000 w 10000"/>
              <a:gd name="connsiteY2" fmla="*/ 10000 h 10000"/>
              <a:gd name="connsiteX3" fmla="*/ 10000 w 10000"/>
              <a:gd name="connsiteY3" fmla="*/ 7 h 10000"/>
              <a:gd name="connsiteX4" fmla="*/ 10000 w 10000"/>
              <a:gd name="connsiteY4" fmla="*/ 7 h 10000"/>
              <a:gd name="connsiteX5" fmla="*/ 9773 w 10000"/>
              <a:gd name="connsiteY5" fmla="*/ 156 h 10000"/>
              <a:gd name="connsiteX6" fmla="*/ 9547 w 10000"/>
              <a:gd name="connsiteY6" fmla="*/ 298 h 10000"/>
              <a:gd name="connsiteX7" fmla="*/ 9320 w 10000"/>
              <a:gd name="connsiteY7" fmla="*/ 437 h 10000"/>
              <a:gd name="connsiteX8" fmla="*/ 9092 w 10000"/>
              <a:gd name="connsiteY8" fmla="*/ 556 h 10000"/>
              <a:gd name="connsiteX9" fmla="*/ 8865 w 10000"/>
              <a:gd name="connsiteY9" fmla="*/ 676 h 10000"/>
              <a:gd name="connsiteX10" fmla="*/ 8637 w 10000"/>
              <a:gd name="connsiteY10" fmla="*/ 788 h 10000"/>
              <a:gd name="connsiteX11" fmla="*/ 8412 w 10000"/>
              <a:gd name="connsiteY11" fmla="*/ 884 h 10000"/>
              <a:gd name="connsiteX12" fmla="*/ 8184 w 10000"/>
              <a:gd name="connsiteY12" fmla="*/ 975 h 10000"/>
              <a:gd name="connsiteX13" fmla="*/ 7957 w 10000"/>
              <a:gd name="connsiteY13" fmla="*/ 1058 h 10000"/>
              <a:gd name="connsiteX14" fmla="*/ 7734 w 10000"/>
              <a:gd name="connsiteY14" fmla="*/ 1130 h 10000"/>
              <a:gd name="connsiteX15" fmla="*/ 7508 w 10000"/>
              <a:gd name="connsiteY15" fmla="*/ 1202 h 10000"/>
              <a:gd name="connsiteX16" fmla="*/ 7285 w 10000"/>
              <a:gd name="connsiteY16" fmla="*/ 1262 h 10000"/>
              <a:gd name="connsiteX17" fmla="*/ 7062 w 10000"/>
              <a:gd name="connsiteY17" fmla="*/ 1309 h 10000"/>
              <a:gd name="connsiteX18" fmla="*/ 6840 w 10000"/>
              <a:gd name="connsiteY18" fmla="*/ 1358 h 10000"/>
              <a:gd name="connsiteX19" fmla="*/ 6620 w 10000"/>
              <a:gd name="connsiteY19" fmla="*/ 1399 h 10000"/>
              <a:gd name="connsiteX20" fmla="*/ 6402 w 10000"/>
              <a:gd name="connsiteY20" fmla="*/ 1428 h 10000"/>
              <a:gd name="connsiteX21" fmla="*/ 6184 w 10000"/>
              <a:gd name="connsiteY21" fmla="*/ 1453 h 10000"/>
              <a:gd name="connsiteX22" fmla="*/ 5968 w 10000"/>
              <a:gd name="connsiteY22" fmla="*/ 1477 h 10000"/>
              <a:gd name="connsiteX23" fmla="*/ 5755 w 10000"/>
              <a:gd name="connsiteY23" fmla="*/ 1488 h 10000"/>
              <a:gd name="connsiteX24" fmla="*/ 5542 w 10000"/>
              <a:gd name="connsiteY24" fmla="*/ 1500 h 10000"/>
              <a:gd name="connsiteX25" fmla="*/ 5332 w 10000"/>
              <a:gd name="connsiteY25" fmla="*/ 1506 h 10000"/>
              <a:gd name="connsiteX26" fmla="*/ 5124 w 10000"/>
              <a:gd name="connsiteY26" fmla="*/ 1500 h 10000"/>
              <a:gd name="connsiteX27" fmla="*/ 4918 w 10000"/>
              <a:gd name="connsiteY27" fmla="*/ 1500 h 10000"/>
              <a:gd name="connsiteX28" fmla="*/ 4714 w 10000"/>
              <a:gd name="connsiteY28" fmla="*/ 1488 h 10000"/>
              <a:gd name="connsiteX29" fmla="*/ 4514 w 10000"/>
              <a:gd name="connsiteY29" fmla="*/ 1470 h 10000"/>
              <a:gd name="connsiteX30" fmla="*/ 4316 w 10000"/>
              <a:gd name="connsiteY30" fmla="*/ 1453 h 10000"/>
              <a:gd name="connsiteX31" fmla="*/ 4122 w 10000"/>
              <a:gd name="connsiteY31" fmla="*/ 1434 h 10000"/>
              <a:gd name="connsiteX32" fmla="*/ 3929 w 10000"/>
              <a:gd name="connsiteY32" fmla="*/ 1405 h 10000"/>
              <a:gd name="connsiteX33" fmla="*/ 3739 w 10000"/>
              <a:gd name="connsiteY33" fmla="*/ 1374 h 10000"/>
              <a:gd name="connsiteX34" fmla="*/ 3553 w 10000"/>
              <a:gd name="connsiteY34" fmla="*/ 1346 h 10000"/>
              <a:gd name="connsiteX35" fmla="*/ 3190 w 10000"/>
              <a:gd name="connsiteY35" fmla="*/ 1267 h 10000"/>
              <a:gd name="connsiteX36" fmla="*/ 2842 w 10000"/>
              <a:gd name="connsiteY36" fmla="*/ 1183 h 10000"/>
              <a:gd name="connsiteX37" fmla="*/ 2508 w 10000"/>
              <a:gd name="connsiteY37" fmla="*/ 1095 h 10000"/>
              <a:gd name="connsiteX38" fmla="*/ 2192 w 10000"/>
              <a:gd name="connsiteY38" fmla="*/ 998 h 10000"/>
              <a:gd name="connsiteX39" fmla="*/ 1890 w 10000"/>
              <a:gd name="connsiteY39" fmla="*/ 897 h 10000"/>
              <a:gd name="connsiteX40" fmla="*/ 1610 w 10000"/>
              <a:gd name="connsiteY40" fmla="*/ 788 h 10000"/>
              <a:gd name="connsiteX41" fmla="*/ 1347 w 10000"/>
              <a:gd name="connsiteY41" fmla="*/ 681 h 10000"/>
              <a:gd name="connsiteX42" fmla="*/ 1105 w 10000"/>
              <a:gd name="connsiteY42" fmla="*/ 574 h 10000"/>
              <a:gd name="connsiteX43" fmla="*/ 883 w 10000"/>
              <a:gd name="connsiteY43" fmla="*/ 473 h 10000"/>
              <a:gd name="connsiteX44" fmla="*/ 686 w 10000"/>
              <a:gd name="connsiteY44" fmla="*/ 377 h 10000"/>
              <a:gd name="connsiteX45" fmla="*/ 508 w 10000"/>
              <a:gd name="connsiteY45" fmla="*/ 286 h 10000"/>
              <a:gd name="connsiteX46" fmla="*/ 358 w 10000"/>
              <a:gd name="connsiteY46" fmla="*/ 210 h 10000"/>
              <a:gd name="connsiteX47" fmla="*/ 232 w 10000"/>
              <a:gd name="connsiteY47" fmla="*/ 138 h 10000"/>
              <a:gd name="connsiteX48" fmla="*/ 59 w 10000"/>
              <a:gd name="connsiteY48" fmla="*/ 35 h 10000"/>
              <a:gd name="connsiteX49" fmla="*/ 0 w 10000"/>
              <a:gd name="connsiteY49" fmla="*/ 0 h 10000"/>
              <a:gd name="connsiteX50" fmla="*/ 0 w 10000"/>
              <a:gd name="connsiteY50" fmla="*/ 0 h 10000"/>
              <a:gd name="connsiteX0" fmla="*/ 0 w 10000"/>
              <a:gd name="connsiteY0" fmla="*/ 0 h 8000"/>
              <a:gd name="connsiteX1" fmla="*/ 0 w 10000"/>
              <a:gd name="connsiteY1" fmla="*/ 7970 h 8000"/>
              <a:gd name="connsiteX2" fmla="*/ 10000 w 10000"/>
              <a:gd name="connsiteY2" fmla="*/ 8000 h 8000"/>
              <a:gd name="connsiteX3" fmla="*/ 10000 w 10000"/>
              <a:gd name="connsiteY3" fmla="*/ 7 h 8000"/>
              <a:gd name="connsiteX4" fmla="*/ 10000 w 10000"/>
              <a:gd name="connsiteY4" fmla="*/ 7 h 8000"/>
              <a:gd name="connsiteX5" fmla="*/ 9773 w 10000"/>
              <a:gd name="connsiteY5" fmla="*/ 156 h 8000"/>
              <a:gd name="connsiteX6" fmla="*/ 9547 w 10000"/>
              <a:gd name="connsiteY6" fmla="*/ 298 h 8000"/>
              <a:gd name="connsiteX7" fmla="*/ 9320 w 10000"/>
              <a:gd name="connsiteY7" fmla="*/ 437 h 8000"/>
              <a:gd name="connsiteX8" fmla="*/ 9092 w 10000"/>
              <a:gd name="connsiteY8" fmla="*/ 556 h 8000"/>
              <a:gd name="connsiteX9" fmla="*/ 8865 w 10000"/>
              <a:gd name="connsiteY9" fmla="*/ 676 h 8000"/>
              <a:gd name="connsiteX10" fmla="*/ 8637 w 10000"/>
              <a:gd name="connsiteY10" fmla="*/ 788 h 8000"/>
              <a:gd name="connsiteX11" fmla="*/ 8412 w 10000"/>
              <a:gd name="connsiteY11" fmla="*/ 884 h 8000"/>
              <a:gd name="connsiteX12" fmla="*/ 8184 w 10000"/>
              <a:gd name="connsiteY12" fmla="*/ 975 h 8000"/>
              <a:gd name="connsiteX13" fmla="*/ 7957 w 10000"/>
              <a:gd name="connsiteY13" fmla="*/ 1058 h 8000"/>
              <a:gd name="connsiteX14" fmla="*/ 7734 w 10000"/>
              <a:gd name="connsiteY14" fmla="*/ 1130 h 8000"/>
              <a:gd name="connsiteX15" fmla="*/ 7508 w 10000"/>
              <a:gd name="connsiteY15" fmla="*/ 1202 h 8000"/>
              <a:gd name="connsiteX16" fmla="*/ 7285 w 10000"/>
              <a:gd name="connsiteY16" fmla="*/ 1262 h 8000"/>
              <a:gd name="connsiteX17" fmla="*/ 7062 w 10000"/>
              <a:gd name="connsiteY17" fmla="*/ 1309 h 8000"/>
              <a:gd name="connsiteX18" fmla="*/ 6840 w 10000"/>
              <a:gd name="connsiteY18" fmla="*/ 1358 h 8000"/>
              <a:gd name="connsiteX19" fmla="*/ 6620 w 10000"/>
              <a:gd name="connsiteY19" fmla="*/ 1399 h 8000"/>
              <a:gd name="connsiteX20" fmla="*/ 6402 w 10000"/>
              <a:gd name="connsiteY20" fmla="*/ 1428 h 8000"/>
              <a:gd name="connsiteX21" fmla="*/ 6184 w 10000"/>
              <a:gd name="connsiteY21" fmla="*/ 1453 h 8000"/>
              <a:gd name="connsiteX22" fmla="*/ 5968 w 10000"/>
              <a:gd name="connsiteY22" fmla="*/ 1477 h 8000"/>
              <a:gd name="connsiteX23" fmla="*/ 5755 w 10000"/>
              <a:gd name="connsiteY23" fmla="*/ 1488 h 8000"/>
              <a:gd name="connsiteX24" fmla="*/ 5542 w 10000"/>
              <a:gd name="connsiteY24" fmla="*/ 1500 h 8000"/>
              <a:gd name="connsiteX25" fmla="*/ 5332 w 10000"/>
              <a:gd name="connsiteY25" fmla="*/ 1506 h 8000"/>
              <a:gd name="connsiteX26" fmla="*/ 5124 w 10000"/>
              <a:gd name="connsiteY26" fmla="*/ 1500 h 8000"/>
              <a:gd name="connsiteX27" fmla="*/ 4918 w 10000"/>
              <a:gd name="connsiteY27" fmla="*/ 1500 h 8000"/>
              <a:gd name="connsiteX28" fmla="*/ 4714 w 10000"/>
              <a:gd name="connsiteY28" fmla="*/ 1488 h 8000"/>
              <a:gd name="connsiteX29" fmla="*/ 4514 w 10000"/>
              <a:gd name="connsiteY29" fmla="*/ 1470 h 8000"/>
              <a:gd name="connsiteX30" fmla="*/ 4316 w 10000"/>
              <a:gd name="connsiteY30" fmla="*/ 1453 h 8000"/>
              <a:gd name="connsiteX31" fmla="*/ 4122 w 10000"/>
              <a:gd name="connsiteY31" fmla="*/ 1434 h 8000"/>
              <a:gd name="connsiteX32" fmla="*/ 3929 w 10000"/>
              <a:gd name="connsiteY32" fmla="*/ 1405 h 8000"/>
              <a:gd name="connsiteX33" fmla="*/ 3739 w 10000"/>
              <a:gd name="connsiteY33" fmla="*/ 1374 h 8000"/>
              <a:gd name="connsiteX34" fmla="*/ 3553 w 10000"/>
              <a:gd name="connsiteY34" fmla="*/ 1346 h 8000"/>
              <a:gd name="connsiteX35" fmla="*/ 3190 w 10000"/>
              <a:gd name="connsiteY35" fmla="*/ 1267 h 8000"/>
              <a:gd name="connsiteX36" fmla="*/ 2842 w 10000"/>
              <a:gd name="connsiteY36" fmla="*/ 1183 h 8000"/>
              <a:gd name="connsiteX37" fmla="*/ 2508 w 10000"/>
              <a:gd name="connsiteY37" fmla="*/ 1095 h 8000"/>
              <a:gd name="connsiteX38" fmla="*/ 2192 w 10000"/>
              <a:gd name="connsiteY38" fmla="*/ 998 h 8000"/>
              <a:gd name="connsiteX39" fmla="*/ 1890 w 10000"/>
              <a:gd name="connsiteY39" fmla="*/ 897 h 8000"/>
              <a:gd name="connsiteX40" fmla="*/ 1610 w 10000"/>
              <a:gd name="connsiteY40" fmla="*/ 788 h 8000"/>
              <a:gd name="connsiteX41" fmla="*/ 1347 w 10000"/>
              <a:gd name="connsiteY41" fmla="*/ 681 h 8000"/>
              <a:gd name="connsiteX42" fmla="*/ 1105 w 10000"/>
              <a:gd name="connsiteY42" fmla="*/ 574 h 8000"/>
              <a:gd name="connsiteX43" fmla="*/ 883 w 10000"/>
              <a:gd name="connsiteY43" fmla="*/ 473 h 8000"/>
              <a:gd name="connsiteX44" fmla="*/ 686 w 10000"/>
              <a:gd name="connsiteY44" fmla="*/ 377 h 8000"/>
              <a:gd name="connsiteX45" fmla="*/ 508 w 10000"/>
              <a:gd name="connsiteY45" fmla="*/ 286 h 8000"/>
              <a:gd name="connsiteX46" fmla="*/ 358 w 10000"/>
              <a:gd name="connsiteY46" fmla="*/ 210 h 8000"/>
              <a:gd name="connsiteX47" fmla="*/ 232 w 10000"/>
              <a:gd name="connsiteY47" fmla="*/ 138 h 8000"/>
              <a:gd name="connsiteX48" fmla="*/ 59 w 10000"/>
              <a:gd name="connsiteY48" fmla="*/ 35 h 8000"/>
              <a:gd name="connsiteX49" fmla="*/ 0 w 10000"/>
              <a:gd name="connsiteY49" fmla="*/ 0 h 8000"/>
              <a:gd name="connsiteX50" fmla="*/ 0 w 10000"/>
              <a:gd name="connsiteY50" fmla="*/ 0 h 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 name="Freeform 5"/>
          <p:cNvSpPr>
            <a:spLocks/>
          </p:cNvSpPr>
          <p:nvPr/>
        </p:nvSpPr>
        <p:spPr bwMode="auto">
          <a:xfrm rot="21010068">
            <a:off x="8493163" y="4185116"/>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463301" y="1205350"/>
            <a:ext cx="8529811" cy="2473416"/>
          </a:xfrm>
        </p:spPr>
        <p:txBody>
          <a:bodyPr anchor="ctr"/>
          <a:lstStyle>
            <a:lvl1pPr>
              <a:defRPr sz="4800"/>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A48E869D-938C-4C7E-AB9B-47BA8E5B0473}" type="datetime1">
              <a:rPr lang="en-US" smtClean="0"/>
              <a:t>3/25/2013</a:t>
            </a:fld>
            <a:endParaRPr lang="en-US"/>
          </a:p>
        </p:txBody>
      </p:sp>
      <p:sp>
        <p:nvSpPr>
          <p:cNvPr id="5" name="Footer Placeholder 4"/>
          <p:cNvSpPr>
            <a:spLocks noGrp="1"/>
          </p:cNvSpPr>
          <p:nvPr>
            <p:ph type="ftr" sz="quarter" idx="11"/>
          </p:nvPr>
        </p:nvSpPr>
        <p:spPr/>
        <p:txBody>
          <a:bodyPr/>
          <a:lstStyle/>
          <a:p>
            <a:r>
              <a:rPr lang="nl-NL" smtClean="0"/>
              <a:t>Footer</a:t>
            </a:r>
            <a:endParaRPr lang="en-US" dirty="0"/>
          </a:p>
        </p:txBody>
      </p:sp>
      <p:sp>
        <p:nvSpPr>
          <p:cNvPr id="8" name="Text Placeholder 3"/>
          <p:cNvSpPr>
            <a:spLocks noGrp="1"/>
          </p:cNvSpPr>
          <p:nvPr>
            <p:ph type="body" sz="half" idx="2"/>
          </p:nvPr>
        </p:nvSpPr>
        <p:spPr>
          <a:xfrm>
            <a:off x="1463301" y="5024967"/>
            <a:ext cx="8001399" cy="1002090"/>
          </a:xfrm>
        </p:spPr>
        <p:txBody>
          <a:bodyPr anchor="t">
            <a:normAutofit/>
          </a:bodyPr>
          <a:lstStyle>
            <a:lvl1pPr marL="0" indent="0">
              <a:buNone/>
              <a:defRPr lang="en-US" sz="1800" b="0" i="0" kern="1200" dirty="0" smtClean="0">
                <a:solidFill>
                  <a:schemeClr val="accent1"/>
                </a:solidFill>
                <a:latin typeface="+mn-lt"/>
                <a:ea typeface="+mn-ea"/>
                <a:cs typeface="Helvetica Ligh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Box 10"/>
          <p:cNvSpPr txBox="1"/>
          <p:nvPr/>
        </p:nvSpPr>
        <p:spPr>
          <a:xfrm>
            <a:off x="9758040" y="2406832"/>
            <a:ext cx="802121" cy="196977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12200" dirty="0" smtClean="0"/>
              <a:t>”</a:t>
            </a:r>
            <a:endParaRPr lang="en-US" sz="12200" dirty="0"/>
          </a:p>
        </p:txBody>
      </p:sp>
      <p:sp>
        <p:nvSpPr>
          <p:cNvPr id="14" name="TextBox 13"/>
          <p:cNvSpPr txBox="1"/>
          <p:nvPr/>
        </p:nvSpPr>
        <p:spPr>
          <a:xfrm>
            <a:off x="771748" y="838769"/>
            <a:ext cx="802121"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smtClean="0"/>
              <a:t>“</a:t>
            </a:r>
            <a:endParaRPr lang="en-US" sz="9600" dirty="0"/>
          </a:p>
        </p:txBody>
      </p:sp>
      <p:sp>
        <p:nvSpPr>
          <p:cNvPr id="17" name="Rectangle 16"/>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870690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8" name="Freeform 5"/>
          <p:cNvSpPr>
            <a:spLocks/>
          </p:cNvSpPr>
          <p:nvPr/>
        </p:nvSpPr>
        <p:spPr bwMode="auto">
          <a:xfrm>
            <a:off x="455730" y="3246968"/>
            <a:ext cx="11280538" cy="3602637"/>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rot="21010068">
            <a:off x="8493163" y="3152184"/>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155255" y="948269"/>
            <a:ext cx="8827958" cy="1925445"/>
          </a:xfrm>
        </p:spPr>
        <p:txBody>
          <a:bodyPr anchor="ctr"/>
          <a:lstStyle>
            <a:lvl1pPr>
              <a:defRPr sz="4000"/>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64E4994B-9062-4F4B-A0D5-058248E415A0}" type="datetime1">
              <a:rPr lang="en-US" smtClean="0"/>
              <a:t>3/25/2013</a:t>
            </a:fld>
            <a:endParaRPr lang="en-US"/>
          </a:p>
        </p:txBody>
      </p:sp>
      <p:sp>
        <p:nvSpPr>
          <p:cNvPr id="5" name="Footer Placeholder 4"/>
          <p:cNvSpPr>
            <a:spLocks noGrp="1"/>
          </p:cNvSpPr>
          <p:nvPr>
            <p:ph type="ftr" sz="quarter" idx="11"/>
          </p:nvPr>
        </p:nvSpPr>
        <p:spPr/>
        <p:txBody>
          <a:bodyPr/>
          <a:lstStyle/>
          <a:p>
            <a:r>
              <a:rPr lang="nl-NL" smtClean="0"/>
              <a:t>Footer</a:t>
            </a:r>
            <a:endParaRPr lang="en-US" dirty="0"/>
          </a:p>
        </p:txBody>
      </p:sp>
      <p:sp>
        <p:nvSpPr>
          <p:cNvPr id="10" name="Text Placeholder 3"/>
          <p:cNvSpPr>
            <a:spLocks noGrp="1"/>
          </p:cNvSpPr>
          <p:nvPr>
            <p:ph type="body" sz="half" idx="2"/>
          </p:nvPr>
        </p:nvSpPr>
        <p:spPr>
          <a:xfrm>
            <a:off x="1155256" y="4582207"/>
            <a:ext cx="8816000" cy="144485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ext Placeholder 3"/>
          <p:cNvSpPr>
            <a:spLocks noGrp="1"/>
          </p:cNvSpPr>
          <p:nvPr>
            <p:ph type="body" sz="half" idx="13"/>
          </p:nvPr>
        </p:nvSpPr>
        <p:spPr>
          <a:xfrm>
            <a:off x="1155256" y="3993691"/>
            <a:ext cx="8827958" cy="498646"/>
          </a:xfrm>
        </p:spPr>
        <p:txBody>
          <a:bodyPr anchor="b">
            <a:normAutofit/>
          </a:bodyPr>
          <a:lstStyle>
            <a:lvl1pPr marL="0" indent="0" algn="l" defTabSz="457200" rtl="0" eaLnBrk="1" latinLnBrk="0" hangingPunct="1">
              <a:buNone/>
              <a:defRPr lang="en-US" sz="2800" b="0" i="0" kern="1200" cap="none" dirty="0" smtClean="0">
                <a:solidFill>
                  <a:schemeClr val="accent1"/>
                </a:solidFill>
                <a:latin typeface="+mn-lt"/>
                <a:ea typeface="+mn-ea"/>
                <a:cs typeface="Helvetica Ligh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7" name="Rectangle 16"/>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3738483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Freeform 5"/>
          <p:cNvSpPr>
            <a:spLocks/>
          </p:cNvSpPr>
          <p:nvPr/>
        </p:nvSpPr>
        <p:spPr bwMode="auto">
          <a:xfrm rot="21010068">
            <a:off x="8493163" y="1797517"/>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 name="Freeform 5"/>
          <p:cNvSpPr>
            <a:spLocks/>
          </p:cNvSpPr>
          <p:nvPr/>
        </p:nvSpPr>
        <p:spPr bwMode="auto">
          <a:xfrm>
            <a:off x="459626" y="1866405"/>
            <a:ext cx="11280538"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cxnSp>
        <p:nvCxnSpPr>
          <p:cNvPr id="22" name="Straight Connector 21"/>
          <p:cNvCxnSpPr/>
          <p:nvPr/>
        </p:nvCxnSpPr>
        <p:spPr>
          <a:xfrm>
            <a:off x="4405118"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4426"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55255" y="973668"/>
            <a:ext cx="8763695" cy="702732"/>
          </a:xfrm>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5255" y="2610999"/>
            <a:ext cx="312998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513897" y="2610999"/>
            <a:ext cx="314619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FE86839-B9D8-4651-8783-F325ECE74E65}" type="datetime1">
              <a:rPr lang="en-US" smtClean="0"/>
              <a:t>3/25/2013</a:t>
            </a:fld>
            <a:endParaRPr lang="en-US"/>
          </a:p>
        </p:txBody>
      </p:sp>
      <p:sp>
        <p:nvSpPr>
          <p:cNvPr id="8" name="Footer Placeholder 7"/>
          <p:cNvSpPr>
            <a:spLocks noGrp="1"/>
          </p:cNvSpPr>
          <p:nvPr>
            <p:ph type="ftr" sz="quarter" idx="11"/>
          </p:nvPr>
        </p:nvSpPr>
        <p:spPr/>
        <p:txBody>
          <a:bodyPr/>
          <a:lstStyle/>
          <a:p>
            <a:r>
              <a:rPr lang="nl-NL" smtClean="0"/>
              <a:t>Footer</a:t>
            </a:r>
            <a:endParaRPr lang="en-US" dirty="0"/>
          </a:p>
        </p:txBody>
      </p:sp>
      <p:sp>
        <p:nvSpPr>
          <p:cNvPr id="14" name="Text Placeholder 4"/>
          <p:cNvSpPr>
            <a:spLocks noGrp="1"/>
          </p:cNvSpPr>
          <p:nvPr>
            <p:ph type="body" sz="quarter" idx="13"/>
          </p:nvPr>
        </p:nvSpPr>
        <p:spPr>
          <a:xfrm>
            <a:off x="7888756" y="2603501"/>
            <a:ext cx="315827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5255" y="3187261"/>
            <a:ext cx="3129983"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6"/>
          </p:nvPr>
        </p:nvSpPr>
        <p:spPr>
          <a:xfrm>
            <a:off x="4513897" y="3187262"/>
            <a:ext cx="3146199"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0" name="Text Placeholder 3"/>
          <p:cNvSpPr>
            <a:spLocks noGrp="1"/>
          </p:cNvSpPr>
          <p:nvPr>
            <p:ph type="body" sz="half" idx="17"/>
          </p:nvPr>
        </p:nvSpPr>
        <p:spPr>
          <a:xfrm>
            <a:off x="7888755" y="3187261"/>
            <a:ext cx="3161852"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0" name="Rectangle 29"/>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217282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19" name="Freeform 5"/>
          <p:cNvSpPr>
            <a:spLocks/>
          </p:cNvSpPr>
          <p:nvPr/>
        </p:nvSpPr>
        <p:spPr bwMode="auto">
          <a:xfrm rot="21010068">
            <a:off x="8493163" y="1797517"/>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5"/>
          <p:cNvSpPr>
            <a:spLocks/>
          </p:cNvSpPr>
          <p:nvPr/>
        </p:nvSpPr>
        <p:spPr bwMode="auto">
          <a:xfrm>
            <a:off x="459626" y="1866405"/>
            <a:ext cx="11280538"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cxnSp>
        <p:nvCxnSpPr>
          <p:cNvPr id="21" name="Straight Connector 20"/>
          <p:cNvCxnSpPr/>
          <p:nvPr/>
        </p:nvCxnSpPr>
        <p:spPr>
          <a:xfrm>
            <a:off x="4406979"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9833"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5255" y="4532845"/>
            <a:ext cx="3021531"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570055" y="4532845"/>
            <a:ext cx="305123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D484F64-32F6-45C5-931F-ADC1662401D0}" type="datetime1">
              <a:rPr lang="en-US" smtClean="0"/>
              <a:t>3/25/2013</a:t>
            </a:fld>
            <a:endParaRPr lang="en-US"/>
          </a:p>
        </p:txBody>
      </p:sp>
      <p:sp>
        <p:nvSpPr>
          <p:cNvPr id="8" name="Footer Placeholder 7"/>
          <p:cNvSpPr>
            <a:spLocks noGrp="1"/>
          </p:cNvSpPr>
          <p:nvPr>
            <p:ph type="ftr" sz="quarter" idx="11"/>
          </p:nvPr>
        </p:nvSpPr>
        <p:spPr/>
        <p:txBody>
          <a:bodyPr/>
          <a:lstStyle/>
          <a:p>
            <a:r>
              <a:rPr lang="nl-NL" smtClean="0"/>
              <a:t>Footer</a:t>
            </a:r>
            <a:endParaRPr lang="en-US" dirty="0"/>
          </a:p>
        </p:txBody>
      </p:sp>
      <p:sp>
        <p:nvSpPr>
          <p:cNvPr id="14" name="Text Placeholder 4"/>
          <p:cNvSpPr>
            <a:spLocks noGrp="1"/>
          </p:cNvSpPr>
          <p:nvPr>
            <p:ph type="body" sz="quarter" idx="13"/>
          </p:nvPr>
        </p:nvSpPr>
        <p:spPr>
          <a:xfrm>
            <a:off x="7985513" y="4532845"/>
            <a:ext cx="305123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8"/>
          </p:nvPr>
        </p:nvSpPr>
        <p:spPr>
          <a:xfrm>
            <a:off x="1155254" y="5109108"/>
            <a:ext cx="3021532"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3" name="Text Placeholder 3"/>
          <p:cNvSpPr>
            <a:spLocks noGrp="1"/>
          </p:cNvSpPr>
          <p:nvPr>
            <p:ph type="body" sz="half" idx="19"/>
          </p:nvPr>
        </p:nvSpPr>
        <p:spPr>
          <a:xfrm>
            <a:off x="4570055" y="5109108"/>
            <a:ext cx="3051233"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4" name="Text Placeholder 3"/>
          <p:cNvSpPr>
            <a:spLocks noGrp="1"/>
          </p:cNvSpPr>
          <p:nvPr>
            <p:ph type="body" sz="half" idx="20"/>
          </p:nvPr>
        </p:nvSpPr>
        <p:spPr>
          <a:xfrm>
            <a:off x="7985514" y="5109108"/>
            <a:ext cx="3054923"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9" name="Picture Placeholder 2"/>
          <p:cNvSpPr>
            <a:spLocks noGrp="1"/>
          </p:cNvSpPr>
          <p:nvPr>
            <p:ph type="pic" idx="15"/>
          </p:nvPr>
        </p:nvSpPr>
        <p:spPr>
          <a:xfrm>
            <a:off x="1334900" y="2611246"/>
            <a:ext cx="2691943" cy="1583764"/>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30" name="Picture Placeholder 2"/>
          <p:cNvSpPr>
            <a:spLocks noGrp="1"/>
          </p:cNvSpPr>
          <p:nvPr>
            <p:ph type="pic" idx="21"/>
          </p:nvPr>
        </p:nvSpPr>
        <p:spPr>
          <a:xfrm>
            <a:off x="4749700" y="2642840"/>
            <a:ext cx="2691943" cy="155217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31" name="Picture Placeholder 2"/>
          <p:cNvSpPr>
            <a:spLocks noGrp="1"/>
          </p:cNvSpPr>
          <p:nvPr>
            <p:ph type="pic" idx="22"/>
          </p:nvPr>
        </p:nvSpPr>
        <p:spPr>
          <a:xfrm>
            <a:off x="8165157" y="2618992"/>
            <a:ext cx="2691943" cy="1576018"/>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0" name="Rectangle 39"/>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181299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5"/>
          <p:cNvSpPr>
            <a:spLocks/>
          </p:cNvSpPr>
          <p:nvPr/>
        </p:nvSpPr>
        <p:spPr bwMode="auto">
          <a:xfrm rot="21010068">
            <a:off x="8493163" y="1797517"/>
            <a:ext cx="3300266" cy="440924"/>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Freeform 5"/>
          <p:cNvSpPr>
            <a:spLocks/>
          </p:cNvSpPr>
          <p:nvPr/>
        </p:nvSpPr>
        <p:spPr bwMode="auto">
          <a:xfrm>
            <a:off x="459626" y="1866405"/>
            <a:ext cx="11280538"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155255" y="973668"/>
            <a:ext cx="8827958" cy="706964"/>
          </a:xfrm>
        </p:spPr>
        <p:txBody>
          <a:bodyPr anchor="ctr"/>
          <a:lstStyle>
            <a:lvl1pPr>
              <a:defRPr sz="36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5255" y="2603500"/>
            <a:ext cx="8827958" cy="3416300"/>
          </a:xfrm>
        </p:spPr>
        <p:txBody>
          <a:bodyPr vert="eaVert" anchor="b"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1">
              <a:rPr lang="en-US" smtClean="0"/>
              <a:t>3/25/2013</a:t>
            </a:fld>
            <a:endParaRPr lang="en-US" dirty="0"/>
          </a:p>
        </p:txBody>
      </p:sp>
      <p:sp>
        <p:nvSpPr>
          <p:cNvPr id="5" name="Footer Placeholder 4"/>
          <p:cNvSpPr>
            <a:spLocks noGrp="1"/>
          </p:cNvSpPr>
          <p:nvPr>
            <p:ph type="ftr" sz="quarter" idx="11"/>
          </p:nvPr>
        </p:nvSpPr>
        <p:spPr/>
        <p:txBody>
          <a:bodyPr/>
          <a:lstStyle/>
          <a:p>
            <a:r>
              <a:rPr lang="nl-NL" smtClean="0"/>
              <a:t>Footer</a:t>
            </a:r>
            <a:endParaRPr lang="en-US" dirty="0"/>
          </a:p>
        </p:txBody>
      </p:sp>
      <p:sp>
        <p:nvSpPr>
          <p:cNvPr id="12" name="Rectangle 11"/>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023601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5"/>
          <p:cNvSpPr>
            <a:spLocks/>
          </p:cNvSpPr>
          <p:nvPr/>
        </p:nvSpPr>
        <p:spPr bwMode="auto">
          <a:xfrm rot="5101749">
            <a:off x="6296808" y="4577680"/>
            <a:ext cx="3299407" cy="441039"/>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508 w 10000"/>
              <a:gd name="connsiteY36" fmla="*/ 641 h 10000"/>
              <a:gd name="connsiteX37" fmla="*/ 2192 w 10000"/>
              <a:gd name="connsiteY37" fmla="*/ 585 h 10000"/>
              <a:gd name="connsiteX38" fmla="*/ 1890 w 10000"/>
              <a:gd name="connsiteY38" fmla="*/ 525 h 10000"/>
              <a:gd name="connsiteX39" fmla="*/ 1610 w 10000"/>
              <a:gd name="connsiteY39" fmla="*/ 462 h 10000"/>
              <a:gd name="connsiteX40" fmla="*/ 1347 w 10000"/>
              <a:gd name="connsiteY40" fmla="*/ 399 h 10000"/>
              <a:gd name="connsiteX41" fmla="*/ 1105 w 10000"/>
              <a:gd name="connsiteY41" fmla="*/ 336 h 10000"/>
              <a:gd name="connsiteX42" fmla="*/ 883 w 10000"/>
              <a:gd name="connsiteY42" fmla="*/ 277 h 10000"/>
              <a:gd name="connsiteX43" fmla="*/ 686 w 10000"/>
              <a:gd name="connsiteY43" fmla="*/ 221 h 10000"/>
              <a:gd name="connsiteX44" fmla="*/ 508 w 10000"/>
              <a:gd name="connsiteY44" fmla="*/ 168 h 10000"/>
              <a:gd name="connsiteX45" fmla="*/ 358 w 10000"/>
              <a:gd name="connsiteY45" fmla="*/ 123 h 10000"/>
              <a:gd name="connsiteX46" fmla="*/ 232 w 10000"/>
              <a:gd name="connsiteY46" fmla="*/ 81 h 10000"/>
              <a:gd name="connsiteX47" fmla="*/ 59 w 10000"/>
              <a:gd name="connsiteY47" fmla="*/ 21 h 10000"/>
              <a:gd name="connsiteX48" fmla="*/ 0 w 10000"/>
              <a:gd name="connsiteY48" fmla="*/ 0 h 10000"/>
              <a:gd name="connsiteX49" fmla="*/ 0 w 10000"/>
              <a:gd name="connsiteY49"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192 w 10000"/>
              <a:gd name="connsiteY36" fmla="*/ 585 h 10000"/>
              <a:gd name="connsiteX37" fmla="*/ 1890 w 10000"/>
              <a:gd name="connsiteY37" fmla="*/ 525 h 10000"/>
              <a:gd name="connsiteX38" fmla="*/ 1610 w 10000"/>
              <a:gd name="connsiteY38" fmla="*/ 462 h 10000"/>
              <a:gd name="connsiteX39" fmla="*/ 1347 w 10000"/>
              <a:gd name="connsiteY39" fmla="*/ 399 h 10000"/>
              <a:gd name="connsiteX40" fmla="*/ 1105 w 10000"/>
              <a:gd name="connsiteY40" fmla="*/ 336 h 10000"/>
              <a:gd name="connsiteX41" fmla="*/ 883 w 10000"/>
              <a:gd name="connsiteY41" fmla="*/ 277 h 10000"/>
              <a:gd name="connsiteX42" fmla="*/ 686 w 10000"/>
              <a:gd name="connsiteY42" fmla="*/ 221 h 10000"/>
              <a:gd name="connsiteX43" fmla="*/ 508 w 10000"/>
              <a:gd name="connsiteY43" fmla="*/ 168 h 10000"/>
              <a:gd name="connsiteX44" fmla="*/ 358 w 10000"/>
              <a:gd name="connsiteY44" fmla="*/ 123 h 10000"/>
              <a:gd name="connsiteX45" fmla="*/ 232 w 10000"/>
              <a:gd name="connsiteY45" fmla="*/ 81 h 10000"/>
              <a:gd name="connsiteX46" fmla="*/ 59 w 10000"/>
              <a:gd name="connsiteY46" fmla="*/ 21 h 10000"/>
              <a:gd name="connsiteX47" fmla="*/ 0 w 10000"/>
              <a:gd name="connsiteY47" fmla="*/ 0 h 10000"/>
              <a:gd name="connsiteX48" fmla="*/ 0 w 10000"/>
              <a:gd name="connsiteY48"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890 w 10000"/>
              <a:gd name="connsiteY36" fmla="*/ 525 h 10000"/>
              <a:gd name="connsiteX37" fmla="*/ 1610 w 10000"/>
              <a:gd name="connsiteY37" fmla="*/ 462 h 10000"/>
              <a:gd name="connsiteX38" fmla="*/ 1347 w 10000"/>
              <a:gd name="connsiteY38" fmla="*/ 399 h 10000"/>
              <a:gd name="connsiteX39" fmla="*/ 1105 w 10000"/>
              <a:gd name="connsiteY39" fmla="*/ 336 h 10000"/>
              <a:gd name="connsiteX40" fmla="*/ 883 w 10000"/>
              <a:gd name="connsiteY40" fmla="*/ 277 h 10000"/>
              <a:gd name="connsiteX41" fmla="*/ 686 w 10000"/>
              <a:gd name="connsiteY41" fmla="*/ 221 h 10000"/>
              <a:gd name="connsiteX42" fmla="*/ 508 w 10000"/>
              <a:gd name="connsiteY42" fmla="*/ 168 h 10000"/>
              <a:gd name="connsiteX43" fmla="*/ 358 w 10000"/>
              <a:gd name="connsiteY43" fmla="*/ 123 h 10000"/>
              <a:gd name="connsiteX44" fmla="*/ 232 w 10000"/>
              <a:gd name="connsiteY44" fmla="*/ 81 h 10000"/>
              <a:gd name="connsiteX45" fmla="*/ 59 w 10000"/>
              <a:gd name="connsiteY45" fmla="*/ 21 h 10000"/>
              <a:gd name="connsiteX46" fmla="*/ 0 w 10000"/>
              <a:gd name="connsiteY46" fmla="*/ 0 h 10000"/>
              <a:gd name="connsiteX47" fmla="*/ 0 w 10000"/>
              <a:gd name="connsiteY47" fmla="*/ 0 h 10000"/>
              <a:gd name="connsiteX0" fmla="*/ 0 w 10000"/>
              <a:gd name="connsiteY0" fmla="*/ 0 h 10000"/>
              <a:gd name="connsiteX1" fmla="*/ 0 w 10000"/>
              <a:gd name="connsiteY1" fmla="*/ 10000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1610 w 10000"/>
              <a:gd name="connsiteY36" fmla="*/ 462 h 10000"/>
              <a:gd name="connsiteX37" fmla="*/ 1347 w 10000"/>
              <a:gd name="connsiteY37" fmla="*/ 399 h 10000"/>
              <a:gd name="connsiteX38" fmla="*/ 1105 w 10000"/>
              <a:gd name="connsiteY38" fmla="*/ 336 h 10000"/>
              <a:gd name="connsiteX39" fmla="*/ 883 w 10000"/>
              <a:gd name="connsiteY39" fmla="*/ 277 h 10000"/>
              <a:gd name="connsiteX40" fmla="*/ 686 w 10000"/>
              <a:gd name="connsiteY40" fmla="*/ 221 h 10000"/>
              <a:gd name="connsiteX41" fmla="*/ 508 w 10000"/>
              <a:gd name="connsiteY41" fmla="*/ 168 h 10000"/>
              <a:gd name="connsiteX42" fmla="*/ 358 w 10000"/>
              <a:gd name="connsiteY42" fmla="*/ 123 h 10000"/>
              <a:gd name="connsiteX43" fmla="*/ 232 w 10000"/>
              <a:gd name="connsiteY43" fmla="*/ 81 h 10000"/>
              <a:gd name="connsiteX44" fmla="*/ 59 w 10000"/>
              <a:gd name="connsiteY44" fmla="*/ 21 h 10000"/>
              <a:gd name="connsiteX45" fmla="*/ 0 w 10000"/>
              <a:gd name="connsiteY45" fmla="*/ 0 h 10000"/>
              <a:gd name="connsiteX46" fmla="*/ 0 w 10000"/>
              <a:gd name="connsiteY46" fmla="*/ 0 h 10000"/>
              <a:gd name="connsiteX0" fmla="*/ 0 w 10000"/>
              <a:gd name="connsiteY0" fmla="*/ 0 h 10000"/>
              <a:gd name="connsiteX1" fmla="*/ 10000 w 10000"/>
              <a:gd name="connsiteY1" fmla="*/ 10000 h 10000"/>
              <a:gd name="connsiteX2" fmla="*/ 10000 w 10000"/>
              <a:gd name="connsiteY2" fmla="*/ 4 h 10000"/>
              <a:gd name="connsiteX3" fmla="*/ 10000 w 10000"/>
              <a:gd name="connsiteY3" fmla="*/ 4 h 10000"/>
              <a:gd name="connsiteX4" fmla="*/ 9773 w 10000"/>
              <a:gd name="connsiteY4" fmla="*/ 91 h 10000"/>
              <a:gd name="connsiteX5" fmla="*/ 9547 w 10000"/>
              <a:gd name="connsiteY5" fmla="*/ 175 h 10000"/>
              <a:gd name="connsiteX6" fmla="*/ 9320 w 10000"/>
              <a:gd name="connsiteY6" fmla="*/ 256 h 10000"/>
              <a:gd name="connsiteX7" fmla="*/ 9092 w 10000"/>
              <a:gd name="connsiteY7" fmla="*/ 326 h 10000"/>
              <a:gd name="connsiteX8" fmla="*/ 8865 w 10000"/>
              <a:gd name="connsiteY8" fmla="*/ 396 h 10000"/>
              <a:gd name="connsiteX9" fmla="*/ 8637 w 10000"/>
              <a:gd name="connsiteY9" fmla="*/ 462 h 10000"/>
              <a:gd name="connsiteX10" fmla="*/ 8412 w 10000"/>
              <a:gd name="connsiteY10" fmla="*/ 518 h 10000"/>
              <a:gd name="connsiteX11" fmla="*/ 8184 w 10000"/>
              <a:gd name="connsiteY11" fmla="*/ 571 h 10000"/>
              <a:gd name="connsiteX12" fmla="*/ 7957 w 10000"/>
              <a:gd name="connsiteY12" fmla="*/ 620 h 10000"/>
              <a:gd name="connsiteX13" fmla="*/ 7734 w 10000"/>
              <a:gd name="connsiteY13" fmla="*/ 662 h 10000"/>
              <a:gd name="connsiteX14" fmla="*/ 7508 w 10000"/>
              <a:gd name="connsiteY14" fmla="*/ 704 h 10000"/>
              <a:gd name="connsiteX15" fmla="*/ 7285 w 10000"/>
              <a:gd name="connsiteY15" fmla="*/ 739 h 10000"/>
              <a:gd name="connsiteX16" fmla="*/ 7062 w 10000"/>
              <a:gd name="connsiteY16" fmla="*/ 767 h 10000"/>
              <a:gd name="connsiteX17" fmla="*/ 6840 w 10000"/>
              <a:gd name="connsiteY17" fmla="*/ 795 h 10000"/>
              <a:gd name="connsiteX18" fmla="*/ 6620 w 10000"/>
              <a:gd name="connsiteY18" fmla="*/ 819 h 10000"/>
              <a:gd name="connsiteX19" fmla="*/ 6402 w 10000"/>
              <a:gd name="connsiteY19" fmla="*/ 837 h 10000"/>
              <a:gd name="connsiteX20" fmla="*/ 6184 w 10000"/>
              <a:gd name="connsiteY20" fmla="*/ 851 h 10000"/>
              <a:gd name="connsiteX21" fmla="*/ 5968 w 10000"/>
              <a:gd name="connsiteY21" fmla="*/ 865 h 10000"/>
              <a:gd name="connsiteX22" fmla="*/ 5755 w 10000"/>
              <a:gd name="connsiteY22" fmla="*/ 872 h 10000"/>
              <a:gd name="connsiteX23" fmla="*/ 5542 w 10000"/>
              <a:gd name="connsiteY23" fmla="*/ 879 h 10000"/>
              <a:gd name="connsiteX24" fmla="*/ 5332 w 10000"/>
              <a:gd name="connsiteY24" fmla="*/ 882 h 10000"/>
              <a:gd name="connsiteX25" fmla="*/ 5124 w 10000"/>
              <a:gd name="connsiteY25" fmla="*/ 879 h 10000"/>
              <a:gd name="connsiteX26" fmla="*/ 4918 w 10000"/>
              <a:gd name="connsiteY26" fmla="*/ 879 h 10000"/>
              <a:gd name="connsiteX27" fmla="*/ 4714 w 10000"/>
              <a:gd name="connsiteY27" fmla="*/ 872 h 10000"/>
              <a:gd name="connsiteX28" fmla="*/ 4514 w 10000"/>
              <a:gd name="connsiteY28" fmla="*/ 861 h 10000"/>
              <a:gd name="connsiteX29" fmla="*/ 4316 w 10000"/>
              <a:gd name="connsiteY29" fmla="*/ 851 h 10000"/>
              <a:gd name="connsiteX30" fmla="*/ 4122 w 10000"/>
              <a:gd name="connsiteY30" fmla="*/ 840 h 10000"/>
              <a:gd name="connsiteX31" fmla="*/ 3929 w 10000"/>
              <a:gd name="connsiteY31" fmla="*/ 823 h 10000"/>
              <a:gd name="connsiteX32" fmla="*/ 3739 w 10000"/>
              <a:gd name="connsiteY32" fmla="*/ 805 h 10000"/>
              <a:gd name="connsiteX33" fmla="*/ 3553 w 10000"/>
              <a:gd name="connsiteY33" fmla="*/ 788 h 10000"/>
              <a:gd name="connsiteX34" fmla="*/ 3190 w 10000"/>
              <a:gd name="connsiteY34" fmla="*/ 742 h 10000"/>
              <a:gd name="connsiteX35" fmla="*/ 1610 w 10000"/>
              <a:gd name="connsiteY35" fmla="*/ 462 h 10000"/>
              <a:gd name="connsiteX36" fmla="*/ 1347 w 10000"/>
              <a:gd name="connsiteY36" fmla="*/ 399 h 10000"/>
              <a:gd name="connsiteX37" fmla="*/ 1105 w 10000"/>
              <a:gd name="connsiteY37" fmla="*/ 336 h 10000"/>
              <a:gd name="connsiteX38" fmla="*/ 883 w 10000"/>
              <a:gd name="connsiteY38" fmla="*/ 277 h 10000"/>
              <a:gd name="connsiteX39" fmla="*/ 686 w 10000"/>
              <a:gd name="connsiteY39" fmla="*/ 221 h 10000"/>
              <a:gd name="connsiteX40" fmla="*/ 508 w 10000"/>
              <a:gd name="connsiteY40" fmla="*/ 168 h 10000"/>
              <a:gd name="connsiteX41" fmla="*/ 358 w 10000"/>
              <a:gd name="connsiteY41" fmla="*/ 123 h 10000"/>
              <a:gd name="connsiteX42" fmla="*/ 232 w 10000"/>
              <a:gd name="connsiteY42" fmla="*/ 81 h 10000"/>
              <a:gd name="connsiteX43" fmla="*/ 59 w 10000"/>
              <a:gd name="connsiteY43" fmla="*/ 21 h 10000"/>
              <a:gd name="connsiteX44" fmla="*/ 0 w 10000"/>
              <a:gd name="connsiteY44" fmla="*/ 0 h 10000"/>
              <a:gd name="connsiteX45" fmla="*/ 0 w 10000"/>
              <a:gd name="connsiteY45" fmla="*/ 0 h 10000"/>
              <a:gd name="connsiteX0" fmla="*/ 0 w 10000"/>
              <a:gd name="connsiteY0" fmla="*/ 0 h 4282"/>
              <a:gd name="connsiteX1" fmla="*/ 9937 w 10000"/>
              <a:gd name="connsiteY1" fmla="*/ 4282 h 4282"/>
              <a:gd name="connsiteX2" fmla="*/ 10000 w 10000"/>
              <a:gd name="connsiteY2" fmla="*/ 4 h 4282"/>
              <a:gd name="connsiteX3" fmla="*/ 10000 w 10000"/>
              <a:gd name="connsiteY3" fmla="*/ 4 h 4282"/>
              <a:gd name="connsiteX4" fmla="*/ 9773 w 10000"/>
              <a:gd name="connsiteY4" fmla="*/ 91 h 4282"/>
              <a:gd name="connsiteX5" fmla="*/ 9547 w 10000"/>
              <a:gd name="connsiteY5" fmla="*/ 175 h 4282"/>
              <a:gd name="connsiteX6" fmla="*/ 9320 w 10000"/>
              <a:gd name="connsiteY6" fmla="*/ 256 h 4282"/>
              <a:gd name="connsiteX7" fmla="*/ 9092 w 10000"/>
              <a:gd name="connsiteY7" fmla="*/ 326 h 4282"/>
              <a:gd name="connsiteX8" fmla="*/ 8865 w 10000"/>
              <a:gd name="connsiteY8" fmla="*/ 396 h 4282"/>
              <a:gd name="connsiteX9" fmla="*/ 8637 w 10000"/>
              <a:gd name="connsiteY9" fmla="*/ 462 h 4282"/>
              <a:gd name="connsiteX10" fmla="*/ 8412 w 10000"/>
              <a:gd name="connsiteY10" fmla="*/ 518 h 4282"/>
              <a:gd name="connsiteX11" fmla="*/ 8184 w 10000"/>
              <a:gd name="connsiteY11" fmla="*/ 571 h 4282"/>
              <a:gd name="connsiteX12" fmla="*/ 7957 w 10000"/>
              <a:gd name="connsiteY12" fmla="*/ 620 h 4282"/>
              <a:gd name="connsiteX13" fmla="*/ 7734 w 10000"/>
              <a:gd name="connsiteY13" fmla="*/ 662 h 4282"/>
              <a:gd name="connsiteX14" fmla="*/ 7508 w 10000"/>
              <a:gd name="connsiteY14" fmla="*/ 704 h 4282"/>
              <a:gd name="connsiteX15" fmla="*/ 7285 w 10000"/>
              <a:gd name="connsiteY15" fmla="*/ 739 h 4282"/>
              <a:gd name="connsiteX16" fmla="*/ 7062 w 10000"/>
              <a:gd name="connsiteY16" fmla="*/ 767 h 4282"/>
              <a:gd name="connsiteX17" fmla="*/ 6840 w 10000"/>
              <a:gd name="connsiteY17" fmla="*/ 795 h 4282"/>
              <a:gd name="connsiteX18" fmla="*/ 6620 w 10000"/>
              <a:gd name="connsiteY18" fmla="*/ 819 h 4282"/>
              <a:gd name="connsiteX19" fmla="*/ 6402 w 10000"/>
              <a:gd name="connsiteY19" fmla="*/ 837 h 4282"/>
              <a:gd name="connsiteX20" fmla="*/ 6184 w 10000"/>
              <a:gd name="connsiteY20" fmla="*/ 851 h 4282"/>
              <a:gd name="connsiteX21" fmla="*/ 5968 w 10000"/>
              <a:gd name="connsiteY21" fmla="*/ 865 h 4282"/>
              <a:gd name="connsiteX22" fmla="*/ 5755 w 10000"/>
              <a:gd name="connsiteY22" fmla="*/ 872 h 4282"/>
              <a:gd name="connsiteX23" fmla="*/ 5542 w 10000"/>
              <a:gd name="connsiteY23" fmla="*/ 879 h 4282"/>
              <a:gd name="connsiteX24" fmla="*/ 5332 w 10000"/>
              <a:gd name="connsiteY24" fmla="*/ 882 h 4282"/>
              <a:gd name="connsiteX25" fmla="*/ 5124 w 10000"/>
              <a:gd name="connsiteY25" fmla="*/ 879 h 4282"/>
              <a:gd name="connsiteX26" fmla="*/ 4918 w 10000"/>
              <a:gd name="connsiteY26" fmla="*/ 879 h 4282"/>
              <a:gd name="connsiteX27" fmla="*/ 4714 w 10000"/>
              <a:gd name="connsiteY27" fmla="*/ 872 h 4282"/>
              <a:gd name="connsiteX28" fmla="*/ 4514 w 10000"/>
              <a:gd name="connsiteY28" fmla="*/ 861 h 4282"/>
              <a:gd name="connsiteX29" fmla="*/ 4316 w 10000"/>
              <a:gd name="connsiteY29" fmla="*/ 851 h 4282"/>
              <a:gd name="connsiteX30" fmla="*/ 4122 w 10000"/>
              <a:gd name="connsiteY30" fmla="*/ 840 h 4282"/>
              <a:gd name="connsiteX31" fmla="*/ 3929 w 10000"/>
              <a:gd name="connsiteY31" fmla="*/ 823 h 4282"/>
              <a:gd name="connsiteX32" fmla="*/ 3739 w 10000"/>
              <a:gd name="connsiteY32" fmla="*/ 805 h 4282"/>
              <a:gd name="connsiteX33" fmla="*/ 3553 w 10000"/>
              <a:gd name="connsiteY33" fmla="*/ 788 h 4282"/>
              <a:gd name="connsiteX34" fmla="*/ 3190 w 10000"/>
              <a:gd name="connsiteY34" fmla="*/ 742 h 4282"/>
              <a:gd name="connsiteX35" fmla="*/ 1610 w 10000"/>
              <a:gd name="connsiteY35" fmla="*/ 462 h 4282"/>
              <a:gd name="connsiteX36" fmla="*/ 1347 w 10000"/>
              <a:gd name="connsiteY36" fmla="*/ 399 h 4282"/>
              <a:gd name="connsiteX37" fmla="*/ 1105 w 10000"/>
              <a:gd name="connsiteY37" fmla="*/ 336 h 4282"/>
              <a:gd name="connsiteX38" fmla="*/ 883 w 10000"/>
              <a:gd name="connsiteY38" fmla="*/ 277 h 4282"/>
              <a:gd name="connsiteX39" fmla="*/ 686 w 10000"/>
              <a:gd name="connsiteY39" fmla="*/ 221 h 4282"/>
              <a:gd name="connsiteX40" fmla="*/ 508 w 10000"/>
              <a:gd name="connsiteY40" fmla="*/ 168 h 4282"/>
              <a:gd name="connsiteX41" fmla="*/ 358 w 10000"/>
              <a:gd name="connsiteY41" fmla="*/ 123 h 4282"/>
              <a:gd name="connsiteX42" fmla="*/ 232 w 10000"/>
              <a:gd name="connsiteY42" fmla="*/ 81 h 4282"/>
              <a:gd name="connsiteX43" fmla="*/ 59 w 10000"/>
              <a:gd name="connsiteY43" fmla="*/ 21 h 4282"/>
              <a:gd name="connsiteX44" fmla="*/ 0 w 10000"/>
              <a:gd name="connsiteY44" fmla="*/ 0 h 4282"/>
              <a:gd name="connsiteX45" fmla="*/ 0 w 10000"/>
              <a:gd name="connsiteY45" fmla="*/ 0 h 4282"/>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347 w 10000"/>
              <a:gd name="connsiteY35" fmla="*/ 932 h 10000"/>
              <a:gd name="connsiteX36" fmla="*/ 1105 w 10000"/>
              <a:gd name="connsiteY36" fmla="*/ 785 h 10000"/>
              <a:gd name="connsiteX37" fmla="*/ 883 w 10000"/>
              <a:gd name="connsiteY37" fmla="*/ 647 h 10000"/>
              <a:gd name="connsiteX38" fmla="*/ 686 w 10000"/>
              <a:gd name="connsiteY38" fmla="*/ 516 h 10000"/>
              <a:gd name="connsiteX39" fmla="*/ 508 w 10000"/>
              <a:gd name="connsiteY39" fmla="*/ 392 h 10000"/>
              <a:gd name="connsiteX40" fmla="*/ 358 w 10000"/>
              <a:gd name="connsiteY40" fmla="*/ 287 h 10000"/>
              <a:gd name="connsiteX41" fmla="*/ 232 w 10000"/>
              <a:gd name="connsiteY41" fmla="*/ 189 h 10000"/>
              <a:gd name="connsiteX42" fmla="*/ 59 w 10000"/>
              <a:gd name="connsiteY42" fmla="*/ 49 h 10000"/>
              <a:gd name="connsiteX43" fmla="*/ 0 w 10000"/>
              <a:gd name="connsiteY43" fmla="*/ 0 h 10000"/>
              <a:gd name="connsiteX44" fmla="*/ 0 w 10000"/>
              <a:gd name="connsiteY44"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1105 w 10000"/>
              <a:gd name="connsiteY35" fmla="*/ 785 h 10000"/>
              <a:gd name="connsiteX36" fmla="*/ 883 w 10000"/>
              <a:gd name="connsiteY36" fmla="*/ 647 h 10000"/>
              <a:gd name="connsiteX37" fmla="*/ 686 w 10000"/>
              <a:gd name="connsiteY37" fmla="*/ 516 h 10000"/>
              <a:gd name="connsiteX38" fmla="*/ 508 w 10000"/>
              <a:gd name="connsiteY38" fmla="*/ 392 h 10000"/>
              <a:gd name="connsiteX39" fmla="*/ 358 w 10000"/>
              <a:gd name="connsiteY39" fmla="*/ 287 h 10000"/>
              <a:gd name="connsiteX40" fmla="*/ 232 w 10000"/>
              <a:gd name="connsiteY40" fmla="*/ 189 h 10000"/>
              <a:gd name="connsiteX41" fmla="*/ 59 w 10000"/>
              <a:gd name="connsiteY41" fmla="*/ 49 h 10000"/>
              <a:gd name="connsiteX42" fmla="*/ 0 w 10000"/>
              <a:gd name="connsiteY42" fmla="*/ 0 h 10000"/>
              <a:gd name="connsiteX43" fmla="*/ 0 w 10000"/>
              <a:gd name="connsiteY43"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883 w 10000"/>
              <a:gd name="connsiteY35" fmla="*/ 647 h 10000"/>
              <a:gd name="connsiteX36" fmla="*/ 686 w 10000"/>
              <a:gd name="connsiteY36" fmla="*/ 516 h 10000"/>
              <a:gd name="connsiteX37" fmla="*/ 508 w 10000"/>
              <a:gd name="connsiteY37" fmla="*/ 392 h 10000"/>
              <a:gd name="connsiteX38" fmla="*/ 358 w 10000"/>
              <a:gd name="connsiteY38" fmla="*/ 287 h 10000"/>
              <a:gd name="connsiteX39" fmla="*/ 232 w 10000"/>
              <a:gd name="connsiteY39" fmla="*/ 189 h 10000"/>
              <a:gd name="connsiteX40" fmla="*/ 59 w 10000"/>
              <a:gd name="connsiteY40" fmla="*/ 49 h 10000"/>
              <a:gd name="connsiteX41" fmla="*/ 0 w 10000"/>
              <a:gd name="connsiteY41" fmla="*/ 0 h 10000"/>
              <a:gd name="connsiteX42" fmla="*/ 0 w 10000"/>
              <a:gd name="connsiteY42"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686 w 10000"/>
              <a:gd name="connsiteY35" fmla="*/ 516 h 10000"/>
              <a:gd name="connsiteX36" fmla="*/ 508 w 10000"/>
              <a:gd name="connsiteY36" fmla="*/ 392 h 10000"/>
              <a:gd name="connsiteX37" fmla="*/ 358 w 10000"/>
              <a:gd name="connsiteY37" fmla="*/ 287 h 10000"/>
              <a:gd name="connsiteX38" fmla="*/ 232 w 10000"/>
              <a:gd name="connsiteY38" fmla="*/ 189 h 10000"/>
              <a:gd name="connsiteX39" fmla="*/ 59 w 10000"/>
              <a:gd name="connsiteY39" fmla="*/ 49 h 10000"/>
              <a:gd name="connsiteX40" fmla="*/ 0 w 10000"/>
              <a:gd name="connsiteY40" fmla="*/ 0 h 10000"/>
              <a:gd name="connsiteX41" fmla="*/ 0 w 10000"/>
              <a:gd name="connsiteY41"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08 w 10000"/>
              <a:gd name="connsiteY35" fmla="*/ 392 h 10000"/>
              <a:gd name="connsiteX36" fmla="*/ 358 w 10000"/>
              <a:gd name="connsiteY36" fmla="*/ 287 h 10000"/>
              <a:gd name="connsiteX37" fmla="*/ 232 w 10000"/>
              <a:gd name="connsiteY37" fmla="*/ 189 h 10000"/>
              <a:gd name="connsiteX38" fmla="*/ 59 w 10000"/>
              <a:gd name="connsiteY38" fmla="*/ 49 h 10000"/>
              <a:gd name="connsiteX39" fmla="*/ 0 w 10000"/>
              <a:gd name="connsiteY39" fmla="*/ 0 h 10000"/>
              <a:gd name="connsiteX40" fmla="*/ 0 w 10000"/>
              <a:gd name="connsiteY40"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358 w 10000"/>
              <a:gd name="connsiteY35" fmla="*/ 287 h 10000"/>
              <a:gd name="connsiteX36" fmla="*/ 232 w 10000"/>
              <a:gd name="connsiteY36" fmla="*/ 189 h 10000"/>
              <a:gd name="connsiteX37" fmla="*/ 59 w 10000"/>
              <a:gd name="connsiteY37" fmla="*/ 49 h 10000"/>
              <a:gd name="connsiteX38" fmla="*/ 0 w 10000"/>
              <a:gd name="connsiteY38" fmla="*/ 0 h 10000"/>
              <a:gd name="connsiteX39" fmla="*/ 0 w 10000"/>
              <a:gd name="connsiteY39"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232 w 10000"/>
              <a:gd name="connsiteY35" fmla="*/ 189 h 10000"/>
              <a:gd name="connsiteX36" fmla="*/ 59 w 10000"/>
              <a:gd name="connsiteY36" fmla="*/ 49 h 10000"/>
              <a:gd name="connsiteX37" fmla="*/ 0 w 10000"/>
              <a:gd name="connsiteY37" fmla="*/ 0 h 10000"/>
              <a:gd name="connsiteX38" fmla="*/ 0 w 10000"/>
              <a:gd name="connsiteY38"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37" fmla="*/ 0 w 10000"/>
              <a:gd name="connsiteY37" fmla="*/ 0 h 10000"/>
              <a:gd name="connsiteX0" fmla="*/ 0 w 10000"/>
              <a:gd name="connsiteY0" fmla="*/ 0 h 10000"/>
              <a:gd name="connsiteX1" fmla="*/ 9937 w 10000"/>
              <a:gd name="connsiteY1" fmla="*/ 10000 h 10000"/>
              <a:gd name="connsiteX2" fmla="*/ 10000 w 10000"/>
              <a:gd name="connsiteY2" fmla="*/ 9 h 10000"/>
              <a:gd name="connsiteX3" fmla="*/ 10000 w 10000"/>
              <a:gd name="connsiteY3" fmla="*/ 9 h 10000"/>
              <a:gd name="connsiteX4" fmla="*/ 9773 w 10000"/>
              <a:gd name="connsiteY4" fmla="*/ 213 h 10000"/>
              <a:gd name="connsiteX5" fmla="*/ 9547 w 10000"/>
              <a:gd name="connsiteY5" fmla="*/ 409 h 10000"/>
              <a:gd name="connsiteX6" fmla="*/ 9320 w 10000"/>
              <a:gd name="connsiteY6" fmla="*/ 598 h 10000"/>
              <a:gd name="connsiteX7" fmla="*/ 9092 w 10000"/>
              <a:gd name="connsiteY7" fmla="*/ 761 h 10000"/>
              <a:gd name="connsiteX8" fmla="*/ 8865 w 10000"/>
              <a:gd name="connsiteY8" fmla="*/ 925 h 10000"/>
              <a:gd name="connsiteX9" fmla="*/ 8637 w 10000"/>
              <a:gd name="connsiteY9" fmla="*/ 1079 h 10000"/>
              <a:gd name="connsiteX10" fmla="*/ 8412 w 10000"/>
              <a:gd name="connsiteY10" fmla="*/ 1210 h 10000"/>
              <a:gd name="connsiteX11" fmla="*/ 8184 w 10000"/>
              <a:gd name="connsiteY11" fmla="*/ 1333 h 10000"/>
              <a:gd name="connsiteX12" fmla="*/ 7957 w 10000"/>
              <a:gd name="connsiteY12" fmla="*/ 1448 h 10000"/>
              <a:gd name="connsiteX13" fmla="*/ 7734 w 10000"/>
              <a:gd name="connsiteY13" fmla="*/ 1546 h 10000"/>
              <a:gd name="connsiteX14" fmla="*/ 7508 w 10000"/>
              <a:gd name="connsiteY14" fmla="*/ 1644 h 10000"/>
              <a:gd name="connsiteX15" fmla="*/ 7285 w 10000"/>
              <a:gd name="connsiteY15" fmla="*/ 1726 h 10000"/>
              <a:gd name="connsiteX16" fmla="*/ 7062 w 10000"/>
              <a:gd name="connsiteY16" fmla="*/ 1791 h 10000"/>
              <a:gd name="connsiteX17" fmla="*/ 6840 w 10000"/>
              <a:gd name="connsiteY17" fmla="*/ 1857 h 10000"/>
              <a:gd name="connsiteX18" fmla="*/ 6620 w 10000"/>
              <a:gd name="connsiteY18" fmla="*/ 1913 h 10000"/>
              <a:gd name="connsiteX19" fmla="*/ 6402 w 10000"/>
              <a:gd name="connsiteY19" fmla="*/ 1955 h 10000"/>
              <a:gd name="connsiteX20" fmla="*/ 6184 w 10000"/>
              <a:gd name="connsiteY20" fmla="*/ 1987 h 10000"/>
              <a:gd name="connsiteX21" fmla="*/ 5968 w 10000"/>
              <a:gd name="connsiteY21" fmla="*/ 2020 h 10000"/>
              <a:gd name="connsiteX22" fmla="*/ 5755 w 10000"/>
              <a:gd name="connsiteY22" fmla="*/ 2036 h 10000"/>
              <a:gd name="connsiteX23" fmla="*/ 5542 w 10000"/>
              <a:gd name="connsiteY23" fmla="*/ 2053 h 10000"/>
              <a:gd name="connsiteX24" fmla="*/ 5332 w 10000"/>
              <a:gd name="connsiteY24" fmla="*/ 2060 h 10000"/>
              <a:gd name="connsiteX25" fmla="*/ 5124 w 10000"/>
              <a:gd name="connsiteY25" fmla="*/ 2053 h 10000"/>
              <a:gd name="connsiteX26" fmla="*/ 4918 w 10000"/>
              <a:gd name="connsiteY26" fmla="*/ 2053 h 10000"/>
              <a:gd name="connsiteX27" fmla="*/ 4714 w 10000"/>
              <a:gd name="connsiteY27" fmla="*/ 2036 h 10000"/>
              <a:gd name="connsiteX28" fmla="*/ 4514 w 10000"/>
              <a:gd name="connsiteY28" fmla="*/ 2011 h 10000"/>
              <a:gd name="connsiteX29" fmla="*/ 4316 w 10000"/>
              <a:gd name="connsiteY29" fmla="*/ 1987 h 10000"/>
              <a:gd name="connsiteX30" fmla="*/ 4122 w 10000"/>
              <a:gd name="connsiteY30" fmla="*/ 1962 h 10000"/>
              <a:gd name="connsiteX31" fmla="*/ 3929 w 10000"/>
              <a:gd name="connsiteY31" fmla="*/ 1922 h 10000"/>
              <a:gd name="connsiteX32" fmla="*/ 3739 w 10000"/>
              <a:gd name="connsiteY32" fmla="*/ 1880 h 10000"/>
              <a:gd name="connsiteX33" fmla="*/ 3553 w 10000"/>
              <a:gd name="connsiteY33" fmla="*/ 1840 h 10000"/>
              <a:gd name="connsiteX34" fmla="*/ 3190 w 10000"/>
              <a:gd name="connsiteY34" fmla="*/ 1733 h 10000"/>
              <a:gd name="connsiteX35" fmla="*/ 59 w 10000"/>
              <a:gd name="connsiteY35" fmla="*/ 49 h 10000"/>
              <a:gd name="connsiteX36" fmla="*/ 0 w 10000"/>
              <a:gd name="connsiteY36" fmla="*/ 0 h 10000"/>
              <a:gd name="connsiteX0" fmla="*/ 0 w 9941"/>
              <a:gd name="connsiteY0" fmla="*/ 40 h 9991"/>
              <a:gd name="connsiteX1" fmla="*/ 9878 w 9941"/>
              <a:gd name="connsiteY1" fmla="*/ 9991 h 9991"/>
              <a:gd name="connsiteX2" fmla="*/ 9941 w 9941"/>
              <a:gd name="connsiteY2" fmla="*/ 0 h 9991"/>
              <a:gd name="connsiteX3" fmla="*/ 9941 w 9941"/>
              <a:gd name="connsiteY3" fmla="*/ 0 h 9991"/>
              <a:gd name="connsiteX4" fmla="*/ 9714 w 9941"/>
              <a:gd name="connsiteY4" fmla="*/ 204 h 9991"/>
              <a:gd name="connsiteX5" fmla="*/ 9488 w 9941"/>
              <a:gd name="connsiteY5" fmla="*/ 400 h 9991"/>
              <a:gd name="connsiteX6" fmla="*/ 9261 w 9941"/>
              <a:gd name="connsiteY6" fmla="*/ 589 h 9991"/>
              <a:gd name="connsiteX7" fmla="*/ 9033 w 9941"/>
              <a:gd name="connsiteY7" fmla="*/ 752 h 9991"/>
              <a:gd name="connsiteX8" fmla="*/ 8806 w 9941"/>
              <a:gd name="connsiteY8" fmla="*/ 916 h 9991"/>
              <a:gd name="connsiteX9" fmla="*/ 8578 w 9941"/>
              <a:gd name="connsiteY9" fmla="*/ 1070 h 9991"/>
              <a:gd name="connsiteX10" fmla="*/ 8353 w 9941"/>
              <a:gd name="connsiteY10" fmla="*/ 1201 h 9991"/>
              <a:gd name="connsiteX11" fmla="*/ 8125 w 9941"/>
              <a:gd name="connsiteY11" fmla="*/ 1324 h 9991"/>
              <a:gd name="connsiteX12" fmla="*/ 7898 w 9941"/>
              <a:gd name="connsiteY12" fmla="*/ 1439 h 9991"/>
              <a:gd name="connsiteX13" fmla="*/ 7675 w 9941"/>
              <a:gd name="connsiteY13" fmla="*/ 1537 h 9991"/>
              <a:gd name="connsiteX14" fmla="*/ 7449 w 9941"/>
              <a:gd name="connsiteY14" fmla="*/ 1635 h 9991"/>
              <a:gd name="connsiteX15" fmla="*/ 7226 w 9941"/>
              <a:gd name="connsiteY15" fmla="*/ 1717 h 9991"/>
              <a:gd name="connsiteX16" fmla="*/ 7003 w 9941"/>
              <a:gd name="connsiteY16" fmla="*/ 1782 h 9991"/>
              <a:gd name="connsiteX17" fmla="*/ 6781 w 9941"/>
              <a:gd name="connsiteY17" fmla="*/ 1848 h 9991"/>
              <a:gd name="connsiteX18" fmla="*/ 6561 w 9941"/>
              <a:gd name="connsiteY18" fmla="*/ 1904 h 9991"/>
              <a:gd name="connsiteX19" fmla="*/ 6343 w 9941"/>
              <a:gd name="connsiteY19" fmla="*/ 1946 h 9991"/>
              <a:gd name="connsiteX20" fmla="*/ 6125 w 9941"/>
              <a:gd name="connsiteY20" fmla="*/ 1978 h 9991"/>
              <a:gd name="connsiteX21" fmla="*/ 5909 w 9941"/>
              <a:gd name="connsiteY21" fmla="*/ 2011 h 9991"/>
              <a:gd name="connsiteX22" fmla="*/ 5696 w 9941"/>
              <a:gd name="connsiteY22" fmla="*/ 2027 h 9991"/>
              <a:gd name="connsiteX23" fmla="*/ 5483 w 9941"/>
              <a:gd name="connsiteY23" fmla="*/ 2044 h 9991"/>
              <a:gd name="connsiteX24" fmla="*/ 5273 w 9941"/>
              <a:gd name="connsiteY24" fmla="*/ 2051 h 9991"/>
              <a:gd name="connsiteX25" fmla="*/ 5065 w 9941"/>
              <a:gd name="connsiteY25" fmla="*/ 2044 h 9991"/>
              <a:gd name="connsiteX26" fmla="*/ 4859 w 9941"/>
              <a:gd name="connsiteY26" fmla="*/ 2044 h 9991"/>
              <a:gd name="connsiteX27" fmla="*/ 4655 w 9941"/>
              <a:gd name="connsiteY27" fmla="*/ 2027 h 9991"/>
              <a:gd name="connsiteX28" fmla="*/ 4455 w 9941"/>
              <a:gd name="connsiteY28" fmla="*/ 2002 h 9991"/>
              <a:gd name="connsiteX29" fmla="*/ 4257 w 9941"/>
              <a:gd name="connsiteY29" fmla="*/ 1978 h 9991"/>
              <a:gd name="connsiteX30" fmla="*/ 4063 w 9941"/>
              <a:gd name="connsiteY30" fmla="*/ 1953 h 9991"/>
              <a:gd name="connsiteX31" fmla="*/ 3870 w 9941"/>
              <a:gd name="connsiteY31" fmla="*/ 1913 h 9991"/>
              <a:gd name="connsiteX32" fmla="*/ 3680 w 9941"/>
              <a:gd name="connsiteY32" fmla="*/ 1871 h 9991"/>
              <a:gd name="connsiteX33" fmla="*/ 3494 w 9941"/>
              <a:gd name="connsiteY33" fmla="*/ 1831 h 9991"/>
              <a:gd name="connsiteX34" fmla="*/ 3131 w 9941"/>
              <a:gd name="connsiteY34" fmla="*/ 1724 h 9991"/>
              <a:gd name="connsiteX35" fmla="*/ 0 w 9941"/>
              <a:gd name="connsiteY35" fmla="*/ 40 h 9991"/>
              <a:gd name="connsiteX0" fmla="*/ 58 w 6850"/>
              <a:gd name="connsiteY0" fmla="*/ 2532 h 10000"/>
              <a:gd name="connsiteX1" fmla="*/ 6787 w 6850"/>
              <a:gd name="connsiteY1" fmla="*/ 10000 h 10000"/>
              <a:gd name="connsiteX2" fmla="*/ 6850 w 6850"/>
              <a:gd name="connsiteY2" fmla="*/ 0 h 10000"/>
              <a:gd name="connsiteX3" fmla="*/ 6850 w 6850"/>
              <a:gd name="connsiteY3" fmla="*/ 0 h 10000"/>
              <a:gd name="connsiteX4" fmla="*/ 6622 w 6850"/>
              <a:gd name="connsiteY4" fmla="*/ 204 h 10000"/>
              <a:gd name="connsiteX5" fmla="*/ 6394 w 6850"/>
              <a:gd name="connsiteY5" fmla="*/ 400 h 10000"/>
              <a:gd name="connsiteX6" fmla="*/ 6166 w 6850"/>
              <a:gd name="connsiteY6" fmla="*/ 590 h 10000"/>
              <a:gd name="connsiteX7" fmla="*/ 5937 w 6850"/>
              <a:gd name="connsiteY7" fmla="*/ 753 h 10000"/>
              <a:gd name="connsiteX8" fmla="*/ 5708 w 6850"/>
              <a:gd name="connsiteY8" fmla="*/ 917 h 10000"/>
              <a:gd name="connsiteX9" fmla="*/ 5479 w 6850"/>
              <a:gd name="connsiteY9" fmla="*/ 1071 h 10000"/>
              <a:gd name="connsiteX10" fmla="*/ 5253 w 6850"/>
              <a:gd name="connsiteY10" fmla="*/ 1202 h 10000"/>
              <a:gd name="connsiteX11" fmla="*/ 5023 w 6850"/>
              <a:gd name="connsiteY11" fmla="*/ 1325 h 10000"/>
              <a:gd name="connsiteX12" fmla="*/ 4795 w 6850"/>
              <a:gd name="connsiteY12" fmla="*/ 1440 h 10000"/>
              <a:gd name="connsiteX13" fmla="*/ 4571 w 6850"/>
              <a:gd name="connsiteY13" fmla="*/ 1538 h 10000"/>
              <a:gd name="connsiteX14" fmla="*/ 4343 w 6850"/>
              <a:gd name="connsiteY14" fmla="*/ 1636 h 10000"/>
              <a:gd name="connsiteX15" fmla="*/ 4119 w 6850"/>
              <a:gd name="connsiteY15" fmla="*/ 1719 h 10000"/>
              <a:gd name="connsiteX16" fmla="*/ 3895 w 6850"/>
              <a:gd name="connsiteY16" fmla="*/ 1784 h 10000"/>
              <a:gd name="connsiteX17" fmla="*/ 3671 w 6850"/>
              <a:gd name="connsiteY17" fmla="*/ 1850 h 10000"/>
              <a:gd name="connsiteX18" fmla="*/ 3450 w 6850"/>
              <a:gd name="connsiteY18" fmla="*/ 1906 h 10000"/>
              <a:gd name="connsiteX19" fmla="*/ 3231 w 6850"/>
              <a:gd name="connsiteY19" fmla="*/ 1948 h 10000"/>
              <a:gd name="connsiteX20" fmla="*/ 3011 w 6850"/>
              <a:gd name="connsiteY20" fmla="*/ 1980 h 10000"/>
              <a:gd name="connsiteX21" fmla="*/ 2794 w 6850"/>
              <a:gd name="connsiteY21" fmla="*/ 2013 h 10000"/>
              <a:gd name="connsiteX22" fmla="*/ 2580 w 6850"/>
              <a:gd name="connsiteY22" fmla="*/ 2029 h 10000"/>
              <a:gd name="connsiteX23" fmla="*/ 2366 w 6850"/>
              <a:gd name="connsiteY23" fmla="*/ 2046 h 10000"/>
              <a:gd name="connsiteX24" fmla="*/ 2154 w 6850"/>
              <a:gd name="connsiteY24" fmla="*/ 2053 h 10000"/>
              <a:gd name="connsiteX25" fmla="*/ 1945 w 6850"/>
              <a:gd name="connsiteY25" fmla="*/ 2046 h 10000"/>
              <a:gd name="connsiteX26" fmla="*/ 1738 w 6850"/>
              <a:gd name="connsiteY26" fmla="*/ 2046 h 10000"/>
              <a:gd name="connsiteX27" fmla="*/ 1533 w 6850"/>
              <a:gd name="connsiteY27" fmla="*/ 2029 h 10000"/>
              <a:gd name="connsiteX28" fmla="*/ 1331 w 6850"/>
              <a:gd name="connsiteY28" fmla="*/ 2004 h 10000"/>
              <a:gd name="connsiteX29" fmla="*/ 1132 w 6850"/>
              <a:gd name="connsiteY29" fmla="*/ 1980 h 10000"/>
              <a:gd name="connsiteX30" fmla="*/ 937 w 6850"/>
              <a:gd name="connsiteY30" fmla="*/ 1955 h 10000"/>
              <a:gd name="connsiteX31" fmla="*/ 743 w 6850"/>
              <a:gd name="connsiteY31" fmla="*/ 1915 h 10000"/>
              <a:gd name="connsiteX32" fmla="*/ 552 w 6850"/>
              <a:gd name="connsiteY32" fmla="*/ 1873 h 10000"/>
              <a:gd name="connsiteX33" fmla="*/ 365 w 6850"/>
              <a:gd name="connsiteY33" fmla="*/ 1833 h 10000"/>
              <a:gd name="connsiteX34" fmla="*/ 0 w 6850"/>
              <a:gd name="connsiteY34" fmla="*/ 1726 h 10000"/>
              <a:gd name="connsiteX35" fmla="*/ 58 w 6850"/>
              <a:gd name="connsiteY35" fmla="*/ 2532 h 10000"/>
              <a:gd name="connsiteX0" fmla="*/ 85 w 10000"/>
              <a:gd name="connsiteY0" fmla="*/ 2532 h 5291"/>
              <a:gd name="connsiteX1" fmla="*/ 9958 w 10000"/>
              <a:gd name="connsiteY1" fmla="*/ 5291 h 5291"/>
              <a:gd name="connsiteX2" fmla="*/ 10000 w 10000"/>
              <a:gd name="connsiteY2" fmla="*/ 0 h 5291"/>
              <a:gd name="connsiteX3" fmla="*/ 10000 w 10000"/>
              <a:gd name="connsiteY3" fmla="*/ 0 h 5291"/>
              <a:gd name="connsiteX4" fmla="*/ 9667 w 10000"/>
              <a:gd name="connsiteY4" fmla="*/ 204 h 5291"/>
              <a:gd name="connsiteX5" fmla="*/ 9334 w 10000"/>
              <a:gd name="connsiteY5" fmla="*/ 400 h 5291"/>
              <a:gd name="connsiteX6" fmla="*/ 9001 w 10000"/>
              <a:gd name="connsiteY6" fmla="*/ 590 h 5291"/>
              <a:gd name="connsiteX7" fmla="*/ 8667 w 10000"/>
              <a:gd name="connsiteY7" fmla="*/ 753 h 5291"/>
              <a:gd name="connsiteX8" fmla="*/ 8333 w 10000"/>
              <a:gd name="connsiteY8" fmla="*/ 917 h 5291"/>
              <a:gd name="connsiteX9" fmla="*/ 7999 w 10000"/>
              <a:gd name="connsiteY9" fmla="*/ 1071 h 5291"/>
              <a:gd name="connsiteX10" fmla="*/ 7669 w 10000"/>
              <a:gd name="connsiteY10" fmla="*/ 1202 h 5291"/>
              <a:gd name="connsiteX11" fmla="*/ 7333 w 10000"/>
              <a:gd name="connsiteY11" fmla="*/ 1325 h 5291"/>
              <a:gd name="connsiteX12" fmla="*/ 7000 w 10000"/>
              <a:gd name="connsiteY12" fmla="*/ 1440 h 5291"/>
              <a:gd name="connsiteX13" fmla="*/ 6673 w 10000"/>
              <a:gd name="connsiteY13" fmla="*/ 1538 h 5291"/>
              <a:gd name="connsiteX14" fmla="*/ 6340 w 10000"/>
              <a:gd name="connsiteY14" fmla="*/ 1636 h 5291"/>
              <a:gd name="connsiteX15" fmla="*/ 6013 w 10000"/>
              <a:gd name="connsiteY15" fmla="*/ 1719 h 5291"/>
              <a:gd name="connsiteX16" fmla="*/ 5686 w 10000"/>
              <a:gd name="connsiteY16" fmla="*/ 1784 h 5291"/>
              <a:gd name="connsiteX17" fmla="*/ 5359 w 10000"/>
              <a:gd name="connsiteY17" fmla="*/ 1850 h 5291"/>
              <a:gd name="connsiteX18" fmla="*/ 5036 w 10000"/>
              <a:gd name="connsiteY18" fmla="*/ 1906 h 5291"/>
              <a:gd name="connsiteX19" fmla="*/ 4717 w 10000"/>
              <a:gd name="connsiteY19" fmla="*/ 1948 h 5291"/>
              <a:gd name="connsiteX20" fmla="*/ 4396 w 10000"/>
              <a:gd name="connsiteY20" fmla="*/ 1980 h 5291"/>
              <a:gd name="connsiteX21" fmla="*/ 4079 w 10000"/>
              <a:gd name="connsiteY21" fmla="*/ 2013 h 5291"/>
              <a:gd name="connsiteX22" fmla="*/ 3766 w 10000"/>
              <a:gd name="connsiteY22" fmla="*/ 2029 h 5291"/>
              <a:gd name="connsiteX23" fmla="*/ 3454 w 10000"/>
              <a:gd name="connsiteY23" fmla="*/ 2046 h 5291"/>
              <a:gd name="connsiteX24" fmla="*/ 3145 w 10000"/>
              <a:gd name="connsiteY24" fmla="*/ 2053 h 5291"/>
              <a:gd name="connsiteX25" fmla="*/ 2839 w 10000"/>
              <a:gd name="connsiteY25" fmla="*/ 2046 h 5291"/>
              <a:gd name="connsiteX26" fmla="*/ 2537 w 10000"/>
              <a:gd name="connsiteY26" fmla="*/ 2046 h 5291"/>
              <a:gd name="connsiteX27" fmla="*/ 2238 w 10000"/>
              <a:gd name="connsiteY27" fmla="*/ 2029 h 5291"/>
              <a:gd name="connsiteX28" fmla="*/ 1943 w 10000"/>
              <a:gd name="connsiteY28" fmla="*/ 2004 h 5291"/>
              <a:gd name="connsiteX29" fmla="*/ 1653 w 10000"/>
              <a:gd name="connsiteY29" fmla="*/ 1980 h 5291"/>
              <a:gd name="connsiteX30" fmla="*/ 1368 w 10000"/>
              <a:gd name="connsiteY30" fmla="*/ 1955 h 5291"/>
              <a:gd name="connsiteX31" fmla="*/ 1085 w 10000"/>
              <a:gd name="connsiteY31" fmla="*/ 1915 h 5291"/>
              <a:gd name="connsiteX32" fmla="*/ 806 w 10000"/>
              <a:gd name="connsiteY32" fmla="*/ 1873 h 5291"/>
              <a:gd name="connsiteX33" fmla="*/ 533 w 10000"/>
              <a:gd name="connsiteY33" fmla="*/ 1833 h 5291"/>
              <a:gd name="connsiteX34" fmla="*/ 0 w 10000"/>
              <a:gd name="connsiteY34" fmla="*/ 1726 h 5291"/>
              <a:gd name="connsiteX35" fmla="*/ 85 w 10000"/>
              <a:gd name="connsiteY35" fmla="*/ 2532 h 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414975" y="402165"/>
            <a:ext cx="6512562" cy="605367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5"/>
          <p:cNvSpPr>
            <a:spLocks/>
          </p:cNvSpPr>
          <p:nvPr/>
        </p:nvSpPr>
        <p:spPr bwMode="auto">
          <a:xfrm rot="5400000">
            <a:off x="4451179" y="2801558"/>
            <a:ext cx="6053670" cy="1254885"/>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 name="connsiteX0" fmla="*/ 0 w 10000"/>
              <a:gd name="connsiteY0" fmla="*/ 0 h 10000"/>
              <a:gd name="connsiteX1" fmla="*/ 0 w 10000"/>
              <a:gd name="connsiteY1" fmla="*/ 7628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10000"/>
              <a:gd name="connsiteX1" fmla="*/ 0 w 10000"/>
              <a:gd name="connsiteY1" fmla="*/ 7945 h 10000"/>
              <a:gd name="connsiteX2" fmla="*/ 10000 w 10000"/>
              <a:gd name="connsiteY2" fmla="*/ 10000 h 10000"/>
              <a:gd name="connsiteX3" fmla="*/ 10000 w 10000"/>
              <a:gd name="connsiteY3" fmla="*/ 4 h 10000"/>
              <a:gd name="connsiteX4" fmla="*/ 10000 w 10000"/>
              <a:gd name="connsiteY4" fmla="*/ 4 h 10000"/>
              <a:gd name="connsiteX5" fmla="*/ 9773 w 10000"/>
              <a:gd name="connsiteY5" fmla="*/ 91 h 10000"/>
              <a:gd name="connsiteX6" fmla="*/ 9547 w 10000"/>
              <a:gd name="connsiteY6" fmla="*/ 175 h 10000"/>
              <a:gd name="connsiteX7" fmla="*/ 9320 w 10000"/>
              <a:gd name="connsiteY7" fmla="*/ 256 h 10000"/>
              <a:gd name="connsiteX8" fmla="*/ 9092 w 10000"/>
              <a:gd name="connsiteY8" fmla="*/ 326 h 10000"/>
              <a:gd name="connsiteX9" fmla="*/ 8865 w 10000"/>
              <a:gd name="connsiteY9" fmla="*/ 396 h 10000"/>
              <a:gd name="connsiteX10" fmla="*/ 8637 w 10000"/>
              <a:gd name="connsiteY10" fmla="*/ 462 h 10000"/>
              <a:gd name="connsiteX11" fmla="*/ 8412 w 10000"/>
              <a:gd name="connsiteY11" fmla="*/ 518 h 10000"/>
              <a:gd name="connsiteX12" fmla="*/ 8184 w 10000"/>
              <a:gd name="connsiteY12" fmla="*/ 571 h 10000"/>
              <a:gd name="connsiteX13" fmla="*/ 7957 w 10000"/>
              <a:gd name="connsiteY13" fmla="*/ 620 h 10000"/>
              <a:gd name="connsiteX14" fmla="*/ 7734 w 10000"/>
              <a:gd name="connsiteY14" fmla="*/ 662 h 10000"/>
              <a:gd name="connsiteX15" fmla="*/ 7508 w 10000"/>
              <a:gd name="connsiteY15" fmla="*/ 704 h 10000"/>
              <a:gd name="connsiteX16" fmla="*/ 7285 w 10000"/>
              <a:gd name="connsiteY16" fmla="*/ 739 h 10000"/>
              <a:gd name="connsiteX17" fmla="*/ 7062 w 10000"/>
              <a:gd name="connsiteY17" fmla="*/ 767 h 10000"/>
              <a:gd name="connsiteX18" fmla="*/ 6840 w 10000"/>
              <a:gd name="connsiteY18" fmla="*/ 795 h 10000"/>
              <a:gd name="connsiteX19" fmla="*/ 6620 w 10000"/>
              <a:gd name="connsiteY19" fmla="*/ 819 h 10000"/>
              <a:gd name="connsiteX20" fmla="*/ 6402 w 10000"/>
              <a:gd name="connsiteY20" fmla="*/ 837 h 10000"/>
              <a:gd name="connsiteX21" fmla="*/ 6184 w 10000"/>
              <a:gd name="connsiteY21" fmla="*/ 851 h 10000"/>
              <a:gd name="connsiteX22" fmla="*/ 5968 w 10000"/>
              <a:gd name="connsiteY22" fmla="*/ 865 h 10000"/>
              <a:gd name="connsiteX23" fmla="*/ 5755 w 10000"/>
              <a:gd name="connsiteY23" fmla="*/ 872 h 10000"/>
              <a:gd name="connsiteX24" fmla="*/ 5542 w 10000"/>
              <a:gd name="connsiteY24" fmla="*/ 879 h 10000"/>
              <a:gd name="connsiteX25" fmla="*/ 5332 w 10000"/>
              <a:gd name="connsiteY25" fmla="*/ 882 h 10000"/>
              <a:gd name="connsiteX26" fmla="*/ 5124 w 10000"/>
              <a:gd name="connsiteY26" fmla="*/ 879 h 10000"/>
              <a:gd name="connsiteX27" fmla="*/ 4918 w 10000"/>
              <a:gd name="connsiteY27" fmla="*/ 879 h 10000"/>
              <a:gd name="connsiteX28" fmla="*/ 4714 w 10000"/>
              <a:gd name="connsiteY28" fmla="*/ 872 h 10000"/>
              <a:gd name="connsiteX29" fmla="*/ 4514 w 10000"/>
              <a:gd name="connsiteY29" fmla="*/ 861 h 10000"/>
              <a:gd name="connsiteX30" fmla="*/ 4316 w 10000"/>
              <a:gd name="connsiteY30" fmla="*/ 851 h 10000"/>
              <a:gd name="connsiteX31" fmla="*/ 4122 w 10000"/>
              <a:gd name="connsiteY31" fmla="*/ 840 h 10000"/>
              <a:gd name="connsiteX32" fmla="*/ 3929 w 10000"/>
              <a:gd name="connsiteY32" fmla="*/ 823 h 10000"/>
              <a:gd name="connsiteX33" fmla="*/ 3739 w 10000"/>
              <a:gd name="connsiteY33" fmla="*/ 805 h 10000"/>
              <a:gd name="connsiteX34" fmla="*/ 3553 w 10000"/>
              <a:gd name="connsiteY34" fmla="*/ 788 h 10000"/>
              <a:gd name="connsiteX35" fmla="*/ 3190 w 10000"/>
              <a:gd name="connsiteY35" fmla="*/ 742 h 10000"/>
              <a:gd name="connsiteX36" fmla="*/ 2842 w 10000"/>
              <a:gd name="connsiteY36" fmla="*/ 693 h 10000"/>
              <a:gd name="connsiteX37" fmla="*/ 2508 w 10000"/>
              <a:gd name="connsiteY37" fmla="*/ 641 h 10000"/>
              <a:gd name="connsiteX38" fmla="*/ 2192 w 10000"/>
              <a:gd name="connsiteY38" fmla="*/ 585 h 10000"/>
              <a:gd name="connsiteX39" fmla="*/ 1890 w 10000"/>
              <a:gd name="connsiteY39" fmla="*/ 525 h 10000"/>
              <a:gd name="connsiteX40" fmla="*/ 1610 w 10000"/>
              <a:gd name="connsiteY40" fmla="*/ 462 h 10000"/>
              <a:gd name="connsiteX41" fmla="*/ 1347 w 10000"/>
              <a:gd name="connsiteY41" fmla="*/ 399 h 10000"/>
              <a:gd name="connsiteX42" fmla="*/ 1105 w 10000"/>
              <a:gd name="connsiteY42" fmla="*/ 336 h 10000"/>
              <a:gd name="connsiteX43" fmla="*/ 883 w 10000"/>
              <a:gd name="connsiteY43" fmla="*/ 277 h 10000"/>
              <a:gd name="connsiteX44" fmla="*/ 686 w 10000"/>
              <a:gd name="connsiteY44" fmla="*/ 221 h 10000"/>
              <a:gd name="connsiteX45" fmla="*/ 508 w 10000"/>
              <a:gd name="connsiteY45" fmla="*/ 168 h 10000"/>
              <a:gd name="connsiteX46" fmla="*/ 358 w 10000"/>
              <a:gd name="connsiteY46" fmla="*/ 123 h 10000"/>
              <a:gd name="connsiteX47" fmla="*/ 232 w 10000"/>
              <a:gd name="connsiteY47" fmla="*/ 81 h 10000"/>
              <a:gd name="connsiteX48" fmla="*/ 59 w 10000"/>
              <a:gd name="connsiteY48" fmla="*/ 21 h 10000"/>
              <a:gd name="connsiteX49" fmla="*/ 0 w 10000"/>
              <a:gd name="connsiteY49" fmla="*/ 0 h 10000"/>
              <a:gd name="connsiteX50" fmla="*/ 0 w 10000"/>
              <a:gd name="connsiteY50" fmla="*/ 0 h 10000"/>
              <a:gd name="connsiteX0" fmla="*/ 0 w 10000"/>
              <a:gd name="connsiteY0" fmla="*/ 0 h 7946"/>
              <a:gd name="connsiteX1" fmla="*/ 0 w 10000"/>
              <a:gd name="connsiteY1" fmla="*/ 7945 h 7946"/>
              <a:gd name="connsiteX2" fmla="*/ 10000 w 10000"/>
              <a:gd name="connsiteY2" fmla="*/ 7946 h 7946"/>
              <a:gd name="connsiteX3" fmla="*/ 10000 w 10000"/>
              <a:gd name="connsiteY3" fmla="*/ 4 h 7946"/>
              <a:gd name="connsiteX4" fmla="*/ 10000 w 10000"/>
              <a:gd name="connsiteY4" fmla="*/ 4 h 7946"/>
              <a:gd name="connsiteX5" fmla="*/ 9773 w 10000"/>
              <a:gd name="connsiteY5" fmla="*/ 91 h 7946"/>
              <a:gd name="connsiteX6" fmla="*/ 9547 w 10000"/>
              <a:gd name="connsiteY6" fmla="*/ 175 h 7946"/>
              <a:gd name="connsiteX7" fmla="*/ 9320 w 10000"/>
              <a:gd name="connsiteY7" fmla="*/ 256 h 7946"/>
              <a:gd name="connsiteX8" fmla="*/ 9092 w 10000"/>
              <a:gd name="connsiteY8" fmla="*/ 326 h 7946"/>
              <a:gd name="connsiteX9" fmla="*/ 8865 w 10000"/>
              <a:gd name="connsiteY9" fmla="*/ 396 h 7946"/>
              <a:gd name="connsiteX10" fmla="*/ 8637 w 10000"/>
              <a:gd name="connsiteY10" fmla="*/ 462 h 7946"/>
              <a:gd name="connsiteX11" fmla="*/ 8412 w 10000"/>
              <a:gd name="connsiteY11" fmla="*/ 518 h 7946"/>
              <a:gd name="connsiteX12" fmla="*/ 8184 w 10000"/>
              <a:gd name="connsiteY12" fmla="*/ 571 h 7946"/>
              <a:gd name="connsiteX13" fmla="*/ 7957 w 10000"/>
              <a:gd name="connsiteY13" fmla="*/ 620 h 7946"/>
              <a:gd name="connsiteX14" fmla="*/ 7734 w 10000"/>
              <a:gd name="connsiteY14" fmla="*/ 662 h 7946"/>
              <a:gd name="connsiteX15" fmla="*/ 7508 w 10000"/>
              <a:gd name="connsiteY15" fmla="*/ 704 h 7946"/>
              <a:gd name="connsiteX16" fmla="*/ 7285 w 10000"/>
              <a:gd name="connsiteY16" fmla="*/ 739 h 7946"/>
              <a:gd name="connsiteX17" fmla="*/ 7062 w 10000"/>
              <a:gd name="connsiteY17" fmla="*/ 767 h 7946"/>
              <a:gd name="connsiteX18" fmla="*/ 6840 w 10000"/>
              <a:gd name="connsiteY18" fmla="*/ 795 h 7946"/>
              <a:gd name="connsiteX19" fmla="*/ 6620 w 10000"/>
              <a:gd name="connsiteY19" fmla="*/ 819 h 7946"/>
              <a:gd name="connsiteX20" fmla="*/ 6402 w 10000"/>
              <a:gd name="connsiteY20" fmla="*/ 837 h 7946"/>
              <a:gd name="connsiteX21" fmla="*/ 6184 w 10000"/>
              <a:gd name="connsiteY21" fmla="*/ 851 h 7946"/>
              <a:gd name="connsiteX22" fmla="*/ 5968 w 10000"/>
              <a:gd name="connsiteY22" fmla="*/ 865 h 7946"/>
              <a:gd name="connsiteX23" fmla="*/ 5755 w 10000"/>
              <a:gd name="connsiteY23" fmla="*/ 872 h 7946"/>
              <a:gd name="connsiteX24" fmla="*/ 5542 w 10000"/>
              <a:gd name="connsiteY24" fmla="*/ 879 h 7946"/>
              <a:gd name="connsiteX25" fmla="*/ 5332 w 10000"/>
              <a:gd name="connsiteY25" fmla="*/ 882 h 7946"/>
              <a:gd name="connsiteX26" fmla="*/ 5124 w 10000"/>
              <a:gd name="connsiteY26" fmla="*/ 879 h 7946"/>
              <a:gd name="connsiteX27" fmla="*/ 4918 w 10000"/>
              <a:gd name="connsiteY27" fmla="*/ 879 h 7946"/>
              <a:gd name="connsiteX28" fmla="*/ 4714 w 10000"/>
              <a:gd name="connsiteY28" fmla="*/ 872 h 7946"/>
              <a:gd name="connsiteX29" fmla="*/ 4514 w 10000"/>
              <a:gd name="connsiteY29" fmla="*/ 861 h 7946"/>
              <a:gd name="connsiteX30" fmla="*/ 4316 w 10000"/>
              <a:gd name="connsiteY30" fmla="*/ 851 h 7946"/>
              <a:gd name="connsiteX31" fmla="*/ 4122 w 10000"/>
              <a:gd name="connsiteY31" fmla="*/ 840 h 7946"/>
              <a:gd name="connsiteX32" fmla="*/ 3929 w 10000"/>
              <a:gd name="connsiteY32" fmla="*/ 823 h 7946"/>
              <a:gd name="connsiteX33" fmla="*/ 3739 w 10000"/>
              <a:gd name="connsiteY33" fmla="*/ 805 h 7946"/>
              <a:gd name="connsiteX34" fmla="*/ 3553 w 10000"/>
              <a:gd name="connsiteY34" fmla="*/ 788 h 7946"/>
              <a:gd name="connsiteX35" fmla="*/ 3190 w 10000"/>
              <a:gd name="connsiteY35" fmla="*/ 742 h 7946"/>
              <a:gd name="connsiteX36" fmla="*/ 2842 w 10000"/>
              <a:gd name="connsiteY36" fmla="*/ 693 h 7946"/>
              <a:gd name="connsiteX37" fmla="*/ 2508 w 10000"/>
              <a:gd name="connsiteY37" fmla="*/ 641 h 7946"/>
              <a:gd name="connsiteX38" fmla="*/ 2192 w 10000"/>
              <a:gd name="connsiteY38" fmla="*/ 585 h 7946"/>
              <a:gd name="connsiteX39" fmla="*/ 1890 w 10000"/>
              <a:gd name="connsiteY39" fmla="*/ 525 h 7946"/>
              <a:gd name="connsiteX40" fmla="*/ 1610 w 10000"/>
              <a:gd name="connsiteY40" fmla="*/ 462 h 7946"/>
              <a:gd name="connsiteX41" fmla="*/ 1347 w 10000"/>
              <a:gd name="connsiteY41" fmla="*/ 399 h 7946"/>
              <a:gd name="connsiteX42" fmla="*/ 1105 w 10000"/>
              <a:gd name="connsiteY42" fmla="*/ 336 h 7946"/>
              <a:gd name="connsiteX43" fmla="*/ 883 w 10000"/>
              <a:gd name="connsiteY43" fmla="*/ 277 h 7946"/>
              <a:gd name="connsiteX44" fmla="*/ 686 w 10000"/>
              <a:gd name="connsiteY44" fmla="*/ 221 h 7946"/>
              <a:gd name="connsiteX45" fmla="*/ 508 w 10000"/>
              <a:gd name="connsiteY45" fmla="*/ 168 h 7946"/>
              <a:gd name="connsiteX46" fmla="*/ 358 w 10000"/>
              <a:gd name="connsiteY46" fmla="*/ 123 h 7946"/>
              <a:gd name="connsiteX47" fmla="*/ 232 w 10000"/>
              <a:gd name="connsiteY47" fmla="*/ 81 h 7946"/>
              <a:gd name="connsiteX48" fmla="*/ 59 w 10000"/>
              <a:gd name="connsiteY48" fmla="*/ 21 h 7946"/>
              <a:gd name="connsiteX49" fmla="*/ 0 w 10000"/>
              <a:gd name="connsiteY49" fmla="*/ 0 h 7946"/>
              <a:gd name="connsiteX50" fmla="*/ 0 w 10000"/>
              <a:gd name="connsiteY50" fmla="*/ 0 h 7946"/>
              <a:gd name="connsiteX0" fmla="*/ 0 w 10000"/>
              <a:gd name="connsiteY0" fmla="*/ 0 h 10000"/>
              <a:gd name="connsiteX1" fmla="*/ 0 w 10000"/>
              <a:gd name="connsiteY1" fmla="*/ 7371 h 10000"/>
              <a:gd name="connsiteX2" fmla="*/ 10000 w 10000"/>
              <a:gd name="connsiteY2" fmla="*/ 10000 h 10000"/>
              <a:gd name="connsiteX3" fmla="*/ 10000 w 10000"/>
              <a:gd name="connsiteY3" fmla="*/ 5 h 10000"/>
              <a:gd name="connsiteX4" fmla="*/ 10000 w 10000"/>
              <a:gd name="connsiteY4" fmla="*/ 5 h 10000"/>
              <a:gd name="connsiteX5" fmla="*/ 9773 w 10000"/>
              <a:gd name="connsiteY5" fmla="*/ 115 h 10000"/>
              <a:gd name="connsiteX6" fmla="*/ 9547 w 10000"/>
              <a:gd name="connsiteY6" fmla="*/ 220 h 10000"/>
              <a:gd name="connsiteX7" fmla="*/ 9320 w 10000"/>
              <a:gd name="connsiteY7" fmla="*/ 322 h 10000"/>
              <a:gd name="connsiteX8" fmla="*/ 9092 w 10000"/>
              <a:gd name="connsiteY8" fmla="*/ 410 h 10000"/>
              <a:gd name="connsiteX9" fmla="*/ 8865 w 10000"/>
              <a:gd name="connsiteY9" fmla="*/ 498 h 10000"/>
              <a:gd name="connsiteX10" fmla="*/ 8637 w 10000"/>
              <a:gd name="connsiteY10" fmla="*/ 581 h 10000"/>
              <a:gd name="connsiteX11" fmla="*/ 8412 w 10000"/>
              <a:gd name="connsiteY11" fmla="*/ 652 h 10000"/>
              <a:gd name="connsiteX12" fmla="*/ 8184 w 10000"/>
              <a:gd name="connsiteY12" fmla="*/ 719 h 10000"/>
              <a:gd name="connsiteX13" fmla="*/ 7957 w 10000"/>
              <a:gd name="connsiteY13" fmla="*/ 780 h 10000"/>
              <a:gd name="connsiteX14" fmla="*/ 7734 w 10000"/>
              <a:gd name="connsiteY14" fmla="*/ 833 h 10000"/>
              <a:gd name="connsiteX15" fmla="*/ 7508 w 10000"/>
              <a:gd name="connsiteY15" fmla="*/ 886 h 10000"/>
              <a:gd name="connsiteX16" fmla="*/ 7285 w 10000"/>
              <a:gd name="connsiteY16" fmla="*/ 930 h 10000"/>
              <a:gd name="connsiteX17" fmla="*/ 7062 w 10000"/>
              <a:gd name="connsiteY17" fmla="*/ 965 h 10000"/>
              <a:gd name="connsiteX18" fmla="*/ 6840 w 10000"/>
              <a:gd name="connsiteY18" fmla="*/ 1001 h 10000"/>
              <a:gd name="connsiteX19" fmla="*/ 6620 w 10000"/>
              <a:gd name="connsiteY19" fmla="*/ 1031 h 10000"/>
              <a:gd name="connsiteX20" fmla="*/ 6402 w 10000"/>
              <a:gd name="connsiteY20" fmla="*/ 1053 h 10000"/>
              <a:gd name="connsiteX21" fmla="*/ 6184 w 10000"/>
              <a:gd name="connsiteY21" fmla="*/ 1071 h 10000"/>
              <a:gd name="connsiteX22" fmla="*/ 5968 w 10000"/>
              <a:gd name="connsiteY22" fmla="*/ 1089 h 10000"/>
              <a:gd name="connsiteX23" fmla="*/ 5755 w 10000"/>
              <a:gd name="connsiteY23" fmla="*/ 1097 h 10000"/>
              <a:gd name="connsiteX24" fmla="*/ 5542 w 10000"/>
              <a:gd name="connsiteY24" fmla="*/ 1106 h 10000"/>
              <a:gd name="connsiteX25" fmla="*/ 5332 w 10000"/>
              <a:gd name="connsiteY25" fmla="*/ 1110 h 10000"/>
              <a:gd name="connsiteX26" fmla="*/ 5124 w 10000"/>
              <a:gd name="connsiteY26" fmla="*/ 1106 h 10000"/>
              <a:gd name="connsiteX27" fmla="*/ 4918 w 10000"/>
              <a:gd name="connsiteY27" fmla="*/ 1106 h 10000"/>
              <a:gd name="connsiteX28" fmla="*/ 4714 w 10000"/>
              <a:gd name="connsiteY28" fmla="*/ 1097 h 10000"/>
              <a:gd name="connsiteX29" fmla="*/ 4514 w 10000"/>
              <a:gd name="connsiteY29" fmla="*/ 1084 h 10000"/>
              <a:gd name="connsiteX30" fmla="*/ 4316 w 10000"/>
              <a:gd name="connsiteY30" fmla="*/ 1071 h 10000"/>
              <a:gd name="connsiteX31" fmla="*/ 4122 w 10000"/>
              <a:gd name="connsiteY31" fmla="*/ 1057 h 10000"/>
              <a:gd name="connsiteX32" fmla="*/ 3929 w 10000"/>
              <a:gd name="connsiteY32" fmla="*/ 1036 h 10000"/>
              <a:gd name="connsiteX33" fmla="*/ 3739 w 10000"/>
              <a:gd name="connsiteY33" fmla="*/ 1013 h 10000"/>
              <a:gd name="connsiteX34" fmla="*/ 3553 w 10000"/>
              <a:gd name="connsiteY34" fmla="*/ 992 h 10000"/>
              <a:gd name="connsiteX35" fmla="*/ 3190 w 10000"/>
              <a:gd name="connsiteY35" fmla="*/ 934 h 10000"/>
              <a:gd name="connsiteX36" fmla="*/ 2842 w 10000"/>
              <a:gd name="connsiteY36" fmla="*/ 872 h 10000"/>
              <a:gd name="connsiteX37" fmla="*/ 2508 w 10000"/>
              <a:gd name="connsiteY37" fmla="*/ 807 h 10000"/>
              <a:gd name="connsiteX38" fmla="*/ 2192 w 10000"/>
              <a:gd name="connsiteY38" fmla="*/ 736 h 10000"/>
              <a:gd name="connsiteX39" fmla="*/ 1890 w 10000"/>
              <a:gd name="connsiteY39" fmla="*/ 661 h 10000"/>
              <a:gd name="connsiteX40" fmla="*/ 1610 w 10000"/>
              <a:gd name="connsiteY40" fmla="*/ 581 h 10000"/>
              <a:gd name="connsiteX41" fmla="*/ 1347 w 10000"/>
              <a:gd name="connsiteY41" fmla="*/ 502 h 10000"/>
              <a:gd name="connsiteX42" fmla="*/ 1105 w 10000"/>
              <a:gd name="connsiteY42" fmla="*/ 423 h 10000"/>
              <a:gd name="connsiteX43" fmla="*/ 883 w 10000"/>
              <a:gd name="connsiteY43" fmla="*/ 349 h 10000"/>
              <a:gd name="connsiteX44" fmla="*/ 686 w 10000"/>
              <a:gd name="connsiteY44" fmla="*/ 278 h 10000"/>
              <a:gd name="connsiteX45" fmla="*/ 508 w 10000"/>
              <a:gd name="connsiteY45" fmla="*/ 211 h 10000"/>
              <a:gd name="connsiteX46" fmla="*/ 358 w 10000"/>
              <a:gd name="connsiteY46" fmla="*/ 155 h 10000"/>
              <a:gd name="connsiteX47" fmla="*/ 232 w 10000"/>
              <a:gd name="connsiteY47" fmla="*/ 102 h 10000"/>
              <a:gd name="connsiteX48" fmla="*/ 59 w 10000"/>
              <a:gd name="connsiteY48" fmla="*/ 26 h 10000"/>
              <a:gd name="connsiteX49" fmla="*/ 0 w 10000"/>
              <a:gd name="connsiteY49" fmla="*/ 0 h 10000"/>
              <a:gd name="connsiteX50" fmla="*/ 0 w 10000"/>
              <a:gd name="connsiteY50" fmla="*/ 0 h 10000"/>
              <a:gd name="connsiteX0" fmla="*/ 0 w 10000"/>
              <a:gd name="connsiteY0" fmla="*/ 0 h 7372"/>
              <a:gd name="connsiteX1" fmla="*/ 0 w 10000"/>
              <a:gd name="connsiteY1" fmla="*/ 7371 h 7372"/>
              <a:gd name="connsiteX2" fmla="*/ 10000 w 10000"/>
              <a:gd name="connsiteY2" fmla="*/ 7372 h 7372"/>
              <a:gd name="connsiteX3" fmla="*/ 10000 w 10000"/>
              <a:gd name="connsiteY3" fmla="*/ 5 h 7372"/>
              <a:gd name="connsiteX4" fmla="*/ 10000 w 10000"/>
              <a:gd name="connsiteY4" fmla="*/ 5 h 7372"/>
              <a:gd name="connsiteX5" fmla="*/ 9773 w 10000"/>
              <a:gd name="connsiteY5" fmla="*/ 115 h 7372"/>
              <a:gd name="connsiteX6" fmla="*/ 9547 w 10000"/>
              <a:gd name="connsiteY6" fmla="*/ 220 h 7372"/>
              <a:gd name="connsiteX7" fmla="*/ 9320 w 10000"/>
              <a:gd name="connsiteY7" fmla="*/ 322 h 7372"/>
              <a:gd name="connsiteX8" fmla="*/ 9092 w 10000"/>
              <a:gd name="connsiteY8" fmla="*/ 410 h 7372"/>
              <a:gd name="connsiteX9" fmla="*/ 8865 w 10000"/>
              <a:gd name="connsiteY9" fmla="*/ 498 h 7372"/>
              <a:gd name="connsiteX10" fmla="*/ 8637 w 10000"/>
              <a:gd name="connsiteY10" fmla="*/ 581 h 7372"/>
              <a:gd name="connsiteX11" fmla="*/ 8412 w 10000"/>
              <a:gd name="connsiteY11" fmla="*/ 652 h 7372"/>
              <a:gd name="connsiteX12" fmla="*/ 8184 w 10000"/>
              <a:gd name="connsiteY12" fmla="*/ 719 h 7372"/>
              <a:gd name="connsiteX13" fmla="*/ 7957 w 10000"/>
              <a:gd name="connsiteY13" fmla="*/ 780 h 7372"/>
              <a:gd name="connsiteX14" fmla="*/ 7734 w 10000"/>
              <a:gd name="connsiteY14" fmla="*/ 833 h 7372"/>
              <a:gd name="connsiteX15" fmla="*/ 7508 w 10000"/>
              <a:gd name="connsiteY15" fmla="*/ 886 h 7372"/>
              <a:gd name="connsiteX16" fmla="*/ 7285 w 10000"/>
              <a:gd name="connsiteY16" fmla="*/ 930 h 7372"/>
              <a:gd name="connsiteX17" fmla="*/ 7062 w 10000"/>
              <a:gd name="connsiteY17" fmla="*/ 965 h 7372"/>
              <a:gd name="connsiteX18" fmla="*/ 6840 w 10000"/>
              <a:gd name="connsiteY18" fmla="*/ 1001 h 7372"/>
              <a:gd name="connsiteX19" fmla="*/ 6620 w 10000"/>
              <a:gd name="connsiteY19" fmla="*/ 1031 h 7372"/>
              <a:gd name="connsiteX20" fmla="*/ 6402 w 10000"/>
              <a:gd name="connsiteY20" fmla="*/ 1053 h 7372"/>
              <a:gd name="connsiteX21" fmla="*/ 6184 w 10000"/>
              <a:gd name="connsiteY21" fmla="*/ 1071 h 7372"/>
              <a:gd name="connsiteX22" fmla="*/ 5968 w 10000"/>
              <a:gd name="connsiteY22" fmla="*/ 1089 h 7372"/>
              <a:gd name="connsiteX23" fmla="*/ 5755 w 10000"/>
              <a:gd name="connsiteY23" fmla="*/ 1097 h 7372"/>
              <a:gd name="connsiteX24" fmla="*/ 5542 w 10000"/>
              <a:gd name="connsiteY24" fmla="*/ 1106 h 7372"/>
              <a:gd name="connsiteX25" fmla="*/ 5332 w 10000"/>
              <a:gd name="connsiteY25" fmla="*/ 1110 h 7372"/>
              <a:gd name="connsiteX26" fmla="*/ 5124 w 10000"/>
              <a:gd name="connsiteY26" fmla="*/ 1106 h 7372"/>
              <a:gd name="connsiteX27" fmla="*/ 4918 w 10000"/>
              <a:gd name="connsiteY27" fmla="*/ 1106 h 7372"/>
              <a:gd name="connsiteX28" fmla="*/ 4714 w 10000"/>
              <a:gd name="connsiteY28" fmla="*/ 1097 h 7372"/>
              <a:gd name="connsiteX29" fmla="*/ 4514 w 10000"/>
              <a:gd name="connsiteY29" fmla="*/ 1084 h 7372"/>
              <a:gd name="connsiteX30" fmla="*/ 4316 w 10000"/>
              <a:gd name="connsiteY30" fmla="*/ 1071 h 7372"/>
              <a:gd name="connsiteX31" fmla="*/ 4122 w 10000"/>
              <a:gd name="connsiteY31" fmla="*/ 1057 h 7372"/>
              <a:gd name="connsiteX32" fmla="*/ 3929 w 10000"/>
              <a:gd name="connsiteY32" fmla="*/ 1036 h 7372"/>
              <a:gd name="connsiteX33" fmla="*/ 3739 w 10000"/>
              <a:gd name="connsiteY33" fmla="*/ 1013 h 7372"/>
              <a:gd name="connsiteX34" fmla="*/ 3553 w 10000"/>
              <a:gd name="connsiteY34" fmla="*/ 992 h 7372"/>
              <a:gd name="connsiteX35" fmla="*/ 3190 w 10000"/>
              <a:gd name="connsiteY35" fmla="*/ 934 h 7372"/>
              <a:gd name="connsiteX36" fmla="*/ 2842 w 10000"/>
              <a:gd name="connsiteY36" fmla="*/ 872 h 7372"/>
              <a:gd name="connsiteX37" fmla="*/ 2508 w 10000"/>
              <a:gd name="connsiteY37" fmla="*/ 807 h 7372"/>
              <a:gd name="connsiteX38" fmla="*/ 2192 w 10000"/>
              <a:gd name="connsiteY38" fmla="*/ 736 h 7372"/>
              <a:gd name="connsiteX39" fmla="*/ 1890 w 10000"/>
              <a:gd name="connsiteY39" fmla="*/ 661 h 7372"/>
              <a:gd name="connsiteX40" fmla="*/ 1610 w 10000"/>
              <a:gd name="connsiteY40" fmla="*/ 581 h 7372"/>
              <a:gd name="connsiteX41" fmla="*/ 1347 w 10000"/>
              <a:gd name="connsiteY41" fmla="*/ 502 h 7372"/>
              <a:gd name="connsiteX42" fmla="*/ 1105 w 10000"/>
              <a:gd name="connsiteY42" fmla="*/ 423 h 7372"/>
              <a:gd name="connsiteX43" fmla="*/ 883 w 10000"/>
              <a:gd name="connsiteY43" fmla="*/ 349 h 7372"/>
              <a:gd name="connsiteX44" fmla="*/ 686 w 10000"/>
              <a:gd name="connsiteY44" fmla="*/ 278 h 7372"/>
              <a:gd name="connsiteX45" fmla="*/ 508 w 10000"/>
              <a:gd name="connsiteY45" fmla="*/ 211 h 7372"/>
              <a:gd name="connsiteX46" fmla="*/ 358 w 10000"/>
              <a:gd name="connsiteY46" fmla="*/ 155 h 7372"/>
              <a:gd name="connsiteX47" fmla="*/ 232 w 10000"/>
              <a:gd name="connsiteY47" fmla="*/ 102 h 7372"/>
              <a:gd name="connsiteX48" fmla="*/ 59 w 10000"/>
              <a:gd name="connsiteY48" fmla="*/ 26 h 7372"/>
              <a:gd name="connsiteX49" fmla="*/ 0 w 10000"/>
              <a:gd name="connsiteY49" fmla="*/ 0 h 7372"/>
              <a:gd name="connsiteX50" fmla="*/ 0 w 10000"/>
              <a:gd name="connsiteY50" fmla="*/ 0 h 7372"/>
              <a:gd name="connsiteX0" fmla="*/ 0 w 10000"/>
              <a:gd name="connsiteY0" fmla="*/ 0 h 10000"/>
              <a:gd name="connsiteX1" fmla="*/ 0 w 10000"/>
              <a:gd name="connsiteY1" fmla="*/ 7970 h 10000"/>
              <a:gd name="connsiteX2" fmla="*/ 10000 w 10000"/>
              <a:gd name="connsiteY2" fmla="*/ 10000 h 10000"/>
              <a:gd name="connsiteX3" fmla="*/ 10000 w 10000"/>
              <a:gd name="connsiteY3" fmla="*/ 7 h 10000"/>
              <a:gd name="connsiteX4" fmla="*/ 10000 w 10000"/>
              <a:gd name="connsiteY4" fmla="*/ 7 h 10000"/>
              <a:gd name="connsiteX5" fmla="*/ 9773 w 10000"/>
              <a:gd name="connsiteY5" fmla="*/ 156 h 10000"/>
              <a:gd name="connsiteX6" fmla="*/ 9547 w 10000"/>
              <a:gd name="connsiteY6" fmla="*/ 298 h 10000"/>
              <a:gd name="connsiteX7" fmla="*/ 9320 w 10000"/>
              <a:gd name="connsiteY7" fmla="*/ 437 h 10000"/>
              <a:gd name="connsiteX8" fmla="*/ 9092 w 10000"/>
              <a:gd name="connsiteY8" fmla="*/ 556 h 10000"/>
              <a:gd name="connsiteX9" fmla="*/ 8865 w 10000"/>
              <a:gd name="connsiteY9" fmla="*/ 676 h 10000"/>
              <a:gd name="connsiteX10" fmla="*/ 8637 w 10000"/>
              <a:gd name="connsiteY10" fmla="*/ 788 h 10000"/>
              <a:gd name="connsiteX11" fmla="*/ 8412 w 10000"/>
              <a:gd name="connsiteY11" fmla="*/ 884 h 10000"/>
              <a:gd name="connsiteX12" fmla="*/ 8184 w 10000"/>
              <a:gd name="connsiteY12" fmla="*/ 975 h 10000"/>
              <a:gd name="connsiteX13" fmla="*/ 7957 w 10000"/>
              <a:gd name="connsiteY13" fmla="*/ 1058 h 10000"/>
              <a:gd name="connsiteX14" fmla="*/ 7734 w 10000"/>
              <a:gd name="connsiteY14" fmla="*/ 1130 h 10000"/>
              <a:gd name="connsiteX15" fmla="*/ 7508 w 10000"/>
              <a:gd name="connsiteY15" fmla="*/ 1202 h 10000"/>
              <a:gd name="connsiteX16" fmla="*/ 7285 w 10000"/>
              <a:gd name="connsiteY16" fmla="*/ 1262 h 10000"/>
              <a:gd name="connsiteX17" fmla="*/ 7062 w 10000"/>
              <a:gd name="connsiteY17" fmla="*/ 1309 h 10000"/>
              <a:gd name="connsiteX18" fmla="*/ 6840 w 10000"/>
              <a:gd name="connsiteY18" fmla="*/ 1358 h 10000"/>
              <a:gd name="connsiteX19" fmla="*/ 6620 w 10000"/>
              <a:gd name="connsiteY19" fmla="*/ 1399 h 10000"/>
              <a:gd name="connsiteX20" fmla="*/ 6402 w 10000"/>
              <a:gd name="connsiteY20" fmla="*/ 1428 h 10000"/>
              <a:gd name="connsiteX21" fmla="*/ 6184 w 10000"/>
              <a:gd name="connsiteY21" fmla="*/ 1453 h 10000"/>
              <a:gd name="connsiteX22" fmla="*/ 5968 w 10000"/>
              <a:gd name="connsiteY22" fmla="*/ 1477 h 10000"/>
              <a:gd name="connsiteX23" fmla="*/ 5755 w 10000"/>
              <a:gd name="connsiteY23" fmla="*/ 1488 h 10000"/>
              <a:gd name="connsiteX24" fmla="*/ 5542 w 10000"/>
              <a:gd name="connsiteY24" fmla="*/ 1500 h 10000"/>
              <a:gd name="connsiteX25" fmla="*/ 5332 w 10000"/>
              <a:gd name="connsiteY25" fmla="*/ 1506 h 10000"/>
              <a:gd name="connsiteX26" fmla="*/ 5124 w 10000"/>
              <a:gd name="connsiteY26" fmla="*/ 1500 h 10000"/>
              <a:gd name="connsiteX27" fmla="*/ 4918 w 10000"/>
              <a:gd name="connsiteY27" fmla="*/ 1500 h 10000"/>
              <a:gd name="connsiteX28" fmla="*/ 4714 w 10000"/>
              <a:gd name="connsiteY28" fmla="*/ 1488 h 10000"/>
              <a:gd name="connsiteX29" fmla="*/ 4514 w 10000"/>
              <a:gd name="connsiteY29" fmla="*/ 1470 h 10000"/>
              <a:gd name="connsiteX30" fmla="*/ 4316 w 10000"/>
              <a:gd name="connsiteY30" fmla="*/ 1453 h 10000"/>
              <a:gd name="connsiteX31" fmla="*/ 4122 w 10000"/>
              <a:gd name="connsiteY31" fmla="*/ 1434 h 10000"/>
              <a:gd name="connsiteX32" fmla="*/ 3929 w 10000"/>
              <a:gd name="connsiteY32" fmla="*/ 1405 h 10000"/>
              <a:gd name="connsiteX33" fmla="*/ 3739 w 10000"/>
              <a:gd name="connsiteY33" fmla="*/ 1374 h 10000"/>
              <a:gd name="connsiteX34" fmla="*/ 3553 w 10000"/>
              <a:gd name="connsiteY34" fmla="*/ 1346 h 10000"/>
              <a:gd name="connsiteX35" fmla="*/ 3190 w 10000"/>
              <a:gd name="connsiteY35" fmla="*/ 1267 h 10000"/>
              <a:gd name="connsiteX36" fmla="*/ 2842 w 10000"/>
              <a:gd name="connsiteY36" fmla="*/ 1183 h 10000"/>
              <a:gd name="connsiteX37" fmla="*/ 2508 w 10000"/>
              <a:gd name="connsiteY37" fmla="*/ 1095 h 10000"/>
              <a:gd name="connsiteX38" fmla="*/ 2192 w 10000"/>
              <a:gd name="connsiteY38" fmla="*/ 998 h 10000"/>
              <a:gd name="connsiteX39" fmla="*/ 1890 w 10000"/>
              <a:gd name="connsiteY39" fmla="*/ 897 h 10000"/>
              <a:gd name="connsiteX40" fmla="*/ 1610 w 10000"/>
              <a:gd name="connsiteY40" fmla="*/ 788 h 10000"/>
              <a:gd name="connsiteX41" fmla="*/ 1347 w 10000"/>
              <a:gd name="connsiteY41" fmla="*/ 681 h 10000"/>
              <a:gd name="connsiteX42" fmla="*/ 1105 w 10000"/>
              <a:gd name="connsiteY42" fmla="*/ 574 h 10000"/>
              <a:gd name="connsiteX43" fmla="*/ 883 w 10000"/>
              <a:gd name="connsiteY43" fmla="*/ 473 h 10000"/>
              <a:gd name="connsiteX44" fmla="*/ 686 w 10000"/>
              <a:gd name="connsiteY44" fmla="*/ 377 h 10000"/>
              <a:gd name="connsiteX45" fmla="*/ 508 w 10000"/>
              <a:gd name="connsiteY45" fmla="*/ 286 h 10000"/>
              <a:gd name="connsiteX46" fmla="*/ 358 w 10000"/>
              <a:gd name="connsiteY46" fmla="*/ 210 h 10000"/>
              <a:gd name="connsiteX47" fmla="*/ 232 w 10000"/>
              <a:gd name="connsiteY47" fmla="*/ 138 h 10000"/>
              <a:gd name="connsiteX48" fmla="*/ 59 w 10000"/>
              <a:gd name="connsiteY48" fmla="*/ 35 h 10000"/>
              <a:gd name="connsiteX49" fmla="*/ 0 w 10000"/>
              <a:gd name="connsiteY49" fmla="*/ 0 h 10000"/>
              <a:gd name="connsiteX50" fmla="*/ 0 w 10000"/>
              <a:gd name="connsiteY50" fmla="*/ 0 h 10000"/>
              <a:gd name="connsiteX0" fmla="*/ 0 w 10000"/>
              <a:gd name="connsiteY0" fmla="*/ 0 h 8000"/>
              <a:gd name="connsiteX1" fmla="*/ 0 w 10000"/>
              <a:gd name="connsiteY1" fmla="*/ 7970 h 8000"/>
              <a:gd name="connsiteX2" fmla="*/ 10000 w 10000"/>
              <a:gd name="connsiteY2" fmla="*/ 8000 h 8000"/>
              <a:gd name="connsiteX3" fmla="*/ 10000 w 10000"/>
              <a:gd name="connsiteY3" fmla="*/ 7 h 8000"/>
              <a:gd name="connsiteX4" fmla="*/ 10000 w 10000"/>
              <a:gd name="connsiteY4" fmla="*/ 7 h 8000"/>
              <a:gd name="connsiteX5" fmla="*/ 9773 w 10000"/>
              <a:gd name="connsiteY5" fmla="*/ 156 h 8000"/>
              <a:gd name="connsiteX6" fmla="*/ 9547 w 10000"/>
              <a:gd name="connsiteY6" fmla="*/ 298 h 8000"/>
              <a:gd name="connsiteX7" fmla="*/ 9320 w 10000"/>
              <a:gd name="connsiteY7" fmla="*/ 437 h 8000"/>
              <a:gd name="connsiteX8" fmla="*/ 9092 w 10000"/>
              <a:gd name="connsiteY8" fmla="*/ 556 h 8000"/>
              <a:gd name="connsiteX9" fmla="*/ 8865 w 10000"/>
              <a:gd name="connsiteY9" fmla="*/ 676 h 8000"/>
              <a:gd name="connsiteX10" fmla="*/ 8637 w 10000"/>
              <a:gd name="connsiteY10" fmla="*/ 788 h 8000"/>
              <a:gd name="connsiteX11" fmla="*/ 8412 w 10000"/>
              <a:gd name="connsiteY11" fmla="*/ 884 h 8000"/>
              <a:gd name="connsiteX12" fmla="*/ 8184 w 10000"/>
              <a:gd name="connsiteY12" fmla="*/ 975 h 8000"/>
              <a:gd name="connsiteX13" fmla="*/ 7957 w 10000"/>
              <a:gd name="connsiteY13" fmla="*/ 1058 h 8000"/>
              <a:gd name="connsiteX14" fmla="*/ 7734 w 10000"/>
              <a:gd name="connsiteY14" fmla="*/ 1130 h 8000"/>
              <a:gd name="connsiteX15" fmla="*/ 7508 w 10000"/>
              <a:gd name="connsiteY15" fmla="*/ 1202 h 8000"/>
              <a:gd name="connsiteX16" fmla="*/ 7285 w 10000"/>
              <a:gd name="connsiteY16" fmla="*/ 1262 h 8000"/>
              <a:gd name="connsiteX17" fmla="*/ 7062 w 10000"/>
              <a:gd name="connsiteY17" fmla="*/ 1309 h 8000"/>
              <a:gd name="connsiteX18" fmla="*/ 6840 w 10000"/>
              <a:gd name="connsiteY18" fmla="*/ 1358 h 8000"/>
              <a:gd name="connsiteX19" fmla="*/ 6620 w 10000"/>
              <a:gd name="connsiteY19" fmla="*/ 1399 h 8000"/>
              <a:gd name="connsiteX20" fmla="*/ 6402 w 10000"/>
              <a:gd name="connsiteY20" fmla="*/ 1428 h 8000"/>
              <a:gd name="connsiteX21" fmla="*/ 6184 w 10000"/>
              <a:gd name="connsiteY21" fmla="*/ 1453 h 8000"/>
              <a:gd name="connsiteX22" fmla="*/ 5968 w 10000"/>
              <a:gd name="connsiteY22" fmla="*/ 1477 h 8000"/>
              <a:gd name="connsiteX23" fmla="*/ 5755 w 10000"/>
              <a:gd name="connsiteY23" fmla="*/ 1488 h 8000"/>
              <a:gd name="connsiteX24" fmla="*/ 5542 w 10000"/>
              <a:gd name="connsiteY24" fmla="*/ 1500 h 8000"/>
              <a:gd name="connsiteX25" fmla="*/ 5332 w 10000"/>
              <a:gd name="connsiteY25" fmla="*/ 1506 h 8000"/>
              <a:gd name="connsiteX26" fmla="*/ 5124 w 10000"/>
              <a:gd name="connsiteY26" fmla="*/ 1500 h 8000"/>
              <a:gd name="connsiteX27" fmla="*/ 4918 w 10000"/>
              <a:gd name="connsiteY27" fmla="*/ 1500 h 8000"/>
              <a:gd name="connsiteX28" fmla="*/ 4714 w 10000"/>
              <a:gd name="connsiteY28" fmla="*/ 1488 h 8000"/>
              <a:gd name="connsiteX29" fmla="*/ 4514 w 10000"/>
              <a:gd name="connsiteY29" fmla="*/ 1470 h 8000"/>
              <a:gd name="connsiteX30" fmla="*/ 4316 w 10000"/>
              <a:gd name="connsiteY30" fmla="*/ 1453 h 8000"/>
              <a:gd name="connsiteX31" fmla="*/ 4122 w 10000"/>
              <a:gd name="connsiteY31" fmla="*/ 1434 h 8000"/>
              <a:gd name="connsiteX32" fmla="*/ 3929 w 10000"/>
              <a:gd name="connsiteY32" fmla="*/ 1405 h 8000"/>
              <a:gd name="connsiteX33" fmla="*/ 3739 w 10000"/>
              <a:gd name="connsiteY33" fmla="*/ 1374 h 8000"/>
              <a:gd name="connsiteX34" fmla="*/ 3553 w 10000"/>
              <a:gd name="connsiteY34" fmla="*/ 1346 h 8000"/>
              <a:gd name="connsiteX35" fmla="*/ 3190 w 10000"/>
              <a:gd name="connsiteY35" fmla="*/ 1267 h 8000"/>
              <a:gd name="connsiteX36" fmla="*/ 2842 w 10000"/>
              <a:gd name="connsiteY36" fmla="*/ 1183 h 8000"/>
              <a:gd name="connsiteX37" fmla="*/ 2508 w 10000"/>
              <a:gd name="connsiteY37" fmla="*/ 1095 h 8000"/>
              <a:gd name="connsiteX38" fmla="*/ 2192 w 10000"/>
              <a:gd name="connsiteY38" fmla="*/ 998 h 8000"/>
              <a:gd name="connsiteX39" fmla="*/ 1890 w 10000"/>
              <a:gd name="connsiteY39" fmla="*/ 897 h 8000"/>
              <a:gd name="connsiteX40" fmla="*/ 1610 w 10000"/>
              <a:gd name="connsiteY40" fmla="*/ 788 h 8000"/>
              <a:gd name="connsiteX41" fmla="*/ 1347 w 10000"/>
              <a:gd name="connsiteY41" fmla="*/ 681 h 8000"/>
              <a:gd name="connsiteX42" fmla="*/ 1105 w 10000"/>
              <a:gd name="connsiteY42" fmla="*/ 574 h 8000"/>
              <a:gd name="connsiteX43" fmla="*/ 883 w 10000"/>
              <a:gd name="connsiteY43" fmla="*/ 473 h 8000"/>
              <a:gd name="connsiteX44" fmla="*/ 686 w 10000"/>
              <a:gd name="connsiteY44" fmla="*/ 377 h 8000"/>
              <a:gd name="connsiteX45" fmla="*/ 508 w 10000"/>
              <a:gd name="connsiteY45" fmla="*/ 286 h 8000"/>
              <a:gd name="connsiteX46" fmla="*/ 358 w 10000"/>
              <a:gd name="connsiteY46" fmla="*/ 210 h 8000"/>
              <a:gd name="connsiteX47" fmla="*/ 232 w 10000"/>
              <a:gd name="connsiteY47" fmla="*/ 138 h 8000"/>
              <a:gd name="connsiteX48" fmla="*/ 59 w 10000"/>
              <a:gd name="connsiteY48" fmla="*/ 35 h 8000"/>
              <a:gd name="connsiteX49" fmla="*/ 0 w 10000"/>
              <a:gd name="connsiteY49" fmla="*/ 0 h 8000"/>
              <a:gd name="connsiteX50" fmla="*/ 0 w 10000"/>
              <a:gd name="connsiteY50" fmla="*/ 0 h 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Vertical Title 1"/>
          <p:cNvSpPr>
            <a:spLocks noGrp="1"/>
          </p:cNvSpPr>
          <p:nvPr>
            <p:ph type="title" orient="vert"/>
          </p:nvPr>
        </p:nvSpPr>
        <p:spPr>
          <a:xfrm>
            <a:off x="8587472" y="1297430"/>
            <a:ext cx="1410332"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5255" y="1297430"/>
            <a:ext cx="6249173"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1">
              <a:rPr lang="en-US" smtClean="0"/>
              <a:t>3/25/2013</a:t>
            </a:fld>
            <a:endParaRPr lang="en-US" dirty="0"/>
          </a:p>
        </p:txBody>
      </p:sp>
      <p:sp>
        <p:nvSpPr>
          <p:cNvPr id="5" name="Footer Placeholder 4"/>
          <p:cNvSpPr>
            <a:spLocks noGrp="1"/>
          </p:cNvSpPr>
          <p:nvPr>
            <p:ph type="ftr" sz="quarter" idx="11"/>
          </p:nvPr>
        </p:nvSpPr>
        <p:spPr/>
        <p:txBody>
          <a:bodyPr/>
          <a:lstStyle/>
          <a:p>
            <a:r>
              <a:rPr lang="nl-NL" smtClean="0"/>
              <a:t>Footer</a:t>
            </a:r>
            <a:endParaRPr lang="en-US" dirty="0"/>
          </a:p>
        </p:txBody>
      </p:sp>
      <p:sp>
        <p:nvSpPr>
          <p:cNvPr id="18" name="Rectangle 17"/>
          <p:cNvSpPr/>
          <p:nvPr/>
        </p:nvSpPr>
        <p:spPr>
          <a:xfrm>
            <a:off x="10446448" y="0"/>
            <a:ext cx="68597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136846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24.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theme" Target="../theme/theme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EEBD6BC-8B9C-43ED-B458-88CF1EB42C64}" type="slidenum">
              <a:rPr lang="en-US" smtClean="0"/>
              <a:pPr/>
              <a:t>‹#›</a:t>
            </a:fld>
            <a:endParaRPr lang="en-US"/>
          </a:p>
        </p:txBody>
      </p:sp>
    </p:spTree>
    <p:extLst>
      <p:ext uri="{BB962C8B-B14F-4D97-AF65-F5344CB8AC3E}">
        <p14:creationId xmlns:p14="http://schemas.microsoft.com/office/powerpoint/2010/main" val="114623726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0" y="1412876"/>
            <a:ext cx="11176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75810184"/>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57430030"/>
      </p:ext>
    </p:extLst>
  </p:cSld>
  <p:clrMap bg1="lt1" tx1="dk1" bg2="lt2" tx2="dk2" accent1="accent1" accent2="accent2" accent3="accent3" accent4="accent4" accent5="accent5" accent6="accent6" hlink="hlink" folHlink="folHlink"/>
  <p:sldLayoutIdLst>
    <p:sldLayoutId id="2147483727" r:id="rId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9" name="Oval 38"/>
          <p:cNvSpPr/>
          <p:nvPr/>
        </p:nvSpPr>
        <p:spPr>
          <a:xfrm>
            <a:off x="8611255" y="1676400"/>
            <a:ext cx="2820134"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8001496" y="1587"/>
            <a:ext cx="1600617"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0" y="2895600"/>
            <a:ext cx="2362815"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0" y="2667000"/>
            <a:ext cx="4192092"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8611255" y="5865239"/>
            <a:ext cx="990858"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155255" y="947920"/>
            <a:ext cx="8763695"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5255" y="2603500"/>
            <a:ext cx="8763695"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10355237" y="295730"/>
            <a:ext cx="838417" cy="767687"/>
          </a:xfrm>
          <a:prstGeom prst="rect">
            <a:avLst/>
          </a:prstGeom>
        </p:spPr>
        <p:txBody>
          <a:bodyPr vert="horz" lIns="91440" tIns="45720" rIns="91440" bIns="45720" rtlCol="0" anchor="b"/>
          <a:lstStyle>
            <a:lvl1pPr algn="ctr">
              <a:defRPr sz="2800" b="0" i="0">
                <a:solidFill>
                  <a:schemeClr val="tx1">
                    <a:tint val="75000"/>
                  </a:schemeClr>
                </a:solidFill>
                <a:latin typeface="+mn-lt"/>
                <a:cs typeface="Helvetica Light"/>
              </a:defRPr>
            </a:lvl1pPr>
          </a:lstStyle>
          <a:p>
            <a:fld id="{5EEBD6BC-8B9C-43ED-B458-88CF1EB42C64}" type="slidenum">
              <a:rPr lang="en-US" smtClean="0"/>
              <a:pPr/>
              <a:t>‹#›</a:t>
            </a:fld>
            <a:endParaRPr lang="en-US"/>
          </a:p>
        </p:txBody>
      </p:sp>
      <p:sp>
        <p:nvSpPr>
          <p:cNvPr id="41" name="Oval 40"/>
          <p:cNvSpPr/>
          <p:nvPr/>
        </p:nvSpPr>
        <p:spPr>
          <a:xfrm>
            <a:off x="8611255" y="5867400"/>
            <a:ext cx="990858"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5"/>
          <p:cNvSpPr>
            <a:spLocks noEditPoints="1"/>
          </p:cNvSpPr>
          <p:nvPr/>
        </p:nvSpPr>
        <p:spPr bwMode="auto">
          <a:xfrm>
            <a:off x="1" y="1588"/>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5"/>
          <p:cNvSpPr>
            <a:spLocks noEditPoints="1"/>
          </p:cNvSpPr>
          <p:nvPr/>
        </p:nvSpPr>
        <p:spPr bwMode="auto">
          <a:xfrm>
            <a:off x="1" y="1588"/>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ooter Placeholder 4"/>
          <p:cNvSpPr>
            <a:spLocks noGrp="1"/>
          </p:cNvSpPr>
          <p:nvPr>
            <p:ph type="ftr" sz="quarter" idx="3"/>
          </p:nvPr>
        </p:nvSpPr>
        <p:spPr>
          <a:xfrm>
            <a:off x="561257" y="6391840"/>
            <a:ext cx="3860800" cy="304801"/>
          </a:xfrm>
          <a:prstGeom prst="rect">
            <a:avLst/>
          </a:prstGeom>
        </p:spPr>
        <p:txBody>
          <a:bodyPr vert="horz" lIns="91440" tIns="45720" rIns="91440" bIns="45720" rtlCol="0" anchor="ctr"/>
          <a:lstStyle>
            <a:lvl1pPr algn="l">
              <a:defRPr sz="1000" b="1" i="0">
                <a:solidFill>
                  <a:schemeClr val="accent1"/>
                </a:solidFill>
                <a:latin typeface="+mn-lt"/>
                <a:cs typeface="Helvetica Light"/>
              </a:defRPr>
            </a:lvl1pPr>
          </a:lstStyle>
          <a:p>
            <a:endParaRPr lang="en-US"/>
          </a:p>
        </p:txBody>
      </p:sp>
      <p:sp>
        <p:nvSpPr>
          <p:cNvPr id="4" name="Date Placeholder 3"/>
          <p:cNvSpPr>
            <a:spLocks noGrp="1"/>
          </p:cNvSpPr>
          <p:nvPr>
            <p:ph type="dt" sz="half" idx="2"/>
          </p:nvPr>
        </p:nvSpPr>
        <p:spPr>
          <a:xfrm>
            <a:off x="10653713" y="6394408"/>
            <a:ext cx="990857" cy="304799"/>
          </a:xfrm>
          <a:prstGeom prst="rect">
            <a:avLst/>
          </a:prstGeom>
        </p:spPr>
        <p:txBody>
          <a:bodyPr vert="horz" lIns="91440" tIns="45720" rIns="91440" bIns="45720" rtlCol="0" anchor="ctr"/>
          <a:lstStyle>
            <a:lvl1pPr algn="r">
              <a:defRPr sz="1000" b="1" i="0">
                <a:solidFill>
                  <a:schemeClr val="accent1"/>
                </a:solidFill>
                <a:latin typeface="+mn-lt"/>
                <a:cs typeface="Helvetica Light"/>
              </a:defRPr>
            </a:lvl1pPr>
          </a:lstStyle>
          <a:p>
            <a:endParaRPr lang="en-US"/>
          </a:p>
        </p:txBody>
      </p:sp>
    </p:spTree>
    <p:extLst>
      <p:ext uri="{BB962C8B-B14F-4D97-AF65-F5344CB8AC3E}">
        <p14:creationId xmlns:p14="http://schemas.microsoft.com/office/powerpoint/2010/main" val="2225148922"/>
      </p:ext>
    </p:extLst>
  </p:cSld>
  <p:clrMap bg1="dk1" tx1="lt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txStyles>
    <p:titleStyle>
      <a:lvl1pPr algn="l" defTabSz="457200" rtl="0" eaLnBrk="1" latinLnBrk="0" hangingPunct="1">
        <a:spcBef>
          <a:spcPct val="0"/>
        </a:spcBef>
        <a:buNone/>
        <a:defRPr sz="3600" b="0" i="0" kern="1200">
          <a:solidFill>
            <a:schemeClr val="tx2"/>
          </a:solidFill>
          <a:latin typeface="+mj-lt"/>
          <a:ea typeface="+mj-ea"/>
          <a:cs typeface="Helvetica Light"/>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SzPct val="80000"/>
        <a:buFont typeface="Wingdings 3" charset="2"/>
        <a:buChar char=""/>
        <a:defRPr sz="1800" b="0" i="0" kern="1200">
          <a:solidFill>
            <a:schemeClr val="bg1">
              <a:lumMod val="75000"/>
              <a:lumOff val="25000"/>
            </a:schemeClr>
          </a:solidFill>
          <a:latin typeface="+mn-lt"/>
          <a:ea typeface="+mn-ea"/>
          <a:cs typeface="Helvetica Light"/>
        </a:defRPr>
      </a:lvl1pPr>
      <a:lvl2pPr marL="742950" indent="-285750" algn="l" defTabSz="457200" rtl="0" eaLnBrk="1" latinLnBrk="0" hangingPunct="1">
        <a:spcBef>
          <a:spcPct val="20000"/>
        </a:spcBef>
        <a:spcAft>
          <a:spcPts val="600"/>
        </a:spcAft>
        <a:buClr>
          <a:schemeClr val="accent1"/>
        </a:buClr>
        <a:buSzPct val="80000"/>
        <a:buFont typeface="Wingdings 3" charset="2"/>
        <a:buChar char=""/>
        <a:defRPr sz="1600" b="0" i="0" kern="1200">
          <a:solidFill>
            <a:schemeClr val="bg1">
              <a:lumMod val="75000"/>
              <a:lumOff val="25000"/>
            </a:schemeClr>
          </a:solidFill>
          <a:latin typeface="+mn-lt"/>
          <a:ea typeface="+mn-ea"/>
          <a:cs typeface="Helvetica Light"/>
        </a:defRPr>
      </a:lvl2pPr>
      <a:lvl3pPr marL="1143000" indent="-228600" algn="l" defTabSz="457200" rtl="0" eaLnBrk="1" latinLnBrk="0" hangingPunct="1">
        <a:spcBef>
          <a:spcPct val="20000"/>
        </a:spcBef>
        <a:spcAft>
          <a:spcPts val="600"/>
        </a:spcAft>
        <a:buClr>
          <a:schemeClr val="accent1"/>
        </a:buClr>
        <a:buSzPct val="80000"/>
        <a:buFont typeface="Wingdings 3" charset="2"/>
        <a:buChar char=""/>
        <a:defRPr sz="1400" b="0" i="0" kern="1200">
          <a:solidFill>
            <a:schemeClr val="bg1">
              <a:lumMod val="75000"/>
              <a:lumOff val="25000"/>
            </a:schemeClr>
          </a:solidFill>
          <a:latin typeface="+mn-lt"/>
          <a:ea typeface="+mn-ea"/>
          <a:cs typeface="Helvetica Light"/>
        </a:defRPr>
      </a:lvl3pPr>
      <a:lvl4pPr marL="16002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bg1">
              <a:lumMod val="75000"/>
              <a:lumOff val="25000"/>
            </a:schemeClr>
          </a:solidFill>
          <a:latin typeface="+mn-lt"/>
          <a:ea typeface="+mn-ea"/>
          <a:cs typeface="Helvetica Light"/>
        </a:defRPr>
      </a:lvl4pPr>
      <a:lvl5pPr marL="2057400" indent="-228600" algn="l" defTabSz="457200" rtl="0" eaLnBrk="1" latinLnBrk="0" hangingPunct="1">
        <a:spcBef>
          <a:spcPct val="20000"/>
        </a:spcBef>
        <a:spcAft>
          <a:spcPts val="600"/>
        </a:spcAft>
        <a:buClr>
          <a:schemeClr val="accent1"/>
        </a:buClr>
        <a:buSzPct val="80000"/>
        <a:buFont typeface="Wingdings 3" charset="2"/>
        <a:buChar char=""/>
        <a:defRPr sz="1200" b="0" i="0" kern="1200">
          <a:solidFill>
            <a:schemeClr val="bg1">
              <a:lumMod val="75000"/>
              <a:lumOff val="25000"/>
            </a:schemeClr>
          </a:solidFill>
          <a:latin typeface="+mn-lt"/>
          <a:ea typeface="+mn-ea"/>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4336" y="3645304"/>
            <a:ext cx="9306232" cy="1470025"/>
          </a:xfrm>
        </p:spPr>
        <p:txBody>
          <a:bodyPr>
            <a:noAutofit/>
            <a:scene3d>
              <a:camera prst="orthographicFront"/>
              <a:lightRig rig="threePt" dir="t"/>
            </a:scene3d>
            <a:sp3d extrusionH="57150">
              <a:bevelT w="95250" h="101600"/>
            </a:sp3d>
          </a:bodyPr>
          <a:lstStyle/>
          <a:p>
            <a:pPr algn="r"/>
            <a:r>
              <a:rPr lang="en-US" sz="6000" b="1" dirty="0">
                <a:effectLst>
                  <a:outerShdw blurRad="127000" dist="114300" dir="2700000" algn="tl" rotWithShape="0">
                    <a:prstClr val="black">
                      <a:alpha val="40000"/>
                    </a:prstClr>
                  </a:outerShdw>
                </a:effectLst>
              </a:rPr>
              <a:t>Process of Technological Change: </a:t>
            </a:r>
            <a:br>
              <a:rPr lang="en-US" sz="6000" b="1" dirty="0">
                <a:effectLst>
                  <a:outerShdw blurRad="127000" dist="114300" dir="2700000" algn="tl" rotWithShape="0">
                    <a:prstClr val="black">
                      <a:alpha val="40000"/>
                    </a:prstClr>
                  </a:outerShdw>
                </a:effectLst>
              </a:rPr>
            </a:br>
            <a:r>
              <a:rPr lang="en-US" sz="6000" b="1" dirty="0">
                <a:solidFill>
                  <a:srgbClr val="008000"/>
                </a:solidFill>
                <a:effectLst>
                  <a:outerShdw blurRad="127000" dist="114300" dir="2700000" algn="tl" rotWithShape="0">
                    <a:prstClr val="black">
                      <a:alpha val="40000"/>
                    </a:prstClr>
                  </a:outerShdw>
                </a:effectLst>
              </a:rPr>
              <a:t>Innovation</a:t>
            </a:r>
          </a:p>
        </p:txBody>
      </p:sp>
      <p:sp>
        <p:nvSpPr>
          <p:cNvPr id="4" name="Rectangle 6"/>
          <p:cNvSpPr>
            <a:spLocks noChangeArrowheads="1"/>
          </p:cNvSpPr>
          <p:nvPr/>
        </p:nvSpPr>
        <p:spPr bwMode="auto">
          <a:xfrm>
            <a:off x="8229293" y="1128916"/>
            <a:ext cx="25812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8000" b="1" dirty="0">
                <a:solidFill>
                  <a:srgbClr val="4D4D4D"/>
                </a:solidFill>
                <a:effectLst>
                  <a:outerShdw blurRad="38100" dist="38100" dir="2700000" algn="tl">
                    <a:srgbClr val="000000"/>
                  </a:outerShdw>
                </a:effectLst>
                <a:latin typeface="Berlin Sans FB" panose="020E0602020502020306" pitchFamily="34" charset="0"/>
              </a:rPr>
              <a:t>Ch. 3</a:t>
            </a:r>
          </a:p>
        </p:txBody>
      </p:sp>
    </p:spTree>
    <p:extLst>
      <p:ext uri="{BB962C8B-B14F-4D97-AF65-F5344CB8AC3E}">
        <p14:creationId xmlns:p14="http://schemas.microsoft.com/office/powerpoint/2010/main" val="20052732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981200" y="762000"/>
            <a:ext cx="8229600" cy="1143000"/>
          </a:xfrm>
        </p:spPr>
        <p:txBody>
          <a:bodyPr/>
          <a:lstStyle/>
          <a:p>
            <a:r>
              <a:rPr lang="id-ID" sz="5400" smtClean="0"/>
              <a:t>Technical change consists of</a:t>
            </a:r>
            <a:r>
              <a:rPr lang="en-US" sz="5400" smtClean="0"/>
              <a:t>:</a:t>
            </a:r>
            <a:r>
              <a:rPr lang="en-US" sz="6600" smtClean="0"/>
              <a:t> </a:t>
            </a:r>
            <a:endParaRPr lang="en-US" sz="6600"/>
          </a:p>
        </p:txBody>
      </p:sp>
      <p:sp>
        <p:nvSpPr>
          <p:cNvPr id="50179" name="Rectangle 3"/>
          <p:cNvSpPr>
            <a:spLocks noGrp="1" noChangeArrowheads="1"/>
          </p:cNvSpPr>
          <p:nvPr>
            <p:ph idx="1"/>
          </p:nvPr>
        </p:nvSpPr>
        <p:spPr>
          <a:xfrm>
            <a:off x="1981200" y="2362200"/>
            <a:ext cx="8229600" cy="2286000"/>
          </a:xfrm>
        </p:spPr>
        <p:txBody>
          <a:bodyPr>
            <a:normAutofit fontScale="85000" lnSpcReduction="20000"/>
          </a:bodyPr>
          <a:lstStyle/>
          <a:p>
            <a:pPr>
              <a:buFontTx/>
              <a:buNone/>
            </a:pPr>
            <a:r>
              <a:rPr lang="id-ID" sz="5400" smtClean="0">
                <a:latin typeface="CG Omega" pitchFamily="34" charset="0"/>
              </a:rPr>
              <a:t>Two closely linked processes</a:t>
            </a:r>
            <a:r>
              <a:rPr lang="en-US" sz="5400" smtClean="0">
                <a:latin typeface="CG Omega" pitchFamily="34" charset="0"/>
              </a:rPr>
              <a:t>:</a:t>
            </a:r>
            <a:r>
              <a:rPr lang="en-US" sz="6000" smtClean="0">
                <a:latin typeface="CG Omega" pitchFamily="34" charset="0"/>
              </a:rPr>
              <a:t> </a:t>
            </a:r>
            <a:endParaRPr lang="en-US" sz="6000">
              <a:latin typeface="CG Omega" pitchFamily="34" charset="0"/>
            </a:endParaRPr>
          </a:p>
          <a:p>
            <a:pPr marL="1497013" lvl="1" indent="-1039813">
              <a:buBlip>
                <a:blip r:embed="rId2"/>
              </a:buBlip>
            </a:pPr>
            <a:r>
              <a:rPr lang="id-ID" sz="5400" smtClean="0">
                <a:latin typeface="CG Omega" pitchFamily="34" charset="0"/>
              </a:rPr>
              <a:t>Innovation</a:t>
            </a:r>
            <a:r>
              <a:rPr lang="en-US" sz="5400" smtClean="0">
                <a:latin typeface="CG Omega" pitchFamily="34" charset="0"/>
              </a:rPr>
              <a:t>, </a:t>
            </a:r>
            <a:r>
              <a:rPr lang="id-ID" sz="5400" smtClean="0">
                <a:latin typeface="CG Omega" pitchFamily="34" charset="0"/>
              </a:rPr>
              <a:t>and</a:t>
            </a:r>
            <a:r>
              <a:rPr lang="en-US" sz="5400" smtClean="0">
                <a:latin typeface="CG Omega" pitchFamily="34" charset="0"/>
              </a:rPr>
              <a:t> </a:t>
            </a:r>
            <a:endParaRPr lang="en-US" sz="5400">
              <a:latin typeface="CG Omega" pitchFamily="34" charset="0"/>
            </a:endParaRPr>
          </a:p>
          <a:p>
            <a:pPr marL="1497013" lvl="1" indent="-1039813">
              <a:buBlip>
                <a:blip r:embed="rId2"/>
              </a:buBlip>
            </a:pPr>
            <a:r>
              <a:rPr lang="id-ID" sz="5400" smtClean="0">
                <a:latin typeface="CG Omega" pitchFamily="34" charset="0"/>
              </a:rPr>
              <a:t>Diffusion</a:t>
            </a:r>
            <a:r>
              <a:rPr lang="en-US" sz="5400" smtClean="0">
                <a:latin typeface="CG Omega" pitchFamily="34" charset="0"/>
              </a:rPr>
              <a:t> </a:t>
            </a:r>
            <a:r>
              <a:rPr lang="en-US" sz="5400">
                <a:latin typeface="CG Omega" pitchFamily="34" charset="0"/>
              </a:rPr>
              <a:t>(penyebaran),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sz="7200" dirty="0" smtClean="0"/>
              <a:t>We will focus on</a:t>
            </a:r>
            <a:endParaRPr lang="en-US" sz="7200" dirty="0"/>
          </a:p>
        </p:txBody>
      </p:sp>
      <p:sp>
        <p:nvSpPr>
          <p:cNvPr id="46083" name="Rectangle 3"/>
          <p:cNvSpPr>
            <a:spLocks noGrp="1" noChangeArrowheads="1"/>
          </p:cNvSpPr>
          <p:nvPr>
            <p:ph idx="1"/>
          </p:nvPr>
        </p:nvSpPr>
        <p:spPr>
          <a:xfrm>
            <a:off x="2893142" y="2652252"/>
            <a:ext cx="6705600" cy="3200400"/>
          </a:xfrm>
        </p:spPr>
        <p:txBody>
          <a:bodyPr>
            <a:normAutofit/>
          </a:bodyPr>
          <a:lstStyle/>
          <a:p>
            <a:pPr marL="0" indent="0" algn="just">
              <a:buNone/>
            </a:pPr>
            <a:r>
              <a:rPr lang="en-US" sz="7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haroni" panose="02010803020104030203" pitchFamily="2" charset="-79"/>
                <a:cs typeface="Aharoni" panose="02010803020104030203" pitchFamily="2" charset="-79"/>
              </a:rPr>
              <a:t>The process of </a:t>
            </a:r>
          </a:p>
          <a:p>
            <a:pPr marL="0" indent="0" algn="just">
              <a:buNone/>
            </a:pPr>
            <a:r>
              <a:rPr lang="en-US" sz="7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haroni" panose="02010803020104030203" pitchFamily="2" charset="-79"/>
                <a:cs typeface="Aharoni" panose="02010803020104030203" pitchFamily="2" charset="-79"/>
              </a:rPr>
              <a:t>INNOVATION</a:t>
            </a:r>
            <a:endParaRPr lang="en-US" sz="7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haroni" panose="02010803020104030203" pitchFamily="2" charset="-79"/>
              <a:cs typeface="Aharoni" panose="02010803020104030203" pitchFamily="2" charset="-79"/>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id-ID" sz="6600" smtClean="0"/>
              <a:t>Innovation, </a:t>
            </a:r>
            <a:endParaRPr lang="en-US" sz="6600"/>
          </a:p>
        </p:txBody>
      </p:sp>
      <p:sp>
        <p:nvSpPr>
          <p:cNvPr id="49155" name="Rectangle 3"/>
          <p:cNvSpPr>
            <a:spLocks noGrp="1" noChangeArrowheads="1"/>
          </p:cNvSpPr>
          <p:nvPr>
            <p:ph idx="1"/>
          </p:nvPr>
        </p:nvSpPr>
        <p:spPr/>
        <p:txBody>
          <a:bodyPr>
            <a:normAutofit fontScale="92500"/>
          </a:bodyPr>
          <a:lstStyle/>
          <a:p>
            <a:pPr marL="0" indent="0">
              <a:buNone/>
            </a:pPr>
            <a:r>
              <a:rPr lang="id-ID" sz="3600" smtClean="0">
                <a:latin typeface="CG Omega" pitchFamily="34" charset="0"/>
              </a:rPr>
              <a:t>Specifically, we will address such questions</a:t>
            </a:r>
            <a:r>
              <a:rPr lang="en-US" sz="3600" smtClean="0">
                <a:latin typeface="CG Omega" pitchFamily="34" charset="0"/>
              </a:rPr>
              <a:t>:</a:t>
            </a:r>
            <a:endParaRPr lang="en-US" sz="3600">
              <a:latin typeface="CG Omega" pitchFamily="34" charset="0"/>
            </a:endParaRPr>
          </a:p>
          <a:p>
            <a:pPr marL="895350" lvl="1" indent="-533400">
              <a:buFontTx/>
              <a:buAutoNum type="arabicPeriod"/>
            </a:pPr>
            <a:r>
              <a:rPr lang="id-ID" sz="3200" smtClean="0">
                <a:latin typeface="CG Omega" pitchFamily="34" charset="0"/>
              </a:rPr>
              <a:t>What are the different type of innovation</a:t>
            </a:r>
            <a:r>
              <a:rPr lang="en-US" sz="3200" smtClean="0">
                <a:latin typeface="CG Omega" pitchFamily="34" charset="0"/>
              </a:rPr>
              <a:t>?</a:t>
            </a:r>
            <a:endParaRPr lang="en-US" sz="3200">
              <a:latin typeface="CG Omega" pitchFamily="34" charset="0"/>
            </a:endParaRPr>
          </a:p>
          <a:p>
            <a:pPr marL="895350" lvl="1" indent="-533400">
              <a:buFontTx/>
              <a:buAutoNum type="arabicPeriod"/>
            </a:pPr>
            <a:r>
              <a:rPr lang="id-ID" sz="3200" smtClean="0">
                <a:latin typeface="CG Omega" pitchFamily="34" charset="0"/>
              </a:rPr>
              <a:t>What are the dynamics of technoloty evoltion</a:t>
            </a:r>
            <a:r>
              <a:rPr lang="en-US" sz="3200" smtClean="0">
                <a:latin typeface="CG Omega" pitchFamily="34" charset="0"/>
              </a:rPr>
              <a:t>?</a:t>
            </a:r>
            <a:endParaRPr lang="en-US" sz="3200">
              <a:latin typeface="CG Omega" pitchFamily="34" charset="0"/>
            </a:endParaRPr>
          </a:p>
          <a:p>
            <a:pPr marL="895350" lvl="1" indent="-533400">
              <a:buFontTx/>
              <a:buAutoNum type="arabicPeriod"/>
            </a:pPr>
            <a:r>
              <a:rPr lang="id-ID" sz="3200" smtClean="0">
                <a:latin typeface="CG Omega" pitchFamily="34" charset="0"/>
              </a:rPr>
              <a:t>What are the characteristics of innovative firms</a:t>
            </a:r>
            <a:r>
              <a:rPr lang="en-US" sz="3200" smtClean="0">
                <a:latin typeface="CG Omega" pitchFamily="34" charset="0"/>
              </a:rPr>
              <a:t>? </a:t>
            </a:r>
            <a:endParaRPr lang="en-US" sz="3200">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ctrTitle"/>
          </p:nvPr>
        </p:nvSpPr>
        <p:spPr>
          <a:xfrm>
            <a:off x="2133600" y="2682876"/>
            <a:ext cx="7772400" cy="1736725"/>
          </a:xfrm>
        </p:spPr>
        <p:txBody>
          <a:bodyPr/>
          <a:lstStyle/>
          <a:p>
            <a:r>
              <a:rPr lang="id-ID" sz="7200" smtClean="0"/>
              <a:t>The Dynamics of Technological Change</a:t>
            </a:r>
            <a:endParaRPr lang="en-US" sz="720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Technological change can thus be described at two level:</a:t>
            </a:r>
            <a:endParaRPr lang="id-ID"/>
          </a:p>
        </p:txBody>
      </p:sp>
      <p:sp>
        <p:nvSpPr>
          <p:cNvPr id="3" name="Content Placeholder 2"/>
          <p:cNvSpPr>
            <a:spLocks noGrp="1"/>
          </p:cNvSpPr>
          <p:nvPr>
            <p:ph idx="1"/>
          </p:nvPr>
        </p:nvSpPr>
        <p:spPr/>
        <p:txBody>
          <a:bodyPr>
            <a:normAutofit/>
          </a:bodyPr>
          <a:lstStyle/>
          <a:p>
            <a:r>
              <a:rPr lang="id-ID" sz="3600" smtClean="0"/>
              <a:t>At the level of the individual firm, or</a:t>
            </a:r>
          </a:p>
          <a:p>
            <a:r>
              <a:rPr lang="id-ID" sz="3600" smtClean="0"/>
              <a:t>At the level of the technology</a:t>
            </a:r>
            <a:endParaRPr lang="id-ID" sz="3600"/>
          </a:p>
        </p:txBody>
      </p:sp>
    </p:spTree>
    <p:extLst>
      <p:ext uri="{BB962C8B-B14F-4D97-AF65-F5344CB8AC3E}">
        <p14:creationId xmlns:p14="http://schemas.microsoft.com/office/powerpoint/2010/main" val="42663445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71800" y="1873890"/>
            <a:ext cx="5334032" cy="2283823"/>
          </a:xfrm>
        </p:spPr>
        <p:txBody>
          <a:bodyPr/>
          <a:lstStyle/>
          <a:p>
            <a:r>
              <a:rPr lang="id-ID" sz="6000" b="1" smtClean="0">
                <a:solidFill>
                  <a:srgbClr val="FFFF00"/>
                </a:solidFill>
                <a:effectLst>
                  <a:outerShdw blurRad="38100" dist="38100" dir="2700000" algn="tl">
                    <a:srgbClr val="000000">
                      <a:alpha val="43137"/>
                    </a:srgbClr>
                  </a:outerShdw>
                </a:effectLst>
              </a:rPr>
              <a:t>Inovation Dynamics at The Firm Level</a:t>
            </a:r>
            <a:endParaRPr lang="id-ID" sz="6000" b="1">
              <a:solidFill>
                <a:srgbClr val="FFFF00"/>
              </a:solidFill>
              <a:effectLst>
                <a:outerShdw blurRad="38100" dist="38100" dir="2700000" algn="tl">
                  <a:srgbClr val="000000">
                    <a:alpha val="43137"/>
                  </a:srgbClr>
                </a:outerShdw>
              </a:effectLst>
            </a:endParaRPr>
          </a:p>
        </p:txBody>
      </p:sp>
      <p:sp>
        <p:nvSpPr>
          <p:cNvPr id="5" name="Text Placeholder 4"/>
          <p:cNvSpPr>
            <a:spLocks noGrp="1"/>
          </p:cNvSpPr>
          <p:nvPr>
            <p:ph type="body" idx="1"/>
          </p:nvPr>
        </p:nvSpPr>
        <p:spPr/>
        <p:txBody>
          <a:bodyPr/>
          <a:lstStyle/>
          <a:p>
            <a:endParaRPr lang="id-ID"/>
          </a:p>
        </p:txBody>
      </p:sp>
    </p:spTree>
    <p:extLst>
      <p:ext uri="{BB962C8B-B14F-4D97-AF65-F5344CB8AC3E}">
        <p14:creationId xmlns:p14="http://schemas.microsoft.com/office/powerpoint/2010/main" val="8366472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sz="6600"/>
              <a:t>Firm Level</a:t>
            </a:r>
          </a:p>
        </p:txBody>
      </p:sp>
      <p:sp>
        <p:nvSpPr>
          <p:cNvPr id="56323" name="Rectangle 3"/>
          <p:cNvSpPr>
            <a:spLocks noGrp="1" noChangeArrowheads="1"/>
          </p:cNvSpPr>
          <p:nvPr>
            <p:ph idx="1"/>
          </p:nvPr>
        </p:nvSpPr>
        <p:spPr/>
        <p:txBody>
          <a:bodyPr>
            <a:normAutofit/>
          </a:bodyPr>
          <a:lstStyle/>
          <a:p>
            <a:r>
              <a:rPr lang="id-ID" sz="4400" smtClean="0"/>
              <a:t>At the level of an individual firm, technological change may be dsescribed as a procdess of problem solving. </a:t>
            </a:r>
            <a:endParaRPr lang="en-US" sz="440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981200" y="533400"/>
            <a:ext cx="8229600" cy="1143000"/>
          </a:xfrm>
        </p:spPr>
        <p:txBody>
          <a:bodyPr/>
          <a:lstStyle/>
          <a:p>
            <a:r>
              <a:rPr lang="id-ID" sz="4400" smtClean="0"/>
              <a:t>We can identify four stages in proces of problem solving.</a:t>
            </a:r>
            <a:endParaRPr lang="en-US" sz="4400"/>
          </a:p>
        </p:txBody>
      </p:sp>
      <p:sp>
        <p:nvSpPr>
          <p:cNvPr id="55299" name="Rectangle 3"/>
          <p:cNvSpPr>
            <a:spLocks noGrp="1" noChangeArrowheads="1"/>
          </p:cNvSpPr>
          <p:nvPr>
            <p:ph idx="1"/>
          </p:nvPr>
        </p:nvSpPr>
        <p:spPr>
          <a:xfrm>
            <a:off x="1981200" y="2667000"/>
            <a:ext cx="8229600" cy="3429000"/>
          </a:xfrm>
        </p:spPr>
        <p:txBody>
          <a:bodyPr/>
          <a:lstStyle/>
          <a:p>
            <a:pPr marL="609600" indent="-609600">
              <a:buFontTx/>
              <a:buAutoNum type="arabicPeriod"/>
            </a:pPr>
            <a:r>
              <a:rPr lang="id-ID" sz="3600" smtClean="0">
                <a:latin typeface="CG Omega" pitchFamily="34" charset="0"/>
              </a:rPr>
              <a:t>Problem Recognition</a:t>
            </a:r>
            <a:r>
              <a:rPr lang="en-US" sz="3600" smtClean="0">
                <a:latin typeface="CG Omega" pitchFamily="34" charset="0"/>
              </a:rPr>
              <a:t>. </a:t>
            </a:r>
            <a:endParaRPr lang="en-US" sz="3600">
              <a:latin typeface="CG Omega" pitchFamily="34" charset="0"/>
            </a:endParaRPr>
          </a:p>
          <a:p>
            <a:pPr marL="609600" indent="-609600">
              <a:buFontTx/>
              <a:buAutoNum type="arabicPeriod"/>
            </a:pPr>
            <a:r>
              <a:rPr lang="id-ID" sz="3600" smtClean="0">
                <a:latin typeface="CG Omega" pitchFamily="34" charset="0"/>
              </a:rPr>
              <a:t>Technology Selection</a:t>
            </a:r>
            <a:r>
              <a:rPr lang="en-US" sz="3600" smtClean="0">
                <a:latin typeface="CG Omega" pitchFamily="34" charset="0"/>
              </a:rPr>
              <a:t>.</a:t>
            </a:r>
            <a:endParaRPr lang="en-US" sz="3600">
              <a:latin typeface="CG Omega" pitchFamily="34" charset="0"/>
            </a:endParaRPr>
          </a:p>
          <a:p>
            <a:pPr marL="609600" indent="-609600">
              <a:buFontTx/>
              <a:buAutoNum type="arabicPeriod"/>
            </a:pPr>
            <a:r>
              <a:rPr lang="id-ID" sz="3600" smtClean="0">
                <a:latin typeface="CG Omega" pitchFamily="34" charset="0"/>
              </a:rPr>
              <a:t>Solution Development</a:t>
            </a:r>
            <a:r>
              <a:rPr lang="en-US" sz="3600" smtClean="0">
                <a:latin typeface="CG Omega" pitchFamily="34" charset="0"/>
              </a:rPr>
              <a:t>.</a:t>
            </a:r>
            <a:endParaRPr lang="en-US" sz="3600">
              <a:latin typeface="CG Omega" pitchFamily="34" charset="0"/>
            </a:endParaRPr>
          </a:p>
          <a:p>
            <a:pPr marL="609600" indent="-609600">
              <a:buFontTx/>
              <a:buAutoNum type="arabicPeriod"/>
            </a:pPr>
            <a:r>
              <a:rPr lang="id-ID" sz="3600" smtClean="0">
                <a:latin typeface="CG Omega" pitchFamily="34" charset="0"/>
              </a:rPr>
              <a:t>Commercialization/implementation</a:t>
            </a:r>
            <a:r>
              <a:rPr lang="en-US" sz="3600" smtClean="0">
                <a:latin typeface="CG Omega" pitchFamily="34" charset="0"/>
              </a:rPr>
              <a:t>.</a:t>
            </a:r>
            <a:endParaRPr lang="en-US" sz="3600">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08" name="Rectangle 36"/>
          <p:cNvSpPr>
            <a:spLocks noChangeArrowheads="1"/>
          </p:cNvSpPr>
          <p:nvPr/>
        </p:nvSpPr>
        <p:spPr bwMode="auto">
          <a:xfrm>
            <a:off x="1722439" y="731839"/>
            <a:ext cx="8732837" cy="5151437"/>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a:p>
        </p:txBody>
      </p:sp>
      <p:grpSp>
        <p:nvGrpSpPr>
          <p:cNvPr id="54309" name="Group 37"/>
          <p:cNvGrpSpPr>
            <a:grpSpLocks/>
          </p:cNvGrpSpPr>
          <p:nvPr/>
        </p:nvGrpSpPr>
        <p:grpSpPr bwMode="auto">
          <a:xfrm>
            <a:off x="1844676" y="1219201"/>
            <a:ext cx="8640763" cy="4367213"/>
            <a:chOff x="202" y="768"/>
            <a:chExt cx="5443" cy="2751"/>
          </a:xfrm>
        </p:grpSpPr>
        <p:sp>
          <p:nvSpPr>
            <p:cNvPr id="54277" name="Text Box 5"/>
            <p:cNvSpPr txBox="1">
              <a:spLocks noChangeArrowheads="1"/>
            </p:cNvSpPr>
            <p:nvPr/>
          </p:nvSpPr>
          <p:spPr bwMode="auto">
            <a:xfrm>
              <a:off x="406" y="956"/>
              <a:ext cx="983" cy="421"/>
            </a:xfrm>
            <a:prstGeom prst="rect">
              <a:avLst/>
            </a:prstGeom>
            <a:solidFill>
              <a:srgbClr val="FFFFFF"/>
            </a:solidFill>
            <a:ln w="9525">
              <a:solidFill>
                <a:srgbClr val="000000"/>
              </a:solidFill>
              <a:miter lim="800000"/>
              <a:headEnd/>
              <a:tailEnd/>
            </a:ln>
          </p:spPr>
          <p:txBody>
            <a:bodyPr/>
            <a:lstStyle/>
            <a:p>
              <a:pPr algn="ctr"/>
              <a:r>
                <a:rPr lang="en-US" sz="1400">
                  <a:solidFill>
                    <a:srgbClr val="FF00FF"/>
                  </a:solidFill>
                  <a:latin typeface="CG Omega" pitchFamily="34" charset="0"/>
                </a:rPr>
                <a:t>PROBLEM</a:t>
              </a:r>
            </a:p>
            <a:p>
              <a:pPr algn="ctr"/>
              <a:r>
                <a:rPr lang="en-US" sz="1400">
                  <a:solidFill>
                    <a:srgbClr val="FF00FF"/>
                  </a:solidFill>
                  <a:latin typeface="CG Omega" pitchFamily="34" charset="0"/>
                </a:rPr>
                <a:t>RECOGNITION</a:t>
              </a:r>
              <a:endParaRPr lang="en-US" sz="2800">
                <a:solidFill>
                  <a:srgbClr val="FF00FF"/>
                </a:solidFill>
                <a:latin typeface="CG Omega" pitchFamily="34" charset="0"/>
              </a:endParaRPr>
            </a:p>
          </p:txBody>
        </p:sp>
        <p:sp>
          <p:nvSpPr>
            <p:cNvPr id="54278" name="Text Box 6"/>
            <p:cNvSpPr txBox="1">
              <a:spLocks noChangeArrowheads="1"/>
            </p:cNvSpPr>
            <p:nvPr/>
          </p:nvSpPr>
          <p:spPr bwMode="auto">
            <a:xfrm>
              <a:off x="1715" y="962"/>
              <a:ext cx="984" cy="421"/>
            </a:xfrm>
            <a:prstGeom prst="rect">
              <a:avLst/>
            </a:prstGeom>
            <a:solidFill>
              <a:srgbClr val="FFFFFF"/>
            </a:solidFill>
            <a:ln w="9525">
              <a:solidFill>
                <a:srgbClr val="000000"/>
              </a:solidFill>
              <a:miter lim="800000"/>
              <a:headEnd/>
              <a:tailEnd/>
            </a:ln>
          </p:spPr>
          <p:txBody>
            <a:bodyPr/>
            <a:lstStyle/>
            <a:p>
              <a:pPr algn="ctr"/>
              <a:r>
                <a:rPr lang="en-US" sz="1400">
                  <a:solidFill>
                    <a:srgbClr val="FF00FF"/>
                  </a:solidFill>
                  <a:latin typeface="CG Omega" pitchFamily="34" charset="0"/>
                </a:rPr>
                <a:t>TECHNOLOGY</a:t>
              </a:r>
            </a:p>
            <a:p>
              <a:pPr algn="ctr"/>
              <a:r>
                <a:rPr lang="en-US" sz="1400">
                  <a:solidFill>
                    <a:srgbClr val="FF00FF"/>
                  </a:solidFill>
                  <a:latin typeface="CG Omega" pitchFamily="34" charset="0"/>
                </a:rPr>
                <a:t>SELECTION</a:t>
              </a:r>
              <a:endParaRPr lang="en-US" sz="2800">
                <a:solidFill>
                  <a:srgbClr val="FF00FF"/>
                </a:solidFill>
                <a:latin typeface="CG Omega" pitchFamily="34" charset="0"/>
              </a:endParaRPr>
            </a:p>
          </p:txBody>
        </p:sp>
        <p:sp>
          <p:nvSpPr>
            <p:cNvPr id="54279" name="Text Box 7"/>
            <p:cNvSpPr txBox="1">
              <a:spLocks noChangeArrowheads="1"/>
            </p:cNvSpPr>
            <p:nvPr/>
          </p:nvSpPr>
          <p:spPr bwMode="auto">
            <a:xfrm>
              <a:off x="2981" y="962"/>
              <a:ext cx="1055" cy="421"/>
            </a:xfrm>
            <a:prstGeom prst="rect">
              <a:avLst/>
            </a:prstGeom>
            <a:solidFill>
              <a:srgbClr val="FFFFFF"/>
            </a:solidFill>
            <a:ln w="9525">
              <a:solidFill>
                <a:srgbClr val="000000"/>
              </a:solidFill>
              <a:miter lim="800000"/>
              <a:headEnd/>
              <a:tailEnd/>
            </a:ln>
          </p:spPr>
          <p:txBody>
            <a:bodyPr/>
            <a:lstStyle/>
            <a:p>
              <a:pPr algn="ctr"/>
              <a:r>
                <a:rPr lang="en-US" sz="1400">
                  <a:solidFill>
                    <a:srgbClr val="FF00FF"/>
                  </a:solidFill>
                  <a:latin typeface="CG Omega" pitchFamily="34" charset="0"/>
                </a:rPr>
                <a:t>SOLUTION</a:t>
              </a:r>
            </a:p>
            <a:p>
              <a:pPr algn="ctr"/>
              <a:r>
                <a:rPr lang="en-US" sz="1400">
                  <a:solidFill>
                    <a:srgbClr val="FF00FF"/>
                  </a:solidFill>
                  <a:latin typeface="CG Omega" pitchFamily="34" charset="0"/>
                </a:rPr>
                <a:t>DEVELOPMENT</a:t>
              </a:r>
              <a:endParaRPr lang="en-US" sz="2800">
                <a:solidFill>
                  <a:srgbClr val="FF00FF"/>
                </a:solidFill>
                <a:latin typeface="CG Omega" pitchFamily="34" charset="0"/>
              </a:endParaRPr>
            </a:p>
          </p:txBody>
        </p:sp>
        <p:sp>
          <p:nvSpPr>
            <p:cNvPr id="54280" name="Text Box 8"/>
            <p:cNvSpPr txBox="1">
              <a:spLocks noChangeArrowheads="1"/>
            </p:cNvSpPr>
            <p:nvPr/>
          </p:nvSpPr>
          <p:spPr bwMode="auto">
            <a:xfrm>
              <a:off x="4262" y="962"/>
              <a:ext cx="1076" cy="421"/>
            </a:xfrm>
            <a:prstGeom prst="rect">
              <a:avLst/>
            </a:prstGeom>
            <a:solidFill>
              <a:srgbClr val="FFFFFF"/>
            </a:solidFill>
            <a:ln w="9525">
              <a:solidFill>
                <a:srgbClr val="000000"/>
              </a:solidFill>
              <a:miter lim="800000"/>
              <a:headEnd/>
              <a:tailEnd/>
            </a:ln>
          </p:spPr>
          <p:txBody>
            <a:bodyPr/>
            <a:lstStyle/>
            <a:p>
              <a:pPr algn="ctr"/>
              <a:r>
                <a:rPr lang="en-US" sz="1400">
                  <a:solidFill>
                    <a:srgbClr val="FF00FF"/>
                  </a:solidFill>
                  <a:latin typeface="CG Omega" pitchFamily="34" charset="0"/>
                </a:rPr>
                <a:t>COMMERCIALI-</a:t>
              </a:r>
            </a:p>
            <a:p>
              <a:pPr algn="ctr"/>
              <a:r>
                <a:rPr lang="en-US" sz="1400">
                  <a:solidFill>
                    <a:srgbClr val="FF00FF"/>
                  </a:solidFill>
                  <a:latin typeface="CG Omega" pitchFamily="34" charset="0"/>
                </a:rPr>
                <a:t>ZATION</a:t>
              </a:r>
              <a:endParaRPr lang="en-US" sz="2800">
                <a:solidFill>
                  <a:srgbClr val="FF00FF"/>
                </a:solidFill>
                <a:latin typeface="CG Omega" pitchFamily="34" charset="0"/>
              </a:endParaRPr>
            </a:p>
          </p:txBody>
        </p:sp>
        <p:sp>
          <p:nvSpPr>
            <p:cNvPr id="54281" name="Line 9"/>
            <p:cNvSpPr>
              <a:spLocks noChangeShapeType="1"/>
            </p:cNvSpPr>
            <p:nvPr/>
          </p:nvSpPr>
          <p:spPr bwMode="auto">
            <a:xfrm>
              <a:off x="1388" y="1162"/>
              <a:ext cx="315" cy="8"/>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2" name="Line 10"/>
            <p:cNvSpPr>
              <a:spLocks noChangeShapeType="1"/>
            </p:cNvSpPr>
            <p:nvPr/>
          </p:nvSpPr>
          <p:spPr bwMode="auto">
            <a:xfrm>
              <a:off x="2693" y="1144"/>
              <a:ext cx="267" cy="0"/>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3" name="Line 11"/>
            <p:cNvSpPr>
              <a:spLocks noChangeShapeType="1"/>
            </p:cNvSpPr>
            <p:nvPr/>
          </p:nvSpPr>
          <p:spPr bwMode="auto">
            <a:xfrm>
              <a:off x="4036" y="1135"/>
              <a:ext cx="228" cy="9"/>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4" name="Line 12"/>
            <p:cNvSpPr>
              <a:spLocks noChangeShapeType="1"/>
            </p:cNvSpPr>
            <p:nvPr/>
          </p:nvSpPr>
          <p:spPr bwMode="auto">
            <a:xfrm flipV="1">
              <a:off x="886" y="768"/>
              <a:ext cx="7" cy="179"/>
            </a:xfrm>
            <a:prstGeom prst="line">
              <a:avLst/>
            </a:prstGeom>
            <a:noFill/>
            <a:ln w="28575">
              <a:solidFill>
                <a:srgbClr val="0066FF"/>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54285" name="Line 13"/>
            <p:cNvSpPr>
              <a:spLocks noChangeShapeType="1"/>
            </p:cNvSpPr>
            <p:nvPr/>
          </p:nvSpPr>
          <p:spPr bwMode="auto">
            <a:xfrm flipV="1">
              <a:off x="2196" y="774"/>
              <a:ext cx="7" cy="179"/>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6" name="Line 14"/>
            <p:cNvSpPr>
              <a:spLocks noChangeShapeType="1"/>
            </p:cNvSpPr>
            <p:nvPr/>
          </p:nvSpPr>
          <p:spPr bwMode="auto">
            <a:xfrm flipV="1">
              <a:off x="3497" y="771"/>
              <a:ext cx="8" cy="179"/>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7" name="Line 15"/>
            <p:cNvSpPr>
              <a:spLocks noChangeShapeType="1"/>
            </p:cNvSpPr>
            <p:nvPr/>
          </p:nvSpPr>
          <p:spPr bwMode="auto">
            <a:xfrm flipV="1">
              <a:off x="4775" y="769"/>
              <a:ext cx="8" cy="178"/>
            </a:xfrm>
            <a:prstGeom prst="line">
              <a:avLst/>
            </a:prstGeom>
            <a:noFill/>
            <a:ln w="28575">
              <a:solidFill>
                <a:srgbClr val="0066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8" name="Line 16"/>
            <p:cNvSpPr>
              <a:spLocks noChangeShapeType="1"/>
            </p:cNvSpPr>
            <p:nvPr/>
          </p:nvSpPr>
          <p:spPr bwMode="auto">
            <a:xfrm>
              <a:off x="886" y="777"/>
              <a:ext cx="3905" cy="0"/>
            </a:xfrm>
            <a:prstGeom prst="line">
              <a:avLst/>
            </a:prstGeom>
            <a:noFill/>
            <a:ln w="28575">
              <a:solidFill>
                <a:srgbClr val="0066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9" name="Text Box 17"/>
            <p:cNvSpPr txBox="1">
              <a:spLocks noChangeArrowheads="1"/>
            </p:cNvSpPr>
            <p:nvPr/>
          </p:nvSpPr>
          <p:spPr bwMode="auto">
            <a:xfrm>
              <a:off x="413" y="1384"/>
              <a:ext cx="1014"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a:latin typeface="CG Omega" pitchFamily="34" charset="0"/>
                </a:rPr>
                <a:t>Triggers</a:t>
              </a:r>
              <a:endParaRPr lang="en-US" sz="2800">
                <a:latin typeface="CG Omega" pitchFamily="34" charset="0"/>
              </a:endParaRPr>
            </a:p>
          </p:txBody>
        </p:sp>
        <p:sp>
          <p:nvSpPr>
            <p:cNvPr id="54290" name="Text Box 18"/>
            <p:cNvSpPr txBox="1">
              <a:spLocks noChangeArrowheads="1"/>
            </p:cNvSpPr>
            <p:nvPr/>
          </p:nvSpPr>
          <p:spPr bwMode="auto">
            <a:xfrm>
              <a:off x="1707" y="1399"/>
              <a:ext cx="1014"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a:latin typeface="CG Omega" pitchFamily="34" charset="0"/>
                </a:rPr>
                <a:t>Alternative</a:t>
              </a:r>
              <a:endParaRPr lang="en-US" sz="2800">
                <a:latin typeface="CG Omega" pitchFamily="34" charset="0"/>
              </a:endParaRPr>
            </a:p>
          </p:txBody>
        </p:sp>
        <p:sp>
          <p:nvSpPr>
            <p:cNvPr id="54291" name="Text Box 19"/>
            <p:cNvSpPr txBox="1">
              <a:spLocks noChangeArrowheads="1"/>
            </p:cNvSpPr>
            <p:nvPr/>
          </p:nvSpPr>
          <p:spPr bwMode="auto">
            <a:xfrm>
              <a:off x="2721" y="1399"/>
              <a:ext cx="1619"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a:latin typeface="CG Omega" pitchFamily="34" charset="0"/>
                </a:rPr>
                <a:t>Mode of Implementation</a:t>
              </a:r>
              <a:endParaRPr lang="en-US" sz="2800">
                <a:latin typeface="CG Omega" pitchFamily="34" charset="0"/>
              </a:endParaRPr>
            </a:p>
          </p:txBody>
        </p:sp>
        <p:sp>
          <p:nvSpPr>
            <p:cNvPr id="54292" name="Text Box 20"/>
            <p:cNvSpPr txBox="1">
              <a:spLocks noChangeArrowheads="1"/>
            </p:cNvSpPr>
            <p:nvPr/>
          </p:nvSpPr>
          <p:spPr bwMode="auto">
            <a:xfrm>
              <a:off x="4232" y="1393"/>
              <a:ext cx="121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a:latin typeface="CG Omega" pitchFamily="34" charset="0"/>
                </a:rPr>
                <a:t>Forms of Change</a:t>
              </a:r>
              <a:endParaRPr lang="en-US" sz="2800">
                <a:latin typeface="CG Omega" pitchFamily="34" charset="0"/>
              </a:endParaRPr>
            </a:p>
          </p:txBody>
        </p:sp>
        <p:sp>
          <p:nvSpPr>
            <p:cNvPr id="54293" name="Text Box 21"/>
            <p:cNvSpPr txBox="1">
              <a:spLocks noChangeArrowheads="1"/>
            </p:cNvSpPr>
            <p:nvPr/>
          </p:nvSpPr>
          <p:spPr bwMode="auto">
            <a:xfrm>
              <a:off x="275" y="1758"/>
              <a:ext cx="1360" cy="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400">
                  <a:latin typeface="CG Omega" pitchFamily="34" charset="0"/>
                </a:rPr>
                <a:t>Technological feasibility</a:t>
              </a:r>
            </a:p>
            <a:p>
              <a:endParaRPr lang="en-US" sz="1400">
                <a:latin typeface="CG Omega" pitchFamily="34" charset="0"/>
              </a:endParaRPr>
            </a:p>
            <a:p>
              <a:r>
                <a:rPr lang="en-US" sz="1400">
                  <a:latin typeface="CG Omega" pitchFamily="34" charset="0"/>
                </a:rPr>
                <a:t>Market potential</a:t>
              </a:r>
            </a:p>
            <a:p>
              <a:endParaRPr lang="en-US" sz="1400">
                <a:latin typeface="CG Omega" pitchFamily="34" charset="0"/>
              </a:endParaRPr>
            </a:p>
            <a:p>
              <a:r>
                <a:rPr lang="en-US" sz="1400">
                  <a:latin typeface="CG Omega" pitchFamily="34" charset="0"/>
                </a:rPr>
                <a:t>Mandated</a:t>
              </a:r>
              <a:endParaRPr lang="en-US" sz="2800">
                <a:latin typeface="CG Omega" pitchFamily="34" charset="0"/>
              </a:endParaRPr>
            </a:p>
          </p:txBody>
        </p:sp>
        <p:sp>
          <p:nvSpPr>
            <p:cNvPr id="54294" name="Text Box 22"/>
            <p:cNvSpPr txBox="1">
              <a:spLocks noChangeArrowheads="1"/>
            </p:cNvSpPr>
            <p:nvPr/>
          </p:nvSpPr>
          <p:spPr bwMode="auto">
            <a:xfrm>
              <a:off x="1585" y="1764"/>
              <a:ext cx="1383" cy="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400">
                  <a:latin typeface="CG Omega" pitchFamily="34" charset="0"/>
                </a:rPr>
                <a:t>Alternative design</a:t>
              </a:r>
            </a:p>
            <a:p>
              <a:endParaRPr lang="en-US" sz="1400">
                <a:latin typeface="CG Omega" pitchFamily="34" charset="0"/>
              </a:endParaRPr>
            </a:p>
            <a:p>
              <a:r>
                <a:rPr lang="en-US" sz="1400">
                  <a:latin typeface="CG Omega" pitchFamily="34" charset="0"/>
                </a:rPr>
                <a:t>Technolgy choices</a:t>
              </a:r>
              <a:endParaRPr lang="en-US" sz="2800">
                <a:latin typeface="CG Omega" pitchFamily="34" charset="0"/>
              </a:endParaRPr>
            </a:p>
          </p:txBody>
        </p:sp>
        <p:sp>
          <p:nvSpPr>
            <p:cNvPr id="54295" name="Text Box 23"/>
            <p:cNvSpPr txBox="1">
              <a:spLocks noChangeArrowheads="1"/>
            </p:cNvSpPr>
            <p:nvPr/>
          </p:nvSpPr>
          <p:spPr bwMode="auto">
            <a:xfrm>
              <a:off x="2851" y="1764"/>
              <a:ext cx="1482" cy="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a:latin typeface="CG Omega" pitchFamily="34" charset="0"/>
                </a:rPr>
                <a:t>Innovation</a:t>
              </a:r>
            </a:p>
            <a:p>
              <a:pPr algn="ctr"/>
              <a:endParaRPr lang="en-US" sz="1400">
                <a:latin typeface="CG Omega" pitchFamily="34" charset="0"/>
              </a:endParaRPr>
            </a:p>
            <a:p>
              <a:pPr algn="ctr"/>
              <a:endParaRPr lang="en-US" sz="1400">
                <a:latin typeface="CG Omega" pitchFamily="34" charset="0"/>
              </a:endParaRPr>
            </a:p>
            <a:p>
              <a:pPr algn="ctr"/>
              <a:endParaRPr lang="en-US" sz="1400">
                <a:latin typeface="CG Omega" pitchFamily="34" charset="0"/>
              </a:endParaRPr>
            </a:p>
            <a:p>
              <a:pPr algn="ctr"/>
              <a:r>
                <a:rPr lang="en-US" sz="1400">
                  <a:latin typeface="CG Omega" pitchFamily="34" charset="0"/>
                </a:rPr>
                <a:t>Adoption</a:t>
              </a:r>
              <a:endParaRPr lang="en-US" sz="2800">
                <a:latin typeface="CG Omega" pitchFamily="34" charset="0"/>
              </a:endParaRPr>
            </a:p>
          </p:txBody>
        </p:sp>
        <p:sp>
          <p:nvSpPr>
            <p:cNvPr id="54296" name="Text Box 24"/>
            <p:cNvSpPr txBox="1">
              <a:spLocks noChangeArrowheads="1"/>
            </p:cNvSpPr>
            <p:nvPr/>
          </p:nvSpPr>
          <p:spPr bwMode="auto">
            <a:xfrm>
              <a:off x="4132" y="1764"/>
              <a:ext cx="1513" cy="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a:latin typeface="CG Omega" pitchFamily="34" charset="0"/>
                </a:rPr>
                <a:t>Commercialization of</a:t>
              </a:r>
            </a:p>
            <a:p>
              <a:pPr algn="ctr"/>
              <a:r>
                <a:rPr lang="en-US" sz="1400">
                  <a:latin typeface="CG Omega" pitchFamily="34" charset="0"/>
                </a:rPr>
                <a:t>New product</a:t>
              </a:r>
            </a:p>
            <a:p>
              <a:pPr algn="ctr"/>
              <a:endParaRPr lang="en-US" sz="1400">
                <a:latin typeface="CG Omega" pitchFamily="34" charset="0"/>
              </a:endParaRPr>
            </a:p>
            <a:p>
              <a:pPr algn="ctr"/>
              <a:r>
                <a:rPr lang="en-US" sz="1400">
                  <a:latin typeface="CG Omega" pitchFamily="34" charset="0"/>
                </a:rPr>
                <a:t>Reconfiguration of</a:t>
              </a:r>
            </a:p>
            <a:p>
              <a:pPr algn="ctr"/>
              <a:r>
                <a:rPr lang="en-US" sz="1400">
                  <a:latin typeface="CG Omega" pitchFamily="34" charset="0"/>
                </a:rPr>
                <a:t>Value chain</a:t>
              </a:r>
              <a:endParaRPr lang="en-US" sz="2800">
                <a:latin typeface="CG Omega" pitchFamily="34" charset="0"/>
              </a:endParaRPr>
            </a:p>
          </p:txBody>
        </p:sp>
        <p:sp>
          <p:nvSpPr>
            <p:cNvPr id="54297" name="Rectangle 25"/>
            <p:cNvSpPr>
              <a:spLocks noChangeArrowheads="1"/>
            </p:cNvSpPr>
            <p:nvPr/>
          </p:nvSpPr>
          <p:spPr bwMode="auto">
            <a:xfrm>
              <a:off x="202" y="1689"/>
              <a:ext cx="5288" cy="1001"/>
            </a:xfrm>
            <a:prstGeom prst="rect">
              <a:avLst/>
            </a:prstGeom>
            <a:noFill/>
            <a:ln w="28575">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2800">
                <a:solidFill>
                  <a:srgbClr val="FF00FF"/>
                </a:solidFill>
                <a:latin typeface="CG Omega" pitchFamily="34" charset="0"/>
              </a:endParaRPr>
            </a:p>
          </p:txBody>
        </p:sp>
        <p:sp>
          <p:nvSpPr>
            <p:cNvPr id="54298" name="Text Box 26"/>
            <p:cNvSpPr txBox="1">
              <a:spLocks noChangeArrowheads="1"/>
            </p:cNvSpPr>
            <p:nvPr/>
          </p:nvSpPr>
          <p:spPr bwMode="auto">
            <a:xfrm>
              <a:off x="1328" y="2702"/>
              <a:ext cx="271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i="1">
                  <a:latin typeface="CG Omega" pitchFamily="34" charset="0"/>
                </a:rPr>
                <a:t>Management of Technology: Key Question</a:t>
              </a:r>
              <a:endParaRPr lang="en-US" sz="2800">
                <a:latin typeface="CG Omega" pitchFamily="34" charset="0"/>
              </a:endParaRPr>
            </a:p>
          </p:txBody>
        </p:sp>
        <p:sp>
          <p:nvSpPr>
            <p:cNvPr id="54299" name="Text Box 27"/>
            <p:cNvSpPr txBox="1">
              <a:spLocks noChangeArrowheads="1"/>
            </p:cNvSpPr>
            <p:nvPr/>
          </p:nvSpPr>
          <p:spPr bwMode="auto">
            <a:xfrm>
              <a:off x="202" y="3028"/>
              <a:ext cx="1466"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a:latin typeface="CG Omega" pitchFamily="34" charset="0"/>
                </a:rPr>
                <a:t>Will we create competitive advantage?</a:t>
              </a:r>
              <a:endParaRPr lang="en-US" sz="3200">
                <a:latin typeface="CG Omega" pitchFamily="34" charset="0"/>
              </a:endParaRPr>
            </a:p>
          </p:txBody>
        </p:sp>
        <p:sp>
          <p:nvSpPr>
            <p:cNvPr id="54300" name="Text Box 28"/>
            <p:cNvSpPr txBox="1">
              <a:spLocks noChangeArrowheads="1"/>
            </p:cNvSpPr>
            <p:nvPr/>
          </p:nvSpPr>
          <p:spPr bwMode="auto">
            <a:xfrm>
              <a:off x="1690" y="3065"/>
              <a:ext cx="1084"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400">
                  <a:latin typeface="CG Omega" pitchFamily="34" charset="0"/>
                </a:rPr>
                <a:t>Which technology should we bet on?</a:t>
              </a:r>
              <a:endParaRPr lang="en-US" sz="2800">
                <a:latin typeface="CG Omega" pitchFamily="34" charset="0"/>
              </a:endParaRPr>
            </a:p>
          </p:txBody>
        </p:sp>
        <p:sp>
          <p:nvSpPr>
            <p:cNvPr id="54301" name="Text Box 29"/>
            <p:cNvSpPr txBox="1">
              <a:spLocks noChangeArrowheads="1"/>
            </p:cNvSpPr>
            <p:nvPr/>
          </p:nvSpPr>
          <p:spPr bwMode="auto">
            <a:xfrm>
              <a:off x="3052" y="3025"/>
              <a:ext cx="1059"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a:latin typeface="CG Omega" pitchFamily="34" charset="0"/>
                </a:rPr>
                <a:t>Should we make or buy?</a:t>
              </a:r>
              <a:endParaRPr lang="en-US" sz="3200">
                <a:latin typeface="CG Omega" pitchFamily="34" charset="0"/>
              </a:endParaRPr>
            </a:p>
          </p:txBody>
        </p:sp>
        <p:sp>
          <p:nvSpPr>
            <p:cNvPr id="54302" name="Text Box 30"/>
            <p:cNvSpPr txBox="1">
              <a:spLocks noChangeArrowheads="1"/>
            </p:cNvSpPr>
            <p:nvPr/>
          </p:nvSpPr>
          <p:spPr bwMode="auto">
            <a:xfrm>
              <a:off x="4333" y="3045"/>
              <a:ext cx="1081"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a:latin typeface="CG Omega" pitchFamily="34" charset="0"/>
                </a:rPr>
                <a:t>How do we implement?</a:t>
              </a:r>
              <a:endParaRPr lang="en-US" sz="3200">
                <a:latin typeface="CG Omega" pitchFamily="34" charset="0"/>
              </a:endParaRPr>
            </a:p>
          </p:txBody>
        </p:sp>
        <p:sp>
          <p:nvSpPr>
            <p:cNvPr id="54303" name="Rectangle 31"/>
            <p:cNvSpPr>
              <a:spLocks noChangeArrowheads="1"/>
            </p:cNvSpPr>
            <p:nvPr/>
          </p:nvSpPr>
          <p:spPr bwMode="auto">
            <a:xfrm>
              <a:off x="202" y="2994"/>
              <a:ext cx="5288" cy="510"/>
            </a:xfrm>
            <a:prstGeom prst="rect">
              <a:avLst/>
            </a:prstGeom>
            <a:noFill/>
            <a:ln w="28575">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grpSp>
      <p:sp>
        <p:nvSpPr>
          <p:cNvPr id="54307" name="Text Box 35"/>
          <p:cNvSpPr txBox="1">
            <a:spLocks noChangeArrowheads="1"/>
          </p:cNvSpPr>
          <p:nvPr/>
        </p:nvSpPr>
        <p:spPr bwMode="auto">
          <a:xfrm>
            <a:off x="3017838" y="6076951"/>
            <a:ext cx="64436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4000" b="1">
                <a:solidFill>
                  <a:srgbClr val="FF00FF"/>
                </a:solidFill>
                <a:effectLst>
                  <a:outerShdw blurRad="38100" dist="38100" dir="2700000" algn="tl">
                    <a:srgbClr val="C0C0C0"/>
                  </a:outerShdw>
                </a:effectLst>
                <a:latin typeface="Berlin Sans FB" panose="020E0602020502020306" pitchFamily="34" charset="0"/>
              </a:rPr>
              <a:t>Model Of Problem Solving</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id-ID" smtClean="0">
                <a:solidFill>
                  <a:schemeClr val="tx1"/>
                </a:solidFill>
              </a:rPr>
              <a:t>The four-stage problem solving model serves three purposes:</a:t>
            </a:r>
            <a:endParaRPr lang="en-US" sz="4000">
              <a:solidFill>
                <a:schemeClr val="tx1"/>
              </a:solidFill>
            </a:endParaRPr>
          </a:p>
        </p:txBody>
      </p:sp>
      <p:sp>
        <p:nvSpPr>
          <p:cNvPr id="53251" name="Rectangle 3"/>
          <p:cNvSpPr>
            <a:spLocks noGrp="1" noChangeArrowheads="1"/>
          </p:cNvSpPr>
          <p:nvPr>
            <p:ph idx="1"/>
          </p:nvPr>
        </p:nvSpPr>
        <p:spPr>
          <a:xfrm>
            <a:off x="1981200" y="2019300"/>
            <a:ext cx="8458200" cy="4076700"/>
          </a:xfrm>
        </p:spPr>
        <p:txBody>
          <a:bodyPr>
            <a:normAutofit/>
          </a:bodyPr>
          <a:lstStyle/>
          <a:p>
            <a:pPr marL="609600" indent="-609600">
              <a:lnSpc>
                <a:spcPct val="90000"/>
              </a:lnSpc>
              <a:buFontTx/>
              <a:buAutoNum type="arabicPeriod"/>
            </a:pPr>
            <a:r>
              <a:rPr lang="id-ID" sz="2400" smtClean="0">
                <a:solidFill>
                  <a:schemeClr val="bg1"/>
                </a:solidFill>
                <a:latin typeface="CG Omega" pitchFamily="34" charset="0"/>
              </a:rPr>
              <a:t>It provides a unifying framework within which we will be discussing the twin processes of innovation and diffusion</a:t>
            </a:r>
            <a:r>
              <a:rPr lang="en-US" sz="2400" smtClean="0">
                <a:solidFill>
                  <a:schemeClr val="bg1"/>
                </a:solidFill>
                <a:latin typeface="CG Omega" pitchFamily="34" charset="0"/>
              </a:rPr>
              <a:t>.</a:t>
            </a:r>
            <a:endParaRPr lang="en-US" sz="2400">
              <a:solidFill>
                <a:schemeClr val="bg1"/>
              </a:solidFill>
              <a:latin typeface="CG Omega" pitchFamily="34" charset="0"/>
            </a:endParaRPr>
          </a:p>
          <a:p>
            <a:pPr marL="609600" indent="-609600">
              <a:lnSpc>
                <a:spcPct val="90000"/>
              </a:lnSpc>
              <a:buFontTx/>
              <a:buAutoNum type="arabicPeriod"/>
            </a:pPr>
            <a:r>
              <a:rPr lang="id-ID" sz="2400" smtClean="0">
                <a:solidFill>
                  <a:schemeClr val="bg1"/>
                </a:solidFill>
                <a:latin typeface="CG Omega" pitchFamily="34" charset="0"/>
              </a:rPr>
              <a:t>It provides a normative framework for key management of technooogy decisions, such as new product introduction or value chain configurations; and</a:t>
            </a:r>
            <a:endParaRPr lang="en-US" sz="2400">
              <a:solidFill>
                <a:schemeClr val="bg1"/>
              </a:solidFill>
              <a:latin typeface="CG Omega" pitchFamily="34" charset="0"/>
            </a:endParaRPr>
          </a:p>
          <a:p>
            <a:pPr marL="609600" indent="-609600">
              <a:lnSpc>
                <a:spcPct val="90000"/>
              </a:lnSpc>
              <a:buFontTx/>
              <a:buAutoNum type="arabicPeriod"/>
            </a:pPr>
            <a:r>
              <a:rPr lang="id-ID" sz="2400" smtClean="0">
                <a:solidFill>
                  <a:schemeClr val="bg1"/>
                </a:solidFill>
                <a:latin typeface="CG Omega" pitchFamily="34" charset="0"/>
              </a:rPr>
              <a:t>It helps us to focus on the key questions that need to be answered during management of technology</a:t>
            </a:r>
            <a:r>
              <a:rPr lang="en-US" sz="2800" smtClean="0">
                <a:solidFill>
                  <a:schemeClr val="accent1"/>
                </a:solidFill>
                <a:latin typeface="CG Omega" pitchFamily="34" charset="0"/>
              </a:rPr>
              <a:t>.</a:t>
            </a:r>
            <a:endParaRPr lang="en-US" sz="2800">
              <a:solidFill>
                <a:schemeClr val="accent1"/>
              </a:solidFill>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z="6600" b="1">
                <a:solidFill>
                  <a:srgbClr val="FFFF00"/>
                </a:solidFill>
                <a:effectLst>
                  <a:outerShdw blurRad="38100" dist="38100" dir="2700000" algn="tl">
                    <a:srgbClr val="000000">
                      <a:alpha val="43137"/>
                    </a:srgbClr>
                  </a:outerShdw>
                </a:effectLst>
              </a:rPr>
              <a:t>Technology Level</a:t>
            </a:r>
          </a:p>
        </p:txBody>
      </p:sp>
      <p:sp>
        <p:nvSpPr>
          <p:cNvPr id="57347" name="Rectangle 3"/>
          <p:cNvSpPr>
            <a:spLocks noGrp="1" noChangeArrowheads="1"/>
          </p:cNvSpPr>
          <p:nvPr>
            <p:ph idx="1"/>
          </p:nvPr>
        </p:nvSpPr>
        <p:spPr/>
        <p:txBody>
          <a:bodyPr>
            <a:normAutofit fontScale="92500" lnSpcReduction="20000"/>
          </a:bodyPr>
          <a:lstStyle/>
          <a:p>
            <a:r>
              <a:rPr lang="id-ID" sz="2400" smtClean="0"/>
              <a:t>Although each firm is trying to seek competitive advantage throgh its own problem solving efforts, in most cases technological change is driven by numerous firms and organizations involved in technology development.</a:t>
            </a:r>
            <a:endParaRPr lang="en-US" sz="2400"/>
          </a:p>
          <a:p>
            <a:r>
              <a:rPr lang="id-ID" sz="2400" smtClean="0"/>
              <a:t>As a result, at the level of a specific technology (product of process), technology change displays evolutionary dynamics that are not controlled by a single firm. </a:t>
            </a:r>
          </a:p>
          <a:p>
            <a:r>
              <a:rPr lang="id-ID" sz="2400" smtClean="0"/>
              <a:t>Although brreakthroughs are difficulst to forecast, one a technology has emerged, the evolutionary dynamics display predictable patterns that enable us to discern the direction of technological  change.</a:t>
            </a:r>
            <a:endParaRPr lang="en-US" sz="240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z="4000"/>
              <a:t>Just what drives these changes? </a:t>
            </a:r>
          </a:p>
        </p:txBody>
      </p:sp>
      <p:sp>
        <p:nvSpPr>
          <p:cNvPr id="58371" name="Rectangle 3"/>
          <p:cNvSpPr>
            <a:spLocks noGrp="1" noChangeArrowheads="1"/>
          </p:cNvSpPr>
          <p:nvPr>
            <p:ph idx="1"/>
          </p:nvPr>
        </p:nvSpPr>
        <p:spPr>
          <a:xfrm>
            <a:off x="1981200" y="1762429"/>
            <a:ext cx="9301316" cy="4892675"/>
          </a:xfrm>
        </p:spPr>
        <p:txBody>
          <a:bodyPr>
            <a:normAutofit/>
          </a:bodyPr>
          <a:lstStyle/>
          <a:p>
            <a:pPr marL="0" indent="0">
              <a:lnSpc>
                <a:spcPct val="90000"/>
              </a:lnSpc>
              <a:buNone/>
            </a:pPr>
            <a:r>
              <a:rPr lang="id-ID" smtClean="0">
                <a:solidFill>
                  <a:srgbClr val="FF00FF"/>
                </a:solidFill>
                <a:latin typeface="CG Omega" pitchFamily="34" charset="0"/>
              </a:rPr>
              <a:t>We can identify five sets of actors that participate in the evolutionary dynamics</a:t>
            </a:r>
            <a:r>
              <a:rPr lang="en-US" smtClean="0">
                <a:solidFill>
                  <a:srgbClr val="FF00FF"/>
                </a:solidFill>
                <a:latin typeface="CG Omega" pitchFamily="34" charset="0"/>
              </a:rPr>
              <a:t>:</a:t>
            </a:r>
            <a:endParaRPr lang="en-US">
              <a:solidFill>
                <a:srgbClr val="FF00FF"/>
              </a:solidFill>
              <a:latin typeface="CG Omega" pitchFamily="34" charset="0"/>
            </a:endParaRPr>
          </a:p>
          <a:p>
            <a:pPr marL="533400" lvl="1" indent="-350838">
              <a:lnSpc>
                <a:spcPct val="90000"/>
              </a:lnSpc>
              <a:buFontTx/>
              <a:buAutoNum type="arabicPeriod"/>
            </a:pPr>
            <a:r>
              <a:rPr lang="id-ID" b="1" smtClean="0">
                <a:solidFill>
                  <a:srgbClr val="FF0000"/>
                </a:solidFill>
                <a:latin typeface="CG Omega" pitchFamily="34" charset="0"/>
              </a:rPr>
              <a:t>Technolgy Developer </a:t>
            </a:r>
            <a:r>
              <a:rPr lang="id-ID" b="1" smtClean="0">
                <a:solidFill>
                  <a:schemeClr val="bg1"/>
                </a:solidFill>
                <a:latin typeface="CG Omega" pitchFamily="34" charset="0"/>
              </a:rPr>
              <a:t>which typically are firms involved in innovations in their pursuit of comptitive advantage;</a:t>
            </a:r>
            <a:endParaRPr lang="en-US" b="1">
              <a:solidFill>
                <a:schemeClr val="bg1"/>
              </a:solidFill>
              <a:latin typeface="CG Omega" pitchFamily="34" charset="0"/>
            </a:endParaRPr>
          </a:p>
          <a:p>
            <a:pPr marL="533400" lvl="1" indent="-350838">
              <a:lnSpc>
                <a:spcPct val="90000"/>
              </a:lnSpc>
              <a:buFontTx/>
              <a:buAutoNum type="arabicPeriod"/>
            </a:pPr>
            <a:r>
              <a:rPr lang="id-ID" b="1" smtClean="0">
                <a:solidFill>
                  <a:srgbClr val="FF0000"/>
                </a:solidFill>
                <a:latin typeface="CG Omega" pitchFamily="34" charset="0"/>
              </a:rPr>
              <a:t>Technologh Facilitators</a:t>
            </a:r>
            <a:r>
              <a:rPr lang="en-US" smtClean="0">
                <a:latin typeface="CG Omega" pitchFamily="34" charset="0"/>
              </a:rPr>
              <a:t>,</a:t>
            </a:r>
            <a:r>
              <a:rPr lang="en-US" b="1" smtClean="0">
                <a:solidFill>
                  <a:schemeClr val="bg1"/>
                </a:solidFill>
                <a:latin typeface="CG Omega" pitchFamily="34" charset="0"/>
              </a:rPr>
              <a:t> </a:t>
            </a:r>
            <a:r>
              <a:rPr lang="en-US" b="1">
                <a:solidFill>
                  <a:schemeClr val="bg1"/>
                </a:solidFill>
                <a:latin typeface="CG Omega" pitchFamily="34" charset="0"/>
              </a:rPr>
              <a:t>yang menghasilkan/menyediakan sumberdaya dalam pendanaan dan pelaksanaan usaha inovasi.</a:t>
            </a:r>
          </a:p>
          <a:p>
            <a:pPr marL="533400" lvl="1" indent="-350838">
              <a:lnSpc>
                <a:spcPct val="90000"/>
              </a:lnSpc>
              <a:buFontTx/>
              <a:buAutoNum type="arabicPeriod"/>
            </a:pPr>
            <a:r>
              <a:rPr lang="id-ID" b="1" smtClean="0">
                <a:solidFill>
                  <a:srgbClr val="FF0000"/>
                </a:solidFill>
                <a:latin typeface="CG Omega" pitchFamily="34" charset="0"/>
              </a:rPr>
              <a:t>Customers</a:t>
            </a:r>
            <a:r>
              <a:rPr lang="id-ID" smtClean="0">
                <a:solidFill>
                  <a:srgbClr val="FF9900"/>
                </a:solidFill>
                <a:latin typeface="CG Omega" pitchFamily="34" charset="0"/>
              </a:rPr>
              <a:t> (</a:t>
            </a:r>
            <a:r>
              <a:rPr lang="en-US" smtClean="0">
                <a:solidFill>
                  <a:srgbClr val="FF9900"/>
                </a:solidFill>
                <a:latin typeface="CG Omega" pitchFamily="34" charset="0"/>
              </a:rPr>
              <a:t>Pelanggan</a:t>
            </a:r>
            <a:r>
              <a:rPr lang="id-ID" smtClean="0">
                <a:solidFill>
                  <a:srgbClr val="FF9900"/>
                </a:solidFill>
                <a:latin typeface="CG Omega" pitchFamily="34" charset="0"/>
              </a:rPr>
              <a:t>)</a:t>
            </a:r>
            <a:r>
              <a:rPr lang="en-US" smtClean="0">
                <a:solidFill>
                  <a:srgbClr val="FF9900"/>
                </a:solidFill>
                <a:latin typeface="CG Omega" pitchFamily="34" charset="0"/>
              </a:rPr>
              <a:t> </a:t>
            </a:r>
            <a:r>
              <a:rPr lang="en-US" b="1" smtClean="0">
                <a:solidFill>
                  <a:schemeClr val="bg1"/>
                </a:solidFill>
                <a:latin typeface="CG Omega" pitchFamily="34" charset="0"/>
              </a:rPr>
              <a:t>yang </a:t>
            </a:r>
            <a:r>
              <a:rPr lang="en-US" b="1">
                <a:solidFill>
                  <a:schemeClr val="bg1"/>
                </a:solidFill>
                <a:latin typeface="CG Omega" pitchFamily="34" charset="0"/>
              </a:rPr>
              <a:t>tertarik pada buah pengembangan teknologi dan siapa yang menggambarkan arah dari pengembangan.</a:t>
            </a:r>
          </a:p>
          <a:p>
            <a:pPr marL="533400" lvl="1" indent="-350838">
              <a:lnSpc>
                <a:spcPct val="90000"/>
              </a:lnSpc>
              <a:buFontTx/>
              <a:buAutoNum type="arabicPeriod"/>
            </a:pPr>
            <a:r>
              <a:rPr lang="en-US" b="1">
                <a:solidFill>
                  <a:srgbClr val="FF0000"/>
                </a:solidFill>
                <a:latin typeface="CG Omega" pitchFamily="34" charset="0"/>
              </a:rPr>
              <a:t>Regulatory agents</a:t>
            </a:r>
            <a:r>
              <a:rPr lang="en-US">
                <a:latin typeface="CG Omega" pitchFamily="34" charset="0"/>
              </a:rPr>
              <a:t> (lembaga regulator), </a:t>
            </a:r>
            <a:r>
              <a:rPr lang="en-US" b="1">
                <a:solidFill>
                  <a:schemeClr val="bg1"/>
                </a:solidFill>
                <a:latin typeface="CG Omega" pitchFamily="34" charset="0"/>
              </a:rPr>
              <a:t>pemerintah dan pihak lain yang menggambarkan bentuk dari produk dan proses dengan membuat standar atau spesifikasi</a:t>
            </a:r>
            <a:r>
              <a:rPr lang="en-US">
                <a:latin typeface="CG Omega" pitchFamily="34" charset="0"/>
              </a:rPr>
              <a:t>.</a:t>
            </a:r>
          </a:p>
          <a:p>
            <a:pPr marL="533400" lvl="1" indent="-350838">
              <a:lnSpc>
                <a:spcPct val="90000"/>
              </a:lnSpc>
              <a:buFontTx/>
              <a:buAutoNum type="arabicPeriod"/>
            </a:pPr>
            <a:r>
              <a:rPr lang="id-ID" b="1" smtClean="0">
                <a:solidFill>
                  <a:srgbClr val="FF0000"/>
                </a:solidFill>
                <a:latin typeface="CG Omega" pitchFamily="34" charset="0"/>
              </a:rPr>
              <a:t>Other stakeholders</a:t>
            </a:r>
            <a:r>
              <a:rPr lang="en-US" smtClean="0">
                <a:latin typeface="CG Omega" pitchFamily="34" charset="0"/>
              </a:rPr>
              <a:t>, </a:t>
            </a:r>
            <a:r>
              <a:rPr lang="en-US" b="1">
                <a:solidFill>
                  <a:schemeClr val="bg1"/>
                </a:solidFill>
                <a:latin typeface="CG Omega" pitchFamily="34" charset="0"/>
              </a:rPr>
              <a:t>yang menerima keuntungan (seperti suplier yang memasok pada perusahaan yang melakukan inovasi) atau victim (sasaran)  perubahan teknologi (contoh: industri seperti yang menjadi ketinggalan dengan adanya perubahan teknologi).</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a:xfrm>
            <a:off x="914400" y="603507"/>
            <a:ext cx="10210800" cy="1143000"/>
          </a:xfrm>
        </p:spPr>
        <p:txBody>
          <a:bodyPr/>
          <a:lstStyle/>
          <a:p>
            <a:r>
              <a:rPr lang="id-ID" sz="4800" b="1" smtClean="0">
                <a:effectLst>
                  <a:outerShdw blurRad="38100" dist="38100" dir="2700000" algn="tl">
                    <a:srgbClr val="000000">
                      <a:alpha val="43137"/>
                    </a:srgbClr>
                  </a:outerShdw>
                </a:effectLst>
              </a:rPr>
              <a:t>Implication of the Technology Management</a:t>
            </a:r>
            <a:endParaRPr lang="en-US" sz="4800" b="1">
              <a:effectLst>
                <a:outerShdw blurRad="38100" dist="38100" dir="2700000" algn="tl">
                  <a:srgbClr val="000000">
                    <a:alpha val="43137"/>
                  </a:srgbClr>
                </a:outerShdw>
              </a:effectLst>
            </a:endParaRPr>
          </a:p>
        </p:txBody>
      </p:sp>
      <p:sp>
        <p:nvSpPr>
          <p:cNvPr id="62470" name="Rectangle 6"/>
          <p:cNvSpPr>
            <a:spLocks noGrp="1" noChangeArrowheads="1"/>
          </p:cNvSpPr>
          <p:nvPr>
            <p:ph idx="1"/>
          </p:nvPr>
        </p:nvSpPr>
        <p:spPr>
          <a:xfrm>
            <a:off x="1905000" y="2484438"/>
            <a:ext cx="8229600" cy="2468562"/>
          </a:xfrm>
        </p:spPr>
        <p:txBody>
          <a:bodyPr>
            <a:normAutofit/>
          </a:bodyPr>
          <a:lstStyle/>
          <a:p>
            <a:pPr marL="609600" indent="-609600">
              <a:buFontTx/>
              <a:buAutoNum type="arabicPeriod"/>
            </a:pPr>
            <a:r>
              <a:rPr lang="en-US" sz="2800"/>
              <a:t>Innovation, Imitation, and Adoption.</a:t>
            </a:r>
          </a:p>
          <a:p>
            <a:pPr marL="609600" indent="-609600">
              <a:buFontTx/>
              <a:buAutoNum type="arabicPeriod"/>
            </a:pPr>
            <a:r>
              <a:rPr lang="en-US" sz="2800"/>
              <a:t>The Role of Technology and Market Factor.</a:t>
            </a:r>
          </a:p>
          <a:p>
            <a:pPr marL="609600" indent="-609600">
              <a:buFontTx/>
              <a:buAutoNum type="arabicPeriod"/>
            </a:pPr>
            <a:r>
              <a:rPr lang="en-US" sz="2800"/>
              <a:t>The Centrality of Learning</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524000" y="792563"/>
            <a:ext cx="7621588" cy="1143000"/>
          </a:xfrm>
        </p:spPr>
        <p:txBody>
          <a:bodyPr/>
          <a:lstStyle/>
          <a:p>
            <a:pPr marL="623888" indent="-623888" algn="l">
              <a:buFontTx/>
              <a:buAutoNum type="arabicPeriod"/>
            </a:pPr>
            <a:r>
              <a:rPr lang="en-US" b="1">
                <a:effectLst>
                  <a:outerShdw blurRad="38100" dist="38100" dir="2700000" algn="tl">
                    <a:srgbClr val="000000">
                      <a:alpha val="43137"/>
                    </a:srgbClr>
                  </a:outerShdw>
                </a:effectLst>
              </a:rPr>
              <a:t>Innovation, Imitation, </a:t>
            </a:r>
            <a:br>
              <a:rPr lang="en-US" b="1">
                <a:effectLst>
                  <a:outerShdw blurRad="38100" dist="38100" dir="2700000" algn="tl">
                    <a:srgbClr val="000000">
                      <a:alpha val="43137"/>
                    </a:srgbClr>
                  </a:outerShdw>
                </a:effectLst>
              </a:rPr>
            </a:br>
            <a:r>
              <a:rPr lang="en-US" b="1">
                <a:effectLst>
                  <a:outerShdw blurRad="38100" dist="38100" dir="2700000" algn="tl">
                    <a:srgbClr val="000000">
                      <a:alpha val="43137"/>
                    </a:srgbClr>
                  </a:outerShdw>
                </a:effectLst>
              </a:rPr>
              <a:t>and Adoption.</a:t>
            </a:r>
            <a:br>
              <a:rPr lang="en-US" b="1">
                <a:effectLst>
                  <a:outerShdw blurRad="38100" dist="38100" dir="2700000" algn="tl">
                    <a:srgbClr val="000000">
                      <a:alpha val="43137"/>
                    </a:srgbClr>
                  </a:outerShdw>
                </a:effectLst>
              </a:rPr>
            </a:br>
            <a:endParaRPr lang="en-US" b="1">
              <a:effectLst>
                <a:outerShdw blurRad="38100" dist="38100" dir="2700000" algn="tl">
                  <a:srgbClr val="000000">
                    <a:alpha val="43137"/>
                  </a:srgbClr>
                </a:outerShdw>
              </a:effectLst>
            </a:endParaRPr>
          </a:p>
        </p:txBody>
      </p:sp>
      <p:sp>
        <p:nvSpPr>
          <p:cNvPr id="69635" name="Rectangle 3"/>
          <p:cNvSpPr>
            <a:spLocks noGrp="1" noChangeArrowheads="1"/>
          </p:cNvSpPr>
          <p:nvPr>
            <p:ph idx="1"/>
          </p:nvPr>
        </p:nvSpPr>
        <p:spPr/>
        <p:txBody>
          <a:bodyPr>
            <a:normAutofit fontScale="77500" lnSpcReduction="20000"/>
          </a:bodyPr>
          <a:lstStyle/>
          <a:p>
            <a:pPr>
              <a:lnSpc>
                <a:spcPct val="90000"/>
              </a:lnSpc>
            </a:pPr>
            <a:r>
              <a:rPr lang="en-US" sz="2800"/>
              <a:t>Ketika sebuah perusahaan melakukan inovasi (misal: mengembangkan produk baru), dua kelompok pemain yang berbeda  akan merespon inovasi tersebut. </a:t>
            </a:r>
          </a:p>
          <a:p>
            <a:pPr>
              <a:lnSpc>
                <a:spcPct val="90000"/>
              </a:lnSpc>
            </a:pPr>
            <a:r>
              <a:rPr lang="en-US" sz="2800"/>
              <a:t>Kelompok pertama, </a:t>
            </a:r>
            <a:r>
              <a:rPr lang="en-US" sz="2800" i="1"/>
              <a:t>pelanggan</a:t>
            </a:r>
            <a:r>
              <a:rPr lang="en-US" sz="2800"/>
              <a:t> (baik individual maupun perusahaan lain), membuat keputusan untuk mengadopsi atau tidak mengadopsi inovasi tersebut. </a:t>
            </a:r>
          </a:p>
          <a:p>
            <a:pPr>
              <a:lnSpc>
                <a:spcPct val="90000"/>
              </a:lnSpc>
            </a:pPr>
            <a:r>
              <a:rPr lang="en-US" sz="2800"/>
              <a:t>Kelompok kedua adalah </a:t>
            </a:r>
            <a:r>
              <a:rPr lang="en-US" sz="2800" i="1"/>
              <a:t>pesaing</a:t>
            </a:r>
            <a:r>
              <a:rPr lang="en-US" sz="2800"/>
              <a:t>, yang mungkin menentukan untuk meniru (mencopy) inovasi dan membuat produk baru miliknya bersaing dengan perusahaan yang melakukan inovasi. Kita sebut hal ini sebagai </a:t>
            </a:r>
            <a:r>
              <a:rPr lang="en-US" sz="2800" i="1"/>
              <a:t>imitasi (imitation).</a:t>
            </a:r>
            <a:r>
              <a:rPr lang="en-US" sz="2800"/>
              <a:t>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0677" name="Group 21"/>
          <p:cNvGrpSpPr>
            <a:grpSpLocks/>
          </p:cNvGrpSpPr>
          <p:nvPr/>
        </p:nvGrpSpPr>
        <p:grpSpPr bwMode="auto">
          <a:xfrm>
            <a:off x="1785938" y="217488"/>
            <a:ext cx="9144000" cy="6037262"/>
            <a:chOff x="165" y="137"/>
            <a:chExt cx="5760" cy="3803"/>
          </a:xfrm>
        </p:grpSpPr>
        <p:sp>
          <p:nvSpPr>
            <p:cNvPr id="70668" name="Rectangle 12"/>
            <p:cNvSpPr>
              <a:spLocks noChangeArrowheads="1"/>
            </p:cNvSpPr>
            <p:nvPr/>
          </p:nvSpPr>
          <p:spPr bwMode="auto">
            <a:xfrm>
              <a:off x="165" y="137"/>
              <a:ext cx="5404" cy="3640"/>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n-US"/>
            </a:p>
          </p:txBody>
        </p:sp>
        <p:grpSp>
          <p:nvGrpSpPr>
            <p:cNvPr id="70669" name="Group 13"/>
            <p:cNvGrpSpPr>
              <a:grpSpLocks/>
            </p:cNvGrpSpPr>
            <p:nvPr/>
          </p:nvGrpSpPr>
          <p:grpSpPr bwMode="auto">
            <a:xfrm>
              <a:off x="771" y="477"/>
              <a:ext cx="4034" cy="3033"/>
              <a:chOff x="771" y="666"/>
              <a:chExt cx="4034" cy="3033"/>
            </a:xfrm>
          </p:grpSpPr>
          <p:sp>
            <p:nvSpPr>
              <p:cNvPr id="70662" name="Text Box 6"/>
              <p:cNvSpPr txBox="1">
                <a:spLocks noChangeArrowheads="1"/>
              </p:cNvSpPr>
              <p:nvPr/>
            </p:nvSpPr>
            <p:spPr bwMode="auto">
              <a:xfrm>
                <a:off x="771" y="1975"/>
                <a:ext cx="1476" cy="271"/>
              </a:xfrm>
              <a:prstGeom prst="rect">
                <a:avLst/>
              </a:prstGeom>
              <a:solidFill>
                <a:srgbClr val="FF00FF"/>
              </a:solidFill>
              <a:ln w="9525">
                <a:solidFill>
                  <a:srgbClr val="000000"/>
                </a:solidFill>
                <a:miter lim="800000"/>
                <a:headEnd/>
                <a:tailEnd/>
              </a:ln>
              <a:effectLst>
                <a:outerShdw dist="107763" dir="2700000" algn="ctr" rotWithShape="0">
                  <a:srgbClr val="808080">
                    <a:alpha val="50000"/>
                  </a:srgbClr>
                </a:outerShdw>
              </a:effectLst>
            </p:spPr>
            <p:txBody>
              <a:bodyPr/>
              <a:lstStyle/>
              <a:p>
                <a:pPr algn="ctr"/>
                <a:r>
                  <a:rPr lang="id-ID" sz="2000" smtClean="0">
                    <a:latin typeface="CG Omega" pitchFamily="34" charset="0"/>
                  </a:rPr>
                  <a:t>INNOVATION</a:t>
                </a:r>
                <a:endParaRPr lang="en-US" sz="4000">
                  <a:latin typeface="CG Omega" pitchFamily="34" charset="0"/>
                </a:endParaRPr>
              </a:p>
            </p:txBody>
          </p:sp>
          <p:sp>
            <p:nvSpPr>
              <p:cNvPr id="70663" name="Text Box 7"/>
              <p:cNvSpPr txBox="1">
                <a:spLocks noChangeArrowheads="1"/>
              </p:cNvSpPr>
              <p:nvPr/>
            </p:nvSpPr>
            <p:spPr bwMode="auto">
              <a:xfrm>
                <a:off x="3329" y="1128"/>
                <a:ext cx="1476" cy="272"/>
              </a:xfrm>
              <a:prstGeom prst="rect">
                <a:avLst/>
              </a:prstGeom>
              <a:solidFill>
                <a:srgbClr val="FF00FF"/>
              </a:solidFill>
              <a:ln w="9525">
                <a:solidFill>
                  <a:srgbClr val="000000"/>
                </a:solidFill>
                <a:miter lim="800000"/>
                <a:headEnd/>
                <a:tailEnd/>
              </a:ln>
              <a:effectLst>
                <a:outerShdw dist="107763" dir="2700000" algn="ctr" rotWithShape="0">
                  <a:srgbClr val="808080">
                    <a:alpha val="50000"/>
                  </a:srgbClr>
                </a:outerShdw>
              </a:effectLst>
            </p:spPr>
            <p:txBody>
              <a:bodyPr/>
              <a:lstStyle/>
              <a:p>
                <a:pPr algn="ctr"/>
                <a:r>
                  <a:rPr lang="id-ID" sz="2000" smtClean="0">
                    <a:latin typeface="CG Omega" pitchFamily="34" charset="0"/>
                  </a:rPr>
                  <a:t>IMITATION</a:t>
                </a:r>
                <a:endParaRPr lang="en-US" sz="4000">
                  <a:latin typeface="CG Omega" pitchFamily="34" charset="0"/>
                </a:endParaRPr>
              </a:p>
            </p:txBody>
          </p:sp>
          <p:sp>
            <p:nvSpPr>
              <p:cNvPr id="70664" name="Text Box 8"/>
              <p:cNvSpPr txBox="1">
                <a:spLocks noChangeArrowheads="1"/>
              </p:cNvSpPr>
              <p:nvPr/>
            </p:nvSpPr>
            <p:spPr bwMode="auto">
              <a:xfrm>
                <a:off x="3318" y="2950"/>
                <a:ext cx="1476" cy="272"/>
              </a:xfrm>
              <a:prstGeom prst="rect">
                <a:avLst/>
              </a:prstGeom>
              <a:solidFill>
                <a:srgbClr val="FF00FF"/>
              </a:solidFill>
              <a:ln w="9525">
                <a:solidFill>
                  <a:srgbClr val="000000"/>
                </a:solidFill>
                <a:miter lim="800000"/>
                <a:headEnd/>
                <a:tailEnd/>
              </a:ln>
              <a:effectLst>
                <a:outerShdw dist="107763" dir="2700000" algn="ctr" rotWithShape="0">
                  <a:srgbClr val="808080">
                    <a:alpha val="50000"/>
                  </a:srgbClr>
                </a:outerShdw>
              </a:effectLst>
            </p:spPr>
            <p:txBody>
              <a:bodyPr/>
              <a:lstStyle/>
              <a:p>
                <a:pPr algn="ctr"/>
                <a:r>
                  <a:rPr lang="id-ID" sz="2000" smtClean="0">
                    <a:latin typeface="CG Omega" pitchFamily="34" charset="0"/>
                  </a:rPr>
                  <a:t>ADOPTION</a:t>
                </a:r>
                <a:endParaRPr lang="en-US" sz="4000">
                  <a:latin typeface="CG Omega" pitchFamily="34" charset="0"/>
                </a:endParaRPr>
              </a:p>
            </p:txBody>
          </p:sp>
          <p:sp>
            <p:nvSpPr>
              <p:cNvPr id="70665" name="Text Box 9"/>
              <p:cNvSpPr txBox="1">
                <a:spLocks noChangeArrowheads="1"/>
              </p:cNvSpPr>
              <p:nvPr/>
            </p:nvSpPr>
            <p:spPr bwMode="auto">
              <a:xfrm>
                <a:off x="2813" y="666"/>
                <a:ext cx="147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000" b="1">
                    <a:effectLst>
                      <a:outerShdw blurRad="38100" dist="38100" dir="2700000" algn="tl">
                        <a:srgbClr val="C0C0C0"/>
                      </a:outerShdw>
                    </a:effectLst>
                    <a:latin typeface="CG Omega" pitchFamily="34" charset="0"/>
                  </a:rPr>
                  <a:t>SUPPLY-SIDE</a:t>
                </a:r>
              </a:p>
              <a:p>
                <a:pPr algn="ctr"/>
                <a:r>
                  <a:rPr lang="en-US" sz="2000" b="1">
                    <a:effectLst>
                      <a:outerShdw blurRad="38100" dist="38100" dir="2700000" algn="tl">
                        <a:srgbClr val="C0C0C0"/>
                      </a:outerShdw>
                    </a:effectLst>
                    <a:latin typeface="CG Omega" pitchFamily="34" charset="0"/>
                  </a:rPr>
                  <a:t>Competitors</a:t>
                </a:r>
                <a:endParaRPr lang="en-US" sz="4000" b="1">
                  <a:effectLst>
                    <a:outerShdw blurRad="38100" dist="38100" dir="2700000" algn="tl">
                      <a:srgbClr val="C0C0C0"/>
                    </a:outerShdw>
                  </a:effectLst>
                  <a:latin typeface="CG Omega" pitchFamily="34" charset="0"/>
                </a:endParaRPr>
              </a:p>
            </p:txBody>
          </p:sp>
          <p:sp>
            <p:nvSpPr>
              <p:cNvPr id="70666" name="Text Box 10"/>
              <p:cNvSpPr txBox="1">
                <a:spLocks noChangeArrowheads="1"/>
              </p:cNvSpPr>
              <p:nvPr/>
            </p:nvSpPr>
            <p:spPr bwMode="auto">
              <a:xfrm>
                <a:off x="2914" y="3291"/>
                <a:ext cx="1476"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000" b="1">
                    <a:effectLst>
                      <a:outerShdw blurRad="38100" dist="38100" dir="2700000" algn="tl">
                        <a:srgbClr val="C0C0C0"/>
                      </a:outerShdw>
                    </a:effectLst>
                    <a:latin typeface="CG Omega" pitchFamily="34" charset="0"/>
                  </a:rPr>
                  <a:t>DEMAND-SIDE</a:t>
                </a:r>
              </a:p>
              <a:p>
                <a:pPr algn="ctr"/>
                <a:r>
                  <a:rPr lang="en-US" sz="2000" b="1">
                    <a:effectLst>
                      <a:outerShdw blurRad="38100" dist="38100" dir="2700000" algn="tl">
                        <a:srgbClr val="C0C0C0"/>
                      </a:outerShdw>
                    </a:effectLst>
                    <a:latin typeface="CG Omega" pitchFamily="34" charset="0"/>
                  </a:rPr>
                  <a:t>Consumer</a:t>
                </a:r>
                <a:endParaRPr lang="en-US" sz="4000" b="1">
                  <a:effectLst>
                    <a:outerShdw blurRad="38100" dist="38100" dir="2700000" algn="tl">
                      <a:srgbClr val="C0C0C0"/>
                    </a:outerShdw>
                  </a:effectLst>
                  <a:latin typeface="CG Omega" pitchFamily="34" charset="0"/>
                </a:endParaRPr>
              </a:p>
            </p:txBody>
          </p:sp>
          <p:sp>
            <p:nvSpPr>
              <p:cNvPr id="70667" name="Freeform 11"/>
              <p:cNvSpPr>
                <a:spLocks/>
              </p:cNvSpPr>
              <p:nvPr/>
            </p:nvSpPr>
            <p:spPr bwMode="auto">
              <a:xfrm>
                <a:off x="2247" y="1258"/>
                <a:ext cx="1075" cy="1822"/>
              </a:xfrm>
              <a:custGeom>
                <a:avLst/>
                <a:gdLst>
                  <a:gd name="T0" fmla="*/ 1311 w 1311"/>
                  <a:gd name="T1" fmla="*/ 0 h 2584"/>
                  <a:gd name="T2" fmla="*/ 0 w 1311"/>
                  <a:gd name="T3" fmla="*/ 1208 h 2584"/>
                  <a:gd name="T4" fmla="*/ 1298 w 1311"/>
                  <a:gd name="T5" fmla="*/ 2584 h 2584"/>
                </a:gdLst>
                <a:ahLst/>
                <a:cxnLst>
                  <a:cxn ang="0">
                    <a:pos x="T0" y="T1"/>
                  </a:cxn>
                  <a:cxn ang="0">
                    <a:pos x="T2" y="T3"/>
                  </a:cxn>
                  <a:cxn ang="0">
                    <a:pos x="T4" y="T5"/>
                  </a:cxn>
                </a:cxnLst>
                <a:rect l="0" t="0" r="r" b="b"/>
                <a:pathLst>
                  <a:path w="1311" h="2584">
                    <a:moveTo>
                      <a:pt x="1311" y="0"/>
                    </a:moveTo>
                    <a:lnTo>
                      <a:pt x="0" y="1208"/>
                    </a:lnTo>
                    <a:lnTo>
                      <a:pt x="1298" y="2584"/>
                    </a:lnTo>
                  </a:path>
                </a:pathLst>
              </a:custGeom>
              <a:noFill/>
              <a:ln w="9525">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70670" name="Rectangle 14"/>
            <p:cNvSpPr>
              <a:spLocks noChangeArrowheads="1"/>
            </p:cNvSpPr>
            <p:nvPr/>
          </p:nvSpPr>
          <p:spPr bwMode="auto">
            <a:xfrm>
              <a:off x="5284" y="3508"/>
              <a:ext cx="284" cy="268"/>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2" name="AutoShape 16"/>
            <p:cNvSpPr>
              <a:spLocks noChangeArrowheads="1"/>
            </p:cNvSpPr>
            <p:nvPr/>
          </p:nvSpPr>
          <p:spPr bwMode="auto">
            <a:xfrm rot="-34963378">
              <a:off x="5231" y="3601"/>
              <a:ext cx="694" cy="32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3" name="Rectangle 17"/>
            <p:cNvSpPr>
              <a:spLocks noChangeArrowheads="1"/>
            </p:cNvSpPr>
            <p:nvPr/>
          </p:nvSpPr>
          <p:spPr bwMode="auto">
            <a:xfrm rot="-2557877">
              <a:off x="5185" y="3601"/>
              <a:ext cx="618" cy="63"/>
            </a:xfrm>
            <a:prstGeom prst="rect">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4" name="Rectangle 18"/>
            <p:cNvSpPr>
              <a:spLocks noChangeArrowheads="1"/>
            </p:cNvSpPr>
            <p:nvPr/>
          </p:nvSpPr>
          <p:spPr bwMode="auto">
            <a:xfrm>
              <a:off x="5074" y="3822"/>
              <a:ext cx="394" cy="11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5" name="Rectangle 19"/>
            <p:cNvSpPr>
              <a:spLocks noChangeArrowheads="1"/>
            </p:cNvSpPr>
            <p:nvPr/>
          </p:nvSpPr>
          <p:spPr bwMode="auto">
            <a:xfrm rot="5400000">
              <a:off x="5476" y="3416"/>
              <a:ext cx="394" cy="11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6" name="Line 20"/>
            <p:cNvSpPr>
              <a:spLocks noChangeShapeType="1"/>
            </p:cNvSpPr>
            <p:nvPr/>
          </p:nvSpPr>
          <p:spPr bwMode="auto">
            <a:xfrm flipV="1">
              <a:off x="5288" y="3512"/>
              <a:ext cx="280" cy="26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0678" name="Rectangle 22"/>
          <p:cNvSpPr>
            <a:spLocks noChangeArrowheads="1"/>
          </p:cNvSpPr>
          <p:nvPr/>
        </p:nvSpPr>
        <p:spPr bwMode="auto">
          <a:xfrm>
            <a:off x="3082925" y="6148388"/>
            <a:ext cx="650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sz="2400" b="1">
                <a:solidFill>
                  <a:srgbClr val="0000FF"/>
                </a:solidFill>
                <a:effectLst>
                  <a:outerShdw blurRad="38100" dist="38100" dir="2700000" algn="tl">
                    <a:srgbClr val="C0C0C0"/>
                  </a:outerShdw>
                </a:effectLst>
                <a:latin typeface="CG Omega" pitchFamily="34" charset="0"/>
              </a:rPr>
              <a:t>INNOVATION, IMITATION, AND ADOPTION</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524000" y="553832"/>
            <a:ext cx="6923088" cy="1143000"/>
          </a:xfrm>
        </p:spPr>
        <p:txBody>
          <a:bodyPr/>
          <a:lstStyle/>
          <a:p>
            <a:pPr marL="762000" indent="-762000" algn="l">
              <a:buFontTx/>
              <a:buAutoNum type="arabicPeriod" startAt="2"/>
            </a:pPr>
            <a:r>
              <a:rPr lang="en-US" sz="4000" b="1">
                <a:effectLst>
                  <a:outerShdw blurRad="38100" dist="38100" dir="2700000" algn="tl">
                    <a:srgbClr val="000000">
                      <a:alpha val="43137"/>
                    </a:srgbClr>
                  </a:outerShdw>
                </a:effectLst>
              </a:rPr>
              <a:t>The Role of Technology and Market Factor</a:t>
            </a:r>
          </a:p>
        </p:txBody>
      </p:sp>
      <p:sp>
        <p:nvSpPr>
          <p:cNvPr id="71684" name="Rectangle 4"/>
          <p:cNvSpPr>
            <a:spLocks noGrp="1" noChangeArrowheads="1"/>
          </p:cNvSpPr>
          <p:nvPr>
            <p:ph idx="1"/>
          </p:nvPr>
        </p:nvSpPr>
        <p:spPr>
          <a:xfrm>
            <a:off x="1981200" y="2022476"/>
            <a:ext cx="8229600" cy="4073525"/>
          </a:xfrm>
        </p:spPr>
        <p:txBody>
          <a:bodyPr/>
          <a:lstStyle/>
          <a:p>
            <a:pPr marL="0" indent="0">
              <a:buNone/>
            </a:pPr>
            <a:r>
              <a:rPr lang="id-ID" smtClean="0">
                <a:latin typeface="CG Omega" pitchFamily="34" charset="0"/>
              </a:rPr>
              <a:t>To be succesful, a firm has to manage two related processes:</a:t>
            </a:r>
            <a:endParaRPr lang="en-US"/>
          </a:p>
          <a:p>
            <a:pPr marL="711200" lvl="1" indent="-531813">
              <a:buFontTx/>
              <a:buAutoNum type="arabicPeriod"/>
            </a:pPr>
            <a:r>
              <a:rPr lang="id-ID" sz="3200" smtClean="0">
                <a:latin typeface="CG Omega" pitchFamily="34" charset="0"/>
              </a:rPr>
              <a:t>Finding effective solution to a problem, and</a:t>
            </a:r>
            <a:endParaRPr lang="en-US" sz="3200">
              <a:latin typeface="CG Omega" pitchFamily="34" charset="0"/>
            </a:endParaRPr>
          </a:p>
          <a:p>
            <a:pPr marL="711200" lvl="1" indent="-531813">
              <a:buFontTx/>
              <a:buAutoNum type="arabicPeriod"/>
            </a:pPr>
            <a:r>
              <a:rPr lang="id-ID" sz="3200" smtClean="0">
                <a:latin typeface="CG Omega" pitchFamily="34" charset="0"/>
              </a:rPr>
              <a:t>Gaining acceptance of the solution in the marketplace.</a:t>
            </a:r>
            <a:r>
              <a:rPr lang="en-US" sz="3200" smtClean="0">
                <a:latin typeface="CG Omega" pitchFamily="34" charset="0"/>
              </a:rPr>
              <a:t>. </a:t>
            </a:r>
            <a:endParaRPr lang="en-US" sz="3200">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25" name="Rectangle 21"/>
          <p:cNvSpPr>
            <a:spLocks noChangeArrowheads="1"/>
          </p:cNvSpPr>
          <p:nvPr/>
        </p:nvSpPr>
        <p:spPr bwMode="auto">
          <a:xfrm>
            <a:off x="1785938" y="217488"/>
            <a:ext cx="8578850" cy="5778500"/>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n-US"/>
          </a:p>
        </p:txBody>
      </p:sp>
      <p:sp>
        <p:nvSpPr>
          <p:cNvPr id="72721" name="Freeform 17"/>
          <p:cNvSpPr>
            <a:spLocks/>
          </p:cNvSpPr>
          <p:nvPr/>
        </p:nvSpPr>
        <p:spPr bwMode="auto">
          <a:xfrm>
            <a:off x="3987800" y="736601"/>
            <a:ext cx="4789488" cy="4202113"/>
          </a:xfrm>
          <a:custGeom>
            <a:avLst/>
            <a:gdLst>
              <a:gd name="T0" fmla="*/ 0 w 4089"/>
              <a:gd name="T1" fmla="*/ 0 h 2867"/>
              <a:gd name="T2" fmla="*/ 0 w 4089"/>
              <a:gd name="T3" fmla="*/ 2867 h 2867"/>
              <a:gd name="T4" fmla="*/ 4089 w 4089"/>
              <a:gd name="T5" fmla="*/ 2867 h 2867"/>
            </a:gdLst>
            <a:ahLst/>
            <a:cxnLst>
              <a:cxn ang="0">
                <a:pos x="T0" y="T1"/>
              </a:cxn>
              <a:cxn ang="0">
                <a:pos x="T2" y="T3"/>
              </a:cxn>
              <a:cxn ang="0">
                <a:pos x="T4" y="T5"/>
              </a:cxn>
            </a:cxnLst>
            <a:rect l="0" t="0" r="r" b="b"/>
            <a:pathLst>
              <a:path w="4089" h="2867">
                <a:moveTo>
                  <a:pt x="0" y="0"/>
                </a:moveTo>
                <a:lnTo>
                  <a:pt x="0" y="2867"/>
                </a:lnTo>
                <a:lnTo>
                  <a:pt x="4089" y="2867"/>
                </a:lnTo>
              </a:path>
            </a:pathLst>
          </a:custGeom>
          <a:noFill/>
          <a:ln w="28575" cmpd="sng">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22" name="Text Box 18"/>
          <p:cNvSpPr txBox="1">
            <a:spLocks noChangeArrowheads="1"/>
          </p:cNvSpPr>
          <p:nvPr/>
        </p:nvSpPr>
        <p:spPr bwMode="auto">
          <a:xfrm>
            <a:off x="2359025" y="3027364"/>
            <a:ext cx="1849438"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solidFill>
                  <a:srgbClr val="FF0066"/>
                </a:solidFill>
                <a:effectLst>
                  <a:outerShdw blurRad="38100" dist="38100" dir="2700000" algn="tl">
                    <a:srgbClr val="C0C0C0"/>
                  </a:outerShdw>
                </a:effectLst>
                <a:latin typeface="CG Omega" pitchFamily="34" charset="0"/>
              </a:rPr>
              <a:t>Technology</a:t>
            </a:r>
          </a:p>
          <a:p>
            <a:pPr algn="ctr"/>
            <a:r>
              <a:rPr lang="en-US" b="1">
                <a:solidFill>
                  <a:srgbClr val="FF0066"/>
                </a:solidFill>
                <a:effectLst>
                  <a:outerShdw blurRad="38100" dist="38100" dir="2700000" algn="tl">
                    <a:srgbClr val="C0C0C0"/>
                  </a:outerShdw>
                </a:effectLst>
                <a:latin typeface="CG Omega" pitchFamily="34" charset="0"/>
              </a:rPr>
              <a:t>Dimension</a:t>
            </a:r>
            <a:endParaRPr lang="en-US" sz="3600" b="1">
              <a:solidFill>
                <a:srgbClr val="FF0066"/>
              </a:solidFill>
              <a:effectLst>
                <a:outerShdw blurRad="38100" dist="38100" dir="2700000" algn="tl">
                  <a:srgbClr val="C0C0C0"/>
                </a:outerShdw>
              </a:effectLst>
              <a:latin typeface="CG Omega" pitchFamily="34" charset="0"/>
            </a:endParaRPr>
          </a:p>
        </p:txBody>
      </p:sp>
      <p:sp>
        <p:nvSpPr>
          <p:cNvPr id="72723" name="Text Box 19"/>
          <p:cNvSpPr txBox="1">
            <a:spLocks noChangeArrowheads="1"/>
          </p:cNvSpPr>
          <p:nvPr/>
        </p:nvSpPr>
        <p:spPr bwMode="auto">
          <a:xfrm>
            <a:off x="5291139" y="4902200"/>
            <a:ext cx="1849437"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solidFill>
                  <a:srgbClr val="FF0066"/>
                </a:solidFill>
                <a:effectLst>
                  <a:outerShdw blurRad="38100" dist="38100" dir="2700000" algn="tl">
                    <a:srgbClr val="C0C0C0"/>
                  </a:outerShdw>
                </a:effectLst>
                <a:latin typeface="CG Omega" pitchFamily="34" charset="0"/>
              </a:rPr>
              <a:t>Market</a:t>
            </a:r>
          </a:p>
          <a:p>
            <a:pPr algn="ctr"/>
            <a:r>
              <a:rPr lang="en-US" b="1">
                <a:solidFill>
                  <a:srgbClr val="FF0066"/>
                </a:solidFill>
                <a:effectLst>
                  <a:outerShdw blurRad="38100" dist="38100" dir="2700000" algn="tl">
                    <a:srgbClr val="C0C0C0"/>
                  </a:outerShdw>
                </a:effectLst>
                <a:latin typeface="CG Omega" pitchFamily="34" charset="0"/>
              </a:rPr>
              <a:t>Dimension</a:t>
            </a:r>
            <a:endParaRPr lang="en-US" sz="3600" b="1">
              <a:solidFill>
                <a:srgbClr val="FF0066"/>
              </a:solidFill>
              <a:effectLst>
                <a:outerShdw blurRad="38100" dist="38100" dir="2700000" algn="tl">
                  <a:srgbClr val="C0C0C0"/>
                </a:outerShdw>
              </a:effectLst>
              <a:latin typeface="CG Omega" pitchFamily="34" charset="0"/>
            </a:endParaRPr>
          </a:p>
        </p:txBody>
      </p:sp>
      <p:sp>
        <p:nvSpPr>
          <p:cNvPr id="72733" name="Rectangle 29"/>
          <p:cNvSpPr>
            <a:spLocks noChangeArrowheads="1"/>
          </p:cNvSpPr>
          <p:nvPr/>
        </p:nvSpPr>
        <p:spPr bwMode="auto">
          <a:xfrm>
            <a:off x="9912350" y="5568950"/>
            <a:ext cx="450850" cy="425450"/>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4" name="AutoShape 30"/>
          <p:cNvSpPr>
            <a:spLocks noChangeArrowheads="1"/>
          </p:cNvSpPr>
          <p:nvPr/>
        </p:nvSpPr>
        <p:spPr bwMode="auto">
          <a:xfrm rot="8236622">
            <a:off x="9828214" y="5716588"/>
            <a:ext cx="1101725" cy="5080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5" name="Rectangle 31"/>
          <p:cNvSpPr>
            <a:spLocks noChangeArrowheads="1"/>
          </p:cNvSpPr>
          <p:nvPr/>
        </p:nvSpPr>
        <p:spPr bwMode="auto">
          <a:xfrm rot="19042123">
            <a:off x="9755189" y="5716588"/>
            <a:ext cx="981075" cy="100012"/>
          </a:xfrm>
          <a:prstGeom prst="rect">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6" name="Rectangle 32"/>
          <p:cNvSpPr>
            <a:spLocks noChangeArrowheads="1"/>
          </p:cNvSpPr>
          <p:nvPr/>
        </p:nvSpPr>
        <p:spPr bwMode="auto">
          <a:xfrm>
            <a:off x="9578976" y="6067426"/>
            <a:ext cx="625475" cy="187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7" name="Rectangle 33"/>
          <p:cNvSpPr>
            <a:spLocks noChangeArrowheads="1"/>
          </p:cNvSpPr>
          <p:nvPr/>
        </p:nvSpPr>
        <p:spPr bwMode="auto">
          <a:xfrm rot="5400000">
            <a:off x="10217151" y="5422901"/>
            <a:ext cx="625475" cy="187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8" name="Line 34"/>
          <p:cNvSpPr>
            <a:spLocks noChangeShapeType="1"/>
          </p:cNvSpPr>
          <p:nvPr/>
        </p:nvSpPr>
        <p:spPr bwMode="auto">
          <a:xfrm flipV="1">
            <a:off x="9918700" y="5575300"/>
            <a:ext cx="444500" cy="4191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9" name="Rectangle 35"/>
          <p:cNvSpPr>
            <a:spLocks noChangeArrowheads="1"/>
          </p:cNvSpPr>
          <p:nvPr/>
        </p:nvSpPr>
        <p:spPr bwMode="auto">
          <a:xfrm>
            <a:off x="3511550" y="6146157"/>
            <a:ext cx="59050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sz="2400" b="1">
                <a:solidFill>
                  <a:srgbClr val="0000FF"/>
                </a:solidFill>
                <a:effectLst>
                  <a:outerShdw blurRad="38100" dist="38100" dir="2700000" algn="tl">
                    <a:srgbClr val="C0C0C0"/>
                  </a:outerShdw>
                </a:effectLst>
                <a:latin typeface="CG Omega" pitchFamily="34" charset="0"/>
              </a:rPr>
              <a:t>TECHNOLOGY-MARKET (T-M) MATRIX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524000" y="553832"/>
            <a:ext cx="6923088" cy="1143000"/>
          </a:xfrm>
        </p:spPr>
        <p:txBody>
          <a:bodyPr/>
          <a:lstStyle/>
          <a:p>
            <a:pPr marL="762000" indent="-762000" algn="l">
              <a:buFontTx/>
              <a:buAutoNum type="arabicPeriod" startAt="2"/>
            </a:pPr>
            <a:r>
              <a:rPr lang="id-ID" sz="4000" b="1" smtClean="0">
                <a:effectLst>
                  <a:outerShdw blurRad="38100" dist="38100" dir="2700000" algn="tl">
                    <a:srgbClr val="000000">
                      <a:alpha val="43137"/>
                    </a:srgbClr>
                  </a:outerShdw>
                </a:effectLst>
              </a:rPr>
              <a:t>The Centrality of Learning</a:t>
            </a:r>
            <a:endParaRPr lang="en-US" sz="4000" b="1">
              <a:effectLst>
                <a:outerShdw blurRad="38100" dist="38100" dir="2700000" algn="tl">
                  <a:srgbClr val="000000">
                    <a:alpha val="43137"/>
                  </a:srgbClr>
                </a:outerShdw>
              </a:effectLst>
            </a:endParaRPr>
          </a:p>
        </p:txBody>
      </p:sp>
      <p:sp>
        <p:nvSpPr>
          <p:cNvPr id="71684" name="Rectangle 4"/>
          <p:cNvSpPr>
            <a:spLocks noGrp="1" noChangeArrowheads="1"/>
          </p:cNvSpPr>
          <p:nvPr>
            <p:ph idx="1"/>
          </p:nvPr>
        </p:nvSpPr>
        <p:spPr>
          <a:xfrm>
            <a:off x="1981200" y="2022476"/>
            <a:ext cx="8229600" cy="4073525"/>
          </a:xfrm>
        </p:spPr>
        <p:txBody>
          <a:bodyPr>
            <a:normAutofit/>
          </a:bodyPr>
          <a:lstStyle/>
          <a:p>
            <a:pPr marL="0" indent="0">
              <a:buNone/>
            </a:pPr>
            <a:r>
              <a:rPr lang="id-ID" sz="2400" b="1" smtClean="0">
                <a:solidFill>
                  <a:srgbClr val="7030A0"/>
                </a:solidFill>
                <a:effectLst>
                  <a:outerShdw blurRad="38100" dist="38100" dir="2700000" algn="tl">
                    <a:srgbClr val="000000">
                      <a:alpha val="43137"/>
                    </a:srgbClr>
                  </a:outerShdw>
                </a:effectLst>
                <a:latin typeface="CG Omega" pitchFamily="34" charset="0"/>
              </a:rPr>
              <a:t>Man ways oto learn, we identify three major mecanisms of learning:</a:t>
            </a:r>
            <a:endParaRPr lang="en-US" sz="2400" b="1">
              <a:solidFill>
                <a:srgbClr val="7030A0"/>
              </a:solidFill>
              <a:effectLst>
                <a:outerShdw blurRad="38100" dist="38100" dir="2700000" algn="tl">
                  <a:srgbClr val="000000">
                    <a:alpha val="43137"/>
                  </a:srgbClr>
                </a:outerShdw>
              </a:effectLst>
            </a:endParaRPr>
          </a:p>
          <a:p>
            <a:pPr marL="711200" lvl="1" indent="-531813">
              <a:buFontTx/>
              <a:buAutoNum type="arabicPeriod"/>
            </a:pPr>
            <a:r>
              <a:rPr lang="id-ID" sz="2400" smtClean="0">
                <a:latin typeface="CG Omega" pitchFamily="34" charset="0"/>
              </a:rPr>
              <a:t>Environmental surveillance through technical and market intelligence</a:t>
            </a:r>
            <a:endParaRPr lang="en-US" sz="2400">
              <a:latin typeface="CG Omega" pitchFamily="34" charset="0"/>
            </a:endParaRPr>
          </a:p>
          <a:p>
            <a:pPr marL="711200" lvl="1" indent="-531813">
              <a:buFontTx/>
              <a:buAutoNum type="arabicPeriod"/>
            </a:pPr>
            <a:r>
              <a:rPr lang="id-ID" sz="2400" smtClean="0">
                <a:latin typeface="CG Omega" pitchFamily="34" charset="0"/>
              </a:rPr>
              <a:t>Experimentation within firms whereby firms can learn problem solving by simulations and by trial and error.</a:t>
            </a:r>
          </a:p>
          <a:p>
            <a:pPr marL="711200" lvl="1" indent="-531813">
              <a:buFontTx/>
              <a:buAutoNum type="arabicPeriod"/>
            </a:pPr>
            <a:r>
              <a:rPr lang="id-ID" sz="2400" smtClean="0">
                <a:latin typeface="CG Omega" pitchFamily="34" charset="0"/>
              </a:rPr>
              <a:t>Imitation through competitive intelligence.</a:t>
            </a:r>
            <a:endParaRPr lang="en-US" sz="2400">
              <a:latin typeface="CG Omega" pitchFamily="34" charset="0"/>
            </a:endParaRPr>
          </a:p>
        </p:txBody>
      </p:sp>
    </p:spTree>
    <p:extLst>
      <p:ext uri="{BB962C8B-B14F-4D97-AF65-F5344CB8AC3E}">
        <p14:creationId xmlns:p14="http://schemas.microsoft.com/office/powerpoint/2010/main" val="14717084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387" y="965769"/>
            <a:ext cx="8463187" cy="2705034"/>
          </a:xfrm>
        </p:spPr>
        <p:txBody>
          <a:bodyPr/>
          <a:lstStyle/>
          <a:p>
            <a:r>
              <a:rPr lang="id-ID" sz="8800" b="1" smtClean="0">
                <a:solidFill>
                  <a:schemeClr val="tx1"/>
                </a:solidFill>
                <a:effectLst>
                  <a:outerShdw blurRad="38100" dist="38100" dir="2700000" algn="tl">
                    <a:srgbClr val="000000">
                      <a:alpha val="43137"/>
                    </a:srgbClr>
                  </a:outerShdw>
                </a:effectLst>
              </a:rPr>
              <a:t>What is Innovation?</a:t>
            </a:r>
            <a:endParaRPr lang="id-ID" sz="8800" b="1">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849698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 of innovation</a:t>
            </a:r>
            <a:endParaRPr lang="id-ID"/>
          </a:p>
        </p:txBody>
      </p:sp>
      <p:sp>
        <p:nvSpPr>
          <p:cNvPr id="3" name="Content Placeholder 2"/>
          <p:cNvSpPr>
            <a:spLocks noGrp="1"/>
          </p:cNvSpPr>
          <p:nvPr>
            <p:ph idx="1"/>
          </p:nvPr>
        </p:nvSpPr>
        <p:spPr/>
        <p:txBody>
          <a:bodyPr>
            <a:normAutofit/>
          </a:bodyPr>
          <a:lstStyle/>
          <a:p>
            <a:r>
              <a:rPr lang="en-US" sz="3600" i="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Rogers defines an innovation as "an idea, practice, or object that is perceived as new by an individual or other unit of adoption"</a:t>
            </a:r>
            <a:endParaRPr lang="id-ID" sz="3600" i="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24793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innovation</a:t>
            </a:r>
            <a:endParaRPr lang="en-US" dirty="0"/>
          </a:p>
        </p:txBody>
      </p:sp>
      <p:sp>
        <p:nvSpPr>
          <p:cNvPr id="3" name="Content Placeholder 2"/>
          <p:cNvSpPr>
            <a:spLocks noGrp="1"/>
          </p:cNvSpPr>
          <p:nvPr>
            <p:ph idx="1"/>
          </p:nvPr>
        </p:nvSpPr>
        <p:spPr>
          <a:xfrm>
            <a:off x="929149" y="2603500"/>
            <a:ext cx="10014154" cy="3416300"/>
          </a:xfrm>
        </p:spPr>
        <p:txBody>
          <a:bodyPr>
            <a:normAutofit/>
          </a:bodyPr>
          <a:lstStyle/>
          <a:p>
            <a:r>
              <a:rPr lang="en-US" sz="3200" b="1" dirty="0" smtClean="0">
                <a:ln w="0"/>
                <a:solidFill>
                  <a:srgbClr val="FF00FF"/>
                </a:solidFill>
                <a:effectLst>
                  <a:outerShdw blurRad="38100" dist="25400" dir="5400000" algn="ctr" rotWithShape="0">
                    <a:srgbClr val="6E747A">
                      <a:alpha val="43000"/>
                    </a:srgbClr>
                  </a:outerShdw>
                </a:effectLst>
              </a:rPr>
              <a:t>Innovation is </a:t>
            </a:r>
            <a:r>
              <a:rPr lang="en-US" sz="4000" i="1" dirty="0" smtClean="0">
                <a:ln w="0"/>
                <a:solidFill>
                  <a:sysClr val="windowText" lastClr="000000"/>
                </a:solidFill>
                <a:effectLst>
                  <a:outerShdw blurRad="50800" dist="38100" dir="2700000" algn="tl" rotWithShape="0">
                    <a:prstClr val="black">
                      <a:alpha val="40000"/>
                    </a:prstClr>
                  </a:outerShdw>
                </a:effectLst>
                <a:latin typeface="Garamond" panose="02020404030301010803" pitchFamily="18" charset="0"/>
              </a:rPr>
              <a:t>the process whereby new and improved products, processes, materials, and services are developed and transferred to a plant and/or market where they are appropriate </a:t>
            </a:r>
            <a:r>
              <a:rPr lang="en-US" sz="4000" dirty="0" smtClean="0">
                <a:ln w="0"/>
                <a:solidFill>
                  <a:sysClr val="windowText" lastClr="000000"/>
                </a:solidFill>
                <a:effectLst>
                  <a:outerShdw blurRad="50800" dist="38100" dir="2700000" algn="tl" rotWithShape="0">
                    <a:prstClr val="black">
                      <a:alpha val="40000"/>
                    </a:prstClr>
                  </a:outerShdw>
                </a:effectLst>
                <a:latin typeface="Garamond" panose="02020404030301010803" pitchFamily="18" charset="0"/>
              </a:rPr>
              <a:t>(Rubenstein).</a:t>
            </a:r>
            <a:endParaRPr lang="en-US" sz="3200" dirty="0">
              <a:ln w="0"/>
              <a:solidFill>
                <a:sysClr val="windowText" lastClr="000000"/>
              </a:solidFill>
              <a:effectLst>
                <a:outerShdw blurRad="50800" dist="38100" dir="2700000" algn="tl" rotWithShape="0">
                  <a:prstClr val="black">
                    <a:alpha val="40000"/>
                  </a:prstClr>
                </a:outerShdw>
              </a:effectLst>
              <a:latin typeface="Garamond" panose="02020404030301010803" pitchFamily="18" charset="0"/>
            </a:endParaRPr>
          </a:p>
        </p:txBody>
      </p:sp>
    </p:spTree>
    <p:extLst>
      <p:ext uri="{BB962C8B-B14F-4D97-AF65-F5344CB8AC3E}">
        <p14:creationId xmlns:p14="http://schemas.microsoft.com/office/powerpoint/2010/main" val="12367548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Definition of Technology</a:t>
            </a:r>
            <a:endParaRPr lang="en-US" dirty="0"/>
          </a:p>
        </p:txBody>
      </p:sp>
      <p:sp>
        <p:nvSpPr>
          <p:cNvPr id="3" name="Content Placeholder 2"/>
          <p:cNvSpPr>
            <a:spLocks noGrp="1"/>
          </p:cNvSpPr>
          <p:nvPr>
            <p:ph idx="1"/>
          </p:nvPr>
        </p:nvSpPr>
        <p:spPr/>
        <p:txBody>
          <a:bodyPr>
            <a:normAutofit/>
          </a:bodyPr>
          <a:lstStyle/>
          <a:p>
            <a:r>
              <a:rPr lang="en-US" sz="3200" b="1" dirty="0" smtClean="0">
                <a:ln w="0"/>
                <a:solidFill>
                  <a:srgbClr val="FF00FF"/>
                </a:solidFill>
                <a:effectLst>
                  <a:outerShdw blurRad="38100" dist="25400" dir="5400000" algn="ctr" rotWithShape="0">
                    <a:srgbClr val="6E747A">
                      <a:alpha val="43000"/>
                    </a:srgbClr>
                  </a:outerShdw>
                </a:effectLst>
              </a:rPr>
              <a:t>Technology </a:t>
            </a:r>
            <a:r>
              <a:rPr lang="en-US" sz="3200" i="1" dirty="0" smtClean="0">
                <a:ln w="0"/>
                <a:solidFill>
                  <a:sysClr val="windowText" lastClr="000000"/>
                </a:solidFill>
                <a:effectLst>
                  <a:outerShdw blurRad="38100" dist="25400" dir="5400000" algn="ctr" rotWithShape="0">
                    <a:srgbClr val="6E747A">
                      <a:alpha val="43000"/>
                    </a:srgbClr>
                  </a:outerShdw>
                </a:effectLst>
                <a:latin typeface="Garamond" panose="02020404030301010803" pitchFamily="18" charset="0"/>
                <a:cs typeface="Times New Roman" panose="02020603050405020304" pitchFamily="18" charset="0"/>
              </a:rPr>
              <a:t>is the practical implementation of learning and knowledge by individuals and organizations to aid human endeavor. Technology is the knowledge, products, processes, tools, and systems used in the creation of goods or in the provision of services.</a:t>
            </a:r>
            <a:endParaRPr lang="en-US" sz="3200" i="1" dirty="0">
              <a:ln w="0"/>
              <a:solidFill>
                <a:sysClr val="windowText" lastClr="000000"/>
              </a:solidFill>
              <a:effectLst>
                <a:outerShdw blurRad="38100" dist="25400" dir="5400000" algn="ctr" rotWithShape="0">
                  <a:srgbClr val="6E747A">
                    <a:alpha val="43000"/>
                  </a:srgbClr>
                </a:outerShdw>
              </a:effectLst>
              <a:latin typeface="Garamond" panose="02020404030301010803" pitchFamily="18" charset="0"/>
              <a:cs typeface="Times New Roman" panose="02020603050405020304" pitchFamily="18" charset="0"/>
            </a:endParaRPr>
          </a:p>
        </p:txBody>
      </p:sp>
    </p:spTree>
    <p:extLst>
      <p:ext uri="{BB962C8B-B14F-4D97-AF65-F5344CB8AC3E}">
        <p14:creationId xmlns:p14="http://schemas.microsoft.com/office/powerpoint/2010/main" val="19292279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Drivers of Innovation</a:t>
            </a:r>
            <a:endParaRPr lang="id-ID"/>
          </a:p>
        </p:txBody>
      </p:sp>
      <p:sp>
        <p:nvSpPr>
          <p:cNvPr id="4" name="Rectangle 3"/>
          <p:cNvSpPr/>
          <p:nvPr/>
        </p:nvSpPr>
        <p:spPr>
          <a:xfrm>
            <a:off x="1401097" y="2964426"/>
            <a:ext cx="2123768" cy="2168013"/>
          </a:xfrm>
          <a:prstGeom prst="rect">
            <a:avLst/>
          </a:prstGeom>
          <a:effectLst>
            <a:outerShdw blurRad="101600" dist="889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id-ID" smtClean="0"/>
              <a:t>DRIVERS</a:t>
            </a:r>
            <a:endParaRPr lang="id-ID"/>
          </a:p>
        </p:txBody>
      </p:sp>
      <p:sp>
        <p:nvSpPr>
          <p:cNvPr id="5" name="Rectangle 4"/>
          <p:cNvSpPr/>
          <p:nvPr/>
        </p:nvSpPr>
        <p:spPr>
          <a:xfrm>
            <a:off x="4709652" y="2964425"/>
            <a:ext cx="2123768" cy="2168013"/>
          </a:xfrm>
          <a:prstGeom prst="rect">
            <a:avLst/>
          </a:prstGeom>
          <a:effectLst>
            <a:outerShdw blurRad="114300" dist="88900" dir="2400000" rotWithShape="0">
              <a:srgbClr val="000000">
                <a:alpha val="60000"/>
              </a:srgb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id-ID" smtClean="0"/>
              <a:t>PROCESS</a:t>
            </a:r>
            <a:endParaRPr lang="id-ID"/>
          </a:p>
        </p:txBody>
      </p:sp>
      <p:sp>
        <p:nvSpPr>
          <p:cNvPr id="6" name="Rectangle 5"/>
          <p:cNvSpPr/>
          <p:nvPr/>
        </p:nvSpPr>
        <p:spPr>
          <a:xfrm>
            <a:off x="8018207" y="2964423"/>
            <a:ext cx="2123768" cy="2168013"/>
          </a:xfrm>
          <a:prstGeom prst="rect">
            <a:avLst/>
          </a:prstGeom>
          <a:effectLst>
            <a:outerShdw blurRad="114300" dist="88900" dir="3000000" rotWithShape="0">
              <a:srgbClr val="000000">
                <a:alpha val="60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id-ID" smtClean="0"/>
              <a:t>OUTPUTS</a:t>
            </a:r>
            <a:endParaRPr lang="id-ID"/>
          </a:p>
        </p:txBody>
      </p:sp>
      <p:cxnSp>
        <p:nvCxnSpPr>
          <p:cNvPr id="8" name="Straight Arrow Connector 7"/>
          <p:cNvCxnSpPr>
            <a:endCxn id="5" idx="1"/>
          </p:cNvCxnSpPr>
          <p:nvPr/>
        </p:nvCxnSpPr>
        <p:spPr>
          <a:xfrm>
            <a:off x="3524865" y="4048430"/>
            <a:ext cx="1184787" cy="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 name="Straight Arrow Connector 8"/>
          <p:cNvCxnSpPr/>
          <p:nvPr/>
        </p:nvCxnSpPr>
        <p:spPr>
          <a:xfrm>
            <a:off x="6833420" y="4048430"/>
            <a:ext cx="1184787" cy="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216805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Two environmental factors very frequenly stimulate innovation</a:t>
            </a:r>
            <a:endParaRPr lang="id-ID"/>
          </a:p>
        </p:txBody>
      </p:sp>
      <p:sp>
        <p:nvSpPr>
          <p:cNvPr id="3" name="Content Placeholder 2"/>
          <p:cNvSpPr>
            <a:spLocks noGrp="1"/>
          </p:cNvSpPr>
          <p:nvPr>
            <p:ph idx="1"/>
          </p:nvPr>
        </p:nvSpPr>
        <p:spPr/>
        <p:txBody>
          <a:bodyPr>
            <a:normAutofit/>
          </a:bodyPr>
          <a:lstStyle/>
          <a:p>
            <a:r>
              <a:rPr lang="id-ID" sz="3200" b="1" smtClean="0"/>
              <a:t>Market Factor</a:t>
            </a:r>
            <a:r>
              <a:rPr lang="id-ID" sz="3200" smtClean="0"/>
              <a:t>. Appear to have a primary influence on innovation.</a:t>
            </a:r>
          </a:p>
          <a:p>
            <a:r>
              <a:rPr lang="id-ID" sz="3200" b="1" smtClean="0"/>
              <a:t>Input Factors</a:t>
            </a:r>
            <a:r>
              <a:rPr lang="id-ID" sz="3200" smtClean="0"/>
              <a:t>. Especially rising costs of inputs, trigger innovations aimed at reducing the use of the expensive inputs.</a:t>
            </a:r>
            <a:endParaRPr lang="id-ID" sz="3200"/>
          </a:p>
        </p:txBody>
      </p:sp>
    </p:spTree>
    <p:extLst>
      <p:ext uri="{BB962C8B-B14F-4D97-AF65-F5344CB8AC3E}">
        <p14:creationId xmlns:p14="http://schemas.microsoft.com/office/powerpoint/2010/main" val="10177953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PROCESS OF INNOVATION</a:t>
            </a:r>
            <a:endParaRPr lang="id-ID"/>
          </a:p>
        </p:txBody>
      </p:sp>
      <p:sp>
        <p:nvSpPr>
          <p:cNvPr id="3" name="Content Placeholder 2"/>
          <p:cNvSpPr>
            <a:spLocks noGrp="1"/>
          </p:cNvSpPr>
          <p:nvPr>
            <p:ph idx="1"/>
          </p:nvPr>
        </p:nvSpPr>
        <p:spPr/>
        <p:txBody>
          <a:bodyPr>
            <a:normAutofit/>
          </a:bodyPr>
          <a:lstStyle/>
          <a:p>
            <a:r>
              <a:rPr lang="id-ID" sz="2400" b="1" smtClean="0"/>
              <a:t>Market Pull</a:t>
            </a:r>
            <a:r>
              <a:rPr lang="id-ID" sz="2400" smtClean="0"/>
              <a:t>, is the advancement of technology oriented primarily toward a specific market need, and only secondaryly toward increased technical performance.</a:t>
            </a:r>
          </a:p>
          <a:p>
            <a:r>
              <a:rPr lang="id-ID" sz="2400" b="1" smtClean="0"/>
              <a:t>Technology-push</a:t>
            </a:r>
            <a:r>
              <a:rPr lang="id-ID" sz="2400" smtClean="0"/>
              <a:t>, is the advancement of technology oriented primarily toward increased technical performance, and only secondarily toward specific market needs.</a:t>
            </a:r>
            <a:endParaRPr lang="id-ID" sz="2400"/>
          </a:p>
        </p:txBody>
      </p:sp>
    </p:spTree>
    <p:extLst>
      <p:ext uri="{BB962C8B-B14F-4D97-AF65-F5344CB8AC3E}">
        <p14:creationId xmlns:p14="http://schemas.microsoft.com/office/powerpoint/2010/main" val="4823742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Market-Pull Innovation</a:t>
            </a:r>
          </a:p>
        </p:txBody>
      </p:sp>
      <p:sp>
        <p:nvSpPr>
          <p:cNvPr id="91139" name="Rectangle 3"/>
          <p:cNvSpPr>
            <a:spLocks noGrp="1" noChangeArrowheads="1"/>
          </p:cNvSpPr>
          <p:nvPr>
            <p:ph idx="1"/>
          </p:nvPr>
        </p:nvSpPr>
        <p:spPr/>
        <p:txBody>
          <a:bodyPr>
            <a:normAutofit/>
          </a:bodyPr>
          <a:lstStyle/>
          <a:p>
            <a:pPr marL="0" indent="0">
              <a:buNone/>
            </a:pPr>
            <a:r>
              <a:rPr lang="en-US" sz="3200" i="1">
                <a:latin typeface="CG Omega" pitchFamily="34" charset="0"/>
              </a:rPr>
              <a:t>Dalam hal ini, ide inovasi berasal dari komunikasi tentang kebutuhan pelanggan., diikuti oleh pencarian solusi teknis untuk memenuhi kebutuhan tadi.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Technology-push Innovation </a:t>
            </a:r>
          </a:p>
        </p:txBody>
      </p:sp>
      <p:sp>
        <p:nvSpPr>
          <p:cNvPr id="92163" name="Rectangle 3"/>
          <p:cNvSpPr>
            <a:spLocks noGrp="1" noChangeArrowheads="1"/>
          </p:cNvSpPr>
          <p:nvPr>
            <p:ph idx="1"/>
          </p:nvPr>
        </p:nvSpPr>
        <p:spPr/>
        <p:txBody>
          <a:bodyPr>
            <a:normAutofit/>
          </a:bodyPr>
          <a:lstStyle/>
          <a:p>
            <a:pPr marL="0" indent="0">
              <a:buNone/>
            </a:pPr>
            <a:r>
              <a:rPr lang="en-US" sz="2800" i="1">
                <a:latin typeface="CG Omega" pitchFamily="34" charset="0"/>
              </a:rPr>
              <a:t>Dalam hal ini peuang ditunjukkan oleh keunggulan teknologi baru memicu perusahaan mencari sebuah aplikasi. Inovasi ini, cenderung digerakkan oleh pabrik. Sebagai contoh, selama periode dari 1944 sampai 1962, manufaktur mendominasi inovasi dalam bidang komputer.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TYPE OF INNOVATION OUTPUTS</a:t>
            </a:r>
            <a:endParaRPr lang="id-ID"/>
          </a:p>
        </p:txBody>
      </p:sp>
      <p:sp>
        <p:nvSpPr>
          <p:cNvPr id="3" name="Content Placeholder 2"/>
          <p:cNvSpPr>
            <a:spLocks noGrp="1"/>
          </p:cNvSpPr>
          <p:nvPr>
            <p:ph idx="1"/>
          </p:nvPr>
        </p:nvSpPr>
        <p:spPr/>
        <p:txBody>
          <a:bodyPr>
            <a:normAutofit/>
          </a:bodyPr>
          <a:lstStyle/>
          <a:p>
            <a:r>
              <a:rPr lang="id-ID" sz="2400" smtClean="0"/>
              <a:t>Innovations differs in terms of the degree to which they introduce practices that depart in a significant way from past practices. </a:t>
            </a:r>
          </a:p>
          <a:p>
            <a:r>
              <a:rPr lang="id-ID" sz="2400" smtClean="0"/>
              <a:t>Some innovations introduce relatively marginal changes to an existing product or process, whereas others are based on different scientific and engineering principles and thus open up new markets and applications.</a:t>
            </a:r>
            <a:endParaRPr lang="id-ID" sz="2400"/>
          </a:p>
        </p:txBody>
      </p:sp>
    </p:spTree>
    <p:extLst>
      <p:ext uri="{BB962C8B-B14F-4D97-AF65-F5344CB8AC3E}">
        <p14:creationId xmlns:p14="http://schemas.microsoft.com/office/powerpoint/2010/main" val="36978470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966453" y="658091"/>
            <a:ext cx="7142163" cy="1143000"/>
          </a:xfrm>
        </p:spPr>
        <p:txBody>
          <a:bodyPr/>
          <a:lstStyle/>
          <a:p>
            <a:pPr algn="l"/>
            <a:r>
              <a:rPr lang="id-ID" sz="4000" smtClean="0"/>
              <a:t>To classify an innovation we employ two dimensions</a:t>
            </a:r>
            <a:r>
              <a:rPr lang="en-US" sz="4000" smtClean="0"/>
              <a:t>:</a:t>
            </a:r>
            <a:endParaRPr lang="en-US" sz="4000"/>
          </a:p>
        </p:txBody>
      </p:sp>
      <p:sp>
        <p:nvSpPr>
          <p:cNvPr id="95235" name="Rectangle 3"/>
          <p:cNvSpPr>
            <a:spLocks noGrp="1" noChangeArrowheads="1"/>
          </p:cNvSpPr>
          <p:nvPr>
            <p:ph idx="1"/>
          </p:nvPr>
        </p:nvSpPr>
        <p:spPr>
          <a:xfrm>
            <a:off x="678425" y="1919288"/>
            <a:ext cx="10648335" cy="4176712"/>
          </a:xfrm>
        </p:spPr>
        <p:txBody>
          <a:bodyPr>
            <a:normAutofit/>
          </a:bodyPr>
          <a:lstStyle/>
          <a:p>
            <a:pPr marL="609600" indent="-609600">
              <a:buFontTx/>
              <a:buAutoNum type="arabicPeriod"/>
            </a:pPr>
            <a:r>
              <a:rPr lang="id-ID" sz="2800" smtClean="0"/>
              <a:t>The degree to which </a:t>
            </a:r>
            <a:r>
              <a:rPr lang="id-ID" sz="2800" b="1" smtClean="0">
                <a:solidFill>
                  <a:srgbClr val="0000FF"/>
                </a:solidFill>
              </a:rPr>
              <a:t>specific technologies </a:t>
            </a:r>
            <a:r>
              <a:rPr lang="id-ID" sz="2800" smtClean="0"/>
              <a:t>in an innovation depart from earlier ones, or what we will call </a:t>
            </a:r>
            <a:r>
              <a:rPr lang="en-US" sz="2800" b="1" i="1" smtClean="0"/>
              <a:t>component </a:t>
            </a:r>
            <a:r>
              <a:rPr lang="en-US" sz="2800" b="1" i="1"/>
              <a:t>knowledge</a:t>
            </a:r>
            <a:r>
              <a:rPr lang="en-US" sz="2800" i="1"/>
              <a:t>.</a:t>
            </a:r>
            <a:endParaRPr lang="en-US" sz="2800"/>
          </a:p>
          <a:p>
            <a:pPr marL="609600" indent="-609600">
              <a:buFontTx/>
              <a:buAutoNum type="arabicPeriod"/>
            </a:pPr>
            <a:r>
              <a:rPr lang="id-ID" sz="2800" smtClean="0"/>
              <a:t>The degree to which </a:t>
            </a:r>
            <a:r>
              <a:rPr lang="id-ID" sz="2800" b="1" smtClean="0">
                <a:solidFill>
                  <a:srgbClr val="0000FF"/>
                </a:solidFill>
              </a:rPr>
              <a:t>configurations among technologies </a:t>
            </a:r>
            <a:r>
              <a:rPr lang="id-ID" sz="2800" smtClean="0"/>
              <a:t>in an innovation depart from earlier ones, or what we will call </a:t>
            </a:r>
            <a:r>
              <a:rPr lang="en-US" sz="2800" b="1" i="1" smtClean="0"/>
              <a:t>component configuration</a:t>
            </a:r>
            <a:r>
              <a:rPr lang="id-ID" sz="2800" b="1" i="1" smtClean="0"/>
              <a:t>.</a:t>
            </a:r>
            <a:r>
              <a:rPr lang="en-US" sz="2800" b="1" smtClean="0"/>
              <a:t> </a:t>
            </a:r>
            <a:endParaRPr lang="en-US" sz="2800" b="1"/>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id-ID" smtClean="0"/>
              <a:t>This Classifiction leads to four major types of innovation:</a:t>
            </a:r>
            <a:endParaRPr lang="en-US"/>
          </a:p>
        </p:txBody>
      </p:sp>
      <p:sp>
        <p:nvSpPr>
          <p:cNvPr id="96259" name="Rectangle 3"/>
          <p:cNvSpPr>
            <a:spLocks noGrp="1" noChangeArrowheads="1"/>
          </p:cNvSpPr>
          <p:nvPr>
            <p:ph idx="1"/>
          </p:nvPr>
        </p:nvSpPr>
        <p:spPr/>
        <p:txBody>
          <a:bodyPr>
            <a:normAutofit/>
          </a:bodyPr>
          <a:lstStyle/>
          <a:p>
            <a:pPr marL="0" indent="0">
              <a:buNone/>
            </a:pPr>
            <a:endParaRPr lang="en-US" sz="2400"/>
          </a:p>
          <a:p>
            <a:pPr marL="0" indent="0">
              <a:buNone/>
            </a:pPr>
            <a:r>
              <a:rPr lang="en-US" sz="2400"/>
              <a:t>(1) </a:t>
            </a:r>
            <a:r>
              <a:rPr lang="en-US" sz="2400" smtClean="0"/>
              <a:t>Incremental</a:t>
            </a:r>
            <a:r>
              <a:rPr lang="id-ID" sz="2400" smtClean="0"/>
              <a:t> innovation</a:t>
            </a:r>
            <a:r>
              <a:rPr lang="en-US" sz="2400" smtClean="0"/>
              <a:t>, </a:t>
            </a:r>
            <a:endParaRPr lang="en-US" sz="2400"/>
          </a:p>
          <a:p>
            <a:pPr marL="0" indent="0">
              <a:buNone/>
            </a:pPr>
            <a:r>
              <a:rPr lang="en-US" sz="2400"/>
              <a:t>(2) </a:t>
            </a:r>
            <a:r>
              <a:rPr lang="en-US" sz="2400" smtClean="0"/>
              <a:t>Modular</a:t>
            </a:r>
            <a:r>
              <a:rPr lang="id-ID" sz="2400"/>
              <a:t> innovation</a:t>
            </a:r>
            <a:r>
              <a:rPr lang="en-US" sz="2400" smtClean="0"/>
              <a:t>, </a:t>
            </a:r>
            <a:endParaRPr lang="en-US" sz="2400"/>
          </a:p>
          <a:p>
            <a:pPr marL="0" indent="0">
              <a:buNone/>
            </a:pPr>
            <a:r>
              <a:rPr lang="en-US" sz="2400"/>
              <a:t>(3) </a:t>
            </a:r>
            <a:r>
              <a:rPr lang="en-US" sz="2400" smtClean="0"/>
              <a:t>Architectural</a:t>
            </a:r>
            <a:r>
              <a:rPr lang="id-ID" sz="2400"/>
              <a:t> innovation</a:t>
            </a:r>
            <a:r>
              <a:rPr lang="en-US" sz="2400" smtClean="0"/>
              <a:t>, </a:t>
            </a:r>
            <a:endParaRPr lang="en-US" sz="2400"/>
          </a:p>
          <a:p>
            <a:pPr marL="0" indent="0">
              <a:buNone/>
            </a:pPr>
            <a:r>
              <a:rPr lang="en-US" sz="2400"/>
              <a:t>(4) </a:t>
            </a:r>
            <a:r>
              <a:rPr lang="en-US" sz="2400" smtClean="0"/>
              <a:t>Radical</a:t>
            </a:r>
            <a:r>
              <a:rPr lang="id-ID" sz="2400"/>
              <a:t> innovation</a:t>
            </a:r>
            <a:r>
              <a:rPr lang="en-US" sz="2400" smtClean="0"/>
              <a:t>.</a:t>
            </a:r>
            <a:endParaRPr lang="en-US" sz="240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97298" name="Group 18"/>
          <p:cNvGrpSpPr>
            <a:grpSpLocks/>
          </p:cNvGrpSpPr>
          <p:nvPr/>
        </p:nvGrpSpPr>
        <p:grpSpPr bwMode="auto">
          <a:xfrm>
            <a:off x="1854943" y="400834"/>
            <a:ext cx="8831260" cy="5526088"/>
            <a:chOff x="208" y="555"/>
            <a:chExt cx="5563" cy="3481"/>
          </a:xfrm>
        </p:grpSpPr>
        <p:grpSp>
          <p:nvGrpSpPr>
            <p:cNvPr id="97285" name="Group 5"/>
            <p:cNvGrpSpPr>
              <a:grpSpLocks/>
            </p:cNvGrpSpPr>
            <p:nvPr/>
          </p:nvGrpSpPr>
          <p:grpSpPr bwMode="auto">
            <a:xfrm>
              <a:off x="1373" y="591"/>
              <a:ext cx="3851" cy="2472"/>
              <a:chOff x="3988" y="5451"/>
              <a:chExt cx="5657" cy="2957"/>
            </a:xfrm>
          </p:grpSpPr>
          <p:sp>
            <p:nvSpPr>
              <p:cNvPr id="97286" name="Text Box 6"/>
              <p:cNvSpPr txBox="1">
                <a:spLocks noChangeArrowheads="1"/>
              </p:cNvSpPr>
              <p:nvPr/>
            </p:nvSpPr>
            <p:spPr bwMode="auto">
              <a:xfrm>
                <a:off x="4410" y="5528"/>
                <a:ext cx="5104" cy="2700"/>
              </a:xfrm>
              <a:prstGeom prst="rect">
                <a:avLst/>
              </a:prstGeom>
              <a:solidFill>
                <a:srgbClr val="FFFFFF"/>
              </a:solidFill>
              <a:ln w="9525">
                <a:solidFill>
                  <a:srgbClr val="000000"/>
                </a:solidFill>
                <a:miter lim="800000"/>
                <a:headEnd/>
                <a:tailEnd/>
              </a:ln>
            </p:spPr>
            <p:txBody>
              <a:bodyPr/>
              <a:lstStyle/>
              <a:p>
                <a:endParaRPr lang="en-US" sz="2400" b="1">
                  <a:latin typeface="Kabel Bk BT" pitchFamily="34" charset="0"/>
                </a:endParaRPr>
              </a:p>
              <a:p>
                <a:endParaRPr lang="en-US" sz="2400" b="1">
                  <a:latin typeface="Kabel Bk BT" pitchFamily="34" charset="0"/>
                </a:endParaRPr>
              </a:p>
              <a:p>
                <a:r>
                  <a:rPr lang="id-ID" sz="2400" b="1" smtClean="0">
                    <a:latin typeface="Kabel Bk BT" pitchFamily="34" charset="0"/>
                  </a:rPr>
                  <a:t>    </a:t>
                </a:r>
                <a:r>
                  <a:rPr lang="en-US" sz="2400" b="1" smtClean="0">
                    <a:latin typeface="Kabel Bk BT" pitchFamily="34" charset="0"/>
                  </a:rPr>
                  <a:t>Incremental</a:t>
                </a:r>
                <a:r>
                  <a:rPr lang="en-US" sz="2400" b="1">
                    <a:latin typeface="Kabel Bk BT" pitchFamily="34" charset="0"/>
                  </a:rPr>
                  <a:t>	</a:t>
                </a:r>
                <a:r>
                  <a:rPr lang="id-ID" sz="2400" b="1" smtClean="0">
                    <a:latin typeface="Kabel Bk BT" pitchFamily="34" charset="0"/>
                  </a:rPr>
                  <a:t>    </a:t>
                </a:r>
                <a:r>
                  <a:rPr lang="en-US" sz="2400" b="1" smtClean="0">
                    <a:latin typeface="Kabel Bk BT" pitchFamily="34" charset="0"/>
                  </a:rPr>
                  <a:t>Architectural</a:t>
                </a:r>
                <a:endParaRPr lang="en-US" sz="2400" b="1">
                  <a:latin typeface="Kabel Bk BT" pitchFamily="34" charset="0"/>
                </a:endParaRPr>
              </a:p>
              <a:p>
                <a:endParaRPr lang="en-US" sz="2400" b="1">
                  <a:latin typeface="Kabel Bk BT" pitchFamily="34" charset="0"/>
                </a:endParaRPr>
              </a:p>
              <a:p>
                <a:endParaRPr lang="en-US" sz="2400" b="1">
                  <a:latin typeface="Kabel Bk BT" pitchFamily="34" charset="0"/>
                </a:endParaRPr>
              </a:p>
              <a:p>
                <a:endParaRPr lang="en-US" sz="2400" b="1">
                  <a:latin typeface="Kabel Bk BT" pitchFamily="34" charset="0"/>
                </a:endParaRPr>
              </a:p>
              <a:p>
                <a:r>
                  <a:rPr lang="en-US" sz="2400" b="1">
                    <a:latin typeface="Kabel Bk BT" pitchFamily="34" charset="0"/>
                  </a:rPr>
                  <a:t>	Modular	</a:t>
                </a:r>
                <a:r>
                  <a:rPr lang="id-ID" sz="2400" b="1" smtClean="0">
                    <a:latin typeface="Kabel Bk BT" pitchFamily="34" charset="0"/>
                  </a:rPr>
                  <a:t>      </a:t>
                </a:r>
                <a:r>
                  <a:rPr lang="en-US" sz="2400" b="1" smtClean="0">
                    <a:latin typeface="Kabel Bk BT" pitchFamily="34" charset="0"/>
                  </a:rPr>
                  <a:t>Radical</a:t>
                </a:r>
                <a:endParaRPr lang="en-US" sz="3600"/>
              </a:p>
            </p:txBody>
          </p:sp>
          <p:sp>
            <p:nvSpPr>
              <p:cNvPr id="97287" name="Line 7"/>
              <p:cNvSpPr>
                <a:spLocks noChangeShapeType="1"/>
              </p:cNvSpPr>
              <p:nvPr/>
            </p:nvSpPr>
            <p:spPr bwMode="auto">
              <a:xfrm>
                <a:off x="3988" y="6814"/>
                <a:ext cx="565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288" name="Line 8"/>
              <p:cNvSpPr>
                <a:spLocks noChangeShapeType="1"/>
              </p:cNvSpPr>
              <p:nvPr/>
            </p:nvSpPr>
            <p:spPr bwMode="auto">
              <a:xfrm>
                <a:off x="6891" y="5451"/>
                <a:ext cx="13" cy="295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7289" name="Text Box 9"/>
            <p:cNvSpPr txBox="1">
              <a:spLocks noChangeArrowheads="1"/>
            </p:cNvSpPr>
            <p:nvPr/>
          </p:nvSpPr>
          <p:spPr bwMode="auto">
            <a:xfrm rot="10800000">
              <a:off x="384" y="555"/>
              <a:ext cx="665" cy="2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p>
              <a:pPr algn="ctr"/>
              <a:r>
                <a:rPr lang="en-US" b="1">
                  <a:solidFill>
                    <a:srgbClr val="FF0066"/>
                  </a:solidFill>
                  <a:latin typeface="Kabel Bk BT" pitchFamily="34" charset="0"/>
                </a:rPr>
                <a:t>Characteristics of</a:t>
              </a:r>
            </a:p>
            <a:p>
              <a:pPr algn="ctr"/>
              <a:r>
                <a:rPr lang="en-US" b="1">
                  <a:solidFill>
                    <a:srgbClr val="FF0066"/>
                  </a:solidFill>
                  <a:latin typeface="Kabel Bk BT" pitchFamily="34" charset="0"/>
                </a:rPr>
                <a:t>Elements: </a:t>
              </a:r>
              <a:r>
                <a:rPr lang="en-US" b="1" smtClean="0">
                  <a:solidFill>
                    <a:srgbClr val="FF0066"/>
                  </a:solidFill>
                  <a:latin typeface="Kabel Bk BT" pitchFamily="34" charset="0"/>
                </a:rPr>
                <a:t>Component</a:t>
              </a:r>
              <a:r>
                <a:rPr lang="id-ID" b="1">
                  <a:solidFill>
                    <a:srgbClr val="FF0066"/>
                  </a:solidFill>
                  <a:latin typeface="Kabel Bk BT" pitchFamily="34" charset="0"/>
                </a:rPr>
                <a:t> </a:t>
              </a:r>
              <a:r>
                <a:rPr lang="en-US" b="1" smtClean="0">
                  <a:solidFill>
                    <a:srgbClr val="FF0066"/>
                  </a:solidFill>
                  <a:latin typeface="Kabel Bk BT" pitchFamily="34" charset="0"/>
                </a:rPr>
                <a:t>Knowledge</a:t>
              </a:r>
              <a:endParaRPr lang="en-US" sz="3600">
                <a:solidFill>
                  <a:srgbClr val="FF0066"/>
                </a:solidFill>
              </a:endParaRPr>
            </a:p>
          </p:txBody>
        </p:sp>
        <p:sp>
          <p:nvSpPr>
            <p:cNvPr id="97290" name="Text Box 10"/>
            <p:cNvSpPr txBox="1">
              <a:spLocks noChangeArrowheads="1"/>
            </p:cNvSpPr>
            <p:nvPr/>
          </p:nvSpPr>
          <p:spPr bwMode="auto">
            <a:xfrm>
              <a:off x="208" y="3337"/>
              <a:ext cx="5563" cy="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ts val="0"/>
                </a:spcBef>
                <a:spcAft>
                  <a:spcPts val="0"/>
                </a:spcAft>
              </a:pPr>
              <a:r>
                <a:rPr lang="en-US" b="1">
                  <a:solidFill>
                    <a:srgbClr val="FF0066"/>
                  </a:solidFill>
                  <a:latin typeface="Kabel Bk BT" pitchFamily="34" charset="0"/>
                </a:rPr>
                <a:t>Characteristics of</a:t>
              </a:r>
            </a:p>
            <a:p>
              <a:pPr algn="ctr">
                <a:spcBef>
                  <a:spcPts val="0"/>
                </a:spcBef>
                <a:spcAft>
                  <a:spcPts val="0"/>
                </a:spcAft>
              </a:pPr>
              <a:r>
                <a:rPr lang="en-US" b="1">
                  <a:solidFill>
                    <a:srgbClr val="FF0066"/>
                  </a:solidFill>
                  <a:latin typeface="Kabel Bk BT" pitchFamily="34" charset="0"/>
                </a:rPr>
                <a:t>Lingkage Among Elements: Component </a:t>
              </a:r>
              <a:r>
                <a:rPr lang="en-US" b="1" smtClean="0">
                  <a:solidFill>
                    <a:srgbClr val="FF0066"/>
                  </a:solidFill>
                  <a:latin typeface="Kabel Bk BT" pitchFamily="34" charset="0"/>
                </a:rPr>
                <a:t>Configuration</a:t>
              </a:r>
              <a:endParaRPr lang="en-US" sz="3600">
                <a:solidFill>
                  <a:srgbClr val="FF0066"/>
                </a:solidFill>
              </a:endParaRPr>
            </a:p>
          </p:txBody>
        </p:sp>
        <p:sp>
          <p:nvSpPr>
            <p:cNvPr id="97291" name="Text Box 11"/>
            <p:cNvSpPr txBox="1">
              <a:spLocks noChangeArrowheads="1"/>
            </p:cNvSpPr>
            <p:nvPr/>
          </p:nvSpPr>
          <p:spPr bwMode="auto">
            <a:xfrm>
              <a:off x="2127" y="2906"/>
              <a:ext cx="753"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Kabel Bk BT" pitchFamily="34" charset="0"/>
                </a:rPr>
                <a:t>Existing</a:t>
              </a:r>
              <a:endParaRPr lang="en-US" sz="3600"/>
            </a:p>
          </p:txBody>
        </p:sp>
        <p:sp>
          <p:nvSpPr>
            <p:cNvPr id="97292" name="Text Box 12"/>
            <p:cNvSpPr txBox="1">
              <a:spLocks noChangeArrowheads="1"/>
            </p:cNvSpPr>
            <p:nvPr/>
          </p:nvSpPr>
          <p:spPr bwMode="auto">
            <a:xfrm>
              <a:off x="3840" y="2902"/>
              <a:ext cx="752"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Kabel Bk BT" pitchFamily="34" charset="0"/>
                </a:rPr>
                <a:t>Novel</a:t>
              </a:r>
              <a:endParaRPr lang="en-US" sz="3600"/>
            </a:p>
          </p:txBody>
        </p:sp>
        <p:sp>
          <p:nvSpPr>
            <p:cNvPr id="97293" name="Text Box 13"/>
            <p:cNvSpPr txBox="1">
              <a:spLocks noChangeArrowheads="1"/>
            </p:cNvSpPr>
            <p:nvPr/>
          </p:nvSpPr>
          <p:spPr bwMode="auto">
            <a:xfrm>
              <a:off x="1013" y="699"/>
              <a:ext cx="752" cy="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Kabel Bk BT" pitchFamily="34" charset="0"/>
                </a:rPr>
                <a:t>Minor</a:t>
              </a:r>
            </a:p>
            <a:p>
              <a:r>
                <a:rPr lang="en-US" b="1">
                  <a:latin typeface="Kabel Bk BT" pitchFamily="34" charset="0"/>
                </a:rPr>
                <a:t>Change</a:t>
              </a:r>
              <a:endParaRPr lang="en-US" sz="3600"/>
            </a:p>
          </p:txBody>
        </p:sp>
        <p:sp>
          <p:nvSpPr>
            <p:cNvPr id="97294" name="Text Box 14"/>
            <p:cNvSpPr txBox="1">
              <a:spLocks noChangeArrowheads="1"/>
            </p:cNvSpPr>
            <p:nvPr/>
          </p:nvSpPr>
          <p:spPr bwMode="auto">
            <a:xfrm>
              <a:off x="1013" y="1892"/>
              <a:ext cx="752" cy="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Kabel Bk BT" pitchFamily="34" charset="0"/>
                </a:rPr>
                <a:t>Novel</a:t>
              </a:r>
            </a:p>
            <a:p>
              <a:r>
                <a:rPr lang="en-US" b="1">
                  <a:latin typeface="Kabel Bk BT" pitchFamily="34" charset="0"/>
                </a:rPr>
                <a:t>Change</a:t>
              </a:r>
              <a:endParaRPr lang="en-US" sz="3600"/>
            </a:p>
          </p:txBody>
        </p:sp>
      </p:grpSp>
      <p:sp>
        <p:nvSpPr>
          <p:cNvPr id="97297" name="Rectangle 17"/>
          <p:cNvSpPr>
            <a:spLocks noChangeArrowheads="1"/>
          </p:cNvSpPr>
          <p:nvPr/>
        </p:nvSpPr>
        <p:spPr bwMode="auto">
          <a:xfrm>
            <a:off x="4232276" y="6044734"/>
            <a:ext cx="583480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id-ID" sz="2800" b="1" smtClean="0">
                <a:solidFill>
                  <a:srgbClr val="0000FF"/>
                </a:solidFill>
                <a:effectLst>
                  <a:outerShdw blurRad="38100" dist="38100" dir="2700000" algn="tl">
                    <a:srgbClr val="C0C0C0"/>
                  </a:outerShdw>
                </a:effectLst>
                <a:latin typeface="CG Omega" pitchFamily="34" charset="0"/>
              </a:rPr>
              <a:t>CLASSIFICTION OF INNOVATION</a:t>
            </a:r>
            <a:endParaRPr lang="en-US" sz="2800" b="1">
              <a:solidFill>
                <a:srgbClr val="0000FF"/>
              </a:solidFill>
              <a:effectLst>
                <a:outerShdw blurRad="38100" dist="38100" dir="2700000" algn="tl">
                  <a:srgbClr val="C0C0C0"/>
                </a:outerShdw>
              </a:effectLst>
              <a:latin typeface="CG Omeg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41" name="Rectangle 13"/>
          <p:cNvSpPr>
            <a:spLocks noChangeArrowheads="1"/>
          </p:cNvSpPr>
          <p:nvPr/>
        </p:nvSpPr>
        <p:spPr bwMode="auto">
          <a:xfrm>
            <a:off x="848699" y="6204591"/>
            <a:ext cx="1065477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id-ID" sz="2000" b="1" smtClean="0">
                <a:solidFill>
                  <a:srgbClr val="0000FF"/>
                </a:solidFill>
                <a:effectLst>
                  <a:outerShdw blurRad="38100" dist="38100" dir="2700000" algn="tl">
                    <a:srgbClr val="C0C0C0"/>
                  </a:outerShdw>
                </a:effectLst>
                <a:latin typeface="CG Omega" pitchFamily="34" charset="0"/>
              </a:rPr>
              <a:t>CLASSIFICATIONS OF INNOVATIONS FOR PRODUCTS, PROCESSES, AND SERVICES</a:t>
            </a:r>
            <a:endParaRPr lang="en-US" sz="2000">
              <a:solidFill>
                <a:srgbClr val="0000FF"/>
              </a:solidFill>
              <a:effectLst>
                <a:outerShdw blurRad="38100" dist="38100" dir="2700000" algn="tl">
                  <a:srgbClr val="C0C0C0"/>
                </a:outerShdw>
              </a:effectLst>
              <a:latin typeface="CG Omega" pitchFamily="34" charset="0"/>
            </a:endParaRPr>
          </a:p>
        </p:txBody>
      </p:sp>
      <p:grpSp>
        <p:nvGrpSpPr>
          <p:cNvPr id="99342" name="Group 14"/>
          <p:cNvGrpSpPr>
            <a:grpSpLocks/>
          </p:cNvGrpSpPr>
          <p:nvPr/>
        </p:nvGrpSpPr>
        <p:grpSpPr bwMode="auto">
          <a:xfrm>
            <a:off x="1524000" y="306389"/>
            <a:ext cx="8916988" cy="5265737"/>
            <a:chOff x="1666" y="10930"/>
            <a:chExt cx="7858" cy="3655"/>
          </a:xfrm>
        </p:grpSpPr>
        <p:sp>
          <p:nvSpPr>
            <p:cNvPr id="99343" name="Line 15"/>
            <p:cNvSpPr>
              <a:spLocks noChangeShapeType="1"/>
            </p:cNvSpPr>
            <p:nvPr/>
          </p:nvSpPr>
          <p:spPr bwMode="auto">
            <a:xfrm>
              <a:off x="4127" y="11186"/>
              <a:ext cx="5310"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4" name="Line 16"/>
            <p:cNvSpPr>
              <a:spLocks noChangeShapeType="1"/>
            </p:cNvSpPr>
            <p:nvPr/>
          </p:nvSpPr>
          <p:spPr bwMode="auto">
            <a:xfrm>
              <a:off x="2353" y="11786"/>
              <a:ext cx="0" cy="2726"/>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5" name="Text Box 17"/>
            <p:cNvSpPr txBox="1">
              <a:spLocks noChangeArrowheads="1"/>
            </p:cNvSpPr>
            <p:nvPr/>
          </p:nvSpPr>
          <p:spPr bwMode="auto">
            <a:xfrm>
              <a:off x="4115" y="11787"/>
              <a:ext cx="2700" cy="1401"/>
            </a:xfrm>
            <a:prstGeom prst="rect">
              <a:avLst/>
            </a:prstGeom>
            <a:solidFill>
              <a:srgbClr val="FFFFFF"/>
            </a:solidFill>
            <a:ln w="9525">
              <a:solidFill>
                <a:srgbClr val="000000"/>
              </a:solidFill>
              <a:miter lim="800000"/>
              <a:headEnd/>
              <a:tailEnd/>
            </a:ln>
          </p:spPr>
          <p:txBody>
            <a:bodyPr/>
            <a:lstStyle/>
            <a:p>
              <a:r>
                <a:rPr lang="en-US" u="sng">
                  <a:latin typeface="CG Omega" pitchFamily="34" charset="0"/>
                </a:rPr>
                <a:t>Incremental iNnovation:</a:t>
              </a:r>
            </a:p>
            <a:p>
              <a:r>
                <a:rPr lang="en-US">
                  <a:latin typeface="CG Omega" pitchFamily="34" charset="0"/>
                </a:rPr>
                <a:t>Product Technology:</a:t>
              </a:r>
            </a:p>
            <a:p>
              <a:r>
                <a:rPr lang="en-US">
                  <a:latin typeface="CG Omega" pitchFamily="34" charset="0"/>
                </a:rPr>
                <a:t>   486 Microprocessors</a:t>
              </a:r>
            </a:p>
            <a:p>
              <a:r>
                <a:rPr lang="en-US">
                  <a:latin typeface="CG Omega" pitchFamily="34" charset="0"/>
                </a:rPr>
                <a:t>Process Technology:</a:t>
              </a:r>
            </a:p>
            <a:p>
              <a:r>
                <a:rPr lang="en-US">
                  <a:latin typeface="CG Omega" pitchFamily="34" charset="0"/>
                </a:rPr>
                <a:t>  Continuous Improvement</a:t>
              </a:r>
              <a:endParaRPr lang="en-US" sz="4000">
                <a:latin typeface="CG Omega" pitchFamily="34" charset="0"/>
              </a:endParaRPr>
            </a:p>
          </p:txBody>
        </p:sp>
        <p:sp>
          <p:nvSpPr>
            <p:cNvPr id="99346" name="Text Box 18"/>
            <p:cNvSpPr txBox="1">
              <a:spLocks noChangeArrowheads="1"/>
            </p:cNvSpPr>
            <p:nvPr/>
          </p:nvSpPr>
          <p:spPr bwMode="auto">
            <a:xfrm>
              <a:off x="6824" y="11783"/>
              <a:ext cx="2700" cy="1401"/>
            </a:xfrm>
            <a:prstGeom prst="rect">
              <a:avLst/>
            </a:prstGeom>
            <a:solidFill>
              <a:srgbClr val="FFFFFF"/>
            </a:solidFill>
            <a:ln w="9525">
              <a:solidFill>
                <a:srgbClr val="000000"/>
              </a:solidFill>
              <a:miter lim="800000"/>
              <a:headEnd/>
              <a:tailEnd/>
            </a:ln>
          </p:spPr>
          <p:txBody>
            <a:bodyPr/>
            <a:lstStyle/>
            <a:p>
              <a:r>
                <a:rPr lang="en-US" u="sng">
                  <a:latin typeface="CG Omega" pitchFamily="34" charset="0"/>
                </a:rPr>
                <a:t>Modular Innovation:</a:t>
              </a:r>
            </a:p>
            <a:p>
              <a:r>
                <a:rPr lang="en-US">
                  <a:latin typeface="CG Omega" pitchFamily="34" charset="0"/>
                </a:rPr>
                <a:t>Product Technology:</a:t>
              </a:r>
            </a:p>
            <a:p>
              <a:r>
                <a:rPr lang="en-US">
                  <a:latin typeface="CG Omega" pitchFamily="34" charset="0"/>
                </a:rPr>
                <a:t>   Digital Telephone</a:t>
              </a:r>
            </a:p>
            <a:p>
              <a:r>
                <a:rPr lang="en-US">
                  <a:latin typeface="CG Omega" pitchFamily="34" charset="0"/>
                </a:rPr>
                <a:t>Process Technology:</a:t>
              </a:r>
            </a:p>
            <a:p>
              <a:r>
                <a:rPr lang="en-US">
                  <a:latin typeface="CG Omega" pitchFamily="34" charset="0"/>
                </a:rPr>
                <a:t>Qauality Circles</a:t>
              </a:r>
              <a:endParaRPr lang="en-US" sz="4000">
                <a:latin typeface="CG Omega" pitchFamily="34" charset="0"/>
              </a:endParaRPr>
            </a:p>
          </p:txBody>
        </p:sp>
        <p:sp>
          <p:nvSpPr>
            <p:cNvPr id="99347" name="Text Box 19"/>
            <p:cNvSpPr txBox="1">
              <a:spLocks noChangeArrowheads="1"/>
            </p:cNvSpPr>
            <p:nvPr/>
          </p:nvSpPr>
          <p:spPr bwMode="auto">
            <a:xfrm>
              <a:off x="4124" y="13184"/>
              <a:ext cx="2700" cy="1401"/>
            </a:xfrm>
            <a:prstGeom prst="rect">
              <a:avLst/>
            </a:prstGeom>
            <a:solidFill>
              <a:srgbClr val="FFFFFF"/>
            </a:solidFill>
            <a:ln w="9525">
              <a:solidFill>
                <a:srgbClr val="000000"/>
              </a:solidFill>
              <a:miter lim="800000"/>
              <a:headEnd/>
              <a:tailEnd/>
            </a:ln>
          </p:spPr>
          <p:txBody>
            <a:bodyPr/>
            <a:lstStyle/>
            <a:p>
              <a:r>
                <a:rPr lang="en-US" u="sng">
                  <a:latin typeface="CG Omega" pitchFamily="34" charset="0"/>
                </a:rPr>
                <a:t>Architerctural Innovations:</a:t>
              </a:r>
            </a:p>
            <a:p>
              <a:r>
                <a:rPr lang="en-US">
                  <a:latin typeface="CG Omega" pitchFamily="34" charset="0"/>
                </a:rPr>
                <a:t>Product Technology:</a:t>
              </a:r>
            </a:p>
            <a:p>
              <a:r>
                <a:rPr lang="en-US">
                  <a:latin typeface="CG Omega" pitchFamily="34" charset="0"/>
                </a:rPr>
                <a:t>  Plain Paper Copiers</a:t>
              </a:r>
            </a:p>
            <a:p>
              <a:endParaRPr lang="en-US">
                <a:latin typeface="CG Omega" pitchFamily="34" charset="0"/>
              </a:endParaRPr>
            </a:p>
            <a:p>
              <a:r>
                <a:rPr lang="en-US">
                  <a:latin typeface="CG Omega" pitchFamily="34" charset="0"/>
                </a:rPr>
                <a:t>Process Technology:</a:t>
              </a:r>
            </a:p>
            <a:p>
              <a:r>
                <a:rPr lang="en-US">
                  <a:latin typeface="CG Omega" pitchFamily="34" charset="0"/>
                </a:rPr>
                <a:t>  Just-in-Time Inventories</a:t>
              </a:r>
              <a:endParaRPr lang="en-US" sz="4000">
                <a:latin typeface="CG Omega" pitchFamily="34" charset="0"/>
              </a:endParaRPr>
            </a:p>
          </p:txBody>
        </p:sp>
        <p:sp>
          <p:nvSpPr>
            <p:cNvPr id="99348" name="Text Box 20"/>
            <p:cNvSpPr txBox="1">
              <a:spLocks noChangeArrowheads="1"/>
            </p:cNvSpPr>
            <p:nvPr/>
          </p:nvSpPr>
          <p:spPr bwMode="auto">
            <a:xfrm>
              <a:off x="6820" y="13180"/>
              <a:ext cx="2700" cy="1401"/>
            </a:xfrm>
            <a:prstGeom prst="rect">
              <a:avLst/>
            </a:prstGeom>
            <a:solidFill>
              <a:srgbClr val="FFFFFF"/>
            </a:solidFill>
            <a:ln w="9525">
              <a:solidFill>
                <a:srgbClr val="000000"/>
              </a:solidFill>
              <a:miter lim="800000"/>
              <a:headEnd/>
              <a:tailEnd/>
            </a:ln>
          </p:spPr>
          <p:txBody>
            <a:bodyPr/>
            <a:lstStyle/>
            <a:p>
              <a:r>
                <a:rPr lang="en-US" u="sng">
                  <a:latin typeface="CG Omega" pitchFamily="34" charset="0"/>
                </a:rPr>
                <a:t>Radical Innovations:</a:t>
              </a:r>
            </a:p>
            <a:p>
              <a:r>
                <a:rPr lang="en-US">
                  <a:latin typeface="CG Omega" pitchFamily="34" charset="0"/>
                </a:rPr>
                <a:t>Product Technologies:</a:t>
              </a:r>
            </a:p>
            <a:p>
              <a:r>
                <a:rPr lang="en-US">
                  <a:latin typeface="CG Omega" pitchFamily="34" charset="0"/>
                </a:rPr>
                <a:t>   VCR</a:t>
              </a:r>
            </a:p>
            <a:p>
              <a:endParaRPr lang="en-US">
                <a:latin typeface="CG Omega" pitchFamily="34" charset="0"/>
              </a:endParaRPr>
            </a:p>
            <a:p>
              <a:r>
                <a:rPr lang="en-US">
                  <a:latin typeface="CG Omega" pitchFamily="34" charset="0"/>
                </a:rPr>
                <a:t>Process Technologies:</a:t>
              </a:r>
            </a:p>
            <a:p>
              <a:r>
                <a:rPr lang="en-US">
                  <a:latin typeface="CG Omega" pitchFamily="34" charset="0"/>
                </a:rPr>
                <a:t>   Robotics in Manufacturing</a:t>
              </a:r>
              <a:endParaRPr lang="en-US" sz="4000">
                <a:latin typeface="CG Omega" pitchFamily="34" charset="0"/>
              </a:endParaRPr>
            </a:p>
          </p:txBody>
        </p:sp>
        <p:sp>
          <p:nvSpPr>
            <p:cNvPr id="99349" name="Text Box 21"/>
            <p:cNvSpPr txBox="1">
              <a:spLocks noChangeArrowheads="1"/>
            </p:cNvSpPr>
            <p:nvPr/>
          </p:nvSpPr>
          <p:spPr bwMode="auto">
            <a:xfrm>
              <a:off x="2917" y="12198"/>
              <a:ext cx="1286"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200" b="1">
                  <a:latin typeface="CG Omega" pitchFamily="34" charset="0"/>
                </a:rPr>
                <a:t>UNCHANGE</a:t>
              </a:r>
              <a:endParaRPr lang="en-US" sz="2800">
                <a:latin typeface="CG Omega" pitchFamily="34" charset="0"/>
              </a:endParaRPr>
            </a:p>
          </p:txBody>
        </p:sp>
        <p:sp>
          <p:nvSpPr>
            <p:cNvPr id="99350" name="Text Box 22"/>
            <p:cNvSpPr txBox="1">
              <a:spLocks noChangeArrowheads="1"/>
            </p:cNvSpPr>
            <p:nvPr/>
          </p:nvSpPr>
          <p:spPr bwMode="auto">
            <a:xfrm>
              <a:off x="3015" y="13711"/>
              <a:ext cx="1286"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a:latin typeface="CG Omega" pitchFamily="34" charset="0"/>
                </a:rPr>
                <a:t>CHANGE</a:t>
              </a:r>
              <a:endParaRPr lang="en-US" sz="2800">
                <a:latin typeface="CG Omega" pitchFamily="34" charset="0"/>
              </a:endParaRPr>
            </a:p>
          </p:txBody>
        </p:sp>
        <p:sp>
          <p:nvSpPr>
            <p:cNvPr id="99351" name="Text Box 23"/>
            <p:cNvSpPr txBox="1">
              <a:spLocks noChangeArrowheads="1"/>
            </p:cNvSpPr>
            <p:nvPr/>
          </p:nvSpPr>
          <p:spPr bwMode="auto">
            <a:xfrm>
              <a:off x="1666" y="12811"/>
              <a:ext cx="1543" cy="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b="1">
                  <a:latin typeface="CG Omega" pitchFamily="34" charset="0"/>
                </a:rPr>
                <a:t>EFFECT ON</a:t>
              </a:r>
            </a:p>
            <a:p>
              <a:pPr algn="ctr"/>
              <a:r>
                <a:rPr lang="en-US" sz="1400" b="1">
                  <a:latin typeface="CG Omega" pitchFamily="34" charset="0"/>
                </a:rPr>
                <a:t>COMPONENT</a:t>
              </a:r>
            </a:p>
            <a:p>
              <a:pPr algn="ctr"/>
              <a:r>
                <a:rPr lang="en-US" sz="1400" b="1">
                  <a:latin typeface="CG Omega" pitchFamily="34" charset="0"/>
                </a:rPr>
                <a:t>CONFIGURATION</a:t>
              </a:r>
              <a:endParaRPr lang="en-US" sz="2800">
                <a:latin typeface="CG Omega" pitchFamily="34" charset="0"/>
              </a:endParaRPr>
            </a:p>
          </p:txBody>
        </p:sp>
        <p:sp>
          <p:nvSpPr>
            <p:cNvPr id="99352" name="Text Box 24"/>
            <p:cNvSpPr txBox="1">
              <a:spLocks noChangeArrowheads="1"/>
            </p:cNvSpPr>
            <p:nvPr/>
          </p:nvSpPr>
          <p:spPr bwMode="auto">
            <a:xfrm>
              <a:off x="5249" y="10930"/>
              <a:ext cx="2623" cy="5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b="1">
                  <a:latin typeface="CG Omega" pitchFamily="34" charset="0"/>
                </a:rPr>
                <a:t>EFFECT ON</a:t>
              </a:r>
            </a:p>
            <a:p>
              <a:pPr algn="ctr"/>
              <a:r>
                <a:rPr lang="en-US" sz="1400" b="1">
                  <a:latin typeface="CG Omega" pitchFamily="34" charset="0"/>
                </a:rPr>
                <a:t>COMPONENT KNOWLEDGE</a:t>
              </a:r>
              <a:endParaRPr lang="en-US" sz="2800">
                <a:latin typeface="CG Omega" pitchFamily="34" charset="0"/>
              </a:endParaRPr>
            </a:p>
          </p:txBody>
        </p:sp>
        <p:sp>
          <p:nvSpPr>
            <p:cNvPr id="99353" name="Text Box 25"/>
            <p:cNvSpPr txBox="1">
              <a:spLocks noChangeArrowheads="1"/>
            </p:cNvSpPr>
            <p:nvPr/>
          </p:nvSpPr>
          <p:spPr bwMode="auto">
            <a:xfrm>
              <a:off x="4661" y="11448"/>
              <a:ext cx="1286"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400" b="1">
                  <a:latin typeface="CG Omega" pitchFamily="34" charset="0"/>
                </a:rPr>
                <a:t>REINFORCED</a:t>
              </a:r>
              <a:endParaRPr lang="en-US" sz="2800">
                <a:latin typeface="CG Omega" pitchFamily="34" charset="0"/>
              </a:endParaRPr>
            </a:p>
          </p:txBody>
        </p:sp>
        <p:sp>
          <p:nvSpPr>
            <p:cNvPr id="99354" name="Text Box 26"/>
            <p:cNvSpPr txBox="1">
              <a:spLocks noChangeArrowheads="1"/>
            </p:cNvSpPr>
            <p:nvPr/>
          </p:nvSpPr>
          <p:spPr bwMode="auto">
            <a:xfrm>
              <a:off x="7588" y="11456"/>
              <a:ext cx="1286"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200" b="1">
                  <a:latin typeface="CG Omega" pitchFamily="34" charset="0"/>
                </a:rPr>
                <a:t>OVERTURNED</a:t>
              </a:r>
              <a:endParaRPr lang="en-US" sz="2400">
                <a:latin typeface="CG Omega"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p:txBody>
          <a:bodyPr/>
          <a:lstStyle/>
          <a:p>
            <a:r>
              <a:rPr lang="id-ID" smtClean="0"/>
              <a:t>TECHNOLOGY EVOLUTION</a:t>
            </a:r>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84" name="Rectangle 32"/>
          <p:cNvSpPr>
            <a:spLocks noChangeArrowheads="1"/>
          </p:cNvSpPr>
          <p:nvPr/>
        </p:nvSpPr>
        <p:spPr bwMode="auto">
          <a:xfrm>
            <a:off x="1785938" y="217488"/>
            <a:ext cx="8578850" cy="5778500"/>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n-US"/>
          </a:p>
        </p:txBody>
      </p:sp>
      <p:sp>
        <p:nvSpPr>
          <p:cNvPr id="100354" name="Rectangle 2"/>
          <p:cNvSpPr>
            <a:spLocks noChangeArrowheads="1"/>
          </p:cNvSpPr>
          <p:nvPr/>
        </p:nvSpPr>
        <p:spPr bwMode="auto">
          <a:xfrm>
            <a:off x="3432175" y="6205538"/>
            <a:ext cx="6083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sz="2400">
                <a:effectLst>
                  <a:outerShdw blurRad="38100" dist="38100" dir="2700000" algn="tl">
                    <a:srgbClr val="C0C0C0"/>
                  </a:outerShdw>
                </a:effectLst>
              </a:rPr>
              <a:t>S-CURVE OF TECHNOLOGY EVOLUTION </a:t>
            </a:r>
          </a:p>
        </p:txBody>
      </p:sp>
      <p:grpSp>
        <p:nvGrpSpPr>
          <p:cNvPr id="100369" name="Group 17"/>
          <p:cNvGrpSpPr>
            <a:grpSpLocks/>
          </p:cNvGrpSpPr>
          <p:nvPr/>
        </p:nvGrpSpPr>
        <p:grpSpPr bwMode="auto">
          <a:xfrm>
            <a:off x="2274889" y="903288"/>
            <a:ext cx="7165975" cy="4641850"/>
            <a:chOff x="3600" y="3086"/>
            <a:chExt cx="5683" cy="3972"/>
          </a:xfrm>
        </p:grpSpPr>
        <p:grpSp>
          <p:nvGrpSpPr>
            <p:cNvPr id="100370" name="Group 18"/>
            <p:cNvGrpSpPr>
              <a:grpSpLocks/>
            </p:cNvGrpSpPr>
            <p:nvPr/>
          </p:nvGrpSpPr>
          <p:grpSpPr bwMode="auto">
            <a:xfrm>
              <a:off x="3960" y="3086"/>
              <a:ext cx="5323" cy="3309"/>
              <a:chOff x="3960" y="3086"/>
              <a:chExt cx="5323" cy="3309"/>
            </a:xfrm>
          </p:grpSpPr>
          <p:sp>
            <p:nvSpPr>
              <p:cNvPr id="100371" name="Freeform 19"/>
              <p:cNvSpPr>
                <a:spLocks/>
              </p:cNvSpPr>
              <p:nvPr/>
            </p:nvSpPr>
            <p:spPr bwMode="auto">
              <a:xfrm>
                <a:off x="3960" y="3086"/>
                <a:ext cx="5323" cy="3304"/>
              </a:xfrm>
              <a:custGeom>
                <a:avLst/>
                <a:gdLst>
                  <a:gd name="T0" fmla="*/ 0 w 5323"/>
                  <a:gd name="T1" fmla="*/ 0 h 3304"/>
                  <a:gd name="T2" fmla="*/ 0 w 5323"/>
                  <a:gd name="T3" fmla="*/ 3304 h 3304"/>
                  <a:gd name="T4" fmla="*/ 5323 w 5323"/>
                  <a:gd name="T5" fmla="*/ 3304 h 3304"/>
                </a:gdLst>
                <a:ahLst/>
                <a:cxnLst>
                  <a:cxn ang="0">
                    <a:pos x="T0" y="T1"/>
                  </a:cxn>
                  <a:cxn ang="0">
                    <a:pos x="T2" y="T3"/>
                  </a:cxn>
                  <a:cxn ang="0">
                    <a:pos x="T4" y="T5"/>
                  </a:cxn>
                </a:cxnLst>
                <a:rect l="0" t="0" r="r" b="b"/>
                <a:pathLst>
                  <a:path w="5323" h="3304">
                    <a:moveTo>
                      <a:pt x="0" y="0"/>
                    </a:moveTo>
                    <a:lnTo>
                      <a:pt x="0" y="3304"/>
                    </a:lnTo>
                    <a:lnTo>
                      <a:pt x="5323" y="3304"/>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372" name="Freeform 20"/>
              <p:cNvSpPr>
                <a:spLocks/>
              </p:cNvSpPr>
              <p:nvPr/>
            </p:nvSpPr>
            <p:spPr bwMode="auto">
              <a:xfrm>
                <a:off x="3986" y="3928"/>
                <a:ext cx="4821" cy="2449"/>
              </a:xfrm>
              <a:custGeom>
                <a:avLst/>
                <a:gdLst>
                  <a:gd name="T0" fmla="*/ 0 w 5168"/>
                  <a:gd name="T1" fmla="*/ 2449 h 2449"/>
                  <a:gd name="T2" fmla="*/ 514 w 5168"/>
                  <a:gd name="T3" fmla="*/ 2256 h 2449"/>
                  <a:gd name="T4" fmla="*/ 1105 w 5168"/>
                  <a:gd name="T5" fmla="*/ 1961 h 2449"/>
                  <a:gd name="T6" fmla="*/ 1607 w 5168"/>
                  <a:gd name="T7" fmla="*/ 1549 h 2449"/>
                  <a:gd name="T8" fmla="*/ 2340 w 5168"/>
                  <a:gd name="T9" fmla="*/ 816 h 2449"/>
                  <a:gd name="T10" fmla="*/ 2957 w 5168"/>
                  <a:gd name="T11" fmla="*/ 289 h 2449"/>
                  <a:gd name="T12" fmla="*/ 3445 w 5168"/>
                  <a:gd name="T13" fmla="*/ 71 h 2449"/>
                  <a:gd name="T14" fmla="*/ 4024 w 5168"/>
                  <a:gd name="T15" fmla="*/ 6 h 2449"/>
                  <a:gd name="T16" fmla="*/ 4693 w 5168"/>
                  <a:gd name="T17" fmla="*/ 109 h 2449"/>
                  <a:gd name="T18" fmla="*/ 5168 w 5168"/>
                  <a:gd name="T19" fmla="*/ 251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8" h="2449">
                    <a:moveTo>
                      <a:pt x="0" y="2449"/>
                    </a:moveTo>
                    <a:cubicBezTo>
                      <a:pt x="165" y="2393"/>
                      <a:pt x="330" y="2337"/>
                      <a:pt x="514" y="2256"/>
                    </a:cubicBezTo>
                    <a:cubicBezTo>
                      <a:pt x="698" y="2175"/>
                      <a:pt x="923" y="2079"/>
                      <a:pt x="1105" y="1961"/>
                    </a:cubicBezTo>
                    <a:cubicBezTo>
                      <a:pt x="1287" y="1843"/>
                      <a:pt x="1401" y="1740"/>
                      <a:pt x="1607" y="1549"/>
                    </a:cubicBezTo>
                    <a:cubicBezTo>
                      <a:pt x="1813" y="1358"/>
                      <a:pt x="2115" y="1026"/>
                      <a:pt x="2340" y="816"/>
                    </a:cubicBezTo>
                    <a:cubicBezTo>
                      <a:pt x="2565" y="606"/>
                      <a:pt x="2773" y="413"/>
                      <a:pt x="2957" y="289"/>
                    </a:cubicBezTo>
                    <a:cubicBezTo>
                      <a:pt x="3141" y="165"/>
                      <a:pt x="3267" y="118"/>
                      <a:pt x="3445" y="71"/>
                    </a:cubicBezTo>
                    <a:cubicBezTo>
                      <a:pt x="3623" y="24"/>
                      <a:pt x="3816" y="0"/>
                      <a:pt x="4024" y="6"/>
                    </a:cubicBezTo>
                    <a:cubicBezTo>
                      <a:pt x="4232" y="12"/>
                      <a:pt x="4502" y="68"/>
                      <a:pt x="4693" y="109"/>
                    </a:cubicBezTo>
                    <a:cubicBezTo>
                      <a:pt x="4884" y="150"/>
                      <a:pt x="5089" y="223"/>
                      <a:pt x="5168" y="251"/>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373" name="Line 21"/>
              <p:cNvSpPr>
                <a:spLocks noChangeShapeType="1"/>
              </p:cNvSpPr>
              <p:nvPr/>
            </p:nvSpPr>
            <p:spPr bwMode="auto">
              <a:xfrm flipV="1">
                <a:off x="5567" y="5400"/>
                <a:ext cx="0" cy="99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0374" name="Line 22"/>
              <p:cNvSpPr>
                <a:spLocks noChangeShapeType="1"/>
              </p:cNvSpPr>
              <p:nvPr/>
            </p:nvSpPr>
            <p:spPr bwMode="auto">
              <a:xfrm flipV="1">
                <a:off x="6745" y="4213"/>
                <a:ext cx="0" cy="217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0375" name="Line 23"/>
              <p:cNvSpPr>
                <a:spLocks noChangeShapeType="1"/>
              </p:cNvSpPr>
              <p:nvPr/>
            </p:nvSpPr>
            <p:spPr bwMode="auto">
              <a:xfrm flipV="1">
                <a:off x="7846" y="3939"/>
                <a:ext cx="1" cy="245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0376" name="Text Box 24"/>
              <p:cNvSpPr txBox="1">
                <a:spLocks noChangeArrowheads="1"/>
              </p:cNvSpPr>
              <p:nvPr/>
            </p:nvSpPr>
            <p:spPr bwMode="auto">
              <a:xfrm>
                <a:off x="4513" y="5953"/>
                <a:ext cx="1299"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latin typeface="Kabel Bk BT" pitchFamily="34" charset="0"/>
                  </a:rPr>
                  <a:t>Stage 1</a:t>
                </a:r>
                <a:endParaRPr lang="en-US" sz="3200"/>
              </a:p>
            </p:txBody>
          </p:sp>
          <p:sp>
            <p:nvSpPr>
              <p:cNvPr id="100377" name="Text Box 25"/>
              <p:cNvSpPr txBox="1">
                <a:spLocks noChangeArrowheads="1"/>
              </p:cNvSpPr>
              <p:nvPr/>
            </p:nvSpPr>
            <p:spPr bwMode="auto">
              <a:xfrm>
                <a:off x="5498" y="5473"/>
                <a:ext cx="1299"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latin typeface="Kabel Bk BT" pitchFamily="34" charset="0"/>
                  </a:rPr>
                  <a:t>Stage 2</a:t>
                </a:r>
                <a:endParaRPr lang="en-US" sz="3200"/>
              </a:p>
            </p:txBody>
          </p:sp>
          <p:sp>
            <p:nvSpPr>
              <p:cNvPr id="100378" name="Text Box 26"/>
              <p:cNvSpPr txBox="1">
                <a:spLocks noChangeArrowheads="1"/>
              </p:cNvSpPr>
              <p:nvPr/>
            </p:nvSpPr>
            <p:spPr bwMode="auto">
              <a:xfrm>
                <a:off x="6655" y="5010"/>
                <a:ext cx="1299"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latin typeface="Kabel Bk BT" pitchFamily="34" charset="0"/>
                  </a:rPr>
                  <a:t>Stage 3</a:t>
                </a:r>
                <a:endParaRPr lang="en-US" sz="3200"/>
              </a:p>
            </p:txBody>
          </p:sp>
          <p:sp>
            <p:nvSpPr>
              <p:cNvPr id="100379" name="Text Box 27"/>
              <p:cNvSpPr txBox="1">
                <a:spLocks noChangeArrowheads="1"/>
              </p:cNvSpPr>
              <p:nvPr/>
            </p:nvSpPr>
            <p:spPr bwMode="auto">
              <a:xfrm>
                <a:off x="7968" y="5293"/>
                <a:ext cx="1299"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b="1">
                    <a:latin typeface="Kabel Bk BT" pitchFamily="34" charset="0"/>
                  </a:rPr>
                  <a:t>Stage 4</a:t>
                </a:r>
                <a:endParaRPr lang="en-US" sz="3200"/>
              </a:p>
            </p:txBody>
          </p:sp>
        </p:grpSp>
        <p:sp>
          <p:nvSpPr>
            <p:cNvPr id="100380" name="Line 28"/>
            <p:cNvSpPr>
              <a:spLocks noChangeShapeType="1"/>
            </p:cNvSpPr>
            <p:nvPr/>
          </p:nvSpPr>
          <p:spPr bwMode="auto">
            <a:xfrm flipV="1">
              <a:off x="3600" y="3677"/>
              <a:ext cx="0" cy="27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0381" name="Line 29"/>
            <p:cNvSpPr>
              <a:spLocks noChangeShapeType="1"/>
            </p:cNvSpPr>
            <p:nvPr/>
          </p:nvSpPr>
          <p:spPr bwMode="auto">
            <a:xfrm>
              <a:off x="3947" y="6776"/>
              <a:ext cx="3999"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0382" name="Text Box 30"/>
            <p:cNvSpPr txBox="1">
              <a:spLocks noChangeArrowheads="1"/>
            </p:cNvSpPr>
            <p:nvPr/>
          </p:nvSpPr>
          <p:spPr bwMode="auto">
            <a:xfrm>
              <a:off x="7535" y="6595"/>
              <a:ext cx="1465" cy="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1600" b="1">
                  <a:latin typeface="Kabel Bk BT" pitchFamily="34" charset="0"/>
                </a:rPr>
                <a:t>time</a:t>
              </a:r>
              <a:endParaRPr lang="en-US" sz="3200"/>
            </a:p>
          </p:txBody>
        </p:sp>
      </p:grpSp>
      <p:sp>
        <p:nvSpPr>
          <p:cNvPr id="100392" name="Rectangle 40"/>
          <p:cNvSpPr>
            <a:spLocks noChangeArrowheads="1"/>
          </p:cNvSpPr>
          <p:nvPr/>
        </p:nvSpPr>
        <p:spPr bwMode="auto">
          <a:xfrm>
            <a:off x="9912350" y="5568950"/>
            <a:ext cx="450850" cy="425450"/>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393" name="AutoShape 41"/>
          <p:cNvSpPr>
            <a:spLocks noChangeArrowheads="1"/>
          </p:cNvSpPr>
          <p:nvPr/>
        </p:nvSpPr>
        <p:spPr bwMode="auto">
          <a:xfrm rot="8236622">
            <a:off x="9828214" y="5716588"/>
            <a:ext cx="1101725" cy="5080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394" name="Rectangle 42"/>
          <p:cNvSpPr>
            <a:spLocks noChangeArrowheads="1"/>
          </p:cNvSpPr>
          <p:nvPr/>
        </p:nvSpPr>
        <p:spPr bwMode="auto">
          <a:xfrm rot="19042123">
            <a:off x="9755189" y="5716588"/>
            <a:ext cx="981075" cy="100012"/>
          </a:xfrm>
          <a:prstGeom prst="rect">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395" name="Rectangle 43"/>
          <p:cNvSpPr>
            <a:spLocks noChangeArrowheads="1"/>
          </p:cNvSpPr>
          <p:nvPr/>
        </p:nvSpPr>
        <p:spPr bwMode="auto">
          <a:xfrm>
            <a:off x="9578976" y="6067426"/>
            <a:ext cx="625475" cy="187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396" name="Rectangle 44"/>
          <p:cNvSpPr>
            <a:spLocks noChangeArrowheads="1"/>
          </p:cNvSpPr>
          <p:nvPr/>
        </p:nvSpPr>
        <p:spPr bwMode="auto">
          <a:xfrm rot="5400000">
            <a:off x="10217151" y="5422901"/>
            <a:ext cx="625475" cy="187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397" name="Line 45"/>
          <p:cNvSpPr>
            <a:spLocks noChangeShapeType="1"/>
          </p:cNvSpPr>
          <p:nvPr/>
        </p:nvSpPr>
        <p:spPr bwMode="auto">
          <a:xfrm flipV="1">
            <a:off x="9918700" y="5575300"/>
            <a:ext cx="444500" cy="4191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559490" y="628138"/>
            <a:ext cx="7577137" cy="1143000"/>
          </a:xfrm>
        </p:spPr>
        <p:txBody>
          <a:bodyPr/>
          <a:lstStyle/>
          <a:p>
            <a:pPr algn="l"/>
            <a:r>
              <a:rPr lang="id-ID" sz="2800" b="1" smtClean="0">
                <a:solidFill>
                  <a:srgbClr val="FFFF00"/>
                </a:solidFill>
                <a:effectLst>
                  <a:outerShdw blurRad="38100" dist="38100" dir="2700000" algn="tl">
                    <a:srgbClr val="000000">
                      <a:alpha val="43137"/>
                    </a:srgbClr>
                  </a:outerShdw>
                </a:effectLst>
              </a:rPr>
              <a:t>FOUR MAJOR STAGES IN THE EVOLUTION OF A PERFORMANCE CHARACTERISTICS</a:t>
            </a:r>
            <a:endParaRPr lang="en-US" sz="2800" b="1">
              <a:solidFill>
                <a:srgbClr val="FFFF00"/>
              </a:solidFill>
              <a:effectLst>
                <a:outerShdw blurRad="38100" dist="38100" dir="2700000" algn="tl">
                  <a:srgbClr val="000000">
                    <a:alpha val="43137"/>
                  </a:srgbClr>
                </a:outerShdw>
              </a:effectLst>
            </a:endParaRPr>
          </a:p>
        </p:txBody>
      </p:sp>
      <p:sp>
        <p:nvSpPr>
          <p:cNvPr id="104451" name="Rectangle 3"/>
          <p:cNvSpPr>
            <a:spLocks noGrp="1" noChangeArrowheads="1"/>
          </p:cNvSpPr>
          <p:nvPr>
            <p:ph idx="1"/>
          </p:nvPr>
        </p:nvSpPr>
        <p:spPr>
          <a:xfrm>
            <a:off x="1795464" y="2638425"/>
            <a:ext cx="8229600" cy="4219575"/>
          </a:xfrm>
        </p:spPr>
        <p:txBody>
          <a:bodyPr>
            <a:normAutofit/>
          </a:bodyPr>
          <a:lstStyle/>
          <a:p>
            <a:pPr marL="1698625" indent="-1698625">
              <a:lnSpc>
                <a:spcPct val="80000"/>
              </a:lnSpc>
              <a:buNone/>
              <a:tabLst>
                <a:tab pos="261938" algn="l"/>
              </a:tabLst>
            </a:pPr>
            <a:r>
              <a:rPr lang="en-US" sz="2800">
                <a:latin typeface="Calibri" panose="020F0502020204030204" pitchFamily="34" charset="0"/>
              </a:rPr>
              <a:t>Stage 1	Emergence, when the technology has come into existence but shows little improvement in its performance characteristic;</a:t>
            </a:r>
          </a:p>
          <a:p>
            <a:pPr marL="1698625" indent="-1698625">
              <a:lnSpc>
                <a:spcPct val="80000"/>
              </a:lnSpc>
              <a:buNone/>
              <a:tabLst>
                <a:tab pos="261938" algn="l"/>
              </a:tabLst>
            </a:pPr>
            <a:r>
              <a:rPr lang="en-US" sz="2800">
                <a:latin typeface="Calibri" panose="020F0502020204030204" pitchFamily="34" charset="0"/>
              </a:rPr>
              <a:t>Stage 2	Rapid improvement, when the performance characteristic improves at an accelerating pace;</a:t>
            </a:r>
          </a:p>
          <a:p>
            <a:pPr marL="1698625" indent="-1698625">
              <a:lnSpc>
                <a:spcPct val="80000"/>
              </a:lnSpc>
              <a:buNone/>
              <a:tabLst>
                <a:tab pos="261938" algn="l"/>
              </a:tabLst>
            </a:pPr>
            <a:r>
              <a:rPr lang="en-US" sz="2800">
                <a:latin typeface="Calibri" panose="020F0502020204030204" pitchFamily="34" charset="0"/>
              </a:rPr>
              <a:t>Stage 3	Declining improvement, when the pace of improvement declines, and</a:t>
            </a:r>
          </a:p>
          <a:p>
            <a:pPr marL="1698625" indent="-1698625">
              <a:lnSpc>
                <a:spcPct val="80000"/>
              </a:lnSpc>
              <a:buNone/>
              <a:tabLst>
                <a:tab pos="261938" algn="l"/>
              </a:tabLst>
            </a:pPr>
            <a:r>
              <a:rPr lang="en-US" sz="2800">
                <a:latin typeface="Calibri" panose="020F0502020204030204" pitchFamily="34" charset="0"/>
              </a:rPr>
              <a:t>Stage 4	Maturity, when further improvements become veri difficulst to achieve.</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sz="4800"/>
              <a:t>LEARNING PROCESS AND TECHNOLOGY LIMITS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441" name="Group 17"/>
          <p:cNvGrpSpPr>
            <a:grpSpLocks/>
          </p:cNvGrpSpPr>
          <p:nvPr/>
        </p:nvGrpSpPr>
        <p:grpSpPr bwMode="auto">
          <a:xfrm>
            <a:off x="2120901" y="547689"/>
            <a:ext cx="7789863" cy="5189537"/>
            <a:chOff x="376" y="345"/>
            <a:chExt cx="4907" cy="3269"/>
          </a:xfrm>
        </p:grpSpPr>
        <p:sp>
          <p:nvSpPr>
            <p:cNvPr id="103429" name="Freeform 5"/>
            <p:cNvSpPr>
              <a:spLocks/>
            </p:cNvSpPr>
            <p:nvPr/>
          </p:nvSpPr>
          <p:spPr bwMode="auto">
            <a:xfrm>
              <a:off x="939" y="345"/>
              <a:ext cx="4333" cy="2874"/>
            </a:xfrm>
            <a:custGeom>
              <a:avLst/>
              <a:gdLst>
                <a:gd name="T0" fmla="*/ 0 w 5541"/>
                <a:gd name="T1" fmla="*/ 0 h 2893"/>
                <a:gd name="T2" fmla="*/ 0 w 5541"/>
                <a:gd name="T3" fmla="*/ 2893 h 2893"/>
                <a:gd name="T4" fmla="*/ 5541 w 5541"/>
                <a:gd name="T5" fmla="*/ 2893 h 2893"/>
              </a:gdLst>
              <a:ahLst/>
              <a:cxnLst>
                <a:cxn ang="0">
                  <a:pos x="T0" y="T1"/>
                </a:cxn>
                <a:cxn ang="0">
                  <a:pos x="T2" y="T3"/>
                </a:cxn>
                <a:cxn ang="0">
                  <a:pos x="T4" y="T5"/>
                </a:cxn>
              </a:cxnLst>
              <a:rect l="0" t="0" r="r" b="b"/>
              <a:pathLst>
                <a:path w="5541" h="2893">
                  <a:moveTo>
                    <a:pt x="0" y="0"/>
                  </a:moveTo>
                  <a:lnTo>
                    <a:pt x="0" y="2893"/>
                  </a:lnTo>
                  <a:lnTo>
                    <a:pt x="5541" y="2893"/>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30" name="Freeform 6"/>
            <p:cNvSpPr>
              <a:spLocks/>
            </p:cNvSpPr>
            <p:nvPr/>
          </p:nvSpPr>
          <p:spPr bwMode="auto">
            <a:xfrm>
              <a:off x="1040" y="870"/>
              <a:ext cx="2965" cy="2105"/>
            </a:xfrm>
            <a:custGeom>
              <a:avLst/>
              <a:gdLst>
                <a:gd name="T0" fmla="*/ 0 w 3792"/>
                <a:gd name="T1" fmla="*/ 2119 h 2119"/>
                <a:gd name="T2" fmla="*/ 501 w 3792"/>
                <a:gd name="T3" fmla="*/ 2068 h 2119"/>
                <a:gd name="T4" fmla="*/ 1067 w 3792"/>
                <a:gd name="T5" fmla="*/ 1837 h 2119"/>
                <a:gd name="T6" fmla="*/ 1362 w 3792"/>
                <a:gd name="T7" fmla="*/ 1528 h 2119"/>
                <a:gd name="T8" fmla="*/ 2082 w 3792"/>
                <a:gd name="T9" fmla="*/ 589 h 2119"/>
                <a:gd name="T10" fmla="*/ 2481 w 3792"/>
                <a:gd name="T11" fmla="*/ 191 h 2119"/>
                <a:gd name="T12" fmla="*/ 3072 w 3792"/>
                <a:gd name="T13" fmla="*/ 24 h 2119"/>
                <a:gd name="T14" fmla="*/ 3535 w 3792"/>
                <a:gd name="T15" fmla="*/ 49 h 2119"/>
                <a:gd name="T16" fmla="*/ 3792 w 3792"/>
                <a:gd name="T17" fmla="*/ 127 h 2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2" h="2119">
                  <a:moveTo>
                    <a:pt x="0" y="2119"/>
                  </a:moveTo>
                  <a:cubicBezTo>
                    <a:pt x="161" y="2117"/>
                    <a:pt x="323" y="2115"/>
                    <a:pt x="501" y="2068"/>
                  </a:cubicBezTo>
                  <a:cubicBezTo>
                    <a:pt x="679" y="2021"/>
                    <a:pt x="924" y="1927"/>
                    <a:pt x="1067" y="1837"/>
                  </a:cubicBezTo>
                  <a:cubicBezTo>
                    <a:pt x="1210" y="1747"/>
                    <a:pt x="1193" y="1736"/>
                    <a:pt x="1362" y="1528"/>
                  </a:cubicBezTo>
                  <a:cubicBezTo>
                    <a:pt x="1531" y="1320"/>
                    <a:pt x="1895" y="812"/>
                    <a:pt x="2082" y="589"/>
                  </a:cubicBezTo>
                  <a:cubicBezTo>
                    <a:pt x="2269" y="366"/>
                    <a:pt x="2316" y="285"/>
                    <a:pt x="2481" y="191"/>
                  </a:cubicBezTo>
                  <a:cubicBezTo>
                    <a:pt x="2646" y="97"/>
                    <a:pt x="2896" y="48"/>
                    <a:pt x="3072" y="24"/>
                  </a:cubicBezTo>
                  <a:cubicBezTo>
                    <a:pt x="3248" y="0"/>
                    <a:pt x="3415" y="32"/>
                    <a:pt x="3535" y="49"/>
                  </a:cubicBezTo>
                  <a:cubicBezTo>
                    <a:pt x="3655" y="66"/>
                    <a:pt x="3758" y="116"/>
                    <a:pt x="3792" y="127"/>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31" name="Freeform 7"/>
            <p:cNvSpPr>
              <a:spLocks/>
            </p:cNvSpPr>
            <p:nvPr/>
          </p:nvSpPr>
          <p:spPr bwMode="auto">
            <a:xfrm>
              <a:off x="2545" y="534"/>
              <a:ext cx="2614" cy="2105"/>
            </a:xfrm>
            <a:custGeom>
              <a:avLst/>
              <a:gdLst>
                <a:gd name="T0" fmla="*/ 0 w 3792"/>
                <a:gd name="T1" fmla="*/ 2119 h 2119"/>
                <a:gd name="T2" fmla="*/ 501 w 3792"/>
                <a:gd name="T3" fmla="*/ 2068 h 2119"/>
                <a:gd name="T4" fmla="*/ 1067 w 3792"/>
                <a:gd name="T5" fmla="*/ 1837 h 2119"/>
                <a:gd name="T6" fmla="*/ 1362 w 3792"/>
                <a:gd name="T7" fmla="*/ 1528 h 2119"/>
                <a:gd name="T8" fmla="*/ 2082 w 3792"/>
                <a:gd name="T9" fmla="*/ 589 h 2119"/>
                <a:gd name="T10" fmla="*/ 2481 w 3792"/>
                <a:gd name="T11" fmla="*/ 191 h 2119"/>
                <a:gd name="T12" fmla="*/ 3072 w 3792"/>
                <a:gd name="T13" fmla="*/ 24 h 2119"/>
                <a:gd name="T14" fmla="*/ 3535 w 3792"/>
                <a:gd name="T15" fmla="*/ 49 h 2119"/>
                <a:gd name="T16" fmla="*/ 3792 w 3792"/>
                <a:gd name="T17" fmla="*/ 127 h 2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2" h="2119">
                  <a:moveTo>
                    <a:pt x="0" y="2119"/>
                  </a:moveTo>
                  <a:cubicBezTo>
                    <a:pt x="161" y="2117"/>
                    <a:pt x="323" y="2115"/>
                    <a:pt x="501" y="2068"/>
                  </a:cubicBezTo>
                  <a:cubicBezTo>
                    <a:pt x="679" y="2021"/>
                    <a:pt x="924" y="1927"/>
                    <a:pt x="1067" y="1837"/>
                  </a:cubicBezTo>
                  <a:cubicBezTo>
                    <a:pt x="1210" y="1747"/>
                    <a:pt x="1193" y="1736"/>
                    <a:pt x="1362" y="1528"/>
                  </a:cubicBezTo>
                  <a:cubicBezTo>
                    <a:pt x="1531" y="1320"/>
                    <a:pt x="1895" y="812"/>
                    <a:pt x="2082" y="589"/>
                  </a:cubicBezTo>
                  <a:cubicBezTo>
                    <a:pt x="2269" y="366"/>
                    <a:pt x="2316" y="285"/>
                    <a:pt x="2481" y="191"/>
                  </a:cubicBezTo>
                  <a:cubicBezTo>
                    <a:pt x="2646" y="97"/>
                    <a:pt x="2896" y="48"/>
                    <a:pt x="3072" y="24"/>
                  </a:cubicBezTo>
                  <a:cubicBezTo>
                    <a:pt x="3248" y="0"/>
                    <a:pt x="3415" y="32"/>
                    <a:pt x="3535" y="49"/>
                  </a:cubicBezTo>
                  <a:cubicBezTo>
                    <a:pt x="3655" y="66"/>
                    <a:pt x="3758" y="116"/>
                    <a:pt x="3792" y="127"/>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32" name="Line 8"/>
            <p:cNvSpPr>
              <a:spLocks noChangeShapeType="1"/>
            </p:cNvSpPr>
            <p:nvPr/>
          </p:nvSpPr>
          <p:spPr bwMode="auto">
            <a:xfrm>
              <a:off x="2508" y="868"/>
              <a:ext cx="27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33" name="Text Box 9"/>
            <p:cNvSpPr txBox="1">
              <a:spLocks noChangeArrowheads="1"/>
            </p:cNvSpPr>
            <p:nvPr/>
          </p:nvSpPr>
          <p:spPr bwMode="auto">
            <a:xfrm>
              <a:off x="1814" y="434"/>
              <a:ext cx="1659"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atin typeface="Kabel Bk BT" pitchFamily="34" charset="0"/>
                </a:rPr>
                <a:t>Technology Limit</a:t>
              </a:r>
              <a:endParaRPr lang="en-US" sz="2400"/>
            </a:p>
          </p:txBody>
        </p:sp>
        <p:sp>
          <p:nvSpPr>
            <p:cNvPr id="103434" name="AutoShape 10"/>
            <p:cNvSpPr>
              <a:spLocks noChangeArrowheads="1"/>
            </p:cNvSpPr>
            <p:nvPr/>
          </p:nvSpPr>
          <p:spPr bwMode="auto">
            <a:xfrm>
              <a:off x="3030" y="574"/>
              <a:ext cx="282" cy="358"/>
            </a:xfrm>
            <a:custGeom>
              <a:avLst/>
              <a:gdLst>
                <a:gd name="G0" fmla="+- 0 0 0"/>
                <a:gd name="G1" fmla="+- -7019476 0 0"/>
                <a:gd name="G2" fmla="+- 0 0 -7019476"/>
                <a:gd name="G3" fmla="+- 10800 0 0"/>
                <a:gd name="G4" fmla="+- 0 0 0"/>
                <a:gd name="T0" fmla="*/ 360 256 1"/>
                <a:gd name="T1" fmla="*/ 0 256 1"/>
                <a:gd name="G5" fmla="+- G2 T0 T1"/>
                <a:gd name="G6" fmla="?: G2 G2 G5"/>
                <a:gd name="G7" fmla="+- 0 0 G6"/>
                <a:gd name="G8" fmla="+- 5400 0 0"/>
                <a:gd name="G9" fmla="+- 0 0 -701947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019476"/>
                <a:gd name="G36" fmla="sin G34 -7019476"/>
                <a:gd name="G37" fmla="+/ -701947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7215 w 21600"/>
                <a:gd name="T5" fmla="*/ 2112 h 21600"/>
                <a:gd name="T6" fmla="*/ 8417 w 21600"/>
                <a:gd name="T7" fmla="*/ 3058 h 21600"/>
                <a:gd name="T8" fmla="*/ 14007 w 21600"/>
                <a:gd name="T9" fmla="*/ 6456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261" y="5400"/>
                    <a:pt x="9726" y="5480"/>
                    <a:pt x="9211" y="5638"/>
                  </a:cubicBezTo>
                  <a:lnTo>
                    <a:pt x="7622" y="477"/>
                  </a:lnTo>
                  <a:cubicBezTo>
                    <a:pt x="8652" y="161"/>
                    <a:pt x="9723" y="0"/>
                    <a:pt x="10800" y="0"/>
                  </a:cubicBezTo>
                  <a:cubicBezTo>
                    <a:pt x="16764" y="0"/>
                    <a:pt x="21600" y="4835"/>
                    <a:pt x="21600" y="10800"/>
                  </a:cubicBezTo>
                  <a:lnTo>
                    <a:pt x="24300" y="10800"/>
                  </a:lnTo>
                  <a:lnTo>
                    <a:pt x="18900" y="16200"/>
                  </a:lnTo>
                  <a:lnTo>
                    <a:pt x="13500" y="10800"/>
                  </a:lnTo>
                  <a:lnTo>
                    <a:pt x="16200" y="10800"/>
                  </a:lnTo>
                  <a:close/>
                </a:path>
              </a:pathLst>
            </a:custGeom>
            <a:solidFill>
              <a:srgbClr val="FFFFFF"/>
            </a:solidFill>
            <a:ln w="9525">
              <a:solidFill>
                <a:srgbClr val="000000"/>
              </a:solidFill>
              <a:miter lim="800000"/>
              <a:headEnd/>
              <a:tailEnd/>
            </a:ln>
          </p:spPr>
          <p:txBody>
            <a:bodyPr/>
            <a:lstStyle/>
            <a:p>
              <a:endParaRPr lang="en-US"/>
            </a:p>
          </p:txBody>
        </p:sp>
        <p:sp>
          <p:nvSpPr>
            <p:cNvPr id="103435" name="Text Box 11"/>
            <p:cNvSpPr txBox="1">
              <a:spLocks noChangeArrowheads="1"/>
            </p:cNvSpPr>
            <p:nvPr/>
          </p:nvSpPr>
          <p:spPr bwMode="auto">
            <a:xfrm>
              <a:off x="1087" y="1287"/>
              <a:ext cx="1658"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atin typeface="Kabel Bk BT" pitchFamily="34" charset="0"/>
                </a:rPr>
                <a:t>Technology </a:t>
              </a:r>
            </a:p>
            <a:p>
              <a:pPr algn="ctr"/>
              <a:r>
                <a:rPr lang="en-US">
                  <a:latin typeface="Kabel Bk BT" pitchFamily="34" charset="0"/>
                </a:rPr>
                <a:t>Regime 1</a:t>
              </a:r>
              <a:endParaRPr lang="en-US" sz="2400"/>
            </a:p>
          </p:txBody>
        </p:sp>
        <p:sp>
          <p:nvSpPr>
            <p:cNvPr id="103436" name="AutoShape 12"/>
            <p:cNvSpPr>
              <a:spLocks noChangeArrowheads="1"/>
            </p:cNvSpPr>
            <p:nvPr/>
          </p:nvSpPr>
          <p:spPr bwMode="auto">
            <a:xfrm>
              <a:off x="2203" y="1463"/>
              <a:ext cx="281" cy="358"/>
            </a:xfrm>
            <a:custGeom>
              <a:avLst/>
              <a:gdLst>
                <a:gd name="G0" fmla="+- 0 0 0"/>
                <a:gd name="G1" fmla="+- -7019476 0 0"/>
                <a:gd name="G2" fmla="+- 0 0 -7019476"/>
                <a:gd name="G3" fmla="+- 10800 0 0"/>
                <a:gd name="G4" fmla="+- 0 0 0"/>
                <a:gd name="T0" fmla="*/ 360 256 1"/>
                <a:gd name="T1" fmla="*/ 0 256 1"/>
                <a:gd name="G5" fmla="+- G2 T0 T1"/>
                <a:gd name="G6" fmla="?: G2 G2 G5"/>
                <a:gd name="G7" fmla="+- 0 0 G6"/>
                <a:gd name="G8" fmla="+- 5400 0 0"/>
                <a:gd name="G9" fmla="+- 0 0 -701947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019476"/>
                <a:gd name="G36" fmla="sin G34 -7019476"/>
                <a:gd name="G37" fmla="+/ -701947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7215 w 21600"/>
                <a:gd name="T5" fmla="*/ 2112 h 21600"/>
                <a:gd name="T6" fmla="*/ 8417 w 21600"/>
                <a:gd name="T7" fmla="*/ 3058 h 21600"/>
                <a:gd name="T8" fmla="*/ 14007 w 21600"/>
                <a:gd name="T9" fmla="*/ 6456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261" y="5400"/>
                    <a:pt x="9726" y="5480"/>
                    <a:pt x="9211" y="5638"/>
                  </a:cubicBezTo>
                  <a:lnTo>
                    <a:pt x="7622" y="477"/>
                  </a:lnTo>
                  <a:cubicBezTo>
                    <a:pt x="8652" y="161"/>
                    <a:pt x="9723" y="0"/>
                    <a:pt x="10800" y="0"/>
                  </a:cubicBezTo>
                  <a:cubicBezTo>
                    <a:pt x="16764" y="0"/>
                    <a:pt x="21600" y="4835"/>
                    <a:pt x="21600" y="10800"/>
                  </a:cubicBezTo>
                  <a:lnTo>
                    <a:pt x="24300" y="10800"/>
                  </a:lnTo>
                  <a:lnTo>
                    <a:pt x="18900" y="16200"/>
                  </a:lnTo>
                  <a:lnTo>
                    <a:pt x="13500" y="10800"/>
                  </a:lnTo>
                  <a:lnTo>
                    <a:pt x="16200" y="10800"/>
                  </a:lnTo>
                  <a:close/>
                </a:path>
              </a:pathLst>
            </a:custGeom>
            <a:solidFill>
              <a:srgbClr val="FFFFFF"/>
            </a:solidFill>
            <a:ln w="9525">
              <a:solidFill>
                <a:srgbClr val="000000"/>
              </a:solidFill>
              <a:miter lim="800000"/>
              <a:headEnd/>
              <a:tailEnd/>
            </a:ln>
          </p:spPr>
          <p:txBody>
            <a:bodyPr/>
            <a:lstStyle/>
            <a:p>
              <a:endParaRPr lang="en-US"/>
            </a:p>
          </p:txBody>
        </p:sp>
        <p:sp>
          <p:nvSpPr>
            <p:cNvPr id="103437" name="Text Box 13"/>
            <p:cNvSpPr txBox="1">
              <a:spLocks noChangeArrowheads="1"/>
            </p:cNvSpPr>
            <p:nvPr/>
          </p:nvSpPr>
          <p:spPr bwMode="auto">
            <a:xfrm>
              <a:off x="2411" y="1105"/>
              <a:ext cx="1658"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atin typeface="Kabel Bk BT" pitchFamily="34" charset="0"/>
                </a:rPr>
                <a:t>Technology </a:t>
              </a:r>
            </a:p>
            <a:p>
              <a:pPr algn="ctr"/>
              <a:r>
                <a:rPr lang="en-US">
                  <a:latin typeface="Kabel Bk BT" pitchFamily="34" charset="0"/>
                </a:rPr>
                <a:t>Regime 2</a:t>
              </a:r>
              <a:endParaRPr lang="en-US" sz="2400"/>
            </a:p>
          </p:txBody>
        </p:sp>
        <p:sp>
          <p:nvSpPr>
            <p:cNvPr id="103438" name="AutoShape 14"/>
            <p:cNvSpPr>
              <a:spLocks noChangeArrowheads="1"/>
            </p:cNvSpPr>
            <p:nvPr/>
          </p:nvSpPr>
          <p:spPr bwMode="auto">
            <a:xfrm>
              <a:off x="3237" y="1606"/>
              <a:ext cx="282" cy="357"/>
            </a:xfrm>
            <a:custGeom>
              <a:avLst/>
              <a:gdLst>
                <a:gd name="G0" fmla="+- 0 0 0"/>
                <a:gd name="G1" fmla="+- -7019476 0 0"/>
                <a:gd name="G2" fmla="+- 0 0 -7019476"/>
                <a:gd name="G3" fmla="+- 10800 0 0"/>
                <a:gd name="G4" fmla="+- 0 0 0"/>
                <a:gd name="T0" fmla="*/ 360 256 1"/>
                <a:gd name="T1" fmla="*/ 0 256 1"/>
                <a:gd name="G5" fmla="+- G2 T0 T1"/>
                <a:gd name="G6" fmla="?: G2 G2 G5"/>
                <a:gd name="G7" fmla="+- 0 0 G6"/>
                <a:gd name="G8" fmla="+- 5400 0 0"/>
                <a:gd name="G9" fmla="+- 0 0 -701947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019476"/>
                <a:gd name="G36" fmla="sin G34 -7019476"/>
                <a:gd name="G37" fmla="+/ -701947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7215 w 21600"/>
                <a:gd name="T5" fmla="*/ 2112 h 21600"/>
                <a:gd name="T6" fmla="*/ 8417 w 21600"/>
                <a:gd name="T7" fmla="*/ 3058 h 21600"/>
                <a:gd name="T8" fmla="*/ 14007 w 21600"/>
                <a:gd name="T9" fmla="*/ 6456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261" y="5400"/>
                    <a:pt x="9726" y="5480"/>
                    <a:pt x="9211" y="5638"/>
                  </a:cubicBezTo>
                  <a:lnTo>
                    <a:pt x="7622" y="477"/>
                  </a:lnTo>
                  <a:cubicBezTo>
                    <a:pt x="8652" y="161"/>
                    <a:pt x="9723" y="0"/>
                    <a:pt x="10800" y="0"/>
                  </a:cubicBezTo>
                  <a:cubicBezTo>
                    <a:pt x="16764" y="0"/>
                    <a:pt x="21600" y="4835"/>
                    <a:pt x="21600" y="10800"/>
                  </a:cubicBezTo>
                  <a:lnTo>
                    <a:pt x="24300" y="10800"/>
                  </a:lnTo>
                  <a:lnTo>
                    <a:pt x="18900" y="16200"/>
                  </a:lnTo>
                  <a:lnTo>
                    <a:pt x="13500" y="10800"/>
                  </a:lnTo>
                  <a:lnTo>
                    <a:pt x="16200" y="10800"/>
                  </a:lnTo>
                  <a:close/>
                </a:path>
              </a:pathLst>
            </a:custGeom>
            <a:solidFill>
              <a:srgbClr val="FFFFFF"/>
            </a:solidFill>
            <a:ln w="9525">
              <a:solidFill>
                <a:srgbClr val="000000"/>
              </a:solidFill>
              <a:miter lim="800000"/>
              <a:headEnd/>
              <a:tailEnd/>
            </a:ln>
          </p:spPr>
          <p:txBody>
            <a:bodyPr/>
            <a:lstStyle/>
            <a:p>
              <a:endParaRPr lang="en-US"/>
            </a:p>
          </p:txBody>
        </p:sp>
        <p:sp>
          <p:nvSpPr>
            <p:cNvPr id="103439" name="Text Box 15"/>
            <p:cNvSpPr txBox="1">
              <a:spLocks noChangeArrowheads="1"/>
            </p:cNvSpPr>
            <p:nvPr/>
          </p:nvSpPr>
          <p:spPr bwMode="auto">
            <a:xfrm rot="10800000">
              <a:off x="376" y="779"/>
              <a:ext cx="674" cy="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p>
              <a:pPr algn="ctr"/>
              <a:r>
                <a:rPr lang="en-US" sz="2400">
                  <a:latin typeface="Kabel Bk BT" pitchFamily="34" charset="0"/>
                </a:rPr>
                <a:t>Performance</a:t>
              </a:r>
            </a:p>
            <a:p>
              <a:pPr algn="ctr"/>
              <a:r>
                <a:rPr lang="en-US" sz="2400">
                  <a:latin typeface="Kabel Bk BT" pitchFamily="34" charset="0"/>
                </a:rPr>
                <a:t>Metric</a:t>
              </a:r>
              <a:endParaRPr lang="en-US" sz="3200"/>
            </a:p>
          </p:txBody>
        </p:sp>
        <p:sp>
          <p:nvSpPr>
            <p:cNvPr id="103440" name="Text Box 16"/>
            <p:cNvSpPr txBox="1">
              <a:spLocks noChangeArrowheads="1"/>
            </p:cNvSpPr>
            <p:nvPr/>
          </p:nvSpPr>
          <p:spPr bwMode="auto">
            <a:xfrm>
              <a:off x="3323" y="3193"/>
              <a:ext cx="1739"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2400">
                  <a:latin typeface="Kabel Bk BT" pitchFamily="34" charset="0"/>
                </a:rPr>
                <a:t>Time</a:t>
              </a:r>
              <a:endParaRPr lang="en-US" sz="3200"/>
            </a:p>
          </p:txBody>
        </p:sp>
      </p:grpSp>
      <p:sp>
        <p:nvSpPr>
          <p:cNvPr id="103442" name="Rectangle 18"/>
          <p:cNvSpPr>
            <a:spLocks noChangeArrowheads="1"/>
          </p:cNvSpPr>
          <p:nvPr/>
        </p:nvSpPr>
        <p:spPr bwMode="auto">
          <a:xfrm>
            <a:off x="2227264" y="5619750"/>
            <a:ext cx="2128837" cy="64135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eaLnBrk="1" hangingPunct="1"/>
            <a:r>
              <a:rPr lang="en-US" b="1">
                <a:solidFill>
                  <a:schemeClr val="bg1"/>
                </a:solidFill>
                <a:effectLst>
                  <a:outerShdw blurRad="38100" dist="38100" dir="2700000" algn="tl">
                    <a:srgbClr val="808080"/>
                  </a:outerShdw>
                </a:effectLst>
                <a:latin typeface="Arial Rounded MT Bold" panose="020F0704030504030204" pitchFamily="34" charset="0"/>
              </a:rPr>
              <a:t>TECHNOLOGY PROGRSSION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ctrTitle"/>
          </p:nvPr>
        </p:nvSpPr>
        <p:spPr>
          <a:xfrm>
            <a:off x="1377079" y="3008724"/>
            <a:ext cx="9846443" cy="1736725"/>
          </a:xfrm>
        </p:spPr>
        <p:txBody>
          <a:bodyPr/>
          <a:lstStyle/>
          <a:p>
            <a:r>
              <a:rPr lang="id-ID" sz="6000" b="1" smtClean="0">
                <a:solidFill>
                  <a:srgbClr val="FFFF00"/>
                </a:solidFill>
                <a:effectLst>
                  <a:outerShdw blurRad="38100" dist="38100" dir="2700000" algn="tl">
                    <a:srgbClr val="000000">
                      <a:alpha val="43137"/>
                    </a:srgbClr>
                  </a:outerShdw>
                </a:effectLst>
              </a:rPr>
              <a:t>Characteristics of Innovative Firms</a:t>
            </a:r>
            <a:endParaRPr lang="en-US" sz="6000" b="1">
              <a:solidFill>
                <a:srgbClr val="FFFF00"/>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155255" y="870432"/>
            <a:ext cx="8763695" cy="702732"/>
          </a:xfrm>
        </p:spPr>
        <p:txBody>
          <a:bodyPr/>
          <a:lstStyle/>
          <a:p>
            <a:pPr algn="l"/>
            <a:r>
              <a:rPr lang="en-US" sz="4000" b="1">
                <a:solidFill>
                  <a:srgbClr val="FFFF00"/>
                </a:solidFill>
                <a:effectLst>
                  <a:outerShdw blurRad="38100" dist="38100" dir="2700000" algn="tl">
                    <a:srgbClr val="000000">
                      <a:alpha val="43137"/>
                    </a:srgbClr>
                  </a:outerShdw>
                </a:effectLst>
              </a:rPr>
              <a:t>Four major classes of internal organizational characteristics: </a:t>
            </a:r>
          </a:p>
        </p:txBody>
      </p:sp>
      <p:sp>
        <p:nvSpPr>
          <p:cNvPr id="110595" name="Rectangle 3"/>
          <p:cNvSpPr>
            <a:spLocks noGrp="1" noChangeArrowheads="1"/>
          </p:cNvSpPr>
          <p:nvPr>
            <p:ph idx="1"/>
          </p:nvPr>
        </p:nvSpPr>
        <p:spPr>
          <a:xfrm>
            <a:off x="1981200" y="1935164"/>
            <a:ext cx="8229600" cy="4160837"/>
          </a:xfrm>
        </p:spPr>
        <p:txBody>
          <a:bodyPr>
            <a:normAutofit/>
          </a:bodyPr>
          <a:lstStyle/>
          <a:p>
            <a:pPr marL="693738" indent="-693738">
              <a:buFontTx/>
              <a:buNone/>
            </a:pPr>
            <a:r>
              <a:rPr lang="en-US" sz="2800" b="1">
                <a:latin typeface="Copperplate Gothic Light" panose="020E0507020206020404" pitchFamily="34" charset="0"/>
              </a:rPr>
              <a:t>(1) </a:t>
            </a:r>
            <a:r>
              <a:rPr lang="id-ID" sz="2800" b="1" smtClean="0">
                <a:latin typeface="Copperplate Gothic Light" panose="020E0507020206020404" pitchFamily="34" charset="0"/>
              </a:rPr>
              <a:t>	</a:t>
            </a:r>
            <a:r>
              <a:rPr lang="en-US" sz="2800" b="1" smtClean="0">
                <a:latin typeface="Copperplate Gothic Light" panose="020E0507020206020404" pitchFamily="34" charset="0"/>
              </a:rPr>
              <a:t>Organization </a:t>
            </a:r>
            <a:r>
              <a:rPr lang="en-US" sz="2800" b="1">
                <a:latin typeface="Copperplate Gothic Light" panose="020E0507020206020404" pitchFamily="34" charset="0"/>
              </a:rPr>
              <a:t>Structure, </a:t>
            </a:r>
          </a:p>
          <a:p>
            <a:pPr marL="693738" indent="-693738">
              <a:buFontTx/>
              <a:buNone/>
            </a:pPr>
            <a:r>
              <a:rPr lang="en-US" sz="2800" b="1">
                <a:latin typeface="Copperplate Gothic Light" panose="020E0507020206020404" pitchFamily="34" charset="0"/>
              </a:rPr>
              <a:t>(2) </a:t>
            </a:r>
            <a:r>
              <a:rPr lang="id-ID" sz="2800" b="1" smtClean="0">
                <a:latin typeface="Copperplate Gothic Light" panose="020E0507020206020404" pitchFamily="34" charset="0"/>
              </a:rPr>
              <a:t>	</a:t>
            </a:r>
            <a:r>
              <a:rPr lang="en-US" sz="2800" b="1" smtClean="0">
                <a:latin typeface="Copperplate Gothic Light" panose="020E0507020206020404" pitchFamily="34" charset="0"/>
              </a:rPr>
              <a:t>Resources</a:t>
            </a:r>
            <a:r>
              <a:rPr lang="en-US" sz="2800" b="1">
                <a:latin typeface="Copperplate Gothic Light" panose="020E0507020206020404" pitchFamily="34" charset="0"/>
              </a:rPr>
              <a:t>, </a:t>
            </a:r>
          </a:p>
          <a:p>
            <a:pPr marL="693738" indent="-693738">
              <a:buFontTx/>
              <a:buNone/>
            </a:pPr>
            <a:r>
              <a:rPr lang="en-US" sz="2800" b="1">
                <a:latin typeface="Copperplate Gothic Light" panose="020E0507020206020404" pitchFamily="34" charset="0"/>
              </a:rPr>
              <a:t>(3) </a:t>
            </a:r>
            <a:r>
              <a:rPr lang="id-ID" sz="2800" b="1" smtClean="0">
                <a:latin typeface="Copperplate Gothic Light" panose="020E0507020206020404" pitchFamily="34" charset="0"/>
              </a:rPr>
              <a:t>	</a:t>
            </a:r>
            <a:r>
              <a:rPr lang="en-US" sz="2800" b="1" smtClean="0">
                <a:latin typeface="Copperplate Gothic Light" panose="020E0507020206020404" pitchFamily="34" charset="0"/>
              </a:rPr>
              <a:t>Openness </a:t>
            </a:r>
            <a:r>
              <a:rPr lang="en-US" sz="2800" b="1">
                <a:latin typeface="Copperplate Gothic Light" panose="020E0507020206020404" pitchFamily="34" charset="0"/>
              </a:rPr>
              <a:t>To External Information, And </a:t>
            </a:r>
          </a:p>
          <a:p>
            <a:pPr marL="693738" indent="-693738">
              <a:buFontTx/>
              <a:buNone/>
            </a:pPr>
            <a:r>
              <a:rPr lang="en-US" sz="2800" b="1">
                <a:latin typeface="Copperplate Gothic Light" panose="020E0507020206020404" pitchFamily="34" charset="0"/>
              </a:rPr>
              <a:t>(4) </a:t>
            </a:r>
            <a:r>
              <a:rPr lang="id-ID" sz="2800" b="1" smtClean="0">
                <a:latin typeface="Copperplate Gothic Light" panose="020E0507020206020404" pitchFamily="34" charset="0"/>
              </a:rPr>
              <a:t>	</a:t>
            </a:r>
            <a:r>
              <a:rPr lang="en-US" sz="2800" b="1" smtClean="0">
                <a:latin typeface="Copperplate Gothic Light" panose="020E0507020206020404" pitchFamily="34" charset="0"/>
              </a:rPr>
              <a:t>Informal </a:t>
            </a:r>
            <a:r>
              <a:rPr lang="en-US" sz="2800" b="1">
                <a:latin typeface="Copperplate Gothic Light" panose="020E0507020206020404" pitchFamily="34" charset="0"/>
              </a:rPr>
              <a:t>Internal Communications.</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ORGANIZATION STRUCTURE</a:t>
            </a:r>
          </a:p>
        </p:txBody>
      </p:sp>
      <p:sp>
        <p:nvSpPr>
          <p:cNvPr id="111619" name="Rectangle 3"/>
          <p:cNvSpPr>
            <a:spLocks noGrp="1" noChangeArrowheads="1"/>
          </p:cNvSpPr>
          <p:nvPr>
            <p:ph idx="1"/>
          </p:nvPr>
        </p:nvSpPr>
        <p:spPr/>
        <p:txBody>
          <a:bodyPr>
            <a:normAutofit/>
          </a:bodyPr>
          <a:lstStyle/>
          <a:p>
            <a:pPr marL="0" indent="0">
              <a:buNone/>
            </a:pPr>
            <a:r>
              <a:rPr lang="id-ID" sz="2000" b="1" smtClean="0">
                <a:latin typeface="CG Omega" pitchFamily="34" charset="0"/>
              </a:rPr>
              <a:t>The two organization structure variable that have been found to stifle innovation are formalization and centralization</a:t>
            </a:r>
            <a:r>
              <a:rPr lang="en-US" sz="2000" b="1" smtClean="0">
                <a:latin typeface="CG Omega" pitchFamily="34" charset="0"/>
              </a:rPr>
              <a:t>:</a:t>
            </a:r>
            <a:endParaRPr lang="en-US" sz="2000" b="1">
              <a:latin typeface="CG Omega" pitchFamily="34" charset="0"/>
            </a:endParaRPr>
          </a:p>
          <a:p>
            <a:pPr marL="536575" lvl="1" indent="-357188">
              <a:buFontTx/>
              <a:buAutoNum type="arabicPeriod"/>
            </a:pPr>
            <a:r>
              <a:rPr lang="en-US" sz="2000" b="1" i="1">
                <a:latin typeface="CG Omega" pitchFamily="34" charset="0"/>
              </a:rPr>
              <a:t>Formalization</a:t>
            </a:r>
            <a:r>
              <a:rPr lang="en-US" sz="2000" b="1">
                <a:latin typeface="CG Omega" pitchFamily="34" charset="0"/>
              </a:rPr>
              <a:t> refers to the degree of relevant rule, written documentation, and operating procedures within an organization. It represent the degree of bureaucracy that exiswts in an organization.</a:t>
            </a:r>
            <a:endParaRPr lang="en-US" sz="2000" b="1" i="1">
              <a:latin typeface="CG Omega" pitchFamily="34" charset="0"/>
            </a:endParaRPr>
          </a:p>
          <a:p>
            <a:pPr marL="536575" lvl="1" indent="-357188">
              <a:buFontTx/>
              <a:buAutoNum type="arabicPeriod"/>
            </a:pPr>
            <a:r>
              <a:rPr lang="en-US" sz="2000" b="1" i="1">
                <a:latin typeface="CG Omega" pitchFamily="34" charset="0"/>
              </a:rPr>
              <a:t>Centralization, </a:t>
            </a:r>
            <a:r>
              <a:rPr lang="en-US" sz="2000" b="1">
                <a:latin typeface="CG Omega" pitchFamily="34" charset="0"/>
              </a:rPr>
              <a:t>on the other hand, refers to the locus of deciswion making. The more centralized an organization is, the more likely it is that decisions are made at the top levels of the organization.</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RESOURCES</a:t>
            </a:r>
          </a:p>
        </p:txBody>
      </p:sp>
      <p:sp>
        <p:nvSpPr>
          <p:cNvPr id="112643" name="Rectangle 3"/>
          <p:cNvSpPr>
            <a:spLocks noGrp="1" noChangeArrowheads="1"/>
          </p:cNvSpPr>
          <p:nvPr>
            <p:ph idx="1"/>
          </p:nvPr>
        </p:nvSpPr>
        <p:spPr/>
        <p:txBody>
          <a:bodyPr/>
          <a:lstStyle/>
          <a:p>
            <a:r>
              <a:rPr lang="en-US" b="1"/>
              <a:t>Resources include financial resources and technical resourcesl Finandcial resources take the form of research and development expenditures; technical resources refer to the number of individuals who work on research and development or, in general, the task of innovation within an organization.</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sz="4000"/>
              <a:t>OPENNESS TO EXTERNAL INFORMATION</a:t>
            </a:r>
          </a:p>
        </p:txBody>
      </p:sp>
      <p:sp>
        <p:nvSpPr>
          <p:cNvPr id="113667" name="Rectangle 3"/>
          <p:cNvSpPr>
            <a:spLocks noGrp="1" noChangeArrowheads="1"/>
          </p:cNvSpPr>
          <p:nvPr>
            <p:ph idx="1"/>
          </p:nvPr>
        </p:nvSpPr>
        <p:spPr/>
        <p:txBody>
          <a:bodyPr/>
          <a:lstStyle/>
          <a:p>
            <a:r>
              <a:rPr lang="en-US" b="1"/>
              <a:t>This refers to the patterns of information exchange a firm establishes with its envvironments, including customers as well as the technical experts outside the firm.</a:t>
            </a:r>
            <a:r>
              <a:rPr lang="en-US"/>
              <a:t>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INFORMAL COMMUNICATION</a:t>
            </a:r>
          </a:p>
        </p:txBody>
      </p:sp>
      <p:sp>
        <p:nvSpPr>
          <p:cNvPr id="114691" name="Rectangle 3"/>
          <p:cNvSpPr>
            <a:spLocks noGrp="1" noChangeArrowheads="1"/>
          </p:cNvSpPr>
          <p:nvPr>
            <p:ph idx="1"/>
          </p:nvPr>
        </p:nvSpPr>
        <p:spPr/>
        <p:txBody>
          <a:bodyPr/>
          <a:lstStyle/>
          <a:p>
            <a:r>
              <a:rPr lang="en-US" b="1"/>
              <a:t>The nature of informal communication that exists within an organization also influences innovation. More open climates tend to allow free exchange of ideas within an organization, and thus help the process of innovation.</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51" name="Rectangle 15"/>
          <p:cNvSpPr>
            <a:spLocks noChangeArrowheads="1"/>
          </p:cNvSpPr>
          <p:nvPr/>
        </p:nvSpPr>
        <p:spPr bwMode="auto">
          <a:xfrm>
            <a:off x="1524000" y="435660"/>
            <a:ext cx="5568950" cy="646331"/>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74625">
              <a:defRPr>
                <a:solidFill>
                  <a:schemeClr val="tx1"/>
                </a:solidFill>
                <a:latin typeface="Arial" panose="020B0604020202020204" pitchFamily="34" charset="0"/>
              </a:defRPr>
            </a:lvl1pPr>
            <a:lvl2pPr marL="5429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1" hangingPunct="1"/>
            <a:r>
              <a:rPr lang="id-ID" b="1" smtClean="0">
                <a:solidFill>
                  <a:schemeClr val="bg1"/>
                </a:solidFill>
                <a:effectLst>
                  <a:outerShdw blurRad="38100" dist="38100" dir="2700000" algn="tl">
                    <a:srgbClr val="808080"/>
                  </a:outerShdw>
                </a:effectLst>
                <a:latin typeface="Garamond" panose="02020404030301010803" pitchFamily="18" charset="0"/>
              </a:rPr>
              <a:t>FACTORS INFLUENCING THE PROCESS OF INNOVATION IN ORGANIZATION</a:t>
            </a:r>
            <a:endParaRPr lang="en-US">
              <a:solidFill>
                <a:schemeClr val="bg1"/>
              </a:solidFill>
              <a:latin typeface="Garamond" panose="02020404030301010803" pitchFamily="18" charset="0"/>
            </a:endParaRPr>
          </a:p>
        </p:txBody>
      </p:sp>
      <p:grpSp>
        <p:nvGrpSpPr>
          <p:cNvPr id="116752" name="Group 16"/>
          <p:cNvGrpSpPr>
            <a:grpSpLocks/>
          </p:cNvGrpSpPr>
          <p:nvPr/>
        </p:nvGrpSpPr>
        <p:grpSpPr bwMode="auto">
          <a:xfrm>
            <a:off x="2006600" y="1793876"/>
            <a:ext cx="7988300" cy="2468214"/>
            <a:chOff x="1890" y="12095"/>
            <a:chExt cx="8366" cy="2436"/>
          </a:xfrm>
        </p:grpSpPr>
        <p:sp>
          <p:nvSpPr>
            <p:cNvPr id="116753" name="Text Box 17"/>
            <p:cNvSpPr txBox="1">
              <a:spLocks noChangeArrowheads="1"/>
            </p:cNvSpPr>
            <p:nvPr/>
          </p:nvSpPr>
          <p:spPr bwMode="auto">
            <a:xfrm>
              <a:off x="1890" y="12112"/>
              <a:ext cx="2327" cy="241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lstStyle/>
            <a:p>
              <a:r>
                <a:rPr lang="en-US" sz="1500" b="1">
                  <a:latin typeface="Kabel Bk BT" pitchFamily="34" charset="0"/>
                </a:rPr>
                <a:t>FIRM LEVEL FACTORS:</a:t>
              </a:r>
            </a:p>
            <a:p>
              <a:endParaRPr lang="en-US" sz="1500" b="1">
                <a:latin typeface="Kabel Bk BT" pitchFamily="34" charset="0"/>
              </a:endParaRPr>
            </a:p>
            <a:p>
              <a:pPr marL="176213" lvl="1" indent="-176213">
                <a:buFont typeface="Symbol" panose="05050102010706020507" pitchFamily="18" charset="2"/>
                <a:buChar char="·"/>
              </a:pPr>
              <a:r>
                <a:rPr lang="en-US" sz="1500" b="1">
                  <a:latin typeface="Kabel Bk BT" pitchFamily="34" charset="0"/>
                </a:rPr>
                <a:t>Organization structure</a:t>
              </a:r>
            </a:p>
            <a:p>
              <a:pPr marL="176213" indent="-176213">
                <a:buFont typeface="Symbol" panose="05050102010706020507" pitchFamily="18" charset="2"/>
                <a:buChar char="·"/>
              </a:pPr>
              <a:r>
                <a:rPr lang="en-US" sz="1500" b="1">
                  <a:latin typeface="Kabel Bk BT" pitchFamily="34" charset="0"/>
                </a:rPr>
                <a:t>Resources</a:t>
              </a:r>
            </a:p>
            <a:p>
              <a:pPr marL="176213" indent="-176213">
                <a:buFont typeface="Symbol" panose="05050102010706020507" pitchFamily="18" charset="2"/>
                <a:buChar char="·"/>
              </a:pPr>
              <a:r>
                <a:rPr lang="en-US" sz="1500" b="1">
                  <a:latin typeface="Kabel Bk BT" pitchFamily="34" charset="0"/>
                </a:rPr>
                <a:t>Communication patterns</a:t>
              </a:r>
            </a:p>
            <a:p>
              <a:pPr marL="176213" indent="-176213">
                <a:buFont typeface="Symbol" panose="05050102010706020507" pitchFamily="18" charset="2"/>
                <a:buChar char="·"/>
              </a:pPr>
              <a:r>
                <a:rPr lang="en-US" sz="1500" b="1">
                  <a:latin typeface="Kabel Bk BT" pitchFamily="34" charset="0"/>
                </a:rPr>
                <a:t>Informal communication</a:t>
              </a:r>
              <a:endParaRPr lang="en-US" sz="2400"/>
            </a:p>
          </p:txBody>
        </p:sp>
        <p:sp>
          <p:nvSpPr>
            <p:cNvPr id="116754" name="Text Box 18"/>
            <p:cNvSpPr txBox="1">
              <a:spLocks noChangeArrowheads="1"/>
            </p:cNvSpPr>
            <p:nvPr/>
          </p:nvSpPr>
          <p:spPr bwMode="auto">
            <a:xfrm>
              <a:off x="7929" y="12095"/>
              <a:ext cx="2327" cy="1813"/>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lstStyle/>
            <a:p>
              <a:r>
                <a:rPr lang="en-US" sz="1700" b="1">
                  <a:latin typeface="Kabel Bk BT" pitchFamily="34" charset="0"/>
                </a:rPr>
                <a:t>ENVIRONMENT LEVEL</a:t>
              </a:r>
            </a:p>
            <a:p>
              <a:r>
                <a:rPr lang="en-US" sz="1700" b="1">
                  <a:latin typeface="Kabel Bk BT" pitchFamily="34" charset="0"/>
                </a:rPr>
                <a:t>FACTORS:</a:t>
              </a:r>
            </a:p>
            <a:p>
              <a:endParaRPr lang="en-US" sz="1700" b="1">
                <a:latin typeface="Kabel Bk BT" pitchFamily="34" charset="0"/>
              </a:endParaRPr>
            </a:p>
            <a:p>
              <a:pPr marL="176213" lvl="1" indent="-176213">
                <a:buFont typeface="Symbol" panose="05050102010706020507" pitchFamily="18" charset="2"/>
                <a:buChar char="·"/>
              </a:pPr>
              <a:r>
                <a:rPr lang="en-US" sz="1700" b="1">
                  <a:latin typeface="Kabel Bk BT" pitchFamily="34" charset="0"/>
                </a:rPr>
                <a:t>Market Factor</a:t>
              </a:r>
            </a:p>
            <a:p>
              <a:pPr marL="176213" indent="-176213">
                <a:buFont typeface="Symbol" panose="05050102010706020507" pitchFamily="18" charset="2"/>
                <a:buChar char="·"/>
              </a:pPr>
              <a:r>
                <a:rPr lang="en-US" sz="1700" b="1">
                  <a:latin typeface="Kabel Bk BT" pitchFamily="34" charset="0"/>
                </a:rPr>
                <a:t>Input factor</a:t>
              </a:r>
              <a:endParaRPr lang="en-US" sz="2800"/>
            </a:p>
          </p:txBody>
        </p:sp>
        <p:sp>
          <p:nvSpPr>
            <p:cNvPr id="116755" name="Text Box 19"/>
            <p:cNvSpPr txBox="1">
              <a:spLocks noChangeArrowheads="1"/>
            </p:cNvSpPr>
            <p:nvPr/>
          </p:nvSpPr>
          <p:spPr bwMode="auto">
            <a:xfrm>
              <a:off x="5194" y="12530"/>
              <a:ext cx="1616" cy="80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endParaRPr lang="id-ID" sz="1600" b="1" smtClean="0">
                <a:latin typeface="Kabel Bk BT" pitchFamily="34" charset="0"/>
              </a:endParaRPr>
            </a:p>
            <a:p>
              <a:pPr algn="ctr"/>
              <a:r>
                <a:rPr lang="en-US" sz="1600" b="1" smtClean="0">
                  <a:latin typeface="Kabel Bk BT" pitchFamily="34" charset="0"/>
                </a:rPr>
                <a:t>INNOVATION</a:t>
              </a:r>
              <a:endParaRPr lang="en-US" sz="3200"/>
            </a:p>
          </p:txBody>
        </p:sp>
        <p:sp>
          <p:nvSpPr>
            <p:cNvPr id="116756" name="Line 20"/>
            <p:cNvSpPr>
              <a:spLocks noChangeShapeType="1"/>
            </p:cNvSpPr>
            <p:nvPr/>
          </p:nvSpPr>
          <p:spPr bwMode="auto">
            <a:xfrm>
              <a:off x="4230" y="12934"/>
              <a:ext cx="951"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6757" name="Line 21"/>
            <p:cNvSpPr>
              <a:spLocks noChangeShapeType="1"/>
            </p:cNvSpPr>
            <p:nvPr/>
          </p:nvSpPr>
          <p:spPr bwMode="auto">
            <a:xfrm flipH="1">
              <a:off x="6879" y="12934"/>
              <a:ext cx="1028"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981200" y="540102"/>
            <a:ext cx="7823200" cy="1389062"/>
          </a:xfrm>
        </p:spPr>
        <p:txBody>
          <a:bodyPr/>
          <a:lstStyle/>
          <a:p>
            <a:pPr algn="l"/>
            <a:r>
              <a:rPr lang="id-ID" sz="3200" smtClean="0">
                <a:latin typeface="CG Omega" pitchFamily="34" charset="0"/>
              </a:rPr>
              <a:t>INFLUENCE OF ENVIRONMENTAL TRENDS ON INNOVATION</a:t>
            </a:r>
            <a:endParaRPr lang="en-US" sz="3200">
              <a:latin typeface="CG Omega" pitchFamily="34" charset="0"/>
            </a:endParaRPr>
          </a:p>
        </p:txBody>
      </p:sp>
      <p:sp>
        <p:nvSpPr>
          <p:cNvPr id="115715" name="Rectangle 3"/>
          <p:cNvSpPr>
            <a:spLocks noGrp="1" noChangeArrowheads="1"/>
          </p:cNvSpPr>
          <p:nvPr>
            <p:ph idx="1"/>
          </p:nvPr>
        </p:nvSpPr>
        <p:spPr>
          <a:xfrm>
            <a:off x="1981200" y="2122488"/>
            <a:ext cx="8229600" cy="3973512"/>
          </a:xfrm>
        </p:spPr>
        <p:txBody>
          <a:bodyPr/>
          <a:lstStyle/>
          <a:p>
            <a:r>
              <a:rPr lang="en-US" b="1"/>
              <a:t>GLOBALIZATION</a:t>
            </a:r>
            <a:r>
              <a:rPr lang="en-US"/>
              <a:t> </a:t>
            </a:r>
          </a:p>
          <a:p>
            <a:r>
              <a:rPr lang="en-US" b="1"/>
              <a:t>TIME COMPRESSION</a:t>
            </a:r>
            <a:r>
              <a:rPr lang="en-US"/>
              <a:t> </a:t>
            </a:r>
          </a:p>
          <a:p>
            <a:r>
              <a:rPr lang="en-US" b="1"/>
              <a:t>TECHNOLOGY INTEGRATION</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GLOBALIZATION</a:t>
            </a:r>
          </a:p>
        </p:txBody>
      </p:sp>
      <p:sp>
        <p:nvSpPr>
          <p:cNvPr id="117763" name="Rectangle 3"/>
          <p:cNvSpPr>
            <a:spLocks noGrp="1" noChangeArrowheads="1"/>
          </p:cNvSpPr>
          <p:nvPr>
            <p:ph idx="1"/>
          </p:nvPr>
        </p:nvSpPr>
        <p:spPr/>
        <p:txBody>
          <a:bodyPr/>
          <a:lstStyle/>
          <a:p>
            <a:r>
              <a:rPr lang="en-US" b="1"/>
              <a:t>Different nations tend to devvelop specialized technology-based assets</a:t>
            </a:r>
            <a:r>
              <a:rPr lang="en-US"/>
              <a:t>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TIME COMPRESSION</a:t>
            </a:r>
          </a:p>
        </p:txBody>
      </p:sp>
      <p:sp>
        <p:nvSpPr>
          <p:cNvPr id="118787" name="Rectangle 3"/>
          <p:cNvSpPr>
            <a:spLocks noGrp="1" noChangeArrowheads="1"/>
          </p:cNvSpPr>
          <p:nvPr>
            <p:ph idx="1"/>
          </p:nvPr>
        </p:nvSpPr>
        <p:spPr/>
        <p:txBody>
          <a:bodyPr/>
          <a:lstStyle/>
          <a:p>
            <a:r>
              <a:rPr lang="en-US" b="1"/>
              <a:t>The pressures of time compression are driving firms to shorten their problem-solving time, in turn, forcing them to learn smarter and faster</a:t>
            </a:r>
            <a:r>
              <a:rPr lang="en-US"/>
              <a:t>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TECHNOLOGY INTEGRATION</a:t>
            </a:r>
          </a:p>
        </p:txBody>
      </p:sp>
      <p:sp>
        <p:nvSpPr>
          <p:cNvPr id="119811" name="Rectangle 3"/>
          <p:cNvSpPr>
            <a:spLocks noGrp="1" noChangeArrowheads="1"/>
          </p:cNvSpPr>
          <p:nvPr>
            <p:ph idx="1"/>
          </p:nvPr>
        </p:nvSpPr>
        <p:spPr/>
        <p:txBody>
          <a:bodyPr>
            <a:normAutofit/>
          </a:bodyPr>
          <a:lstStyle/>
          <a:p>
            <a:r>
              <a:rPr lang="en-US" sz="2000" b="1"/>
              <a:t>Firm increasingly understand two major implications of technologi integration for innovation. First, competitive advantage may be effectively sought by deploying architectural innovations that incorporate known technologies in novel ways. Second, during product and process innovations, alliances with other firms or adoption from external sources is sometimes more economically prudent and faster than in house development</a:t>
            </a:r>
            <a:r>
              <a:rPr lang="en-US" sz="2000"/>
              <a:t>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ctrTitle"/>
          </p:nvPr>
        </p:nvSpPr>
        <p:spPr/>
        <p:txBody>
          <a:bodyPr/>
          <a:lstStyle/>
          <a:p>
            <a:r>
              <a:rPr lang="en-US"/>
              <a:t>MANAGERIAL IMPLICATION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1869208" y="672845"/>
            <a:ext cx="7896225" cy="1143000"/>
          </a:xfrm>
        </p:spPr>
        <p:txBody>
          <a:bodyPr/>
          <a:lstStyle/>
          <a:p>
            <a:pPr algn="l"/>
            <a:r>
              <a:rPr lang="en-US" sz="2400" b="1">
                <a:solidFill>
                  <a:srgbClr val="FFFF00"/>
                </a:solidFill>
                <a:effectLst>
                  <a:outerShdw blurRad="38100" dist="38100" dir="2700000" algn="tl">
                    <a:srgbClr val="000000">
                      <a:alpha val="43137"/>
                    </a:srgbClr>
                  </a:outerShdw>
                </a:effectLst>
                <a:latin typeface="CG Omega" pitchFamily="34" charset="0"/>
              </a:rPr>
              <a:t>Although we have already discussed several managerial implications of the dynamics of technological change, we sill reiterate three key themes for emphasis:</a:t>
            </a:r>
          </a:p>
        </p:txBody>
      </p:sp>
      <p:sp>
        <p:nvSpPr>
          <p:cNvPr id="122883" name="Rectangle 3"/>
          <p:cNvSpPr>
            <a:spLocks noGrp="1" noChangeArrowheads="1"/>
          </p:cNvSpPr>
          <p:nvPr>
            <p:ph idx="1"/>
          </p:nvPr>
        </p:nvSpPr>
        <p:spPr/>
        <p:txBody>
          <a:bodyPr>
            <a:noAutofit/>
          </a:bodyPr>
          <a:lstStyle/>
          <a:p>
            <a:pPr marL="609600" indent="-609600">
              <a:lnSpc>
                <a:spcPct val="80000"/>
              </a:lnSpc>
              <a:buFontTx/>
              <a:buAutoNum type="arabicPeriod"/>
            </a:pPr>
            <a:r>
              <a:rPr lang="en-US">
                <a:latin typeface="CG Omega" pitchFamily="34" charset="0"/>
              </a:rPr>
              <a:t>Successful management of technology requires that the problem solving within the firm should take into account both technical and market considerations. Thus, both technology-push and market-pull innovations can succeed if they are augmented respectively by market and technical consideration.</a:t>
            </a:r>
          </a:p>
          <a:p>
            <a:pPr marL="609600" indent="-609600">
              <a:lnSpc>
                <a:spcPct val="80000"/>
              </a:lnSpc>
              <a:buFontTx/>
              <a:buAutoNum type="arabicPeriod"/>
            </a:pPr>
            <a:r>
              <a:rPr lang="en-US">
                <a:latin typeface="CG Omega" pitchFamily="34" charset="0"/>
              </a:rPr>
              <a:t>Learning through environmental intelligence, innovation, and imitation are central to effective problem solving. Globalization, time compression, ana technology integratgion are heightening the need for faster and more efective problem solving than in the past.</a:t>
            </a:r>
          </a:p>
          <a:p>
            <a:pPr marL="609600" indent="-609600">
              <a:lnSpc>
                <a:spcPct val="80000"/>
              </a:lnSpc>
              <a:buFontTx/>
              <a:buAutoNum type="arabicPeriod"/>
            </a:pPr>
            <a:r>
              <a:rPr lang="en-US">
                <a:latin typeface="CG Omega" pitchFamily="34" charset="0"/>
              </a:rPr>
              <a:t>Development of problem solutions can be accomplished either in-house, in collaboration with others, or simply by adopting innovations from outside. The mode of defelopment should be a deliberate managerial choice.</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Default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of Presentation">
  <a:themeElements>
    <a:clrScheme name="Teal Template-Template">
      <a:dk1>
        <a:srgbClr val="000000"/>
      </a:dk1>
      <a:lt1>
        <a:srgbClr val="FFFFFF"/>
      </a:lt1>
      <a:dk2>
        <a:srgbClr val="056981"/>
      </a:dk2>
      <a:lt2>
        <a:srgbClr val="BEECE7"/>
      </a:lt2>
      <a:accent1>
        <a:srgbClr val="FFC000"/>
      </a:accent1>
      <a:accent2>
        <a:srgbClr val="6B8EC7"/>
      </a:accent2>
      <a:accent3>
        <a:srgbClr val="DF8045"/>
      </a:accent3>
      <a:accent4>
        <a:srgbClr val="35C595"/>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4.xml><?xml version="1.0" encoding="utf-8"?>
<a:theme xmlns:a="http://schemas.openxmlformats.org/drawingml/2006/main" name="Ion Boardroom">
  <a:themeElements>
    <a:clrScheme name="ion-Auditorium-Palette4-Staging15">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Auditorium-Palette4-Staging15">
      <a:majorFont>
        <a:latin typeface="Century Gothic" panose="020B0502020202020204"/>
        <a:ea typeface=""/>
        <a:cs typeface=""/>
      </a:majorFont>
      <a:minorFont>
        <a:latin typeface="Century Gothic" panose="020B0502020202020204"/>
        <a:ea typeface=""/>
        <a:cs typeface=""/>
      </a:minorFont>
    </a:fontScheme>
    <a:fmtScheme name="ion-Auditorium-Palette4-Staging15">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Teamwork</Template>
  <TotalTime>916</TotalTime>
  <Words>1793</Words>
  <Application>Microsoft Office PowerPoint</Application>
  <PresentationFormat>Widescreen</PresentationFormat>
  <Paragraphs>257</Paragraphs>
  <Slides>51</Slides>
  <Notes>0</Notes>
  <HiddenSlides>0</HiddenSlides>
  <MMClips>0</MMClips>
  <ScaleCrop>false</ScaleCrop>
  <HeadingPairs>
    <vt:vector size="6" baseType="variant">
      <vt:variant>
        <vt:lpstr>Fonts Used</vt:lpstr>
      </vt:variant>
      <vt:variant>
        <vt:i4>18</vt:i4>
      </vt:variant>
      <vt:variant>
        <vt:lpstr>Theme</vt:lpstr>
      </vt:variant>
      <vt:variant>
        <vt:i4>4</vt:i4>
      </vt:variant>
      <vt:variant>
        <vt:lpstr>Slide Titles</vt:lpstr>
      </vt:variant>
      <vt:variant>
        <vt:i4>51</vt:i4>
      </vt:variant>
    </vt:vector>
  </HeadingPairs>
  <TitlesOfParts>
    <vt:vector size="73" baseType="lpstr">
      <vt:lpstr>Aharoni</vt:lpstr>
      <vt:lpstr>Arial</vt:lpstr>
      <vt:lpstr>Arial Rounded MT Bold</vt:lpstr>
      <vt:lpstr>Berlin Sans FB</vt:lpstr>
      <vt:lpstr>Calibri</vt:lpstr>
      <vt:lpstr>Calibri Light</vt:lpstr>
      <vt:lpstr>Century Gothic</vt:lpstr>
      <vt:lpstr>CG Omega</vt:lpstr>
      <vt:lpstr>Copperplate Gothic Light</vt:lpstr>
      <vt:lpstr>Courier New</vt:lpstr>
      <vt:lpstr>Garamond</vt:lpstr>
      <vt:lpstr>Helvetica Light</vt:lpstr>
      <vt:lpstr>Kabel Bk BT</vt:lpstr>
      <vt:lpstr>Symbol</vt:lpstr>
      <vt:lpstr>Times New Roman</vt:lpstr>
      <vt:lpstr>Wingdings</vt:lpstr>
      <vt:lpstr>Wingdings 2</vt:lpstr>
      <vt:lpstr>Wingdings 3</vt:lpstr>
      <vt:lpstr>Default Design</vt:lpstr>
      <vt:lpstr>Title of Presentation</vt:lpstr>
      <vt:lpstr>White with Courier font for code slides</vt:lpstr>
      <vt:lpstr>Ion Boardroom</vt:lpstr>
      <vt:lpstr>Process of Technological Change:  Innovation</vt:lpstr>
      <vt:lpstr>Technical change consists of: </vt:lpstr>
      <vt:lpstr>We will focus on</vt:lpstr>
      <vt:lpstr>Innovation, </vt:lpstr>
      <vt:lpstr>The Dynamics of Technological Change</vt:lpstr>
      <vt:lpstr>Technological change can thus be described at two level:</vt:lpstr>
      <vt:lpstr>Inovation Dynamics at The Firm Level</vt:lpstr>
      <vt:lpstr>Firm Level</vt:lpstr>
      <vt:lpstr>We can identify four stages in proces of problem solving.</vt:lpstr>
      <vt:lpstr>PowerPoint Presentation</vt:lpstr>
      <vt:lpstr>The four-stage problem solving model serves three purposes:</vt:lpstr>
      <vt:lpstr>Technology Level</vt:lpstr>
      <vt:lpstr>Just what drives these changes? </vt:lpstr>
      <vt:lpstr>Implication of the Technology Management</vt:lpstr>
      <vt:lpstr>Innovation, Imitation,  and Adoption. </vt:lpstr>
      <vt:lpstr>PowerPoint Presentation</vt:lpstr>
      <vt:lpstr>The Role of Technology and Market Factor</vt:lpstr>
      <vt:lpstr>PowerPoint Presentation</vt:lpstr>
      <vt:lpstr>The Centrality of Learning</vt:lpstr>
      <vt:lpstr>What is Innovation?</vt:lpstr>
      <vt:lpstr>Definition of innovation</vt:lpstr>
      <vt:lpstr>Definition of innovation</vt:lpstr>
      <vt:lpstr>Definition of Technology</vt:lpstr>
      <vt:lpstr>Drivers of Innovation</vt:lpstr>
      <vt:lpstr>Two environmental factors very frequenly stimulate innovation</vt:lpstr>
      <vt:lpstr>PROCESS OF INNOVATION</vt:lpstr>
      <vt:lpstr>Market-Pull Innovation</vt:lpstr>
      <vt:lpstr>Technology-push Innovation </vt:lpstr>
      <vt:lpstr>TYPE OF INNOVATION OUTPUTS</vt:lpstr>
      <vt:lpstr>To classify an innovation we employ two dimensions:</vt:lpstr>
      <vt:lpstr>This Classifiction leads to four major types of innovation:</vt:lpstr>
      <vt:lpstr>PowerPoint Presentation</vt:lpstr>
      <vt:lpstr>PowerPoint Presentation</vt:lpstr>
      <vt:lpstr>TECHNOLOGY EVOLUTION</vt:lpstr>
      <vt:lpstr>PowerPoint Presentation</vt:lpstr>
      <vt:lpstr>FOUR MAJOR STAGES IN THE EVOLUTION OF A PERFORMANCE CHARACTERISTICS</vt:lpstr>
      <vt:lpstr>LEARNING PROCESS AND TECHNOLOGY LIMITS </vt:lpstr>
      <vt:lpstr>PowerPoint Presentation</vt:lpstr>
      <vt:lpstr>Characteristics of Innovative Firms</vt:lpstr>
      <vt:lpstr>Four major classes of internal organizational characteristics: </vt:lpstr>
      <vt:lpstr>ORGANIZATION STRUCTURE</vt:lpstr>
      <vt:lpstr>RESOURCES</vt:lpstr>
      <vt:lpstr>OPENNESS TO EXTERNAL INFORMATION</vt:lpstr>
      <vt:lpstr>INFORMAL COMMUNICATION</vt:lpstr>
      <vt:lpstr>PowerPoint Presentation</vt:lpstr>
      <vt:lpstr>INFLUENCE OF ENVIRONMENTAL TRENDS ON INNOVATION</vt:lpstr>
      <vt:lpstr>GLOBALIZATION</vt:lpstr>
      <vt:lpstr>TIME COMPRESSION</vt:lpstr>
      <vt:lpstr>TECHNOLOGY INTEGRATION</vt:lpstr>
      <vt:lpstr>MANAGERIAL IMPLICATION </vt:lpstr>
      <vt:lpstr>Although we have already discussed several managerial implications of the dynamics of technological change, we sill reiterate three key themes for emphasis:</vt:lpstr>
    </vt:vector>
  </TitlesOfParts>
  <Company>Unsoed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Management</dc:title>
  <dc:creator>Xp</dc:creator>
  <cp:lastModifiedBy>Administrators</cp:lastModifiedBy>
  <cp:revision>67</cp:revision>
  <dcterms:created xsi:type="dcterms:W3CDTF">2005-03-11T15:54:21Z</dcterms:created>
  <dcterms:modified xsi:type="dcterms:W3CDTF">2013-03-25T05:59:07Z</dcterms:modified>
</cp:coreProperties>
</file>