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59" r:id="rId1"/>
  </p:sldMasterIdLst>
  <p:notesMasterIdLst>
    <p:notesMasterId r:id="rId33"/>
  </p:notesMasterIdLst>
  <p:handoutMasterIdLst>
    <p:handoutMasterId r:id="rId34"/>
  </p:handoutMasterIdLst>
  <p:sldIdLst>
    <p:sldId id="289" r:id="rId2"/>
    <p:sldId id="323" r:id="rId3"/>
    <p:sldId id="324" r:id="rId4"/>
    <p:sldId id="290" r:id="rId5"/>
    <p:sldId id="291" r:id="rId6"/>
    <p:sldId id="296" r:id="rId7"/>
    <p:sldId id="295" r:id="rId8"/>
    <p:sldId id="294" r:id="rId9"/>
    <p:sldId id="297" r:id="rId10"/>
    <p:sldId id="298" r:id="rId11"/>
    <p:sldId id="299" r:id="rId12"/>
    <p:sldId id="300" r:id="rId13"/>
    <p:sldId id="301" r:id="rId14"/>
    <p:sldId id="302" r:id="rId15"/>
    <p:sldId id="303" r:id="rId16"/>
    <p:sldId id="309" r:id="rId17"/>
    <p:sldId id="306" r:id="rId18"/>
    <p:sldId id="307" r:id="rId19"/>
    <p:sldId id="308" r:id="rId20"/>
    <p:sldId id="310" r:id="rId21"/>
    <p:sldId id="325" r:id="rId22"/>
    <p:sldId id="311" r:id="rId23"/>
    <p:sldId id="312" r:id="rId24"/>
    <p:sldId id="315" r:id="rId25"/>
    <p:sldId id="313" r:id="rId26"/>
    <p:sldId id="316" r:id="rId27"/>
    <p:sldId id="321" r:id="rId28"/>
    <p:sldId id="317" r:id="rId29"/>
    <p:sldId id="318" r:id="rId30"/>
    <p:sldId id="319" r:id="rId31"/>
    <p:sldId id="322" r:id="rId3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Arial" charset="0"/>
        <a:ea typeface="+mn-ea"/>
        <a:cs typeface="+mn-cs"/>
      </a:defRPr>
    </a:lvl1pPr>
    <a:lvl2pPr marL="457200" algn="l" rtl="0" eaLnBrk="0" fontAlgn="base" hangingPunct="0">
      <a:spcBef>
        <a:spcPct val="0"/>
      </a:spcBef>
      <a:spcAft>
        <a:spcPct val="0"/>
      </a:spcAft>
      <a:defRPr b="1" kern="1200">
        <a:solidFill>
          <a:schemeClr val="tx1"/>
        </a:solidFill>
        <a:latin typeface="Arial" charset="0"/>
        <a:ea typeface="+mn-ea"/>
        <a:cs typeface="+mn-cs"/>
      </a:defRPr>
    </a:lvl2pPr>
    <a:lvl3pPr marL="914400" algn="l" rtl="0" eaLnBrk="0" fontAlgn="base" hangingPunct="0">
      <a:spcBef>
        <a:spcPct val="0"/>
      </a:spcBef>
      <a:spcAft>
        <a:spcPct val="0"/>
      </a:spcAft>
      <a:defRPr b="1" kern="1200">
        <a:solidFill>
          <a:schemeClr val="tx1"/>
        </a:solidFill>
        <a:latin typeface="Arial" charset="0"/>
        <a:ea typeface="+mn-ea"/>
        <a:cs typeface="+mn-cs"/>
      </a:defRPr>
    </a:lvl3pPr>
    <a:lvl4pPr marL="1371600" algn="l" rtl="0" eaLnBrk="0" fontAlgn="base" hangingPunct="0">
      <a:spcBef>
        <a:spcPct val="0"/>
      </a:spcBef>
      <a:spcAft>
        <a:spcPct val="0"/>
      </a:spcAft>
      <a:defRPr b="1" kern="1200">
        <a:solidFill>
          <a:schemeClr val="tx1"/>
        </a:solidFill>
        <a:latin typeface="Arial" charset="0"/>
        <a:ea typeface="+mn-ea"/>
        <a:cs typeface="+mn-cs"/>
      </a:defRPr>
    </a:lvl4pPr>
    <a:lvl5pPr marL="1828800" algn="l"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900">
          <p15:clr>
            <a:srgbClr val="A4A3A4"/>
          </p15:clr>
        </p15:guide>
        <p15:guide id="2" pos="537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438E00"/>
    <a:srgbClr val="FF0000"/>
    <a:srgbClr val="00FF00"/>
    <a:srgbClr val="FAD7C2"/>
    <a:srgbClr val="0000FF"/>
    <a:srgbClr val="EEFDA1"/>
    <a:srgbClr val="FFFF00"/>
    <a:srgbClr val="FF1D1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9" autoAdjust="0"/>
    <p:restoredTop sz="94662" autoAdjust="0"/>
  </p:normalViewPr>
  <p:slideViewPr>
    <p:cSldViewPr>
      <p:cViewPr varScale="1">
        <p:scale>
          <a:sx n="87" d="100"/>
          <a:sy n="87" d="100"/>
        </p:scale>
        <p:origin x="162" y="66"/>
      </p:cViewPr>
      <p:guideLst>
        <p:guide orient="horz" pos="900"/>
        <p:guide pos="53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36" d="100"/>
          <a:sy n="36" d="100"/>
        </p:scale>
        <p:origin x="-220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87497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384175" y="687388"/>
            <a:ext cx="6089650" cy="3425825"/>
          </a:xfrm>
          <a:prstGeom prst="rect">
            <a:avLst/>
          </a:prstGeom>
          <a:noFill/>
          <a:ln w="12700">
            <a:solidFill>
              <a:schemeClr val="tx1"/>
            </a:solidFill>
            <a:miter lim="800000"/>
            <a:headEnd/>
            <a:tailEnd/>
          </a:ln>
          <a:effectLst/>
        </p:spPr>
      </p:sp>
      <p:sp>
        <p:nvSpPr>
          <p:cNvPr id="2052" name="Rectangle 4"/>
          <p:cNvSpPr>
            <a:spLocks noChangeArrowheads="1"/>
          </p:cNvSpPr>
          <p:nvPr/>
        </p:nvSpPr>
        <p:spPr bwMode="auto">
          <a:xfrm>
            <a:off x="6400800" y="8751888"/>
            <a:ext cx="387350" cy="301625"/>
          </a:xfrm>
          <a:prstGeom prst="rect">
            <a:avLst/>
          </a:prstGeom>
          <a:noFill/>
          <a:ln w="12700">
            <a:noFill/>
            <a:miter lim="800000"/>
            <a:headEnd/>
            <a:tailEnd/>
          </a:ln>
          <a:effectLst/>
        </p:spPr>
        <p:txBody>
          <a:bodyPr wrap="none" lIns="90488" tIns="44450" rIns="90488" bIns="44450" anchor="ctr">
            <a:spAutoFit/>
          </a:bodyPr>
          <a:lstStyle/>
          <a:p>
            <a:pPr algn="r"/>
            <a:fld id="{91CA8BD8-60BB-401E-A8EE-B525B228772B}" type="slidenum">
              <a:rPr lang="en-US" sz="1400" b="0">
                <a:latin typeface="Times New Roman" pitchFamily="18" charset="0"/>
              </a:rPr>
              <a:pPr algn="r"/>
              <a:t>‹#›</a:t>
            </a:fld>
            <a:endParaRPr lang="en-US" sz="1400" b="0">
              <a:latin typeface="Times New Roman" pitchFamily="18" charset="0"/>
            </a:endParaRPr>
          </a:p>
        </p:txBody>
      </p:sp>
    </p:spTree>
    <p:extLst>
      <p:ext uri="{BB962C8B-B14F-4D97-AF65-F5344CB8AC3E}">
        <p14:creationId xmlns:p14="http://schemas.microsoft.com/office/powerpoint/2010/main" val="385238818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660435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6868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3950"/>
            <a:ext cx="7772400" cy="1102519"/>
          </a:xfrm>
          <a:prstGeom prst="rect">
            <a:avLst/>
          </a:prstGeom>
        </p:spPr>
        <p:txBody>
          <a:bodyPr>
            <a:scene3d>
              <a:camera prst="orthographicFront"/>
              <a:lightRig rig="threePt" dir="t"/>
            </a:scene3d>
            <a:sp3d extrusionH="57150">
              <a:bevelT w="38100" h="38100"/>
            </a:sp3d>
          </a:bodyPr>
          <a:lstStyle>
            <a:lvl1pPr>
              <a:defRPr sz="4800" b="1" cap="none" spc="0">
                <a:ln>
                  <a:noFill/>
                </a:ln>
                <a:solidFill>
                  <a:srgbClr val="CC00CC"/>
                </a:solidFill>
                <a:effectLst>
                  <a:outerShdw blurRad="190500" dist="88900" dir="2700000" algn="tl" rotWithShape="0">
                    <a:prstClr val="black">
                      <a:alpha val="70000"/>
                    </a:prstClr>
                  </a:outerShdw>
                </a:effectLst>
                <a:latin typeface="Aharoni" panose="02010803020104030203" pitchFamily="2" charset="-79"/>
                <a:cs typeface="Aharoni" panose="02010803020104030203" pitchFamily="2" charset="-79"/>
              </a:defRPr>
            </a:lvl1p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a:effectLst>
            <a:outerShdw blurRad="50800" dist="38100" dir="2700000" algn="tl" rotWithShape="0">
              <a:prstClr val="black">
                <a:alpha val="40000"/>
              </a:prstClr>
            </a:outerShdw>
          </a:effectLst>
        </p:spPr>
        <p:txBody>
          <a:bodyPr/>
          <a:lstStyle>
            <a:lvl1pPr marL="0" indent="0" algn="ctr">
              <a:buNone/>
              <a:defRPr>
                <a:solidFill>
                  <a:srgbClr val="00B0F0"/>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Tree>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lvl1pPr>
              <a:defRPr b="1" cap="all" spc="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457200" y="1200151"/>
            <a:ext cx="8229600" cy="3394472"/>
          </a:xfrm>
          <a:prstGeom prst="rect">
            <a:avLst/>
          </a:prstGeom>
        </p:spPr>
        <p:txBody>
          <a:bodyPr/>
          <a:lstStyle>
            <a:lvl1pPr>
              <a:defRPr sz="2400" b="1">
                <a:latin typeface="Calibri" pitchFamily="34" charset="0"/>
              </a:defRPr>
            </a:lvl1pPr>
            <a:lvl2pPr>
              <a:defRPr sz="2000" b="1">
                <a:latin typeface="Calibri" pitchFamily="34" charset="0"/>
              </a:defRPr>
            </a:lvl2pPr>
            <a:lvl3pPr>
              <a:defRPr sz="1800" b="1">
                <a:latin typeface="Calibri" pitchFamily="34" charset="0"/>
              </a:defRPr>
            </a:lvl3pPr>
            <a:lvl4pPr>
              <a:defRPr sz="1600" b="1">
                <a:latin typeface="Calibri" pitchFamily="34" charset="0"/>
              </a:defRPr>
            </a:lvl4pPr>
            <a:lvl5pPr>
              <a:defRPr sz="1600" b="1">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en-US"/>
          </a:p>
        </p:txBody>
      </p:sp>
    </p:spTree>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400050"/>
            <a:ext cx="7924800" cy="41719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65000"/>
          </a:schemeClr>
        </a:solidFill>
        <a:effectLst/>
      </p:bgPr>
    </p:bg>
    <p:spTree>
      <p:nvGrpSpPr>
        <p:cNvPr id="1" name=""/>
        <p:cNvGrpSpPr/>
        <p:nvPr/>
      </p:nvGrpSpPr>
      <p:grpSpPr>
        <a:xfrm>
          <a:off x="0" y="0"/>
          <a:ext cx="0" cy="0"/>
          <a:chOff x="0" y="0"/>
          <a:chExt cx="0" cy="0"/>
        </a:xfrm>
      </p:grpSpPr>
      <p:pic>
        <p:nvPicPr>
          <p:cNvPr id="1046" name="Picture 22" descr="Imfdsfage1ezaazejk"/>
          <p:cNvPicPr>
            <a:picLocks noChangeAspect="1" noChangeArrowheads="1"/>
          </p:cNvPicPr>
          <p:nvPr/>
        </p:nvPicPr>
        <p:blipFill>
          <a:blip r:embed="rId15"/>
          <a:srcRect/>
          <a:stretch>
            <a:fillRect/>
          </a:stretch>
        </p:blipFill>
        <p:spPr bwMode="auto">
          <a:xfrm>
            <a:off x="0" y="0"/>
            <a:ext cx="9144000" cy="5143500"/>
          </a:xfrm>
          <a:prstGeom prst="rect">
            <a:avLst/>
          </a:prstGeom>
          <a:noFill/>
        </p:spPr>
      </p:pic>
      <p:sp>
        <p:nvSpPr>
          <p:cNvPr id="1032" name="Text Box 8"/>
          <p:cNvSpPr txBox="1">
            <a:spLocks noChangeArrowheads="1"/>
          </p:cNvSpPr>
          <p:nvPr/>
        </p:nvSpPr>
        <p:spPr bwMode="auto">
          <a:xfrm>
            <a:off x="7962900" y="4781550"/>
            <a:ext cx="1082348" cy="369332"/>
          </a:xfrm>
          <a:prstGeom prst="rect">
            <a:avLst/>
          </a:prstGeom>
          <a:noFill/>
          <a:ln w="9525">
            <a:noFill/>
            <a:miter lim="800000"/>
            <a:headEnd/>
            <a:tailEnd/>
          </a:ln>
          <a:effectLst/>
        </p:spPr>
        <p:txBody>
          <a:bodyPr wrap="none">
            <a:spAutoFit/>
          </a:bodyPr>
          <a:lstStyle/>
          <a:p>
            <a:r>
              <a:rPr lang="fr-FR" b="1">
                <a:solidFill>
                  <a:schemeClr val="bg1"/>
                </a:solidFill>
              </a:rPr>
              <a:t>Page </a:t>
            </a:r>
            <a:fld id="{3A84605F-162F-4A7F-8BE9-D78CB5D9390B}" type="slidenum">
              <a:rPr lang="fr-FR" b="1">
                <a:solidFill>
                  <a:schemeClr val="bg1"/>
                </a:solidFill>
              </a:rPr>
              <a:pPr/>
              <a:t>‹#›</a:t>
            </a:fld>
            <a:endParaRPr lang="fr-FR" b="1">
              <a:solidFill>
                <a:schemeClr val="bg1"/>
              </a:solidFill>
            </a:endParaRPr>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01" r:id="rId13"/>
  </p:sldLayoutIdLst>
  <p:transition spd="slow">
    <p:push/>
  </p:transition>
  <p:hf sldNum="0" hd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4"/>
          <p:cNvSpPr>
            <a:spLocks noChangeArrowheads="1"/>
          </p:cNvSpPr>
          <p:nvPr/>
        </p:nvSpPr>
        <p:spPr bwMode="auto">
          <a:xfrm>
            <a:off x="719137" y="1276350"/>
            <a:ext cx="7924800" cy="2121093"/>
          </a:xfrm>
          <a:prstGeom prst="rect">
            <a:avLst/>
          </a:prstGeom>
          <a:noFill/>
          <a:ln w="12700">
            <a:noFill/>
            <a:miter lim="800000"/>
            <a:headEnd/>
            <a:tailEnd/>
          </a:ln>
          <a:effectLst/>
        </p:spPr>
        <p:txBody>
          <a:bodyPr lIns="90488" tIns="44450" rIns="90488" bIns="44450">
            <a:spAutoFit/>
            <a:scene3d>
              <a:camera prst="orthographicFront"/>
              <a:lightRig rig="threePt" dir="t"/>
            </a:scene3d>
            <a:sp3d extrusionH="57150">
              <a:bevelT w="38100" h="38100"/>
            </a:sp3d>
          </a:bodyPr>
          <a:lstStyle/>
          <a:p>
            <a:pPr algn="ctr"/>
            <a:r>
              <a:rPr lang="en-US" sz="6600" dirty="0">
                <a:ln>
                  <a:solidFill>
                    <a:srgbClr val="CC00CC"/>
                  </a:solidFill>
                </a:ln>
                <a:solidFill>
                  <a:srgbClr val="CC00CC"/>
                </a:solidFill>
                <a:effectLst>
                  <a:outerShdw blurRad="50800" dist="38100" dir="2700000" algn="tl" rotWithShape="0">
                    <a:prstClr val="black">
                      <a:alpha val="40000"/>
                    </a:prstClr>
                  </a:outerShdw>
                </a:effectLst>
                <a:latin typeface="Berlin Sans FB Demi" panose="020E0802020502020306" pitchFamily="34" charset="0"/>
              </a:rPr>
              <a:t>Process of</a:t>
            </a:r>
            <a:r>
              <a:rPr lang="en-US" sz="4400" dirty="0">
                <a:ln>
                  <a:solidFill>
                    <a:srgbClr val="CC00CC"/>
                  </a:solidFill>
                </a:ln>
                <a:solidFill>
                  <a:srgbClr val="CC00CC"/>
                </a:solidFill>
                <a:effectLst>
                  <a:outerShdw blurRad="50800" dist="38100" dir="2700000" algn="tl" rotWithShape="0">
                    <a:prstClr val="black">
                      <a:alpha val="40000"/>
                    </a:prstClr>
                  </a:outerShdw>
                </a:effectLst>
                <a:latin typeface="Berlin Sans FB Demi" panose="020E0802020502020306" pitchFamily="34" charset="0"/>
              </a:rPr>
              <a:t> </a:t>
            </a:r>
            <a:endParaRPr lang="en-US" sz="4400" dirty="0" smtClean="0">
              <a:ln>
                <a:solidFill>
                  <a:srgbClr val="CC00CC"/>
                </a:solidFill>
              </a:ln>
              <a:solidFill>
                <a:srgbClr val="CC00CC"/>
              </a:solidFill>
              <a:effectLst>
                <a:outerShdw blurRad="50800" dist="38100" dir="2700000" algn="tl" rotWithShape="0">
                  <a:prstClr val="black">
                    <a:alpha val="40000"/>
                  </a:prstClr>
                </a:outerShdw>
              </a:effectLst>
              <a:latin typeface="Berlin Sans FB Demi" pitchFamily="34" charset="0"/>
            </a:endParaRPr>
          </a:p>
          <a:p>
            <a:pPr algn="ctr"/>
            <a:r>
              <a:rPr lang="en-US" sz="6600" dirty="0" smtClean="0">
                <a:ln>
                  <a:solidFill>
                    <a:srgbClr val="CC00CC"/>
                  </a:solidFill>
                </a:ln>
                <a:solidFill>
                  <a:srgbClr val="CC00CC"/>
                </a:solidFill>
                <a:effectLst>
                  <a:outerShdw blurRad="50800" dist="38100" dir="2700000" algn="tl" rotWithShape="0">
                    <a:prstClr val="black">
                      <a:alpha val="40000"/>
                    </a:prstClr>
                  </a:outerShdw>
                </a:effectLst>
                <a:latin typeface="Berlin Sans FB Demi" pitchFamily="34" charset="0"/>
              </a:rPr>
              <a:t>Technology </a:t>
            </a:r>
            <a:r>
              <a:rPr lang="en-US" sz="6600" dirty="0">
                <a:ln>
                  <a:solidFill>
                    <a:srgbClr val="CC00CC"/>
                  </a:solidFill>
                </a:ln>
                <a:solidFill>
                  <a:srgbClr val="CC00CC"/>
                </a:solidFill>
                <a:effectLst>
                  <a:outerShdw blurRad="50800" dist="38100" dir="2700000" algn="tl" rotWithShape="0">
                    <a:prstClr val="black">
                      <a:alpha val="40000"/>
                    </a:prstClr>
                  </a:outerShdw>
                </a:effectLst>
                <a:latin typeface="Berlin Sans FB Demi" pitchFamily="34" charset="0"/>
              </a:rPr>
              <a:t>Change</a:t>
            </a:r>
            <a:r>
              <a:rPr lang="en-US" sz="4400" dirty="0">
                <a:ln>
                  <a:solidFill>
                    <a:srgbClr val="CC00CC"/>
                  </a:solidFill>
                </a:ln>
                <a:solidFill>
                  <a:srgbClr val="CC00CC"/>
                </a:solidFill>
                <a:effectLst>
                  <a:outerShdw blurRad="50800" dist="38100" dir="2700000" algn="tl" rotWithShape="0">
                    <a:prstClr val="black">
                      <a:alpha val="40000"/>
                    </a:prstClr>
                  </a:outerShdw>
                </a:effectLst>
                <a:latin typeface="Berlin Sans FB Demi" pitchFamily="34" charset="0"/>
              </a:rPr>
              <a:t>:</a:t>
            </a:r>
          </a:p>
        </p:txBody>
      </p:sp>
      <p:sp>
        <p:nvSpPr>
          <p:cNvPr id="57349" name="Rectangle 5"/>
          <p:cNvSpPr>
            <a:spLocks noChangeArrowheads="1"/>
          </p:cNvSpPr>
          <p:nvPr/>
        </p:nvSpPr>
        <p:spPr bwMode="auto">
          <a:xfrm>
            <a:off x="828675" y="133350"/>
            <a:ext cx="7705725" cy="1320874"/>
          </a:xfrm>
          <a:prstGeom prst="rect">
            <a:avLst/>
          </a:prstGeom>
          <a:noFill/>
          <a:ln w="12700">
            <a:noFill/>
            <a:miter lim="800000"/>
            <a:headEnd/>
            <a:tailEnd/>
          </a:ln>
          <a:effectLst/>
        </p:spPr>
        <p:txBody>
          <a:bodyPr lIns="90488" tIns="44450" rIns="90488" bIns="44450">
            <a:spAutoFit/>
          </a:bodyPr>
          <a:lstStyle/>
          <a:p>
            <a:pPr algn="ctr"/>
            <a:r>
              <a:rPr lang="en-US" sz="8000" dirty="0">
                <a:solidFill>
                  <a:srgbClr val="438E00"/>
                </a:solidFill>
                <a:effectLst>
                  <a:outerShdw blurRad="38100" dist="38100" dir="2700000" algn="tl">
                    <a:srgbClr val="000000"/>
                  </a:outerShdw>
                </a:effectLst>
                <a:latin typeface="Berlin Sans FB Demi" pitchFamily="34" charset="0"/>
              </a:rPr>
              <a:t>Ch. 4</a:t>
            </a:r>
          </a:p>
        </p:txBody>
      </p:sp>
      <p:sp>
        <p:nvSpPr>
          <p:cNvPr id="57350" name="Rectangle 6"/>
          <p:cNvSpPr>
            <a:spLocks noChangeArrowheads="1"/>
          </p:cNvSpPr>
          <p:nvPr/>
        </p:nvSpPr>
        <p:spPr bwMode="auto">
          <a:xfrm>
            <a:off x="609600" y="3261365"/>
            <a:ext cx="7924800" cy="1443985"/>
          </a:xfrm>
          <a:prstGeom prst="rect">
            <a:avLst/>
          </a:prstGeom>
          <a:noFill/>
          <a:ln w="12700">
            <a:noFill/>
            <a:miter lim="800000"/>
            <a:headEnd/>
            <a:tailEnd/>
          </a:ln>
          <a:effectLst/>
        </p:spPr>
        <p:txBody>
          <a:bodyPr lIns="90488" tIns="44450" rIns="90488" bIns="44450">
            <a:spAutoFit/>
            <a:scene3d>
              <a:camera prst="orthographicFront"/>
              <a:lightRig rig="threePt" dir="t"/>
            </a:scene3d>
            <a:sp3d extrusionH="57150">
              <a:bevelT w="38100" h="38100"/>
            </a:sp3d>
          </a:bodyPr>
          <a:lstStyle/>
          <a:p>
            <a:pPr algn="ctr"/>
            <a:r>
              <a:rPr lang="en-US" sz="8800" dirty="0">
                <a:solidFill>
                  <a:srgbClr val="CC00CC"/>
                </a:solidFill>
                <a:effectLst>
                  <a:outerShdw blurRad="50800" dist="38100" dir="2700000" algn="tl" rotWithShape="0">
                    <a:prstClr val="black">
                      <a:alpha val="40000"/>
                    </a:prstClr>
                  </a:outerShdw>
                </a:effectLst>
                <a:latin typeface="Berlin Sans FB" pitchFamily="34" charset="0"/>
              </a:rPr>
              <a:t>Diffusion</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7349"/>
                                        </p:tgtEl>
                                        <p:attrNameLst>
                                          <p:attrName>style.visibility</p:attrName>
                                        </p:attrNameLst>
                                      </p:cBhvr>
                                      <p:to>
                                        <p:strVal val="visible"/>
                                      </p:to>
                                    </p:set>
                                    <p:anim calcmode="lin" valueType="num">
                                      <p:cBhvr>
                                        <p:cTn id="7" dur="500" fill="hold"/>
                                        <p:tgtEl>
                                          <p:spTgt spid="57349"/>
                                        </p:tgtEl>
                                        <p:attrNameLst>
                                          <p:attrName>ppt_w</p:attrName>
                                        </p:attrNameLst>
                                      </p:cBhvr>
                                      <p:tavLst>
                                        <p:tav tm="0">
                                          <p:val>
                                            <p:fltVal val="0"/>
                                          </p:val>
                                        </p:tav>
                                        <p:tav tm="100000">
                                          <p:val>
                                            <p:strVal val="#ppt_w"/>
                                          </p:val>
                                        </p:tav>
                                      </p:tavLst>
                                    </p:anim>
                                    <p:anim calcmode="lin" valueType="num">
                                      <p:cBhvr>
                                        <p:cTn id="8" dur="500" fill="hold"/>
                                        <p:tgtEl>
                                          <p:spTgt spid="57349"/>
                                        </p:tgtEl>
                                        <p:attrNameLst>
                                          <p:attrName>ppt_h</p:attrName>
                                        </p:attrNameLst>
                                      </p:cBhvr>
                                      <p:tavLst>
                                        <p:tav tm="0">
                                          <p:val>
                                            <p:fltVal val="0"/>
                                          </p:val>
                                        </p:tav>
                                        <p:tav tm="100000">
                                          <p:val>
                                            <p:strVal val="#ppt_h"/>
                                          </p:val>
                                        </p:tav>
                                      </p:tavLst>
                                    </p:anim>
                                    <p:animEffect transition="in" filter="fade">
                                      <p:cBhvr>
                                        <p:cTn id="9" dur="500"/>
                                        <p:tgtEl>
                                          <p:spTgt spid="57349"/>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57348"/>
                                        </p:tgtEl>
                                        <p:attrNameLst>
                                          <p:attrName>style.visibility</p:attrName>
                                        </p:attrNameLst>
                                      </p:cBhvr>
                                      <p:to>
                                        <p:strVal val="visible"/>
                                      </p:to>
                                    </p:set>
                                    <p:anim calcmode="lin" valueType="num">
                                      <p:cBhvr>
                                        <p:cTn id="13" dur="500" fill="hold"/>
                                        <p:tgtEl>
                                          <p:spTgt spid="57348"/>
                                        </p:tgtEl>
                                        <p:attrNameLst>
                                          <p:attrName>ppt_w</p:attrName>
                                        </p:attrNameLst>
                                      </p:cBhvr>
                                      <p:tavLst>
                                        <p:tav tm="0">
                                          <p:val>
                                            <p:fltVal val="0"/>
                                          </p:val>
                                        </p:tav>
                                        <p:tav tm="100000">
                                          <p:val>
                                            <p:strVal val="#ppt_w"/>
                                          </p:val>
                                        </p:tav>
                                      </p:tavLst>
                                    </p:anim>
                                    <p:anim calcmode="lin" valueType="num">
                                      <p:cBhvr>
                                        <p:cTn id="14" dur="500" fill="hold"/>
                                        <p:tgtEl>
                                          <p:spTgt spid="57348"/>
                                        </p:tgtEl>
                                        <p:attrNameLst>
                                          <p:attrName>ppt_h</p:attrName>
                                        </p:attrNameLst>
                                      </p:cBhvr>
                                      <p:tavLst>
                                        <p:tav tm="0">
                                          <p:val>
                                            <p:fltVal val="0"/>
                                          </p:val>
                                        </p:tav>
                                        <p:tav tm="100000">
                                          <p:val>
                                            <p:strVal val="#ppt_h"/>
                                          </p:val>
                                        </p:tav>
                                      </p:tavLst>
                                    </p:anim>
                                    <p:animEffect transition="in" filter="fade">
                                      <p:cBhvr>
                                        <p:cTn id="15" dur="500"/>
                                        <p:tgtEl>
                                          <p:spTgt spid="57348"/>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57350"/>
                                        </p:tgtEl>
                                        <p:attrNameLst>
                                          <p:attrName>style.visibility</p:attrName>
                                        </p:attrNameLst>
                                      </p:cBhvr>
                                      <p:to>
                                        <p:strVal val="visible"/>
                                      </p:to>
                                    </p:set>
                                    <p:anim calcmode="lin" valueType="num">
                                      <p:cBhvr>
                                        <p:cTn id="19" dur="500" fill="hold"/>
                                        <p:tgtEl>
                                          <p:spTgt spid="57350"/>
                                        </p:tgtEl>
                                        <p:attrNameLst>
                                          <p:attrName>ppt_w</p:attrName>
                                        </p:attrNameLst>
                                      </p:cBhvr>
                                      <p:tavLst>
                                        <p:tav tm="0">
                                          <p:val>
                                            <p:fltVal val="0"/>
                                          </p:val>
                                        </p:tav>
                                        <p:tav tm="100000">
                                          <p:val>
                                            <p:strVal val="#ppt_w"/>
                                          </p:val>
                                        </p:tav>
                                      </p:tavLst>
                                    </p:anim>
                                    <p:anim calcmode="lin" valueType="num">
                                      <p:cBhvr>
                                        <p:cTn id="20" dur="500" fill="hold"/>
                                        <p:tgtEl>
                                          <p:spTgt spid="57350"/>
                                        </p:tgtEl>
                                        <p:attrNameLst>
                                          <p:attrName>ppt_h</p:attrName>
                                        </p:attrNameLst>
                                      </p:cBhvr>
                                      <p:tavLst>
                                        <p:tav tm="0">
                                          <p:val>
                                            <p:fltVal val="0"/>
                                          </p:val>
                                        </p:tav>
                                        <p:tav tm="100000">
                                          <p:val>
                                            <p:strVal val="#ppt_h"/>
                                          </p:val>
                                        </p:tav>
                                      </p:tavLst>
                                    </p:anim>
                                    <p:animEffect transition="in" filter="fade">
                                      <p:cBhvr>
                                        <p:cTn id="21" dur="500"/>
                                        <p:tgtEl>
                                          <p:spTgt spid="57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p:bldP spid="57349" grpId="0"/>
      <p:bldP spid="573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diffusion?</a:t>
            </a:r>
            <a:endParaRPr lang="en-US" dirty="0"/>
          </a:p>
        </p:txBody>
      </p:sp>
      <p:sp>
        <p:nvSpPr>
          <p:cNvPr id="3" name="Content Placeholder 2"/>
          <p:cNvSpPr>
            <a:spLocks noGrp="1"/>
          </p:cNvSpPr>
          <p:nvPr>
            <p:ph idx="1"/>
          </p:nvPr>
        </p:nvSpPr>
        <p:spPr/>
        <p:txBody>
          <a:bodyPr/>
          <a:lstStyle/>
          <a:p>
            <a:r>
              <a:rPr lang="en-US" dirty="0" smtClean="0"/>
              <a:t>The original word </a:t>
            </a:r>
            <a:r>
              <a:rPr lang="en-US" i="1" dirty="0" smtClean="0"/>
              <a:t>diffusion</a:t>
            </a:r>
            <a:r>
              <a:rPr lang="en-US" dirty="0" smtClean="0"/>
              <a:t> can be traced to Latin “</a:t>
            </a:r>
            <a:r>
              <a:rPr lang="en-US" dirty="0" err="1" smtClean="0"/>
              <a:t>diffundere</a:t>
            </a:r>
            <a:r>
              <a:rPr lang="en-US" dirty="0" smtClean="0"/>
              <a:t>,” which meant “to put out.”</a:t>
            </a:r>
          </a:p>
          <a:p>
            <a:r>
              <a:rPr lang="en-US" dirty="0" smtClean="0"/>
              <a:t>In ordinary English language, to diffuse means to </a:t>
            </a:r>
            <a:r>
              <a:rPr lang="en-US" dirty="0" smtClean="0">
                <a:solidFill>
                  <a:srgbClr val="FFFF00"/>
                </a:solidFill>
              </a:rPr>
              <a:t>spread in all directions</a:t>
            </a:r>
            <a:r>
              <a:rPr lang="en-US" dirty="0" smtClean="0"/>
              <a:t>.</a:t>
            </a:r>
          </a:p>
          <a:p>
            <a:r>
              <a:rPr lang="en-US" dirty="0" smtClean="0"/>
              <a:t>Diffusion is the process by which an </a:t>
            </a:r>
            <a:r>
              <a:rPr lang="en-US" dirty="0" smtClean="0">
                <a:solidFill>
                  <a:srgbClr val="CC00CC"/>
                </a:solidFill>
              </a:rPr>
              <a:t>innovation </a:t>
            </a:r>
            <a:r>
              <a:rPr lang="en-US" dirty="0" smtClean="0"/>
              <a:t>is </a:t>
            </a:r>
            <a:r>
              <a:rPr lang="en-US" dirty="0" smtClean="0">
                <a:solidFill>
                  <a:srgbClr val="CC00CC"/>
                </a:solidFill>
              </a:rPr>
              <a:t>propagated</a:t>
            </a:r>
            <a:r>
              <a:rPr lang="en-US" dirty="0" smtClean="0"/>
              <a:t> through certain channels over </a:t>
            </a:r>
            <a:r>
              <a:rPr lang="en-US" dirty="0" smtClean="0">
                <a:solidFill>
                  <a:srgbClr val="CC00CC"/>
                </a:solidFill>
              </a:rPr>
              <a:t>time </a:t>
            </a:r>
            <a:r>
              <a:rPr lang="en-US" dirty="0" smtClean="0"/>
              <a:t>among the units of a </a:t>
            </a:r>
            <a:r>
              <a:rPr lang="en-US" dirty="0" smtClean="0">
                <a:solidFill>
                  <a:srgbClr val="CC00CC"/>
                </a:solidFill>
              </a:rPr>
              <a:t>system</a:t>
            </a:r>
            <a:r>
              <a:rPr lang="en-US" dirty="0" smtClean="0"/>
              <a:t>.</a:t>
            </a:r>
          </a:p>
          <a:p>
            <a:endParaRPr lang="en-US" dirty="0"/>
          </a:p>
        </p:txBody>
      </p:sp>
    </p:spTree>
    <p:extLst>
      <p:ext uri="{BB962C8B-B14F-4D97-AF65-F5344CB8AC3E}">
        <p14:creationId xmlns:p14="http://schemas.microsoft.com/office/powerpoint/2010/main" val="2169102149"/>
      </p:ext>
    </p:extLst>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are 3 major element</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sz="2000" i="1" dirty="0" smtClean="0">
                <a:solidFill>
                  <a:srgbClr val="CC00CC"/>
                </a:solidFill>
              </a:rPr>
              <a:t>Innovation</a:t>
            </a:r>
            <a:r>
              <a:rPr lang="en-US" sz="2000" b="0" dirty="0" smtClean="0"/>
              <a:t>. From the point of view of a customer, a technical solution is considered to be an innovation when it is new or perceived as new by the individual or the unit of adoption.</a:t>
            </a:r>
          </a:p>
          <a:p>
            <a:pPr marL="457200" indent="-457200">
              <a:buFont typeface="+mj-lt"/>
              <a:buAutoNum type="arabicPeriod"/>
            </a:pPr>
            <a:r>
              <a:rPr lang="en-US" sz="2000" i="1" dirty="0" smtClean="0">
                <a:solidFill>
                  <a:srgbClr val="CC00CC"/>
                </a:solidFill>
              </a:rPr>
              <a:t>Propagation</a:t>
            </a:r>
            <a:r>
              <a:rPr lang="en-US" sz="2000" i="1" dirty="0" smtClean="0"/>
              <a:t>.</a:t>
            </a:r>
            <a:r>
              <a:rPr lang="en-US" sz="2000" b="0" dirty="0" smtClean="0"/>
              <a:t> Refer to the spread of an innovation beyond its inventor.</a:t>
            </a:r>
          </a:p>
          <a:p>
            <a:pPr marL="457200" indent="-457200">
              <a:buFont typeface="+mj-lt"/>
              <a:buAutoNum type="arabicPeriod"/>
            </a:pPr>
            <a:r>
              <a:rPr lang="en-US" sz="2000" i="1" dirty="0" smtClean="0">
                <a:solidFill>
                  <a:srgbClr val="CC00CC"/>
                </a:solidFill>
              </a:rPr>
              <a:t>Time</a:t>
            </a:r>
            <a:r>
              <a:rPr lang="en-US" sz="2000" b="0" i="1" dirty="0" smtClean="0"/>
              <a:t>. </a:t>
            </a:r>
            <a:r>
              <a:rPr lang="en-US" sz="2000" b="0" dirty="0" smtClean="0"/>
              <a:t>The time dimension is involved in diffusion, because it takes time for individuals or firms to decide to adopt an innovation.</a:t>
            </a:r>
          </a:p>
          <a:p>
            <a:pPr marL="457200" indent="-457200">
              <a:buFont typeface="+mj-lt"/>
              <a:buAutoNum type="arabicPeriod"/>
            </a:pPr>
            <a:r>
              <a:rPr lang="en-US" sz="2000" i="1" dirty="0" smtClean="0">
                <a:solidFill>
                  <a:srgbClr val="CC00CC"/>
                </a:solidFill>
              </a:rPr>
              <a:t>System</a:t>
            </a:r>
            <a:r>
              <a:rPr lang="en-US" sz="2000" b="0" dirty="0" smtClean="0"/>
              <a:t>. Is a set of interlinked units that participate in the diffusion process.</a:t>
            </a:r>
            <a:endParaRPr lang="en-US" sz="2000" dirty="0"/>
          </a:p>
        </p:txBody>
      </p:sp>
    </p:spTree>
    <p:extLst>
      <p:ext uri="{BB962C8B-B14F-4D97-AF65-F5344CB8AC3E}">
        <p14:creationId xmlns:p14="http://schemas.microsoft.com/office/powerpoint/2010/main" val="2163310947"/>
      </p:ext>
    </p:extLst>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dirty="0" smtClean="0"/>
              <a:t>The adoption speed</a:t>
            </a:r>
            <a:endParaRPr lang="en-US" dirty="0"/>
          </a:p>
        </p:txBody>
      </p:sp>
      <p:sp>
        <p:nvSpPr>
          <p:cNvPr id="67587" name="Rectangle 3"/>
          <p:cNvSpPr>
            <a:spLocks noGrp="1" noChangeArrowheads="1"/>
          </p:cNvSpPr>
          <p:nvPr>
            <p:ph idx="1"/>
          </p:nvPr>
        </p:nvSpPr>
        <p:spPr/>
        <p:txBody>
          <a:bodyPr/>
          <a:lstStyle/>
          <a:p>
            <a:r>
              <a:rPr lang="en-US" dirty="0" smtClean="0"/>
              <a:t>Indeed, many innovations fail because they do not get adopted altogether.</a:t>
            </a:r>
            <a:endParaRPr lang="en-US" dirty="0"/>
          </a:p>
          <a:p>
            <a:r>
              <a:rPr lang="en-US" dirty="0" smtClean="0"/>
              <a:t>When successful, an innovation gets adopted over a period of time: </a:t>
            </a:r>
            <a:endParaRPr lang="en-US" dirty="0"/>
          </a:p>
          <a:p>
            <a:pPr lvl="1"/>
            <a:r>
              <a:rPr lang="en-US" dirty="0" smtClean="0"/>
              <a:t>Different types of users adopt the innovation at different times. </a:t>
            </a:r>
            <a:endParaRPr lang="en-US" dirty="0"/>
          </a:p>
          <a:p>
            <a:pPr lvl="1"/>
            <a:r>
              <a:rPr lang="en-US" dirty="0" smtClean="0"/>
              <a:t>The late adopters sometimes look to the earlier ones for information when trying to decide whether the innovation will be useful to them. </a:t>
            </a:r>
            <a:endParaRPr lang="en-US" dirty="0"/>
          </a:p>
        </p:txBody>
      </p:sp>
    </p:spTree>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38200" y="285750"/>
            <a:ext cx="7315200" cy="3886200"/>
          </a:xfrm>
          <a:prstGeom prst="roundRect">
            <a:avLst>
              <a:gd name="adj" fmla="val 2755"/>
            </a:avLst>
          </a:prstGeom>
          <a:solidFill>
            <a:srgbClr val="EEFD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90000"/>
                </a:schemeClr>
              </a:solidFill>
            </a:endParaRPr>
          </a:p>
        </p:txBody>
      </p:sp>
      <p:grpSp>
        <p:nvGrpSpPr>
          <p:cNvPr id="68618" name="Group 10"/>
          <p:cNvGrpSpPr>
            <a:grpSpLocks/>
          </p:cNvGrpSpPr>
          <p:nvPr/>
        </p:nvGrpSpPr>
        <p:grpSpPr bwMode="auto">
          <a:xfrm>
            <a:off x="1447801" y="685800"/>
            <a:ext cx="5580063" cy="3123010"/>
            <a:chOff x="432" y="576"/>
            <a:chExt cx="3515" cy="2623"/>
          </a:xfrm>
        </p:grpSpPr>
        <p:sp>
          <p:nvSpPr>
            <p:cNvPr id="68613" name="Freeform 5"/>
            <p:cNvSpPr>
              <a:spLocks/>
            </p:cNvSpPr>
            <p:nvPr/>
          </p:nvSpPr>
          <p:spPr bwMode="auto">
            <a:xfrm>
              <a:off x="1021" y="984"/>
              <a:ext cx="2790" cy="1857"/>
            </a:xfrm>
            <a:custGeom>
              <a:avLst/>
              <a:gdLst/>
              <a:ahLst/>
              <a:cxnLst>
                <a:cxn ang="0">
                  <a:pos x="0" y="0"/>
                </a:cxn>
                <a:cxn ang="0">
                  <a:pos x="0" y="2456"/>
                </a:cxn>
                <a:cxn ang="0">
                  <a:pos x="3960" y="2456"/>
                </a:cxn>
              </a:cxnLst>
              <a:rect l="0" t="0" r="r" b="b"/>
              <a:pathLst>
                <a:path w="3960" h="2456">
                  <a:moveTo>
                    <a:pt x="0" y="0"/>
                  </a:moveTo>
                  <a:lnTo>
                    <a:pt x="0" y="2456"/>
                  </a:lnTo>
                  <a:lnTo>
                    <a:pt x="3960" y="2456"/>
                  </a:lnTo>
                </a:path>
              </a:pathLst>
            </a:custGeom>
            <a:ln>
              <a:solidFill>
                <a:srgbClr val="FF0000"/>
              </a:solidFill>
              <a:headEnd type="triangle" w="med" len="med"/>
              <a:tailEnd type="triangle" w="med" len="med"/>
            </a:ln>
          </p:spPr>
          <p:style>
            <a:lnRef idx="3">
              <a:schemeClr val="accent2"/>
            </a:lnRef>
            <a:fillRef idx="0">
              <a:schemeClr val="accent2"/>
            </a:fillRef>
            <a:effectRef idx="2">
              <a:schemeClr val="accent2"/>
            </a:effectRef>
            <a:fontRef idx="minor">
              <a:schemeClr val="tx1"/>
            </a:fontRef>
          </p:style>
          <p:txBody>
            <a:bodyPr/>
            <a:lstStyle/>
            <a:p>
              <a:endParaRPr lang="en-US"/>
            </a:p>
          </p:txBody>
        </p:sp>
        <p:sp>
          <p:nvSpPr>
            <p:cNvPr id="68614" name="Text Box 6"/>
            <p:cNvSpPr txBox="1">
              <a:spLocks noChangeArrowheads="1"/>
            </p:cNvSpPr>
            <p:nvPr/>
          </p:nvSpPr>
          <p:spPr bwMode="auto">
            <a:xfrm>
              <a:off x="432" y="576"/>
              <a:ext cx="1259" cy="350"/>
            </a:xfrm>
            <a:prstGeom prst="rect">
              <a:avLst/>
            </a:prstGeom>
            <a:noFill/>
            <a:ln w="9525">
              <a:noFill/>
              <a:miter lim="800000"/>
              <a:headEnd/>
              <a:tailEnd/>
            </a:ln>
          </p:spPr>
          <p:txBody>
            <a:bodyPr/>
            <a:lstStyle/>
            <a:p>
              <a:r>
                <a:rPr lang="en-US" sz="2000" i="1" dirty="0">
                  <a:solidFill>
                    <a:srgbClr val="438E00"/>
                  </a:solidFill>
                  <a:latin typeface="Kabel Bk BT" pitchFamily="34" charset="0"/>
                </a:rPr>
                <a:t>TECHNOLOGY</a:t>
              </a:r>
              <a:endParaRPr lang="en-US" sz="3600" dirty="0">
                <a:solidFill>
                  <a:srgbClr val="438E00"/>
                </a:solidFill>
              </a:endParaRPr>
            </a:p>
          </p:txBody>
        </p:sp>
        <p:sp>
          <p:nvSpPr>
            <p:cNvPr id="68615" name="Text Box 7"/>
            <p:cNvSpPr txBox="1">
              <a:spLocks noChangeArrowheads="1"/>
            </p:cNvSpPr>
            <p:nvPr/>
          </p:nvSpPr>
          <p:spPr bwMode="auto">
            <a:xfrm>
              <a:off x="2688" y="2849"/>
              <a:ext cx="1259" cy="350"/>
            </a:xfrm>
            <a:prstGeom prst="rect">
              <a:avLst/>
            </a:prstGeom>
            <a:noFill/>
            <a:ln w="9525">
              <a:noFill/>
              <a:miter lim="800000"/>
              <a:headEnd/>
              <a:tailEnd/>
            </a:ln>
          </p:spPr>
          <p:txBody>
            <a:bodyPr/>
            <a:lstStyle/>
            <a:p>
              <a:pPr algn="ctr"/>
              <a:r>
                <a:rPr lang="en-US" sz="2000" i="1" dirty="0">
                  <a:solidFill>
                    <a:srgbClr val="438E00"/>
                  </a:solidFill>
                  <a:latin typeface="Kabel Bk BT" pitchFamily="34" charset="0"/>
                </a:rPr>
                <a:t>MARKET</a:t>
              </a:r>
              <a:endParaRPr lang="en-US" sz="3600" dirty="0">
                <a:solidFill>
                  <a:srgbClr val="438E00"/>
                </a:solidFill>
              </a:endParaRPr>
            </a:p>
          </p:txBody>
        </p:sp>
        <p:sp>
          <p:nvSpPr>
            <p:cNvPr id="68616" name="Text Box 8"/>
            <p:cNvSpPr txBox="1">
              <a:spLocks noChangeArrowheads="1"/>
            </p:cNvSpPr>
            <p:nvPr/>
          </p:nvSpPr>
          <p:spPr bwMode="auto">
            <a:xfrm>
              <a:off x="2208" y="1912"/>
              <a:ext cx="1260" cy="350"/>
            </a:xfrm>
            <a:prstGeom prst="rect">
              <a:avLst/>
            </a:prstGeom>
            <a:noFill/>
            <a:ln w="9525">
              <a:noFill/>
              <a:miter lim="800000"/>
              <a:headEnd/>
              <a:tailEnd/>
            </a:ln>
          </p:spPr>
          <p:txBody>
            <a:bodyPr/>
            <a:lstStyle/>
            <a:p>
              <a:pPr algn="ctr"/>
              <a:r>
                <a:rPr lang="en-US" sz="2400" b="0" i="1" dirty="0">
                  <a:solidFill>
                    <a:srgbClr val="0000FF"/>
                  </a:solidFill>
                  <a:latin typeface="Kabel Bk BT" pitchFamily="34" charset="0"/>
                </a:rPr>
                <a:t>Diffusion</a:t>
              </a:r>
              <a:endParaRPr lang="en-US" sz="4000" b="0" dirty="0">
                <a:solidFill>
                  <a:srgbClr val="0000FF"/>
                </a:solidFill>
              </a:endParaRPr>
            </a:p>
          </p:txBody>
        </p:sp>
      </p:grpSp>
      <p:sp>
        <p:nvSpPr>
          <p:cNvPr id="68617" name="Text Box 9"/>
          <p:cNvSpPr txBox="1">
            <a:spLocks noChangeArrowheads="1"/>
          </p:cNvSpPr>
          <p:nvPr/>
        </p:nvSpPr>
        <p:spPr bwMode="auto">
          <a:xfrm>
            <a:off x="1981200" y="4304619"/>
            <a:ext cx="5277645" cy="381000"/>
          </a:xfrm>
          <a:prstGeom prst="rect">
            <a:avLst/>
          </a:prstGeom>
          <a:solidFill>
            <a:schemeClr val="tx1"/>
          </a:solidFill>
          <a:ln w="9525">
            <a:noFill/>
            <a:miter lim="800000"/>
            <a:headEnd/>
            <a:tailEnd/>
          </a:ln>
        </p:spPr>
        <p:txBody>
          <a:bodyPr/>
          <a:lstStyle/>
          <a:p>
            <a:pPr algn="ctr"/>
            <a:r>
              <a:rPr lang="en-US" sz="2000" dirty="0">
                <a:solidFill>
                  <a:schemeClr val="bg1"/>
                </a:solidFill>
                <a:latin typeface="Kabel Bk BT" pitchFamily="34" charset="0"/>
              </a:rPr>
              <a:t>TECHNOLOGY-MARKET (T-M) MATRIX</a:t>
            </a:r>
            <a:endParaRPr lang="en-US" sz="3600" dirty="0">
              <a:solidFill>
                <a:schemeClr val="bg1"/>
              </a:solidFill>
            </a:endParaRPr>
          </a:p>
        </p:txBody>
      </p:sp>
    </p:spTree>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09600" y="400050"/>
            <a:ext cx="7924800" cy="3429000"/>
          </a:xfrm>
        </p:spPr>
        <p:txBody>
          <a:bodyPr>
            <a:scene3d>
              <a:camera prst="orthographicFront"/>
              <a:lightRig rig="threePt" dir="t"/>
            </a:scene3d>
            <a:sp3d extrusionH="57150">
              <a:bevelT w="38100" h="38100"/>
            </a:sp3d>
          </a:bodyPr>
          <a:lstStyle/>
          <a:p>
            <a:r>
              <a:rPr lang="en-US" sz="6600" dirty="0" smtClean="0">
                <a:ln w="9000" cmpd="sng">
                  <a:solidFill>
                    <a:srgbClr val="CC00CC"/>
                  </a:solidFill>
                  <a:prstDash val="solid"/>
                </a:ln>
                <a:solidFill>
                  <a:srgbClr val="CC00CC"/>
                </a:solidFill>
                <a:effectLst>
                  <a:outerShdw blurRad="114300" dist="76200" dir="2700000" algn="tl" rotWithShape="0">
                    <a:prstClr val="black">
                      <a:alpha val="62000"/>
                    </a:prstClr>
                  </a:outerShdw>
                </a:effectLst>
              </a:rPr>
              <a:t/>
            </a:r>
            <a:br>
              <a:rPr lang="en-US" sz="6600" dirty="0" smtClean="0">
                <a:ln w="9000" cmpd="sng">
                  <a:solidFill>
                    <a:srgbClr val="CC00CC"/>
                  </a:solidFill>
                  <a:prstDash val="solid"/>
                </a:ln>
                <a:solidFill>
                  <a:srgbClr val="CC00CC"/>
                </a:solidFill>
                <a:effectLst>
                  <a:outerShdw blurRad="114300" dist="76200" dir="2700000" algn="tl" rotWithShape="0">
                    <a:prstClr val="black">
                      <a:alpha val="62000"/>
                    </a:prstClr>
                  </a:outerShdw>
                </a:effectLst>
              </a:rPr>
            </a:br>
            <a:r>
              <a:rPr lang="en-US" sz="6600" dirty="0" smtClean="0">
                <a:ln w="9000" cmpd="sng">
                  <a:solidFill>
                    <a:srgbClr val="CC00CC"/>
                  </a:solidFill>
                  <a:prstDash val="solid"/>
                </a:ln>
                <a:solidFill>
                  <a:srgbClr val="CC00CC"/>
                </a:solidFill>
                <a:effectLst>
                  <a:outerShdw blurRad="114300" dist="76200" dir="2700000" algn="tl" rotWithShape="0">
                    <a:prstClr val="black">
                      <a:alpha val="62000"/>
                    </a:prstClr>
                  </a:outerShdw>
                </a:effectLst>
              </a:rPr>
              <a:t/>
            </a:r>
            <a:br>
              <a:rPr lang="en-US" sz="6600" dirty="0" smtClean="0">
                <a:ln w="9000" cmpd="sng">
                  <a:solidFill>
                    <a:srgbClr val="CC00CC"/>
                  </a:solidFill>
                  <a:prstDash val="solid"/>
                </a:ln>
                <a:solidFill>
                  <a:srgbClr val="CC00CC"/>
                </a:solidFill>
                <a:effectLst>
                  <a:outerShdw blurRad="114300" dist="76200" dir="2700000" algn="tl" rotWithShape="0">
                    <a:prstClr val="black">
                      <a:alpha val="62000"/>
                    </a:prstClr>
                  </a:outerShdw>
                </a:effectLst>
              </a:rPr>
            </a:br>
            <a:r>
              <a:rPr lang="en-US" sz="6600" dirty="0" smtClean="0">
                <a:ln w="9000" cmpd="sng">
                  <a:solidFill>
                    <a:srgbClr val="CC00CC"/>
                  </a:solidFill>
                  <a:prstDash val="solid"/>
                </a:ln>
                <a:solidFill>
                  <a:srgbClr val="CC00CC"/>
                </a:solidFill>
                <a:effectLst>
                  <a:outerShdw blurRad="114300" dist="76200" dir="2700000" algn="tl" rotWithShape="0">
                    <a:prstClr val="black">
                      <a:alpha val="62000"/>
                    </a:prstClr>
                  </a:outerShdw>
                </a:effectLst>
              </a:rPr>
              <a:t>DIFFUSION DYNAMIC</a:t>
            </a:r>
            <a:endParaRPr lang="en-US" sz="6600" dirty="0">
              <a:ln w="9000" cmpd="sng">
                <a:solidFill>
                  <a:srgbClr val="CC00CC"/>
                </a:solidFill>
                <a:prstDash val="solid"/>
              </a:ln>
              <a:solidFill>
                <a:srgbClr val="CC00CC"/>
              </a:solidFill>
              <a:effectLst>
                <a:outerShdw blurRad="114300" dist="76200" dir="2700000" algn="tl" rotWithShape="0">
                  <a:prstClr val="black">
                    <a:alpha val="62000"/>
                  </a:prstClr>
                </a:outerShdw>
              </a:effectLst>
            </a:endParaRPr>
          </a:p>
        </p:txBody>
      </p:sp>
    </p:spTree>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dirty="0">
                <a:solidFill>
                  <a:srgbClr val="FFC000"/>
                </a:solidFill>
              </a:rPr>
              <a:t>3 </a:t>
            </a:r>
            <a:r>
              <a:rPr lang="en-US" sz="3600" dirty="0" smtClean="0">
                <a:solidFill>
                  <a:srgbClr val="FFC000"/>
                </a:solidFill>
              </a:rPr>
              <a:t>MAJOR CHARACTERSTIC OF THE DYNAMICS OF DIFFUSION</a:t>
            </a:r>
            <a:endParaRPr lang="en-US" sz="3600" dirty="0">
              <a:solidFill>
                <a:srgbClr val="FFC000"/>
              </a:solidFill>
            </a:endParaRPr>
          </a:p>
        </p:txBody>
      </p:sp>
      <p:sp>
        <p:nvSpPr>
          <p:cNvPr id="75779" name="Rectangle 3"/>
          <p:cNvSpPr>
            <a:spLocks noGrp="1" noChangeArrowheads="1"/>
          </p:cNvSpPr>
          <p:nvPr>
            <p:ph idx="1"/>
          </p:nvPr>
        </p:nvSpPr>
        <p:spPr>
          <a:xfrm>
            <a:off x="457200" y="1962149"/>
            <a:ext cx="8229600" cy="2632473"/>
          </a:xfrm>
        </p:spPr>
        <p:txBody>
          <a:bodyPr/>
          <a:lstStyle/>
          <a:p>
            <a:pPr marL="457200" lvl="1" indent="0">
              <a:buNone/>
            </a:pPr>
            <a:r>
              <a:rPr lang="en-US" sz="3600" dirty="0" smtClean="0"/>
              <a:t>(</a:t>
            </a:r>
            <a:r>
              <a:rPr lang="en-US" sz="3600" dirty="0"/>
              <a:t>1) S-curve of diffusion, </a:t>
            </a:r>
          </a:p>
          <a:p>
            <a:pPr marL="457200" lvl="1" indent="0">
              <a:buNone/>
            </a:pPr>
            <a:r>
              <a:rPr lang="en-US" sz="3600" dirty="0"/>
              <a:t>(2) reinvention during diffusion, </a:t>
            </a:r>
          </a:p>
          <a:p>
            <a:pPr marL="457200" lvl="1" indent="0">
              <a:buNone/>
            </a:pPr>
            <a:r>
              <a:rPr lang="en-US" sz="3600" dirty="0"/>
              <a:t>(3) mechanism of diffusion.</a:t>
            </a:r>
          </a:p>
        </p:txBody>
      </p:sp>
    </p:spTree>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09550"/>
            <a:ext cx="8686800" cy="4419600"/>
          </a:xfrm>
          <a:prstGeom prst="rect">
            <a:avLst/>
          </a:prstGeom>
          <a:solidFill>
            <a:srgbClr val="FAD7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57" name="Freeform 5"/>
          <p:cNvSpPr>
            <a:spLocks/>
          </p:cNvSpPr>
          <p:nvPr/>
        </p:nvSpPr>
        <p:spPr bwMode="auto">
          <a:xfrm>
            <a:off x="1470472" y="1068976"/>
            <a:ext cx="5786913" cy="2478892"/>
          </a:xfrm>
          <a:custGeom>
            <a:avLst/>
            <a:gdLst/>
            <a:ahLst/>
            <a:cxnLst>
              <a:cxn ang="0">
                <a:pos x="0" y="0"/>
              </a:cxn>
              <a:cxn ang="0">
                <a:pos x="0" y="3163"/>
              </a:cxn>
              <a:cxn ang="0">
                <a:pos x="4692" y="3163"/>
              </a:cxn>
            </a:cxnLst>
            <a:rect l="0" t="0" r="r" b="b"/>
            <a:pathLst>
              <a:path w="4692" h="3163">
                <a:moveTo>
                  <a:pt x="0" y="0"/>
                </a:moveTo>
                <a:lnTo>
                  <a:pt x="0" y="3163"/>
                </a:lnTo>
                <a:lnTo>
                  <a:pt x="4692" y="3163"/>
                </a:lnTo>
              </a:path>
            </a:pathLst>
          </a:custGeom>
          <a:ln>
            <a:headEnd/>
            <a:tailEnd/>
          </a:ln>
        </p:spPr>
        <p:style>
          <a:lnRef idx="2">
            <a:schemeClr val="accent3"/>
          </a:lnRef>
          <a:fillRef idx="0">
            <a:schemeClr val="accent3"/>
          </a:fillRef>
          <a:effectRef idx="1">
            <a:schemeClr val="accent3"/>
          </a:effectRef>
          <a:fontRef idx="minor">
            <a:schemeClr val="tx1"/>
          </a:fontRef>
        </p:style>
        <p:txBody>
          <a:bodyPr/>
          <a:lstStyle/>
          <a:p>
            <a:endParaRPr lang="en-US"/>
          </a:p>
        </p:txBody>
      </p:sp>
      <p:sp>
        <p:nvSpPr>
          <p:cNvPr id="74758" name="Freeform 6"/>
          <p:cNvSpPr>
            <a:spLocks/>
          </p:cNvSpPr>
          <p:nvPr/>
        </p:nvSpPr>
        <p:spPr bwMode="auto">
          <a:xfrm>
            <a:off x="1803313" y="2557251"/>
            <a:ext cx="5121231" cy="809578"/>
          </a:xfrm>
          <a:custGeom>
            <a:avLst/>
            <a:gdLst/>
            <a:ahLst/>
            <a:cxnLst>
              <a:cxn ang="0">
                <a:pos x="0" y="1033"/>
              </a:cxn>
              <a:cxn ang="0">
                <a:pos x="695" y="827"/>
              </a:cxn>
              <a:cxn ang="0">
                <a:pos x="1247" y="544"/>
              </a:cxn>
              <a:cxn ang="0">
                <a:pos x="1839" y="146"/>
              </a:cxn>
              <a:cxn ang="0">
                <a:pos x="2533" y="4"/>
              </a:cxn>
              <a:cxn ang="0">
                <a:pos x="3227" y="120"/>
              </a:cxn>
              <a:cxn ang="0">
                <a:pos x="3767" y="621"/>
              </a:cxn>
              <a:cxn ang="0">
                <a:pos x="4050" y="814"/>
              </a:cxn>
              <a:cxn ang="0">
                <a:pos x="4423" y="878"/>
              </a:cxn>
              <a:cxn ang="0">
                <a:pos x="4539" y="878"/>
              </a:cxn>
            </a:cxnLst>
            <a:rect l="0" t="0" r="r" b="b"/>
            <a:pathLst>
              <a:path w="4539" h="1033">
                <a:moveTo>
                  <a:pt x="0" y="1033"/>
                </a:moveTo>
                <a:cubicBezTo>
                  <a:pt x="243" y="970"/>
                  <a:pt x="487" y="908"/>
                  <a:pt x="695" y="827"/>
                </a:cubicBezTo>
                <a:cubicBezTo>
                  <a:pt x="903" y="746"/>
                  <a:pt x="1056" y="657"/>
                  <a:pt x="1247" y="544"/>
                </a:cubicBezTo>
                <a:cubicBezTo>
                  <a:pt x="1438" y="431"/>
                  <a:pt x="1625" y="236"/>
                  <a:pt x="1839" y="146"/>
                </a:cubicBezTo>
                <a:cubicBezTo>
                  <a:pt x="2053" y="56"/>
                  <a:pt x="2302" y="8"/>
                  <a:pt x="2533" y="4"/>
                </a:cubicBezTo>
                <a:cubicBezTo>
                  <a:pt x="2764" y="0"/>
                  <a:pt x="3021" y="17"/>
                  <a:pt x="3227" y="120"/>
                </a:cubicBezTo>
                <a:cubicBezTo>
                  <a:pt x="3433" y="223"/>
                  <a:pt x="3630" y="505"/>
                  <a:pt x="3767" y="621"/>
                </a:cubicBezTo>
                <a:cubicBezTo>
                  <a:pt x="3904" y="737"/>
                  <a:pt x="3941" y="771"/>
                  <a:pt x="4050" y="814"/>
                </a:cubicBezTo>
                <a:cubicBezTo>
                  <a:pt x="4159" y="857"/>
                  <a:pt x="4342" y="867"/>
                  <a:pt x="4423" y="878"/>
                </a:cubicBezTo>
                <a:cubicBezTo>
                  <a:pt x="4504" y="889"/>
                  <a:pt x="4535" y="884"/>
                  <a:pt x="4539" y="878"/>
                </a:cubicBezTo>
              </a:path>
            </a:pathLst>
          </a:custGeom>
          <a:ln>
            <a:solidFill>
              <a:srgbClr val="FF0000"/>
            </a:solidFill>
            <a:headEnd/>
            <a:tailEnd/>
          </a:ln>
        </p:spPr>
        <p:style>
          <a:lnRef idx="3">
            <a:schemeClr val="accent2"/>
          </a:lnRef>
          <a:fillRef idx="0">
            <a:schemeClr val="accent2"/>
          </a:fillRef>
          <a:effectRef idx="2">
            <a:schemeClr val="accent2"/>
          </a:effectRef>
          <a:fontRef idx="minor">
            <a:schemeClr val="tx1"/>
          </a:fontRef>
        </p:style>
        <p:txBody>
          <a:bodyPr/>
          <a:lstStyle/>
          <a:p>
            <a:endParaRPr lang="en-US"/>
          </a:p>
        </p:txBody>
      </p:sp>
      <p:sp>
        <p:nvSpPr>
          <p:cNvPr id="74759" name="Freeform 7"/>
          <p:cNvSpPr>
            <a:spLocks/>
          </p:cNvSpPr>
          <p:nvPr/>
        </p:nvSpPr>
        <p:spPr bwMode="auto">
          <a:xfrm>
            <a:off x="1817980" y="1310360"/>
            <a:ext cx="4874140" cy="2035309"/>
          </a:xfrm>
          <a:custGeom>
            <a:avLst/>
            <a:gdLst/>
            <a:ahLst/>
            <a:cxnLst>
              <a:cxn ang="0">
                <a:pos x="0" y="2597"/>
              </a:cxn>
              <a:cxn ang="0">
                <a:pos x="386" y="2468"/>
              </a:cxn>
              <a:cxn ang="0">
                <a:pos x="913" y="2031"/>
              </a:cxn>
              <a:cxn ang="0">
                <a:pos x="1440" y="1350"/>
              </a:cxn>
              <a:cxn ang="0">
                <a:pos x="1762" y="913"/>
              </a:cxn>
              <a:cxn ang="0">
                <a:pos x="2276" y="488"/>
              </a:cxn>
              <a:cxn ang="0">
                <a:pos x="2790" y="231"/>
              </a:cxn>
              <a:cxn ang="0">
                <a:pos x="3446" y="77"/>
              </a:cxn>
              <a:cxn ang="0">
                <a:pos x="4320" y="0"/>
              </a:cxn>
            </a:cxnLst>
            <a:rect l="0" t="0" r="r" b="b"/>
            <a:pathLst>
              <a:path w="4320" h="2597">
                <a:moveTo>
                  <a:pt x="0" y="2597"/>
                </a:moveTo>
                <a:cubicBezTo>
                  <a:pt x="117" y="2579"/>
                  <a:pt x="234" y="2562"/>
                  <a:pt x="386" y="2468"/>
                </a:cubicBezTo>
                <a:cubicBezTo>
                  <a:pt x="538" y="2374"/>
                  <a:pt x="737" y="2217"/>
                  <a:pt x="913" y="2031"/>
                </a:cubicBezTo>
                <a:cubicBezTo>
                  <a:pt x="1089" y="1845"/>
                  <a:pt x="1299" y="1536"/>
                  <a:pt x="1440" y="1350"/>
                </a:cubicBezTo>
                <a:cubicBezTo>
                  <a:pt x="1581" y="1164"/>
                  <a:pt x="1623" y="1057"/>
                  <a:pt x="1762" y="913"/>
                </a:cubicBezTo>
                <a:cubicBezTo>
                  <a:pt x="1901" y="769"/>
                  <a:pt x="2105" y="602"/>
                  <a:pt x="2276" y="488"/>
                </a:cubicBezTo>
                <a:cubicBezTo>
                  <a:pt x="2447" y="374"/>
                  <a:pt x="2595" y="299"/>
                  <a:pt x="2790" y="231"/>
                </a:cubicBezTo>
                <a:cubicBezTo>
                  <a:pt x="2985" y="163"/>
                  <a:pt x="3191" y="115"/>
                  <a:pt x="3446" y="77"/>
                </a:cubicBezTo>
                <a:cubicBezTo>
                  <a:pt x="3701" y="39"/>
                  <a:pt x="4191" y="13"/>
                  <a:pt x="4320" y="0"/>
                </a:cubicBezTo>
              </a:path>
            </a:pathLst>
          </a:custGeom>
          <a:ln>
            <a:headEnd/>
            <a:tailEnd/>
          </a:ln>
        </p:spPr>
        <p:style>
          <a:lnRef idx="3">
            <a:schemeClr val="accent2"/>
          </a:lnRef>
          <a:fillRef idx="0">
            <a:schemeClr val="accent2"/>
          </a:fillRef>
          <a:effectRef idx="2">
            <a:schemeClr val="accent2"/>
          </a:effectRef>
          <a:fontRef idx="minor">
            <a:schemeClr val="tx1"/>
          </a:fontRef>
        </p:style>
        <p:txBody>
          <a:bodyPr/>
          <a:lstStyle/>
          <a:p>
            <a:endParaRPr lang="en-US"/>
          </a:p>
        </p:txBody>
      </p:sp>
      <p:sp>
        <p:nvSpPr>
          <p:cNvPr id="74760" name="Text Box 8"/>
          <p:cNvSpPr txBox="1">
            <a:spLocks noChangeArrowheads="1"/>
          </p:cNvSpPr>
          <p:nvPr/>
        </p:nvSpPr>
        <p:spPr bwMode="auto">
          <a:xfrm>
            <a:off x="5869017" y="2342391"/>
            <a:ext cx="2104229" cy="322891"/>
          </a:xfrm>
          <a:prstGeom prst="rect">
            <a:avLst/>
          </a:prstGeom>
          <a:noFill/>
          <a:ln w="9525">
            <a:noFill/>
            <a:miter lim="800000"/>
            <a:headEnd/>
            <a:tailEnd/>
          </a:ln>
        </p:spPr>
        <p:txBody>
          <a:bodyPr/>
          <a:lstStyle/>
          <a:p>
            <a:r>
              <a:rPr lang="en-US" sz="1600" b="0" dirty="0">
                <a:solidFill>
                  <a:srgbClr val="0000FF"/>
                </a:solidFill>
                <a:latin typeface="Kabel Bk BT" pitchFamily="34" charset="0"/>
              </a:rPr>
              <a:t>Frequency of adoption</a:t>
            </a:r>
            <a:endParaRPr lang="en-US" sz="3600" b="0" dirty="0">
              <a:solidFill>
                <a:srgbClr val="0000FF"/>
              </a:solidFill>
            </a:endParaRPr>
          </a:p>
        </p:txBody>
      </p:sp>
      <p:sp>
        <p:nvSpPr>
          <p:cNvPr id="74761" name="Text Box 9"/>
          <p:cNvSpPr txBox="1">
            <a:spLocks noChangeArrowheads="1"/>
          </p:cNvSpPr>
          <p:nvPr/>
        </p:nvSpPr>
        <p:spPr bwMode="auto">
          <a:xfrm>
            <a:off x="4379052" y="904395"/>
            <a:ext cx="3177217" cy="322891"/>
          </a:xfrm>
          <a:prstGeom prst="rect">
            <a:avLst/>
          </a:prstGeom>
          <a:noFill/>
          <a:ln w="9525">
            <a:noFill/>
            <a:miter lim="800000"/>
            <a:headEnd/>
            <a:tailEnd/>
          </a:ln>
        </p:spPr>
        <p:txBody>
          <a:bodyPr/>
          <a:lstStyle/>
          <a:p>
            <a:r>
              <a:rPr lang="en-US" sz="1600" b="0" dirty="0">
                <a:solidFill>
                  <a:srgbClr val="0000FF"/>
                </a:solidFill>
                <a:latin typeface="Kabel Bk BT" pitchFamily="34" charset="0"/>
              </a:rPr>
              <a:t>Cumulative number of adoption</a:t>
            </a:r>
            <a:endParaRPr lang="en-US" sz="3600" b="0" dirty="0">
              <a:solidFill>
                <a:srgbClr val="0000FF"/>
              </a:solidFill>
            </a:endParaRPr>
          </a:p>
        </p:txBody>
      </p:sp>
      <p:sp>
        <p:nvSpPr>
          <p:cNvPr id="74762" name="Text Box 10"/>
          <p:cNvSpPr txBox="1">
            <a:spLocks noChangeArrowheads="1"/>
          </p:cNvSpPr>
          <p:nvPr/>
        </p:nvSpPr>
        <p:spPr bwMode="auto">
          <a:xfrm>
            <a:off x="945890" y="521444"/>
            <a:ext cx="2104229" cy="322891"/>
          </a:xfrm>
          <a:prstGeom prst="rect">
            <a:avLst/>
          </a:prstGeom>
          <a:noFill/>
          <a:ln w="9525">
            <a:noFill/>
            <a:miter lim="800000"/>
            <a:headEnd/>
            <a:tailEnd/>
          </a:ln>
        </p:spPr>
        <p:txBody>
          <a:bodyPr/>
          <a:lstStyle/>
          <a:p>
            <a:r>
              <a:rPr lang="en-US" sz="1600" b="0" dirty="0">
                <a:solidFill>
                  <a:srgbClr val="0000FF"/>
                </a:solidFill>
                <a:latin typeface="Kabel Bk BT" pitchFamily="34" charset="0"/>
              </a:rPr>
              <a:t>Number of Customers</a:t>
            </a:r>
            <a:endParaRPr lang="en-US" sz="3600" b="0" dirty="0">
              <a:solidFill>
                <a:srgbClr val="0000FF"/>
              </a:solidFill>
            </a:endParaRPr>
          </a:p>
        </p:txBody>
      </p:sp>
      <p:sp>
        <p:nvSpPr>
          <p:cNvPr id="74763" name="Text Box 11"/>
          <p:cNvSpPr txBox="1">
            <a:spLocks noChangeArrowheads="1"/>
          </p:cNvSpPr>
          <p:nvPr/>
        </p:nvSpPr>
        <p:spPr bwMode="auto">
          <a:xfrm>
            <a:off x="4192995" y="3574514"/>
            <a:ext cx="2104229" cy="322891"/>
          </a:xfrm>
          <a:prstGeom prst="rect">
            <a:avLst/>
          </a:prstGeom>
          <a:noFill/>
          <a:ln w="9525">
            <a:noFill/>
            <a:miter lim="800000"/>
            <a:headEnd/>
            <a:tailEnd/>
          </a:ln>
        </p:spPr>
        <p:txBody>
          <a:bodyPr/>
          <a:lstStyle/>
          <a:p>
            <a:pPr algn="ctr"/>
            <a:r>
              <a:rPr lang="en-US" sz="1600" b="0" dirty="0">
                <a:solidFill>
                  <a:srgbClr val="0000FF"/>
                </a:solidFill>
                <a:latin typeface="Kabel Bk BT" pitchFamily="34" charset="0"/>
              </a:rPr>
              <a:t>Time</a:t>
            </a:r>
            <a:endParaRPr lang="en-US" sz="3600" b="0" dirty="0">
              <a:solidFill>
                <a:srgbClr val="0000FF"/>
              </a:solidFill>
            </a:endParaRPr>
          </a:p>
        </p:txBody>
      </p:sp>
      <p:sp>
        <p:nvSpPr>
          <p:cNvPr id="74764" name="Text Box 12"/>
          <p:cNvSpPr txBox="1">
            <a:spLocks noChangeArrowheads="1"/>
          </p:cNvSpPr>
          <p:nvPr/>
        </p:nvSpPr>
        <p:spPr bwMode="auto">
          <a:xfrm>
            <a:off x="-10886" y="4735980"/>
            <a:ext cx="6122010" cy="413018"/>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a:lstStyle/>
          <a:p>
            <a:pPr algn="ctr"/>
            <a:r>
              <a:rPr lang="en-US" sz="2400">
                <a:solidFill>
                  <a:srgbClr val="FFFFFF"/>
                </a:solidFill>
                <a:latin typeface="Kabel Bk BT" pitchFamily="34" charset="0"/>
              </a:rPr>
              <a:t>S-CURVE OF DIFFUSION</a:t>
            </a:r>
            <a:endParaRPr lang="en-US" sz="3600">
              <a:solidFill>
                <a:srgbClr val="FFFFFF"/>
              </a:solidFill>
            </a:endParaRPr>
          </a:p>
        </p:txBody>
      </p:sp>
    </p:spTree>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61950"/>
            <a:ext cx="8534400" cy="3886200"/>
          </a:xfrm>
          <a:prstGeom prst="rect">
            <a:avLst/>
          </a:prstGeom>
          <a:solidFill>
            <a:srgbClr val="FAD7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30" name="Freeform 6"/>
          <p:cNvSpPr>
            <a:spLocks/>
          </p:cNvSpPr>
          <p:nvPr/>
        </p:nvSpPr>
        <p:spPr bwMode="auto">
          <a:xfrm>
            <a:off x="1833966" y="1263309"/>
            <a:ext cx="5938433" cy="2084623"/>
          </a:xfrm>
          <a:custGeom>
            <a:avLst/>
            <a:gdLst/>
            <a:ahLst/>
            <a:cxnLst>
              <a:cxn ang="0">
                <a:pos x="0" y="0"/>
              </a:cxn>
              <a:cxn ang="0">
                <a:pos x="0" y="2238"/>
              </a:cxn>
              <a:cxn ang="0">
                <a:pos x="4281" y="2238"/>
              </a:cxn>
            </a:cxnLst>
            <a:rect l="0" t="0" r="r" b="b"/>
            <a:pathLst>
              <a:path w="4281" h="2238">
                <a:moveTo>
                  <a:pt x="0" y="0"/>
                </a:moveTo>
                <a:lnTo>
                  <a:pt x="0" y="2238"/>
                </a:lnTo>
                <a:lnTo>
                  <a:pt x="4281" y="2238"/>
                </a:lnTo>
              </a:path>
            </a:pathLst>
          </a:custGeom>
          <a:ln>
            <a:headEnd/>
            <a:tailEnd/>
          </a:ln>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77831" name="Freeform 7"/>
          <p:cNvSpPr>
            <a:spLocks/>
          </p:cNvSpPr>
          <p:nvPr/>
        </p:nvSpPr>
        <p:spPr bwMode="auto">
          <a:xfrm>
            <a:off x="2399327" y="1177615"/>
            <a:ext cx="3462682" cy="1918822"/>
          </a:xfrm>
          <a:custGeom>
            <a:avLst/>
            <a:gdLst/>
            <a:ahLst/>
            <a:cxnLst>
              <a:cxn ang="0">
                <a:pos x="0" y="2060"/>
              </a:cxn>
              <a:cxn ang="0">
                <a:pos x="462" y="1931"/>
              </a:cxn>
              <a:cxn ang="0">
                <a:pos x="925" y="1661"/>
              </a:cxn>
              <a:cxn ang="0">
                <a:pos x="1375" y="967"/>
              </a:cxn>
              <a:cxn ang="0">
                <a:pos x="1735" y="427"/>
              </a:cxn>
              <a:cxn ang="0">
                <a:pos x="2185" y="170"/>
              </a:cxn>
              <a:cxn ang="0">
                <a:pos x="2828" y="28"/>
              </a:cxn>
              <a:cxn ang="0">
                <a:pos x="2995" y="2"/>
              </a:cxn>
            </a:cxnLst>
            <a:rect l="0" t="0" r="r" b="b"/>
            <a:pathLst>
              <a:path w="2995" h="2060">
                <a:moveTo>
                  <a:pt x="0" y="2060"/>
                </a:moveTo>
                <a:cubicBezTo>
                  <a:pt x="154" y="2028"/>
                  <a:pt x="308" y="1997"/>
                  <a:pt x="462" y="1931"/>
                </a:cubicBezTo>
                <a:cubicBezTo>
                  <a:pt x="616" y="1865"/>
                  <a:pt x="773" y="1822"/>
                  <a:pt x="925" y="1661"/>
                </a:cubicBezTo>
                <a:cubicBezTo>
                  <a:pt x="1077" y="1500"/>
                  <a:pt x="1240" y="1173"/>
                  <a:pt x="1375" y="967"/>
                </a:cubicBezTo>
                <a:cubicBezTo>
                  <a:pt x="1510" y="761"/>
                  <a:pt x="1600" y="560"/>
                  <a:pt x="1735" y="427"/>
                </a:cubicBezTo>
                <a:cubicBezTo>
                  <a:pt x="1870" y="294"/>
                  <a:pt x="2003" y="236"/>
                  <a:pt x="2185" y="170"/>
                </a:cubicBezTo>
                <a:cubicBezTo>
                  <a:pt x="2367" y="104"/>
                  <a:pt x="2693" y="56"/>
                  <a:pt x="2828" y="28"/>
                </a:cubicBezTo>
                <a:cubicBezTo>
                  <a:pt x="2963" y="0"/>
                  <a:pt x="2979" y="1"/>
                  <a:pt x="2995" y="2"/>
                </a:cubicBezTo>
              </a:path>
            </a:pathLst>
          </a:custGeom>
          <a:ln>
            <a:solidFill>
              <a:srgbClr val="438E00"/>
            </a:solidFill>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77832" name="Freeform 8"/>
          <p:cNvSpPr>
            <a:spLocks/>
          </p:cNvSpPr>
          <p:nvPr/>
        </p:nvSpPr>
        <p:spPr bwMode="auto">
          <a:xfrm>
            <a:off x="2784903" y="1100769"/>
            <a:ext cx="4459287" cy="2072514"/>
          </a:xfrm>
          <a:custGeom>
            <a:avLst/>
            <a:gdLst/>
            <a:ahLst/>
            <a:cxnLst>
              <a:cxn ang="0">
                <a:pos x="0" y="2225"/>
              </a:cxn>
              <a:cxn ang="0">
                <a:pos x="540" y="2083"/>
              </a:cxn>
              <a:cxn ang="0">
                <a:pos x="1311" y="1788"/>
              </a:cxn>
              <a:cxn ang="0">
                <a:pos x="1838" y="1376"/>
              </a:cxn>
              <a:cxn ang="0">
                <a:pos x="2430" y="720"/>
              </a:cxn>
              <a:cxn ang="0">
                <a:pos x="2944" y="283"/>
              </a:cxn>
              <a:cxn ang="0">
                <a:pos x="3355" y="78"/>
              </a:cxn>
              <a:cxn ang="0">
                <a:pos x="3857" y="0"/>
              </a:cxn>
            </a:cxnLst>
            <a:rect l="0" t="0" r="r" b="b"/>
            <a:pathLst>
              <a:path w="3857" h="2225">
                <a:moveTo>
                  <a:pt x="0" y="2225"/>
                </a:moveTo>
                <a:cubicBezTo>
                  <a:pt x="161" y="2190"/>
                  <a:pt x="322" y="2156"/>
                  <a:pt x="540" y="2083"/>
                </a:cubicBezTo>
                <a:cubicBezTo>
                  <a:pt x="758" y="2010"/>
                  <a:pt x="1095" y="1906"/>
                  <a:pt x="1311" y="1788"/>
                </a:cubicBezTo>
                <a:cubicBezTo>
                  <a:pt x="1527" y="1670"/>
                  <a:pt x="1652" y="1554"/>
                  <a:pt x="1838" y="1376"/>
                </a:cubicBezTo>
                <a:cubicBezTo>
                  <a:pt x="2024" y="1198"/>
                  <a:pt x="2246" y="902"/>
                  <a:pt x="2430" y="720"/>
                </a:cubicBezTo>
                <a:cubicBezTo>
                  <a:pt x="2614" y="538"/>
                  <a:pt x="2790" y="390"/>
                  <a:pt x="2944" y="283"/>
                </a:cubicBezTo>
                <a:cubicBezTo>
                  <a:pt x="3098" y="176"/>
                  <a:pt x="3203" y="125"/>
                  <a:pt x="3355" y="78"/>
                </a:cubicBezTo>
                <a:cubicBezTo>
                  <a:pt x="3507" y="31"/>
                  <a:pt x="3682" y="15"/>
                  <a:pt x="3857" y="0"/>
                </a:cubicBezTo>
              </a:path>
            </a:pathLst>
          </a:custGeom>
          <a:ln>
            <a:solidFill>
              <a:srgbClr val="FF0000"/>
            </a:solidFill>
            <a:headEnd/>
            <a:tailEnd/>
          </a:ln>
        </p:spPr>
        <p:style>
          <a:lnRef idx="3">
            <a:schemeClr val="dk1"/>
          </a:lnRef>
          <a:fillRef idx="0">
            <a:schemeClr val="dk1"/>
          </a:fillRef>
          <a:effectRef idx="2">
            <a:schemeClr val="dk1"/>
          </a:effectRef>
          <a:fontRef idx="minor">
            <a:schemeClr val="tx1"/>
          </a:fontRef>
        </p:style>
        <p:txBody>
          <a:bodyPr/>
          <a:lstStyle/>
          <a:p>
            <a:endParaRPr lang="en-US"/>
          </a:p>
        </p:txBody>
      </p:sp>
      <p:sp>
        <p:nvSpPr>
          <p:cNvPr id="77833" name="Freeform 9"/>
          <p:cNvSpPr>
            <a:spLocks/>
          </p:cNvSpPr>
          <p:nvPr/>
        </p:nvSpPr>
        <p:spPr bwMode="auto">
          <a:xfrm>
            <a:off x="2413201" y="2952059"/>
            <a:ext cx="580389" cy="75449"/>
          </a:xfrm>
          <a:custGeom>
            <a:avLst/>
            <a:gdLst/>
            <a:ahLst/>
            <a:cxnLst>
              <a:cxn ang="0">
                <a:pos x="0" y="77"/>
              </a:cxn>
              <a:cxn ang="0">
                <a:pos x="142" y="77"/>
              </a:cxn>
              <a:cxn ang="0">
                <a:pos x="322" y="52"/>
              </a:cxn>
              <a:cxn ang="0">
                <a:pos x="502" y="0"/>
              </a:cxn>
            </a:cxnLst>
            <a:rect l="0" t="0" r="r" b="b"/>
            <a:pathLst>
              <a:path w="502" h="81">
                <a:moveTo>
                  <a:pt x="0" y="77"/>
                </a:moveTo>
                <a:cubicBezTo>
                  <a:pt x="44" y="79"/>
                  <a:pt x="88" y="81"/>
                  <a:pt x="142" y="77"/>
                </a:cubicBezTo>
                <a:cubicBezTo>
                  <a:pt x="196" y="73"/>
                  <a:pt x="262" y="65"/>
                  <a:pt x="322" y="52"/>
                </a:cubicBezTo>
                <a:cubicBezTo>
                  <a:pt x="382" y="39"/>
                  <a:pt x="474" y="4"/>
                  <a:pt x="502" y="0"/>
                </a:cubicBezTo>
              </a:path>
            </a:pathLst>
          </a:custGeom>
          <a:ln>
            <a:solidFill>
              <a:srgbClr val="438E00"/>
            </a:solidFill>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77834" name="Freeform 10"/>
          <p:cNvSpPr>
            <a:spLocks/>
          </p:cNvSpPr>
          <p:nvPr/>
        </p:nvSpPr>
        <p:spPr bwMode="auto">
          <a:xfrm>
            <a:off x="5668931" y="1199970"/>
            <a:ext cx="178048" cy="27944"/>
          </a:xfrm>
          <a:custGeom>
            <a:avLst/>
            <a:gdLst/>
            <a:ahLst/>
            <a:cxnLst>
              <a:cxn ang="0">
                <a:pos x="0" y="4"/>
              </a:cxn>
              <a:cxn ang="0">
                <a:pos x="77" y="4"/>
              </a:cxn>
              <a:cxn ang="0">
                <a:pos x="154" y="30"/>
              </a:cxn>
            </a:cxnLst>
            <a:rect l="0" t="0" r="r" b="b"/>
            <a:pathLst>
              <a:path w="154" h="30">
                <a:moveTo>
                  <a:pt x="0" y="4"/>
                </a:moveTo>
                <a:cubicBezTo>
                  <a:pt x="25" y="2"/>
                  <a:pt x="51" y="0"/>
                  <a:pt x="77" y="4"/>
                </a:cubicBezTo>
                <a:cubicBezTo>
                  <a:pt x="103" y="8"/>
                  <a:pt x="128" y="19"/>
                  <a:pt x="154" y="30"/>
                </a:cubicBezTo>
              </a:path>
            </a:pathLst>
          </a:custGeom>
          <a:ln>
            <a:solidFill>
              <a:srgbClr val="438E00"/>
            </a:solidFill>
            <a:headEnd/>
            <a:tailEnd/>
          </a:ln>
        </p:spPr>
        <p:style>
          <a:lnRef idx="2">
            <a:schemeClr val="dk1"/>
          </a:lnRef>
          <a:fillRef idx="0">
            <a:schemeClr val="dk1"/>
          </a:fillRef>
          <a:effectRef idx="1">
            <a:schemeClr val="dk1"/>
          </a:effectRef>
          <a:fontRef idx="minor">
            <a:schemeClr val="tx1"/>
          </a:fontRef>
        </p:style>
        <p:txBody>
          <a:bodyPr/>
          <a:lstStyle/>
          <a:p>
            <a:endParaRPr lang="en-US"/>
          </a:p>
        </p:txBody>
      </p:sp>
      <p:sp>
        <p:nvSpPr>
          <p:cNvPr id="77835" name="Line 11"/>
          <p:cNvSpPr>
            <a:spLocks noChangeShapeType="1"/>
          </p:cNvSpPr>
          <p:nvPr/>
        </p:nvSpPr>
        <p:spPr bwMode="auto">
          <a:xfrm flipH="1">
            <a:off x="3037524" y="2209680"/>
            <a:ext cx="2512323" cy="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endParaRPr lang="en-US"/>
          </a:p>
        </p:txBody>
      </p:sp>
      <p:sp>
        <p:nvSpPr>
          <p:cNvPr id="77836" name="Text Box 12"/>
          <p:cNvSpPr txBox="1">
            <a:spLocks noChangeArrowheads="1"/>
          </p:cNvSpPr>
          <p:nvPr/>
        </p:nvSpPr>
        <p:spPr bwMode="auto">
          <a:xfrm>
            <a:off x="5594937" y="2090452"/>
            <a:ext cx="2482263" cy="382833"/>
          </a:xfrm>
          <a:prstGeom prst="rect">
            <a:avLst/>
          </a:prstGeom>
          <a:noFill/>
          <a:ln w="9525">
            <a:noFill/>
            <a:miter lim="800000"/>
            <a:headEnd/>
            <a:tailEnd/>
          </a:ln>
        </p:spPr>
        <p:txBody>
          <a:bodyPr/>
          <a:lstStyle/>
          <a:p>
            <a:r>
              <a:rPr lang="en-US" sz="1600" b="0" dirty="0">
                <a:solidFill>
                  <a:srgbClr val="CC00CC"/>
                </a:solidFill>
                <a:latin typeface="Kabel Bk BT" pitchFamily="34" charset="0"/>
              </a:rPr>
              <a:t>Increasing diffusion speed</a:t>
            </a:r>
            <a:endParaRPr lang="en-US" sz="3600" dirty="0">
              <a:solidFill>
                <a:srgbClr val="CC00CC"/>
              </a:solidFill>
            </a:endParaRPr>
          </a:p>
        </p:txBody>
      </p:sp>
      <p:sp>
        <p:nvSpPr>
          <p:cNvPr id="77837" name="Text Box 13"/>
          <p:cNvSpPr txBox="1">
            <a:spLocks noChangeArrowheads="1"/>
          </p:cNvSpPr>
          <p:nvPr/>
        </p:nvSpPr>
        <p:spPr bwMode="auto">
          <a:xfrm>
            <a:off x="609600" y="685800"/>
            <a:ext cx="2482263" cy="382833"/>
          </a:xfrm>
          <a:prstGeom prst="rect">
            <a:avLst/>
          </a:prstGeom>
          <a:noFill/>
          <a:ln w="9525">
            <a:noFill/>
            <a:miter lim="800000"/>
            <a:headEnd/>
            <a:tailEnd/>
          </a:ln>
        </p:spPr>
        <p:txBody>
          <a:bodyPr/>
          <a:lstStyle/>
          <a:p>
            <a:r>
              <a:rPr lang="en-US" sz="1600" b="0" dirty="0">
                <a:solidFill>
                  <a:srgbClr val="CC00CC"/>
                </a:solidFill>
                <a:latin typeface="Kabel Bk BT" pitchFamily="34" charset="0"/>
              </a:rPr>
              <a:t>Number of Customers</a:t>
            </a:r>
            <a:endParaRPr lang="en-US" sz="3600" dirty="0">
              <a:solidFill>
                <a:srgbClr val="CC00CC"/>
              </a:solidFill>
            </a:endParaRPr>
          </a:p>
        </p:txBody>
      </p:sp>
      <p:sp>
        <p:nvSpPr>
          <p:cNvPr id="77838" name="Text Box 14"/>
          <p:cNvSpPr txBox="1">
            <a:spLocks noChangeArrowheads="1"/>
          </p:cNvSpPr>
          <p:nvPr/>
        </p:nvSpPr>
        <p:spPr bwMode="auto">
          <a:xfrm>
            <a:off x="3732373" y="3415929"/>
            <a:ext cx="2482263" cy="382833"/>
          </a:xfrm>
          <a:prstGeom prst="rect">
            <a:avLst/>
          </a:prstGeom>
          <a:noFill/>
          <a:ln w="9525">
            <a:noFill/>
            <a:miter lim="800000"/>
            <a:headEnd/>
            <a:tailEnd/>
          </a:ln>
        </p:spPr>
        <p:txBody>
          <a:bodyPr/>
          <a:lstStyle/>
          <a:p>
            <a:pPr algn="r"/>
            <a:r>
              <a:rPr lang="en-US" sz="1600" b="0">
                <a:latin typeface="Kabel Bk BT" pitchFamily="34" charset="0"/>
              </a:rPr>
              <a:t>Time</a:t>
            </a:r>
            <a:endParaRPr lang="en-US" sz="3600"/>
          </a:p>
        </p:txBody>
      </p:sp>
      <p:sp>
        <p:nvSpPr>
          <p:cNvPr id="77839" name="Text Box 15"/>
          <p:cNvSpPr txBox="1">
            <a:spLocks noChangeArrowheads="1"/>
          </p:cNvSpPr>
          <p:nvPr/>
        </p:nvSpPr>
        <p:spPr bwMode="auto">
          <a:xfrm>
            <a:off x="0" y="4697230"/>
            <a:ext cx="6258263" cy="446270"/>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a:lstStyle/>
          <a:p>
            <a:pPr algn="ctr"/>
            <a:r>
              <a:rPr lang="en-US" sz="2400" dirty="0">
                <a:solidFill>
                  <a:srgbClr val="FFFF00"/>
                </a:solidFill>
                <a:latin typeface="Kabel Bk BT" pitchFamily="34" charset="0"/>
              </a:rPr>
              <a:t>PERBEDAAN DAN KECEPATAN DIFUSI</a:t>
            </a:r>
            <a:endParaRPr lang="en-US" sz="3600" dirty="0">
              <a:solidFill>
                <a:srgbClr val="FFFF00"/>
              </a:solidFill>
            </a:endParaRPr>
          </a:p>
        </p:txBody>
      </p:sp>
    </p:spTree>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Reinvension</a:t>
            </a:r>
          </a:p>
        </p:txBody>
      </p:sp>
      <p:sp>
        <p:nvSpPr>
          <p:cNvPr id="78851" name="Rectangle 3"/>
          <p:cNvSpPr>
            <a:spLocks noGrp="1" noChangeArrowheads="1"/>
          </p:cNvSpPr>
          <p:nvPr>
            <p:ph idx="1"/>
          </p:nvPr>
        </p:nvSpPr>
        <p:spPr/>
        <p:txBody>
          <a:bodyPr/>
          <a:lstStyle/>
          <a:p>
            <a:r>
              <a:rPr lang="en-US" sz="3200" dirty="0"/>
              <a:t>Reinvention </a:t>
            </a:r>
            <a:r>
              <a:rPr lang="en-US" sz="3200" dirty="0" smtClean="0"/>
              <a:t>refer to the dynamic by which an innovation is changed or modified by the users as they adopt and use it.</a:t>
            </a:r>
            <a:endParaRPr lang="en-US" sz="3200" dirty="0"/>
          </a:p>
        </p:txBody>
      </p:sp>
    </p:spTree>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sz="3200" dirty="0"/>
              <a:t>4 </a:t>
            </a:r>
            <a:r>
              <a:rPr lang="en-US" sz="3200" dirty="0" smtClean="0"/>
              <a:t>ways in which reinvention occurs during diffusion</a:t>
            </a:r>
            <a:endParaRPr lang="en-US" sz="3200" dirty="0"/>
          </a:p>
        </p:txBody>
      </p:sp>
      <p:sp>
        <p:nvSpPr>
          <p:cNvPr id="79875" name="Rectangle 3"/>
          <p:cNvSpPr>
            <a:spLocks noGrp="1" noChangeArrowheads="1"/>
          </p:cNvSpPr>
          <p:nvPr>
            <p:ph idx="1"/>
          </p:nvPr>
        </p:nvSpPr>
        <p:spPr>
          <a:xfrm>
            <a:off x="457200" y="1581149"/>
            <a:ext cx="8229600" cy="3013473"/>
          </a:xfrm>
        </p:spPr>
        <p:txBody>
          <a:bodyPr/>
          <a:lstStyle/>
          <a:p>
            <a:pPr marL="609600" indent="-609600">
              <a:buFontTx/>
              <a:buAutoNum type="arabicPeriod"/>
            </a:pPr>
            <a:r>
              <a:rPr lang="en-US" sz="2000" b="0" dirty="0" smtClean="0"/>
              <a:t>The increasing use of an innovation often </a:t>
            </a:r>
            <a:r>
              <a:rPr lang="en-US" sz="2000" dirty="0" smtClean="0">
                <a:solidFill>
                  <a:srgbClr val="CC00CC"/>
                </a:solidFill>
              </a:rPr>
              <a:t>hinges upon improvement in its functional aspects.</a:t>
            </a:r>
            <a:endParaRPr lang="en-US" sz="2000" dirty="0"/>
          </a:p>
          <a:p>
            <a:pPr marL="609600" indent="-609600">
              <a:buFontTx/>
              <a:buAutoNum type="arabicPeriod"/>
            </a:pPr>
            <a:r>
              <a:rPr lang="en-US" sz="2000" b="0" dirty="0" smtClean="0"/>
              <a:t>As an innovation diffuses through a consumer population, </a:t>
            </a:r>
            <a:r>
              <a:rPr lang="en-US" sz="2000" dirty="0" smtClean="0">
                <a:solidFill>
                  <a:srgbClr val="CC00CC"/>
                </a:solidFill>
              </a:rPr>
              <a:t>a</a:t>
            </a:r>
            <a:r>
              <a:rPr lang="en-US" sz="2000" b="0" dirty="0" smtClean="0"/>
              <a:t> </a:t>
            </a:r>
            <a:r>
              <a:rPr lang="en-US" sz="2000" dirty="0" smtClean="0">
                <a:solidFill>
                  <a:srgbClr val="CC00CC"/>
                </a:solidFill>
              </a:rPr>
              <a:t>standard model </a:t>
            </a:r>
            <a:r>
              <a:rPr lang="en-US" sz="2000" b="0" dirty="0" smtClean="0"/>
              <a:t>of innovation may emerge and speed the adoption process. Example: TQM diffused through US firm, it become standardized</a:t>
            </a:r>
            <a:r>
              <a:rPr lang="en-US" sz="2000" b="1" i="1" dirty="0" smtClean="0"/>
              <a:t>.</a:t>
            </a:r>
          </a:p>
          <a:p>
            <a:pPr marL="609600" indent="-609600">
              <a:buFontTx/>
              <a:buAutoNum type="arabicPeriod"/>
            </a:pPr>
            <a:r>
              <a:rPr lang="en-US" sz="2000" b="0" dirty="0" smtClean="0"/>
              <a:t>The widespread diffusion of innovations often requires development of </a:t>
            </a:r>
            <a:r>
              <a:rPr lang="en-US" sz="2000" dirty="0" smtClean="0">
                <a:solidFill>
                  <a:srgbClr val="CC00CC"/>
                </a:solidFill>
              </a:rPr>
              <a:t>complementary products</a:t>
            </a:r>
            <a:r>
              <a:rPr lang="en-US" sz="2000" b="0" dirty="0" smtClean="0"/>
              <a:t>.</a:t>
            </a:r>
            <a:endParaRPr lang="en-US" sz="2000" b="0" dirty="0"/>
          </a:p>
          <a:p>
            <a:pPr marL="609600" indent="-609600">
              <a:buFontTx/>
              <a:buAutoNum type="arabicPeriod"/>
            </a:pPr>
            <a:r>
              <a:rPr lang="en-US" sz="2000" b="0" dirty="0" smtClean="0"/>
              <a:t>In order instances changes in an innovation make possible </a:t>
            </a:r>
            <a:r>
              <a:rPr lang="en-US" sz="2000" dirty="0" smtClean="0">
                <a:solidFill>
                  <a:srgbClr val="CC00CC"/>
                </a:solidFill>
              </a:rPr>
              <a:t>new applications</a:t>
            </a:r>
            <a:r>
              <a:rPr lang="en-US" sz="2000" b="0" dirty="0" smtClean="0"/>
              <a:t>, thereby facilitating its adoption beyond the originally conceived scope of its application</a:t>
            </a:r>
            <a:r>
              <a:rPr lang="en-US" sz="2000" dirty="0" smtClean="0"/>
              <a:t>. </a:t>
            </a:r>
            <a:endParaRPr lang="en-US" sz="2000" dirty="0"/>
          </a:p>
        </p:txBody>
      </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4"/>
          <p:cNvSpPr>
            <a:spLocks noGrp="1" noChangeArrowheads="1"/>
          </p:cNvSpPr>
          <p:nvPr>
            <p:ph type="ctrTitle"/>
          </p:nvPr>
        </p:nvSpPr>
        <p:spPr>
          <a:xfrm>
            <a:off x="914400" y="1485900"/>
            <a:ext cx="6965950" cy="1543050"/>
          </a:xfrm>
        </p:spPr>
        <p:txBody>
          <a:bodyPr>
            <a:scene3d>
              <a:camera prst="orthographicFront"/>
              <a:lightRig rig="threePt" dir="t"/>
            </a:scene3d>
            <a:sp3d extrusionH="57150">
              <a:bevelT w="38100" h="38100"/>
            </a:sp3d>
          </a:bodyPr>
          <a:lstStyle/>
          <a:p>
            <a:r>
              <a:rPr lang="en-US" sz="9600" dirty="0" err="1" smtClean="0">
                <a:solidFill>
                  <a:srgbClr val="FF1D1D"/>
                </a:solidFill>
                <a:effectLst>
                  <a:outerShdw blurRad="88900" dist="76200" dir="2700000" algn="tl" rotWithShape="0">
                    <a:prstClr val="black">
                      <a:alpha val="79000"/>
                    </a:prstClr>
                  </a:outerShdw>
                </a:effectLst>
                <a:latin typeface="Berlin Sans FB" panose="020E0602020502020306" pitchFamily="34" charset="0"/>
              </a:rPr>
              <a:t>Mechansim</a:t>
            </a:r>
            <a:r>
              <a:rPr lang="en-US" sz="9600" dirty="0" smtClean="0">
                <a:solidFill>
                  <a:srgbClr val="FF1D1D"/>
                </a:solidFill>
                <a:effectLst>
                  <a:outerShdw blurRad="88900" dist="76200" dir="2700000" algn="tl" rotWithShape="0">
                    <a:prstClr val="black">
                      <a:alpha val="79000"/>
                    </a:prstClr>
                  </a:outerShdw>
                </a:effectLst>
                <a:latin typeface="Berlin Sans FB" panose="020E0602020502020306" pitchFamily="34" charset="0"/>
              </a:rPr>
              <a:t> of Diffusion</a:t>
            </a:r>
            <a:endParaRPr lang="en-US" sz="9600" dirty="0">
              <a:solidFill>
                <a:srgbClr val="FF1D1D"/>
              </a:solidFill>
              <a:effectLst>
                <a:outerShdw blurRad="88900" dist="76200" dir="2700000" algn="tl" rotWithShape="0">
                  <a:prstClr val="black">
                    <a:alpha val="79000"/>
                  </a:prstClr>
                </a:outerShdw>
              </a:effectLst>
              <a:latin typeface="Berlin Sans FB" panose="020E0602020502020306" pitchFamily="34" charset="0"/>
            </a:endParaRPr>
          </a:p>
        </p:txBody>
      </p:sp>
    </p:spTree>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609600" y="400050"/>
            <a:ext cx="7924800" cy="1257300"/>
          </a:xfrm>
        </p:spPr>
        <p:txBody>
          <a:bodyPr/>
          <a:lstStyle/>
          <a:p>
            <a:r>
              <a:rPr lang="en-US" dirty="0" smtClean="0"/>
              <a:t>Mechanisms of diffusion</a:t>
            </a:r>
            <a:endParaRPr lang="en-US" dirty="0"/>
          </a:p>
        </p:txBody>
      </p:sp>
      <p:sp>
        <p:nvSpPr>
          <p:cNvPr id="84995" name="Rectangle 3"/>
          <p:cNvSpPr>
            <a:spLocks noGrp="1" noChangeArrowheads="1"/>
          </p:cNvSpPr>
          <p:nvPr>
            <p:ph idx="1"/>
          </p:nvPr>
        </p:nvSpPr>
        <p:spPr>
          <a:xfrm>
            <a:off x="631371" y="1504950"/>
            <a:ext cx="7924800" cy="2514600"/>
          </a:xfrm>
        </p:spPr>
        <p:txBody>
          <a:bodyPr/>
          <a:lstStyle/>
          <a:p>
            <a:pPr marL="0" indent="0">
              <a:buNone/>
            </a:pPr>
            <a:r>
              <a:rPr lang="en-US" sz="3600" dirty="0" smtClean="0">
                <a:solidFill>
                  <a:srgbClr val="0000FF"/>
                </a:solidFill>
                <a:effectLst>
                  <a:outerShdw blurRad="38100" dist="38100" dir="2700000" algn="tl">
                    <a:srgbClr val="000000">
                      <a:alpha val="43137"/>
                    </a:srgbClr>
                  </a:outerShdw>
                </a:effectLst>
              </a:rPr>
              <a:t>Two mechanisms </a:t>
            </a:r>
            <a:r>
              <a:rPr lang="en-US" sz="3600" dirty="0">
                <a:solidFill>
                  <a:srgbClr val="0000FF"/>
                </a:solidFill>
                <a:effectLst>
                  <a:outerShdw blurRad="38100" dist="38100" dir="2700000" algn="tl">
                    <a:srgbClr val="000000">
                      <a:alpha val="43137"/>
                    </a:srgbClr>
                  </a:outerShdw>
                </a:effectLst>
              </a:rPr>
              <a:t>by which an innovation propagates through an adopter population</a:t>
            </a:r>
          </a:p>
          <a:p>
            <a:pPr marL="609600" indent="-609600">
              <a:buFontTx/>
              <a:buAutoNum type="arabicPeriod"/>
            </a:pPr>
            <a:r>
              <a:rPr lang="en-US" sz="2800" dirty="0" smtClean="0">
                <a:solidFill>
                  <a:srgbClr val="FF0000"/>
                </a:solidFill>
                <a:effectLst>
                  <a:outerShdw blurRad="38100" dist="38100" dir="2700000" algn="tl">
                    <a:srgbClr val="000000">
                      <a:alpha val="43137"/>
                    </a:srgbClr>
                  </a:outerShdw>
                </a:effectLst>
                <a:latin typeface="Arial" panose="020B0604020202020204" pitchFamily="34" charset="0"/>
              </a:rPr>
              <a:t>Technology </a:t>
            </a:r>
            <a:r>
              <a:rPr lang="en-US" sz="2800" dirty="0">
                <a:solidFill>
                  <a:srgbClr val="FF0000"/>
                </a:solidFill>
                <a:effectLst>
                  <a:outerShdw blurRad="38100" dist="38100" dir="2700000" algn="tl">
                    <a:srgbClr val="000000">
                      <a:alpha val="43137"/>
                    </a:srgbClr>
                  </a:outerShdw>
                </a:effectLst>
                <a:latin typeface="Arial" panose="020B0604020202020204" pitchFamily="34" charset="0"/>
              </a:rPr>
              <a:t>Substitution</a:t>
            </a:r>
          </a:p>
          <a:p>
            <a:pPr marL="609600" indent="-609600">
              <a:buFontTx/>
              <a:buAutoNum type="arabicPeriod"/>
            </a:pPr>
            <a:r>
              <a:rPr lang="en-US" sz="2800" dirty="0">
                <a:solidFill>
                  <a:srgbClr val="FF0000"/>
                </a:solidFill>
                <a:effectLst>
                  <a:outerShdw blurRad="38100" dist="38100" dir="2700000" algn="tl">
                    <a:srgbClr val="000000">
                      <a:alpha val="43137"/>
                    </a:srgbClr>
                  </a:outerShdw>
                </a:effectLst>
                <a:latin typeface="Arial" panose="020B0604020202020204" pitchFamily="34" charset="0"/>
              </a:rPr>
              <a:t>Bandwagon Effect</a:t>
            </a:r>
          </a:p>
        </p:txBody>
      </p:sp>
    </p:spTree>
  </p:cSld>
  <p:clrMapOvr>
    <a:masterClrMapping/>
  </p:clrMapOvr>
  <p:transition spd="slow">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dirty="0"/>
              <a:t>1. Technology Substitution</a:t>
            </a:r>
          </a:p>
        </p:txBody>
      </p:sp>
      <p:sp>
        <p:nvSpPr>
          <p:cNvPr id="86019" name="Rectangle 3"/>
          <p:cNvSpPr>
            <a:spLocks noGrp="1" noChangeArrowheads="1"/>
          </p:cNvSpPr>
          <p:nvPr>
            <p:ph idx="1"/>
          </p:nvPr>
        </p:nvSpPr>
        <p:spPr/>
        <p:txBody>
          <a:bodyPr/>
          <a:lstStyle/>
          <a:p>
            <a:r>
              <a:rPr lang="en-US" b="0" dirty="0" smtClean="0"/>
              <a:t>The key that unlocks the doors of an adopter population for the propagation of an innovation is </a:t>
            </a:r>
            <a:r>
              <a:rPr lang="en-US" dirty="0" smtClean="0">
                <a:solidFill>
                  <a:srgbClr val="0000FF"/>
                </a:solidFill>
              </a:rPr>
              <a:t>TECHNOLOGY SUBSTITUTION.</a:t>
            </a:r>
          </a:p>
          <a:p>
            <a:r>
              <a:rPr lang="en-US" b="0" dirty="0" smtClean="0"/>
              <a:t>Technology substitution refers to the </a:t>
            </a:r>
            <a:r>
              <a:rPr lang="en-US" dirty="0" smtClean="0">
                <a:solidFill>
                  <a:srgbClr val="CC00CC"/>
                </a:solidFill>
              </a:rPr>
              <a:t>actual substitution of a new technique for the old</a:t>
            </a:r>
            <a:r>
              <a:rPr lang="en-US" b="0" dirty="0" smtClean="0">
                <a:solidFill>
                  <a:srgbClr val="CC00CC"/>
                </a:solidFill>
              </a:rPr>
              <a:t>. </a:t>
            </a:r>
            <a:r>
              <a:rPr lang="en-US" b="0" dirty="0" smtClean="0"/>
              <a:t>Many times, a new technology or an innovation displaces an already existing technique or technology during the process of being adopted.</a:t>
            </a:r>
            <a:endParaRPr lang="en-US" b="0" dirty="0">
              <a:solidFill>
                <a:srgbClr val="438E00"/>
              </a:solidFill>
            </a:endParaRPr>
          </a:p>
        </p:txBody>
      </p:sp>
    </p:spTree>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t>2. Bandwagon Effect</a:t>
            </a:r>
          </a:p>
        </p:txBody>
      </p:sp>
      <p:sp>
        <p:nvSpPr>
          <p:cNvPr id="87043" name="Rectangle 3"/>
          <p:cNvSpPr>
            <a:spLocks noGrp="1" noChangeArrowheads="1"/>
          </p:cNvSpPr>
          <p:nvPr>
            <p:ph idx="1"/>
          </p:nvPr>
        </p:nvSpPr>
        <p:spPr/>
        <p:txBody>
          <a:bodyPr/>
          <a:lstStyle/>
          <a:p>
            <a:r>
              <a:rPr lang="en-US"/>
              <a:t>Bandwagon effect focuses on the dynamic by which later adopters, in their decision to adopt an innovation, imitate the behavior of earlier adopters.</a:t>
            </a:r>
          </a:p>
          <a:p>
            <a:r>
              <a:rPr lang="en-US"/>
              <a:t>The experience with the use of an innovation increase as each successive member in the potential adopter population adopts it.</a:t>
            </a:r>
          </a:p>
        </p:txBody>
      </p:sp>
    </p:spTree>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4"/>
          <p:cNvSpPr>
            <a:spLocks noGrp="1" noChangeArrowheads="1"/>
          </p:cNvSpPr>
          <p:nvPr>
            <p:ph type="ctrTitle"/>
          </p:nvPr>
        </p:nvSpPr>
        <p:spPr>
          <a:xfrm>
            <a:off x="1066800" y="1047750"/>
            <a:ext cx="6965950" cy="1543050"/>
          </a:xfrm>
        </p:spPr>
        <p:txBody>
          <a:bodyPr/>
          <a:lstStyle/>
          <a:p>
            <a:r>
              <a:rPr lang="en-US" sz="7200"/>
              <a:t>Model of Innovation</a:t>
            </a:r>
            <a:br>
              <a:rPr lang="en-US" sz="7200"/>
            </a:br>
            <a:r>
              <a:rPr lang="en-US" sz="7200"/>
              <a:t>Adoption</a:t>
            </a:r>
          </a:p>
        </p:txBody>
      </p:sp>
    </p:spTree>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sz="4000" dirty="0"/>
              <a:t>5 </a:t>
            </a:r>
            <a:r>
              <a:rPr lang="en-US" sz="4000" dirty="0" smtClean="0"/>
              <a:t>steps the decision process</a:t>
            </a:r>
            <a:endParaRPr lang="en-US" sz="4000" dirty="0"/>
          </a:p>
        </p:txBody>
      </p:sp>
      <p:sp>
        <p:nvSpPr>
          <p:cNvPr id="91139" name="Rectangle 3"/>
          <p:cNvSpPr>
            <a:spLocks noGrp="1" noChangeArrowheads="1"/>
          </p:cNvSpPr>
          <p:nvPr>
            <p:ph idx="1"/>
          </p:nvPr>
        </p:nvSpPr>
        <p:spPr/>
        <p:txBody>
          <a:bodyPr/>
          <a:lstStyle/>
          <a:p>
            <a:pPr marL="0" indent="0">
              <a:buNone/>
            </a:pPr>
            <a:r>
              <a:rPr lang="en-US" b="1" dirty="0" smtClean="0"/>
              <a:t>The decision process that leads either an individual or a firm to adopt an innovation involve five step:</a:t>
            </a:r>
          </a:p>
          <a:p>
            <a:pPr marL="609600" indent="-609600">
              <a:buFontTx/>
              <a:buAutoNum type="arabicPeriod"/>
            </a:pPr>
            <a:r>
              <a:rPr lang="en-US" b="1" dirty="0" smtClean="0"/>
              <a:t>Awareness </a:t>
            </a:r>
          </a:p>
          <a:p>
            <a:pPr marL="609600" indent="-609600">
              <a:buFontTx/>
              <a:buAutoNum type="arabicPeriod"/>
            </a:pPr>
            <a:r>
              <a:rPr lang="en-US" b="1" dirty="0" smtClean="0"/>
              <a:t>Attitude formation</a:t>
            </a:r>
            <a:endParaRPr lang="en-US" dirty="0"/>
          </a:p>
          <a:p>
            <a:pPr marL="609600" indent="-609600">
              <a:buFontTx/>
              <a:buAutoNum type="arabicPeriod"/>
            </a:pPr>
            <a:r>
              <a:rPr lang="en-US" b="1" dirty="0" smtClean="0"/>
              <a:t>Decision </a:t>
            </a:r>
            <a:endParaRPr lang="en-US" dirty="0"/>
          </a:p>
          <a:p>
            <a:pPr marL="609600" indent="-609600">
              <a:buFontTx/>
              <a:buAutoNum type="arabicPeriod"/>
            </a:pPr>
            <a:r>
              <a:rPr lang="en-US" b="1" dirty="0" smtClean="0"/>
              <a:t>Implementation </a:t>
            </a:r>
            <a:endParaRPr lang="en-US" dirty="0"/>
          </a:p>
          <a:p>
            <a:pPr marL="609600" indent="-609600">
              <a:buFontTx/>
              <a:buAutoNum type="arabicPeriod"/>
            </a:pPr>
            <a:r>
              <a:rPr lang="en-US" b="1" dirty="0" smtClean="0"/>
              <a:t>Confirmation.</a:t>
            </a:r>
            <a:endParaRPr lang="en-US" dirty="0"/>
          </a:p>
        </p:txBody>
      </p:sp>
    </p:spTree>
  </p:cSld>
  <p:clrMapOvr>
    <a:masterClrMapping/>
  </p:clrMapOvr>
  <p:transition spd="slow">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alpha val="65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0" y="0"/>
            <a:ext cx="9144000" cy="4558963"/>
          </a:xfrm>
          <a:prstGeom prst="roundRect">
            <a:avLst>
              <a:gd name="adj" fmla="val 3126"/>
            </a:avLst>
          </a:prstGeom>
          <a:solidFill>
            <a:srgbClr val="FAD7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64" name="AutoShape 4"/>
          <p:cNvSpPr>
            <a:spLocks noChangeArrowheads="1"/>
          </p:cNvSpPr>
          <p:nvPr/>
        </p:nvSpPr>
        <p:spPr bwMode="auto">
          <a:xfrm>
            <a:off x="381000" y="2343150"/>
            <a:ext cx="1371600" cy="1085850"/>
          </a:xfrm>
          <a:prstGeom prst="rightArrow">
            <a:avLst>
              <a:gd name="adj1" fmla="val 50000"/>
              <a:gd name="adj2" fmla="val 25000"/>
            </a:avLst>
          </a:prstGeom>
          <a:ln>
            <a:headEnd/>
            <a:tailEnd/>
          </a:ln>
          <a:effectLst>
            <a:outerShdw blurRad="76200" dist="76200" dir="3000000" rotWithShape="0">
              <a:srgbClr val="000000">
                <a:alpha val="45000"/>
              </a:srgbClr>
            </a:outerShdw>
          </a:effectLst>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1400">
                <a:solidFill>
                  <a:srgbClr val="FFFFFF"/>
                </a:solidFill>
              </a:rPr>
              <a:t>1. Knowledge</a:t>
            </a:r>
          </a:p>
        </p:txBody>
      </p:sp>
      <p:sp>
        <p:nvSpPr>
          <p:cNvPr id="92165" name="AutoShape 5"/>
          <p:cNvSpPr>
            <a:spLocks noChangeArrowheads="1"/>
          </p:cNvSpPr>
          <p:nvPr/>
        </p:nvSpPr>
        <p:spPr bwMode="auto">
          <a:xfrm>
            <a:off x="2057400" y="2343150"/>
            <a:ext cx="1371600" cy="1085850"/>
          </a:xfrm>
          <a:prstGeom prst="rightArrow">
            <a:avLst>
              <a:gd name="adj1" fmla="val 50000"/>
              <a:gd name="adj2" fmla="val 25000"/>
            </a:avLst>
          </a:prstGeom>
          <a:ln>
            <a:headEnd/>
            <a:tailEnd/>
          </a:ln>
          <a:effectLst>
            <a:outerShdw blurRad="76200" dist="76200" dir="3000000" rotWithShape="0">
              <a:srgbClr val="000000">
                <a:alpha val="45000"/>
              </a:srgbClr>
            </a:outerShdw>
          </a:effectLst>
        </p:spPr>
        <p:style>
          <a:lnRef idx="0">
            <a:schemeClr val="accent3"/>
          </a:lnRef>
          <a:fillRef idx="3">
            <a:schemeClr val="accent3"/>
          </a:fillRef>
          <a:effectRef idx="3">
            <a:schemeClr val="accent3"/>
          </a:effectRef>
          <a:fontRef idx="minor">
            <a:schemeClr val="lt1"/>
          </a:fontRef>
        </p:style>
        <p:txBody>
          <a:bodyPr wrap="none" anchor="ctr"/>
          <a:lstStyle/>
          <a:p>
            <a:pPr algn="ctr"/>
            <a:r>
              <a:rPr lang="en-US" sz="1400">
                <a:solidFill>
                  <a:schemeClr val="tx1"/>
                </a:solidFill>
              </a:rPr>
              <a:t>2. Attitude</a:t>
            </a:r>
          </a:p>
          <a:p>
            <a:pPr algn="ctr"/>
            <a:r>
              <a:rPr lang="en-US" sz="1400">
                <a:solidFill>
                  <a:schemeClr val="tx1"/>
                </a:solidFill>
              </a:rPr>
              <a:t>Formation</a:t>
            </a:r>
          </a:p>
        </p:txBody>
      </p:sp>
      <p:sp>
        <p:nvSpPr>
          <p:cNvPr id="92166" name="AutoShape 6"/>
          <p:cNvSpPr>
            <a:spLocks noChangeArrowheads="1"/>
          </p:cNvSpPr>
          <p:nvPr/>
        </p:nvSpPr>
        <p:spPr bwMode="auto">
          <a:xfrm>
            <a:off x="3657600" y="2343150"/>
            <a:ext cx="1371600" cy="1085850"/>
          </a:xfrm>
          <a:prstGeom prst="rightArrow">
            <a:avLst>
              <a:gd name="adj1" fmla="val 50000"/>
              <a:gd name="adj2" fmla="val 25000"/>
            </a:avLst>
          </a:prstGeom>
          <a:ln>
            <a:headEnd/>
            <a:tailEnd/>
          </a:ln>
          <a:effectLst>
            <a:outerShdw blurRad="76200" dist="76200" dir="30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none" anchor="ctr"/>
          <a:lstStyle/>
          <a:p>
            <a:pPr algn="ctr"/>
            <a:r>
              <a:rPr lang="en-US" sz="1400">
                <a:solidFill>
                  <a:schemeClr val="tx1"/>
                </a:solidFill>
              </a:rPr>
              <a:t>3. Decision</a:t>
            </a:r>
          </a:p>
        </p:txBody>
      </p:sp>
      <p:sp>
        <p:nvSpPr>
          <p:cNvPr id="92167" name="AutoShape 7"/>
          <p:cNvSpPr>
            <a:spLocks noChangeArrowheads="1"/>
          </p:cNvSpPr>
          <p:nvPr/>
        </p:nvSpPr>
        <p:spPr bwMode="auto">
          <a:xfrm>
            <a:off x="5257800" y="2343150"/>
            <a:ext cx="1371600" cy="1085850"/>
          </a:xfrm>
          <a:prstGeom prst="rightArrow">
            <a:avLst>
              <a:gd name="adj1" fmla="val 50000"/>
              <a:gd name="adj2" fmla="val 25000"/>
            </a:avLst>
          </a:prstGeom>
          <a:ln>
            <a:headEnd/>
            <a:tailEnd/>
          </a:ln>
          <a:effectLst>
            <a:outerShdw blurRad="76200" dist="76200" dir="3000000" rotWithShape="0">
              <a:srgbClr val="000000">
                <a:alpha val="35000"/>
              </a:srgbClr>
            </a:outerShdw>
          </a:effectLst>
        </p:spPr>
        <p:style>
          <a:lnRef idx="0">
            <a:schemeClr val="accent4"/>
          </a:lnRef>
          <a:fillRef idx="3">
            <a:schemeClr val="accent4"/>
          </a:fillRef>
          <a:effectRef idx="3">
            <a:schemeClr val="accent4"/>
          </a:effectRef>
          <a:fontRef idx="minor">
            <a:schemeClr val="lt1"/>
          </a:fontRef>
        </p:style>
        <p:txBody>
          <a:bodyPr wrap="none" anchor="ctr"/>
          <a:lstStyle/>
          <a:p>
            <a:pPr algn="ctr"/>
            <a:r>
              <a:rPr lang="en-US" sz="1400">
                <a:solidFill>
                  <a:srgbClr val="FF0000"/>
                </a:solidFill>
              </a:rPr>
              <a:t>4. Implemen-</a:t>
            </a:r>
          </a:p>
          <a:p>
            <a:pPr algn="ctr"/>
            <a:r>
              <a:rPr lang="en-US" sz="1400">
                <a:solidFill>
                  <a:srgbClr val="FF0000"/>
                </a:solidFill>
              </a:rPr>
              <a:t>tation</a:t>
            </a:r>
          </a:p>
        </p:txBody>
      </p:sp>
      <p:sp>
        <p:nvSpPr>
          <p:cNvPr id="92168" name="AutoShape 8"/>
          <p:cNvSpPr>
            <a:spLocks noChangeArrowheads="1"/>
          </p:cNvSpPr>
          <p:nvPr/>
        </p:nvSpPr>
        <p:spPr bwMode="auto">
          <a:xfrm>
            <a:off x="6934200" y="2343150"/>
            <a:ext cx="1371600" cy="1085850"/>
          </a:xfrm>
          <a:prstGeom prst="rightArrow">
            <a:avLst>
              <a:gd name="adj1" fmla="val 50000"/>
              <a:gd name="adj2" fmla="val 25000"/>
            </a:avLst>
          </a:prstGeom>
          <a:ln>
            <a:headEnd/>
            <a:tailEnd/>
          </a:ln>
          <a:effectLst>
            <a:outerShdw blurRad="76200" dist="76200" dir="30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wrap="none" anchor="ctr"/>
          <a:lstStyle/>
          <a:p>
            <a:pPr algn="ctr"/>
            <a:r>
              <a:rPr lang="en-US" sz="1400">
                <a:solidFill>
                  <a:srgbClr val="FFFFFF"/>
                </a:solidFill>
              </a:rPr>
              <a:t>5. Confirma-</a:t>
            </a:r>
          </a:p>
          <a:p>
            <a:pPr algn="ctr"/>
            <a:r>
              <a:rPr lang="en-US" sz="1400">
                <a:solidFill>
                  <a:srgbClr val="FFFFFF"/>
                </a:solidFill>
              </a:rPr>
              <a:t>tion</a:t>
            </a:r>
          </a:p>
        </p:txBody>
      </p:sp>
      <p:sp>
        <p:nvSpPr>
          <p:cNvPr id="92170" name="Text Box 10"/>
          <p:cNvSpPr txBox="1">
            <a:spLocks noChangeArrowheads="1"/>
          </p:cNvSpPr>
          <p:nvPr/>
        </p:nvSpPr>
        <p:spPr bwMode="auto">
          <a:xfrm>
            <a:off x="609600" y="400050"/>
            <a:ext cx="2577950" cy="307777"/>
          </a:xfrm>
          <a:prstGeom prst="rect">
            <a:avLst/>
          </a:prstGeom>
          <a:noFill/>
          <a:ln w="12700">
            <a:noFill/>
            <a:miter lim="800000"/>
            <a:headEnd/>
            <a:tailEnd/>
          </a:ln>
          <a:effectLst/>
        </p:spPr>
        <p:txBody>
          <a:bodyPr wrap="none">
            <a:spAutoFit/>
          </a:bodyPr>
          <a:lstStyle/>
          <a:p>
            <a:r>
              <a:rPr lang="en-US" sz="1400" b="0" dirty="0">
                <a:effectLst>
                  <a:outerShdw blurRad="38100" dist="38100" dir="2700000" algn="tl">
                    <a:srgbClr val="000000">
                      <a:alpha val="43137"/>
                    </a:srgbClr>
                  </a:outerShdw>
                </a:effectLst>
              </a:rPr>
              <a:t>1. PROBLEM RECOGNITION</a:t>
            </a:r>
          </a:p>
        </p:txBody>
      </p:sp>
      <p:sp>
        <p:nvSpPr>
          <p:cNvPr id="92171" name="Text Box 11"/>
          <p:cNvSpPr txBox="1">
            <a:spLocks noChangeArrowheads="1"/>
          </p:cNvSpPr>
          <p:nvPr/>
        </p:nvSpPr>
        <p:spPr bwMode="auto">
          <a:xfrm>
            <a:off x="5181601" y="1428750"/>
            <a:ext cx="1951753" cy="307777"/>
          </a:xfrm>
          <a:prstGeom prst="rect">
            <a:avLst/>
          </a:prstGeom>
          <a:noFill/>
          <a:ln w="12700">
            <a:noFill/>
            <a:miter lim="800000"/>
            <a:headEnd/>
            <a:tailEnd/>
          </a:ln>
          <a:effectLst/>
        </p:spPr>
        <p:txBody>
          <a:bodyPr wrap="none">
            <a:spAutoFit/>
          </a:bodyPr>
          <a:lstStyle/>
          <a:p>
            <a:r>
              <a:rPr lang="en-US" sz="1400" b="0" dirty="0">
                <a:effectLst>
                  <a:outerShdw blurRad="38100" dist="38100" dir="2700000" algn="tl">
                    <a:srgbClr val="000000">
                      <a:alpha val="43137"/>
                    </a:srgbClr>
                  </a:outerShdw>
                </a:effectLst>
              </a:rPr>
              <a:t>4. IMPLEMENTATION</a:t>
            </a:r>
          </a:p>
        </p:txBody>
      </p:sp>
      <p:sp>
        <p:nvSpPr>
          <p:cNvPr id="92172" name="Text Box 12"/>
          <p:cNvSpPr txBox="1">
            <a:spLocks noChangeArrowheads="1"/>
          </p:cNvSpPr>
          <p:nvPr/>
        </p:nvSpPr>
        <p:spPr bwMode="auto">
          <a:xfrm>
            <a:off x="3581401" y="971550"/>
            <a:ext cx="1741182" cy="523220"/>
          </a:xfrm>
          <a:prstGeom prst="rect">
            <a:avLst/>
          </a:prstGeom>
          <a:noFill/>
          <a:ln w="12700">
            <a:noFill/>
            <a:miter lim="800000"/>
            <a:headEnd/>
            <a:tailEnd/>
          </a:ln>
          <a:effectLst/>
        </p:spPr>
        <p:txBody>
          <a:bodyPr wrap="none">
            <a:spAutoFit/>
          </a:bodyPr>
          <a:lstStyle/>
          <a:p>
            <a:r>
              <a:rPr lang="en-US" sz="1400" b="0" dirty="0">
                <a:effectLst>
                  <a:outerShdw blurRad="38100" dist="38100" dir="2700000" algn="tl">
                    <a:srgbClr val="000000">
                      <a:alpha val="43137"/>
                    </a:srgbClr>
                  </a:outerShdw>
                </a:effectLst>
              </a:rPr>
              <a:t>3. SOLUTION</a:t>
            </a:r>
          </a:p>
          <a:p>
            <a:r>
              <a:rPr lang="en-US" sz="1400" b="0" dirty="0">
                <a:effectLst>
                  <a:outerShdw blurRad="38100" dist="38100" dir="2700000" algn="tl">
                    <a:srgbClr val="000000">
                      <a:alpha val="43137"/>
                    </a:srgbClr>
                  </a:outerShdw>
                </a:effectLst>
              </a:rPr>
              <a:t>    DEVELOPMENT</a:t>
            </a:r>
          </a:p>
        </p:txBody>
      </p:sp>
      <p:sp>
        <p:nvSpPr>
          <p:cNvPr id="92173" name="Text Box 13"/>
          <p:cNvSpPr txBox="1">
            <a:spLocks noChangeArrowheads="1"/>
          </p:cNvSpPr>
          <p:nvPr/>
        </p:nvSpPr>
        <p:spPr bwMode="auto">
          <a:xfrm>
            <a:off x="2286000" y="800100"/>
            <a:ext cx="2701252" cy="307777"/>
          </a:xfrm>
          <a:prstGeom prst="rect">
            <a:avLst/>
          </a:prstGeom>
          <a:noFill/>
          <a:ln w="12700">
            <a:noFill/>
            <a:miter lim="800000"/>
            <a:headEnd/>
            <a:tailEnd/>
          </a:ln>
          <a:effectLst/>
        </p:spPr>
        <p:txBody>
          <a:bodyPr wrap="none">
            <a:spAutoFit/>
          </a:bodyPr>
          <a:lstStyle/>
          <a:p>
            <a:r>
              <a:rPr lang="en-US" sz="1400" b="0" dirty="0">
                <a:effectLst>
                  <a:outerShdw blurRad="38100" dist="38100" dir="2700000" algn="tl">
                    <a:srgbClr val="000000">
                      <a:alpha val="43137"/>
                    </a:srgbClr>
                  </a:outerShdw>
                </a:effectLst>
              </a:rPr>
              <a:t>2. TECHNOLOGY SELECTION</a:t>
            </a:r>
          </a:p>
        </p:txBody>
      </p:sp>
      <p:sp>
        <p:nvSpPr>
          <p:cNvPr id="92174" name="Text Box 14"/>
          <p:cNvSpPr txBox="1">
            <a:spLocks noChangeArrowheads="1"/>
          </p:cNvSpPr>
          <p:nvPr/>
        </p:nvSpPr>
        <p:spPr bwMode="auto">
          <a:xfrm>
            <a:off x="669925" y="1053703"/>
            <a:ext cx="2161489" cy="1200329"/>
          </a:xfrm>
          <a:prstGeom prst="rect">
            <a:avLst/>
          </a:prstGeom>
          <a:noFill/>
          <a:ln w="12700">
            <a:noFill/>
            <a:miter lim="800000"/>
            <a:headEnd/>
            <a:tailEnd/>
          </a:ln>
          <a:effectLst/>
        </p:spPr>
        <p:txBody>
          <a:bodyPr wrap="none">
            <a:spAutoFit/>
          </a:bodyPr>
          <a:lstStyle/>
          <a:p>
            <a:pPr marL="261938" indent="-261938"/>
            <a:r>
              <a:rPr lang="en-US" sz="1200" b="0" i="1" dirty="0">
                <a:effectLst>
                  <a:outerShdw blurRad="38100" dist="38100" dir="2700000" algn="tl">
                    <a:srgbClr val="000000">
                      <a:alpha val="43137"/>
                    </a:srgbClr>
                  </a:outerShdw>
                </a:effectLst>
              </a:rPr>
              <a:t>Characteristics</a:t>
            </a:r>
          </a:p>
          <a:p>
            <a:pPr marL="261938" indent="-261938"/>
            <a:r>
              <a:rPr lang="en-US" sz="1200" b="0" i="1" dirty="0">
                <a:effectLst>
                  <a:outerShdw blurRad="38100" dist="38100" dir="2700000" algn="tl">
                    <a:srgbClr val="000000">
                      <a:alpha val="43137"/>
                    </a:srgbClr>
                  </a:outerShdw>
                </a:effectLst>
              </a:rPr>
              <a:t>Of the Decision-</a:t>
            </a:r>
          </a:p>
          <a:p>
            <a:pPr marL="261938" indent="-261938"/>
            <a:r>
              <a:rPr lang="en-US" sz="1200" b="0" i="1" dirty="0">
                <a:effectLst>
                  <a:outerShdw blurRad="38100" dist="38100" dir="2700000" algn="tl">
                    <a:srgbClr val="000000">
                      <a:alpha val="43137"/>
                    </a:srgbClr>
                  </a:outerShdw>
                </a:effectLst>
              </a:rPr>
              <a:t>Making Unit</a:t>
            </a:r>
          </a:p>
          <a:p>
            <a:pPr marL="261938" indent="-261938">
              <a:buFontTx/>
              <a:buAutoNum type="arabicPeriod"/>
            </a:pPr>
            <a:r>
              <a:rPr lang="en-US" sz="1200" b="0" dirty="0">
                <a:effectLst>
                  <a:outerShdw blurRad="38100" dist="38100" dir="2700000" algn="tl">
                    <a:srgbClr val="000000">
                      <a:alpha val="43137"/>
                    </a:srgbClr>
                  </a:outerShdw>
                </a:effectLst>
              </a:rPr>
              <a:t>Socioeconomic Factor</a:t>
            </a:r>
          </a:p>
          <a:p>
            <a:pPr marL="261938" indent="-261938">
              <a:buFontTx/>
              <a:buAutoNum type="arabicPeriod"/>
            </a:pPr>
            <a:r>
              <a:rPr lang="en-US" sz="1200" b="0" dirty="0">
                <a:effectLst>
                  <a:outerShdw blurRad="38100" dist="38100" dir="2700000" algn="tl">
                    <a:srgbClr val="000000">
                      <a:alpha val="43137"/>
                    </a:srgbClr>
                  </a:outerShdw>
                </a:effectLst>
              </a:rPr>
              <a:t>Personality Variables</a:t>
            </a:r>
          </a:p>
          <a:p>
            <a:pPr marL="261938" indent="-261938">
              <a:buFontTx/>
              <a:buAutoNum type="arabicPeriod"/>
            </a:pPr>
            <a:r>
              <a:rPr lang="en-US" sz="1200" b="0" dirty="0">
                <a:effectLst>
                  <a:outerShdw blurRad="38100" dist="38100" dir="2700000" algn="tl">
                    <a:srgbClr val="000000">
                      <a:alpha val="43137"/>
                    </a:srgbClr>
                  </a:outerShdw>
                </a:effectLst>
              </a:rPr>
              <a:t>Communication Behavior</a:t>
            </a:r>
          </a:p>
        </p:txBody>
      </p:sp>
      <p:sp>
        <p:nvSpPr>
          <p:cNvPr id="92175" name="Line 15"/>
          <p:cNvSpPr>
            <a:spLocks noChangeShapeType="1"/>
          </p:cNvSpPr>
          <p:nvPr/>
        </p:nvSpPr>
        <p:spPr bwMode="auto">
          <a:xfrm>
            <a:off x="1066800" y="2250876"/>
            <a:ext cx="0" cy="206573"/>
          </a:xfrm>
          <a:prstGeom prst="line">
            <a:avLst/>
          </a:prstGeom>
          <a:noFill/>
          <a:ln w="12700">
            <a:solidFill>
              <a:schemeClr val="tx1"/>
            </a:solidFill>
            <a:round/>
            <a:headEnd/>
            <a:tailEnd type="triangle" w="med" len="med"/>
          </a:ln>
          <a:effectLst/>
        </p:spPr>
        <p:txBody>
          <a:bodyPr/>
          <a:lstStyle/>
          <a:p>
            <a:endParaRPr lang="en-US"/>
          </a:p>
        </p:txBody>
      </p:sp>
      <p:sp>
        <p:nvSpPr>
          <p:cNvPr id="92176" name="Text Box 16"/>
          <p:cNvSpPr txBox="1">
            <a:spLocks noChangeArrowheads="1"/>
          </p:cNvSpPr>
          <p:nvPr/>
        </p:nvSpPr>
        <p:spPr bwMode="auto">
          <a:xfrm>
            <a:off x="1905000" y="3543300"/>
            <a:ext cx="1505092" cy="1015663"/>
          </a:xfrm>
          <a:prstGeom prst="rect">
            <a:avLst/>
          </a:prstGeom>
          <a:noFill/>
          <a:ln w="12700">
            <a:noFill/>
            <a:miter lim="800000"/>
            <a:headEnd/>
            <a:tailEnd/>
          </a:ln>
          <a:effectLst/>
        </p:spPr>
        <p:txBody>
          <a:bodyPr wrap="none">
            <a:spAutoFit/>
          </a:bodyPr>
          <a:lstStyle/>
          <a:p>
            <a:r>
              <a:rPr lang="en-US" sz="1200" b="0" dirty="0">
                <a:effectLst>
                  <a:outerShdw blurRad="38100" dist="38100" dir="2700000" algn="tl">
                    <a:srgbClr val="000000">
                      <a:alpha val="43137"/>
                    </a:srgbClr>
                  </a:outerShdw>
                </a:effectLst>
              </a:rPr>
              <a:t>Relative Advantage</a:t>
            </a:r>
          </a:p>
          <a:p>
            <a:r>
              <a:rPr lang="en-US" sz="1200" b="0" dirty="0">
                <a:effectLst>
                  <a:outerShdw blurRad="38100" dist="38100" dir="2700000" algn="tl">
                    <a:srgbClr val="000000">
                      <a:alpha val="43137"/>
                    </a:srgbClr>
                  </a:outerShdw>
                </a:effectLst>
              </a:rPr>
              <a:t>Compatibility</a:t>
            </a:r>
          </a:p>
          <a:p>
            <a:r>
              <a:rPr lang="en-US" sz="1200" b="0" dirty="0">
                <a:effectLst>
                  <a:outerShdw blurRad="38100" dist="38100" dir="2700000" algn="tl">
                    <a:srgbClr val="000000">
                      <a:alpha val="43137"/>
                    </a:srgbClr>
                  </a:outerShdw>
                </a:effectLst>
              </a:rPr>
              <a:t>Complexity</a:t>
            </a:r>
          </a:p>
          <a:p>
            <a:r>
              <a:rPr lang="en-US" sz="1200" b="0" dirty="0" err="1">
                <a:effectLst>
                  <a:outerShdw blurRad="38100" dist="38100" dir="2700000" algn="tl">
                    <a:srgbClr val="000000">
                      <a:alpha val="43137"/>
                    </a:srgbClr>
                  </a:outerShdw>
                </a:effectLst>
              </a:rPr>
              <a:t>Trialability</a:t>
            </a:r>
            <a:endParaRPr lang="en-US" sz="1200" b="0" dirty="0">
              <a:effectLst>
                <a:outerShdw blurRad="38100" dist="38100" dir="2700000" algn="tl">
                  <a:srgbClr val="000000">
                    <a:alpha val="43137"/>
                  </a:srgbClr>
                </a:outerShdw>
              </a:effectLst>
            </a:endParaRPr>
          </a:p>
          <a:p>
            <a:r>
              <a:rPr lang="en-US" sz="1200" b="0" dirty="0" err="1">
                <a:effectLst>
                  <a:outerShdw blurRad="38100" dist="38100" dir="2700000" algn="tl">
                    <a:srgbClr val="000000">
                      <a:alpha val="43137"/>
                    </a:srgbClr>
                  </a:outerShdw>
                </a:effectLst>
              </a:rPr>
              <a:t>Observability</a:t>
            </a:r>
            <a:endParaRPr lang="en-US" sz="1200" b="0" dirty="0">
              <a:effectLst>
                <a:outerShdw blurRad="38100" dist="38100" dir="2700000" algn="tl">
                  <a:srgbClr val="000000">
                    <a:alpha val="43137"/>
                  </a:srgbClr>
                </a:outerShdw>
              </a:effectLst>
            </a:endParaRPr>
          </a:p>
        </p:txBody>
      </p:sp>
      <p:sp>
        <p:nvSpPr>
          <p:cNvPr id="92177" name="Line 17"/>
          <p:cNvSpPr>
            <a:spLocks noChangeShapeType="1"/>
          </p:cNvSpPr>
          <p:nvPr/>
        </p:nvSpPr>
        <p:spPr bwMode="auto">
          <a:xfrm flipV="1">
            <a:off x="2590800" y="3200400"/>
            <a:ext cx="0" cy="285750"/>
          </a:xfrm>
          <a:prstGeom prst="line">
            <a:avLst/>
          </a:prstGeom>
          <a:noFill/>
          <a:ln w="12700">
            <a:solidFill>
              <a:schemeClr val="tx1"/>
            </a:solidFill>
            <a:round/>
            <a:headEnd/>
            <a:tailEnd type="triangle" w="med" len="med"/>
          </a:ln>
          <a:effectLst/>
        </p:spPr>
        <p:txBody>
          <a:bodyPr/>
          <a:lstStyle/>
          <a:p>
            <a:endParaRPr lang="en-US"/>
          </a:p>
        </p:txBody>
      </p:sp>
      <p:sp>
        <p:nvSpPr>
          <p:cNvPr id="92178" name="Line 18"/>
          <p:cNvSpPr>
            <a:spLocks noChangeShapeType="1"/>
          </p:cNvSpPr>
          <p:nvPr/>
        </p:nvSpPr>
        <p:spPr bwMode="auto">
          <a:xfrm>
            <a:off x="4343400" y="3257550"/>
            <a:ext cx="0" cy="285750"/>
          </a:xfrm>
          <a:prstGeom prst="line">
            <a:avLst/>
          </a:prstGeom>
          <a:noFill/>
          <a:ln w="12700">
            <a:solidFill>
              <a:schemeClr val="tx1"/>
            </a:solidFill>
            <a:round/>
            <a:headEnd/>
            <a:tailEnd type="triangle" w="med" len="med"/>
          </a:ln>
          <a:effectLst/>
        </p:spPr>
        <p:txBody>
          <a:bodyPr/>
          <a:lstStyle/>
          <a:p>
            <a:endParaRPr lang="en-US"/>
          </a:p>
        </p:txBody>
      </p:sp>
      <p:sp>
        <p:nvSpPr>
          <p:cNvPr id="92179" name="Line 19"/>
          <p:cNvSpPr>
            <a:spLocks noChangeShapeType="1"/>
          </p:cNvSpPr>
          <p:nvPr/>
        </p:nvSpPr>
        <p:spPr bwMode="auto">
          <a:xfrm flipH="1">
            <a:off x="4343400" y="3600450"/>
            <a:ext cx="0" cy="342900"/>
          </a:xfrm>
          <a:prstGeom prst="line">
            <a:avLst/>
          </a:prstGeom>
          <a:noFill/>
          <a:ln w="12700">
            <a:solidFill>
              <a:schemeClr val="tx1"/>
            </a:solidFill>
            <a:round/>
            <a:headEnd/>
            <a:tailEnd type="triangle" w="med" len="med"/>
          </a:ln>
          <a:effectLst/>
        </p:spPr>
        <p:txBody>
          <a:bodyPr/>
          <a:lstStyle/>
          <a:p>
            <a:endParaRPr lang="en-US"/>
          </a:p>
        </p:txBody>
      </p:sp>
      <p:sp>
        <p:nvSpPr>
          <p:cNvPr id="92180" name="Line 20"/>
          <p:cNvSpPr>
            <a:spLocks noChangeShapeType="1"/>
          </p:cNvSpPr>
          <p:nvPr/>
        </p:nvSpPr>
        <p:spPr bwMode="auto">
          <a:xfrm>
            <a:off x="4419600" y="3543300"/>
            <a:ext cx="304800" cy="57150"/>
          </a:xfrm>
          <a:prstGeom prst="line">
            <a:avLst/>
          </a:prstGeom>
          <a:noFill/>
          <a:ln w="12700">
            <a:solidFill>
              <a:schemeClr val="tx1"/>
            </a:solidFill>
            <a:round/>
            <a:headEnd/>
            <a:tailEnd type="triangle" w="med" len="med"/>
          </a:ln>
          <a:effectLst/>
        </p:spPr>
        <p:txBody>
          <a:bodyPr/>
          <a:lstStyle/>
          <a:p>
            <a:endParaRPr lang="en-US"/>
          </a:p>
        </p:txBody>
      </p:sp>
      <p:sp>
        <p:nvSpPr>
          <p:cNvPr id="92181" name="Text Box 21"/>
          <p:cNvSpPr txBox="1">
            <a:spLocks noChangeArrowheads="1"/>
          </p:cNvSpPr>
          <p:nvPr/>
        </p:nvSpPr>
        <p:spPr bwMode="auto">
          <a:xfrm>
            <a:off x="4784725" y="3511154"/>
            <a:ext cx="788999" cy="276999"/>
          </a:xfrm>
          <a:prstGeom prst="rect">
            <a:avLst/>
          </a:prstGeom>
          <a:noFill/>
          <a:ln w="12700">
            <a:noFill/>
            <a:miter lim="800000"/>
            <a:headEnd/>
            <a:tailEnd/>
          </a:ln>
          <a:effectLst/>
        </p:spPr>
        <p:txBody>
          <a:bodyPr wrap="none">
            <a:spAutoFit/>
          </a:bodyPr>
          <a:lstStyle/>
          <a:p>
            <a:r>
              <a:rPr lang="en-US" sz="1200" b="0" dirty="0">
                <a:effectLst>
                  <a:outerShdw blurRad="38100" dist="38100" dir="2700000" algn="tl">
                    <a:srgbClr val="000000">
                      <a:alpha val="43137"/>
                    </a:srgbClr>
                  </a:outerShdw>
                </a:effectLst>
              </a:rPr>
              <a:t>Adoption</a:t>
            </a:r>
          </a:p>
        </p:txBody>
      </p:sp>
      <p:sp>
        <p:nvSpPr>
          <p:cNvPr id="92182" name="Line 22"/>
          <p:cNvSpPr>
            <a:spLocks noChangeShapeType="1"/>
          </p:cNvSpPr>
          <p:nvPr/>
        </p:nvSpPr>
        <p:spPr bwMode="auto">
          <a:xfrm>
            <a:off x="4419600" y="3943350"/>
            <a:ext cx="457200" cy="228600"/>
          </a:xfrm>
          <a:prstGeom prst="line">
            <a:avLst/>
          </a:prstGeom>
          <a:noFill/>
          <a:ln w="12700">
            <a:solidFill>
              <a:schemeClr val="tx1"/>
            </a:solidFill>
            <a:round/>
            <a:headEnd/>
            <a:tailEnd type="triangle" w="med" len="med"/>
          </a:ln>
          <a:effectLst/>
        </p:spPr>
        <p:txBody>
          <a:bodyPr/>
          <a:lstStyle/>
          <a:p>
            <a:endParaRPr lang="en-US"/>
          </a:p>
        </p:txBody>
      </p:sp>
      <p:sp>
        <p:nvSpPr>
          <p:cNvPr id="92183" name="Text Box 23"/>
          <p:cNvSpPr txBox="1">
            <a:spLocks noChangeArrowheads="1"/>
          </p:cNvSpPr>
          <p:nvPr/>
        </p:nvSpPr>
        <p:spPr bwMode="auto">
          <a:xfrm>
            <a:off x="5029201" y="4057650"/>
            <a:ext cx="822661" cy="276999"/>
          </a:xfrm>
          <a:prstGeom prst="rect">
            <a:avLst/>
          </a:prstGeom>
          <a:noFill/>
          <a:ln w="12700">
            <a:noFill/>
            <a:miter lim="800000"/>
            <a:headEnd/>
            <a:tailEnd/>
          </a:ln>
          <a:effectLst/>
        </p:spPr>
        <p:txBody>
          <a:bodyPr wrap="none">
            <a:spAutoFit/>
          </a:bodyPr>
          <a:lstStyle/>
          <a:p>
            <a:r>
              <a:rPr lang="en-US" sz="1200" b="0" dirty="0">
                <a:effectLst>
                  <a:outerShdw blurRad="38100" dist="38100" dir="2700000" algn="tl">
                    <a:srgbClr val="000000">
                      <a:alpha val="43137"/>
                    </a:srgbClr>
                  </a:outerShdw>
                </a:effectLst>
              </a:rPr>
              <a:t>Rejection</a:t>
            </a:r>
          </a:p>
        </p:txBody>
      </p:sp>
      <p:sp>
        <p:nvSpPr>
          <p:cNvPr id="92184" name="Text Box 24"/>
          <p:cNvSpPr txBox="1">
            <a:spLocks noChangeArrowheads="1"/>
          </p:cNvSpPr>
          <p:nvPr/>
        </p:nvSpPr>
        <p:spPr bwMode="auto">
          <a:xfrm>
            <a:off x="0" y="4793218"/>
            <a:ext cx="3829050" cy="369332"/>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a:spAutoFit/>
          </a:bodyPr>
          <a:lstStyle/>
          <a:p>
            <a:r>
              <a:rPr lang="en-US">
                <a:solidFill>
                  <a:srgbClr val="FFFFFF"/>
                </a:solidFill>
              </a:rPr>
              <a:t>STAGES IN DECISION TO ADOPT</a:t>
            </a:r>
          </a:p>
        </p:txBody>
      </p:sp>
      <p:sp>
        <p:nvSpPr>
          <p:cNvPr id="22" name="Text Box 11"/>
          <p:cNvSpPr txBox="1">
            <a:spLocks noChangeArrowheads="1"/>
          </p:cNvSpPr>
          <p:nvPr/>
        </p:nvSpPr>
        <p:spPr bwMode="auto">
          <a:xfrm>
            <a:off x="6705600" y="1943100"/>
            <a:ext cx="1755096" cy="307777"/>
          </a:xfrm>
          <a:prstGeom prst="rect">
            <a:avLst/>
          </a:prstGeom>
          <a:noFill/>
          <a:ln w="12700">
            <a:noFill/>
            <a:miter lim="800000"/>
            <a:headEnd/>
            <a:tailEnd/>
          </a:ln>
          <a:effectLst/>
        </p:spPr>
        <p:txBody>
          <a:bodyPr wrap="none">
            <a:spAutoFit/>
          </a:bodyPr>
          <a:lstStyle/>
          <a:p>
            <a:r>
              <a:rPr lang="en-US" sz="1400" b="0" dirty="0" smtClean="0">
                <a:effectLst>
                  <a:outerShdw blurRad="38100" dist="38100" dir="2700000" algn="tl">
                    <a:srgbClr val="000000">
                      <a:alpha val="43137"/>
                    </a:srgbClr>
                  </a:outerShdw>
                </a:effectLst>
              </a:rPr>
              <a:t>5. CONFIRMATION</a:t>
            </a:r>
            <a:endParaRPr lang="en-US" sz="1400" b="0" dirty="0">
              <a:effectLst>
                <a:outerShdw blurRad="38100" dist="38100" dir="2700000" algn="tl">
                  <a:srgbClr val="000000">
                    <a:alpha val="43137"/>
                  </a:srgbClr>
                </a:outerShdw>
              </a:effectLst>
            </a:endParaRPr>
          </a:p>
        </p:txBody>
      </p:sp>
    </p:spTree>
  </p:cSld>
  <p:clrMapOvr>
    <a:masterClrMapping/>
  </p:clrMapOvr>
  <p:transition spd="slow">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Shifting Characteristics of Adopters Over Time</a:t>
            </a:r>
          </a:p>
        </p:txBody>
      </p:sp>
      <p:sp>
        <p:nvSpPr>
          <p:cNvPr id="95235" name="Rectangle 3"/>
          <p:cNvSpPr>
            <a:spLocks noGrp="1" noChangeArrowheads="1"/>
          </p:cNvSpPr>
          <p:nvPr>
            <p:ph idx="1"/>
          </p:nvPr>
        </p:nvSpPr>
        <p:spPr>
          <a:xfrm>
            <a:off x="609600" y="1657350"/>
            <a:ext cx="7924800" cy="3200400"/>
          </a:xfrm>
        </p:spPr>
        <p:txBody>
          <a:bodyPr/>
          <a:lstStyle/>
          <a:p>
            <a:r>
              <a:rPr lang="en-US"/>
              <a:t>Innovator</a:t>
            </a:r>
          </a:p>
          <a:p>
            <a:r>
              <a:rPr lang="en-US"/>
              <a:t>Early adopters</a:t>
            </a:r>
          </a:p>
          <a:p>
            <a:r>
              <a:rPr lang="en-US"/>
              <a:t>Early majority</a:t>
            </a:r>
          </a:p>
          <a:p>
            <a:r>
              <a:rPr lang="en-US"/>
              <a:t>Late majority</a:t>
            </a:r>
          </a:p>
          <a:p>
            <a:r>
              <a:rPr lang="en-US"/>
              <a:t>Laggard</a:t>
            </a:r>
          </a:p>
        </p:txBody>
      </p:sp>
    </p:spTree>
  </p:cSld>
  <p:clrMapOvr>
    <a:masterClrMapping/>
  </p:clrMapOvr>
  <p:transition spd="slow">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ounded Rectangle 1"/>
          <p:cNvSpPr/>
          <p:nvPr/>
        </p:nvSpPr>
        <p:spPr>
          <a:xfrm>
            <a:off x="228600" y="133350"/>
            <a:ext cx="8686800" cy="4343400"/>
          </a:xfrm>
          <a:prstGeom prst="roundRect">
            <a:avLst>
              <a:gd name="adj" fmla="val 2632"/>
            </a:avLst>
          </a:prstGeom>
          <a:effectLst>
            <a:outerShdw blurRad="76200" dist="76200" dir="2400000" rotWithShape="0">
              <a:srgbClr val="000000">
                <a:alpha val="35000"/>
              </a:srgbClr>
            </a:outerShdw>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aphicFrame>
        <p:nvGraphicFramePr>
          <p:cNvPr id="98466" name="Group 162"/>
          <p:cNvGraphicFramePr>
            <a:graphicFrameLocks noGrp="1"/>
          </p:cNvGraphicFramePr>
          <p:nvPr>
            <p:ph/>
            <p:extLst>
              <p:ext uri="{D42A27DB-BD31-4B8C-83A1-F6EECF244321}">
                <p14:modId xmlns:p14="http://schemas.microsoft.com/office/powerpoint/2010/main" val="3999278276"/>
              </p:ext>
            </p:extLst>
          </p:nvPr>
        </p:nvGraphicFramePr>
        <p:xfrm>
          <a:off x="533400" y="980551"/>
          <a:ext cx="8153400" cy="3115199"/>
        </p:xfrm>
        <a:graphic>
          <a:graphicData uri="http://schemas.openxmlformats.org/drawingml/2006/table">
            <a:tbl>
              <a:tblPr/>
              <a:tblGrid>
                <a:gridCol w="1461721"/>
                <a:gridCol w="1307856"/>
                <a:gridCol w="1384788"/>
                <a:gridCol w="1282212"/>
                <a:gridCol w="1333500"/>
                <a:gridCol w="1383323"/>
              </a:tblGrid>
              <a:tr h="428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Factor</a:t>
                      </a:r>
                    </a:p>
                  </a:txBody>
                  <a:tcPr marT="34290" marB="34290" anchor="b"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Innovator</a:t>
                      </a:r>
                    </a:p>
                  </a:txBody>
                  <a:tcPr marT="34290" marB="34290" anchor="b" horzOverflow="overflow">
                    <a:lnL w="12700" cap="flat" cmpd="sng" algn="ctr">
                      <a:solidFill>
                        <a:schemeClr val="tx1"/>
                      </a:solidFill>
                      <a:prstDash val="solid"/>
                      <a:round/>
                      <a:headEnd type="none" w="med" len="med"/>
                      <a:tailEnd type="none" w="med" len="med"/>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Early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Adopter</a:t>
                      </a:r>
                    </a:p>
                  </a:txBody>
                  <a:tcPr marT="34290" marB="34290" anchor="b"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Early</a:t>
                      </a:r>
                      <a:endParaRPr kumimoji="0" lang="en-US" sz="1200" b="1" i="1" u="none" strike="noStrike" cap="none" normalizeH="0" baseline="0" dirty="0" smtClean="0">
                        <a:ln>
                          <a:noFill/>
                        </a:ln>
                        <a:solidFill>
                          <a:schemeClr val="tx1"/>
                        </a:solidFill>
                        <a:effectLst/>
                        <a:latin typeface="AGaramond"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Majority</a:t>
                      </a:r>
                    </a:p>
                  </a:txBody>
                  <a:tcPr marT="34290" marB="34290" anchor="b"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Late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majority</a:t>
                      </a:r>
                    </a:p>
                  </a:txBody>
                  <a:tcPr marT="34290" marB="34290" anchor="b"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smtClean="0">
                          <a:ln>
                            <a:noFill/>
                          </a:ln>
                          <a:solidFill>
                            <a:schemeClr val="tx1"/>
                          </a:solidFill>
                          <a:effectLst/>
                          <a:latin typeface="AGaramond" pitchFamily="18" charset="0"/>
                        </a:rPr>
                        <a:t>Laggard</a:t>
                      </a:r>
                    </a:p>
                  </a:txBody>
                  <a:tcPr marT="34290" marB="34290" anchor="b"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r>
              <a:tr h="641747">
                <a:tc>
                  <a:txBody>
                    <a:bodyPr/>
                    <a:lstStyle/>
                    <a:p>
                      <a:pPr marL="174625" marR="0" lvl="0" indent="-174625"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1. Socioeconomic Status</a:t>
                      </a:r>
                    </a:p>
                  </a:txBody>
                  <a:tcPr marT="34290" marB="34290"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High</a:t>
                      </a:r>
                    </a:p>
                  </a:txBody>
                  <a:tcPr marT="34290" marB="34290"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Garamond" pitchFamily="18" charset="0"/>
                      </a:endParaRPr>
                    </a:p>
                  </a:txBody>
                  <a:tcPr marT="34290" marB="3429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Garamond" pitchFamily="18" charset="0"/>
                      </a:endParaRPr>
                    </a:p>
                  </a:txBody>
                  <a:tcPr marT="34290" marB="3429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Low</a:t>
                      </a:r>
                    </a:p>
                  </a:txBody>
                  <a:tcPr marT="34290" marB="3429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963216">
                <a:tc>
                  <a:txBody>
                    <a:bodyPr/>
                    <a:lstStyle/>
                    <a:p>
                      <a:pPr marL="174625" marR="0" lvl="0" indent="-174625"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2. Personality Variable</a:t>
                      </a:r>
                    </a:p>
                  </a:txBody>
                  <a:tcPr marT="34290" marB="34290"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High on:</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Empathy</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Rationality</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Abstraction</a:t>
                      </a:r>
                    </a:p>
                  </a:txBody>
                  <a:tcPr marT="34290" marB="34290"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Garamond" pitchFamily="18"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Low on:</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Empathy</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Rationality</a:t>
                      </a:r>
                    </a:p>
                    <a:p>
                      <a:pPr marL="0" marR="0" lvl="0" indent="0" algn="l" defTabSz="914400" rtl="0" eaLnBrk="1" fontAlgn="base" latinLnBrk="0" hangingPunct="1">
                        <a:lnSpc>
                          <a:spcPct val="100000"/>
                        </a:lnSpc>
                        <a:spcBef>
                          <a:spcPct val="20000"/>
                        </a:spcBef>
                        <a:spcAft>
                          <a:spcPct val="0"/>
                        </a:spcAft>
                        <a:buClrTx/>
                        <a:buSzTx/>
                        <a:buFontTx/>
                        <a:buBlip>
                          <a:blip r:embed="rId3"/>
                        </a:buBlip>
                        <a:tabLst/>
                      </a:pPr>
                      <a:r>
                        <a:rPr kumimoji="0" lang="en-US" sz="1200" b="0" i="0" u="none" strike="noStrike" cap="none" normalizeH="0" baseline="0" dirty="0" smtClean="0">
                          <a:ln>
                            <a:noFill/>
                          </a:ln>
                          <a:solidFill>
                            <a:schemeClr val="tx1"/>
                          </a:solidFill>
                          <a:effectLst/>
                          <a:latin typeface="AGaramond" pitchFamily="18" charset="0"/>
                        </a:rPr>
                        <a:t>Abstraction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cap="flat">
                      <a:noFill/>
                    </a:lnR>
                    <a:lnT>
                      <a:noFill/>
                    </a:lnT>
                    <a:lnB>
                      <a:noFill/>
                    </a:lnB>
                    <a:lnTlToBr>
                      <a:noFill/>
                    </a:lnTlToBr>
                    <a:lnBlToTr>
                      <a:noFill/>
                    </a:lnBlToTr>
                    <a:noFill/>
                  </a:tcPr>
                </a:tc>
              </a:tr>
              <a:tr h="779860">
                <a:tc>
                  <a:txBody>
                    <a:bodyPr/>
                    <a:lstStyle/>
                    <a:p>
                      <a:pPr marL="174625" marR="0" lvl="0" indent="-174625"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3. Communication Behavior</a:t>
                      </a:r>
                    </a:p>
                  </a:txBody>
                  <a:tcPr marT="34290" marB="34290" horzOverflow="overflow">
                    <a:lnL cap="flat">
                      <a:noFill/>
                    </a:lnL>
                    <a:lnR w="12700"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High 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Commupnication Behavior</a:t>
                      </a:r>
                    </a:p>
                  </a:txBody>
                  <a:tcPr marT="34290" marB="34290" horzOverflow="overflow">
                    <a:lnL w="12700" cap="flat" cmpd="sng" algn="ctr">
                      <a:solidFill>
                        <a:schemeClr val="tx1"/>
                      </a:solidFill>
                      <a:prstDash val="solid"/>
                      <a:round/>
                      <a:headEnd type="none" w="med" len="med"/>
                      <a:tailEnd type="none" w="med" len="med"/>
                    </a:lnL>
                    <a:lnR>
                      <a:noFill/>
                    </a:lnR>
                    <a:lnT>
                      <a:noFill/>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High 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Opinion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smtClean="0">
                          <a:ln>
                            <a:noFill/>
                          </a:ln>
                          <a:solidFill>
                            <a:schemeClr val="tx1"/>
                          </a:solidFill>
                          <a:effectLst/>
                          <a:latin typeface="AGaramond" pitchFamily="18" charset="0"/>
                        </a:rPr>
                        <a:t>Leadership</a:t>
                      </a:r>
                    </a:p>
                  </a:txBody>
                  <a:tcPr marT="34290" marB="34290" horzOverflow="overflow">
                    <a:lnL>
                      <a:noFill/>
                    </a:lnL>
                    <a:lnR>
                      <a:noFill/>
                    </a:lnR>
                    <a:lnT>
                      <a:noFill/>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a:noFill/>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a:noFill/>
                    </a:lnR>
                    <a:lnT>
                      <a:noFill/>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Low 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Garamond" pitchFamily="18" charset="0"/>
                        </a:rPr>
                        <a:t>Communication </a:t>
                      </a:r>
                      <a:r>
                        <a:rPr kumimoji="0" lang="en-US" sz="1200" b="0" i="0" u="none" strike="noStrike" cap="none" normalizeH="0" baseline="0" dirty="0" smtClean="0">
                          <a:ln>
                            <a:noFill/>
                          </a:ln>
                          <a:solidFill>
                            <a:schemeClr val="tx1"/>
                          </a:solidFill>
                          <a:effectLst/>
                          <a:latin typeface="AGaramond" pitchFamily="18" charset="0"/>
                        </a:rPr>
                        <a:t>Behavior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Garamond" pitchFamily="18" charset="0"/>
                      </a:endParaRPr>
                    </a:p>
                  </a:txBody>
                  <a:tcPr marT="34290" marB="34290" horzOverflow="overflow">
                    <a:lnL>
                      <a:noFill/>
                    </a:lnL>
                    <a:lnR cap="flat">
                      <a:noFill/>
                    </a:lnR>
                    <a:lnT>
                      <a:noFill/>
                    </a:lnT>
                    <a:lnB w="31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98465" name="Group 161"/>
          <p:cNvGrpSpPr>
            <a:grpSpLocks/>
          </p:cNvGrpSpPr>
          <p:nvPr/>
        </p:nvGrpSpPr>
        <p:grpSpPr bwMode="auto">
          <a:xfrm>
            <a:off x="2667000" y="1543050"/>
            <a:ext cx="4419600" cy="1543050"/>
            <a:chOff x="1680" y="1296"/>
            <a:chExt cx="2784" cy="1296"/>
          </a:xfrm>
        </p:grpSpPr>
        <p:sp>
          <p:nvSpPr>
            <p:cNvPr id="98454" name="Line 150"/>
            <p:cNvSpPr>
              <a:spLocks noChangeShapeType="1"/>
            </p:cNvSpPr>
            <p:nvPr/>
          </p:nvSpPr>
          <p:spPr bwMode="auto">
            <a:xfrm>
              <a:off x="1680" y="1296"/>
              <a:ext cx="2784" cy="0"/>
            </a:xfrm>
            <a:prstGeom prst="line">
              <a:avLst/>
            </a:prstGeom>
            <a:noFill/>
            <a:ln w="12700">
              <a:solidFill>
                <a:schemeClr val="tx1"/>
              </a:solidFill>
              <a:round/>
              <a:headEnd/>
              <a:tailEnd type="triangle" w="med" len="med"/>
            </a:ln>
            <a:effectLst/>
          </p:spPr>
          <p:txBody>
            <a:bodyPr/>
            <a:lstStyle/>
            <a:p>
              <a:endParaRPr lang="en-US"/>
            </a:p>
          </p:txBody>
        </p:sp>
        <p:sp>
          <p:nvSpPr>
            <p:cNvPr id="98455" name="Line 151"/>
            <p:cNvSpPr>
              <a:spLocks noChangeShapeType="1"/>
            </p:cNvSpPr>
            <p:nvPr/>
          </p:nvSpPr>
          <p:spPr bwMode="auto">
            <a:xfrm>
              <a:off x="2112" y="2112"/>
              <a:ext cx="2352" cy="0"/>
            </a:xfrm>
            <a:prstGeom prst="line">
              <a:avLst/>
            </a:prstGeom>
            <a:noFill/>
            <a:ln w="12700">
              <a:solidFill>
                <a:schemeClr val="tx1"/>
              </a:solidFill>
              <a:round/>
              <a:headEnd/>
              <a:tailEnd type="triangle" w="med" len="med"/>
            </a:ln>
            <a:effectLst/>
          </p:spPr>
          <p:txBody>
            <a:bodyPr/>
            <a:lstStyle/>
            <a:p>
              <a:endParaRPr lang="en-US"/>
            </a:p>
          </p:txBody>
        </p:sp>
        <p:sp>
          <p:nvSpPr>
            <p:cNvPr id="98456" name="Line 152"/>
            <p:cNvSpPr>
              <a:spLocks noChangeShapeType="1"/>
            </p:cNvSpPr>
            <p:nvPr/>
          </p:nvSpPr>
          <p:spPr bwMode="auto">
            <a:xfrm>
              <a:off x="1872" y="2592"/>
              <a:ext cx="2592" cy="0"/>
            </a:xfrm>
            <a:prstGeom prst="line">
              <a:avLst/>
            </a:prstGeom>
            <a:noFill/>
            <a:ln w="12700">
              <a:solidFill>
                <a:schemeClr val="tx1"/>
              </a:solidFill>
              <a:round/>
              <a:headEnd/>
              <a:tailEnd type="triangle" w="med" len="med"/>
            </a:ln>
            <a:effectLst/>
          </p:spPr>
          <p:txBody>
            <a:bodyPr/>
            <a:lstStyle/>
            <a:p>
              <a:endParaRPr lang="en-US"/>
            </a:p>
          </p:txBody>
        </p:sp>
      </p:grpSp>
      <p:sp>
        <p:nvSpPr>
          <p:cNvPr id="98467" name="Text Box 163"/>
          <p:cNvSpPr txBox="1">
            <a:spLocks noChangeArrowheads="1"/>
          </p:cNvSpPr>
          <p:nvPr/>
        </p:nvSpPr>
        <p:spPr bwMode="auto">
          <a:xfrm>
            <a:off x="0" y="4700885"/>
            <a:ext cx="7405425" cy="461665"/>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none">
            <a:spAutoFit/>
          </a:bodyPr>
          <a:lstStyle/>
          <a:p>
            <a:r>
              <a:rPr lang="en-US" sz="2400">
                <a:solidFill>
                  <a:srgbClr val="FFFFFF"/>
                </a:solidFill>
              </a:rPr>
              <a:t>DEFFERENCES AMONG ADOPTER CATEGORIES</a:t>
            </a:r>
          </a:p>
        </p:txBody>
      </p:sp>
    </p:spTree>
  </p:cSld>
  <p:clrMapOvr>
    <a:masterClrMapping/>
  </p:clrMapOvr>
  <p:transition spd="slow">
    <p:pu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Relative importance of decision stage</a:t>
            </a:r>
            <a:endParaRPr lang="en-US" dirty="0"/>
          </a:p>
        </p:txBody>
      </p:sp>
      <p:sp>
        <p:nvSpPr>
          <p:cNvPr id="4" name="Content Placeholder 3"/>
          <p:cNvSpPr>
            <a:spLocks noGrp="1"/>
          </p:cNvSpPr>
          <p:nvPr>
            <p:ph idx="1"/>
          </p:nvPr>
        </p:nvSpPr>
        <p:spPr>
          <a:xfrm>
            <a:off x="457200" y="1733549"/>
            <a:ext cx="8229600" cy="2861073"/>
          </a:xfrm>
        </p:spPr>
        <p:txBody>
          <a:bodyPr/>
          <a:lstStyle/>
          <a:p>
            <a:pPr marL="0" indent="0">
              <a:buNone/>
            </a:pPr>
            <a:r>
              <a:rPr lang="en-US" sz="2000" dirty="0" smtClean="0"/>
              <a:t>There are two major reasons for the </a:t>
            </a:r>
            <a:r>
              <a:rPr lang="en-US" sz="2000" dirty="0" smtClean="0">
                <a:solidFill>
                  <a:srgbClr val="CC00CC"/>
                </a:solidFill>
              </a:rPr>
              <a:t>problem of implementation in an organization</a:t>
            </a:r>
            <a:r>
              <a:rPr lang="en-US" sz="2000" dirty="0" smtClean="0"/>
              <a:t> rather than an individual:</a:t>
            </a:r>
          </a:p>
          <a:p>
            <a:r>
              <a:rPr lang="en-US" sz="2000" dirty="0" smtClean="0"/>
              <a:t>In an organization, a number of individuals are usually involved in the innovation-decision process, and the implementers are often a different set of people from the decision makers.</a:t>
            </a:r>
          </a:p>
          <a:p>
            <a:r>
              <a:rPr lang="en-US" sz="2000" dirty="0" smtClean="0"/>
              <a:t>The organization structure that gives stability and continuity to an organization often resists the implementation of an innovation.</a:t>
            </a:r>
            <a:endParaRPr lang="en-US" sz="2000" dirty="0"/>
          </a:p>
        </p:txBody>
      </p:sp>
    </p:spTree>
    <p:extLst>
      <p:ext uri="{BB962C8B-B14F-4D97-AF65-F5344CB8AC3E}">
        <p14:creationId xmlns:p14="http://schemas.microsoft.com/office/powerpoint/2010/main" val="4209934732"/>
      </p:ext>
    </p:extLst>
  </p:cSld>
  <p:clrMapOvr>
    <a:masterClrMapping/>
  </p:clrMapOvr>
  <p:transition spd="slow">
    <p:pu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Grp="1" noChangeArrowheads="1"/>
          </p:cNvSpPr>
          <p:nvPr>
            <p:ph type="title"/>
          </p:nvPr>
        </p:nvSpPr>
        <p:spPr>
          <a:xfrm>
            <a:off x="609600" y="361950"/>
            <a:ext cx="7924800" cy="627460"/>
          </a:xfrm>
        </p:spPr>
        <p:txBody>
          <a:bodyPr/>
          <a:lstStyle/>
          <a:p>
            <a:r>
              <a:rPr lang="en-US" sz="4000" dirty="0" smtClean="0"/>
              <a:t>Factors that drive the process of diffusion</a:t>
            </a:r>
            <a:endParaRPr lang="en-US" sz="4000" dirty="0"/>
          </a:p>
        </p:txBody>
      </p:sp>
      <p:sp>
        <p:nvSpPr>
          <p:cNvPr id="3" name="Content Placeholder 2"/>
          <p:cNvSpPr>
            <a:spLocks noGrp="1"/>
          </p:cNvSpPr>
          <p:nvPr>
            <p:ph idx="1"/>
          </p:nvPr>
        </p:nvSpPr>
        <p:spPr>
          <a:xfrm>
            <a:off x="609600" y="1771650"/>
            <a:ext cx="7924800" cy="3373040"/>
          </a:xfrm>
        </p:spPr>
        <p:txBody>
          <a:bodyPr/>
          <a:lstStyle/>
          <a:p>
            <a:pPr marL="514350" indent="-514350">
              <a:buFont typeface="+mj-lt"/>
              <a:buAutoNum type="arabicPeriod"/>
            </a:pPr>
            <a:r>
              <a:rPr lang="en-US" sz="2800" dirty="0" smtClean="0"/>
              <a:t>Attribute of an innovation </a:t>
            </a:r>
          </a:p>
          <a:p>
            <a:pPr marL="514350" indent="-514350">
              <a:buFont typeface="+mj-lt"/>
              <a:buAutoNum type="arabicPeriod"/>
            </a:pPr>
            <a:r>
              <a:rPr lang="en-US" sz="2800" dirty="0" smtClean="0"/>
              <a:t>Community effects and network externalities </a:t>
            </a:r>
          </a:p>
          <a:p>
            <a:pPr marL="514350" indent="-514350">
              <a:buFont typeface="+mj-lt"/>
              <a:buAutoNum type="arabicPeriod"/>
            </a:pPr>
            <a:r>
              <a:rPr lang="en-US" sz="2800" dirty="0" smtClean="0"/>
              <a:t>Characteristics of the population through which diffusion occurs</a:t>
            </a:r>
            <a:endParaRPr lang="en-US" sz="2800" dirty="0" smtClean="0">
              <a:solidFill>
                <a:srgbClr val="FF0000"/>
              </a:solidFill>
            </a:endParaRPr>
          </a:p>
        </p:txBody>
      </p:sp>
    </p:spTree>
  </p:cSld>
  <p:clrMapOvr>
    <a:masterClrMapping/>
  </p:clrMapOvr>
  <p:transition spd="slow">
    <p:pu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sz="4800" dirty="0" smtClean="0"/>
              <a:t>1. Attribute of innovation</a:t>
            </a:r>
            <a:endParaRPr lang="en-US" sz="4800" dirty="0"/>
          </a:p>
        </p:txBody>
      </p:sp>
      <p:sp>
        <p:nvSpPr>
          <p:cNvPr id="103427" name="Rectangle 3"/>
          <p:cNvSpPr>
            <a:spLocks noGrp="1" noChangeArrowheads="1"/>
          </p:cNvSpPr>
          <p:nvPr>
            <p:ph idx="1"/>
          </p:nvPr>
        </p:nvSpPr>
        <p:spPr/>
        <p:txBody>
          <a:bodyPr/>
          <a:lstStyle/>
          <a:p>
            <a:pPr marL="609600" indent="-609600">
              <a:lnSpc>
                <a:spcPct val="80000"/>
              </a:lnSpc>
              <a:buFontTx/>
              <a:buAutoNum type="arabicPeriod"/>
            </a:pPr>
            <a:r>
              <a:rPr lang="en-US" sz="2800" b="0" dirty="0">
                <a:solidFill>
                  <a:srgbClr val="FF0000"/>
                </a:solidFill>
                <a:latin typeface="+mn-lt"/>
              </a:rPr>
              <a:t>Relative advantage </a:t>
            </a:r>
            <a:r>
              <a:rPr lang="en-US" sz="2000" b="0" dirty="0">
                <a:latin typeface="+mn-lt"/>
              </a:rPr>
              <a:t>is the degree to which an innovation is perceived as being better than the idea it </a:t>
            </a:r>
            <a:r>
              <a:rPr lang="en-US" sz="2000" b="0" dirty="0" err="1">
                <a:latin typeface="+mn-lt"/>
              </a:rPr>
              <a:t>supercedes</a:t>
            </a:r>
            <a:r>
              <a:rPr lang="en-US" sz="2000" b="0" dirty="0">
                <a:latin typeface="+mn-lt"/>
              </a:rPr>
              <a:t>.</a:t>
            </a:r>
          </a:p>
          <a:p>
            <a:pPr marL="609600" indent="-609600">
              <a:lnSpc>
                <a:spcPct val="80000"/>
              </a:lnSpc>
              <a:buFontTx/>
              <a:buAutoNum type="arabicPeriod"/>
            </a:pPr>
            <a:r>
              <a:rPr lang="en-US" sz="2800" b="0" dirty="0">
                <a:solidFill>
                  <a:srgbClr val="FF0000"/>
                </a:solidFill>
                <a:latin typeface="+mn-lt"/>
              </a:rPr>
              <a:t>Compatibility </a:t>
            </a:r>
            <a:r>
              <a:rPr lang="en-US" sz="2000" b="0" dirty="0">
                <a:latin typeface="+mn-lt"/>
              </a:rPr>
              <a:t>is the degree to which an innovation is perceived as being consistent with existing values or past experiences an needs of potential adopters.</a:t>
            </a:r>
          </a:p>
          <a:p>
            <a:pPr marL="609600" indent="-609600">
              <a:lnSpc>
                <a:spcPct val="80000"/>
              </a:lnSpc>
              <a:buFontTx/>
              <a:buAutoNum type="arabicPeriod"/>
            </a:pPr>
            <a:r>
              <a:rPr lang="en-US" sz="2800" b="0" dirty="0">
                <a:solidFill>
                  <a:srgbClr val="FF0000"/>
                </a:solidFill>
                <a:latin typeface="+mn-lt"/>
              </a:rPr>
              <a:t>Complexity</a:t>
            </a:r>
            <a:r>
              <a:rPr lang="en-US" sz="2800" b="0" dirty="0">
                <a:latin typeface="+mn-lt"/>
              </a:rPr>
              <a:t> </a:t>
            </a:r>
            <a:r>
              <a:rPr lang="en-US" sz="2000" b="0" dirty="0">
                <a:latin typeface="+mn-lt"/>
              </a:rPr>
              <a:t>is the degree to which an innovation is </a:t>
            </a:r>
            <a:r>
              <a:rPr lang="en-US" sz="2000" b="0" dirty="0" smtClean="0">
                <a:latin typeface="+mn-lt"/>
              </a:rPr>
              <a:t>perceived </a:t>
            </a:r>
            <a:r>
              <a:rPr lang="en-US" sz="2000" b="0" dirty="0">
                <a:latin typeface="+mn-lt"/>
              </a:rPr>
              <a:t>as being difficult to understand an use</a:t>
            </a:r>
          </a:p>
          <a:p>
            <a:pPr marL="609600" indent="-609600">
              <a:lnSpc>
                <a:spcPct val="80000"/>
              </a:lnSpc>
              <a:buFontTx/>
              <a:buAutoNum type="arabicPeriod"/>
            </a:pPr>
            <a:r>
              <a:rPr lang="en-US" sz="2800" b="0" dirty="0" err="1" smtClean="0">
                <a:solidFill>
                  <a:srgbClr val="FF0000"/>
                </a:solidFill>
                <a:latin typeface="+mn-lt"/>
              </a:rPr>
              <a:t>Trialability</a:t>
            </a:r>
            <a:r>
              <a:rPr lang="en-US" sz="2800" b="0" dirty="0" smtClean="0">
                <a:latin typeface="+mn-lt"/>
              </a:rPr>
              <a:t> </a:t>
            </a:r>
            <a:r>
              <a:rPr lang="en-US" sz="2000" b="0" dirty="0">
                <a:latin typeface="+mn-lt"/>
              </a:rPr>
              <a:t>is the degree to which an innovation may be experimented with on a limited </a:t>
            </a:r>
            <a:r>
              <a:rPr lang="en-US" sz="2000" b="0" dirty="0" smtClean="0">
                <a:latin typeface="+mn-lt"/>
              </a:rPr>
              <a:t>basis </a:t>
            </a:r>
          </a:p>
          <a:p>
            <a:pPr marL="609600" indent="-609600">
              <a:lnSpc>
                <a:spcPct val="80000"/>
              </a:lnSpc>
              <a:buFontTx/>
              <a:buAutoNum type="arabicPeriod"/>
            </a:pPr>
            <a:r>
              <a:rPr lang="en-US" sz="2800" b="0" dirty="0" err="1" smtClean="0">
                <a:solidFill>
                  <a:srgbClr val="FF0000"/>
                </a:solidFill>
                <a:latin typeface="+mn-lt"/>
              </a:rPr>
              <a:t>Observability</a:t>
            </a:r>
            <a:r>
              <a:rPr lang="en-US" sz="2000" b="0" dirty="0" smtClean="0">
                <a:latin typeface="+mn-lt"/>
              </a:rPr>
              <a:t> </a:t>
            </a:r>
            <a:r>
              <a:rPr lang="en-US" sz="2000" b="0" dirty="0">
                <a:latin typeface="+mn-lt"/>
              </a:rPr>
              <a:t>is the degree to which the results of an innovation are available to other.</a:t>
            </a:r>
          </a:p>
        </p:txBody>
      </p:sp>
    </p:spTree>
  </p:cSld>
  <p:clrMapOvr>
    <a:masterClrMapping/>
  </p:clrMapOvr>
  <p:transition spd="slow">
    <p:pu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Component of an Innovation</a:t>
            </a:r>
          </a:p>
        </p:txBody>
      </p:sp>
      <p:sp>
        <p:nvSpPr>
          <p:cNvPr id="106499" name="Rectangle 3"/>
          <p:cNvSpPr>
            <a:spLocks noGrp="1" noChangeArrowheads="1"/>
          </p:cNvSpPr>
          <p:nvPr>
            <p:ph idx="1"/>
          </p:nvPr>
        </p:nvSpPr>
        <p:spPr/>
        <p:txBody>
          <a:bodyPr/>
          <a:lstStyle/>
          <a:p>
            <a:pPr marL="609600" indent="-609600">
              <a:buFontTx/>
              <a:buAutoNum type="arabicPeriod"/>
            </a:pPr>
            <a:r>
              <a:rPr lang="en-US" sz="3200"/>
              <a:t>Hardware</a:t>
            </a:r>
          </a:p>
          <a:p>
            <a:pPr marL="609600" indent="-609600">
              <a:buFontTx/>
              <a:buAutoNum type="arabicPeriod"/>
            </a:pPr>
            <a:r>
              <a:rPr lang="en-US" sz="3200"/>
              <a:t>Software</a:t>
            </a:r>
          </a:p>
          <a:p>
            <a:pPr marL="609600" indent="-609600">
              <a:buFontTx/>
              <a:buAutoNum type="arabicPeriod"/>
            </a:pPr>
            <a:r>
              <a:rPr lang="en-US" sz="3200"/>
              <a:t>Evaluation Information</a:t>
            </a:r>
          </a:p>
        </p:txBody>
      </p:sp>
    </p:spTree>
  </p:cSld>
  <p:clrMapOvr>
    <a:masterClrMapping/>
  </p:clrMapOvr>
  <p:transition spd="slow">
    <p:pu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ChangeArrowheads="1"/>
          </p:cNvSpPr>
          <p:nvPr/>
        </p:nvSpPr>
        <p:spPr bwMode="auto">
          <a:xfrm>
            <a:off x="990600" y="742950"/>
            <a:ext cx="2438400" cy="685800"/>
          </a:xfrm>
          <a:prstGeom prst="rect">
            <a:avLst/>
          </a:prstGeom>
          <a:ln>
            <a:headEnd/>
            <a:tailEnd/>
          </a:ln>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nchor="ctr"/>
          <a:lstStyle/>
          <a:p>
            <a:pPr algn="ctr"/>
            <a:r>
              <a:rPr lang="en-US"/>
              <a:t>Hardware</a:t>
            </a:r>
          </a:p>
        </p:txBody>
      </p:sp>
      <p:sp>
        <p:nvSpPr>
          <p:cNvPr id="104453" name="Rectangle 5"/>
          <p:cNvSpPr>
            <a:spLocks noChangeArrowheads="1"/>
          </p:cNvSpPr>
          <p:nvPr/>
        </p:nvSpPr>
        <p:spPr bwMode="auto">
          <a:xfrm>
            <a:off x="990600" y="1885950"/>
            <a:ext cx="2438400" cy="685800"/>
          </a:xfrm>
          <a:prstGeom prst="rect">
            <a:avLst/>
          </a:prstGeom>
          <a:ln>
            <a:headEnd/>
            <a:tailEnd/>
          </a:ln>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none" anchor="ctr"/>
          <a:lstStyle/>
          <a:p>
            <a:pPr algn="ctr"/>
            <a:r>
              <a:rPr lang="en-US"/>
              <a:t>Software</a:t>
            </a:r>
          </a:p>
        </p:txBody>
      </p:sp>
      <p:sp>
        <p:nvSpPr>
          <p:cNvPr id="104454" name="Rectangle 6"/>
          <p:cNvSpPr>
            <a:spLocks noChangeArrowheads="1"/>
          </p:cNvSpPr>
          <p:nvPr/>
        </p:nvSpPr>
        <p:spPr bwMode="auto">
          <a:xfrm>
            <a:off x="990600" y="3200400"/>
            <a:ext cx="2438400" cy="685800"/>
          </a:xfrm>
          <a:prstGeom prst="rect">
            <a:avLst/>
          </a:prstGeom>
          <a:solidFill>
            <a:srgbClr val="00FF00"/>
          </a:solidFill>
          <a:ln w="12700">
            <a:solidFill>
              <a:srgbClr val="00FF0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dirty="0"/>
              <a:t>Evaluation</a:t>
            </a:r>
          </a:p>
          <a:p>
            <a:pPr algn="ctr"/>
            <a:r>
              <a:rPr lang="en-US" dirty="0"/>
              <a:t>Information</a:t>
            </a:r>
          </a:p>
        </p:txBody>
      </p:sp>
      <p:sp>
        <p:nvSpPr>
          <p:cNvPr id="104455" name="Rectangle 7"/>
          <p:cNvSpPr>
            <a:spLocks noChangeArrowheads="1"/>
          </p:cNvSpPr>
          <p:nvPr/>
        </p:nvSpPr>
        <p:spPr bwMode="auto">
          <a:xfrm>
            <a:off x="4800600" y="800100"/>
            <a:ext cx="2514600" cy="400050"/>
          </a:xfrm>
          <a:prstGeom prst="rect">
            <a:avLst/>
          </a:prstGeom>
          <a:solidFill>
            <a:srgbClr val="438E00"/>
          </a:solidFill>
          <a:ln w="12700">
            <a:solidFill>
              <a:srgbClr val="438E0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a:t>Realtive Advantage</a:t>
            </a:r>
          </a:p>
        </p:txBody>
      </p:sp>
      <p:sp>
        <p:nvSpPr>
          <p:cNvPr id="104456" name="Rectangle 8"/>
          <p:cNvSpPr>
            <a:spLocks noChangeArrowheads="1"/>
          </p:cNvSpPr>
          <p:nvPr/>
        </p:nvSpPr>
        <p:spPr bwMode="auto">
          <a:xfrm>
            <a:off x="4800600" y="1457325"/>
            <a:ext cx="2514600" cy="400050"/>
          </a:xfrm>
          <a:prstGeom prst="rect">
            <a:avLst/>
          </a:prstGeom>
          <a:solidFill>
            <a:srgbClr val="FFFF00"/>
          </a:solidFill>
          <a:ln w="12700">
            <a:solidFill>
              <a:srgbClr val="FFFF0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a:t>Complexity</a:t>
            </a:r>
          </a:p>
        </p:txBody>
      </p:sp>
      <p:sp>
        <p:nvSpPr>
          <p:cNvPr id="104457" name="Rectangle 9"/>
          <p:cNvSpPr>
            <a:spLocks noChangeArrowheads="1"/>
          </p:cNvSpPr>
          <p:nvPr/>
        </p:nvSpPr>
        <p:spPr bwMode="auto">
          <a:xfrm>
            <a:off x="4800600" y="2228850"/>
            <a:ext cx="2514600" cy="400050"/>
          </a:xfrm>
          <a:prstGeom prst="rect">
            <a:avLst/>
          </a:prstGeom>
          <a:solidFill>
            <a:srgbClr val="FF0000"/>
          </a:solidFill>
          <a:ln w="12700">
            <a:solidFill>
              <a:srgbClr val="FF000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dirty="0"/>
              <a:t>Compatibility</a:t>
            </a:r>
          </a:p>
        </p:txBody>
      </p:sp>
      <p:sp>
        <p:nvSpPr>
          <p:cNvPr id="104458" name="Rectangle 10"/>
          <p:cNvSpPr>
            <a:spLocks noChangeArrowheads="1"/>
          </p:cNvSpPr>
          <p:nvPr/>
        </p:nvSpPr>
        <p:spPr bwMode="auto">
          <a:xfrm>
            <a:off x="4800600" y="2914650"/>
            <a:ext cx="2514600" cy="400050"/>
          </a:xfrm>
          <a:prstGeom prst="rect">
            <a:avLst/>
          </a:prstGeom>
          <a:solidFill>
            <a:schemeClr val="accent6">
              <a:lumMod val="60000"/>
              <a:lumOff val="40000"/>
            </a:schemeClr>
          </a:solidFill>
          <a:ln w="12700">
            <a:solidFill>
              <a:schemeClr val="accent6">
                <a:lumMod val="60000"/>
                <a:lumOff val="40000"/>
              </a:schemeClr>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a:t>Trialability</a:t>
            </a:r>
          </a:p>
        </p:txBody>
      </p:sp>
      <p:sp>
        <p:nvSpPr>
          <p:cNvPr id="104459" name="Rectangle 11"/>
          <p:cNvSpPr>
            <a:spLocks noChangeArrowheads="1"/>
          </p:cNvSpPr>
          <p:nvPr/>
        </p:nvSpPr>
        <p:spPr bwMode="auto">
          <a:xfrm>
            <a:off x="4800600" y="3771900"/>
            <a:ext cx="2514600" cy="400050"/>
          </a:xfrm>
          <a:prstGeom prst="rect">
            <a:avLst/>
          </a:prstGeom>
          <a:solidFill>
            <a:srgbClr val="00B050"/>
          </a:solidFill>
          <a:ln w="12700">
            <a:solidFill>
              <a:srgbClr val="00B05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wrap="none" anchor="ctr"/>
          <a:lstStyle/>
          <a:p>
            <a:pPr algn="ctr"/>
            <a:r>
              <a:rPr lang="en-US"/>
              <a:t>Observability</a:t>
            </a:r>
          </a:p>
        </p:txBody>
      </p:sp>
      <p:sp>
        <p:nvSpPr>
          <p:cNvPr id="104460" name="Line 12"/>
          <p:cNvSpPr>
            <a:spLocks noChangeShapeType="1"/>
          </p:cNvSpPr>
          <p:nvPr/>
        </p:nvSpPr>
        <p:spPr bwMode="auto">
          <a:xfrm>
            <a:off x="3505200" y="971550"/>
            <a:ext cx="1143000" cy="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1" name="Line 13"/>
          <p:cNvSpPr>
            <a:spLocks noChangeShapeType="1"/>
          </p:cNvSpPr>
          <p:nvPr/>
        </p:nvSpPr>
        <p:spPr bwMode="auto">
          <a:xfrm>
            <a:off x="3505200" y="1028700"/>
            <a:ext cx="1219200" cy="6858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2" name="Line 14"/>
          <p:cNvSpPr>
            <a:spLocks noChangeShapeType="1"/>
          </p:cNvSpPr>
          <p:nvPr/>
        </p:nvSpPr>
        <p:spPr bwMode="auto">
          <a:xfrm>
            <a:off x="3505200" y="1028700"/>
            <a:ext cx="1143000" cy="142875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3" name="Line 15"/>
          <p:cNvSpPr>
            <a:spLocks noChangeShapeType="1"/>
          </p:cNvSpPr>
          <p:nvPr/>
        </p:nvSpPr>
        <p:spPr bwMode="auto">
          <a:xfrm flipV="1">
            <a:off x="3505200" y="1085850"/>
            <a:ext cx="1066800" cy="11430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4" name="Line 16"/>
          <p:cNvSpPr>
            <a:spLocks noChangeShapeType="1"/>
          </p:cNvSpPr>
          <p:nvPr/>
        </p:nvSpPr>
        <p:spPr bwMode="auto">
          <a:xfrm flipV="1">
            <a:off x="3505200" y="1771650"/>
            <a:ext cx="1143000" cy="4572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5" name="Line 17"/>
          <p:cNvSpPr>
            <a:spLocks noChangeShapeType="1"/>
          </p:cNvSpPr>
          <p:nvPr/>
        </p:nvSpPr>
        <p:spPr bwMode="auto">
          <a:xfrm>
            <a:off x="3505200" y="2286000"/>
            <a:ext cx="990600" cy="2286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6" name="Line 18"/>
          <p:cNvSpPr>
            <a:spLocks noChangeShapeType="1"/>
          </p:cNvSpPr>
          <p:nvPr/>
        </p:nvSpPr>
        <p:spPr bwMode="auto">
          <a:xfrm>
            <a:off x="3581400" y="2343150"/>
            <a:ext cx="990600" cy="68580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7" name="Line 19"/>
          <p:cNvSpPr>
            <a:spLocks noChangeShapeType="1"/>
          </p:cNvSpPr>
          <p:nvPr/>
        </p:nvSpPr>
        <p:spPr bwMode="auto">
          <a:xfrm flipV="1">
            <a:off x="3429000" y="3143250"/>
            <a:ext cx="1219200" cy="40005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8" name="Line 20"/>
          <p:cNvSpPr>
            <a:spLocks noChangeShapeType="1"/>
          </p:cNvSpPr>
          <p:nvPr/>
        </p:nvSpPr>
        <p:spPr bwMode="auto">
          <a:xfrm>
            <a:off x="3429000" y="3543300"/>
            <a:ext cx="1295400" cy="400050"/>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4469" name="Text Box 21"/>
          <p:cNvSpPr txBox="1">
            <a:spLocks noChangeArrowheads="1"/>
          </p:cNvSpPr>
          <p:nvPr/>
        </p:nvSpPr>
        <p:spPr bwMode="auto">
          <a:xfrm>
            <a:off x="0" y="4793218"/>
            <a:ext cx="7024102" cy="369332"/>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none">
            <a:spAutoFit/>
          </a:bodyPr>
          <a:lstStyle/>
          <a:p>
            <a:r>
              <a:rPr lang="en-US">
                <a:solidFill>
                  <a:srgbClr val="FFFFFF"/>
                </a:solidFill>
              </a:rPr>
              <a:t>COMPONENTS OF AN INNOVATION MAPPED TO ATTRIBUTES</a:t>
            </a:r>
          </a:p>
        </p:txBody>
      </p:sp>
      <p:sp>
        <p:nvSpPr>
          <p:cNvPr id="104470" name="Text Box 22"/>
          <p:cNvSpPr txBox="1">
            <a:spLocks noChangeArrowheads="1"/>
          </p:cNvSpPr>
          <p:nvPr/>
        </p:nvSpPr>
        <p:spPr bwMode="auto">
          <a:xfrm>
            <a:off x="1355725" y="370285"/>
            <a:ext cx="1595309" cy="369332"/>
          </a:xfrm>
          <a:prstGeom prst="rect">
            <a:avLst/>
          </a:prstGeom>
          <a:noFill/>
          <a:ln w="12700">
            <a:noFill/>
            <a:miter lim="800000"/>
            <a:headEnd/>
            <a:tailEnd/>
          </a:ln>
          <a:effectLst/>
        </p:spPr>
        <p:txBody>
          <a:bodyPr wrap="none">
            <a:spAutoFit/>
          </a:bodyPr>
          <a:lstStyle/>
          <a:p>
            <a:r>
              <a:rPr lang="en-US" i="1"/>
              <a:t>Components</a:t>
            </a:r>
          </a:p>
        </p:txBody>
      </p:sp>
      <p:sp>
        <p:nvSpPr>
          <p:cNvPr id="104471" name="Text Box 23"/>
          <p:cNvSpPr txBox="1">
            <a:spLocks noChangeArrowheads="1"/>
          </p:cNvSpPr>
          <p:nvPr/>
        </p:nvSpPr>
        <p:spPr bwMode="auto">
          <a:xfrm>
            <a:off x="5257800" y="400050"/>
            <a:ext cx="1274708" cy="369332"/>
          </a:xfrm>
          <a:prstGeom prst="rect">
            <a:avLst/>
          </a:prstGeom>
          <a:noFill/>
          <a:ln w="12700">
            <a:noFill/>
            <a:miter lim="800000"/>
            <a:headEnd/>
            <a:tailEnd/>
          </a:ln>
          <a:effectLst/>
        </p:spPr>
        <p:txBody>
          <a:bodyPr wrap="none">
            <a:spAutoFit/>
          </a:bodyPr>
          <a:lstStyle/>
          <a:p>
            <a:r>
              <a:rPr lang="en-US" i="1"/>
              <a:t>Attributes</a:t>
            </a:r>
          </a:p>
        </p:txBody>
      </p:sp>
    </p:spTree>
  </p:cSld>
  <p:clrMapOvr>
    <a:masterClrMapping/>
  </p:clrMapOvr>
  <p:transition spd="slow">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sz="5400" smtClean="0"/>
              <a:t>2. Community </a:t>
            </a:r>
            <a:r>
              <a:rPr lang="en-US" sz="5400"/>
              <a:t>Effect</a:t>
            </a:r>
          </a:p>
        </p:txBody>
      </p:sp>
      <p:sp>
        <p:nvSpPr>
          <p:cNvPr id="107523" name="Rectangle 3"/>
          <p:cNvSpPr>
            <a:spLocks noGrp="1" noChangeArrowheads="1"/>
          </p:cNvSpPr>
          <p:nvPr>
            <p:ph idx="1"/>
          </p:nvPr>
        </p:nvSpPr>
        <p:spPr>
          <a:xfrm>
            <a:off x="609600" y="1371600"/>
            <a:ext cx="7924800" cy="3200400"/>
          </a:xfrm>
        </p:spPr>
        <p:txBody>
          <a:bodyPr/>
          <a:lstStyle/>
          <a:p>
            <a:pPr marL="609600" indent="-609600">
              <a:buFontTx/>
              <a:buNone/>
            </a:pPr>
            <a:r>
              <a:rPr lang="en-US" sz="2800"/>
              <a:t>Four major factors drives community effect:</a:t>
            </a:r>
          </a:p>
          <a:p>
            <a:pPr marL="609600" indent="-609600">
              <a:buFontTx/>
              <a:buAutoNum type="arabicPeriod"/>
            </a:pPr>
            <a:r>
              <a:rPr lang="en-US" sz="2800"/>
              <a:t>Prior technology </a:t>
            </a:r>
            <a:r>
              <a:rPr lang="en-US" sz="2800" smtClean="0"/>
              <a:t>drag </a:t>
            </a:r>
            <a:endParaRPr lang="en-US" sz="2800"/>
          </a:p>
          <a:p>
            <a:pPr marL="609600" indent="-609600">
              <a:buFontTx/>
              <a:buAutoNum type="arabicPeriod"/>
            </a:pPr>
            <a:r>
              <a:rPr lang="en-US" sz="2800"/>
              <a:t>Irreversibility of investments</a:t>
            </a:r>
          </a:p>
          <a:p>
            <a:pPr marL="609600" indent="-609600">
              <a:buFontTx/>
              <a:buAutoNum type="arabicPeriod"/>
            </a:pPr>
            <a:r>
              <a:rPr lang="en-US" sz="2800"/>
              <a:t>Sponsorship</a:t>
            </a:r>
          </a:p>
          <a:p>
            <a:pPr marL="609600" indent="-609600">
              <a:buFontTx/>
              <a:buAutoNum type="arabicPeriod"/>
            </a:pPr>
            <a:r>
              <a:rPr lang="en-US" sz="2800"/>
              <a:t>Expectations</a:t>
            </a:r>
          </a:p>
        </p:txBody>
      </p:sp>
    </p:spTree>
  </p:cSld>
  <p:clrMapOvr>
    <a:masterClrMapping/>
  </p:clrMapOvr>
  <p:transition spd="slow">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sz="5400" smtClean="0"/>
              <a:t>2. Community </a:t>
            </a:r>
            <a:r>
              <a:rPr lang="en-US" sz="5400"/>
              <a:t>Effect</a:t>
            </a:r>
          </a:p>
        </p:txBody>
      </p:sp>
      <p:sp>
        <p:nvSpPr>
          <p:cNvPr id="107523" name="Rectangle 3"/>
          <p:cNvSpPr>
            <a:spLocks noGrp="1" noChangeArrowheads="1"/>
          </p:cNvSpPr>
          <p:nvPr>
            <p:ph idx="1"/>
          </p:nvPr>
        </p:nvSpPr>
        <p:spPr>
          <a:xfrm>
            <a:off x="609600" y="1371600"/>
            <a:ext cx="7924800" cy="3200400"/>
          </a:xfrm>
        </p:spPr>
        <p:txBody>
          <a:bodyPr/>
          <a:lstStyle/>
          <a:p>
            <a:pPr marL="609600" indent="-609600">
              <a:buFontTx/>
              <a:buNone/>
            </a:pPr>
            <a:r>
              <a:rPr lang="en-US" sz="2000" b="1" dirty="0"/>
              <a:t>Four major factors drives community effect:</a:t>
            </a:r>
          </a:p>
          <a:p>
            <a:pPr marL="288925" indent="-288925">
              <a:buFontTx/>
              <a:buAutoNum type="arabicPeriod"/>
            </a:pPr>
            <a:r>
              <a:rPr lang="en-US" sz="1400" b="1" dirty="0">
                <a:solidFill>
                  <a:srgbClr val="FF0000"/>
                </a:solidFill>
                <a:effectLst/>
              </a:rPr>
              <a:t>Prior technology </a:t>
            </a:r>
            <a:r>
              <a:rPr lang="en-US" sz="1400" b="1" dirty="0" smtClean="0">
                <a:solidFill>
                  <a:srgbClr val="FF0000"/>
                </a:solidFill>
                <a:effectLst/>
              </a:rPr>
              <a:t>drag </a:t>
            </a:r>
            <a:r>
              <a:rPr lang="en-US" sz="1400" b="1" dirty="0" smtClean="0">
                <a:effectLst/>
              </a:rPr>
              <a:t>: When a prior technology exists that has already developed a mature adoption network, the disparity in short-term benefits between the old and new technologies is likely to be large, even though the new technology may hold more promise in the long term.</a:t>
            </a:r>
            <a:endParaRPr lang="en-US" sz="1400" b="1" dirty="0">
              <a:effectLst/>
            </a:endParaRPr>
          </a:p>
          <a:p>
            <a:pPr marL="288925" indent="-288925">
              <a:buFontTx/>
              <a:buAutoNum type="arabicPeriod"/>
            </a:pPr>
            <a:r>
              <a:rPr lang="en-US" sz="1400" b="1" dirty="0">
                <a:solidFill>
                  <a:srgbClr val="FF0000"/>
                </a:solidFill>
                <a:effectLst/>
              </a:rPr>
              <a:t>Irreversibility of </a:t>
            </a:r>
            <a:r>
              <a:rPr lang="en-US" sz="1400" b="1" dirty="0" smtClean="0">
                <a:solidFill>
                  <a:srgbClr val="FF0000"/>
                </a:solidFill>
                <a:effectLst/>
              </a:rPr>
              <a:t>investments: </a:t>
            </a:r>
            <a:r>
              <a:rPr lang="en-US" sz="1400" b="1" dirty="0" smtClean="0">
                <a:effectLst/>
              </a:rPr>
              <a:t>When adoption of an innovation requires irreversible investments in areas such as product training and accumulative project experience, it enhances the risk of adoption.</a:t>
            </a:r>
            <a:endParaRPr lang="en-US" sz="1400" b="1" dirty="0">
              <a:effectLst/>
            </a:endParaRPr>
          </a:p>
          <a:p>
            <a:pPr marL="288925" indent="-288925">
              <a:buFontTx/>
              <a:buAutoNum type="arabicPeriod"/>
            </a:pPr>
            <a:r>
              <a:rPr lang="en-US" sz="1400" b="1" dirty="0" smtClean="0">
                <a:solidFill>
                  <a:srgbClr val="FF0000"/>
                </a:solidFill>
                <a:effectLst/>
              </a:rPr>
              <a:t>Sponsorship: </a:t>
            </a:r>
            <a:r>
              <a:rPr lang="en-US" sz="1400" b="1" dirty="0" smtClean="0">
                <a:effectLst/>
              </a:rPr>
              <a:t>This refers to the existence of a single entity (person, organization, consortium) to define the technology, set standards, subsidize early adopters, and otherwise promote adoption of the new technology.</a:t>
            </a:r>
            <a:endParaRPr lang="en-US" sz="1400" b="1" dirty="0">
              <a:effectLst/>
            </a:endParaRPr>
          </a:p>
          <a:p>
            <a:pPr marL="288925" indent="-288925">
              <a:buFontTx/>
              <a:buAutoNum type="arabicPeriod"/>
            </a:pPr>
            <a:r>
              <a:rPr lang="en-US" sz="1400" b="1" dirty="0" smtClean="0">
                <a:solidFill>
                  <a:srgbClr val="FF0000"/>
                </a:solidFill>
                <a:effectLst/>
              </a:rPr>
              <a:t>Expectations: </a:t>
            </a:r>
            <a:r>
              <a:rPr lang="en-US" sz="1400" b="1" dirty="0" smtClean="0">
                <a:effectLst/>
              </a:rPr>
              <a:t>If </a:t>
            </a:r>
            <a:r>
              <a:rPr lang="en-US" sz="1400" b="1" dirty="0" smtClean="0">
                <a:effectLst/>
              </a:rPr>
              <a:t>enough firms hold positive expectations about a technology’s chances for dominance, then the technology is likely to enjoy a long honeymoon period, and the adoption is facilitated.</a:t>
            </a:r>
            <a:endParaRPr lang="en-US" sz="1400" b="1" dirty="0">
              <a:effectLst/>
            </a:endParaRPr>
          </a:p>
        </p:txBody>
      </p:sp>
    </p:spTree>
  </p:cSld>
  <p:clrMapOvr>
    <a:masterClrMapping/>
  </p:clrMapOvr>
  <p:transition spd="slow">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sz="5400" dirty="0" smtClean="0"/>
              <a:t>3. Characteristic </a:t>
            </a:r>
            <a:r>
              <a:rPr lang="en-US" sz="5400" dirty="0"/>
              <a:t>of The Population</a:t>
            </a:r>
          </a:p>
        </p:txBody>
      </p:sp>
      <p:sp>
        <p:nvSpPr>
          <p:cNvPr id="108547" name="Rectangle 3"/>
          <p:cNvSpPr>
            <a:spLocks noGrp="1" noChangeArrowheads="1"/>
          </p:cNvSpPr>
          <p:nvPr>
            <p:ph idx="1"/>
          </p:nvPr>
        </p:nvSpPr>
        <p:spPr>
          <a:xfrm>
            <a:off x="609600" y="1885950"/>
            <a:ext cx="7924800" cy="2572940"/>
          </a:xfrm>
        </p:spPr>
        <p:txBody>
          <a:bodyPr/>
          <a:lstStyle/>
          <a:p>
            <a:pPr marL="457200" indent="-457200">
              <a:buFont typeface="+mj-lt"/>
              <a:buAutoNum type="arabicPeriod"/>
            </a:pPr>
            <a:r>
              <a:rPr lang="en-US" dirty="0">
                <a:solidFill>
                  <a:srgbClr val="CC00CC"/>
                </a:solidFill>
              </a:rPr>
              <a:t>Communication</a:t>
            </a:r>
            <a:r>
              <a:rPr lang="en-US" sz="2000" dirty="0"/>
              <a:t>: Information reduces uncertainty for the adopter.</a:t>
            </a:r>
          </a:p>
          <a:p>
            <a:pPr marL="457200" indent="-457200">
              <a:buFont typeface="+mj-lt"/>
              <a:buAutoNum type="arabicPeriod"/>
            </a:pPr>
            <a:r>
              <a:rPr lang="en-US" dirty="0">
                <a:solidFill>
                  <a:srgbClr val="CC00CC"/>
                </a:solidFill>
              </a:rPr>
              <a:t>Opinion leaders</a:t>
            </a:r>
            <a:r>
              <a:rPr lang="en-US" sz="2000" dirty="0"/>
              <a:t>: </a:t>
            </a:r>
            <a:r>
              <a:rPr lang="en-US" sz="2000" dirty="0" smtClean="0"/>
              <a:t>Are individual </a:t>
            </a:r>
            <a:r>
              <a:rPr lang="en-US" sz="2000" dirty="0"/>
              <a:t>who influence others’ opinions about innovations</a:t>
            </a:r>
            <a:r>
              <a:rPr lang="en-US" sz="2000" dirty="0" smtClean="0"/>
              <a:t>. Most ideas enter and diffuse through a population because of its opinion leaders.</a:t>
            </a:r>
            <a:endParaRPr lang="en-US" sz="2000" dirty="0"/>
          </a:p>
          <a:p>
            <a:pPr marL="457200" indent="-457200">
              <a:buFont typeface="+mj-lt"/>
              <a:buAutoNum type="arabicPeriod"/>
            </a:pPr>
            <a:r>
              <a:rPr lang="en-US" dirty="0" smtClean="0">
                <a:solidFill>
                  <a:srgbClr val="CC00CC"/>
                </a:solidFill>
              </a:rPr>
              <a:t>Cultural </a:t>
            </a:r>
            <a:r>
              <a:rPr lang="en-US" dirty="0">
                <a:solidFill>
                  <a:srgbClr val="CC00CC"/>
                </a:solidFill>
              </a:rPr>
              <a:t>norms</a:t>
            </a:r>
            <a:r>
              <a:rPr lang="en-US" sz="2000" dirty="0"/>
              <a:t>: They define a range of tolerable behavior, serve as a guide for the individuals, and are typified by opinion leaders</a:t>
            </a:r>
            <a:r>
              <a:rPr lang="en-US" sz="2000" dirty="0" smtClean="0"/>
              <a:t>. Norms may impede or speed the diffusion of innovations.</a:t>
            </a:r>
            <a:endParaRPr lang="en-US" sz="2000" dirty="0"/>
          </a:p>
        </p:txBody>
      </p:sp>
    </p:spTree>
  </p:cSld>
  <p:clrMapOvr>
    <a:masterClrMapping/>
  </p:clrMapOvr>
  <p:transition spd="slow">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sz="3600"/>
              <a:t>Influence of Environmental Trends on Diffusion</a:t>
            </a:r>
          </a:p>
        </p:txBody>
      </p:sp>
      <p:sp>
        <p:nvSpPr>
          <p:cNvPr id="109571" name="Rectangle 3"/>
          <p:cNvSpPr>
            <a:spLocks noGrp="1" noChangeArrowheads="1"/>
          </p:cNvSpPr>
          <p:nvPr>
            <p:ph idx="1"/>
          </p:nvPr>
        </p:nvSpPr>
        <p:spPr>
          <a:xfrm>
            <a:off x="457200" y="1581150"/>
            <a:ext cx="8229600" cy="3394472"/>
          </a:xfrm>
        </p:spPr>
        <p:txBody>
          <a:bodyPr/>
          <a:lstStyle/>
          <a:p>
            <a:pPr algn="just">
              <a:lnSpc>
                <a:spcPct val="90000"/>
              </a:lnSpc>
            </a:pPr>
            <a:r>
              <a:rPr lang="en-US" sz="2000" b="1" dirty="0">
                <a:effectLst/>
                <a:latin typeface="+mn-lt"/>
              </a:rPr>
              <a:t>As a result of </a:t>
            </a:r>
            <a:r>
              <a:rPr lang="en-US" sz="2000" b="1" dirty="0">
                <a:solidFill>
                  <a:srgbClr val="CC00CC"/>
                </a:solidFill>
                <a:effectLst/>
                <a:latin typeface="+mn-lt"/>
              </a:rPr>
              <a:t>globalization</a:t>
            </a:r>
            <a:r>
              <a:rPr lang="en-US" sz="2000" b="1" dirty="0">
                <a:effectLst/>
                <a:latin typeface="+mn-lt"/>
              </a:rPr>
              <a:t>, the potential adopters during the diffusion of any innovation are located all over the world. </a:t>
            </a:r>
          </a:p>
          <a:p>
            <a:pPr algn="just">
              <a:lnSpc>
                <a:spcPct val="90000"/>
              </a:lnSpc>
            </a:pPr>
            <a:r>
              <a:rPr lang="en-US" sz="2000" b="1" dirty="0">
                <a:solidFill>
                  <a:srgbClr val="CC00CC"/>
                </a:solidFill>
                <a:effectLst/>
                <a:latin typeface="+mn-lt"/>
              </a:rPr>
              <a:t>Time compression </a:t>
            </a:r>
            <a:r>
              <a:rPr lang="en-US" sz="2000" b="1" dirty="0">
                <a:effectLst/>
                <a:latin typeface="+mn-lt"/>
              </a:rPr>
              <a:t>in diffusion requires rapid responses by firms in three areas: 1. redesign of the evaluation information component of the innovation, 2. adjustment of their marketing strategies, and 3. adoption of relevant innovations faster than their competitor</a:t>
            </a:r>
          </a:p>
          <a:p>
            <a:pPr algn="just">
              <a:lnSpc>
                <a:spcPct val="90000"/>
              </a:lnSpc>
            </a:pPr>
            <a:r>
              <a:rPr lang="en-US" sz="2000" b="1" dirty="0">
                <a:effectLst/>
                <a:latin typeface="+mn-lt"/>
              </a:rPr>
              <a:t>The potential for </a:t>
            </a:r>
            <a:r>
              <a:rPr lang="en-US" sz="2000" b="1" dirty="0">
                <a:solidFill>
                  <a:srgbClr val="CC00CC"/>
                </a:solidFill>
                <a:effectLst/>
                <a:latin typeface="+mn-lt"/>
              </a:rPr>
              <a:t>technology integration </a:t>
            </a:r>
            <a:r>
              <a:rPr lang="en-US" sz="2000" b="1" dirty="0">
                <a:effectLst/>
                <a:latin typeface="+mn-lt"/>
              </a:rPr>
              <a:t>in both process and product arenas is inducing firms to look outside their own organization for appropriate innovations as complements to their in-house development activity</a:t>
            </a:r>
          </a:p>
        </p:txBody>
      </p:sp>
    </p:spTree>
  </p:cSld>
  <p:clrMapOvr>
    <a:masterClrMapping/>
  </p:clrMapOvr>
  <p:transition spd="slow">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Managerial Implication</a:t>
            </a:r>
          </a:p>
        </p:txBody>
      </p:sp>
      <p:sp>
        <p:nvSpPr>
          <p:cNvPr id="110595" name="Rectangle 3"/>
          <p:cNvSpPr>
            <a:spLocks noGrp="1" noChangeArrowheads="1"/>
          </p:cNvSpPr>
          <p:nvPr>
            <p:ph idx="1"/>
          </p:nvPr>
        </p:nvSpPr>
        <p:spPr>
          <a:xfrm>
            <a:off x="457200" y="1387078"/>
            <a:ext cx="8229600" cy="3394472"/>
          </a:xfrm>
        </p:spPr>
        <p:txBody>
          <a:bodyPr/>
          <a:lstStyle/>
          <a:p>
            <a:pPr marL="401638" indent="-401638">
              <a:lnSpc>
                <a:spcPct val="80000"/>
              </a:lnSpc>
              <a:buFontTx/>
              <a:buAutoNum type="arabicPeriod"/>
            </a:pPr>
            <a:r>
              <a:rPr lang="en-US" dirty="0"/>
              <a:t>Significant attention should be devoted to obtaining market feedback over the course of diffusion in the case of new product or process introductions.</a:t>
            </a:r>
          </a:p>
          <a:p>
            <a:pPr marL="401638" indent="-401638">
              <a:lnSpc>
                <a:spcPct val="80000"/>
              </a:lnSpc>
              <a:buFontTx/>
              <a:buAutoNum type="arabicPeriod"/>
            </a:pPr>
            <a:r>
              <a:rPr lang="en-US" dirty="0"/>
              <a:t>Implementation is a challenging task and should be </a:t>
            </a:r>
            <a:r>
              <a:rPr lang="en-US" dirty="0" err="1"/>
              <a:t>manaed</a:t>
            </a:r>
            <a:r>
              <a:rPr lang="en-US" dirty="0"/>
              <a:t> carefully.</a:t>
            </a:r>
          </a:p>
          <a:p>
            <a:pPr marL="401638" indent="-401638">
              <a:lnSpc>
                <a:spcPct val="80000"/>
              </a:lnSpc>
              <a:buFontTx/>
              <a:buAutoNum type="arabicPeriod"/>
            </a:pPr>
            <a:r>
              <a:rPr lang="en-US" dirty="0"/>
              <a:t>Product design and marketing strategy should reinforce each other as a firm rolls out a new product or process.</a:t>
            </a:r>
          </a:p>
          <a:p>
            <a:pPr marL="401638" indent="-401638">
              <a:lnSpc>
                <a:spcPct val="80000"/>
              </a:lnSpc>
              <a:buFontTx/>
              <a:buAutoNum type="arabicPeriod"/>
            </a:pPr>
            <a:r>
              <a:rPr lang="en-US" dirty="0"/>
              <a:t>Manager should line up sponsors and create expectation of a technology success to take advantage of community effects in diffusion.</a:t>
            </a:r>
          </a:p>
        </p:txBody>
      </p:sp>
    </p:spTree>
  </p:cSld>
  <p:clrMapOvr>
    <a:masterClrMapping/>
  </p:clrMapOvr>
  <p:transition spd="slow">
    <p:pu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Rectangle 1"/>
          <p:cNvSpPr>
            <a:spLocks noChangeArrowheads="1"/>
          </p:cNvSpPr>
          <p:nvPr/>
        </p:nvSpPr>
        <p:spPr bwMode="auto">
          <a:xfrm>
            <a:off x="533400" y="281806"/>
            <a:ext cx="8305800" cy="49859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PROCESS OF TECHNOLOGY CHANGE: DIFFUSION</a:t>
            </a:r>
          </a:p>
          <a:p>
            <a:pPr marL="0" marR="0" lvl="0" indent="457200" algn="l" defTabSz="914400" rtl="0" eaLnBrk="1" fontAlgn="base" latinLnBrk="0" hangingPunct="1">
              <a:lnSpc>
                <a:spcPct val="100000"/>
              </a:lnSpc>
              <a:spcBef>
                <a:spcPct val="0"/>
              </a:spcBef>
              <a:spcAft>
                <a:spcPct val="0"/>
              </a:spcAft>
              <a:buClrTx/>
              <a:buSzTx/>
              <a:buFontTx/>
              <a:buNone/>
              <a:tabLst/>
            </a:pPr>
            <a:endParaRPr lang="en-US" sz="1400" dirty="0" smtClean="0">
              <a:latin typeface="Calibri" pitchFamily="34" charset="0"/>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None/>
              <a:tabLst/>
            </a:pPr>
            <a:endParaRPr kumimoji="0" lang="en-US" sz="1000" i="0" u="none" strike="noStrike" cap="none" normalizeH="0" baseline="0" dirty="0" smtClean="0">
              <a:ln>
                <a:noFill/>
              </a:ln>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In 1965, Dr. Richard Carlson analyzed the spread of modern math among school administrators in Pennsylvania and West Virginia. He studied the opinion leadership pattern related to modern math among school superintendents, characteristics of the innovation, and its rate of adoption.</a:t>
            </a:r>
            <a:endParaRPr kumimoji="0" lang="en-US" sz="1000" i="0" u="none" strike="noStrike" cap="none" normalizeH="0" baseline="0" dirty="0" smtClean="0">
              <a:ln>
                <a:noFill/>
              </a:ln>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Carlson’s study produced impressive insights about the diffusion networks through which modern math spread from school to school in Allegheny County, Pennsylvania (this county is the metropolitan area for Pittsburgh). Carlson conducted personal interviews with each of the 38 superintendents who headed these school systems, asking each (1) in what year they had adopted modern math, (2) which other superintendents were their best friends, and (3) for certain other data.</a:t>
            </a:r>
            <a:endParaRPr kumimoji="0" lang="en-US" sz="1000" i="0" u="none" strike="noStrike" cap="none" normalizeH="0" baseline="0" dirty="0" smtClean="0">
              <a:ln>
                <a:noFill/>
              </a:ln>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Modern math entered the local educational scene of Allegheny County by means of one school superintendent, who adopted in 1958. This innovator traveled widely outside the Pittsburgh area, but he was an isolate in the local network; none of the 37 other school administrators talked to him. The </a:t>
            </a:r>
            <a:r>
              <a:rPr kumimoji="0" lang="en-US" sz="1400" i="1" u="none" strike="noStrike" cap="none" normalizeH="0" baseline="0" dirty="0" smtClean="0">
                <a:ln>
                  <a:noFill/>
                </a:ln>
                <a:effectLst/>
                <a:latin typeface="Calibri" pitchFamily="34" charset="0"/>
                <a:ea typeface="Calibri" pitchFamily="34" charset="0"/>
                <a:cs typeface="Times New Roman" pitchFamily="18" charset="0"/>
              </a:rPr>
              <a:t>S</a:t>
            </a: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-shaped diffusion curve din not take off until 1959—after a clique of six superintendents adopted; these six included three main opinion leaders in the system. The rate of adoption then began to climb rapidly. There was only one adopter in 1958 (the innovator), five by the end of 1959, 15 by 1960, 27 by 1961, 35 by 1962, and all 38 superintendents had adopted by the end of 1963. Thus, modern math spread to 100-percent adoption in about five years.</a:t>
            </a:r>
            <a:endParaRPr kumimoji="0" lang="en-US" sz="1000" i="0" u="none" strike="noStrike" cap="none" normalizeH="0" baseline="0" dirty="0" smtClean="0">
              <a:ln>
                <a:noFill/>
              </a:ln>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400" i="0" u="none" strike="noStrike" cap="none" normalizeH="0" baseline="0" dirty="0" smtClean="0">
                <a:ln>
                  <a:noFill/>
                </a:ln>
                <a:effectLst/>
                <a:latin typeface="Calibri" pitchFamily="34" charset="0"/>
                <a:ea typeface="Calibri" pitchFamily="34" charset="0"/>
                <a:cs typeface="Times New Roman" pitchFamily="18" charset="0"/>
              </a:rPr>
              <a:t>The cosmopolite innovator was too innovative to serve as an appropriate role model for the other superintendents. They waited to adopt until the opinion leaders in the six-member clique favored the innovation.</a:t>
            </a:r>
            <a:endParaRPr kumimoji="0" lang="en-US" sz="1000" i="0" u="none" strike="noStrike" cap="none" normalizeH="0" baseline="0" dirty="0" smtClean="0">
              <a:ln>
                <a:noFill/>
              </a:ln>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push/>
  </p:transition>
  <p:timing>
    <p:tnLst>
      <p:par>
        <p:cTn id="1" dur="indefinite" restart="never" nodeType="tmRoot"/>
      </p:par>
    </p:tnLst>
  </p:timing>
</p:sld>
</file>

<file path=ppt/theme/theme1.xml><?xml version="1.0" encoding="utf-8"?>
<a:theme xmlns:a="http://schemas.openxmlformats.org/drawingml/2006/main" name="Theme7">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1472331940</TotalTime>
  <Pages>24</Pages>
  <Words>1681</Words>
  <Application>Microsoft Office PowerPoint</Application>
  <PresentationFormat>On-screen Show (16:9)</PresentationFormat>
  <Paragraphs>188</Paragraphs>
  <Slides>31</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AGaramond</vt:lpstr>
      <vt:lpstr>Aharoni</vt:lpstr>
      <vt:lpstr>Arial</vt:lpstr>
      <vt:lpstr>Berlin Sans FB</vt:lpstr>
      <vt:lpstr>Berlin Sans FB Demi</vt:lpstr>
      <vt:lpstr>Calibri</vt:lpstr>
      <vt:lpstr>Kabel Bk BT</vt:lpstr>
      <vt:lpstr>Times New Roman</vt:lpstr>
      <vt:lpstr>Theme7</vt:lpstr>
      <vt:lpstr>PowerPoint Presentation</vt:lpstr>
      <vt:lpstr>What is diffusion?</vt:lpstr>
      <vt:lpstr>There are 3 major element</vt:lpstr>
      <vt:lpstr>The adoption speed</vt:lpstr>
      <vt:lpstr>PowerPoint Presentation</vt:lpstr>
      <vt:lpstr>  DIFFUSION DYNAMIC</vt:lpstr>
      <vt:lpstr>3 MAJOR CHARACTERSTIC OF THE DYNAMICS OF DIFFUSION</vt:lpstr>
      <vt:lpstr>PowerPoint Presentation</vt:lpstr>
      <vt:lpstr>PowerPoint Presentation</vt:lpstr>
      <vt:lpstr>Reinvension</vt:lpstr>
      <vt:lpstr>4 ways in which reinvention occurs during diffusion</vt:lpstr>
      <vt:lpstr>Mechansim of Diffusion</vt:lpstr>
      <vt:lpstr>Mechanisms of diffusion</vt:lpstr>
      <vt:lpstr>1. Technology Substitution</vt:lpstr>
      <vt:lpstr>2. Bandwagon Effect</vt:lpstr>
      <vt:lpstr>Model of Innovation Adoption</vt:lpstr>
      <vt:lpstr>5 steps the decision process</vt:lpstr>
      <vt:lpstr>PowerPoint Presentation</vt:lpstr>
      <vt:lpstr>Shifting Characteristics of Adopters Over Time</vt:lpstr>
      <vt:lpstr>PowerPoint Presentation</vt:lpstr>
      <vt:lpstr>Relative importance of decision stage</vt:lpstr>
      <vt:lpstr>Factors that drive the process of diffusion</vt:lpstr>
      <vt:lpstr>1. Attribute of innovation</vt:lpstr>
      <vt:lpstr>Component of an Innovation</vt:lpstr>
      <vt:lpstr>PowerPoint Presentation</vt:lpstr>
      <vt:lpstr>2. Community Effect</vt:lpstr>
      <vt:lpstr>2. Community Effect</vt:lpstr>
      <vt:lpstr>3. Characteristic of The Population</vt:lpstr>
      <vt:lpstr>Influence of Environmental Trends on Diffusion</vt:lpstr>
      <vt:lpstr>Managerial Implication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FM10 Chapter 25</dc:title>
  <dc:subject>Powerpoint Show</dc:subject>
  <dc:creator>Lou Gapenski, Mike Ehrhardt</dc:creator>
  <cp:lastModifiedBy>Jaryono Angga Widagdo</cp:lastModifiedBy>
  <cp:revision>175</cp:revision>
  <cp:lastPrinted>1997-04-29T13:41:06Z</cp:lastPrinted>
  <dcterms:created xsi:type="dcterms:W3CDTF">1996-01-09T12:47:42Z</dcterms:created>
  <dcterms:modified xsi:type="dcterms:W3CDTF">2013-04-02T15:55:05Z</dcterms:modified>
</cp:coreProperties>
</file>