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66"/>
  </p:notesMasterIdLst>
  <p:handoutMasterIdLst>
    <p:handoutMasterId r:id="rId67"/>
  </p:handoutMasterIdLst>
  <p:sldIdLst>
    <p:sldId id="256" r:id="rId2"/>
    <p:sldId id="263" r:id="rId3"/>
    <p:sldId id="308" r:id="rId4"/>
    <p:sldId id="339" r:id="rId5"/>
    <p:sldId id="344" r:id="rId6"/>
    <p:sldId id="349" r:id="rId7"/>
    <p:sldId id="348" r:id="rId8"/>
    <p:sldId id="345" r:id="rId9"/>
    <p:sldId id="350" r:id="rId10"/>
    <p:sldId id="346" r:id="rId11"/>
    <p:sldId id="351" r:id="rId12"/>
    <p:sldId id="352" r:id="rId13"/>
    <p:sldId id="347" r:id="rId14"/>
    <p:sldId id="353" r:id="rId15"/>
    <p:sldId id="354" r:id="rId16"/>
    <p:sldId id="356" r:id="rId17"/>
    <p:sldId id="355" r:id="rId18"/>
    <p:sldId id="358" r:id="rId19"/>
    <p:sldId id="357" r:id="rId20"/>
    <p:sldId id="359" r:id="rId21"/>
    <p:sldId id="360" r:id="rId22"/>
    <p:sldId id="361" r:id="rId23"/>
    <p:sldId id="362" r:id="rId24"/>
    <p:sldId id="363" r:id="rId25"/>
    <p:sldId id="364" r:id="rId26"/>
    <p:sldId id="365" r:id="rId27"/>
    <p:sldId id="366" r:id="rId28"/>
    <p:sldId id="367" r:id="rId29"/>
    <p:sldId id="368" r:id="rId30"/>
    <p:sldId id="369" r:id="rId31"/>
    <p:sldId id="370" r:id="rId32"/>
    <p:sldId id="371" r:id="rId33"/>
    <p:sldId id="372" r:id="rId34"/>
    <p:sldId id="373" r:id="rId35"/>
    <p:sldId id="374" r:id="rId36"/>
    <p:sldId id="375" r:id="rId37"/>
    <p:sldId id="376" r:id="rId38"/>
    <p:sldId id="377" r:id="rId39"/>
    <p:sldId id="378" r:id="rId40"/>
    <p:sldId id="380" r:id="rId41"/>
    <p:sldId id="381" r:id="rId42"/>
    <p:sldId id="379" r:id="rId43"/>
    <p:sldId id="383" r:id="rId44"/>
    <p:sldId id="384" r:id="rId45"/>
    <p:sldId id="385" r:id="rId46"/>
    <p:sldId id="386" r:id="rId47"/>
    <p:sldId id="387" r:id="rId48"/>
    <p:sldId id="388" r:id="rId49"/>
    <p:sldId id="389" r:id="rId50"/>
    <p:sldId id="390" r:id="rId51"/>
    <p:sldId id="391" r:id="rId52"/>
    <p:sldId id="392" r:id="rId53"/>
    <p:sldId id="393" r:id="rId54"/>
    <p:sldId id="394" r:id="rId55"/>
    <p:sldId id="395" r:id="rId56"/>
    <p:sldId id="396" r:id="rId57"/>
    <p:sldId id="397" r:id="rId58"/>
    <p:sldId id="398" r:id="rId59"/>
    <p:sldId id="399" r:id="rId60"/>
    <p:sldId id="400" r:id="rId61"/>
    <p:sldId id="401" r:id="rId62"/>
    <p:sldId id="402" r:id="rId63"/>
    <p:sldId id="404" r:id="rId64"/>
    <p:sldId id="403" r:id="rId65"/>
  </p:sldIdLst>
  <p:sldSz cx="12192000" cy="6858000"/>
  <p:notesSz cx="6858000" cy="9144000"/>
  <p:custDataLst>
    <p:tags r:id="rId6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AEC"/>
    <a:srgbClr val="E4E4E4"/>
    <a:srgbClr val="6B633D"/>
    <a:srgbClr val="534D2F"/>
    <a:srgbClr val="94C3D8"/>
    <a:srgbClr val="825700"/>
    <a:srgbClr val="C89800"/>
    <a:srgbClr val="FFD85D"/>
    <a:srgbClr val="F9B0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961" autoAdjust="0"/>
  </p:normalViewPr>
  <p:slideViewPr>
    <p:cSldViewPr>
      <p:cViewPr>
        <p:scale>
          <a:sx n="60" d="100"/>
          <a:sy n="60" d="100"/>
        </p:scale>
        <p:origin x="-996" y="-198"/>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E4591BF-AEF3-4F0C-9AA9-E580A065B408}" type="datetimeFigureOut">
              <a:rPr lang="en-US" smtClean="0"/>
              <a:t>3/24/2015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2547C9D-98FF-4112-9F4D-07A92819C38A}" type="slidenum">
              <a:rPr lang="en-US" smtClean="0"/>
              <a:t>‹#›</a:t>
            </a:fld>
            <a:endParaRPr lang="en-US"/>
          </a:p>
        </p:txBody>
      </p:sp>
    </p:spTree>
    <p:extLst>
      <p:ext uri="{BB962C8B-B14F-4D97-AF65-F5344CB8AC3E}">
        <p14:creationId xmlns:p14="http://schemas.microsoft.com/office/powerpoint/2010/main" val="10085557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1EC91B-595E-4082-B1E6-D4F740D10EB8}" type="datetimeFigureOut">
              <a:rPr lang="en-US" smtClean="0"/>
              <a:pPr/>
              <a:t>3/24/2015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E21A7A-A841-4976-BBD4-1A7C895EC389}" type="slidenum">
              <a:rPr lang="en-US" smtClean="0"/>
              <a:pPr/>
              <a:t>‹#›</a:t>
            </a:fld>
            <a:endParaRPr lang="en-US" dirty="0"/>
          </a:p>
        </p:txBody>
      </p:sp>
    </p:spTree>
    <p:extLst>
      <p:ext uri="{BB962C8B-B14F-4D97-AF65-F5344CB8AC3E}">
        <p14:creationId xmlns:p14="http://schemas.microsoft.com/office/powerpoint/2010/main" val="306648008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a:t>
            </a:fld>
            <a:endParaRPr lang="en-US" dirty="0"/>
          </a:p>
        </p:txBody>
      </p:sp>
    </p:spTree>
    <p:extLst>
      <p:ext uri="{BB962C8B-B14F-4D97-AF65-F5344CB8AC3E}">
        <p14:creationId xmlns:p14="http://schemas.microsoft.com/office/powerpoint/2010/main" val="555324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a:t>
            </a:fld>
            <a:endParaRPr lang="en-US" dirty="0"/>
          </a:p>
        </p:txBody>
      </p:sp>
    </p:spTree>
    <p:extLst>
      <p:ext uri="{BB962C8B-B14F-4D97-AF65-F5344CB8AC3E}">
        <p14:creationId xmlns:p14="http://schemas.microsoft.com/office/powerpoint/2010/main" val="393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4</a:t>
            </a:fld>
            <a:endParaRPr lang="en-US" dirty="0"/>
          </a:p>
        </p:txBody>
      </p:sp>
    </p:spTree>
    <p:extLst>
      <p:ext uri="{BB962C8B-B14F-4D97-AF65-F5344CB8AC3E}">
        <p14:creationId xmlns:p14="http://schemas.microsoft.com/office/powerpoint/2010/main" val="3011948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Anda bagai berenang di “lautan peluang” </a:t>
            </a:r>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8</a:t>
            </a:fld>
            <a:endParaRPr lang="en-US" dirty="0"/>
          </a:p>
        </p:txBody>
      </p:sp>
    </p:spTree>
    <p:extLst>
      <p:ext uri="{BB962C8B-B14F-4D97-AF65-F5344CB8AC3E}">
        <p14:creationId xmlns:p14="http://schemas.microsoft.com/office/powerpoint/2010/main" val="4242377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28</a:t>
            </a:fld>
            <a:endParaRPr lang="en-US" dirty="0"/>
          </a:p>
        </p:txBody>
      </p:sp>
    </p:spTree>
    <p:extLst>
      <p:ext uri="{BB962C8B-B14F-4D97-AF65-F5344CB8AC3E}">
        <p14:creationId xmlns:p14="http://schemas.microsoft.com/office/powerpoint/2010/main" val="4016378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31</a:t>
            </a:fld>
            <a:endParaRPr lang="en-US" dirty="0"/>
          </a:p>
        </p:txBody>
      </p:sp>
    </p:spTree>
    <p:extLst>
      <p:ext uri="{BB962C8B-B14F-4D97-AF65-F5344CB8AC3E}">
        <p14:creationId xmlns:p14="http://schemas.microsoft.com/office/powerpoint/2010/main" val="2378997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 name="Group 25"/>
          <p:cNvGrpSpPr/>
          <p:nvPr/>
        </p:nvGrpSpPr>
        <p:grpSpPr>
          <a:xfrm>
            <a:off x="-1" y="2"/>
            <a:ext cx="12192001" cy="6858639"/>
            <a:chOff x="-1" y="-1"/>
            <a:chExt cx="12192001" cy="6858639"/>
          </a:xfrm>
        </p:grpSpPr>
        <p:sp>
          <p:nvSpPr>
            <p:cNvPr id="24"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29" name="Group 28" descr="abstract background design"/>
          <p:cNvGrpSpPr/>
          <p:nvPr/>
        </p:nvGrpSpPr>
        <p:grpSpPr>
          <a:xfrm>
            <a:off x="1" y="-638"/>
            <a:ext cx="12201527" cy="6858638"/>
            <a:chOff x="0" y="618575"/>
            <a:chExt cx="12201526" cy="6858638"/>
          </a:xfrm>
        </p:grpSpPr>
        <p:sp>
          <p:nvSpPr>
            <p:cNvPr id="27" name="Rectangle 26"/>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 name="Rectangle 27"/>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 name="Title 1"/>
          <p:cNvSpPr>
            <a:spLocks noGrp="1"/>
          </p:cNvSpPr>
          <p:nvPr>
            <p:ph type="ctrTitle"/>
          </p:nvPr>
        </p:nvSpPr>
        <p:spPr>
          <a:xfrm>
            <a:off x="2171701" y="2386584"/>
            <a:ext cx="9175668" cy="2852928"/>
          </a:xfrm>
        </p:spPr>
        <p:txBody>
          <a:bodyPr anchor="b"/>
          <a:lstStyle>
            <a:lvl1pPr algn="l">
              <a:defRPr sz="450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71701" y="5296060"/>
            <a:ext cx="9175668" cy="1561622"/>
          </a:xfrm>
        </p:spPr>
        <p:txBody>
          <a:bodyPr/>
          <a:lstStyle>
            <a:lvl1pPr marL="0" indent="0" algn="l">
              <a:buNone/>
              <a:defRPr sz="1800" b="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15" name="Freeform 10"/>
          <p:cNvSpPr>
            <a:spLocks/>
          </p:cNvSpPr>
          <p:nvPr/>
        </p:nvSpPr>
        <p:spPr bwMode="auto">
          <a:xfrm>
            <a:off x="-1109664" y="28575"/>
            <a:ext cx="14411327" cy="6800850"/>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0" name="Freeform 15"/>
          <p:cNvSpPr>
            <a:spLocks/>
          </p:cNvSpPr>
          <p:nvPr/>
        </p:nvSpPr>
        <p:spPr bwMode="auto">
          <a:xfrm>
            <a:off x="-3174" y="-627063"/>
            <a:ext cx="12204700" cy="8112126"/>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pic>
        <p:nvPicPr>
          <p:cNvPr id="17" name="Picture 16" descr="Office Mix Logo"/>
          <p:cNvPicPr>
            <a:picLocks noChangeAspect="1"/>
          </p:cNvPicPr>
          <p:nvPr/>
        </p:nvPicPr>
        <p:blipFill rotWithShape="1">
          <a:blip r:embed="rId2" cstate="print">
            <a:extLst>
              <a:ext uri="{28A0092B-C50C-407E-A947-70E740481C1C}">
                <a14:useLocalDpi xmlns:a14="http://schemas.microsoft.com/office/drawing/2010/main" val="0"/>
              </a:ext>
            </a:extLst>
          </a:blip>
          <a:srcRect r="76197"/>
          <a:stretch/>
        </p:blipFill>
        <p:spPr>
          <a:xfrm>
            <a:off x="868514" y="4100388"/>
            <a:ext cx="1240639" cy="1440426"/>
          </a:xfrm>
          <a:prstGeom prst="rect">
            <a:avLst/>
          </a:prstGeom>
        </p:spPr>
      </p:pic>
    </p:spTree>
    <p:extLst>
      <p:ext uri="{BB962C8B-B14F-4D97-AF65-F5344CB8AC3E}">
        <p14:creationId xmlns:p14="http://schemas.microsoft.com/office/powerpoint/2010/main" val="261801946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extLst mod="1">
    <p:ext uri="{DCECCB84-F9BA-43D5-87BE-67443E8EF086}">
      <p15:sldGuideLst xmlns="" xmlns:p15="http://schemas.microsoft.com/office/powerpoint/2012/main">
        <p15:guide id="1" orient="horz"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effectLst>
                  <a:outerShdw blurRad="38100" dist="38100" dir="2700000" algn="tl">
                    <a:srgbClr val="000000">
                      <a:alpha val="43137"/>
                    </a:srgbClr>
                  </a:outerShdw>
                </a:effectLst>
                <a:latin typeface="+mn-l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normAutofit/>
          </a:bodyPr>
          <a:lstStyle>
            <a:lvl1pPr>
              <a:defRPr sz="2400">
                <a:effectLst>
                  <a:outerShdw blurRad="38100" dist="38100" dir="2700000" algn="tl">
                    <a:srgbClr val="000000">
                      <a:alpha val="43137"/>
                    </a:srgbClr>
                  </a:outerShdw>
                </a:effectLst>
              </a:defRPr>
            </a:lvl1pPr>
            <a:lvl2pPr>
              <a:defRPr sz="2000">
                <a:effectLst>
                  <a:outerShdw blurRad="38100" dist="38100" dir="2700000" algn="tl">
                    <a:srgbClr val="000000">
                      <a:alpha val="43137"/>
                    </a:srgbClr>
                  </a:outerShdw>
                </a:effectLst>
              </a:defRPr>
            </a:lvl2pPr>
            <a:lvl3pPr>
              <a:defRPr sz="1800">
                <a:effectLst>
                  <a:outerShdw blurRad="38100" dist="38100" dir="2700000" algn="tl">
                    <a:srgbClr val="000000">
                      <a:alpha val="43137"/>
                    </a:srgbClr>
                  </a:outerShdw>
                </a:effectLst>
              </a:defRPr>
            </a:lvl3pPr>
            <a:lvl4pPr>
              <a:defRPr sz="1600">
                <a:effectLst>
                  <a:outerShdw blurRad="38100" dist="38100" dir="2700000" algn="tl">
                    <a:srgbClr val="000000">
                      <a:alpha val="43137"/>
                    </a:srgbClr>
                  </a:outerShdw>
                </a:effectLst>
              </a:defRPr>
            </a:lvl4pPr>
            <a:lvl5pPr>
              <a:defRPr sz="1600">
                <a:effectLst>
                  <a:outerShdw blurRad="38100" dist="38100" dir="2700000" algn="tl">
                    <a:srgbClr val="000000">
                      <a:alpha val="43137"/>
                    </a:srgbClr>
                  </a:outerShdw>
                </a:effect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447723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0" indent="0">
              <a:buNone/>
              <a:defRPr b="1"/>
            </a:lvl1pPr>
            <a:lvl2pPr marL="0" indent="0">
              <a:buNone/>
              <a:defRPr/>
            </a:lvl2pPr>
            <a:lvl3pPr marL="0" indent="0">
              <a:buNone/>
              <a:defRPr/>
            </a:lvl3pPr>
            <a:lvl4pPr marL="0" indent="0">
              <a:buNone/>
              <a:defRPr/>
            </a:lvl4pPr>
            <a:lvl5pPr marL="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80391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4" name="Group 13"/>
          <p:cNvGrpSpPr/>
          <p:nvPr/>
        </p:nvGrpSpPr>
        <p:grpSpPr>
          <a:xfrm flipH="1">
            <a:off x="-1" y="2"/>
            <a:ext cx="12192001" cy="6858639"/>
            <a:chOff x="-1" y="-1"/>
            <a:chExt cx="12192001" cy="6858639"/>
          </a:xfrm>
        </p:grpSpPr>
        <p:sp>
          <p:nvSpPr>
            <p:cNvPr id="15"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6"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7"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19" name="Group 18" descr="abstract background design"/>
          <p:cNvGrpSpPr/>
          <p:nvPr/>
        </p:nvGrpSpPr>
        <p:grpSpPr>
          <a:xfrm flipH="1">
            <a:off x="1" y="-638"/>
            <a:ext cx="12201527" cy="6858638"/>
            <a:chOff x="0" y="618575"/>
            <a:chExt cx="12201526" cy="6858638"/>
          </a:xfrm>
        </p:grpSpPr>
        <p:sp>
          <p:nvSpPr>
            <p:cNvPr id="20" name="Rectangle 19"/>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Rectangle 20"/>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2" name="Freeform 15"/>
          <p:cNvSpPr>
            <a:spLocks/>
          </p:cNvSpPr>
          <p:nvPr/>
        </p:nvSpPr>
        <p:spPr bwMode="auto">
          <a:xfrm flipH="1">
            <a:off x="-3174" y="-627063"/>
            <a:ext cx="12204700" cy="8112126"/>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 name="Title 1"/>
          <p:cNvSpPr>
            <a:spLocks noGrp="1"/>
          </p:cNvSpPr>
          <p:nvPr>
            <p:ph type="title"/>
          </p:nvPr>
        </p:nvSpPr>
        <p:spPr>
          <a:xfrm>
            <a:off x="2171701" y="2384365"/>
            <a:ext cx="9175668" cy="2852737"/>
          </a:xfrm>
        </p:spPr>
        <p:txBody>
          <a:bodyPr anchor="b">
            <a:normAutofit/>
          </a:bodyPr>
          <a:lstStyle>
            <a:lvl1pPr>
              <a:defRPr sz="7200" b="1">
                <a:solidFill>
                  <a:schemeClr val="tx2"/>
                </a:soli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23" name="Rectangle 22"/>
          <p:cNvSpPr/>
          <p:nvPr/>
        </p:nvSpPr>
        <p:spPr>
          <a:xfrm>
            <a:off x="-3174" y="5486400"/>
            <a:ext cx="12204700" cy="13712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Text Placeholder 2"/>
          <p:cNvSpPr>
            <a:spLocks noGrp="1"/>
          </p:cNvSpPr>
          <p:nvPr>
            <p:ph type="body" idx="1"/>
          </p:nvPr>
        </p:nvSpPr>
        <p:spPr>
          <a:xfrm>
            <a:off x="2171701" y="5620217"/>
            <a:ext cx="9175668" cy="1237467"/>
          </a:xfrm>
        </p:spPr>
        <p:txBody>
          <a:bodyPr/>
          <a:lstStyle>
            <a:lvl1pPr marL="0" indent="0">
              <a:buNone/>
              <a:defRPr sz="1800" b="0">
                <a:solidFill>
                  <a:schemeClr val="bg1">
                    <a:lumMod val="65000"/>
                    <a:lumOff val="3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pic>
        <p:nvPicPr>
          <p:cNvPr id="25" name="Picture 24" descr="Office Mix Logo"/>
          <p:cNvPicPr>
            <a:picLocks noChangeAspect="1"/>
          </p:cNvPicPr>
          <p:nvPr/>
        </p:nvPicPr>
        <p:blipFill rotWithShape="1">
          <a:blip r:embed="rId2" cstate="print">
            <a:extLst>
              <a:ext uri="{28A0092B-C50C-407E-A947-70E740481C1C}">
                <a14:useLocalDpi xmlns:a14="http://schemas.microsoft.com/office/drawing/2010/main" val="0"/>
              </a:ext>
            </a:extLst>
          </a:blip>
          <a:srcRect r="76197"/>
          <a:stretch/>
        </p:blipFill>
        <p:spPr>
          <a:xfrm>
            <a:off x="868514" y="4100388"/>
            <a:ext cx="1240639" cy="1440426"/>
          </a:xfrm>
          <a:prstGeom prst="rect">
            <a:avLst/>
          </a:prstGeom>
        </p:spPr>
      </p:pic>
    </p:spTree>
    <p:extLst>
      <p:ext uri="{BB962C8B-B14F-4D97-AF65-F5344CB8AC3E}">
        <p14:creationId xmlns:p14="http://schemas.microsoft.com/office/powerpoint/2010/main" val="8590198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extLst mod="1">
    <p:ext uri="{DCECCB84-F9BA-43D5-87BE-67443E8EF086}">
      <p15:sldGuideLst xmlns="" xmlns:p15="http://schemas.microsoft.com/office/powerpoint/2012/main">
        <p15:guide id="1" orient="horz" pos="2160" userDrawn="1">
          <p15:clr>
            <a:srgbClr val="FBAE40"/>
          </p15:clr>
        </p15:guide>
        <p15:guide id="2" pos="182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2388775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9" y="1690689"/>
            <a:ext cx="5157787" cy="814387"/>
          </a:xfrm>
        </p:spPr>
        <p:txBody>
          <a:bodyPr anchor="b"/>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1" y="1690689"/>
            <a:ext cx="5183188" cy="814387"/>
          </a:xfrm>
        </p:spPr>
        <p:txBody>
          <a:bodyPr anchor="b"/>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a:xfrm>
            <a:off x="11118350" y="6370476"/>
            <a:ext cx="981503" cy="365125"/>
          </a:xfrm>
          <a:prstGeom prst="rect">
            <a:avLst/>
          </a:prstGeom>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2064320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884103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994963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 y="-2971"/>
            <a:ext cx="12192001" cy="6866062"/>
            <a:chOff x="-1" y="-2971"/>
            <a:chExt cx="12192001" cy="6866062"/>
          </a:xfrm>
        </p:grpSpPr>
        <p:sp>
          <p:nvSpPr>
            <p:cNvPr id="9"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1"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2"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3"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15" name="Rectangle 14"/>
          <p:cNvSpPr/>
          <p:nvPr/>
        </p:nvSpPr>
        <p:spPr>
          <a:xfrm>
            <a:off x="0" y="416"/>
            <a:ext cx="12192000" cy="68580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0" name="Group 19" descr="abstract background design"/>
          <p:cNvGrpSpPr/>
          <p:nvPr/>
        </p:nvGrpSpPr>
        <p:grpSpPr>
          <a:xfrm>
            <a:off x="-1366" y="-4114"/>
            <a:ext cx="5035003" cy="6865834"/>
            <a:chOff x="-1366" y="-4114"/>
            <a:chExt cx="5035003" cy="6865834"/>
          </a:xfrm>
        </p:grpSpPr>
        <p:sp>
          <p:nvSpPr>
            <p:cNvPr id="16" name="Rectangle 1040"/>
            <p:cNvSpPr/>
            <p:nvPr/>
          </p:nvSpPr>
          <p:spPr>
            <a:xfrm>
              <a:off x="-1366" y="-2385"/>
              <a:ext cx="5035002" cy="6859550"/>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 name="connsiteX0" fmla="*/ 0 w 12197830"/>
                <a:gd name="connsiteY0" fmla="*/ 0 h 6877450"/>
                <a:gd name="connsiteX1" fmla="*/ 12197830 w 12197830"/>
                <a:gd name="connsiteY1" fmla="*/ 6247021 h 6877450"/>
                <a:gd name="connsiteX2" fmla="*/ 12196119 w 12197830"/>
                <a:gd name="connsiteY2" fmla="*/ 6877450 h 6877450"/>
                <a:gd name="connsiteX3" fmla="*/ 4119 w 12197830"/>
                <a:gd name="connsiteY3" fmla="*/ 6877450 h 6877450"/>
                <a:gd name="connsiteX4" fmla="*/ 0 w 12197830"/>
                <a:gd name="connsiteY4" fmla="*/ 0 h 6877450"/>
                <a:gd name="connsiteX0" fmla="*/ 0 w 12196119"/>
                <a:gd name="connsiteY0" fmla="*/ 1379 h 6878829"/>
                <a:gd name="connsiteX1" fmla="*/ 4996930 w 12196119"/>
                <a:gd name="connsiteY1" fmla="*/ 0 h 6878829"/>
                <a:gd name="connsiteX2" fmla="*/ 12196119 w 12196119"/>
                <a:gd name="connsiteY2" fmla="*/ 6878829 h 6878829"/>
                <a:gd name="connsiteX3" fmla="*/ 4119 w 12196119"/>
                <a:gd name="connsiteY3" fmla="*/ 6878829 h 6878829"/>
                <a:gd name="connsiteX4" fmla="*/ 0 w 12196119"/>
                <a:gd name="connsiteY4" fmla="*/ 1379 h 6878829"/>
                <a:gd name="connsiteX0" fmla="*/ 0 w 5350819"/>
                <a:gd name="connsiteY0" fmla="*/ 1379 h 6878829"/>
                <a:gd name="connsiteX1" fmla="*/ 49969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350819"/>
                <a:gd name="connsiteY0" fmla="*/ 1379 h 6878829"/>
                <a:gd name="connsiteX1" fmla="*/ 40444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046019"/>
                <a:gd name="connsiteY0" fmla="*/ 1379 h 6878829"/>
                <a:gd name="connsiteX1" fmla="*/ 4044430 w 5046019"/>
                <a:gd name="connsiteY1" fmla="*/ 0 h 6878829"/>
                <a:gd name="connsiteX2" fmla="*/ 5046019 w 5046019"/>
                <a:gd name="connsiteY2" fmla="*/ 6878829 h 6878829"/>
                <a:gd name="connsiteX3" fmla="*/ 4119 w 5046019"/>
                <a:gd name="connsiteY3" fmla="*/ 6878829 h 6878829"/>
                <a:gd name="connsiteX4" fmla="*/ 0 w 5046019"/>
                <a:gd name="connsiteY4" fmla="*/ 1379 h 6878829"/>
                <a:gd name="connsiteX0" fmla="*/ 0 w 5046019"/>
                <a:gd name="connsiteY0" fmla="*/ 0 h 6877450"/>
                <a:gd name="connsiteX1" fmla="*/ 4052693 w 5046019"/>
                <a:gd name="connsiteY1" fmla="*/ 72985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47185 w 5046019"/>
                <a:gd name="connsiteY1" fmla="*/ 9638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8202 w 5046019"/>
                <a:gd name="connsiteY1" fmla="*/ 64722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2694 w 5046019"/>
                <a:gd name="connsiteY1" fmla="*/ 6884 h 6877450"/>
                <a:gd name="connsiteX2" fmla="*/ 5046019 w 5046019"/>
                <a:gd name="connsiteY2" fmla="*/ 6877450 h 6877450"/>
                <a:gd name="connsiteX3" fmla="*/ 4119 w 5046019"/>
                <a:gd name="connsiteY3" fmla="*/ 6877450 h 6877450"/>
                <a:gd name="connsiteX4" fmla="*/ 0 w 5046019"/>
                <a:gd name="connsiteY4" fmla="*/ 0 h 6877450"/>
                <a:gd name="connsiteX0" fmla="*/ 0 w 5043265"/>
                <a:gd name="connsiteY0" fmla="*/ 31675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31675 h 6870566"/>
                <a:gd name="connsiteX0" fmla="*/ 0 w 5043265"/>
                <a:gd name="connsiteY0" fmla="*/ 1379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83992 w 5043265"/>
                <a:gd name="connsiteY3" fmla="*/ 6843024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4120 w 5043265"/>
                <a:gd name="connsiteY3" fmla="*/ 6859550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1366 w 5043265"/>
                <a:gd name="connsiteY3" fmla="*/ 6859550 h 6870566"/>
                <a:gd name="connsiteX4" fmla="*/ 0 w 5043265"/>
                <a:gd name="connsiteY4" fmla="*/ 1379 h 6870566"/>
                <a:gd name="connsiteX0" fmla="*/ 0 w 5037757"/>
                <a:gd name="connsiteY0" fmla="*/ 1379 h 6859550"/>
                <a:gd name="connsiteX1" fmla="*/ 4049940 w 5037757"/>
                <a:gd name="connsiteY1" fmla="*/ 0 h 6859550"/>
                <a:gd name="connsiteX2" fmla="*/ 5037757 w 5037757"/>
                <a:gd name="connsiteY2" fmla="*/ 6837515 h 6859550"/>
                <a:gd name="connsiteX3" fmla="*/ 1366 w 5037757"/>
                <a:gd name="connsiteY3" fmla="*/ 6859550 h 6859550"/>
                <a:gd name="connsiteX4" fmla="*/ 0 w 5037757"/>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5002" h="6859550">
                  <a:moveTo>
                    <a:pt x="0" y="1379"/>
                  </a:moveTo>
                  <a:lnTo>
                    <a:pt x="4049940" y="0"/>
                  </a:lnTo>
                  <a:lnTo>
                    <a:pt x="5035002" y="6859549"/>
                  </a:lnTo>
                  <a:lnTo>
                    <a:pt x="1366" y="6859550"/>
                  </a:lnTo>
                  <a:cubicBezTo>
                    <a:pt x="-7" y="4573493"/>
                    <a:pt x="1373" y="2287436"/>
                    <a:pt x="0" y="1379"/>
                  </a:cubicBez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
          <p:nvSpPr>
            <p:cNvPr id="18" name="Freeform 19"/>
            <p:cNvSpPr>
              <a:spLocks/>
            </p:cNvSpPr>
            <p:nvPr/>
          </p:nvSpPr>
          <p:spPr bwMode="auto">
            <a:xfrm>
              <a:off x="1" y="-4114"/>
              <a:ext cx="5033636" cy="6862754"/>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6">
                  <a:moveTo>
                    <a:pt x="8033" y="0"/>
                  </a:moveTo>
                  <a:lnTo>
                    <a:pt x="0" y="6"/>
                  </a:lnTo>
                  <a:lnTo>
                    <a:pt x="7892" y="10006"/>
                  </a:lnTo>
                  <a:lnTo>
                    <a:pt x="10000" y="10006"/>
                  </a:lnTo>
                  <a:lnTo>
                    <a:pt x="8033" y="0"/>
                  </a:lnTo>
                  <a:close/>
                </a:path>
              </a:pathLst>
            </a:custGeom>
            <a:gradFill>
              <a:gsLst>
                <a:gs pos="100000">
                  <a:schemeClr val="accent3">
                    <a:alpha val="24000"/>
                  </a:schemeClr>
                </a:gs>
                <a:gs pos="38000">
                  <a:schemeClr val="accent2">
                    <a:alpha val="25000"/>
                  </a:schemeClr>
                </a:gs>
              </a:gsLst>
              <a:lin ang="4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9"/>
            <p:cNvSpPr>
              <a:spLocks/>
            </p:cNvSpPr>
            <p:nvPr/>
          </p:nvSpPr>
          <p:spPr bwMode="auto">
            <a:xfrm flipV="1">
              <a:off x="199" y="-686"/>
              <a:ext cx="3432693" cy="6862406"/>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4757 w 10000"/>
                <a:gd name="connsiteY2" fmla="*/ 10006 h 10006"/>
                <a:gd name="connsiteX3" fmla="*/ 10000 w 10000"/>
                <a:gd name="connsiteY3" fmla="*/ 10006 h 10006"/>
                <a:gd name="connsiteX4" fmla="*/ 8033 w 10000"/>
                <a:gd name="connsiteY4" fmla="*/ 0 h 10006"/>
                <a:gd name="connsiteX0" fmla="*/ 8033 w 8033"/>
                <a:gd name="connsiteY0" fmla="*/ 0 h 10006"/>
                <a:gd name="connsiteX1" fmla="*/ 0 w 8033"/>
                <a:gd name="connsiteY1" fmla="*/ 6 h 10006"/>
                <a:gd name="connsiteX2" fmla="*/ 4757 w 8033"/>
                <a:gd name="connsiteY2" fmla="*/ 10006 h 10006"/>
                <a:gd name="connsiteX3" fmla="*/ 7415 w 8033"/>
                <a:gd name="connsiteY3" fmla="*/ 10006 h 10006"/>
                <a:gd name="connsiteX4" fmla="*/ 8033 w 8033"/>
                <a:gd name="connsiteY4" fmla="*/ 0 h 10006"/>
                <a:gd name="connsiteX0" fmla="*/ 5710 w 9231"/>
                <a:gd name="connsiteY0" fmla="*/ 12 h 9994"/>
                <a:gd name="connsiteX1" fmla="*/ 0 w 9231"/>
                <a:gd name="connsiteY1" fmla="*/ 0 h 9994"/>
                <a:gd name="connsiteX2" fmla="*/ 5922 w 9231"/>
                <a:gd name="connsiteY2" fmla="*/ 9994 h 9994"/>
                <a:gd name="connsiteX3" fmla="*/ 9231 w 9231"/>
                <a:gd name="connsiteY3" fmla="*/ 9994 h 9994"/>
                <a:gd name="connsiteX4" fmla="*/ 5710 w 9231"/>
                <a:gd name="connsiteY4" fmla="*/ 12 h 9994"/>
                <a:gd name="connsiteX0" fmla="*/ 6186 w 10000"/>
                <a:gd name="connsiteY0" fmla="*/ 12 h 10000"/>
                <a:gd name="connsiteX1" fmla="*/ 0 w 10000"/>
                <a:gd name="connsiteY1" fmla="*/ 0 h 10000"/>
                <a:gd name="connsiteX2" fmla="*/ 4575 w 10000"/>
                <a:gd name="connsiteY2" fmla="*/ 10000 h 10000"/>
                <a:gd name="connsiteX3" fmla="*/ 10000 w 10000"/>
                <a:gd name="connsiteY3" fmla="*/ 10000 h 10000"/>
                <a:gd name="connsiteX4" fmla="*/ 6186 w 10000"/>
                <a:gd name="connsiteY4" fmla="*/ 12 h 10000"/>
                <a:gd name="connsiteX0" fmla="*/ 6186 w 7838"/>
                <a:gd name="connsiteY0" fmla="*/ 12 h 10000"/>
                <a:gd name="connsiteX1" fmla="*/ 0 w 7838"/>
                <a:gd name="connsiteY1" fmla="*/ 0 h 10000"/>
                <a:gd name="connsiteX2" fmla="*/ 4575 w 7838"/>
                <a:gd name="connsiteY2" fmla="*/ 10000 h 10000"/>
                <a:gd name="connsiteX3" fmla="*/ 7838 w 7838"/>
                <a:gd name="connsiteY3" fmla="*/ 10000 h 10000"/>
                <a:gd name="connsiteX4" fmla="*/ 6186 w 7838"/>
                <a:gd name="connsiteY4" fmla="*/ 12 h 10000"/>
                <a:gd name="connsiteX0" fmla="*/ 9745 w 10000"/>
                <a:gd name="connsiteY0" fmla="*/ 0 h 10023"/>
                <a:gd name="connsiteX1" fmla="*/ 0 w 10000"/>
                <a:gd name="connsiteY1" fmla="*/ 23 h 10023"/>
                <a:gd name="connsiteX2" fmla="*/ 5837 w 10000"/>
                <a:gd name="connsiteY2" fmla="*/ 10023 h 10023"/>
                <a:gd name="connsiteX3" fmla="*/ 10000 w 10000"/>
                <a:gd name="connsiteY3" fmla="*/ 10023 h 10023"/>
                <a:gd name="connsiteX4" fmla="*/ 9745 w 10000"/>
                <a:gd name="connsiteY4" fmla="*/ 0 h 10023"/>
                <a:gd name="connsiteX0" fmla="*/ 9745 w 11688"/>
                <a:gd name="connsiteY0" fmla="*/ 0 h 10041"/>
                <a:gd name="connsiteX1" fmla="*/ 0 w 11688"/>
                <a:gd name="connsiteY1" fmla="*/ 23 h 10041"/>
                <a:gd name="connsiteX2" fmla="*/ 5837 w 11688"/>
                <a:gd name="connsiteY2" fmla="*/ 10023 h 10041"/>
                <a:gd name="connsiteX3" fmla="*/ 11688 w 11688"/>
                <a:gd name="connsiteY3" fmla="*/ 10041 h 10041"/>
                <a:gd name="connsiteX4" fmla="*/ 9745 w 11688"/>
                <a:gd name="connsiteY4" fmla="*/ 0 h 10041"/>
                <a:gd name="connsiteX0" fmla="*/ 9745 w 11688"/>
                <a:gd name="connsiteY0" fmla="*/ 0 h 10041"/>
                <a:gd name="connsiteX1" fmla="*/ 0 w 11688"/>
                <a:gd name="connsiteY1" fmla="*/ 23 h 10041"/>
                <a:gd name="connsiteX2" fmla="*/ 6990 w 11688"/>
                <a:gd name="connsiteY2" fmla="*/ 10023 h 10041"/>
                <a:gd name="connsiteX3" fmla="*/ 11688 w 11688"/>
                <a:gd name="connsiteY3" fmla="*/ 10041 h 10041"/>
                <a:gd name="connsiteX4" fmla="*/ 9745 w 11688"/>
                <a:gd name="connsiteY4" fmla="*/ 0 h 10041"/>
                <a:gd name="connsiteX0" fmla="*/ 9745 w 11675"/>
                <a:gd name="connsiteY0" fmla="*/ 0 h 10023"/>
                <a:gd name="connsiteX1" fmla="*/ 0 w 11675"/>
                <a:gd name="connsiteY1" fmla="*/ 23 h 10023"/>
                <a:gd name="connsiteX2" fmla="*/ 6990 w 11675"/>
                <a:gd name="connsiteY2" fmla="*/ 10023 h 10023"/>
                <a:gd name="connsiteX3" fmla="*/ 11675 w 11675"/>
                <a:gd name="connsiteY3" fmla="*/ 9950 h 10023"/>
                <a:gd name="connsiteX4" fmla="*/ 9745 w 11675"/>
                <a:gd name="connsiteY4" fmla="*/ 0 h 10023"/>
                <a:gd name="connsiteX0" fmla="*/ 9745 w 11702"/>
                <a:gd name="connsiteY0" fmla="*/ 0 h 10024"/>
                <a:gd name="connsiteX1" fmla="*/ 0 w 11702"/>
                <a:gd name="connsiteY1" fmla="*/ 23 h 10024"/>
                <a:gd name="connsiteX2" fmla="*/ 6990 w 11702"/>
                <a:gd name="connsiteY2" fmla="*/ 10023 h 10024"/>
                <a:gd name="connsiteX3" fmla="*/ 11702 w 11702"/>
                <a:gd name="connsiteY3" fmla="*/ 10024 h 10024"/>
                <a:gd name="connsiteX4" fmla="*/ 9745 w 11702"/>
                <a:gd name="connsiteY4" fmla="*/ 0 h 10024"/>
                <a:gd name="connsiteX0" fmla="*/ 9558 w 11515"/>
                <a:gd name="connsiteY0" fmla="*/ 0 h 10024"/>
                <a:gd name="connsiteX1" fmla="*/ 0 w 11515"/>
                <a:gd name="connsiteY1" fmla="*/ 303 h 10024"/>
                <a:gd name="connsiteX2" fmla="*/ 6803 w 11515"/>
                <a:gd name="connsiteY2" fmla="*/ 10023 h 10024"/>
                <a:gd name="connsiteX3" fmla="*/ 11515 w 11515"/>
                <a:gd name="connsiteY3" fmla="*/ 10024 h 10024"/>
                <a:gd name="connsiteX4" fmla="*/ 9558 w 11515"/>
                <a:gd name="connsiteY4" fmla="*/ 0 h 10024"/>
                <a:gd name="connsiteX0" fmla="*/ 9772 w 11729"/>
                <a:gd name="connsiteY0" fmla="*/ 0 h 10024"/>
                <a:gd name="connsiteX1" fmla="*/ 0 w 11729"/>
                <a:gd name="connsiteY1" fmla="*/ 6 h 10024"/>
                <a:gd name="connsiteX2" fmla="*/ 7017 w 11729"/>
                <a:gd name="connsiteY2" fmla="*/ 10023 h 10024"/>
                <a:gd name="connsiteX3" fmla="*/ 11729 w 11729"/>
                <a:gd name="connsiteY3" fmla="*/ 10024 h 10024"/>
                <a:gd name="connsiteX4" fmla="*/ 9772 w 11729"/>
                <a:gd name="connsiteY4" fmla="*/ 0 h 10024"/>
                <a:gd name="connsiteX0" fmla="*/ 9785 w 11729"/>
                <a:gd name="connsiteY0" fmla="*/ 62 h 10018"/>
                <a:gd name="connsiteX1" fmla="*/ 0 w 11729"/>
                <a:gd name="connsiteY1" fmla="*/ 0 h 10018"/>
                <a:gd name="connsiteX2" fmla="*/ 7017 w 11729"/>
                <a:gd name="connsiteY2" fmla="*/ 10017 h 10018"/>
                <a:gd name="connsiteX3" fmla="*/ 11729 w 11729"/>
                <a:gd name="connsiteY3" fmla="*/ 10018 h 10018"/>
                <a:gd name="connsiteX4" fmla="*/ 9785 w 11729"/>
                <a:gd name="connsiteY4" fmla="*/ 62 h 10018"/>
                <a:gd name="connsiteX0" fmla="*/ 9772 w 11729"/>
                <a:gd name="connsiteY0" fmla="*/ 5 h 10018"/>
                <a:gd name="connsiteX1" fmla="*/ 0 w 11729"/>
                <a:gd name="connsiteY1" fmla="*/ 0 h 10018"/>
                <a:gd name="connsiteX2" fmla="*/ 7017 w 11729"/>
                <a:gd name="connsiteY2" fmla="*/ 10017 h 10018"/>
                <a:gd name="connsiteX3" fmla="*/ 11729 w 11729"/>
                <a:gd name="connsiteY3" fmla="*/ 10018 h 10018"/>
                <a:gd name="connsiteX4" fmla="*/ 9772 w 11729"/>
                <a:gd name="connsiteY4" fmla="*/ 5 h 10018"/>
                <a:gd name="connsiteX0" fmla="*/ 9772 w 11729"/>
                <a:gd name="connsiteY0" fmla="*/ 5 h 10018"/>
                <a:gd name="connsiteX1" fmla="*/ 0 w 11729"/>
                <a:gd name="connsiteY1" fmla="*/ 0 h 10018"/>
                <a:gd name="connsiteX2" fmla="*/ 1064 w 11729"/>
                <a:gd name="connsiteY2" fmla="*/ 1494 h 10018"/>
                <a:gd name="connsiteX3" fmla="*/ 7017 w 11729"/>
                <a:gd name="connsiteY3" fmla="*/ 10017 h 10018"/>
                <a:gd name="connsiteX4" fmla="*/ 11729 w 11729"/>
                <a:gd name="connsiteY4" fmla="*/ 10018 h 10018"/>
                <a:gd name="connsiteX5" fmla="*/ 9772 w 11729"/>
                <a:gd name="connsiteY5" fmla="*/ 5 h 10018"/>
                <a:gd name="connsiteX0" fmla="*/ 9791 w 11748"/>
                <a:gd name="connsiteY0" fmla="*/ 5 h 10018"/>
                <a:gd name="connsiteX1" fmla="*/ 19 w 11748"/>
                <a:gd name="connsiteY1" fmla="*/ 0 h 10018"/>
                <a:gd name="connsiteX2" fmla="*/ 0 w 11748"/>
                <a:gd name="connsiteY2" fmla="*/ 2481 h 10018"/>
                <a:gd name="connsiteX3" fmla="*/ 7036 w 11748"/>
                <a:gd name="connsiteY3" fmla="*/ 10017 h 10018"/>
                <a:gd name="connsiteX4" fmla="*/ 11748 w 11748"/>
                <a:gd name="connsiteY4" fmla="*/ 10018 h 10018"/>
                <a:gd name="connsiteX5" fmla="*/ 9791 w 11748"/>
                <a:gd name="connsiteY5" fmla="*/ 5 h 1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8" h="10018">
                  <a:moveTo>
                    <a:pt x="9791" y="5"/>
                  </a:moveTo>
                  <a:lnTo>
                    <a:pt x="19" y="0"/>
                  </a:lnTo>
                  <a:cubicBezTo>
                    <a:pt x="13" y="827"/>
                    <a:pt x="6" y="1654"/>
                    <a:pt x="0" y="2481"/>
                  </a:cubicBezTo>
                  <a:lnTo>
                    <a:pt x="7036" y="10017"/>
                  </a:lnTo>
                  <a:lnTo>
                    <a:pt x="11748" y="10018"/>
                  </a:lnTo>
                  <a:lnTo>
                    <a:pt x="9791" y="5"/>
                  </a:lnTo>
                  <a:close/>
                </a:path>
              </a:pathLst>
            </a:custGeom>
            <a:gradFill>
              <a:gsLst>
                <a:gs pos="100000">
                  <a:schemeClr val="accent3">
                    <a:alpha val="17000"/>
                  </a:schemeClr>
                </a:gs>
                <a:gs pos="38000">
                  <a:schemeClr val="accent2">
                    <a:alpha val="18000"/>
                  </a:schemeClr>
                </a:gs>
              </a:gsLst>
              <a:lin ang="1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 name="Title 1"/>
          <p:cNvSpPr>
            <a:spLocks noGrp="1"/>
          </p:cNvSpPr>
          <p:nvPr>
            <p:ph type="title"/>
          </p:nvPr>
        </p:nvSpPr>
        <p:spPr>
          <a:xfrm>
            <a:off x="414055" y="457200"/>
            <a:ext cx="3482317" cy="1600200"/>
          </a:xfrm>
        </p:spPr>
        <p:txBody>
          <a:bodyPr anchor="b">
            <a:noAutofit/>
          </a:bodyPr>
          <a:lstStyle>
            <a:lvl1pPr>
              <a:defRPr sz="3300">
                <a:solidFill>
                  <a:schemeClr val="bg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183188" y="457200"/>
            <a:ext cx="6172200" cy="5713358"/>
          </a:xfrm>
        </p:spPr>
        <p:txBody>
          <a:bodyPr/>
          <a:lstStyle>
            <a:lvl1pPr>
              <a:defRPr sz="1800"/>
            </a:lvl1pPr>
            <a:lvl2pPr>
              <a:defRPr sz="1650"/>
            </a:lvl2pPr>
            <a:lvl3pPr>
              <a:defRPr sz="1500"/>
            </a:lvl3pPr>
            <a:lvl4pPr>
              <a:defRPr sz="1350"/>
            </a:lvl4pPr>
            <a:lvl5pPr>
              <a:defRPr sz="135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14055" y="2514185"/>
            <a:ext cx="3703320" cy="3658015"/>
          </a:xfrm>
        </p:spPr>
        <p:txBody>
          <a:bodyPr/>
          <a:lstStyle>
            <a:lvl1pPr marL="0" indent="0">
              <a:buNone/>
              <a:defRPr sz="1200" b="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Tree>
    <p:extLst>
      <p:ext uri="{BB962C8B-B14F-4D97-AF65-F5344CB8AC3E}">
        <p14:creationId xmlns:p14="http://schemas.microsoft.com/office/powerpoint/2010/main" val="20424693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1" y="-2971"/>
            <a:ext cx="12192001" cy="6866062"/>
            <a:chOff x="-1" y="-2971"/>
            <a:chExt cx="12192001" cy="6866062"/>
          </a:xfrm>
        </p:grpSpPr>
        <p:sp>
          <p:nvSpPr>
            <p:cNvPr id="14"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5"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6"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7"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0" name="Rectangle 19"/>
          <p:cNvSpPr/>
          <p:nvPr/>
        </p:nvSpPr>
        <p:spPr>
          <a:xfrm>
            <a:off x="0" y="416"/>
            <a:ext cx="12192000" cy="68580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8" name="Group 7" descr="abstract background design"/>
          <p:cNvGrpSpPr/>
          <p:nvPr/>
        </p:nvGrpSpPr>
        <p:grpSpPr>
          <a:xfrm>
            <a:off x="-1366" y="-4114"/>
            <a:ext cx="5035003" cy="6865834"/>
            <a:chOff x="-1366" y="-4114"/>
            <a:chExt cx="5035003" cy="6865834"/>
          </a:xfrm>
        </p:grpSpPr>
        <p:sp>
          <p:nvSpPr>
            <p:cNvPr id="9" name="Rectangle 1040"/>
            <p:cNvSpPr/>
            <p:nvPr/>
          </p:nvSpPr>
          <p:spPr>
            <a:xfrm>
              <a:off x="-1366" y="-2385"/>
              <a:ext cx="5035002" cy="6859550"/>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 name="connsiteX0" fmla="*/ 0 w 12197830"/>
                <a:gd name="connsiteY0" fmla="*/ 0 h 6877450"/>
                <a:gd name="connsiteX1" fmla="*/ 12197830 w 12197830"/>
                <a:gd name="connsiteY1" fmla="*/ 6247021 h 6877450"/>
                <a:gd name="connsiteX2" fmla="*/ 12196119 w 12197830"/>
                <a:gd name="connsiteY2" fmla="*/ 6877450 h 6877450"/>
                <a:gd name="connsiteX3" fmla="*/ 4119 w 12197830"/>
                <a:gd name="connsiteY3" fmla="*/ 6877450 h 6877450"/>
                <a:gd name="connsiteX4" fmla="*/ 0 w 12197830"/>
                <a:gd name="connsiteY4" fmla="*/ 0 h 6877450"/>
                <a:gd name="connsiteX0" fmla="*/ 0 w 12196119"/>
                <a:gd name="connsiteY0" fmla="*/ 1379 h 6878829"/>
                <a:gd name="connsiteX1" fmla="*/ 4996930 w 12196119"/>
                <a:gd name="connsiteY1" fmla="*/ 0 h 6878829"/>
                <a:gd name="connsiteX2" fmla="*/ 12196119 w 12196119"/>
                <a:gd name="connsiteY2" fmla="*/ 6878829 h 6878829"/>
                <a:gd name="connsiteX3" fmla="*/ 4119 w 12196119"/>
                <a:gd name="connsiteY3" fmla="*/ 6878829 h 6878829"/>
                <a:gd name="connsiteX4" fmla="*/ 0 w 12196119"/>
                <a:gd name="connsiteY4" fmla="*/ 1379 h 6878829"/>
                <a:gd name="connsiteX0" fmla="*/ 0 w 5350819"/>
                <a:gd name="connsiteY0" fmla="*/ 1379 h 6878829"/>
                <a:gd name="connsiteX1" fmla="*/ 49969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350819"/>
                <a:gd name="connsiteY0" fmla="*/ 1379 h 6878829"/>
                <a:gd name="connsiteX1" fmla="*/ 4044430 w 5350819"/>
                <a:gd name="connsiteY1" fmla="*/ 0 h 6878829"/>
                <a:gd name="connsiteX2" fmla="*/ 5350819 w 5350819"/>
                <a:gd name="connsiteY2" fmla="*/ 6878829 h 6878829"/>
                <a:gd name="connsiteX3" fmla="*/ 4119 w 5350819"/>
                <a:gd name="connsiteY3" fmla="*/ 6878829 h 6878829"/>
                <a:gd name="connsiteX4" fmla="*/ 0 w 5350819"/>
                <a:gd name="connsiteY4" fmla="*/ 1379 h 6878829"/>
                <a:gd name="connsiteX0" fmla="*/ 0 w 5046019"/>
                <a:gd name="connsiteY0" fmla="*/ 1379 h 6878829"/>
                <a:gd name="connsiteX1" fmla="*/ 4044430 w 5046019"/>
                <a:gd name="connsiteY1" fmla="*/ 0 h 6878829"/>
                <a:gd name="connsiteX2" fmla="*/ 5046019 w 5046019"/>
                <a:gd name="connsiteY2" fmla="*/ 6878829 h 6878829"/>
                <a:gd name="connsiteX3" fmla="*/ 4119 w 5046019"/>
                <a:gd name="connsiteY3" fmla="*/ 6878829 h 6878829"/>
                <a:gd name="connsiteX4" fmla="*/ 0 w 5046019"/>
                <a:gd name="connsiteY4" fmla="*/ 1379 h 6878829"/>
                <a:gd name="connsiteX0" fmla="*/ 0 w 5046019"/>
                <a:gd name="connsiteY0" fmla="*/ 0 h 6877450"/>
                <a:gd name="connsiteX1" fmla="*/ 4052693 w 5046019"/>
                <a:gd name="connsiteY1" fmla="*/ 72985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47185 w 5046019"/>
                <a:gd name="connsiteY1" fmla="*/ 9638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8202 w 5046019"/>
                <a:gd name="connsiteY1" fmla="*/ 64722 h 6877450"/>
                <a:gd name="connsiteX2" fmla="*/ 5046019 w 5046019"/>
                <a:gd name="connsiteY2" fmla="*/ 6877450 h 6877450"/>
                <a:gd name="connsiteX3" fmla="*/ 4119 w 5046019"/>
                <a:gd name="connsiteY3" fmla="*/ 6877450 h 6877450"/>
                <a:gd name="connsiteX4" fmla="*/ 0 w 5046019"/>
                <a:gd name="connsiteY4" fmla="*/ 0 h 6877450"/>
                <a:gd name="connsiteX0" fmla="*/ 0 w 5046019"/>
                <a:gd name="connsiteY0" fmla="*/ 0 h 6877450"/>
                <a:gd name="connsiteX1" fmla="*/ 4052694 w 5046019"/>
                <a:gd name="connsiteY1" fmla="*/ 6884 h 6877450"/>
                <a:gd name="connsiteX2" fmla="*/ 5046019 w 5046019"/>
                <a:gd name="connsiteY2" fmla="*/ 6877450 h 6877450"/>
                <a:gd name="connsiteX3" fmla="*/ 4119 w 5046019"/>
                <a:gd name="connsiteY3" fmla="*/ 6877450 h 6877450"/>
                <a:gd name="connsiteX4" fmla="*/ 0 w 5046019"/>
                <a:gd name="connsiteY4" fmla="*/ 0 h 6877450"/>
                <a:gd name="connsiteX0" fmla="*/ 0 w 5043265"/>
                <a:gd name="connsiteY0" fmla="*/ 31675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31675 h 6870566"/>
                <a:gd name="connsiteX0" fmla="*/ 0 w 5043265"/>
                <a:gd name="connsiteY0" fmla="*/ 1379 h 6870566"/>
                <a:gd name="connsiteX1" fmla="*/ 4049940 w 5043265"/>
                <a:gd name="connsiteY1" fmla="*/ 0 h 6870566"/>
                <a:gd name="connsiteX2" fmla="*/ 5043265 w 5043265"/>
                <a:gd name="connsiteY2" fmla="*/ 6870566 h 6870566"/>
                <a:gd name="connsiteX3" fmla="*/ 1365 w 5043265"/>
                <a:gd name="connsiteY3" fmla="*/ 6870566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83992 w 5043265"/>
                <a:gd name="connsiteY3" fmla="*/ 6843024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4120 w 5043265"/>
                <a:gd name="connsiteY3" fmla="*/ 6859550 h 6870566"/>
                <a:gd name="connsiteX4" fmla="*/ 0 w 5043265"/>
                <a:gd name="connsiteY4" fmla="*/ 1379 h 6870566"/>
                <a:gd name="connsiteX0" fmla="*/ 0 w 5043265"/>
                <a:gd name="connsiteY0" fmla="*/ 1379 h 6870566"/>
                <a:gd name="connsiteX1" fmla="*/ 4049940 w 5043265"/>
                <a:gd name="connsiteY1" fmla="*/ 0 h 6870566"/>
                <a:gd name="connsiteX2" fmla="*/ 5043265 w 5043265"/>
                <a:gd name="connsiteY2" fmla="*/ 6870566 h 6870566"/>
                <a:gd name="connsiteX3" fmla="*/ 1366 w 5043265"/>
                <a:gd name="connsiteY3" fmla="*/ 6859550 h 6870566"/>
                <a:gd name="connsiteX4" fmla="*/ 0 w 5043265"/>
                <a:gd name="connsiteY4" fmla="*/ 1379 h 6870566"/>
                <a:gd name="connsiteX0" fmla="*/ 0 w 5037757"/>
                <a:gd name="connsiteY0" fmla="*/ 1379 h 6859550"/>
                <a:gd name="connsiteX1" fmla="*/ 4049940 w 5037757"/>
                <a:gd name="connsiteY1" fmla="*/ 0 h 6859550"/>
                <a:gd name="connsiteX2" fmla="*/ 5037757 w 5037757"/>
                <a:gd name="connsiteY2" fmla="*/ 6837515 h 6859550"/>
                <a:gd name="connsiteX3" fmla="*/ 1366 w 5037757"/>
                <a:gd name="connsiteY3" fmla="*/ 6859550 h 6859550"/>
                <a:gd name="connsiteX4" fmla="*/ 0 w 5037757"/>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 name="connsiteX0" fmla="*/ 0 w 5035002"/>
                <a:gd name="connsiteY0" fmla="*/ 1379 h 6859550"/>
                <a:gd name="connsiteX1" fmla="*/ 4049940 w 5035002"/>
                <a:gd name="connsiteY1" fmla="*/ 0 h 6859550"/>
                <a:gd name="connsiteX2" fmla="*/ 5035002 w 5035002"/>
                <a:gd name="connsiteY2" fmla="*/ 6859549 h 6859550"/>
                <a:gd name="connsiteX3" fmla="*/ 1366 w 5035002"/>
                <a:gd name="connsiteY3" fmla="*/ 6859550 h 6859550"/>
                <a:gd name="connsiteX4" fmla="*/ 0 w 5035002"/>
                <a:gd name="connsiteY4" fmla="*/ 1379 h 6859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5002" h="6859550">
                  <a:moveTo>
                    <a:pt x="0" y="1379"/>
                  </a:moveTo>
                  <a:lnTo>
                    <a:pt x="4049940" y="0"/>
                  </a:lnTo>
                  <a:lnTo>
                    <a:pt x="5035002" y="6859549"/>
                  </a:lnTo>
                  <a:lnTo>
                    <a:pt x="1366" y="6859550"/>
                  </a:lnTo>
                  <a:cubicBezTo>
                    <a:pt x="-7" y="4573493"/>
                    <a:pt x="1373" y="2287436"/>
                    <a:pt x="0" y="1379"/>
                  </a:cubicBez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
          <p:nvSpPr>
            <p:cNvPr id="10" name="Freeform 19"/>
            <p:cNvSpPr>
              <a:spLocks/>
            </p:cNvSpPr>
            <p:nvPr/>
          </p:nvSpPr>
          <p:spPr bwMode="auto">
            <a:xfrm>
              <a:off x="1" y="-4114"/>
              <a:ext cx="5033636" cy="6862754"/>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6">
                  <a:moveTo>
                    <a:pt x="8033" y="0"/>
                  </a:moveTo>
                  <a:lnTo>
                    <a:pt x="0" y="6"/>
                  </a:lnTo>
                  <a:lnTo>
                    <a:pt x="7892" y="10006"/>
                  </a:lnTo>
                  <a:lnTo>
                    <a:pt x="10000" y="10006"/>
                  </a:lnTo>
                  <a:lnTo>
                    <a:pt x="8033" y="0"/>
                  </a:lnTo>
                  <a:close/>
                </a:path>
              </a:pathLst>
            </a:custGeom>
            <a:gradFill>
              <a:gsLst>
                <a:gs pos="100000">
                  <a:schemeClr val="accent3">
                    <a:alpha val="24000"/>
                  </a:schemeClr>
                </a:gs>
                <a:gs pos="38000">
                  <a:schemeClr val="accent2">
                    <a:alpha val="25000"/>
                  </a:schemeClr>
                </a:gs>
              </a:gsLst>
              <a:lin ang="4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1" name="Freeform 19"/>
            <p:cNvSpPr>
              <a:spLocks/>
            </p:cNvSpPr>
            <p:nvPr/>
          </p:nvSpPr>
          <p:spPr bwMode="auto">
            <a:xfrm flipV="1">
              <a:off x="199" y="-686"/>
              <a:ext cx="3432693" cy="6862406"/>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 name="connsiteX0" fmla="*/ 8033 w 10000"/>
                <a:gd name="connsiteY0" fmla="*/ 0 h 10000"/>
                <a:gd name="connsiteX1" fmla="*/ 0 w 10000"/>
                <a:gd name="connsiteY1" fmla="*/ 0 h 10000"/>
                <a:gd name="connsiteX2" fmla="*/ 7892 w 10000"/>
                <a:gd name="connsiteY2" fmla="*/ 10000 h 10000"/>
                <a:gd name="connsiteX3" fmla="*/ 10000 w 10000"/>
                <a:gd name="connsiteY3" fmla="*/ 10000 h 10000"/>
                <a:gd name="connsiteX4" fmla="*/ 8033 w 10000"/>
                <a:gd name="connsiteY4" fmla="*/ 0 h 10000"/>
                <a:gd name="connsiteX0" fmla="*/ 7837 w 10000"/>
                <a:gd name="connsiteY0" fmla="*/ 192 h 10000"/>
                <a:gd name="connsiteX1" fmla="*/ 0 w 10000"/>
                <a:gd name="connsiteY1" fmla="*/ 0 h 10000"/>
                <a:gd name="connsiteX2" fmla="*/ 7892 w 10000"/>
                <a:gd name="connsiteY2" fmla="*/ 10000 h 10000"/>
                <a:gd name="connsiteX3" fmla="*/ 10000 w 10000"/>
                <a:gd name="connsiteY3" fmla="*/ 10000 h 10000"/>
                <a:gd name="connsiteX4" fmla="*/ 7837 w 10000"/>
                <a:gd name="connsiteY4" fmla="*/ 192 h 10000"/>
                <a:gd name="connsiteX0" fmla="*/ 8033 w 10000"/>
                <a:gd name="connsiteY0" fmla="*/ 0 h 10012"/>
                <a:gd name="connsiteX1" fmla="*/ 0 w 10000"/>
                <a:gd name="connsiteY1" fmla="*/ 12 h 10012"/>
                <a:gd name="connsiteX2" fmla="*/ 7892 w 10000"/>
                <a:gd name="connsiteY2" fmla="*/ 10012 h 10012"/>
                <a:gd name="connsiteX3" fmla="*/ 10000 w 10000"/>
                <a:gd name="connsiteY3" fmla="*/ 10012 h 10012"/>
                <a:gd name="connsiteX4" fmla="*/ 8033 w 10000"/>
                <a:gd name="connsiteY4" fmla="*/ 0 h 10012"/>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7892 w 10000"/>
                <a:gd name="connsiteY2" fmla="*/ 10006 h 10006"/>
                <a:gd name="connsiteX3" fmla="*/ 10000 w 10000"/>
                <a:gd name="connsiteY3" fmla="*/ 10006 h 10006"/>
                <a:gd name="connsiteX4" fmla="*/ 8033 w 10000"/>
                <a:gd name="connsiteY4" fmla="*/ 0 h 10006"/>
                <a:gd name="connsiteX0" fmla="*/ 8033 w 10000"/>
                <a:gd name="connsiteY0" fmla="*/ 0 h 10006"/>
                <a:gd name="connsiteX1" fmla="*/ 0 w 10000"/>
                <a:gd name="connsiteY1" fmla="*/ 6 h 10006"/>
                <a:gd name="connsiteX2" fmla="*/ 4757 w 10000"/>
                <a:gd name="connsiteY2" fmla="*/ 10006 h 10006"/>
                <a:gd name="connsiteX3" fmla="*/ 10000 w 10000"/>
                <a:gd name="connsiteY3" fmla="*/ 10006 h 10006"/>
                <a:gd name="connsiteX4" fmla="*/ 8033 w 10000"/>
                <a:gd name="connsiteY4" fmla="*/ 0 h 10006"/>
                <a:gd name="connsiteX0" fmla="*/ 8033 w 8033"/>
                <a:gd name="connsiteY0" fmla="*/ 0 h 10006"/>
                <a:gd name="connsiteX1" fmla="*/ 0 w 8033"/>
                <a:gd name="connsiteY1" fmla="*/ 6 h 10006"/>
                <a:gd name="connsiteX2" fmla="*/ 4757 w 8033"/>
                <a:gd name="connsiteY2" fmla="*/ 10006 h 10006"/>
                <a:gd name="connsiteX3" fmla="*/ 7415 w 8033"/>
                <a:gd name="connsiteY3" fmla="*/ 10006 h 10006"/>
                <a:gd name="connsiteX4" fmla="*/ 8033 w 8033"/>
                <a:gd name="connsiteY4" fmla="*/ 0 h 10006"/>
                <a:gd name="connsiteX0" fmla="*/ 5710 w 9231"/>
                <a:gd name="connsiteY0" fmla="*/ 12 h 9994"/>
                <a:gd name="connsiteX1" fmla="*/ 0 w 9231"/>
                <a:gd name="connsiteY1" fmla="*/ 0 h 9994"/>
                <a:gd name="connsiteX2" fmla="*/ 5922 w 9231"/>
                <a:gd name="connsiteY2" fmla="*/ 9994 h 9994"/>
                <a:gd name="connsiteX3" fmla="*/ 9231 w 9231"/>
                <a:gd name="connsiteY3" fmla="*/ 9994 h 9994"/>
                <a:gd name="connsiteX4" fmla="*/ 5710 w 9231"/>
                <a:gd name="connsiteY4" fmla="*/ 12 h 9994"/>
                <a:gd name="connsiteX0" fmla="*/ 6186 w 10000"/>
                <a:gd name="connsiteY0" fmla="*/ 12 h 10000"/>
                <a:gd name="connsiteX1" fmla="*/ 0 w 10000"/>
                <a:gd name="connsiteY1" fmla="*/ 0 h 10000"/>
                <a:gd name="connsiteX2" fmla="*/ 4575 w 10000"/>
                <a:gd name="connsiteY2" fmla="*/ 10000 h 10000"/>
                <a:gd name="connsiteX3" fmla="*/ 10000 w 10000"/>
                <a:gd name="connsiteY3" fmla="*/ 10000 h 10000"/>
                <a:gd name="connsiteX4" fmla="*/ 6186 w 10000"/>
                <a:gd name="connsiteY4" fmla="*/ 12 h 10000"/>
                <a:gd name="connsiteX0" fmla="*/ 6186 w 7838"/>
                <a:gd name="connsiteY0" fmla="*/ 12 h 10000"/>
                <a:gd name="connsiteX1" fmla="*/ 0 w 7838"/>
                <a:gd name="connsiteY1" fmla="*/ 0 h 10000"/>
                <a:gd name="connsiteX2" fmla="*/ 4575 w 7838"/>
                <a:gd name="connsiteY2" fmla="*/ 10000 h 10000"/>
                <a:gd name="connsiteX3" fmla="*/ 7838 w 7838"/>
                <a:gd name="connsiteY3" fmla="*/ 10000 h 10000"/>
                <a:gd name="connsiteX4" fmla="*/ 6186 w 7838"/>
                <a:gd name="connsiteY4" fmla="*/ 12 h 10000"/>
                <a:gd name="connsiteX0" fmla="*/ 9745 w 10000"/>
                <a:gd name="connsiteY0" fmla="*/ 0 h 10023"/>
                <a:gd name="connsiteX1" fmla="*/ 0 w 10000"/>
                <a:gd name="connsiteY1" fmla="*/ 23 h 10023"/>
                <a:gd name="connsiteX2" fmla="*/ 5837 w 10000"/>
                <a:gd name="connsiteY2" fmla="*/ 10023 h 10023"/>
                <a:gd name="connsiteX3" fmla="*/ 10000 w 10000"/>
                <a:gd name="connsiteY3" fmla="*/ 10023 h 10023"/>
                <a:gd name="connsiteX4" fmla="*/ 9745 w 10000"/>
                <a:gd name="connsiteY4" fmla="*/ 0 h 10023"/>
                <a:gd name="connsiteX0" fmla="*/ 9745 w 11688"/>
                <a:gd name="connsiteY0" fmla="*/ 0 h 10041"/>
                <a:gd name="connsiteX1" fmla="*/ 0 w 11688"/>
                <a:gd name="connsiteY1" fmla="*/ 23 h 10041"/>
                <a:gd name="connsiteX2" fmla="*/ 5837 w 11688"/>
                <a:gd name="connsiteY2" fmla="*/ 10023 h 10041"/>
                <a:gd name="connsiteX3" fmla="*/ 11688 w 11688"/>
                <a:gd name="connsiteY3" fmla="*/ 10041 h 10041"/>
                <a:gd name="connsiteX4" fmla="*/ 9745 w 11688"/>
                <a:gd name="connsiteY4" fmla="*/ 0 h 10041"/>
                <a:gd name="connsiteX0" fmla="*/ 9745 w 11688"/>
                <a:gd name="connsiteY0" fmla="*/ 0 h 10041"/>
                <a:gd name="connsiteX1" fmla="*/ 0 w 11688"/>
                <a:gd name="connsiteY1" fmla="*/ 23 h 10041"/>
                <a:gd name="connsiteX2" fmla="*/ 6990 w 11688"/>
                <a:gd name="connsiteY2" fmla="*/ 10023 h 10041"/>
                <a:gd name="connsiteX3" fmla="*/ 11688 w 11688"/>
                <a:gd name="connsiteY3" fmla="*/ 10041 h 10041"/>
                <a:gd name="connsiteX4" fmla="*/ 9745 w 11688"/>
                <a:gd name="connsiteY4" fmla="*/ 0 h 10041"/>
                <a:gd name="connsiteX0" fmla="*/ 9745 w 11675"/>
                <a:gd name="connsiteY0" fmla="*/ 0 h 10023"/>
                <a:gd name="connsiteX1" fmla="*/ 0 w 11675"/>
                <a:gd name="connsiteY1" fmla="*/ 23 h 10023"/>
                <a:gd name="connsiteX2" fmla="*/ 6990 w 11675"/>
                <a:gd name="connsiteY2" fmla="*/ 10023 h 10023"/>
                <a:gd name="connsiteX3" fmla="*/ 11675 w 11675"/>
                <a:gd name="connsiteY3" fmla="*/ 9950 h 10023"/>
                <a:gd name="connsiteX4" fmla="*/ 9745 w 11675"/>
                <a:gd name="connsiteY4" fmla="*/ 0 h 10023"/>
                <a:gd name="connsiteX0" fmla="*/ 9745 w 11702"/>
                <a:gd name="connsiteY0" fmla="*/ 0 h 10024"/>
                <a:gd name="connsiteX1" fmla="*/ 0 w 11702"/>
                <a:gd name="connsiteY1" fmla="*/ 23 h 10024"/>
                <a:gd name="connsiteX2" fmla="*/ 6990 w 11702"/>
                <a:gd name="connsiteY2" fmla="*/ 10023 h 10024"/>
                <a:gd name="connsiteX3" fmla="*/ 11702 w 11702"/>
                <a:gd name="connsiteY3" fmla="*/ 10024 h 10024"/>
                <a:gd name="connsiteX4" fmla="*/ 9745 w 11702"/>
                <a:gd name="connsiteY4" fmla="*/ 0 h 10024"/>
                <a:gd name="connsiteX0" fmla="*/ 9558 w 11515"/>
                <a:gd name="connsiteY0" fmla="*/ 0 h 10024"/>
                <a:gd name="connsiteX1" fmla="*/ 0 w 11515"/>
                <a:gd name="connsiteY1" fmla="*/ 303 h 10024"/>
                <a:gd name="connsiteX2" fmla="*/ 6803 w 11515"/>
                <a:gd name="connsiteY2" fmla="*/ 10023 h 10024"/>
                <a:gd name="connsiteX3" fmla="*/ 11515 w 11515"/>
                <a:gd name="connsiteY3" fmla="*/ 10024 h 10024"/>
                <a:gd name="connsiteX4" fmla="*/ 9558 w 11515"/>
                <a:gd name="connsiteY4" fmla="*/ 0 h 10024"/>
                <a:gd name="connsiteX0" fmla="*/ 9772 w 11729"/>
                <a:gd name="connsiteY0" fmla="*/ 0 h 10024"/>
                <a:gd name="connsiteX1" fmla="*/ 0 w 11729"/>
                <a:gd name="connsiteY1" fmla="*/ 6 h 10024"/>
                <a:gd name="connsiteX2" fmla="*/ 7017 w 11729"/>
                <a:gd name="connsiteY2" fmla="*/ 10023 h 10024"/>
                <a:gd name="connsiteX3" fmla="*/ 11729 w 11729"/>
                <a:gd name="connsiteY3" fmla="*/ 10024 h 10024"/>
                <a:gd name="connsiteX4" fmla="*/ 9772 w 11729"/>
                <a:gd name="connsiteY4" fmla="*/ 0 h 10024"/>
                <a:gd name="connsiteX0" fmla="*/ 9785 w 11729"/>
                <a:gd name="connsiteY0" fmla="*/ 62 h 10018"/>
                <a:gd name="connsiteX1" fmla="*/ 0 w 11729"/>
                <a:gd name="connsiteY1" fmla="*/ 0 h 10018"/>
                <a:gd name="connsiteX2" fmla="*/ 7017 w 11729"/>
                <a:gd name="connsiteY2" fmla="*/ 10017 h 10018"/>
                <a:gd name="connsiteX3" fmla="*/ 11729 w 11729"/>
                <a:gd name="connsiteY3" fmla="*/ 10018 h 10018"/>
                <a:gd name="connsiteX4" fmla="*/ 9785 w 11729"/>
                <a:gd name="connsiteY4" fmla="*/ 62 h 10018"/>
                <a:gd name="connsiteX0" fmla="*/ 9772 w 11729"/>
                <a:gd name="connsiteY0" fmla="*/ 5 h 10018"/>
                <a:gd name="connsiteX1" fmla="*/ 0 w 11729"/>
                <a:gd name="connsiteY1" fmla="*/ 0 h 10018"/>
                <a:gd name="connsiteX2" fmla="*/ 7017 w 11729"/>
                <a:gd name="connsiteY2" fmla="*/ 10017 h 10018"/>
                <a:gd name="connsiteX3" fmla="*/ 11729 w 11729"/>
                <a:gd name="connsiteY3" fmla="*/ 10018 h 10018"/>
                <a:gd name="connsiteX4" fmla="*/ 9772 w 11729"/>
                <a:gd name="connsiteY4" fmla="*/ 5 h 10018"/>
                <a:gd name="connsiteX0" fmla="*/ 9772 w 11729"/>
                <a:gd name="connsiteY0" fmla="*/ 5 h 10018"/>
                <a:gd name="connsiteX1" fmla="*/ 0 w 11729"/>
                <a:gd name="connsiteY1" fmla="*/ 0 h 10018"/>
                <a:gd name="connsiteX2" fmla="*/ 1064 w 11729"/>
                <a:gd name="connsiteY2" fmla="*/ 1494 h 10018"/>
                <a:gd name="connsiteX3" fmla="*/ 7017 w 11729"/>
                <a:gd name="connsiteY3" fmla="*/ 10017 h 10018"/>
                <a:gd name="connsiteX4" fmla="*/ 11729 w 11729"/>
                <a:gd name="connsiteY4" fmla="*/ 10018 h 10018"/>
                <a:gd name="connsiteX5" fmla="*/ 9772 w 11729"/>
                <a:gd name="connsiteY5" fmla="*/ 5 h 10018"/>
                <a:gd name="connsiteX0" fmla="*/ 9791 w 11748"/>
                <a:gd name="connsiteY0" fmla="*/ 5 h 10018"/>
                <a:gd name="connsiteX1" fmla="*/ 19 w 11748"/>
                <a:gd name="connsiteY1" fmla="*/ 0 h 10018"/>
                <a:gd name="connsiteX2" fmla="*/ 0 w 11748"/>
                <a:gd name="connsiteY2" fmla="*/ 2481 h 10018"/>
                <a:gd name="connsiteX3" fmla="*/ 7036 w 11748"/>
                <a:gd name="connsiteY3" fmla="*/ 10017 h 10018"/>
                <a:gd name="connsiteX4" fmla="*/ 11748 w 11748"/>
                <a:gd name="connsiteY4" fmla="*/ 10018 h 10018"/>
                <a:gd name="connsiteX5" fmla="*/ 9791 w 11748"/>
                <a:gd name="connsiteY5" fmla="*/ 5 h 1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8" h="10018">
                  <a:moveTo>
                    <a:pt x="9791" y="5"/>
                  </a:moveTo>
                  <a:lnTo>
                    <a:pt x="19" y="0"/>
                  </a:lnTo>
                  <a:cubicBezTo>
                    <a:pt x="13" y="827"/>
                    <a:pt x="6" y="1654"/>
                    <a:pt x="0" y="2481"/>
                  </a:cubicBezTo>
                  <a:lnTo>
                    <a:pt x="7036" y="10017"/>
                  </a:lnTo>
                  <a:lnTo>
                    <a:pt x="11748" y="10018"/>
                  </a:lnTo>
                  <a:lnTo>
                    <a:pt x="9791" y="5"/>
                  </a:lnTo>
                  <a:close/>
                </a:path>
              </a:pathLst>
            </a:custGeom>
            <a:gradFill>
              <a:gsLst>
                <a:gs pos="100000">
                  <a:schemeClr val="accent3">
                    <a:alpha val="17000"/>
                  </a:schemeClr>
                </a:gs>
                <a:gs pos="38000">
                  <a:schemeClr val="accent2">
                    <a:alpha val="18000"/>
                  </a:schemeClr>
                </a:gs>
              </a:gsLst>
              <a:lin ang="1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2" name="Title 1"/>
          <p:cNvSpPr>
            <a:spLocks noGrp="1"/>
          </p:cNvSpPr>
          <p:nvPr>
            <p:ph type="title"/>
          </p:nvPr>
        </p:nvSpPr>
        <p:spPr>
          <a:xfrm>
            <a:off x="411480" y="457200"/>
            <a:ext cx="3483864" cy="1600200"/>
          </a:xfrm>
        </p:spPr>
        <p:txBody>
          <a:bodyPr anchor="b">
            <a:noAutofit/>
          </a:bodyPr>
          <a:lstStyle>
            <a:lvl1pPr>
              <a:defRPr sz="3300">
                <a:solidFill>
                  <a:schemeClr val="bg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5183188" y="457200"/>
            <a:ext cx="6172200" cy="571335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411480" y="2514184"/>
            <a:ext cx="3703320" cy="3658016"/>
          </a:xfrm>
        </p:spPr>
        <p:txBody>
          <a:bodyPr>
            <a:normAutofit/>
          </a:bodyPr>
          <a:lstStyle>
            <a:lvl1pPr marL="0" indent="0">
              <a:buNone/>
              <a:defRPr sz="1050" b="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Tree>
    <p:extLst>
      <p:ext uri="{BB962C8B-B14F-4D97-AF65-F5344CB8AC3E}">
        <p14:creationId xmlns:p14="http://schemas.microsoft.com/office/powerpoint/2010/main" val="36870963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grpSp>
        <p:nvGrpSpPr>
          <p:cNvPr id="26" name="Group 25"/>
          <p:cNvGrpSpPr/>
          <p:nvPr/>
        </p:nvGrpSpPr>
        <p:grpSpPr>
          <a:xfrm>
            <a:off x="-1" y="2"/>
            <a:ext cx="12192001" cy="6858639"/>
            <a:chOff x="-1" y="-1"/>
            <a:chExt cx="12192001" cy="6858639"/>
          </a:xfrm>
        </p:grpSpPr>
        <p:sp>
          <p:nvSpPr>
            <p:cNvPr id="24" name="Freeform 19"/>
            <p:cNvSpPr>
              <a:spLocks/>
            </p:cNvSpPr>
            <p:nvPr/>
          </p:nvSpPr>
          <p:spPr bwMode="auto">
            <a:xfrm>
              <a:off x="831769" y="-1"/>
              <a:ext cx="10777861" cy="6858639"/>
            </a:xfrm>
            <a:custGeom>
              <a:avLst/>
              <a:gdLst>
                <a:gd name="T0" fmla="*/ 3840 w 8030"/>
                <a:gd name="T1" fmla="*/ 0 h 5110"/>
                <a:gd name="T2" fmla="*/ 0 w 8030"/>
                <a:gd name="T3" fmla="*/ 0 h 5110"/>
                <a:gd name="T4" fmla="*/ 6337 w 8030"/>
                <a:gd name="T5" fmla="*/ 5110 h 5110"/>
                <a:gd name="T6" fmla="*/ 8030 w 8030"/>
                <a:gd name="T7" fmla="*/ 5110 h 5110"/>
                <a:gd name="T8" fmla="*/ 3840 w 8030"/>
                <a:gd name="T9" fmla="*/ 0 h 5110"/>
              </a:gdLst>
              <a:ahLst/>
              <a:cxnLst>
                <a:cxn ang="0">
                  <a:pos x="T0" y="T1"/>
                </a:cxn>
                <a:cxn ang="0">
                  <a:pos x="T2" y="T3"/>
                </a:cxn>
                <a:cxn ang="0">
                  <a:pos x="T4" y="T5"/>
                </a:cxn>
                <a:cxn ang="0">
                  <a:pos x="T6" y="T7"/>
                </a:cxn>
                <a:cxn ang="0">
                  <a:pos x="T8" y="T9"/>
                </a:cxn>
              </a:cxnLst>
              <a:rect l="0" t="0" r="r" b="b"/>
              <a:pathLst>
                <a:path w="8030" h="5110">
                  <a:moveTo>
                    <a:pt x="3840" y="0"/>
                  </a:moveTo>
                  <a:lnTo>
                    <a:pt x="0" y="0"/>
                  </a:lnTo>
                  <a:lnTo>
                    <a:pt x="6337" y="5110"/>
                  </a:lnTo>
                  <a:lnTo>
                    <a:pt x="8030" y="5110"/>
                  </a:lnTo>
                  <a:lnTo>
                    <a:pt x="3840" y="0"/>
                  </a:lnTo>
                  <a:close/>
                </a:path>
              </a:pathLst>
            </a:custGeom>
            <a:gradFill>
              <a:gsLst>
                <a:gs pos="100000">
                  <a:schemeClr val="accent3">
                    <a:lumMod val="50000"/>
                    <a:alpha val="20000"/>
                  </a:schemeClr>
                </a:gs>
                <a:gs pos="0">
                  <a:schemeClr val="accent2">
                    <a:alpha val="25000"/>
                  </a:schemeClr>
                </a:gs>
              </a:gsLst>
              <a:lin ang="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9" name="Freeform 14"/>
            <p:cNvSpPr>
              <a:spLocks/>
            </p:cNvSpPr>
            <p:nvPr/>
          </p:nvSpPr>
          <p:spPr bwMode="auto">
            <a:xfrm>
              <a:off x="347084" y="-1"/>
              <a:ext cx="10318828" cy="6858639"/>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close/>
                </a:path>
              </a:pathLst>
            </a:custGeom>
            <a:gradFill>
              <a:gsLst>
                <a:gs pos="100000">
                  <a:schemeClr val="accent1">
                    <a:lumMod val="75000"/>
                    <a:alpha val="30000"/>
                  </a:schemeClr>
                </a:gs>
                <a:gs pos="0">
                  <a:schemeClr val="accent2">
                    <a:alpha val="20000"/>
                  </a:schemeClr>
                </a:gs>
              </a:gsLst>
              <a:lin ang="198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4" name="Freeform 9"/>
            <p:cNvSpPr>
              <a:spLocks/>
            </p:cNvSpPr>
            <p:nvPr/>
          </p:nvSpPr>
          <p:spPr bwMode="auto">
            <a:xfrm>
              <a:off x="-1" y="398050"/>
              <a:ext cx="12192001" cy="5753528"/>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close/>
                </a:path>
              </a:pathLst>
            </a:custGeom>
            <a:gradFill>
              <a:gsLst>
                <a:gs pos="51800">
                  <a:schemeClr val="accent3">
                    <a:alpha val="30000"/>
                  </a:schemeClr>
                </a:gs>
                <a:gs pos="100000">
                  <a:schemeClr val="accent2">
                    <a:alpha val="10000"/>
                  </a:schemeClr>
                </a:gs>
                <a:gs pos="0">
                  <a:schemeClr val="accent2">
                    <a:alpha val="20000"/>
                  </a:schemeClr>
                </a:gs>
              </a:gsLst>
              <a:lin ang="66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 name="Freeform 5"/>
            <p:cNvSpPr>
              <a:spLocks/>
            </p:cNvSpPr>
            <p:nvPr/>
          </p:nvSpPr>
          <p:spPr bwMode="auto">
            <a:xfrm>
              <a:off x="1447222" y="475725"/>
              <a:ext cx="10744778" cy="6382913"/>
            </a:xfrm>
            <a:custGeom>
              <a:avLst/>
              <a:gdLst>
                <a:gd name="T0" fmla="*/ 7968 w 7968"/>
                <a:gd name="T1" fmla="*/ 0 h 4740"/>
                <a:gd name="T2" fmla="*/ 0 w 7968"/>
                <a:gd name="T3" fmla="*/ 4731 h 4740"/>
                <a:gd name="T4" fmla="*/ 5164 w 7968"/>
                <a:gd name="T5" fmla="*/ 4740 h 4740"/>
                <a:gd name="T6" fmla="*/ 7968 w 7968"/>
                <a:gd name="T7" fmla="*/ 1580 h 4740"/>
                <a:gd name="T8" fmla="*/ 7968 w 7968"/>
                <a:gd name="T9" fmla="*/ 0 h 4740"/>
                <a:gd name="connsiteX0" fmla="*/ 10015 w 10015"/>
                <a:gd name="connsiteY0" fmla="*/ 0 h 10001"/>
                <a:gd name="connsiteX1" fmla="*/ 0 w 10015"/>
                <a:gd name="connsiteY1" fmla="*/ 10001 h 10001"/>
                <a:gd name="connsiteX2" fmla="*/ 6496 w 10015"/>
                <a:gd name="connsiteY2" fmla="*/ 10000 h 10001"/>
                <a:gd name="connsiteX3" fmla="*/ 10015 w 10015"/>
                <a:gd name="connsiteY3" fmla="*/ 3333 h 10001"/>
                <a:gd name="connsiteX4" fmla="*/ 10015 w 10015"/>
                <a:gd name="connsiteY4" fmla="*/ 0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0001">
                  <a:moveTo>
                    <a:pt x="10015" y="0"/>
                  </a:moveTo>
                  <a:lnTo>
                    <a:pt x="0" y="10001"/>
                  </a:lnTo>
                  <a:lnTo>
                    <a:pt x="6496" y="10000"/>
                  </a:lnTo>
                  <a:lnTo>
                    <a:pt x="10015" y="3333"/>
                  </a:lnTo>
                  <a:lnTo>
                    <a:pt x="10015" y="0"/>
                  </a:lnTo>
                  <a:close/>
                </a:path>
              </a:pathLst>
            </a:custGeom>
            <a:gradFill>
              <a:gsLst>
                <a:gs pos="100000">
                  <a:schemeClr val="accent2">
                    <a:alpha val="10000"/>
                  </a:schemeClr>
                </a:gs>
                <a:gs pos="0">
                  <a:schemeClr val="accent2">
                    <a:alpha val="10000"/>
                  </a:schemeClr>
                </a:gs>
              </a:gsLst>
              <a:lin ang="144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grpSp>
        <p:nvGrpSpPr>
          <p:cNvPr id="29" name="Group 28" descr="abstract background design"/>
          <p:cNvGrpSpPr/>
          <p:nvPr/>
        </p:nvGrpSpPr>
        <p:grpSpPr>
          <a:xfrm>
            <a:off x="4762" y="0"/>
            <a:ext cx="12201527" cy="6858638"/>
            <a:chOff x="0" y="618575"/>
            <a:chExt cx="12201526" cy="6858638"/>
          </a:xfrm>
        </p:grpSpPr>
        <p:sp>
          <p:nvSpPr>
            <p:cNvPr id="27" name="Rectangle 26"/>
            <p:cNvSpPr/>
            <p:nvPr/>
          </p:nvSpPr>
          <p:spPr>
            <a:xfrm>
              <a:off x="0" y="618575"/>
              <a:ext cx="12192000" cy="6858638"/>
            </a:xfrm>
            <a:prstGeom prst="rect">
              <a:avLst/>
            </a:prstGeom>
            <a:gradFill>
              <a:gsLst>
                <a:gs pos="100000">
                  <a:schemeClr val="accent3">
                    <a:alpha val="0"/>
                  </a:schemeClr>
                </a:gs>
                <a:gs pos="0">
                  <a:schemeClr val="accent2">
                    <a:alpha val="5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 name="Rectangle 27"/>
            <p:cNvSpPr/>
            <p:nvPr/>
          </p:nvSpPr>
          <p:spPr>
            <a:xfrm>
              <a:off x="9526" y="618894"/>
              <a:ext cx="12192000" cy="6858001"/>
            </a:xfrm>
            <a:prstGeom prst="rect">
              <a:avLst/>
            </a:prstGeom>
            <a:gradFill>
              <a:gsLst>
                <a:gs pos="67000">
                  <a:schemeClr val="accent3">
                    <a:alpha val="0"/>
                  </a:schemeClr>
                </a:gs>
                <a:gs pos="0">
                  <a:schemeClr val="accent2">
                    <a:alpha val="2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15" name="Freeform 10"/>
          <p:cNvSpPr>
            <a:spLocks/>
          </p:cNvSpPr>
          <p:nvPr/>
        </p:nvSpPr>
        <p:spPr bwMode="auto">
          <a:xfrm>
            <a:off x="-1109664" y="28575"/>
            <a:ext cx="14411327" cy="6800850"/>
          </a:xfrm>
          <a:custGeom>
            <a:avLst/>
            <a:gdLst>
              <a:gd name="T0" fmla="*/ 0 w 9078"/>
              <a:gd name="T1" fmla="*/ 0 h 4284"/>
              <a:gd name="T2" fmla="*/ 0 w 9078"/>
              <a:gd name="T3" fmla="*/ 3607 h 4284"/>
              <a:gd name="T4" fmla="*/ 9078 w 9078"/>
              <a:gd name="T5" fmla="*/ 4284 h 4284"/>
              <a:gd name="T6" fmla="*/ 9078 w 9078"/>
              <a:gd name="T7" fmla="*/ 2703 h 4284"/>
              <a:gd name="T8" fmla="*/ 0 w 9078"/>
              <a:gd name="T9" fmla="*/ 0 h 4284"/>
            </a:gdLst>
            <a:ahLst/>
            <a:cxnLst>
              <a:cxn ang="0">
                <a:pos x="T0" y="T1"/>
              </a:cxn>
              <a:cxn ang="0">
                <a:pos x="T2" y="T3"/>
              </a:cxn>
              <a:cxn ang="0">
                <a:pos x="T4" y="T5"/>
              </a:cxn>
              <a:cxn ang="0">
                <a:pos x="T6" y="T7"/>
              </a:cxn>
              <a:cxn ang="0">
                <a:pos x="T8" y="T9"/>
              </a:cxn>
            </a:cxnLst>
            <a:rect l="0" t="0" r="r" b="b"/>
            <a:pathLst>
              <a:path w="9078" h="4284">
                <a:moveTo>
                  <a:pt x="0" y="0"/>
                </a:moveTo>
                <a:lnTo>
                  <a:pt x="0" y="3607"/>
                </a:lnTo>
                <a:lnTo>
                  <a:pt x="9078" y="4284"/>
                </a:lnTo>
                <a:lnTo>
                  <a:pt x="9078" y="270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0" name="Freeform 15"/>
          <p:cNvSpPr>
            <a:spLocks/>
          </p:cNvSpPr>
          <p:nvPr/>
        </p:nvSpPr>
        <p:spPr bwMode="auto">
          <a:xfrm>
            <a:off x="-3174" y="-627063"/>
            <a:ext cx="12204700" cy="8112126"/>
          </a:xfrm>
          <a:custGeom>
            <a:avLst/>
            <a:gdLst>
              <a:gd name="T0" fmla="*/ 7688 w 7688"/>
              <a:gd name="T1" fmla="*/ 0 h 5110"/>
              <a:gd name="T2" fmla="*/ 5495 w 7688"/>
              <a:gd name="T3" fmla="*/ 0 h 5110"/>
              <a:gd name="T4" fmla="*/ 0 w 7688"/>
              <a:gd name="T5" fmla="*/ 5110 h 5110"/>
              <a:gd name="T6" fmla="*/ 5050 w 7688"/>
              <a:gd name="T7" fmla="*/ 5110 h 5110"/>
              <a:gd name="T8" fmla="*/ 7495 w 7688"/>
              <a:gd name="T9" fmla="*/ 376 h 5110"/>
              <a:gd name="T10" fmla="*/ 7688 w 7688"/>
              <a:gd name="T11" fmla="*/ 0 h 5110"/>
            </a:gdLst>
            <a:ahLst/>
            <a:cxnLst>
              <a:cxn ang="0">
                <a:pos x="T0" y="T1"/>
              </a:cxn>
              <a:cxn ang="0">
                <a:pos x="T2" y="T3"/>
              </a:cxn>
              <a:cxn ang="0">
                <a:pos x="T4" y="T5"/>
              </a:cxn>
              <a:cxn ang="0">
                <a:pos x="T6" y="T7"/>
              </a:cxn>
              <a:cxn ang="0">
                <a:pos x="T8" y="T9"/>
              </a:cxn>
              <a:cxn ang="0">
                <a:pos x="T10" y="T11"/>
              </a:cxn>
            </a:cxnLst>
            <a:rect l="0" t="0" r="r" b="b"/>
            <a:pathLst>
              <a:path w="7688" h="5110">
                <a:moveTo>
                  <a:pt x="7688" y="0"/>
                </a:moveTo>
                <a:lnTo>
                  <a:pt x="5495" y="0"/>
                </a:lnTo>
                <a:lnTo>
                  <a:pt x="0" y="5110"/>
                </a:lnTo>
                <a:lnTo>
                  <a:pt x="5050" y="5110"/>
                </a:lnTo>
                <a:lnTo>
                  <a:pt x="7495" y="376"/>
                </a:lnTo>
                <a:lnTo>
                  <a:pt x="7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pic>
        <p:nvPicPr>
          <p:cNvPr id="7" name="Picture 6" descr="photo of man sitting on an outdoor bench, using a table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 y="430"/>
            <a:ext cx="8876191" cy="6857143"/>
          </a:xfrm>
          <a:prstGeom prst="rect">
            <a:avLst/>
          </a:prstGeom>
        </p:spPr>
      </p:pic>
      <p:sp>
        <p:nvSpPr>
          <p:cNvPr id="23" name="Freeform 5" descr="Callout shape"/>
          <p:cNvSpPr>
            <a:spLocks/>
          </p:cNvSpPr>
          <p:nvPr/>
        </p:nvSpPr>
        <p:spPr bwMode="auto">
          <a:xfrm>
            <a:off x="6778677" y="356679"/>
            <a:ext cx="4956048" cy="3008376"/>
          </a:xfrm>
          <a:custGeom>
            <a:avLst/>
            <a:gdLst>
              <a:gd name="T0" fmla="*/ 0 w 4338"/>
              <a:gd name="T1" fmla="*/ 0 h 2582"/>
              <a:gd name="T2" fmla="*/ 0 w 4338"/>
              <a:gd name="T3" fmla="*/ 2353 h 2582"/>
              <a:gd name="T4" fmla="*/ 921 w 4338"/>
              <a:gd name="T5" fmla="*/ 2353 h 2582"/>
              <a:gd name="T6" fmla="*/ 1101 w 4338"/>
              <a:gd name="T7" fmla="*/ 2582 h 2582"/>
              <a:gd name="T8" fmla="*/ 1278 w 4338"/>
              <a:gd name="T9" fmla="*/ 2353 h 2582"/>
              <a:gd name="T10" fmla="*/ 4338 w 4338"/>
              <a:gd name="T11" fmla="*/ 2353 h 2582"/>
              <a:gd name="T12" fmla="*/ 4338 w 4338"/>
              <a:gd name="T13" fmla="*/ 0 h 2582"/>
              <a:gd name="T14" fmla="*/ 0 w 4338"/>
              <a:gd name="T15" fmla="*/ 0 h 25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38" h="2582">
                <a:moveTo>
                  <a:pt x="0" y="0"/>
                </a:moveTo>
                <a:lnTo>
                  <a:pt x="0" y="2353"/>
                </a:lnTo>
                <a:lnTo>
                  <a:pt x="921" y="2353"/>
                </a:lnTo>
                <a:lnTo>
                  <a:pt x="1101" y="2582"/>
                </a:lnTo>
                <a:lnTo>
                  <a:pt x="1278" y="2353"/>
                </a:lnTo>
                <a:lnTo>
                  <a:pt x="4338" y="2353"/>
                </a:lnTo>
                <a:lnTo>
                  <a:pt x="4338" y="0"/>
                </a:lnTo>
                <a:lnTo>
                  <a:pt x="0" y="0"/>
                </a:lnTo>
                <a:close/>
              </a:path>
            </a:pathLst>
          </a:custGeom>
          <a:solidFill>
            <a:srgbClr val="FDF6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 name="Title 1"/>
          <p:cNvSpPr>
            <a:spLocks noGrp="1"/>
          </p:cNvSpPr>
          <p:nvPr>
            <p:ph type="ctrTitle"/>
          </p:nvPr>
        </p:nvSpPr>
        <p:spPr>
          <a:xfrm>
            <a:off x="6945060" y="1382352"/>
            <a:ext cx="4279435" cy="683787"/>
          </a:xfrm>
        </p:spPr>
        <p:txBody>
          <a:bodyPr anchor="b">
            <a:normAutofit/>
          </a:bodyPr>
          <a:lstStyle>
            <a:lvl1pPr algn="l">
              <a:defRPr sz="1500">
                <a:solidFill>
                  <a:schemeClr val="accent1"/>
                </a:solidFill>
                <a:latin typeface="+mj-lt"/>
              </a:defRPr>
            </a:lvl1pPr>
          </a:lstStyle>
          <a:p>
            <a:r>
              <a:rPr lang="en-US" smtClean="0"/>
              <a:t>Click to edit Master title style</a:t>
            </a:r>
            <a:endParaRPr lang="en-US" dirty="0"/>
          </a:p>
        </p:txBody>
      </p:sp>
      <p:sp>
        <p:nvSpPr>
          <p:cNvPr id="34" name="Text Placeholder 33"/>
          <p:cNvSpPr>
            <a:spLocks noGrp="1"/>
          </p:cNvSpPr>
          <p:nvPr>
            <p:ph type="body" sz="quarter" idx="13" hasCustomPrompt="1"/>
          </p:nvPr>
        </p:nvSpPr>
        <p:spPr>
          <a:xfrm>
            <a:off x="7781983" y="2067297"/>
            <a:ext cx="3549389" cy="955667"/>
          </a:xfrm>
        </p:spPr>
        <p:txBody>
          <a:bodyPr vert="horz" lIns="91440" tIns="45720" rIns="91440" bIns="45720" rtlCol="0" anchor="b">
            <a:noAutofit/>
          </a:bodyPr>
          <a:lstStyle>
            <a:lvl1pPr>
              <a:defRPr lang="en-US" sz="3825" smtClean="0">
                <a:solidFill>
                  <a:schemeClr val="accent1"/>
                </a:solidFill>
                <a:latin typeface="+mj-lt"/>
                <a:ea typeface="+mj-ea"/>
              </a:defRPr>
            </a:lvl1pPr>
            <a:lvl2pPr>
              <a:defRPr lang="en-US" sz="5100" smtClean="0">
                <a:solidFill>
                  <a:schemeClr val="accent1"/>
                </a:solidFill>
                <a:cs typeface="+mn-cs"/>
              </a:defRPr>
            </a:lvl2pPr>
            <a:lvl3pPr>
              <a:defRPr lang="en-US" sz="5100" smtClean="0">
                <a:solidFill>
                  <a:schemeClr val="accent1"/>
                </a:solidFill>
                <a:cs typeface="+mn-cs"/>
              </a:defRPr>
            </a:lvl3pPr>
            <a:lvl4pPr>
              <a:defRPr lang="en-US" sz="5100" smtClean="0">
                <a:solidFill>
                  <a:schemeClr val="accent1"/>
                </a:solidFill>
                <a:cs typeface="+mn-cs"/>
              </a:defRPr>
            </a:lvl4pPr>
            <a:lvl5pPr>
              <a:defRPr lang="en-US" sz="5100">
                <a:solidFill>
                  <a:schemeClr val="accent1"/>
                </a:solidFill>
                <a:cs typeface="+mn-cs"/>
              </a:defRPr>
            </a:lvl5pPr>
          </a:lstStyle>
          <a:p>
            <a:pPr lvl="0">
              <a:spcBef>
                <a:spcPct val="0"/>
              </a:spcBef>
            </a:pPr>
            <a:r>
              <a:rPr lang="en-US" dirty="0" smtClean="0"/>
              <a:t>Slide Title</a:t>
            </a:r>
            <a:endParaRPr lang="en-US" dirty="0"/>
          </a:p>
        </p:txBody>
      </p:sp>
    </p:spTree>
    <p:extLst>
      <p:ext uri="{BB962C8B-B14F-4D97-AF65-F5344CB8AC3E}">
        <p14:creationId xmlns:p14="http://schemas.microsoft.com/office/powerpoint/2010/main" val="40346161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extLst mod="1">
    <p:ext uri="{DCECCB84-F9BA-43D5-87BE-67443E8EF086}">
      <p15:sldGuideLst xmlns="" xmlns:p15="http://schemas.microsoft.com/office/powerpoint/2012/main">
        <p15:guide id="1" orient="horz" pos="216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351074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785922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039" name="Group 1038"/>
          <p:cNvGrpSpPr/>
          <p:nvPr/>
        </p:nvGrpSpPr>
        <p:grpSpPr>
          <a:xfrm>
            <a:off x="-1" y="-2971"/>
            <a:ext cx="12192001" cy="6866062"/>
            <a:chOff x="-1" y="-2971"/>
            <a:chExt cx="12192001" cy="6866062"/>
          </a:xfrm>
        </p:grpSpPr>
        <p:sp>
          <p:nvSpPr>
            <p:cNvPr id="1028" name="Freeform 37"/>
            <p:cNvSpPr>
              <a:spLocks/>
            </p:cNvSpPr>
            <p:nvPr/>
          </p:nvSpPr>
          <p:spPr bwMode="auto">
            <a:xfrm>
              <a:off x="0" y="-2971"/>
              <a:ext cx="10287000" cy="6866062"/>
            </a:xfrm>
            <a:custGeom>
              <a:avLst/>
              <a:gdLst>
                <a:gd name="T0" fmla="*/ 6663 w 7656"/>
                <a:gd name="T1" fmla="*/ 0 h 5110"/>
                <a:gd name="T2" fmla="*/ 0 w 7656"/>
                <a:gd name="T3" fmla="*/ 5110 h 5110"/>
                <a:gd name="T4" fmla="*/ 4772 w 7656"/>
                <a:gd name="T5" fmla="*/ 5110 h 5110"/>
                <a:gd name="T6" fmla="*/ 7656 w 7656"/>
                <a:gd name="T7" fmla="*/ 0 h 5110"/>
                <a:gd name="T8" fmla="*/ 6663 w 7656"/>
                <a:gd name="T9" fmla="*/ 0 h 5110"/>
              </a:gdLst>
              <a:ahLst/>
              <a:cxnLst>
                <a:cxn ang="0">
                  <a:pos x="T0" y="T1"/>
                </a:cxn>
                <a:cxn ang="0">
                  <a:pos x="T2" y="T3"/>
                </a:cxn>
                <a:cxn ang="0">
                  <a:pos x="T4" y="T5"/>
                </a:cxn>
                <a:cxn ang="0">
                  <a:pos x="T6" y="T7"/>
                </a:cxn>
                <a:cxn ang="0">
                  <a:pos x="T8" y="T9"/>
                </a:cxn>
              </a:cxnLst>
              <a:rect l="0" t="0" r="r" b="b"/>
              <a:pathLst>
                <a:path w="7656" h="5110">
                  <a:moveTo>
                    <a:pt x="6663" y="0"/>
                  </a:moveTo>
                  <a:lnTo>
                    <a:pt x="0" y="5110"/>
                  </a:lnTo>
                  <a:lnTo>
                    <a:pt x="4772" y="5110"/>
                  </a:lnTo>
                  <a:lnTo>
                    <a:pt x="7656" y="0"/>
                  </a:lnTo>
                  <a:lnTo>
                    <a:pt x="6663"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024" name="Freeform 33"/>
            <p:cNvSpPr>
              <a:spLocks/>
            </p:cNvSpPr>
            <p:nvPr/>
          </p:nvSpPr>
          <p:spPr bwMode="auto">
            <a:xfrm>
              <a:off x="-1" y="0"/>
              <a:ext cx="5430032" cy="6858000"/>
            </a:xfrm>
            <a:custGeom>
              <a:avLst/>
              <a:gdLst>
                <a:gd name="T0" fmla="*/ 0 w 4046"/>
                <a:gd name="T1" fmla="*/ 0 h 5110"/>
                <a:gd name="T2" fmla="*/ 2437 w 4046"/>
                <a:gd name="T3" fmla="*/ 0 h 5110"/>
                <a:gd name="T4" fmla="*/ 4046 w 4046"/>
                <a:gd name="T5" fmla="*/ 5110 h 5110"/>
                <a:gd name="T6" fmla="*/ 2664 w 4046"/>
                <a:gd name="T7" fmla="*/ 5110 h 5110"/>
                <a:gd name="T8" fmla="*/ 0 w 4046"/>
                <a:gd name="T9" fmla="*/ 0 h 5110"/>
              </a:gdLst>
              <a:ahLst/>
              <a:cxnLst>
                <a:cxn ang="0">
                  <a:pos x="T0" y="T1"/>
                </a:cxn>
                <a:cxn ang="0">
                  <a:pos x="T2" y="T3"/>
                </a:cxn>
                <a:cxn ang="0">
                  <a:pos x="T4" y="T5"/>
                </a:cxn>
                <a:cxn ang="0">
                  <a:pos x="T6" y="T7"/>
                </a:cxn>
                <a:cxn ang="0">
                  <a:pos x="T8" y="T9"/>
                </a:cxn>
              </a:cxnLst>
              <a:rect l="0" t="0" r="r" b="b"/>
              <a:pathLst>
                <a:path w="4046" h="5110">
                  <a:moveTo>
                    <a:pt x="0" y="0"/>
                  </a:moveTo>
                  <a:lnTo>
                    <a:pt x="2437" y="0"/>
                  </a:lnTo>
                  <a:lnTo>
                    <a:pt x="4046" y="5110"/>
                  </a:lnTo>
                  <a:lnTo>
                    <a:pt x="2664"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27" name="Freeform 29"/>
            <p:cNvSpPr>
              <a:spLocks/>
            </p:cNvSpPr>
            <p:nvPr/>
          </p:nvSpPr>
          <p:spPr bwMode="auto">
            <a:xfrm>
              <a:off x="1205778" y="-1"/>
              <a:ext cx="10986222" cy="6858001"/>
            </a:xfrm>
            <a:custGeom>
              <a:avLst/>
              <a:gdLst>
                <a:gd name="T0" fmla="*/ 0 w 8186"/>
                <a:gd name="T1" fmla="*/ 0 h 5110"/>
                <a:gd name="T2" fmla="*/ 5278 w 8186"/>
                <a:gd name="T3" fmla="*/ 0 h 5110"/>
                <a:gd name="T4" fmla="*/ 8186 w 8186"/>
                <a:gd name="T5" fmla="*/ 5110 h 5110"/>
                <a:gd name="T6" fmla="*/ 6479 w 8186"/>
                <a:gd name="T7" fmla="*/ 5110 h 5110"/>
                <a:gd name="T8" fmla="*/ 0 w 8186"/>
                <a:gd name="T9" fmla="*/ 0 h 5110"/>
              </a:gdLst>
              <a:ahLst/>
              <a:cxnLst>
                <a:cxn ang="0">
                  <a:pos x="T0" y="T1"/>
                </a:cxn>
                <a:cxn ang="0">
                  <a:pos x="T2" y="T3"/>
                </a:cxn>
                <a:cxn ang="0">
                  <a:pos x="T4" y="T5"/>
                </a:cxn>
                <a:cxn ang="0">
                  <a:pos x="T6" y="T7"/>
                </a:cxn>
                <a:cxn ang="0">
                  <a:pos x="T8" y="T9"/>
                </a:cxn>
              </a:cxnLst>
              <a:rect l="0" t="0" r="r" b="b"/>
              <a:pathLst>
                <a:path w="8186" h="5110">
                  <a:moveTo>
                    <a:pt x="0" y="0"/>
                  </a:moveTo>
                  <a:lnTo>
                    <a:pt x="5278" y="0"/>
                  </a:lnTo>
                  <a:lnTo>
                    <a:pt x="8186" y="5110"/>
                  </a:lnTo>
                  <a:lnTo>
                    <a:pt x="6479" y="5110"/>
                  </a:lnTo>
                  <a:lnTo>
                    <a:pt x="0"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23" name="Freeform 25"/>
            <p:cNvSpPr>
              <a:spLocks/>
            </p:cNvSpPr>
            <p:nvPr/>
          </p:nvSpPr>
          <p:spPr bwMode="auto">
            <a:xfrm>
              <a:off x="6996758" y="0"/>
              <a:ext cx="4495800" cy="6858000"/>
            </a:xfrm>
            <a:custGeom>
              <a:avLst/>
              <a:gdLst>
                <a:gd name="T0" fmla="*/ 0 w 2832"/>
                <a:gd name="T1" fmla="*/ 0 h 4320"/>
                <a:gd name="T2" fmla="*/ 526 w 2832"/>
                <a:gd name="T3" fmla="*/ 4320 h 4320"/>
                <a:gd name="T4" fmla="*/ 2015 w 2832"/>
                <a:gd name="T5" fmla="*/ 4320 h 4320"/>
                <a:gd name="T6" fmla="*/ 2832 w 2832"/>
                <a:gd name="T7" fmla="*/ 0 h 4320"/>
                <a:gd name="T8" fmla="*/ 0 w 2832"/>
                <a:gd name="T9" fmla="*/ 0 h 4320"/>
              </a:gdLst>
              <a:ahLst/>
              <a:cxnLst>
                <a:cxn ang="0">
                  <a:pos x="T0" y="T1"/>
                </a:cxn>
                <a:cxn ang="0">
                  <a:pos x="T2" y="T3"/>
                </a:cxn>
                <a:cxn ang="0">
                  <a:pos x="T4" y="T5"/>
                </a:cxn>
                <a:cxn ang="0">
                  <a:pos x="T6" y="T7"/>
                </a:cxn>
                <a:cxn ang="0">
                  <a:pos x="T8" y="T9"/>
                </a:cxn>
              </a:cxnLst>
              <a:rect l="0" t="0" r="r" b="b"/>
              <a:pathLst>
                <a:path w="2832" h="4320">
                  <a:moveTo>
                    <a:pt x="0" y="0"/>
                  </a:moveTo>
                  <a:lnTo>
                    <a:pt x="526" y="4320"/>
                  </a:lnTo>
                  <a:lnTo>
                    <a:pt x="2015" y="4320"/>
                  </a:lnTo>
                  <a:lnTo>
                    <a:pt x="2832" y="0"/>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8" name="Freeform 21"/>
            <p:cNvSpPr>
              <a:spLocks/>
            </p:cNvSpPr>
            <p:nvPr/>
          </p:nvSpPr>
          <p:spPr bwMode="auto">
            <a:xfrm>
              <a:off x="2487614" y="-1"/>
              <a:ext cx="6095702" cy="6858001"/>
            </a:xfrm>
            <a:custGeom>
              <a:avLst/>
              <a:gdLst>
                <a:gd name="T0" fmla="*/ 2157 w 4542"/>
                <a:gd name="T1" fmla="*/ 0 h 5110"/>
                <a:gd name="T2" fmla="*/ 1183 w 4542"/>
                <a:gd name="T3" fmla="*/ 0 h 5110"/>
                <a:gd name="T4" fmla="*/ 0 w 4542"/>
                <a:gd name="T5" fmla="*/ 5110 h 5110"/>
                <a:gd name="T6" fmla="*/ 4542 w 4542"/>
                <a:gd name="T7" fmla="*/ 5110 h 5110"/>
                <a:gd name="T8" fmla="*/ 2157 w 4542"/>
                <a:gd name="T9" fmla="*/ 0 h 5110"/>
              </a:gdLst>
              <a:ahLst/>
              <a:cxnLst>
                <a:cxn ang="0">
                  <a:pos x="T0" y="T1"/>
                </a:cxn>
                <a:cxn ang="0">
                  <a:pos x="T2" y="T3"/>
                </a:cxn>
                <a:cxn ang="0">
                  <a:pos x="T4" y="T5"/>
                </a:cxn>
                <a:cxn ang="0">
                  <a:pos x="T6" y="T7"/>
                </a:cxn>
                <a:cxn ang="0">
                  <a:pos x="T8" y="T9"/>
                </a:cxn>
              </a:cxnLst>
              <a:rect l="0" t="0" r="r" b="b"/>
              <a:pathLst>
                <a:path w="4542" h="5110">
                  <a:moveTo>
                    <a:pt x="2157" y="0"/>
                  </a:moveTo>
                  <a:lnTo>
                    <a:pt x="1183" y="0"/>
                  </a:lnTo>
                  <a:lnTo>
                    <a:pt x="0" y="5110"/>
                  </a:lnTo>
                  <a:lnTo>
                    <a:pt x="4542" y="5110"/>
                  </a:lnTo>
                  <a:lnTo>
                    <a:pt x="2157" y="0"/>
                  </a:lnTo>
                  <a:close/>
                </a:path>
              </a:pathLst>
            </a:custGeom>
            <a:gradFill>
              <a:gsLst>
                <a:gs pos="100000">
                  <a:schemeClr val="bg1">
                    <a:alpha val="0"/>
                  </a:schemeClr>
                </a:gs>
                <a:gs pos="0">
                  <a:schemeClr val="bg1">
                    <a:alpha val="5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sp>
          <p:nvSpPr>
            <p:cNvPr id="13" name="Freeform 17"/>
            <p:cNvSpPr>
              <a:spLocks/>
            </p:cNvSpPr>
            <p:nvPr/>
          </p:nvSpPr>
          <p:spPr bwMode="auto">
            <a:xfrm>
              <a:off x="-1" y="798700"/>
              <a:ext cx="12192001" cy="4781176"/>
            </a:xfrm>
            <a:custGeom>
              <a:avLst/>
              <a:gdLst>
                <a:gd name="T0" fmla="*/ 0 w 9078"/>
                <a:gd name="T1" fmla="*/ 0 h 3560"/>
                <a:gd name="T2" fmla="*/ 9078 w 9078"/>
                <a:gd name="T3" fmla="*/ 672 h 3560"/>
                <a:gd name="T4" fmla="*/ 9078 w 9078"/>
                <a:gd name="T5" fmla="*/ 3560 h 3560"/>
                <a:gd name="T6" fmla="*/ 0 w 9078"/>
                <a:gd name="T7" fmla="*/ 985 h 3560"/>
                <a:gd name="T8" fmla="*/ 0 w 9078"/>
                <a:gd name="T9" fmla="*/ 0 h 3560"/>
              </a:gdLst>
              <a:ahLst/>
              <a:cxnLst>
                <a:cxn ang="0">
                  <a:pos x="T0" y="T1"/>
                </a:cxn>
                <a:cxn ang="0">
                  <a:pos x="T2" y="T3"/>
                </a:cxn>
                <a:cxn ang="0">
                  <a:pos x="T4" y="T5"/>
                </a:cxn>
                <a:cxn ang="0">
                  <a:pos x="T6" y="T7"/>
                </a:cxn>
                <a:cxn ang="0">
                  <a:pos x="T8" y="T9"/>
                </a:cxn>
              </a:cxnLst>
              <a:rect l="0" t="0" r="r" b="b"/>
              <a:pathLst>
                <a:path w="9078" h="3560">
                  <a:moveTo>
                    <a:pt x="0" y="0"/>
                  </a:moveTo>
                  <a:lnTo>
                    <a:pt x="9078" y="672"/>
                  </a:lnTo>
                  <a:lnTo>
                    <a:pt x="9078" y="3560"/>
                  </a:lnTo>
                  <a:lnTo>
                    <a:pt x="0" y="985"/>
                  </a:lnTo>
                  <a:lnTo>
                    <a:pt x="0" y="0"/>
                  </a:lnTo>
                  <a:close/>
                </a:path>
              </a:pathLst>
            </a:custGeom>
            <a:gradFill>
              <a:gsLst>
                <a:gs pos="100000">
                  <a:schemeClr val="bg1">
                    <a:alpha val="0"/>
                  </a:schemeClr>
                </a:gs>
                <a:gs pos="0">
                  <a:schemeClr val="bg1">
                    <a:alpha val="4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en-US" sz="1350" dirty="0"/>
            </a:p>
          </p:txBody>
        </p:sp>
      </p:grpSp>
      <p:sp>
        <p:nvSpPr>
          <p:cNvPr id="1038" name="Rectangle 1037"/>
          <p:cNvSpPr/>
          <p:nvPr/>
        </p:nvSpPr>
        <p:spPr>
          <a:xfrm>
            <a:off x="0" y="-5092"/>
            <a:ext cx="12192000" cy="6858000"/>
          </a:xfrm>
          <a:prstGeom prst="rect">
            <a:avLst/>
          </a:prstGeom>
          <a:gradFill>
            <a:gsLst>
              <a:gs pos="100000">
                <a:schemeClr val="bg1">
                  <a:alpha val="0"/>
                </a:schemeClr>
              </a:gs>
              <a:gs pos="0">
                <a:schemeClr val="bg1">
                  <a:lumMod val="75000"/>
                  <a:alpha val="2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1" name="Rectangle 1040" descr="background shape"/>
          <p:cNvSpPr/>
          <p:nvPr/>
        </p:nvSpPr>
        <p:spPr>
          <a:xfrm>
            <a:off x="-4120" y="6237754"/>
            <a:ext cx="12197831" cy="630429"/>
          </a:xfrm>
          <a:custGeom>
            <a:avLst/>
            <a:gdLst>
              <a:gd name="connsiteX0" fmla="*/ 0 w 12192000"/>
              <a:gd name="connsiteY0" fmla="*/ 0 h 556282"/>
              <a:gd name="connsiteX1" fmla="*/ 12192000 w 12192000"/>
              <a:gd name="connsiteY1" fmla="*/ 0 h 556282"/>
              <a:gd name="connsiteX2" fmla="*/ 12192000 w 12192000"/>
              <a:gd name="connsiteY2" fmla="*/ 556282 h 556282"/>
              <a:gd name="connsiteX3" fmla="*/ 0 w 12192000"/>
              <a:gd name="connsiteY3" fmla="*/ 556282 h 556282"/>
              <a:gd name="connsiteX4" fmla="*/ 0 w 12192000"/>
              <a:gd name="connsiteY4" fmla="*/ 0 h 556282"/>
              <a:gd name="connsiteX0" fmla="*/ 0 w 12206068"/>
              <a:gd name="connsiteY0" fmla="*/ 1026941 h 1583223"/>
              <a:gd name="connsiteX1" fmla="*/ 12206068 w 12206068"/>
              <a:gd name="connsiteY1" fmla="*/ 0 h 1583223"/>
              <a:gd name="connsiteX2" fmla="*/ 12192000 w 12206068"/>
              <a:gd name="connsiteY2" fmla="*/ 1583223 h 1583223"/>
              <a:gd name="connsiteX3" fmla="*/ 0 w 12206068"/>
              <a:gd name="connsiteY3" fmla="*/ 1583223 h 1583223"/>
              <a:gd name="connsiteX4" fmla="*/ 0 w 12206068"/>
              <a:gd name="connsiteY4" fmla="*/ 1026941 h 1583223"/>
              <a:gd name="connsiteX0" fmla="*/ 0 w 12192000"/>
              <a:gd name="connsiteY0" fmla="*/ 34281 h 590563"/>
              <a:gd name="connsiteX1" fmla="*/ 12086619 w 12192000"/>
              <a:gd name="connsiteY1" fmla="*/ 0 h 590563"/>
              <a:gd name="connsiteX2" fmla="*/ 12192000 w 12192000"/>
              <a:gd name="connsiteY2" fmla="*/ 590563 h 590563"/>
              <a:gd name="connsiteX3" fmla="*/ 0 w 12192000"/>
              <a:gd name="connsiteY3" fmla="*/ 590563 h 590563"/>
              <a:gd name="connsiteX4" fmla="*/ 0 w 12192000"/>
              <a:gd name="connsiteY4" fmla="*/ 34281 h 590563"/>
              <a:gd name="connsiteX0" fmla="*/ 0 w 12193711"/>
              <a:gd name="connsiteY0" fmla="*/ 244346 h 800628"/>
              <a:gd name="connsiteX1" fmla="*/ 12193711 w 12193711"/>
              <a:gd name="connsiteY1" fmla="*/ 0 h 800628"/>
              <a:gd name="connsiteX2" fmla="*/ 12192000 w 12193711"/>
              <a:gd name="connsiteY2" fmla="*/ 800628 h 800628"/>
              <a:gd name="connsiteX3" fmla="*/ 0 w 12193711"/>
              <a:gd name="connsiteY3" fmla="*/ 800628 h 800628"/>
              <a:gd name="connsiteX4" fmla="*/ 0 w 12193711"/>
              <a:gd name="connsiteY4" fmla="*/ 244346 h 800628"/>
              <a:gd name="connsiteX0" fmla="*/ 98854 w 12193711"/>
              <a:gd name="connsiteY0" fmla="*/ 577978 h 800628"/>
              <a:gd name="connsiteX1" fmla="*/ 12193711 w 12193711"/>
              <a:gd name="connsiteY1" fmla="*/ 0 h 800628"/>
              <a:gd name="connsiteX2" fmla="*/ 12192000 w 12193711"/>
              <a:gd name="connsiteY2" fmla="*/ 800628 h 800628"/>
              <a:gd name="connsiteX3" fmla="*/ 0 w 12193711"/>
              <a:gd name="connsiteY3" fmla="*/ 800628 h 800628"/>
              <a:gd name="connsiteX4" fmla="*/ 98854 w 12193711"/>
              <a:gd name="connsiteY4" fmla="*/ 577978 h 800628"/>
              <a:gd name="connsiteX0" fmla="*/ 4119 w 12193711"/>
              <a:gd name="connsiteY0" fmla="*/ 606811 h 800628"/>
              <a:gd name="connsiteX1" fmla="*/ 12193711 w 12193711"/>
              <a:gd name="connsiteY1" fmla="*/ 0 h 800628"/>
              <a:gd name="connsiteX2" fmla="*/ 12192000 w 12193711"/>
              <a:gd name="connsiteY2" fmla="*/ 800628 h 800628"/>
              <a:gd name="connsiteX3" fmla="*/ 0 w 12193711"/>
              <a:gd name="connsiteY3" fmla="*/ 800628 h 800628"/>
              <a:gd name="connsiteX4" fmla="*/ 4119 w 12193711"/>
              <a:gd name="connsiteY4" fmla="*/ 606811 h 800628"/>
              <a:gd name="connsiteX0" fmla="*/ 135924 w 12193711"/>
              <a:gd name="connsiteY0" fmla="*/ 590335 h 800628"/>
              <a:gd name="connsiteX1" fmla="*/ 12193711 w 12193711"/>
              <a:gd name="connsiteY1" fmla="*/ 0 h 800628"/>
              <a:gd name="connsiteX2" fmla="*/ 12192000 w 12193711"/>
              <a:gd name="connsiteY2" fmla="*/ 800628 h 800628"/>
              <a:gd name="connsiteX3" fmla="*/ 0 w 12193711"/>
              <a:gd name="connsiteY3" fmla="*/ 800628 h 800628"/>
              <a:gd name="connsiteX4" fmla="*/ 135924 w 12193711"/>
              <a:gd name="connsiteY4" fmla="*/ 590335 h 800628"/>
              <a:gd name="connsiteX0" fmla="*/ 0 w 12197830"/>
              <a:gd name="connsiteY0" fmla="*/ 577978 h 800628"/>
              <a:gd name="connsiteX1" fmla="*/ 12197830 w 12197830"/>
              <a:gd name="connsiteY1" fmla="*/ 0 h 800628"/>
              <a:gd name="connsiteX2" fmla="*/ 12196119 w 12197830"/>
              <a:gd name="connsiteY2" fmla="*/ 800628 h 800628"/>
              <a:gd name="connsiteX3" fmla="*/ 4119 w 12197830"/>
              <a:gd name="connsiteY3" fmla="*/ 800628 h 800628"/>
              <a:gd name="connsiteX4" fmla="*/ 0 w 12197830"/>
              <a:gd name="connsiteY4" fmla="*/ 577978 h 800628"/>
              <a:gd name="connsiteX0" fmla="*/ 0 w 12196127"/>
              <a:gd name="connsiteY0" fmla="*/ 414454 h 637104"/>
              <a:gd name="connsiteX1" fmla="*/ 12167795 w 12196127"/>
              <a:gd name="connsiteY1" fmla="*/ 0 h 637104"/>
              <a:gd name="connsiteX2" fmla="*/ 12196119 w 12196127"/>
              <a:gd name="connsiteY2" fmla="*/ 637104 h 637104"/>
              <a:gd name="connsiteX3" fmla="*/ 4119 w 12196127"/>
              <a:gd name="connsiteY3" fmla="*/ 637104 h 637104"/>
              <a:gd name="connsiteX4" fmla="*/ 0 w 12196127"/>
              <a:gd name="connsiteY4" fmla="*/ 414454 h 637104"/>
              <a:gd name="connsiteX0" fmla="*/ 0 w 12196196"/>
              <a:gd name="connsiteY0" fmla="*/ 411116 h 633766"/>
              <a:gd name="connsiteX1" fmla="*/ 12194493 w 12196196"/>
              <a:gd name="connsiteY1" fmla="*/ 0 h 633766"/>
              <a:gd name="connsiteX2" fmla="*/ 12196119 w 12196196"/>
              <a:gd name="connsiteY2" fmla="*/ 633766 h 633766"/>
              <a:gd name="connsiteX3" fmla="*/ 4119 w 12196196"/>
              <a:gd name="connsiteY3" fmla="*/ 633766 h 633766"/>
              <a:gd name="connsiteX4" fmla="*/ 0 w 12196196"/>
              <a:gd name="connsiteY4" fmla="*/ 411116 h 633766"/>
              <a:gd name="connsiteX0" fmla="*/ 0 w 12196123"/>
              <a:gd name="connsiteY0" fmla="*/ 374407 h 597057"/>
              <a:gd name="connsiteX1" fmla="*/ 12147772 w 12196123"/>
              <a:gd name="connsiteY1" fmla="*/ 0 h 597057"/>
              <a:gd name="connsiteX2" fmla="*/ 12196119 w 12196123"/>
              <a:gd name="connsiteY2" fmla="*/ 597057 h 597057"/>
              <a:gd name="connsiteX3" fmla="*/ 4119 w 12196123"/>
              <a:gd name="connsiteY3" fmla="*/ 597057 h 597057"/>
              <a:gd name="connsiteX4" fmla="*/ 0 w 12196123"/>
              <a:gd name="connsiteY4" fmla="*/ 374407 h 597057"/>
              <a:gd name="connsiteX0" fmla="*/ 0 w 12196196"/>
              <a:gd name="connsiteY0" fmla="*/ 404442 h 627092"/>
              <a:gd name="connsiteX1" fmla="*/ 12194493 w 12196196"/>
              <a:gd name="connsiteY1" fmla="*/ 0 h 627092"/>
              <a:gd name="connsiteX2" fmla="*/ 12196119 w 12196196"/>
              <a:gd name="connsiteY2" fmla="*/ 627092 h 627092"/>
              <a:gd name="connsiteX3" fmla="*/ 4119 w 12196196"/>
              <a:gd name="connsiteY3" fmla="*/ 627092 h 627092"/>
              <a:gd name="connsiteX4" fmla="*/ 0 w 12196196"/>
              <a:gd name="connsiteY4" fmla="*/ 404442 h 627092"/>
              <a:gd name="connsiteX0" fmla="*/ 0 w 12196123"/>
              <a:gd name="connsiteY0" fmla="*/ 391093 h 613743"/>
              <a:gd name="connsiteX1" fmla="*/ 12141097 w 12196123"/>
              <a:gd name="connsiteY1" fmla="*/ 0 h 613743"/>
              <a:gd name="connsiteX2" fmla="*/ 12196119 w 12196123"/>
              <a:gd name="connsiteY2" fmla="*/ 613743 h 613743"/>
              <a:gd name="connsiteX3" fmla="*/ 4119 w 12196123"/>
              <a:gd name="connsiteY3" fmla="*/ 613743 h 613743"/>
              <a:gd name="connsiteX4" fmla="*/ 0 w 12196123"/>
              <a:gd name="connsiteY4" fmla="*/ 391093 h 613743"/>
              <a:gd name="connsiteX0" fmla="*/ 0 w 12197830"/>
              <a:gd name="connsiteY0" fmla="*/ 407779 h 630429"/>
              <a:gd name="connsiteX1" fmla="*/ 12197830 w 12197830"/>
              <a:gd name="connsiteY1" fmla="*/ 0 h 630429"/>
              <a:gd name="connsiteX2" fmla="*/ 12196119 w 12197830"/>
              <a:gd name="connsiteY2" fmla="*/ 630429 h 630429"/>
              <a:gd name="connsiteX3" fmla="*/ 4119 w 12197830"/>
              <a:gd name="connsiteY3" fmla="*/ 630429 h 630429"/>
              <a:gd name="connsiteX4" fmla="*/ 0 w 12197830"/>
              <a:gd name="connsiteY4" fmla="*/ 407779 h 63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7830" h="630429">
                <a:moveTo>
                  <a:pt x="0" y="407779"/>
                </a:moveTo>
                <a:lnTo>
                  <a:pt x="12197830" y="0"/>
                </a:lnTo>
                <a:cubicBezTo>
                  <a:pt x="12197260" y="266876"/>
                  <a:pt x="12196689" y="363553"/>
                  <a:pt x="12196119" y="630429"/>
                </a:cubicBezTo>
                <a:lnTo>
                  <a:pt x="4119" y="630429"/>
                </a:lnTo>
                <a:lnTo>
                  <a:pt x="0" y="407779"/>
                </a:lnTo>
                <a:close/>
              </a:path>
            </a:pathLst>
          </a:custGeom>
          <a:gradFill>
            <a:gsLst>
              <a:gs pos="100000">
                <a:schemeClr val="accent3">
                  <a:alpha val="95000"/>
                </a:schemeClr>
              </a:gs>
              <a:gs pos="0">
                <a:schemeClr val="accent1">
                  <a:alpha val="8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aseline="-25000" dirty="0"/>
          </a:p>
        </p:txBody>
      </p:sp>
    </p:spTree>
    <p:extLst>
      <p:ext uri="{BB962C8B-B14F-4D97-AF65-F5344CB8AC3E}">
        <p14:creationId xmlns:p14="http://schemas.microsoft.com/office/powerpoint/2010/main" val="1728477918"/>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sldNum="0" hdr="0" ftr="0" dt="0"/>
  <p:txStyles>
    <p:titleStyle>
      <a:lvl1pPr algn="l" defTabSz="685800" rtl="0" eaLnBrk="1" latinLnBrk="0" hangingPunct="1">
        <a:lnSpc>
          <a:spcPct val="90000"/>
        </a:lnSpc>
        <a:spcBef>
          <a:spcPct val="0"/>
        </a:spcBef>
        <a:buNone/>
        <a:defRPr sz="4400" b="1" kern="1200">
          <a:solidFill>
            <a:schemeClr val="tx1">
              <a:lumMod val="75000"/>
              <a:lumOff val="25000"/>
            </a:schemeClr>
          </a:solidFill>
          <a:effectLst>
            <a:outerShdw blurRad="38100" dist="38100" dir="2700000" algn="tl">
              <a:srgbClr val="000000">
                <a:alpha val="43137"/>
              </a:srgbClr>
            </a:outerShdw>
          </a:effectLst>
          <a:latin typeface="+mj-lt"/>
          <a:ea typeface="+mj-ea"/>
          <a:cs typeface="Segoe UI" panose="020B0502040204020203" pitchFamily="34" charset="0"/>
        </a:defRPr>
      </a:lvl1pPr>
    </p:titleStyle>
    <p:bodyStyle>
      <a:lvl1pPr marL="0" indent="0" algn="l" defTabSz="685800" rtl="0" eaLnBrk="1" latinLnBrk="0" hangingPunct="1">
        <a:lnSpc>
          <a:spcPct val="90000"/>
        </a:lnSpc>
        <a:spcBef>
          <a:spcPts val="750"/>
        </a:spcBef>
        <a:buClr>
          <a:schemeClr val="tx1">
            <a:lumMod val="75000"/>
            <a:lumOff val="25000"/>
          </a:schemeClr>
        </a:buClr>
        <a:buFont typeface="Arial" panose="020B0604020202020204" pitchFamily="34" charset="0"/>
        <a:buNone/>
        <a:defRPr sz="1800" b="1" kern="1200">
          <a:solidFill>
            <a:schemeClr val="tx1">
              <a:lumMod val="75000"/>
              <a:lumOff val="25000"/>
            </a:schemeClr>
          </a:solidFill>
          <a:latin typeface="+mn-lt"/>
          <a:ea typeface="+mn-ea"/>
          <a:cs typeface="Segoe UI" panose="020B0502040204020203" pitchFamily="34" charset="0"/>
        </a:defRPr>
      </a:lvl1pPr>
      <a:lvl2pPr marL="175022" indent="0" algn="l" defTabSz="685800" rtl="0" eaLnBrk="1" latinLnBrk="0" hangingPunct="1">
        <a:lnSpc>
          <a:spcPct val="90000"/>
        </a:lnSpc>
        <a:spcBef>
          <a:spcPts val="750"/>
        </a:spcBef>
        <a:buClr>
          <a:schemeClr val="tx1">
            <a:lumMod val="75000"/>
            <a:lumOff val="25000"/>
          </a:schemeClr>
        </a:buClr>
        <a:buFont typeface="Arial" panose="020B0604020202020204" pitchFamily="34" charset="0"/>
        <a:buNone/>
        <a:tabLst/>
        <a:defRPr sz="1650" kern="1200">
          <a:solidFill>
            <a:schemeClr val="tx1">
              <a:lumMod val="50000"/>
              <a:lumOff val="50000"/>
            </a:schemeClr>
          </a:solidFill>
          <a:latin typeface="+mn-lt"/>
          <a:ea typeface="+mn-ea"/>
          <a:cs typeface="Segoe UI" panose="020B0502040204020203" pitchFamily="34" charset="0"/>
        </a:defRPr>
      </a:lvl2pPr>
      <a:lvl3pPr marL="515541"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500" kern="1200">
          <a:solidFill>
            <a:schemeClr val="tx1">
              <a:lumMod val="50000"/>
              <a:lumOff val="50000"/>
            </a:schemeClr>
          </a:solidFill>
          <a:latin typeface="+mn-lt"/>
          <a:ea typeface="+mn-ea"/>
          <a:cs typeface="Segoe UI" panose="020B0502040204020203" pitchFamily="34" charset="0"/>
        </a:defRPr>
      </a:lvl3pPr>
      <a:lvl4pPr marL="68580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350" kern="1200">
          <a:solidFill>
            <a:schemeClr val="tx1">
              <a:lumMod val="50000"/>
              <a:lumOff val="50000"/>
            </a:schemeClr>
          </a:solidFill>
          <a:latin typeface="+mn-lt"/>
          <a:ea typeface="+mn-ea"/>
          <a:cs typeface="Segoe UI" panose="020B0502040204020203" pitchFamily="34" charset="0"/>
        </a:defRPr>
      </a:lvl4pPr>
      <a:lvl5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sz="1350" kern="1200">
          <a:solidFill>
            <a:schemeClr val="tx1">
              <a:lumMod val="50000"/>
              <a:lumOff val="50000"/>
            </a:schemeClr>
          </a:solidFill>
          <a:latin typeface="+mn-lt"/>
          <a:ea typeface="+mn-ea"/>
          <a:cs typeface="Segoe UI" panose="020B0502040204020203" pitchFamily="34" charset="0"/>
        </a:defRPr>
      </a:lvl5pPr>
      <a:lvl6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dirty="0" smtClean="0">
          <a:solidFill>
            <a:schemeClr val="tx1">
              <a:lumMod val="50000"/>
              <a:lumOff val="50000"/>
            </a:schemeClr>
          </a:solidFill>
          <a:latin typeface="+mn-lt"/>
          <a:ea typeface="+mn-ea"/>
          <a:cs typeface="Segoe UI" panose="020B0502040204020203" pitchFamily="34" charset="0"/>
        </a:defRPr>
      </a:lvl6pPr>
      <a:lvl7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dirty="0" smtClean="0">
          <a:solidFill>
            <a:schemeClr val="tx1">
              <a:lumMod val="50000"/>
              <a:lumOff val="50000"/>
            </a:schemeClr>
          </a:solidFill>
          <a:latin typeface="+mn-lt"/>
          <a:ea typeface="+mn-ea"/>
          <a:cs typeface="Segoe UI" panose="020B0502040204020203" pitchFamily="34" charset="0"/>
        </a:defRPr>
      </a:lvl7pPr>
      <a:lvl8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baseline="0" dirty="0" smtClean="0">
          <a:solidFill>
            <a:schemeClr val="tx1">
              <a:lumMod val="50000"/>
              <a:lumOff val="50000"/>
            </a:schemeClr>
          </a:solidFill>
          <a:latin typeface="+mn-lt"/>
          <a:ea typeface="+mn-ea"/>
          <a:cs typeface="Segoe UI" panose="020B0502040204020203" pitchFamily="34" charset="0"/>
        </a:defRPr>
      </a:lvl8pPr>
      <a:lvl9pPr marL="856060" indent="-171450" algn="l" defTabSz="685800" rtl="0" eaLnBrk="1" latinLnBrk="0" hangingPunct="1">
        <a:lnSpc>
          <a:spcPct val="90000"/>
        </a:lnSpc>
        <a:spcBef>
          <a:spcPts val="750"/>
        </a:spcBef>
        <a:buClr>
          <a:schemeClr val="tx1">
            <a:lumMod val="75000"/>
            <a:lumOff val="25000"/>
          </a:schemeClr>
        </a:buClr>
        <a:buFont typeface="Arial" panose="020B0604020202020204" pitchFamily="34" charset="0"/>
        <a:buChar char="•"/>
        <a:tabLst/>
        <a:defRPr lang="en-US" sz="1350" kern="1200" baseline="0" dirty="0">
          <a:solidFill>
            <a:schemeClr val="tx1">
              <a:lumMod val="50000"/>
              <a:lumOff val="50000"/>
            </a:schemeClr>
          </a:solidFill>
          <a:latin typeface="+mn-lt"/>
          <a:ea typeface="+mn-ea"/>
          <a:cs typeface="Segoe UI" panose="020B0502040204020203"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76600" y="3581400"/>
            <a:ext cx="8458200" cy="1981200"/>
          </a:xfrm>
        </p:spPr>
        <p:txBody>
          <a:bodyPr>
            <a:noAutofit/>
            <a:scene3d>
              <a:camera prst="orthographicFront"/>
              <a:lightRig rig="harsh" dir="t"/>
            </a:scene3d>
            <a:sp3d extrusionH="57150" prstMaterial="dkEdge">
              <a:bevelT w="82550" h="31750"/>
              <a:contourClr>
                <a:schemeClr val="bg1">
                  <a:lumMod val="65000"/>
                </a:schemeClr>
              </a:contourClr>
            </a:sp3d>
          </a:bodyPr>
          <a:lstStyle/>
          <a:p>
            <a:pPr>
              <a:lnSpc>
                <a:spcPct val="100000"/>
              </a:lnSpc>
            </a:pPr>
            <a:r>
              <a:rPr lang="en-US" sz="6600" b="1" dirty="0">
                <a:solidFill>
                  <a:schemeClr val="accent6">
                    <a:lumMod val="40000"/>
                    <a:lumOff val="60000"/>
                  </a:schemeClr>
                </a:solidFill>
                <a:effectLst>
                  <a:outerShdw blurRad="203200" dist="101600" dir="2700000" algn="tl" rotWithShape="0">
                    <a:prstClr val="black">
                      <a:alpha val="80000"/>
                    </a:prstClr>
                  </a:outerShdw>
                </a:effectLst>
                <a:latin typeface="+mn-lt"/>
              </a:rPr>
              <a:t>What Do Your </a:t>
            </a:r>
            <a:r>
              <a:rPr lang="en-US" sz="6600" b="1" dirty="0" smtClean="0">
                <a:solidFill>
                  <a:schemeClr val="accent6">
                    <a:lumMod val="40000"/>
                    <a:lumOff val="60000"/>
                  </a:schemeClr>
                </a:solidFill>
                <a:effectLst>
                  <a:outerShdw blurRad="203200" dist="101600" dir="2700000" algn="tl" rotWithShape="0">
                    <a:prstClr val="black">
                      <a:alpha val="80000"/>
                    </a:prstClr>
                  </a:outerShdw>
                </a:effectLst>
                <a:latin typeface="+mn-lt"/>
              </a:rPr>
              <a:t>Customers Really Want?</a:t>
            </a:r>
            <a:endParaRPr lang="en-US" sz="4800" b="1" dirty="0">
              <a:ln/>
              <a:solidFill>
                <a:schemeClr val="accent6">
                  <a:lumMod val="40000"/>
                  <a:lumOff val="60000"/>
                </a:schemeClr>
              </a:solidFill>
              <a:effectLst>
                <a:outerShdw blurRad="203200" dist="101600" dir="2700000" algn="tl" rotWithShape="0">
                  <a:prstClr val="black">
                    <a:alpha val="80000"/>
                  </a:prstClr>
                </a:outerShdw>
              </a:effectLst>
              <a:latin typeface="+mn-lt"/>
            </a:endParaRPr>
          </a:p>
        </p:txBody>
      </p:sp>
      <p:sp>
        <p:nvSpPr>
          <p:cNvPr id="3" name="Subtitle 2"/>
          <p:cNvSpPr>
            <a:spLocks noGrp="1"/>
          </p:cNvSpPr>
          <p:nvPr>
            <p:ph type="subTitle" idx="1"/>
          </p:nvPr>
        </p:nvSpPr>
        <p:spPr>
          <a:xfrm>
            <a:off x="3276600" y="1676400"/>
            <a:ext cx="3810000" cy="685800"/>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pPr algn="l"/>
            <a:r>
              <a:rPr lang="en-US" sz="4800" b="1" dirty="0">
                <a:ln/>
                <a:solidFill>
                  <a:schemeClr val="accent4">
                    <a:lumMod val="60000"/>
                    <a:lumOff val="40000"/>
                  </a:schemeClr>
                </a:solidFill>
                <a:effectLst>
                  <a:outerShdw blurRad="101600" dist="114300" dir="2700000" algn="tl" rotWithShape="0">
                    <a:prstClr val="black">
                      <a:alpha val="40000"/>
                    </a:prstClr>
                  </a:outerShdw>
                </a:effectLst>
              </a:rPr>
              <a:t>Chapter </a:t>
            </a:r>
            <a:r>
              <a:rPr lang="en-US" sz="4800" b="1" dirty="0" smtClean="0">
                <a:ln/>
                <a:solidFill>
                  <a:schemeClr val="accent4">
                    <a:lumMod val="60000"/>
                    <a:lumOff val="40000"/>
                  </a:schemeClr>
                </a:solidFill>
                <a:effectLst>
                  <a:outerShdw blurRad="101600" dist="114300" dir="2700000" algn="tl" rotWithShape="0">
                    <a:prstClr val="black">
                      <a:alpha val="40000"/>
                    </a:prstClr>
                  </a:outerShdw>
                </a:effectLst>
              </a:rPr>
              <a:t>4 </a:t>
            </a:r>
            <a:endParaRPr lang="en-US" sz="4800" b="1" dirty="0">
              <a:ln/>
              <a:solidFill>
                <a:schemeClr val="accent4">
                  <a:lumMod val="60000"/>
                  <a:lumOff val="40000"/>
                </a:schemeClr>
              </a:solidFill>
              <a:effectLst>
                <a:outerShdw blurRad="101600" dist="114300" dir="2700000" algn="tl" rotWithShape="0">
                  <a:prstClr val="black">
                    <a:alpha val="40000"/>
                  </a:prst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143000" y="457201"/>
            <a:ext cx="6553200" cy="1219200"/>
          </a:xfrm>
          <a:prstGeom prst="roundRect">
            <a:avLst>
              <a:gd name="adj" fmla="val 50000"/>
            </a:avLst>
          </a:prstGeom>
          <a:scene3d>
            <a:camera prst="orthographicFront"/>
            <a:lightRig rig="threePt" dir="t"/>
          </a:scene3d>
          <a:sp3d extrusionH="234950">
            <a:bevelT w="165100" h="273050" prst="artDeco"/>
            <a:bevelB w="15875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981200" y="655638"/>
            <a:ext cx="8229600" cy="868362"/>
          </a:xfrm>
        </p:spPr>
        <p:txBody>
          <a:bodyPr>
            <a:normAutofit/>
          </a:bodyPr>
          <a:lstStyle/>
          <a:p>
            <a:r>
              <a:rPr lang="en-US" sz="4000" b="1" i="1" dirty="0">
                <a:ln w="13462">
                  <a:solidFill>
                    <a:schemeClr val="bg1"/>
                  </a:solidFill>
                  <a:prstDash val="solid"/>
                </a:ln>
                <a:solidFill>
                  <a:schemeClr val="bg1"/>
                </a:solidFill>
                <a:effectLst>
                  <a:outerShdw dist="38100" dir="2700000" algn="bl" rotWithShape="0">
                    <a:schemeClr val="accent5"/>
                  </a:outerShdw>
                </a:effectLst>
              </a:rPr>
              <a:t>Chapter </a:t>
            </a:r>
            <a:r>
              <a:rPr lang="en-US" sz="4000" b="1" i="1" dirty="0" smtClean="0">
                <a:ln w="13462">
                  <a:solidFill>
                    <a:schemeClr val="bg1"/>
                  </a:solidFill>
                  <a:prstDash val="solid"/>
                </a:ln>
                <a:solidFill>
                  <a:schemeClr val="bg1"/>
                </a:solidFill>
                <a:effectLst>
                  <a:outerShdw dist="38100" dir="2700000" algn="bl" rotWithShape="0">
                    <a:schemeClr val="accent5"/>
                  </a:outerShdw>
                </a:effectLst>
              </a:rPr>
              <a:t>4 </a:t>
            </a:r>
            <a:r>
              <a:rPr lang="en-US" sz="4000" b="1" i="1" dirty="0">
                <a:ln w="13462">
                  <a:solidFill>
                    <a:schemeClr val="bg1"/>
                  </a:solidFill>
                  <a:prstDash val="solid"/>
                </a:ln>
                <a:solidFill>
                  <a:schemeClr val="bg1"/>
                </a:solidFill>
                <a:effectLst>
                  <a:outerShdw dist="38100" dir="2700000" algn="bl" rotWithShape="0">
                    <a:schemeClr val="accent5"/>
                  </a:outerShdw>
                </a:effectLst>
              </a:rPr>
              <a:t>Outline</a:t>
            </a:r>
            <a:endParaRPr lang="en-US" sz="4000" b="1" dirty="0">
              <a:ln w="13462">
                <a:solidFill>
                  <a:schemeClr val="bg1"/>
                </a:solidFill>
                <a:prstDash val="solid"/>
              </a:ln>
              <a:solidFill>
                <a:schemeClr val="bg1"/>
              </a:solidFill>
              <a:effectLst>
                <a:outerShdw dist="38100" dir="2700000" algn="bl" rotWithShape="0">
                  <a:schemeClr val="accent5"/>
                </a:outerShdw>
              </a:effectLst>
            </a:endParaRPr>
          </a:p>
        </p:txBody>
      </p:sp>
      <p:sp>
        <p:nvSpPr>
          <p:cNvPr id="3" name="Content Placeholder 2"/>
          <p:cNvSpPr>
            <a:spLocks noGrp="1"/>
          </p:cNvSpPr>
          <p:nvPr>
            <p:ph idx="1"/>
          </p:nvPr>
        </p:nvSpPr>
        <p:spPr>
          <a:xfrm>
            <a:off x="800100" y="1890939"/>
            <a:ext cx="10591800" cy="4830763"/>
          </a:xfrm>
        </p:spPr>
        <p:txBody>
          <a:bodyPr>
            <a:normAutofit/>
          </a:bodyPr>
          <a:lstStyle/>
          <a:p>
            <a:pPr marL="457200" lvl="0" indent="-457200">
              <a:buFont typeface="Arial" panose="020B0604020202020204" pitchFamily="34" charset="0"/>
              <a:buChar char="•"/>
            </a:pPr>
            <a:r>
              <a:rPr lang="en-US" sz="2800" b="0" dirty="0">
                <a:effectLst>
                  <a:outerShdw blurRad="38100" dist="38100" dir="2700000" algn="tl">
                    <a:srgbClr val="000000">
                      <a:alpha val="43137"/>
                    </a:srgbClr>
                  </a:outerShdw>
                </a:effectLst>
              </a:rPr>
              <a:t>Looking over the </a:t>
            </a:r>
            <a:r>
              <a:rPr lang="en-US" sz="2800" dirty="0">
                <a:effectLst>
                  <a:outerShdw blurRad="38100" dist="38100" dir="2700000" algn="tl">
                    <a:srgbClr val="000000">
                      <a:alpha val="43137"/>
                    </a:srgbClr>
                  </a:outerShdw>
                </a:effectLst>
              </a:rPr>
              <a:t>customer visit </a:t>
            </a:r>
            <a:r>
              <a:rPr lang="en-US" sz="2800" b="0" dirty="0">
                <a:effectLst>
                  <a:outerShdw blurRad="38100" dist="38100" dir="2700000" algn="tl">
                    <a:srgbClr val="000000">
                      <a:alpha val="43137"/>
                    </a:srgbClr>
                  </a:outerShdw>
                </a:effectLst>
              </a:rPr>
              <a:t>process</a:t>
            </a:r>
          </a:p>
          <a:p>
            <a:pPr marL="457200" lvl="0" indent="-457200">
              <a:buFont typeface="Arial" panose="020B0604020202020204" pitchFamily="34" charset="0"/>
              <a:buChar char="•"/>
            </a:pPr>
            <a:r>
              <a:rPr lang="en-US" sz="2800" b="0" dirty="0">
                <a:effectLst>
                  <a:outerShdw blurRad="38100" dist="38100" dir="2700000" algn="tl">
                    <a:srgbClr val="000000">
                      <a:alpha val="43137"/>
                    </a:srgbClr>
                  </a:outerShdw>
                </a:effectLst>
              </a:rPr>
              <a:t>Laying the </a:t>
            </a:r>
            <a:r>
              <a:rPr lang="en-US" sz="2800" dirty="0">
                <a:effectLst>
                  <a:outerShdw blurRad="38100" dist="38100" dir="2700000" algn="tl">
                    <a:srgbClr val="000000">
                      <a:alpha val="43137"/>
                    </a:srgbClr>
                  </a:outerShdw>
                </a:effectLst>
              </a:rPr>
              <a:t>groundwork </a:t>
            </a:r>
            <a:r>
              <a:rPr lang="en-US" sz="2800" b="0" dirty="0">
                <a:effectLst>
                  <a:outerShdw blurRad="38100" dist="38100" dir="2700000" algn="tl">
                    <a:srgbClr val="000000">
                      <a:alpha val="43137"/>
                    </a:srgbClr>
                  </a:outerShdw>
                </a:effectLst>
              </a:rPr>
              <a:t>for your customer visit project</a:t>
            </a:r>
          </a:p>
          <a:p>
            <a:pPr marL="457200" lvl="0" indent="-457200">
              <a:buFont typeface="Arial" panose="020B0604020202020204" pitchFamily="34" charset="0"/>
              <a:buChar char="•"/>
            </a:pPr>
            <a:r>
              <a:rPr lang="en-US" sz="2800" b="0" dirty="0">
                <a:effectLst>
                  <a:outerShdw blurRad="38100" dist="38100" dir="2700000" algn="tl">
                    <a:srgbClr val="000000">
                      <a:alpha val="43137"/>
                    </a:srgbClr>
                  </a:outerShdw>
                </a:effectLst>
              </a:rPr>
              <a:t>Boning up on </a:t>
            </a:r>
            <a:r>
              <a:rPr lang="en-US" sz="2800" dirty="0">
                <a:effectLst>
                  <a:outerShdw blurRad="38100" dist="38100" dir="2700000" algn="tl">
                    <a:srgbClr val="000000">
                      <a:alpha val="43137"/>
                    </a:srgbClr>
                  </a:outerShdw>
                </a:effectLst>
              </a:rPr>
              <a:t>interview skills </a:t>
            </a:r>
            <a:r>
              <a:rPr lang="en-US" sz="2800" b="0" dirty="0">
                <a:effectLst>
                  <a:outerShdw blurRad="38100" dist="38100" dir="2700000" algn="tl">
                    <a:srgbClr val="000000">
                      <a:alpha val="43137"/>
                    </a:srgbClr>
                  </a:outerShdw>
                </a:effectLst>
              </a:rPr>
              <a:t>before you go live</a:t>
            </a:r>
          </a:p>
          <a:p>
            <a:pPr marL="457200" lvl="0" indent="-457200">
              <a:buFont typeface="Arial" panose="020B0604020202020204" pitchFamily="34" charset="0"/>
              <a:buChar char="•"/>
            </a:pPr>
            <a:r>
              <a:rPr lang="en-US" sz="2800" b="0" dirty="0">
                <a:effectLst>
                  <a:outerShdw blurRad="38100" dist="38100" dir="2700000" algn="tl">
                    <a:srgbClr val="000000">
                      <a:alpha val="43137"/>
                    </a:srgbClr>
                  </a:outerShdw>
                </a:effectLst>
              </a:rPr>
              <a:t>Visiting with customers to </a:t>
            </a:r>
            <a:r>
              <a:rPr lang="en-US" sz="2800" dirty="0">
                <a:effectLst>
                  <a:outerShdw blurRad="38100" dist="38100" dir="2700000" algn="tl">
                    <a:srgbClr val="000000">
                      <a:alpha val="43137"/>
                    </a:srgbClr>
                  </a:outerShdw>
                </a:effectLst>
              </a:rPr>
              <a:t>gather information</a:t>
            </a:r>
          </a:p>
          <a:p>
            <a:pPr marL="457200" lvl="0" indent="-457200">
              <a:buFont typeface="Arial" panose="020B0604020202020204" pitchFamily="34" charset="0"/>
              <a:buChar char="•"/>
            </a:pPr>
            <a:r>
              <a:rPr lang="en-US" sz="2800" dirty="0">
                <a:effectLst>
                  <a:outerShdw blurRad="38100" dist="38100" dir="2700000" algn="tl">
                    <a:srgbClr val="000000">
                      <a:alpha val="43137"/>
                    </a:srgbClr>
                  </a:outerShdw>
                </a:effectLst>
              </a:rPr>
              <a:t>Organizing </a:t>
            </a:r>
            <a:r>
              <a:rPr lang="en-US" sz="2800" b="0" dirty="0">
                <a:effectLst>
                  <a:outerShdw blurRad="38100" dist="38100" dir="2700000" algn="tl">
                    <a:srgbClr val="000000">
                      <a:alpha val="43137"/>
                    </a:srgbClr>
                  </a:outerShdw>
                </a:effectLst>
              </a:rPr>
              <a:t>the information you gather</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81000" y="401959"/>
            <a:ext cx="2819400" cy="1045839"/>
          </a:xfrm>
          <a:prstGeom prst="roundRect">
            <a:avLst>
              <a:gd name="adj" fmla="val 50000"/>
            </a:avLst>
          </a:prstGeom>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2" name="Title 1"/>
          <p:cNvSpPr>
            <a:spLocks noGrp="1"/>
          </p:cNvSpPr>
          <p:nvPr>
            <p:ph type="title"/>
          </p:nvPr>
        </p:nvSpPr>
        <p:spPr>
          <a:xfrm>
            <a:off x="990600" y="595474"/>
            <a:ext cx="9601200" cy="1036638"/>
          </a:xfrm>
        </p:spPr>
        <p:txBody>
          <a:bodyPr>
            <a:noAutofit/>
          </a:bodyPr>
          <a:lstStyle/>
          <a:p>
            <a:r>
              <a:rPr lang="en-US" sz="3200" dirty="0" smtClean="0">
                <a:ln w="0">
                  <a:solidFill>
                    <a:schemeClr val="bg1"/>
                  </a:solidFill>
                </a:ln>
                <a:solidFill>
                  <a:schemeClr val="bg1"/>
                </a:solidFill>
                <a:effectLst>
                  <a:outerShdw blurRad="38100" dist="19050" dir="2700000" algn="tl" rotWithShape="0">
                    <a:schemeClr val="dk1">
                      <a:alpha val="40000"/>
                    </a:schemeClr>
                  </a:outerShdw>
                </a:effectLst>
              </a:rPr>
              <a:t>INTRO</a:t>
            </a:r>
            <a:r>
              <a:rPr lang="en-US" sz="3200" dirty="0">
                <a:ln w="0">
                  <a:solidFill>
                    <a:schemeClr val="bg1"/>
                  </a:solidFill>
                </a:ln>
                <a:solidFill>
                  <a:schemeClr val="bg1"/>
                </a:solidFill>
                <a:effectLst>
                  <a:outerShdw blurRad="38100" dist="19050" dir="2700000" algn="tl" rotWithShape="0">
                    <a:schemeClr val="dk1">
                      <a:alpha val="40000"/>
                    </a:schemeClr>
                  </a:outerShdw>
                </a:effectLst>
              </a:rPr>
              <a:t/>
            </a:r>
            <a:br>
              <a:rPr lang="en-US" sz="3200" dirty="0">
                <a:ln w="0">
                  <a:solidFill>
                    <a:schemeClr val="bg1"/>
                  </a:solidFill>
                </a:ln>
                <a:solidFill>
                  <a:schemeClr val="bg1"/>
                </a:solidFill>
                <a:effectLst>
                  <a:outerShdw blurRad="38100" dist="19050" dir="2700000" algn="tl" rotWithShape="0">
                    <a:schemeClr val="dk1">
                      <a:alpha val="40000"/>
                    </a:schemeClr>
                  </a:outerShdw>
                </a:effectLst>
              </a:rPr>
            </a:br>
            <a:endParaRPr lang="en-US" sz="3200" dirty="0">
              <a:ln w="0">
                <a:solidFill>
                  <a:schemeClr val="bg1"/>
                </a:solidFill>
              </a:ln>
              <a:solidFill>
                <a:schemeClr val="bg1"/>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noAutofit/>
          </a:bodyPr>
          <a:lstStyle/>
          <a:p>
            <a:pPr indent="463550" algn="just">
              <a:lnSpc>
                <a:spcPct val="100000"/>
              </a:lnSpc>
              <a:spcBef>
                <a:spcPts val="1200"/>
              </a:spcBef>
            </a:pPr>
            <a:r>
              <a:rPr lang="en-US" b="0" dirty="0">
                <a:solidFill>
                  <a:schemeClr val="tx1"/>
                </a:solidFill>
              </a:rPr>
              <a:t>You don’t have to be a dummy to fail at new product development. In fact</a:t>
            </a:r>
            <a:r>
              <a:rPr lang="en-US" b="0" dirty="0" smtClean="0">
                <a:solidFill>
                  <a:schemeClr val="tx1"/>
                </a:solidFill>
              </a:rPr>
              <a:t>, around </a:t>
            </a:r>
            <a:r>
              <a:rPr lang="en-US" b="0" dirty="0">
                <a:solidFill>
                  <a:schemeClr val="tx1"/>
                </a:solidFill>
              </a:rPr>
              <a:t>50 percent of new products fail in the marketplace. And </a:t>
            </a:r>
            <a:r>
              <a:rPr lang="en-US" b="0" dirty="0" smtClean="0">
                <a:solidFill>
                  <a:schemeClr val="tx1"/>
                </a:solidFill>
              </a:rPr>
              <a:t>the biggest </a:t>
            </a:r>
            <a:r>
              <a:rPr lang="en-US" b="0" dirty="0">
                <a:solidFill>
                  <a:schemeClr val="tx1"/>
                </a:solidFill>
              </a:rPr>
              <a:t>reason for failure is that the products </a:t>
            </a:r>
            <a:r>
              <a:rPr lang="en-US" dirty="0">
                <a:solidFill>
                  <a:srgbClr val="FFFF00"/>
                </a:solidFill>
              </a:rPr>
              <a:t>don’t fill the needs </a:t>
            </a:r>
            <a:r>
              <a:rPr lang="en-US" b="0" dirty="0">
                <a:solidFill>
                  <a:schemeClr val="tx1"/>
                </a:solidFill>
              </a:rPr>
              <a:t>of customers</a:t>
            </a:r>
            <a:r>
              <a:rPr lang="en-US" b="0" dirty="0" smtClean="0">
                <a:solidFill>
                  <a:schemeClr val="tx1"/>
                </a:solidFill>
              </a:rPr>
              <a:t>.</a:t>
            </a:r>
          </a:p>
          <a:p>
            <a:pPr indent="463550" algn="just">
              <a:lnSpc>
                <a:spcPct val="100000"/>
              </a:lnSpc>
              <a:spcBef>
                <a:spcPts val="1200"/>
              </a:spcBef>
            </a:pPr>
            <a:r>
              <a:rPr lang="en-US" b="0" dirty="0" smtClean="0">
                <a:solidFill>
                  <a:schemeClr val="tx1"/>
                </a:solidFill>
              </a:rPr>
              <a:t>We walk you through the </a:t>
            </a:r>
            <a:r>
              <a:rPr lang="en-US" b="0" i="1" dirty="0" smtClean="0">
                <a:solidFill>
                  <a:schemeClr val="tx1"/>
                </a:solidFill>
              </a:rPr>
              <a:t>customer visit process.  </a:t>
            </a:r>
            <a:r>
              <a:rPr lang="en-US" b="0" dirty="0" smtClean="0">
                <a:solidFill>
                  <a:schemeClr val="tx1"/>
                </a:solidFill>
              </a:rPr>
              <a:t>This process gets you right into your customers’ worlds — past, present, and future. </a:t>
            </a:r>
          </a:p>
          <a:p>
            <a:pPr indent="463550" algn="just">
              <a:lnSpc>
                <a:spcPct val="100000"/>
              </a:lnSpc>
              <a:spcBef>
                <a:spcPts val="1200"/>
              </a:spcBef>
            </a:pPr>
            <a:r>
              <a:rPr lang="en-US" b="0" dirty="0" smtClean="0">
                <a:solidFill>
                  <a:schemeClr val="tx1"/>
                </a:solidFill>
              </a:rPr>
              <a:t>We begin with preparing for the visits, </a:t>
            </a:r>
            <a:r>
              <a:rPr lang="en-US" dirty="0" smtClean="0">
                <a:solidFill>
                  <a:schemeClr val="tx1"/>
                </a:solidFill>
              </a:rPr>
              <a:t>move on </a:t>
            </a:r>
            <a:r>
              <a:rPr lang="en-US" b="0" dirty="0" smtClean="0">
                <a:solidFill>
                  <a:schemeClr val="tx1"/>
                </a:solidFill>
              </a:rPr>
              <a:t>to how you’ll gather customer information, and end with the all-important topic of how you can use the information to jump-start and sustain your product development efforts.</a:t>
            </a:r>
            <a:endParaRPr lang="en-US" b="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5161220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457200" y="1371079"/>
            <a:ext cx="11201400" cy="2210321"/>
          </a:xfrm>
          <a:prstGeom prst="roundRect">
            <a:avLst>
              <a:gd name="adj" fmla="val 50000"/>
            </a:avLst>
          </a:prstGeom>
          <a:solidFill>
            <a:srgbClr val="FF0000"/>
          </a:solidFill>
          <a:scene3d>
            <a:camera prst="orthographicFront"/>
            <a:lightRig rig="threePt" dir="t"/>
          </a:scene3d>
          <a:sp3d>
            <a:bevelT w="139700" prst="cross"/>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id-ID"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Title 5"/>
          <p:cNvSpPr>
            <a:spLocks noGrp="1"/>
          </p:cNvSpPr>
          <p:nvPr>
            <p:ph type="title"/>
          </p:nvPr>
        </p:nvSpPr>
        <p:spPr>
          <a:xfrm>
            <a:off x="1524000" y="1066800"/>
            <a:ext cx="9175668" cy="2166937"/>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1425575" indent="-1425575"/>
            <a:r>
              <a:rPr lang="en-US" sz="4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4.1 	</a:t>
            </a:r>
            <a:r>
              <a:rPr lang="en-US" sz="4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Dissecting the Customer Visit Process</a:t>
            </a:r>
            <a:endParaRPr lang="id-ID" sz="4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71190779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33400" y="533400"/>
            <a:ext cx="2057400" cy="990600"/>
          </a:xfrm>
          <a:prstGeom prst="roundRect">
            <a:avLst>
              <a:gd name="adj" fmla="val 50000"/>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solidFill>
                  <a:srgbClr val="FF0000"/>
                </a:solidFill>
              </a:rPr>
              <a:t>Intro</a:t>
            </a:r>
            <a:endParaRPr lang="en-US" dirty="0">
              <a:solidFill>
                <a:srgbClr val="FF0000"/>
              </a:solidFill>
            </a:endParaRPr>
          </a:p>
        </p:txBody>
      </p:sp>
      <p:sp>
        <p:nvSpPr>
          <p:cNvPr id="5" name="Content Placeholder 4"/>
          <p:cNvSpPr>
            <a:spLocks noGrp="1"/>
          </p:cNvSpPr>
          <p:nvPr>
            <p:ph idx="1"/>
          </p:nvPr>
        </p:nvSpPr>
        <p:spPr/>
        <p:txBody>
          <a:bodyPr>
            <a:normAutofit/>
          </a:bodyPr>
          <a:lstStyle/>
          <a:p>
            <a:pPr indent="463550" algn="just"/>
            <a:r>
              <a:rPr lang="en-US" sz="3200" b="0" dirty="0">
                <a:solidFill>
                  <a:schemeClr val="tx1"/>
                </a:solidFill>
              </a:rPr>
              <a:t>The customer visit process is a </a:t>
            </a:r>
            <a:r>
              <a:rPr lang="en-US" sz="3200" dirty="0">
                <a:solidFill>
                  <a:srgbClr val="FFFF00"/>
                </a:solidFill>
                <a:effectLst/>
              </a:rPr>
              <a:t>qualitative market research program</a:t>
            </a:r>
            <a:r>
              <a:rPr lang="en-US" sz="3200" dirty="0">
                <a:ln>
                  <a:solidFill>
                    <a:schemeClr val="accent4"/>
                  </a:solidFill>
                </a:ln>
                <a:solidFill>
                  <a:srgbClr val="0070C0"/>
                </a:solidFill>
              </a:rPr>
              <a:t> </a:t>
            </a:r>
            <a:r>
              <a:rPr lang="en-US" sz="3200" b="0" dirty="0">
                <a:solidFill>
                  <a:schemeClr val="tx1"/>
                </a:solidFill>
              </a:rPr>
              <a:t>that companies have used to develop thousands of products and services in every industry </a:t>
            </a:r>
            <a:r>
              <a:rPr lang="en-US" sz="3200" b="0" dirty="0" smtClean="0">
                <a:solidFill>
                  <a:schemeClr val="tx1"/>
                </a:solidFill>
              </a:rPr>
              <a:t>imaginable—from </a:t>
            </a:r>
            <a:r>
              <a:rPr lang="en-US" sz="3200" b="0" dirty="0">
                <a:solidFill>
                  <a:schemeClr val="tx1"/>
                </a:solidFill>
              </a:rPr>
              <a:t>blood analyzers to insurances policies; from software products to custom homes; from air conditioners to semi-conductor chips to chocolate-chip cookies. </a:t>
            </a:r>
            <a:endParaRPr lang="en-US" sz="3200" b="0" dirty="0" smtClean="0">
              <a:solidFill>
                <a:schemeClr val="tx1"/>
              </a:solidFill>
            </a:endParaRPr>
          </a:p>
          <a:p>
            <a:pPr algn="just"/>
            <a:endParaRPr lang="en-US" sz="3200" b="0" dirty="0">
              <a:solidFill>
                <a:schemeClr val="tx1"/>
              </a:solidFill>
            </a:endParaRPr>
          </a:p>
        </p:txBody>
      </p:sp>
    </p:spTree>
    <p:extLst>
      <p:ext uri="{BB962C8B-B14F-4D97-AF65-F5344CB8AC3E}">
        <p14:creationId xmlns:p14="http://schemas.microsoft.com/office/powerpoint/2010/main" val="368178824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5"/>
                                        </p:tgtEl>
                                      </p:cBhvr>
                                    </p:animEffect>
                                    <p:anim calcmode="lin" valueType="num">
                                      <p:cBhvr>
                                        <p:cTn id="7" dur="1000"/>
                                        <p:tgtEl>
                                          <p:spTgt spid="5"/>
                                        </p:tgtEl>
                                        <p:attrNameLst>
                                          <p:attrName>ppt_x</p:attrName>
                                        </p:attrNameLst>
                                      </p:cBhvr>
                                      <p:tavLst>
                                        <p:tav tm="0">
                                          <p:val>
                                            <p:strVal val="ppt_x"/>
                                          </p:val>
                                        </p:tav>
                                        <p:tav tm="100000">
                                          <p:val>
                                            <p:strVal val="ppt_x"/>
                                          </p:val>
                                        </p:tav>
                                      </p:tavLst>
                                    </p:anim>
                                    <p:anim calcmode="lin" valueType="num">
                                      <p:cBhvr>
                                        <p:cTn id="8" dur="1000"/>
                                        <p:tgtEl>
                                          <p:spTgt spid="5"/>
                                        </p:tgtEl>
                                        <p:attrNameLst>
                                          <p:attrName>ppt_y</p:attrName>
                                        </p:attrNameLst>
                                      </p:cBhvr>
                                      <p:tavLst>
                                        <p:tav tm="0">
                                          <p:val>
                                            <p:strVal val="ppt_y"/>
                                          </p:val>
                                        </p:tav>
                                        <p:tav tm="100000">
                                          <p:val>
                                            <p:strVal val="ppt_y-.1"/>
                                          </p:val>
                                        </p:tav>
                                      </p:tavLst>
                                    </p:anim>
                                    <p:set>
                                      <p:cBhvr>
                                        <p:cTn id="9"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533400" y="533400"/>
            <a:ext cx="2057400" cy="990600"/>
          </a:xfrm>
          <a:prstGeom prst="roundRect">
            <a:avLst>
              <a:gd name="adj" fmla="val 50000"/>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solidFill>
                  <a:srgbClr val="FF0000"/>
                </a:solidFill>
              </a:rPr>
              <a:t>Intro</a:t>
            </a:r>
            <a:endParaRPr lang="en-US" dirty="0">
              <a:solidFill>
                <a:srgbClr val="FF0000"/>
              </a:solidFill>
            </a:endParaRPr>
          </a:p>
        </p:txBody>
      </p:sp>
      <p:sp>
        <p:nvSpPr>
          <p:cNvPr id="5" name="Content Placeholder 4"/>
          <p:cNvSpPr>
            <a:spLocks noGrp="1"/>
          </p:cNvSpPr>
          <p:nvPr>
            <p:ph idx="1"/>
          </p:nvPr>
        </p:nvSpPr>
        <p:spPr/>
        <p:txBody>
          <a:bodyPr>
            <a:normAutofit/>
          </a:bodyPr>
          <a:lstStyle/>
          <a:p>
            <a:pPr indent="463550"/>
            <a:r>
              <a:rPr lang="en-US" sz="3200" b="0" dirty="0" smtClean="0">
                <a:solidFill>
                  <a:schemeClr val="tx1"/>
                </a:solidFill>
              </a:rPr>
              <a:t>The </a:t>
            </a:r>
            <a:r>
              <a:rPr lang="en-US" sz="3200" b="0" dirty="0">
                <a:solidFill>
                  <a:schemeClr val="tx1"/>
                </a:solidFill>
              </a:rPr>
              <a:t>following list presents the </a:t>
            </a:r>
            <a:r>
              <a:rPr lang="en-US" sz="3200" dirty="0" smtClean="0">
                <a:solidFill>
                  <a:srgbClr val="FFFF00"/>
                </a:solidFill>
              </a:rPr>
              <a:t>customer visit </a:t>
            </a:r>
            <a:r>
              <a:rPr lang="en-US" sz="3200" dirty="0">
                <a:solidFill>
                  <a:srgbClr val="FFFF00"/>
                </a:solidFill>
              </a:rPr>
              <a:t>process </a:t>
            </a:r>
            <a:r>
              <a:rPr lang="en-US" sz="3200" b="0" dirty="0">
                <a:solidFill>
                  <a:schemeClr val="tx1"/>
                </a:solidFill>
              </a:rPr>
              <a:t>in a nutshell:</a:t>
            </a:r>
          </a:p>
          <a:p>
            <a:pPr marL="736600" lvl="0" indent="-736600">
              <a:buFont typeface="+mj-lt"/>
              <a:buAutoNum type="arabicPeriod"/>
            </a:pPr>
            <a:r>
              <a:rPr lang="en-US" sz="3200" b="0" dirty="0">
                <a:solidFill>
                  <a:schemeClr val="tx1"/>
                </a:solidFill>
              </a:rPr>
              <a:t>Focus the development team on an opportunity.</a:t>
            </a:r>
          </a:p>
          <a:p>
            <a:pPr marL="736600" lvl="0" indent="-736600">
              <a:buFont typeface="+mj-lt"/>
              <a:buAutoNum type="arabicPeriod"/>
            </a:pPr>
            <a:r>
              <a:rPr lang="en-US" sz="3200" b="0" dirty="0">
                <a:solidFill>
                  <a:schemeClr val="tx1"/>
                </a:solidFill>
              </a:rPr>
              <a:t>Prepare for the customer visits.</a:t>
            </a:r>
          </a:p>
          <a:p>
            <a:pPr marL="736600" lvl="0" indent="-736600">
              <a:buFont typeface="+mj-lt"/>
              <a:buAutoNum type="arabicPeriod"/>
            </a:pPr>
            <a:r>
              <a:rPr lang="en-US" sz="3200" b="0" dirty="0">
                <a:solidFill>
                  <a:schemeClr val="tx1"/>
                </a:solidFill>
              </a:rPr>
              <a:t>Execute the process.</a:t>
            </a:r>
          </a:p>
          <a:p>
            <a:pPr marL="736600" lvl="0" indent="-736600">
              <a:buFont typeface="+mj-lt"/>
              <a:buAutoNum type="arabicPeriod"/>
            </a:pPr>
            <a:r>
              <a:rPr lang="en-US" sz="3200" b="0" dirty="0">
                <a:solidFill>
                  <a:schemeClr val="tx1"/>
                </a:solidFill>
              </a:rPr>
              <a:t>Distill the results.</a:t>
            </a:r>
          </a:p>
          <a:p>
            <a:pPr marL="736600" lvl="0" indent="-736600">
              <a:buFont typeface="+mj-lt"/>
              <a:buAutoNum type="arabicPeriod"/>
            </a:pPr>
            <a:r>
              <a:rPr lang="en-US" sz="3200" b="0" dirty="0">
                <a:solidFill>
                  <a:schemeClr val="tx1"/>
                </a:solidFill>
              </a:rPr>
              <a:t>Quantify the results</a:t>
            </a:r>
            <a:r>
              <a:rPr lang="en-US" sz="3200" b="0" dirty="0" smtClean="0">
                <a:solidFill>
                  <a:schemeClr val="tx1"/>
                </a:solidFill>
              </a:rPr>
              <a:t>.</a:t>
            </a:r>
            <a:endParaRPr lang="en-US" sz="3200" b="0" dirty="0">
              <a:solidFill>
                <a:schemeClr val="tx1"/>
              </a:solidFill>
            </a:endParaRPr>
          </a:p>
        </p:txBody>
      </p:sp>
    </p:spTree>
    <p:extLst>
      <p:ext uri="{BB962C8B-B14F-4D97-AF65-F5344CB8AC3E}">
        <p14:creationId xmlns:p14="http://schemas.microsoft.com/office/powerpoint/2010/main" val="2516021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609600" y="1447279"/>
            <a:ext cx="10972800" cy="2210321"/>
          </a:xfrm>
          <a:prstGeom prst="roundRect">
            <a:avLst>
              <a:gd name="adj" fmla="val 50000"/>
            </a:avLst>
          </a:prstGeom>
          <a:solidFill>
            <a:srgbClr val="FF0000"/>
          </a:solidFill>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6" name="Title 5"/>
          <p:cNvSpPr>
            <a:spLocks noGrp="1"/>
          </p:cNvSpPr>
          <p:nvPr>
            <p:ph type="title"/>
          </p:nvPr>
        </p:nvSpPr>
        <p:spPr>
          <a:xfrm>
            <a:off x="1295400" y="1080448"/>
            <a:ext cx="9982200" cy="2166937"/>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1433513" indent="-1433513"/>
            <a:r>
              <a:rPr lang="en-US" sz="4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4.2 	Building </a:t>
            </a:r>
            <a:r>
              <a:rPr lang="en-US" sz="4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Foundation for </a:t>
            </a:r>
            <a:r>
              <a:rPr lang="en-US" sz="4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Customer </a:t>
            </a:r>
            <a:r>
              <a:rPr lang="en-US" sz="4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Visit </a:t>
            </a:r>
            <a:r>
              <a:rPr lang="en-US" sz="4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Program</a:t>
            </a:r>
            <a:endParaRPr lang="id-ID" sz="4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57454505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57200" y="609600"/>
            <a:ext cx="2133600" cy="914400"/>
          </a:xfrm>
          <a:prstGeom prst="roundRect">
            <a:avLst>
              <a:gd name="adj" fmla="val 50000"/>
            </a:avLst>
          </a:prstGeom>
          <a:solidFill>
            <a:srgbClr val="FFFF0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Intro</a:t>
            </a:r>
          </a:p>
        </p:txBody>
      </p:sp>
      <p:sp>
        <p:nvSpPr>
          <p:cNvPr id="3" name="Content Placeholder 2"/>
          <p:cNvSpPr>
            <a:spLocks noGrp="1"/>
          </p:cNvSpPr>
          <p:nvPr>
            <p:ph idx="1"/>
          </p:nvPr>
        </p:nvSpPr>
        <p:spPr/>
        <p:txBody>
          <a:bodyPr>
            <a:normAutofit/>
          </a:bodyPr>
          <a:lstStyle/>
          <a:p>
            <a:pPr indent="463550" algn="just"/>
            <a:r>
              <a:rPr lang="en-US" sz="2800" b="0" dirty="0"/>
              <a:t>You’re about to take a dip in the “ocean of </a:t>
            </a:r>
            <a:r>
              <a:rPr lang="en-US" sz="2800" b="0"/>
              <a:t>opportunity</a:t>
            </a:r>
            <a:r>
              <a:rPr lang="en-US" sz="2800" b="0" smtClean="0"/>
              <a:t>”. The </a:t>
            </a:r>
            <a:r>
              <a:rPr lang="en-US" sz="2800" b="0" dirty="0"/>
              <a:t>ocean of opportunity is vast; it includes everything you might do to please your customers, all the technologies you could use, and all the information you could gather about markets and competitors. </a:t>
            </a:r>
            <a:endParaRPr lang="en-US" sz="2800" b="0" dirty="0" smtClean="0"/>
          </a:p>
          <a:p>
            <a:pPr indent="463550" algn="just"/>
            <a:r>
              <a:rPr lang="en-US" sz="2800" b="0" dirty="0" smtClean="0"/>
              <a:t>One </a:t>
            </a:r>
            <a:r>
              <a:rPr lang="en-US" sz="2800" b="0" dirty="0"/>
              <a:t>of the most important things you can learn as you swim about in the ocean is what your customers really want. </a:t>
            </a:r>
            <a:endParaRPr lang="en-US" sz="2800" b="0" dirty="0" smtClean="0"/>
          </a:p>
          <a:p>
            <a:pPr indent="463550" algn="just"/>
            <a:r>
              <a:rPr lang="en-US" sz="2800" b="0" dirty="0" smtClean="0"/>
              <a:t>In </a:t>
            </a:r>
            <a:r>
              <a:rPr lang="en-US" sz="2800" b="0" dirty="0"/>
              <a:t>this first step of the customer visit process, we walk you through how </a:t>
            </a:r>
            <a:r>
              <a:rPr lang="en-US" sz="2800" b="0" dirty="0" smtClean="0"/>
              <a:t>to choose </a:t>
            </a:r>
            <a:r>
              <a:rPr lang="en-US" sz="2800" b="0" dirty="0"/>
              <a:t>an opportunity, how to assemble a visit team, and how to select </a:t>
            </a:r>
            <a:r>
              <a:rPr lang="en-US" sz="2800" b="0" dirty="0" smtClean="0"/>
              <a:t>a small </a:t>
            </a:r>
            <a:r>
              <a:rPr lang="en-US" sz="2800" b="0" dirty="0"/>
              <a:t>group of customers to visit.</a:t>
            </a:r>
          </a:p>
        </p:txBody>
      </p:sp>
    </p:spTree>
    <p:extLst>
      <p:ext uri="{BB962C8B-B14F-4D97-AF65-F5344CB8AC3E}">
        <p14:creationId xmlns:p14="http://schemas.microsoft.com/office/powerpoint/2010/main" val="26816973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66999" y="2384365"/>
            <a:ext cx="8680369" cy="2852737"/>
          </a:xfrm>
        </p:spPr>
        <p:txBody>
          <a:bodyPr/>
          <a:lstStyle/>
          <a:p>
            <a:r>
              <a:rPr lang="en-US" b="0" dirty="0"/>
              <a:t>Identifying an opportunity</a:t>
            </a:r>
            <a:endParaRPr lang="en-US" dirty="0"/>
          </a:p>
        </p:txBody>
      </p:sp>
    </p:spTree>
    <p:extLst>
      <p:ext uri="{BB962C8B-B14F-4D97-AF65-F5344CB8AC3E}">
        <p14:creationId xmlns:p14="http://schemas.microsoft.com/office/powerpoint/2010/main" val="107277018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Identifying Opportunity</a:t>
            </a:r>
            <a:endParaRPr lang="en-US" b="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Content Placeholder 2"/>
          <p:cNvSpPr>
            <a:spLocks noGrp="1"/>
          </p:cNvSpPr>
          <p:nvPr>
            <p:ph idx="1"/>
          </p:nvPr>
        </p:nvSpPr>
        <p:spPr/>
        <p:txBody>
          <a:bodyPr>
            <a:normAutofit/>
          </a:bodyPr>
          <a:lstStyle/>
          <a:p>
            <a:pPr indent="914400" algn="just"/>
            <a:r>
              <a:rPr lang="en-US" sz="2800" b="0" dirty="0"/>
              <a:t>A </a:t>
            </a:r>
            <a:r>
              <a:rPr lang="en-US" sz="2800" dirty="0">
                <a:solidFill>
                  <a:srgbClr val="FFFF00"/>
                </a:solidFill>
              </a:rPr>
              <a:t>customer visit program </a:t>
            </a:r>
            <a:r>
              <a:rPr lang="en-US" sz="2800" b="0" dirty="0"/>
              <a:t>allows your company to explore NPD opportunities and come up with </a:t>
            </a:r>
            <a:r>
              <a:rPr lang="en-US" sz="2800" i="1" dirty="0">
                <a:solidFill>
                  <a:srgbClr val="FFC000"/>
                </a:solidFill>
              </a:rPr>
              <a:t>plenty of ideas </a:t>
            </a:r>
            <a:r>
              <a:rPr lang="en-US" sz="2800" b="0" dirty="0"/>
              <a:t>for new and different products or services. </a:t>
            </a:r>
            <a:r>
              <a:rPr lang="en-US" sz="2800" b="0" dirty="0" smtClean="0"/>
              <a:t>Before </a:t>
            </a:r>
            <a:r>
              <a:rPr lang="en-US" sz="2800" b="0" dirty="0"/>
              <a:t>launching a customer visit project, however, you need to </a:t>
            </a:r>
            <a:r>
              <a:rPr lang="en-US" sz="2800" i="1" dirty="0">
                <a:solidFill>
                  <a:srgbClr val="FFC000"/>
                </a:solidFill>
              </a:rPr>
              <a:t>identify a valid and important opportunity</a:t>
            </a:r>
            <a:r>
              <a:rPr lang="en-US" sz="2800" b="0" dirty="0"/>
              <a:t> on which to focus. </a:t>
            </a:r>
            <a:endParaRPr lang="en-US" sz="2800" b="0" dirty="0" smtClean="0"/>
          </a:p>
        </p:txBody>
      </p:sp>
    </p:spTree>
    <p:extLst>
      <p:ext uri="{BB962C8B-B14F-4D97-AF65-F5344CB8AC3E}">
        <p14:creationId xmlns:p14="http://schemas.microsoft.com/office/powerpoint/2010/main" val="220916031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500"/>
                                        <p:tgtEl>
                                          <p:spTgt spid="3"/>
                                        </p:tgtEl>
                                      </p:cBhvr>
                                    </p:animEffect>
                                    <p:anim calcmode="lin" valueType="num">
                                      <p:cBhvr>
                                        <p:cTn id="7" dur="1500"/>
                                        <p:tgtEl>
                                          <p:spTgt spid="3"/>
                                        </p:tgtEl>
                                        <p:attrNameLst>
                                          <p:attrName>ppt_x</p:attrName>
                                        </p:attrNameLst>
                                      </p:cBhvr>
                                      <p:tavLst>
                                        <p:tav tm="0">
                                          <p:val>
                                            <p:strVal val="ppt_x"/>
                                          </p:val>
                                        </p:tav>
                                        <p:tav tm="100000">
                                          <p:val>
                                            <p:strVal val="ppt_x"/>
                                          </p:val>
                                        </p:tav>
                                      </p:tavLst>
                                    </p:anim>
                                    <p:anim calcmode="lin" valueType="num">
                                      <p:cBhvr>
                                        <p:cTn id="8" dur="1500"/>
                                        <p:tgtEl>
                                          <p:spTgt spid="3"/>
                                        </p:tgtEl>
                                        <p:attrNameLst>
                                          <p:attrName>ppt_y</p:attrName>
                                        </p:attrNameLst>
                                      </p:cBhvr>
                                      <p:tavLst>
                                        <p:tav tm="0">
                                          <p:val>
                                            <p:strVal val="ppt_y"/>
                                          </p:val>
                                        </p:tav>
                                        <p:tav tm="100000">
                                          <p:val>
                                            <p:strVal val="ppt_y-.1"/>
                                          </p:val>
                                        </p:tav>
                                      </p:tavLst>
                                    </p:anim>
                                    <p:set>
                                      <p:cBhvr>
                                        <p:cTn id="9" dur="1" fill="hold">
                                          <p:stCondLst>
                                            <p:cond delay="1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ln w="18415" cmpd="sng">
                  <a:solidFill>
                    <a:srgbClr val="FFFFFF"/>
                  </a:solidFill>
                  <a:prstDash val="solid"/>
                </a:ln>
                <a:solidFill>
                  <a:srgbClr val="FFFFFF"/>
                </a:solidFill>
                <a:effectLst>
                  <a:outerShdw blurRad="63500" dir="3600000" algn="tl" rotWithShape="0">
                    <a:srgbClr val="000000">
                      <a:alpha val="70000"/>
                    </a:srgbClr>
                  </a:outerShdw>
                </a:effectLst>
              </a:rPr>
              <a:t>Identifying Opportunity</a:t>
            </a:r>
          </a:p>
        </p:txBody>
      </p:sp>
      <p:sp>
        <p:nvSpPr>
          <p:cNvPr id="3" name="Content Placeholder 2"/>
          <p:cNvSpPr>
            <a:spLocks noGrp="1"/>
          </p:cNvSpPr>
          <p:nvPr>
            <p:ph idx="1"/>
          </p:nvPr>
        </p:nvSpPr>
        <p:spPr/>
        <p:txBody>
          <a:bodyPr>
            <a:normAutofit fontScale="92500" lnSpcReduction="10000"/>
          </a:bodyPr>
          <a:lstStyle/>
          <a:p>
            <a:pPr indent="914400" algn="just"/>
            <a:r>
              <a:rPr lang="en-US" sz="2800" b="0" dirty="0">
                <a:solidFill>
                  <a:schemeClr val="tx1"/>
                </a:solidFill>
              </a:rPr>
              <a:t>The following list presents some different opportunities to look for, along with examples that show how several different companies chose a focus for their projects: </a:t>
            </a:r>
            <a:endParaRPr lang="en-US" sz="2800" b="0" dirty="0" smtClean="0">
              <a:solidFill>
                <a:schemeClr val="tx1"/>
              </a:solidFill>
            </a:endParaRPr>
          </a:p>
          <a:p>
            <a:pPr marL="514350" indent="-514350" algn="just">
              <a:buFont typeface="+mj-lt"/>
              <a:buAutoNum type="arabicPeriod"/>
            </a:pPr>
            <a:r>
              <a:rPr lang="en-US" sz="2800" dirty="0">
                <a:solidFill>
                  <a:srgbClr val="FFC000"/>
                </a:solidFill>
              </a:rPr>
              <a:t>Technology opportunity:</a:t>
            </a:r>
            <a:r>
              <a:rPr lang="en-US" sz="2800" dirty="0">
                <a:solidFill>
                  <a:srgbClr val="0070C0"/>
                </a:solidFill>
              </a:rPr>
              <a:t> </a:t>
            </a:r>
            <a:r>
              <a:rPr lang="en-US" sz="2800" b="0" dirty="0">
                <a:solidFill>
                  <a:schemeClr val="tx1"/>
                </a:solidFill>
              </a:rPr>
              <a:t>Successful customer visit programs are </a:t>
            </a:r>
            <a:r>
              <a:rPr lang="en-US" sz="2800" b="0" dirty="0" smtClean="0">
                <a:solidFill>
                  <a:schemeClr val="tx1"/>
                </a:solidFill>
              </a:rPr>
              <a:t>often based </a:t>
            </a:r>
            <a:r>
              <a:rPr lang="en-US" sz="2800" b="0" dirty="0">
                <a:solidFill>
                  <a:schemeClr val="tx1"/>
                </a:solidFill>
              </a:rPr>
              <a:t>on technology opportunities</a:t>
            </a:r>
            <a:r>
              <a:rPr lang="en-US" sz="2800" b="0" dirty="0" smtClean="0">
                <a:solidFill>
                  <a:schemeClr val="tx1"/>
                </a:solidFill>
              </a:rPr>
              <a:t>.</a:t>
            </a:r>
          </a:p>
          <a:p>
            <a:pPr marL="514350" indent="-514350" algn="just">
              <a:buFont typeface="+mj-lt"/>
              <a:buAutoNum type="arabicPeriod"/>
            </a:pPr>
            <a:r>
              <a:rPr lang="en-US" sz="2800" dirty="0">
                <a:solidFill>
                  <a:srgbClr val="FFC000"/>
                </a:solidFill>
              </a:rPr>
              <a:t>Market opportunity: </a:t>
            </a:r>
            <a:r>
              <a:rPr lang="en-US" sz="2800" b="0" dirty="0">
                <a:solidFill>
                  <a:schemeClr val="tx1"/>
                </a:solidFill>
              </a:rPr>
              <a:t>Changes in the market also can provide direction for a customer visit project</a:t>
            </a:r>
            <a:r>
              <a:rPr lang="en-US" sz="2800" b="0" dirty="0" smtClean="0">
                <a:solidFill>
                  <a:schemeClr val="tx1"/>
                </a:solidFill>
              </a:rPr>
              <a:t>.</a:t>
            </a:r>
          </a:p>
          <a:p>
            <a:pPr marL="514350" indent="-514350" algn="just">
              <a:buFont typeface="+mj-lt"/>
              <a:buAutoNum type="arabicPeriod"/>
            </a:pPr>
            <a:r>
              <a:rPr lang="en-US" sz="2800" dirty="0">
                <a:solidFill>
                  <a:srgbClr val="FFC000"/>
                </a:solidFill>
              </a:rPr>
              <a:t>Regulation change opportunity: </a:t>
            </a:r>
            <a:r>
              <a:rPr lang="en-US" sz="2800" b="0" dirty="0">
                <a:solidFill>
                  <a:schemeClr val="tx1"/>
                </a:solidFill>
              </a:rPr>
              <a:t>Regulations </a:t>
            </a:r>
            <a:r>
              <a:rPr lang="en-US" sz="2800" b="0" dirty="0" smtClean="0">
                <a:solidFill>
                  <a:schemeClr val="tx1"/>
                </a:solidFill>
              </a:rPr>
              <a:t>—which </a:t>
            </a:r>
            <a:r>
              <a:rPr lang="en-US" sz="2800" b="0" dirty="0">
                <a:solidFill>
                  <a:schemeClr val="tx1"/>
                </a:solidFill>
              </a:rPr>
              <a:t>can be local, state, or federal government regulations; legal statutes; or industry codes and </a:t>
            </a:r>
            <a:r>
              <a:rPr lang="en-US" sz="2800" b="0" dirty="0" smtClean="0">
                <a:solidFill>
                  <a:schemeClr val="tx1"/>
                </a:solidFill>
              </a:rPr>
              <a:t>agreements— </a:t>
            </a:r>
            <a:r>
              <a:rPr lang="en-US" sz="2800" b="0" dirty="0">
                <a:solidFill>
                  <a:schemeClr val="tx1"/>
                </a:solidFill>
              </a:rPr>
              <a:t>have a huge impact on customer needs and provide interesting opportunities for new products or services.</a:t>
            </a:r>
          </a:p>
          <a:p>
            <a:pPr marL="514350" indent="-514350" algn="just">
              <a:buFont typeface="+mj-lt"/>
              <a:buAutoNum type="arabicPeriod"/>
            </a:pPr>
            <a:endParaRPr lang="en-US" sz="2800" b="0" dirty="0">
              <a:solidFill>
                <a:schemeClr val="tx1"/>
              </a:solidFill>
            </a:endParaRPr>
          </a:p>
        </p:txBody>
      </p:sp>
    </p:spTree>
    <p:extLst>
      <p:ext uri="{BB962C8B-B14F-4D97-AF65-F5344CB8AC3E}">
        <p14:creationId xmlns:p14="http://schemas.microsoft.com/office/powerpoint/2010/main" val="1144214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66999" y="2384365"/>
            <a:ext cx="8680369" cy="2852737"/>
          </a:xfrm>
        </p:spPr>
        <p:txBody>
          <a:bodyPr>
            <a:normAutofit/>
          </a:bodyPr>
          <a:lstStyle/>
          <a:p>
            <a:r>
              <a:rPr lang="en-US" b="0" dirty="0" smtClean="0"/>
              <a:t>Assembling </a:t>
            </a:r>
            <a:r>
              <a:rPr lang="en-US" b="0" dirty="0"/>
              <a:t>your customer visit </a:t>
            </a:r>
            <a:r>
              <a:rPr lang="en-US" dirty="0" smtClean="0">
                <a:solidFill>
                  <a:srgbClr val="FFFF00"/>
                </a:solidFill>
              </a:rPr>
              <a:t>team</a:t>
            </a:r>
            <a:endParaRPr lang="en-US" dirty="0">
              <a:solidFill>
                <a:srgbClr val="FFFF00"/>
              </a:solidFill>
            </a:endParaRPr>
          </a:p>
        </p:txBody>
      </p:sp>
    </p:spTree>
    <p:extLst>
      <p:ext uri="{BB962C8B-B14F-4D97-AF65-F5344CB8AC3E}">
        <p14:creationId xmlns:p14="http://schemas.microsoft.com/office/powerpoint/2010/main" val="16249077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400" y="533400"/>
            <a:ext cx="2133600" cy="990600"/>
          </a:xfrm>
          <a:prstGeom prst="roundRect">
            <a:avLst>
              <a:gd name="adj" fmla="val 50000"/>
            </a:avLst>
          </a:prstGeom>
          <a:scene3d>
            <a:camera prst="orthographicFront"/>
            <a:lightRig rig="threePt" dir="t"/>
          </a:scene3d>
          <a:sp3d>
            <a:bevelT prst="relaxedInset"/>
          </a:sp3d>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solidFill>
                  <a:srgbClr val="FF0000"/>
                </a:solidFill>
              </a:rPr>
              <a:t>Intro </a:t>
            </a:r>
            <a:endParaRPr lang="en-US" dirty="0">
              <a:solidFill>
                <a:srgbClr val="FF0000"/>
              </a:solidFill>
            </a:endParaRPr>
          </a:p>
        </p:txBody>
      </p:sp>
      <p:sp>
        <p:nvSpPr>
          <p:cNvPr id="3" name="Content Placeholder 2"/>
          <p:cNvSpPr>
            <a:spLocks noGrp="1"/>
          </p:cNvSpPr>
          <p:nvPr>
            <p:ph idx="1"/>
          </p:nvPr>
        </p:nvSpPr>
        <p:spPr/>
        <p:txBody>
          <a:bodyPr>
            <a:normAutofit/>
          </a:bodyPr>
          <a:lstStyle/>
          <a:p>
            <a:pPr indent="463550" algn="just"/>
            <a:r>
              <a:rPr lang="en-US" sz="3200" b="0" dirty="0"/>
              <a:t>In order to get a project off the ground, you need to have a </a:t>
            </a:r>
            <a:r>
              <a:rPr lang="en-US" sz="3200" dirty="0"/>
              <a:t>customer visit team</a:t>
            </a:r>
            <a:r>
              <a:rPr lang="en-US" sz="3200" b="0" dirty="0"/>
              <a:t>. The team should consist of 8 to 12 members from different business functions. </a:t>
            </a:r>
            <a:r>
              <a:rPr lang="en-US" sz="3200" b="0" dirty="0" smtClean="0"/>
              <a:t>The </a:t>
            </a:r>
            <a:r>
              <a:rPr lang="en-US" sz="3200" b="0" dirty="0"/>
              <a:t>team needs </a:t>
            </a:r>
            <a:r>
              <a:rPr lang="en-US" sz="3200" dirty="0">
                <a:solidFill>
                  <a:srgbClr val="FFC000"/>
                </a:solidFill>
              </a:rPr>
              <a:t>a sponsor </a:t>
            </a:r>
            <a:r>
              <a:rPr lang="en-US" sz="3200" b="0" dirty="0"/>
              <a:t>and </a:t>
            </a:r>
            <a:r>
              <a:rPr lang="en-US" sz="3200" dirty="0">
                <a:solidFill>
                  <a:srgbClr val="FFC000"/>
                </a:solidFill>
              </a:rPr>
              <a:t>a team leader</a:t>
            </a:r>
            <a:r>
              <a:rPr lang="en-US" sz="3200" b="0" dirty="0"/>
              <a:t>. </a:t>
            </a:r>
            <a:endParaRPr lang="en-US" sz="3200" b="0" dirty="0" smtClean="0"/>
          </a:p>
          <a:p>
            <a:pPr indent="463550" algn="just"/>
            <a:r>
              <a:rPr lang="en-US" sz="3200" b="0" dirty="0" smtClean="0"/>
              <a:t>If </a:t>
            </a:r>
            <a:r>
              <a:rPr lang="en-US" sz="3200" b="0" dirty="0"/>
              <a:t>your company has carried out customer visits before, it’s a good idea for the team leader, and also several of the team members, to have experience working on customer visit projects. </a:t>
            </a:r>
          </a:p>
        </p:txBody>
      </p:sp>
    </p:spTree>
    <p:extLst>
      <p:ext uri="{BB962C8B-B14F-4D97-AF65-F5344CB8AC3E}">
        <p14:creationId xmlns:p14="http://schemas.microsoft.com/office/powerpoint/2010/main" val="394159650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400" y="533400"/>
            <a:ext cx="2133600" cy="990600"/>
          </a:xfrm>
          <a:prstGeom prst="roundRect">
            <a:avLst>
              <a:gd name="adj" fmla="val 50000"/>
            </a:avLst>
          </a:prstGeom>
          <a:scene3d>
            <a:camera prst="orthographicFront"/>
            <a:lightRig rig="threePt" dir="t"/>
          </a:scene3d>
          <a:sp3d>
            <a:bevelT prst="relaxedInset"/>
          </a:sp3d>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solidFill>
                  <a:srgbClr val="FF0000"/>
                </a:solidFill>
              </a:rPr>
              <a:t>Intro</a:t>
            </a:r>
            <a:endParaRPr lang="en-US" dirty="0">
              <a:solidFill>
                <a:srgbClr val="FF0000"/>
              </a:solidFill>
            </a:endParaRPr>
          </a:p>
        </p:txBody>
      </p:sp>
      <p:sp>
        <p:nvSpPr>
          <p:cNvPr id="3" name="Content Placeholder 2"/>
          <p:cNvSpPr>
            <a:spLocks noGrp="1"/>
          </p:cNvSpPr>
          <p:nvPr>
            <p:ph idx="1"/>
          </p:nvPr>
        </p:nvSpPr>
        <p:spPr/>
        <p:txBody>
          <a:bodyPr>
            <a:normAutofit/>
          </a:bodyPr>
          <a:lstStyle/>
          <a:p>
            <a:pPr indent="457200" algn="just"/>
            <a:r>
              <a:rPr lang="en-US" sz="3200" b="0" dirty="0" smtClean="0"/>
              <a:t>The </a:t>
            </a:r>
            <a:r>
              <a:rPr lang="en-US" sz="3200" b="0" dirty="0"/>
              <a:t>team’s responsibility is to </a:t>
            </a:r>
            <a:r>
              <a:rPr lang="en-US" sz="3200" dirty="0">
                <a:solidFill>
                  <a:srgbClr val="92D050"/>
                </a:solidFill>
              </a:rPr>
              <a:t>gather customer information</a:t>
            </a:r>
            <a:r>
              <a:rPr lang="en-US" sz="3200" b="0" dirty="0"/>
              <a:t> and to shape it so that the members or others can use it </a:t>
            </a:r>
            <a:r>
              <a:rPr lang="en-US" sz="3200" dirty="0">
                <a:solidFill>
                  <a:srgbClr val="92D050"/>
                </a:solidFill>
              </a:rPr>
              <a:t>to generate new product </a:t>
            </a:r>
            <a:r>
              <a:rPr lang="en-US" sz="3200" dirty="0" smtClean="0">
                <a:solidFill>
                  <a:srgbClr val="92D050"/>
                </a:solidFill>
              </a:rPr>
              <a:t>ideas</a:t>
            </a:r>
            <a:r>
              <a:rPr lang="en-US" sz="3200" b="0" dirty="0" smtClean="0"/>
              <a:t>, </a:t>
            </a:r>
            <a:r>
              <a:rPr lang="en-US" sz="3200" b="0" dirty="0"/>
              <a:t>to develop new products, and to make improvements to existing ones. </a:t>
            </a:r>
            <a:endParaRPr lang="en-US" sz="3200" dirty="0"/>
          </a:p>
        </p:txBody>
      </p:sp>
    </p:spTree>
    <p:extLst>
      <p:ext uri="{BB962C8B-B14F-4D97-AF65-F5344CB8AC3E}">
        <p14:creationId xmlns:p14="http://schemas.microsoft.com/office/powerpoint/2010/main" val="9934982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0"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First </a:t>
            </a:r>
            <a:r>
              <a:rPr lang="en-US" sz="3600" b="0"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things first: Getting a sponsor and charter </a:t>
            </a:r>
            <a:r>
              <a:rPr lang="en-US" sz="3600" b="0"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en-US" sz="3600" b="0"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p:txBody>
          <a:bodyPr>
            <a:normAutofit lnSpcReduction="10000"/>
          </a:bodyPr>
          <a:lstStyle/>
          <a:p>
            <a:pPr indent="457200" algn="just">
              <a:lnSpc>
                <a:spcPct val="150000"/>
              </a:lnSpc>
              <a:spcBef>
                <a:spcPts val="0"/>
              </a:spcBef>
            </a:pPr>
            <a:r>
              <a:rPr lang="en-US" b="0" dirty="0" smtClean="0"/>
              <a:t>Customer </a:t>
            </a:r>
            <a:r>
              <a:rPr lang="en-US" b="0" dirty="0"/>
              <a:t>visit programs take </a:t>
            </a:r>
            <a:r>
              <a:rPr lang="en-US" dirty="0">
                <a:solidFill>
                  <a:srgbClr val="92D050"/>
                </a:solidFill>
              </a:rPr>
              <a:t>time</a:t>
            </a:r>
            <a:r>
              <a:rPr lang="en-US" b="0" dirty="0"/>
              <a:t> and </a:t>
            </a:r>
            <a:r>
              <a:rPr lang="en-US" dirty="0">
                <a:solidFill>
                  <a:srgbClr val="92D050"/>
                </a:solidFill>
              </a:rPr>
              <a:t>money</a:t>
            </a:r>
            <a:r>
              <a:rPr lang="en-US" b="0" dirty="0"/>
              <a:t>, and customer visit teams require </a:t>
            </a:r>
            <a:r>
              <a:rPr lang="en-US" dirty="0">
                <a:solidFill>
                  <a:srgbClr val="92D050"/>
                </a:solidFill>
              </a:rPr>
              <a:t>resources</a:t>
            </a:r>
            <a:r>
              <a:rPr lang="en-US" b="0" dirty="0"/>
              <a:t>, which fall under the control of many different people: the </a:t>
            </a:r>
            <a:r>
              <a:rPr lang="en-US" dirty="0">
                <a:solidFill>
                  <a:srgbClr val="FFFF00"/>
                </a:solidFill>
              </a:rPr>
              <a:t>head of R&amp;D</a:t>
            </a:r>
            <a:r>
              <a:rPr lang="en-US" b="0" dirty="0"/>
              <a:t>, the </a:t>
            </a:r>
            <a:r>
              <a:rPr lang="en-US" dirty="0">
                <a:solidFill>
                  <a:srgbClr val="FFFF00"/>
                </a:solidFill>
              </a:rPr>
              <a:t>head of marketing</a:t>
            </a:r>
            <a:r>
              <a:rPr lang="en-US" b="0" dirty="0"/>
              <a:t>, the </a:t>
            </a:r>
            <a:r>
              <a:rPr lang="en-US" dirty="0">
                <a:solidFill>
                  <a:srgbClr val="FFFF00"/>
                </a:solidFill>
              </a:rPr>
              <a:t>head of manufacturing</a:t>
            </a:r>
            <a:r>
              <a:rPr lang="en-US" b="0" dirty="0"/>
              <a:t>, and </a:t>
            </a:r>
            <a:r>
              <a:rPr lang="en-US" dirty="0">
                <a:solidFill>
                  <a:srgbClr val="FFFF00"/>
                </a:solidFill>
              </a:rPr>
              <a:t>so on</a:t>
            </a:r>
            <a:r>
              <a:rPr lang="en-US" b="0" dirty="0"/>
              <a:t>. </a:t>
            </a:r>
            <a:endParaRPr lang="en-US" b="0" dirty="0" smtClean="0"/>
          </a:p>
          <a:p>
            <a:pPr indent="457200" algn="just">
              <a:lnSpc>
                <a:spcPct val="150000"/>
              </a:lnSpc>
              <a:spcBef>
                <a:spcPts val="0"/>
              </a:spcBef>
            </a:pPr>
            <a:r>
              <a:rPr lang="en-US" b="0" dirty="0" smtClean="0"/>
              <a:t>Every </a:t>
            </a:r>
            <a:r>
              <a:rPr lang="en-US" b="0" dirty="0"/>
              <a:t>customer visit project should have a sponsor who can negotiate with the different department heads to acquire the needed resources. The </a:t>
            </a:r>
            <a:r>
              <a:rPr lang="en-US" b="0" dirty="0" smtClean="0"/>
              <a:t>sponsor </a:t>
            </a:r>
            <a:r>
              <a:rPr lang="en-US" b="0" dirty="0"/>
              <a:t>might be a director, an executive, or the head of a business unit or </a:t>
            </a:r>
            <a:r>
              <a:rPr lang="en-US" b="0" dirty="0" smtClean="0"/>
              <a:t>functional </a:t>
            </a:r>
            <a:r>
              <a:rPr lang="en-US" b="0" dirty="0"/>
              <a:t>department. </a:t>
            </a:r>
            <a:endParaRPr lang="en-US" dirty="0"/>
          </a:p>
        </p:txBody>
      </p:sp>
    </p:spTree>
    <p:extLst>
      <p:ext uri="{BB962C8B-B14F-4D97-AF65-F5344CB8AC3E}">
        <p14:creationId xmlns:p14="http://schemas.microsoft.com/office/powerpoint/2010/main" val="221998611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0"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First </a:t>
            </a:r>
            <a:r>
              <a:rPr lang="en-US" sz="3600" b="0"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things first: Getting a sponsor and charter </a:t>
            </a:r>
            <a:r>
              <a:rPr lang="en-US" sz="3600" b="0"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en-US" sz="3600" b="0"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a:xfrm>
            <a:off x="762000" y="1752600"/>
            <a:ext cx="10515600" cy="4351338"/>
          </a:xfrm>
        </p:spPr>
        <p:txBody>
          <a:bodyPr>
            <a:normAutofit lnSpcReduction="10000"/>
          </a:bodyPr>
          <a:lstStyle/>
          <a:p>
            <a:pPr indent="457200" algn="just">
              <a:lnSpc>
                <a:spcPct val="110000"/>
              </a:lnSpc>
              <a:spcBef>
                <a:spcPts val="0"/>
              </a:spcBef>
            </a:pPr>
            <a:r>
              <a:rPr lang="en-US" b="0" dirty="0"/>
              <a:t>At the beginning of the customer visit project, you should draw up a project charter that acts as a contract between the visit team and management. </a:t>
            </a:r>
            <a:r>
              <a:rPr lang="en-US" b="0" dirty="0" smtClean="0"/>
              <a:t> We </a:t>
            </a:r>
            <a:r>
              <a:rPr lang="en-US" b="0" dirty="0"/>
              <a:t>emphasize this because customer visits are often “out of the ordinary” </a:t>
            </a:r>
            <a:endParaRPr lang="en-US" b="0" dirty="0" smtClean="0"/>
          </a:p>
          <a:p>
            <a:pPr indent="457200" algn="just">
              <a:lnSpc>
                <a:spcPct val="150000"/>
              </a:lnSpc>
              <a:spcBef>
                <a:spcPts val="0"/>
              </a:spcBef>
            </a:pPr>
            <a:r>
              <a:rPr lang="en-US" b="0" dirty="0"/>
              <a:t>The </a:t>
            </a:r>
            <a:r>
              <a:rPr lang="en-US" b="0" dirty="0" smtClean="0"/>
              <a:t>project </a:t>
            </a:r>
            <a:r>
              <a:rPr lang="en-US" b="0" dirty="0"/>
              <a:t>charter should include the following information: </a:t>
            </a:r>
            <a:endParaRPr lang="en-US" b="0" dirty="0" smtClean="0"/>
          </a:p>
          <a:p>
            <a:pPr marL="457200" indent="-457200">
              <a:buFont typeface="Courier New" panose="02070309020205020404" pitchFamily="49" charset="0"/>
              <a:buChar char="o"/>
            </a:pPr>
            <a:r>
              <a:rPr lang="en-US" b="0" dirty="0" smtClean="0"/>
              <a:t>The </a:t>
            </a:r>
            <a:r>
              <a:rPr lang="en-US" b="0" dirty="0"/>
              <a:t>number of customers the team plans to </a:t>
            </a:r>
            <a:r>
              <a:rPr lang="en-US" b="0" dirty="0" smtClean="0"/>
              <a:t>visit. </a:t>
            </a:r>
            <a:endParaRPr lang="en-US" b="0" dirty="0"/>
          </a:p>
          <a:p>
            <a:pPr marL="457200" indent="-457200">
              <a:buFont typeface="Courier New" panose="02070309020205020404" pitchFamily="49" charset="0"/>
              <a:buChar char="o"/>
            </a:pPr>
            <a:r>
              <a:rPr lang="en-US" b="0" dirty="0"/>
              <a:t>The opportunity the team is </a:t>
            </a:r>
            <a:r>
              <a:rPr lang="en-US" b="0" dirty="0" smtClean="0"/>
              <a:t>exploring. </a:t>
            </a:r>
            <a:endParaRPr lang="en-US" b="0" dirty="0"/>
          </a:p>
          <a:p>
            <a:pPr marL="457200" indent="-457200">
              <a:buFont typeface="Courier New" panose="02070309020205020404" pitchFamily="49" charset="0"/>
              <a:buChar char="o"/>
            </a:pPr>
            <a:r>
              <a:rPr lang="en-US" b="0" dirty="0"/>
              <a:t>The planned project outcomes and time </a:t>
            </a:r>
            <a:r>
              <a:rPr lang="en-US" b="0" dirty="0" smtClean="0"/>
              <a:t>frame.</a:t>
            </a:r>
          </a:p>
          <a:p>
            <a:endParaRPr lang="en-US" sz="1100" b="0" dirty="0"/>
          </a:p>
          <a:p>
            <a:pPr indent="457200">
              <a:lnSpc>
                <a:spcPct val="110000"/>
              </a:lnSpc>
            </a:pPr>
            <a:r>
              <a:rPr lang="en-US" b="0" dirty="0"/>
              <a:t>Formal chartering assures that a customer visit team will have adequate sup- port and resources, clear goals, and defined deliverables. </a:t>
            </a:r>
          </a:p>
        </p:txBody>
      </p:sp>
    </p:spTree>
    <p:extLst>
      <p:ext uri="{BB962C8B-B14F-4D97-AF65-F5344CB8AC3E}">
        <p14:creationId xmlns:p14="http://schemas.microsoft.com/office/powerpoint/2010/main" val="20141286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0" i="1" dirty="0" smtClean="0">
                <a:solidFill>
                  <a:srgbClr val="FFC000"/>
                </a:solidFill>
              </a:rPr>
              <a:t>Deciding</a:t>
            </a:r>
            <a:r>
              <a:rPr lang="en-US" sz="4000" b="0" i="1" dirty="0" smtClean="0">
                <a:solidFill>
                  <a:srgbClr val="FFC000"/>
                </a:solidFill>
              </a:rPr>
              <a:t> </a:t>
            </a:r>
            <a:r>
              <a:rPr lang="en-US" sz="4000" i="1" dirty="0">
                <a:solidFill>
                  <a:srgbClr val="FFC000"/>
                </a:solidFill>
              </a:rPr>
              <a:t>who</a:t>
            </a:r>
            <a:r>
              <a:rPr lang="en-US" sz="4000" b="0" i="1" dirty="0">
                <a:solidFill>
                  <a:srgbClr val="FFC000"/>
                </a:solidFill>
              </a:rPr>
              <a:t> should make up the team </a:t>
            </a:r>
            <a:endParaRPr lang="en-US" sz="4000" i="1" dirty="0">
              <a:solidFill>
                <a:srgbClr val="FFC000"/>
              </a:solidFill>
            </a:endParaRPr>
          </a:p>
        </p:txBody>
      </p:sp>
      <p:sp>
        <p:nvSpPr>
          <p:cNvPr id="3" name="Content Placeholder 2"/>
          <p:cNvSpPr>
            <a:spLocks noGrp="1"/>
          </p:cNvSpPr>
          <p:nvPr>
            <p:ph idx="1"/>
          </p:nvPr>
        </p:nvSpPr>
        <p:spPr/>
        <p:txBody>
          <a:bodyPr/>
          <a:lstStyle/>
          <a:p>
            <a:pPr indent="457200" algn="just"/>
            <a:r>
              <a:rPr lang="en-US" b="0" dirty="0" smtClean="0"/>
              <a:t>A </a:t>
            </a:r>
            <a:r>
              <a:rPr lang="en-US" b="0" dirty="0"/>
              <a:t>customer visit team should have 8 to 12 members who come from different business functions. The team sponsor and the team leader should select team members with an eye to experience and diversity; however, the final say about who will make up the team is usually up to the functional heads. </a:t>
            </a:r>
            <a:endParaRPr lang="en-US" b="0" dirty="0" smtClean="0"/>
          </a:p>
          <a:p>
            <a:pPr indent="457200" algn="just"/>
            <a:r>
              <a:rPr lang="en-US" b="0" dirty="0" smtClean="0"/>
              <a:t>It’s </a:t>
            </a:r>
            <a:r>
              <a:rPr lang="en-US" b="0" dirty="0"/>
              <a:t>important to include people with different experiences and perspectives. For example, a marketing member and a manufacturing member will each come away from a customer visit with very different experiences and </a:t>
            </a:r>
            <a:r>
              <a:rPr lang="en-US" b="0" dirty="0" smtClean="0"/>
              <a:t>observations</a:t>
            </a:r>
            <a:r>
              <a:rPr lang="en-US" b="0" dirty="0"/>
              <a:t>, and they’ll interpret the information the team gathers differently. </a:t>
            </a:r>
            <a:endParaRPr lang="en-US" dirty="0"/>
          </a:p>
        </p:txBody>
      </p:sp>
    </p:spTree>
    <p:extLst>
      <p:ext uri="{BB962C8B-B14F-4D97-AF65-F5344CB8AC3E}">
        <p14:creationId xmlns:p14="http://schemas.microsoft.com/office/powerpoint/2010/main" val="241540231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66999" y="2384365"/>
            <a:ext cx="8680369" cy="2852737"/>
          </a:xfrm>
        </p:spPr>
        <p:txBody>
          <a:bodyPr>
            <a:normAutofit fontScale="90000"/>
          </a:bodyPr>
          <a:lstStyle/>
          <a:p>
            <a:r>
              <a:rPr lang="en-US" b="0" dirty="0"/>
              <a:t/>
            </a:r>
            <a:br>
              <a:rPr lang="en-US" b="0" dirty="0"/>
            </a:br>
            <a:r>
              <a:rPr lang="en-US" b="0" dirty="0"/>
              <a:t>Creating and choosing from a customer </a:t>
            </a:r>
            <a:r>
              <a:rPr lang="en-US" b="0" dirty="0" smtClean="0"/>
              <a:t>pool</a:t>
            </a:r>
            <a:endParaRPr lang="en-US" dirty="0">
              <a:solidFill>
                <a:srgbClr val="0070C0"/>
              </a:solidFill>
            </a:endParaRPr>
          </a:p>
        </p:txBody>
      </p:sp>
    </p:spTree>
    <p:extLst>
      <p:ext uri="{BB962C8B-B14F-4D97-AF65-F5344CB8AC3E}">
        <p14:creationId xmlns:p14="http://schemas.microsoft.com/office/powerpoint/2010/main" val="30875623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81000" y="533400"/>
            <a:ext cx="2209800" cy="990600"/>
          </a:xfrm>
          <a:prstGeom prst="roundRect">
            <a:avLst>
              <a:gd name="adj" fmla="val 50000"/>
            </a:avLst>
          </a:prstGeom>
          <a:scene3d>
            <a:camera prst="orthographicFront"/>
            <a:lightRig rig="threePt" dir="t"/>
          </a:scene3d>
          <a:sp3d>
            <a:bevelT prst="convex"/>
          </a:sp3d>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Intro</a:t>
            </a:r>
            <a:endParaRPr lang="en-US" dirty="0"/>
          </a:p>
        </p:txBody>
      </p:sp>
      <p:sp>
        <p:nvSpPr>
          <p:cNvPr id="3" name="Content Placeholder 2"/>
          <p:cNvSpPr>
            <a:spLocks noGrp="1"/>
          </p:cNvSpPr>
          <p:nvPr>
            <p:ph idx="1"/>
          </p:nvPr>
        </p:nvSpPr>
        <p:spPr/>
        <p:txBody>
          <a:bodyPr/>
          <a:lstStyle/>
          <a:p>
            <a:pPr indent="457200"/>
            <a:r>
              <a:rPr lang="en-US" b="0" dirty="0" smtClean="0"/>
              <a:t>You </a:t>
            </a:r>
            <a:r>
              <a:rPr lang="en-US" b="0" dirty="0"/>
              <a:t>can’t visit all your customers for a customer visit project, and you </a:t>
            </a:r>
            <a:r>
              <a:rPr lang="en-US" b="0" dirty="0" smtClean="0"/>
              <a:t>certainly </a:t>
            </a:r>
            <a:r>
              <a:rPr lang="en-US" b="0" dirty="0"/>
              <a:t>don’t need to. In the following sections, we help you create a list of the customers you may want to visit and construct a matrix to narrow down your choices. </a:t>
            </a:r>
            <a:endParaRPr lang="en-US" b="0" dirty="0" smtClean="0"/>
          </a:p>
          <a:p>
            <a:pPr indent="457200"/>
            <a:endParaRPr lang="en-US" dirty="0"/>
          </a:p>
        </p:txBody>
      </p:sp>
    </p:spTree>
    <p:extLst>
      <p:ext uri="{BB962C8B-B14F-4D97-AF65-F5344CB8AC3E}">
        <p14:creationId xmlns:p14="http://schemas.microsoft.com/office/powerpoint/2010/main" val="32777054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0" i="1" dirty="0" smtClean="0">
                <a:solidFill>
                  <a:srgbClr val="FFC000"/>
                </a:solidFill>
              </a:rPr>
              <a:t>Tagging </a:t>
            </a:r>
            <a:r>
              <a:rPr lang="en-US" sz="4000" b="0" i="1" dirty="0">
                <a:solidFill>
                  <a:srgbClr val="FFC000"/>
                </a:solidFill>
              </a:rPr>
              <a:t>the most desirable customers </a:t>
            </a:r>
            <a:endParaRPr lang="en-US" sz="4000" i="1" dirty="0">
              <a:solidFill>
                <a:srgbClr val="FFC000"/>
              </a:solidFill>
            </a:endParaRPr>
          </a:p>
        </p:txBody>
      </p:sp>
      <p:sp>
        <p:nvSpPr>
          <p:cNvPr id="3" name="Content Placeholder 2"/>
          <p:cNvSpPr>
            <a:spLocks noGrp="1"/>
          </p:cNvSpPr>
          <p:nvPr>
            <p:ph idx="1"/>
          </p:nvPr>
        </p:nvSpPr>
        <p:spPr/>
        <p:txBody>
          <a:bodyPr/>
          <a:lstStyle/>
          <a:p>
            <a:pPr indent="457200" algn="just"/>
            <a:r>
              <a:rPr lang="en-US" b="0" dirty="0" smtClean="0"/>
              <a:t>The </a:t>
            </a:r>
            <a:r>
              <a:rPr lang="en-US" b="0" dirty="0"/>
              <a:t>following steps show you how to identify the many different customers who may be relevant to your opportunity (the section after this one shows you how to narrow the field to a manageable number): </a:t>
            </a:r>
            <a:endParaRPr lang="en-US" b="0" dirty="0" smtClean="0"/>
          </a:p>
          <a:p>
            <a:pPr marL="342900" indent="-342900" algn="just">
              <a:buFont typeface="Arial" panose="020B0604020202020204" pitchFamily="34" charset="0"/>
              <a:buChar char="•"/>
            </a:pPr>
            <a:r>
              <a:rPr lang="en-US" b="0" dirty="0" smtClean="0"/>
              <a:t>Brainstorm </a:t>
            </a:r>
            <a:r>
              <a:rPr lang="en-US" b="0" dirty="0"/>
              <a:t>a list of the people and organizations that together would provide the product, service, or solution that the end-user would buy</a:t>
            </a:r>
            <a:r>
              <a:rPr lang="en-US" dirty="0"/>
              <a:t>. </a:t>
            </a:r>
            <a:endParaRPr lang="en-US" dirty="0" smtClean="0"/>
          </a:p>
          <a:p>
            <a:pPr marL="342900" indent="-342900" algn="just">
              <a:buFont typeface="Arial" panose="020B0604020202020204" pitchFamily="34" charset="0"/>
              <a:buChar char="•"/>
            </a:pPr>
            <a:r>
              <a:rPr lang="en-US" b="0" dirty="0" smtClean="0"/>
              <a:t>List </a:t>
            </a:r>
            <a:r>
              <a:rPr lang="en-US" b="0" dirty="0"/>
              <a:t>any other segments of the customer population that you may con- sider important. </a:t>
            </a:r>
            <a:endParaRPr lang="en-US" b="0" dirty="0" smtClean="0"/>
          </a:p>
          <a:p>
            <a:pPr algn="just"/>
            <a:endParaRPr lang="en-US" b="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4501816"/>
            <a:ext cx="7086600" cy="22799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3693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0" i="1" dirty="0" smtClean="0">
                <a:solidFill>
                  <a:srgbClr val="FFC000"/>
                </a:solidFill>
              </a:rPr>
              <a:t>Creating </a:t>
            </a:r>
            <a:r>
              <a:rPr lang="en-US" sz="3600" b="0" i="1" dirty="0">
                <a:solidFill>
                  <a:srgbClr val="FFC000"/>
                </a:solidFill>
              </a:rPr>
              <a:t>a customer visit matrix to focus your efforts </a:t>
            </a:r>
            <a:endParaRPr lang="en-US" sz="3600" i="1" dirty="0">
              <a:solidFill>
                <a:srgbClr val="FFC000"/>
              </a:solidFill>
            </a:endParaRPr>
          </a:p>
        </p:txBody>
      </p:sp>
      <p:sp>
        <p:nvSpPr>
          <p:cNvPr id="3" name="Content Placeholder 2"/>
          <p:cNvSpPr>
            <a:spLocks noGrp="1"/>
          </p:cNvSpPr>
          <p:nvPr>
            <p:ph idx="1"/>
          </p:nvPr>
        </p:nvSpPr>
        <p:spPr/>
        <p:txBody>
          <a:bodyPr/>
          <a:lstStyle/>
          <a:p>
            <a:pPr algn="just"/>
            <a:r>
              <a:rPr lang="en-US" b="0" dirty="0" smtClean="0"/>
              <a:t>But </a:t>
            </a:r>
            <a:r>
              <a:rPr lang="en-US" b="0" dirty="0"/>
              <a:t>wait! Your team now has lists that highlight everyone you can think of who may relate to your development opportunity, and we say earlier you should visit 10 to 20 customers. </a:t>
            </a:r>
            <a:endParaRPr lang="en-US" b="0" dirty="0" smtClean="0"/>
          </a:p>
          <a:p>
            <a:pPr algn="just"/>
            <a:r>
              <a:rPr lang="en-US" b="0" dirty="0" smtClean="0"/>
              <a:t>Exactly </a:t>
            </a:r>
            <a:r>
              <a:rPr lang="en-US" b="0" dirty="0"/>
              <a:t>right. Your team must now decide where to focus its efforts. This can be kind of like making sausage: a messy process. One expert calls it “part art, part science.” </a:t>
            </a:r>
            <a:endParaRPr lang="en-US" dirty="0"/>
          </a:p>
        </p:txBody>
      </p:sp>
    </p:spTree>
    <p:extLst>
      <p:ext uri="{BB962C8B-B14F-4D97-AF65-F5344CB8AC3E}">
        <p14:creationId xmlns:p14="http://schemas.microsoft.com/office/powerpoint/2010/main" val="11379233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58" y="3195485"/>
            <a:ext cx="4648200" cy="990600"/>
          </a:xfrm>
          <a:prstGeom prst="roundRect">
            <a:avLst>
              <a:gd name="adj" fmla="val 50000"/>
            </a:avLst>
          </a:prstGeom>
          <a:scene3d>
            <a:camera prst="orthographicFront"/>
            <a:lightRig rig="threePt" dir="t"/>
          </a:scene3d>
          <a:sp3d>
            <a:bevelT w="152400" h="50800" prst="softRound"/>
          </a:sp3d>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5" name="Rounded Rectangle 4"/>
          <p:cNvSpPr/>
          <p:nvPr/>
        </p:nvSpPr>
        <p:spPr>
          <a:xfrm>
            <a:off x="609600" y="580104"/>
            <a:ext cx="4648200" cy="990600"/>
          </a:xfrm>
          <a:prstGeom prst="roundRect">
            <a:avLst>
              <a:gd name="adj" fmla="val 50000"/>
            </a:avLst>
          </a:prstGeom>
          <a:scene3d>
            <a:camera prst="orthographicFront"/>
            <a:lightRig rig="threePt" dir="t"/>
          </a:scene3d>
          <a:sp3d>
            <a:bevelT w="152400" h="50800" prst="softRound"/>
          </a:sp3d>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3000" b="0" i="1" dirty="0" smtClean="0">
                <a:solidFill>
                  <a:schemeClr val="accent4"/>
                </a:solidFill>
              </a:rPr>
              <a:t>Setting </a:t>
            </a:r>
            <a:r>
              <a:rPr lang="en-US" sz="3000" b="0" i="1" dirty="0">
                <a:solidFill>
                  <a:schemeClr val="accent4"/>
                </a:solidFill>
              </a:rPr>
              <a:t>up the matrix </a:t>
            </a:r>
            <a:endParaRPr lang="en-US" sz="3000" i="1" dirty="0">
              <a:solidFill>
                <a:schemeClr val="accent4"/>
              </a:solidFill>
            </a:endParaRPr>
          </a:p>
        </p:txBody>
      </p:sp>
      <p:sp>
        <p:nvSpPr>
          <p:cNvPr id="3" name="Content Placeholder 2"/>
          <p:cNvSpPr>
            <a:spLocks noGrp="1"/>
          </p:cNvSpPr>
          <p:nvPr>
            <p:ph idx="1"/>
          </p:nvPr>
        </p:nvSpPr>
        <p:spPr/>
        <p:txBody>
          <a:bodyPr>
            <a:normAutofit lnSpcReduction="10000"/>
          </a:bodyPr>
          <a:lstStyle/>
          <a:p>
            <a:pPr algn="just"/>
            <a:r>
              <a:rPr lang="en-US" b="0" dirty="0" smtClean="0"/>
              <a:t>You </a:t>
            </a:r>
            <a:r>
              <a:rPr lang="en-US" b="0" dirty="0"/>
              <a:t>start by making a </a:t>
            </a:r>
            <a:r>
              <a:rPr lang="en-US" b="0" i="1" dirty="0"/>
              <a:t>customer visit matrix </a:t>
            </a:r>
            <a:r>
              <a:rPr lang="en-US" b="0" dirty="0"/>
              <a:t>by drawing rows and columns on a large sheet of paper. The headings for the columns should list the stake- holders you’ve brainstormed, and the headings for the rows should list the important </a:t>
            </a:r>
            <a:r>
              <a:rPr lang="en-US" b="0" dirty="0" smtClean="0"/>
              <a:t>customer </a:t>
            </a:r>
            <a:r>
              <a:rPr lang="en-US" b="0" dirty="0"/>
              <a:t>segments you’ve identified. </a:t>
            </a:r>
            <a:endParaRPr lang="en-US" b="0" dirty="0" smtClean="0"/>
          </a:p>
          <a:p>
            <a:pPr algn="just"/>
            <a:endParaRPr lang="en-US" b="0" dirty="0"/>
          </a:p>
          <a:p>
            <a:pPr algn="just"/>
            <a:endParaRPr lang="en-US" b="0" dirty="0" smtClean="0"/>
          </a:p>
          <a:p>
            <a:endParaRPr lang="en-US" b="0" dirty="0"/>
          </a:p>
          <a:p>
            <a:pPr algn="just"/>
            <a:r>
              <a:rPr lang="en-US" b="0" dirty="0"/>
              <a:t>Each box you highlight on the matrix includes many customers </a:t>
            </a:r>
            <a:r>
              <a:rPr lang="en-US" b="0" dirty="0" smtClean="0"/>
              <a:t>—possibly </a:t>
            </a:r>
            <a:r>
              <a:rPr lang="en-US" b="0" dirty="0"/>
              <a:t>even hundreds. For example, your team could locate hundreds of motorcycle dealers, repair shops, and owners groups. You also could contact thousands of riders. With the matrix, you’ve decided which categories are most </a:t>
            </a:r>
            <a:r>
              <a:rPr lang="en-US" b="0" dirty="0" smtClean="0"/>
              <a:t>important </a:t>
            </a:r>
            <a:r>
              <a:rPr lang="en-US" b="0" dirty="0"/>
              <a:t>to your project; now you have to identify one or several customers in each box that you’ll actually visit. </a:t>
            </a:r>
            <a:endParaRPr lang="en-US" b="0" dirty="0" smtClean="0"/>
          </a:p>
          <a:p>
            <a:pPr algn="just"/>
            <a:endParaRPr lang="en-US" dirty="0"/>
          </a:p>
        </p:txBody>
      </p:sp>
      <p:sp>
        <p:nvSpPr>
          <p:cNvPr id="4" name="Title 1"/>
          <p:cNvSpPr txBox="1">
            <a:spLocks/>
          </p:cNvSpPr>
          <p:nvPr/>
        </p:nvSpPr>
        <p:spPr>
          <a:xfrm>
            <a:off x="838200" y="3276601"/>
            <a:ext cx="10515600" cy="9144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4400" b="1" kern="1200">
                <a:solidFill>
                  <a:schemeClr val="tx1">
                    <a:lumMod val="75000"/>
                    <a:lumOff val="25000"/>
                  </a:schemeClr>
                </a:solidFill>
                <a:effectLst>
                  <a:outerShdw blurRad="38100" dist="38100" dir="2700000" algn="tl">
                    <a:srgbClr val="000000">
                      <a:alpha val="43137"/>
                    </a:srgbClr>
                  </a:outerShdw>
                </a:effectLst>
                <a:latin typeface="+mn-lt"/>
                <a:ea typeface="+mj-ea"/>
                <a:cs typeface="Segoe UI" panose="020B0502040204020203" pitchFamily="34" charset="0"/>
              </a:defRPr>
            </a:lvl1pPr>
          </a:lstStyle>
          <a:p>
            <a:r>
              <a:rPr lang="en-US" sz="3000" b="0" i="1" dirty="0" smtClean="0">
                <a:solidFill>
                  <a:schemeClr val="accent4"/>
                </a:solidFill>
              </a:rPr>
              <a:t>Selecting your customers </a:t>
            </a:r>
            <a:endParaRPr lang="en-US" sz="3000" i="1" dirty="0">
              <a:solidFill>
                <a:schemeClr val="accent4"/>
              </a:solidFill>
            </a:endParaRPr>
          </a:p>
        </p:txBody>
      </p:sp>
    </p:spTree>
    <p:extLst>
      <p:ext uri="{BB962C8B-B14F-4D97-AF65-F5344CB8AC3E}">
        <p14:creationId xmlns:p14="http://schemas.microsoft.com/office/powerpoint/2010/main" val="389464592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400" y="609600"/>
            <a:ext cx="6096000" cy="914400"/>
          </a:xfrm>
          <a:prstGeom prst="roundRect">
            <a:avLst>
              <a:gd name="adj" fmla="val 50000"/>
            </a:avLst>
          </a:prstGeom>
          <a:scene3d>
            <a:camera prst="orthographicFront"/>
            <a:lightRig rig="threePt" dir="t"/>
          </a:scene3d>
          <a:sp3d>
            <a:bevelT prst="relaxedInset"/>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2" name="Title 1"/>
          <p:cNvSpPr>
            <a:spLocks noGrp="1"/>
          </p:cNvSpPr>
          <p:nvPr>
            <p:ph type="title"/>
          </p:nvPr>
        </p:nvSpPr>
        <p:spPr/>
        <p:txBody>
          <a:bodyPr>
            <a:normAutofit/>
            <a:scene3d>
              <a:camera prst="orthographicFront"/>
              <a:lightRig rig="balanced" dir="t">
                <a:rot lat="0" lon="0" rev="2100000"/>
              </a:lightRig>
            </a:scene3d>
            <a:sp3d extrusionH="57150" prstMaterial="metal">
              <a:bevelT w="38100" h="25400"/>
              <a:contourClr>
                <a:schemeClr val="bg2"/>
              </a:contourClr>
            </a:sp3d>
          </a:bodyPr>
          <a:lstStyle/>
          <a:p>
            <a:r>
              <a:rPr lang="en-US" sz="3200" i="1" dirty="0" smtClean="0">
                <a:ln w="50800"/>
                <a:solidFill>
                  <a:schemeClr val="bg1">
                    <a:shade val="50000"/>
                  </a:schemeClr>
                </a:solidFill>
                <a:effectLst>
                  <a:outerShdw blurRad="50800" dist="38100" dir="2700000" algn="tl" rotWithShape="0">
                    <a:prstClr val="black">
                      <a:alpha val="40000"/>
                    </a:prstClr>
                  </a:outerShdw>
                </a:effectLst>
              </a:rPr>
              <a:t>Just selecting the customer</a:t>
            </a:r>
            <a:endParaRPr lang="en-US" sz="3200" i="1" dirty="0">
              <a:ln w="50800"/>
              <a:solidFill>
                <a:schemeClr val="bg1">
                  <a:shade val="50000"/>
                </a:schemeClr>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normAutofit fontScale="92500" lnSpcReduction="10000"/>
          </a:bodyPr>
          <a:lstStyle/>
          <a:p>
            <a:r>
              <a:rPr lang="en-US" sz="2800" b="0" i="1" dirty="0" smtClean="0"/>
              <a:t>The </a:t>
            </a:r>
            <a:r>
              <a:rPr lang="en-US" sz="2800" b="0" i="1" dirty="0"/>
              <a:t>following list presents a way to go about selecting who you’ll visit from your many options: </a:t>
            </a:r>
            <a:endParaRPr lang="en-US" sz="2800" b="0" i="1" dirty="0" smtClean="0"/>
          </a:p>
          <a:p>
            <a:pPr marL="514350" indent="-514350">
              <a:buFont typeface="+mj-lt"/>
              <a:buAutoNum type="arabicPeriod"/>
            </a:pPr>
            <a:r>
              <a:rPr lang="en-US" sz="2800" b="0" dirty="0" smtClean="0"/>
              <a:t>Decide </a:t>
            </a:r>
            <a:r>
              <a:rPr lang="en-US" sz="2800" b="0" dirty="0"/>
              <a:t>which geographic areas you want to visit. </a:t>
            </a:r>
            <a:endParaRPr lang="en-US" sz="2800" b="0" dirty="0" smtClean="0"/>
          </a:p>
          <a:p>
            <a:pPr marL="514350" indent="-514350">
              <a:buFont typeface="+mj-lt"/>
              <a:buAutoNum type="arabicPeriod"/>
            </a:pPr>
            <a:r>
              <a:rPr lang="en-US" sz="2800" b="0" dirty="0" smtClean="0"/>
              <a:t>Within </a:t>
            </a:r>
            <a:r>
              <a:rPr lang="en-US" sz="2800" b="0" dirty="0"/>
              <a:t>each geographic area, identify which kinds of customers each team will visit. </a:t>
            </a:r>
            <a:endParaRPr lang="en-US" sz="2800" b="0" dirty="0" smtClean="0"/>
          </a:p>
          <a:p>
            <a:pPr marL="514350" indent="-514350">
              <a:buFont typeface="+mj-lt"/>
              <a:buAutoNum type="arabicPeriod"/>
            </a:pPr>
            <a:r>
              <a:rPr lang="en-US" sz="2800" b="0" dirty="0" smtClean="0"/>
              <a:t>Identify </a:t>
            </a:r>
            <a:r>
              <a:rPr lang="en-US" sz="2800" b="0" dirty="0"/>
              <a:t>customers in each area who represent the segments each team will visit. </a:t>
            </a:r>
            <a:endParaRPr lang="en-US" sz="2800" b="0" dirty="0" smtClean="0"/>
          </a:p>
          <a:p>
            <a:pPr algn="just"/>
            <a:r>
              <a:rPr lang="en-US" sz="2800" b="0" dirty="0" smtClean="0"/>
              <a:t>Here’s </a:t>
            </a:r>
            <a:r>
              <a:rPr lang="en-US" sz="2800" b="0" dirty="0"/>
              <a:t>where a list of other “dimensions” can come in handy. If the Massachusetts team sets up a visit with a 40-year-old woman who uses her motorcycle for transportation, the team that goes to Indianapolis could visit a 20-year-old woman who rides as part of a couple or group. </a:t>
            </a:r>
          </a:p>
        </p:txBody>
      </p:sp>
    </p:spTree>
    <p:extLst>
      <p:ext uri="{BB962C8B-B14F-4D97-AF65-F5344CB8AC3E}">
        <p14:creationId xmlns:p14="http://schemas.microsoft.com/office/powerpoint/2010/main" val="262794299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200"/>
            <a:ext cx="12621022" cy="6949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7337627"/>
      </p:ext>
    </p:extLst>
  </p:cSld>
  <p:clrMapOvr>
    <a:masterClrMapping/>
  </p:clrMapOvr>
  <p:transition spd="slow">
    <p:randomBar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66999" y="2384365"/>
            <a:ext cx="8680369" cy="2852737"/>
          </a:xfrm>
        </p:spPr>
        <p:txBody>
          <a:bodyPr>
            <a:normAutofit fontScale="90000"/>
          </a:bodyPr>
          <a:lstStyle/>
          <a:p>
            <a:r>
              <a:rPr lang="en-US" b="0" dirty="0"/>
              <a:t/>
            </a:r>
            <a:br>
              <a:rPr lang="en-US" b="0" dirty="0"/>
            </a:br>
            <a:r>
              <a:rPr lang="en-US" b="0" dirty="0"/>
              <a:t/>
            </a:r>
            <a:br>
              <a:rPr lang="en-US" b="0" dirty="0"/>
            </a:br>
            <a:r>
              <a:rPr lang="en-US" b="0" dirty="0"/>
              <a:t>Scheduling the customer visits </a:t>
            </a:r>
            <a:endParaRPr lang="en-US" dirty="0">
              <a:solidFill>
                <a:srgbClr val="0070C0"/>
              </a:solidFill>
            </a:endParaRPr>
          </a:p>
        </p:txBody>
      </p:sp>
    </p:spTree>
    <p:extLst>
      <p:ext uri="{BB962C8B-B14F-4D97-AF65-F5344CB8AC3E}">
        <p14:creationId xmlns:p14="http://schemas.microsoft.com/office/powerpoint/2010/main" val="1235617042"/>
      </p:ext>
    </p:extLst>
  </p:cSld>
  <p:clrMapOvr>
    <a:masterClrMapping/>
  </p:clrMapOvr>
  <p:transition spd="slow">
    <p:wheel spokes="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04800" y="533400"/>
            <a:ext cx="2514600" cy="1066800"/>
          </a:xfrm>
          <a:prstGeom prst="roundRect">
            <a:avLst>
              <a:gd name="adj" fmla="val 50000"/>
            </a:avLst>
          </a:prstGeom>
          <a:scene3d>
            <a:camera prst="orthographicFront"/>
            <a:lightRig rig="threePt" dir="t"/>
          </a:scene3d>
          <a:sp3d>
            <a:bevelT prst="relaxedInset"/>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t>Intro</a:t>
            </a:r>
            <a:endParaRPr lang="en-US" dirty="0"/>
          </a:p>
        </p:txBody>
      </p:sp>
      <p:sp>
        <p:nvSpPr>
          <p:cNvPr id="5" name="Content Placeholder 4"/>
          <p:cNvSpPr>
            <a:spLocks noGrp="1"/>
          </p:cNvSpPr>
          <p:nvPr>
            <p:ph idx="1"/>
          </p:nvPr>
        </p:nvSpPr>
        <p:spPr/>
        <p:txBody>
          <a:bodyPr/>
          <a:lstStyle/>
          <a:p>
            <a:pPr algn="just"/>
            <a:r>
              <a:rPr lang="en-US" b="0" dirty="0" smtClean="0"/>
              <a:t>As </a:t>
            </a:r>
            <a:r>
              <a:rPr lang="en-US" b="0" dirty="0"/>
              <a:t>soon as you decide which customers to visit (see the previous section), you should start scheduling the visits. We recommend that you visit </a:t>
            </a:r>
            <a:r>
              <a:rPr lang="en-US" b="0" dirty="0" smtClean="0"/>
              <a:t>customers </a:t>
            </a:r>
            <a:r>
              <a:rPr lang="en-US" b="0" dirty="0"/>
              <a:t>in pairs (you can read more about the roles team members play in the section “Setting up a practice interview”). Your team members may know some customers or know someone who does, which makes contacting them much easier. If you don’t have many connections, consider doing some </a:t>
            </a:r>
            <a:r>
              <a:rPr lang="en-US" b="0" i="1" dirty="0"/>
              <a:t>cold-calling </a:t>
            </a:r>
            <a:r>
              <a:rPr lang="en-US" b="0" dirty="0" smtClean="0"/>
              <a:t>—calling </a:t>
            </a:r>
            <a:r>
              <a:rPr lang="en-US" b="0" dirty="0"/>
              <a:t>current customers and potential customers you find on the Internet or in the phone </a:t>
            </a:r>
            <a:r>
              <a:rPr lang="en-US" b="0" dirty="0" smtClean="0"/>
              <a:t>book— </a:t>
            </a:r>
            <a:r>
              <a:rPr lang="en-US" b="0" dirty="0"/>
              <a:t>to set up some of the visits. </a:t>
            </a:r>
            <a:endParaRPr lang="en-US" dirty="0"/>
          </a:p>
        </p:txBody>
      </p:sp>
    </p:spTree>
    <p:extLst>
      <p:ext uri="{BB962C8B-B14F-4D97-AF65-F5344CB8AC3E}">
        <p14:creationId xmlns:p14="http://schemas.microsoft.com/office/powerpoint/2010/main" val="1858331476"/>
      </p:ext>
    </p:extLst>
  </p:cSld>
  <p:clrMapOvr>
    <a:masterClrMapping/>
  </p:clrMapOvr>
  <p:transition spd="slow">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0" i="1" dirty="0" smtClean="0">
                <a:solidFill>
                  <a:schemeClr val="accent4"/>
                </a:solidFill>
              </a:rPr>
              <a:t>The </a:t>
            </a:r>
            <a:r>
              <a:rPr lang="en-US" sz="3200" b="0" i="1" dirty="0">
                <a:solidFill>
                  <a:schemeClr val="accent4"/>
                </a:solidFill>
              </a:rPr>
              <a:t>following list presents some tips to keep in mind when you begin </a:t>
            </a:r>
            <a:r>
              <a:rPr lang="en-US" sz="3200" b="0" i="1" dirty="0" smtClean="0">
                <a:solidFill>
                  <a:schemeClr val="accent4"/>
                </a:solidFill>
              </a:rPr>
              <a:t>scheduling </a:t>
            </a:r>
            <a:r>
              <a:rPr lang="en-US" sz="3200" b="0" i="1" dirty="0">
                <a:solidFill>
                  <a:schemeClr val="accent4"/>
                </a:solidFill>
              </a:rPr>
              <a:t>customer visits: </a:t>
            </a:r>
            <a:endParaRPr lang="en-US" sz="3200" i="1" dirty="0">
              <a:solidFill>
                <a:schemeClr val="accent4"/>
              </a:solidFill>
            </a:endParaRPr>
          </a:p>
        </p:txBody>
      </p:sp>
      <p:sp>
        <p:nvSpPr>
          <p:cNvPr id="3" name="Content Placeholder 2"/>
          <p:cNvSpPr>
            <a:spLocks noGrp="1"/>
          </p:cNvSpPr>
          <p:nvPr>
            <p:ph idx="1"/>
          </p:nvPr>
        </p:nvSpPr>
        <p:spPr/>
        <p:txBody>
          <a:bodyPr/>
          <a:lstStyle/>
          <a:p>
            <a:pPr marL="342900" indent="-342900">
              <a:buFont typeface="Courier New" panose="02070309020205020404" pitchFamily="49" charset="0"/>
              <a:buChar char="o"/>
            </a:pPr>
            <a:r>
              <a:rPr lang="en-US" b="0" dirty="0" smtClean="0"/>
              <a:t>Schedule </a:t>
            </a:r>
            <a:r>
              <a:rPr lang="en-US" b="0" dirty="0"/>
              <a:t>a 1.5 to 2.0 hour interview with each customer. </a:t>
            </a:r>
            <a:endParaRPr lang="en-US" b="0" dirty="0" smtClean="0"/>
          </a:p>
          <a:p>
            <a:pPr marL="342900" indent="-342900">
              <a:buFont typeface="Courier New" panose="02070309020205020404" pitchFamily="49" charset="0"/>
              <a:buChar char="o"/>
            </a:pPr>
            <a:r>
              <a:rPr lang="en-US" b="0" dirty="0" smtClean="0"/>
              <a:t>Don’t </a:t>
            </a:r>
            <a:r>
              <a:rPr lang="en-US" b="0" dirty="0"/>
              <a:t>schedule more than two visits in one day. </a:t>
            </a:r>
            <a:endParaRPr lang="en-US" b="0" dirty="0" smtClean="0"/>
          </a:p>
          <a:p>
            <a:pPr marL="342900" indent="-342900">
              <a:buFont typeface="Courier New" panose="02070309020205020404" pitchFamily="49" charset="0"/>
              <a:buChar char="o"/>
            </a:pPr>
            <a:r>
              <a:rPr lang="en-US" b="0" dirty="0" smtClean="0"/>
              <a:t>Don’t </a:t>
            </a:r>
            <a:r>
              <a:rPr lang="en-US" b="0" dirty="0"/>
              <a:t>underestimate the difficulty of getting visits scheduled. </a:t>
            </a:r>
            <a:endParaRPr lang="en-US" b="0" dirty="0" smtClean="0"/>
          </a:p>
          <a:p>
            <a:pPr marL="342900" indent="-342900">
              <a:buFont typeface="Courier New" panose="02070309020205020404" pitchFamily="49" charset="0"/>
              <a:buChar char="o"/>
            </a:pPr>
            <a:r>
              <a:rPr lang="en-US" b="0" dirty="0" smtClean="0"/>
              <a:t>After </a:t>
            </a:r>
            <a:r>
              <a:rPr lang="en-US" b="0" dirty="0"/>
              <a:t>you schedule a visit, send a letter thanking the customer and briefly explaining </a:t>
            </a:r>
            <a:r>
              <a:rPr lang="en-US" b="0" dirty="0" smtClean="0"/>
              <a:t>the </a:t>
            </a:r>
            <a:r>
              <a:rPr lang="en-US" b="0" dirty="0"/>
              <a:t>purpose of the upcoming visit. </a:t>
            </a:r>
          </a:p>
        </p:txBody>
      </p:sp>
    </p:spTree>
    <p:extLst>
      <p:ext uri="{BB962C8B-B14F-4D97-AF65-F5344CB8AC3E}">
        <p14:creationId xmlns:p14="http://schemas.microsoft.com/office/powerpoint/2010/main" val="306105493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609600" y="1447279"/>
            <a:ext cx="10972800" cy="2210321"/>
          </a:xfrm>
          <a:prstGeom prst="roundRect">
            <a:avLst>
              <a:gd name="adj" fmla="val 50000"/>
            </a:avLst>
          </a:prstGeom>
          <a:solidFill>
            <a:srgbClr val="FF0000"/>
          </a:solidFill>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6" name="Title 5"/>
          <p:cNvSpPr>
            <a:spLocks noGrp="1"/>
          </p:cNvSpPr>
          <p:nvPr>
            <p:ph type="title"/>
          </p:nvPr>
        </p:nvSpPr>
        <p:spPr>
          <a:xfrm>
            <a:off x="1295400" y="1080448"/>
            <a:ext cx="9982200" cy="2166937"/>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1377950" indent="-1377950"/>
            <a:r>
              <a:rPr lang="en-US" sz="4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4.3 	Dipping </a:t>
            </a:r>
            <a:r>
              <a:rPr lang="en-US" sz="4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Your Toes into the Visiting </a:t>
            </a:r>
            <a:r>
              <a:rPr lang="en-US" sz="4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Process</a:t>
            </a:r>
            <a:endParaRPr lang="id-ID" sz="4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51808881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04800" y="533400"/>
            <a:ext cx="2514600" cy="1066800"/>
          </a:xfrm>
          <a:prstGeom prst="roundRect">
            <a:avLst>
              <a:gd name="adj" fmla="val 50000"/>
            </a:avLst>
          </a:prstGeom>
          <a:scene3d>
            <a:camera prst="orthographicFront"/>
            <a:lightRig rig="threePt" dir="t"/>
          </a:scene3d>
          <a:sp3d>
            <a:bevelT prst="relaxedInset"/>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t>Intro</a:t>
            </a:r>
            <a:endParaRPr lang="en-US" dirty="0"/>
          </a:p>
        </p:txBody>
      </p:sp>
      <p:sp>
        <p:nvSpPr>
          <p:cNvPr id="5" name="Content Placeholder 4"/>
          <p:cNvSpPr>
            <a:spLocks noGrp="1"/>
          </p:cNvSpPr>
          <p:nvPr>
            <p:ph idx="1"/>
          </p:nvPr>
        </p:nvSpPr>
        <p:spPr/>
        <p:txBody>
          <a:bodyPr/>
          <a:lstStyle/>
          <a:p>
            <a:r>
              <a:rPr lang="en-US" b="0" dirty="0" smtClean="0"/>
              <a:t>Before </a:t>
            </a:r>
            <a:r>
              <a:rPr lang="en-US" b="0" dirty="0"/>
              <a:t>your teams of two actually go out to visit your customers, you need to do some preparatory work. You don’t go into a job interview without a résumé and some prepared answers, do you? For starters, your team should prepare a </a:t>
            </a:r>
            <a:r>
              <a:rPr lang="en-US" dirty="0">
                <a:solidFill>
                  <a:srgbClr val="FFFF00"/>
                </a:solidFill>
              </a:rPr>
              <a:t>visit guide</a:t>
            </a:r>
            <a:r>
              <a:rPr lang="en-US" b="0" dirty="0"/>
              <a:t>. When you have the guide drafted, you can start practice interviewing. </a:t>
            </a:r>
            <a:endParaRPr lang="en-US" b="0" dirty="0" smtClean="0"/>
          </a:p>
          <a:p>
            <a:pPr algn="just"/>
            <a:r>
              <a:rPr lang="en-US" b="0" dirty="0" smtClean="0"/>
              <a:t>For most </a:t>
            </a:r>
            <a:r>
              <a:rPr lang="en-US" b="0" dirty="0"/>
              <a:t>people, really listening and asking good questions are new skills. You also practice collecting information. With all this prep work under your teams’ belts, you can unleash them into the world of interviewing — allowing a bit of time to make necessary adjustments along the way. </a:t>
            </a:r>
            <a:endParaRPr lang="en-US" dirty="0"/>
          </a:p>
        </p:txBody>
      </p:sp>
    </p:spTree>
    <p:extLst>
      <p:ext uri="{BB962C8B-B14F-4D97-AF65-F5344CB8AC3E}">
        <p14:creationId xmlns:p14="http://schemas.microsoft.com/office/powerpoint/2010/main" val="31594113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4"/>
                </a:solidFill>
              </a:rPr>
              <a:t>Preparing </a:t>
            </a:r>
            <a:r>
              <a:rPr lang="en-US" dirty="0">
                <a:solidFill>
                  <a:schemeClr val="accent4"/>
                </a:solidFill>
              </a:rPr>
              <a:t>a visit guide </a:t>
            </a:r>
          </a:p>
        </p:txBody>
      </p:sp>
      <p:sp>
        <p:nvSpPr>
          <p:cNvPr id="3" name="Content Placeholder 2"/>
          <p:cNvSpPr>
            <a:spLocks noGrp="1"/>
          </p:cNvSpPr>
          <p:nvPr>
            <p:ph idx="1"/>
          </p:nvPr>
        </p:nvSpPr>
        <p:spPr/>
        <p:txBody>
          <a:bodyPr>
            <a:normAutofit/>
          </a:bodyPr>
          <a:lstStyle/>
          <a:p>
            <a:r>
              <a:rPr lang="en-US" b="0" dirty="0" smtClean="0"/>
              <a:t>A </a:t>
            </a:r>
            <a:r>
              <a:rPr lang="en-US" i="1" dirty="0">
                <a:solidFill>
                  <a:srgbClr val="FFFF00"/>
                </a:solidFill>
              </a:rPr>
              <a:t>visit guide </a:t>
            </a:r>
            <a:r>
              <a:rPr lang="en-US" b="0" dirty="0"/>
              <a:t>includes a list of </a:t>
            </a:r>
            <a:r>
              <a:rPr lang="en-US" b="0" dirty="0">
                <a:solidFill>
                  <a:schemeClr val="bg2">
                    <a:lumMod val="40000"/>
                    <a:lumOff val="60000"/>
                  </a:schemeClr>
                </a:solidFill>
              </a:rPr>
              <a:t>themes</a:t>
            </a:r>
            <a:r>
              <a:rPr lang="en-US" b="0" dirty="0"/>
              <a:t> and </a:t>
            </a:r>
            <a:r>
              <a:rPr lang="en-US" b="0" dirty="0">
                <a:solidFill>
                  <a:schemeClr val="bg2">
                    <a:lumMod val="40000"/>
                    <a:lumOff val="60000"/>
                  </a:schemeClr>
                </a:solidFill>
              </a:rPr>
              <a:t>topics</a:t>
            </a:r>
            <a:r>
              <a:rPr lang="en-US" b="0" dirty="0"/>
              <a:t> that each visit pair should cover with each customer. Although each customer visit has a flavor and a character all its own, you want your teams to cover the important points with every customer. A visit guide ensures that this happens. </a:t>
            </a:r>
            <a:endParaRPr lang="en-US" b="0" dirty="0" smtClean="0"/>
          </a:p>
          <a:p>
            <a:r>
              <a:rPr lang="en-US" b="0" dirty="0" smtClean="0"/>
              <a:t>Your </a:t>
            </a:r>
            <a:r>
              <a:rPr lang="en-US" b="0" dirty="0"/>
              <a:t>team should follow these steps to create a useful visit guide: </a:t>
            </a:r>
            <a:endParaRPr lang="en-US" b="0" dirty="0" smtClean="0"/>
          </a:p>
          <a:p>
            <a:pPr marL="517922" lvl="1" indent="-342900">
              <a:buFont typeface="Courier New" panose="02070309020205020404" pitchFamily="49" charset="0"/>
              <a:buChar char="o"/>
            </a:pPr>
            <a:r>
              <a:rPr lang="en-US" b="0" dirty="0" smtClean="0"/>
              <a:t>Brainstorm </a:t>
            </a:r>
            <a:r>
              <a:rPr lang="en-US" b="0" dirty="0"/>
              <a:t>a list of all the information you want to gather during the customer visit. </a:t>
            </a:r>
            <a:endParaRPr lang="en-US" b="0" dirty="0" smtClean="0"/>
          </a:p>
          <a:p>
            <a:pPr marL="517922" lvl="1" indent="-342900">
              <a:buFont typeface="Courier New" panose="02070309020205020404" pitchFamily="49" charset="0"/>
              <a:buChar char="o"/>
            </a:pPr>
            <a:r>
              <a:rPr lang="en-US" b="0" dirty="0" smtClean="0"/>
              <a:t>Group </a:t>
            </a:r>
            <a:r>
              <a:rPr lang="en-US" b="0" dirty="0"/>
              <a:t>the items into categories, and give each category a title. </a:t>
            </a:r>
            <a:endParaRPr lang="en-US" b="0" dirty="0" smtClean="0"/>
          </a:p>
          <a:p>
            <a:pPr marL="517922" lvl="1" indent="-342900">
              <a:buFont typeface="Courier New" panose="02070309020205020404" pitchFamily="49" charset="0"/>
              <a:buChar char="o"/>
            </a:pPr>
            <a:r>
              <a:rPr lang="en-US" b="0" dirty="0" smtClean="0"/>
              <a:t>Choose </a:t>
            </a:r>
            <a:r>
              <a:rPr lang="en-US" b="0" dirty="0"/>
              <a:t>the most important </a:t>
            </a:r>
            <a:r>
              <a:rPr lang="en-US" b="0" dirty="0" smtClean="0"/>
              <a:t>categories.</a:t>
            </a:r>
          </a:p>
          <a:p>
            <a:pPr marL="517922" lvl="1" indent="-342900">
              <a:buFont typeface="Courier New" panose="02070309020205020404" pitchFamily="49" charset="0"/>
              <a:buChar char="o"/>
            </a:pPr>
            <a:r>
              <a:rPr lang="en-US" b="0" dirty="0" smtClean="0"/>
              <a:t>Use </a:t>
            </a:r>
            <a:r>
              <a:rPr lang="en-US" b="0" dirty="0"/>
              <a:t>the items in each selected category to develop probe questions. </a:t>
            </a:r>
            <a:endParaRPr lang="en-US" b="0" dirty="0" smtClean="0"/>
          </a:p>
          <a:p>
            <a:pPr marL="517922" lvl="1" indent="-342900">
              <a:buFont typeface="Courier New" panose="02070309020205020404" pitchFamily="49" charset="0"/>
              <a:buChar char="o"/>
            </a:pPr>
            <a:r>
              <a:rPr lang="en-US" b="0" dirty="0" smtClean="0"/>
              <a:t>Put </a:t>
            </a:r>
            <a:r>
              <a:rPr lang="en-US" b="0" dirty="0"/>
              <a:t>the important categories (themes) and the probe questions into a logical flow on a visit </a:t>
            </a:r>
            <a:r>
              <a:rPr lang="en-US" b="0" dirty="0" smtClean="0"/>
              <a:t>guide.  </a:t>
            </a:r>
            <a:endParaRPr lang="en-US" b="0" dirty="0"/>
          </a:p>
        </p:txBody>
      </p:sp>
    </p:spTree>
    <p:extLst>
      <p:ext uri="{BB962C8B-B14F-4D97-AF65-F5344CB8AC3E}">
        <p14:creationId xmlns:p14="http://schemas.microsoft.com/office/powerpoint/2010/main" val="268536188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
            <a:ext cx="12252960" cy="7167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742078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accent4"/>
                </a:solidFill>
              </a:rPr>
              <a:t>Conducting </a:t>
            </a:r>
            <a:r>
              <a:rPr lang="en-US" sz="3600" dirty="0">
                <a:solidFill>
                  <a:schemeClr val="accent4"/>
                </a:solidFill>
              </a:rPr>
              <a:t>practice interviews </a:t>
            </a:r>
          </a:p>
        </p:txBody>
      </p:sp>
      <p:sp>
        <p:nvSpPr>
          <p:cNvPr id="3" name="Content Placeholder 2"/>
          <p:cNvSpPr>
            <a:spLocks noGrp="1"/>
          </p:cNvSpPr>
          <p:nvPr>
            <p:ph idx="1"/>
          </p:nvPr>
        </p:nvSpPr>
        <p:spPr/>
        <p:txBody>
          <a:bodyPr>
            <a:normAutofit lnSpcReduction="10000"/>
          </a:bodyPr>
          <a:lstStyle/>
          <a:p>
            <a:r>
              <a:rPr lang="en-US" b="0" dirty="0" smtClean="0"/>
              <a:t>An </a:t>
            </a:r>
            <a:r>
              <a:rPr lang="en-US" b="0" dirty="0"/>
              <a:t>interview with a customer isn’t just an ordinary conversation. In fact, it may be quite unlike any conversation you’ve had before. The visit team has a </a:t>
            </a:r>
            <a:r>
              <a:rPr lang="en-US" b="0" dirty="0" smtClean="0"/>
              <a:t>complex </a:t>
            </a:r>
            <a:r>
              <a:rPr lang="en-US" b="0" dirty="0"/>
              <a:t>task to perform. The pair has to </a:t>
            </a:r>
            <a:endParaRPr lang="en-US" b="0" dirty="0" smtClean="0"/>
          </a:p>
          <a:p>
            <a:pPr marL="342900" indent="-342900" algn="just">
              <a:buFont typeface="Courier New" panose="02070309020205020404" pitchFamily="49" charset="0"/>
              <a:buChar char="o"/>
            </a:pPr>
            <a:r>
              <a:rPr lang="en-US" b="0" dirty="0" smtClean="0"/>
              <a:t>Make </a:t>
            </a:r>
            <a:r>
              <a:rPr lang="en-US" b="0" dirty="0"/>
              <a:t>the customer feel comfortable and encourage her to talk frankly about her work, her life, her experiences, and so on.  </a:t>
            </a:r>
            <a:endParaRPr lang="en-US" b="0" dirty="0" smtClean="0"/>
          </a:p>
          <a:p>
            <a:pPr marL="342900" indent="-342900" algn="just">
              <a:buFont typeface="Courier New" panose="02070309020205020404" pitchFamily="49" charset="0"/>
              <a:buChar char="o"/>
            </a:pPr>
            <a:r>
              <a:rPr lang="en-US" b="0" dirty="0" smtClean="0"/>
              <a:t>Follow </a:t>
            </a:r>
            <a:r>
              <a:rPr lang="en-US" b="0" dirty="0"/>
              <a:t>the outline of the visit guide (see the previous section) so that they cover the points your team has agreed on.  </a:t>
            </a:r>
            <a:endParaRPr lang="en-US" b="0" dirty="0" smtClean="0"/>
          </a:p>
          <a:p>
            <a:pPr marL="342900" indent="-342900" algn="just">
              <a:buFont typeface="Courier New" panose="02070309020205020404" pitchFamily="49" charset="0"/>
              <a:buChar char="o"/>
            </a:pPr>
            <a:r>
              <a:rPr lang="en-US" b="0" dirty="0" smtClean="0"/>
              <a:t>Listen </a:t>
            </a:r>
            <a:r>
              <a:rPr lang="en-US" b="0" dirty="0"/>
              <a:t>for what’s important to the project in what the customer says, and ask questions or give responses that encourage her to say more about the important things.  </a:t>
            </a:r>
            <a:endParaRPr lang="en-US" b="0" dirty="0" smtClean="0"/>
          </a:p>
          <a:p>
            <a:pPr marL="342900" indent="-342900" algn="just">
              <a:buFont typeface="Courier New" panose="02070309020205020404" pitchFamily="49" charset="0"/>
              <a:buChar char="o"/>
            </a:pPr>
            <a:r>
              <a:rPr lang="en-US" b="0" dirty="0" smtClean="0"/>
              <a:t>Document </a:t>
            </a:r>
            <a:r>
              <a:rPr lang="en-US" b="0" dirty="0"/>
              <a:t>the interview by using a tape recorder, hand-written notes, and perhaps photographs. </a:t>
            </a:r>
            <a:endParaRPr lang="en-US" dirty="0"/>
          </a:p>
        </p:txBody>
      </p:sp>
    </p:spTree>
    <p:extLst>
      <p:ext uri="{BB962C8B-B14F-4D97-AF65-F5344CB8AC3E}">
        <p14:creationId xmlns:p14="http://schemas.microsoft.com/office/powerpoint/2010/main" val="340983244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0" i="1" dirty="0" smtClean="0">
                <a:solidFill>
                  <a:srgbClr val="FFFF00"/>
                </a:solidFill>
                <a:latin typeface="Bookman Old Style" panose="02050604050505020204" pitchFamily="18" charset="0"/>
              </a:rPr>
              <a:t>Setting </a:t>
            </a:r>
            <a:r>
              <a:rPr lang="en-US" sz="3200" b="0" i="1" dirty="0">
                <a:solidFill>
                  <a:srgbClr val="FFFF00"/>
                </a:solidFill>
                <a:latin typeface="Bookman Old Style" panose="02050604050505020204" pitchFamily="18" charset="0"/>
              </a:rPr>
              <a:t>up a practice interview </a:t>
            </a:r>
            <a:endParaRPr lang="en-US" sz="3200" i="1" dirty="0">
              <a:solidFill>
                <a:srgbClr val="FFFF00"/>
              </a:solidFill>
              <a:latin typeface="Bookman Old Style" panose="02050604050505020204" pitchFamily="18" charset="0"/>
            </a:endParaRPr>
          </a:p>
        </p:txBody>
      </p:sp>
      <p:sp>
        <p:nvSpPr>
          <p:cNvPr id="3" name="Content Placeholder 2"/>
          <p:cNvSpPr>
            <a:spLocks noGrp="1"/>
          </p:cNvSpPr>
          <p:nvPr>
            <p:ph idx="1"/>
          </p:nvPr>
        </p:nvSpPr>
        <p:spPr/>
        <p:txBody>
          <a:bodyPr>
            <a:normAutofit fontScale="92500" lnSpcReduction="10000"/>
          </a:bodyPr>
          <a:lstStyle/>
          <a:p>
            <a:r>
              <a:rPr lang="en-US" b="0" dirty="0" smtClean="0"/>
              <a:t>We recommend that you divide your team into groups of three. In each practice group,  you have the following members: </a:t>
            </a:r>
          </a:p>
          <a:p>
            <a:pPr marL="342900" indent="-342900">
              <a:buFont typeface="Courier New" panose="02070309020205020404" pitchFamily="49" charset="0"/>
              <a:buChar char="o"/>
            </a:pPr>
            <a:r>
              <a:rPr lang="en-US" dirty="0" smtClean="0"/>
              <a:t>A </a:t>
            </a:r>
            <a:r>
              <a:rPr lang="en-US" dirty="0"/>
              <a:t>lead interviewer: </a:t>
            </a:r>
            <a:r>
              <a:rPr lang="en-US" b="0" dirty="0"/>
              <a:t>This member of the practice team is responsible for initiating the different themes or topics of the interview and for doing most of the follow-up or “probe” questioning.  </a:t>
            </a:r>
            <a:endParaRPr lang="en-US" b="0" dirty="0" smtClean="0"/>
          </a:p>
          <a:p>
            <a:pPr marL="342900" indent="-342900">
              <a:buFont typeface="Courier New" panose="02070309020205020404" pitchFamily="49" charset="0"/>
              <a:buChar char="o"/>
            </a:pPr>
            <a:r>
              <a:rPr lang="en-US" dirty="0" smtClean="0"/>
              <a:t>A </a:t>
            </a:r>
            <a:r>
              <a:rPr lang="en-US" dirty="0" err="1" smtClean="0"/>
              <a:t>notetaker</a:t>
            </a:r>
            <a:r>
              <a:rPr lang="en-US" dirty="0" smtClean="0"/>
              <a:t>/observer</a:t>
            </a:r>
            <a:r>
              <a:rPr lang="en-US" dirty="0"/>
              <a:t>: </a:t>
            </a:r>
            <a:r>
              <a:rPr lang="en-US" b="0" dirty="0"/>
              <a:t>This member is primarily responsible for collect- </a:t>
            </a:r>
            <a:r>
              <a:rPr lang="en-US" b="0" dirty="0" err="1"/>
              <a:t>ing</a:t>
            </a:r>
            <a:r>
              <a:rPr lang="en-US" b="0" dirty="0"/>
              <a:t> information. The </a:t>
            </a:r>
            <a:r>
              <a:rPr lang="en-US" b="0" dirty="0" err="1"/>
              <a:t>notetaker</a:t>
            </a:r>
            <a:r>
              <a:rPr lang="en-US" b="0" dirty="0"/>
              <a:t> may get the chance to ask an insightful probe question or to steer the interview in an interesting direction, but he or she should never cause the customer to wonder if there’s any con- </a:t>
            </a:r>
            <a:r>
              <a:rPr lang="en-US" b="0" dirty="0" err="1"/>
              <a:t>flict</a:t>
            </a:r>
            <a:r>
              <a:rPr lang="en-US" b="0" dirty="0"/>
              <a:t> over who’s running the show. When in doubt, the </a:t>
            </a:r>
            <a:r>
              <a:rPr lang="en-US" b="0" dirty="0" err="1"/>
              <a:t>notetaker</a:t>
            </a:r>
            <a:r>
              <a:rPr lang="en-US" b="0" dirty="0"/>
              <a:t> should keep his or her mouth firmly shut. (See the upcoming section “Practicing your information collection” for more advice on </a:t>
            </a:r>
            <a:r>
              <a:rPr lang="en-US" b="0" dirty="0" err="1"/>
              <a:t>notetaking</a:t>
            </a:r>
            <a:r>
              <a:rPr lang="en-US" b="0" dirty="0"/>
              <a:t>.)  </a:t>
            </a:r>
            <a:endParaRPr lang="en-US" b="0" dirty="0" smtClean="0"/>
          </a:p>
          <a:p>
            <a:pPr marL="342900" indent="-342900">
              <a:buFont typeface="Courier New" panose="02070309020205020404" pitchFamily="49" charset="0"/>
              <a:buChar char="o"/>
            </a:pPr>
            <a:r>
              <a:rPr lang="en-US" dirty="0" smtClean="0"/>
              <a:t>The </a:t>
            </a:r>
            <a:r>
              <a:rPr lang="en-US" dirty="0"/>
              <a:t>customer: </a:t>
            </a:r>
            <a:r>
              <a:rPr lang="en-US" b="0" dirty="0"/>
              <a:t>This member should “introduce” him- or herself as the customer — “I’m a respiratory therapist in a large urban teaching hospital,” for example. </a:t>
            </a:r>
            <a:endParaRPr lang="en-US" dirty="0"/>
          </a:p>
        </p:txBody>
      </p:sp>
    </p:spTree>
    <p:extLst>
      <p:ext uri="{BB962C8B-B14F-4D97-AF65-F5344CB8AC3E}">
        <p14:creationId xmlns:p14="http://schemas.microsoft.com/office/powerpoint/2010/main" val="361998198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0" i="1" dirty="0" smtClean="0">
                <a:solidFill>
                  <a:srgbClr val="FFFF00"/>
                </a:solidFill>
                <a:latin typeface="Bookman Old Style" panose="02050604050505020204" pitchFamily="18" charset="0"/>
              </a:rPr>
              <a:t>Interviewing </a:t>
            </a:r>
            <a:r>
              <a:rPr lang="en-US" sz="3200" b="0" i="1" dirty="0">
                <a:solidFill>
                  <a:srgbClr val="FFFF00"/>
                </a:solidFill>
                <a:latin typeface="Bookman Old Style" panose="02050604050505020204" pitchFamily="18" charset="0"/>
              </a:rPr>
              <a:t>the “customer” </a:t>
            </a:r>
            <a:endParaRPr lang="en-US" sz="3200" i="1" dirty="0">
              <a:solidFill>
                <a:srgbClr val="FFFF00"/>
              </a:solidFill>
              <a:latin typeface="Bookman Old Style" panose="02050604050505020204" pitchFamily="18" charset="0"/>
            </a:endParaRPr>
          </a:p>
        </p:txBody>
      </p:sp>
      <p:sp>
        <p:nvSpPr>
          <p:cNvPr id="3" name="Content Placeholder 2"/>
          <p:cNvSpPr>
            <a:spLocks noGrp="1"/>
          </p:cNvSpPr>
          <p:nvPr>
            <p:ph idx="1"/>
          </p:nvPr>
        </p:nvSpPr>
        <p:spPr/>
        <p:txBody>
          <a:bodyPr/>
          <a:lstStyle/>
          <a:p>
            <a:pPr algn="just"/>
            <a:r>
              <a:rPr lang="en-US" b="0" dirty="0" smtClean="0"/>
              <a:t>Your </a:t>
            </a:r>
            <a:r>
              <a:rPr lang="en-US" b="0" dirty="0"/>
              <a:t>lead interviewer can start the practice interview with an </a:t>
            </a:r>
            <a:r>
              <a:rPr lang="en-US" dirty="0"/>
              <a:t>overarching question</a:t>
            </a:r>
            <a:r>
              <a:rPr lang="en-US" b="0" dirty="0"/>
              <a:t>. For example, the lead interviewer might ask, “Could you describe a typical day in your job? Maybe start with what happens when you first arrive . . .” Now comes the tricky part: The interviewers have to </a:t>
            </a:r>
            <a:r>
              <a:rPr lang="en-US" b="0" i="1" dirty="0"/>
              <a:t>listen. </a:t>
            </a:r>
            <a:r>
              <a:rPr lang="en-US" b="0" dirty="0"/>
              <a:t>Their body language should signal that they’re interested — leaning a bit forward, nodding, and not looking around the room or at their notes. The lead inter- viewer can use verbal cues, such as “hmmm” and “</a:t>
            </a:r>
            <a:r>
              <a:rPr lang="en-US" b="0" dirty="0" err="1"/>
              <a:t>ahhh</a:t>
            </a:r>
            <a:r>
              <a:rPr lang="en-US" b="0" dirty="0"/>
              <a:t>.” Remind your inter-viewers to ask questions or say things that show their interest: “Tell me more!” “How exactly did you do that?” And so on. </a:t>
            </a:r>
            <a:endParaRPr lang="en-US" dirty="0"/>
          </a:p>
        </p:txBody>
      </p:sp>
    </p:spTree>
    <p:extLst>
      <p:ext uri="{BB962C8B-B14F-4D97-AF65-F5344CB8AC3E}">
        <p14:creationId xmlns:p14="http://schemas.microsoft.com/office/powerpoint/2010/main" val="39578557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0" i="1" dirty="0" smtClean="0">
                <a:solidFill>
                  <a:srgbClr val="FFFF00"/>
                </a:solidFill>
                <a:latin typeface="Bookman Old Style" panose="02050604050505020204" pitchFamily="18" charset="0"/>
              </a:rPr>
              <a:t>Debriefing </a:t>
            </a:r>
            <a:r>
              <a:rPr lang="en-US" sz="3200" b="0" i="1" dirty="0">
                <a:solidFill>
                  <a:srgbClr val="FFFF00"/>
                </a:solidFill>
                <a:latin typeface="Bookman Old Style" panose="02050604050505020204" pitchFamily="18" charset="0"/>
              </a:rPr>
              <a:t>the </a:t>
            </a:r>
            <a:r>
              <a:rPr lang="en-US" sz="3200" b="0" i="1" dirty="0" smtClean="0">
                <a:solidFill>
                  <a:srgbClr val="FFFF00"/>
                </a:solidFill>
                <a:latin typeface="Bookman Old Style" panose="02050604050505020204" pitchFamily="18" charset="0"/>
              </a:rPr>
              <a:t>interview</a:t>
            </a:r>
            <a:endParaRPr lang="en-US" sz="3200" i="1" dirty="0">
              <a:solidFill>
                <a:srgbClr val="FFFF00"/>
              </a:solidFill>
              <a:latin typeface="Bookman Old Style" panose="02050604050505020204" pitchFamily="18" charset="0"/>
            </a:endParaRPr>
          </a:p>
        </p:txBody>
      </p:sp>
      <p:sp>
        <p:nvSpPr>
          <p:cNvPr id="3" name="Content Placeholder 2"/>
          <p:cNvSpPr>
            <a:spLocks noGrp="1"/>
          </p:cNvSpPr>
          <p:nvPr>
            <p:ph idx="1"/>
          </p:nvPr>
        </p:nvSpPr>
        <p:spPr/>
        <p:txBody>
          <a:bodyPr>
            <a:normAutofit lnSpcReduction="10000"/>
          </a:bodyPr>
          <a:lstStyle/>
          <a:p>
            <a:r>
              <a:rPr lang="en-US" b="0" dirty="0" smtClean="0"/>
              <a:t>After </a:t>
            </a:r>
            <a:r>
              <a:rPr lang="en-US" b="0" dirty="0"/>
              <a:t>the practice interview, the three-person practice team should take another five minutes to debrief the interview: </a:t>
            </a:r>
            <a:endParaRPr lang="en-US" b="0" dirty="0" smtClean="0"/>
          </a:p>
          <a:p>
            <a:pPr marL="457200" indent="-457200">
              <a:buAutoNum type="arabicPeriod"/>
            </a:pPr>
            <a:r>
              <a:rPr lang="en-US" dirty="0" smtClean="0"/>
              <a:t>Assess </a:t>
            </a:r>
            <a:r>
              <a:rPr lang="en-US" dirty="0"/>
              <a:t>the lead interviewer’s performance. </a:t>
            </a:r>
            <a:r>
              <a:rPr lang="en-US" b="0" dirty="0"/>
              <a:t>Did the customer feel comfortable, and was she able to talk? Were the questions open-ended? What improvements can the lead interviewer make? </a:t>
            </a:r>
            <a:endParaRPr lang="en-US" b="0" dirty="0" smtClean="0"/>
          </a:p>
          <a:p>
            <a:pPr marL="457200" indent="-457200">
              <a:buAutoNum type="arabicPeriod"/>
            </a:pPr>
            <a:r>
              <a:rPr lang="en-US" dirty="0" smtClean="0"/>
              <a:t>Debrief </a:t>
            </a:r>
            <a:r>
              <a:rPr lang="en-US" dirty="0"/>
              <a:t>the visit guide. </a:t>
            </a:r>
            <a:r>
              <a:rPr lang="en-US" b="0" dirty="0"/>
              <a:t>Was the guide helpful? Were the probe questions open-ended? How could you change them? The team won’t have time to get through the whole guide, but they can learn enough about how it works to know whether it needs to be revised. </a:t>
            </a:r>
            <a:endParaRPr lang="en-US" b="0" dirty="0" smtClean="0"/>
          </a:p>
          <a:p>
            <a:pPr marL="457200" indent="-457200">
              <a:buAutoNum type="arabicPeriod"/>
            </a:pPr>
            <a:r>
              <a:rPr lang="en-US" dirty="0" smtClean="0"/>
              <a:t>Debrief </a:t>
            </a:r>
            <a:r>
              <a:rPr lang="en-US" dirty="0"/>
              <a:t>the </a:t>
            </a:r>
            <a:r>
              <a:rPr lang="en-US" dirty="0" err="1"/>
              <a:t>notetaker</a:t>
            </a:r>
            <a:r>
              <a:rPr lang="en-US" dirty="0"/>
              <a:t> role and assess what the interview pair learned. </a:t>
            </a:r>
            <a:r>
              <a:rPr lang="en-US" b="0" dirty="0"/>
              <a:t>How well did the </a:t>
            </a:r>
            <a:r>
              <a:rPr lang="en-US" b="0" dirty="0" err="1"/>
              <a:t>notetaker</a:t>
            </a:r>
            <a:r>
              <a:rPr lang="en-US" b="0" dirty="0"/>
              <a:t> record the customer’s words? Did the </a:t>
            </a:r>
            <a:r>
              <a:rPr lang="en-US" b="0" dirty="0" err="1"/>
              <a:t>notetaker</a:t>
            </a:r>
            <a:r>
              <a:rPr lang="en-US" b="0" dirty="0"/>
              <a:t> record images? What other images or insights can the team reconstruct? </a:t>
            </a:r>
            <a:endParaRPr lang="en-US" dirty="0"/>
          </a:p>
        </p:txBody>
      </p:sp>
    </p:spTree>
    <p:extLst>
      <p:ext uri="{BB962C8B-B14F-4D97-AF65-F5344CB8AC3E}">
        <p14:creationId xmlns:p14="http://schemas.microsoft.com/office/powerpoint/2010/main" val="5283404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0" i="1" dirty="0" smtClean="0">
                <a:solidFill>
                  <a:srgbClr val="FFFF00"/>
                </a:solidFill>
                <a:latin typeface="Bookman Old Style" panose="02050604050505020204" pitchFamily="18" charset="0"/>
              </a:rPr>
              <a:t>Sharing </a:t>
            </a:r>
            <a:r>
              <a:rPr lang="en-US" sz="3200" b="0" i="1" dirty="0">
                <a:solidFill>
                  <a:srgbClr val="FFFF00"/>
                </a:solidFill>
                <a:latin typeface="Bookman Old Style" panose="02050604050505020204" pitchFamily="18" charset="0"/>
              </a:rPr>
              <a:t>insights with the whole team </a:t>
            </a:r>
          </a:p>
        </p:txBody>
      </p:sp>
      <p:sp>
        <p:nvSpPr>
          <p:cNvPr id="3" name="Content Placeholder 2"/>
          <p:cNvSpPr>
            <a:spLocks noGrp="1"/>
          </p:cNvSpPr>
          <p:nvPr>
            <p:ph idx="1"/>
          </p:nvPr>
        </p:nvSpPr>
        <p:spPr/>
        <p:txBody>
          <a:bodyPr>
            <a:normAutofit/>
          </a:bodyPr>
          <a:lstStyle/>
          <a:p>
            <a:pPr algn="just"/>
            <a:r>
              <a:rPr lang="en-US" b="0" dirty="0" smtClean="0"/>
              <a:t>When </a:t>
            </a:r>
            <a:r>
              <a:rPr lang="en-US" b="0" dirty="0"/>
              <a:t>all the three-person teams have completed their practice interviews, the team leader should call the whole group together so the teams can talk about what they’ve learned. Hearing the strong and weak points of other interviewers can help everyone improve. During these sharing sessions, the team builds a common understanding of what makes for a successful interview. </a:t>
            </a:r>
            <a:endParaRPr lang="en-US" dirty="0"/>
          </a:p>
        </p:txBody>
      </p:sp>
    </p:spTree>
    <p:extLst>
      <p:ext uri="{BB962C8B-B14F-4D97-AF65-F5344CB8AC3E}">
        <p14:creationId xmlns:p14="http://schemas.microsoft.com/office/powerpoint/2010/main" val="1510463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accent4"/>
                </a:solidFill>
              </a:rPr>
              <a:t>Practicing </a:t>
            </a:r>
            <a:r>
              <a:rPr lang="en-US" sz="3600" dirty="0">
                <a:solidFill>
                  <a:schemeClr val="accent4"/>
                </a:solidFill>
              </a:rPr>
              <a:t>your information collection  </a:t>
            </a:r>
          </a:p>
        </p:txBody>
      </p:sp>
      <p:sp>
        <p:nvSpPr>
          <p:cNvPr id="3" name="Content Placeholder 2"/>
          <p:cNvSpPr>
            <a:spLocks noGrp="1"/>
          </p:cNvSpPr>
          <p:nvPr>
            <p:ph idx="1"/>
          </p:nvPr>
        </p:nvSpPr>
        <p:spPr/>
        <p:txBody>
          <a:bodyPr>
            <a:normAutofit/>
          </a:bodyPr>
          <a:lstStyle/>
          <a:p>
            <a:pPr indent="457200" algn="just"/>
            <a:r>
              <a:rPr lang="en-US" b="0" dirty="0" smtClean="0"/>
              <a:t>The </a:t>
            </a:r>
            <a:r>
              <a:rPr lang="en-US" b="0" dirty="0" err="1"/>
              <a:t>notetaker</a:t>
            </a:r>
            <a:r>
              <a:rPr lang="en-US" b="0" dirty="0"/>
              <a:t> of the visit pair has the job of collecting information during the customer visit. When you first hear about “</a:t>
            </a:r>
            <a:r>
              <a:rPr lang="en-US" b="0" dirty="0" err="1"/>
              <a:t>notetaking</a:t>
            </a:r>
            <a:r>
              <a:rPr lang="en-US" b="0" dirty="0"/>
              <a:t>,” you may think of being back in school and trying to transcribe an entire lecture in a notebook. Taking interview notes that way is unbelievably frustrating, and it makes your hand hurt. </a:t>
            </a:r>
            <a:endParaRPr lang="en-US" b="0" dirty="0" smtClean="0"/>
          </a:p>
          <a:p>
            <a:pPr indent="457200" algn="just"/>
            <a:r>
              <a:rPr lang="en-US" b="0" dirty="0" smtClean="0"/>
              <a:t>However</a:t>
            </a:r>
            <a:r>
              <a:rPr lang="en-US" b="0" dirty="0"/>
              <a:t>, the actual, verbatim words of the customer are invaluable sources of insight for the team. We human beings tend to listen in generalities. We hear “I liked using that device” rather than “When I used that device, I was able to provide much better patient care.” When the interviewer follows the latter statement with a probe question and discovers that “When my hands are free, I’m able to adjust dials much more accurately,” the team has </a:t>
            </a:r>
            <a:r>
              <a:rPr lang="en-US" b="0" dirty="0" err="1"/>
              <a:t>infor</a:t>
            </a:r>
            <a:r>
              <a:rPr lang="en-US" b="0" dirty="0"/>
              <a:t>- </a:t>
            </a:r>
            <a:r>
              <a:rPr lang="en-US" b="0" dirty="0" err="1"/>
              <a:t>mation</a:t>
            </a:r>
            <a:r>
              <a:rPr lang="en-US" b="0" dirty="0"/>
              <a:t> to begin to design a product around. </a:t>
            </a:r>
            <a:endParaRPr lang="en-US" dirty="0"/>
          </a:p>
        </p:txBody>
      </p:sp>
    </p:spTree>
    <p:extLst>
      <p:ext uri="{BB962C8B-B14F-4D97-AF65-F5344CB8AC3E}">
        <p14:creationId xmlns:p14="http://schemas.microsoft.com/office/powerpoint/2010/main" val="36284798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accent4"/>
                </a:solidFill>
              </a:rPr>
              <a:t>Practicing </a:t>
            </a:r>
            <a:r>
              <a:rPr lang="en-US" sz="3600" dirty="0">
                <a:solidFill>
                  <a:schemeClr val="accent4"/>
                </a:solidFill>
              </a:rPr>
              <a:t>your information collection  </a:t>
            </a:r>
          </a:p>
        </p:txBody>
      </p:sp>
      <p:sp>
        <p:nvSpPr>
          <p:cNvPr id="3" name="Content Placeholder 2"/>
          <p:cNvSpPr>
            <a:spLocks noGrp="1"/>
          </p:cNvSpPr>
          <p:nvPr>
            <p:ph idx="1"/>
          </p:nvPr>
        </p:nvSpPr>
        <p:spPr/>
        <p:txBody>
          <a:bodyPr>
            <a:normAutofit/>
          </a:bodyPr>
          <a:lstStyle/>
          <a:p>
            <a:r>
              <a:rPr lang="en-US" b="0" dirty="0" smtClean="0"/>
              <a:t>Even </a:t>
            </a:r>
            <a:r>
              <a:rPr lang="en-US" b="0" dirty="0"/>
              <a:t>if the </a:t>
            </a:r>
            <a:r>
              <a:rPr lang="en-US" b="0" dirty="0" err="1"/>
              <a:t>notetaker</a:t>
            </a:r>
            <a:r>
              <a:rPr lang="en-US" b="0" dirty="0"/>
              <a:t> has a tape recorder, though, we recommend that he or she take some verbatim notes during the interview. Here’s why: </a:t>
            </a:r>
            <a:endParaRPr lang="en-US" b="0" dirty="0" smtClean="0"/>
          </a:p>
          <a:p>
            <a:pPr marL="342900" indent="-342900">
              <a:buFont typeface="Courier New" panose="02070309020205020404" pitchFamily="49" charset="0"/>
              <a:buChar char="o"/>
            </a:pPr>
            <a:r>
              <a:rPr lang="en-US" dirty="0" smtClean="0"/>
              <a:t>The </a:t>
            </a:r>
            <a:r>
              <a:rPr lang="en-US" dirty="0"/>
              <a:t>tape recorder may malfunction. </a:t>
            </a:r>
            <a:r>
              <a:rPr lang="en-US" b="0" dirty="0"/>
              <a:t>You want to have as full a record as possible after your team travels many miles to visit a customer.  </a:t>
            </a:r>
            <a:endParaRPr lang="en-US" b="0" dirty="0" smtClean="0"/>
          </a:p>
          <a:p>
            <a:pPr marL="342900" indent="-342900">
              <a:buFont typeface="Courier New" panose="02070309020205020404" pitchFamily="49" charset="0"/>
              <a:buChar char="o"/>
            </a:pPr>
            <a:r>
              <a:rPr lang="en-US" dirty="0" smtClean="0"/>
              <a:t>People </a:t>
            </a:r>
            <a:r>
              <a:rPr lang="en-US" dirty="0"/>
              <a:t>tend to listen in generalities. </a:t>
            </a:r>
            <a:r>
              <a:rPr lang="en-US" b="0" dirty="0"/>
              <a:t>Taking notes verbatim actually gets the </a:t>
            </a:r>
            <a:r>
              <a:rPr lang="en-US" b="0" dirty="0" err="1"/>
              <a:t>notetaker</a:t>
            </a:r>
            <a:r>
              <a:rPr lang="en-US" b="0" dirty="0"/>
              <a:t> in the habit of listening to what others are saying rather than filtering words through his or her own ideas and opinions. </a:t>
            </a:r>
            <a:endParaRPr lang="en-US" dirty="0"/>
          </a:p>
        </p:txBody>
      </p:sp>
    </p:spTree>
    <p:extLst>
      <p:ext uri="{BB962C8B-B14F-4D97-AF65-F5344CB8AC3E}">
        <p14:creationId xmlns:p14="http://schemas.microsoft.com/office/powerpoint/2010/main" val="42393899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accent4"/>
                </a:solidFill>
              </a:rPr>
              <a:t>Baby </a:t>
            </a:r>
            <a:r>
              <a:rPr lang="en-US" sz="3600" dirty="0">
                <a:solidFill>
                  <a:schemeClr val="accent4"/>
                </a:solidFill>
              </a:rPr>
              <a:t>steps: The first visit   </a:t>
            </a:r>
          </a:p>
        </p:txBody>
      </p:sp>
      <p:sp>
        <p:nvSpPr>
          <p:cNvPr id="3" name="Content Placeholder 2"/>
          <p:cNvSpPr>
            <a:spLocks noGrp="1"/>
          </p:cNvSpPr>
          <p:nvPr>
            <p:ph idx="1"/>
          </p:nvPr>
        </p:nvSpPr>
        <p:spPr/>
        <p:txBody>
          <a:bodyPr>
            <a:normAutofit/>
          </a:bodyPr>
          <a:lstStyle/>
          <a:p>
            <a:r>
              <a:rPr lang="en-US" b="0" dirty="0" smtClean="0"/>
              <a:t>The </a:t>
            </a:r>
            <a:r>
              <a:rPr lang="en-US" b="0" dirty="0"/>
              <a:t>first time team members actually go out to visit customers is a big step. They’re going from inside the safety of the company to outside into the big wide world. Although the marketing members of the team may be perfectly comfortable visiting customers, engineers and manufacturers usually find the whole idea rather strange. </a:t>
            </a:r>
            <a:endParaRPr lang="en-US" b="0" dirty="0" smtClean="0"/>
          </a:p>
          <a:p>
            <a:r>
              <a:rPr lang="en-US" b="0" dirty="0" smtClean="0"/>
              <a:t>This </a:t>
            </a:r>
            <a:r>
              <a:rPr lang="en-US" b="0" dirty="0"/>
              <a:t>section introduces two ways of conducting the first visit. The first is fine for most visit teams; we introduce the second in case any of your teams need some extra help. </a:t>
            </a:r>
            <a:endParaRPr lang="en-US" dirty="0"/>
          </a:p>
        </p:txBody>
      </p:sp>
    </p:spTree>
    <p:extLst>
      <p:ext uri="{BB962C8B-B14F-4D97-AF65-F5344CB8AC3E}">
        <p14:creationId xmlns:p14="http://schemas.microsoft.com/office/powerpoint/2010/main" val="324651734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0" i="1" dirty="0" smtClean="0">
                <a:solidFill>
                  <a:srgbClr val="FFFF00"/>
                </a:solidFill>
                <a:latin typeface="Bookman Old Style" panose="02050604050505020204" pitchFamily="18" charset="0"/>
              </a:rPr>
              <a:t>Going </a:t>
            </a:r>
            <a:r>
              <a:rPr lang="en-US" sz="3200" b="0" i="1" dirty="0">
                <a:solidFill>
                  <a:srgbClr val="FFFF00"/>
                </a:solidFill>
                <a:latin typeface="Bookman Old Style" panose="02050604050505020204" pitchFamily="18" charset="0"/>
              </a:rPr>
              <a:t>on your first visit  </a:t>
            </a:r>
          </a:p>
        </p:txBody>
      </p:sp>
      <p:sp>
        <p:nvSpPr>
          <p:cNvPr id="3" name="Content Placeholder 2"/>
          <p:cNvSpPr>
            <a:spLocks noGrp="1"/>
          </p:cNvSpPr>
          <p:nvPr>
            <p:ph idx="1"/>
          </p:nvPr>
        </p:nvSpPr>
        <p:spPr/>
        <p:txBody>
          <a:bodyPr>
            <a:normAutofit/>
          </a:bodyPr>
          <a:lstStyle/>
          <a:p>
            <a:r>
              <a:rPr lang="en-US" b="0" dirty="0" smtClean="0"/>
              <a:t>The </a:t>
            </a:r>
            <a:r>
              <a:rPr lang="en-US" b="0" dirty="0"/>
              <a:t>first visit for each two-person team should serve as a smooth transition from the practice interviews. The first real visit should be </a:t>
            </a:r>
            <a:endParaRPr lang="en-US" b="0" dirty="0" smtClean="0"/>
          </a:p>
          <a:p>
            <a:pPr marL="342900" indent="-342900">
              <a:buFont typeface="Courier New" panose="02070309020205020404" pitchFamily="49" charset="0"/>
              <a:buChar char="o"/>
            </a:pPr>
            <a:r>
              <a:rPr lang="en-US" b="0" dirty="0" smtClean="0"/>
              <a:t>Local</a:t>
            </a:r>
            <a:r>
              <a:rPr lang="en-US" b="0" dirty="0"/>
              <a:t>, to save on travel costs.  </a:t>
            </a:r>
            <a:endParaRPr lang="en-US" b="0" dirty="0" smtClean="0"/>
          </a:p>
          <a:p>
            <a:pPr marL="342900" indent="-342900">
              <a:buFont typeface="Courier New" panose="02070309020205020404" pitchFamily="49" charset="0"/>
              <a:buChar char="o"/>
            </a:pPr>
            <a:r>
              <a:rPr lang="en-US" b="0" dirty="0" smtClean="0"/>
              <a:t>With </a:t>
            </a:r>
            <a:r>
              <a:rPr lang="en-US" b="0" dirty="0"/>
              <a:t>a “friendly customer” who knows the company.  </a:t>
            </a:r>
            <a:endParaRPr lang="en-US" b="0" dirty="0" smtClean="0"/>
          </a:p>
          <a:p>
            <a:pPr marL="342900" indent="-342900">
              <a:buFont typeface="Courier New" panose="02070309020205020404" pitchFamily="49" charset="0"/>
              <a:buChar char="o"/>
            </a:pPr>
            <a:r>
              <a:rPr lang="en-US" b="0" dirty="0" smtClean="0"/>
              <a:t>With </a:t>
            </a:r>
            <a:r>
              <a:rPr lang="en-US" b="0" dirty="0"/>
              <a:t>a customer your team can easily contact in case the interviewers miss something or have further questions. </a:t>
            </a:r>
            <a:endParaRPr lang="en-US" b="0" dirty="0" smtClean="0"/>
          </a:p>
          <a:p>
            <a:pPr marL="342900" indent="-342900">
              <a:buFont typeface="Courier New" panose="02070309020205020404" pitchFamily="49" charset="0"/>
              <a:buChar char="o"/>
            </a:pPr>
            <a:endParaRPr lang="en-US" dirty="0"/>
          </a:p>
        </p:txBody>
      </p:sp>
    </p:spTree>
    <p:extLst>
      <p:ext uri="{BB962C8B-B14F-4D97-AF65-F5344CB8AC3E}">
        <p14:creationId xmlns:p14="http://schemas.microsoft.com/office/powerpoint/2010/main" val="14505284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0" i="1" dirty="0" smtClean="0">
                <a:solidFill>
                  <a:srgbClr val="FFFF00"/>
                </a:solidFill>
                <a:latin typeface="Bookman Old Style" panose="02050604050505020204" pitchFamily="18" charset="0"/>
              </a:rPr>
              <a:t>Going </a:t>
            </a:r>
            <a:r>
              <a:rPr lang="en-US" sz="3200" b="0" i="1" dirty="0">
                <a:solidFill>
                  <a:srgbClr val="FFFF00"/>
                </a:solidFill>
                <a:latin typeface="Bookman Old Style" panose="02050604050505020204" pitchFamily="18" charset="0"/>
              </a:rPr>
              <a:t>on your first visit  </a:t>
            </a:r>
          </a:p>
        </p:txBody>
      </p:sp>
      <p:sp>
        <p:nvSpPr>
          <p:cNvPr id="3" name="Content Placeholder 2"/>
          <p:cNvSpPr>
            <a:spLocks noGrp="1"/>
          </p:cNvSpPr>
          <p:nvPr>
            <p:ph idx="1"/>
          </p:nvPr>
        </p:nvSpPr>
        <p:spPr/>
        <p:txBody>
          <a:bodyPr>
            <a:normAutofit/>
          </a:bodyPr>
          <a:lstStyle/>
          <a:p>
            <a:r>
              <a:rPr lang="en-US" b="0" dirty="0" smtClean="0"/>
              <a:t>Nothing </a:t>
            </a:r>
            <a:r>
              <a:rPr lang="en-US" b="0" dirty="0"/>
              <a:t>is really different about this visit compared to subsequent visits, except that it’s the first one. The first time is always the hardest! During the first visit, your team will </a:t>
            </a:r>
            <a:endParaRPr lang="en-US" b="0" dirty="0" smtClean="0"/>
          </a:p>
          <a:p>
            <a:pPr marL="342900" indent="-342900">
              <a:buFont typeface="Courier New" panose="02070309020205020404" pitchFamily="49" charset="0"/>
              <a:buChar char="o"/>
            </a:pPr>
            <a:r>
              <a:rPr lang="en-US" b="0" dirty="0" smtClean="0"/>
              <a:t>Confirm </a:t>
            </a:r>
            <a:r>
              <a:rPr lang="en-US" b="0" dirty="0"/>
              <a:t>the visit details.  </a:t>
            </a:r>
            <a:endParaRPr lang="en-US" b="0" dirty="0" smtClean="0"/>
          </a:p>
          <a:p>
            <a:pPr marL="342900" indent="-342900">
              <a:buFont typeface="Courier New" panose="02070309020205020404" pitchFamily="49" charset="0"/>
              <a:buChar char="o"/>
            </a:pPr>
            <a:r>
              <a:rPr lang="en-US" b="0" dirty="0" smtClean="0"/>
              <a:t>Briefly </a:t>
            </a:r>
            <a:r>
              <a:rPr lang="en-US" b="0" dirty="0"/>
              <a:t>explain the purpose of the visit.  Have a tape recorder and ask permission to use it (see the previous section).  </a:t>
            </a:r>
            <a:endParaRPr lang="en-US" b="0" dirty="0" smtClean="0"/>
          </a:p>
          <a:p>
            <a:pPr marL="342900" indent="-342900">
              <a:buFont typeface="Courier New" panose="02070309020205020404" pitchFamily="49" charset="0"/>
              <a:buChar char="o"/>
            </a:pPr>
            <a:r>
              <a:rPr lang="en-US" b="0" dirty="0" smtClean="0"/>
              <a:t>Conduct </a:t>
            </a:r>
            <a:r>
              <a:rPr lang="en-US" b="0" dirty="0"/>
              <a:t>the interview, following the themes and probes on the visit guide (see the section “Preparing a visit guide”). </a:t>
            </a:r>
            <a:endParaRPr lang="en-US" b="0" dirty="0" smtClean="0"/>
          </a:p>
          <a:p>
            <a:pPr marL="342900" indent="-342900">
              <a:buFont typeface="Courier New" panose="02070309020205020404" pitchFamily="49" charset="0"/>
              <a:buChar char="o"/>
            </a:pPr>
            <a:r>
              <a:rPr lang="en-US" b="0" dirty="0" smtClean="0"/>
              <a:t>Thank </a:t>
            </a:r>
            <a:r>
              <a:rPr lang="en-US" b="0" dirty="0"/>
              <a:t>the customer and confirm that they can call later if needed to clarify points. </a:t>
            </a:r>
            <a:endParaRPr lang="en-US" dirty="0"/>
          </a:p>
        </p:txBody>
      </p:sp>
    </p:spTree>
    <p:extLst>
      <p:ext uri="{BB962C8B-B14F-4D97-AF65-F5344CB8AC3E}">
        <p14:creationId xmlns:p14="http://schemas.microsoft.com/office/powerpoint/2010/main" val="40733661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0" dirty="0" smtClean="0"/>
              <a:t>After </a:t>
            </a:r>
            <a:r>
              <a:rPr lang="en-US" b="0" dirty="0"/>
              <a:t>the first visit, your visit team will </a:t>
            </a:r>
            <a:endParaRPr lang="en-US" b="0" dirty="0" smtClean="0"/>
          </a:p>
          <a:p>
            <a:pPr marL="342900" indent="-342900">
              <a:buFont typeface="Courier New" panose="02070309020205020404" pitchFamily="49" charset="0"/>
              <a:buChar char="o"/>
            </a:pPr>
            <a:r>
              <a:rPr lang="en-US" b="0" dirty="0" smtClean="0"/>
              <a:t>Debrief </a:t>
            </a:r>
            <a:r>
              <a:rPr lang="en-US" b="0" dirty="0"/>
              <a:t>the visit with each other. </a:t>
            </a:r>
            <a:endParaRPr lang="en-US" b="0" dirty="0" smtClean="0"/>
          </a:p>
          <a:p>
            <a:pPr marL="342900" indent="-342900">
              <a:buFont typeface="Courier New" panose="02070309020205020404" pitchFamily="49" charset="0"/>
              <a:buChar char="o"/>
            </a:pPr>
            <a:r>
              <a:rPr lang="en-US" b="0" dirty="0" smtClean="0"/>
              <a:t>They </a:t>
            </a:r>
            <a:r>
              <a:rPr lang="en-US" b="0" dirty="0"/>
              <a:t>can add things they noticed and talk about any confusions. </a:t>
            </a:r>
            <a:endParaRPr lang="en-US" b="0" dirty="0" smtClean="0"/>
          </a:p>
          <a:p>
            <a:pPr marL="342900" indent="-342900">
              <a:buFont typeface="Courier New" panose="02070309020205020404" pitchFamily="49" charset="0"/>
              <a:buChar char="o"/>
            </a:pPr>
            <a:r>
              <a:rPr lang="en-US" b="0" dirty="0" smtClean="0"/>
              <a:t>Try </a:t>
            </a:r>
            <a:r>
              <a:rPr lang="en-US" b="0" dirty="0"/>
              <a:t>to hold the debrief meeting the same day as the visit — maybe over dinner at the end of the day.  </a:t>
            </a:r>
            <a:endParaRPr lang="en-US" b="0" dirty="0" smtClean="0"/>
          </a:p>
          <a:p>
            <a:pPr marL="342900" indent="-342900">
              <a:buFont typeface="Courier New" panose="02070309020205020404" pitchFamily="49" charset="0"/>
              <a:buChar char="o"/>
            </a:pPr>
            <a:r>
              <a:rPr lang="en-US" b="0" dirty="0" smtClean="0"/>
              <a:t>Write </a:t>
            </a:r>
            <a:r>
              <a:rPr lang="en-US" b="0" dirty="0"/>
              <a:t>down any images you identified during the visit. Include what you observed in the customer’s environment </a:t>
            </a:r>
            <a:r>
              <a:rPr lang="en-US" b="0" i="1" dirty="0"/>
              <a:t>and </a:t>
            </a:r>
            <a:r>
              <a:rPr lang="en-US" b="0" dirty="0"/>
              <a:t>what the customer said.  Have the interview transcribed.  Send the customer </a:t>
            </a:r>
            <a:endParaRPr lang="en-US" dirty="0"/>
          </a:p>
        </p:txBody>
      </p:sp>
    </p:spTree>
    <p:extLst>
      <p:ext uri="{BB962C8B-B14F-4D97-AF65-F5344CB8AC3E}">
        <p14:creationId xmlns:p14="http://schemas.microsoft.com/office/powerpoint/2010/main" val="36662679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0" i="1" dirty="0" smtClean="0">
                <a:solidFill>
                  <a:srgbClr val="FFFF00"/>
                </a:solidFill>
                <a:latin typeface="Bookman Old Style" panose="02050604050505020204" pitchFamily="18" charset="0"/>
              </a:rPr>
              <a:t>Holding </a:t>
            </a:r>
            <a:r>
              <a:rPr lang="en-US" sz="3200" b="0" i="1" dirty="0">
                <a:solidFill>
                  <a:srgbClr val="FFFF00"/>
                </a:solidFill>
                <a:latin typeface="Bookman Old Style" panose="02050604050505020204" pitchFamily="18" charset="0"/>
              </a:rPr>
              <a:t>interview practice for real beginners   </a:t>
            </a:r>
          </a:p>
        </p:txBody>
      </p:sp>
      <p:sp>
        <p:nvSpPr>
          <p:cNvPr id="3" name="Content Placeholder 2"/>
          <p:cNvSpPr>
            <a:spLocks noGrp="1"/>
          </p:cNvSpPr>
          <p:nvPr>
            <p:ph idx="1"/>
          </p:nvPr>
        </p:nvSpPr>
        <p:spPr/>
        <p:txBody>
          <a:bodyPr>
            <a:normAutofit/>
          </a:bodyPr>
          <a:lstStyle/>
          <a:p>
            <a:pPr algn="just"/>
            <a:r>
              <a:rPr lang="en-US" b="0" dirty="0" smtClean="0"/>
              <a:t>If </a:t>
            </a:r>
            <a:r>
              <a:rPr lang="en-US" b="0" dirty="0"/>
              <a:t>customer visit team members are very inexperienced or are unnerved by the thought of conducting visits, you may want to include special </a:t>
            </a:r>
            <a:r>
              <a:rPr lang="en-US" b="0" dirty="0" smtClean="0"/>
              <a:t>practice sessions </a:t>
            </a:r>
            <a:r>
              <a:rPr lang="en-US" b="0" dirty="0"/>
              <a:t>— sessions that are just like “real” interviews but with much lower stakes. Co-author Beebe Nelson once used this approach with a very nervous scientist who couldn’t imagine visiting customers unless he was the expert. By the end of the project, he was thinking of going into the customer visit business himself! </a:t>
            </a:r>
            <a:r>
              <a:rPr lang="en-US" b="0" dirty="0" smtClean="0"/>
              <a:t> </a:t>
            </a:r>
            <a:endParaRPr lang="en-US" dirty="0"/>
          </a:p>
        </p:txBody>
      </p:sp>
    </p:spTree>
    <p:extLst>
      <p:ext uri="{BB962C8B-B14F-4D97-AF65-F5344CB8AC3E}">
        <p14:creationId xmlns:p14="http://schemas.microsoft.com/office/powerpoint/2010/main" val="41351869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b="0" dirty="0" smtClean="0"/>
              <a:t>Here </a:t>
            </a:r>
            <a:r>
              <a:rPr lang="en-US" b="0" dirty="0"/>
              <a:t>are a few suggestions for setting up a low-stakes practice interview: </a:t>
            </a:r>
            <a:endParaRPr lang="en-US" b="0" dirty="0" smtClean="0"/>
          </a:p>
          <a:p>
            <a:pPr marL="342900" indent="-342900">
              <a:buFont typeface="Courier New" panose="02070309020205020404" pitchFamily="49" charset="0"/>
              <a:buChar char="o"/>
            </a:pPr>
            <a:r>
              <a:rPr lang="en-US" b="0" dirty="0" smtClean="0"/>
              <a:t>If </a:t>
            </a:r>
            <a:r>
              <a:rPr lang="en-US" b="0" dirty="0"/>
              <a:t>you have a team member who has experience in the market segment that you’re researching, ask him or her to be the “customer” for a full hour interview. Follow the whole process (see the previous section), including taping the interview.  </a:t>
            </a:r>
            <a:endParaRPr lang="en-US" b="0" dirty="0" smtClean="0"/>
          </a:p>
          <a:p>
            <a:pPr marL="342900" indent="-342900">
              <a:buFont typeface="Courier New" panose="02070309020205020404" pitchFamily="49" charset="0"/>
              <a:buChar char="o"/>
            </a:pPr>
            <a:r>
              <a:rPr lang="en-US" b="0" dirty="0" smtClean="0"/>
              <a:t>Find </a:t>
            </a:r>
            <a:r>
              <a:rPr lang="en-US" b="0" dirty="0"/>
              <a:t>an employee in your company who may be an “internal customer” for the opportunity you’re exploring — a researcher or a salesperson, or someone in purchasing or manufacturing, for example. Again, follow the whole interview process. Make it as real as you can.  </a:t>
            </a:r>
            <a:endParaRPr lang="en-US" b="0" dirty="0" smtClean="0"/>
          </a:p>
          <a:p>
            <a:pPr marL="342900" indent="-342900">
              <a:buFont typeface="Courier New" panose="02070309020205020404" pitchFamily="49" charset="0"/>
              <a:buChar char="o"/>
            </a:pPr>
            <a:r>
              <a:rPr lang="en-US" b="0" dirty="0" smtClean="0"/>
              <a:t>Set </a:t>
            </a:r>
            <a:r>
              <a:rPr lang="en-US" b="0" dirty="0"/>
              <a:t>up a practice interview with a customer in your area whom you know well. Explain that you want your team to gain some experience. Ask if the team can come back another time if they need to clarify some points.  </a:t>
            </a:r>
            <a:endParaRPr lang="en-US" b="0" dirty="0" smtClean="0"/>
          </a:p>
          <a:p>
            <a:pPr marL="342900" indent="-342900">
              <a:buFont typeface="Courier New" panose="02070309020205020404" pitchFamily="49" charset="0"/>
              <a:buChar char="o"/>
            </a:pPr>
            <a:r>
              <a:rPr lang="en-US" b="0" dirty="0" smtClean="0"/>
              <a:t>Interview </a:t>
            </a:r>
            <a:r>
              <a:rPr lang="en-US" b="0" dirty="0"/>
              <a:t>a friend or colleague who has experience in the area the team is researching. </a:t>
            </a:r>
            <a:endParaRPr lang="en-US" dirty="0"/>
          </a:p>
        </p:txBody>
      </p:sp>
    </p:spTree>
    <p:extLst>
      <p:ext uri="{BB962C8B-B14F-4D97-AF65-F5344CB8AC3E}">
        <p14:creationId xmlns:p14="http://schemas.microsoft.com/office/powerpoint/2010/main" val="20514380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accent4"/>
                </a:solidFill>
              </a:rPr>
              <a:t>Working </a:t>
            </a:r>
            <a:r>
              <a:rPr lang="en-US" sz="3600" dirty="0">
                <a:solidFill>
                  <a:schemeClr val="accent4"/>
                </a:solidFill>
              </a:rPr>
              <a:t>out the kinks: The mid-course debrief    </a:t>
            </a:r>
          </a:p>
        </p:txBody>
      </p:sp>
      <p:sp>
        <p:nvSpPr>
          <p:cNvPr id="3" name="Content Placeholder 2"/>
          <p:cNvSpPr>
            <a:spLocks noGrp="1"/>
          </p:cNvSpPr>
          <p:nvPr>
            <p:ph idx="1"/>
          </p:nvPr>
        </p:nvSpPr>
        <p:spPr/>
        <p:txBody>
          <a:bodyPr>
            <a:normAutofit/>
          </a:bodyPr>
          <a:lstStyle/>
          <a:p>
            <a:r>
              <a:rPr lang="en-US" b="0" dirty="0" smtClean="0"/>
              <a:t>After </a:t>
            </a:r>
            <a:r>
              <a:rPr lang="en-US" b="0" dirty="0"/>
              <a:t>all your team’s visit pairs complete and transcribe their first real visits, your whole team should gather to work out the kinks. This meeting, called a </a:t>
            </a:r>
            <a:r>
              <a:rPr lang="en-US" b="0" i="1" dirty="0"/>
              <a:t>mid-course debrief, </a:t>
            </a:r>
            <a:r>
              <a:rPr lang="en-US" b="0" dirty="0"/>
              <a:t>gives your team a chance to approve what’s working and fix what isn’t. </a:t>
            </a:r>
            <a:endParaRPr lang="en-US" dirty="0"/>
          </a:p>
        </p:txBody>
      </p:sp>
    </p:spTree>
    <p:extLst>
      <p:ext uri="{BB962C8B-B14F-4D97-AF65-F5344CB8AC3E}">
        <p14:creationId xmlns:p14="http://schemas.microsoft.com/office/powerpoint/2010/main" val="15839776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609600" y="1447279"/>
            <a:ext cx="10972800" cy="2210321"/>
          </a:xfrm>
          <a:prstGeom prst="roundRect">
            <a:avLst>
              <a:gd name="adj" fmla="val 50000"/>
            </a:avLst>
          </a:prstGeom>
          <a:solidFill>
            <a:srgbClr val="FF0000"/>
          </a:solidFill>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6" name="Title 5"/>
          <p:cNvSpPr>
            <a:spLocks noGrp="1"/>
          </p:cNvSpPr>
          <p:nvPr>
            <p:ph type="title"/>
          </p:nvPr>
        </p:nvSpPr>
        <p:spPr>
          <a:xfrm>
            <a:off x="1295400" y="685800"/>
            <a:ext cx="9982200" cy="2166937"/>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4.4 	The </a:t>
            </a:r>
            <a:r>
              <a:rPr lang="en-US" sz="4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Final Push </a:t>
            </a:r>
            <a:endParaRPr lang="id-ID" sz="4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89445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94136" y="578068"/>
            <a:ext cx="2438400" cy="914400"/>
          </a:xfrm>
          <a:prstGeom prst="roundRect">
            <a:avLst>
              <a:gd name="adj" fmla="val 50000"/>
            </a:avLst>
          </a:prstGeom>
          <a:scene3d>
            <a:camera prst="orthographicFront"/>
            <a:lightRig rig="threePt" dir="t"/>
          </a:scene3d>
          <a:sp3d>
            <a:bevelT prst="relaxedInse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t>Intro</a:t>
            </a:r>
            <a:endParaRPr lang="en-US" dirty="0"/>
          </a:p>
        </p:txBody>
      </p:sp>
      <p:sp>
        <p:nvSpPr>
          <p:cNvPr id="5" name="Content Placeholder 4"/>
          <p:cNvSpPr>
            <a:spLocks noGrp="1"/>
          </p:cNvSpPr>
          <p:nvPr>
            <p:ph idx="1"/>
          </p:nvPr>
        </p:nvSpPr>
        <p:spPr/>
        <p:txBody>
          <a:bodyPr>
            <a:noAutofit/>
          </a:bodyPr>
          <a:lstStyle/>
          <a:p>
            <a:pPr>
              <a:lnSpc>
                <a:spcPts val="3500"/>
              </a:lnSpc>
            </a:pPr>
            <a:r>
              <a:rPr lang="en-US" sz="2800" b="0" dirty="0" smtClean="0"/>
              <a:t>You’ve </a:t>
            </a:r>
            <a:r>
              <a:rPr lang="en-US" sz="2800" b="0" dirty="0"/>
              <a:t>prepped and practiced. You’ve worked out any kinks with your recording and transcription process. Your team is seeing and hearing images everywhere. You’ve scheduled all the remaining interviews. You’re ready to execute your full customer visit program. </a:t>
            </a:r>
            <a:endParaRPr lang="en-US" sz="2800" dirty="0"/>
          </a:p>
        </p:txBody>
      </p:sp>
    </p:spTree>
    <p:extLst>
      <p:ext uri="{BB962C8B-B14F-4D97-AF65-F5344CB8AC3E}">
        <p14:creationId xmlns:p14="http://schemas.microsoft.com/office/powerpoint/2010/main" val="158294043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accent4"/>
                </a:solidFill>
              </a:rPr>
              <a:t>Tackling </a:t>
            </a:r>
            <a:r>
              <a:rPr lang="en-US" sz="3600" dirty="0">
                <a:solidFill>
                  <a:schemeClr val="accent4"/>
                </a:solidFill>
              </a:rPr>
              <a:t>the rest of the visits     </a:t>
            </a:r>
          </a:p>
        </p:txBody>
      </p:sp>
      <p:sp>
        <p:nvSpPr>
          <p:cNvPr id="3" name="Content Placeholder 2"/>
          <p:cNvSpPr>
            <a:spLocks noGrp="1"/>
          </p:cNvSpPr>
          <p:nvPr>
            <p:ph idx="1"/>
          </p:nvPr>
        </p:nvSpPr>
        <p:spPr/>
        <p:txBody>
          <a:bodyPr>
            <a:normAutofit/>
          </a:bodyPr>
          <a:lstStyle/>
          <a:p>
            <a:r>
              <a:rPr lang="en-US" b="0" dirty="0" smtClean="0"/>
              <a:t>A </a:t>
            </a:r>
            <a:r>
              <a:rPr lang="en-US" b="0" dirty="0"/>
              <a:t>program of customer visits can take way too long if you don’t complete the visits promptly. The whole project, including preparation time, usually runs from three to six months. If it goes much longer, the team and your </a:t>
            </a:r>
            <a:r>
              <a:rPr lang="en-US" b="0" dirty="0" err="1"/>
              <a:t>execu</a:t>
            </a:r>
            <a:r>
              <a:rPr lang="en-US" b="0" dirty="0"/>
              <a:t>- </a:t>
            </a:r>
            <a:r>
              <a:rPr lang="en-US" b="0" dirty="0" err="1"/>
              <a:t>tives</a:t>
            </a:r>
            <a:r>
              <a:rPr lang="en-US" b="0" dirty="0"/>
              <a:t> may begin to lose energy and enthusiasm. Therefore, it’s critical that your team keeps to the proposed schedule. If, as can happen, a customer postpones or cancels a visit, you should reschedule or replace the visit with another customer as soon as you can. </a:t>
            </a:r>
            <a:endParaRPr lang="en-US" dirty="0"/>
          </a:p>
        </p:txBody>
      </p:sp>
    </p:spTree>
    <p:extLst>
      <p:ext uri="{BB962C8B-B14F-4D97-AF65-F5344CB8AC3E}">
        <p14:creationId xmlns:p14="http://schemas.microsoft.com/office/powerpoint/2010/main" val="217371203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accent4"/>
                </a:solidFill>
              </a:rPr>
              <a:t>Assembling </a:t>
            </a:r>
            <a:r>
              <a:rPr lang="en-US" sz="3600" dirty="0">
                <a:solidFill>
                  <a:schemeClr val="accent4"/>
                </a:solidFill>
              </a:rPr>
              <a:t>the visit data      </a:t>
            </a:r>
          </a:p>
        </p:txBody>
      </p:sp>
      <p:sp>
        <p:nvSpPr>
          <p:cNvPr id="3" name="Content Placeholder 2"/>
          <p:cNvSpPr>
            <a:spLocks noGrp="1"/>
          </p:cNvSpPr>
          <p:nvPr>
            <p:ph idx="1"/>
          </p:nvPr>
        </p:nvSpPr>
        <p:spPr/>
        <p:txBody>
          <a:bodyPr>
            <a:normAutofit/>
          </a:bodyPr>
          <a:lstStyle/>
          <a:p>
            <a:r>
              <a:rPr lang="en-US" b="0" dirty="0" smtClean="0"/>
              <a:t>The </a:t>
            </a:r>
            <a:r>
              <a:rPr lang="en-US" b="0" dirty="0"/>
              <a:t>program of customer visits is a knowledge-building project. The </a:t>
            </a:r>
            <a:r>
              <a:rPr lang="en-US" b="0" dirty="0" smtClean="0"/>
              <a:t>information </a:t>
            </a:r>
            <a:r>
              <a:rPr lang="en-US" b="0" dirty="0"/>
              <a:t>the team gathers is important for the team and the company. It often con- tributes to other teams and projects long after the current project is complete. </a:t>
            </a:r>
            <a:endParaRPr lang="en-US" b="0" dirty="0" smtClean="0"/>
          </a:p>
          <a:p>
            <a:r>
              <a:rPr lang="en-US" b="0" dirty="0" smtClean="0"/>
              <a:t>Your </a:t>
            </a:r>
            <a:r>
              <a:rPr lang="en-US" b="0" dirty="0"/>
              <a:t>team needs to put all the information you gather into a format that you can store easily, that your team members can access without issue, and that can provide a permanent and accessible record for other teams (these days, that pretty much shouts out “Internet!”). </a:t>
            </a:r>
            <a:endParaRPr lang="en-US" dirty="0"/>
          </a:p>
        </p:txBody>
      </p:sp>
    </p:spTree>
    <p:extLst>
      <p:ext uri="{BB962C8B-B14F-4D97-AF65-F5344CB8AC3E}">
        <p14:creationId xmlns:p14="http://schemas.microsoft.com/office/powerpoint/2010/main" val="12178414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accent4"/>
                </a:solidFill>
              </a:rPr>
              <a:t>Assembling </a:t>
            </a:r>
            <a:r>
              <a:rPr lang="en-US" sz="3600" dirty="0">
                <a:solidFill>
                  <a:schemeClr val="accent4"/>
                </a:solidFill>
              </a:rPr>
              <a:t>the visit data      </a:t>
            </a:r>
          </a:p>
        </p:txBody>
      </p:sp>
      <p:sp>
        <p:nvSpPr>
          <p:cNvPr id="3" name="Content Placeholder 2"/>
          <p:cNvSpPr>
            <a:spLocks noGrp="1"/>
          </p:cNvSpPr>
          <p:nvPr>
            <p:ph idx="1"/>
          </p:nvPr>
        </p:nvSpPr>
        <p:spPr/>
        <p:txBody>
          <a:bodyPr>
            <a:normAutofit fontScale="85000" lnSpcReduction="20000"/>
          </a:bodyPr>
          <a:lstStyle/>
          <a:p>
            <a:r>
              <a:rPr lang="en-US" b="0" dirty="0" smtClean="0"/>
              <a:t>The </a:t>
            </a:r>
            <a:r>
              <a:rPr lang="en-US" b="0" dirty="0"/>
              <a:t>following list inventories the pieces of information you should update after the visits are complete: </a:t>
            </a:r>
            <a:endParaRPr lang="en-US" b="0" dirty="0" smtClean="0"/>
          </a:p>
          <a:p>
            <a:pPr marL="342900" indent="-342900">
              <a:buFont typeface="Courier New" panose="02070309020205020404" pitchFamily="49" charset="0"/>
              <a:buChar char="o"/>
            </a:pPr>
            <a:r>
              <a:rPr lang="en-US" dirty="0" smtClean="0"/>
              <a:t>The </a:t>
            </a:r>
            <a:r>
              <a:rPr lang="en-US" dirty="0"/>
              <a:t>customer selection matrix, </a:t>
            </a:r>
            <a:r>
              <a:rPr lang="en-US" b="0" dirty="0"/>
              <a:t>which records the customers and </a:t>
            </a:r>
            <a:r>
              <a:rPr lang="en-US" b="0" dirty="0" err="1"/>
              <a:t>seg</a:t>
            </a:r>
            <a:r>
              <a:rPr lang="en-US" b="0" dirty="0"/>
              <a:t>- </a:t>
            </a:r>
            <a:r>
              <a:rPr lang="en-US" b="0" dirty="0" err="1"/>
              <a:t>ments</a:t>
            </a:r>
            <a:r>
              <a:rPr lang="en-US" b="0" dirty="0"/>
              <a:t> the team planned to visit and those they didn’t (see the section “Creating a customer visit matrix to focus your efforts”)  </a:t>
            </a:r>
            <a:endParaRPr lang="en-US" b="0" dirty="0" smtClean="0"/>
          </a:p>
          <a:p>
            <a:pPr marL="342900" indent="-342900">
              <a:buFont typeface="Courier New" panose="02070309020205020404" pitchFamily="49" charset="0"/>
              <a:buChar char="o"/>
            </a:pPr>
            <a:r>
              <a:rPr lang="en-US" dirty="0" smtClean="0"/>
              <a:t>A </a:t>
            </a:r>
            <a:r>
              <a:rPr lang="en-US" dirty="0"/>
              <a:t>list of the customers </a:t>
            </a:r>
            <a:r>
              <a:rPr lang="en-US" b="0" dirty="0"/>
              <a:t>that the team actually visited, including their contact information  </a:t>
            </a:r>
            <a:endParaRPr lang="en-US" b="0" dirty="0" smtClean="0"/>
          </a:p>
          <a:p>
            <a:pPr marL="342900" indent="-342900">
              <a:buFont typeface="Courier New" panose="02070309020205020404" pitchFamily="49" charset="0"/>
              <a:buChar char="o"/>
            </a:pPr>
            <a:r>
              <a:rPr lang="en-US" dirty="0" smtClean="0"/>
              <a:t>The </a:t>
            </a:r>
            <a:r>
              <a:rPr lang="en-US" dirty="0"/>
              <a:t>visit guide</a:t>
            </a:r>
            <a:r>
              <a:rPr lang="en-US" b="0" dirty="0"/>
              <a:t>, which provides an overview of the learning objectives of the project (see the section “Preparing a visit guide”)  </a:t>
            </a:r>
            <a:endParaRPr lang="en-US" b="0" dirty="0" smtClean="0"/>
          </a:p>
          <a:p>
            <a:pPr marL="342900" indent="-342900">
              <a:buFont typeface="Courier New" panose="02070309020205020404" pitchFamily="49" charset="0"/>
              <a:buChar char="o"/>
            </a:pPr>
            <a:r>
              <a:rPr lang="en-US" dirty="0" smtClean="0"/>
              <a:t>The </a:t>
            </a:r>
            <a:r>
              <a:rPr lang="en-US" dirty="0"/>
              <a:t>transcript of the interviews, </a:t>
            </a:r>
            <a:r>
              <a:rPr lang="en-US" b="0" dirty="0"/>
              <a:t>plus interviewers’ notes, which will include the images they logged right after the visit (see the section “Practicing your information collection”)  </a:t>
            </a:r>
            <a:endParaRPr lang="en-US" b="0" dirty="0" smtClean="0"/>
          </a:p>
          <a:p>
            <a:pPr marL="342900" indent="-342900">
              <a:buFont typeface="Courier New" panose="02070309020205020404" pitchFamily="49" charset="0"/>
              <a:buChar char="o"/>
            </a:pPr>
            <a:r>
              <a:rPr lang="en-US" dirty="0" smtClean="0"/>
              <a:t>Photos </a:t>
            </a:r>
            <a:r>
              <a:rPr lang="en-US" dirty="0"/>
              <a:t>or videotapes </a:t>
            </a:r>
            <a:r>
              <a:rPr lang="en-US" b="0" dirty="0"/>
              <a:t>the team shot  </a:t>
            </a:r>
            <a:endParaRPr lang="en-US" b="0" dirty="0" smtClean="0"/>
          </a:p>
          <a:p>
            <a:pPr marL="342900" indent="-342900">
              <a:buFont typeface="Courier New" panose="02070309020205020404" pitchFamily="49" charset="0"/>
              <a:buChar char="o"/>
            </a:pPr>
            <a:r>
              <a:rPr lang="en-US" dirty="0" smtClean="0"/>
              <a:t>Images </a:t>
            </a:r>
            <a:r>
              <a:rPr lang="en-US" dirty="0"/>
              <a:t>of the customer environment, </a:t>
            </a:r>
            <a:r>
              <a:rPr lang="en-US" b="0" dirty="0"/>
              <a:t>including the final map of the images the team found most important (see the upcoming section “Organizing the image information”)  </a:t>
            </a:r>
            <a:endParaRPr lang="en-US" b="0" dirty="0" smtClean="0"/>
          </a:p>
          <a:p>
            <a:pPr marL="342900" indent="-342900">
              <a:buFont typeface="Courier New" panose="02070309020205020404" pitchFamily="49" charset="0"/>
              <a:buChar char="o"/>
            </a:pPr>
            <a:r>
              <a:rPr lang="en-US" dirty="0" smtClean="0"/>
              <a:t>Customer </a:t>
            </a:r>
            <a:r>
              <a:rPr lang="en-US" dirty="0"/>
              <a:t>requirements </a:t>
            </a:r>
            <a:r>
              <a:rPr lang="en-US" b="0" dirty="0"/>
              <a:t>the team generated (see the section “Writing product requirements: What does your customer want?”) </a:t>
            </a:r>
            <a:endParaRPr lang="en-US" dirty="0"/>
          </a:p>
        </p:txBody>
      </p:sp>
    </p:spTree>
    <p:extLst>
      <p:ext uri="{BB962C8B-B14F-4D97-AF65-F5344CB8AC3E}">
        <p14:creationId xmlns:p14="http://schemas.microsoft.com/office/powerpoint/2010/main" val="18171762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accent4"/>
                </a:solidFill>
              </a:rPr>
              <a:t>Staying </a:t>
            </a:r>
            <a:r>
              <a:rPr lang="en-US" sz="3600" dirty="0">
                <a:solidFill>
                  <a:schemeClr val="accent4"/>
                </a:solidFill>
              </a:rPr>
              <a:t>in touch with customers       </a:t>
            </a:r>
          </a:p>
        </p:txBody>
      </p:sp>
      <p:sp>
        <p:nvSpPr>
          <p:cNvPr id="3" name="Content Placeholder 2"/>
          <p:cNvSpPr>
            <a:spLocks noGrp="1"/>
          </p:cNvSpPr>
          <p:nvPr>
            <p:ph idx="1"/>
          </p:nvPr>
        </p:nvSpPr>
        <p:spPr/>
        <p:txBody>
          <a:bodyPr>
            <a:normAutofit fontScale="92500" lnSpcReduction="10000"/>
          </a:bodyPr>
          <a:lstStyle/>
          <a:p>
            <a:pPr algn="just"/>
            <a:r>
              <a:rPr lang="en-US" b="0" dirty="0" smtClean="0"/>
              <a:t>During </a:t>
            </a:r>
            <a:r>
              <a:rPr lang="en-US" b="0" dirty="0"/>
              <a:t>your team’s customer visits, you form important relationships with the customers who give you valuable information you can use to develop successful new products. They’re useful to you in many ways during the visits; what you may not know is how useful they can be in the future. You have several reasons why your team members may want to contact these </a:t>
            </a:r>
            <a:r>
              <a:rPr lang="en-US" b="0" dirty="0" smtClean="0"/>
              <a:t>customers </a:t>
            </a:r>
            <a:r>
              <a:rPr lang="en-US" b="0" dirty="0"/>
              <a:t>in the future: </a:t>
            </a:r>
            <a:endParaRPr lang="en-US" b="0" dirty="0" smtClean="0"/>
          </a:p>
          <a:p>
            <a:pPr marL="342900" indent="-342900" algn="just">
              <a:buFont typeface="Courier New" panose="02070309020205020404" pitchFamily="49" charset="0"/>
              <a:buChar char="o"/>
            </a:pPr>
            <a:r>
              <a:rPr lang="en-US" b="0" dirty="0" smtClean="0"/>
              <a:t>You </a:t>
            </a:r>
            <a:r>
              <a:rPr lang="en-US" b="0" dirty="0"/>
              <a:t>may have questions about something you heard or failed to ask during the visit. At the end of the visit, a member of the team should ask the customer if you can call, e-mail, or write if you have additional questions.  </a:t>
            </a:r>
            <a:endParaRPr lang="en-US" b="0" dirty="0" smtClean="0"/>
          </a:p>
          <a:p>
            <a:pPr marL="342900" indent="-342900" algn="just">
              <a:buFont typeface="Courier New" panose="02070309020205020404" pitchFamily="49" charset="0"/>
              <a:buChar char="o"/>
            </a:pPr>
            <a:r>
              <a:rPr lang="en-US" b="0" dirty="0" smtClean="0"/>
              <a:t>You </a:t>
            </a:r>
            <a:r>
              <a:rPr lang="en-US" b="0" dirty="0"/>
              <a:t>may want customers to participate with you in future idea-generation sessions (see Chapter 5) or in another aspect of product development.  </a:t>
            </a:r>
            <a:endParaRPr lang="en-US" b="0" dirty="0" smtClean="0"/>
          </a:p>
          <a:p>
            <a:pPr marL="342900" indent="-342900" algn="just">
              <a:buFont typeface="Courier New" panose="02070309020205020404" pitchFamily="49" charset="0"/>
              <a:buChar char="o"/>
            </a:pPr>
            <a:r>
              <a:rPr lang="en-US" b="0" dirty="0" smtClean="0"/>
              <a:t>Some </a:t>
            </a:r>
            <a:r>
              <a:rPr lang="en-US" b="0" dirty="0"/>
              <a:t>customers could make perfect candidates for product or proto- type testing later in the development process (see Chapter 17).  </a:t>
            </a:r>
            <a:endParaRPr lang="en-US" b="0" dirty="0" smtClean="0"/>
          </a:p>
          <a:p>
            <a:pPr marL="342900" indent="-342900" algn="just">
              <a:buFont typeface="Courier New" panose="02070309020205020404" pitchFamily="49" charset="0"/>
              <a:buChar char="o"/>
            </a:pPr>
            <a:r>
              <a:rPr lang="en-US" b="0" dirty="0" smtClean="0"/>
              <a:t>Customers </a:t>
            </a:r>
            <a:r>
              <a:rPr lang="en-US" b="0" dirty="0"/>
              <a:t>might participate in advertising or promotional campaigns. </a:t>
            </a:r>
            <a:endParaRPr lang="en-US" dirty="0"/>
          </a:p>
        </p:txBody>
      </p:sp>
    </p:spTree>
    <p:extLst>
      <p:ext uri="{BB962C8B-B14F-4D97-AF65-F5344CB8AC3E}">
        <p14:creationId xmlns:p14="http://schemas.microsoft.com/office/powerpoint/2010/main" val="140761875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609600" y="1447279"/>
            <a:ext cx="10972800" cy="2210321"/>
          </a:xfrm>
          <a:prstGeom prst="roundRect">
            <a:avLst>
              <a:gd name="adj" fmla="val 50000"/>
            </a:avLst>
          </a:prstGeom>
          <a:solidFill>
            <a:srgbClr val="FF0000"/>
          </a:solidFill>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6" name="Title 5"/>
          <p:cNvSpPr>
            <a:spLocks noGrp="1"/>
          </p:cNvSpPr>
          <p:nvPr>
            <p:ph type="title"/>
          </p:nvPr>
        </p:nvSpPr>
        <p:spPr>
          <a:xfrm>
            <a:off x="1295400" y="685800"/>
            <a:ext cx="9982200" cy="26670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1308100" indent="-1308100"/>
            <a:r>
              <a:rPr lang="en-US" sz="4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4.5 	Distilling </a:t>
            </a:r>
            <a:r>
              <a:rPr lang="en-US" sz="4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Results: Images and Requirements  </a:t>
            </a:r>
            <a:endParaRPr lang="id-ID" sz="4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2983093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81000" y="533400"/>
            <a:ext cx="2667000" cy="1066800"/>
          </a:xfrm>
          <a:prstGeom prst="roundRect">
            <a:avLst>
              <a:gd name="adj" fmla="val 50000"/>
            </a:avLst>
          </a:prstGeom>
          <a:solidFill>
            <a:schemeClr val="accent6">
              <a:lumMod val="40000"/>
              <a:lumOff val="60000"/>
            </a:schemeClr>
          </a:solidFill>
          <a:scene3d>
            <a:camera prst="orthographicFront"/>
            <a:lightRig rig="threePt" dir="t"/>
          </a:scene3d>
          <a:sp3d>
            <a:bevelT prst="slope"/>
          </a:sp3d>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solidFill>
                  <a:srgbClr val="FFFF00"/>
                </a:solidFill>
              </a:rPr>
              <a:t>Intro</a:t>
            </a:r>
            <a:endParaRPr lang="en-US" dirty="0">
              <a:solidFill>
                <a:srgbClr val="FFFF00"/>
              </a:solidFill>
            </a:endParaRPr>
          </a:p>
        </p:txBody>
      </p:sp>
      <p:sp>
        <p:nvSpPr>
          <p:cNvPr id="5" name="Content Placeholder 4"/>
          <p:cNvSpPr>
            <a:spLocks noGrp="1"/>
          </p:cNvSpPr>
          <p:nvPr>
            <p:ph idx="1"/>
          </p:nvPr>
        </p:nvSpPr>
        <p:spPr/>
        <p:txBody>
          <a:bodyPr/>
          <a:lstStyle/>
          <a:p>
            <a:pPr indent="457200" algn="just"/>
            <a:r>
              <a:rPr lang="en-US" b="0" dirty="0" smtClean="0"/>
              <a:t>Visiting </a:t>
            </a:r>
            <a:r>
              <a:rPr lang="en-US" b="0" dirty="0"/>
              <a:t>customers to gather product information is like drinking from a fire hose. No, really! Each visit may produce 20 or more pages of transcribed notes and observations, complete with photos, insights, and images. What’s your team supposed </a:t>
            </a:r>
            <a:r>
              <a:rPr lang="en-US" b="0" dirty="0" smtClean="0"/>
              <a:t>to </a:t>
            </a:r>
            <a:r>
              <a:rPr lang="en-US" b="0" dirty="0"/>
              <a:t>do with all this information? </a:t>
            </a:r>
            <a:endParaRPr lang="en-US" b="0" dirty="0" smtClean="0"/>
          </a:p>
          <a:p>
            <a:pPr indent="457200" algn="just"/>
            <a:r>
              <a:rPr lang="en-US" b="0" dirty="0" smtClean="0"/>
              <a:t>Lucky </a:t>
            </a:r>
            <a:r>
              <a:rPr lang="en-US" b="0" dirty="0"/>
              <a:t>for you, in the sections that follow, we show you how to organize the information and shape it into a form that your team can use and share. We concentrate on two kinds of information: images of the customers’ </a:t>
            </a:r>
            <a:r>
              <a:rPr lang="en-US" b="0" dirty="0" smtClean="0"/>
              <a:t>environments </a:t>
            </a:r>
            <a:r>
              <a:rPr lang="en-US" b="0" dirty="0"/>
              <a:t>and what your customers want or need — the “customer requirements.” </a:t>
            </a:r>
            <a:endParaRPr lang="en-US" dirty="0"/>
          </a:p>
        </p:txBody>
      </p:sp>
    </p:spTree>
    <p:extLst>
      <p:ext uri="{BB962C8B-B14F-4D97-AF65-F5344CB8AC3E}">
        <p14:creationId xmlns:p14="http://schemas.microsoft.com/office/powerpoint/2010/main" val="21005451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accent4"/>
                </a:solidFill>
              </a:rPr>
              <a:t>Organizing </a:t>
            </a:r>
            <a:r>
              <a:rPr lang="en-US" sz="3600" dirty="0">
                <a:solidFill>
                  <a:schemeClr val="accent4"/>
                </a:solidFill>
              </a:rPr>
              <a:t>the image information       </a:t>
            </a:r>
          </a:p>
        </p:txBody>
      </p:sp>
      <p:sp>
        <p:nvSpPr>
          <p:cNvPr id="3" name="Content Placeholder 2"/>
          <p:cNvSpPr>
            <a:spLocks noGrp="1"/>
          </p:cNvSpPr>
          <p:nvPr>
            <p:ph idx="1"/>
          </p:nvPr>
        </p:nvSpPr>
        <p:spPr/>
        <p:txBody>
          <a:bodyPr>
            <a:normAutofit/>
          </a:bodyPr>
          <a:lstStyle/>
          <a:p>
            <a:pPr indent="457200"/>
            <a:r>
              <a:rPr lang="en-US" b="0" dirty="0" smtClean="0"/>
              <a:t>What </a:t>
            </a:r>
            <a:r>
              <a:rPr lang="en-US" b="0" dirty="0"/>
              <a:t>to do with all the gathered images from the customer visits? In a list, all by themselves, they don’t make much sense. At best, they’re contradictory — they show the confusion and richness of the real world. </a:t>
            </a:r>
            <a:endParaRPr lang="en-US" b="0" dirty="0" smtClean="0"/>
          </a:p>
          <a:p>
            <a:pPr indent="457200"/>
            <a:r>
              <a:rPr lang="en-US" b="0" dirty="0" smtClean="0"/>
              <a:t>The </a:t>
            </a:r>
            <a:r>
              <a:rPr lang="en-US" b="0" dirty="0"/>
              <a:t>following sections explain how your team can assemble the images and then shape them so that the team members, and others, can use the images to deepen their understanding of customers. </a:t>
            </a:r>
            <a:endParaRPr lang="en-US" dirty="0"/>
          </a:p>
        </p:txBody>
      </p:sp>
    </p:spTree>
    <p:extLst>
      <p:ext uri="{BB962C8B-B14F-4D97-AF65-F5344CB8AC3E}">
        <p14:creationId xmlns:p14="http://schemas.microsoft.com/office/powerpoint/2010/main" val="120435104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0" i="1" dirty="0" smtClean="0">
                <a:solidFill>
                  <a:srgbClr val="FFFF00"/>
                </a:solidFill>
                <a:latin typeface="Bookman Old Style" panose="02050604050505020204" pitchFamily="18" charset="0"/>
              </a:rPr>
              <a:t>Writing </a:t>
            </a:r>
            <a:r>
              <a:rPr lang="en-US" sz="3200" b="0" i="1" dirty="0">
                <a:solidFill>
                  <a:srgbClr val="FFFF00"/>
                </a:solidFill>
                <a:latin typeface="Bookman Old Style" panose="02050604050505020204" pitchFamily="18" charset="0"/>
              </a:rPr>
              <a:t>and assembling the images    </a:t>
            </a:r>
          </a:p>
        </p:txBody>
      </p:sp>
      <p:sp>
        <p:nvSpPr>
          <p:cNvPr id="3" name="Content Placeholder 2"/>
          <p:cNvSpPr>
            <a:spLocks noGrp="1"/>
          </p:cNvSpPr>
          <p:nvPr>
            <p:ph idx="1"/>
          </p:nvPr>
        </p:nvSpPr>
        <p:spPr/>
        <p:txBody>
          <a:bodyPr>
            <a:normAutofit fontScale="92500" lnSpcReduction="10000"/>
          </a:bodyPr>
          <a:lstStyle/>
          <a:p>
            <a:r>
              <a:rPr lang="en-US" b="0" dirty="0" smtClean="0"/>
              <a:t>The </a:t>
            </a:r>
            <a:r>
              <a:rPr lang="en-US" b="0" dirty="0"/>
              <a:t>first step in organizing and shaping visit information is to generate a simple list of the images. By listing the images, you give the team members and others access to a rich repository of customer information. The best time for the visit team to identify and select images is right after each visit. </a:t>
            </a:r>
            <a:endParaRPr lang="en-US" b="0" dirty="0" smtClean="0"/>
          </a:p>
          <a:p>
            <a:endParaRPr lang="en-US" b="0" dirty="0"/>
          </a:p>
          <a:p>
            <a:r>
              <a:rPr lang="en-US" b="0" dirty="0"/>
              <a:t>The following list presents some examples of images from customer visits: </a:t>
            </a:r>
          </a:p>
          <a:p>
            <a:pPr marL="342900" indent="-342900">
              <a:buFont typeface="Courier New" panose="02070309020205020404" pitchFamily="49" charset="0"/>
              <a:buChar char="o"/>
            </a:pPr>
            <a:r>
              <a:rPr lang="en-US" b="0" dirty="0" smtClean="0"/>
              <a:t>“</a:t>
            </a:r>
            <a:r>
              <a:rPr lang="en-US" b="0" dirty="0"/>
              <a:t>A doctor climbing on a filing cabinet to get a picture.” Quote from a camera manufacturer on a visit to a doctor’s office to find out how dental surgeons document operations. </a:t>
            </a:r>
            <a:endParaRPr lang="en-US" b="0" dirty="0" smtClean="0"/>
          </a:p>
          <a:p>
            <a:pPr marL="342900" indent="-342900">
              <a:buFont typeface="Courier New" panose="02070309020205020404" pitchFamily="49" charset="0"/>
              <a:buChar char="o"/>
            </a:pPr>
            <a:r>
              <a:rPr lang="en-US" b="0" dirty="0" smtClean="0"/>
              <a:t>“</a:t>
            </a:r>
            <a:r>
              <a:rPr lang="en-US" b="0" dirty="0"/>
              <a:t>I make a complete mess pipetting solution into the receptacles.” Quote from a customer of a manufacturer of blood analyzers. </a:t>
            </a:r>
            <a:endParaRPr lang="en-US" b="0" dirty="0" smtClean="0"/>
          </a:p>
          <a:p>
            <a:pPr marL="342900" indent="-342900">
              <a:buFont typeface="Courier New" panose="02070309020205020404" pitchFamily="49" charset="0"/>
              <a:buChar char="o"/>
            </a:pPr>
            <a:r>
              <a:rPr lang="en-US" b="0" dirty="0" smtClean="0"/>
              <a:t>“</a:t>
            </a:r>
            <a:r>
              <a:rPr lang="en-US" b="0" dirty="0"/>
              <a:t>I’m spending too much time learning new applications — I’m frustrated!” Quote from a customer of a software manufacturer. </a:t>
            </a:r>
            <a:endParaRPr lang="en-US" dirty="0"/>
          </a:p>
        </p:txBody>
      </p:sp>
    </p:spTree>
    <p:extLst>
      <p:ext uri="{BB962C8B-B14F-4D97-AF65-F5344CB8AC3E}">
        <p14:creationId xmlns:p14="http://schemas.microsoft.com/office/powerpoint/2010/main" val="190947374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0" i="1" dirty="0" smtClean="0">
                <a:solidFill>
                  <a:srgbClr val="FFFF00"/>
                </a:solidFill>
                <a:latin typeface="Bookman Old Style" panose="02050604050505020204" pitchFamily="18" charset="0"/>
              </a:rPr>
              <a:t>Grouping </a:t>
            </a:r>
            <a:r>
              <a:rPr lang="en-US" sz="3200" b="0" i="1" dirty="0">
                <a:solidFill>
                  <a:srgbClr val="FFFF00"/>
                </a:solidFill>
                <a:latin typeface="Bookman Old Style" panose="02050604050505020204" pitchFamily="18" charset="0"/>
              </a:rPr>
              <a:t>and mapping the images     </a:t>
            </a:r>
          </a:p>
        </p:txBody>
      </p:sp>
      <p:sp>
        <p:nvSpPr>
          <p:cNvPr id="3" name="Content Placeholder 2"/>
          <p:cNvSpPr>
            <a:spLocks noGrp="1"/>
          </p:cNvSpPr>
          <p:nvPr>
            <p:ph idx="1"/>
          </p:nvPr>
        </p:nvSpPr>
        <p:spPr/>
        <p:txBody>
          <a:bodyPr>
            <a:normAutofit/>
          </a:bodyPr>
          <a:lstStyle/>
          <a:p>
            <a:r>
              <a:rPr lang="en-US" b="0" dirty="0" smtClean="0"/>
              <a:t>After </a:t>
            </a:r>
            <a:r>
              <a:rPr lang="en-US" b="0" dirty="0"/>
              <a:t>the visit team has identified the important images from the customer visits and written them on sticky notes, the next step is to group the images so that team members can begin to see some patterns. </a:t>
            </a:r>
          </a:p>
          <a:p>
            <a:r>
              <a:rPr lang="en-US" b="0" dirty="0" smtClean="0"/>
              <a:t>Call </a:t>
            </a:r>
            <a:r>
              <a:rPr lang="en-US" b="0" dirty="0"/>
              <a:t>a team meeting and follow these steps to bring some order to your images: </a:t>
            </a:r>
            <a:endParaRPr lang="en-US" b="0" dirty="0" smtClean="0"/>
          </a:p>
          <a:p>
            <a:pPr marL="457200" indent="-457200">
              <a:buAutoNum type="arabicPeriod"/>
            </a:pPr>
            <a:r>
              <a:rPr lang="en-US" dirty="0" smtClean="0"/>
              <a:t>Sort </a:t>
            </a:r>
            <a:r>
              <a:rPr lang="en-US" dirty="0"/>
              <a:t>and group the images. </a:t>
            </a:r>
            <a:r>
              <a:rPr lang="en-US" b="0" dirty="0"/>
              <a:t>You can follow this process: </a:t>
            </a:r>
            <a:endParaRPr lang="en-US" b="0" dirty="0" smtClean="0"/>
          </a:p>
          <a:p>
            <a:pPr marL="915988" lvl="1" indent="-457200">
              <a:buFont typeface="+mj-lt"/>
              <a:buAutoNum type="alphaLcPeriod"/>
            </a:pPr>
            <a:r>
              <a:rPr lang="en-US" dirty="0" smtClean="0"/>
              <a:t>Post </a:t>
            </a:r>
            <a:r>
              <a:rPr lang="en-US" dirty="0"/>
              <a:t>the sticky notes on a blank wall, on wall charts, or on dry- erase boards. </a:t>
            </a:r>
            <a:r>
              <a:rPr lang="en-US" b="0" dirty="0"/>
              <a:t>Make sure the sticky sides of the notes are on top! </a:t>
            </a:r>
            <a:endParaRPr lang="en-US" b="0" dirty="0" smtClean="0"/>
          </a:p>
          <a:p>
            <a:pPr marL="915988" lvl="1" indent="-457200">
              <a:buFont typeface="+mj-lt"/>
              <a:buAutoNum type="alphaLcPeriod"/>
            </a:pPr>
            <a:r>
              <a:rPr lang="en-US" dirty="0" smtClean="0"/>
              <a:t>Weed </a:t>
            </a:r>
            <a:r>
              <a:rPr lang="en-US" dirty="0"/>
              <a:t>out duplications. We prefer to put duplications in a stack instead of tossing them out so that we don’t lose wording that may come in handy later. </a:t>
            </a:r>
            <a:endParaRPr lang="en-US" dirty="0" smtClean="0"/>
          </a:p>
          <a:p>
            <a:pPr marL="915988" lvl="1" indent="-457200">
              <a:buFont typeface="+mj-lt"/>
              <a:buAutoNum type="alphaLcPeriod"/>
            </a:pPr>
            <a:r>
              <a:rPr lang="en-US" dirty="0" smtClean="0"/>
              <a:t>Group </a:t>
            </a:r>
            <a:r>
              <a:rPr lang="en-US" dirty="0"/>
              <a:t>the images. At this point, it’s okay to group them logically. </a:t>
            </a:r>
          </a:p>
        </p:txBody>
      </p:sp>
    </p:spTree>
    <p:extLst>
      <p:ext uri="{BB962C8B-B14F-4D97-AF65-F5344CB8AC3E}">
        <p14:creationId xmlns:p14="http://schemas.microsoft.com/office/powerpoint/2010/main" val="39062299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0" i="1" dirty="0" smtClean="0">
                <a:solidFill>
                  <a:srgbClr val="FFFF00"/>
                </a:solidFill>
                <a:latin typeface="Bookman Old Style" panose="02050604050505020204" pitchFamily="18" charset="0"/>
              </a:rPr>
              <a:t>Grouping </a:t>
            </a:r>
            <a:r>
              <a:rPr lang="en-US" sz="3200" b="0" i="1" dirty="0">
                <a:solidFill>
                  <a:srgbClr val="FFFF00"/>
                </a:solidFill>
                <a:latin typeface="Bookman Old Style" panose="02050604050505020204" pitchFamily="18" charset="0"/>
              </a:rPr>
              <a:t>and mapping the images     </a:t>
            </a:r>
          </a:p>
        </p:txBody>
      </p:sp>
      <p:sp>
        <p:nvSpPr>
          <p:cNvPr id="3" name="Content Placeholder 2"/>
          <p:cNvSpPr>
            <a:spLocks noGrp="1"/>
          </p:cNvSpPr>
          <p:nvPr>
            <p:ph idx="1"/>
          </p:nvPr>
        </p:nvSpPr>
        <p:spPr/>
        <p:txBody>
          <a:bodyPr>
            <a:normAutofit/>
          </a:bodyPr>
          <a:lstStyle/>
          <a:p>
            <a:pPr marL="520700" indent="-520700">
              <a:buFont typeface="+mj-lt"/>
              <a:buAutoNum type="arabicPeriod" startAt="2"/>
            </a:pPr>
            <a:r>
              <a:rPr lang="en-US" dirty="0" smtClean="0"/>
              <a:t>Reduce </a:t>
            </a:r>
            <a:r>
              <a:rPr lang="en-US" dirty="0"/>
              <a:t>the number of images. </a:t>
            </a:r>
            <a:endParaRPr lang="en-US" b="0" dirty="0"/>
          </a:p>
          <a:p>
            <a:pPr marL="520700"/>
            <a:r>
              <a:rPr lang="en-US" b="0" dirty="0"/>
              <a:t>Each team member puts a check on all the images she or he wants to include in the final count. When that round is done, eliminate all the images with no checks, and repeat the process. Take off all the images with one check, and do a third round. Your goal is to identify 25 to 30 images. Keep the earlier round losers in your team documentation. </a:t>
            </a:r>
            <a:endParaRPr lang="en-US" b="0" dirty="0" smtClean="0"/>
          </a:p>
          <a:p>
            <a:pPr marL="520700" indent="-520700">
              <a:buFont typeface="+mj-lt"/>
              <a:buAutoNum type="arabicPeriod" startAt="3"/>
            </a:pPr>
            <a:r>
              <a:rPr lang="en-US" dirty="0"/>
              <a:t>Start grouping the </a:t>
            </a:r>
            <a:r>
              <a:rPr lang="en-US" dirty="0" smtClean="0"/>
              <a:t>selected </a:t>
            </a:r>
            <a:r>
              <a:rPr lang="en-US" dirty="0"/>
              <a:t>25 to 30 images. </a:t>
            </a:r>
          </a:p>
          <a:p>
            <a:pPr marL="520700"/>
            <a:r>
              <a:rPr lang="en-US" b="0" dirty="0" smtClean="0"/>
              <a:t>“</a:t>
            </a:r>
            <a:r>
              <a:rPr lang="en-US" b="0" dirty="0"/>
              <a:t>WAIT! Not that way!” Most people will want to group the images by obvious properties or characteristics — which ones talk about paint and which ones talk about wallpaper, or which ones happened to old patients and which to younger ones, for instance. That’s how our little logical minds usually work. </a:t>
            </a:r>
            <a:endParaRPr lang="en-US" dirty="0"/>
          </a:p>
        </p:txBody>
      </p:sp>
    </p:spTree>
    <p:extLst>
      <p:ext uri="{BB962C8B-B14F-4D97-AF65-F5344CB8AC3E}">
        <p14:creationId xmlns:p14="http://schemas.microsoft.com/office/powerpoint/2010/main" val="30416278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0" i="1" dirty="0" smtClean="0">
                <a:solidFill>
                  <a:srgbClr val="FFFF00"/>
                </a:solidFill>
                <a:latin typeface="Bookman Old Style" panose="02050604050505020204" pitchFamily="18" charset="0"/>
              </a:rPr>
              <a:t>Grouping </a:t>
            </a:r>
            <a:r>
              <a:rPr lang="en-US" sz="3200" b="0" i="1" dirty="0">
                <a:solidFill>
                  <a:srgbClr val="FFFF00"/>
                </a:solidFill>
                <a:latin typeface="Bookman Old Style" panose="02050604050505020204" pitchFamily="18" charset="0"/>
              </a:rPr>
              <a:t>and mapping the images     </a:t>
            </a:r>
          </a:p>
        </p:txBody>
      </p:sp>
      <p:sp>
        <p:nvSpPr>
          <p:cNvPr id="3" name="Content Placeholder 2"/>
          <p:cNvSpPr>
            <a:spLocks noGrp="1"/>
          </p:cNvSpPr>
          <p:nvPr>
            <p:ph idx="1"/>
          </p:nvPr>
        </p:nvSpPr>
        <p:spPr/>
        <p:txBody>
          <a:bodyPr>
            <a:normAutofit/>
          </a:bodyPr>
          <a:lstStyle/>
          <a:p>
            <a:pPr marL="457200" indent="-457200">
              <a:buFont typeface="+mj-lt"/>
              <a:buAutoNum type="arabicPeriod" startAt="4"/>
            </a:pPr>
            <a:r>
              <a:rPr lang="en-US" dirty="0" smtClean="0"/>
              <a:t>Label </a:t>
            </a:r>
            <a:r>
              <a:rPr lang="en-US" dirty="0"/>
              <a:t>each group — with images that give the flavors of the images in each group, if possible. </a:t>
            </a:r>
            <a:endParaRPr lang="en-US" dirty="0" smtClean="0"/>
          </a:p>
          <a:p>
            <a:pPr marL="457200" indent="-457200">
              <a:buFont typeface="+mj-lt"/>
              <a:buAutoNum type="arabicPeriod" startAt="4"/>
            </a:pPr>
            <a:r>
              <a:rPr lang="en-US" dirty="0" smtClean="0"/>
              <a:t>Repeat </a:t>
            </a:r>
            <a:r>
              <a:rPr lang="en-US" dirty="0"/>
              <a:t>Steps 3 and 4, if necessary, until you have five to seven groups. </a:t>
            </a:r>
            <a:endParaRPr lang="en-US" dirty="0" smtClean="0"/>
          </a:p>
          <a:p>
            <a:pPr marL="457200" indent="-457200">
              <a:buFont typeface="+mj-lt"/>
              <a:buAutoNum type="arabicPeriod" startAt="4"/>
            </a:pPr>
            <a:r>
              <a:rPr lang="en-US" dirty="0" smtClean="0"/>
              <a:t>Paste </a:t>
            </a:r>
            <a:r>
              <a:rPr lang="en-US" dirty="0"/>
              <a:t>all the groups formed by sticky notes on flip chart pages to form a map, and decorate your map with real images. </a:t>
            </a:r>
          </a:p>
        </p:txBody>
      </p:sp>
    </p:spTree>
    <p:extLst>
      <p:ext uri="{BB962C8B-B14F-4D97-AF65-F5344CB8AC3E}">
        <p14:creationId xmlns:p14="http://schemas.microsoft.com/office/powerpoint/2010/main" val="80639832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accent4"/>
                </a:solidFill>
              </a:rPr>
              <a:t>Writing </a:t>
            </a:r>
            <a:r>
              <a:rPr lang="en-US" sz="3600" dirty="0">
                <a:solidFill>
                  <a:schemeClr val="accent4"/>
                </a:solidFill>
              </a:rPr>
              <a:t>product requirements: What does your customer want?        </a:t>
            </a:r>
          </a:p>
        </p:txBody>
      </p:sp>
      <p:sp>
        <p:nvSpPr>
          <p:cNvPr id="3" name="Content Placeholder 2"/>
          <p:cNvSpPr>
            <a:spLocks noGrp="1"/>
          </p:cNvSpPr>
          <p:nvPr>
            <p:ph idx="1"/>
          </p:nvPr>
        </p:nvSpPr>
        <p:spPr/>
        <p:txBody>
          <a:bodyPr>
            <a:normAutofit fontScale="85000" lnSpcReduction="20000"/>
          </a:bodyPr>
          <a:lstStyle/>
          <a:p>
            <a:r>
              <a:rPr lang="en-US" b="0" dirty="0" smtClean="0"/>
              <a:t>Now </a:t>
            </a:r>
            <a:r>
              <a:rPr lang="en-US" b="0" dirty="0"/>
              <a:t>that your customer visit teams have completed the visits, gathered information, and mapped the images, your team is ready to identify clear customer requirements. Things your customers desire in a product. Things that make the difference in your customers’ buying decisions. Things you want to concentrate on providing. </a:t>
            </a:r>
            <a:endParaRPr lang="en-US" b="0" dirty="0" smtClean="0"/>
          </a:p>
          <a:p>
            <a:r>
              <a:rPr lang="en-US" b="0" dirty="0" smtClean="0"/>
              <a:t>The </a:t>
            </a:r>
            <a:r>
              <a:rPr lang="en-US" b="0" dirty="0"/>
              <a:t>following list conveys what the visit team should do to create customer requirements from the information they’ve gathered: </a:t>
            </a:r>
          </a:p>
          <a:p>
            <a:pPr marL="457200" indent="-457200">
              <a:buAutoNum type="arabicPeriod"/>
            </a:pPr>
            <a:r>
              <a:rPr lang="en-US" b="0" dirty="0" smtClean="0"/>
              <a:t>Go </a:t>
            </a:r>
            <a:r>
              <a:rPr lang="en-US" b="0" dirty="0"/>
              <a:t>through each transcript from the visits and pull out any require- </a:t>
            </a:r>
            <a:r>
              <a:rPr lang="en-US" b="0" dirty="0" err="1"/>
              <a:t>ments</a:t>
            </a:r>
            <a:r>
              <a:rPr lang="en-US" b="0" dirty="0"/>
              <a:t> you find. </a:t>
            </a:r>
            <a:endParaRPr lang="en-US" b="0" dirty="0" smtClean="0"/>
          </a:p>
          <a:p>
            <a:pPr marL="457200" indent="-457200"/>
            <a:r>
              <a:rPr lang="en-US" b="0" dirty="0" smtClean="0"/>
              <a:t>2</a:t>
            </a:r>
            <a:r>
              <a:rPr lang="en-US" b="0" dirty="0"/>
              <a:t>. </a:t>
            </a:r>
            <a:r>
              <a:rPr lang="en-US" b="0" dirty="0" smtClean="0"/>
              <a:t>	Use </a:t>
            </a:r>
            <a:r>
              <a:rPr lang="en-US" b="0" dirty="0"/>
              <a:t>the image map (see the previous section) to shed light on other statements — complaints, suggestions, and so forth — that may yield requirements. </a:t>
            </a:r>
            <a:endParaRPr lang="en-US" b="0" dirty="0" smtClean="0"/>
          </a:p>
          <a:p>
            <a:pPr marL="457200" indent="-457200"/>
            <a:r>
              <a:rPr lang="en-US" b="0" dirty="0" smtClean="0"/>
              <a:t>3</a:t>
            </a:r>
            <a:r>
              <a:rPr lang="en-US" b="0" dirty="0"/>
              <a:t>. </a:t>
            </a:r>
            <a:r>
              <a:rPr lang="en-US" b="0" dirty="0" smtClean="0"/>
              <a:t>	Write </a:t>
            </a:r>
            <a:r>
              <a:rPr lang="en-US" b="0" dirty="0"/>
              <a:t>clear requirements — one per sticky note. </a:t>
            </a:r>
            <a:endParaRPr lang="en-US" b="0" dirty="0" smtClean="0"/>
          </a:p>
          <a:p>
            <a:pPr marL="457200"/>
            <a:r>
              <a:rPr lang="en-US" b="0" dirty="0" smtClean="0"/>
              <a:t>• </a:t>
            </a:r>
            <a:r>
              <a:rPr lang="en-US" b="0" dirty="0"/>
              <a:t>Each requirement should start with “I can. </a:t>
            </a:r>
            <a:endParaRPr lang="en-US" b="0" dirty="0" smtClean="0"/>
          </a:p>
          <a:p>
            <a:pPr marL="457200"/>
            <a:r>
              <a:rPr lang="en-US" b="0" dirty="0" smtClean="0"/>
              <a:t>• </a:t>
            </a:r>
            <a:r>
              <a:rPr lang="en-US" b="0" dirty="0"/>
              <a:t>The requirement shouldn’t contain or imply a solution. </a:t>
            </a:r>
            <a:endParaRPr lang="en-US" b="0" dirty="0" smtClean="0"/>
          </a:p>
          <a:p>
            <a:pPr marL="457200"/>
            <a:r>
              <a:rPr lang="en-US" b="0" dirty="0" smtClean="0"/>
              <a:t>• </a:t>
            </a:r>
            <a:r>
              <a:rPr lang="en-US" b="0" dirty="0"/>
              <a:t>The requirement should be as specific and clear as possible. </a:t>
            </a:r>
            <a:endParaRPr lang="en-US" b="0" dirty="0" smtClean="0"/>
          </a:p>
          <a:p>
            <a:pPr marL="457200"/>
            <a:r>
              <a:rPr lang="en-US" b="0" dirty="0" smtClean="0"/>
              <a:t>• </a:t>
            </a:r>
            <a:r>
              <a:rPr lang="en-US" b="0" dirty="0"/>
              <a:t>The requirement should be positive. </a:t>
            </a:r>
          </a:p>
          <a:p>
            <a:pPr marL="457200" indent="-457200"/>
            <a:r>
              <a:rPr lang="en-US" b="0" dirty="0"/>
              <a:t>4. </a:t>
            </a:r>
            <a:r>
              <a:rPr lang="en-US" b="0" dirty="0" smtClean="0"/>
              <a:t>	Group</a:t>
            </a:r>
            <a:r>
              <a:rPr lang="en-US" b="0" dirty="0"/>
              <a:t>, select, and organize the requirements. </a:t>
            </a:r>
          </a:p>
        </p:txBody>
      </p:sp>
    </p:spTree>
    <p:extLst>
      <p:ext uri="{BB962C8B-B14F-4D97-AF65-F5344CB8AC3E}">
        <p14:creationId xmlns:p14="http://schemas.microsoft.com/office/powerpoint/2010/main" val="16872133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3" y="304800"/>
            <a:ext cx="12199883" cy="6345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46447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609600" y="1447279"/>
            <a:ext cx="10972800" cy="2210321"/>
          </a:xfrm>
          <a:prstGeom prst="roundRect">
            <a:avLst>
              <a:gd name="adj" fmla="val 50000"/>
            </a:avLst>
          </a:prstGeom>
          <a:solidFill>
            <a:srgbClr val="FF0000"/>
          </a:solidFill>
          <a:scene3d>
            <a:camera prst="orthographicFront"/>
            <a:lightRig rig="threePt" dir="t"/>
          </a:scene3d>
          <a:sp3d>
            <a:bevelT w="254000" h="95250" prst="artDeco"/>
          </a:sp3d>
        </p:spPr>
        <p:style>
          <a:lnRef idx="0">
            <a:schemeClr val="accent3"/>
          </a:lnRef>
          <a:fillRef idx="3">
            <a:schemeClr val="accent3"/>
          </a:fillRef>
          <a:effectRef idx="3">
            <a:schemeClr val="accent3"/>
          </a:effectRef>
          <a:fontRef idx="minor">
            <a:schemeClr val="lt1"/>
          </a:fontRef>
        </p:style>
        <p:txBody>
          <a:bodyPr rtlCol="0" anchor="ctr">
            <a:sp3d extrusionH="57150" contourW="12700">
              <a:bevelT w="355600" h="336550" prst="artDeco"/>
              <a:bevelB w="139700" h="38100" prst="artDeco"/>
              <a:extrusionClr>
                <a:schemeClr val="bg1"/>
              </a:extrusionClr>
              <a:contourClr>
                <a:schemeClr val="tx1"/>
              </a:contourClr>
            </a:sp3d>
          </a:bodyPr>
          <a:lstStyle/>
          <a:p>
            <a:pPr algn="ctr"/>
            <a:endParaRPr lang="id-ID"/>
          </a:p>
        </p:txBody>
      </p:sp>
      <p:sp>
        <p:nvSpPr>
          <p:cNvPr id="6" name="Title 5"/>
          <p:cNvSpPr>
            <a:spLocks noGrp="1"/>
          </p:cNvSpPr>
          <p:nvPr>
            <p:ph type="title"/>
          </p:nvPr>
        </p:nvSpPr>
        <p:spPr>
          <a:xfrm>
            <a:off x="1295400" y="685800"/>
            <a:ext cx="9982200" cy="26670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1371600" indent="-1371600"/>
            <a:r>
              <a:rPr lang="en-US" sz="4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4.6 	Quantifying </a:t>
            </a:r>
            <a:r>
              <a:rPr lang="en-US" sz="4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Results of the Customer Visit Program  </a:t>
            </a:r>
            <a:endParaRPr lang="id-ID" sz="4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3172441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81000" y="457200"/>
            <a:ext cx="2590800" cy="1219200"/>
          </a:xfrm>
          <a:prstGeom prst="roundRect">
            <a:avLst>
              <a:gd name="adj" fmla="val 50000"/>
            </a:avLst>
          </a:prstGeom>
          <a:solidFill>
            <a:schemeClr val="accent6">
              <a:lumMod val="40000"/>
              <a:lumOff val="60000"/>
            </a:schemeClr>
          </a:solidFill>
          <a:scene3d>
            <a:camera prst="orthographicFront"/>
            <a:lightRig rig="threePt" dir="t"/>
          </a:scene3d>
          <a:sp3d>
            <a:bevelT w="101600" prst="riblet"/>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t>Intro</a:t>
            </a:r>
            <a:endParaRPr lang="en-US" dirty="0"/>
          </a:p>
        </p:txBody>
      </p:sp>
      <p:sp>
        <p:nvSpPr>
          <p:cNvPr id="5" name="Content Placeholder 4"/>
          <p:cNvSpPr>
            <a:spLocks noGrp="1"/>
          </p:cNvSpPr>
          <p:nvPr>
            <p:ph idx="1"/>
          </p:nvPr>
        </p:nvSpPr>
        <p:spPr/>
        <p:txBody>
          <a:bodyPr/>
          <a:lstStyle/>
          <a:p>
            <a:r>
              <a:rPr lang="en-US" b="0" dirty="0" smtClean="0"/>
              <a:t>Before </a:t>
            </a:r>
            <a:r>
              <a:rPr lang="en-US" b="0" dirty="0"/>
              <a:t>your product development team depends too heavily on the research you’ve done with customers — known as </a:t>
            </a:r>
            <a:r>
              <a:rPr lang="en-US" b="0" i="1" dirty="0"/>
              <a:t>qualitative research </a:t>
            </a:r>
            <a:r>
              <a:rPr lang="en-US" b="0" dirty="0"/>
              <a:t>— you should do </a:t>
            </a:r>
            <a:r>
              <a:rPr lang="en-US" b="0" i="1" dirty="0"/>
              <a:t>quantitative </a:t>
            </a:r>
            <a:r>
              <a:rPr lang="en-US" b="0" dirty="0"/>
              <a:t>checks. You want to make sure that a sufficiently large number of customers value the customer requirements you’ve identified to make it worthwhile to design products to accomplish them. You also want to know which of the identified requirements are most important to your customers</a:t>
            </a:r>
            <a:r>
              <a:rPr lang="en-US" b="0" dirty="0" smtClean="0"/>
              <a:t>.</a:t>
            </a:r>
          </a:p>
          <a:p>
            <a:r>
              <a:rPr lang="en-US" b="0" dirty="0" smtClean="0"/>
              <a:t>Your </a:t>
            </a:r>
            <a:r>
              <a:rPr lang="en-US" b="0" dirty="0"/>
              <a:t>company’s marketing or market research department should be able to help your visit team conduct research that’s statistically valid. Here are a couple approaches we’ve used:</a:t>
            </a:r>
            <a:endParaRPr lang="en-US" dirty="0"/>
          </a:p>
        </p:txBody>
      </p:sp>
    </p:spTree>
    <p:extLst>
      <p:ext uri="{BB962C8B-B14F-4D97-AF65-F5344CB8AC3E}">
        <p14:creationId xmlns:p14="http://schemas.microsoft.com/office/powerpoint/2010/main" val="236834404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81000" y="457200"/>
            <a:ext cx="2590800" cy="1219200"/>
          </a:xfrm>
          <a:prstGeom prst="roundRect">
            <a:avLst>
              <a:gd name="adj" fmla="val 50000"/>
            </a:avLst>
          </a:prstGeom>
          <a:solidFill>
            <a:schemeClr val="accent6">
              <a:lumMod val="40000"/>
              <a:lumOff val="60000"/>
            </a:schemeClr>
          </a:solidFill>
          <a:scene3d>
            <a:camera prst="orthographicFront"/>
            <a:lightRig rig="threePt" dir="t"/>
          </a:scene3d>
          <a:sp3d>
            <a:bevelT w="101600" prst="riblet"/>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t>Intro</a:t>
            </a:r>
            <a:endParaRPr lang="en-US" dirty="0"/>
          </a:p>
        </p:txBody>
      </p:sp>
      <p:sp>
        <p:nvSpPr>
          <p:cNvPr id="5" name="Content Placeholder 4"/>
          <p:cNvSpPr>
            <a:spLocks noGrp="1"/>
          </p:cNvSpPr>
          <p:nvPr>
            <p:ph idx="1"/>
          </p:nvPr>
        </p:nvSpPr>
        <p:spPr/>
        <p:txBody>
          <a:bodyPr/>
          <a:lstStyle/>
          <a:p>
            <a:r>
              <a:rPr lang="en-US" b="0" dirty="0" smtClean="0"/>
              <a:t>Before </a:t>
            </a:r>
            <a:r>
              <a:rPr lang="en-US" b="0" dirty="0"/>
              <a:t>your product development team depends too heavily on the research you’ve done with customers — known as </a:t>
            </a:r>
            <a:r>
              <a:rPr lang="en-US" b="0" i="1" dirty="0"/>
              <a:t>qualitative research </a:t>
            </a:r>
            <a:r>
              <a:rPr lang="en-US" b="0" dirty="0"/>
              <a:t>— you should do </a:t>
            </a:r>
            <a:r>
              <a:rPr lang="en-US" b="0" i="1" dirty="0"/>
              <a:t>quantitative </a:t>
            </a:r>
            <a:r>
              <a:rPr lang="en-US" b="0" dirty="0"/>
              <a:t>checks. You want to make sure that a sufficiently large number of customers value the customer requirements you’ve identified to make it worthwhile to design products to accomplish them. You also want to know which of the identified requirements are most important to your customers</a:t>
            </a:r>
            <a:r>
              <a:rPr lang="en-US" b="0" dirty="0" smtClean="0"/>
              <a:t>.</a:t>
            </a:r>
          </a:p>
          <a:p>
            <a:r>
              <a:rPr lang="en-US" b="0" dirty="0" smtClean="0"/>
              <a:t>Your </a:t>
            </a:r>
            <a:r>
              <a:rPr lang="en-US" b="0" dirty="0"/>
              <a:t>company’s marketing or market research department should be able to help your visit team conduct research that’s statistically valid. Here are a couple approaches we’ve used:</a:t>
            </a:r>
            <a:endParaRPr lang="en-US" dirty="0"/>
          </a:p>
        </p:txBody>
      </p:sp>
    </p:spTree>
    <p:extLst>
      <p:ext uri="{BB962C8B-B14F-4D97-AF65-F5344CB8AC3E}">
        <p14:creationId xmlns:p14="http://schemas.microsoft.com/office/powerpoint/2010/main" val="25447883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457200" indent="-457200">
              <a:buFont typeface="Courier New" panose="02070309020205020404" pitchFamily="49" charset="0"/>
              <a:buChar char="o"/>
            </a:pPr>
            <a:r>
              <a:rPr lang="en-US" dirty="0" smtClean="0"/>
              <a:t>Assessing </a:t>
            </a:r>
            <a:r>
              <a:rPr lang="en-US" dirty="0"/>
              <a:t>the relative importance of requirements: </a:t>
            </a:r>
            <a:r>
              <a:rPr lang="en-US" b="0" dirty="0"/>
              <a:t>Your team can do a quick sanity check by asking customers how important a particular requirement is to them. One way to quantify this is by asking, “If you had $100 (or $1,000 or $10,000, depending on the product), how much of that money would you spend for . . .?”  </a:t>
            </a:r>
            <a:endParaRPr lang="en-US" b="0" dirty="0" smtClean="0"/>
          </a:p>
          <a:p>
            <a:pPr marL="457200" indent="-457200">
              <a:buFont typeface="Courier New" panose="02070309020205020404" pitchFamily="49" charset="0"/>
              <a:buChar char="o"/>
            </a:pPr>
            <a:r>
              <a:rPr lang="en-US" dirty="0" smtClean="0"/>
              <a:t>Assessing </a:t>
            </a:r>
            <a:r>
              <a:rPr lang="en-US" dirty="0"/>
              <a:t>whether a requirement is a “must have,” a “pleaser,” or a “delighter”: </a:t>
            </a:r>
            <a:r>
              <a:rPr lang="en-US" b="0" dirty="0" err="1"/>
              <a:t>Noriaki</a:t>
            </a:r>
            <a:r>
              <a:rPr lang="en-US" b="0" dirty="0"/>
              <a:t> Kano, a Japanese quality expert, found that require- </a:t>
            </a:r>
            <a:r>
              <a:rPr lang="en-US" b="0" dirty="0" err="1"/>
              <a:t>ments</a:t>
            </a:r>
            <a:r>
              <a:rPr lang="en-US" b="0" dirty="0"/>
              <a:t> fall into three categories: </a:t>
            </a:r>
            <a:endParaRPr lang="en-US" b="0" dirty="0" smtClean="0"/>
          </a:p>
          <a:p>
            <a:pPr marL="803275" indent="-346075"/>
            <a:r>
              <a:rPr lang="en-US" b="0" dirty="0" smtClean="0"/>
              <a:t>• 	</a:t>
            </a:r>
            <a:r>
              <a:rPr lang="en-US" dirty="0" smtClean="0"/>
              <a:t>Things </a:t>
            </a:r>
            <a:r>
              <a:rPr lang="en-US" dirty="0"/>
              <a:t>a product must have: </a:t>
            </a:r>
            <a:r>
              <a:rPr lang="en-US" b="0" dirty="0"/>
              <a:t>The wheels on a car, for example </a:t>
            </a:r>
            <a:endParaRPr lang="en-US" b="0" dirty="0" smtClean="0"/>
          </a:p>
          <a:p>
            <a:pPr marL="803275" indent="-346075"/>
            <a:r>
              <a:rPr lang="en-US" b="0" dirty="0" smtClean="0"/>
              <a:t>• 	</a:t>
            </a:r>
            <a:r>
              <a:rPr lang="en-US" dirty="0" smtClean="0"/>
              <a:t>Things </a:t>
            </a:r>
            <a:r>
              <a:rPr lang="en-US" dirty="0"/>
              <a:t>that make a product more attractive: </a:t>
            </a:r>
            <a:r>
              <a:rPr lang="en-US" b="0" dirty="0"/>
              <a:t>Better gas mileage, for example </a:t>
            </a:r>
            <a:endParaRPr lang="en-US" b="0" dirty="0" smtClean="0"/>
          </a:p>
          <a:p>
            <a:pPr marL="803275" indent="-346075"/>
            <a:r>
              <a:rPr lang="en-US" b="0" dirty="0" smtClean="0"/>
              <a:t>• 	</a:t>
            </a:r>
            <a:r>
              <a:rPr lang="en-US" dirty="0" smtClean="0"/>
              <a:t>Things </a:t>
            </a:r>
            <a:r>
              <a:rPr lang="en-US" dirty="0"/>
              <a:t>that make a product delightful but that aren’t expected: </a:t>
            </a:r>
            <a:r>
              <a:rPr lang="en-US" b="0" dirty="0"/>
              <a:t>Built-in televisions in the back seat, for </a:t>
            </a:r>
            <a:r>
              <a:rPr lang="en-US" b="0" dirty="0" smtClean="0"/>
              <a:t>example</a:t>
            </a:r>
            <a:endParaRPr lang="en-US" dirty="0"/>
          </a:p>
        </p:txBody>
      </p:sp>
    </p:spTree>
    <p:extLst>
      <p:ext uri="{BB962C8B-B14F-4D97-AF65-F5344CB8AC3E}">
        <p14:creationId xmlns:p14="http://schemas.microsoft.com/office/powerpoint/2010/main" val="132843970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e9181b0c918b2ea42ab8d5eb9799ccfa4b4ef3"/>
</p:tagLst>
</file>

<file path=ppt/theme/theme1.xml><?xml version="1.0" encoding="utf-8"?>
<a:theme xmlns:a="http://schemas.openxmlformats.org/drawingml/2006/main" name="Theme15">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ustom 3">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Theme15" id="{3A4BD2B8-D7F7-49E1-ABD2-6F47C9C25F55}" vid="{16CF962A-F658-4D2B-9A69-454D247F8B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Theme15</Template>
  <TotalTime>2262</TotalTime>
  <Words>5212</Words>
  <Application>Microsoft Office PowerPoint</Application>
  <PresentationFormat>Custom</PresentationFormat>
  <Paragraphs>236</Paragraphs>
  <Slides>64</Slides>
  <Notes>6</Notes>
  <HiddenSlides>0</HiddenSlides>
  <MMClips>0</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Theme15</vt:lpstr>
      <vt:lpstr>What Do Your Customers Really Want?</vt:lpstr>
      <vt:lpstr>Chapter 4 Outline</vt:lpstr>
      <vt:lpstr>INTRO </vt:lpstr>
      <vt:lpstr>4.1  Dissecting the Customer Visit Process</vt:lpstr>
      <vt:lpstr>Intro</vt:lpstr>
      <vt:lpstr>Intro</vt:lpstr>
      <vt:lpstr>4.2  Building the Foundation for the Customer Visit Program</vt:lpstr>
      <vt:lpstr>Intro</vt:lpstr>
      <vt:lpstr>Identifying an opportunity</vt:lpstr>
      <vt:lpstr>Identifying Opportunity</vt:lpstr>
      <vt:lpstr>Identifying Opportunity</vt:lpstr>
      <vt:lpstr>Assembling your customer visit team</vt:lpstr>
      <vt:lpstr>Intro </vt:lpstr>
      <vt:lpstr>Intro</vt:lpstr>
      <vt:lpstr>First things first: Getting a sponsor and charter  </vt:lpstr>
      <vt:lpstr>First things first: Getting a sponsor and charter  </vt:lpstr>
      <vt:lpstr>Deciding who should make up the team </vt:lpstr>
      <vt:lpstr> Creating and choosing from a customer pool</vt:lpstr>
      <vt:lpstr>Intro</vt:lpstr>
      <vt:lpstr>Tagging the most desirable customers </vt:lpstr>
      <vt:lpstr>Creating a customer visit matrix to focus your efforts </vt:lpstr>
      <vt:lpstr>Setting up the matrix </vt:lpstr>
      <vt:lpstr>Just selecting the customer</vt:lpstr>
      <vt:lpstr>PowerPoint Presentation</vt:lpstr>
      <vt:lpstr>  Scheduling the customer visits </vt:lpstr>
      <vt:lpstr>Intro</vt:lpstr>
      <vt:lpstr>The following list presents some tips to keep in mind when you begin scheduling customer visits: </vt:lpstr>
      <vt:lpstr>4.3  Dipping Your Toes into the Visiting Process</vt:lpstr>
      <vt:lpstr>Intro</vt:lpstr>
      <vt:lpstr>Preparing a visit guide </vt:lpstr>
      <vt:lpstr>PowerPoint Presentation</vt:lpstr>
      <vt:lpstr>Conducting practice interviews </vt:lpstr>
      <vt:lpstr>Setting up a practice interview </vt:lpstr>
      <vt:lpstr>Interviewing the “customer” </vt:lpstr>
      <vt:lpstr>Debriefing the interview</vt:lpstr>
      <vt:lpstr>Sharing insights with the whole team </vt:lpstr>
      <vt:lpstr>Practicing your information collection  </vt:lpstr>
      <vt:lpstr>Practicing your information collection  </vt:lpstr>
      <vt:lpstr>Baby steps: The first visit   </vt:lpstr>
      <vt:lpstr>Going on your first visit  </vt:lpstr>
      <vt:lpstr>Going on your first visit  </vt:lpstr>
      <vt:lpstr>PowerPoint Presentation</vt:lpstr>
      <vt:lpstr>Holding interview practice for real beginners   </vt:lpstr>
      <vt:lpstr>PowerPoint Presentation</vt:lpstr>
      <vt:lpstr>Working out the kinks: The mid-course debrief    </vt:lpstr>
      <vt:lpstr>4.4  The Final Push </vt:lpstr>
      <vt:lpstr>Intro</vt:lpstr>
      <vt:lpstr>Tackling the rest of the visits     </vt:lpstr>
      <vt:lpstr>Assembling the visit data      </vt:lpstr>
      <vt:lpstr>Assembling the visit data      </vt:lpstr>
      <vt:lpstr>Staying in touch with customers       </vt:lpstr>
      <vt:lpstr>4.5  Distilling the Results: Images and Requirements  </vt:lpstr>
      <vt:lpstr>Intro</vt:lpstr>
      <vt:lpstr>Organizing the image information       </vt:lpstr>
      <vt:lpstr>Writing and assembling the images    </vt:lpstr>
      <vt:lpstr>Grouping and mapping the images     </vt:lpstr>
      <vt:lpstr>Grouping and mapping the images     </vt:lpstr>
      <vt:lpstr>Grouping and mapping the images     </vt:lpstr>
      <vt:lpstr>Writing product requirements: What does your customer want?        </vt:lpstr>
      <vt:lpstr>PowerPoint Presentation</vt:lpstr>
      <vt:lpstr>4.6  Quantifying the Results of the Customer Visit Program  </vt:lpstr>
      <vt:lpstr>Intro</vt:lpstr>
      <vt:lpstr>Intro</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236</cp:revision>
  <dcterms:created xsi:type="dcterms:W3CDTF">2010-10-24T06:01:35Z</dcterms:created>
  <dcterms:modified xsi:type="dcterms:W3CDTF">2015-03-24T16:18:23Z</dcterms:modified>
</cp:coreProperties>
</file>