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04" r:id="rId1"/>
  </p:sldMasterIdLst>
  <p:handoutMasterIdLst>
    <p:handoutMasterId r:id="rId75"/>
  </p:handoutMasterIdLst>
  <p:sldIdLst>
    <p:sldId id="256" r:id="rId2"/>
    <p:sldId id="303" r:id="rId3"/>
    <p:sldId id="257" r:id="rId4"/>
    <p:sldId id="258" r:id="rId5"/>
    <p:sldId id="259" r:id="rId6"/>
    <p:sldId id="260" r:id="rId7"/>
    <p:sldId id="304" r:id="rId8"/>
    <p:sldId id="261" r:id="rId9"/>
    <p:sldId id="305" r:id="rId10"/>
    <p:sldId id="306" r:id="rId11"/>
    <p:sldId id="307" r:id="rId12"/>
    <p:sldId id="310" r:id="rId13"/>
    <p:sldId id="308" r:id="rId14"/>
    <p:sldId id="312" r:id="rId15"/>
    <p:sldId id="311" r:id="rId16"/>
    <p:sldId id="262" r:id="rId17"/>
    <p:sldId id="309" r:id="rId18"/>
    <p:sldId id="313" r:id="rId19"/>
    <p:sldId id="314" r:id="rId20"/>
    <p:sldId id="319" r:id="rId21"/>
    <p:sldId id="320" r:id="rId22"/>
    <p:sldId id="263" r:id="rId23"/>
    <p:sldId id="315" r:id="rId24"/>
    <p:sldId id="316" r:id="rId25"/>
    <p:sldId id="264" r:id="rId26"/>
    <p:sldId id="302" r:id="rId27"/>
    <p:sldId id="301" r:id="rId28"/>
    <p:sldId id="266" r:id="rId29"/>
    <p:sldId id="267" r:id="rId30"/>
    <p:sldId id="325" r:id="rId31"/>
    <p:sldId id="265" r:id="rId32"/>
    <p:sldId id="326" r:id="rId33"/>
    <p:sldId id="327" r:id="rId34"/>
    <p:sldId id="328" r:id="rId35"/>
    <p:sldId id="329" r:id="rId36"/>
    <p:sldId id="330" r:id="rId37"/>
    <p:sldId id="268" r:id="rId38"/>
    <p:sldId id="269" r:id="rId39"/>
    <p:sldId id="270" r:id="rId40"/>
    <p:sldId id="317" r:id="rId41"/>
    <p:sldId id="318" r:id="rId42"/>
    <p:sldId id="271" r:id="rId43"/>
    <p:sldId id="321" r:id="rId44"/>
    <p:sldId id="323" r:id="rId45"/>
    <p:sldId id="324" r:id="rId46"/>
    <p:sldId id="273" r:id="rId47"/>
    <p:sldId id="272" r:id="rId48"/>
    <p:sldId id="274" r:id="rId49"/>
    <p:sldId id="275" r:id="rId50"/>
    <p:sldId id="276" r:id="rId51"/>
    <p:sldId id="277" r:id="rId52"/>
    <p:sldId id="278" r:id="rId53"/>
    <p:sldId id="279" r:id="rId54"/>
    <p:sldId id="280" r:id="rId55"/>
    <p:sldId id="281" r:id="rId56"/>
    <p:sldId id="282" r:id="rId57"/>
    <p:sldId id="283" r:id="rId58"/>
    <p:sldId id="284" r:id="rId59"/>
    <p:sldId id="285" r:id="rId60"/>
    <p:sldId id="286" r:id="rId61"/>
    <p:sldId id="287" r:id="rId62"/>
    <p:sldId id="288" r:id="rId63"/>
    <p:sldId id="289" r:id="rId64"/>
    <p:sldId id="290" r:id="rId65"/>
    <p:sldId id="291" r:id="rId66"/>
    <p:sldId id="293" r:id="rId67"/>
    <p:sldId id="294" r:id="rId68"/>
    <p:sldId id="295" r:id="rId69"/>
    <p:sldId id="296" r:id="rId70"/>
    <p:sldId id="297" r:id="rId71"/>
    <p:sldId id="298" r:id="rId72"/>
    <p:sldId id="299" r:id="rId73"/>
    <p:sldId id="300" r:id="rId74"/>
  </p:sldIdLst>
  <p:sldSz cx="9144000" cy="5143500" type="screen16x9"/>
  <p:notesSz cx="6858000" cy="9945688"/>
  <p:custDataLst>
    <p:tags r:id="rId76"/>
  </p:custDataLst>
  <p:defaultTextStyle>
    <a:defPPr>
      <a:defRPr lang="id-ID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E1EFC9"/>
    <a:srgbClr val="E8FBD1"/>
    <a:srgbClr val="FFFFCC"/>
    <a:srgbClr val="CC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-792" y="-78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tags" Target="tags/tag1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theme" Target="theme/theme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9728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d-ID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9728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70FA11D-982F-4930-B12B-1773358A395D}" type="datetimeFigureOut">
              <a:rPr lang="id-ID" smtClean="0"/>
              <a:t>15/02/2015</a:t>
            </a:fld>
            <a:endParaRPr lang="id-I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46678"/>
            <a:ext cx="2971800" cy="49728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d-ID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9446678"/>
            <a:ext cx="2971800" cy="49728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C49E0D1-4958-48F2-BD3A-640430EB41ED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414057404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ltGray">
          <a:xfrm>
            <a:off x="1" y="0"/>
            <a:ext cx="9143999" cy="3851573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516886"/>
            <a:ext cx="8077200" cy="1255014"/>
          </a:xfrm>
        </p:spPr>
        <p:txBody>
          <a:bodyPr vert="horz" lIns="91440" tIns="0" rIns="45720" bIns="0" rtlCol="0" anchor="t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1371600"/>
            <a:ext cx="8077200" cy="1124712"/>
          </a:xfrm>
        </p:spPr>
        <p:txBody>
          <a:bodyPr lIns="118872" tIns="0" rIns="45720" bIns="0" anchor="b"/>
          <a:lstStyle>
            <a:lvl1pPr marL="0" indent="0" algn="l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A21636-3A01-4683-B691-C09505828A2E}" type="datetimeFigureOut">
              <a:rPr lang="id-ID" smtClean="0"/>
              <a:t>15/02/2015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373226-C4B5-4188-B50D-CF2FB6BE2273}" type="slidenum">
              <a:rPr lang="id-ID" smtClean="0"/>
              <a:t>‹#›</a:t>
            </a:fld>
            <a:endParaRPr lang="id-ID"/>
          </a:p>
        </p:txBody>
      </p:sp>
      <p:sp>
        <p:nvSpPr>
          <p:cNvPr id="10" name="Rectangle 9"/>
          <p:cNvSpPr/>
          <p:nvPr/>
        </p:nvSpPr>
        <p:spPr bwMode="invGray">
          <a:xfrm>
            <a:off x="0" y="3846251"/>
            <a:ext cx="9144000" cy="3429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6586"/>
            <a:ext cx="8229600" cy="939546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A21636-3A01-4683-B691-C09505828A2E}" type="datetimeFigureOut">
              <a:rPr lang="id-ID" smtClean="0"/>
              <a:t>15/02/2015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373226-C4B5-4188-B50D-CF2FB6BE2273}" type="slidenum">
              <a:rPr lang="id-ID" smtClean="0"/>
              <a:t>‹#›</a:t>
            </a:fld>
            <a:endParaRPr lang="id-ID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ltGray">
          <a:xfrm>
            <a:off x="0" y="1"/>
            <a:ext cx="9144000" cy="195189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invGray">
          <a:xfrm>
            <a:off x="0" y="1951890"/>
            <a:ext cx="9144000" cy="3429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9808" y="89154"/>
            <a:ext cx="8013192" cy="1227582"/>
          </a:xfrm>
        </p:spPr>
        <p:txBody>
          <a:bodyPr vert="horz" lIns="91440" tIns="0" rIns="91440" bIns="0" rtlCol="0" anchor="b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 cap="none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40664" y="1371600"/>
            <a:ext cx="8022336" cy="514350"/>
          </a:xfrm>
        </p:spPr>
        <p:txBody>
          <a:bodyPr lIns="146304" tIns="0" rIns="45720" bIns="0" anchor="t"/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A21636-3A01-4683-B691-C09505828A2E}" type="datetimeFigureOut">
              <a:rPr lang="id-ID" smtClean="0"/>
              <a:t>15/02/2015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373226-C4B5-4188-B50D-CF2FB6BE2273}" type="slidenum">
              <a:rPr lang="id-ID" smtClean="0"/>
              <a:t>‹#›</a:t>
            </a:fld>
            <a:endParaRPr lang="id-ID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330452"/>
            <a:ext cx="4038600" cy="3467862"/>
          </a:xfrm>
        </p:spPr>
        <p:txBody>
          <a:bodyPr lIns="9144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330452"/>
            <a:ext cx="4038600" cy="34678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A21636-3A01-4683-B691-C09505828A2E}" type="datetimeFigureOut">
              <a:rPr lang="id-ID" smtClean="0"/>
              <a:t>15/02/2015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373226-C4B5-4188-B50D-CF2FB6BE2273}" type="slidenum">
              <a:rPr lang="id-ID" smtClean="0"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74241"/>
            <a:ext cx="4040188" cy="536516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837134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274241"/>
            <a:ext cx="4041775" cy="536516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837134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A21636-3A01-4683-B691-C09505828A2E}" type="datetimeFigureOut">
              <a:rPr lang="id-ID" smtClean="0"/>
              <a:t>15/02/2015</a:t>
            </a:fld>
            <a:endParaRPr lang="id-ID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373226-C4B5-4188-B50D-CF2FB6BE2273}" type="slidenum">
              <a:rPr lang="id-ID" smtClean="0"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A21636-3A01-4683-B691-C09505828A2E}" type="datetimeFigureOut">
              <a:rPr lang="id-ID" smtClean="0"/>
              <a:t>15/02/2015</a:t>
            </a:fld>
            <a:endParaRPr lang="id-I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373226-C4B5-4188-B50D-CF2FB6BE2273}" type="slidenum">
              <a:rPr lang="id-ID" smtClean="0"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A21636-3A01-4683-B691-C09505828A2E}" type="datetimeFigureOut">
              <a:rPr lang="id-ID" smtClean="0"/>
              <a:t>15/02/2015</a:t>
            </a:fld>
            <a:endParaRPr lang="id-ID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373226-C4B5-4188-B50D-CF2FB6BE2273}" type="slidenum">
              <a:rPr lang="id-ID" smtClean="0"/>
              <a:t>‹#›</a:t>
            </a:fld>
            <a:endParaRPr lang="id-ID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838" y="114300"/>
            <a:ext cx="2523744" cy="733806"/>
          </a:xfrm>
        </p:spPr>
        <p:txBody>
          <a:bodyPr vert="horz" lIns="73152" rIns="45720" bIns="0" rtlCol="0" anchor="b">
            <a:normAutofit/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19378" y="1307350"/>
            <a:ext cx="5920641" cy="341916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838" y="1297514"/>
            <a:ext cx="2468880" cy="3429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A21636-3A01-4683-B691-C09505828A2E}" type="datetimeFigureOut">
              <a:rPr lang="id-ID" smtClean="0"/>
              <a:t>15/02/2015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373226-C4B5-4188-B50D-CF2FB6BE2273}" type="slidenum">
              <a:rPr lang="id-ID" smtClean="0"/>
              <a:t>‹#›</a:t>
            </a:fld>
            <a:endParaRPr lang="id-ID"/>
          </a:p>
        </p:txBody>
      </p:sp>
      <p:sp>
        <p:nvSpPr>
          <p:cNvPr id="12" name="Rectangle 11"/>
          <p:cNvSpPr/>
          <p:nvPr/>
        </p:nvSpPr>
        <p:spPr bwMode="invGray">
          <a:xfrm>
            <a:off x="2855737" y="0"/>
            <a:ext cx="45720" cy="1090422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 bwMode="invGray">
          <a:xfrm>
            <a:off x="2855737" y="0"/>
            <a:ext cx="45720" cy="1090422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4592" y="116586"/>
            <a:ext cx="2525150" cy="733806"/>
          </a:xfrm>
        </p:spPr>
        <p:txBody>
          <a:bodyPr lIns="73152" bIns="0" anchor="b"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903806" y="1113606"/>
            <a:ext cx="6247397" cy="4029894"/>
          </a:xfrm>
          <a:solidFill>
            <a:schemeClr val="bg2">
              <a:shade val="75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4592" y="1296162"/>
            <a:ext cx="2468880" cy="3429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64592" y="877824"/>
            <a:ext cx="2523744" cy="150876"/>
          </a:xfrm>
        </p:spPr>
        <p:txBody>
          <a:bodyPr/>
          <a:lstStyle/>
          <a:p>
            <a:fld id="{68A21636-3A01-4683-B691-C09505828A2E}" type="datetimeFigureOut">
              <a:rPr lang="id-ID" smtClean="0"/>
              <a:t>15/02/2015</a:t>
            </a:fld>
            <a:endParaRPr lang="id-ID"/>
          </a:p>
        </p:txBody>
      </p:sp>
      <p:sp>
        <p:nvSpPr>
          <p:cNvPr id="11" name="Rectangle 10"/>
          <p:cNvSpPr/>
          <p:nvPr/>
        </p:nvSpPr>
        <p:spPr>
          <a:xfrm>
            <a:off x="2855737" y="0"/>
            <a:ext cx="45720" cy="51435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 bwMode="invGray">
          <a:xfrm>
            <a:off x="2855737" y="0"/>
            <a:ext cx="45720" cy="51435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35808" y="877824"/>
            <a:ext cx="5193792" cy="150876"/>
          </a:xfrm>
        </p:spPr>
        <p:txBody>
          <a:bodyPr/>
          <a:lstStyle>
            <a:lvl1pPr>
              <a:defRPr>
                <a:solidFill>
                  <a:schemeClr val="bg1">
                    <a:shade val="50000"/>
                  </a:schemeClr>
                </a:solidFill>
              </a:defRPr>
            </a:lvl1pPr>
          </a:lstStyle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339328" y="877824"/>
            <a:ext cx="733864" cy="150876"/>
          </a:xfrm>
        </p:spPr>
        <p:txBody>
          <a:bodyPr/>
          <a:lstStyle/>
          <a:p>
            <a:fld id="{F1373226-C4B5-4188-B50D-CF2FB6BE2273}" type="slidenum">
              <a:rPr lang="id-ID" smtClean="0"/>
              <a:t>‹#›</a:t>
            </a:fld>
            <a:endParaRPr lang="id-ID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A21636-3A01-4683-B691-C09505828A2E}" type="datetimeFigureOut">
              <a:rPr lang="id-ID" smtClean="0"/>
              <a:t>15/02/2015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373226-C4B5-4188-B50D-CF2FB6BE2273}" type="slidenum">
              <a:rPr lang="id-ID" smtClean="0"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invGray">
          <a:xfrm>
            <a:off x="6598920" y="0"/>
            <a:ext cx="45720" cy="51435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108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 bwMode="ltGray">
          <a:xfrm>
            <a:off x="6647688" y="0"/>
            <a:ext cx="2514601" cy="514350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1800" y="205980"/>
            <a:ext cx="1905000" cy="4388644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28600"/>
            <a:ext cx="6019800" cy="4388644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A21636-3A01-4683-B691-C09505828A2E}" type="datetimeFigureOut">
              <a:rPr lang="id-ID" smtClean="0"/>
              <a:t>15/02/2015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40597" y="4783095"/>
            <a:ext cx="3836404" cy="273844"/>
          </a:xfrm>
        </p:spPr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373226-C4B5-4188-B50D-CF2FB6BE2273}" type="slidenum">
              <a:rPr lang="id-ID" smtClean="0"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 bwMode="invGray">
          <a:xfrm>
            <a:off x="0" y="1076921"/>
            <a:ext cx="9144000" cy="3429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7" name="Rectangle 6"/>
          <p:cNvSpPr/>
          <p:nvPr/>
        </p:nvSpPr>
        <p:spPr bwMode="ltGray">
          <a:xfrm>
            <a:off x="1" y="0"/>
            <a:ext cx="9143999" cy="107530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114300"/>
            <a:ext cx="8229600" cy="938297"/>
          </a:xfrm>
          <a:prstGeom prst="rect">
            <a:avLst/>
          </a:prstGeom>
        </p:spPr>
        <p:txBody>
          <a:bodyPr vert="horz" lIns="91440" rIns="45720" rtlCol="0" anchor="ctr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331394"/>
            <a:ext cx="8229600" cy="3469207"/>
          </a:xfrm>
          <a:prstGeom prst="rect">
            <a:avLst/>
          </a:prstGeom>
        </p:spPr>
        <p:txBody>
          <a:bodyPr vert="horz" lIns="54864" tIns="91440" rtlCol="0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857749"/>
            <a:ext cx="2133600" cy="205740"/>
          </a:xfrm>
          <a:prstGeom prst="rect">
            <a:avLst/>
          </a:prstGeom>
        </p:spPr>
        <p:txBody>
          <a:bodyPr vert="horz" lIns="109728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68A21636-3A01-4683-B691-C09505828A2E}" type="datetimeFigureOut">
              <a:rPr lang="id-ID" smtClean="0"/>
              <a:t>15/02/2015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640597" y="4857749"/>
            <a:ext cx="5507719" cy="205740"/>
          </a:xfrm>
          <a:prstGeom prst="rect">
            <a:avLst/>
          </a:prstGeom>
        </p:spPr>
        <p:txBody>
          <a:bodyPr vert="horz" lIns="45720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04396" y="4857749"/>
            <a:ext cx="733864" cy="205740"/>
          </a:xfrm>
          <a:prstGeom prst="rect">
            <a:avLst/>
          </a:prstGeom>
        </p:spPr>
        <p:txBody>
          <a:bodyPr vert="horz" bIns="0" rtlCol="0" anchor="b"/>
          <a:lstStyle>
            <a:lvl1pPr algn="r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F1373226-C4B5-4188-B50D-CF2FB6BE2273}" type="slidenum">
              <a:rPr lang="id-ID" smtClean="0"/>
              <a:t>‹#›</a:t>
            </a:fld>
            <a:endParaRPr lang="id-ID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</p:sldLayoutIdLst>
  <p:timing>
    <p:tnLst>
      <p:par>
        <p:cTn id="1" dur="indefinite" restart="never" nodeType="tmRoot"/>
      </p:par>
    </p:tnLst>
  </p:timing>
  <p:txStyles>
    <p:titleStyle>
      <a:lvl1pPr algn="l" rtl="0" eaLnBrk="1" latinLnBrk="0" hangingPunct="1">
        <a:spcBef>
          <a:spcPct val="0"/>
        </a:spcBef>
        <a:buNone/>
        <a:defRPr kumimoji="0" sz="4500" b="1" kern="1200">
          <a:solidFill>
            <a:schemeClr val="accent1">
              <a:satMod val="150000"/>
            </a:schemeClr>
          </a:solidFill>
          <a:effectLst/>
          <a:latin typeface="+mj-lt"/>
          <a:ea typeface="+mj-ea"/>
          <a:cs typeface="+mj-cs"/>
        </a:defRPr>
      </a:lvl1pPr>
      <a:extLst/>
    </p:titleStyle>
    <p:bodyStyle>
      <a:lvl1pPr marL="438912" indent="-320040" algn="l" rtl="0" eaLnBrk="1" latinLnBrk="0" hangingPunct="1">
        <a:spcBef>
          <a:spcPts val="0"/>
        </a:spcBef>
        <a:buClr>
          <a:schemeClr val="accent1"/>
        </a:buClr>
        <a:buSzPct val="80000"/>
        <a:buFont typeface="Wingdings 2"/>
        <a:buChar char="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31520" indent="-27432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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3"/>
        </a:buClr>
        <a:buFont typeface="Arial"/>
        <a:buChar char="▪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16152" indent="-182880" algn="l" rtl="0" eaLnBrk="1" latinLnBrk="0" hangingPunct="1">
        <a:spcBef>
          <a:spcPct val="20000"/>
        </a:spcBef>
        <a:buClr>
          <a:schemeClr val="accent4"/>
        </a:buClr>
        <a:buFont typeface="Arial"/>
        <a:buChar char="▪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26464" indent="-182880" algn="l" rtl="0" eaLnBrk="1" latinLnBrk="0" hangingPunct="1">
        <a:spcBef>
          <a:spcPct val="20000"/>
        </a:spcBef>
        <a:buClr>
          <a:schemeClr val="accent5"/>
        </a:buClr>
        <a:buFont typeface="Wingdings 3"/>
        <a:buChar char=""/>
        <a:defRPr kumimoji="0" lang="en-US" sz="2000" kern="1200" smtClean="0">
          <a:solidFill>
            <a:schemeClr val="tx1"/>
          </a:solidFill>
          <a:latin typeface="+mn-lt"/>
          <a:ea typeface="+mn-ea"/>
          <a:cs typeface="+mn-cs"/>
        </a:defRPr>
      </a:lvl5pPr>
      <a:lvl6pPr marL="1627632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ct val="20000"/>
        </a:spcBef>
        <a:buClr>
          <a:schemeClr val="accent1"/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ct val="20000"/>
        </a:spcBef>
        <a:buClr>
          <a:schemeClr val="accent2"/>
        </a:buClr>
        <a:buFont typeface="Wingdings 2" pitchFamily="18" charset="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231136" indent="-182880" algn="l" rtl="0" eaLnBrk="1" latinLnBrk="0" hangingPunct="1">
        <a:spcBef>
          <a:spcPct val="20000"/>
        </a:spcBef>
        <a:buClr>
          <a:schemeClr val="accent3"/>
        </a:buClr>
        <a:buFont typeface="Wingdings 2" pitchFamily="18" charset="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11560" y="1491630"/>
            <a:ext cx="8077200" cy="1255014"/>
          </a:xfrm>
        </p:spPr>
        <p:txBody>
          <a:bodyPr>
            <a:normAutofit/>
          </a:bodyPr>
          <a:lstStyle/>
          <a:p>
            <a:r>
              <a:rPr lang="en-US" b="0" smtClean="0">
                <a:ln w="0"/>
                <a:solidFill>
                  <a:srgbClr val="FFFF00"/>
                </a:solidFill>
                <a:effectLst>
                  <a:reflection blurRad="6350" stA="53000" endA="300" endPos="35500" dir="5400000" sy="-90000" algn="bl" rotWithShape="0"/>
                </a:effectLst>
              </a:rPr>
              <a:t>Chapter 05</a:t>
            </a:r>
            <a:endParaRPr lang="id-ID" b="0" dirty="0">
              <a:ln w="0"/>
              <a:solidFill>
                <a:srgbClr val="FFFF00"/>
              </a:solidFill>
              <a:effectLst>
                <a:reflection blurRad="6350" stA="53000" endA="300" endPos="35500" dir="5400000" sy="-90000" algn="bl" rotWithShape="0"/>
              </a:effectLst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9552" y="1923678"/>
            <a:ext cx="8077200" cy="1124712"/>
          </a:xfrm>
        </p:spPr>
        <p:txBody>
          <a:bodyPr>
            <a:norm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r>
              <a:rPr lang="en-US" sz="6600" b="1" cap="all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Banking Service</a:t>
            </a:r>
            <a:endParaRPr lang="id-ID" sz="4400" b="1" cap="all" dirty="0">
              <a:ln/>
              <a:solidFill>
                <a:schemeClr val="accent1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66343797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rippl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Checking Account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3200" dirty="0" smtClean="0"/>
              <a:t>(in Indonesian = </a:t>
            </a:r>
            <a:r>
              <a:rPr lang="en-US" sz="3200" b="1" i="1" dirty="0" smtClean="0"/>
              <a:t>GIRO </a:t>
            </a:r>
            <a:r>
              <a:rPr lang="en-US" sz="3200" dirty="0" smtClean="0"/>
              <a:t>or </a:t>
            </a:r>
            <a:r>
              <a:rPr lang="en-US" sz="3200" b="1" i="1" dirty="0" smtClean="0"/>
              <a:t>REKENING</a:t>
            </a:r>
            <a:r>
              <a:rPr lang="en-US" sz="3200" dirty="0" smtClean="0"/>
              <a:t> </a:t>
            </a:r>
            <a:r>
              <a:rPr lang="en-US" sz="3200" b="1" i="1" dirty="0" smtClean="0"/>
              <a:t>GIRO</a:t>
            </a:r>
            <a:r>
              <a:rPr lang="en-US" sz="3200" dirty="0" smtClean="0"/>
              <a:t>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78185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smtClean="0"/>
              <a:t>Description</a:t>
            </a:r>
            <a:endParaRPr lang="id-ID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b="1" dirty="0"/>
              <a:t>Checking accounts </a:t>
            </a:r>
            <a:r>
              <a:rPr lang="en-US" dirty="0"/>
              <a:t>are among the most useful and common banking services </a:t>
            </a:r>
            <a:r>
              <a:rPr lang="en-US" dirty="0" smtClean="0"/>
              <a:t>available</a:t>
            </a:r>
            <a:r>
              <a:rPr lang="id-ID" dirty="0" smtClean="0"/>
              <a:t> </a:t>
            </a:r>
            <a:r>
              <a:rPr lang="en-US" dirty="0" smtClean="0"/>
              <a:t>today</a:t>
            </a:r>
            <a:r>
              <a:rPr lang="en-US" dirty="0"/>
              <a:t>. </a:t>
            </a:r>
            <a:endParaRPr lang="id-ID" dirty="0" smtClean="0"/>
          </a:p>
          <a:p>
            <a:r>
              <a:rPr lang="en-US" dirty="0" smtClean="0"/>
              <a:t>They </a:t>
            </a:r>
            <a:r>
              <a:rPr lang="en-US" dirty="0"/>
              <a:t>provide a detailed record of monetary transactions, and are used by most </a:t>
            </a:r>
            <a:r>
              <a:rPr lang="en-US" dirty="0" smtClean="0"/>
              <a:t>businesses</a:t>
            </a:r>
            <a:r>
              <a:rPr lang="id-ID" dirty="0" smtClean="0"/>
              <a:t> </a:t>
            </a:r>
            <a:r>
              <a:rPr lang="en-US" dirty="0" smtClean="0"/>
              <a:t>and </a:t>
            </a:r>
            <a:r>
              <a:rPr lang="en-US" dirty="0"/>
              <a:t>individuals to purchase goods and services and to pay bills. </a:t>
            </a:r>
            <a:endParaRPr lang="id-ID" dirty="0" smtClean="0"/>
          </a:p>
          <a:p>
            <a:r>
              <a:rPr lang="en-US" dirty="0" smtClean="0"/>
              <a:t>When </a:t>
            </a:r>
            <a:r>
              <a:rPr lang="en-US" dirty="0"/>
              <a:t>a </a:t>
            </a:r>
            <a:r>
              <a:rPr lang="en-US" dirty="0" smtClean="0"/>
              <a:t>checking</a:t>
            </a:r>
            <a:r>
              <a:rPr lang="id-ID" dirty="0" smtClean="0"/>
              <a:t> </a:t>
            </a:r>
            <a:r>
              <a:rPr lang="en-US" dirty="0" smtClean="0"/>
              <a:t>account </a:t>
            </a:r>
            <a:r>
              <a:rPr lang="en-US" dirty="0"/>
              <a:t>is opened, banks often require an initial minimum deposit of $50 or $100. </a:t>
            </a:r>
            <a:r>
              <a:rPr lang="en-US" dirty="0" smtClean="0"/>
              <a:t>Certain.  (</a:t>
            </a:r>
            <a:r>
              <a:rPr lang="en-US" i="1" dirty="0" smtClean="0"/>
              <a:t>For example, BCA or </a:t>
            </a:r>
            <a:r>
              <a:rPr lang="en-US" i="1" dirty="0" err="1" smtClean="0"/>
              <a:t>Mandiri</a:t>
            </a:r>
            <a:r>
              <a:rPr lang="en-US" i="1" dirty="0" smtClean="0"/>
              <a:t> determine that required initial minimum deposit of Rp1.000.000</a:t>
            </a:r>
            <a:r>
              <a:rPr lang="en-US" dirty="0" smtClean="0"/>
              <a:t>.)</a:t>
            </a:r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2568996797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/>
              <a:t>Description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b="1" dirty="0"/>
              <a:t>Checking account </a:t>
            </a:r>
            <a:r>
              <a:rPr lang="en-US" b="1" dirty="0" smtClean="0"/>
              <a:t> transactions </a:t>
            </a:r>
            <a:r>
              <a:rPr lang="en-US" dirty="0"/>
              <a:t>are processed in our banking system using a </a:t>
            </a:r>
            <a:r>
              <a:rPr lang="en-US" dirty="0" smtClean="0"/>
              <a:t>combination of </a:t>
            </a:r>
            <a:r>
              <a:rPr lang="en-US" b="1" dirty="0"/>
              <a:t>paper checks </a:t>
            </a:r>
            <a:r>
              <a:rPr lang="en-US" dirty="0"/>
              <a:t>and </a:t>
            </a:r>
            <a:r>
              <a:rPr lang="en-US" b="1" dirty="0"/>
              <a:t>electronic </a:t>
            </a:r>
            <a:r>
              <a:rPr lang="en-US" dirty="0"/>
              <a:t>options such as automated teller machines (</a:t>
            </a:r>
            <a:r>
              <a:rPr lang="en-US" b="1" dirty="0"/>
              <a:t>ATMs</a:t>
            </a:r>
            <a:r>
              <a:rPr lang="en-US" dirty="0"/>
              <a:t>), </a:t>
            </a:r>
            <a:r>
              <a:rPr lang="en-US" b="1" dirty="0" smtClean="0"/>
              <a:t>debit cards</a:t>
            </a:r>
            <a:r>
              <a:rPr lang="en-US" dirty="0"/>
              <a:t>, </a:t>
            </a:r>
            <a:r>
              <a:rPr lang="en-US" dirty="0" smtClean="0"/>
              <a:t>SMS, internet, </a:t>
            </a:r>
            <a:r>
              <a:rPr lang="en-US" smtClean="0"/>
              <a:t>call, automatic </a:t>
            </a:r>
            <a:r>
              <a:rPr lang="en-US" dirty="0"/>
              <a:t>bill paying, and electronic funds transfer (</a:t>
            </a:r>
            <a:r>
              <a:rPr lang="en-US" b="1" dirty="0"/>
              <a:t>EFTs</a:t>
            </a:r>
            <a:r>
              <a:rPr lang="en-US" dirty="0"/>
              <a:t>). </a:t>
            </a:r>
            <a:endParaRPr lang="en-US" dirty="0" smtClean="0"/>
          </a:p>
          <a:p>
            <a:r>
              <a:rPr lang="en-US" dirty="0" smtClean="0"/>
              <a:t>Online </a:t>
            </a:r>
            <a:r>
              <a:rPr lang="en-US" dirty="0"/>
              <a:t>banking </a:t>
            </a:r>
            <a:r>
              <a:rPr lang="en-US" dirty="0" smtClean="0"/>
              <a:t>uses today’s </a:t>
            </a:r>
            <a:r>
              <a:rPr lang="en-US" dirty="0"/>
              <a:t>technology to give account holders the option of bypassing some of the time consuming</a:t>
            </a:r>
            <a:r>
              <a:rPr lang="en-US" dirty="0" smtClean="0"/>
              <a:t>, paper-based </a:t>
            </a:r>
            <a:r>
              <a:rPr lang="en-US" dirty="0"/>
              <a:t>aspects of traditional banking.</a:t>
            </a:r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1677388505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Debit Card</a:t>
            </a:r>
            <a:endParaRPr lang="id-ID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33922" y="1347614"/>
            <a:ext cx="2505075" cy="336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368" y="1347614"/>
            <a:ext cx="6010069" cy="23042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544681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smtClean="0"/>
              <a:t>Definition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b="1" dirty="0" smtClean="0"/>
              <a:t>Deposits</a:t>
            </a:r>
            <a:r>
              <a:rPr lang="id-ID" b="1" dirty="0" smtClean="0"/>
              <a:t>, is</a:t>
            </a:r>
            <a:r>
              <a:rPr lang="en-US" b="1" dirty="0" smtClean="0"/>
              <a:t> </a:t>
            </a:r>
            <a:r>
              <a:rPr lang="en-US" dirty="0" smtClean="0"/>
              <a:t>funds added to a checking</a:t>
            </a:r>
            <a:r>
              <a:rPr lang="id-ID" dirty="0" smtClean="0"/>
              <a:t>  account.</a:t>
            </a:r>
          </a:p>
          <a:p>
            <a:r>
              <a:rPr lang="en-US" b="1" dirty="0" smtClean="0"/>
              <a:t>Depositor</a:t>
            </a:r>
            <a:r>
              <a:rPr lang="id-ID" b="1" dirty="0" smtClean="0"/>
              <a:t>, is</a:t>
            </a:r>
            <a:r>
              <a:rPr lang="en-US" b="1" dirty="0" smtClean="0"/>
              <a:t> </a:t>
            </a:r>
            <a:r>
              <a:rPr lang="en-US" dirty="0" smtClean="0"/>
              <a:t>a person who deposits money</a:t>
            </a:r>
            <a:r>
              <a:rPr lang="id-ID" dirty="0" smtClean="0"/>
              <a:t> in a checking account.</a:t>
            </a:r>
          </a:p>
          <a:p>
            <a:r>
              <a:rPr lang="en-US" b="1" dirty="0" smtClean="0"/>
              <a:t>Check or draft</a:t>
            </a:r>
            <a:r>
              <a:rPr lang="id-ID" b="1" dirty="0" smtClean="0"/>
              <a:t>, </a:t>
            </a:r>
            <a:r>
              <a:rPr lang="en-US" b="1" dirty="0" smtClean="0"/>
              <a:t> </a:t>
            </a:r>
            <a:r>
              <a:rPr lang="en-US" dirty="0" smtClean="0"/>
              <a:t>a written order to a bank</a:t>
            </a:r>
            <a:r>
              <a:rPr lang="id-ID" dirty="0" smtClean="0"/>
              <a:t> </a:t>
            </a:r>
            <a:r>
              <a:rPr lang="en-US" dirty="0" smtClean="0"/>
              <a:t>by a depositor to pay the amount specified</a:t>
            </a:r>
            <a:r>
              <a:rPr lang="id-ID" dirty="0" smtClean="0"/>
              <a:t> </a:t>
            </a:r>
            <a:r>
              <a:rPr lang="en-US" dirty="0" smtClean="0"/>
              <a:t>on the check from funds on deposit in a</a:t>
            </a:r>
            <a:r>
              <a:rPr lang="id-ID" dirty="0" smtClean="0"/>
              <a:t> checking account.</a:t>
            </a:r>
          </a:p>
          <a:p>
            <a:r>
              <a:rPr lang="en-US" b="1" dirty="0" smtClean="0"/>
              <a:t>Payee </a:t>
            </a:r>
            <a:r>
              <a:rPr lang="en-US" dirty="0" smtClean="0"/>
              <a:t>the person or business named on</a:t>
            </a:r>
            <a:r>
              <a:rPr lang="id-ID" dirty="0" smtClean="0"/>
              <a:t> </a:t>
            </a:r>
            <a:r>
              <a:rPr lang="en-US" dirty="0" smtClean="0"/>
              <a:t>the check to receive the money.</a:t>
            </a:r>
          </a:p>
          <a:p>
            <a:r>
              <a:rPr lang="en-US" b="1" dirty="0" err="1" smtClean="0"/>
              <a:t>Payor</a:t>
            </a:r>
            <a:r>
              <a:rPr lang="en-US" b="1" dirty="0" smtClean="0"/>
              <a:t> </a:t>
            </a:r>
            <a:r>
              <a:rPr lang="en-US" dirty="0" smtClean="0"/>
              <a:t>the person or business issuing the</a:t>
            </a:r>
            <a:r>
              <a:rPr lang="id-ID" dirty="0" smtClean="0"/>
              <a:t> check.</a:t>
            </a:r>
          </a:p>
        </p:txBody>
      </p:sp>
    </p:spTree>
    <p:extLst>
      <p:ext uri="{BB962C8B-B14F-4D97-AF65-F5344CB8AC3E}">
        <p14:creationId xmlns:p14="http://schemas.microsoft.com/office/powerpoint/2010/main" val="651756875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smtClean="0"/>
              <a:t>Definition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b="1" dirty="0" smtClean="0"/>
              <a:t>Deposit slip </a:t>
            </a:r>
            <a:r>
              <a:rPr lang="en-US" dirty="0" smtClean="0"/>
              <a:t>printed forms with the depositor’s</a:t>
            </a:r>
            <a:r>
              <a:rPr lang="id-ID" dirty="0" smtClean="0"/>
              <a:t> </a:t>
            </a:r>
            <a:r>
              <a:rPr lang="en-US" dirty="0" smtClean="0"/>
              <a:t>name, address, account number, and</a:t>
            </a:r>
            <a:r>
              <a:rPr lang="id-ID" dirty="0" smtClean="0"/>
              <a:t> </a:t>
            </a:r>
            <a:r>
              <a:rPr lang="en-US" dirty="0" smtClean="0"/>
              <a:t>space for the details of the deposit. Used to</a:t>
            </a:r>
            <a:r>
              <a:rPr lang="id-ID" dirty="0" smtClean="0"/>
              <a:t> </a:t>
            </a:r>
            <a:r>
              <a:rPr lang="en-US" dirty="0" smtClean="0"/>
              <a:t>record money, both cash and checks, being</a:t>
            </a:r>
            <a:r>
              <a:rPr lang="id-ID" dirty="0" smtClean="0"/>
              <a:t> </a:t>
            </a:r>
            <a:r>
              <a:rPr lang="en-US" dirty="0" smtClean="0"/>
              <a:t>added to the checking account.</a:t>
            </a:r>
          </a:p>
          <a:p>
            <a:r>
              <a:rPr lang="en-US" b="1" dirty="0" smtClean="0"/>
              <a:t>Check stub </a:t>
            </a:r>
            <a:r>
              <a:rPr lang="en-US" dirty="0" smtClean="0"/>
              <a:t>a bound part of the checkbook,</a:t>
            </a:r>
            <a:r>
              <a:rPr lang="id-ID" dirty="0" smtClean="0"/>
              <a:t> </a:t>
            </a:r>
            <a:r>
              <a:rPr lang="en-US" dirty="0" smtClean="0"/>
              <a:t>attached by perforation to checks.</a:t>
            </a:r>
            <a:r>
              <a:rPr lang="id-ID" dirty="0" smtClean="0"/>
              <a:t> </a:t>
            </a:r>
            <a:r>
              <a:rPr lang="en-US" dirty="0" smtClean="0"/>
              <a:t>Used to keep track of the checks written,</a:t>
            </a:r>
            <a:r>
              <a:rPr lang="id-ID" dirty="0" smtClean="0"/>
              <a:t> </a:t>
            </a:r>
            <a:r>
              <a:rPr lang="en-US" dirty="0" smtClean="0"/>
              <a:t>deposits, and current account balance of a</a:t>
            </a:r>
            <a:r>
              <a:rPr lang="id-ID" dirty="0" smtClean="0"/>
              <a:t> checking account.</a:t>
            </a:r>
          </a:p>
          <a:p>
            <a:r>
              <a:rPr lang="en-US" b="1" dirty="0" smtClean="0"/>
              <a:t>Check register </a:t>
            </a:r>
            <a:r>
              <a:rPr lang="en-US" dirty="0" smtClean="0"/>
              <a:t>a separate booklet of</a:t>
            </a:r>
            <a:r>
              <a:rPr lang="id-ID" dirty="0" smtClean="0"/>
              <a:t> </a:t>
            </a:r>
            <a:r>
              <a:rPr lang="en-US" dirty="0" smtClean="0"/>
              <a:t>blank forms used to keep track of all checking</a:t>
            </a:r>
            <a:r>
              <a:rPr lang="id-ID" dirty="0" smtClean="0"/>
              <a:t> </a:t>
            </a:r>
            <a:r>
              <a:rPr lang="en-US" dirty="0" smtClean="0"/>
              <a:t>account activity. An alternative to the</a:t>
            </a:r>
            <a:r>
              <a:rPr lang="id-ID" dirty="0" smtClean="0"/>
              <a:t> check stub.</a:t>
            </a:r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250980550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3389" y="37272"/>
            <a:ext cx="9157389" cy="51062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79512" y="-20538"/>
            <a:ext cx="2533322" cy="46166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en-US" sz="2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andara" pitchFamily="34" charset="0"/>
              </a:rPr>
              <a:t>PART OF A CHECK</a:t>
            </a:r>
            <a:endParaRPr lang="en-US" sz="24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Candar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50394781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Service Charge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Service charge for business checking account are based on the average balance for the period covered by the statement.</a:t>
            </a:r>
          </a:p>
          <a:p>
            <a:r>
              <a:rPr lang="en-US" dirty="0" smtClean="0"/>
              <a:t>This average balance determines the maintenance charge per month, to which a per debit charge (per check charge) is added.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30403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marL="1608138" indent="-1608138"/>
            <a:r>
              <a:rPr lang="en-US" sz="3200" dirty="0" smtClean="0"/>
              <a:t>Table 1. 	Typical Bank Charges for A Business Checking Account</a:t>
            </a:r>
            <a:endParaRPr lang="en-US" sz="3200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03556148"/>
              </p:ext>
            </p:extLst>
          </p:nvPr>
        </p:nvGraphicFramePr>
        <p:xfrm>
          <a:off x="457200" y="1331913"/>
          <a:ext cx="8229600" cy="3444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43200"/>
                <a:gridCol w="2743200"/>
                <a:gridCol w="27432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Average Balance</a:t>
                      </a:r>
                      <a:endParaRPr lang="en-US" sz="2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Maintenance Charge per Month</a:t>
                      </a:r>
                      <a:endParaRPr lang="en-US" sz="2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Per Check Charge</a:t>
                      </a:r>
                      <a:endParaRPr lang="en-US" sz="2800" dirty="0"/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Less than $500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800" dirty="0" smtClean="0"/>
                        <a:t>$12.00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$0.20</a:t>
                      </a:r>
                      <a:endParaRPr lang="en-US" sz="28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$500-$1999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800" dirty="0" smtClean="0"/>
                        <a:t>$  7.50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$0.20</a:t>
                      </a:r>
                      <a:endParaRPr lang="en-US" sz="28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$2000-$4999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800" dirty="0" smtClean="0"/>
                        <a:t>$  5.00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$0.10</a:t>
                      </a:r>
                      <a:endParaRPr lang="en-US" sz="28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$5000 or more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800" dirty="0" smtClean="0"/>
                        <a:t>$  0.00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$0.00</a:t>
                      </a:r>
                      <a:endParaRPr lang="en-US" sz="28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875480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Find the monthly service charge for the following business accounts using above Table 1.</a:t>
            </a:r>
          </a:p>
          <a:p>
            <a:pPr marL="971550" lvl="1" indent="-514350">
              <a:buFont typeface="+mj-lt"/>
              <a:buAutoNum type="alphaLcParenR"/>
            </a:pPr>
            <a:r>
              <a:rPr lang="en-US" dirty="0" smtClean="0"/>
              <a:t>Pittsburgh Glass, 38 checks written, average balance $833</a:t>
            </a:r>
          </a:p>
          <a:p>
            <a:pPr marL="971550" lvl="1" indent="-514350">
              <a:buFont typeface="+mj-lt"/>
              <a:buAutoNum type="alphaLcParenR"/>
            </a:pPr>
            <a:r>
              <a:rPr lang="en-US" dirty="0" smtClean="0"/>
              <a:t>Fargo Western Auto, 87 checks written, average balance $2367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77445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Answer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1331394"/>
            <a:ext cx="8892480" cy="3469207"/>
          </a:xfrm>
        </p:spPr>
        <p:txBody>
          <a:bodyPr/>
          <a:lstStyle/>
          <a:p>
            <a:pPr marL="633222" indent="-514350">
              <a:buFont typeface="+mj-lt"/>
              <a:buAutoNum type="alphaLcParenR"/>
            </a:pPr>
            <a:r>
              <a:rPr lang="en-US" dirty="0" smtClean="0"/>
              <a:t>An account with an average balance between $500-$1999 has a maintenance charge of $7.50 per month plus a debit (check) charge of $0.20 each.</a:t>
            </a:r>
          </a:p>
          <a:p>
            <a:pPr marL="633222" indent="-514350">
              <a:buFont typeface="+mj-lt"/>
              <a:buAutoNum type="alphaLcParenR"/>
            </a:pPr>
            <a:endParaRPr lang="en-US" dirty="0" smtClean="0"/>
          </a:p>
          <a:p>
            <a:pPr marL="118872" indent="0">
              <a:buNone/>
              <a:tabLst>
                <a:tab pos="1655763" algn="l"/>
                <a:tab pos="2916238" algn="ctr"/>
                <a:tab pos="3894138" algn="l"/>
                <a:tab pos="4965700" algn="ctr"/>
                <a:tab pos="5770563" algn="l"/>
                <a:tab pos="6746875" algn="ctr"/>
              </a:tabLst>
            </a:pPr>
            <a:r>
              <a:rPr lang="en-US" sz="1800" dirty="0" smtClean="0">
                <a:solidFill>
                  <a:srgbClr val="00B050"/>
                </a:solidFill>
              </a:rPr>
              <a:t>Monthly charge	=	 maintenance charge + number of checks x per check charge</a:t>
            </a:r>
          </a:p>
          <a:p>
            <a:pPr marL="118872" indent="0">
              <a:buNone/>
              <a:tabLst>
                <a:tab pos="1655763" algn="l"/>
                <a:tab pos="2916238" algn="ctr"/>
                <a:tab pos="3894138" algn="l"/>
                <a:tab pos="4965700" algn="ctr"/>
                <a:tab pos="5770563" algn="l"/>
                <a:tab pos="6746875" algn="ctr"/>
              </a:tabLst>
            </a:pPr>
            <a:r>
              <a:rPr lang="en-US" sz="1800" dirty="0">
                <a:solidFill>
                  <a:srgbClr val="00B050"/>
                </a:solidFill>
              </a:rPr>
              <a:t>	</a:t>
            </a:r>
            <a:r>
              <a:rPr lang="en-US" sz="1800" dirty="0" smtClean="0">
                <a:solidFill>
                  <a:srgbClr val="00B050"/>
                </a:solidFill>
              </a:rPr>
              <a:t>=	$7.50	+	38	x	$0.50</a:t>
            </a:r>
          </a:p>
          <a:p>
            <a:pPr marL="118872" indent="0">
              <a:buNone/>
              <a:tabLst>
                <a:tab pos="1655763" algn="l"/>
                <a:tab pos="2916238" algn="ctr"/>
                <a:tab pos="3894138" algn="l"/>
                <a:tab pos="4965700" algn="ctr"/>
                <a:tab pos="5770563" algn="l"/>
                <a:tab pos="6746875" algn="ctr"/>
              </a:tabLst>
            </a:pPr>
            <a:r>
              <a:rPr lang="en-US" sz="1800" dirty="0">
                <a:solidFill>
                  <a:srgbClr val="00B050"/>
                </a:solidFill>
              </a:rPr>
              <a:t>	</a:t>
            </a:r>
            <a:r>
              <a:rPr lang="en-US" sz="1800" dirty="0" smtClean="0">
                <a:solidFill>
                  <a:srgbClr val="00B050"/>
                </a:solidFill>
              </a:rPr>
              <a:t>=	$15.10</a:t>
            </a:r>
          </a:p>
          <a:p>
            <a:pPr marL="118872" indent="0">
              <a:buNone/>
            </a:pPr>
            <a:endParaRPr lang="en-US" sz="1800" dirty="0">
              <a:solidFill>
                <a:srgbClr val="00B050"/>
              </a:solidFill>
            </a:endParaRPr>
          </a:p>
          <a:p>
            <a:pPr marL="118872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27130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Answer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1331394"/>
            <a:ext cx="8892480" cy="3469207"/>
          </a:xfrm>
        </p:spPr>
        <p:txBody>
          <a:bodyPr/>
          <a:lstStyle/>
          <a:p>
            <a:pPr marL="633222" indent="-514350">
              <a:buFont typeface="+mj-lt"/>
              <a:buAutoNum type="alphaLcParenR" startAt="2"/>
            </a:pPr>
            <a:r>
              <a:rPr lang="en-US" dirty="0" smtClean="0"/>
              <a:t>An account with an average balance between $</a:t>
            </a:r>
            <a:r>
              <a:rPr lang="en-US" dirty="0" err="1" smtClean="0"/>
              <a:t>xxxx</a:t>
            </a:r>
            <a:r>
              <a:rPr lang="en-US" dirty="0" smtClean="0"/>
              <a:t>-$</a:t>
            </a:r>
            <a:r>
              <a:rPr lang="en-US" dirty="0" err="1" smtClean="0"/>
              <a:t>xxxx</a:t>
            </a:r>
            <a:r>
              <a:rPr lang="en-US" dirty="0" smtClean="0"/>
              <a:t> has a maintenance charge of $</a:t>
            </a:r>
            <a:r>
              <a:rPr lang="en-US" dirty="0" err="1" smtClean="0"/>
              <a:t>x.xx</a:t>
            </a:r>
            <a:r>
              <a:rPr lang="en-US" dirty="0" smtClean="0"/>
              <a:t> per month plus a debit (check) charge of $</a:t>
            </a:r>
            <a:r>
              <a:rPr lang="en-US" dirty="0" err="1" smtClean="0"/>
              <a:t>x.xx</a:t>
            </a:r>
            <a:r>
              <a:rPr lang="en-US" dirty="0" smtClean="0"/>
              <a:t> each.</a:t>
            </a:r>
          </a:p>
          <a:p>
            <a:pPr marL="633222" indent="-514350">
              <a:buFont typeface="+mj-lt"/>
              <a:buAutoNum type="alphaLcParenR" startAt="2"/>
            </a:pPr>
            <a:endParaRPr lang="en-US" dirty="0" smtClean="0"/>
          </a:p>
          <a:p>
            <a:pPr marL="118872" indent="0">
              <a:buNone/>
              <a:tabLst>
                <a:tab pos="1655763" algn="l"/>
                <a:tab pos="2916238" algn="ctr"/>
                <a:tab pos="3894138" algn="l"/>
                <a:tab pos="4965700" algn="ctr"/>
                <a:tab pos="5770563" algn="l"/>
                <a:tab pos="6746875" algn="ctr"/>
              </a:tabLst>
            </a:pPr>
            <a:r>
              <a:rPr lang="en-US" sz="1800" dirty="0" smtClean="0">
                <a:solidFill>
                  <a:srgbClr val="00B050"/>
                </a:solidFill>
              </a:rPr>
              <a:t>Monthly charge	=	 maintenance charge + number of checks x per check charge</a:t>
            </a:r>
          </a:p>
          <a:p>
            <a:pPr marL="118872" indent="0">
              <a:buNone/>
              <a:tabLst>
                <a:tab pos="1655763" algn="l"/>
                <a:tab pos="2916238" algn="ctr"/>
                <a:tab pos="3894138" algn="l"/>
                <a:tab pos="4965700" algn="ctr"/>
                <a:tab pos="5770563" algn="l"/>
                <a:tab pos="6746875" algn="ctr"/>
              </a:tabLst>
            </a:pPr>
            <a:r>
              <a:rPr lang="en-US" sz="1800" dirty="0">
                <a:solidFill>
                  <a:srgbClr val="00B050"/>
                </a:solidFill>
              </a:rPr>
              <a:t>	</a:t>
            </a:r>
            <a:r>
              <a:rPr lang="en-US" sz="1800" dirty="0" smtClean="0">
                <a:solidFill>
                  <a:srgbClr val="00B050"/>
                </a:solidFill>
              </a:rPr>
              <a:t>=	$	+		x	$</a:t>
            </a:r>
          </a:p>
          <a:p>
            <a:pPr marL="118872" indent="0">
              <a:buNone/>
              <a:tabLst>
                <a:tab pos="1655763" algn="l"/>
                <a:tab pos="2916238" algn="ctr"/>
                <a:tab pos="3894138" algn="l"/>
                <a:tab pos="4965700" algn="ctr"/>
                <a:tab pos="5770563" algn="l"/>
                <a:tab pos="6746875" algn="ctr"/>
              </a:tabLst>
            </a:pPr>
            <a:r>
              <a:rPr lang="en-US" sz="1800" dirty="0">
                <a:solidFill>
                  <a:srgbClr val="00B050"/>
                </a:solidFill>
              </a:rPr>
              <a:t>	</a:t>
            </a:r>
            <a:r>
              <a:rPr lang="en-US" sz="1800" dirty="0" smtClean="0">
                <a:solidFill>
                  <a:srgbClr val="00B050"/>
                </a:solidFill>
              </a:rPr>
              <a:t>=	$</a:t>
            </a:r>
          </a:p>
          <a:p>
            <a:pPr marL="118872" indent="0">
              <a:buNone/>
            </a:pPr>
            <a:endParaRPr lang="en-US" sz="1800" dirty="0">
              <a:solidFill>
                <a:srgbClr val="00B050"/>
              </a:solidFill>
            </a:endParaRPr>
          </a:p>
          <a:p>
            <a:pPr marL="118872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15391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smtClean="0"/>
              <a:t>Definition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b="1" dirty="0" smtClean="0"/>
              <a:t>Deposit slip </a:t>
            </a:r>
            <a:r>
              <a:rPr lang="en-US" dirty="0" smtClean="0"/>
              <a:t>printed forms with the depositor’s</a:t>
            </a:r>
            <a:r>
              <a:rPr lang="id-ID" dirty="0" smtClean="0"/>
              <a:t> </a:t>
            </a:r>
            <a:r>
              <a:rPr lang="en-US" dirty="0" smtClean="0"/>
              <a:t>name, address, account number, and</a:t>
            </a:r>
            <a:r>
              <a:rPr lang="id-ID" dirty="0" smtClean="0"/>
              <a:t> </a:t>
            </a:r>
            <a:r>
              <a:rPr lang="en-US" dirty="0" smtClean="0"/>
              <a:t>space for the details of the deposit. Used to</a:t>
            </a:r>
            <a:r>
              <a:rPr lang="id-ID" dirty="0" smtClean="0"/>
              <a:t> </a:t>
            </a:r>
            <a:r>
              <a:rPr lang="en-US" dirty="0" smtClean="0"/>
              <a:t>record money, both cash and checks, being</a:t>
            </a:r>
            <a:r>
              <a:rPr lang="id-ID" dirty="0" smtClean="0"/>
              <a:t> </a:t>
            </a:r>
            <a:r>
              <a:rPr lang="en-US" dirty="0" smtClean="0"/>
              <a:t>added to the checking account.</a:t>
            </a:r>
          </a:p>
          <a:p>
            <a:r>
              <a:rPr lang="en-US" b="1" dirty="0" smtClean="0"/>
              <a:t>Check stub </a:t>
            </a:r>
            <a:r>
              <a:rPr lang="en-US" dirty="0" smtClean="0"/>
              <a:t>a bound part of the checkbook,</a:t>
            </a:r>
            <a:r>
              <a:rPr lang="id-ID" dirty="0" smtClean="0"/>
              <a:t> </a:t>
            </a:r>
            <a:r>
              <a:rPr lang="en-US" dirty="0" smtClean="0"/>
              <a:t>attached by perforation to checks.</a:t>
            </a:r>
            <a:r>
              <a:rPr lang="id-ID" dirty="0" smtClean="0"/>
              <a:t> </a:t>
            </a:r>
            <a:r>
              <a:rPr lang="en-US" dirty="0" smtClean="0"/>
              <a:t>Used to keep track of the checks written,</a:t>
            </a:r>
            <a:r>
              <a:rPr lang="id-ID" dirty="0" smtClean="0"/>
              <a:t> </a:t>
            </a:r>
            <a:r>
              <a:rPr lang="en-US" dirty="0" smtClean="0"/>
              <a:t>deposits, and current account balance of a</a:t>
            </a:r>
            <a:r>
              <a:rPr lang="id-ID" dirty="0" smtClean="0"/>
              <a:t> checking account.</a:t>
            </a:r>
          </a:p>
          <a:p>
            <a:r>
              <a:rPr lang="en-US" b="1" dirty="0" smtClean="0"/>
              <a:t>Check register </a:t>
            </a:r>
            <a:r>
              <a:rPr lang="en-US" dirty="0" smtClean="0"/>
              <a:t>a separate booklet of</a:t>
            </a:r>
            <a:r>
              <a:rPr lang="id-ID" dirty="0" smtClean="0"/>
              <a:t> </a:t>
            </a:r>
            <a:r>
              <a:rPr lang="en-US" dirty="0" smtClean="0"/>
              <a:t>blank forms used to keep track of all checking</a:t>
            </a:r>
            <a:r>
              <a:rPr lang="id-ID" dirty="0" smtClean="0"/>
              <a:t> </a:t>
            </a:r>
            <a:r>
              <a:rPr lang="en-US" dirty="0" smtClean="0"/>
              <a:t>account activity. An alternative to the</a:t>
            </a:r>
            <a:r>
              <a:rPr lang="id-ID" dirty="0" smtClean="0"/>
              <a:t> check stub.</a:t>
            </a:r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304543228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Deposit Slip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xfrm>
            <a:off x="683568" y="2283718"/>
            <a:ext cx="8022336" cy="514350"/>
          </a:xfrm>
        </p:spPr>
        <p:txBody>
          <a:bodyPr>
            <a:noAutofit/>
          </a:bodyPr>
          <a:lstStyle/>
          <a:p>
            <a:r>
              <a:rPr lang="en-US" sz="2800" b="1" dirty="0"/>
              <a:t>Deposit slip </a:t>
            </a:r>
            <a:r>
              <a:rPr lang="en-US" sz="2800" b="1" dirty="0" smtClean="0"/>
              <a:t>is </a:t>
            </a:r>
            <a:r>
              <a:rPr lang="en-US" sz="2800" dirty="0" smtClean="0"/>
              <a:t>printed </a:t>
            </a:r>
            <a:r>
              <a:rPr lang="en-US" sz="2800" dirty="0"/>
              <a:t>forms with the depositor’s</a:t>
            </a:r>
            <a:r>
              <a:rPr lang="id-ID" sz="2800" dirty="0"/>
              <a:t> </a:t>
            </a:r>
            <a:r>
              <a:rPr lang="en-US" sz="2800" dirty="0"/>
              <a:t>name, address, account number, and</a:t>
            </a:r>
            <a:r>
              <a:rPr lang="id-ID" sz="2800" dirty="0"/>
              <a:t> </a:t>
            </a:r>
            <a:r>
              <a:rPr lang="en-US" sz="2800" dirty="0"/>
              <a:t>space for the details of the deposit. Used to</a:t>
            </a:r>
            <a:r>
              <a:rPr lang="id-ID" sz="2800" dirty="0"/>
              <a:t> </a:t>
            </a:r>
            <a:r>
              <a:rPr lang="en-US" sz="2800" dirty="0"/>
              <a:t>record money, both cash and checks, being</a:t>
            </a:r>
            <a:r>
              <a:rPr lang="id-ID" sz="2800" dirty="0"/>
              <a:t> </a:t>
            </a:r>
            <a:r>
              <a:rPr lang="en-US" sz="2800" dirty="0"/>
              <a:t>added to the checking account.</a:t>
            </a:r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41611102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9572" y="483518"/>
            <a:ext cx="9144001" cy="36724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338989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123478"/>
            <a:ext cx="12909178" cy="51845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81519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Check Stub and Check Register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xfrm>
            <a:off x="683568" y="2283718"/>
            <a:ext cx="8022336" cy="514350"/>
          </a:xfrm>
        </p:spPr>
        <p:txBody>
          <a:bodyPr>
            <a:noAutofit/>
          </a:bodyPr>
          <a:lstStyle/>
          <a:p>
            <a:r>
              <a:rPr lang="en-US" sz="2400" b="1" dirty="0"/>
              <a:t>Check stub </a:t>
            </a:r>
            <a:r>
              <a:rPr lang="en-US" sz="2400" dirty="0"/>
              <a:t>a bound part of the checkbook,</a:t>
            </a:r>
            <a:r>
              <a:rPr lang="id-ID" sz="2400" dirty="0"/>
              <a:t> </a:t>
            </a:r>
            <a:r>
              <a:rPr lang="en-US" sz="2400" dirty="0"/>
              <a:t>attached by perforation to checks.</a:t>
            </a:r>
            <a:r>
              <a:rPr lang="id-ID" sz="2400" dirty="0"/>
              <a:t> </a:t>
            </a:r>
            <a:r>
              <a:rPr lang="en-US" sz="2400" dirty="0"/>
              <a:t>Used to keep track of the checks written,</a:t>
            </a:r>
            <a:r>
              <a:rPr lang="id-ID" sz="2400" dirty="0"/>
              <a:t> </a:t>
            </a:r>
            <a:r>
              <a:rPr lang="en-US" sz="2400" dirty="0"/>
              <a:t>deposits, and current account balance of a</a:t>
            </a:r>
            <a:r>
              <a:rPr lang="id-ID" sz="2400" dirty="0"/>
              <a:t> checking account.</a:t>
            </a:r>
          </a:p>
          <a:p>
            <a:r>
              <a:rPr lang="en-US" sz="2400" b="1" dirty="0"/>
              <a:t>Check register </a:t>
            </a:r>
            <a:r>
              <a:rPr lang="en-US" sz="2400" dirty="0"/>
              <a:t>a separate booklet of</a:t>
            </a:r>
            <a:r>
              <a:rPr lang="id-ID" sz="2400" dirty="0"/>
              <a:t> </a:t>
            </a:r>
            <a:r>
              <a:rPr lang="en-US" sz="2400" dirty="0"/>
              <a:t>blank forms used to keep track of all checking</a:t>
            </a:r>
            <a:r>
              <a:rPr lang="id-ID" sz="2400" dirty="0"/>
              <a:t> </a:t>
            </a:r>
            <a:r>
              <a:rPr lang="en-US" sz="2400" dirty="0"/>
              <a:t>account activity. An alternative to the</a:t>
            </a:r>
            <a:r>
              <a:rPr lang="id-ID" sz="2400" dirty="0"/>
              <a:t> check stub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2228432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013" y="483518"/>
            <a:ext cx="9120987" cy="41870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957311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83861" y="483518"/>
            <a:ext cx="9120987" cy="41870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67884894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7744" y="51470"/>
            <a:ext cx="3600400" cy="49701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823639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3477"/>
            <a:ext cx="9144000" cy="39024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84616740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403648" y="123477"/>
            <a:ext cx="9144000" cy="39024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73625779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58147" y="-92546"/>
            <a:ext cx="12485758" cy="53285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787454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3" y="195486"/>
            <a:ext cx="5190400" cy="51845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Rectangle 1"/>
          <p:cNvSpPr/>
          <p:nvPr/>
        </p:nvSpPr>
        <p:spPr>
          <a:xfrm>
            <a:off x="5193443" y="195486"/>
            <a:ext cx="3950557" cy="494801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64" y="1251746"/>
            <a:ext cx="2743200" cy="1895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Rectangle 2"/>
          <p:cNvSpPr/>
          <p:nvPr/>
        </p:nvSpPr>
        <p:spPr>
          <a:xfrm>
            <a:off x="395536" y="2669493"/>
            <a:ext cx="4536504" cy="2474007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395536" y="1563639"/>
            <a:ext cx="4572000" cy="936104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9365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3" y="195486"/>
            <a:ext cx="5190400" cy="51845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Rectangle 1"/>
          <p:cNvSpPr/>
          <p:nvPr/>
        </p:nvSpPr>
        <p:spPr>
          <a:xfrm>
            <a:off x="5193443" y="195486"/>
            <a:ext cx="3950557" cy="494801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64" y="1251746"/>
            <a:ext cx="2743200" cy="1895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Rectangle 2"/>
          <p:cNvSpPr/>
          <p:nvPr/>
        </p:nvSpPr>
        <p:spPr>
          <a:xfrm>
            <a:off x="395536" y="2669493"/>
            <a:ext cx="4536504" cy="2474007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70951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3" y="195486"/>
            <a:ext cx="5190400" cy="51845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Rectangle 1"/>
          <p:cNvSpPr/>
          <p:nvPr/>
        </p:nvSpPr>
        <p:spPr>
          <a:xfrm>
            <a:off x="5193443" y="195486"/>
            <a:ext cx="3950557" cy="494801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64" y="1251746"/>
            <a:ext cx="2743200" cy="1895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312228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709" y="1"/>
            <a:ext cx="9151709" cy="5143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526581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0488"/>
            <a:ext cx="9144000" cy="50530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736038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Check Endorsement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9552" y="3579862"/>
            <a:ext cx="8077200" cy="1124712"/>
          </a:xfrm>
        </p:spPr>
        <p:txBody>
          <a:bodyPr>
            <a:noAutofit/>
          </a:bodyPr>
          <a:lstStyle/>
          <a:p>
            <a:r>
              <a:rPr lang="en-US" sz="2400" dirty="0" smtClean="0"/>
              <a:t>Is the </a:t>
            </a:r>
            <a:r>
              <a:rPr lang="en-US" sz="2400" dirty="0"/>
              <a:t>signature and </a:t>
            </a:r>
            <a:r>
              <a:rPr lang="en-US" sz="2400" dirty="0" smtClean="0"/>
              <a:t>instructions on </a:t>
            </a:r>
            <a:r>
              <a:rPr lang="en-US" sz="2400" dirty="0"/>
              <a:t>the back of a check instructing </a:t>
            </a:r>
            <a:r>
              <a:rPr lang="en-US" sz="2400" dirty="0" smtClean="0"/>
              <a:t>the bank </a:t>
            </a:r>
            <a:r>
              <a:rPr lang="en-US" sz="2400" dirty="0"/>
              <a:t>on what to do with that check.</a:t>
            </a:r>
          </a:p>
        </p:txBody>
      </p:sp>
    </p:spTree>
    <p:extLst>
      <p:ext uri="{BB962C8B-B14F-4D97-AF65-F5344CB8AC3E}">
        <p14:creationId xmlns:p14="http://schemas.microsoft.com/office/powerpoint/2010/main" val="7342898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3716246" cy="5143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Rectangle 1"/>
          <p:cNvSpPr/>
          <p:nvPr/>
        </p:nvSpPr>
        <p:spPr>
          <a:xfrm>
            <a:off x="3716246" y="0"/>
            <a:ext cx="5427754" cy="5143500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470709812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11410"/>
            <a:ext cx="7416824" cy="49566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510023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712" y="267494"/>
            <a:ext cx="5097760" cy="45601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771097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712" y="267494"/>
            <a:ext cx="5097760" cy="45601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36616" y="267494"/>
            <a:ext cx="5127672" cy="45601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650731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199" y="321568"/>
            <a:ext cx="5332175" cy="46264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863939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267494"/>
            <a:ext cx="7723554" cy="24482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391" y="2571750"/>
            <a:ext cx="7949045" cy="2571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081282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253" y="57150"/>
            <a:ext cx="9176253" cy="5086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534345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252" y="267494"/>
            <a:ext cx="9284635" cy="41044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294573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67494"/>
            <a:ext cx="9209904" cy="48760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590742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60648" y="267494"/>
            <a:ext cx="9209904" cy="48760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417207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76872" y="-236563"/>
            <a:ext cx="12420872" cy="64047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94416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7744" y="0"/>
            <a:ext cx="5701758" cy="5143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915568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77432" y="51470"/>
            <a:ext cx="13410348" cy="120973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029952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77432" y="-3548930"/>
            <a:ext cx="13410348" cy="120973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3627030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77432" y="-8085434"/>
            <a:ext cx="13410348" cy="120973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7865220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7788"/>
            <a:ext cx="9240573" cy="5125712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8520" y="843558"/>
            <a:ext cx="9240573" cy="36724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819152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-26299"/>
            <a:ext cx="9144000" cy="5177971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752" y="-26299"/>
            <a:ext cx="4499992" cy="51779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664939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id-ID" b="1" smtClean="0"/>
              <a:t>B</a:t>
            </a:r>
            <a:r>
              <a:rPr lang="en-US" b="1" smtClean="0"/>
              <a:t>ank </a:t>
            </a:r>
            <a:r>
              <a:rPr lang="en-US" b="1"/>
              <a:t>statement </a:t>
            </a:r>
            <a:r>
              <a:rPr lang="en-US"/>
              <a:t>A monthly summary </a:t>
            </a:r>
            <a:r>
              <a:rPr lang="en-US" smtClean="0"/>
              <a:t>of</a:t>
            </a:r>
            <a:r>
              <a:rPr lang="id-ID" smtClean="0"/>
              <a:t> </a:t>
            </a:r>
            <a:r>
              <a:rPr lang="en-US" smtClean="0"/>
              <a:t>the </a:t>
            </a:r>
            <a:r>
              <a:rPr lang="en-US"/>
              <a:t>activities in a checking account, </a:t>
            </a:r>
            <a:r>
              <a:rPr lang="en-US" smtClean="0"/>
              <a:t>including</a:t>
            </a:r>
            <a:r>
              <a:rPr lang="id-ID" smtClean="0"/>
              <a:t> </a:t>
            </a:r>
            <a:r>
              <a:rPr lang="en-US" smtClean="0"/>
              <a:t>debits</a:t>
            </a:r>
            <a:r>
              <a:rPr lang="en-US"/>
              <a:t>, credits, and beginning and </a:t>
            </a:r>
            <a:r>
              <a:rPr lang="en-US" smtClean="0"/>
              <a:t>ending</a:t>
            </a:r>
            <a:r>
              <a:rPr lang="id-ID" smtClean="0"/>
              <a:t> </a:t>
            </a:r>
            <a:r>
              <a:rPr lang="en-US" smtClean="0"/>
              <a:t>balance</a:t>
            </a:r>
            <a:r>
              <a:rPr lang="en-US"/>
              <a:t>. Sent by the bank to the </a:t>
            </a:r>
            <a:r>
              <a:rPr lang="en-US" smtClean="0"/>
              <a:t>account</a:t>
            </a:r>
            <a:r>
              <a:rPr lang="id-ID" smtClean="0"/>
              <a:t> holder.</a:t>
            </a:r>
          </a:p>
          <a:p>
            <a:r>
              <a:rPr lang="id-ID" b="1" smtClean="0"/>
              <a:t>C</a:t>
            </a:r>
            <a:r>
              <a:rPr lang="en-US" b="1" smtClean="0"/>
              <a:t>redits </a:t>
            </a:r>
            <a:r>
              <a:rPr lang="en-US"/>
              <a:t>Additions to a checking account</a:t>
            </a:r>
            <a:r>
              <a:rPr lang="en-US" smtClean="0"/>
              <a:t>,</a:t>
            </a:r>
            <a:r>
              <a:rPr lang="id-ID" smtClean="0"/>
              <a:t> </a:t>
            </a:r>
            <a:r>
              <a:rPr lang="en-US" smtClean="0"/>
              <a:t>such </a:t>
            </a:r>
            <a:r>
              <a:rPr lang="en-US"/>
              <a:t>as deposits and interest earned.</a:t>
            </a:r>
          </a:p>
          <a:p>
            <a:r>
              <a:rPr lang="id-ID" b="1" smtClean="0"/>
              <a:t>D</a:t>
            </a:r>
            <a:r>
              <a:rPr lang="en-US" b="1" smtClean="0"/>
              <a:t>ebits </a:t>
            </a:r>
            <a:r>
              <a:rPr lang="en-US"/>
              <a:t>Subtractions from a </a:t>
            </a:r>
            <a:r>
              <a:rPr lang="en-US" smtClean="0"/>
              <a:t>checking</a:t>
            </a:r>
            <a:r>
              <a:rPr lang="id-ID" smtClean="0"/>
              <a:t> </a:t>
            </a:r>
            <a:r>
              <a:rPr lang="en-US" smtClean="0"/>
              <a:t>account</a:t>
            </a:r>
            <a:r>
              <a:rPr lang="en-US"/>
              <a:t>, such as service charges.</a:t>
            </a:r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406678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id-ID" b="1" smtClean="0"/>
              <a:t>N</a:t>
            </a:r>
            <a:r>
              <a:rPr lang="en-US" b="1" smtClean="0"/>
              <a:t>onsufficient </a:t>
            </a:r>
            <a:r>
              <a:rPr lang="en-US" b="1"/>
              <a:t>fund (NSF) fees </a:t>
            </a:r>
            <a:r>
              <a:rPr lang="en-US"/>
              <a:t>A </a:t>
            </a:r>
            <a:r>
              <a:rPr lang="en-US" smtClean="0"/>
              <a:t>fee</a:t>
            </a:r>
            <a:r>
              <a:rPr lang="id-ID" smtClean="0"/>
              <a:t> </a:t>
            </a:r>
            <a:r>
              <a:rPr lang="en-US" smtClean="0"/>
              <a:t>charged </a:t>
            </a:r>
            <a:r>
              <a:rPr lang="en-US"/>
              <a:t>by the bank when a check is </a:t>
            </a:r>
            <a:r>
              <a:rPr lang="en-US" smtClean="0"/>
              <a:t>written</a:t>
            </a:r>
            <a:r>
              <a:rPr lang="id-ID" smtClean="0"/>
              <a:t> </a:t>
            </a:r>
            <a:r>
              <a:rPr lang="en-US" smtClean="0"/>
              <a:t>without </a:t>
            </a:r>
            <a:r>
              <a:rPr lang="en-US"/>
              <a:t>sufficient funds in the account </a:t>
            </a:r>
            <a:r>
              <a:rPr lang="en-US" smtClean="0"/>
              <a:t>to</a:t>
            </a:r>
            <a:r>
              <a:rPr lang="id-ID" smtClean="0"/>
              <a:t> </a:t>
            </a:r>
            <a:r>
              <a:rPr lang="en-US" smtClean="0"/>
              <a:t>cover </a:t>
            </a:r>
            <a:r>
              <a:rPr lang="en-US"/>
              <a:t>the amount of that check.</a:t>
            </a:r>
          </a:p>
          <a:p>
            <a:r>
              <a:rPr lang="id-ID" b="1" smtClean="0"/>
              <a:t>R</a:t>
            </a:r>
            <a:r>
              <a:rPr lang="en-US" b="1" smtClean="0"/>
              <a:t>eturned </a:t>
            </a:r>
            <a:r>
              <a:rPr lang="en-US" b="1"/>
              <a:t>item </a:t>
            </a:r>
            <a:r>
              <a:rPr lang="en-US"/>
              <a:t>A check that you </a:t>
            </a:r>
            <a:r>
              <a:rPr lang="en-US" smtClean="0"/>
              <a:t>deposited</a:t>
            </a:r>
            <a:r>
              <a:rPr lang="id-ID" smtClean="0"/>
              <a:t> </a:t>
            </a:r>
            <a:r>
              <a:rPr lang="en-US" smtClean="0"/>
              <a:t>but </a:t>
            </a:r>
            <a:r>
              <a:rPr lang="en-US"/>
              <a:t>was returned to your bank </a:t>
            </a:r>
            <a:r>
              <a:rPr lang="en-US" smtClean="0"/>
              <a:t>unpaid</a:t>
            </a:r>
            <a:r>
              <a:rPr lang="id-ID" smtClean="0"/>
              <a:t> </a:t>
            </a:r>
            <a:r>
              <a:rPr lang="en-US" smtClean="0"/>
              <a:t>because </a:t>
            </a:r>
            <a:r>
              <a:rPr lang="en-US"/>
              <a:t>the person or business issuing </a:t>
            </a:r>
            <a:r>
              <a:rPr lang="en-US" smtClean="0"/>
              <a:t>the</a:t>
            </a:r>
            <a:r>
              <a:rPr lang="id-ID" smtClean="0"/>
              <a:t> </a:t>
            </a:r>
            <a:r>
              <a:rPr lang="en-US" smtClean="0"/>
              <a:t>check </a:t>
            </a:r>
            <a:r>
              <a:rPr lang="en-US"/>
              <a:t>had insufficient </a:t>
            </a:r>
            <a:r>
              <a:rPr lang="id-ID" smtClean="0"/>
              <a:t> </a:t>
            </a:r>
            <a:r>
              <a:rPr lang="en-US" smtClean="0"/>
              <a:t>funds </a:t>
            </a:r>
            <a:r>
              <a:rPr lang="en-US"/>
              <a:t>to cover </a:t>
            </a:r>
            <a:r>
              <a:rPr lang="en-US" smtClean="0"/>
              <a:t>the</a:t>
            </a:r>
            <a:r>
              <a:rPr lang="id-ID" smtClean="0"/>
              <a:t> check</a:t>
            </a:r>
            <a:r>
              <a:rPr lang="id-ID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6363370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id-ID" b="1" smtClean="0"/>
              <a:t>Bank </a:t>
            </a:r>
            <a:r>
              <a:rPr lang="id-ID" b="1"/>
              <a:t>statement reconciliation </a:t>
            </a:r>
            <a:r>
              <a:rPr lang="id-ID" smtClean="0"/>
              <a:t>The </a:t>
            </a:r>
            <a:r>
              <a:rPr lang="en-US" smtClean="0"/>
              <a:t>process </a:t>
            </a:r>
            <a:r>
              <a:rPr lang="en-US"/>
              <a:t>of adjusting the bank and </a:t>
            </a:r>
            <a:r>
              <a:rPr lang="en-US" smtClean="0"/>
              <a:t>checkbook</a:t>
            </a:r>
            <a:r>
              <a:rPr lang="id-ID" smtClean="0"/>
              <a:t> </a:t>
            </a:r>
            <a:r>
              <a:rPr lang="en-US" smtClean="0"/>
              <a:t>balances </a:t>
            </a:r>
            <a:r>
              <a:rPr lang="en-US"/>
              <a:t>to reflect the actual </a:t>
            </a:r>
            <a:r>
              <a:rPr lang="en-US" smtClean="0"/>
              <a:t>current</a:t>
            </a:r>
            <a:r>
              <a:rPr lang="id-ID" smtClean="0"/>
              <a:t> </a:t>
            </a:r>
            <a:r>
              <a:rPr lang="en-US" smtClean="0"/>
              <a:t>balance </a:t>
            </a:r>
            <a:r>
              <a:rPr lang="en-US"/>
              <a:t>of the checking account.</a:t>
            </a:r>
          </a:p>
          <a:p>
            <a:r>
              <a:rPr lang="id-ID" b="1" smtClean="0"/>
              <a:t>O</a:t>
            </a:r>
            <a:r>
              <a:rPr lang="en-US" b="1" smtClean="0"/>
              <a:t>utstanding </a:t>
            </a:r>
            <a:r>
              <a:rPr lang="en-US" b="1"/>
              <a:t>checks </a:t>
            </a:r>
            <a:r>
              <a:rPr lang="en-US"/>
              <a:t>Checks that </a:t>
            </a:r>
            <a:r>
              <a:rPr lang="en-US" smtClean="0"/>
              <a:t>have</a:t>
            </a:r>
            <a:r>
              <a:rPr lang="id-ID" smtClean="0"/>
              <a:t> </a:t>
            </a:r>
            <a:r>
              <a:rPr lang="en-US" smtClean="0"/>
              <a:t>been </a:t>
            </a:r>
            <a:r>
              <a:rPr lang="en-US"/>
              <a:t>written but have not yet reached </a:t>
            </a:r>
            <a:r>
              <a:rPr lang="en-US" smtClean="0"/>
              <a:t>the</a:t>
            </a:r>
            <a:r>
              <a:rPr lang="id-ID" smtClean="0"/>
              <a:t> </a:t>
            </a:r>
            <a:r>
              <a:rPr lang="en-US" smtClean="0"/>
              <a:t>bank </a:t>
            </a:r>
            <a:r>
              <a:rPr lang="en-US"/>
              <a:t>and therefore do not appear on </a:t>
            </a:r>
            <a:r>
              <a:rPr lang="en-US" smtClean="0"/>
              <a:t>the</a:t>
            </a:r>
            <a:r>
              <a:rPr lang="id-ID" smtClean="0"/>
              <a:t> current </a:t>
            </a:r>
            <a:r>
              <a:rPr lang="id-ID"/>
              <a:t>bank statement.</a:t>
            </a:r>
          </a:p>
          <a:p>
            <a:r>
              <a:rPr lang="id-ID" b="1" smtClean="0"/>
              <a:t>D</a:t>
            </a:r>
            <a:r>
              <a:rPr lang="en-US" b="1" smtClean="0"/>
              <a:t>eposits </a:t>
            </a:r>
            <a:r>
              <a:rPr lang="en-US" b="1"/>
              <a:t>in transit </a:t>
            </a:r>
            <a:r>
              <a:rPr lang="en-US"/>
              <a:t>Deposits made </a:t>
            </a:r>
            <a:r>
              <a:rPr lang="en-US" smtClean="0"/>
              <a:t>close</a:t>
            </a:r>
            <a:r>
              <a:rPr lang="id-ID" smtClean="0"/>
              <a:t> </a:t>
            </a:r>
            <a:r>
              <a:rPr lang="en-US" smtClean="0"/>
              <a:t>to </a:t>
            </a:r>
            <a:r>
              <a:rPr lang="en-US"/>
              <a:t>the statement date, or by mail, which </a:t>
            </a:r>
            <a:r>
              <a:rPr lang="en-US" smtClean="0"/>
              <a:t>do</a:t>
            </a:r>
            <a:r>
              <a:rPr lang="id-ID" smtClean="0"/>
              <a:t> </a:t>
            </a:r>
            <a:r>
              <a:rPr lang="en-US" smtClean="0"/>
              <a:t>not </a:t>
            </a:r>
            <a:r>
              <a:rPr lang="en-US"/>
              <a:t>clear in time to appear on the </a:t>
            </a:r>
            <a:r>
              <a:rPr lang="en-US" smtClean="0"/>
              <a:t>current</a:t>
            </a:r>
            <a:r>
              <a:rPr lang="id-ID" smtClean="0"/>
              <a:t> bank </a:t>
            </a:r>
            <a:r>
              <a:rPr lang="id-ID"/>
              <a:t>statement.</a:t>
            </a:r>
          </a:p>
        </p:txBody>
      </p:sp>
    </p:spTree>
    <p:extLst>
      <p:ext uri="{BB962C8B-B14F-4D97-AF65-F5344CB8AC3E}">
        <p14:creationId xmlns:p14="http://schemas.microsoft.com/office/powerpoint/2010/main" val="23189638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id-ID" b="1" smtClean="0"/>
              <a:t>Adjusted </a:t>
            </a:r>
            <a:r>
              <a:rPr lang="id-ID" b="1"/>
              <a:t>checkbook balance </a:t>
            </a:r>
            <a:r>
              <a:rPr lang="id-ID" smtClean="0"/>
              <a:t>The checkbook </a:t>
            </a:r>
            <a:r>
              <a:rPr lang="id-ID"/>
              <a:t>balance minus service </a:t>
            </a:r>
            <a:r>
              <a:rPr lang="id-ID" smtClean="0"/>
              <a:t>charges </a:t>
            </a:r>
            <a:r>
              <a:rPr lang="en-US" smtClean="0"/>
              <a:t>and </a:t>
            </a:r>
            <a:r>
              <a:rPr lang="en-US"/>
              <a:t>other debits plus interest earned </a:t>
            </a:r>
            <a:r>
              <a:rPr lang="en-US" smtClean="0"/>
              <a:t>and</a:t>
            </a:r>
            <a:r>
              <a:rPr lang="id-ID" smtClean="0"/>
              <a:t> other </a:t>
            </a:r>
            <a:r>
              <a:rPr lang="id-ID"/>
              <a:t>credits.</a:t>
            </a:r>
          </a:p>
          <a:p>
            <a:r>
              <a:rPr lang="id-ID" b="1" smtClean="0"/>
              <a:t>A</a:t>
            </a:r>
            <a:r>
              <a:rPr lang="en-US" b="1" smtClean="0"/>
              <a:t>djusted </a:t>
            </a:r>
            <a:r>
              <a:rPr lang="en-US" b="1"/>
              <a:t>bank balance </a:t>
            </a:r>
            <a:r>
              <a:rPr lang="en-US"/>
              <a:t>The bank </a:t>
            </a:r>
            <a:r>
              <a:rPr lang="en-US" smtClean="0"/>
              <a:t>balance</a:t>
            </a:r>
            <a:r>
              <a:rPr lang="id-ID" smtClean="0"/>
              <a:t> minus </a:t>
            </a:r>
            <a:r>
              <a:rPr lang="id-ID"/>
              <a:t>outstanding checks plus </a:t>
            </a:r>
            <a:r>
              <a:rPr lang="id-ID" smtClean="0"/>
              <a:t>deposits in </a:t>
            </a:r>
            <a:r>
              <a:rPr lang="id-ID"/>
              <a:t>transit.</a:t>
            </a:r>
          </a:p>
        </p:txBody>
      </p:sp>
    </p:spTree>
    <p:extLst>
      <p:ext uri="{BB962C8B-B14F-4D97-AF65-F5344CB8AC3E}">
        <p14:creationId xmlns:p14="http://schemas.microsoft.com/office/powerpoint/2010/main" val="9025965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235882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164" y="-27433"/>
            <a:ext cx="9154163" cy="52045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400327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11156" cy="5143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541112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8480" y="5370"/>
            <a:ext cx="9256858" cy="51381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676791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201652" cy="5143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269356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861474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13" y="-19782"/>
            <a:ext cx="9136287" cy="51632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509912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116"/>
            <a:ext cx="9144000" cy="51910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225459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9144000" cy="5143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00467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4439" y="0"/>
            <a:ext cx="9195406" cy="5143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654669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7058" y="0"/>
            <a:ext cx="9229853" cy="5143500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pic>
        <p:nvPicPr>
          <p:cNvPr id="2560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986" y="96193"/>
            <a:ext cx="9197925" cy="4951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ectangle 3"/>
          <p:cNvSpPr/>
          <p:nvPr/>
        </p:nvSpPr>
        <p:spPr>
          <a:xfrm>
            <a:off x="7956376" y="0"/>
            <a:ext cx="1008112" cy="432048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7648258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686" y="0"/>
            <a:ext cx="9159685" cy="5143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72065810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96" y="8367"/>
            <a:ext cx="9145196" cy="51351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17802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9144000" cy="51434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493882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2368"/>
            <a:ext cx="9144000" cy="51558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1478164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5595"/>
            <a:ext cx="9144000" cy="5172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9548725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5768908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-9557"/>
            <a:ext cx="9144000" cy="5153057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pic>
        <p:nvPicPr>
          <p:cNvPr id="337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682" y="-9557"/>
            <a:ext cx="9127318" cy="41654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8511734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8042" y="0"/>
            <a:ext cx="9172042" cy="52360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878115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4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357885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1EFC9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pic>
        <p:nvPicPr>
          <p:cNvPr id="368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773" y="0"/>
            <a:ext cx="11996597" cy="5143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978660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92137" cy="5143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08738478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bc3d3f352eed4ca673bc65236e42e777d0a0ab7c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odule">
  <a:themeElements>
    <a:clrScheme name="Module">
      <a:dk1>
        <a:sysClr val="windowText" lastClr="000000"/>
      </a:dk1>
      <a:lt1>
        <a:sysClr val="window" lastClr="FFFFFF"/>
      </a:lt1>
      <a:dk2>
        <a:srgbClr val="5A6378"/>
      </a:dk2>
      <a:lt2>
        <a:srgbClr val="D4D4D6"/>
      </a:lt2>
      <a:accent1>
        <a:srgbClr val="F0AD00"/>
      </a:accent1>
      <a:accent2>
        <a:srgbClr val="60B5CC"/>
      </a:accent2>
      <a:accent3>
        <a:srgbClr val="E66C7D"/>
      </a:accent3>
      <a:accent4>
        <a:srgbClr val="6BB76D"/>
      </a:accent4>
      <a:accent5>
        <a:srgbClr val="E88651"/>
      </a:accent5>
      <a:accent6>
        <a:srgbClr val="C64847"/>
      </a:accent6>
      <a:hlink>
        <a:srgbClr val="168BBA"/>
      </a:hlink>
      <a:folHlink>
        <a:srgbClr val="680000"/>
      </a:folHlink>
    </a:clrScheme>
    <a:fontScheme name="Module">
      <a:maj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odul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7500"/>
                <a:satMod val="137000"/>
              </a:schemeClr>
            </a:gs>
            <a:gs pos="55000">
              <a:schemeClr val="phClr">
                <a:shade val="69000"/>
                <a:satMod val="137000"/>
              </a:schemeClr>
            </a:gs>
            <a:gs pos="100000">
              <a:schemeClr val="phClr">
                <a:shade val="98000"/>
                <a:satMod val="137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300000"/>
              </a:schemeClr>
            </a:gs>
            <a:gs pos="12000">
              <a:schemeClr val="phClr">
                <a:tint val="48000"/>
                <a:satMod val="300000"/>
              </a:schemeClr>
            </a:gs>
            <a:gs pos="20000">
              <a:schemeClr val="phClr">
                <a:tint val="49000"/>
                <a:satMod val="30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10000" t="-25000" r="10000" b="125000"/>
          </a:path>
        </a:gradFill>
        <a:blipFill>
          <a:blip xmlns:r="http://schemas.openxmlformats.org/officeDocument/2006/relationships" r:embed="rId1">
            <a:duotone>
              <a:schemeClr val="phClr">
                <a:shade val="75000"/>
                <a:satMod val="105000"/>
              </a:schemeClr>
              <a:schemeClr val="phClr">
                <a:tint val="95000"/>
                <a:satMod val="105000"/>
              </a:schemeClr>
            </a:duotone>
          </a:blip>
          <a:tile tx="0" ty="0" sx="38000" sy="38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Module</Template>
  <TotalTime>696</TotalTime>
  <Words>1021</Words>
  <Application>Microsoft Office PowerPoint</Application>
  <PresentationFormat>On-screen Show (16:9)</PresentationFormat>
  <Paragraphs>79</Paragraphs>
  <Slides>73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73</vt:i4>
      </vt:variant>
    </vt:vector>
  </HeadingPairs>
  <TitlesOfParts>
    <vt:vector size="74" baseType="lpstr">
      <vt:lpstr>Module</vt:lpstr>
      <vt:lpstr>Chapter 05</vt:lpstr>
      <vt:lpstr>Checking Account</vt:lpstr>
      <vt:lpstr>Description</vt:lpstr>
      <vt:lpstr>Description</vt:lpstr>
      <vt:lpstr>Debit Card</vt:lpstr>
      <vt:lpstr>Definition</vt:lpstr>
      <vt:lpstr>Definition</vt:lpstr>
      <vt:lpstr>PowerPoint Presentation</vt:lpstr>
      <vt:lpstr>Service Charge</vt:lpstr>
      <vt:lpstr>Table 1.  Typical Bank Charges for A Business Checking Account</vt:lpstr>
      <vt:lpstr>Example</vt:lpstr>
      <vt:lpstr>Answer</vt:lpstr>
      <vt:lpstr>Answer</vt:lpstr>
      <vt:lpstr>Definition</vt:lpstr>
      <vt:lpstr>Deposit Slip</vt:lpstr>
      <vt:lpstr>PowerPoint Presentation</vt:lpstr>
      <vt:lpstr>PowerPoint Presentation</vt:lpstr>
      <vt:lpstr>Check Stub and Check Register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Check Endorsement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Checking Account</dc:title>
  <dc:creator>User</dc:creator>
  <cp:lastModifiedBy>Jary</cp:lastModifiedBy>
  <cp:revision>32</cp:revision>
  <cp:lastPrinted>2012-09-17T06:33:18Z</cp:lastPrinted>
  <dcterms:created xsi:type="dcterms:W3CDTF">2012-09-17T01:34:33Z</dcterms:created>
  <dcterms:modified xsi:type="dcterms:W3CDTF">2015-02-16T03:11:42Z</dcterms:modified>
</cp:coreProperties>
</file>