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theme/theme4.xml" ContentType="application/vnd.openxmlformats-officedocument.them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05" r:id="rId1"/>
    <p:sldMasterId id="2147483719" r:id="rId2"/>
    <p:sldMasterId id="2147483933" r:id="rId3"/>
  </p:sldMasterIdLst>
  <p:notesMasterIdLst>
    <p:notesMasterId r:id="rId31"/>
  </p:notesMasterIdLst>
  <p:handoutMasterIdLst>
    <p:handoutMasterId r:id="rId32"/>
  </p:handoutMasterIdLst>
  <p:sldIdLst>
    <p:sldId id="289" r:id="rId4"/>
    <p:sldId id="315" r:id="rId5"/>
    <p:sldId id="316" r:id="rId6"/>
    <p:sldId id="333" r:id="rId7"/>
    <p:sldId id="317" r:id="rId8"/>
    <p:sldId id="318" r:id="rId9"/>
    <p:sldId id="332" r:id="rId10"/>
    <p:sldId id="319" r:id="rId11"/>
    <p:sldId id="334" r:id="rId12"/>
    <p:sldId id="335" r:id="rId13"/>
    <p:sldId id="320" r:id="rId14"/>
    <p:sldId id="321" r:id="rId15"/>
    <p:sldId id="336" r:id="rId16"/>
    <p:sldId id="337" r:id="rId17"/>
    <p:sldId id="339" r:id="rId18"/>
    <p:sldId id="322" r:id="rId19"/>
    <p:sldId id="340" r:id="rId20"/>
    <p:sldId id="341" r:id="rId21"/>
    <p:sldId id="342" r:id="rId22"/>
    <p:sldId id="343" r:id="rId23"/>
    <p:sldId id="344" r:id="rId24"/>
    <p:sldId id="326" r:id="rId25"/>
    <p:sldId id="327" r:id="rId26"/>
    <p:sldId id="328" r:id="rId27"/>
    <p:sldId id="329" r:id="rId28"/>
    <p:sldId id="330" r:id="rId29"/>
    <p:sldId id="331" r:id="rId30"/>
  </p:sldIdLst>
  <p:sldSz cx="12192000" cy="6858000"/>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1200" userDrawn="1">
          <p15:clr>
            <a:srgbClr val="A4A3A4"/>
          </p15:clr>
        </p15:guide>
        <p15:guide id="2" pos="71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0000FF"/>
    <a:srgbClr val="FFFF00"/>
    <a:srgbClr val="CC00CC"/>
    <a:srgbClr val="00FF00"/>
    <a:srgbClr val="FF0000"/>
    <a:srgbClr val="FF1D1D"/>
    <a:srgbClr val="FFFFFF"/>
    <a:srgbClr val="FF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279" autoAdjust="0"/>
    <p:restoredTop sz="94761" autoAdjust="0"/>
  </p:normalViewPr>
  <p:slideViewPr>
    <p:cSldViewPr>
      <p:cViewPr varScale="1">
        <p:scale>
          <a:sx n="44" d="100"/>
          <a:sy n="44" d="100"/>
        </p:scale>
        <p:origin x="-864" y="-108"/>
      </p:cViewPr>
      <p:guideLst>
        <p:guide orient="horz" pos="1200"/>
        <p:guide pos="71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6810969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Rot="1" noChangeAspect="1" noChangeArrowheads="1" noTextEdit="1"/>
          </p:cNvSpPr>
          <p:nvPr>
            <p:ph type="sldImg" idx="2"/>
          </p:nvPr>
        </p:nvSpPr>
        <p:spPr bwMode="auto">
          <a:xfrm>
            <a:off x="384175" y="687388"/>
            <a:ext cx="6089650" cy="3425825"/>
          </a:xfrm>
          <a:prstGeom prst="rect">
            <a:avLst/>
          </a:prstGeom>
          <a:noFill/>
          <a:ln w="1270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052" name="Rectangle 4"/>
          <p:cNvSpPr>
            <a:spLocks noChangeArrowheads="1"/>
          </p:cNvSpPr>
          <p:nvPr/>
        </p:nvSpPr>
        <p:spPr bwMode="auto">
          <a:xfrm>
            <a:off x="6400800" y="8751888"/>
            <a:ext cx="387350" cy="301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spAutoFit/>
          </a:bodyPr>
          <a:lstStyle/>
          <a:p>
            <a:pPr algn="r"/>
            <a:fld id="{9AC5CFCE-06FB-4585-ABCB-0D2E9365B6F4}" type="slidenum">
              <a:rPr lang="en-US" sz="1400" b="0">
                <a:latin typeface="Times New Roman" panose="02020603050405020304" pitchFamily="18" charset="0"/>
              </a:rPr>
              <a:pPr algn="r"/>
              <a:t>‹#›</a:t>
            </a:fld>
            <a:endParaRPr lang="en-US" sz="1400" b="0">
              <a:latin typeface="Times New Roman" panose="02020603050405020304" pitchFamily="18" charset="0"/>
            </a:endParaRPr>
          </a:p>
        </p:txBody>
      </p:sp>
    </p:spTree>
    <p:extLst>
      <p:ext uri="{BB962C8B-B14F-4D97-AF65-F5344CB8AC3E}">
        <p14:creationId xmlns:p14="http://schemas.microsoft.com/office/powerpoint/2010/main" xmlns="" val="24867024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3667" y="1905001"/>
            <a:ext cx="10242551"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973666" y="4344989"/>
            <a:ext cx="10242551"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xmlns="" val="1795340079"/>
      </p:ext>
    </p:extLst>
  </p:cSld>
  <p:clrMapOvr>
    <a:masterClrMapping/>
  </p:clrMapOvr>
  <p:transition spd="slow">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825273" y="4344989"/>
            <a:ext cx="9390944"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962732" y="2355850"/>
            <a:ext cx="10253485"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extLst>
      <p:ext uri="{BB962C8B-B14F-4D97-AF65-F5344CB8AC3E}">
        <p14:creationId xmlns:p14="http://schemas.microsoft.com/office/powerpoint/2010/main" xmlns="" val="1612520712"/>
      </p:ext>
    </p:extLst>
  </p:cSld>
  <p:clrMapOvr>
    <a:masterClrMapping/>
  </p:clrMapOvr>
  <p:transition spd="slow">
    <p:pu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508000" y="1411552"/>
            <a:ext cx="11176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2694628436"/>
      </p:ext>
    </p:extLst>
  </p:cSld>
  <p:clrMapOvr>
    <a:masterClrMapping/>
  </p:clrMapOvr>
  <p:transition spd="slow">
    <p:pu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508000" y="1412875"/>
            <a:ext cx="11176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607444638"/>
      </p:ext>
    </p:extLst>
  </p:cSld>
  <p:clrMapOvr>
    <a:masterClrMapping/>
  </p:clrMapOvr>
  <p:transition spd="slow">
    <p:pu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8000" y="1411553"/>
            <a:ext cx="5486400" cy="1742015"/>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7600" y="1411553"/>
            <a:ext cx="5486400" cy="1742015"/>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510902911"/>
      </p:ext>
    </p:extLst>
  </p:cSld>
  <p:clrMapOvr>
    <a:masterClrMapping/>
  </p:clrMapOvr>
  <p:transition spd="slow">
    <p:pu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508000" y="1757802"/>
            <a:ext cx="54864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7999" y="2174875"/>
            <a:ext cx="54864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4642" y="1757802"/>
            <a:ext cx="548935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490632"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3774513658"/>
      </p:ext>
    </p:extLst>
  </p:cSld>
  <p:clrMapOvr>
    <a:masterClrMapping/>
  </p:clrMapOvr>
  <p:transition spd="slow">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4262516106"/>
      </p:ext>
    </p:extLst>
  </p:cSld>
  <p:clrMapOvr>
    <a:masterClrMapping/>
  </p:clrMapOvr>
  <p:transition spd="slow">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038221300"/>
      </p:ext>
    </p:extLst>
  </p:cSld>
  <p:clrMapOvr>
    <a:masterClrMapping/>
  </p:clrMapOvr>
  <p:transition spd="slow">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087153026"/>
      </p:ext>
    </p:extLst>
  </p:cSld>
  <p:clrMapOvr>
    <a:masterClrMapping/>
  </p:clrMapOvr>
  <p:transition spd="slow">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08000" y="1411553"/>
            <a:ext cx="11176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169455977"/>
      </p:ext>
    </p:extLst>
  </p:cSld>
  <p:clrMapOvr>
    <a:masterClrMapping/>
  </p:clrMapOvr>
  <p:transition spd="slow">
    <p:pu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08000" y="1411553"/>
            <a:ext cx="11176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92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extLst>
      <p:ext uri="{BB962C8B-B14F-4D97-AF65-F5344CB8AC3E}">
        <p14:creationId xmlns:p14="http://schemas.microsoft.com/office/powerpoint/2010/main" xmlns="" val="281648949"/>
      </p:ext>
    </p:extLst>
  </p:cSld>
  <p:clrMapOvr>
    <a:masterClrMapping/>
  </p:clrMapOvr>
  <p:transition spd="slow">
    <p:push/>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825273" y="4344989"/>
            <a:ext cx="9390944"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962732" y="2355850"/>
            <a:ext cx="10253485"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extLst>
      <p:ext uri="{BB962C8B-B14F-4D97-AF65-F5344CB8AC3E}">
        <p14:creationId xmlns:p14="http://schemas.microsoft.com/office/powerpoint/2010/main" xmlns="" val="1969860514"/>
      </p:ext>
    </p:extLst>
  </p:cSld>
  <p:clrMapOvr>
    <a:masterClrMapping/>
  </p:clrMapOvr>
  <p:transition spd="slow">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04800" y="4800985"/>
            <a:ext cx="11582400" cy="1362075"/>
          </a:xfrm>
        </p:spPr>
        <p:txBody>
          <a:bodyPr anchor="t"/>
          <a:lstStyle>
            <a:lvl1pPr algn="l">
              <a:defRPr sz="5333" b="1"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04800" y="3505201"/>
            <a:ext cx="7416800" cy="1295785"/>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304800" y="6356351"/>
            <a:ext cx="2844800" cy="365125"/>
          </a:xfrm>
          <a:prstGeom prst="rect">
            <a:avLst/>
          </a:prstGeom>
        </p:spPr>
        <p:txBody>
          <a:bodyPr/>
          <a:lstStyle/>
          <a:p>
            <a:fld id="{A50F84E2-2D7A-43CF-AC90-352A289A783A}" type="datetime1">
              <a:rPr lang="en-US" smtClean="0"/>
              <a:pPr/>
              <a:t>4/9/2013</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9031643" y="6356351"/>
            <a:ext cx="2844800" cy="365125"/>
          </a:xfrm>
          <a:prstGeom prst="rect">
            <a:avLst/>
          </a:prstGeom>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xmlns="" val="1148473019"/>
      </p:ext>
    </p:extLst>
  </p:cSld>
  <p:clrMapOvr>
    <a:masterClrMapping/>
  </p:clrMapOvr>
  <p:transition spd="slow">
    <p:push/>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963084" y="1905000"/>
            <a:ext cx="10720917" cy="2108269"/>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3124506952"/>
      </p:ext>
    </p:extLst>
  </p:cSld>
  <p:clrMapOvr>
    <a:masterClrMapping/>
  </p:clrMapOvr>
  <p:transition spd="slow">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390" y="685800"/>
            <a:ext cx="8003084"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390" y="3843868"/>
            <a:ext cx="6402467"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16" name="Straight Connector 15"/>
          <p:cNvCxnSpPr/>
          <p:nvPr/>
        </p:nvCxnSpPr>
        <p:spPr>
          <a:xfrm flipH="1">
            <a:off x="8230155" y="8467"/>
            <a:ext cx="3810992"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9762" y="91546"/>
            <a:ext cx="6082239"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7710" y="228600"/>
            <a:ext cx="495429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7748" y="32279"/>
            <a:ext cx="4854253"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7470" y="609602"/>
            <a:ext cx="4344530"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979474052"/>
      </p:ext>
    </p:extLst>
  </p:cSld>
  <p:clrMapOvr>
    <a:masterClrMapping/>
  </p:clrMapOvr>
  <p:transition spd="slow">
    <p:push/>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4/9/2013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4028279693"/>
      </p:ext>
    </p:extLst>
  </p:cSld>
  <p:clrMapOvr>
    <a:masterClrMapping/>
  </p:clrMapOvr>
  <p:transition spd="slow">
    <p:push/>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390" y="2006600"/>
            <a:ext cx="8536624" cy="2281600"/>
          </a:xfrm>
        </p:spPr>
        <p:txBody>
          <a:bodyPr anchor="b">
            <a:normAutofit/>
          </a:bodyPr>
          <a:lstStyle>
            <a:lvl1pPr algn="l">
              <a:defRPr sz="3600" b="0" cap="all"/>
            </a:lvl1pPr>
          </a:lstStyle>
          <a:p>
            <a:r>
              <a:rPr lang="en-US" smtClean="0"/>
              <a:t>Click to edit Master title style</a:t>
            </a:r>
            <a:endParaRPr lang="en-US"/>
          </a:p>
        </p:txBody>
      </p:sp>
      <p:sp>
        <p:nvSpPr>
          <p:cNvPr id="3" name="Text Placeholder 2"/>
          <p:cNvSpPr>
            <a:spLocks noGrp="1"/>
          </p:cNvSpPr>
          <p:nvPr>
            <p:ph type="body" idx="1"/>
          </p:nvPr>
        </p:nvSpPr>
        <p:spPr>
          <a:xfrm>
            <a:off x="684391" y="4495800"/>
            <a:ext cx="8536623"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0F84E2-2D7A-43CF-AC90-352A289A783A}" type="datetime1">
              <a:rPr lang="en-US" smtClean="0"/>
              <a:pPr/>
              <a:t>4/9/2013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272402351"/>
      </p:ext>
    </p:extLst>
  </p:cSld>
  <p:clrMapOvr>
    <a:masterClrMapping/>
  </p:clrMapOvr>
  <p:transition spd="slow">
    <p:push/>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4390" y="685801"/>
            <a:ext cx="4938941" cy="3615267"/>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809647" y="685801"/>
            <a:ext cx="4935764" cy="3615266"/>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pPr/>
              <a:t>4/9/2013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cxnSp>
        <p:nvCxnSpPr>
          <p:cNvPr id="8" name="Straight Connector 7"/>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4100043930"/>
      </p:ext>
    </p:extLst>
  </p:cSld>
  <p:clrMapOvr>
    <a:masterClrMapping/>
  </p:clrMapOvr>
  <p:transition spd="slow">
    <p:push/>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72334" y="685800"/>
            <a:ext cx="4650998"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390" y="1270529"/>
            <a:ext cx="4938941" cy="3030538"/>
          </a:xfrm>
        </p:spPr>
        <p:txBody>
          <a:bodyPr anchor="t">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080650" y="685800"/>
            <a:ext cx="4666349"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8058" y="1262062"/>
            <a:ext cx="4930472" cy="3030538"/>
          </a:xfrm>
        </p:spPr>
        <p:txBody>
          <a:bodyPr anchor="t">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4/9/2013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cxnSp>
        <p:nvCxnSpPr>
          <p:cNvPr id="10" name="Straight Connector 9"/>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945587638"/>
      </p:ext>
    </p:extLst>
  </p:cSld>
  <p:clrMapOvr>
    <a:masterClrMapping/>
  </p:clrMapOvr>
  <p:transition spd="slow">
    <p:push/>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4/9/2013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cxnSp>
        <p:nvCxnSpPr>
          <p:cNvPr id="6" name="Straight Connector 5"/>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213191851"/>
      </p:ext>
    </p:extLst>
  </p:cSld>
  <p:clrMapOvr>
    <a:masterClrMapping/>
  </p:clrMapOvr>
  <p:transition spd="slow">
    <p:push/>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cxnSp>
        <p:nvCxnSpPr>
          <p:cNvPr id="5" name="Straight Connector 4"/>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405152664"/>
      </p:ext>
    </p:extLst>
  </p:cSld>
  <p:clrMapOvr>
    <a:masterClrMapping/>
  </p:clrMapOvr>
  <p:transition spd="slow">
    <p:push/>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6857" y="685800"/>
            <a:ext cx="3658553" cy="1371600"/>
          </a:xfrm>
        </p:spPr>
        <p:txBody>
          <a:bodyPr anchor="b">
            <a:normAutofit/>
          </a:bodyPr>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684391" y="685800"/>
            <a:ext cx="5945149" cy="5308600"/>
          </a:xfrm>
        </p:spPr>
        <p:txBody>
          <a:bodyPr anchor="ct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086857" y="2209800"/>
            <a:ext cx="3658553"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cxnSp>
        <p:nvCxnSpPr>
          <p:cNvPr id="8" name="Straight Connector 7"/>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668134170"/>
      </p:ext>
    </p:extLst>
  </p:cSld>
  <p:clrMapOvr>
    <a:masterClrMapping/>
  </p:clrMapOvr>
  <p:transition spd="slow">
    <p:push/>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4042" y="1447800"/>
            <a:ext cx="6021368" cy="1143000"/>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24042" y="2777067"/>
            <a:ext cx="6022956"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Picture Placeholder 2"/>
          <p:cNvSpPr>
            <a:spLocks noGrp="1"/>
          </p:cNvSpPr>
          <p:nvPr>
            <p:ph type="pic" idx="1"/>
          </p:nvPr>
        </p:nvSpPr>
        <p:spPr>
          <a:xfrm>
            <a:off x="989269" y="914400"/>
            <a:ext cx="3281829"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cxnSp>
        <p:nvCxnSpPr>
          <p:cNvPr id="8" name="Straight Connector 7"/>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492971305"/>
      </p:ext>
    </p:extLst>
  </p:cSld>
  <p:clrMapOvr>
    <a:masterClrMapping/>
  </p:clrMapOvr>
  <p:transition spd="slow">
    <p:push/>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4/9/2013</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cxnSp>
        <p:nvCxnSpPr>
          <p:cNvPr id="6" name="Straight Connector 5"/>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Text Placeholder 9"/>
          <p:cNvSpPr>
            <a:spLocks noGrp="1"/>
          </p:cNvSpPr>
          <p:nvPr>
            <p:ph type="body" sz="quarter" idx="14"/>
          </p:nvPr>
        </p:nvSpPr>
        <p:spPr>
          <a:xfrm>
            <a:off x="914640" y="3843867"/>
            <a:ext cx="8306373"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17" name="Picture Placeholder 2"/>
          <p:cNvSpPr>
            <a:spLocks noGrp="1"/>
          </p:cNvSpPr>
          <p:nvPr>
            <p:ph type="pic" idx="13"/>
          </p:nvPr>
        </p:nvSpPr>
        <p:spPr>
          <a:xfrm>
            <a:off x="685979" y="533400"/>
            <a:ext cx="1082163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extLst>
      <p:ext uri="{BB962C8B-B14F-4D97-AF65-F5344CB8AC3E}">
        <p14:creationId xmlns:p14="http://schemas.microsoft.com/office/powerpoint/2010/main" xmlns="" val="695818634"/>
      </p:ext>
    </p:extLst>
  </p:cSld>
  <p:clrMapOvr>
    <a:masterClrMapping/>
  </p:clrMapOvr>
  <p:transition spd="slow">
    <p:push/>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391" y="685800"/>
            <a:ext cx="10061020" cy="2743200"/>
          </a:xfrm>
        </p:spPr>
        <p:txBody>
          <a:bodyPr anchor="ctr">
            <a:normAutofit/>
          </a:bodyPr>
          <a:lstStyle>
            <a:lvl1pPr algn="l">
              <a:defRPr sz="3200" b="0" cap="all"/>
            </a:lvl1pPr>
          </a:lstStyle>
          <a:p>
            <a:r>
              <a:rPr lang="en-US" smtClean="0"/>
              <a:t>Click to edit Master title style</a:t>
            </a:r>
            <a:endParaRPr lang="en-US"/>
          </a:p>
        </p:txBody>
      </p:sp>
      <p:sp>
        <p:nvSpPr>
          <p:cNvPr id="3" name="Text Placeholder 2"/>
          <p:cNvSpPr>
            <a:spLocks noGrp="1"/>
          </p:cNvSpPr>
          <p:nvPr>
            <p:ph type="body" idx="1"/>
          </p:nvPr>
        </p:nvSpPr>
        <p:spPr>
          <a:xfrm>
            <a:off x="684390" y="4114800"/>
            <a:ext cx="8538211"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17" name="Straight Connector 1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87024295"/>
      </p:ext>
    </p:extLst>
  </p:cSld>
  <p:clrMapOvr>
    <a:masterClrMapping/>
  </p:clrMapOvr>
  <p:transition spd="slow">
    <p:push/>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709" y="685800"/>
            <a:ext cx="9146383"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84391" y="4301068"/>
            <a:ext cx="8536623"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
        <p:nvSpPr>
          <p:cNvPr id="10" name="Text Placeholder 9"/>
          <p:cNvSpPr>
            <a:spLocks noGrp="1"/>
          </p:cNvSpPr>
          <p:nvPr>
            <p:ph type="body" sz="quarter" idx="13"/>
          </p:nvPr>
        </p:nvSpPr>
        <p:spPr>
          <a:xfrm>
            <a:off x="1446589" y="3429000"/>
            <a:ext cx="8536623"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14" name="TextBox 13"/>
          <p:cNvSpPr txBox="1"/>
          <p:nvPr/>
        </p:nvSpPr>
        <p:spPr>
          <a:xfrm>
            <a:off x="531950" y="812222"/>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smtClean="0">
                <a:solidFill>
                  <a:schemeClr val="tx1"/>
                </a:solidFill>
                <a:effectLst/>
              </a:rPr>
              <a:t>“</a:t>
            </a:r>
            <a:endParaRPr lang="en-US" sz="8000" dirty="0">
              <a:solidFill>
                <a:schemeClr val="tx1"/>
              </a:solidFill>
              <a:effectLst/>
            </a:endParaRPr>
          </a:p>
        </p:txBody>
      </p:sp>
      <p:sp>
        <p:nvSpPr>
          <p:cNvPr id="15" name="TextBox 14"/>
          <p:cNvSpPr txBox="1"/>
          <p:nvPr/>
        </p:nvSpPr>
        <p:spPr>
          <a:xfrm>
            <a:off x="10288091" y="2768601"/>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smtClean="0">
                <a:solidFill>
                  <a:schemeClr val="tx1"/>
                </a:solidFill>
                <a:effectLst/>
              </a:rPr>
              <a:t>”</a:t>
            </a:r>
            <a:endParaRPr lang="en-US" sz="8000" dirty="0">
              <a:solidFill>
                <a:schemeClr val="tx1"/>
              </a:solidFill>
              <a:effectLst/>
            </a:endParaRPr>
          </a:p>
        </p:txBody>
      </p:sp>
      <p:cxnSp>
        <p:nvCxnSpPr>
          <p:cNvPr id="23" name="Straight Connector 22"/>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543304503"/>
      </p:ext>
    </p:extLst>
  </p:cSld>
  <p:clrMapOvr>
    <a:masterClrMapping/>
  </p:clrMapOvr>
  <p:transition spd="slow">
    <p:push/>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390" y="3429000"/>
            <a:ext cx="8536623" cy="1697400"/>
          </a:xfrm>
        </p:spPr>
        <p:txBody>
          <a:bodyPr anchor="b">
            <a:normAutofit/>
          </a:bodyPr>
          <a:lstStyle>
            <a:lvl1pPr algn="l">
              <a:defRPr sz="3200" b="0" cap="all"/>
            </a:lvl1pPr>
          </a:lstStyle>
          <a:p>
            <a:r>
              <a:rPr lang="en-US" smtClean="0"/>
              <a:t>Click to edit Master title style</a:t>
            </a:r>
            <a:endParaRPr lang="en-US"/>
          </a:p>
        </p:txBody>
      </p:sp>
      <p:sp>
        <p:nvSpPr>
          <p:cNvPr id="3" name="Text Placeholder 2"/>
          <p:cNvSpPr>
            <a:spLocks noGrp="1"/>
          </p:cNvSpPr>
          <p:nvPr>
            <p:ph type="body" idx="1"/>
          </p:nvPr>
        </p:nvSpPr>
        <p:spPr>
          <a:xfrm>
            <a:off x="684389" y="5132981"/>
            <a:ext cx="8538213"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4/9/2013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883040106"/>
      </p:ext>
    </p:extLst>
  </p:cSld>
  <p:clrMapOvr>
    <a:masterClrMapping/>
  </p:clrMapOvr>
  <p:transition spd="slow">
    <p:push/>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710" y="685800"/>
            <a:ext cx="9146382"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84390" y="4978400"/>
            <a:ext cx="8536624"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4/9/2013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
        <p:nvSpPr>
          <p:cNvPr id="10" name="Text Placeholder 9"/>
          <p:cNvSpPr>
            <a:spLocks noGrp="1"/>
          </p:cNvSpPr>
          <p:nvPr>
            <p:ph type="body" sz="quarter" idx="13"/>
          </p:nvPr>
        </p:nvSpPr>
        <p:spPr>
          <a:xfrm>
            <a:off x="684391" y="3928534"/>
            <a:ext cx="8536624" cy="1049866"/>
          </a:xfrm>
        </p:spPr>
        <p:txBody>
          <a:bodyPr vert="horz" lIns="91440" tIns="45720" rIns="91440" bIns="45720" rtlCol="0" anchor="b">
            <a:normAutofit/>
          </a:bodyPr>
          <a:lstStyle>
            <a:lvl1pPr>
              <a:defRPr lang="en-US" sz="2400" b="0" cap="all" dirty="0" smtClean="0">
                <a:ln w="3175" cmpd="sng">
                  <a:noFill/>
                </a:ln>
                <a:solidFill>
                  <a:schemeClr val="tx1"/>
                </a:solidFill>
                <a:effectLst/>
                <a:latin typeface="+mj-lt"/>
                <a:ea typeface="+mj-ea"/>
                <a:cs typeface="Trebuchet MS"/>
              </a:defRPr>
            </a:lvl1pPr>
          </a:lstStyle>
          <a:p>
            <a:pPr marL="0" lvl="0">
              <a:spcBef>
                <a:spcPct val="0"/>
              </a:spcBef>
              <a:buNone/>
            </a:pPr>
            <a:r>
              <a:rPr lang="en-US" smtClean="0"/>
              <a:t>Click to edit Master text styles</a:t>
            </a:r>
          </a:p>
        </p:txBody>
      </p:sp>
      <p:sp>
        <p:nvSpPr>
          <p:cNvPr id="11" name="TextBox 10"/>
          <p:cNvSpPr txBox="1"/>
          <p:nvPr/>
        </p:nvSpPr>
        <p:spPr>
          <a:xfrm>
            <a:off x="531950" y="812222"/>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smtClean="0">
                <a:solidFill>
                  <a:schemeClr val="tx1"/>
                </a:solidFill>
                <a:effectLst/>
              </a:rPr>
              <a:t>“</a:t>
            </a:r>
            <a:endParaRPr lang="en-US" sz="8000" dirty="0">
              <a:solidFill>
                <a:schemeClr val="tx1"/>
              </a:solidFill>
              <a:effectLst/>
            </a:endParaRPr>
          </a:p>
        </p:txBody>
      </p:sp>
      <p:sp>
        <p:nvSpPr>
          <p:cNvPr id="12" name="TextBox 11"/>
          <p:cNvSpPr txBox="1"/>
          <p:nvPr/>
        </p:nvSpPr>
        <p:spPr>
          <a:xfrm>
            <a:off x="10288091" y="2768601"/>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smtClean="0">
                <a:solidFill>
                  <a:schemeClr val="tx1"/>
                </a:solidFill>
                <a:effectLst/>
              </a:rPr>
              <a:t>”</a:t>
            </a:r>
            <a:endParaRPr lang="en-US" sz="8000" dirty="0">
              <a:solidFill>
                <a:schemeClr val="tx1"/>
              </a:solidFill>
              <a:effectLst/>
            </a:endParaRPr>
          </a:p>
        </p:txBody>
      </p:sp>
      <p:cxnSp>
        <p:nvCxnSpPr>
          <p:cNvPr id="13" name="Straight Connector 12"/>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972831844"/>
      </p:ext>
    </p:extLst>
  </p:cSld>
  <p:clrMapOvr>
    <a:masterClrMapping/>
  </p:clrMapOvr>
  <p:transition spd="slow">
    <p:push/>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391" y="685800"/>
            <a:ext cx="1006102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3" name="Text Placeholder 2"/>
          <p:cNvSpPr>
            <a:spLocks noGrp="1"/>
          </p:cNvSpPr>
          <p:nvPr>
            <p:ph type="body" idx="1"/>
          </p:nvPr>
        </p:nvSpPr>
        <p:spPr>
          <a:xfrm>
            <a:off x="684390" y="4766733"/>
            <a:ext cx="8536624"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
        <p:nvSpPr>
          <p:cNvPr id="10" name="Text Placeholder 9"/>
          <p:cNvSpPr>
            <a:spLocks noGrp="1"/>
          </p:cNvSpPr>
          <p:nvPr>
            <p:ph type="body" sz="quarter" idx="13"/>
          </p:nvPr>
        </p:nvSpPr>
        <p:spPr>
          <a:xfrm>
            <a:off x="684390" y="3928534"/>
            <a:ext cx="8536623" cy="838200"/>
          </a:xfrm>
        </p:spPr>
        <p:txBody>
          <a:bodyPr vert="horz" lIns="91440" tIns="45720" rIns="91440" bIns="45720" rtlCol="0" anchor="b">
            <a:normAutofit/>
          </a:bodyPr>
          <a:lstStyle>
            <a:lvl1pPr>
              <a:defRPr lang="en-US" sz="2400" b="0" cap="all" dirty="0" smtClean="0">
                <a:ln w="3175" cmpd="sng">
                  <a:noFill/>
                </a:ln>
                <a:solidFill>
                  <a:schemeClr val="tx1"/>
                </a:solidFill>
                <a:effectLst/>
                <a:latin typeface="+mj-lt"/>
                <a:ea typeface="+mj-ea"/>
                <a:cs typeface="Trebuchet MS"/>
              </a:defRPr>
            </a:lvl1pPr>
          </a:lstStyle>
          <a:p>
            <a:pPr marL="0" lvl="0">
              <a:spcBef>
                <a:spcPct val="0"/>
              </a:spcBef>
              <a:buNone/>
            </a:pPr>
            <a:r>
              <a:rPr lang="en-US" smtClean="0"/>
              <a:t>Click to edit Master text styles</a:t>
            </a:r>
          </a:p>
        </p:txBody>
      </p:sp>
      <p:cxnSp>
        <p:nvCxnSpPr>
          <p:cNvPr id="8" name="Straight Connector 7"/>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086311965"/>
      </p:ext>
    </p:extLst>
  </p:cSld>
  <p:clrMapOvr>
    <a:masterClrMapping/>
  </p:clrMapOvr>
  <p:transition spd="slow">
    <p:push/>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b"/>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4/9/2013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650286391"/>
      </p:ext>
    </p:extLst>
  </p:cSld>
  <p:clrMapOvr>
    <a:masterClrMapping/>
  </p:clrMapOvr>
  <p:transition spd="slow">
    <p:push/>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7474" y="685800"/>
            <a:ext cx="2057936" cy="4572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979" y="685800"/>
            <a:ext cx="7825238"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4/9/2013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7" name="Straight Connector 6"/>
          <p:cNvCxnSpPr/>
          <p:nvPr/>
        </p:nvCxnSpPr>
        <p:spPr>
          <a:xfrm flipH="1">
            <a:off x="11278949" y="2963333"/>
            <a:ext cx="913052"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9209368" y="3190344"/>
            <a:ext cx="2982634"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0294973" y="3285068"/>
            <a:ext cx="1897028"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445823" y="3131080"/>
            <a:ext cx="1746177"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921671" y="3683002"/>
            <a:ext cx="1270332"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312411187"/>
      </p:ext>
    </p:extLst>
  </p:cSld>
  <p:clrMapOvr>
    <a:masterClrMapping/>
  </p:clrMapOvr>
  <p:transition spd="slow">
    <p:push/>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4.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8000" y="230189"/>
            <a:ext cx="11176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08000" y="1412876"/>
            <a:ext cx="11176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864738834"/>
      </p:ext>
    </p:extLst>
  </p:cSld>
  <p:clrMap bg1="dk1" tx1="lt1" bg2="dk2"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Lst>
  <p:transition spd="slow">
    <p:push/>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6"/>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7"/>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12192000" cy="5558294"/>
          </a:xfrm>
          <a:prstGeom prst="rect">
            <a:avLst/>
          </a:prstGeom>
        </p:spPr>
      </p:pic>
      <p:sp>
        <p:nvSpPr>
          <p:cNvPr id="2" name="Title Placeholder 1"/>
          <p:cNvSpPr>
            <a:spLocks noGrp="1"/>
          </p:cNvSpPr>
          <p:nvPr>
            <p:ph type="title"/>
          </p:nvPr>
        </p:nvSpPr>
        <p:spPr>
          <a:xfrm>
            <a:off x="508000" y="230189"/>
            <a:ext cx="11176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963083" y="1905001"/>
            <a:ext cx="10720917" cy="2108269"/>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805200967"/>
      </p:ext>
    </p:extLst>
  </p:cSld>
  <p:clrMap bg1="lt1" tx1="dk1" bg2="lt2" tx2="dk2" accent1="accent1" accent2="accent2" accent3="accent3" accent4="accent4" accent5="accent5" accent6="accent6" hlink="hlink" folHlink="folHlink"/>
  <p:sldLayoutIdLst>
    <p:sldLayoutId id="2147483720" r:id="rId1"/>
  </p:sldLayoutIdLst>
  <p:transition spd="slow">
    <p:push/>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4390" y="4487333"/>
            <a:ext cx="8536623"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390" y="685801"/>
            <a:ext cx="8536623"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6992" y="6172201"/>
            <a:ext cx="1600617"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smtClean="0"/>
              <a:pPr/>
              <a:t>4/9/2013</a:t>
            </a:fld>
            <a:endParaRPr lang="en-US" dirty="0"/>
          </a:p>
        </p:txBody>
      </p:sp>
      <p:sp>
        <p:nvSpPr>
          <p:cNvPr id="5" name="Footer Placeholder 4"/>
          <p:cNvSpPr>
            <a:spLocks noGrp="1"/>
          </p:cNvSpPr>
          <p:nvPr>
            <p:ph type="ftr" sz="quarter" idx="3"/>
          </p:nvPr>
        </p:nvSpPr>
        <p:spPr>
          <a:xfrm>
            <a:off x="684390" y="6172201"/>
            <a:ext cx="7545765"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5900" y="5578476"/>
            <a:ext cx="1142543"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943741381"/>
      </p:ext>
    </p:extLst>
  </p:cSld>
  <p:clrMap bg1="dk1" tx1="lt1" bg2="dk2" tx2="lt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2" r:id="rId9"/>
    <p:sldLayoutId id="2147483943" r:id="rId10"/>
    <p:sldLayoutId id="2147483944" r:id="rId11"/>
    <p:sldLayoutId id="2147483945" r:id="rId12"/>
    <p:sldLayoutId id="2147483946" r:id="rId13"/>
    <p:sldLayoutId id="2147483947" r:id="rId14"/>
    <p:sldLayoutId id="2147483948" r:id="rId15"/>
    <p:sldLayoutId id="2147483949" r:id="rId16"/>
    <p:sldLayoutId id="2147483950" r:id="rId17"/>
  </p:sldLayoutIdLst>
  <p:transition spd="slow">
    <p:push/>
  </p:transition>
  <p:timing>
    <p:tnLst>
      <p:par>
        <p:cTn id="1" dur="indefinite" restart="never" nodeType="tmRoot"/>
      </p:par>
    </p:tnLst>
  </p:timing>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70000"/>
        <a:buFont typeface="Lucida Grande"/>
        <a:buChar char="►"/>
        <a:defRPr sz="18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70000"/>
        <a:buFont typeface="Lucida Grande"/>
        <a:buChar char="►"/>
        <a:defRPr sz="16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70000"/>
        <a:buFont typeface="Lucida Grande"/>
        <a:buChar char="►"/>
        <a:defRPr sz="14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70000"/>
        <a:buFont typeface="Lucida Grande"/>
        <a:buChar char="►"/>
        <a:defRPr sz="12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70000"/>
        <a:buFont typeface="Lucida Grande"/>
        <a:buChar char="►"/>
        <a:defRPr sz="12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a:xfrm>
            <a:off x="228600" y="1143001"/>
            <a:ext cx="11582400" cy="5105400"/>
          </a:xfrm>
        </p:spPr>
        <p:txBody>
          <a:bodyPr>
            <a:noAutofit/>
          </a:bodyPr>
          <a:lstStyle/>
          <a:p>
            <a:pPr algn="r"/>
            <a:r>
              <a:rPr lang="en-US" sz="8800" dirty="0">
                <a:solidFill>
                  <a:srgbClr val="438E00"/>
                </a:solidFill>
                <a:effectLst>
                  <a:outerShdw blurRad="38100" dist="38100" dir="2700000" algn="tl">
                    <a:srgbClr val="000000"/>
                  </a:outerShdw>
                </a:effectLst>
                <a:latin typeface="Berlin Sans FB Demi" panose="020E0802020502020306" pitchFamily="34" charset="0"/>
              </a:rPr>
              <a:t>Ch. 5</a:t>
            </a:r>
            <a:br>
              <a:rPr lang="en-US" sz="8800" dirty="0">
                <a:solidFill>
                  <a:srgbClr val="438E00"/>
                </a:solidFill>
                <a:effectLst>
                  <a:outerShdw blurRad="38100" dist="38100" dir="2700000" algn="tl">
                    <a:srgbClr val="000000"/>
                  </a:outerShdw>
                </a:effectLst>
                <a:latin typeface="Berlin Sans FB Demi" panose="020E0802020502020306" pitchFamily="34" charset="0"/>
              </a:rPr>
            </a:br>
            <a:r>
              <a:rPr lang="en-US" sz="8800" b="1" dirty="0" smtClean="0">
                <a:solidFill>
                  <a:srgbClr val="FF1D1D"/>
                </a:solidFill>
                <a:effectLst>
                  <a:outerShdw blurRad="38100" dist="38100" dir="2700000" algn="tl">
                    <a:srgbClr val="000000"/>
                  </a:outerShdw>
                </a:effectLst>
                <a:latin typeface="Berlin Sans FB" panose="020E0602020502020306" pitchFamily="34" charset="0"/>
              </a:rPr>
              <a:t>Technology </a:t>
            </a:r>
            <a:r>
              <a:rPr lang="en-US" sz="8800" b="1" dirty="0">
                <a:solidFill>
                  <a:srgbClr val="FF1D1D"/>
                </a:solidFill>
                <a:effectLst>
                  <a:outerShdw blurRad="38100" dist="38100" dir="2700000" algn="tl">
                    <a:srgbClr val="000000"/>
                  </a:outerShdw>
                </a:effectLst>
                <a:latin typeface="Berlin Sans FB" panose="020E0602020502020306" pitchFamily="34" charset="0"/>
              </a:rPr>
              <a:t>and Competition</a:t>
            </a:r>
            <a:r>
              <a:rPr lang="en-US" sz="8800" dirty="0">
                <a:solidFill>
                  <a:srgbClr val="FF1D1D"/>
                </a:solidFill>
                <a:effectLst>
                  <a:outerShdw blurRad="38100" dist="38100" dir="2700000" algn="tl">
                    <a:srgbClr val="000000"/>
                  </a:outerShdw>
                </a:effectLst>
                <a:latin typeface="Berlin Sans FB" panose="020E0602020502020306" pitchFamily="34" charset="0"/>
              </a:rPr>
              <a:t/>
            </a:r>
            <a:br>
              <a:rPr lang="en-US" sz="8800" dirty="0">
                <a:solidFill>
                  <a:srgbClr val="FF1D1D"/>
                </a:solidFill>
                <a:effectLst>
                  <a:outerShdw blurRad="38100" dist="38100" dir="2700000" algn="tl">
                    <a:srgbClr val="000000"/>
                  </a:outerShdw>
                </a:effectLst>
                <a:latin typeface="Berlin Sans FB" panose="020E0602020502020306" pitchFamily="34" charset="0"/>
              </a:rPr>
            </a:br>
            <a:endParaRPr lang="en-US" sz="8000" dirty="0"/>
          </a:p>
        </p:txBody>
      </p:sp>
    </p:spTree>
  </p:cSld>
  <p:clrMapOvr>
    <a:masterClrMapping/>
  </p:clrMapOvr>
  <p:transition spd="slow">
    <p:pu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Rectangle 4"/>
          <p:cNvSpPr>
            <a:spLocks noChangeArrowheads="1"/>
          </p:cNvSpPr>
          <p:nvPr/>
        </p:nvSpPr>
        <p:spPr bwMode="auto">
          <a:xfrm>
            <a:off x="0" y="6403258"/>
            <a:ext cx="3890963" cy="457200"/>
          </a:xfrm>
          <a:prstGeom prst="rect">
            <a:avLst/>
          </a:prstGeom>
          <a:solidFill>
            <a:srgbClr val="438E00"/>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r>
              <a:rPr lang="en-US" sz="2400" dirty="0">
                <a:solidFill>
                  <a:srgbClr val="FFFF00"/>
                </a:solidFill>
                <a:effectLst>
                  <a:outerShdw blurRad="38100" dist="38100" dir="2700000" algn="tl">
                    <a:srgbClr val="000000">
                      <a:alpha val="43137"/>
                    </a:srgbClr>
                  </a:outerShdw>
                </a:effectLst>
              </a:rPr>
              <a:t>THEORITICAL LINKAGES</a:t>
            </a:r>
            <a:endParaRPr lang="en-US" sz="3200" b="0" dirty="0">
              <a:solidFill>
                <a:srgbClr val="FFFF00"/>
              </a:solidFill>
              <a:effectLst>
                <a:outerShdw blurRad="38100" dist="38100" dir="2700000" algn="tl">
                  <a:srgbClr val="000000">
                    <a:alpha val="43137"/>
                  </a:srgbClr>
                </a:outerShdw>
              </a:effectLst>
              <a:latin typeface="Times New Roman" panose="02020603050405020304" pitchFamily="18" charset="0"/>
            </a:endParaRPr>
          </a:p>
        </p:txBody>
      </p:sp>
      <p:sp>
        <p:nvSpPr>
          <p:cNvPr id="110598" name="Text Box 6"/>
          <p:cNvSpPr txBox="1">
            <a:spLocks noChangeArrowheads="1"/>
          </p:cNvSpPr>
          <p:nvPr/>
        </p:nvSpPr>
        <p:spPr bwMode="auto">
          <a:xfrm>
            <a:off x="1828801" y="2544764"/>
            <a:ext cx="2322514" cy="2179636"/>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flatTx/>
          </a:bodyPr>
          <a:lstStyle/>
          <a:p>
            <a:pPr algn="ctr"/>
            <a:r>
              <a:rPr lang="en-US" sz="1700" dirty="0" err="1">
                <a:effectLst>
                  <a:outerShdw blurRad="38100" dist="38100" dir="2700000" algn="tl">
                    <a:srgbClr val="000000">
                      <a:alpha val="43137"/>
                    </a:srgbClr>
                  </a:outerShdw>
                </a:effectLst>
                <a:latin typeface="Kabel Bk BT" pitchFamily="34" charset="0"/>
              </a:rPr>
              <a:t>Globalisasi</a:t>
            </a:r>
            <a:endParaRPr lang="en-US" sz="1700" dirty="0">
              <a:effectLst>
                <a:outerShdw blurRad="38100" dist="38100" dir="2700000" algn="tl">
                  <a:srgbClr val="000000">
                    <a:alpha val="43137"/>
                  </a:srgbClr>
                </a:outerShdw>
              </a:effectLst>
              <a:latin typeface="Kabel Bk BT" pitchFamily="34" charset="0"/>
            </a:endParaRPr>
          </a:p>
          <a:p>
            <a:pPr algn="ctr"/>
            <a:endParaRPr lang="en-US" sz="1700" dirty="0">
              <a:effectLst>
                <a:outerShdw blurRad="38100" dist="38100" dir="2700000" algn="tl">
                  <a:srgbClr val="000000">
                    <a:alpha val="43137"/>
                  </a:srgbClr>
                </a:outerShdw>
              </a:effectLst>
              <a:latin typeface="Kabel Bk BT" pitchFamily="34" charset="0"/>
            </a:endParaRPr>
          </a:p>
          <a:p>
            <a:pPr algn="ctr"/>
            <a:r>
              <a:rPr lang="en-US" sz="1700" dirty="0">
                <a:effectLst>
                  <a:outerShdw blurRad="38100" dist="38100" dir="2700000" algn="tl">
                    <a:srgbClr val="000000">
                      <a:alpha val="43137"/>
                    </a:srgbClr>
                  </a:outerShdw>
                </a:effectLst>
                <a:latin typeface="Kabel Bk BT" pitchFamily="34" charset="0"/>
              </a:rPr>
              <a:t>Time Compression</a:t>
            </a:r>
          </a:p>
          <a:p>
            <a:pPr algn="ctr"/>
            <a:endParaRPr lang="en-US" sz="1700" dirty="0">
              <a:effectLst>
                <a:outerShdw blurRad="38100" dist="38100" dir="2700000" algn="tl">
                  <a:srgbClr val="000000">
                    <a:alpha val="43137"/>
                  </a:srgbClr>
                </a:outerShdw>
              </a:effectLst>
              <a:latin typeface="Kabel Bk BT" pitchFamily="34" charset="0"/>
            </a:endParaRPr>
          </a:p>
          <a:p>
            <a:pPr algn="ctr"/>
            <a:r>
              <a:rPr lang="en-US" sz="1700" dirty="0">
                <a:effectLst>
                  <a:outerShdw blurRad="38100" dist="38100" dir="2700000" algn="tl">
                    <a:srgbClr val="000000">
                      <a:alpha val="43137"/>
                    </a:srgbClr>
                  </a:outerShdw>
                </a:effectLst>
                <a:latin typeface="Kabel Bk BT" pitchFamily="34" charset="0"/>
              </a:rPr>
              <a:t>Technology</a:t>
            </a:r>
          </a:p>
          <a:p>
            <a:pPr algn="ctr"/>
            <a:r>
              <a:rPr lang="en-US" sz="1700" dirty="0">
                <a:effectLst>
                  <a:outerShdw blurRad="38100" dist="38100" dir="2700000" algn="tl">
                    <a:srgbClr val="000000">
                      <a:alpha val="43137"/>
                    </a:srgbClr>
                  </a:outerShdw>
                </a:effectLst>
                <a:latin typeface="Kabel Bk BT" pitchFamily="34" charset="0"/>
              </a:rPr>
              <a:t>Integration</a:t>
            </a:r>
            <a:endParaRPr lang="en-US" sz="2400" dirty="0">
              <a:effectLst>
                <a:outerShdw blurRad="38100" dist="38100" dir="2700000" algn="tl">
                  <a:srgbClr val="000000">
                    <a:alpha val="43137"/>
                  </a:srgbClr>
                </a:outerShdw>
              </a:effectLst>
            </a:endParaRPr>
          </a:p>
        </p:txBody>
      </p:sp>
      <p:sp>
        <p:nvSpPr>
          <p:cNvPr id="110599" name="Text Box 7"/>
          <p:cNvSpPr txBox="1">
            <a:spLocks noChangeArrowheads="1"/>
          </p:cNvSpPr>
          <p:nvPr/>
        </p:nvSpPr>
        <p:spPr bwMode="auto">
          <a:xfrm>
            <a:off x="5164137" y="2514600"/>
            <a:ext cx="2243933" cy="2209800"/>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flatTx/>
          </a:bodyPr>
          <a:lstStyle/>
          <a:p>
            <a:pPr algn="ctr"/>
            <a:endParaRPr lang="en-US" sz="1700" dirty="0">
              <a:effectLst>
                <a:outerShdw blurRad="38100" dist="38100" dir="2700000" algn="tl">
                  <a:srgbClr val="000000">
                    <a:alpha val="43137"/>
                  </a:srgbClr>
                </a:outerShdw>
              </a:effectLst>
              <a:latin typeface="Kabel Bk BT" pitchFamily="34" charset="0"/>
            </a:endParaRPr>
          </a:p>
          <a:p>
            <a:pPr algn="ctr"/>
            <a:r>
              <a:rPr lang="en-US" sz="1700" dirty="0">
                <a:effectLst>
                  <a:outerShdw blurRad="38100" dist="38100" dir="2700000" algn="tl">
                    <a:srgbClr val="000000">
                      <a:alpha val="43137"/>
                    </a:srgbClr>
                  </a:outerShdw>
                </a:effectLst>
                <a:latin typeface="Kabel Bk BT" pitchFamily="34" charset="0"/>
              </a:rPr>
              <a:t>Innovation</a:t>
            </a:r>
          </a:p>
          <a:p>
            <a:pPr algn="ctr"/>
            <a:endParaRPr lang="en-US" sz="1700" dirty="0">
              <a:effectLst>
                <a:outerShdw blurRad="38100" dist="38100" dir="2700000" algn="tl">
                  <a:srgbClr val="000000">
                    <a:alpha val="43137"/>
                  </a:srgbClr>
                </a:outerShdw>
              </a:effectLst>
              <a:latin typeface="Kabel Bk BT" pitchFamily="34" charset="0"/>
            </a:endParaRPr>
          </a:p>
          <a:p>
            <a:pPr algn="ctr"/>
            <a:endParaRPr lang="en-US" sz="1700" dirty="0">
              <a:effectLst>
                <a:outerShdw blurRad="38100" dist="38100" dir="2700000" algn="tl">
                  <a:srgbClr val="000000">
                    <a:alpha val="43137"/>
                  </a:srgbClr>
                </a:outerShdw>
              </a:effectLst>
              <a:latin typeface="Kabel Bk BT" pitchFamily="34" charset="0"/>
            </a:endParaRPr>
          </a:p>
          <a:p>
            <a:pPr algn="ctr"/>
            <a:r>
              <a:rPr lang="en-US" sz="1700" dirty="0">
                <a:effectLst>
                  <a:outerShdw blurRad="38100" dist="38100" dir="2700000" algn="tl">
                    <a:srgbClr val="000000">
                      <a:alpha val="43137"/>
                    </a:srgbClr>
                  </a:outerShdw>
                </a:effectLst>
                <a:latin typeface="Kabel Bk BT" pitchFamily="34" charset="0"/>
              </a:rPr>
              <a:t>Diffusion</a:t>
            </a:r>
          </a:p>
          <a:p>
            <a:pPr algn="ctr"/>
            <a:endParaRPr lang="en-US" sz="2400" dirty="0">
              <a:effectLst>
                <a:outerShdw blurRad="38100" dist="38100" dir="2700000" algn="tl">
                  <a:srgbClr val="000000">
                    <a:alpha val="43137"/>
                  </a:srgbClr>
                </a:outerShdw>
              </a:effectLst>
            </a:endParaRPr>
          </a:p>
        </p:txBody>
      </p:sp>
      <p:sp>
        <p:nvSpPr>
          <p:cNvPr id="110600" name="Text Box 8"/>
          <p:cNvSpPr txBox="1">
            <a:spLocks noChangeArrowheads="1"/>
          </p:cNvSpPr>
          <p:nvPr/>
        </p:nvSpPr>
        <p:spPr bwMode="auto">
          <a:xfrm>
            <a:off x="8420894" y="2514600"/>
            <a:ext cx="2170112" cy="2192336"/>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a:flatTx/>
          </a:bodyPr>
          <a:lstStyle>
            <a:lvl1pPr marL="174625" indent="-174625">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marL="800100" lvl="1" indent="-342900">
              <a:buFont typeface="+mj-lt"/>
              <a:buAutoNum type="arabicPeriod"/>
            </a:pPr>
            <a:endParaRPr lang="en-US" sz="1700" dirty="0">
              <a:effectLst>
                <a:outerShdw blurRad="38100" dist="38100" dir="2700000" algn="tl">
                  <a:srgbClr val="000000">
                    <a:alpha val="43137"/>
                  </a:srgbClr>
                </a:outerShdw>
              </a:effectLst>
              <a:latin typeface="Kabel Bk BT" pitchFamily="34" charset="0"/>
            </a:endParaRPr>
          </a:p>
          <a:p>
            <a:pPr marL="342900" indent="-342900">
              <a:buFont typeface="+mj-lt"/>
              <a:buAutoNum type="arabicPeriod"/>
            </a:pPr>
            <a:r>
              <a:rPr lang="en-US" sz="1700" dirty="0" smtClean="0">
                <a:effectLst>
                  <a:outerShdw blurRad="38100" dist="38100" dir="2700000" algn="tl">
                    <a:srgbClr val="000000">
                      <a:alpha val="43137"/>
                    </a:srgbClr>
                  </a:outerShdw>
                </a:effectLst>
                <a:latin typeface="Kabel Bk BT" pitchFamily="34" charset="0"/>
              </a:rPr>
              <a:t>Competitive </a:t>
            </a:r>
            <a:r>
              <a:rPr lang="en-US" sz="1700" dirty="0">
                <a:effectLst>
                  <a:outerShdw blurRad="38100" dist="38100" dir="2700000" algn="tl">
                    <a:srgbClr val="000000">
                      <a:alpha val="43137"/>
                    </a:srgbClr>
                  </a:outerShdw>
                </a:effectLst>
                <a:latin typeface="Kabel Bk BT" pitchFamily="34" charset="0"/>
              </a:rPr>
              <a:t>Dynamic</a:t>
            </a:r>
          </a:p>
          <a:p>
            <a:pPr marL="800100" lvl="1" indent="-342900">
              <a:buFont typeface="+mj-lt"/>
              <a:buAutoNum type="arabicPeriod"/>
            </a:pPr>
            <a:endParaRPr lang="en-US" sz="1700" dirty="0">
              <a:effectLst>
                <a:outerShdw blurRad="38100" dist="38100" dir="2700000" algn="tl">
                  <a:srgbClr val="000000">
                    <a:alpha val="43137"/>
                  </a:srgbClr>
                </a:outerShdw>
              </a:effectLst>
              <a:latin typeface="Kabel Bk BT" pitchFamily="34" charset="0"/>
            </a:endParaRPr>
          </a:p>
          <a:p>
            <a:pPr marL="342900" indent="-342900">
              <a:buFont typeface="+mj-lt"/>
              <a:buAutoNum type="arabicPeriod"/>
            </a:pPr>
            <a:r>
              <a:rPr lang="en-US" sz="1700" dirty="0" smtClean="0">
                <a:effectLst>
                  <a:outerShdw blurRad="38100" dist="38100" dir="2700000" algn="tl">
                    <a:srgbClr val="000000">
                      <a:alpha val="43137"/>
                    </a:srgbClr>
                  </a:outerShdw>
                </a:effectLst>
                <a:latin typeface="Kabel Bk BT" pitchFamily="34" charset="0"/>
              </a:rPr>
              <a:t>Organization</a:t>
            </a:r>
            <a:endParaRPr lang="en-US" dirty="0">
              <a:effectLst>
                <a:outerShdw blurRad="38100" dist="38100" dir="2700000" algn="tl">
                  <a:srgbClr val="000000">
                    <a:alpha val="43137"/>
                  </a:srgbClr>
                </a:outerShdw>
              </a:effectLst>
              <a:latin typeface="Arial" panose="020B0604020202020204" pitchFamily="34" charset="0"/>
            </a:endParaRPr>
          </a:p>
        </p:txBody>
      </p:sp>
      <p:sp>
        <p:nvSpPr>
          <p:cNvPr id="110601" name="Line 9"/>
          <p:cNvSpPr>
            <a:spLocks noChangeShapeType="1"/>
          </p:cNvSpPr>
          <p:nvPr/>
        </p:nvSpPr>
        <p:spPr bwMode="auto">
          <a:xfrm>
            <a:off x="4151315" y="3693678"/>
            <a:ext cx="1012823" cy="0"/>
          </a:xfrm>
          <a:prstGeom prst="line">
            <a:avLst/>
          </a:prstGeom>
          <a:ln>
            <a:headEnd/>
            <a:tailEnd type="triangle" w="med" len="med"/>
          </a:ln>
        </p:spPr>
        <p:style>
          <a:lnRef idx="3">
            <a:schemeClr val="accent6"/>
          </a:lnRef>
          <a:fillRef idx="0">
            <a:schemeClr val="accent6"/>
          </a:fillRef>
          <a:effectRef idx="2">
            <a:schemeClr val="accent6"/>
          </a:effectRef>
          <a:fontRef idx="minor">
            <a:schemeClr val="tx1"/>
          </a:fontRef>
        </p:style>
        <p:txBody>
          <a:bodyPr>
            <a:flatTx/>
          </a:bodyPr>
          <a:lstStyle/>
          <a:p>
            <a:endParaRPr lang="en-US"/>
          </a:p>
        </p:txBody>
      </p:sp>
      <p:sp>
        <p:nvSpPr>
          <p:cNvPr id="110602" name="Line 10"/>
          <p:cNvSpPr>
            <a:spLocks noChangeShapeType="1"/>
          </p:cNvSpPr>
          <p:nvPr/>
        </p:nvSpPr>
        <p:spPr bwMode="auto">
          <a:xfrm>
            <a:off x="7408070" y="3693678"/>
            <a:ext cx="1012824" cy="0"/>
          </a:xfrm>
          <a:prstGeom prst="line">
            <a:avLst/>
          </a:prstGeom>
          <a:ln>
            <a:headEnd/>
            <a:tailEnd type="triangle" w="med" len="med"/>
          </a:ln>
        </p:spPr>
        <p:style>
          <a:lnRef idx="3">
            <a:schemeClr val="accent6"/>
          </a:lnRef>
          <a:fillRef idx="0">
            <a:schemeClr val="accent6"/>
          </a:fillRef>
          <a:effectRef idx="2">
            <a:schemeClr val="accent6"/>
          </a:effectRef>
          <a:fontRef idx="minor">
            <a:schemeClr val="tx1"/>
          </a:fontRef>
        </p:style>
        <p:txBody>
          <a:bodyPr>
            <a:flatTx/>
          </a:bodyPr>
          <a:lstStyle/>
          <a:p>
            <a:endParaRPr lang="en-US"/>
          </a:p>
        </p:txBody>
      </p:sp>
      <p:sp>
        <p:nvSpPr>
          <p:cNvPr id="110603" name="Text Box 11"/>
          <p:cNvSpPr txBox="1">
            <a:spLocks noChangeArrowheads="1"/>
          </p:cNvSpPr>
          <p:nvPr/>
        </p:nvSpPr>
        <p:spPr bwMode="auto">
          <a:xfrm>
            <a:off x="1992581" y="1712580"/>
            <a:ext cx="158115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i="1" dirty="0"/>
              <a:t>Technology</a:t>
            </a:r>
          </a:p>
          <a:p>
            <a:r>
              <a:rPr lang="en-US" i="1" dirty="0"/>
              <a:t>Environment</a:t>
            </a:r>
          </a:p>
        </p:txBody>
      </p:sp>
      <p:sp>
        <p:nvSpPr>
          <p:cNvPr id="110604" name="Text Box 12"/>
          <p:cNvSpPr txBox="1">
            <a:spLocks noChangeArrowheads="1"/>
          </p:cNvSpPr>
          <p:nvPr/>
        </p:nvSpPr>
        <p:spPr bwMode="auto">
          <a:xfrm>
            <a:off x="5022850" y="1676400"/>
            <a:ext cx="213995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i="1" dirty="0"/>
              <a:t>Process of</a:t>
            </a:r>
          </a:p>
          <a:p>
            <a:r>
              <a:rPr lang="en-US" i="1" dirty="0"/>
              <a:t>Technical Change</a:t>
            </a:r>
          </a:p>
        </p:txBody>
      </p:sp>
      <p:sp>
        <p:nvSpPr>
          <p:cNvPr id="110605" name="Text Box 13"/>
          <p:cNvSpPr txBox="1">
            <a:spLocks noChangeArrowheads="1"/>
          </p:cNvSpPr>
          <p:nvPr/>
        </p:nvSpPr>
        <p:spPr bwMode="auto">
          <a:xfrm>
            <a:off x="8420894" y="1849899"/>
            <a:ext cx="18097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i="1" dirty="0"/>
              <a:t>Consequences</a:t>
            </a:r>
          </a:p>
        </p:txBody>
      </p:sp>
    </p:spTree>
  </p:cSld>
  <p:clrMapOvr>
    <a:masterClrMapping/>
  </p:clrMapOvr>
  <p:transition spd="slow">
    <p:pu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COMPETITIVE DOMAIN</a:t>
            </a:r>
            <a:endParaRPr lang="en-US" dirty="0">
              <a:effectLst>
                <a:outerShdw blurRad="38100" dist="38100" dir="2700000" algn="tl">
                  <a:srgbClr val="000000">
                    <a:alpha val="43137"/>
                  </a:srgbClr>
                </a:outerShdw>
              </a:effectLst>
            </a:endParaRPr>
          </a:p>
        </p:txBody>
      </p:sp>
      <p:sp>
        <p:nvSpPr>
          <p:cNvPr id="111619" name="Rectangle 3"/>
          <p:cNvSpPr>
            <a:spLocks noGrp="1" noChangeArrowheads="1"/>
          </p:cNvSpPr>
          <p:nvPr>
            <p:ph idx="1"/>
          </p:nvPr>
        </p:nvSpPr>
        <p:spPr>
          <a:xfrm>
            <a:off x="304800" y="2057400"/>
            <a:ext cx="11582400" cy="4191000"/>
          </a:xfrm>
        </p:spPr>
        <p:txBody>
          <a:bodyPr/>
          <a:lstStyle/>
          <a:p>
            <a:r>
              <a:rPr lang="en-US" b="1" i="1" dirty="0" smtClean="0">
                <a:solidFill>
                  <a:srgbClr val="FF0000"/>
                </a:solidFill>
              </a:rPr>
              <a:t>Competitive domain </a:t>
            </a:r>
            <a:r>
              <a:rPr lang="en-US" b="1" dirty="0" smtClean="0">
                <a:solidFill>
                  <a:schemeClr val="tx1"/>
                </a:solidFill>
                <a:effectLst>
                  <a:outerShdw blurRad="38100" dist="38100" dir="2700000" algn="tl">
                    <a:srgbClr val="000000">
                      <a:alpha val="43137"/>
                    </a:srgbClr>
                  </a:outerShdw>
                </a:effectLst>
              </a:rPr>
              <a:t>refer to arenas where multiple firms compete for the hearts and minds of customers.</a:t>
            </a:r>
          </a:p>
          <a:p>
            <a:r>
              <a:rPr lang="en-US" b="1" dirty="0" smtClean="0">
                <a:solidFill>
                  <a:schemeClr val="tx1"/>
                </a:solidFill>
                <a:effectLst>
                  <a:outerShdw blurRad="38100" dist="38100" dir="2700000" algn="tl">
                    <a:srgbClr val="000000">
                      <a:alpha val="43137"/>
                    </a:srgbClr>
                  </a:outerShdw>
                </a:effectLst>
              </a:rPr>
              <a:t>In many instances, industries constitute the primary competitive domains of technology</a:t>
            </a:r>
            <a:r>
              <a:rPr lang="en-US" dirty="0" smtClean="0"/>
              <a:t>.</a:t>
            </a:r>
            <a:endParaRPr lang="en-US" dirty="0"/>
          </a:p>
        </p:txBody>
      </p:sp>
    </p:spTree>
  </p:cSld>
  <p:clrMapOvr>
    <a:masterClrMapping/>
  </p:clrMapOvr>
  <p:transition spd="slow">
    <p:pu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1143000" y="3505200"/>
            <a:ext cx="2438400" cy="1676400"/>
          </a:xfrm>
          <a:prstGeom prst="roundRect">
            <a:avLst>
              <a:gd name="adj" fmla="val 4570"/>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dirty="0" smtClean="0">
                <a:effectLst>
                  <a:outerShdw blurRad="38100" dist="38100" dir="2700000" algn="tl">
                    <a:srgbClr val="000000">
                      <a:alpha val="43137"/>
                    </a:srgbClr>
                  </a:outerShdw>
                </a:effectLst>
              </a:rPr>
              <a:t>Competitive</a:t>
            </a:r>
          </a:p>
          <a:p>
            <a:pPr algn="ctr"/>
            <a:r>
              <a:rPr lang="en-US" dirty="0" smtClean="0">
                <a:effectLst>
                  <a:outerShdw blurRad="38100" dist="38100" dir="2700000" algn="tl">
                    <a:srgbClr val="000000">
                      <a:alpha val="43137"/>
                    </a:srgbClr>
                  </a:outerShdw>
                </a:effectLst>
              </a:rPr>
              <a:t>Dynamics</a:t>
            </a:r>
            <a:endParaRPr lang="en-US" dirty="0">
              <a:effectLst>
                <a:outerShdw blurRad="38100" dist="38100" dir="2700000" algn="tl">
                  <a:srgbClr val="000000">
                    <a:alpha val="43137"/>
                  </a:srgbClr>
                </a:outerShdw>
              </a:effectLst>
            </a:endParaRPr>
          </a:p>
        </p:txBody>
      </p:sp>
      <p:sp>
        <p:nvSpPr>
          <p:cNvPr id="8" name="Rounded Rectangle 7"/>
          <p:cNvSpPr/>
          <p:nvPr/>
        </p:nvSpPr>
        <p:spPr>
          <a:xfrm>
            <a:off x="4191000" y="3505200"/>
            <a:ext cx="2438400" cy="1676400"/>
          </a:xfrm>
          <a:prstGeom prst="roundRect">
            <a:avLst>
              <a:gd name="adj" fmla="val 4570"/>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smtClean="0">
                <a:effectLst>
                  <a:outerShdw blurRad="38100" dist="38100" dir="2700000" algn="tl">
                    <a:srgbClr val="000000">
                      <a:alpha val="43137"/>
                    </a:srgbClr>
                  </a:outerShdw>
                </a:effectLst>
              </a:rPr>
              <a:t>Competitive</a:t>
            </a:r>
          </a:p>
          <a:p>
            <a:pPr algn="ctr"/>
            <a:r>
              <a:rPr lang="en-US" dirty="0" smtClean="0">
                <a:effectLst>
                  <a:outerShdw blurRad="38100" dist="38100" dir="2700000" algn="tl">
                    <a:srgbClr val="000000">
                      <a:alpha val="43137"/>
                    </a:srgbClr>
                  </a:outerShdw>
                </a:effectLst>
              </a:rPr>
              <a:t>Advantage</a:t>
            </a:r>
            <a:endParaRPr lang="en-US" dirty="0">
              <a:effectLst>
                <a:outerShdw blurRad="38100" dist="38100" dir="2700000" algn="tl">
                  <a:srgbClr val="000000">
                    <a:alpha val="43137"/>
                  </a:srgbClr>
                </a:outerShdw>
              </a:effectLst>
            </a:endParaRPr>
          </a:p>
        </p:txBody>
      </p:sp>
      <p:sp>
        <p:nvSpPr>
          <p:cNvPr id="9" name="Rounded Rectangle 8"/>
          <p:cNvSpPr/>
          <p:nvPr/>
        </p:nvSpPr>
        <p:spPr>
          <a:xfrm>
            <a:off x="7239000" y="3505200"/>
            <a:ext cx="2438400" cy="1676400"/>
          </a:xfrm>
          <a:prstGeom prst="roundRect">
            <a:avLst>
              <a:gd name="adj" fmla="val 457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smtClean="0">
                <a:effectLst>
                  <a:outerShdw blurRad="38100" dist="38100" dir="2700000" algn="tl">
                    <a:srgbClr val="000000">
                      <a:alpha val="43137"/>
                    </a:srgbClr>
                  </a:outerShdw>
                </a:effectLst>
              </a:rPr>
              <a:t>Value</a:t>
            </a:r>
          </a:p>
          <a:p>
            <a:pPr algn="ctr"/>
            <a:r>
              <a:rPr lang="en-US" dirty="0" smtClean="0">
                <a:effectLst>
                  <a:outerShdw blurRad="38100" dist="38100" dir="2700000" algn="tl">
                    <a:srgbClr val="000000">
                      <a:alpha val="43137"/>
                    </a:srgbClr>
                  </a:outerShdw>
                </a:effectLst>
              </a:rPr>
              <a:t>Creation</a:t>
            </a:r>
            <a:endParaRPr lang="en-US" dirty="0">
              <a:effectLst>
                <a:outerShdw blurRad="38100" dist="38100" dir="2700000" algn="tl">
                  <a:srgbClr val="000000">
                    <a:alpha val="43137"/>
                  </a:srgbClr>
                </a:outerShdw>
              </a:effectLst>
            </a:endParaRPr>
          </a:p>
        </p:txBody>
      </p:sp>
      <p:cxnSp>
        <p:nvCxnSpPr>
          <p:cNvPr id="12" name="Straight Arrow Connector 11"/>
          <p:cNvCxnSpPr>
            <a:stCxn id="10" idx="2"/>
            <a:endCxn id="7" idx="0"/>
          </p:cNvCxnSpPr>
          <p:nvPr/>
        </p:nvCxnSpPr>
        <p:spPr>
          <a:xfrm>
            <a:off x="1981200" y="2514600"/>
            <a:ext cx="381000" cy="99060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4" name="Straight Arrow Connector 13"/>
          <p:cNvCxnSpPr/>
          <p:nvPr/>
        </p:nvCxnSpPr>
        <p:spPr>
          <a:xfrm>
            <a:off x="1981200" y="2514600"/>
            <a:ext cx="3429000" cy="99060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6" name="Straight Arrow Connector 15"/>
          <p:cNvCxnSpPr/>
          <p:nvPr/>
        </p:nvCxnSpPr>
        <p:spPr>
          <a:xfrm>
            <a:off x="3581400" y="4343400"/>
            <a:ext cx="60960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8" name="Straight Arrow Connector 17"/>
          <p:cNvCxnSpPr>
            <a:endCxn id="9" idx="1"/>
          </p:cNvCxnSpPr>
          <p:nvPr/>
        </p:nvCxnSpPr>
        <p:spPr>
          <a:xfrm>
            <a:off x="6629400" y="4343400"/>
            <a:ext cx="60960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9" name="Rectangle 18"/>
          <p:cNvSpPr/>
          <p:nvPr/>
        </p:nvSpPr>
        <p:spPr>
          <a:xfrm>
            <a:off x="0" y="6324600"/>
            <a:ext cx="6172200" cy="53340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2000" dirty="0" smtClean="0"/>
              <a:t>TECHNOLOGY AND COMPETITIVE ADVANTAGE</a:t>
            </a:r>
            <a:endParaRPr lang="en-US" sz="2000" dirty="0"/>
          </a:p>
        </p:txBody>
      </p:sp>
      <p:sp>
        <p:nvSpPr>
          <p:cNvPr id="10" name="Rounded Rectangle 9"/>
          <p:cNvSpPr/>
          <p:nvPr/>
        </p:nvSpPr>
        <p:spPr>
          <a:xfrm>
            <a:off x="838200" y="1828800"/>
            <a:ext cx="2286000" cy="685800"/>
          </a:xfrm>
          <a:prstGeom prst="round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dirty="0" smtClean="0">
                <a:effectLst>
                  <a:outerShdw blurRad="38100" dist="38100" dir="2700000" algn="tl">
                    <a:srgbClr val="000000">
                      <a:alpha val="43137"/>
                    </a:srgbClr>
                  </a:outerShdw>
                </a:effectLst>
              </a:rPr>
              <a:t>TECHNOLOGY</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339834760"/>
      </p:ext>
    </p:extLst>
  </p:cSld>
  <p:clrMapOvr>
    <a:masterClrMapping/>
  </p:clrMapOvr>
  <p:transition spd="slow">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1143000" y="533400"/>
            <a:ext cx="7924800" cy="836612"/>
          </a:xfrm>
        </p:spPr>
        <p:txBody>
          <a:bodyPr>
            <a:normAutofit fontScale="90000"/>
          </a:bodyPr>
          <a:lstStyle/>
          <a:p>
            <a:r>
              <a:rPr lang="en-US" sz="4000" b="1" dirty="0" smtClean="0">
                <a:effectLst>
                  <a:outerShdw blurRad="38100" dist="38100" dir="2700000" algn="tl">
                    <a:srgbClr val="000000">
                      <a:alpha val="43137"/>
                    </a:srgbClr>
                  </a:outerShdw>
                </a:effectLst>
              </a:rPr>
              <a:t>COMPETITIVE CONSEQUENCES OF TECHNOLOGICAL CHANGE</a:t>
            </a:r>
            <a:endParaRPr lang="en-US" sz="4000" b="1" dirty="0">
              <a:effectLst>
                <a:outerShdw blurRad="38100" dist="38100" dir="2700000" algn="tl">
                  <a:srgbClr val="000000">
                    <a:alpha val="43137"/>
                  </a:srgbClr>
                </a:outerShdw>
              </a:effectLst>
            </a:endParaRPr>
          </a:p>
        </p:txBody>
      </p:sp>
      <p:sp>
        <p:nvSpPr>
          <p:cNvPr id="112643" name="Rectangle 3"/>
          <p:cNvSpPr>
            <a:spLocks noGrp="1" noChangeArrowheads="1"/>
          </p:cNvSpPr>
          <p:nvPr>
            <p:ph idx="1"/>
          </p:nvPr>
        </p:nvSpPr>
        <p:spPr>
          <a:xfrm>
            <a:off x="1138084" y="2209800"/>
            <a:ext cx="7924800" cy="3581400"/>
          </a:xfrm>
        </p:spPr>
        <p:txBody>
          <a:bodyPr>
            <a:normAutofit lnSpcReduction="10000"/>
          </a:bodyPr>
          <a:lstStyle/>
          <a:p>
            <a:pPr marL="0" indent="0">
              <a:lnSpc>
                <a:spcPct val="80000"/>
              </a:lnSpc>
              <a:buNone/>
            </a:pPr>
            <a:r>
              <a:rPr lang="en-US" sz="3600" b="1" dirty="0" smtClean="0">
                <a:effectLst>
                  <a:outerShdw blurRad="38100" dist="38100" dir="2700000" algn="tl">
                    <a:srgbClr val="000000">
                      <a:alpha val="43137"/>
                    </a:srgbClr>
                  </a:outerShdw>
                </a:effectLst>
              </a:rPr>
              <a:t>FOUR clusters of consequences evolve from technological change:</a:t>
            </a:r>
            <a:endParaRPr lang="en-US" sz="3600" b="1" dirty="0">
              <a:effectLst>
                <a:outerShdw blurRad="38100" dist="38100" dir="2700000" algn="tl">
                  <a:srgbClr val="000000">
                    <a:alpha val="43137"/>
                  </a:srgbClr>
                </a:outerShdw>
              </a:effectLst>
            </a:endParaRPr>
          </a:p>
          <a:p>
            <a:pPr marL="533400" indent="-533400">
              <a:lnSpc>
                <a:spcPct val="80000"/>
              </a:lnSpc>
              <a:buFontTx/>
              <a:buAutoNum type="arabicPeriod"/>
            </a:pPr>
            <a:r>
              <a:rPr lang="en-US" sz="3600" dirty="0" smtClean="0">
                <a:solidFill>
                  <a:srgbClr val="0000FF"/>
                </a:solidFill>
                <a:effectLst>
                  <a:outerShdw blurRad="38100" dist="38100" dir="2700000" algn="tl">
                    <a:srgbClr val="000000">
                      <a:alpha val="43137"/>
                    </a:srgbClr>
                  </a:outerShdw>
                </a:effectLst>
              </a:rPr>
              <a:t>Creation </a:t>
            </a:r>
            <a:r>
              <a:rPr lang="en-US" sz="3600" dirty="0">
                <a:solidFill>
                  <a:srgbClr val="0000FF"/>
                </a:solidFill>
                <a:effectLst>
                  <a:outerShdw blurRad="38100" dist="38100" dir="2700000" algn="tl">
                    <a:srgbClr val="000000">
                      <a:alpha val="43137"/>
                    </a:srgbClr>
                  </a:outerShdw>
                </a:effectLst>
              </a:rPr>
              <a:t>of new </a:t>
            </a:r>
            <a:r>
              <a:rPr lang="en-US" sz="3600" dirty="0" smtClean="0">
                <a:solidFill>
                  <a:srgbClr val="0000FF"/>
                </a:solidFill>
                <a:effectLst>
                  <a:outerShdw blurRad="38100" dist="38100" dir="2700000" algn="tl">
                    <a:srgbClr val="000000">
                      <a:alpha val="43137"/>
                    </a:srgbClr>
                  </a:outerShdw>
                </a:effectLst>
              </a:rPr>
              <a:t>product</a:t>
            </a:r>
            <a:endParaRPr lang="en-US" sz="3600" dirty="0">
              <a:solidFill>
                <a:srgbClr val="0000FF"/>
              </a:solidFill>
              <a:effectLst>
                <a:outerShdw blurRad="38100" dist="38100" dir="2700000" algn="tl">
                  <a:srgbClr val="000000">
                    <a:alpha val="43137"/>
                  </a:srgbClr>
                </a:outerShdw>
              </a:effectLst>
            </a:endParaRPr>
          </a:p>
          <a:p>
            <a:pPr marL="533400" indent="-533400">
              <a:lnSpc>
                <a:spcPct val="80000"/>
              </a:lnSpc>
              <a:buFontTx/>
              <a:buAutoNum type="arabicPeriod"/>
            </a:pPr>
            <a:r>
              <a:rPr lang="en-US" sz="3600" dirty="0" smtClean="0">
                <a:solidFill>
                  <a:srgbClr val="0000FF"/>
                </a:solidFill>
                <a:effectLst>
                  <a:outerShdw blurRad="38100" dist="38100" dir="2700000" algn="tl">
                    <a:srgbClr val="000000">
                      <a:alpha val="43137"/>
                    </a:srgbClr>
                  </a:outerShdw>
                </a:effectLst>
              </a:rPr>
              <a:t>Change </a:t>
            </a:r>
            <a:r>
              <a:rPr lang="en-US" sz="3600" dirty="0">
                <a:solidFill>
                  <a:srgbClr val="0000FF"/>
                </a:solidFill>
                <a:effectLst>
                  <a:outerShdw blurRad="38100" dist="38100" dir="2700000" algn="tl">
                    <a:srgbClr val="000000">
                      <a:alpha val="43137"/>
                    </a:srgbClr>
                  </a:outerShdw>
                </a:effectLst>
              </a:rPr>
              <a:t>in Value </a:t>
            </a:r>
            <a:r>
              <a:rPr lang="en-US" sz="3600" dirty="0" smtClean="0">
                <a:solidFill>
                  <a:srgbClr val="0000FF"/>
                </a:solidFill>
                <a:effectLst>
                  <a:outerShdw blurRad="38100" dist="38100" dir="2700000" algn="tl">
                    <a:srgbClr val="000000">
                      <a:alpha val="43137"/>
                    </a:srgbClr>
                  </a:outerShdw>
                </a:effectLst>
              </a:rPr>
              <a:t>chain</a:t>
            </a:r>
            <a:endParaRPr lang="en-US" sz="3600" dirty="0">
              <a:solidFill>
                <a:srgbClr val="0000FF"/>
              </a:solidFill>
              <a:effectLst>
                <a:outerShdw blurRad="38100" dist="38100" dir="2700000" algn="tl">
                  <a:srgbClr val="000000">
                    <a:alpha val="43137"/>
                  </a:srgbClr>
                </a:outerShdw>
              </a:effectLst>
            </a:endParaRPr>
          </a:p>
          <a:p>
            <a:pPr marL="533400" indent="-533400">
              <a:lnSpc>
                <a:spcPct val="80000"/>
              </a:lnSpc>
              <a:buFontTx/>
              <a:buAutoNum type="arabicPeriod"/>
            </a:pPr>
            <a:r>
              <a:rPr lang="en-US" sz="3600" dirty="0" smtClean="0">
                <a:solidFill>
                  <a:srgbClr val="0000FF"/>
                </a:solidFill>
                <a:effectLst>
                  <a:outerShdw blurRad="38100" dist="38100" dir="2700000" algn="tl">
                    <a:srgbClr val="000000">
                      <a:alpha val="43137"/>
                    </a:srgbClr>
                  </a:outerShdw>
                </a:effectLst>
              </a:rPr>
              <a:t>Change </a:t>
            </a:r>
            <a:r>
              <a:rPr lang="en-US" sz="3600" dirty="0">
                <a:solidFill>
                  <a:srgbClr val="0000FF"/>
                </a:solidFill>
                <a:effectLst>
                  <a:outerShdw blurRad="38100" dist="38100" dir="2700000" algn="tl">
                    <a:srgbClr val="000000">
                      <a:alpha val="43137"/>
                    </a:srgbClr>
                  </a:outerShdw>
                </a:effectLst>
              </a:rPr>
              <a:t>in Value </a:t>
            </a:r>
            <a:r>
              <a:rPr lang="en-US" sz="3600" dirty="0" smtClean="0">
                <a:solidFill>
                  <a:srgbClr val="0000FF"/>
                </a:solidFill>
                <a:effectLst>
                  <a:outerShdw blurRad="38100" dist="38100" dir="2700000" algn="tl">
                    <a:srgbClr val="000000">
                      <a:alpha val="43137"/>
                    </a:srgbClr>
                  </a:outerShdw>
                </a:effectLst>
              </a:rPr>
              <a:t>constellation</a:t>
            </a:r>
            <a:endParaRPr lang="en-US" sz="3600" dirty="0">
              <a:solidFill>
                <a:srgbClr val="0000FF"/>
              </a:solidFill>
              <a:effectLst>
                <a:outerShdw blurRad="38100" dist="38100" dir="2700000" algn="tl">
                  <a:srgbClr val="000000">
                    <a:alpha val="43137"/>
                  </a:srgbClr>
                </a:outerShdw>
              </a:effectLst>
            </a:endParaRPr>
          </a:p>
          <a:p>
            <a:pPr marL="533400" indent="-533400">
              <a:lnSpc>
                <a:spcPct val="80000"/>
              </a:lnSpc>
              <a:buFontTx/>
              <a:buAutoNum type="arabicPeriod"/>
            </a:pPr>
            <a:r>
              <a:rPr lang="en-US" sz="3600" dirty="0" smtClean="0">
                <a:solidFill>
                  <a:srgbClr val="0000FF"/>
                </a:solidFill>
                <a:effectLst>
                  <a:outerShdw blurRad="38100" dist="38100" dir="2700000" algn="tl">
                    <a:srgbClr val="000000">
                      <a:alpha val="43137"/>
                    </a:srgbClr>
                  </a:outerShdw>
                </a:effectLst>
              </a:rPr>
              <a:t>Competitive rivalry</a:t>
            </a:r>
            <a:endParaRPr lang="en-US" sz="3600" dirty="0">
              <a:solidFill>
                <a:srgbClr val="0000FF"/>
              </a:solidFill>
              <a:effectLst>
                <a:outerShdw blurRad="38100" dist="38100" dir="2700000" algn="tl">
                  <a:srgbClr val="000000">
                    <a:alpha val="43137"/>
                  </a:srgbClr>
                </a:outerShdw>
              </a:effectLst>
            </a:endParaRPr>
          </a:p>
        </p:txBody>
      </p:sp>
    </p:spTree>
  </p:cSld>
  <p:clrMapOvr>
    <a:masterClrMapping/>
  </p:clrMapOvr>
  <p:transition spd="slow">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normAutofit/>
          </a:bodyPr>
          <a:lstStyle/>
          <a:p>
            <a:r>
              <a:rPr lang="en-US" b="1" cap="none" dirty="0" smtClean="0">
                <a:ln w="10160">
                  <a:solidFill>
                    <a:schemeClr val="accent5"/>
                  </a:solidFill>
                  <a:prstDash val="solid"/>
                </a:ln>
                <a:solidFill>
                  <a:srgbClr val="FFFF00"/>
                </a:solidFill>
                <a:effectLst>
                  <a:outerShdw blurRad="50800" dist="38100" dir="2700000" algn="tl" rotWithShape="0">
                    <a:prstClr val="black">
                      <a:alpha val="40000"/>
                    </a:prstClr>
                  </a:outerShdw>
                </a:effectLst>
              </a:rPr>
              <a:t>1. CREATION </a:t>
            </a:r>
            <a:r>
              <a:rPr lang="en-US" b="1" cap="none" dirty="0">
                <a:ln w="10160">
                  <a:solidFill>
                    <a:schemeClr val="accent5"/>
                  </a:solidFill>
                  <a:prstDash val="solid"/>
                </a:ln>
                <a:solidFill>
                  <a:srgbClr val="FFFF00"/>
                </a:solidFill>
                <a:effectLst>
                  <a:outerShdw blurRad="50800" dist="38100" dir="2700000" algn="tl" rotWithShape="0">
                    <a:prstClr val="black">
                      <a:alpha val="40000"/>
                    </a:prstClr>
                  </a:outerShdw>
                </a:effectLst>
              </a:rPr>
              <a:t>OF NEW PRODUCT</a:t>
            </a:r>
          </a:p>
        </p:txBody>
      </p:sp>
      <p:sp>
        <p:nvSpPr>
          <p:cNvPr id="113667" name="Rectangle 3"/>
          <p:cNvSpPr>
            <a:spLocks noGrp="1" noChangeArrowheads="1"/>
          </p:cNvSpPr>
          <p:nvPr>
            <p:ph idx="1"/>
          </p:nvPr>
        </p:nvSpPr>
        <p:spPr>
          <a:xfrm>
            <a:off x="1295400" y="1371600"/>
            <a:ext cx="10591800" cy="4038600"/>
          </a:xfrm>
        </p:spPr>
        <p:txBody>
          <a:bodyPr>
            <a:normAutofit/>
          </a:bodyPr>
          <a:lstStyle/>
          <a:p>
            <a:pPr marL="633413" indent="-633413">
              <a:buFont typeface="Wingdings" panose="05000000000000000000" pitchFamily="2" charset="2"/>
              <a:buChar char="v"/>
            </a:pPr>
            <a:r>
              <a:rPr lang="en-US" sz="2800" b="1" dirty="0" smtClean="0">
                <a:effectLst>
                  <a:outerShdw blurRad="38100" dist="38100" dir="2700000" algn="tl">
                    <a:srgbClr val="000000">
                      <a:alpha val="43137"/>
                    </a:srgbClr>
                  </a:outerShdw>
                </a:effectLst>
              </a:rPr>
              <a:t>New product represent arguably the most visible battleground in the marketplace.</a:t>
            </a:r>
          </a:p>
          <a:p>
            <a:pPr marL="633413" indent="-633413">
              <a:buFont typeface="Wingdings" panose="05000000000000000000" pitchFamily="2" charset="2"/>
              <a:buChar char="v"/>
            </a:pPr>
            <a:r>
              <a:rPr lang="en-US" sz="2800" dirty="0" smtClean="0">
                <a:effectLst>
                  <a:outerShdw blurRad="38100" dist="38100" dir="2700000" algn="tl">
                    <a:srgbClr val="000000">
                      <a:alpha val="43137"/>
                    </a:srgbClr>
                  </a:outerShdw>
                </a:effectLst>
              </a:rPr>
              <a:t>Product improvement (</a:t>
            </a:r>
            <a:r>
              <a:rPr lang="en-US" sz="2800" dirty="0" smtClean="0">
                <a:solidFill>
                  <a:schemeClr val="tx2">
                    <a:lumMod val="60000"/>
                    <a:lumOff val="40000"/>
                  </a:schemeClr>
                </a:solidFill>
                <a:effectLst>
                  <a:outerShdw blurRad="38100" dist="38100" dir="2700000" algn="tl">
                    <a:srgbClr val="000000">
                      <a:alpha val="43137"/>
                    </a:srgbClr>
                  </a:outerShdw>
                </a:effectLst>
              </a:rPr>
              <a:t>incremental and modular innovations</a:t>
            </a:r>
            <a:r>
              <a:rPr lang="en-US" sz="2800" dirty="0" smtClean="0">
                <a:effectLst>
                  <a:outerShdw blurRad="38100" dist="38100" dir="2700000" algn="tl">
                    <a:srgbClr val="000000">
                      <a:alpha val="43137"/>
                    </a:srgbClr>
                  </a:outerShdw>
                </a:effectLst>
              </a:rPr>
              <a:t>), architectural innovation, radically new product, and technology convergence, </a:t>
            </a:r>
            <a:r>
              <a:rPr lang="en-US" sz="2800" b="1" dirty="0" smtClean="0">
                <a:effectLst>
                  <a:outerShdw blurRad="38100" dist="38100" dir="2700000" algn="tl">
                    <a:srgbClr val="000000">
                      <a:alpha val="43137"/>
                    </a:srgbClr>
                  </a:outerShdw>
                </a:effectLst>
              </a:rPr>
              <a:t>are the manifest ways that product competition evolves</a:t>
            </a:r>
            <a:r>
              <a:rPr lang="en-US" sz="2800" dirty="0" smtClean="0">
                <a:effectLst>
                  <a:outerShdw blurRad="38100" dist="38100" dir="2700000" algn="tl">
                    <a:srgbClr val="000000">
                      <a:alpha val="43137"/>
                    </a:srgbClr>
                  </a:outerShdw>
                </a:effectLst>
              </a:rPr>
              <a:t>. </a:t>
            </a:r>
          </a:p>
          <a:p>
            <a:pPr>
              <a:buFont typeface="Wingdings" panose="05000000000000000000" pitchFamily="2" charset="2"/>
              <a:buChar char="v"/>
            </a:pPr>
            <a:endParaRPr lang="en-US" sz="2800" dirty="0">
              <a:effectLst>
                <a:outerShdw blurRad="38100" dist="38100" dir="2700000" algn="tl">
                  <a:srgbClr val="000000">
                    <a:alpha val="43137"/>
                  </a:srgbClr>
                </a:outerShdw>
              </a:effectLst>
            </a:endParaRPr>
          </a:p>
        </p:txBody>
      </p:sp>
    </p:spTree>
  </p:cSld>
  <p:clrMapOvr>
    <a:masterClrMapping/>
  </p:clrMapOvr>
  <p:transition spd="slow">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effectLst/>
        </p:spPr>
        <p:txBody>
          <a:bodyPr vert="horz" lIns="91440" tIns="45720" rIns="91440" bIns="45720" rtlCol="0" anchor="ctr">
            <a:normAutofit/>
          </a:bodyPr>
          <a:lstStyle/>
          <a:p>
            <a:r>
              <a:rPr lang="en-US" b="1" cap="none" dirty="0">
                <a:ln w="10160">
                  <a:solidFill>
                    <a:schemeClr val="accent5"/>
                  </a:solidFill>
                  <a:prstDash val="solid"/>
                </a:ln>
                <a:solidFill>
                  <a:srgbClr val="FFFF00"/>
                </a:solidFill>
                <a:effectLst>
                  <a:outerShdw blurRad="50800" dist="38100" dir="2700000" algn="tl" rotWithShape="0">
                    <a:prstClr val="black">
                      <a:alpha val="40000"/>
                    </a:prstClr>
                  </a:outerShdw>
                </a:effectLst>
              </a:rPr>
              <a:t>1. CREATION OF NEW PRODUCT</a:t>
            </a:r>
          </a:p>
        </p:txBody>
      </p:sp>
      <p:sp>
        <p:nvSpPr>
          <p:cNvPr id="113667" name="Rectangle 3"/>
          <p:cNvSpPr>
            <a:spLocks noGrp="1" noChangeArrowheads="1"/>
          </p:cNvSpPr>
          <p:nvPr>
            <p:ph idx="1"/>
          </p:nvPr>
        </p:nvSpPr>
        <p:spPr>
          <a:xfrm>
            <a:off x="684390" y="250995"/>
            <a:ext cx="10974210" cy="4549605"/>
          </a:xfrm>
        </p:spPr>
        <p:txBody>
          <a:bodyPr>
            <a:noAutofit/>
          </a:bodyPr>
          <a:lstStyle/>
          <a:p>
            <a:pPr marL="398463" indent="-398463">
              <a:buFont typeface="+mj-lt"/>
              <a:buAutoNum type="alphaLcPeriod"/>
            </a:pPr>
            <a:r>
              <a:rPr lang="en-US" sz="2400" b="1" dirty="0">
                <a:solidFill>
                  <a:srgbClr val="CC00CC"/>
                </a:solidFill>
                <a:effectLst>
                  <a:outerShdw blurRad="38100" dist="38100" dir="2700000" algn="tl">
                    <a:srgbClr val="000000">
                      <a:alpha val="43137"/>
                    </a:srgbClr>
                  </a:outerShdw>
                </a:effectLst>
              </a:rPr>
              <a:t>Product </a:t>
            </a:r>
            <a:r>
              <a:rPr lang="en-US" sz="2400" b="1" dirty="0" smtClean="0">
                <a:solidFill>
                  <a:srgbClr val="CC00CC"/>
                </a:solidFill>
                <a:effectLst>
                  <a:outerShdw blurRad="38100" dist="38100" dir="2700000" algn="tl">
                    <a:srgbClr val="000000">
                      <a:alpha val="43137"/>
                    </a:srgbClr>
                  </a:outerShdw>
                </a:effectLst>
              </a:rPr>
              <a:t>Improvements. </a:t>
            </a:r>
            <a:r>
              <a:rPr lang="en-US" sz="2400" b="1" dirty="0" smtClean="0">
                <a:solidFill>
                  <a:schemeClr val="tx1"/>
                </a:solidFill>
                <a:effectLst>
                  <a:outerShdw blurRad="38100" dist="38100" dir="2700000" algn="tl">
                    <a:srgbClr val="000000">
                      <a:alpha val="43137"/>
                    </a:srgbClr>
                  </a:outerShdw>
                </a:effectLst>
              </a:rPr>
              <a:t>Product improvement have helped firms extend the market reach of their products.  </a:t>
            </a:r>
            <a:endParaRPr lang="en-US" sz="2400" b="1" dirty="0">
              <a:solidFill>
                <a:schemeClr val="tx1"/>
              </a:solidFill>
              <a:effectLst>
                <a:outerShdw blurRad="38100" dist="38100" dir="2700000" algn="tl">
                  <a:srgbClr val="000000">
                    <a:alpha val="43137"/>
                  </a:srgbClr>
                </a:outerShdw>
              </a:effectLst>
            </a:endParaRPr>
          </a:p>
          <a:p>
            <a:pPr marL="398463" indent="-398463">
              <a:buFont typeface="+mj-lt"/>
              <a:buAutoNum type="alphaLcPeriod"/>
            </a:pPr>
            <a:r>
              <a:rPr lang="en-US" sz="2400" b="1" dirty="0">
                <a:solidFill>
                  <a:srgbClr val="CC00CC"/>
                </a:solidFill>
                <a:effectLst>
                  <a:outerShdw blurRad="38100" dist="38100" dir="2700000" algn="tl">
                    <a:srgbClr val="000000">
                      <a:alpha val="43137"/>
                    </a:srgbClr>
                  </a:outerShdw>
                </a:effectLst>
              </a:rPr>
              <a:t>Architectural </a:t>
            </a:r>
            <a:r>
              <a:rPr lang="en-US" sz="2400" b="1" dirty="0" smtClean="0">
                <a:solidFill>
                  <a:srgbClr val="CC00CC"/>
                </a:solidFill>
                <a:effectLst>
                  <a:outerShdw blurRad="38100" dist="38100" dir="2700000" algn="tl">
                    <a:srgbClr val="000000">
                      <a:alpha val="43137"/>
                    </a:srgbClr>
                  </a:outerShdw>
                </a:effectLst>
              </a:rPr>
              <a:t>innovation. </a:t>
            </a:r>
            <a:r>
              <a:rPr lang="en-US" sz="2400" b="1" dirty="0" smtClean="0">
                <a:solidFill>
                  <a:schemeClr val="tx1"/>
                </a:solidFill>
                <a:effectLst>
                  <a:outerShdw blurRad="38100" dist="38100" dir="2700000" algn="tl">
                    <a:srgbClr val="000000">
                      <a:alpha val="43137"/>
                    </a:srgbClr>
                  </a:outerShdw>
                </a:effectLst>
              </a:rPr>
              <a:t>Architectural innovation provide opportunities to serve previously untapped market segments and enable firms to change their competitive position. </a:t>
            </a:r>
            <a:endParaRPr lang="en-US" sz="2400" b="1" dirty="0">
              <a:solidFill>
                <a:schemeClr val="tx1"/>
              </a:solidFill>
              <a:effectLst>
                <a:outerShdw blurRad="38100" dist="38100" dir="2700000" algn="tl">
                  <a:srgbClr val="000000">
                    <a:alpha val="43137"/>
                  </a:srgbClr>
                </a:outerShdw>
              </a:effectLst>
            </a:endParaRPr>
          </a:p>
          <a:p>
            <a:pPr marL="398463" indent="-398463">
              <a:buFont typeface="+mj-lt"/>
              <a:buAutoNum type="alphaLcPeriod"/>
            </a:pPr>
            <a:r>
              <a:rPr lang="en-US" sz="2400" b="1" dirty="0">
                <a:solidFill>
                  <a:srgbClr val="CC00CC"/>
                </a:solidFill>
                <a:effectLst>
                  <a:outerShdw blurRad="38100" dist="38100" dir="2700000" algn="tl">
                    <a:srgbClr val="000000">
                      <a:alpha val="43137"/>
                    </a:srgbClr>
                  </a:outerShdw>
                </a:effectLst>
              </a:rPr>
              <a:t>R</a:t>
            </a:r>
            <a:r>
              <a:rPr lang="en-US" sz="2400" b="1" dirty="0" smtClean="0">
                <a:solidFill>
                  <a:srgbClr val="CC00CC"/>
                </a:solidFill>
                <a:effectLst>
                  <a:outerShdw blurRad="38100" dist="38100" dir="2700000" algn="tl">
                    <a:srgbClr val="000000">
                      <a:alpha val="43137"/>
                    </a:srgbClr>
                  </a:outerShdw>
                </a:effectLst>
              </a:rPr>
              <a:t>adically New Product. </a:t>
            </a:r>
            <a:r>
              <a:rPr lang="en-US" sz="2400" b="1" dirty="0" smtClean="0">
                <a:solidFill>
                  <a:schemeClr val="tx1"/>
                </a:solidFill>
                <a:effectLst>
                  <a:outerShdw blurRad="38100" dist="38100" dir="2700000" algn="tl">
                    <a:srgbClr val="000000">
                      <a:alpha val="43137"/>
                    </a:srgbClr>
                  </a:outerShdw>
                </a:effectLst>
              </a:rPr>
              <a:t>Technological innovation sometimes spawns totally new products. </a:t>
            </a:r>
            <a:endParaRPr lang="en-US" sz="2400" b="1" dirty="0">
              <a:solidFill>
                <a:schemeClr val="tx1"/>
              </a:solidFill>
              <a:effectLst>
                <a:outerShdw blurRad="38100" dist="38100" dir="2700000" algn="tl">
                  <a:srgbClr val="000000">
                    <a:alpha val="43137"/>
                  </a:srgbClr>
                </a:outerShdw>
              </a:effectLst>
            </a:endParaRPr>
          </a:p>
          <a:p>
            <a:pPr marL="398463" indent="-398463">
              <a:buFont typeface="+mj-lt"/>
              <a:buAutoNum type="alphaLcPeriod"/>
            </a:pPr>
            <a:r>
              <a:rPr lang="en-US" sz="2400" b="1" dirty="0" smtClean="0">
                <a:solidFill>
                  <a:srgbClr val="CC00CC"/>
                </a:solidFill>
                <a:effectLst>
                  <a:outerShdw blurRad="38100" dist="38100" dir="2700000" algn="tl">
                    <a:srgbClr val="000000">
                      <a:alpha val="43137"/>
                    </a:srgbClr>
                  </a:outerShdw>
                </a:effectLst>
              </a:rPr>
              <a:t>Technology Convergence. </a:t>
            </a:r>
            <a:r>
              <a:rPr lang="en-US" sz="2400" b="1" dirty="0" smtClean="0">
                <a:solidFill>
                  <a:schemeClr val="tx1"/>
                </a:solidFill>
                <a:effectLst>
                  <a:outerShdw blurRad="38100" dist="38100" dir="2700000" algn="tl">
                    <a:srgbClr val="000000">
                      <a:alpha val="43137"/>
                    </a:srgbClr>
                  </a:outerShdw>
                </a:effectLst>
              </a:rPr>
              <a:t>Technology integration leads to convergence. For example, convergence is now taking place in the computer, telecommunications, and entertainment to converge to form an “information industry”.</a:t>
            </a:r>
            <a:endParaRPr lang="en-US" sz="24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223035476"/>
      </p:ext>
    </p:extLst>
  </p:cSld>
  <p:clrMapOvr>
    <a:masterClrMapping/>
  </p:clrMapOvr>
  <p:transition spd="slow">
    <p:pu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effectLst/>
        </p:spPr>
        <p:txBody>
          <a:bodyPr vert="horz" lIns="91440" tIns="45720" rIns="91440" bIns="45720" rtlCol="0" anchor="ctr">
            <a:normAutofit/>
          </a:bodyPr>
          <a:lstStyle/>
          <a:p>
            <a:r>
              <a:rPr lang="en-US" b="1" cap="none" dirty="0">
                <a:ln w="10160">
                  <a:solidFill>
                    <a:schemeClr val="accent5"/>
                  </a:solidFill>
                  <a:prstDash val="solid"/>
                </a:ln>
                <a:solidFill>
                  <a:srgbClr val="FFFF00"/>
                </a:solidFill>
                <a:effectLst>
                  <a:outerShdw blurRad="50800" dist="38100" dir="2700000" algn="tl" rotWithShape="0">
                    <a:prstClr val="black">
                      <a:alpha val="40000"/>
                    </a:prstClr>
                  </a:outerShdw>
                </a:effectLst>
              </a:rPr>
              <a:t>2. CHANGE IN VALUE CHAIN</a:t>
            </a:r>
          </a:p>
        </p:txBody>
      </p:sp>
      <p:sp>
        <p:nvSpPr>
          <p:cNvPr id="114691" name="Rectangle 3"/>
          <p:cNvSpPr>
            <a:spLocks noGrp="1" noChangeArrowheads="1"/>
          </p:cNvSpPr>
          <p:nvPr>
            <p:ph idx="1"/>
          </p:nvPr>
        </p:nvSpPr>
        <p:spPr>
          <a:xfrm>
            <a:off x="684390" y="685801"/>
            <a:ext cx="11050410" cy="3615267"/>
          </a:xfrm>
        </p:spPr>
        <p:txBody>
          <a:bodyPr>
            <a:noAutofit/>
          </a:bodyPr>
          <a:lstStyle/>
          <a:p>
            <a:pPr marL="457200" indent="-457200">
              <a:lnSpc>
                <a:spcPct val="90000"/>
              </a:lnSpc>
            </a:pPr>
            <a:r>
              <a:rPr lang="en-US" sz="3200" b="1" dirty="0" smtClean="0">
                <a:solidFill>
                  <a:schemeClr val="tx1"/>
                </a:solidFill>
                <a:effectLst>
                  <a:outerShdw blurRad="38100" dist="38100" dir="2700000" algn="tl">
                    <a:srgbClr val="000000">
                      <a:alpha val="43137"/>
                    </a:srgbClr>
                  </a:outerShdw>
                </a:effectLst>
              </a:rPr>
              <a:t>Technological changes enable firms to        reconfigure their value chains, thus influencing the cost and speed of doing business.</a:t>
            </a:r>
          </a:p>
          <a:p>
            <a:pPr marL="457200" indent="-457200">
              <a:lnSpc>
                <a:spcPct val="90000"/>
              </a:lnSpc>
            </a:pPr>
            <a:r>
              <a:rPr lang="en-US" sz="3200" b="1" dirty="0" smtClean="0">
                <a:solidFill>
                  <a:schemeClr val="tx1"/>
                </a:solidFill>
                <a:effectLst>
                  <a:outerShdw blurRad="38100" dist="38100" dir="2700000" algn="tl">
                    <a:srgbClr val="000000">
                      <a:alpha val="43137"/>
                    </a:srgbClr>
                  </a:outerShdw>
                </a:effectLst>
              </a:rPr>
              <a:t>We may identify two ways in which value chains are transformed: </a:t>
            </a:r>
          </a:p>
          <a:p>
            <a:pPr lvl="1">
              <a:lnSpc>
                <a:spcPct val="90000"/>
              </a:lnSpc>
            </a:pPr>
            <a:r>
              <a:rPr lang="en-US" sz="2400" b="1" dirty="0" smtClean="0">
                <a:solidFill>
                  <a:schemeClr val="tx1"/>
                </a:solidFill>
                <a:effectLst>
                  <a:outerShdw blurRad="38100" dist="38100" dir="2700000" algn="tl">
                    <a:srgbClr val="000000">
                      <a:alpha val="43137"/>
                    </a:srgbClr>
                  </a:outerShdw>
                </a:effectLst>
              </a:rPr>
              <a:t>Automation, and</a:t>
            </a:r>
          </a:p>
          <a:p>
            <a:pPr lvl="1">
              <a:lnSpc>
                <a:spcPct val="90000"/>
              </a:lnSpc>
            </a:pPr>
            <a:r>
              <a:rPr lang="en-US" sz="2400" b="1" dirty="0" smtClean="0">
                <a:solidFill>
                  <a:schemeClr val="tx1"/>
                </a:solidFill>
                <a:effectLst>
                  <a:outerShdw blurRad="38100" dist="38100" dir="2700000" algn="tl">
                    <a:srgbClr val="000000">
                      <a:alpha val="43137"/>
                    </a:srgbClr>
                  </a:outerShdw>
                </a:effectLst>
              </a:rPr>
              <a:t>Reconfiguration of process.</a:t>
            </a:r>
            <a:endParaRPr lang="en-US" sz="2400" b="1" dirty="0">
              <a:solidFill>
                <a:schemeClr val="tx1"/>
              </a:solidFill>
              <a:effectLst>
                <a:outerShdw blurRad="38100" dist="38100" dir="2700000" algn="tl">
                  <a:srgbClr val="000000">
                    <a:alpha val="43137"/>
                  </a:srgbClr>
                </a:outerShdw>
              </a:effectLst>
            </a:endParaRPr>
          </a:p>
        </p:txBody>
      </p:sp>
    </p:spTree>
  </p:cSld>
  <p:clrMapOvr>
    <a:masterClrMapping/>
  </p:clrMapOvr>
  <p:transition spd="slow">
    <p:pu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307258" y="1066800"/>
            <a:ext cx="9347200" cy="1143000"/>
          </a:xfrm>
        </p:spPr>
        <p:txBody>
          <a:bodyPr>
            <a:normAutofit/>
          </a:bodyPr>
          <a:lstStyle/>
          <a:p>
            <a:r>
              <a:rPr lang="en-US" sz="4400" b="1" dirty="0" smtClean="0">
                <a:solidFill>
                  <a:srgbClr val="C00000"/>
                </a:solidFill>
                <a:effectLst>
                  <a:outerShdw blurRad="38100" dist="38100" dir="2700000" algn="tl">
                    <a:srgbClr val="000000">
                      <a:alpha val="43137"/>
                    </a:srgbClr>
                  </a:outerShdw>
                </a:effectLst>
              </a:rPr>
              <a:t>(1) Automation</a:t>
            </a:r>
            <a:endParaRPr lang="en-US" sz="4400" b="1" dirty="0">
              <a:solidFill>
                <a:srgbClr val="C00000"/>
              </a:solidFill>
              <a:effectLst>
                <a:outerShdw blurRad="38100" dist="38100" dir="2700000" algn="tl">
                  <a:srgbClr val="000000">
                    <a:alpha val="43137"/>
                  </a:srgbClr>
                </a:outerShdw>
              </a:effectLst>
            </a:endParaRPr>
          </a:p>
        </p:txBody>
      </p:sp>
      <p:sp>
        <p:nvSpPr>
          <p:cNvPr id="114691" name="Rectangle 3"/>
          <p:cNvSpPr>
            <a:spLocks noGrp="1" noChangeArrowheads="1"/>
          </p:cNvSpPr>
          <p:nvPr>
            <p:ph idx="1"/>
          </p:nvPr>
        </p:nvSpPr>
        <p:spPr>
          <a:xfrm>
            <a:off x="304800" y="1295400"/>
            <a:ext cx="10896600" cy="4953000"/>
          </a:xfrm>
        </p:spPr>
        <p:txBody>
          <a:bodyPr>
            <a:normAutofit/>
          </a:bodyPr>
          <a:lstStyle/>
          <a:p>
            <a:pPr marL="457200" indent="-457200">
              <a:lnSpc>
                <a:spcPct val="90000"/>
              </a:lnSpc>
            </a:pPr>
            <a:r>
              <a:rPr lang="en-US" sz="3200" dirty="0" smtClean="0">
                <a:solidFill>
                  <a:schemeClr val="tx1"/>
                </a:solidFill>
                <a:effectLst>
                  <a:outerShdw blurRad="38100" dist="38100" dir="2700000" algn="tl">
                    <a:srgbClr val="000000">
                      <a:alpha val="43137"/>
                    </a:srgbClr>
                  </a:outerShdw>
                </a:effectLst>
              </a:rPr>
              <a:t>Automation refers to the replacement of labor with less expensive capital-intensive technologies.</a:t>
            </a:r>
          </a:p>
          <a:p>
            <a:pPr marL="457200" indent="-457200">
              <a:lnSpc>
                <a:spcPct val="90000"/>
              </a:lnSpc>
            </a:pPr>
            <a:r>
              <a:rPr lang="en-US" sz="3200" dirty="0" smtClean="0">
                <a:solidFill>
                  <a:schemeClr val="tx1"/>
                </a:solidFill>
                <a:effectLst>
                  <a:outerShdw blurRad="38100" dist="38100" dir="2700000" algn="tl">
                    <a:srgbClr val="000000">
                      <a:alpha val="43137"/>
                    </a:srgbClr>
                  </a:outerShdw>
                </a:effectLst>
              </a:rPr>
              <a:t>Automation has been an ongoing phenomenon in developed countries during the twentieth century, with capital-intensive equipment and machinery replacing </a:t>
            </a:r>
            <a:r>
              <a:rPr lang="en-US" sz="3200" b="1" dirty="0" smtClean="0">
                <a:solidFill>
                  <a:schemeClr val="tx1"/>
                </a:solidFill>
                <a:effectLst>
                  <a:outerShdw blurRad="38100" dist="38100" dir="2700000" algn="tl">
                    <a:srgbClr val="000000">
                      <a:alpha val="43137"/>
                    </a:srgbClr>
                  </a:outerShdw>
                </a:effectLst>
              </a:rPr>
              <a:t>blue-collar</a:t>
            </a:r>
            <a:r>
              <a:rPr lang="en-US" sz="3200" dirty="0" smtClean="0">
                <a:solidFill>
                  <a:schemeClr val="tx1"/>
                </a:solidFill>
                <a:effectLst>
                  <a:outerShdw blurRad="38100" dist="38100" dir="2700000" algn="tl">
                    <a:srgbClr val="000000">
                      <a:alpha val="43137"/>
                    </a:srgbClr>
                  </a:outerShdw>
                </a:effectLst>
              </a:rPr>
              <a:t> job.</a:t>
            </a:r>
            <a:endParaRPr lang="en-US" sz="3200"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509553190"/>
      </p:ext>
    </p:extLst>
  </p:cSld>
  <p:clrMapOvr>
    <a:masterClrMapping/>
  </p:clrMapOvr>
  <p:transition spd="slow">
    <p:pu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457200" y="228600"/>
            <a:ext cx="10669410" cy="1507067"/>
          </a:xfrm>
        </p:spPr>
        <p:txBody>
          <a:bodyPr>
            <a:normAutofit/>
          </a:bodyPr>
          <a:lstStyle/>
          <a:p>
            <a:r>
              <a:rPr lang="en-US" sz="4400" b="1" dirty="0" smtClean="0">
                <a:solidFill>
                  <a:srgbClr val="FF0000"/>
                </a:solidFill>
                <a:effectLst>
                  <a:outerShdw blurRad="38100" dist="38100" dir="2700000" algn="tl">
                    <a:srgbClr val="000000">
                      <a:alpha val="43137"/>
                    </a:srgbClr>
                  </a:outerShdw>
                </a:effectLst>
              </a:rPr>
              <a:t>(2) Reconfiguration of process.</a:t>
            </a:r>
            <a:endParaRPr lang="en-US" sz="4400" b="1" dirty="0">
              <a:solidFill>
                <a:srgbClr val="FF0000"/>
              </a:solidFill>
              <a:effectLst>
                <a:outerShdw blurRad="38100" dist="38100" dir="2700000" algn="tl">
                  <a:srgbClr val="000000">
                    <a:alpha val="43137"/>
                  </a:srgbClr>
                </a:outerShdw>
              </a:effectLst>
            </a:endParaRPr>
          </a:p>
        </p:txBody>
      </p:sp>
      <p:sp>
        <p:nvSpPr>
          <p:cNvPr id="114691" name="Rectangle 3"/>
          <p:cNvSpPr>
            <a:spLocks noGrp="1" noChangeArrowheads="1"/>
          </p:cNvSpPr>
          <p:nvPr>
            <p:ph idx="1"/>
          </p:nvPr>
        </p:nvSpPr>
        <p:spPr>
          <a:xfrm>
            <a:off x="684390" y="457200"/>
            <a:ext cx="9831210" cy="4953000"/>
          </a:xfrm>
        </p:spPr>
        <p:txBody>
          <a:bodyPr>
            <a:normAutofit/>
          </a:bodyPr>
          <a:lstStyle/>
          <a:p>
            <a:pPr marL="457200" indent="-457200">
              <a:lnSpc>
                <a:spcPct val="90000"/>
              </a:lnSpc>
            </a:pPr>
            <a:r>
              <a:rPr lang="en-US" sz="3200" dirty="0" smtClean="0">
                <a:solidFill>
                  <a:schemeClr val="tx1"/>
                </a:solidFill>
                <a:effectLst>
                  <a:outerShdw blurRad="38100" dist="38100" dir="2700000" algn="tl">
                    <a:srgbClr val="000000">
                      <a:alpha val="43137"/>
                    </a:srgbClr>
                  </a:outerShdw>
                </a:effectLst>
              </a:rPr>
              <a:t>Firm also reconfigure their value chains by introducing superior processes into their operations.</a:t>
            </a:r>
          </a:p>
          <a:p>
            <a:pPr marL="457200" indent="-457200">
              <a:lnSpc>
                <a:spcPct val="90000"/>
              </a:lnSpc>
            </a:pPr>
            <a:r>
              <a:rPr lang="en-US" sz="3200" dirty="0" smtClean="0">
                <a:solidFill>
                  <a:schemeClr val="tx1"/>
                </a:solidFill>
                <a:effectLst>
                  <a:outerShdw blurRad="38100" dist="38100" dir="2700000" algn="tl">
                    <a:srgbClr val="000000">
                      <a:alpha val="43137"/>
                    </a:srgbClr>
                  </a:outerShdw>
                </a:effectLst>
              </a:rPr>
              <a:t>Superior processes may evolve from technology progression or technology evolution.</a:t>
            </a:r>
            <a:endParaRPr lang="en-US" sz="3200"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510320173"/>
      </p:ext>
    </p:extLst>
  </p:cSld>
  <p:clrMapOvr>
    <a:masterClrMapping/>
  </p:clrMapOvr>
  <p:transition spd="slow">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684390" y="4487333"/>
            <a:ext cx="10669410" cy="1507067"/>
          </a:xfrm>
          <a:effectLst/>
        </p:spPr>
        <p:txBody>
          <a:bodyPr vert="horz" lIns="91440" tIns="45720" rIns="91440" bIns="45720" rtlCol="0" anchor="ctr">
            <a:normAutofit/>
          </a:bodyPr>
          <a:lstStyle/>
          <a:p>
            <a:r>
              <a:rPr lang="en-US" b="1" cap="none" dirty="0">
                <a:ln w="10160">
                  <a:solidFill>
                    <a:schemeClr val="accent5"/>
                  </a:solidFill>
                  <a:prstDash val="solid"/>
                </a:ln>
                <a:solidFill>
                  <a:srgbClr val="FFFF00"/>
                </a:solidFill>
                <a:effectLst>
                  <a:outerShdw blurRad="50800" dist="38100" dir="2700000" algn="tl" rotWithShape="0">
                    <a:prstClr val="black">
                      <a:alpha val="40000"/>
                    </a:prstClr>
                  </a:outerShdw>
                </a:effectLst>
              </a:rPr>
              <a:t>3. CHANGE IN VALUE CONSTELLATION </a:t>
            </a:r>
          </a:p>
        </p:txBody>
      </p:sp>
      <p:sp>
        <p:nvSpPr>
          <p:cNvPr id="115715" name="Rectangle 3"/>
          <p:cNvSpPr>
            <a:spLocks noGrp="1" noChangeArrowheads="1"/>
          </p:cNvSpPr>
          <p:nvPr>
            <p:ph idx="1"/>
          </p:nvPr>
        </p:nvSpPr>
        <p:spPr>
          <a:xfrm>
            <a:off x="684390" y="457200"/>
            <a:ext cx="11050410" cy="3886200"/>
          </a:xfrm>
        </p:spPr>
        <p:txBody>
          <a:bodyPr>
            <a:noAutofit/>
          </a:bodyPr>
          <a:lstStyle/>
          <a:p>
            <a:pPr marL="0" indent="0">
              <a:lnSpc>
                <a:spcPct val="90000"/>
              </a:lnSpc>
              <a:buNone/>
            </a:pPr>
            <a:r>
              <a:rPr lang="en-US" sz="2600" b="1" dirty="0" smtClean="0">
                <a:solidFill>
                  <a:schemeClr val="tx1"/>
                </a:solidFill>
                <a:effectLst>
                  <a:outerShdw blurRad="38100" dist="38100" dir="2700000" algn="tl">
                    <a:srgbClr val="000000">
                      <a:alpha val="43137"/>
                    </a:srgbClr>
                  </a:outerShdw>
                </a:effectLst>
              </a:rPr>
              <a:t>The value constellations (IN: </a:t>
            </a:r>
            <a:r>
              <a:rPr lang="en-US" sz="2600" b="1" dirty="0" err="1" smtClean="0">
                <a:solidFill>
                  <a:schemeClr val="tx1"/>
                </a:solidFill>
                <a:effectLst>
                  <a:outerShdw blurRad="38100" dist="38100" dir="2700000" algn="tl">
                    <a:srgbClr val="000000">
                      <a:alpha val="43137"/>
                    </a:srgbClr>
                  </a:outerShdw>
                </a:effectLst>
              </a:rPr>
              <a:t>tatanan</a:t>
            </a:r>
            <a:r>
              <a:rPr lang="en-US" sz="2600" b="1" dirty="0" smtClean="0">
                <a:solidFill>
                  <a:schemeClr val="tx1"/>
                </a:solidFill>
                <a:effectLst>
                  <a:outerShdw blurRad="38100" dist="38100" dir="2700000" algn="tl">
                    <a:srgbClr val="000000">
                      <a:alpha val="43137"/>
                    </a:srgbClr>
                  </a:outerShdw>
                </a:effectLst>
              </a:rPr>
              <a:t> </a:t>
            </a:r>
            <a:r>
              <a:rPr lang="en-US" sz="2600" b="1" dirty="0" err="1" smtClean="0">
                <a:solidFill>
                  <a:schemeClr val="tx1"/>
                </a:solidFill>
                <a:effectLst>
                  <a:outerShdw blurRad="38100" dist="38100" dir="2700000" algn="tl">
                    <a:srgbClr val="000000">
                      <a:alpha val="43137"/>
                    </a:srgbClr>
                  </a:outerShdw>
                </a:effectLst>
              </a:rPr>
              <a:t>nilai</a:t>
            </a:r>
            <a:r>
              <a:rPr lang="en-US" sz="2600" b="1" dirty="0" smtClean="0">
                <a:solidFill>
                  <a:schemeClr val="tx1"/>
                </a:solidFill>
                <a:effectLst>
                  <a:outerShdw blurRad="38100" dist="38100" dir="2700000" algn="tl">
                    <a:srgbClr val="000000">
                      <a:alpha val="43137"/>
                    </a:srgbClr>
                  </a:outerShdw>
                </a:effectLst>
              </a:rPr>
              <a:t>) of firms are often upset by technological developments in three ways:</a:t>
            </a:r>
          </a:p>
          <a:p>
            <a:pPr marL="609600" indent="-609600">
              <a:lnSpc>
                <a:spcPct val="90000"/>
              </a:lnSpc>
              <a:buFontTx/>
              <a:buAutoNum type="arabicPeriod"/>
            </a:pPr>
            <a:r>
              <a:rPr lang="en-US" sz="2600" b="1" dirty="0" smtClean="0">
                <a:solidFill>
                  <a:schemeClr val="tx1"/>
                </a:solidFill>
                <a:effectLst>
                  <a:outerShdw blurRad="38100" dist="38100" dir="2700000" algn="tl">
                    <a:srgbClr val="000000">
                      <a:alpha val="43137"/>
                    </a:srgbClr>
                  </a:outerShdw>
                </a:effectLst>
              </a:rPr>
              <a:t>Shifting </a:t>
            </a:r>
            <a:r>
              <a:rPr lang="en-US" sz="2600" b="1" dirty="0">
                <a:solidFill>
                  <a:schemeClr val="tx1"/>
                </a:solidFill>
                <a:effectLst>
                  <a:outerShdw blurRad="38100" dist="38100" dir="2700000" algn="tl">
                    <a:srgbClr val="000000">
                      <a:alpha val="43137"/>
                    </a:srgbClr>
                  </a:outerShdw>
                </a:effectLst>
              </a:rPr>
              <a:t>balance of </a:t>
            </a:r>
            <a:r>
              <a:rPr lang="en-US" sz="2600" b="1" dirty="0" smtClean="0">
                <a:solidFill>
                  <a:schemeClr val="tx1"/>
                </a:solidFill>
                <a:effectLst>
                  <a:outerShdw blurRad="38100" dist="38100" dir="2700000" algn="tl">
                    <a:srgbClr val="000000">
                      <a:alpha val="43137"/>
                    </a:srgbClr>
                  </a:outerShdw>
                </a:effectLst>
              </a:rPr>
              <a:t>power,</a:t>
            </a:r>
            <a:r>
              <a:rPr lang="en-US" sz="2600" dirty="0" smtClean="0">
                <a:solidFill>
                  <a:schemeClr val="tx1"/>
                </a:solidFill>
                <a:effectLst>
                  <a:outerShdw blurRad="38100" dist="38100" dir="2700000" algn="tl">
                    <a:srgbClr val="000000">
                      <a:alpha val="43137"/>
                    </a:srgbClr>
                  </a:outerShdw>
                </a:effectLst>
              </a:rPr>
              <a:t> shift the balance of power between firms and their suppliers and distributors.</a:t>
            </a:r>
            <a:endParaRPr lang="en-US" sz="2600" dirty="0">
              <a:solidFill>
                <a:schemeClr val="tx1"/>
              </a:solidFill>
              <a:effectLst>
                <a:outerShdw blurRad="38100" dist="38100" dir="2700000" algn="tl">
                  <a:srgbClr val="000000">
                    <a:alpha val="43137"/>
                  </a:srgbClr>
                </a:outerShdw>
              </a:effectLst>
            </a:endParaRPr>
          </a:p>
          <a:p>
            <a:pPr marL="609600" indent="-609600">
              <a:lnSpc>
                <a:spcPct val="90000"/>
              </a:lnSpc>
              <a:buFontTx/>
              <a:buAutoNum type="arabicPeriod"/>
            </a:pPr>
            <a:r>
              <a:rPr lang="en-US" sz="2600" b="1" dirty="0">
                <a:solidFill>
                  <a:schemeClr val="tx1"/>
                </a:solidFill>
                <a:effectLst>
                  <a:outerShdw blurRad="38100" dist="38100" dir="2700000" algn="tl">
                    <a:srgbClr val="000000">
                      <a:alpha val="43137"/>
                    </a:srgbClr>
                  </a:outerShdw>
                </a:effectLst>
              </a:rPr>
              <a:t>Potential for outsourcing</a:t>
            </a:r>
            <a:r>
              <a:rPr lang="en-US" sz="2600" dirty="0">
                <a:solidFill>
                  <a:schemeClr val="tx1"/>
                </a:solidFill>
                <a:effectLst>
                  <a:outerShdw blurRad="38100" dist="38100" dir="2700000" algn="tl">
                    <a:srgbClr val="000000">
                      <a:alpha val="43137"/>
                    </a:srgbClr>
                  </a:outerShdw>
                </a:effectLst>
              </a:rPr>
              <a:t>. </a:t>
            </a:r>
            <a:r>
              <a:rPr lang="en-US" sz="2600" dirty="0" smtClean="0">
                <a:solidFill>
                  <a:schemeClr val="tx1"/>
                </a:solidFill>
                <a:effectLst>
                  <a:outerShdw blurRad="38100" dist="38100" dir="2700000" algn="tl">
                    <a:srgbClr val="000000">
                      <a:alpha val="43137"/>
                    </a:srgbClr>
                  </a:outerShdw>
                </a:effectLst>
              </a:rPr>
              <a:t>As a result of the market forces and the standardization of production processes, firms are discovering opportunities to </a:t>
            </a:r>
            <a:r>
              <a:rPr lang="en-US" sz="2600" b="1" dirty="0" smtClean="0">
                <a:solidFill>
                  <a:schemeClr val="tx1"/>
                </a:solidFill>
                <a:effectLst>
                  <a:outerShdw blurRad="38100" dist="38100" dir="2700000" algn="tl">
                    <a:srgbClr val="000000">
                      <a:alpha val="43137"/>
                    </a:srgbClr>
                  </a:outerShdw>
                </a:effectLst>
              </a:rPr>
              <a:t>outsource</a:t>
            </a:r>
            <a:r>
              <a:rPr lang="en-US" sz="2600" dirty="0" smtClean="0">
                <a:solidFill>
                  <a:schemeClr val="tx1"/>
                </a:solidFill>
                <a:effectLst>
                  <a:outerShdw blurRad="38100" dist="38100" dir="2700000" algn="tl">
                    <a:srgbClr val="000000">
                      <a:alpha val="43137"/>
                    </a:srgbClr>
                  </a:outerShdw>
                </a:effectLst>
              </a:rPr>
              <a:t> many activities that had hitherto been conducted in-house.</a:t>
            </a:r>
            <a:endParaRPr lang="en-US" sz="2600" dirty="0">
              <a:solidFill>
                <a:schemeClr val="tx1"/>
              </a:solidFill>
              <a:effectLst>
                <a:outerShdw blurRad="38100" dist="38100" dir="2700000" algn="tl">
                  <a:srgbClr val="000000">
                    <a:alpha val="43137"/>
                  </a:srgbClr>
                </a:outerShdw>
              </a:effectLst>
            </a:endParaRPr>
          </a:p>
          <a:p>
            <a:pPr marL="609600" indent="-609600">
              <a:lnSpc>
                <a:spcPct val="90000"/>
              </a:lnSpc>
              <a:buFontTx/>
              <a:buAutoNum type="arabicPeriod"/>
            </a:pPr>
            <a:r>
              <a:rPr lang="en-US" sz="2600" b="1" dirty="0">
                <a:solidFill>
                  <a:schemeClr val="tx1"/>
                </a:solidFill>
                <a:effectLst>
                  <a:outerShdw blurRad="38100" dist="38100" dir="2700000" algn="tl">
                    <a:srgbClr val="000000">
                      <a:alpha val="43137"/>
                    </a:srgbClr>
                  </a:outerShdw>
                </a:effectLst>
              </a:rPr>
              <a:t>Different ways of managing value </a:t>
            </a:r>
            <a:r>
              <a:rPr lang="en-US" sz="2600" b="1" dirty="0" smtClean="0">
                <a:solidFill>
                  <a:schemeClr val="tx1"/>
                </a:solidFill>
                <a:effectLst>
                  <a:outerShdw blurRad="38100" dist="38100" dir="2700000" algn="tl">
                    <a:srgbClr val="000000">
                      <a:alpha val="43137"/>
                    </a:srgbClr>
                  </a:outerShdw>
                </a:effectLst>
              </a:rPr>
              <a:t>constellation.</a:t>
            </a:r>
            <a:r>
              <a:rPr lang="en-US" sz="2600" dirty="0" smtClean="0">
                <a:solidFill>
                  <a:schemeClr val="tx1"/>
                </a:solidFill>
                <a:effectLst>
                  <a:outerShdw blurRad="38100" dist="38100" dir="2700000" algn="tl">
                    <a:srgbClr val="000000">
                      <a:alpha val="43137"/>
                    </a:srgbClr>
                  </a:outerShdw>
                </a:effectLst>
              </a:rPr>
              <a:t> Better </a:t>
            </a:r>
            <a:r>
              <a:rPr lang="en-US" sz="2600" dirty="0">
                <a:solidFill>
                  <a:schemeClr val="tx1"/>
                </a:solidFill>
                <a:effectLst>
                  <a:outerShdw blurRad="38100" dist="38100" dir="2700000" algn="tl">
                    <a:srgbClr val="000000">
                      <a:alpha val="43137"/>
                    </a:srgbClr>
                  </a:outerShdw>
                </a:effectLst>
              </a:rPr>
              <a:t>manage their supplier and distributor relationship.</a:t>
            </a:r>
          </a:p>
        </p:txBody>
      </p:sp>
    </p:spTree>
  </p:cSld>
  <p:clrMapOvr>
    <a:masterClrMapping/>
  </p:clrMapOvr>
  <p:transition spd="slow">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684390" y="4893733"/>
            <a:ext cx="8536623" cy="1507067"/>
          </a:xfrm>
          <a:effectLst/>
        </p:spPr>
        <p:txBody>
          <a:bodyPr vert="horz" lIns="91440" tIns="45720" rIns="91440" bIns="45720" rtlCol="0" anchor="ctr">
            <a:normAutofit/>
          </a:bodyPr>
          <a:lstStyle/>
          <a:p>
            <a:r>
              <a:rPr lang="en-US" b="1" cap="none" dirty="0">
                <a:ln w="10160">
                  <a:solidFill>
                    <a:schemeClr val="accent5"/>
                  </a:solidFill>
                  <a:prstDash val="solid"/>
                </a:ln>
                <a:solidFill>
                  <a:srgbClr val="FFFF00"/>
                </a:solidFill>
                <a:effectLst>
                  <a:outerShdw blurRad="50800" dist="38100" dir="2700000" algn="tl" rotWithShape="0">
                    <a:prstClr val="black">
                      <a:alpha val="40000"/>
                    </a:prstClr>
                  </a:outerShdw>
                </a:effectLst>
              </a:rPr>
              <a:t>4. COMPETITIVE RIVALRY</a:t>
            </a:r>
          </a:p>
        </p:txBody>
      </p:sp>
      <p:sp>
        <p:nvSpPr>
          <p:cNvPr id="116739" name="Rectangle 3"/>
          <p:cNvSpPr>
            <a:spLocks noGrp="1" noChangeArrowheads="1"/>
          </p:cNvSpPr>
          <p:nvPr>
            <p:ph idx="1"/>
          </p:nvPr>
        </p:nvSpPr>
        <p:spPr>
          <a:xfrm>
            <a:off x="533400" y="457200"/>
            <a:ext cx="10972800" cy="4497388"/>
          </a:xfrm>
        </p:spPr>
        <p:txBody>
          <a:bodyPr>
            <a:normAutofit/>
          </a:bodyPr>
          <a:lstStyle/>
          <a:p>
            <a:pPr marL="457200" indent="-457200">
              <a:lnSpc>
                <a:spcPct val="80000"/>
              </a:lnSpc>
            </a:pPr>
            <a:r>
              <a:rPr lang="en-US" sz="3200" dirty="0" smtClean="0">
                <a:solidFill>
                  <a:schemeClr val="tx1"/>
                </a:solidFill>
                <a:effectLst>
                  <a:outerShdw blurRad="38100" dist="38100" dir="2700000" algn="tl">
                    <a:srgbClr val="000000">
                      <a:alpha val="43137"/>
                    </a:srgbClr>
                  </a:outerShdw>
                </a:effectLst>
                <a:latin typeface="Arial" panose="020B0604020202020204" pitchFamily="34" charset="0"/>
              </a:rPr>
              <a:t>Product and process innovations are two means                by which the competitive game is </a:t>
            </a:r>
            <a:r>
              <a:rPr lang="en-US" sz="3200" b="1" dirty="0" smtClean="0">
                <a:solidFill>
                  <a:schemeClr val="tx1"/>
                </a:solidFill>
                <a:effectLst>
                  <a:outerShdw blurRad="38100" dist="38100" dir="2700000" algn="tl">
                    <a:srgbClr val="000000">
                      <a:alpha val="43137"/>
                    </a:srgbClr>
                  </a:outerShdw>
                </a:effectLst>
                <a:latin typeface="Arial" panose="020B0604020202020204" pitchFamily="34" charset="0"/>
              </a:rPr>
              <a:t>played</a:t>
            </a:r>
            <a:r>
              <a:rPr lang="en-US" sz="3200" dirty="0" smtClean="0">
                <a:solidFill>
                  <a:schemeClr val="tx1"/>
                </a:solidFill>
                <a:effectLst>
                  <a:outerShdw blurRad="38100" dist="38100" dir="2700000" algn="tl">
                    <a:srgbClr val="000000">
                      <a:alpha val="43137"/>
                    </a:srgbClr>
                  </a:outerShdw>
                </a:effectLst>
                <a:latin typeface="Arial" panose="020B0604020202020204" pitchFamily="34" charset="0"/>
              </a:rPr>
              <a:t> and </a:t>
            </a:r>
            <a:r>
              <a:rPr lang="en-US" sz="3200" b="1" dirty="0" smtClean="0">
                <a:solidFill>
                  <a:schemeClr val="tx1"/>
                </a:solidFill>
                <a:effectLst>
                  <a:outerShdw blurRad="38100" dist="38100" dir="2700000" algn="tl">
                    <a:srgbClr val="000000">
                      <a:alpha val="43137"/>
                    </a:srgbClr>
                  </a:outerShdw>
                </a:effectLst>
                <a:latin typeface="Arial" panose="020B0604020202020204" pitchFamily="34" charset="0"/>
              </a:rPr>
              <a:t>won. </a:t>
            </a:r>
          </a:p>
          <a:p>
            <a:pPr marL="457200" indent="-457200">
              <a:lnSpc>
                <a:spcPct val="80000"/>
              </a:lnSpc>
            </a:pPr>
            <a:r>
              <a:rPr lang="en-US" sz="3200" dirty="0" smtClean="0">
                <a:solidFill>
                  <a:schemeClr val="tx1"/>
                </a:solidFill>
                <a:effectLst>
                  <a:outerShdw blurRad="38100" dist="38100" dir="2700000" algn="tl">
                    <a:srgbClr val="000000">
                      <a:alpha val="43137"/>
                    </a:srgbClr>
                  </a:outerShdw>
                </a:effectLst>
                <a:latin typeface="Arial" panose="020B0604020202020204" pitchFamily="34" charset="0"/>
              </a:rPr>
              <a:t>This innovations enable firms </a:t>
            </a:r>
          </a:p>
          <a:p>
            <a:pPr marL="1123935" lvl="1" indent="-514350">
              <a:lnSpc>
                <a:spcPct val="80000"/>
              </a:lnSpc>
              <a:buFont typeface="+mj-lt"/>
              <a:buAutoNum type="arabicParenR"/>
            </a:pPr>
            <a:r>
              <a:rPr lang="en-US" sz="2666" dirty="0" smtClean="0">
                <a:solidFill>
                  <a:schemeClr val="tx1"/>
                </a:solidFill>
                <a:effectLst>
                  <a:outerShdw blurRad="38100" dist="38100" dir="2700000" algn="tl">
                    <a:srgbClr val="000000">
                      <a:alpha val="43137"/>
                    </a:srgbClr>
                  </a:outerShdw>
                </a:effectLst>
                <a:latin typeface="Arial" panose="020B0604020202020204" pitchFamily="34" charset="0"/>
              </a:rPr>
              <a:t>to erect entry barriers to competitors; </a:t>
            </a:r>
          </a:p>
          <a:p>
            <a:pPr marL="1123935" lvl="1" indent="-514350">
              <a:lnSpc>
                <a:spcPct val="80000"/>
              </a:lnSpc>
              <a:buFont typeface="+mj-lt"/>
              <a:buAutoNum type="arabicParenR"/>
            </a:pPr>
            <a:r>
              <a:rPr lang="en-US" sz="2666" dirty="0" smtClean="0">
                <a:solidFill>
                  <a:schemeClr val="tx1"/>
                </a:solidFill>
                <a:effectLst>
                  <a:outerShdw blurRad="38100" dist="38100" dir="2700000" algn="tl">
                    <a:srgbClr val="000000">
                      <a:alpha val="43137"/>
                    </a:srgbClr>
                  </a:outerShdw>
                </a:effectLst>
                <a:latin typeface="Arial" panose="020B0604020202020204" pitchFamily="34" charset="0"/>
              </a:rPr>
              <a:t>to bring about product and process substitution; and </a:t>
            </a:r>
          </a:p>
          <a:p>
            <a:pPr marL="1123935" lvl="1" indent="-514350">
              <a:lnSpc>
                <a:spcPct val="80000"/>
              </a:lnSpc>
              <a:buFont typeface="+mj-lt"/>
              <a:buAutoNum type="arabicParenR"/>
            </a:pPr>
            <a:r>
              <a:rPr lang="en-US" sz="2666" dirty="0" smtClean="0">
                <a:solidFill>
                  <a:schemeClr val="tx1"/>
                </a:solidFill>
                <a:effectLst>
                  <a:outerShdw blurRad="38100" dist="38100" dir="2700000" algn="tl">
                    <a:srgbClr val="000000">
                      <a:alpha val="43137"/>
                    </a:srgbClr>
                  </a:outerShdw>
                </a:effectLst>
                <a:latin typeface="Arial" panose="020B0604020202020204" pitchFamily="34" charset="0"/>
              </a:rPr>
              <a:t>to redefine the rules of competition.</a:t>
            </a:r>
            <a:endParaRPr lang="en-US" sz="2666" dirty="0">
              <a:solidFill>
                <a:schemeClr val="tx1"/>
              </a:solidFill>
              <a:effectLst>
                <a:outerShdw blurRad="38100" dist="38100" dir="2700000" algn="tl">
                  <a:srgbClr val="000000">
                    <a:alpha val="43137"/>
                  </a:srgbClr>
                </a:outerShdw>
              </a:effectLst>
              <a:latin typeface="Arial" panose="020B0604020202020204" pitchFamily="34" charset="0"/>
            </a:endParaRPr>
          </a:p>
        </p:txBody>
      </p:sp>
    </p:spTree>
  </p:cSld>
  <p:clrMapOvr>
    <a:masterClrMapping/>
  </p:clrMapOvr>
  <p:transition spd="slow">
    <p:pu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684390" y="4893733"/>
            <a:ext cx="8536623" cy="1507067"/>
          </a:xfrm>
          <a:effectLst/>
        </p:spPr>
        <p:txBody>
          <a:bodyPr vert="horz" lIns="91440" tIns="45720" rIns="91440" bIns="45720" rtlCol="0" anchor="ctr">
            <a:normAutofit/>
          </a:bodyPr>
          <a:lstStyle/>
          <a:p>
            <a:r>
              <a:rPr lang="en-US" b="1" cap="none" dirty="0">
                <a:ln w="10160">
                  <a:solidFill>
                    <a:schemeClr val="accent5"/>
                  </a:solidFill>
                  <a:prstDash val="solid"/>
                </a:ln>
                <a:solidFill>
                  <a:srgbClr val="FFFF00"/>
                </a:solidFill>
                <a:effectLst>
                  <a:outerShdw blurRad="50800" dist="38100" dir="2700000" algn="tl" rotWithShape="0">
                    <a:prstClr val="black">
                      <a:alpha val="40000"/>
                    </a:prstClr>
                  </a:outerShdw>
                </a:effectLst>
              </a:rPr>
              <a:t>4. COMPETITIVE RIVALRY</a:t>
            </a:r>
          </a:p>
        </p:txBody>
      </p:sp>
      <p:sp>
        <p:nvSpPr>
          <p:cNvPr id="116739" name="Rectangle 3"/>
          <p:cNvSpPr>
            <a:spLocks noGrp="1" noChangeArrowheads="1"/>
          </p:cNvSpPr>
          <p:nvPr>
            <p:ph idx="1"/>
          </p:nvPr>
        </p:nvSpPr>
        <p:spPr>
          <a:xfrm>
            <a:off x="304800" y="533400"/>
            <a:ext cx="10134600" cy="4497388"/>
          </a:xfrm>
        </p:spPr>
        <p:txBody>
          <a:bodyPr>
            <a:normAutofit/>
          </a:bodyPr>
          <a:lstStyle/>
          <a:p>
            <a:pPr marL="711200" lvl="1" indent="-449263">
              <a:lnSpc>
                <a:spcPct val="80000"/>
              </a:lnSpc>
            </a:pPr>
            <a:r>
              <a:rPr lang="en-US" sz="2400" b="1" dirty="0" smtClean="0">
                <a:solidFill>
                  <a:srgbClr val="CC00CC"/>
                </a:solidFill>
                <a:effectLst/>
                <a:latin typeface="Arial" panose="020B0604020202020204" pitchFamily="34" charset="0"/>
              </a:rPr>
              <a:t>Barrier to entry</a:t>
            </a:r>
            <a:r>
              <a:rPr lang="en-US" sz="2400" dirty="0" smtClean="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Misal</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dengan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hak</a:t>
            </a:r>
            <a:r>
              <a:rPr lang="en-US" sz="2400" dirty="0">
                <a:solidFill>
                  <a:schemeClr val="tx1"/>
                </a:solidFill>
                <a:effectLst/>
                <a:latin typeface="Arial" panose="020B0604020202020204" pitchFamily="34" charset="0"/>
              </a:rPr>
              <a:t> patent, </a:t>
            </a:r>
            <a:r>
              <a:rPr lang="en-US" sz="2400" dirty="0" err="1">
                <a:solidFill>
                  <a:schemeClr val="tx1"/>
                </a:solidFill>
                <a:effectLst/>
                <a:latin typeface="Arial" panose="020B0604020202020204" pitchFamily="34" charset="0"/>
              </a:rPr>
              <a:t>maka</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dapat</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menghalangi</a:t>
            </a:r>
            <a:r>
              <a:rPr lang="en-US" sz="2400" dirty="0">
                <a:solidFill>
                  <a:schemeClr val="tx1"/>
                </a:solidFill>
                <a:effectLst/>
                <a:latin typeface="Arial" panose="020B0604020202020204" pitchFamily="34" charset="0"/>
              </a:rPr>
              <a:t> new entrance </a:t>
            </a:r>
            <a:r>
              <a:rPr lang="en-US" sz="2400" dirty="0" err="1">
                <a:solidFill>
                  <a:schemeClr val="tx1"/>
                </a:solidFill>
                <a:effectLst/>
                <a:latin typeface="Arial" panose="020B0604020202020204" pitchFamily="34" charset="0"/>
              </a:rPr>
              <a:t>untuk</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memasuki</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industri</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Contoh</a:t>
            </a:r>
            <a:r>
              <a:rPr lang="en-US" sz="2400" dirty="0">
                <a:solidFill>
                  <a:schemeClr val="tx1"/>
                </a:solidFill>
                <a:effectLst/>
                <a:latin typeface="Arial" panose="020B0604020202020204" pitchFamily="34" charset="0"/>
              </a:rPr>
              <a:t> lain </a:t>
            </a:r>
            <a:r>
              <a:rPr lang="en-US" sz="2400" dirty="0" err="1">
                <a:solidFill>
                  <a:schemeClr val="tx1"/>
                </a:solidFill>
                <a:effectLst/>
                <a:latin typeface="Arial" panose="020B0604020202020204" pitchFamily="34" charset="0"/>
              </a:rPr>
              <a:t>adalah</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perusahaan</a:t>
            </a:r>
            <a:r>
              <a:rPr lang="en-US" sz="2400" dirty="0">
                <a:solidFill>
                  <a:schemeClr val="tx1"/>
                </a:solidFill>
                <a:effectLst/>
                <a:latin typeface="Arial" panose="020B0604020202020204" pitchFamily="34" charset="0"/>
              </a:rPr>
              <a:t> yang </a:t>
            </a:r>
            <a:r>
              <a:rPr lang="en-US" sz="2400" dirty="0" err="1">
                <a:solidFill>
                  <a:schemeClr val="tx1"/>
                </a:solidFill>
                <a:effectLst/>
                <a:latin typeface="Arial" panose="020B0604020202020204" pitchFamily="34" charset="0"/>
              </a:rPr>
              <a:t>bersaing</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berbasis</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pada</a:t>
            </a:r>
            <a:r>
              <a:rPr lang="en-US" sz="2400" dirty="0">
                <a:solidFill>
                  <a:schemeClr val="tx1"/>
                </a:solidFill>
                <a:effectLst/>
                <a:latin typeface="Arial" panose="020B0604020202020204" pitchFamily="34" charset="0"/>
              </a:rPr>
              <a:t> know-how yang </a:t>
            </a:r>
            <a:r>
              <a:rPr lang="en-US" sz="2400" dirty="0" err="1">
                <a:solidFill>
                  <a:schemeClr val="tx1"/>
                </a:solidFill>
                <a:effectLst/>
                <a:latin typeface="Arial" panose="020B0604020202020204" pitchFamily="34" charset="0"/>
              </a:rPr>
              <a:t>dihasilkan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dari</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kegiatan</a:t>
            </a:r>
            <a:r>
              <a:rPr lang="en-US" sz="2400" dirty="0">
                <a:solidFill>
                  <a:schemeClr val="tx1"/>
                </a:solidFill>
                <a:effectLst/>
                <a:latin typeface="Arial" panose="020B0604020202020204" pitchFamily="34" charset="0"/>
              </a:rPr>
              <a:t> R&amp;D, </a:t>
            </a:r>
            <a:r>
              <a:rPr lang="en-US" sz="2400" dirty="0" err="1">
                <a:solidFill>
                  <a:schemeClr val="tx1"/>
                </a:solidFill>
                <a:effectLst/>
                <a:latin typeface="Arial" panose="020B0604020202020204" pitchFamily="34" charset="0"/>
              </a:rPr>
              <a:t>maka</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akan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membatasi</a:t>
            </a:r>
            <a:r>
              <a:rPr lang="en-US" sz="2400" dirty="0">
                <a:solidFill>
                  <a:schemeClr val="tx1"/>
                </a:solidFill>
                <a:effectLst/>
                <a:latin typeface="Arial" panose="020B0604020202020204" pitchFamily="34" charset="0"/>
              </a:rPr>
              <a:t> new entrance.</a:t>
            </a:r>
          </a:p>
          <a:p>
            <a:pPr marL="711200" lvl="1" indent="-449263">
              <a:lnSpc>
                <a:spcPct val="80000"/>
              </a:lnSpc>
            </a:pPr>
            <a:r>
              <a:rPr lang="en-US" sz="2400" b="1" dirty="0" smtClean="0">
                <a:solidFill>
                  <a:srgbClr val="CC00CC"/>
                </a:solidFill>
                <a:effectLst/>
                <a:latin typeface="Arial" panose="020B0604020202020204" pitchFamily="34" charset="0"/>
              </a:rPr>
              <a:t>Product and process substitution</a:t>
            </a:r>
            <a:r>
              <a:rPr lang="en-US" sz="2400" b="1" dirty="0" smtClean="0">
                <a:solidFill>
                  <a:schemeClr val="tx1"/>
                </a:solidFill>
                <a:effectLst/>
                <a:latin typeface="Arial" panose="020B0604020202020204" pitchFamily="34" charset="0"/>
              </a:rPr>
              <a:t>.</a:t>
            </a:r>
            <a:r>
              <a:rPr lang="en-US" sz="2400" dirty="0" smtClean="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Contoh</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plastik</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sebagai</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pengganti</a:t>
            </a:r>
            <a:r>
              <a:rPr lang="en-US" sz="2400" dirty="0">
                <a:solidFill>
                  <a:schemeClr val="tx1"/>
                </a:solidFill>
                <a:effectLst/>
                <a:latin typeface="Arial" panose="020B0604020202020204" pitchFamily="34" charset="0"/>
              </a:rPr>
              <a:t> plat </a:t>
            </a:r>
            <a:r>
              <a:rPr lang="en-US" sz="2400" dirty="0" err="1">
                <a:solidFill>
                  <a:schemeClr val="tx1"/>
                </a:solidFill>
                <a:effectLst/>
                <a:latin typeface="Arial" panose="020B0604020202020204" pitchFamily="34" charset="0"/>
              </a:rPr>
              <a:t>baja</a:t>
            </a:r>
            <a:r>
              <a:rPr lang="en-US" sz="2400" dirty="0">
                <a:solidFill>
                  <a:schemeClr val="tx1"/>
                </a:solidFill>
                <a:effectLst/>
                <a:latin typeface="Arial" panose="020B0604020202020204" pitchFamily="34" charset="0"/>
              </a:rPr>
              <a:t>, word processor </a:t>
            </a:r>
            <a:r>
              <a:rPr lang="en-US" sz="2400" dirty="0" err="1">
                <a:solidFill>
                  <a:schemeClr val="tx1"/>
                </a:solidFill>
                <a:effectLst/>
                <a:latin typeface="Arial" panose="020B0604020202020204" pitchFamily="34" charset="0"/>
              </a:rPr>
              <a:t>sebagai</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pengganti</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mesin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ketik</a:t>
            </a:r>
            <a:r>
              <a:rPr lang="en-US" sz="2400" dirty="0">
                <a:solidFill>
                  <a:schemeClr val="tx1"/>
                </a:solidFill>
                <a:effectLst/>
                <a:latin typeface="Arial" panose="020B0604020202020204" pitchFamily="34" charset="0"/>
              </a:rPr>
              <a:t>, </a:t>
            </a:r>
            <a:r>
              <a:rPr lang="en-US" sz="2400" dirty="0" smtClean="0">
                <a:solidFill>
                  <a:schemeClr val="tx1"/>
                </a:solidFill>
                <a:effectLst/>
                <a:latin typeface="Arial" panose="020B0604020202020204" pitchFamily="34" charset="0"/>
              </a:rPr>
              <a:t>microwave </a:t>
            </a:r>
            <a:r>
              <a:rPr lang="en-US" sz="2400" dirty="0">
                <a:solidFill>
                  <a:schemeClr val="tx1"/>
                </a:solidFill>
                <a:effectLst/>
                <a:latin typeface="Arial" panose="020B0604020202020204" pitchFamily="34" charset="0"/>
              </a:rPr>
              <a:t>oven </a:t>
            </a:r>
            <a:r>
              <a:rPr lang="en-US" sz="2400" dirty="0" err="1">
                <a:solidFill>
                  <a:schemeClr val="tx1"/>
                </a:solidFill>
                <a:effectLst/>
                <a:latin typeface="Arial" panose="020B0604020202020204" pitchFamily="34" charset="0"/>
              </a:rPr>
              <a:t>sebagai</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pengganti</a:t>
            </a:r>
            <a:r>
              <a:rPr lang="en-US" sz="2400" dirty="0">
                <a:solidFill>
                  <a:schemeClr val="tx1"/>
                </a:solidFill>
                <a:effectLst/>
                <a:latin typeface="Arial" panose="020B0604020202020204" pitchFamily="34" charset="0"/>
              </a:rPr>
              <a:t> oven </a:t>
            </a:r>
            <a:r>
              <a:rPr lang="en-US" sz="2400" dirty="0" err="1">
                <a:solidFill>
                  <a:schemeClr val="tx1"/>
                </a:solidFill>
                <a:effectLst/>
                <a:latin typeface="Arial" panose="020B0604020202020204" pitchFamily="34" charset="0"/>
              </a:rPr>
              <a:t>biasa</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Juga</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diferensiasi</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produk</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mengasilkan</a:t>
            </a:r>
            <a:r>
              <a:rPr lang="en-US" sz="2400" dirty="0">
                <a:solidFill>
                  <a:schemeClr val="tx1"/>
                </a:solidFill>
                <a:effectLst/>
                <a:latin typeface="Arial" panose="020B0604020202020204" pitchFamily="34" charset="0"/>
              </a:rPr>
              <a:t> DVD yang </a:t>
            </a:r>
            <a:r>
              <a:rPr lang="en-US" sz="2400" dirty="0" err="1">
                <a:solidFill>
                  <a:schemeClr val="tx1"/>
                </a:solidFill>
                <a:effectLst/>
                <a:latin typeface="Arial" panose="020B0604020202020204" pitchFamily="34" charset="0"/>
              </a:rPr>
              <a:t>menghasilkan</a:t>
            </a:r>
            <a:r>
              <a:rPr lang="en-US" sz="2400" dirty="0">
                <a:solidFill>
                  <a:schemeClr val="tx1"/>
                </a:solidFill>
                <a:effectLst/>
                <a:latin typeface="Arial" panose="020B0604020202020204" pitchFamily="34" charset="0"/>
              </a:rPr>
              <a:t> play time yang </a:t>
            </a:r>
            <a:r>
              <a:rPr lang="en-US" sz="2400" dirty="0" err="1">
                <a:solidFill>
                  <a:schemeClr val="tx1"/>
                </a:solidFill>
                <a:effectLst/>
                <a:latin typeface="Arial" panose="020B0604020202020204" pitchFamily="34" charset="0"/>
              </a:rPr>
              <a:t>lebih</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panjang</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gambar</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lebih</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tajam</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suara</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lebih</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jernih</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dsb</a:t>
            </a:r>
            <a:r>
              <a:rPr lang="en-US" sz="2400" dirty="0">
                <a:solidFill>
                  <a:schemeClr val="tx1"/>
                </a:solidFill>
                <a:effectLst/>
                <a:latin typeface="Arial" panose="020B0604020202020204" pitchFamily="34" charset="0"/>
              </a:rPr>
              <a:t>.</a:t>
            </a:r>
          </a:p>
          <a:p>
            <a:pPr marL="711200" lvl="1" indent="-449263">
              <a:lnSpc>
                <a:spcPct val="80000"/>
              </a:lnSpc>
            </a:pPr>
            <a:r>
              <a:rPr lang="en-US" sz="2400" b="1" dirty="0" smtClean="0">
                <a:solidFill>
                  <a:srgbClr val="CC00CC"/>
                </a:solidFill>
                <a:effectLst/>
                <a:latin typeface="Arial" panose="020B0604020202020204" pitchFamily="34" charset="0"/>
              </a:rPr>
              <a:t>Redefine </a:t>
            </a:r>
            <a:r>
              <a:rPr lang="en-US" sz="2400" b="1" dirty="0">
                <a:solidFill>
                  <a:srgbClr val="CC00CC"/>
                </a:solidFill>
                <a:effectLst/>
                <a:latin typeface="Arial" panose="020B0604020202020204" pitchFamily="34" charset="0"/>
              </a:rPr>
              <a:t>the rules of competition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Contoh</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dengan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mempelajari</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Jepang</a:t>
            </a:r>
            <a:r>
              <a:rPr lang="en-US" sz="2400" dirty="0">
                <a:solidFill>
                  <a:schemeClr val="tx1"/>
                </a:solidFill>
                <a:effectLst/>
                <a:latin typeface="Arial" panose="020B0604020202020204" pitchFamily="34" charset="0"/>
              </a:rPr>
              <a:t> yang </a:t>
            </a:r>
            <a:r>
              <a:rPr lang="en-US" sz="2400" dirty="0" err="1">
                <a:solidFill>
                  <a:schemeClr val="tx1"/>
                </a:solidFill>
                <a:effectLst/>
                <a:latin typeface="Arial" panose="020B0604020202020204" pitchFamily="34" charset="0"/>
              </a:rPr>
              <a:t>memperkenalkan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mesin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fotocopy</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ukuran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kecil</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maka</a:t>
            </a:r>
            <a:r>
              <a:rPr lang="en-US" sz="2400" dirty="0">
                <a:solidFill>
                  <a:schemeClr val="tx1"/>
                </a:solidFill>
                <a:effectLst/>
                <a:latin typeface="Arial" panose="020B0604020202020204" pitchFamily="34" charset="0"/>
              </a:rPr>
              <a:t> Xerox </a:t>
            </a:r>
            <a:r>
              <a:rPr lang="en-US" sz="2400" dirty="0" err="1">
                <a:solidFill>
                  <a:schemeClr val="tx1"/>
                </a:solidFill>
                <a:effectLst/>
                <a:latin typeface="Arial" panose="020B0604020202020204" pitchFamily="34" charset="0"/>
              </a:rPr>
              <a:t>menemukan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cara</a:t>
            </a:r>
            <a:r>
              <a:rPr lang="en-US" sz="2400" dirty="0">
                <a:solidFill>
                  <a:schemeClr val="tx1"/>
                </a:solidFill>
                <a:effectLst/>
                <a:latin typeface="Arial" panose="020B0604020202020204" pitchFamily="34" charset="0"/>
              </a:rPr>
              <a:t> lain </a:t>
            </a:r>
            <a:r>
              <a:rPr lang="en-US" sz="2400" dirty="0" err="1">
                <a:solidFill>
                  <a:schemeClr val="tx1"/>
                </a:solidFill>
                <a:effectLst/>
                <a:latin typeface="Arial" panose="020B0604020202020204" pitchFamily="34" charset="0"/>
              </a:rPr>
              <a:t>untuk</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menjual</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saluran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distribusi</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dan</a:t>
            </a:r>
            <a:r>
              <a:rPr lang="en-US" sz="2400" dirty="0">
                <a:solidFill>
                  <a:schemeClr val="tx1"/>
                </a:solidFill>
                <a:effectLst/>
                <a:latin typeface="Arial" panose="020B0604020202020204" pitchFamily="34" charset="0"/>
              </a:rPr>
              <a:t> </a:t>
            </a:r>
            <a:r>
              <a:rPr lang="en-US" sz="2400" dirty="0" err="1">
                <a:solidFill>
                  <a:schemeClr val="tx1"/>
                </a:solidFill>
                <a:effectLst/>
                <a:latin typeface="Arial" panose="020B0604020202020204" pitchFamily="34" charset="0"/>
              </a:rPr>
              <a:t>bersaing</a:t>
            </a:r>
            <a:r>
              <a:rPr lang="en-US" sz="2400" dirty="0">
                <a:solidFill>
                  <a:schemeClr val="tx1"/>
                </a:solidFill>
                <a:effectLst/>
                <a:latin typeface="Arial" panose="020B0604020202020204" pitchFamily="34" charset="0"/>
              </a:rPr>
              <a:t>.&lt;</a:t>
            </a:r>
          </a:p>
        </p:txBody>
      </p:sp>
    </p:spTree>
    <p:extLst>
      <p:ext uri="{BB962C8B-B14F-4D97-AF65-F5344CB8AC3E}">
        <p14:creationId xmlns:p14="http://schemas.microsoft.com/office/powerpoint/2010/main" xmlns="" val="1051776182"/>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43000" y="2057400"/>
            <a:ext cx="9755010" cy="2281600"/>
          </a:xfrm>
        </p:spPr>
        <p:txBody>
          <a:bodyPr>
            <a:noAutofit/>
          </a:bodyPr>
          <a:lstStyle/>
          <a:p>
            <a:r>
              <a:rPr lang="en-US" sz="5400" b="1" dirty="0" smtClean="0">
                <a:solidFill>
                  <a:srgbClr val="FFFF00"/>
                </a:solidFill>
                <a:effectLst>
                  <a:outerShdw blurRad="38100" dist="38100" dir="2700000" algn="tl">
                    <a:srgbClr val="000000">
                      <a:alpha val="43137"/>
                    </a:srgbClr>
                  </a:outerShdw>
                </a:effectLst>
              </a:rPr>
              <a:t>Technological characteristics of competitive domains</a:t>
            </a:r>
            <a:endParaRPr lang="en-US" sz="54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654254995"/>
      </p:ext>
    </p:extLst>
  </p:cSld>
  <p:clrMapOvr>
    <a:masterClrMapping/>
  </p:clrMapOvr>
  <p:transition spd="slow">
    <p:pu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536624" cy="1828800"/>
          </a:xfrm>
        </p:spPr>
        <p:txBody>
          <a:bodyPr anchor="t"/>
          <a:lstStyle/>
          <a:p>
            <a:r>
              <a:rPr lang="en-US" b="1" dirty="0" smtClean="0">
                <a:solidFill>
                  <a:srgbClr val="CC00CC"/>
                </a:solidFill>
                <a:effectLst>
                  <a:outerShdw blurRad="38100" dist="38100" dir="2700000" algn="tl">
                    <a:srgbClr val="000000">
                      <a:alpha val="43137"/>
                    </a:srgbClr>
                  </a:outerShdw>
                </a:effectLst>
              </a:rPr>
              <a:t>Six characteristics of competitive domains influence the rivalry:</a:t>
            </a:r>
            <a:endParaRPr lang="en-US" b="1" dirty="0">
              <a:solidFill>
                <a:srgbClr val="CC00CC"/>
              </a:solidFill>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a:xfrm>
            <a:off x="684391" y="2510200"/>
            <a:ext cx="8536623" cy="3484200"/>
          </a:xfrm>
        </p:spPr>
        <p:txBody>
          <a:bodyPr>
            <a:normAutofit/>
          </a:bodyPr>
          <a:lstStyle/>
          <a:p>
            <a:pPr marL="574675" indent="-574675">
              <a:spcBef>
                <a:spcPts val="0"/>
              </a:spcBef>
              <a:spcAft>
                <a:spcPts val="0"/>
              </a:spcAft>
              <a:buFont typeface="+mj-lt"/>
              <a:buAutoNum type="arabicPeriod"/>
            </a:pPr>
            <a:r>
              <a:rPr lang="en-US" sz="3600" b="1" dirty="0" smtClean="0">
                <a:solidFill>
                  <a:srgbClr val="FFFF00"/>
                </a:solidFill>
                <a:effectLst>
                  <a:outerShdw blurRad="38100" dist="38100" dir="2700000" algn="tl">
                    <a:srgbClr val="000000">
                      <a:alpha val="43137"/>
                    </a:srgbClr>
                  </a:outerShdw>
                </a:effectLst>
              </a:rPr>
              <a:t>Technological Opportunity</a:t>
            </a:r>
          </a:p>
          <a:p>
            <a:pPr marL="574675" indent="-574675">
              <a:spcBef>
                <a:spcPts val="0"/>
              </a:spcBef>
              <a:spcAft>
                <a:spcPts val="0"/>
              </a:spcAft>
              <a:buFont typeface="+mj-lt"/>
              <a:buAutoNum type="arabicPeriod"/>
            </a:pPr>
            <a:r>
              <a:rPr lang="en-US" sz="3600" b="1" dirty="0" err="1" smtClean="0">
                <a:solidFill>
                  <a:srgbClr val="FFFF00"/>
                </a:solidFill>
                <a:effectLst>
                  <a:outerShdw blurRad="38100" dist="38100" dir="2700000" algn="tl">
                    <a:srgbClr val="000000">
                      <a:alpha val="43137"/>
                    </a:srgbClr>
                  </a:outerShdw>
                </a:effectLst>
              </a:rPr>
              <a:t>Appropriability</a:t>
            </a:r>
            <a:endParaRPr lang="en-US" sz="3600" b="1" dirty="0" smtClean="0">
              <a:solidFill>
                <a:srgbClr val="FFFF00"/>
              </a:solidFill>
              <a:effectLst>
                <a:outerShdw blurRad="38100" dist="38100" dir="2700000" algn="tl">
                  <a:srgbClr val="000000">
                    <a:alpha val="43137"/>
                  </a:srgbClr>
                </a:outerShdw>
              </a:effectLst>
            </a:endParaRPr>
          </a:p>
          <a:p>
            <a:pPr marL="574675" indent="-574675">
              <a:spcBef>
                <a:spcPts val="0"/>
              </a:spcBef>
              <a:spcAft>
                <a:spcPts val="0"/>
              </a:spcAft>
              <a:buFont typeface="+mj-lt"/>
              <a:buAutoNum type="arabicPeriod"/>
            </a:pPr>
            <a:r>
              <a:rPr lang="en-US" sz="3600" b="1" dirty="0" smtClean="0">
                <a:solidFill>
                  <a:srgbClr val="FFFF00"/>
                </a:solidFill>
                <a:effectLst>
                  <a:outerShdw blurRad="38100" dist="38100" dir="2700000" algn="tl">
                    <a:srgbClr val="000000">
                      <a:alpha val="43137"/>
                    </a:srgbClr>
                  </a:outerShdw>
                </a:effectLst>
              </a:rPr>
              <a:t>Resource Requirement</a:t>
            </a:r>
          </a:p>
          <a:p>
            <a:pPr marL="574675" indent="-574675">
              <a:spcBef>
                <a:spcPts val="0"/>
              </a:spcBef>
              <a:spcAft>
                <a:spcPts val="0"/>
              </a:spcAft>
              <a:buFont typeface="+mj-lt"/>
              <a:buAutoNum type="arabicPeriod"/>
            </a:pPr>
            <a:r>
              <a:rPr lang="en-US" sz="3600" b="1" dirty="0" smtClean="0">
                <a:solidFill>
                  <a:srgbClr val="FFFF00"/>
                </a:solidFill>
                <a:effectLst>
                  <a:outerShdw blurRad="38100" dist="38100" dir="2700000" algn="tl">
                    <a:srgbClr val="000000">
                      <a:alpha val="43137"/>
                    </a:srgbClr>
                  </a:outerShdw>
                </a:effectLst>
              </a:rPr>
              <a:t>Collateral Assets</a:t>
            </a:r>
          </a:p>
          <a:p>
            <a:pPr marL="574675" indent="-574675">
              <a:spcBef>
                <a:spcPts val="0"/>
              </a:spcBef>
              <a:spcAft>
                <a:spcPts val="0"/>
              </a:spcAft>
              <a:buFont typeface="+mj-lt"/>
              <a:buAutoNum type="arabicPeriod"/>
            </a:pPr>
            <a:r>
              <a:rPr lang="en-US" sz="3600" b="1" dirty="0" smtClean="0">
                <a:solidFill>
                  <a:srgbClr val="FFFF00"/>
                </a:solidFill>
                <a:effectLst>
                  <a:outerShdw blurRad="38100" dist="38100" dir="2700000" algn="tl">
                    <a:srgbClr val="000000">
                      <a:alpha val="43137"/>
                    </a:srgbClr>
                  </a:outerShdw>
                </a:effectLst>
              </a:rPr>
              <a:t>Institutional Milieu</a:t>
            </a:r>
          </a:p>
          <a:p>
            <a:pPr marL="574675" indent="-574675">
              <a:spcBef>
                <a:spcPts val="0"/>
              </a:spcBef>
              <a:spcAft>
                <a:spcPts val="0"/>
              </a:spcAft>
              <a:buFont typeface="+mj-lt"/>
              <a:buAutoNum type="arabicPeriod"/>
            </a:pPr>
            <a:r>
              <a:rPr lang="en-US" sz="3600" b="1" dirty="0" smtClean="0">
                <a:solidFill>
                  <a:srgbClr val="FFFF00"/>
                </a:solidFill>
                <a:effectLst>
                  <a:outerShdw blurRad="38100" dist="38100" dir="2700000" algn="tl">
                    <a:srgbClr val="000000">
                      <a:alpha val="43137"/>
                    </a:srgbClr>
                  </a:outerShdw>
                </a:effectLst>
              </a:rPr>
              <a:t>Speed</a:t>
            </a:r>
          </a:p>
          <a:p>
            <a:pPr marL="342900" indent="-342900">
              <a:spcBef>
                <a:spcPts val="0"/>
              </a:spcBef>
              <a:spcAft>
                <a:spcPts val="0"/>
              </a:spcAft>
              <a:buFont typeface="+mj-lt"/>
              <a:buAutoNum type="arabicPeriod"/>
            </a:pPr>
            <a:endParaRPr lang="en-US" sz="3600" b="1" dirty="0" smtClean="0">
              <a:solidFill>
                <a:srgbClr val="FFFF00"/>
              </a:solidFill>
              <a:effectLst>
                <a:outerShdw blurRad="38100" dist="38100" dir="2700000" algn="tl">
                  <a:srgbClr val="000000">
                    <a:alpha val="43137"/>
                  </a:srgbClr>
                </a:outerShdw>
              </a:effectLst>
            </a:endParaRPr>
          </a:p>
          <a:p>
            <a:pPr marL="342900" indent="-342900">
              <a:spcBef>
                <a:spcPts val="0"/>
              </a:spcBef>
              <a:spcAft>
                <a:spcPts val="0"/>
              </a:spcAft>
              <a:buFont typeface="+mj-lt"/>
              <a:buAutoNum type="arabicPeriod"/>
            </a:pPr>
            <a:endParaRPr lang="en-US" sz="36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882515189"/>
      </p:ext>
    </p:extLst>
  </p:cSld>
  <p:clrMapOvr>
    <a:masterClrMapping/>
  </p:clrMapOvr>
  <p:transition spd="slow">
    <p:pu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684390" y="4487333"/>
            <a:ext cx="10593210" cy="1507067"/>
          </a:xfrm>
        </p:spPr>
        <p:txBody>
          <a:bodyPr>
            <a:normAutofit/>
          </a:bodyPr>
          <a:lstStyle/>
          <a:p>
            <a:r>
              <a:rPr lang="en-US" sz="4000" b="1" dirty="0" smtClean="0">
                <a:effectLst>
                  <a:outerShdw blurRad="38100" dist="38100" dir="2700000" algn="tl">
                    <a:srgbClr val="000000">
                      <a:alpha val="43137"/>
                    </a:srgbClr>
                  </a:outerShdw>
                </a:effectLst>
              </a:rPr>
              <a:t>Technological Characteristics of </a:t>
            </a:r>
            <a:r>
              <a:rPr lang="en-US" sz="4000" b="1" dirty="0">
                <a:effectLst>
                  <a:outerShdw blurRad="38100" dist="38100" dir="2700000" algn="tl">
                    <a:srgbClr val="000000">
                      <a:alpha val="43137"/>
                    </a:srgbClr>
                  </a:outerShdw>
                </a:effectLst>
              </a:rPr>
              <a:t/>
            </a:r>
            <a:br>
              <a:rPr lang="en-US" sz="4000" b="1" dirty="0">
                <a:effectLst>
                  <a:outerShdw blurRad="38100" dist="38100" dir="2700000" algn="tl">
                    <a:srgbClr val="000000">
                      <a:alpha val="43137"/>
                    </a:srgbClr>
                  </a:outerShdw>
                </a:effectLst>
              </a:rPr>
            </a:br>
            <a:r>
              <a:rPr lang="en-US" sz="4000" b="1" dirty="0" smtClean="0">
                <a:solidFill>
                  <a:srgbClr val="FF6600"/>
                </a:solidFill>
                <a:effectLst>
                  <a:outerShdw blurRad="38100" dist="38100" dir="2700000" algn="tl">
                    <a:srgbClr val="000000">
                      <a:alpha val="43137"/>
                    </a:srgbClr>
                  </a:outerShdw>
                </a:effectLst>
              </a:rPr>
              <a:t>COMPETITIVE </a:t>
            </a:r>
            <a:r>
              <a:rPr lang="en-US" sz="4000" b="1" dirty="0">
                <a:solidFill>
                  <a:srgbClr val="FF6600"/>
                </a:solidFill>
                <a:effectLst>
                  <a:outerShdw blurRad="38100" dist="38100" dir="2700000" algn="tl">
                    <a:srgbClr val="000000">
                      <a:alpha val="43137"/>
                    </a:srgbClr>
                  </a:outerShdw>
                </a:effectLst>
              </a:rPr>
              <a:t>DOMAIN</a:t>
            </a:r>
          </a:p>
        </p:txBody>
      </p:sp>
      <p:sp>
        <p:nvSpPr>
          <p:cNvPr id="117763" name="Rectangle 3"/>
          <p:cNvSpPr>
            <a:spLocks noGrp="1" noChangeArrowheads="1"/>
          </p:cNvSpPr>
          <p:nvPr>
            <p:ph idx="1"/>
          </p:nvPr>
        </p:nvSpPr>
        <p:spPr>
          <a:xfrm>
            <a:off x="304800" y="457199"/>
            <a:ext cx="11582400" cy="4030133"/>
          </a:xfrm>
        </p:spPr>
        <p:txBody>
          <a:bodyPr>
            <a:normAutofit/>
          </a:bodyPr>
          <a:lstStyle/>
          <a:p>
            <a:pPr marL="742950" indent="-742950">
              <a:lnSpc>
                <a:spcPct val="90000"/>
              </a:lnSpc>
              <a:buFont typeface="+mj-lt"/>
              <a:buAutoNum type="arabicPeriod"/>
            </a:pPr>
            <a:r>
              <a:rPr lang="en-US" sz="4000" dirty="0" smtClean="0">
                <a:solidFill>
                  <a:srgbClr val="FFFF00"/>
                </a:solidFill>
                <a:effectLst>
                  <a:outerShdw blurRad="38100" dist="38100" dir="2700000" algn="tl">
                    <a:srgbClr val="000000">
                      <a:alpha val="43137"/>
                    </a:srgbClr>
                  </a:outerShdw>
                </a:effectLst>
                <a:latin typeface="AGaramond" pitchFamily="18" charset="0"/>
              </a:rPr>
              <a:t>Technological opportunity</a:t>
            </a:r>
            <a:r>
              <a:rPr lang="en-US" sz="4000" dirty="0" smtClean="0">
                <a:solidFill>
                  <a:srgbClr val="0000FF"/>
                </a:solidFill>
                <a:effectLst>
                  <a:outerShdw blurRad="38100" dist="38100" dir="2700000" algn="tl">
                    <a:srgbClr val="000000">
                      <a:alpha val="43137"/>
                    </a:srgbClr>
                  </a:outerShdw>
                </a:effectLst>
                <a:latin typeface="AGaramond" pitchFamily="18" charset="0"/>
              </a:rPr>
              <a:t>, refer to the degree to which innovation potential exists in an industry.</a:t>
            </a:r>
          </a:p>
          <a:p>
            <a:pPr marL="742950" indent="-742950">
              <a:lnSpc>
                <a:spcPct val="90000"/>
              </a:lnSpc>
              <a:buFont typeface="+mj-lt"/>
              <a:buAutoNum type="arabicPeriod"/>
              <a:tabLst>
                <a:tab pos="457200" algn="l"/>
              </a:tabLst>
            </a:pPr>
            <a:r>
              <a:rPr lang="en-US" sz="4000" dirty="0" err="1" smtClean="0">
                <a:solidFill>
                  <a:srgbClr val="FFFF00"/>
                </a:solidFill>
                <a:effectLst>
                  <a:outerShdw blurRad="38100" dist="38100" dir="2700000" algn="tl">
                    <a:srgbClr val="000000">
                      <a:alpha val="43137"/>
                    </a:srgbClr>
                  </a:outerShdw>
                </a:effectLst>
                <a:latin typeface="AGaramond" pitchFamily="18" charset="0"/>
              </a:rPr>
              <a:t>Appropriability</a:t>
            </a:r>
            <a:r>
              <a:rPr lang="en-US" sz="4000" dirty="0" smtClean="0">
                <a:solidFill>
                  <a:srgbClr val="0000FF"/>
                </a:solidFill>
                <a:effectLst>
                  <a:outerShdw blurRad="38100" dist="38100" dir="2700000" algn="tl">
                    <a:srgbClr val="000000">
                      <a:alpha val="43137"/>
                    </a:srgbClr>
                  </a:outerShdw>
                </a:effectLst>
                <a:latin typeface="AGaramond" pitchFamily="18" charset="0"/>
              </a:rPr>
              <a:t>, refer to the degree to which the potential economic benefits from an innovation can be appropriated by the firms engaged in technology development.</a:t>
            </a:r>
          </a:p>
        </p:txBody>
      </p:sp>
    </p:spTree>
  </p:cSld>
  <p:clrMapOvr>
    <a:masterClrMapping/>
  </p:clrMapOvr>
  <p:transition spd="slow">
    <p:pu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684390" y="4487333"/>
            <a:ext cx="10593210" cy="1507067"/>
          </a:xfrm>
        </p:spPr>
        <p:txBody>
          <a:bodyPr>
            <a:normAutofit/>
          </a:bodyPr>
          <a:lstStyle/>
          <a:p>
            <a:r>
              <a:rPr lang="en-US" sz="4000" b="1" dirty="0" smtClean="0">
                <a:effectLst>
                  <a:outerShdw blurRad="38100" dist="38100" dir="2700000" algn="tl">
                    <a:srgbClr val="000000">
                      <a:alpha val="43137"/>
                    </a:srgbClr>
                  </a:outerShdw>
                </a:effectLst>
              </a:rPr>
              <a:t>Technological Characteristics of </a:t>
            </a:r>
            <a:r>
              <a:rPr lang="en-US" sz="4000" b="1" dirty="0">
                <a:effectLst>
                  <a:outerShdw blurRad="38100" dist="38100" dir="2700000" algn="tl">
                    <a:srgbClr val="000000">
                      <a:alpha val="43137"/>
                    </a:srgbClr>
                  </a:outerShdw>
                </a:effectLst>
              </a:rPr>
              <a:t/>
            </a:r>
            <a:br>
              <a:rPr lang="en-US" sz="4000" b="1" dirty="0">
                <a:effectLst>
                  <a:outerShdw blurRad="38100" dist="38100" dir="2700000" algn="tl">
                    <a:srgbClr val="000000">
                      <a:alpha val="43137"/>
                    </a:srgbClr>
                  </a:outerShdw>
                </a:effectLst>
              </a:rPr>
            </a:br>
            <a:r>
              <a:rPr lang="en-US" sz="4000" b="1" dirty="0" smtClean="0">
                <a:solidFill>
                  <a:srgbClr val="FF6600"/>
                </a:solidFill>
                <a:effectLst>
                  <a:outerShdw blurRad="38100" dist="38100" dir="2700000" algn="tl">
                    <a:srgbClr val="000000">
                      <a:alpha val="43137"/>
                    </a:srgbClr>
                  </a:outerShdw>
                </a:effectLst>
              </a:rPr>
              <a:t>COMPETITIVE </a:t>
            </a:r>
            <a:r>
              <a:rPr lang="en-US" sz="4000" b="1" dirty="0">
                <a:solidFill>
                  <a:srgbClr val="FF6600"/>
                </a:solidFill>
                <a:effectLst>
                  <a:outerShdw blurRad="38100" dist="38100" dir="2700000" algn="tl">
                    <a:srgbClr val="000000">
                      <a:alpha val="43137"/>
                    </a:srgbClr>
                  </a:outerShdw>
                </a:effectLst>
              </a:rPr>
              <a:t>DOMAIN</a:t>
            </a:r>
          </a:p>
        </p:txBody>
      </p:sp>
      <p:sp>
        <p:nvSpPr>
          <p:cNvPr id="117763" name="Rectangle 3"/>
          <p:cNvSpPr>
            <a:spLocks noGrp="1" noChangeArrowheads="1"/>
          </p:cNvSpPr>
          <p:nvPr>
            <p:ph idx="1"/>
          </p:nvPr>
        </p:nvSpPr>
        <p:spPr>
          <a:xfrm>
            <a:off x="304800" y="457199"/>
            <a:ext cx="11582400" cy="4030133"/>
          </a:xfrm>
        </p:spPr>
        <p:txBody>
          <a:bodyPr>
            <a:normAutofit fontScale="92500" lnSpcReduction="20000"/>
          </a:bodyPr>
          <a:lstStyle/>
          <a:p>
            <a:pPr marL="742950" indent="-742950">
              <a:lnSpc>
                <a:spcPct val="90000"/>
              </a:lnSpc>
              <a:buFont typeface="+mj-lt"/>
              <a:buAutoNum type="arabicPeriod" startAt="3"/>
            </a:pPr>
            <a:r>
              <a:rPr lang="en-US" sz="4000" dirty="0" smtClean="0">
                <a:solidFill>
                  <a:srgbClr val="FFFF00"/>
                </a:solidFill>
                <a:effectLst>
                  <a:outerShdw blurRad="38100" dist="38100" dir="2700000" algn="tl">
                    <a:srgbClr val="000000">
                      <a:alpha val="43137"/>
                    </a:srgbClr>
                  </a:outerShdw>
                </a:effectLst>
                <a:latin typeface="AGaramond" pitchFamily="18" charset="0"/>
              </a:rPr>
              <a:t>Resource requirement.</a:t>
            </a:r>
            <a:r>
              <a:rPr lang="en-US" sz="4000" dirty="0" smtClean="0">
                <a:solidFill>
                  <a:srgbClr val="0000FF"/>
                </a:solidFill>
                <a:effectLst>
                  <a:outerShdw blurRad="38100" dist="38100" dir="2700000" algn="tl">
                    <a:srgbClr val="000000">
                      <a:alpha val="43137"/>
                    </a:srgbClr>
                  </a:outerShdw>
                </a:effectLst>
                <a:latin typeface="AGaramond" pitchFamily="18" charset="0"/>
              </a:rPr>
              <a:t> Competitive domains differ in the magnitude of resource commitments required to bring about an innovation. Competitive domains differ in terms of the resources flowing into technology development. Competitive domains differ vastly in terms of their resource requirements and commitments.</a:t>
            </a:r>
          </a:p>
          <a:p>
            <a:pPr marL="742950" indent="-742950">
              <a:lnSpc>
                <a:spcPct val="90000"/>
              </a:lnSpc>
              <a:buFont typeface="+mj-lt"/>
              <a:buAutoNum type="arabicPeriod" startAt="3"/>
              <a:tabLst>
                <a:tab pos="457200" algn="l"/>
              </a:tabLst>
            </a:pPr>
            <a:r>
              <a:rPr lang="en-US" sz="4000" dirty="0" smtClean="0">
                <a:solidFill>
                  <a:srgbClr val="FFFF00"/>
                </a:solidFill>
                <a:effectLst>
                  <a:outerShdw blurRad="38100" dist="38100" dir="2700000" algn="tl">
                    <a:srgbClr val="000000">
                      <a:alpha val="43137"/>
                    </a:srgbClr>
                  </a:outerShdw>
                </a:effectLst>
                <a:latin typeface="AGaramond" pitchFamily="18" charset="0"/>
              </a:rPr>
              <a:t>Collateral assets</a:t>
            </a:r>
            <a:r>
              <a:rPr lang="en-US" sz="4000" dirty="0" smtClean="0">
                <a:solidFill>
                  <a:srgbClr val="0000FF"/>
                </a:solidFill>
                <a:effectLst>
                  <a:outerShdw blurRad="38100" dist="38100" dir="2700000" algn="tl">
                    <a:srgbClr val="000000">
                      <a:alpha val="43137"/>
                    </a:srgbClr>
                  </a:outerShdw>
                </a:effectLst>
                <a:latin typeface="AGaramond" pitchFamily="18" charset="0"/>
              </a:rPr>
              <a:t>, of competitive domains is the need and availability of collateral assets for an innovation to yield a firm competitive advantage.</a:t>
            </a:r>
          </a:p>
        </p:txBody>
      </p:sp>
    </p:spTree>
    <p:extLst>
      <p:ext uri="{BB962C8B-B14F-4D97-AF65-F5344CB8AC3E}">
        <p14:creationId xmlns:p14="http://schemas.microsoft.com/office/powerpoint/2010/main" xmlns="" val="3932014747"/>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684390" y="4487333"/>
            <a:ext cx="10593210" cy="1507067"/>
          </a:xfrm>
        </p:spPr>
        <p:txBody>
          <a:bodyPr>
            <a:normAutofit/>
          </a:bodyPr>
          <a:lstStyle/>
          <a:p>
            <a:r>
              <a:rPr lang="en-US" sz="4000" b="1" dirty="0" smtClean="0">
                <a:effectLst>
                  <a:outerShdw blurRad="38100" dist="38100" dir="2700000" algn="tl">
                    <a:srgbClr val="000000">
                      <a:alpha val="43137"/>
                    </a:srgbClr>
                  </a:outerShdw>
                </a:effectLst>
              </a:rPr>
              <a:t>Technological Characteristics of </a:t>
            </a:r>
            <a:r>
              <a:rPr lang="en-US" sz="4000" b="1" dirty="0">
                <a:effectLst>
                  <a:outerShdw blurRad="38100" dist="38100" dir="2700000" algn="tl">
                    <a:srgbClr val="000000">
                      <a:alpha val="43137"/>
                    </a:srgbClr>
                  </a:outerShdw>
                </a:effectLst>
              </a:rPr>
              <a:t/>
            </a:r>
            <a:br>
              <a:rPr lang="en-US" sz="4000" b="1" dirty="0">
                <a:effectLst>
                  <a:outerShdw blurRad="38100" dist="38100" dir="2700000" algn="tl">
                    <a:srgbClr val="000000">
                      <a:alpha val="43137"/>
                    </a:srgbClr>
                  </a:outerShdw>
                </a:effectLst>
              </a:rPr>
            </a:br>
            <a:r>
              <a:rPr lang="en-US" sz="4000" b="1" dirty="0" smtClean="0">
                <a:solidFill>
                  <a:srgbClr val="FF6600"/>
                </a:solidFill>
                <a:effectLst>
                  <a:outerShdw blurRad="38100" dist="38100" dir="2700000" algn="tl">
                    <a:srgbClr val="000000">
                      <a:alpha val="43137"/>
                    </a:srgbClr>
                  </a:outerShdw>
                </a:effectLst>
              </a:rPr>
              <a:t>COMPETITIVE </a:t>
            </a:r>
            <a:r>
              <a:rPr lang="en-US" sz="4000" b="1" dirty="0">
                <a:solidFill>
                  <a:srgbClr val="FF6600"/>
                </a:solidFill>
                <a:effectLst>
                  <a:outerShdw blurRad="38100" dist="38100" dir="2700000" algn="tl">
                    <a:srgbClr val="000000">
                      <a:alpha val="43137"/>
                    </a:srgbClr>
                  </a:outerShdw>
                </a:effectLst>
              </a:rPr>
              <a:t>DOMAIN</a:t>
            </a:r>
          </a:p>
        </p:txBody>
      </p:sp>
      <p:sp>
        <p:nvSpPr>
          <p:cNvPr id="117763" name="Rectangle 3"/>
          <p:cNvSpPr>
            <a:spLocks noGrp="1" noChangeArrowheads="1"/>
          </p:cNvSpPr>
          <p:nvPr>
            <p:ph idx="1"/>
          </p:nvPr>
        </p:nvSpPr>
        <p:spPr>
          <a:xfrm>
            <a:off x="304800" y="457199"/>
            <a:ext cx="11582400" cy="4030133"/>
          </a:xfrm>
        </p:spPr>
        <p:txBody>
          <a:bodyPr>
            <a:normAutofit fontScale="85000" lnSpcReduction="20000"/>
          </a:bodyPr>
          <a:lstStyle/>
          <a:p>
            <a:pPr marL="742950" indent="-742950">
              <a:lnSpc>
                <a:spcPct val="90000"/>
              </a:lnSpc>
              <a:buFont typeface="+mj-lt"/>
              <a:buAutoNum type="arabicPeriod" startAt="5"/>
            </a:pPr>
            <a:r>
              <a:rPr lang="en-US" sz="4000" dirty="0" smtClean="0">
                <a:solidFill>
                  <a:srgbClr val="FFFF00"/>
                </a:solidFill>
                <a:effectLst>
                  <a:outerShdw blurRad="38100" dist="38100" dir="2700000" algn="tl">
                    <a:srgbClr val="000000">
                      <a:alpha val="43137"/>
                    </a:srgbClr>
                  </a:outerShdw>
                </a:effectLst>
                <a:latin typeface="AGaramond" pitchFamily="18" charset="0"/>
              </a:rPr>
              <a:t>Institutional milieu.</a:t>
            </a:r>
            <a:r>
              <a:rPr lang="en-US" sz="4000" dirty="0" smtClean="0">
                <a:solidFill>
                  <a:srgbClr val="0000FF"/>
                </a:solidFill>
                <a:effectLst>
                  <a:outerShdw blurRad="38100" dist="38100" dir="2700000" algn="tl">
                    <a:srgbClr val="000000">
                      <a:alpha val="43137"/>
                    </a:srgbClr>
                  </a:outerShdw>
                </a:effectLst>
                <a:latin typeface="AGaramond" pitchFamily="18" charset="0"/>
              </a:rPr>
              <a:t> In many competitive domains, technology-based rivalry gets enacted not merely in the marketplace but in the institutions that are linked to the technology, as well. Three sets of institutional players: </a:t>
            </a:r>
            <a:r>
              <a:rPr lang="en-US" sz="4000" i="1" dirty="0" smtClean="0">
                <a:solidFill>
                  <a:srgbClr val="CC00CC"/>
                </a:solidFill>
                <a:effectLst>
                  <a:outerShdw blurRad="38100" dist="38100" dir="2700000" algn="tl">
                    <a:srgbClr val="000000">
                      <a:alpha val="43137"/>
                    </a:srgbClr>
                  </a:outerShdw>
                </a:effectLst>
                <a:latin typeface="AGaramond" pitchFamily="18" charset="0"/>
              </a:rPr>
              <a:t>market participants, nonmarket institutions, enabling institution</a:t>
            </a:r>
            <a:r>
              <a:rPr lang="en-US" sz="4000" dirty="0" smtClean="0">
                <a:solidFill>
                  <a:srgbClr val="0000FF"/>
                </a:solidFill>
                <a:effectLst>
                  <a:outerShdw blurRad="38100" dist="38100" dir="2700000" algn="tl">
                    <a:srgbClr val="000000">
                      <a:alpha val="43137"/>
                    </a:srgbClr>
                  </a:outerShdw>
                </a:effectLst>
                <a:latin typeface="AGaramond" pitchFamily="18" charset="0"/>
              </a:rPr>
              <a:t>.</a:t>
            </a:r>
          </a:p>
          <a:p>
            <a:pPr marL="742950" indent="-742950">
              <a:lnSpc>
                <a:spcPct val="90000"/>
              </a:lnSpc>
              <a:buFont typeface="+mj-lt"/>
              <a:buAutoNum type="arabicPeriod" startAt="5"/>
              <a:tabLst>
                <a:tab pos="457200" algn="l"/>
              </a:tabLst>
            </a:pPr>
            <a:r>
              <a:rPr lang="en-US" sz="4000" dirty="0" smtClean="0">
                <a:solidFill>
                  <a:srgbClr val="FFFF00"/>
                </a:solidFill>
                <a:effectLst>
                  <a:outerShdw blurRad="38100" dist="38100" dir="2700000" algn="tl">
                    <a:srgbClr val="000000">
                      <a:alpha val="43137"/>
                    </a:srgbClr>
                  </a:outerShdw>
                </a:effectLst>
                <a:latin typeface="AGaramond" pitchFamily="18" charset="0"/>
              </a:rPr>
              <a:t>Speed. </a:t>
            </a:r>
            <a:r>
              <a:rPr lang="en-US" sz="4000" dirty="0">
                <a:solidFill>
                  <a:srgbClr val="0000FF"/>
                </a:solidFill>
                <a:effectLst>
                  <a:outerShdw blurRad="38100" dist="38100" dir="2700000" algn="tl">
                    <a:srgbClr val="000000">
                      <a:alpha val="43137"/>
                    </a:srgbClr>
                  </a:outerShdw>
                </a:effectLst>
                <a:latin typeface="AGaramond" pitchFamily="18" charset="0"/>
              </a:rPr>
              <a:t>Competitive domains also differ in terms of the speed of execution they demand of competing firms</a:t>
            </a:r>
            <a:r>
              <a:rPr lang="en-US" sz="4000" dirty="0" smtClean="0">
                <a:solidFill>
                  <a:srgbClr val="0000FF"/>
                </a:solidFill>
                <a:effectLst>
                  <a:outerShdw blurRad="38100" dist="38100" dir="2700000" algn="tl">
                    <a:srgbClr val="000000">
                      <a:alpha val="43137"/>
                    </a:srgbClr>
                  </a:outerShdw>
                </a:effectLst>
                <a:latin typeface="AGaramond" pitchFamily="18" charset="0"/>
              </a:rPr>
              <a:t>. Speed refers to the velocity of change in a competitive domain that sets the pace of the internal operations of the competing firms. </a:t>
            </a:r>
          </a:p>
        </p:txBody>
      </p:sp>
    </p:spTree>
    <p:extLst>
      <p:ext uri="{BB962C8B-B14F-4D97-AF65-F5344CB8AC3E}">
        <p14:creationId xmlns:p14="http://schemas.microsoft.com/office/powerpoint/2010/main" xmlns="" val="377967065"/>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2430809501"/>
              </p:ext>
            </p:extLst>
          </p:nvPr>
        </p:nvGraphicFramePr>
        <p:xfrm>
          <a:off x="609600" y="1752600"/>
          <a:ext cx="10896600" cy="3576320"/>
        </p:xfrm>
        <a:graphic>
          <a:graphicData uri="http://schemas.openxmlformats.org/drawingml/2006/table">
            <a:tbl>
              <a:tblPr firstRow="1" bandRow="1">
                <a:tableStyleId>{5C22544A-7EE6-4342-B048-85BDC9FD1C3A}</a:tableStyleId>
              </a:tblPr>
              <a:tblGrid>
                <a:gridCol w="636298"/>
                <a:gridCol w="3022414"/>
                <a:gridCol w="1590744"/>
                <a:gridCol w="3037294"/>
                <a:gridCol w="2609850"/>
              </a:tblGrid>
              <a:tr h="370840">
                <a:tc>
                  <a:txBody>
                    <a:bodyPr/>
                    <a:lstStyle/>
                    <a:p>
                      <a:pPr algn="ctr"/>
                      <a:r>
                        <a:rPr lang="en-US" i="1" dirty="0" smtClean="0">
                          <a:latin typeface="Times New Roman" panose="02020603050405020304" pitchFamily="18" charset="0"/>
                          <a:cs typeface="Times New Roman" panose="02020603050405020304" pitchFamily="18" charset="0"/>
                        </a:rPr>
                        <a:t>No</a:t>
                      </a:r>
                      <a:endParaRPr lang="en-US" i="1" dirty="0">
                        <a:latin typeface="Times New Roman" panose="02020603050405020304" pitchFamily="18" charset="0"/>
                        <a:cs typeface="Times New Roman" panose="02020603050405020304" pitchFamily="18" charset="0"/>
                      </a:endParaRPr>
                    </a:p>
                  </a:txBody>
                  <a:tcPr anchor="ctr"/>
                </a:tc>
                <a:tc>
                  <a:txBody>
                    <a:bodyPr/>
                    <a:lstStyle/>
                    <a:p>
                      <a:pPr algn="ctr"/>
                      <a:r>
                        <a:rPr lang="en-US" i="1" dirty="0" smtClean="0">
                          <a:latin typeface="Times New Roman" panose="02020603050405020304" pitchFamily="18" charset="0"/>
                          <a:cs typeface="Times New Roman" panose="02020603050405020304" pitchFamily="18" charset="0"/>
                        </a:rPr>
                        <a:t>Characteristics</a:t>
                      </a:r>
                      <a:endParaRPr lang="en-US" i="1" dirty="0">
                        <a:latin typeface="Times New Roman" panose="02020603050405020304" pitchFamily="18" charset="0"/>
                        <a:cs typeface="Times New Roman" panose="02020603050405020304" pitchFamily="18" charset="0"/>
                      </a:endParaRPr>
                    </a:p>
                  </a:txBody>
                  <a:tcPr anchor="ctr"/>
                </a:tc>
                <a:tc>
                  <a:txBody>
                    <a:bodyPr/>
                    <a:lstStyle/>
                    <a:p>
                      <a:pPr algn="ctr"/>
                      <a:r>
                        <a:rPr lang="en-US" i="1" dirty="0" smtClean="0">
                          <a:latin typeface="Times New Roman" panose="02020603050405020304" pitchFamily="18" charset="0"/>
                          <a:cs typeface="Times New Roman" panose="02020603050405020304" pitchFamily="18" charset="0"/>
                        </a:rPr>
                        <a:t>Capacity Driven</a:t>
                      </a:r>
                      <a:endParaRPr lang="en-US" i="1" dirty="0">
                        <a:latin typeface="Times New Roman" panose="02020603050405020304" pitchFamily="18" charset="0"/>
                        <a:cs typeface="Times New Roman" panose="02020603050405020304" pitchFamily="18" charset="0"/>
                      </a:endParaRPr>
                    </a:p>
                  </a:txBody>
                  <a:tcPr anchor="ctr"/>
                </a:tc>
                <a:tc>
                  <a:txBody>
                    <a:bodyPr/>
                    <a:lstStyle/>
                    <a:p>
                      <a:pPr algn="ctr"/>
                      <a:r>
                        <a:rPr lang="en-US" i="1" dirty="0" smtClean="0">
                          <a:latin typeface="Times New Roman" panose="02020603050405020304" pitchFamily="18" charset="0"/>
                          <a:cs typeface="Times New Roman" panose="02020603050405020304" pitchFamily="18" charset="0"/>
                        </a:rPr>
                        <a:t>Customer Driven</a:t>
                      </a:r>
                      <a:endParaRPr lang="en-US" i="1" dirty="0">
                        <a:latin typeface="Times New Roman" panose="02020603050405020304" pitchFamily="18" charset="0"/>
                        <a:cs typeface="Times New Roman" panose="02020603050405020304" pitchFamily="18" charset="0"/>
                      </a:endParaRPr>
                    </a:p>
                  </a:txBody>
                  <a:tcPr anchor="ctr"/>
                </a:tc>
                <a:tc>
                  <a:txBody>
                    <a:bodyPr/>
                    <a:lstStyle/>
                    <a:p>
                      <a:pPr algn="ctr"/>
                      <a:r>
                        <a:rPr lang="en-US" i="1" dirty="0" smtClean="0">
                          <a:latin typeface="Times New Roman" panose="02020603050405020304" pitchFamily="18" charset="0"/>
                          <a:cs typeface="Times New Roman" panose="02020603050405020304" pitchFamily="18" charset="0"/>
                        </a:rPr>
                        <a:t>Knowledge Driven</a:t>
                      </a:r>
                      <a:endParaRPr lang="en-US" i="1" dirty="0">
                        <a:latin typeface="Times New Roman" panose="02020603050405020304" pitchFamily="18" charset="0"/>
                        <a:cs typeface="Times New Roman" panose="02020603050405020304" pitchFamily="18" charset="0"/>
                      </a:endParaRPr>
                    </a:p>
                  </a:txBody>
                  <a:tcPr anchor="ctr"/>
                </a:tc>
              </a:tr>
              <a:tr h="370840">
                <a:tc>
                  <a:txBody>
                    <a:bodyPr/>
                    <a:lstStyle/>
                    <a:p>
                      <a:pPr algn="r"/>
                      <a:r>
                        <a:rPr lang="en-US" dirty="0" smtClean="0"/>
                        <a:t>1.</a:t>
                      </a:r>
                      <a:endParaRPr lang="en-US" dirty="0"/>
                    </a:p>
                  </a:txBody>
                  <a:tcPr/>
                </a:tc>
                <a:tc>
                  <a:txBody>
                    <a:bodyPr/>
                    <a:lstStyle/>
                    <a:p>
                      <a:r>
                        <a:rPr lang="en-US" dirty="0" smtClean="0"/>
                        <a:t>Opportunity</a:t>
                      </a:r>
                      <a:endParaRPr lang="en-US" dirty="0"/>
                    </a:p>
                  </a:txBody>
                  <a:tcPr/>
                </a:tc>
                <a:tc>
                  <a:txBody>
                    <a:bodyPr/>
                    <a:lstStyle/>
                    <a:p>
                      <a:r>
                        <a:rPr lang="en-US" dirty="0" smtClean="0"/>
                        <a:t>Process</a:t>
                      </a:r>
                      <a:endParaRPr lang="en-US" dirty="0"/>
                    </a:p>
                  </a:txBody>
                  <a:tcPr/>
                </a:tc>
                <a:tc>
                  <a:txBody>
                    <a:bodyPr/>
                    <a:lstStyle/>
                    <a:p>
                      <a:r>
                        <a:rPr lang="en-US" dirty="0" smtClean="0"/>
                        <a:t>Process</a:t>
                      </a:r>
                    </a:p>
                    <a:p>
                      <a:r>
                        <a:rPr lang="en-US" dirty="0" smtClean="0"/>
                        <a:t>Product Improvement</a:t>
                      </a:r>
                      <a:endParaRPr lang="en-US" dirty="0"/>
                    </a:p>
                  </a:txBody>
                  <a:tcPr/>
                </a:tc>
                <a:tc>
                  <a:txBody>
                    <a:bodyPr/>
                    <a:lstStyle/>
                    <a:p>
                      <a:r>
                        <a:rPr lang="en-US" dirty="0" smtClean="0"/>
                        <a:t>New Product</a:t>
                      </a:r>
                      <a:endParaRPr lang="en-US" dirty="0"/>
                    </a:p>
                  </a:txBody>
                  <a:tcPr/>
                </a:tc>
              </a:tr>
              <a:tr h="370840">
                <a:tc>
                  <a:txBody>
                    <a:bodyPr/>
                    <a:lstStyle/>
                    <a:p>
                      <a:pPr algn="r"/>
                      <a:r>
                        <a:rPr lang="en-US" dirty="0" smtClean="0"/>
                        <a:t>2.</a:t>
                      </a:r>
                      <a:endParaRPr lang="en-US" dirty="0"/>
                    </a:p>
                  </a:txBody>
                  <a:tcPr/>
                </a:tc>
                <a:tc>
                  <a:txBody>
                    <a:bodyPr/>
                    <a:lstStyle/>
                    <a:p>
                      <a:r>
                        <a:rPr lang="en-US" dirty="0" err="1" smtClean="0"/>
                        <a:t>Appropriability</a:t>
                      </a:r>
                      <a:r>
                        <a:rPr lang="en-US" dirty="0" smtClean="0"/>
                        <a:t> </a:t>
                      </a:r>
                      <a:endParaRPr lang="en-US" dirty="0"/>
                    </a:p>
                  </a:txBody>
                  <a:tcPr/>
                </a:tc>
                <a:tc>
                  <a:txBody>
                    <a:bodyPr/>
                    <a:lstStyle/>
                    <a:p>
                      <a:r>
                        <a:rPr lang="en-US" dirty="0" smtClean="0"/>
                        <a:t>Variable</a:t>
                      </a:r>
                      <a:endParaRPr lang="en-US" dirty="0"/>
                    </a:p>
                  </a:txBody>
                  <a:tcPr/>
                </a:tc>
                <a:tc>
                  <a:txBody>
                    <a:bodyPr/>
                    <a:lstStyle/>
                    <a:p>
                      <a:r>
                        <a:rPr lang="en-US" dirty="0" smtClean="0"/>
                        <a:t>Variable</a:t>
                      </a:r>
                      <a:endParaRPr lang="en-US" dirty="0"/>
                    </a:p>
                  </a:txBody>
                  <a:tcPr/>
                </a:tc>
                <a:tc>
                  <a:txBody>
                    <a:bodyPr/>
                    <a:lstStyle/>
                    <a:p>
                      <a:r>
                        <a:rPr lang="en-US" dirty="0" smtClean="0"/>
                        <a:t>Short run</a:t>
                      </a:r>
                      <a:endParaRPr lang="en-US" dirty="0"/>
                    </a:p>
                  </a:txBody>
                  <a:tcPr/>
                </a:tc>
              </a:tr>
              <a:tr h="370840">
                <a:tc>
                  <a:txBody>
                    <a:bodyPr/>
                    <a:lstStyle/>
                    <a:p>
                      <a:pPr algn="r"/>
                      <a:r>
                        <a:rPr lang="en-US" dirty="0" smtClean="0"/>
                        <a:t>3.</a:t>
                      </a:r>
                      <a:endParaRPr lang="en-US" dirty="0"/>
                    </a:p>
                  </a:txBody>
                  <a:tcPr/>
                </a:tc>
                <a:tc>
                  <a:txBody>
                    <a:bodyPr/>
                    <a:lstStyle/>
                    <a:p>
                      <a:r>
                        <a:rPr lang="en-US" dirty="0" smtClean="0"/>
                        <a:t>Resource requirement</a:t>
                      </a:r>
                      <a:r>
                        <a:rPr lang="en-US" baseline="0" dirty="0" smtClean="0"/>
                        <a:t> for technology</a:t>
                      </a:r>
                      <a:endParaRPr lang="en-US" dirty="0"/>
                    </a:p>
                  </a:txBody>
                  <a:tcPr/>
                </a:tc>
                <a:tc>
                  <a:txBody>
                    <a:bodyPr/>
                    <a:lstStyle/>
                    <a:p>
                      <a:r>
                        <a:rPr lang="en-US" dirty="0" smtClean="0"/>
                        <a:t>Low</a:t>
                      </a:r>
                      <a:endParaRPr lang="en-US" dirty="0"/>
                    </a:p>
                  </a:txBody>
                  <a:tcPr/>
                </a:tc>
                <a:tc>
                  <a:txBody>
                    <a:bodyPr/>
                    <a:lstStyle/>
                    <a:p>
                      <a:r>
                        <a:rPr lang="en-US" dirty="0" smtClean="0"/>
                        <a:t>Moderate</a:t>
                      </a:r>
                      <a:endParaRPr lang="en-US" dirty="0"/>
                    </a:p>
                  </a:txBody>
                  <a:tcPr/>
                </a:tc>
                <a:tc>
                  <a:txBody>
                    <a:bodyPr/>
                    <a:lstStyle/>
                    <a:p>
                      <a:r>
                        <a:rPr lang="en-US" dirty="0" smtClean="0"/>
                        <a:t>High</a:t>
                      </a:r>
                      <a:endParaRPr lang="en-US" dirty="0"/>
                    </a:p>
                  </a:txBody>
                  <a:tcPr/>
                </a:tc>
              </a:tr>
              <a:tr h="370840">
                <a:tc>
                  <a:txBody>
                    <a:bodyPr/>
                    <a:lstStyle/>
                    <a:p>
                      <a:pPr algn="r"/>
                      <a:r>
                        <a:rPr lang="en-US" dirty="0" smtClean="0"/>
                        <a:t>4.</a:t>
                      </a:r>
                      <a:endParaRPr lang="en-US" dirty="0"/>
                    </a:p>
                  </a:txBody>
                  <a:tcPr/>
                </a:tc>
                <a:tc>
                  <a:txBody>
                    <a:bodyPr/>
                    <a:lstStyle/>
                    <a:p>
                      <a:r>
                        <a:rPr lang="en-US" dirty="0" smtClean="0"/>
                        <a:t>Institutional milieu</a:t>
                      </a:r>
                      <a:endParaRPr lang="en-US" dirty="0"/>
                    </a:p>
                  </a:txBody>
                  <a:tcPr/>
                </a:tc>
                <a:tc>
                  <a:txBody>
                    <a:bodyPr/>
                    <a:lstStyle/>
                    <a:p>
                      <a:r>
                        <a:rPr lang="en-US" dirty="0" smtClean="0"/>
                        <a:t>Market</a:t>
                      </a:r>
                      <a:endParaRPr lang="en-US" dirty="0"/>
                    </a:p>
                  </a:txBody>
                  <a:tcPr/>
                </a:tc>
                <a:tc>
                  <a:txBody>
                    <a:bodyPr/>
                    <a:lstStyle/>
                    <a:p>
                      <a:r>
                        <a:rPr lang="en-US" dirty="0" smtClean="0"/>
                        <a:t>Market</a:t>
                      </a:r>
                      <a:endParaRPr lang="en-US" dirty="0"/>
                    </a:p>
                  </a:txBody>
                  <a:tcPr/>
                </a:tc>
                <a:tc>
                  <a:txBody>
                    <a:bodyPr/>
                    <a:lstStyle/>
                    <a:p>
                      <a:r>
                        <a:rPr lang="en-US" dirty="0" smtClean="0"/>
                        <a:t>Markets and technological communities</a:t>
                      </a:r>
                      <a:endParaRPr lang="en-US" dirty="0"/>
                    </a:p>
                  </a:txBody>
                  <a:tcPr/>
                </a:tc>
              </a:tr>
              <a:tr h="370840">
                <a:tc>
                  <a:txBody>
                    <a:bodyPr/>
                    <a:lstStyle/>
                    <a:p>
                      <a:pPr algn="r"/>
                      <a:r>
                        <a:rPr lang="en-US" dirty="0" smtClean="0"/>
                        <a:t>5.</a:t>
                      </a:r>
                      <a:endParaRPr lang="en-US" dirty="0"/>
                    </a:p>
                  </a:txBody>
                  <a:tcPr/>
                </a:tc>
                <a:tc>
                  <a:txBody>
                    <a:bodyPr/>
                    <a:lstStyle/>
                    <a:p>
                      <a:r>
                        <a:rPr lang="en-US" dirty="0" err="1" smtClean="0"/>
                        <a:t>Clockspeed</a:t>
                      </a:r>
                      <a:endParaRPr lang="en-US" dirty="0"/>
                    </a:p>
                  </a:txBody>
                  <a:tcPr/>
                </a:tc>
                <a:tc>
                  <a:txBody>
                    <a:bodyPr/>
                    <a:lstStyle/>
                    <a:p>
                      <a:r>
                        <a:rPr lang="en-US" dirty="0" smtClean="0"/>
                        <a:t>Low</a:t>
                      </a:r>
                      <a:endParaRPr lang="en-US" dirty="0"/>
                    </a:p>
                  </a:txBody>
                  <a:tcPr/>
                </a:tc>
                <a:tc>
                  <a:txBody>
                    <a:bodyPr/>
                    <a:lstStyle/>
                    <a:p>
                      <a:r>
                        <a:rPr lang="en-US" dirty="0" smtClean="0"/>
                        <a:t>Moderate</a:t>
                      </a:r>
                      <a:endParaRPr lang="en-US" dirty="0"/>
                    </a:p>
                  </a:txBody>
                  <a:tcPr/>
                </a:tc>
                <a:tc>
                  <a:txBody>
                    <a:bodyPr/>
                    <a:lstStyle/>
                    <a:p>
                      <a:r>
                        <a:rPr lang="en-US" dirty="0" smtClean="0"/>
                        <a:t>High</a:t>
                      </a:r>
                      <a:endParaRPr lang="en-US" dirty="0"/>
                    </a:p>
                  </a:txBody>
                  <a:tcPr/>
                </a:tc>
              </a:tr>
            </a:tbl>
          </a:graphicData>
        </a:graphic>
      </p:graphicFrame>
      <p:sp>
        <p:nvSpPr>
          <p:cNvPr id="5" name="TextBox 4"/>
          <p:cNvSpPr txBox="1"/>
          <p:nvPr/>
        </p:nvSpPr>
        <p:spPr>
          <a:xfrm>
            <a:off x="1828800" y="838200"/>
            <a:ext cx="8728287" cy="461665"/>
          </a:xfrm>
          <a:prstGeom prst="rect">
            <a:avLst/>
          </a:prstGeom>
          <a:noFill/>
        </p:spPr>
        <p:txBody>
          <a:bodyPr wrap="none" rtlCol="0">
            <a:prstTxWarp prst="textPlain">
              <a:avLst/>
            </a:prstTxWarp>
            <a:spAutoFit/>
          </a:bodyPr>
          <a:lstStyle/>
          <a:p>
            <a:r>
              <a:rPr lang="en-US" sz="240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Industry Types and Characteristics of </a:t>
            </a:r>
            <a:r>
              <a:rPr lang="en-US" sz="2400" dirty="0">
                <a:ln w="10160">
                  <a:solidFill>
                    <a:schemeClr val="accent5"/>
                  </a:solidFill>
                  <a:prstDash val="solid"/>
                </a:ln>
                <a:solidFill>
                  <a:srgbClr val="FFFFFF"/>
                </a:solidFill>
                <a:effectLst>
                  <a:outerShdw blurRad="38100" dist="22860" dir="5400000" algn="tl" rotWithShape="0">
                    <a:srgbClr val="000000">
                      <a:alpha val="30000"/>
                    </a:srgbClr>
                  </a:outerShdw>
                </a:effectLst>
              </a:rPr>
              <a:t>C</a:t>
            </a:r>
            <a:r>
              <a:rPr lang="en-US" sz="240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ompetitive Domain</a:t>
            </a:r>
            <a:endParaRPr lang="en-US" sz="240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xmlns="" val="4080054248"/>
      </p:ext>
    </p:extLst>
  </p:cSld>
  <p:clrMapOvr>
    <a:masterClrMapping/>
  </p:clrMapOvr>
  <p:transition spd="slow">
    <p:pu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438400"/>
            <a:ext cx="9296400" cy="1507067"/>
          </a:xfrm>
          <a:ln>
            <a:noFill/>
          </a:ln>
        </p:spPr>
        <p:txBody>
          <a:bodyPr>
            <a:noAutofit/>
          </a:bodyPr>
          <a:lstStyle/>
          <a:p>
            <a:r>
              <a:rPr lang="en-US" sz="5400" b="1" i="1" cap="none" dirty="0" smtClean="0">
                <a:ln w="22225">
                  <a:solidFill>
                    <a:schemeClr val="accent2">
                      <a:lumMod val="60000"/>
                      <a:lumOff val="40000"/>
                    </a:schemeClr>
                  </a:solidFill>
                  <a:prstDash val="solid"/>
                </a:ln>
                <a:solidFill>
                  <a:schemeClr val="accent2">
                    <a:lumMod val="40000"/>
                    <a:lumOff val="60000"/>
                  </a:schemeClr>
                </a:solidFill>
                <a:effectLst>
                  <a:outerShdw blurRad="114300" dist="76200" dir="3000000" algn="ctr" rotWithShape="0">
                    <a:srgbClr val="000000">
                      <a:alpha val="43137"/>
                    </a:srgbClr>
                  </a:outerShdw>
                </a:effectLst>
              </a:rPr>
              <a:t>DYNAMICS OF CHANGE IN COMPETITIVE DOMAINS</a:t>
            </a:r>
            <a:endParaRPr lang="en-US" sz="5400" b="1" i="1" cap="none" dirty="0">
              <a:ln w="22225">
                <a:solidFill>
                  <a:schemeClr val="accent2">
                    <a:lumMod val="60000"/>
                    <a:lumOff val="40000"/>
                  </a:schemeClr>
                </a:solidFill>
                <a:prstDash val="solid"/>
              </a:ln>
              <a:solidFill>
                <a:schemeClr val="accent2">
                  <a:lumMod val="40000"/>
                  <a:lumOff val="60000"/>
                </a:schemeClr>
              </a:solidFill>
              <a:effectLst>
                <a:outerShdw blurRad="114300" dist="76200" dir="3000000" algn="ctr" rotWithShape="0">
                  <a:srgbClr val="000000">
                    <a:alpha val="43137"/>
                  </a:srgbClr>
                </a:outerShdw>
              </a:effectLst>
            </a:endParaRPr>
          </a:p>
        </p:txBody>
      </p:sp>
    </p:spTree>
    <p:extLst>
      <p:ext uri="{BB962C8B-B14F-4D97-AF65-F5344CB8AC3E}">
        <p14:creationId xmlns:p14="http://schemas.microsoft.com/office/powerpoint/2010/main" xmlns="" val="2597154642"/>
      </p:ext>
    </p:extLst>
  </p:cSld>
  <p:clrMapOvr>
    <a:masterClrMapping/>
  </p:clrMapOvr>
  <p:transition spd="slow">
    <p:pu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DYNAMICS OF CHANGE IN COMPETITIVE DOMAINS</a:t>
            </a:r>
            <a:endParaRPr lang="en-US" dirty="0"/>
          </a:p>
        </p:txBody>
      </p:sp>
      <p:sp>
        <p:nvSpPr>
          <p:cNvPr id="4" name="Content Placeholder 3"/>
          <p:cNvSpPr>
            <a:spLocks noGrp="1"/>
          </p:cNvSpPr>
          <p:nvPr>
            <p:ph idx="1"/>
          </p:nvPr>
        </p:nvSpPr>
        <p:spPr/>
        <p:txBody>
          <a:bodyPr anchor="t"/>
          <a:lstStyle/>
          <a:p>
            <a:pPr marL="0" indent="0">
              <a:buNone/>
            </a:pPr>
            <a:r>
              <a:rPr lang="en-US" dirty="0" smtClean="0"/>
              <a:t>Technology change can create turbulence as well as predictable incremental change in competitive domains:</a:t>
            </a:r>
          </a:p>
          <a:p>
            <a:pPr marL="342900" indent="-342900">
              <a:buFont typeface="+mj-lt"/>
              <a:buAutoNum type="arabicPeriod"/>
            </a:pPr>
            <a:r>
              <a:rPr lang="en-US" dirty="0" smtClean="0"/>
              <a:t>During certain periods, radical innovations create upheavals within an industry, and the patterns of technology change drive the evolution of competitive domains.</a:t>
            </a:r>
          </a:p>
          <a:p>
            <a:pPr marL="342900" indent="-342900">
              <a:buFont typeface="+mj-lt"/>
              <a:buAutoNum type="arabicPeriod"/>
            </a:pPr>
            <a:r>
              <a:rPr lang="en-US" dirty="0" smtClean="0"/>
              <a:t>During other periods, we witness predictable evolution of technology when existing characteristics of industries exert a major influence on technology development.</a:t>
            </a:r>
          </a:p>
          <a:p>
            <a:pPr marL="342900" indent="-342900">
              <a:buFont typeface="+mj-lt"/>
              <a:buAutoNum type="arabicPeriod"/>
            </a:pPr>
            <a:r>
              <a:rPr lang="en-US" dirty="0" smtClean="0"/>
              <a:t>These two periods correspond respectively to the two types of innovation identified by Joseph Schumpeter: </a:t>
            </a:r>
            <a:r>
              <a:rPr lang="en-US" b="1" i="1" dirty="0" smtClean="0"/>
              <a:t>entrepreneurial innovation </a:t>
            </a:r>
            <a:r>
              <a:rPr lang="en-US" dirty="0" smtClean="0"/>
              <a:t>and </a:t>
            </a:r>
            <a:r>
              <a:rPr lang="en-US" b="1" i="1" dirty="0" smtClean="0"/>
              <a:t>managerial innovation.</a:t>
            </a:r>
            <a:endParaRPr lang="en-US" dirty="0"/>
          </a:p>
        </p:txBody>
      </p:sp>
    </p:spTree>
    <p:extLst>
      <p:ext uri="{BB962C8B-B14F-4D97-AF65-F5344CB8AC3E}">
        <p14:creationId xmlns:p14="http://schemas.microsoft.com/office/powerpoint/2010/main" xmlns="" val="792206389"/>
      </p:ext>
    </p:extLst>
  </p:cSld>
  <p:clrMapOvr>
    <a:masterClrMapping/>
  </p:clrMapOvr>
  <p:transition spd="slow">
    <p:push/>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2" name="Text Box 6"/>
          <p:cNvSpPr txBox="1">
            <a:spLocks noChangeArrowheads="1"/>
          </p:cNvSpPr>
          <p:nvPr/>
        </p:nvSpPr>
        <p:spPr bwMode="auto">
          <a:xfrm>
            <a:off x="4849754" y="1359921"/>
            <a:ext cx="1442295" cy="3790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1400" dirty="0">
                <a:ln w="0"/>
                <a:effectLst>
                  <a:outerShdw blurRad="38100" dist="38100" dir="2700000" algn="tl">
                    <a:srgbClr val="000000">
                      <a:alpha val="43137"/>
                    </a:srgbClr>
                  </a:outerShdw>
                </a:effectLst>
              </a:rPr>
              <a:t>Overturn </a:t>
            </a:r>
            <a:endParaRPr lang="en-US" dirty="0">
              <a:ln w="0"/>
              <a:effectLst>
                <a:outerShdw blurRad="38100" dist="38100" dir="2700000" algn="tl">
                  <a:srgbClr val="000000">
                    <a:alpha val="43137"/>
                  </a:srgbClr>
                </a:outerShdw>
              </a:effectLst>
            </a:endParaRPr>
          </a:p>
        </p:txBody>
      </p:sp>
      <p:sp>
        <p:nvSpPr>
          <p:cNvPr id="121863" name="Text Box 7"/>
          <p:cNvSpPr txBox="1">
            <a:spLocks noChangeArrowheads="1"/>
          </p:cNvSpPr>
          <p:nvPr/>
        </p:nvSpPr>
        <p:spPr bwMode="auto">
          <a:xfrm>
            <a:off x="6719257" y="2172348"/>
            <a:ext cx="3342935" cy="7093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1400" dirty="0">
                <a:effectLst>
                  <a:outerShdw blurRad="38100" dist="38100" dir="2700000" algn="tl">
                    <a:srgbClr val="000000">
                      <a:alpha val="43137"/>
                    </a:srgbClr>
                  </a:outerShdw>
                </a:effectLst>
              </a:rPr>
              <a:t>Appearance of Technological Discontinuity </a:t>
            </a:r>
            <a:endParaRPr lang="en-US" dirty="0">
              <a:effectLst>
                <a:outerShdw blurRad="38100" dist="38100" dir="2700000" algn="tl">
                  <a:srgbClr val="000000">
                    <a:alpha val="43137"/>
                  </a:srgbClr>
                </a:outerShdw>
              </a:effectLst>
            </a:endParaRPr>
          </a:p>
        </p:txBody>
      </p:sp>
      <p:sp>
        <p:nvSpPr>
          <p:cNvPr id="121864" name="Text Box 8"/>
          <p:cNvSpPr txBox="1">
            <a:spLocks noChangeArrowheads="1"/>
          </p:cNvSpPr>
          <p:nvPr/>
        </p:nvSpPr>
        <p:spPr bwMode="auto">
          <a:xfrm>
            <a:off x="7482752" y="3559211"/>
            <a:ext cx="1815946" cy="4294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1400" dirty="0">
                <a:effectLst>
                  <a:outerShdw blurRad="38100" dist="38100" dir="2700000" algn="tl">
                    <a:srgbClr val="000000">
                      <a:alpha val="43137"/>
                    </a:srgbClr>
                  </a:outerShdw>
                </a:effectLst>
              </a:rPr>
              <a:t>Era of Ferment</a:t>
            </a:r>
            <a:endParaRPr lang="en-US" dirty="0">
              <a:effectLst>
                <a:outerShdw blurRad="38100" dist="38100" dir="2700000" algn="tl">
                  <a:srgbClr val="000000">
                    <a:alpha val="43137"/>
                  </a:srgbClr>
                </a:outerShdw>
              </a:effectLst>
            </a:endParaRPr>
          </a:p>
        </p:txBody>
      </p:sp>
      <p:sp>
        <p:nvSpPr>
          <p:cNvPr id="121865" name="Text Box 9"/>
          <p:cNvSpPr txBox="1">
            <a:spLocks noChangeArrowheads="1"/>
          </p:cNvSpPr>
          <p:nvPr/>
        </p:nvSpPr>
        <p:spPr bwMode="auto">
          <a:xfrm>
            <a:off x="6448152" y="4735215"/>
            <a:ext cx="2040137" cy="617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1400" dirty="0">
                <a:effectLst>
                  <a:outerShdw blurRad="38100" dist="38100" dir="2700000" algn="tl">
                    <a:srgbClr val="000000">
                      <a:alpha val="43137"/>
                    </a:srgbClr>
                  </a:outerShdw>
                </a:effectLst>
              </a:rPr>
              <a:t>Emergence of</a:t>
            </a:r>
          </a:p>
          <a:p>
            <a:pPr algn="ctr"/>
            <a:r>
              <a:rPr lang="en-US" sz="1400" dirty="0">
                <a:effectLst>
                  <a:outerShdw blurRad="38100" dist="38100" dir="2700000" algn="tl">
                    <a:srgbClr val="000000">
                      <a:alpha val="43137"/>
                    </a:srgbClr>
                  </a:outerShdw>
                </a:effectLst>
              </a:rPr>
              <a:t>Dominant Design</a:t>
            </a:r>
            <a:endParaRPr lang="en-US" dirty="0">
              <a:effectLst>
                <a:outerShdw blurRad="38100" dist="38100" dir="2700000" algn="tl">
                  <a:srgbClr val="000000">
                    <a:alpha val="43137"/>
                  </a:srgbClr>
                </a:outerShdw>
              </a:effectLst>
            </a:endParaRPr>
          </a:p>
        </p:txBody>
      </p:sp>
      <p:sp>
        <p:nvSpPr>
          <p:cNvPr id="121866" name="Text Box 10"/>
          <p:cNvSpPr txBox="1">
            <a:spLocks noChangeArrowheads="1"/>
          </p:cNvSpPr>
          <p:nvPr/>
        </p:nvSpPr>
        <p:spPr bwMode="auto">
          <a:xfrm>
            <a:off x="3412441" y="4772425"/>
            <a:ext cx="2520072" cy="597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1400" dirty="0">
                <a:effectLst>
                  <a:outerShdw blurRad="38100" dist="38100" dir="2700000" algn="tl">
                    <a:srgbClr val="000000">
                      <a:alpha val="43137"/>
                    </a:srgbClr>
                  </a:outerShdw>
                </a:effectLst>
              </a:rPr>
              <a:t>Incremental Product Innovation</a:t>
            </a:r>
            <a:endParaRPr lang="en-US" dirty="0">
              <a:effectLst>
                <a:outerShdw blurRad="38100" dist="38100" dir="2700000" algn="tl">
                  <a:srgbClr val="000000">
                    <a:alpha val="43137"/>
                  </a:srgbClr>
                </a:outerShdw>
              </a:effectLst>
            </a:endParaRPr>
          </a:p>
        </p:txBody>
      </p:sp>
      <p:sp>
        <p:nvSpPr>
          <p:cNvPr id="121867" name="Text Box 11"/>
          <p:cNvSpPr txBox="1">
            <a:spLocks noChangeArrowheads="1"/>
          </p:cNvSpPr>
          <p:nvPr/>
        </p:nvSpPr>
        <p:spPr bwMode="auto">
          <a:xfrm>
            <a:off x="2356253" y="3496419"/>
            <a:ext cx="1741216" cy="5984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1400" dirty="0">
                <a:effectLst>
                  <a:outerShdw blurRad="38100" dist="38100" dir="2700000" algn="tl">
                    <a:srgbClr val="000000">
                      <a:alpha val="43137"/>
                    </a:srgbClr>
                  </a:outerShdw>
                </a:effectLst>
              </a:rPr>
              <a:t>Process</a:t>
            </a:r>
          </a:p>
          <a:p>
            <a:pPr algn="ctr"/>
            <a:r>
              <a:rPr lang="en-US" sz="1400" dirty="0">
                <a:effectLst>
                  <a:outerShdw blurRad="38100" dist="38100" dir="2700000" algn="tl">
                    <a:srgbClr val="000000">
                      <a:alpha val="43137"/>
                    </a:srgbClr>
                  </a:outerShdw>
                </a:effectLst>
              </a:rPr>
              <a:t>Innovation</a:t>
            </a:r>
            <a:endParaRPr lang="en-US" dirty="0">
              <a:effectLst>
                <a:outerShdw blurRad="38100" dist="38100" dir="2700000" algn="tl">
                  <a:srgbClr val="000000">
                    <a:alpha val="43137"/>
                  </a:srgbClr>
                </a:outerShdw>
              </a:effectLst>
            </a:endParaRPr>
          </a:p>
        </p:txBody>
      </p:sp>
      <p:sp>
        <p:nvSpPr>
          <p:cNvPr id="121868" name="Text Box 12"/>
          <p:cNvSpPr txBox="1">
            <a:spLocks noChangeArrowheads="1"/>
          </p:cNvSpPr>
          <p:nvPr/>
        </p:nvSpPr>
        <p:spPr bwMode="auto">
          <a:xfrm>
            <a:off x="2771421" y="2090951"/>
            <a:ext cx="1741216" cy="348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1400">
                <a:effectLst>
                  <a:outerShdw blurRad="38100" dist="38100" dir="2700000" algn="tl">
                    <a:srgbClr val="000000">
                      <a:alpha val="43137"/>
                    </a:srgbClr>
                  </a:outerShdw>
                </a:effectLst>
              </a:rPr>
              <a:t>Stability</a:t>
            </a:r>
            <a:endParaRPr lang="en-US">
              <a:effectLst>
                <a:outerShdw blurRad="38100" dist="38100" dir="2700000" algn="tl">
                  <a:srgbClr val="000000">
                    <a:alpha val="43137"/>
                  </a:srgbClr>
                </a:outerShdw>
              </a:effectLst>
            </a:endParaRPr>
          </a:p>
        </p:txBody>
      </p:sp>
      <p:sp>
        <p:nvSpPr>
          <p:cNvPr id="121876" name="Text Box 20"/>
          <p:cNvSpPr txBox="1">
            <a:spLocks noChangeArrowheads="1"/>
          </p:cNvSpPr>
          <p:nvPr/>
        </p:nvSpPr>
        <p:spPr bwMode="auto">
          <a:xfrm>
            <a:off x="1371600" y="533400"/>
            <a:ext cx="3072119" cy="5876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dirty="0">
                <a:effectLst>
                  <a:outerShdw blurRad="38100" dist="38100" dir="2700000" algn="tl">
                    <a:srgbClr val="000000">
                      <a:alpha val="43137"/>
                    </a:srgbClr>
                  </a:outerShdw>
                </a:effectLst>
              </a:rPr>
              <a:t>The incremental </a:t>
            </a:r>
            <a:endParaRPr lang="en-US" dirty="0" smtClean="0">
              <a:effectLst>
                <a:outerShdw blurRad="38100" dist="38100" dir="2700000" algn="tl">
                  <a:srgbClr val="000000">
                    <a:alpha val="43137"/>
                  </a:srgbClr>
                </a:outerShdw>
              </a:effectLst>
            </a:endParaRPr>
          </a:p>
          <a:p>
            <a:pPr algn="ctr"/>
            <a:r>
              <a:rPr lang="en-US" dirty="0" smtClean="0">
                <a:effectLst>
                  <a:outerShdw blurRad="38100" dist="38100" dir="2700000" algn="tl">
                    <a:srgbClr val="000000">
                      <a:alpha val="43137"/>
                    </a:srgbClr>
                  </a:outerShdw>
                </a:effectLst>
              </a:rPr>
              <a:t>change  phase</a:t>
            </a:r>
            <a:endParaRPr lang="en-US" sz="2800" dirty="0">
              <a:effectLst>
                <a:outerShdw blurRad="38100" dist="38100" dir="2700000" algn="tl">
                  <a:srgbClr val="000000">
                    <a:alpha val="43137"/>
                  </a:srgbClr>
                </a:outerShdw>
              </a:effectLst>
            </a:endParaRPr>
          </a:p>
        </p:txBody>
      </p:sp>
      <p:sp>
        <p:nvSpPr>
          <p:cNvPr id="121877" name="Text Box 21"/>
          <p:cNvSpPr txBox="1">
            <a:spLocks noChangeArrowheads="1"/>
          </p:cNvSpPr>
          <p:nvPr/>
        </p:nvSpPr>
        <p:spPr bwMode="auto">
          <a:xfrm>
            <a:off x="7136238" y="574396"/>
            <a:ext cx="2348192" cy="5876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dirty="0">
                <a:effectLst>
                  <a:outerShdw blurRad="38100" dist="38100" dir="2700000" algn="tl">
                    <a:srgbClr val="000000">
                      <a:alpha val="43137"/>
                    </a:srgbClr>
                  </a:outerShdw>
                </a:effectLst>
              </a:rPr>
              <a:t>The Technology Emergence Phase</a:t>
            </a:r>
            <a:endParaRPr lang="en-US" sz="2800" dirty="0">
              <a:effectLst>
                <a:outerShdw blurRad="38100" dist="38100" dir="2700000" algn="tl">
                  <a:srgbClr val="000000">
                    <a:alpha val="43137"/>
                  </a:srgbClr>
                </a:outerShdw>
              </a:effectLst>
            </a:endParaRPr>
          </a:p>
        </p:txBody>
      </p:sp>
      <p:sp>
        <p:nvSpPr>
          <p:cNvPr id="121878" name="Text Box 22"/>
          <p:cNvSpPr txBox="1">
            <a:spLocks noChangeArrowheads="1"/>
          </p:cNvSpPr>
          <p:nvPr/>
        </p:nvSpPr>
        <p:spPr bwMode="auto">
          <a:xfrm>
            <a:off x="8458397" y="3851468"/>
            <a:ext cx="918352" cy="3294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900" dirty="0">
                <a:effectLst>
                  <a:outerShdw blurRad="38100" dist="38100" dir="2700000" algn="tl">
                    <a:srgbClr val="000000">
                      <a:alpha val="43137"/>
                    </a:srgbClr>
                  </a:outerShdw>
                </a:effectLst>
              </a:rPr>
              <a:t>(</a:t>
            </a:r>
            <a:r>
              <a:rPr lang="en-US" sz="900" dirty="0" err="1">
                <a:effectLst>
                  <a:outerShdw blurRad="38100" dist="38100" dir="2700000" algn="tl">
                    <a:srgbClr val="000000">
                      <a:alpha val="43137"/>
                    </a:srgbClr>
                  </a:outerShdw>
                </a:effectLst>
              </a:rPr>
              <a:t>bergejolak</a:t>
            </a:r>
            <a:r>
              <a:rPr lang="en-US" sz="900" dirty="0">
                <a:effectLst>
                  <a:outerShdw blurRad="38100" dist="38100" dir="2700000" algn="tl">
                    <a:srgbClr val="000000">
                      <a:alpha val="43137"/>
                    </a:srgbClr>
                  </a:outerShdw>
                </a:effectLst>
              </a:rPr>
              <a:t>)</a:t>
            </a:r>
            <a:endParaRPr lang="en-US" sz="2000" dirty="0">
              <a:effectLst>
                <a:outerShdw blurRad="38100" dist="38100" dir="2700000" algn="tl">
                  <a:srgbClr val="000000">
                    <a:alpha val="43137"/>
                  </a:srgbClr>
                </a:outerShdw>
              </a:effectLst>
            </a:endParaRPr>
          </a:p>
        </p:txBody>
      </p:sp>
      <p:sp>
        <p:nvSpPr>
          <p:cNvPr id="2" name="Rectangle 1"/>
          <p:cNvSpPr/>
          <p:nvPr/>
        </p:nvSpPr>
        <p:spPr>
          <a:xfrm>
            <a:off x="2473905" y="6294611"/>
            <a:ext cx="7202614" cy="523220"/>
          </a:xfrm>
          <a:prstGeom prst="rect">
            <a:avLst/>
          </a:prstGeom>
          <a:noFill/>
        </p:spPr>
        <p:txBody>
          <a:bodyPr wrap="none" lIns="91440" tIns="45720" rIns="91440" bIns="45720">
            <a:spAutoFit/>
          </a:bodyPr>
          <a:lstStyle/>
          <a:p>
            <a:pPr algn="ctr"/>
            <a:r>
              <a:rPr lang="en-US" sz="2800" dirty="0" smtClean="0">
                <a:ln w="22225">
                  <a:solidFill>
                    <a:schemeClr val="accent2"/>
                  </a:solidFill>
                  <a:prstDash val="solid"/>
                </a:ln>
                <a:solidFill>
                  <a:schemeClr val="accent2">
                    <a:lumMod val="40000"/>
                    <a:lumOff val="60000"/>
                  </a:schemeClr>
                </a:solidFill>
              </a:rPr>
              <a:t>EVOLUTION OF COMPETITIVE DOMAINS</a:t>
            </a:r>
            <a:endParaRPr lang="en-US" sz="2800" dirty="0">
              <a:ln w="22225">
                <a:solidFill>
                  <a:schemeClr val="accent2"/>
                </a:solidFill>
                <a:prstDash val="solid"/>
              </a:ln>
              <a:solidFill>
                <a:schemeClr val="accent2">
                  <a:lumMod val="40000"/>
                  <a:lumOff val="60000"/>
                </a:schemeClr>
              </a:solidFill>
            </a:endParaRPr>
          </a:p>
        </p:txBody>
      </p:sp>
      <p:sp>
        <p:nvSpPr>
          <p:cNvPr id="3" name="Arc 2"/>
          <p:cNvSpPr/>
          <p:nvPr/>
        </p:nvSpPr>
        <p:spPr>
          <a:xfrm>
            <a:off x="3048452" y="1568991"/>
            <a:ext cx="5943147" cy="3581400"/>
          </a:xfrm>
          <a:prstGeom prst="arc">
            <a:avLst>
              <a:gd name="adj1" fmla="val 16200000"/>
              <a:gd name="adj2" fmla="val 18973757"/>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5" name="Arc 24"/>
          <p:cNvSpPr/>
          <p:nvPr/>
        </p:nvSpPr>
        <p:spPr>
          <a:xfrm>
            <a:off x="3048000" y="1553496"/>
            <a:ext cx="5943147" cy="3581400"/>
          </a:xfrm>
          <a:prstGeom prst="arc">
            <a:avLst>
              <a:gd name="adj1" fmla="val 20296299"/>
              <a:gd name="adj2" fmla="val 451428"/>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6" name="Arc 25"/>
          <p:cNvSpPr/>
          <p:nvPr/>
        </p:nvSpPr>
        <p:spPr>
          <a:xfrm>
            <a:off x="3048453" y="1553496"/>
            <a:ext cx="5943147" cy="3581400"/>
          </a:xfrm>
          <a:prstGeom prst="arc">
            <a:avLst>
              <a:gd name="adj1" fmla="val 1647175"/>
              <a:gd name="adj2" fmla="val 315859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7" name="Arc 26"/>
          <p:cNvSpPr/>
          <p:nvPr/>
        </p:nvSpPr>
        <p:spPr>
          <a:xfrm>
            <a:off x="3053373" y="1558416"/>
            <a:ext cx="5943147" cy="3581400"/>
          </a:xfrm>
          <a:prstGeom prst="arc">
            <a:avLst>
              <a:gd name="adj1" fmla="val 4523030"/>
              <a:gd name="adj2" fmla="val 6131917"/>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8" name="Arc 27"/>
          <p:cNvSpPr/>
          <p:nvPr/>
        </p:nvSpPr>
        <p:spPr>
          <a:xfrm>
            <a:off x="3058293" y="1563336"/>
            <a:ext cx="5943147" cy="3581400"/>
          </a:xfrm>
          <a:prstGeom prst="arc">
            <a:avLst>
              <a:gd name="adj1" fmla="val 7764534"/>
              <a:gd name="adj2" fmla="val 9425238"/>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9" name="Arc 28"/>
          <p:cNvSpPr/>
          <p:nvPr/>
        </p:nvSpPr>
        <p:spPr>
          <a:xfrm>
            <a:off x="3066038" y="1576755"/>
            <a:ext cx="5943147" cy="3581400"/>
          </a:xfrm>
          <a:prstGeom prst="arc">
            <a:avLst>
              <a:gd name="adj1" fmla="val 10464329"/>
              <a:gd name="adj2" fmla="val 1277193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30" name="Arc 29"/>
          <p:cNvSpPr/>
          <p:nvPr/>
        </p:nvSpPr>
        <p:spPr>
          <a:xfrm>
            <a:off x="3060173" y="1588475"/>
            <a:ext cx="5943147" cy="3581400"/>
          </a:xfrm>
          <a:prstGeom prst="arc">
            <a:avLst>
              <a:gd name="adj1" fmla="val 13526854"/>
              <a:gd name="adj2" fmla="val 15167342"/>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Tree>
  </p:cSld>
  <p:clrMapOvr>
    <a:masterClrMapping/>
  </p:clrMapOvr>
  <p:transition spd="slow">
    <p:push/>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7" name="Rectangle 17"/>
          <p:cNvSpPr>
            <a:spLocks noChangeArrowheads="1"/>
          </p:cNvSpPr>
          <p:nvPr/>
        </p:nvSpPr>
        <p:spPr bwMode="auto">
          <a:xfrm>
            <a:off x="-34413" y="6103947"/>
            <a:ext cx="4682613" cy="707886"/>
          </a:xfrm>
          <a:prstGeom prst="rect">
            <a:avLst/>
          </a:prstGeom>
          <a:solidFill>
            <a:srgbClr val="438E00"/>
          </a:solidFill>
          <a:ln>
            <a:noFill/>
          </a:ln>
          <a:effectLst>
            <a:outerShdw dist="107763" dir="18900000" algn="ctr" rotWithShape="0">
              <a:schemeClr val="bg2">
                <a:alpha val="50000"/>
              </a:schemeClr>
            </a:outerShdw>
          </a:effectLst>
          <a:extLst>
            <a:ext uri="{91240B29-F687-4F45-9708-019B960494DF}">
              <a14:hiddenLine xmlns:a14="http://schemas.microsoft.com/office/drawing/2010/main" xmlns="" w="12700">
                <a:solidFill>
                  <a:schemeClr val="tx1"/>
                </a:solidFill>
                <a:miter lim="800000"/>
                <a:headEnd/>
                <a:tailEnd/>
              </a14:hiddenLine>
            </a:ext>
          </a:extLst>
        </p:spPr>
        <p:txBody>
          <a:bodyPr wrap="square" anchor="ctr">
            <a:spAutoFit/>
          </a:bodyPr>
          <a:lstStyle/>
          <a:p>
            <a:pPr algn="ctr"/>
            <a:r>
              <a:rPr lang="en-US" sz="2000" dirty="0" smtClean="0">
                <a:solidFill>
                  <a:srgbClr val="FFFF00"/>
                </a:solidFill>
                <a:effectLst>
                  <a:outerShdw blurRad="38100" dist="38100" dir="2700000" algn="tl">
                    <a:srgbClr val="000000">
                      <a:alpha val="43137"/>
                    </a:srgbClr>
                  </a:outerShdw>
                </a:effectLst>
                <a:latin typeface="Kabel Bk BT" pitchFamily="34" charset="0"/>
                <a:cs typeface="Times New Roman" panose="02020603050405020304" pitchFamily="18" charset="0"/>
              </a:rPr>
              <a:t>FRAMEWORK OF TECHNOLOGY EMERGENCE ANALYSIS</a:t>
            </a:r>
            <a:endParaRPr lang="en-US" sz="3200" dirty="0">
              <a:solidFill>
                <a:srgbClr val="FFFF00"/>
              </a:solidFill>
              <a:effectLst>
                <a:outerShdw blurRad="38100" dist="38100" dir="2700000" algn="tl">
                  <a:srgbClr val="000000">
                    <a:alpha val="43137"/>
                  </a:srgbClr>
                </a:outerShdw>
              </a:effectLst>
              <a:latin typeface="Times New Roman" panose="02020603050405020304" pitchFamily="18" charset="0"/>
            </a:endParaRPr>
          </a:p>
        </p:txBody>
      </p:sp>
      <p:sp>
        <p:nvSpPr>
          <p:cNvPr id="122896" name="Oval 16"/>
          <p:cNvSpPr>
            <a:spLocks noChangeArrowheads="1"/>
          </p:cNvSpPr>
          <p:nvPr/>
        </p:nvSpPr>
        <p:spPr bwMode="auto">
          <a:xfrm>
            <a:off x="4774124" y="1013559"/>
            <a:ext cx="2830513" cy="2019300"/>
          </a:xfrm>
          <a:prstGeom prst="ellipse">
            <a:avLst/>
          </a:prstGeom>
          <a:ln>
            <a:headEnd/>
            <a:tailEnd/>
          </a:ln>
        </p:spPr>
        <p:style>
          <a:lnRef idx="0">
            <a:schemeClr val="accent4"/>
          </a:lnRef>
          <a:fillRef idx="3">
            <a:schemeClr val="accent4"/>
          </a:fillRef>
          <a:effectRef idx="3">
            <a:schemeClr val="accent4"/>
          </a:effectRef>
          <a:fontRef idx="minor">
            <a:schemeClr val="lt1"/>
          </a:fontRef>
        </p:style>
        <p:txBody>
          <a:bodyPr/>
          <a:lstStyle/>
          <a:p>
            <a:endParaRPr lang="en-US">
              <a:solidFill>
                <a:srgbClr val="CC00CC"/>
              </a:solidFill>
            </a:endParaRPr>
          </a:p>
        </p:txBody>
      </p:sp>
      <p:sp>
        <p:nvSpPr>
          <p:cNvPr id="122895" name="Text Box 15"/>
          <p:cNvSpPr txBox="1">
            <a:spLocks noChangeArrowheads="1"/>
          </p:cNvSpPr>
          <p:nvPr/>
        </p:nvSpPr>
        <p:spPr bwMode="auto">
          <a:xfrm>
            <a:off x="4799012" y="1295400"/>
            <a:ext cx="2820988" cy="2058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1600" b="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Technical Economic</a:t>
            </a:r>
            <a:endParaRPr lang="en-US" sz="1500" b="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ndParaRPr>
          </a:p>
          <a:p>
            <a:pPr algn="ctr"/>
            <a:r>
              <a:rPr lang="en-US" sz="1600" b="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Activities</a:t>
            </a:r>
            <a:endParaRPr lang="en-US" sz="1500" b="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ndParaRPr>
          </a:p>
          <a:p>
            <a:pPr algn="ctr"/>
            <a:r>
              <a:rPr lang="en-US" sz="1600" b="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Applied R&amp;D Testing</a:t>
            </a:r>
            <a:endParaRPr lang="en-US" sz="1500" b="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ndParaRPr>
          </a:p>
          <a:p>
            <a:pPr algn="ctr"/>
            <a:r>
              <a:rPr lang="en-US" sz="1600" b="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Manufacturing</a:t>
            </a:r>
            <a:endParaRPr lang="en-US" sz="1500" b="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ndParaRPr>
          </a:p>
          <a:p>
            <a:pPr algn="ctr"/>
            <a:r>
              <a:rPr lang="en-US" sz="1600" b="0" dirty="0" smtClean="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Marketing </a:t>
            </a:r>
            <a:r>
              <a:rPr lang="en-US" sz="1600" b="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&amp; Distribution</a:t>
            </a:r>
            <a:endParaRPr lang="en-US" sz="3200" b="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ndParaRPr>
          </a:p>
        </p:txBody>
      </p:sp>
      <p:sp>
        <p:nvSpPr>
          <p:cNvPr id="122893" name="Oval 13"/>
          <p:cNvSpPr>
            <a:spLocks noChangeArrowheads="1"/>
          </p:cNvSpPr>
          <p:nvPr/>
        </p:nvSpPr>
        <p:spPr bwMode="auto">
          <a:xfrm>
            <a:off x="2590801" y="3352800"/>
            <a:ext cx="2830513" cy="2019300"/>
          </a:xfrm>
          <a:prstGeom prst="ellipse">
            <a:avLst/>
          </a:prstGeom>
          <a:ln>
            <a:headEnd/>
            <a:tailEnd/>
          </a:ln>
        </p:spPr>
        <p:style>
          <a:lnRef idx="0">
            <a:schemeClr val="accent6"/>
          </a:lnRef>
          <a:fillRef idx="3">
            <a:schemeClr val="accent6"/>
          </a:fillRef>
          <a:effectRef idx="3">
            <a:schemeClr val="accent6"/>
          </a:effectRef>
          <a:fontRef idx="minor">
            <a:schemeClr val="lt1"/>
          </a:fontRef>
        </p:style>
        <p:txBody>
          <a:bodyPr/>
          <a:lstStyle/>
          <a:p>
            <a:endParaRPr lang="en-US">
              <a:solidFill>
                <a:srgbClr val="CC00CC"/>
              </a:solidFill>
            </a:endParaRPr>
          </a:p>
        </p:txBody>
      </p:sp>
      <p:sp>
        <p:nvSpPr>
          <p:cNvPr id="122892" name="Text Box 12"/>
          <p:cNvSpPr txBox="1">
            <a:spLocks noChangeArrowheads="1"/>
          </p:cNvSpPr>
          <p:nvPr/>
        </p:nvSpPr>
        <p:spPr bwMode="auto">
          <a:xfrm>
            <a:off x="2346325" y="4075112"/>
            <a:ext cx="3319464" cy="1296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1600" b="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Resource Endowments</a:t>
            </a:r>
            <a:endParaRPr lang="en-US" sz="1600" b="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ndParaRPr>
          </a:p>
          <a:p>
            <a:pPr algn="ctr"/>
            <a:r>
              <a:rPr lang="en-US" sz="1600" b="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Basic </a:t>
            </a:r>
            <a:r>
              <a:rPr lang="en-US" sz="1600" b="0" dirty="0" smtClean="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Science Finance</a:t>
            </a:r>
            <a:endParaRPr lang="en-US" sz="1600" b="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ndParaRPr>
          </a:p>
          <a:p>
            <a:pPr algn="ctr"/>
            <a:r>
              <a:rPr lang="en-US" sz="1600" b="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Competent Labor</a:t>
            </a:r>
            <a:endParaRPr lang="en-US" sz="3200" b="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ndParaRPr>
          </a:p>
        </p:txBody>
      </p:sp>
      <p:sp>
        <p:nvSpPr>
          <p:cNvPr id="122890" name="Oval 10"/>
          <p:cNvSpPr>
            <a:spLocks noChangeArrowheads="1"/>
          </p:cNvSpPr>
          <p:nvPr/>
        </p:nvSpPr>
        <p:spPr bwMode="auto">
          <a:xfrm>
            <a:off x="6849872" y="3410309"/>
            <a:ext cx="2830513" cy="2019300"/>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lstStyle/>
          <a:p>
            <a:endParaRPr lang="en-US">
              <a:solidFill>
                <a:srgbClr val="CC00CC"/>
              </a:solidFill>
            </a:endParaRPr>
          </a:p>
        </p:txBody>
      </p:sp>
      <p:sp>
        <p:nvSpPr>
          <p:cNvPr id="122887" name="Line 7"/>
          <p:cNvSpPr>
            <a:spLocks noChangeShapeType="1"/>
          </p:cNvSpPr>
          <p:nvPr/>
        </p:nvSpPr>
        <p:spPr bwMode="auto">
          <a:xfrm flipV="1">
            <a:off x="4035426" y="2621755"/>
            <a:ext cx="993774" cy="706259"/>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a:solidFill>
                <a:srgbClr val="CC00CC"/>
              </a:solidFill>
            </a:endParaRPr>
          </a:p>
        </p:txBody>
      </p:sp>
      <p:sp>
        <p:nvSpPr>
          <p:cNvPr id="122886" name="Line 6"/>
          <p:cNvSpPr>
            <a:spLocks noChangeShapeType="1"/>
          </p:cNvSpPr>
          <p:nvPr/>
        </p:nvSpPr>
        <p:spPr bwMode="auto">
          <a:xfrm>
            <a:off x="7391401" y="2514600"/>
            <a:ext cx="992188" cy="780256"/>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a:solidFill>
                <a:srgbClr val="CC00CC"/>
              </a:solidFill>
            </a:endParaRPr>
          </a:p>
        </p:txBody>
      </p:sp>
      <p:sp>
        <p:nvSpPr>
          <p:cNvPr id="122885" name="Line 5"/>
          <p:cNvSpPr>
            <a:spLocks noChangeShapeType="1"/>
          </p:cNvSpPr>
          <p:nvPr/>
        </p:nvSpPr>
        <p:spPr bwMode="auto">
          <a:xfrm>
            <a:off x="5421314" y="4495800"/>
            <a:ext cx="1428558" cy="0"/>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a:solidFill>
                <a:srgbClr val="CC00CC"/>
              </a:solidFill>
            </a:endParaRPr>
          </a:p>
        </p:txBody>
      </p:sp>
      <p:sp>
        <p:nvSpPr>
          <p:cNvPr id="122889" name="Text Box 9"/>
          <p:cNvSpPr txBox="1">
            <a:spLocks noChangeArrowheads="1"/>
          </p:cNvSpPr>
          <p:nvPr/>
        </p:nvSpPr>
        <p:spPr bwMode="auto">
          <a:xfrm>
            <a:off x="7046940" y="4343400"/>
            <a:ext cx="2325660" cy="310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tIns="0" bIns="0" numCol="1" anchor="ctr" anchorCtr="1">
            <a:noAutofit/>
          </a:bodyPr>
          <a:lstStyle/>
          <a:p>
            <a:pPr algn="ctr"/>
            <a:r>
              <a:rPr lang="en-US" sz="1600" b="0" dirty="0" smtClean="0">
                <a:ln w="0"/>
                <a:effectLst>
                  <a:outerShdw blurRad="38100" dist="19050" dir="2700000" algn="tl" rotWithShape="0">
                    <a:schemeClr val="tx1">
                      <a:alpha val="40000"/>
                    </a:schemeClr>
                  </a:outerShdw>
                </a:effectLst>
                <a:latin typeface="Times New Roman" panose="02020603050405020304" pitchFamily="18" charset="0"/>
                <a:cs typeface="Times New Roman" panose="02020603050405020304" pitchFamily="18" charset="0"/>
              </a:rPr>
              <a:t>Institutional Arrangement Legitimation Regulation Standards</a:t>
            </a:r>
            <a:endParaRPr lang="en-US" sz="3200" b="0" dirty="0">
              <a:ln w="0"/>
              <a:effectLst>
                <a:outerShdw blurRad="38100" dist="19050" dir="2700000" algn="tl" rotWithShape="0">
                  <a:schemeClr val="tx1">
                    <a:alpha val="40000"/>
                  </a:schemeClr>
                </a:outerShdw>
              </a:effectLst>
              <a:latin typeface="Times New Roman" panose="02020603050405020304" pitchFamily="18" charset="0"/>
            </a:endParaRPr>
          </a:p>
        </p:txBody>
      </p:sp>
    </p:spTree>
  </p:cSld>
  <p:clrMapOvr>
    <a:masterClrMapping/>
  </p:clrMapOvr>
  <p:transition spd="slow">
    <p:push/>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673510" y="228600"/>
            <a:ext cx="8536623" cy="1507067"/>
          </a:xfrm>
        </p:spPr>
        <p:txBody>
          <a:bodyPr/>
          <a:lstStyle/>
          <a:p>
            <a:r>
              <a:rPr lang="en-US" b="1" i="1" dirty="0" smtClean="0">
                <a:effectLst>
                  <a:outerShdw blurRad="38100" dist="38100" dir="2700000" algn="tl">
                    <a:srgbClr val="000000">
                      <a:alpha val="43137"/>
                    </a:srgbClr>
                  </a:outerShdw>
                </a:effectLst>
              </a:rPr>
              <a:t>GLOBALIZATION</a:t>
            </a:r>
            <a:endParaRPr lang="en-US" b="1" i="1" dirty="0">
              <a:effectLst>
                <a:outerShdw blurRad="38100" dist="38100" dir="2700000" algn="tl">
                  <a:srgbClr val="000000">
                    <a:alpha val="43137"/>
                  </a:srgbClr>
                </a:outerShdw>
              </a:effectLst>
            </a:endParaRPr>
          </a:p>
        </p:txBody>
      </p:sp>
      <p:sp>
        <p:nvSpPr>
          <p:cNvPr id="123907" name="Rectangle 3"/>
          <p:cNvSpPr>
            <a:spLocks noGrp="1" noChangeArrowheads="1"/>
          </p:cNvSpPr>
          <p:nvPr>
            <p:ph idx="1"/>
          </p:nvPr>
        </p:nvSpPr>
        <p:spPr>
          <a:xfrm>
            <a:off x="228600" y="1735667"/>
            <a:ext cx="11277600" cy="4961194"/>
          </a:xfrm>
        </p:spPr>
        <p:txBody>
          <a:bodyPr>
            <a:noAutofit/>
          </a:bodyPr>
          <a:lstStyle/>
          <a:p>
            <a:pPr marL="0" indent="0">
              <a:lnSpc>
                <a:spcPct val="90000"/>
              </a:lnSpc>
              <a:buNone/>
            </a:pPr>
            <a:r>
              <a:rPr lang="en-US" sz="2400" b="1" dirty="0" smtClean="0">
                <a:solidFill>
                  <a:srgbClr val="FFFF00"/>
                </a:solidFill>
                <a:effectLst>
                  <a:outerShdw blurRad="38100" dist="38100" dir="2700000" algn="tl">
                    <a:srgbClr val="000000">
                      <a:alpha val="43137"/>
                    </a:srgbClr>
                  </a:outerShdw>
                </a:effectLst>
              </a:rPr>
              <a:t>The scope of competition is increasingly global:</a:t>
            </a:r>
            <a:endParaRPr lang="en-US" sz="2400" b="1" dirty="0">
              <a:solidFill>
                <a:srgbClr val="FFFF00"/>
              </a:solidFill>
              <a:effectLst>
                <a:outerShdw blurRad="38100" dist="38100" dir="2700000" algn="tl">
                  <a:srgbClr val="000000">
                    <a:alpha val="43137"/>
                  </a:srgbClr>
                </a:outerShdw>
              </a:effectLst>
            </a:endParaRPr>
          </a:p>
          <a:p>
            <a:pPr marL="1066800" lvl="1" indent="-609600">
              <a:lnSpc>
                <a:spcPct val="90000"/>
              </a:lnSpc>
            </a:pPr>
            <a:r>
              <a:rPr lang="en-US" sz="2400" b="1" dirty="0" smtClean="0">
                <a:solidFill>
                  <a:srgbClr val="FFFF00"/>
                </a:solidFill>
                <a:effectLst>
                  <a:outerShdw blurRad="38100" dist="38100" dir="2700000" algn="tl">
                    <a:srgbClr val="000000">
                      <a:alpha val="43137"/>
                    </a:srgbClr>
                  </a:outerShdw>
                </a:effectLst>
              </a:rPr>
              <a:t>Competitors from all over the world can potentially compete on many technological battlegrounds. </a:t>
            </a:r>
            <a:endParaRPr lang="en-US" sz="2400" b="1" dirty="0">
              <a:solidFill>
                <a:srgbClr val="FFFF00"/>
              </a:solidFill>
              <a:effectLst>
                <a:outerShdw blurRad="38100" dist="38100" dir="2700000" algn="tl">
                  <a:srgbClr val="000000">
                    <a:alpha val="43137"/>
                  </a:srgbClr>
                </a:outerShdw>
              </a:effectLst>
            </a:endParaRPr>
          </a:p>
          <a:p>
            <a:pPr marL="1066800" lvl="1" indent="-609600">
              <a:lnSpc>
                <a:spcPct val="90000"/>
              </a:lnSpc>
            </a:pPr>
            <a:r>
              <a:rPr lang="en-US" sz="2400" b="1" dirty="0" smtClean="0">
                <a:solidFill>
                  <a:srgbClr val="FFFF00"/>
                </a:solidFill>
                <a:effectLst>
                  <a:outerShdw blurRad="38100" dist="38100" dir="2700000" algn="tl">
                    <a:srgbClr val="000000">
                      <a:alpha val="43137"/>
                    </a:srgbClr>
                  </a:outerShdw>
                </a:effectLst>
              </a:rPr>
              <a:t>Technological competition is not confined to markets but extends to the institution milieu; institutions in different parts of the world follow different practices, regulations, and approaches. Knowing each one of them is a formidable task.</a:t>
            </a:r>
          </a:p>
          <a:p>
            <a:pPr marL="1066800" lvl="1" indent="-609600">
              <a:lnSpc>
                <a:spcPct val="90000"/>
              </a:lnSpc>
            </a:pPr>
            <a:r>
              <a:rPr lang="en-US" sz="2400" b="1" dirty="0" smtClean="0">
                <a:solidFill>
                  <a:srgbClr val="FFFF00"/>
                </a:solidFill>
                <a:effectLst>
                  <a:outerShdw blurRad="38100" dist="38100" dir="2700000" algn="tl">
                    <a:srgbClr val="000000">
                      <a:alpha val="43137"/>
                    </a:srgbClr>
                  </a:outerShdw>
                </a:effectLst>
              </a:rPr>
              <a:t>On the positive side, globalization has provided opportunities for rapidly acquiring collateral assets, because the number of possible alliances has increased considerably.</a:t>
            </a:r>
          </a:p>
          <a:p>
            <a:pPr marL="609600" indent="-609600">
              <a:lnSpc>
                <a:spcPct val="90000"/>
              </a:lnSpc>
            </a:pPr>
            <a:endParaRPr lang="en-US" sz="2400" b="1" dirty="0">
              <a:solidFill>
                <a:srgbClr val="FFFF00"/>
              </a:solidFill>
              <a:effectLst>
                <a:outerShdw blurRad="38100" dist="38100" dir="2700000" algn="tl">
                  <a:srgbClr val="000000">
                    <a:alpha val="43137"/>
                  </a:srgbClr>
                </a:outerShdw>
              </a:effectLst>
            </a:endParaRPr>
          </a:p>
        </p:txBody>
      </p:sp>
    </p:spTree>
  </p:cSld>
  <p:clrMapOvr>
    <a:masterClrMapping/>
  </p:clrMapOvr>
  <p:transition spd="slow">
    <p:pu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684389" y="381000"/>
            <a:ext cx="8536623" cy="1507067"/>
          </a:xfrm>
        </p:spPr>
        <p:txBody>
          <a:bodyPr/>
          <a:lstStyle/>
          <a:p>
            <a:pPr algn="l"/>
            <a:r>
              <a:rPr lang="en-US" sz="3600" b="1" i="1" dirty="0" smtClean="0">
                <a:effectLst>
                  <a:outerShdw blurRad="38100" dist="38100" dir="2700000" algn="tl">
                    <a:srgbClr val="000000">
                      <a:alpha val="43137"/>
                    </a:srgbClr>
                  </a:outerShdw>
                </a:effectLst>
              </a:rPr>
              <a:t>TIME COMPRESSION </a:t>
            </a:r>
            <a:endParaRPr lang="en-US" sz="3600" b="1" i="1" dirty="0">
              <a:effectLst>
                <a:outerShdw blurRad="38100" dist="38100" dir="2700000" algn="tl">
                  <a:srgbClr val="000000">
                    <a:alpha val="43137"/>
                  </a:srgbClr>
                </a:outerShdw>
              </a:effectLst>
            </a:endParaRPr>
          </a:p>
        </p:txBody>
      </p:sp>
      <p:sp>
        <p:nvSpPr>
          <p:cNvPr id="124931" name="Rectangle 3"/>
          <p:cNvSpPr>
            <a:spLocks noGrp="1" noChangeArrowheads="1"/>
          </p:cNvSpPr>
          <p:nvPr>
            <p:ph idx="1"/>
          </p:nvPr>
        </p:nvSpPr>
        <p:spPr/>
        <p:txBody>
          <a:bodyPr>
            <a:normAutofit/>
          </a:bodyPr>
          <a:lstStyle/>
          <a:p>
            <a:r>
              <a:rPr lang="en-US" sz="2800" b="1" dirty="0" err="1">
                <a:solidFill>
                  <a:srgbClr val="FFFF00"/>
                </a:solidFill>
                <a:effectLst>
                  <a:outerShdw blurRad="38100" dist="38100" dir="2700000" algn="tl">
                    <a:srgbClr val="000000">
                      <a:alpha val="43137"/>
                    </a:srgbClr>
                  </a:outerShdw>
                </a:effectLst>
              </a:rPr>
              <a:t>Membutuhkan</a:t>
            </a:r>
            <a:r>
              <a:rPr lang="en-US" sz="2800" b="1" dirty="0">
                <a:solidFill>
                  <a:srgbClr val="FFFF00"/>
                </a:solidFill>
                <a:effectLst>
                  <a:outerShdw blurRad="38100" dist="38100" dir="2700000" algn="tl">
                    <a:srgbClr val="000000">
                      <a:alpha val="43137"/>
                    </a:srgbClr>
                  </a:outerShdw>
                </a:effectLst>
              </a:rPr>
              <a:t> </a:t>
            </a:r>
            <a:r>
              <a:rPr lang="en-US" sz="2800" b="1" dirty="0" err="1">
                <a:solidFill>
                  <a:srgbClr val="FFFF00"/>
                </a:solidFill>
                <a:effectLst>
                  <a:outerShdw blurRad="38100" dist="38100" dir="2700000" algn="tl">
                    <a:srgbClr val="000000">
                      <a:alpha val="43137"/>
                    </a:srgbClr>
                  </a:outerShdw>
                </a:effectLst>
              </a:rPr>
              <a:t>respon</a:t>
            </a:r>
            <a:r>
              <a:rPr lang="en-US" sz="2800" b="1" dirty="0">
                <a:solidFill>
                  <a:srgbClr val="FFFF00"/>
                </a:solidFill>
                <a:effectLst>
                  <a:outerShdw blurRad="38100" dist="38100" dir="2700000" algn="tl">
                    <a:srgbClr val="000000">
                      <a:alpha val="43137"/>
                    </a:srgbClr>
                  </a:outerShdw>
                </a:effectLst>
              </a:rPr>
              <a:t> yang </a:t>
            </a:r>
            <a:r>
              <a:rPr lang="en-US" sz="2800" b="1" dirty="0" err="1">
                <a:solidFill>
                  <a:srgbClr val="FFFF00"/>
                </a:solidFill>
                <a:effectLst>
                  <a:outerShdw blurRad="38100" dist="38100" dir="2700000" algn="tl">
                    <a:srgbClr val="000000">
                      <a:alpha val="43137"/>
                    </a:srgbClr>
                  </a:outerShdw>
                </a:effectLst>
              </a:rPr>
              <a:t>cepat</a:t>
            </a:r>
            <a:r>
              <a:rPr lang="en-US" sz="2800" b="1" dirty="0">
                <a:solidFill>
                  <a:srgbClr val="FFFF00"/>
                </a:solidFill>
                <a:effectLst>
                  <a:outerShdw blurRad="38100" dist="38100" dir="2700000" algn="tl">
                    <a:srgbClr val="000000">
                      <a:alpha val="43137"/>
                    </a:srgbClr>
                  </a:outerShdw>
                </a:effectLst>
              </a:rPr>
              <a:t> </a:t>
            </a:r>
            <a:r>
              <a:rPr lang="en-US" sz="2800" b="1" dirty="0" err="1">
                <a:solidFill>
                  <a:srgbClr val="FFFF00"/>
                </a:solidFill>
                <a:effectLst>
                  <a:outerShdw blurRad="38100" dist="38100" dir="2700000" algn="tl">
                    <a:srgbClr val="000000">
                      <a:alpha val="43137"/>
                    </a:srgbClr>
                  </a:outerShdw>
                </a:effectLst>
              </a:rPr>
              <a:t>dalam</a:t>
            </a:r>
            <a:r>
              <a:rPr lang="en-US" sz="2800" b="1" dirty="0">
                <a:solidFill>
                  <a:srgbClr val="FFFF00"/>
                </a:solidFill>
                <a:effectLst>
                  <a:outerShdw blurRad="38100" dist="38100" dir="2700000" algn="tl">
                    <a:srgbClr val="000000">
                      <a:alpha val="43137"/>
                    </a:srgbClr>
                  </a:outerShdw>
                </a:effectLst>
              </a:rPr>
              <a:t> </a:t>
            </a:r>
            <a:r>
              <a:rPr lang="en-US" sz="2800" b="1" dirty="0" err="1">
                <a:solidFill>
                  <a:srgbClr val="FFFF00"/>
                </a:solidFill>
                <a:effectLst>
                  <a:outerShdw blurRad="38100" dist="38100" dir="2700000" algn="tl">
                    <a:srgbClr val="000000">
                      <a:alpha val="43137"/>
                    </a:srgbClr>
                  </a:outerShdw>
                </a:effectLst>
              </a:rPr>
              <a:t>persaingan</a:t>
            </a:r>
            <a:r>
              <a:rPr lang="en-US" sz="2800" b="1" dirty="0">
                <a:solidFill>
                  <a:srgbClr val="FFFF00"/>
                </a:solidFill>
                <a:effectLst>
                  <a:outerShdw blurRad="38100" dist="38100" dir="2700000" algn="tl">
                    <a:srgbClr val="000000">
                      <a:alpha val="43137"/>
                    </a:srgbClr>
                  </a:outerShdw>
                </a:effectLst>
              </a:rPr>
              <a:t> </a:t>
            </a:r>
            <a:r>
              <a:rPr lang="en-US" sz="2800" b="1" dirty="0" err="1">
                <a:solidFill>
                  <a:srgbClr val="FFFF00"/>
                </a:solidFill>
                <a:effectLst>
                  <a:outerShdw blurRad="38100" dist="38100" dir="2700000" algn="tl">
                    <a:srgbClr val="000000">
                      <a:alpha val="43137"/>
                    </a:srgbClr>
                  </a:outerShdw>
                </a:effectLst>
              </a:rPr>
              <a:t>antar</a:t>
            </a:r>
            <a:r>
              <a:rPr lang="en-US" sz="2800" b="1" dirty="0">
                <a:solidFill>
                  <a:srgbClr val="FFFF00"/>
                </a:solidFill>
                <a:effectLst>
                  <a:outerShdw blurRad="38100" dist="38100" dir="2700000" algn="tl">
                    <a:srgbClr val="000000">
                      <a:alpha val="43137"/>
                    </a:srgbClr>
                  </a:outerShdw>
                </a:effectLst>
              </a:rPr>
              <a:t> </a:t>
            </a:r>
            <a:r>
              <a:rPr lang="en-US" sz="2800" b="1" dirty="0" err="1">
                <a:solidFill>
                  <a:srgbClr val="FFFF00"/>
                </a:solidFill>
                <a:effectLst>
                  <a:outerShdw blurRad="38100" dist="38100" dir="2700000" algn="tl">
                    <a:srgbClr val="000000">
                      <a:alpha val="43137"/>
                    </a:srgbClr>
                  </a:outerShdw>
                </a:effectLst>
              </a:rPr>
              <a:t>perusahaan</a:t>
            </a:r>
            <a:r>
              <a:rPr lang="en-US" sz="2800" b="1" dirty="0">
                <a:solidFill>
                  <a:srgbClr val="FFFF00"/>
                </a:solidFill>
                <a:effectLst>
                  <a:outerShdw blurRad="38100" dist="38100" dir="2700000" algn="tl">
                    <a:srgbClr val="000000">
                      <a:alpha val="43137"/>
                    </a:srgbClr>
                  </a:outerShdw>
                </a:effectLst>
              </a:rPr>
              <a:t>.</a:t>
            </a:r>
          </a:p>
        </p:txBody>
      </p:sp>
    </p:spTree>
  </p:cSld>
  <p:clrMapOvr>
    <a:masterClrMapping/>
  </p:clrMapOvr>
  <p:transition spd="slow">
    <p:push/>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713887" y="381000"/>
            <a:ext cx="8536623" cy="1507067"/>
          </a:xfrm>
        </p:spPr>
        <p:txBody>
          <a:bodyPr>
            <a:normAutofit/>
          </a:bodyPr>
          <a:lstStyle/>
          <a:p>
            <a:pPr algn="l"/>
            <a:r>
              <a:rPr lang="en-US" b="1" i="1" dirty="0" smtClean="0">
                <a:effectLst>
                  <a:outerShdw blurRad="38100" dist="38100" dir="2700000" algn="tl">
                    <a:srgbClr val="000000">
                      <a:alpha val="43137"/>
                    </a:srgbClr>
                  </a:outerShdw>
                </a:effectLst>
              </a:rPr>
              <a:t>TECHNOLOGY INTEGRATION</a:t>
            </a:r>
            <a:endParaRPr lang="en-US" b="1" i="1" dirty="0">
              <a:effectLst>
                <a:outerShdw blurRad="38100" dist="38100" dir="2700000" algn="tl">
                  <a:srgbClr val="000000">
                    <a:alpha val="43137"/>
                  </a:srgbClr>
                </a:outerShdw>
              </a:effectLst>
            </a:endParaRPr>
          </a:p>
        </p:txBody>
      </p:sp>
      <p:sp>
        <p:nvSpPr>
          <p:cNvPr id="125955" name="Rectangle 3"/>
          <p:cNvSpPr>
            <a:spLocks noGrp="1" noChangeArrowheads="1"/>
          </p:cNvSpPr>
          <p:nvPr>
            <p:ph idx="1"/>
          </p:nvPr>
        </p:nvSpPr>
        <p:spPr/>
        <p:txBody>
          <a:bodyPr>
            <a:normAutofit/>
          </a:bodyPr>
          <a:lstStyle/>
          <a:p>
            <a:r>
              <a:rPr lang="en-US" sz="2800" b="1" dirty="0">
                <a:solidFill>
                  <a:srgbClr val="FFFF00"/>
                </a:solidFill>
                <a:effectLst>
                  <a:outerShdw blurRad="38100" dist="38100" dir="2700000" algn="tl">
                    <a:srgbClr val="000000">
                      <a:alpha val="43137"/>
                    </a:srgbClr>
                  </a:outerShdw>
                </a:effectLst>
              </a:rPr>
              <a:t>Perusahaan </a:t>
            </a:r>
            <a:r>
              <a:rPr lang="en-US" sz="2800" b="1" dirty="0" err="1">
                <a:solidFill>
                  <a:srgbClr val="FFFF00"/>
                </a:solidFill>
                <a:effectLst>
                  <a:outerShdw blurRad="38100" dist="38100" dir="2700000" algn="tl">
                    <a:srgbClr val="000000">
                      <a:alpha val="43137"/>
                    </a:srgbClr>
                  </a:outerShdw>
                </a:effectLst>
              </a:rPr>
              <a:t>kecil</a:t>
            </a:r>
            <a:r>
              <a:rPr lang="en-US" sz="2800" b="1" dirty="0">
                <a:solidFill>
                  <a:srgbClr val="FFFF00"/>
                </a:solidFill>
                <a:effectLst>
                  <a:outerShdw blurRad="38100" dist="38100" dir="2700000" algn="tl">
                    <a:srgbClr val="000000">
                      <a:alpha val="43137"/>
                    </a:srgbClr>
                  </a:outerShdw>
                </a:effectLst>
              </a:rPr>
              <a:t> </a:t>
            </a:r>
            <a:r>
              <a:rPr lang="en-US" sz="2800" b="1" dirty="0" err="1">
                <a:solidFill>
                  <a:srgbClr val="FFFF00"/>
                </a:solidFill>
                <a:effectLst>
                  <a:outerShdw blurRad="38100" dist="38100" dir="2700000" algn="tl">
                    <a:srgbClr val="000000">
                      <a:alpha val="43137"/>
                    </a:srgbClr>
                  </a:outerShdw>
                </a:effectLst>
              </a:rPr>
              <a:t>dapat</a:t>
            </a:r>
            <a:r>
              <a:rPr lang="en-US" sz="2800" b="1" dirty="0">
                <a:solidFill>
                  <a:srgbClr val="FFFF00"/>
                </a:solidFill>
                <a:effectLst>
                  <a:outerShdw blurRad="38100" dist="38100" dir="2700000" algn="tl">
                    <a:srgbClr val="000000">
                      <a:alpha val="43137"/>
                    </a:srgbClr>
                  </a:outerShdw>
                </a:effectLst>
              </a:rPr>
              <a:t> </a:t>
            </a:r>
            <a:r>
              <a:rPr lang="en-US" sz="2800" b="1" dirty="0" err="1">
                <a:solidFill>
                  <a:srgbClr val="FFFF00"/>
                </a:solidFill>
                <a:effectLst>
                  <a:outerShdw blurRad="38100" dist="38100" dir="2700000" algn="tl">
                    <a:srgbClr val="000000">
                      <a:alpha val="43137"/>
                    </a:srgbClr>
                  </a:outerShdw>
                </a:effectLst>
              </a:rPr>
              <a:t>bergabung</a:t>
            </a:r>
            <a:r>
              <a:rPr lang="en-US" sz="2800" b="1" dirty="0">
                <a:solidFill>
                  <a:srgbClr val="FFFF00"/>
                </a:solidFill>
                <a:effectLst>
                  <a:outerShdw blurRad="38100" dist="38100" dir="2700000" algn="tl">
                    <a:srgbClr val="000000">
                      <a:alpha val="43137"/>
                    </a:srgbClr>
                  </a:outerShdw>
                </a:effectLst>
              </a:rPr>
              <a:t> </a:t>
            </a:r>
            <a:r>
              <a:rPr lang="en-US" sz="2800" b="1" dirty="0" err="1">
                <a:solidFill>
                  <a:srgbClr val="FFFF00"/>
                </a:solidFill>
                <a:effectLst>
                  <a:outerShdw blurRad="38100" dist="38100" dir="2700000" algn="tl">
                    <a:srgbClr val="000000">
                      <a:alpha val="43137"/>
                    </a:srgbClr>
                  </a:outerShdw>
                </a:effectLst>
              </a:rPr>
              <a:t>dengan</a:t>
            </a:r>
            <a:r>
              <a:rPr lang="en-US" sz="2800" b="1" dirty="0">
                <a:solidFill>
                  <a:srgbClr val="FFFF00"/>
                </a:solidFill>
                <a:effectLst>
                  <a:outerShdw blurRad="38100" dist="38100" dir="2700000" algn="tl">
                    <a:srgbClr val="000000">
                      <a:alpha val="43137"/>
                    </a:srgbClr>
                  </a:outerShdw>
                </a:effectLst>
              </a:rPr>
              <a:t> yang </a:t>
            </a:r>
            <a:r>
              <a:rPr lang="en-US" sz="2800" b="1" dirty="0" err="1">
                <a:solidFill>
                  <a:srgbClr val="FFFF00"/>
                </a:solidFill>
                <a:effectLst>
                  <a:outerShdw blurRad="38100" dist="38100" dir="2700000" algn="tl">
                    <a:srgbClr val="000000">
                      <a:alpha val="43137"/>
                    </a:srgbClr>
                  </a:outerShdw>
                </a:effectLst>
              </a:rPr>
              <a:t>lebih</a:t>
            </a:r>
            <a:r>
              <a:rPr lang="en-US" sz="2800" b="1" dirty="0">
                <a:solidFill>
                  <a:srgbClr val="FFFF00"/>
                </a:solidFill>
                <a:effectLst>
                  <a:outerShdw blurRad="38100" dist="38100" dir="2700000" algn="tl">
                    <a:srgbClr val="000000">
                      <a:alpha val="43137"/>
                    </a:srgbClr>
                  </a:outerShdw>
                </a:effectLst>
              </a:rPr>
              <a:t> </a:t>
            </a:r>
            <a:r>
              <a:rPr lang="en-US" sz="2800" b="1" dirty="0" err="1">
                <a:solidFill>
                  <a:srgbClr val="FFFF00"/>
                </a:solidFill>
                <a:effectLst>
                  <a:outerShdw blurRad="38100" dist="38100" dir="2700000" algn="tl">
                    <a:srgbClr val="000000">
                      <a:alpha val="43137"/>
                    </a:srgbClr>
                  </a:outerShdw>
                </a:effectLst>
              </a:rPr>
              <a:t>besar</a:t>
            </a:r>
            <a:r>
              <a:rPr lang="en-US" sz="2800" b="1" dirty="0">
                <a:solidFill>
                  <a:srgbClr val="FFFF00"/>
                </a:solidFill>
                <a:effectLst>
                  <a:outerShdw blurRad="38100" dist="38100" dir="2700000" algn="tl">
                    <a:srgbClr val="000000">
                      <a:alpha val="43137"/>
                    </a:srgbClr>
                  </a:outerShdw>
                </a:effectLst>
              </a:rPr>
              <a:t> </a:t>
            </a:r>
            <a:r>
              <a:rPr lang="en-US" sz="2800" b="1" dirty="0" err="1">
                <a:solidFill>
                  <a:srgbClr val="FFFF00"/>
                </a:solidFill>
                <a:effectLst>
                  <a:outerShdw blurRad="38100" dist="38100" dir="2700000" algn="tl">
                    <a:srgbClr val="000000">
                      <a:alpha val="43137"/>
                    </a:srgbClr>
                  </a:outerShdw>
                </a:effectLst>
              </a:rPr>
              <a:t>untuk</a:t>
            </a:r>
            <a:r>
              <a:rPr lang="en-US" sz="2800" b="1" dirty="0">
                <a:solidFill>
                  <a:srgbClr val="FFFF00"/>
                </a:solidFill>
                <a:effectLst>
                  <a:outerShdw blurRad="38100" dist="38100" dir="2700000" algn="tl">
                    <a:srgbClr val="000000">
                      <a:alpha val="43137"/>
                    </a:srgbClr>
                  </a:outerShdw>
                </a:effectLst>
              </a:rPr>
              <a:t> </a:t>
            </a:r>
            <a:r>
              <a:rPr lang="en-US" sz="2800" b="1" dirty="0" err="1">
                <a:solidFill>
                  <a:srgbClr val="FFFF00"/>
                </a:solidFill>
                <a:effectLst>
                  <a:outerShdw blurRad="38100" dist="38100" dir="2700000" algn="tl">
                    <a:srgbClr val="000000">
                      <a:alpha val="43137"/>
                    </a:srgbClr>
                  </a:outerShdw>
                </a:effectLst>
              </a:rPr>
              <a:t>melengkapi</a:t>
            </a:r>
            <a:r>
              <a:rPr lang="en-US" sz="2800" b="1" dirty="0">
                <a:solidFill>
                  <a:srgbClr val="FFFF00"/>
                </a:solidFill>
                <a:effectLst>
                  <a:outerShdw blurRad="38100" dist="38100" dir="2700000" algn="tl">
                    <a:srgbClr val="000000">
                      <a:alpha val="43137"/>
                    </a:srgbClr>
                  </a:outerShdw>
                </a:effectLst>
              </a:rPr>
              <a:t> value chain. </a:t>
            </a:r>
          </a:p>
        </p:txBody>
      </p:sp>
    </p:spTree>
  </p:cSld>
  <p:clrMapOvr>
    <a:masterClrMapping/>
  </p:clrMapOvr>
  <p:transition spd="slow">
    <p:pu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MANAGERIAL IMPLICATION</a:t>
            </a:r>
          </a:p>
        </p:txBody>
      </p:sp>
      <p:sp>
        <p:nvSpPr>
          <p:cNvPr id="126979" name="Rectangle 3"/>
          <p:cNvSpPr>
            <a:spLocks noGrp="1" noChangeArrowheads="1"/>
          </p:cNvSpPr>
          <p:nvPr>
            <p:ph idx="1"/>
          </p:nvPr>
        </p:nvSpPr>
        <p:spPr/>
        <p:txBody>
          <a:bodyPr>
            <a:normAutofit/>
          </a:bodyPr>
          <a:lstStyle/>
          <a:p>
            <a:pPr marL="609600" indent="-609600">
              <a:spcBef>
                <a:spcPts val="0"/>
              </a:spcBef>
              <a:spcAft>
                <a:spcPts val="0"/>
              </a:spcAft>
              <a:buClr>
                <a:srgbClr val="0000FF"/>
              </a:buClr>
              <a:buFontTx/>
              <a:buAutoNum type="arabicPeriod"/>
            </a:pPr>
            <a:r>
              <a:rPr lang="en-US" sz="3600" b="1" dirty="0">
                <a:solidFill>
                  <a:srgbClr val="0000FF"/>
                </a:solidFill>
                <a:effectLst>
                  <a:outerShdw blurRad="38100" dist="38100" dir="2700000" algn="tl">
                    <a:srgbClr val="000000">
                      <a:alpha val="43137"/>
                    </a:srgbClr>
                  </a:outerShdw>
                </a:effectLst>
              </a:rPr>
              <a:t>Competitive Strategy</a:t>
            </a:r>
          </a:p>
          <a:p>
            <a:pPr marL="609600" indent="-609600">
              <a:spcBef>
                <a:spcPts val="0"/>
              </a:spcBef>
              <a:spcAft>
                <a:spcPts val="0"/>
              </a:spcAft>
              <a:buClr>
                <a:srgbClr val="0000FF"/>
              </a:buClr>
              <a:buFontTx/>
              <a:buAutoNum type="arabicPeriod"/>
            </a:pPr>
            <a:r>
              <a:rPr lang="en-US" sz="3600" b="1" dirty="0">
                <a:solidFill>
                  <a:srgbClr val="0000FF"/>
                </a:solidFill>
                <a:effectLst>
                  <a:outerShdw blurRad="38100" dist="38100" dir="2700000" algn="tl">
                    <a:srgbClr val="000000">
                      <a:alpha val="43137"/>
                    </a:srgbClr>
                  </a:outerShdw>
                </a:effectLst>
              </a:rPr>
              <a:t>Investment in Innovation</a:t>
            </a:r>
          </a:p>
          <a:p>
            <a:pPr marL="609600" indent="-609600">
              <a:spcBef>
                <a:spcPts val="0"/>
              </a:spcBef>
              <a:spcAft>
                <a:spcPts val="0"/>
              </a:spcAft>
              <a:buClr>
                <a:srgbClr val="0000FF"/>
              </a:buClr>
              <a:buFontTx/>
              <a:buAutoNum type="arabicPeriod"/>
            </a:pPr>
            <a:r>
              <a:rPr lang="en-US" sz="3600" b="1" dirty="0">
                <a:solidFill>
                  <a:srgbClr val="0000FF"/>
                </a:solidFill>
                <a:effectLst>
                  <a:outerShdw blurRad="38100" dist="38100" dir="2700000" algn="tl">
                    <a:srgbClr val="000000">
                      <a:alpha val="43137"/>
                    </a:srgbClr>
                  </a:outerShdw>
                </a:effectLst>
              </a:rPr>
              <a:t>Learning</a:t>
            </a:r>
          </a:p>
          <a:p>
            <a:pPr marL="609600" indent="-609600">
              <a:spcBef>
                <a:spcPts val="0"/>
              </a:spcBef>
              <a:spcAft>
                <a:spcPts val="0"/>
              </a:spcAft>
              <a:buClr>
                <a:srgbClr val="0000FF"/>
              </a:buClr>
              <a:buFontTx/>
              <a:buAutoNum type="arabicPeriod"/>
            </a:pPr>
            <a:r>
              <a:rPr lang="en-US" sz="3600" b="1" dirty="0">
                <a:solidFill>
                  <a:srgbClr val="0000FF"/>
                </a:solidFill>
                <a:effectLst>
                  <a:outerShdw blurRad="38100" dist="38100" dir="2700000" algn="tl">
                    <a:srgbClr val="000000">
                      <a:alpha val="43137"/>
                    </a:srgbClr>
                  </a:outerShdw>
                </a:effectLst>
              </a:rPr>
              <a:t>Internal Operation.</a:t>
            </a:r>
          </a:p>
        </p:txBody>
      </p:sp>
    </p:spTree>
  </p:cSld>
  <p:clrMapOvr>
    <a:masterClrMapping/>
  </p:clrMapOvr>
  <p:transition spd="slow">
    <p:push/>
  </p:transition>
  <p:timing>
    <p:tnLst>
      <p:par>
        <p:cTn id="1" dur="indefinite" restart="never" nodeType="tmRoot"/>
      </p:par>
    </p:tnLst>
  </p:timing>
</p:sld>
</file>

<file path=ppt/theme/theme1.xml><?xml version="1.0" encoding="utf-8"?>
<a:theme xmlns:a="http://schemas.openxmlformats.org/drawingml/2006/main" name="TS010286732">
  <a:themeElements>
    <a:clrScheme name="Teal Template-Template">
      <a:dk1>
        <a:srgbClr val="000000"/>
      </a:dk1>
      <a:lt1>
        <a:srgbClr val="FFFFFF"/>
      </a:lt1>
      <a:dk2>
        <a:srgbClr val="056981"/>
      </a:dk2>
      <a:lt2>
        <a:srgbClr val="BEECE7"/>
      </a:lt2>
      <a:accent1>
        <a:srgbClr val="FFC000"/>
      </a:accent1>
      <a:accent2>
        <a:srgbClr val="6B8EC7"/>
      </a:accent2>
      <a:accent3>
        <a:srgbClr val="DF8045"/>
      </a:accent3>
      <a:accent4>
        <a:srgbClr val="35C595"/>
      </a:accent4>
      <a:accent5>
        <a:srgbClr val="FF9929"/>
      </a:accent5>
      <a:accent6>
        <a:srgbClr val="7D3DA1"/>
      </a:accent6>
      <a:hlink>
        <a:srgbClr val="F0ED7B"/>
      </a:hlink>
      <a:folHlink>
        <a:srgbClr val="F3EB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Slice">
  <a:themeElements>
    <a:clrScheme name="Slice-PR-Framing5a">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PR-Framing5a">
      <a:majorFont>
        <a:latin typeface="Century Gothic"/>
        <a:ea typeface=""/>
        <a:cs typeface=""/>
      </a:majorFont>
      <a:minorFont>
        <a:latin typeface="Century Gothic"/>
        <a:ea typeface=""/>
        <a:cs typeface=""/>
      </a:minorFont>
    </a:fontScheme>
    <a:fmtScheme name="Slice-PR-Framing5a">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 name="Slice" id="{0507925B-6AC9-4358-8E18-C330545D08F8}" vid="{51DC7820-ED1B-410C-88C4-992A19D108F2}"/>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Title of Presentation</Template>
  <TotalTime>1472332177</TotalTime>
  <Pages>24</Pages>
  <Words>1184</Words>
  <Application>Microsoft Office PowerPoint</Application>
  <PresentationFormat>Custom</PresentationFormat>
  <Paragraphs>166</Paragraphs>
  <Slides>27</Slides>
  <Notes>0</Notes>
  <HiddenSlides>0</HiddenSlides>
  <MMClips>0</MMClips>
  <ScaleCrop>false</ScaleCrop>
  <HeadingPairs>
    <vt:vector size="4" baseType="variant">
      <vt:variant>
        <vt:lpstr>Theme</vt:lpstr>
      </vt:variant>
      <vt:variant>
        <vt:i4>3</vt:i4>
      </vt:variant>
      <vt:variant>
        <vt:lpstr>Slide Titles</vt:lpstr>
      </vt:variant>
      <vt:variant>
        <vt:i4>27</vt:i4>
      </vt:variant>
    </vt:vector>
  </HeadingPairs>
  <TitlesOfParts>
    <vt:vector size="30" baseType="lpstr">
      <vt:lpstr>TS010286732</vt:lpstr>
      <vt:lpstr>White with Courier font for code slides</vt:lpstr>
      <vt:lpstr>Slice</vt:lpstr>
      <vt:lpstr>Ch. 5 Technology and Competition </vt:lpstr>
      <vt:lpstr>Slide 2</vt:lpstr>
      <vt:lpstr>COMPETITIVE DOMAIN</vt:lpstr>
      <vt:lpstr>Slide 4</vt:lpstr>
      <vt:lpstr>COMPETITIVE CONSEQUENCES OF TECHNOLOGICAL CHANGE</vt:lpstr>
      <vt:lpstr>1. CREATION OF NEW PRODUCT</vt:lpstr>
      <vt:lpstr>1. CREATION OF NEW PRODUCT</vt:lpstr>
      <vt:lpstr>2. CHANGE IN VALUE CHAIN</vt:lpstr>
      <vt:lpstr>(1) Automation</vt:lpstr>
      <vt:lpstr>(2) Reconfiguration of process.</vt:lpstr>
      <vt:lpstr>3. CHANGE IN VALUE CONSTELLATION </vt:lpstr>
      <vt:lpstr>4. COMPETITIVE RIVALRY</vt:lpstr>
      <vt:lpstr>4. COMPETITIVE RIVALRY</vt:lpstr>
      <vt:lpstr>Technological characteristics of competitive domains</vt:lpstr>
      <vt:lpstr>Six characteristics of competitive domains influence the rivalry:</vt:lpstr>
      <vt:lpstr>Technological Characteristics of  COMPETITIVE DOMAIN</vt:lpstr>
      <vt:lpstr>Technological Characteristics of  COMPETITIVE DOMAIN</vt:lpstr>
      <vt:lpstr>Technological Characteristics of  COMPETITIVE DOMAIN</vt:lpstr>
      <vt:lpstr>Slide 19</vt:lpstr>
      <vt:lpstr>DYNAMICS OF CHANGE IN COMPETITIVE DOMAINS</vt:lpstr>
      <vt:lpstr>DYNAMICS OF CHANGE IN COMPETITIVE DOMAINS</vt:lpstr>
      <vt:lpstr>Slide 22</vt:lpstr>
      <vt:lpstr>Slide 23</vt:lpstr>
      <vt:lpstr>GLOBALIZATION</vt:lpstr>
      <vt:lpstr>TIME COMPRESSION </vt:lpstr>
      <vt:lpstr>TECHNOLOGY INTEGRATION</vt:lpstr>
      <vt:lpstr>MANAGERIAL IMPLICATION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FM10 Chapter 25</dc:title>
  <dc:subject>Powerpoint Show</dc:subject>
  <dc:creator>Lou Gapenski, Mike Ehrhardt</dc:creator>
  <cp:lastModifiedBy>Jary</cp:lastModifiedBy>
  <cp:revision>182</cp:revision>
  <cp:lastPrinted>1997-04-29T13:41:06Z</cp:lastPrinted>
  <dcterms:created xsi:type="dcterms:W3CDTF">1996-01-09T12:47:42Z</dcterms:created>
  <dcterms:modified xsi:type="dcterms:W3CDTF">2013-04-09T10:27:07Z</dcterms:modified>
</cp:coreProperties>
</file>