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51"/>
  </p:notesMasterIdLst>
  <p:sldIdLst>
    <p:sldId id="336" r:id="rId2"/>
    <p:sldId id="263" r:id="rId3"/>
    <p:sldId id="337" r:id="rId4"/>
    <p:sldId id="338" r:id="rId5"/>
    <p:sldId id="344" r:id="rId6"/>
    <p:sldId id="346" r:id="rId7"/>
    <p:sldId id="347" r:id="rId8"/>
    <p:sldId id="345" r:id="rId9"/>
    <p:sldId id="348" r:id="rId10"/>
    <p:sldId id="349" r:id="rId11"/>
    <p:sldId id="350" r:id="rId12"/>
    <p:sldId id="351" r:id="rId13"/>
    <p:sldId id="340" r:id="rId14"/>
    <p:sldId id="352" r:id="rId15"/>
    <p:sldId id="353" r:id="rId16"/>
    <p:sldId id="354" r:id="rId17"/>
    <p:sldId id="355" r:id="rId18"/>
    <p:sldId id="356" r:id="rId19"/>
    <p:sldId id="357" r:id="rId20"/>
    <p:sldId id="358" r:id="rId21"/>
    <p:sldId id="359" r:id="rId22"/>
    <p:sldId id="341" r:id="rId23"/>
    <p:sldId id="360" r:id="rId24"/>
    <p:sldId id="361" r:id="rId25"/>
    <p:sldId id="362" r:id="rId26"/>
    <p:sldId id="363" r:id="rId27"/>
    <p:sldId id="364" r:id="rId28"/>
    <p:sldId id="365" r:id="rId29"/>
    <p:sldId id="366" r:id="rId30"/>
    <p:sldId id="367" r:id="rId31"/>
    <p:sldId id="342" r:id="rId32"/>
    <p:sldId id="368" r:id="rId33"/>
    <p:sldId id="369" r:id="rId34"/>
    <p:sldId id="370" r:id="rId35"/>
    <p:sldId id="371" r:id="rId36"/>
    <p:sldId id="372" r:id="rId37"/>
    <p:sldId id="343" r:id="rId38"/>
    <p:sldId id="373" r:id="rId39"/>
    <p:sldId id="374" r:id="rId40"/>
    <p:sldId id="375" r:id="rId41"/>
    <p:sldId id="376" r:id="rId42"/>
    <p:sldId id="377" r:id="rId43"/>
    <p:sldId id="378" r:id="rId44"/>
    <p:sldId id="379" r:id="rId45"/>
    <p:sldId id="383" r:id="rId46"/>
    <p:sldId id="381" r:id="rId47"/>
    <p:sldId id="382" r:id="rId48"/>
    <p:sldId id="384" r:id="rId49"/>
    <p:sldId id="380" r:id="rId50"/>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3D8"/>
    <a:srgbClr val="C89800"/>
    <a:srgbClr val="C00000"/>
    <a:srgbClr val="6B633D"/>
    <a:srgbClr val="534D2F"/>
    <a:srgbClr val="8257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1119" autoAdjust="0"/>
  </p:normalViewPr>
  <p:slideViewPr>
    <p:cSldViewPr>
      <p:cViewPr>
        <p:scale>
          <a:sx n="60" d="100"/>
          <a:sy n="60" d="100"/>
        </p:scale>
        <p:origin x="-1014" y="-15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3/24/2015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3C413E-96AB-46AB-9A0F-8DBD72638C5A}" type="slidenum">
              <a:rPr lang="en-US"/>
              <a:pPr fontAlgn="base">
                <a:spcBef>
                  <a:spcPct val="0"/>
                </a:spcBef>
                <a:spcAft>
                  <a:spcPct val="0"/>
                </a:spcAft>
                <a:defRPr/>
              </a:pPr>
              <a:t>2</a:t>
            </a:fld>
            <a:endParaRPr lang="en-US"/>
          </a:p>
        </p:txBody>
      </p:sp>
    </p:spTree>
    <p:extLst>
      <p:ext uri="{BB962C8B-B14F-4D97-AF65-F5344CB8AC3E}">
        <p14:creationId xmlns:p14="http://schemas.microsoft.com/office/powerpoint/2010/main" val="2943749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4800" b="1" cap="none" spc="0">
                <a:ln>
                  <a:noFill/>
                </a:ln>
                <a:solidFill>
                  <a:srgbClr val="00B0F0"/>
                </a:solidFill>
                <a:effectLst>
                  <a:outerShdw blurRad="38100" dist="38100" dir="2700000" algn="tl">
                    <a:srgbClr val="000000">
                      <a:alpha val="43137"/>
                    </a:srgbClr>
                  </a:outerShdw>
                </a:effectLst>
                <a:latin typeface="Berlin Sans FB" panose="020E0602020502020306"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733799"/>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83021" y="1066800"/>
            <a:ext cx="4267200" cy="1371600"/>
          </a:xfrm>
          <a:prstGeom prst="roundRect">
            <a:avLst>
              <a:gd name="adj" fmla="val 50000"/>
            </a:avLst>
          </a:prstGeom>
          <a:solidFill>
            <a:srgbClr val="00B0F0"/>
          </a:solidFill>
          <a:ln>
            <a:solidFill>
              <a:schemeClr val="tx1">
                <a:lumMod val="75000"/>
              </a:schemeClr>
            </a:solidFill>
          </a:ln>
          <a:effectLst>
            <a:outerShdw blurRad="177800" dist="139700" dir="2700000" algn="tl" rotWithShape="0">
              <a:prstClr val="black">
                <a:alpha val="84000"/>
              </a:prstClr>
            </a:outerShdw>
          </a:effectLst>
          <a:scene3d>
            <a:camera prst="orthographicFront"/>
            <a:lightRig rig="flat" dir="t"/>
          </a:scene3d>
          <a:sp3d prstMaterial="flat">
            <a:bevelT w="488950" h="539750"/>
            <a:bevelB w="19685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0"/>
          <p:cNvSpPr>
            <a:spLocks noGrp="1"/>
          </p:cNvSpPr>
          <p:nvPr>
            <p:ph type="ctrTitle"/>
          </p:nvPr>
        </p:nvSpPr>
        <p:spPr>
          <a:xfrm>
            <a:off x="1066800" y="2667000"/>
            <a:ext cx="8676223" cy="3200400"/>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pPr algn="l"/>
            <a:r>
              <a:rPr lang="en-US" sz="8000" b="1" cap="none" dirty="0" smtClean="0">
                <a:ln/>
                <a:solidFill>
                  <a:srgbClr val="FFC000"/>
                </a:solidFill>
                <a:effectLst>
                  <a:outerShdw blurRad="101600" dist="101600" dir="2700000" algn="tl" rotWithShape="0">
                    <a:prstClr val="black">
                      <a:alpha val="40000"/>
                    </a:prstClr>
                  </a:outerShdw>
                </a:effectLst>
              </a:rPr>
              <a:t>Turning Your Company into an Idea Factory</a:t>
            </a:r>
            <a:endParaRPr lang="id-ID" sz="8000" b="1" cap="none" dirty="0">
              <a:ln/>
              <a:solidFill>
                <a:srgbClr val="FFC000"/>
              </a:solidFill>
              <a:effectLst>
                <a:outerShdw blurRad="101600" dist="101600" dir="2700000" algn="tl" rotWithShape="0">
                  <a:prstClr val="black">
                    <a:alpha val="40000"/>
                  </a:prstClr>
                </a:outerShdw>
              </a:effectLst>
            </a:endParaRPr>
          </a:p>
        </p:txBody>
      </p:sp>
      <p:sp>
        <p:nvSpPr>
          <p:cNvPr id="12" name="Subtitle 11"/>
          <p:cNvSpPr>
            <a:spLocks noGrp="1"/>
          </p:cNvSpPr>
          <p:nvPr>
            <p:ph type="subTitle" idx="1"/>
          </p:nvPr>
        </p:nvSpPr>
        <p:spPr>
          <a:xfrm>
            <a:off x="1143000" y="1228318"/>
            <a:ext cx="86762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a:t>
            </a: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5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normAutofit/>
          </a:bodyPr>
          <a:lstStyle/>
          <a:p>
            <a:pPr algn="l" eaLnBrk="1" hangingPunct="1"/>
            <a:r>
              <a:rPr lang="en-US" i="1" spc="300" dirty="0">
                <a:solidFill>
                  <a:srgbClr val="FFFF00"/>
                </a:solidFill>
                <a:effectLst>
                  <a:outerShdw blurRad="38100" dist="38100" dir="2700000" algn="tl">
                    <a:srgbClr val="000000">
                      <a:alpha val="43137"/>
                    </a:srgbClr>
                  </a:outerShdw>
                </a:effectLst>
              </a:rPr>
              <a:t>Chapter </a:t>
            </a:r>
            <a:r>
              <a:rPr lang="en-US" i="1" spc="300" dirty="0" smtClean="0">
                <a:solidFill>
                  <a:srgbClr val="FFFF00"/>
                </a:solidFill>
                <a:effectLst>
                  <a:outerShdw blurRad="38100" dist="38100" dir="2700000" algn="tl">
                    <a:srgbClr val="000000">
                      <a:alpha val="43137"/>
                    </a:srgbClr>
                  </a:outerShdw>
                </a:effectLst>
              </a:rPr>
              <a:t>5 </a:t>
            </a:r>
            <a:r>
              <a:rPr lang="en-US" i="1" spc="300" dirty="0">
                <a:solidFill>
                  <a:srgbClr val="FFFF00"/>
                </a:solidFill>
                <a:effectLst>
                  <a:outerShdw blurRad="38100" dist="38100" dir="2700000" algn="tl">
                    <a:srgbClr val="000000">
                      <a:alpha val="43137"/>
                    </a:srgbClr>
                  </a:outerShdw>
                </a:effectLst>
              </a:rPr>
              <a:t>Outline</a:t>
            </a:r>
            <a:endParaRPr lang="en-US" dirty="0">
              <a:solidFill>
                <a:srgbClr val="FFFF00"/>
              </a:solidFill>
            </a:endParaRPr>
          </a:p>
        </p:txBody>
      </p:sp>
      <p:sp>
        <p:nvSpPr>
          <p:cNvPr id="16386" name="Content Placeholder 2"/>
          <p:cNvSpPr>
            <a:spLocks noGrp="1"/>
          </p:cNvSpPr>
          <p:nvPr>
            <p:ph idx="1"/>
          </p:nvPr>
        </p:nvSpPr>
        <p:spPr>
          <a:xfrm>
            <a:off x="1371600" y="2057400"/>
            <a:ext cx="9905999" cy="3733799"/>
          </a:xfrm>
        </p:spPr>
        <p:txBody>
          <a:bodyPr>
            <a:normAutofit/>
          </a:bodyPr>
          <a:lstStyle/>
          <a:p>
            <a:pPr lvl="0">
              <a:buFont typeface="+mj-lt"/>
              <a:buAutoNum type="arabicPeriod"/>
            </a:pPr>
            <a:r>
              <a:rPr lang="en-US" dirty="0">
                <a:effectLst/>
              </a:rPr>
              <a:t>Identifying the right people to work in the idea factory </a:t>
            </a:r>
          </a:p>
          <a:p>
            <a:pPr lvl="0">
              <a:buFont typeface="+mj-lt"/>
              <a:buAutoNum type="arabicPeriod"/>
            </a:pPr>
            <a:r>
              <a:rPr lang="en-US" dirty="0">
                <a:effectLst/>
              </a:rPr>
              <a:t>Preparing the creative session </a:t>
            </a:r>
          </a:p>
          <a:p>
            <a:pPr lvl="0">
              <a:buFont typeface="+mj-lt"/>
              <a:buAutoNum type="arabicPeriod"/>
            </a:pPr>
            <a:r>
              <a:rPr lang="en-US" dirty="0">
                <a:effectLst/>
              </a:rPr>
              <a:t>Taking your creative team outside the box </a:t>
            </a:r>
          </a:p>
          <a:p>
            <a:pPr lvl="0">
              <a:buFont typeface="+mj-lt"/>
              <a:buAutoNum type="arabicPeriod"/>
            </a:pPr>
            <a:r>
              <a:rPr lang="en-US" dirty="0">
                <a:effectLst/>
              </a:rPr>
              <a:t>Bringing your customers into the process </a:t>
            </a:r>
          </a:p>
          <a:p>
            <a:pPr lvl="0">
              <a:buFont typeface="+mj-lt"/>
              <a:buAutoNum type="arabicPeriod"/>
            </a:pPr>
            <a:r>
              <a:rPr lang="en-US" dirty="0">
                <a:effectLst/>
              </a:rPr>
              <a:t>Involving experts to provide additional information </a:t>
            </a:r>
          </a:p>
          <a:p>
            <a:pPr lvl="0">
              <a:buFont typeface="+mj-lt"/>
              <a:buAutoNum type="arabicPeriod"/>
            </a:pPr>
            <a:r>
              <a:rPr lang="en-US" dirty="0">
                <a:effectLst/>
              </a:rPr>
              <a:t>Stimulating the team’s creative right brain</a:t>
            </a:r>
          </a:p>
          <a:p>
            <a:pPr eaLnBrk="1" hangingPunct="1">
              <a:spcBef>
                <a:spcPts val="0"/>
              </a:spcBef>
              <a:spcAft>
                <a:spcPts val="1200"/>
              </a:spcAft>
              <a:buClr>
                <a:srgbClr val="6B633D"/>
              </a:buClr>
              <a:buSzPct val="80000"/>
              <a:buFont typeface="Wingdings" pitchFamily="2" charset="2"/>
              <a:buNone/>
            </a:pPr>
            <a:endParaRPr lang="en-US" b="1" dirty="0">
              <a:solidFill>
                <a:schemeClr val="tx1"/>
              </a:solidFill>
              <a:effectLst>
                <a:glow rad="38100">
                  <a:schemeClr val="bg1">
                    <a:lumMod val="50000"/>
                    <a:lumOff val="50000"/>
                    <a:alpha val="20000"/>
                  </a:schemeClr>
                </a:glow>
                <a:outerShdw blurRad="38100" dist="38100" dir="2700000" algn="tl" rotWithShape="0">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57200" y="990600"/>
            <a:ext cx="2667000" cy="1295400"/>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Intro</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a:t>
            </a:r>
            <a:r>
              <a:rPr lang="en-US" dirty="0"/>
              <a:t>want your company to be an </a:t>
            </a:r>
            <a:r>
              <a:rPr lang="en-US" b="1" dirty="0"/>
              <a:t>“idea factory” </a:t>
            </a:r>
            <a:r>
              <a:rPr lang="en-US" dirty="0"/>
              <a:t>— a place where ideas for new products pop up all over the place. Ideas are the starting point for new product development success. Without creativity — without the ability to see what could be rather than only what is — a company can’t come up with new products of any kind</a:t>
            </a:r>
            <a:r>
              <a:rPr lang="en-US" dirty="0" smtClean="0"/>
              <a:t>.</a:t>
            </a:r>
          </a:p>
          <a:p>
            <a:r>
              <a:rPr lang="en-US" dirty="0" smtClean="0"/>
              <a:t>Coming </a:t>
            </a:r>
            <a:r>
              <a:rPr lang="en-US" dirty="0"/>
              <a:t>up with ideas for new products isn’t a random occurrence. It doesn’t happen just because you, by chance, hired very creative people. Becoming an idea factory requires the creation of an environment and a process that enable your company to continually generate new ideas in abundance.</a:t>
            </a:r>
          </a:p>
        </p:txBody>
      </p:sp>
    </p:spTree>
    <p:extLst>
      <p:ext uri="{BB962C8B-B14F-4D97-AF65-F5344CB8AC3E}">
        <p14:creationId xmlns:p14="http://schemas.microsoft.com/office/powerpoint/2010/main" val="746546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38200" y="4572000"/>
            <a:ext cx="10591800" cy="1524000"/>
          </a:xfrm>
          <a:prstGeom prst="roundRect">
            <a:avLst>
              <a:gd name="adj" fmla="val 50000"/>
            </a:avLst>
          </a:prstGeom>
          <a:scene3d>
            <a:camera prst="orthographicFront">
              <a:rot lat="0" lon="0" rev="0"/>
            </a:camera>
            <a:lightRig rig="threePt" dir="tl"/>
          </a:scene3d>
          <a:sp3d>
            <a:bevelT w="2540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201" y="3962400"/>
            <a:ext cx="10972800" cy="1905000"/>
          </a:xfrm>
        </p:spPr>
        <p:txBody>
          <a:bodyPr>
            <a:scene3d>
              <a:camera prst="orthographicFront"/>
              <a:lightRig rig="threePt" dir="t">
                <a:rot lat="0" lon="0" rev="600000"/>
              </a:lightRig>
            </a:scene3d>
            <a:sp3d extrusionH="57150">
              <a:bevelT w="82550" h="44450"/>
              <a:bevelB w="25400"/>
            </a:sp3d>
          </a:bodyPr>
          <a:lstStyle/>
          <a:p>
            <a:pPr algn="ctr"/>
            <a: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Drafting </a:t>
            </a:r>
            <a: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Your Creative Teams</a:t>
            </a:r>
          </a:p>
        </p:txBody>
      </p:sp>
    </p:spTree>
    <p:extLst>
      <p:ext uri="{BB962C8B-B14F-4D97-AF65-F5344CB8AC3E}">
        <p14:creationId xmlns:p14="http://schemas.microsoft.com/office/powerpoint/2010/main" val="23190342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33400" y="1066800"/>
            <a:ext cx="2667000" cy="1219200"/>
          </a:xfrm>
          <a:prstGeom prst="roundRect">
            <a:avLst>
              <a:gd name="adj" fmla="val 50000"/>
            </a:avLst>
          </a:prstGeom>
          <a:scene3d>
            <a:camera prst="orthographicFront"/>
            <a:lightRig rig="threePt" dir="t"/>
          </a:scene3d>
          <a:sp3d>
            <a:bevelT prst="relaxedInse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lstStyle/>
          <a:p>
            <a:r>
              <a:rPr lang="en-US" dirty="0" smtClean="0"/>
              <a:t>Some </a:t>
            </a:r>
            <a:r>
              <a:rPr lang="en-US" dirty="0"/>
              <a:t>companies rely on individual contributors to come up with great ideas, and others have processes in place for soliciting new ideas from employees. </a:t>
            </a:r>
            <a:endParaRPr lang="en-US" dirty="0" smtClean="0"/>
          </a:p>
          <a:p>
            <a:r>
              <a:rPr lang="en-US" dirty="0" smtClean="0"/>
              <a:t>Both </a:t>
            </a:r>
            <a:r>
              <a:rPr lang="en-US" dirty="0"/>
              <a:t>of these strategies can be effective, but in this section we focus on the most powerful and predictable way of generating new ideas: </a:t>
            </a:r>
            <a:r>
              <a:rPr lang="en-US" b="1" dirty="0">
                <a:solidFill>
                  <a:srgbClr val="00B0F0"/>
                </a:solidFill>
              </a:rPr>
              <a:t>selecting </a:t>
            </a:r>
            <a:r>
              <a:rPr lang="en-US" dirty="0"/>
              <a:t>and </a:t>
            </a:r>
            <a:r>
              <a:rPr lang="en-US" b="1" dirty="0">
                <a:solidFill>
                  <a:srgbClr val="00B0F0"/>
                </a:solidFill>
              </a:rPr>
              <a:t>using</a:t>
            </a:r>
            <a:r>
              <a:rPr lang="en-US" dirty="0"/>
              <a:t> a creative team. </a:t>
            </a:r>
          </a:p>
        </p:txBody>
      </p:sp>
    </p:spTree>
    <p:extLst>
      <p:ext uri="{BB962C8B-B14F-4D97-AF65-F5344CB8AC3E}">
        <p14:creationId xmlns:p14="http://schemas.microsoft.com/office/powerpoint/2010/main" val="7752584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33400" y="1066800"/>
            <a:ext cx="2667000" cy="1219200"/>
          </a:xfrm>
          <a:prstGeom prst="roundRect">
            <a:avLst>
              <a:gd name="adj" fmla="val 50000"/>
            </a:avLst>
          </a:prstGeom>
          <a:scene3d>
            <a:camera prst="orthographicFront"/>
            <a:lightRig rig="threePt" dir="t"/>
          </a:scene3d>
          <a:sp3d>
            <a:bevelT prst="relaxedInse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normAutofit/>
          </a:bodyPr>
          <a:lstStyle/>
          <a:p>
            <a:r>
              <a:rPr lang="en-US" dirty="0" smtClean="0"/>
              <a:t>The </a:t>
            </a:r>
            <a:r>
              <a:rPr lang="en-US" dirty="0"/>
              <a:t>teams that develop new </a:t>
            </a:r>
            <a:r>
              <a:rPr lang="en-US"/>
              <a:t>products </a:t>
            </a:r>
            <a:r>
              <a:rPr lang="en-US" smtClean="0"/>
              <a:t>—cross-functional teams— should </a:t>
            </a:r>
            <a:r>
              <a:rPr lang="en-US" dirty="0"/>
              <a:t>be included on your creative teams, but you shouldn’t limit yourself to the functional experts who know how to do what it takes to develop new products. </a:t>
            </a:r>
            <a:endParaRPr lang="en-US" dirty="0" smtClean="0"/>
          </a:p>
          <a:p>
            <a:r>
              <a:rPr lang="en-US" dirty="0" smtClean="0"/>
              <a:t>Reach </a:t>
            </a:r>
            <a:r>
              <a:rPr lang="en-US" dirty="0"/>
              <a:t>out beyond the experts to bring in the kooky, the uninhibited, the scientific, and the curious — in other words, the folks in your company </a:t>
            </a:r>
            <a:r>
              <a:rPr lang="en-US" i="1" dirty="0"/>
              <a:t>and </a:t>
            </a:r>
            <a:r>
              <a:rPr lang="en-US" dirty="0"/>
              <a:t>outside your company who will bring spice and fire to your proceedings. </a:t>
            </a:r>
          </a:p>
        </p:txBody>
      </p:sp>
    </p:spTree>
    <p:extLst>
      <p:ext uri="{BB962C8B-B14F-4D97-AF65-F5344CB8AC3E}">
        <p14:creationId xmlns:p14="http://schemas.microsoft.com/office/powerpoint/2010/main" val="6982115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33400" y="1066800"/>
            <a:ext cx="2667000" cy="1219200"/>
          </a:xfrm>
          <a:prstGeom prst="roundRect">
            <a:avLst>
              <a:gd name="adj" fmla="val 50000"/>
            </a:avLst>
          </a:prstGeom>
          <a:scene3d>
            <a:camera prst="orthographicFront"/>
            <a:lightRig rig="threePt" dir="t"/>
          </a:scene3d>
          <a:sp3d>
            <a:bevelT prst="relaxedInse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lstStyle/>
          <a:p>
            <a:r>
              <a:rPr lang="en-US" dirty="0" smtClean="0"/>
              <a:t>Some </a:t>
            </a:r>
            <a:r>
              <a:rPr lang="en-US" dirty="0"/>
              <a:t>companies rely on individual contributors to come up with great ideas, and others have processes in place for soliciting new ideas from employees. </a:t>
            </a:r>
            <a:endParaRPr lang="en-US" dirty="0" smtClean="0"/>
          </a:p>
          <a:p>
            <a:r>
              <a:rPr lang="en-US" dirty="0" smtClean="0"/>
              <a:t>Both </a:t>
            </a:r>
            <a:r>
              <a:rPr lang="en-US" dirty="0"/>
              <a:t>of these strategies can be effective, but in this section we focus on the most powerful and predictable way of generating new ideas: selecting and using a creative team. </a:t>
            </a:r>
          </a:p>
        </p:txBody>
      </p:sp>
    </p:spTree>
    <p:extLst>
      <p:ext uri="{BB962C8B-B14F-4D97-AF65-F5344CB8AC3E}">
        <p14:creationId xmlns:p14="http://schemas.microsoft.com/office/powerpoint/2010/main" val="13796413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a:t>
            </a:r>
            <a:r>
              <a:rPr lang="en-US" dirty="0"/>
              <a:t>creativity styles </a:t>
            </a:r>
          </a:p>
        </p:txBody>
      </p:sp>
      <p:sp>
        <p:nvSpPr>
          <p:cNvPr id="3" name="Content Placeholder 2"/>
          <p:cNvSpPr>
            <a:spLocks noGrp="1"/>
          </p:cNvSpPr>
          <p:nvPr>
            <p:ph idx="1"/>
          </p:nvPr>
        </p:nvSpPr>
        <p:spPr/>
        <p:txBody>
          <a:bodyPr>
            <a:normAutofit lnSpcReduction="10000"/>
          </a:bodyPr>
          <a:lstStyle/>
          <a:p>
            <a:r>
              <a:rPr lang="en-US" dirty="0" smtClean="0"/>
              <a:t>Creativity </a:t>
            </a:r>
            <a:r>
              <a:rPr lang="en-US" dirty="0"/>
              <a:t>style differences are real. You may even say they’re hardwired in everyone. People process information differently and relate to people and tasks differently. </a:t>
            </a:r>
            <a:endParaRPr lang="en-US" dirty="0" smtClean="0"/>
          </a:p>
          <a:p>
            <a:r>
              <a:rPr lang="en-US" dirty="0" smtClean="0"/>
              <a:t>For </a:t>
            </a:r>
            <a:r>
              <a:rPr lang="en-US" dirty="0"/>
              <a:t>example, some people respond to problems by coming up with ideas that improve the existing system; others tend to generate more radical ideas — ones that call for drastic changes. </a:t>
            </a:r>
            <a:endParaRPr lang="en-US" dirty="0" smtClean="0"/>
          </a:p>
          <a:p>
            <a:r>
              <a:rPr lang="en-US" dirty="0" smtClean="0"/>
              <a:t>As </a:t>
            </a:r>
            <a:r>
              <a:rPr lang="en-US" dirty="0"/>
              <a:t>you put together your creative team, you need to be aware of these differences. When you have </a:t>
            </a:r>
            <a:r>
              <a:rPr lang="en-US" dirty="0" smtClean="0"/>
              <a:t>different </a:t>
            </a:r>
            <a:r>
              <a:rPr lang="en-US" dirty="0"/>
              <a:t>creativity styles working together, you get the best of all worlds. </a:t>
            </a:r>
          </a:p>
        </p:txBody>
      </p:sp>
    </p:spTree>
    <p:extLst>
      <p:ext uri="{BB962C8B-B14F-4D97-AF65-F5344CB8AC3E}">
        <p14:creationId xmlns:p14="http://schemas.microsoft.com/office/powerpoint/2010/main" val="25858731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Uniting </a:t>
            </a:r>
            <a:r>
              <a:rPr lang="en-US" dirty="0"/>
              <a:t>the styles and functions </a:t>
            </a:r>
            <a:r>
              <a:rPr lang="en-US" dirty="0" smtClean="0"/>
              <a:t>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When </a:t>
            </a:r>
            <a:r>
              <a:rPr lang="en-US" dirty="0"/>
              <a:t>forming a team that will stock your company’s inventory of new product ideas, you must remember that diversity is essential. You need people with </a:t>
            </a:r>
            <a:r>
              <a:rPr lang="en-US" dirty="0" smtClean="0"/>
              <a:t>different </a:t>
            </a:r>
            <a:r>
              <a:rPr lang="en-US" dirty="0"/>
              <a:t>types of creativity styles (see the previous section). </a:t>
            </a:r>
            <a:endParaRPr lang="en-US" dirty="0" smtClean="0"/>
          </a:p>
          <a:p>
            <a:r>
              <a:rPr lang="en-US" dirty="0" smtClean="0"/>
              <a:t>Furthermore</a:t>
            </a:r>
            <a:r>
              <a:rPr lang="en-US" dirty="0"/>
              <a:t>, you should add people with different skills, experiences, and roles in the company, because they’ll see processes and ideas from different points of view and will approach the task of being creative differently. </a:t>
            </a:r>
            <a:endParaRPr lang="en-US" dirty="0" smtClean="0"/>
          </a:p>
          <a:p>
            <a:r>
              <a:rPr lang="en-US" dirty="0" smtClean="0"/>
              <a:t>Marketers </a:t>
            </a:r>
            <a:r>
              <a:rPr lang="en-US" dirty="0"/>
              <a:t>will come up with </a:t>
            </a:r>
            <a:r>
              <a:rPr lang="en-US" dirty="0" smtClean="0"/>
              <a:t>different </a:t>
            </a:r>
            <a:r>
              <a:rPr lang="en-US" dirty="0"/>
              <a:t>ideas than engineers or software experts; together, they’ll come up with ideas that none of them would’ve thought of alone. You should also include people of differing age, gender, and cultural or ethnic background whenever possible. </a:t>
            </a:r>
          </a:p>
        </p:txBody>
      </p:sp>
    </p:spTree>
    <p:extLst>
      <p:ext uri="{BB962C8B-B14F-4D97-AF65-F5344CB8AC3E}">
        <p14:creationId xmlns:p14="http://schemas.microsoft.com/office/powerpoint/2010/main" val="26414802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Enticing </a:t>
            </a:r>
            <a:r>
              <a:rPr lang="en-US" dirty="0"/>
              <a:t>customers to participate </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If </a:t>
            </a:r>
            <a:r>
              <a:rPr lang="en-US" dirty="0"/>
              <a:t>you’ve carried out a customer visit program — and, ideally, you should do this before the creativity sessions — you should have plenty of information from customers on what they dislike in the marketplace and on what they desire and need from prospective products (flip to Chapter 4 if you want to get going on customer visits). </a:t>
            </a:r>
            <a:endParaRPr lang="en-US" dirty="0" smtClean="0"/>
          </a:p>
          <a:p>
            <a:r>
              <a:rPr lang="en-US" dirty="0" smtClean="0"/>
              <a:t>In </a:t>
            </a:r>
            <a:r>
              <a:rPr lang="en-US" dirty="0"/>
              <a:t>addition to sharing information from </a:t>
            </a:r>
            <a:r>
              <a:rPr lang="en-US" dirty="0" smtClean="0"/>
              <a:t>customer </a:t>
            </a:r>
            <a:r>
              <a:rPr lang="en-US" dirty="0"/>
              <a:t>visits with the creative team, it can be very useful to include </a:t>
            </a:r>
            <a:r>
              <a:rPr lang="en-US" dirty="0" smtClean="0"/>
              <a:t>customers </a:t>
            </a:r>
            <a:r>
              <a:rPr lang="en-US" dirty="0"/>
              <a:t>as members of the creative team. </a:t>
            </a:r>
          </a:p>
        </p:txBody>
      </p:sp>
    </p:spTree>
    <p:extLst>
      <p:ext uri="{BB962C8B-B14F-4D97-AF65-F5344CB8AC3E}">
        <p14:creationId xmlns:p14="http://schemas.microsoft.com/office/powerpoint/2010/main" val="1298280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Enticing </a:t>
            </a:r>
            <a:r>
              <a:rPr lang="en-US" dirty="0"/>
              <a:t>customers to participate </a:t>
            </a:r>
            <a:r>
              <a:rPr lang="en-US" dirty="0" smtClean="0"/>
              <a:t>  </a:t>
            </a:r>
            <a:endParaRPr lang="en-US" dirty="0"/>
          </a:p>
        </p:txBody>
      </p:sp>
      <p:sp>
        <p:nvSpPr>
          <p:cNvPr id="3" name="Content Placeholder 2"/>
          <p:cNvSpPr>
            <a:spLocks noGrp="1"/>
          </p:cNvSpPr>
          <p:nvPr>
            <p:ph idx="1"/>
          </p:nvPr>
        </p:nvSpPr>
        <p:spPr/>
        <p:txBody>
          <a:bodyPr>
            <a:normAutofit fontScale="92500"/>
          </a:bodyPr>
          <a:lstStyle/>
          <a:p>
            <a:r>
              <a:rPr lang="en-US" b="1" i="1" dirty="0" smtClean="0"/>
              <a:t>Finding customers. </a:t>
            </a:r>
            <a:r>
              <a:rPr lang="en-US" dirty="0" smtClean="0"/>
              <a:t>One </a:t>
            </a:r>
            <a:r>
              <a:rPr lang="en-US" dirty="0"/>
              <a:t>of the easiest ways to involve customers on a creative team is to invite employees from your own company who are members of the target customer group. </a:t>
            </a:r>
            <a:r>
              <a:rPr lang="en-US" dirty="0" smtClean="0"/>
              <a:t> </a:t>
            </a:r>
          </a:p>
          <a:p>
            <a:r>
              <a:rPr lang="en-US" b="1" i="1" dirty="0" smtClean="0"/>
              <a:t>Scheduling </a:t>
            </a:r>
            <a:r>
              <a:rPr lang="en-US" b="1" i="1" dirty="0"/>
              <a:t>a session with customers in </a:t>
            </a:r>
            <a:r>
              <a:rPr lang="en-US" b="1" i="1" dirty="0" smtClean="0"/>
              <a:t>mind. </a:t>
            </a:r>
            <a:r>
              <a:rPr lang="en-US" dirty="0" smtClean="0"/>
              <a:t>You </a:t>
            </a:r>
            <a:r>
              <a:rPr lang="en-US" dirty="0"/>
              <a:t>should always allocate at least two days for a creative session (see the following section for more on setting up sessions) — especially when you’re working with customers. You can invite the customers to participate on the first day and then spend the second day fleshing out the customer input in an employees-only session. </a:t>
            </a:r>
            <a:r>
              <a:rPr lang="en-US" dirty="0" smtClean="0"/>
              <a:t> </a:t>
            </a:r>
          </a:p>
          <a:p>
            <a:endParaRPr lang="en-US" dirty="0"/>
          </a:p>
        </p:txBody>
      </p:sp>
    </p:spTree>
    <p:extLst>
      <p:ext uri="{BB962C8B-B14F-4D97-AF65-F5344CB8AC3E}">
        <p14:creationId xmlns:p14="http://schemas.microsoft.com/office/powerpoint/2010/main" val="751523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01033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38200" y="4343400"/>
            <a:ext cx="10591800" cy="1905000"/>
          </a:xfrm>
          <a:prstGeom prst="roundRect">
            <a:avLst>
              <a:gd name="adj" fmla="val 50000"/>
            </a:avLst>
          </a:prstGeom>
          <a:scene3d>
            <a:camera prst="orthographicFront">
              <a:rot lat="0" lon="0" rev="0"/>
            </a:camera>
            <a:lightRig rig="threePt" dir="tl"/>
          </a:scene3d>
          <a:sp3d>
            <a:bevelT w="2540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57250" y="4095750"/>
            <a:ext cx="10572750" cy="1905000"/>
          </a:xfrm>
        </p:spPr>
        <p:txBody>
          <a:bodyPr>
            <a:normAutofit fontScale="90000"/>
            <a:scene3d>
              <a:camera prst="orthographicFront"/>
              <a:lightRig rig="threePt" dir="t">
                <a:rot lat="0" lon="0" rev="600000"/>
              </a:lightRig>
            </a:scene3d>
            <a:sp3d extrusionH="57150">
              <a:bevelT w="82550" h="44450"/>
              <a:bevelB w="25400"/>
            </a:sp3d>
          </a:bodyPr>
          <a:lstStyle/>
          <a:p>
            <a:pPr algn="ctr"/>
            <a: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Setting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Up and Opening the Creative Session</a:t>
            </a:r>
          </a:p>
        </p:txBody>
      </p:sp>
    </p:spTree>
    <p:extLst>
      <p:ext uri="{BB962C8B-B14F-4D97-AF65-F5344CB8AC3E}">
        <p14:creationId xmlns:p14="http://schemas.microsoft.com/office/powerpoint/2010/main" val="13379574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57200" y="1066800"/>
            <a:ext cx="2819400" cy="1219200"/>
          </a:xfrm>
          <a:prstGeom prst="roundRect">
            <a:avLst>
              <a:gd name="adj" fmla="val 50000"/>
            </a:avLst>
          </a:prstGeom>
          <a:scene3d>
            <a:camera prst="orthographicFront"/>
            <a:lightRig rig="threePt" dir="t"/>
          </a:scene3d>
          <a:sp3d>
            <a:bevelT w="152400" h="50800" prst="softRoun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normAutofit fontScale="92500" lnSpcReduction="10000"/>
          </a:bodyPr>
          <a:lstStyle/>
          <a:p>
            <a:r>
              <a:rPr lang="en-US" dirty="0" smtClean="0"/>
              <a:t>Creativity </a:t>
            </a:r>
            <a:r>
              <a:rPr lang="en-US" dirty="0"/>
              <a:t>may seem like a random or lucky experience; it can be, but more often it’s the result of careful planning. An idea generation session needs structure. The people who attend the session </a:t>
            </a:r>
            <a:r>
              <a:rPr lang="en-US" dirty="0" smtClean="0"/>
              <a:t>—the </a:t>
            </a:r>
            <a:r>
              <a:rPr lang="en-US" dirty="0"/>
              <a:t>creative </a:t>
            </a:r>
            <a:r>
              <a:rPr lang="en-US" dirty="0" smtClean="0"/>
              <a:t>team— </a:t>
            </a:r>
            <a:r>
              <a:rPr lang="en-US" dirty="0"/>
              <a:t>need to place all their attention and energies on coming up with ideas. The </a:t>
            </a:r>
            <a:r>
              <a:rPr lang="en-US" dirty="0" smtClean="0"/>
              <a:t>environment </a:t>
            </a:r>
            <a:r>
              <a:rPr lang="en-US" dirty="0"/>
              <a:t>of the meeting should make this easy for them. Why aren’t people </a:t>
            </a:r>
            <a:r>
              <a:rPr lang="en-US" dirty="0" smtClean="0"/>
              <a:t>creative </a:t>
            </a:r>
            <a:r>
              <a:rPr lang="en-US" dirty="0"/>
              <a:t>all the time? Probably because their attention is pulled to other, more practical matters. People have things to do, others to meet, reports to write, research to do, and so on. While the team members are working together, they should have as few of these distractions as possible, because your </a:t>
            </a:r>
            <a:r>
              <a:rPr lang="en-US" dirty="0" smtClean="0"/>
              <a:t>creative </a:t>
            </a:r>
            <a:r>
              <a:rPr lang="en-US" dirty="0"/>
              <a:t>team should experience the luxury of being able to focus all their </a:t>
            </a:r>
            <a:r>
              <a:rPr lang="en-US" dirty="0" smtClean="0"/>
              <a:t>attention </a:t>
            </a:r>
            <a:r>
              <a:rPr lang="en-US" dirty="0"/>
              <a:t>on coming up with good ideas. </a:t>
            </a:r>
          </a:p>
        </p:txBody>
      </p:sp>
    </p:spTree>
    <p:extLst>
      <p:ext uri="{BB962C8B-B14F-4D97-AF65-F5344CB8AC3E}">
        <p14:creationId xmlns:p14="http://schemas.microsoft.com/office/powerpoint/2010/main" val="2230477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Informing </a:t>
            </a:r>
            <a:r>
              <a:rPr lang="en-US" dirty="0"/>
              <a:t>the participants </a:t>
            </a:r>
          </a:p>
        </p:txBody>
      </p:sp>
      <p:sp>
        <p:nvSpPr>
          <p:cNvPr id="3" name="Content Placeholder 2"/>
          <p:cNvSpPr>
            <a:spLocks noGrp="1"/>
          </p:cNvSpPr>
          <p:nvPr>
            <p:ph idx="1"/>
          </p:nvPr>
        </p:nvSpPr>
        <p:spPr/>
        <p:txBody>
          <a:bodyPr/>
          <a:lstStyle/>
          <a:p>
            <a:r>
              <a:rPr lang="en-US" dirty="0" smtClean="0"/>
              <a:t>The </a:t>
            </a:r>
            <a:r>
              <a:rPr lang="en-US" dirty="0"/>
              <a:t>session manager’s first duty is to communicate with the meeting </a:t>
            </a:r>
            <a:r>
              <a:rPr lang="en-US" dirty="0" smtClean="0"/>
              <a:t>attendees </a:t>
            </a:r>
            <a:r>
              <a:rPr lang="en-US" dirty="0"/>
              <a:t>to give them the details of the session. Be very clear about the timing — the date of the meeting and the meeting times — and the logistics. Most </a:t>
            </a:r>
            <a:r>
              <a:rPr lang="en-US" dirty="0" smtClean="0"/>
              <a:t>creative </a:t>
            </a:r>
            <a:r>
              <a:rPr lang="en-US" dirty="0"/>
              <a:t>sessions are two-day affairs, so be sure to let them know whether a dinner will be served for the group. </a:t>
            </a:r>
          </a:p>
        </p:txBody>
      </p:sp>
    </p:spTree>
    <p:extLst>
      <p:ext uri="{BB962C8B-B14F-4D97-AF65-F5344CB8AC3E}">
        <p14:creationId xmlns:p14="http://schemas.microsoft.com/office/powerpoint/2010/main" val="92809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Providing </a:t>
            </a:r>
            <a:r>
              <a:rPr lang="en-US" dirty="0"/>
              <a:t>a conducive environment: The devil’s in the details </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You </a:t>
            </a:r>
            <a:r>
              <a:rPr lang="en-US" dirty="0"/>
              <a:t>have all kinds of details to consider when you’re setting up a creative session. You’ll want to provide the following for session participants: </a:t>
            </a:r>
            <a:endParaRPr lang="en-US" dirty="0" smtClean="0"/>
          </a:p>
          <a:p>
            <a:r>
              <a:rPr lang="en-US" dirty="0" smtClean="0"/>
              <a:t>Comfortable </a:t>
            </a:r>
            <a:r>
              <a:rPr lang="en-US" dirty="0"/>
              <a:t>seating in a comfortable </a:t>
            </a:r>
            <a:r>
              <a:rPr lang="en-US" dirty="0" smtClean="0"/>
              <a:t>room</a:t>
            </a:r>
            <a:r>
              <a:rPr lang="en-US" dirty="0"/>
              <a:t>;</a:t>
            </a:r>
            <a:endParaRPr lang="en-US" dirty="0" smtClean="0"/>
          </a:p>
          <a:p>
            <a:r>
              <a:rPr lang="en-US" dirty="0" smtClean="0"/>
              <a:t> </a:t>
            </a:r>
            <a:r>
              <a:rPr lang="en-US" dirty="0"/>
              <a:t>Snacks, drinks, and meals as </a:t>
            </a:r>
            <a:r>
              <a:rPr lang="en-US" dirty="0" smtClean="0"/>
              <a:t>appropriate</a:t>
            </a:r>
            <a:r>
              <a:rPr lang="en-US" dirty="0"/>
              <a:t>;</a:t>
            </a:r>
            <a:endParaRPr lang="en-US" dirty="0" smtClean="0"/>
          </a:p>
          <a:p>
            <a:r>
              <a:rPr lang="en-US" dirty="0" smtClean="0"/>
              <a:t> </a:t>
            </a:r>
            <a:r>
              <a:rPr lang="en-US" dirty="0"/>
              <a:t>Pre-work displayed for all to </a:t>
            </a:r>
            <a:r>
              <a:rPr lang="en-US" dirty="0" smtClean="0"/>
              <a:t>see.</a:t>
            </a:r>
          </a:p>
          <a:p>
            <a:pPr marL="0" indent="0">
              <a:buNone/>
            </a:pPr>
            <a:r>
              <a:rPr lang="en-US" dirty="0" smtClean="0"/>
              <a:t>You </a:t>
            </a:r>
            <a:r>
              <a:rPr lang="en-US" dirty="0"/>
              <a:t>also need the right materials to support the creative session. At a mini- mum, you need an ample supply of the following</a:t>
            </a:r>
            <a:r>
              <a:rPr lang="en-US" dirty="0" smtClean="0"/>
              <a:t>:</a:t>
            </a:r>
          </a:p>
          <a:p>
            <a:r>
              <a:rPr lang="en-US" dirty="0" smtClean="0"/>
              <a:t>Flip </a:t>
            </a:r>
            <a:r>
              <a:rPr lang="en-US" dirty="0"/>
              <a:t>chart paper  </a:t>
            </a:r>
            <a:endParaRPr lang="en-US" dirty="0" smtClean="0"/>
          </a:p>
          <a:p>
            <a:r>
              <a:rPr lang="en-US" dirty="0" smtClean="0"/>
              <a:t>Markers  </a:t>
            </a:r>
          </a:p>
          <a:p>
            <a:r>
              <a:rPr lang="en-US" dirty="0" smtClean="0"/>
              <a:t>Sticky </a:t>
            </a:r>
            <a:r>
              <a:rPr lang="en-US" dirty="0"/>
              <a:t>notes  </a:t>
            </a:r>
            <a:endParaRPr lang="en-US" dirty="0" smtClean="0"/>
          </a:p>
          <a:p>
            <a:r>
              <a:rPr lang="en-US" dirty="0" smtClean="0"/>
              <a:t>Felt-tip </a:t>
            </a:r>
            <a:r>
              <a:rPr lang="en-US" dirty="0"/>
              <a:t>pens  Tape </a:t>
            </a:r>
            <a:r>
              <a:rPr lang="en-US" dirty="0" smtClean="0"/>
              <a:t> </a:t>
            </a:r>
            <a:endParaRPr lang="en-US" dirty="0"/>
          </a:p>
        </p:txBody>
      </p:sp>
    </p:spTree>
    <p:extLst>
      <p:ext uri="{BB962C8B-B14F-4D97-AF65-F5344CB8AC3E}">
        <p14:creationId xmlns:p14="http://schemas.microsoft.com/office/powerpoint/2010/main" val="1479674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Breaking </a:t>
            </a:r>
            <a:r>
              <a:rPr lang="en-US" dirty="0"/>
              <a:t>the ice </a:t>
            </a:r>
          </a:p>
        </p:txBody>
      </p:sp>
      <p:sp>
        <p:nvSpPr>
          <p:cNvPr id="3" name="Content Placeholder 2"/>
          <p:cNvSpPr>
            <a:spLocks noGrp="1"/>
          </p:cNvSpPr>
          <p:nvPr>
            <p:ph idx="1"/>
          </p:nvPr>
        </p:nvSpPr>
        <p:spPr/>
        <p:txBody>
          <a:bodyPr>
            <a:normAutofit lnSpcReduction="10000"/>
          </a:bodyPr>
          <a:lstStyle/>
          <a:p>
            <a:r>
              <a:rPr lang="en-US" dirty="0" smtClean="0"/>
              <a:t>The </a:t>
            </a:r>
            <a:r>
              <a:rPr lang="en-US" dirty="0"/>
              <a:t>creative session participants will be spending quite a bit of time together. The more comfortable they are with each other, the more they’ll open up and share their thoughts. Start the creative session with informal introductions. </a:t>
            </a:r>
            <a:endParaRPr lang="en-US" dirty="0" smtClean="0"/>
          </a:p>
          <a:p>
            <a:r>
              <a:rPr lang="en-US" dirty="0" smtClean="0"/>
              <a:t>Even </a:t>
            </a:r>
            <a:r>
              <a:rPr lang="en-US" dirty="0"/>
              <a:t>if the participants already know each other, they may know each other only as colleagues, bosses, and so on in the everyday world of work. An ice- breaker establishes the possibility of another kind of relationship — one in which the participants are free to say what they think, make mistakes, be outrageous, and have fun. </a:t>
            </a:r>
          </a:p>
        </p:txBody>
      </p:sp>
    </p:spTree>
    <p:extLst>
      <p:ext uri="{BB962C8B-B14F-4D97-AF65-F5344CB8AC3E}">
        <p14:creationId xmlns:p14="http://schemas.microsoft.com/office/powerpoint/2010/main" val="8752094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Breaking </a:t>
            </a:r>
            <a:r>
              <a:rPr lang="en-US" dirty="0"/>
              <a:t>the ice </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Here </a:t>
            </a:r>
            <a:r>
              <a:rPr lang="en-US" dirty="0"/>
              <a:t>are a few icebreakers that work well: </a:t>
            </a:r>
            <a:endParaRPr lang="en-US" dirty="0" smtClean="0"/>
          </a:p>
          <a:p>
            <a:r>
              <a:rPr lang="en-US" dirty="0" smtClean="0"/>
              <a:t>Ask </a:t>
            </a:r>
            <a:r>
              <a:rPr lang="en-US" dirty="0"/>
              <a:t>participants to draw pictures of themselves to show to the group. When they introduce themselves, ask them to describe how the pictures reveal something about them.  </a:t>
            </a:r>
            <a:endParaRPr lang="en-US" dirty="0" smtClean="0"/>
          </a:p>
          <a:p>
            <a:r>
              <a:rPr lang="en-US" dirty="0" smtClean="0"/>
              <a:t>Ask </a:t>
            </a:r>
            <a:r>
              <a:rPr lang="en-US" dirty="0"/>
              <a:t>them to share personal facts that no one in the room is aware of.  </a:t>
            </a:r>
            <a:endParaRPr lang="en-US" dirty="0" smtClean="0"/>
          </a:p>
          <a:p>
            <a:r>
              <a:rPr lang="en-US" dirty="0" smtClean="0"/>
              <a:t>Ask </a:t>
            </a:r>
            <a:r>
              <a:rPr lang="en-US" dirty="0"/>
              <a:t>them to share what excites them about the project and what they hope won’t happen.  </a:t>
            </a:r>
            <a:endParaRPr lang="en-US" dirty="0" smtClean="0"/>
          </a:p>
          <a:p>
            <a:r>
              <a:rPr lang="en-US" dirty="0" smtClean="0"/>
              <a:t>Ask </a:t>
            </a:r>
            <a:r>
              <a:rPr lang="en-US" dirty="0"/>
              <a:t>them to tell the group about where they were born, using little- known facts. One of co-author Beebe Nelson’s colleagues, who lives in Quincy, </a:t>
            </a:r>
            <a:r>
              <a:rPr lang="en-US" dirty="0" smtClean="0"/>
              <a:t>Massachusetts, introduced </a:t>
            </a:r>
            <a:r>
              <a:rPr lang="en-US" dirty="0"/>
              <a:t>himself as coming from the “city of dead presidents.” </a:t>
            </a:r>
          </a:p>
        </p:txBody>
      </p:sp>
    </p:spTree>
    <p:extLst>
      <p:ext uri="{BB962C8B-B14F-4D97-AF65-F5344CB8AC3E}">
        <p14:creationId xmlns:p14="http://schemas.microsoft.com/office/powerpoint/2010/main" val="1010018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Presenting </a:t>
            </a:r>
            <a:r>
              <a:rPr lang="en-US" dirty="0"/>
              <a:t>the problem and the ground rules </a:t>
            </a:r>
          </a:p>
        </p:txBody>
      </p:sp>
      <p:sp>
        <p:nvSpPr>
          <p:cNvPr id="3" name="Content Placeholder 2"/>
          <p:cNvSpPr>
            <a:spLocks noGrp="1"/>
          </p:cNvSpPr>
          <p:nvPr>
            <p:ph idx="1"/>
          </p:nvPr>
        </p:nvSpPr>
        <p:spPr/>
        <p:txBody>
          <a:bodyPr>
            <a:normAutofit/>
          </a:bodyPr>
          <a:lstStyle/>
          <a:p>
            <a:r>
              <a:rPr lang="en-US" dirty="0" smtClean="0"/>
              <a:t>After </a:t>
            </a:r>
            <a:r>
              <a:rPr lang="en-US" dirty="0"/>
              <a:t>the participants of the creative session get acquainted, the facilitator or session leader needs to present a clear statement of the problem that the </a:t>
            </a:r>
            <a:r>
              <a:rPr lang="en-US" dirty="0" err="1"/>
              <a:t>ses</a:t>
            </a:r>
            <a:r>
              <a:rPr lang="en-US" dirty="0"/>
              <a:t>- </a:t>
            </a:r>
            <a:r>
              <a:rPr lang="en-US" dirty="0" err="1"/>
              <a:t>sion</a:t>
            </a:r>
            <a:r>
              <a:rPr lang="en-US" dirty="0"/>
              <a:t> is intended to solve. This statement must be much more specific than a broad question like, “What new products can we come up with for our </a:t>
            </a:r>
            <a:r>
              <a:rPr lang="en-US" dirty="0" smtClean="0"/>
              <a:t>company</a:t>
            </a:r>
            <a:r>
              <a:rPr lang="en-US" dirty="0"/>
              <a:t>?” </a:t>
            </a:r>
            <a:endParaRPr lang="en-US" dirty="0" smtClean="0"/>
          </a:p>
        </p:txBody>
      </p:sp>
    </p:spTree>
    <p:extLst>
      <p:ext uri="{BB962C8B-B14F-4D97-AF65-F5344CB8AC3E}">
        <p14:creationId xmlns:p14="http://schemas.microsoft.com/office/powerpoint/2010/main" val="12005174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Presenting </a:t>
            </a:r>
            <a:r>
              <a:rPr lang="en-US" dirty="0"/>
              <a:t>the problem and the ground rules </a:t>
            </a:r>
          </a:p>
        </p:txBody>
      </p:sp>
      <p:sp>
        <p:nvSpPr>
          <p:cNvPr id="3" name="Content Placeholder 2"/>
          <p:cNvSpPr>
            <a:spLocks noGrp="1"/>
          </p:cNvSpPr>
          <p:nvPr>
            <p:ph idx="1"/>
          </p:nvPr>
        </p:nvSpPr>
        <p:spPr/>
        <p:txBody>
          <a:bodyPr>
            <a:normAutofit/>
          </a:bodyPr>
          <a:lstStyle/>
          <a:p>
            <a:r>
              <a:rPr lang="en-US" dirty="0" smtClean="0"/>
              <a:t>The </a:t>
            </a:r>
            <a:r>
              <a:rPr lang="en-US" dirty="0"/>
              <a:t>group members should have a general idea of why they’ve been </a:t>
            </a:r>
            <a:r>
              <a:rPr lang="en-US" dirty="0" smtClean="0"/>
              <a:t>invited </a:t>
            </a:r>
            <a:r>
              <a:rPr lang="en-US" dirty="0"/>
              <a:t>to participate in the session, but they’ll be able to focus their work much better if they have a statement or question that has the following characteristics: </a:t>
            </a:r>
            <a:endParaRPr lang="en-US" dirty="0" smtClean="0"/>
          </a:p>
          <a:p>
            <a:pPr lvl="1"/>
            <a:r>
              <a:rPr lang="en-US" dirty="0" smtClean="0"/>
              <a:t>Is </a:t>
            </a:r>
            <a:r>
              <a:rPr lang="en-US" dirty="0"/>
              <a:t>clear and concise  </a:t>
            </a:r>
            <a:endParaRPr lang="en-US" dirty="0" smtClean="0"/>
          </a:p>
          <a:p>
            <a:pPr lvl="1"/>
            <a:r>
              <a:rPr lang="en-US" dirty="0" smtClean="0"/>
              <a:t>Addresses </a:t>
            </a:r>
            <a:r>
              <a:rPr lang="en-US" dirty="0"/>
              <a:t>the true issue/problem  </a:t>
            </a:r>
            <a:endParaRPr lang="en-US" dirty="0" smtClean="0"/>
          </a:p>
          <a:p>
            <a:pPr lvl="1"/>
            <a:r>
              <a:rPr lang="en-US" dirty="0" smtClean="0"/>
              <a:t>Includes </a:t>
            </a:r>
            <a:r>
              <a:rPr lang="en-US" dirty="0"/>
              <a:t>any necessary boundary conditions </a:t>
            </a:r>
          </a:p>
        </p:txBody>
      </p:sp>
    </p:spTree>
    <p:extLst>
      <p:ext uri="{BB962C8B-B14F-4D97-AF65-F5344CB8AC3E}">
        <p14:creationId xmlns:p14="http://schemas.microsoft.com/office/powerpoint/2010/main" val="24994184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3260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2618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38200" y="4343400"/>
            <a:ext cx="10591800" cy="1828800"/>
          </a:xfrm>
          <a:prstGeom prst="roundRect">
            <a:avLst>
              <a:gd name="adj" fmla="val 50000"/>
            </a:avLst>
          </a:prstGeom>
          <a:scene3d>
            <a:camera prst="orthographicFront">
              <a:rot lat="0" lon="0" rev="0"/>
            </a:camera>
            <a:lightRig rig="threePt" dir="tl"/>
          </a:scene3d>
          <a:sp3d>
            <a:bevelT w="2540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201" y="3962400"/>
            <a:ext cx="10591799" cy="1905000"/>
          </a:xfrm>
        </p:spPr>
        <p:txBody>
          <a:bodyPr>
            <a:normAutofit fontScale="90000"/>
            <a:scene3d>
              <a:camera prst="orthographicFront"/>
              <a:lightRig rig="threePt" dir="t">
                <a:rot lat="0" lon="0" rev="600000"/>
              </a:lightRig>
            </a:scene3d>
            <a:sp3d extrusionH="57150">
              <a:bevelT w="82550" h="44450"/>
              <a:bevelB w="25400"/>
            </a:sp3d>
          </a:bodyPr>
          <a:lstStyle/>
          <a:p>
            <a:pPr algn="ctr"/>
            <a: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Getting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Creative by </a:t>
            </a: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Thinking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Outside the Box</a:t>
            </a:r>
          </a:p>
        </p:txBody>
      </p:sp>
    </p:spTree>
    <p:extLst>
      <p:ext uri="{BB962C8B-B14F-4D97-AF65-F5344CB8AC3E}">
        <p14:creationId xmlns:p14="http://schemas.microsoft.com/office/powerpoint/2010/main" val="12690821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8600" y="838200"/>
            <a:ext cx="3657600" cy="1447800"/>
          </a:xfrm>
          <a:prstGeom prst="roundRect">
            <a:avLst>
              <a:gd name="adj" fmla="val 50000"/>
            </a:avLst>
          </a:prstGeom>
          <a:effectLst>
            <a:outerShdw blurRad="50800" dist="38100" dir="2700000" algn="tl" rotWithShape="0">
              <a:prstClr val="black">
                <a:alpha val="40000"/>
              </a:prstClr>
            </a:outerShdw>
          </a:effectLst>
          <a:scene3d>
            <a:camera prst="orthographicFront"/>
            <a:lightRig rig="threePt" dir="t"/>
          </a:scene3d>
          <a:sp3d>
            <a:bevelT w="114300" prst="artDeco"/>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normAutofit lnSpcReduction="10000"/>
          </a:bodyPr>
          <a:lstStyle/>
          <a:p>
            <a:pPr algn="just"/>
            <a:r>
              <a:rPr lang="en-US" dirty="0" smtClean="0"/>
              <a:t>You </a:t>
            </a:r>
            <a:r>
              <a:rPr lang="en-US" dirty="0"/>
              <a:t>hear the phrase “Think outside the box” all the time, but what does it really mean, and where did it originate? It comes from a puzzle that asks you to connect nine dots in straight lines without raising your pencil. To </a:t>
            </a:r>
            <a:r>
              <a:rPr lang="en-US" dirty="0" smtClean="0"/>
              <a:t>complete </a:t>
            </a:r>
            <a:r>
              <a:rPr lang="en-US" dirty="0"/>
              <a:t>the task, you have to go, literally, outside the box. </a:t>
            </a:r>
            <a:endParaRPr lang="en-US" dirty="0" smtClean="0"/>
          </a:p>
          <a:p>
            <a:pPr algn="just"/>
            <a:r>
              <a:rPr lang="en-US" dirty="0" smtClean="0"/>
              <a:t>Thinking </a:t>
            </a:r>
            <a:r>
              <a:rPr lang="en-US" dirty="0"/>
              <a:t>outside the box is shorthand for open-ended, divergent thinking. Creative thinking doesn’t judge the results. It seeks novelty in whatever occurs during the thinking process. It builds on whatever anyone has said. It asks “How?” in a spirit of curiosity. It doesn’t say “Yes, but,” it says “Yes, and . . .” </a:t>
            </a:r>
          </a:p>
        </p:txBody>
      </p:sp>
    </p:spTree>
    <p:extLst>
      <p:ext uri="{BB962C8B-B14F-4D97-AF65-F5344CB8AC3E}">
        <p14:creationId xmlns:p14="http://schemas.microsoft.com/office/powerpoint/2010/main" val="1534999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First </a:t>
            </a:r>
            <a:r>
              <a:rPr lang="en-US" dirty="0"/>
              <a:t>things first: Emptying the box</a:t>
            </a:r>
          </a:p>
        </p:txBody>
      </p:sp>
      <p:sp>
        <p:nvSpPr>
          <p:cNvPr id="5" name="Content Placeholder 4"/>
          <p:cNvSpPr>
            <a:spLocks noGrp="1"/>
          </p:cNvSpPr>
          <p:nvPr>
            <p:ph idx="1"/>
          </p:nvPr>
        </p:nvSpPr>
        <p:spPr/>
        <p:txBody>
          <a:bodyPr>
            <a:normAutofit lnSpcReduction="10000"/>
          </a:bodyPr>
          <a:lstStyle/>
          <a:p>
            <a:r>
              <a:rPr lang="en-US" dirty="0" smtClean="0"/>
              <a:t>We </a:t>
            </a:r>
            <a:r>
              <a:rPr lang="en-US" dirty="0"/>
              <a:t>like to start creative sessions by </a:t>
            </a:r>
            <a:r>
              <a:rPr lang="en-US" i="1" dirty="0"/>
              <a:t>emptying the box. </a:t>
            </a:r>
            <a:r>
              <a:rPr lang="en-US" dirty="0"/>
              <a:t>What does this mean? Well, when you’re presented with a problem to solve, you immediately put it in the context of what you already know. </a:t>
            </a:r>
            <a:endParaRPr lang="en-US" dirty="0" smtClean="0"/>
          </a:p>
          <a:p>
            <a:r>
              <a:rPr lang="en-US" dirty="0" smtClean="0"/>
              <a:t>Therefore</a:t>
            </a:r>
            <a:r>
              <a:rPr lang="en-US" dirty="0"/>
              <a:t>, the first ideas that come to mind usually are familiar, already understood, and easy to think about. These ideas represent the easy solutions. </a:t>
            </a:r>
            <a:endParaRPr lang="en-US" dirty="0" smtClean="0"/>
          </a:p>
          <a:p>
            <a:r>
              <a:rPr lang="en-US" dirty="0" smtClean="0"/>
              <a:t>They </a:t>
            </a:r>
            <a:r>
              <a:rPr lang="en-US" dirty="0"/>
              <a:t>may work, but they aren’t “outside the box.” You want to get these ideas out on the table; until you do, the creative team will have trouble moving on to the out-of-the-box ideas.</a:t>
            </a:r>
          </a:p>
        </p:txBody>
      </p:sp>
    </p:spTree>
    <p:extLst>
      <p:ext uri="{BB962C8B-B14F-4D97-AF65-F5344CB8AC3E}">
        <p14:creationId xmlns:p14="http://schemas.microsoft.com/office/powerpoint/2010/main" val="27575215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rPr>
              <a:t>Here’s </a:t>
            </a:r>
            <a:r>
              <a:rPr lang="en-US" sz="3600" b="0" i="1" dirty="0">
                <a:solidFill>
                  <a:srgbClr val="FFFF00"/>
                </a:solidFill>
              </a:rPr>
              <a:t>a way to work with the sticky notes:</a:t>
            </a:r>
            <a:endParaRPr lang="en-US" sz="3600" i="1"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r>
              <a:rPr lang="en-US" dirty="0" smtClean="0"/>
              <a:t>Each </a:t>
            </a:r>
            <a:r>
              <a:rPr lang="en-US" dirty="0"/>
              <a:t>person writes down a minimum of 10 to 15 ideas on individual sticky notes. </a:t>
            </a:r>
            <a:endParaRPr lang="en-US" dirty="0" smtClean="0"/>
          </a:p>
          <a:p>
            <a:r>
              <a:rPr lang="en-US" dirty="0" smtClean="0"/>
              <a:t>Each </a:t>
            </a:r>
            <a:r>
              <a:rPr lang="en-US" dirty="0"/>
              <a:t>person passes her note(s) to the person on her right</a:t>
            </a:r>
            <a:r>
              <a:rPr lang="en-US" dirty="0" smtClean="0"/>
              <a:t>.</a:t>
            </a:r>
          </a:p>
          <a:p>
            <a:r>
              <a:rPr lang="en-US" dirty="0" smtClean="0"/>
              <a:t>Each </a:t>
            </a:r>
            <a:r>
              <a:rPr lang="en-US" dirty="0"/>
              <a:t>person reviews the note(s) she receives and writes down three new ideas</a:t>
            </a:r>
            <a:r>
              <a:rPr lang="en-US" dirty="0" smtClean="0"/>
              <a:t>.</a:t>
            </a:r>
          </a:p>
          <a:p>
            <a:r>
              <a:rPr lang="en-US" dirty="0" smtClean="0"/>
              <a:t>Each </a:t>
            </a:r>
            <a:r>
              <a:rPr lang="en-US" dirty="0"/>
              <a:t>person passes the notes to the right again, and the group pairs off. </a:t>
            </a:r>
            <a:endParaRPr lang="en-US" dirty="0" smtClean="0"/>
          </a:p>
          <a:p>
            <a:r>
              <a:rPr lang="en-US" dirty="0" smtClean="0"/>
              <a:t>The </a:t>
            </a:r>
            <a:r>
              <a:rPr lang="en-US" dirty="0"/>
              <a:t>pairs review and discuss the notes in front of them and come up with a minimum of three to five more ideas</a:t>
            </a:r>
            <a:r>
              <a:rPr lang="en-US" dirty="0" smtClean="0"/>
              <a:t>.</a:t>
            </a:r>
          </a:p>
          <a:p>
            <a:r>
              <a:rPr lang="en-US" dirty="0" smtClean="0"/>
              <a:t>The </a:t>
            </a:r>
            <a:r>
              <a:rPr lang="en-US" dirty="0"/>
              <a:t>pairs paste their ideas on a flip chart page (or two) for everyone to look at and discuss.</a:t>
            </a:r>
          </a:p>
        </p:txBody>
      </p:sp>
    </p:spTree>
    <p:extLst>
      <p:ext uri="{BB962C8B-B14F-4D97-AF65-F5344CB8AC3E}">
        <p14:creationId xmlns:p14="http://schemas.microsoft.com/office/powerpoint/2010/main" val="5009632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Brainstorming</a:t>
            </a:r>
            <a:endParaRPr lang="en-US" dirty="0"/>
          </a:p>
        </p:txBody>
      </p:sp>
      <p:sp>
        <p:nvSpPr>
          <p:cNvPr id="3" name="Content Placeholder 2"/>
          <p:cNvSpPr>
            <a:spLocks noGrp="1"/>
          </p:cNvSpPr>
          <p:nvPr>
            <p:ph idx="1"/>
          </p:nvPr>
        </p:nvSpPr>
        <p:spPr/>
        <p:txBody>
          <a:bodyPr/>
          <a:lstStyle/>
          <a:p>
            <a:r>
              <a:rPr lang="en-US" dirty="0" smtClean="0"/>
              <a:t>After </a:t>
            </a:r>
            <a:r>
              <a:rPr lang="en-US" dirty="0"/>
              <a:t>the group has “empty brains,” the members will find it easier to come up with more creative ideas by brainstorming. The term </a:t>
            </a:r>
            <a:r>
              <a:rPr lang="en-US" i="1" dirty="0"/>
              <a:t>brainstorming </a:t>
            </a:r>
            <a:r>
              <a:rPr lang="en-US" dirty="0"/>
              <a:t>refers to the many methods of generating a large number of creative ideas with a group. </a:t>
            </a:r>
            <a:endParaRPr lang="en-US" dirty="0" smtClean="0"/>
          </a:p>
          <a:p>
            <a:r>
              <a:rPr lang="en-US" dirty="0" smtClean="0"/>
              <a:t>You </a:t>
            </a:r>
            <a:r>
              <a:rPr lang="en-US" dirty="0"/>
              <a:t>can use brainstorming all by yourself when you’re trying to find creative ways to solve a problem. And you can use it over and over during the session to capture the ideas that the group comes up with.</a:t>
            </a:r>
          </a:p>
        </p:txBody>
      </p:sp>
    </p:spTree>
    <p:extLst>
      <p:ext uri="{BB962C8B-B14F-4D97-AF65-F5344CB8AC3E}">
        <p14:creationId xmlns:p14="http://schemas.microsoft.com/office/powerpoint/2010/main" val="7980574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Brainstorming</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The </a:t>
            </a:r>
            <a:r>
              <a:rPr lang="en-US" dirty="0"/>
              <a:t>following list presents the basic steps of brainstorming</a:t>
            </a:r>
            <a:r>
              <a:rPr lang="en-US" dirty="0" smtClean="0"/>
              <a:t>:</a:t>
            </a:r>
          </a:p>
          <a:p>
            <a:pPr>
              <a:buFont typeface="+mj-lt"/>
              <a:buAutoNum type="arabicPeriod"/>
            </a:pPr>
            <a:r>
              <a:rPr lang="en-US" dirty="0" smtClean="0"/>
              <a:t>Post </a:t>
            </a:r>
            <a:r>
              <a:rPr lang="en-US" dirty="0"/>
              <a:t>the brainstorming ground rules</a:t>
            </a:r>
            <a:r>
              <a:rPr lang="en-US" dirty="0" smtClean="0"/>
              <a:t>.</a:t>
            </a:r>
          </a:p>
          <a:p>
            <a:pPr>
              <a:buFont typeface="+mj-lt"/>
              <a:buAutoNum type="arabicPeriod"/>
            </a:pPr>
            <a:r>
              <a:rPr lang="en-US" dirty="0" smtClean="0"/>
              <a:t>Set </a:t>
            </a:r>
            <a:r>
              <a:rPr lang="en-US" dirty="0"/>
              <a:t>the brainstorming agenda</a:t>
            </a:r>
            <a:r>
              <a:rPr lang="en-US" dirty="0" smtClean="0"/>
              <a:t>.</a:t>
            </a:r>
          </a:p>
          <a:p>
            <a:pPr>
              <a:buFont typeface="+mj-lt"/>
              <a:buAutoNum type="arabicPeriod"/>
            </a:pPr>
            <a:r>
              <a:rPr lang="en-US" dirty="0" smtClean="0"/>
              <a:t>Display </a:t>
            </a:r>
            <a:r>
              <a:rPr lang="en-US" dirty="0"/>
              <a:t>the problem statement for the whole creative session, or draft one that focuses on a specific issue you want the team to address. </a:t>
            </a:r>
            <a:endParaRPr lang="en-US" dirty="0" smtClean="0"/>
          </a:p>
          <a:p>
            <a:pPr>
              <a:buFont typeface="+mj-lt"/>
              <a:buAutoNum type="arabicPeriod"/>
            </a:pPr>
            <a:r>
              <a:rPr lang="en-US" dirty="0" smtClean="0"/>
              <a:t>Begin </a:t>
            </a:r>
            <a:r>
              <a:rPr lang="en-US" dirty="0"/>
              <a:t>the brainstorming by asking people to call out ideas or to write them on sticky notes</a:t>
            </a:r>
            <a:r>
              <a:rPr lang="en-US" dirty="0" smtClean="0"/>
              <a:t>.</a:t>
            </a:r>
          </a:p>
          <a:p>
            <a:pPr>
              <a:buFont typeface="+mj-lt"/>
              <a:buAutoNum type="arabicPeriod"/>
            </a:pPr>
            <a:r>
              <a:rPr lang="en-US" dirty="0" smtClean="0"/>
              <a:t>Write </a:t>
            </a:r>
            <a:r>
              <a:rPr lang="en-US" dirty="0"/>
              <a:t>up or post all the grouped ideas, and then have the team mem- </a:t>
            </a:r>
            <a:r>
              <a:rPr lang="en-US" dirty="0" err="1"/>
              <a:t>bers</a:t>
            </a:r>
            <a:r>
              <a:rPr lang="en-US" dirty="0"/>
              <a:t> “vote” by placing check marks or dots on the ideas or themes they like</a:t>
            </a:r>
            <a:r>
              <a:rPr lang="en-US" dirty="0" smtClean="0"/>
              <a:t>.</a:t>
            </a:r>
          </a:p>
          <a:p>
            <a:pPr>
              <a:buFont typeface="+mj-lt"/>
              <a:buAutoNum type="arabicPeriod"/>
            </a:pPr>
            <a:r>
              <a:rPr lang="en-US" dirty="0" smtClean="0"/>
              <a:t>Put </a:t>
            </a:r>
            <a:r>
              <a:rPr lang="en-US" dirty="0"/>
              <a:t>the most popular ideas on a clean wall or flip chart page</a:t>
            </a:r>
            <a:r>
              <a:rPr lang="en-US" dirty="0" smtClean="0"/>
              <a:t>.</a:t>
            </a:r>
          </a:p>
          <a:p>
            <a:pPr>
              <a:buFont typeface="+mj-lt"/>
              <a:buAutoNum type="arabicPeriod"/>
            </a:pPr>
            <a:r>
              <a:rPr lang="en-US" dirty="0" smtClean="0"/>
              <a:t>Pair </a:t>
            </a:r>
            <a:r>
              <a:rPr lang="en-US" dirty="0"/>
              <a:t>up the group members and have each pair use the popular ideas to create a new, composite idea</a:t>
            </a:r>
            <a:r>
              <a:rPr lang="en-US" dirty="0" smtClean="0"/>
              <a:t>.</a:t>
            </a:r>
          </a:p>
          <a:p>
            <a:pPr>
              <a:buFont typeface="+mj-lt"/>
              <a:buAutoNum type="arabicPeriod"/>
            </a:pPr>
            <a:r>
              <a:rPr lang="en-US" dirty="0" smtClean="0"/>
              <a:t>Post </a:t>
            </a:r>
            <a:r>
              <a:rPr lang="en-US" dirty="0"/>
              <a:t>these ideas and have the whole group review, critique, and build on them.</a:t>
            </a:r>
          </a:p>
        </p:txBody>
      </p:sp>
    </p:spTree>
    <p:extLst>
      <p:ext uri="{BB962C8B-B14F-4D97-AF65-F5344CB8AC3E}">
        <p14:creationId xmlns:p14="http://schemas.microsoft.com/office/powerpoint/2010/main" val="1313655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Mindmapping</a:t>
            </a:r>
            <a:endParaRPr lang="en-US" dirty="0"/>
          </a:p>
        </p:txBody>
      </p:sp>
      <p:sp>
        <p:nvSpPr>
          <p:cNvPr id="3" name="Content Placeholder 2"/>
          <p:cNvSpPr>
            <a:spLocks noGrp="1"/>
          </p:cNvSpPr>
          <p:nvPr>
            <p:ph idx="1"/>
          </p:nvPr>
        </p:nvSpPr>
        <p:spPr/>
        <p:txBody>
          <a:bodyPr>
            <a:normAutofit/>
          </a:bodyPr>
          <a:lstStyle/>
          <a:p>
            <a:r>
              <a:rPr lang="en-US" i="1" dirty="0" err="1" smtClean="0"/>
              <a:t>Mindmapping</a:t>
            </a:r>
            <a:r>
              <a:rPr lang="en-US" i="1" dirty="0" smtClean="0"/>
              <a:t> </a:t>
            </a:r>
            <a:r>
              <a:rPr lang="en-US" dirty="0"/>
              <a:t>is becoming increasingly popular for stimulating both </a:t>
            </a:r>
            <a:r>
              <a:rPr lang="en-US" dirty="0" smtClean="0"/>
              <a:t>individual </a:t>
            </a:r>
            <a:r>
              <a:rPr lang="en-US" dirty="0"/>
              <a:t>and group creativity. </a:t>
            </a:r>
            <a:endParaRPr lang="en-US" dirty="0" smtClean="0"/>
          </a:p>
          <a:p>
            <a:r>
              <a:rPr lang="en-US" dirty="0" err="1" smtClean="0"/>
              <a:t>Mindmapping</a:t>
            </a:r>
            <a:r>
              <a:rPr lang="en-US" dirty="0" smtClean="0"/>
              <a:t> </a:t>
            </a:r>
            <a:r>
              <a:rPr lang="en-US" dirty="0"/>
              <a:t>is a great way to come up with plenty of ideas quickly and to help the creative group find themes or issues it may have overlooked.</a:t>
            </a:r>
          </a:p>
        </p:txBody>
      </p:sp>
    </p:spTree>
    <p:extLst>
      <p:ext uri="{BB962C8B-B14F-4D97-AF65-F5344CB8AC3E}">
        <p14:creationId xmlns:p14="http://schemas.microsoft.com/office/powerpoint/2010/main" val="3643319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Mindmapping</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To </a:t>
            </a:r>
            <a:r>
              <a:rPr lang="en-US" dirty="0" err="1"/>
              <a:t>mindmap</a:t>
            </a:r>
            <a:r>
              <a:rPr lang="en-US" dirty="0"/>
              <a:t>, you follow these steps</a:t>
            </a:r>
            <a:r>
              <a:rPr lang="en-US" dirty="0" smtClean="0"/>
              <a:t>:</a:t>
            </a:r>
          </a:p>
          <a:p>
            <a:pPr lvl="0">
              <a:buFont typeface="+mj-lt"/>
              <a:buAutoNum type="arabicPeriod"/>
            </a:pPr>
            <a:r>
              <a:rPr lang="en-US" dirty="0">
                <a:effectLst/>
              </a:rPr>
              <a:t>Pose a question and write it at the center of a large piece of paper, which you hang on the wall. </a:t>
            </a:r>
          </a:p>
          <a:p>
            <a:pPr lvl="0">
              <a:buFont typeface="+mj-lt"/>
              <a:buAutoNum type="arabicPeriod"/>
            </a:pPr>
            <a:r>
              <a:rPr lang="en-US" dirty="0">
                <a:effectLst/>
              </a:rPr>
              <a:t>The session manager or facilitator asks for major themes that relate to the question.</a:t>
            </a:r>
          </a:p>
          <a:p>
            <a:pPr lvl="0">
              <a:buFont typeface="+mj-lt"/>
              <a:buAutoNum type="arabicPeriod"/>
            </a:pPr>
            <a:r>
              <a:rPr lang="en-US" dirty="0">
                <a:effectLst/>
              </a:rPr>
              <a:t>The session manager draws lines that jet out from the central question — like the arms of a spider web — and labels each arm with one of the themes. </a:t>
            </a:r>
          </a:p>
          <a:p>
            <a:pPr lvl="0">
              <a:buFont typeface="+mj-lt"/>
              <a:buAutoNum type="arabicPeriod"/>
            </a:pPr>
            <a:r>
              <a:rPr lang="en-US" dirty="0" smtClean="0">
                <a:effectLst/>
              </a:rPr>
              <a:t>The </a:t>
            </a:r>
            <a:r>
              <a:rPr lang="en-US" dirty="0">
                <a:effectLst/>
              </a:rPr>
              <a:t>group starts to brainstorm solutions that may serve the different themes.</a:t>
            </a:r>
          </a:p>
          <a:p>
            <a:endParaRPr lang="en-US" dirty="0"/>
          </a:p>
        </p:txBody>
      </p:sp>
    </p:spTree>
    <p:extLst>
      <p:ext uri="{BB962C8B-B14F-4D97-AF65-F5344CB8AC3E}">
        <p14:creationId xmlns:p14="http://schemas.microsoft.com/office/powerpoint/2010/main" val="7010809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a:t>
            </a:r>
            <a:r>
              <a:rPr lang="en-US" dirty="0"/>
              <a:t>sail on a creative excursion</a:t>
            </a:r>
          </a:p>
        </p:txBody>
      </p:sp>
      <p:sp>
        <p:nvSpPr>
          <p:cNvPr id="3" name="Content Placeholder 2"/>
          <p:cNvSpPr>
            <a:spLocks noGrp="1"/>
          </p:cNvSpPr>
          <p:nvPr>
            <p:ph idx="1"/>
          </p:nvPr>
        </p:nvSpPr>
        <p:spPr/>
        <p:txBody>
          <a:bodyPr>
            <a:normAutofit fontScale="92500" lnSpcReduction="10000"/>
          </a:bodyPr>
          <a:lstStyle/>
          <a:p>
            <a:r>
              <a:rPr lang="en-US" dirty="0" smtClean="0"/>
              <a:t>One </a:t>
            </a:r>
            <a:r>
              <a:rPr lang="en-US" dirty="0"/>
              <a:t>of the best ways to inspire creativity in your team — and certainly a method that’s out of the box — is to go on a creative excursion. </a:t>
            </a:r>
            <a:endParaRPr lang="en-US" dirty="0" smtClean="0"/>
          </a:p>
          <a:p>
            <a:r>
              <a:rPr lang="en-US" dirty="0" smtClean="0"/>
              <a:t>Many </a:t>
            </a:r>
            <a:r>
              <a:rPr lang="en-US" dirty="0"/>
              <a:t>teams use excursions to set up a brainstorming session. You define the problem — say, for example, “How can we meet our customers’ needs for increased safety in using our product?” </a:t>
            </a:r>
            <a:endParaRPr lang="en-US" dirty="0" smtClean="0"/>
          </a:p>
          <a:p>
            <a:r>
              <a:rPr lang="en-US" smtClean="0"/>
              <a:t>After </a:t>
            </a:r>
            <a:r>
              <a:rPr lang="en-US" dirty="0"/>
              <a:t>you empty the box and brainstorm ideas, your team is struggling to come up with ideas</a:t>
            </a:r>
            <a:r>
              <a:rPr lang="en-US"/>
              <a:t>. </a:t>
            </a:r>
            <a:endParaRPr lang="en-US" smtClean="0"/>
          </a:p>
          <a:p>
            <a:r>
              <a:rPr lang="en-US" smtClean="0"/>
              <a:t>Give </a:t>
            </a:r>
            <a:r>
              <a:rPr lang="en-US" dirty="0"/>
              <a:t>them a break! After some coffee and doughnuts (or fruit and cookies), you can start the excursions.</a:t>
            </a:r>
          </a:p>
        </p:txBody>
      </p:sp>
    </p:spTree>
    <p:extLst>
      <p:ext uri="{BB962C8B-B14F-4D97-AF65-F5344CB8AC3E}">
        <p14:creationId xmlns:p14="http://schemas.microsoft.com/office/powerpoint/2010/main" val="41582451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38200" y="4210050"/>
            <a:ext cx="10591800" cy="1981200"/>
          </a:xfrm>
          <a:prstGeom prst="roundRect">
            <a:avLst>
              <a:gd name="adj" fmla="val 50000"/>
            </a:avLst>
          </a:prstGeom>
          <a:scene3d>
            <a:camera prst="orthographicFront">
              <a:rot lat="0" lon="0" rev="0"/>
            </a:camera>
            <a:lightRig rig="threePt" dir="tl"/>
          </a:scene3d>
          <a:sp3d>
            <a:bevelT w="2540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201" y="3962400"/>
            <a:ext cx="10591799" cy="1905000"/>
          </a:xfrm>
        </p:spPr>
        <p:txBody>
          <a:bodyPr>
            <a:normAutofit fontScale="90000"/>
            <a:scene3d>
              <a:camera prst="orthographicFront"/>
              <a:lightRig rig="threePt" dir="t">
                <a:rot lat="0" lon="0" rev="600000"/>
              </a:lightRig>
            </a:scene3d>
            <a:sp3d extrusionH="57150">
              <a:bevelT w="82550" h="44450"/>
              <a:bevelB w="25400"/>
            </a:sp3d>
          </a:bodyPr>
          <a:lstStyle/>
          <a:p>
            <a:pPr algn="ctr"/>
            <a: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Using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Your Knowledge of the </a:t>
            </a: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Customer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to Inspire </a:t>
            </a: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Solutions</a:t>
            </a:r>
            <a:endPar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2470972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9600" y="1001110"/>
            <a:ext cx="2514600" cy="1371600"/>
          </a:xfrm>
          <a:prstGeom prst="roundRect">
            <a:avLst>
              <a:gd name="adj" fmla="val 50000"/>
            </a:avLst>
          </a:prstGeom>
          <a:solidFill>
            <a:srgbClr val="FF0000"/>
          </a:solidFill>
          <a:effectLst>
            <a:outerShdw blurRad="279400" dist="76200" dir="2700000" algn="tl" rotWithShape="0">
              <a:prstClr val="black">
                <a:alpha val="92000"/>
              </a:prstClr>
            </a:outerShdw>
          </a:effectLst>
          <a:scene3d>
            <a:camera prst="orthographicFront"/>
            <a:lightRig rig="threePt" dir="t"/>
          </a:scene3d>
          <a:sp3d>
            <a:bevelT w="152400" h="50800" prst="softRound"/>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normAutofit/>
          </a:bodyPr>
          <a:lstStyle/>
          <a:p>
            <a:pPr algn="just"/>
            <a:r>
              <a:rPr lang="en-US" dirty="0" smtClean="0"/>
              <a:t>Even </a:t>
            </a:r>
            <a:r>
              <a:rPr lang="en-US" dirty="0"/>
              <a:t>if actual customers don’t participate in your idea-generation sessions, the session manager(s) or facilitator should make sure to have as much knowledge of the customer as possible in the room to inspire and focus the group. A small group — the session manager(s) and the facilitator, for example — should take time before a session to gather known customer information and put it in a form that will provoke creativity. (See Chapter 4 for tips on customer visits.) </a:t>
            </a:r>
          </a:p>
        </p:txBody>
      </p:sp>
    </p:spTree>
    <p:extLst>
      <p:ext uri="{BB962C8B-B14F-4D97-AF65-F5344CB8AC3E}">
        <p14:creationId xmlns:p14="http://schemas.microsoft.com/office/powerpoint/2010/main" val="30800820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9600" y="1001110"/>
            <a:ext cx="2514600" cy="1371600"/>
          </a:xfrm>
          <a:prstGeom prst="roundRect">
            <a:avLst>
              <a:gd name="adj" fmla="val 50000"/>
            </a:avLst>
          </a:prstGeom>
          <a:solidFill>
            <a:srgbClr val="FF0000"/>
          </a:solidFill>
          <a:effectLst>
            <a:outerShdw blurRad="279400" dist="76200" dir="2700000" algn="tl" rotWithShape="0">
              <a:prstClr val="black">
                <a:alpha val="92000"/>
              </a:prstClr>
            </a:outerShdw>
          </a:effectLst>
          <a:scene3d>
            <a:camera prst="orthographicFront"/>
            <a:lightRig rig="threePt" dir="t"/>
          </a:scene3d>
          <a:sp3d>
            <a:bevelT w="152400" h="50800" prst="softRound"/>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normAutofit/>
          </a:bodyPr>
          <a:lstStyle/>
          <a:p>
            <a:r>
              <a:rPr lang="en-US" dirty="0" smtClean="0"/>
              <a:t>During </a:t>
            </a:r>
            <a:r>
              <a:rPr lang="en-US" dirty="0"/>
              <a:t>the idea session, if you have photos of customers or of customer environments, post them. Perhaps you have a map that shows where your target customers are; at times during the idea session, the facilitator may ask the group to focus “just on the customers in Canada,” or “just on customers in Japan,” or “just on teenaged boys,” and so on. </a:t>
            </a:r>
          </a:p>
        </p:txBody>
      </p:sp>
    </p:spTree>
    <p:extLst>
      <p:ext uri="{BB962C8B-B14F-4D97-AF65-F5344CB8AC3E}">
        <p14:creationId xmlns:p14="http://schemas.microsoft.com/office/powerpoint/2010/main" val="10616709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dirty="0"/>
              <a:t>objective: Enabling the customer to do what he wants </a:t>
            </a:r>
          </a:p>
        </p:txBody>
      </p:sp>
      <p:sp>
        <p:nvSpPr>
          <p:cNvPr id="3" name="Content Placeholder 2"/>
          <p:cNvSpPr>
            <a:spLocks noGrp="1"/>
          </p:cNvSpPr>
          <p:nvPr>
            <p:ph idx="1"/>
          </p:nvPr>
        </p:nvSpPr>
        <p:spPr/>
        <p:txBody>
          <a:bodyPr/>
          <a:lstStyle/>
          <a:p>
            <a:r>
              <a:rPr lang="en-US" dirty="0" smtClean="0"/>
              <a:t>If </a:t>
            </a:r>
            <a:r>
              <a:rPr lang="en-US" dirty="0"/>
              <a:t>you’ve done a customer visit program (see Chapter 4), you already have a list of customer requirements that you can use to come up with ideas and solutions. But even if you haven’t followed the customer visit process, you </a:t>
            </a:r>
            <a:r>
              <a:rPr lang="en-US" dirty="0" smtClean="0"/>
              <a:t>can </a:t>
            </a:r>
            <a:r>
              <a:rPr lang="en-US" dirty="0"/>
              <a:t>brainstorm a list of requirements, or customer needs, that your creative team’s solutions will address (see the earlier section “Brainstorming”). Your objective in creating new products, after all, is to give your customers what they need and want. Here’s how the process should go: </a:t>
            </a:r>
          </a:p>
        </p:txBody>
      </p:sp>
    </p:spTree>
    <p:extLst>
      <p:ext uri="{BB962C8B-B14F-4D97-AF65-F5344CB8AC3E}">
        <p14:creationId xmlns:p14="http://schemas.microsoft.com/office/powerpoint/2010/main" val="5202188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dirty="0"/>
              <a:t>objective: Enabling the customer to do what he wants </a:t>
            </a:r>
          </a:p>
        </p:txBody>
      </p:sp>
      <p:sp>
        <p:nvSpPr>
          <p:cNvPr id="3" name="Content Placeholder 2"/>
          <p:cNvSpPr>
            <a:spLocks noGrp="1"/>
          </p:cNvSpPr>
          <p:nvPr>
            <p:ph idx="1"/>
          </p:nvPr>
        </p:nvSpPr>
        <p:spPr/>
        <p:txBody>
          <a:bodyPr>
            <a:normAutofit fontScale="77500" lnSpcReduction="20000"/>
          </a:bodyPr>
          <a:lstStyle/>
          <a:p>
            <a:pPr lvl="0"/>
            <a:r>
              <a:rPr lang="en-US" dirty="0">
                <a:effectLst/>
              </a:rPr>
              <a:t>Post and review your customer information. </a:t>
            </a:r>
          </a:p>
          <a:p>
            <a:pPr lvl="0"/>
            <a:r>
              <a:rPr lang="en-US" dirty="0">
                <a:effectLst/>
              </a:rPr>
              <a:t>Ask the team to brainstorm requirements. Here are a few “I can” statements that capture the requirements of patients who use medical devices: </a:t>
            </a:r>
          </a:p>
          <a:p>
            <a:pPr lvl="1"/>
            <a:r>
              <a:rPr lang="en-US" dirty="0" smtClean="0">
                <a:effectLst/>
              </a:rPr>
              <a:t>I </a:t>
            </a:r>
            <a:r>
              <a:rPr lang="en-US" dirty="0">
                <a:effectLst/>
              </a:rPr>
              <a:t>can hold onto my device with my arthritic hands. </a:t>
            </a:r>
          </a:p>
          <a:p>
            <a:pPr lvl="1"/>
            <a:r>
              <a:rPr lang="en-US" dirty="0" smtClean="0">
                <a:effectLst/>
              </a:rPr>
              <a:t>I </a:t>
            </a:r>
            <a:r>
              <a:rPr lang="en-US" dirty="0">
                <a:effectLst/>
              </a:rPr>
              <a:t>can carry my device with me inconspicuously. </a:t>
            </a:r>
          </a:p>
          <a:p>
            <a:pPr lvl="1"/>
            <a:r>
              <a:rPr lang="en-US" dirty="0" smtClean="0">
                <a:effectLst/>
              </a:rPr>
              <a:t>I </a:t>
            </a:r>
            <a:r>
              <a:rPr lang="en-US" dirty="0">
                <a:effectLst/>
              </a:rPr>
              <a:t>can clean my device easily. If you’ve made a customer requirements tree by following the </a:t>
            </a:r>
            <a:r>
              <a:rPr lang="en-US" dirty="0" smtClean="0">
                <a:effectLst/>
              </a:rPr>
              <a:t>instructions </a:t>
            </a:r>
            <a:r>
              <a:rPr lang="en-US" dirty="0">
                <a:effectLst/>
              </a:rPr>
              <a:t>in Chapter 4, you can use that. </a:t>
            </a:r>
          </a:p>
          <a:p>
            <a:pPr lvl="0"/>
            <a:r>
              <a:rPr lang="en-US" dirty="0">
                <a:effectLst/>
              </a:rPr>
              <a:t>Narrow down the requirements by voting, and then group them into not more than four or five groups of similar requirements. </a:t>
            </a:r>
          </a:p>
          <a:p>
            <a:pPr lvl="0"/>
            <a:r>
              <a:rPr lang="en-US" dirty="0">
                <a:effectLst/>
              </a:rPr>
              <a:t>Post each group of requirements on the wall of the meeting room, and instruct the team members to wander around the room thinking of solutions for each specific requirement.</a:t>
            </a:r>
          </a:p>
        </p:txBody>
      </p:sp>
    </p:spTree>
    <p:extLst>
      <p:ext uri="{BB962C8B-B14F-4D97-AF65-F5344CB8AC3E}">
        <p14:creationId xmlns:p14="http://schemas.microsoft.com/office/powerpoint/2010/main" val="683716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dirty="0"/>
              <a:t>solution: Putting together ideas to form concepts </a:t>
            </a:r>
          </a:p>
        </p:txBody>
      </p:sp>
      <p:sp>
        <p:nvSpPr>
          <p:cNvPr id="3" name="Content Placeholder 2"/>
          <p:cNvSpPr>
            <a:spLocks noGrp="1"/>
          </p:cNvSpPr>
          <p:nvPr>
            <p:ph idx="1"/>
          </p:nvPr>
        </p:nvSpPr>
        <p:spPr/>
        <p:txBody>
          <a:bodyPr>
            <a:normAutofit fontScale="92500" lnSpcReduction="10000"/>
          </a:bodyPr>
          <a:lstStyle/>
          <a:p>
            <a:r>
              <a:rPr lang="en-US" dirty="0" smtClean="0"/>
              <a:t>When </a:t>
            </a:r>
            <a:r>
              <a:rPr lang="en-US" dirty="0"/>
              <a:t>your creative team has produced many ideas and solutions for the </a:t>
            </a:r>
            <a:r>
              <a:rPr lang="en-US" dirty="0" smtClean="0"/>
              <a:t>individual </a:t>
            </a:r>
            <a:r>
              <a:rPr lang="en-US" dirty="0"/>
              <a:t>customer requirements you’ve identified or brainstormed, take a break! When you regroup, the next step is to gather the solution ideas into concepts (you can use the Idea Form we include in Chapter 6). </a:t>
            </a:r>
            <a:endParaRPr lang="en-US" dirty="0" smtClean="0"/>
          </a:p>
          <a:p>
            <a:r>
              <a:rPr lang="en-US" dirty="0" smtClean="0"/>
              <a:t>Each </a:t>
            </a:r>
            <a:r>
              <a:rPr lang="en-US" dirty="0"/>
              <a:t>member of the team should wander around the room to collect ideas from the earlier brainstorming to blend into a concept. Let the participants know that they can deviate from, build on, or change the ideas they find on the requirements sheets. They can even come up with totally new solutions that no one thought of before the break! </a:t>
            </a:r>
          </a:p>
        </p:txBody>
      </p:sp>
    </p:spTree>
    <p:extLst>
      <p:ext uri="{BB962C8B-B14F-4D97-AF65-F5344CB8AC3E}">
        <p14:creationId xmlns:p14="http://schemas.microsoft.com/office/powerpoint/2010/main" val="2152985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38200" y="3733800"/>
            <a:ext cx="10591800" cy="2362200"/>
          </a:xfrm>
          <a:prstGeom prst="roundRect">
            <a:avLst>
              <a:gd name="adj" fmla="val 50000"/>
            </a:avLst>
          </a:prstGeom>
          <a:scene3d>
            <a:camera prst="orthographicFront">
              <a:rot lat="0" lon="0" rev="0"/>
            </a:camera>
            <a:lightRig rig="threePt" dir="tl"/>
          </a:scene3d>
          <a:sp3d>
            <a:bevelT w="2540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201" y="3657600"/>
            <a:ext cx="10591799" cy="1905000"/>
          </a:xfrm>
        </p:spPr>
        <p:txBody>
          <a:bodyPr>
            <a:normAutofit fontScale="90000"/>
            <a:scene3d>
              <a:camera prst="orthographicFront"/>
              <a:lightRig rig="threePt" dir="t">
                <a:rot lat="0" lon="0" rev="600000"/>
              </a:lightRig>
            </a:scene3d>
            <a:sp3d extrusionH="57150">
              <a:bevelT w="82550" h="44450"/>
              <a:bevelB w="25400"/>
            </a:sp3d>
          </a:bodyPr>
          <a:lstStyle/>
          <a:p>
            <a:pPr algn="ctr"/>
            <a: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a:ln>
                  <a:noFill/>
                </a:ln>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Dipping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into Your Bag of Tricks to </a:t>
            </a: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Make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Creative Sessions </a:t>
            </a: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
            </a:r>
            <a:b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b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Even </a:t>
            </a:r>
            <a:r>
              <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More </a:t>
            </a:r>
            <a:r>
              <a:rPr lang="en-US" b="0" dirty="0" smtClean="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rPr>
              <a:t>Creative</a:t>
            </a:r>
            <a:endParaRPr lang="en-US" b="0" dirty="0">
              <a:solidFill>
                <a:schemeClr val="bg1"/>
              </a:solidFill>
              <a:effectLst>
                <a:outerShdw blurRad="114300" dist="63500" dir="2700000" algn="tl" rotWithShape="0">
                  <a:prstClr val="black">
                    <a:alpha val="87000"/>
                  </a:prst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74964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9600" y="1001110"/>
            <a:ext cx="2514600" cy="1371600"/>
          </a:xfrm>
          <a:prstGeom prst="roundRect">
            <a:avLst>
              <a:gd name="adj" fmla="val 50000"/>
            </a:avLst>
          </a:prstGeom>
          <a:solidFill>
            <a:srgbClr val="FF0000"/>
          </a:solidFill>
          <a:effectLst>
            <a:outerShdw blurRad="279400" dist="76200" dir="2700000" algn="tl" rotWithShape="0">
              <a:prstClr val="black">
                <a:alpha val="92000"/>
              </a:prstClr>
            </a:outerShdw>
          </a:effectLst>
          <a:scene3d>
            <a:camera prst="orthographicFront"/>
            <a:lightRig rig="threePt" dir="t"/>
          </a:scene3d>
          <a:sp3d>
            <a:bevelT w="152400" h="50800" prst="softRound"/>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Intro</a:t>
            </a:r>
            <a:endParaRPr lang="en-US" dirty="0"/>
          </a:p>
        </p:txBody>
      </p:sp>
      <p:sp>
        <p:nvSpPr>
          <p:cNvPr id="4" name="Content Placeholder 3"/>
          <p:cNvSpPr>
            <a:spLocks noGrp="1"/>
          </p:cNvSpPr>
          <p:nvPr>
            <p:ph idx="1"/>
          </p:nvPr>
        </p:nvSpPr>
        <p:spPr/>
        <p:txBody>
          <a:bodyPr>
            <a:normAutofit lnSpcReduction="10000"/>
          </a:bodyPr>
          <a:lstStyle/>
          <a:p>
            <a:r>
              <a:rPr lang="en-US" dirty="0" smtClean="0"/>
              <a:t>In </a:t>
            </a:r>
            <a:r>
              <a:rPr lang="en-US" dirty="0"/>
              <a:t>this chapter, we’ve described plenty of activities you can conduct to come up with ideas and concepts for new products. But we couldn’t resist adding a few more! After all, this chapter is about being creative, and there’s no limit to the things a creative mind can do. </a:t>
            </a:r>
            <a:endParaRPr lang="en-US" dirty="0" smtClean="0"/>
          </a:p>
          <a:p>
            <a:r>
              <a:rPr lang="en-US" dirty="0" smtClean="0"/>
              <a:t>In </a:t>
            </a:r>
            <a:r>
              <a:rPr lang="en-US" dirty="0"/>
              <a:t>this section, we explain how you can bring in experts from outside the company to expand the team’s appreciation of market and technology issues. We also describe some ways that creative teams can use their artistic propensities in the service of coming up with the next, best ideas. </a:t>
            </a:r>
          </a:p>
        </p:txBody>
      </p:sp>
    </p:spTree>
    <p:extLst>
      <p:ext uri="{BB962C8B-B14F-4D97-AF65-F5344CB8AC3E}">
        <p14:creationId xmlns:p14="http://schemas.microsoft.com/office/powerpoint/2010/main" val="39114789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Bring </a:t>
            </a:r>
            <a:r>
              <a:rPr lang="en-US" dirty="0"/>
              <a:t>in the experts! </a:t>
            </a:r>
          </a:p>
        </p:txBody>
      </p:sp>
      <p:sp>
        <p:nvSpPr>
          <p:cNvPr id="3" name="Content Placeholder 2"/>
          <p:cNvSpPr>
            <a:spLocks noGrp="1"/>
          </p:cNvSpPr>
          <p:nvPr>
            <p:ph idx="1"/>
          </p:nvPr>
        </p:nvSpPr>
        <p:spPr/>
        <p:txBody>
          <a:bodyPr>
            <a:normAutofit fontScale="92500"/>
          </a:bodyPr>
          <a:lstStyle/>
          <a:p>
            <a:r>
              <a:rPr lang="en-US" dirty="0" smtClean="0"/>
              <a:t>Information </a:t>
            </a:r>
            <a:r>
              <a:rPr lang="en-US" dirty="0"/>
              <a:t>about technology and market trends — information that can come from experts inside or outside your company — can really help your team think outside the company “box.” What new technologies are being developed in industries that impact yours? </a:t>
            </a:r>
            <a:endParaRPr lang="en-US" dirty="0" smtClean="0"/>
          </a:p>
          <a:p>
            <a:r>
              <a:rPr lang="en-US" dirty="0" smtClean="0"/>
              <a:t>What </a:t>
            </a:r>
            <a:r>
              <a:rPr lang="en-US" dirty="0"/>
              <a:t>are the latest market trends that could affect your customers? For example, has someone developed a new way of delivering oxygen that may impact the medical devices you can develop? </a:t>
            </a:r>
            <a:endParaRPr lang="en-US" dirty="0" smtClean="0"/>
          </a:p>
          <a:p>
            <a:r>
              <a:rPr lang="en-US" dirty="0" smtClean="0"/>
              <a:t>Are </a:t>
            </a:r>
            <a:r>
              <a:rPr lang="en-US" dirty="0"/>
              <a:t>farmers beginning to use a different line of plowing equipment? How are young professionals dressing these days? </a:t>
            </a:r>
          </a:p>
        </p:txBody>
      </p:sp>
    </p:spTree>
    <p:extLst>
      <p:ext uri="{BB962C8B-B14F-4D97-AF65-F5344CB8AC3E}">
        <p14:creationId xmlns:p14="http://schemas.microsoft.com/office/powerpoint/2010/main" val="2954090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Creating </a:t>
            </a:r>
            <a:r>
              <a:rPr lang="en-US" sz="3600" b="0" i="1" dirty="0">
                <a:solidFill>
                  <a:srgbClr val="FFFF00"/>
                </a:solidFill>
                <a:latin typeface="Bookman Old Style" panose="02050604050505020204" pitchFamily="18" charset="0"/>
              </a:rPr>
              <a:t>the session focus statement </a:t>
            </a:r>
            <a:endParaRPr lang="en-US" sz="3600" i="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t>For </a:t>
            </a:r>
            <a:r>
              <a:rPr lang="en-US" dirty="0"/>
              <a:t>your informational sessions, which should run at least one day (and preferably two), you need clear focus statements to start the days (and to prepare your speakers; see the following section). The problem statement specifies both the customers whom you want to create product ideas for and what issues most interest you. </a:t>
            </a:r>
          </a:p>
        </p:txBody>
      </p:sp>
    </p:spTree>
    <p:extLst>
      <p:ext uri="{BB962C8B-B14F-4D97-AF65-F5344CB8AC3E}">
        <p14:creationId xmlns:p14="http://schemas.microsoft.com/office/powerpoint/2010/main" val="113036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Inviting </a:t>
            </a:r>
            <a:r>
              <a:rPr lang="en-US" sz="3600" b="0" i="1" dirty="0">
                <a:solidFill>
                  <a:srgbClr val="FFFF00"/>
                </a:solidFill>
                <a:latin typeface="Bookman Old Style" panose="02050604050505020204" pitchFamily="18" charset="0"/>
              </a:rPr>
              <a:t>the experts  </a:t>
            </a:r>
          </a:p>
        </p:txBody>
      </p:sp>
      <p:sp>
        <p:nvSpPr>
          <p:cNvPr id="3" name="Content Placeholder 2"/>
          <p:cNvSpPr>
            <a:spLocks noGrp="1"/>
          </p:cNvSpPr>
          <p:nvPr>
            <p:ph idx="1"/>
          </p:nvPr>
        </p:nvSpPr>
        <p:spPr/>
        <p:txBody>
          <a:bodyPr/>
          <a:lstStyle/>
          <a:p>
            <a:r>
              <a:rPr lang="en-US" dirty="0" smtClean="0"/>
              <a:t>After </a:t>
            </a:r>
            <a:r>
              <a:rPr lang="en-US" dirty="0"/>
              <a:t>you’ve framed your questions, do some research — with people in your company and on the Internet — to identify who the experts are. You want them to visit you to answer your questions — that is, to deliver the wealth of wisdom they have on the topic you’re interested in. Often, cold-calls to these experts can secure a visit commitment. If not, use the cold-calls to ask the known experts who they can recommend for an invitation. </a:t>
            </a:r>
          </a:p>
        </p:txBody>
      </p:sp>
    </p:spTree>
    <p:extLst>
      <p:ext uri="{BB962C8B-B14F-4D97-AF65-F5344CB8AC3E}">
        <p14:creationId xmlns:p14="http://schemas.microsoft.com/office/powerpoint/2010/main" val="25159793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Organizing </a:t>
            </a:r>
            <a:r>
              <a:rPr lang="en-US" sz="3600" b="0" i="1" dirty="0">
                <a:solidFill>
                  <a:srgbClr val="FFFF00"/>
                </a:solidFill>
                <a:latin typeface="Bookman Old Style" panose="02050604050505020204" pitchFamily="18" charset="0"/>
              </a:rPr>
              <a:t>the session output   </a:t>
            </a:r>
          </a:p>
        </p:txBody>
      </p:sp>
      <p:sp>
        <p:nvSpPr>
          <p:cNvPr id="3" name="Content Placeholder 2"/>
          <p:cNvSpPr>
            <a:spLocks noGrp="1"/>
          </p:cNvSpPr>
          <p:nvPr>
            <p:ph idx="1"/>
          </p:nvPr>
        </p:nvSpPr>
        <p:spPr/>
        <p:txBody>
          <a:bodyPr/>
          <a:lstStyle/>
          <a:p>
            <a:r>
              <a:rPr lang="en-US" dirty="0" smtClean="0"/>
              <a:t>The </a:t>
            </a:r>
            <a:r>
              <a:rPr lang="en-US" dirty="0"/>
              <a:t>output of the expert session should be a number insights that relate to the problem area you want to solve for customers. Use the brainstorming process to collect the team’s insights and narrow them down. </a:t>
            </a:r>
            <a:endParaRPr lang="en-US" dirty="0" smtClean="0"/>
          </a:p>
          <a:p>
            <a:r>
              <a:rPr lang="en-US" dirty="0" smtClean="0"/>
              <a:t>If </a:t>
            </a:r>
            <a:r>
              <a:rPr lang="en-US" dirty="0"/>
              <a:t>the team creates story- boards to depict what they’ve learned, these storyboards can be brought into the room and used as a focus for brainstorming during the creative session. (See the next section for tips on how to create and use storyboards.) </a:t>
            </a:r>
          </a:p>
        </p:txBody>
      </p:sp>
    </p:spTree>
    <p:extLst>
      <p:ext uri="{BB962C8B-B14F-4D97-AF65-F5344CB8AC3E}">
        <p14:creationId xmlns:p14="http://schemas.microsoft.com/office/powerpoint/2010/main" val="40444574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Enlisting </a:t>
            </a:r>
            <a:r>
              <a:rPr lang="en-US" dirty="0"/>
              <a:t>the team’s artistic right brain in the creative process  </a:t>
            </a:r>
          </a:p>
        </p:txBody>
      </p:sp>
      <p:sp>
        <p:nvSpPr>
          <p:cNvPr id="3" name="Content Placeholder 2"/>
          <p:cNvSpPr>
            <a:spLocks noGrp="1"/>
          </p:cNvSpPr>
          <p:nvPr>
            <p:ph idx="1"/>
          </p:nvPr>
        </p:nvSpPr>
        <p:spPr/>
        <p:txBody>
          <a:bodyPr>
            <a:normAutofit fontScale="85000" lnSpcReduction="10000"/>
          </a:bodyPr>
          <a:lstStyle/>
          <a:p>
            <a:r>
              <a:rPr lang="en-US" dirty="0" smtClean="0"/>
              <a:t>Creative </a:t>
            </a:r>
            <a:r>
              <a:rPr lang="en-US" dirty="0"/>
              <a:t>idea generation sessions draw more on a participant’s right brain than the left. Your right brain is the more intuitive part that sees things in pictures and that makes nonlinear connections. It leaps to conclusions from scant bits of data; that can be bad in some situations, but when you’re being creative, it’s all good. </a:t>
            </a:r>
            <a:endParaRPr lang="en-US" dirty="0" smtClean="0"/>
          </a:p>
          <a:p>
            <a:r>
              <a:rPr lang="en-US" dirty="0" smtClean="0"/>
              <a:t>Plan </a:t>
            </a:r>
            <a:r>
              <a:rPr lang="en-US" dirty="0"/>
              <a:t>your idea generation session to include some right-brain activities, and have a few in reserve in case you find the energy lagging. A good facilitator can sense when the creative team needs more fuel and will depart from the set agenda to include “playtime.” </a:t>
            </a:r>
            <a:endParaRPr lang="en-US" dirty="0" smtClean="0"/>
          </a:p>
          <a:p>
            <a:r>
              <a:rPr lang="en-US" dirty="0" smtClean="0"/>
              <a:t>The </a:t>
            </a:r>
            <a:r>
              <a:rPr lang="en-US" dirty="0"/>
              <a:t>tools we describe in this section give your team members a chance to do the right-brained activities usually reserved for artists and kids: drawing, model building, </a:t>
            </a:r>
          </a:p>
        </p:txBody>
      </p:sp>
    </p:spTree>
    <p:extLst>
      <p:ext uri="{BB962C8B-B14F-4D97-AF65-F5344CB8AC3E}">
        <p14:creationId xmlns:p14="http://schemas.microsoft.com/office/powerpoint/2010/main" val="2192030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Storyboards </a:t>
            </a:r>
            <a:r>
              <a:rPr lang="en-US" sz="3600" b="0" i="1" dirty="0">
                <a:solidFill>
                  <a:srgbClr val="FFFF00"/>
                </a:solidFill>
                <a:latin typeface="Bookman Old Style" panose="02050604050505020204" pitchFamily="18" charset="0"/>
              </a:rPr>
              <a:t>and skits bring the customer experience home    </a:t>
            </a:r>
          </a:p>
        </p:txBody>
      </p:sp>
      <p:sp>
        <p:nvSpPr>
          <p:cNvPr id="3" name="Content Placeholder 2"/>
          <p:cNvSpPr>
            <a:spLocks noGrp="1"/>
          </p:cNvSpPr>
          <p:nvPr>
            <p:ph idx="1"/>
          </p:nvPr>
        </p:nvSpPr>
        <p:spPr/>
        <p:txBody>
          <a:bodyPr/>
          <a:lstStyle/>
          <a:p>
            <a:r>
              <a:rPr lang="en-US" dirty="0" smtClean="0"/>
              <a:t>Storyboards </a:t>
            </a:r>
            <a:r>
              <a:rPr lang="en-US" dirty="0"/>
              <a:t>and skits are particularly useful tools to insert the customer experience right into the creative session — and right into the team </a:t>
            </a:r>
            <a:r>
              <a:rPr lang="en-US" dirty="0" smtClean="0"/>
              <a:t>members</a:t>
            </a:r>
            <a:r>
              <a:rPr lang="en-US" dirty="0"/>
              <a:t>’ emotional centers. These tools require that your team get creative — artistically creative. We’re always surprised and pleased to see how quickly people who’ve never drawn, painted, or acted get into these activities. </a:t>
            </a:r>
            <a:endParaRPr lang="en-US" dirty="0" smtClean="0"/>
          </a:p>
          <a:p>
            <a:endParaRPr lang="en-US" dirty="0"/>
          </a:p>
        </p:txBody>
      </p:sp>
    </p:spTree>
    <p:extLst>
      <p:ext uri="{BB962C8B-B14F-4D97-AF65-F5344CB8AC3E}">
        <p14:creationId xmlns:p14="http://schemas.microsoft.com/office/powerpoint/2010/main" val="4172369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Storyboards </a:t>
            </a:r>
            <a:r>
              <a:rPr lang="en-US" sz="3600" b="0" i="1" dirty="0">
                <a:solidFill>
                  <a:srgbClr val="FFFF00"/>
                </a:solidFill>
                <a:latin typeface="Bookman Old Style" panose="02050604050505020204" pitchFamily="18" charset="0"/>
              </a:rPr>
              <a:t>and skits bring the customer experience home    </a:t>
            </a:r>
          </a:p>
        </p:txBody>
      </p:sp>
      <p:sp>
        <p:nvSpPr>
          <p:cNvPr id="3" name="Content Placeholder 2"/>
          <p:cNvSpPr>
            <a:spLocks noGrp="1"/>
          </p:cNvSpPr>
          <p:nvPr>
            <p:ph idx="1"/>
          </p:nvPr>
        </p:nvSpPr>
        <p:spPr/>
        <p:txBody>
          <a:bodyPr>
            <a:normAutofit fontScale="92500" lnSpcReduction="10000"/>
          </a:bodyPr>
          <a:lstStyle/>
          <a:p>
            <a:pPr marL="0" indent="0">
              <a:buNone/>
            </a:pPr>
            <a:r>
              <a:rPr lang="en-US" b="1" i="1" dirty="0" smtClean="0">
                <a:solidFill>
                  <a:srgbClr val="00B0F0"/>
                </a:solidFill>
              </a:rPr>
              <a:t>Storyboards </a:t>
            </a:r>
            <a:r>
              <a:rPr lang="en-US" b="1" i="1" dirty="0">
                <a:solidFill>
                  <a:srgbClr val="00B0F0"/>
                </a:solidFill>
              </a:rPr>
              <a:t>tell a story </a:t>
            </a:r>
            <a:r>
              <a:rPr lang="en-US" b="1" i="1" dirty="0" smtClean="0">
                <a:solidFill>
                  <a:srgbClr val="00B0F0"/>
                </a:solidFill>
              </a:rPr>
              <a:t>. </a:t>
            </a:r>
          </a:p>
          <a:p>
            <a:r>
              <a:rPr lang="en-US" dirty="0" smtClean="0"/>
              <a:t>Here’s </a:t>
            </a:r>
            <a:r>
              <a:rPr lang="en-US" dirty="0"/>
              <a:t>how to construct a storyboard: </a:t>
            </a:r>
            <a:endParaRPr lang="en-US" dirty="0" smtClean="0"/>
          </a:p>
          <a:p>
            <a:pPr marL="977900" lvl="2" indent="-417513">
              <a:buNone/>
            </a:pPr>
            <a:r>
              <a:rPr lang="en-US" b="1" dirty="0" smtClean="0"/>
              <a:t>1</a:t>
            </a:r>
            <a:r>
              <a:rPr lang="en-US" b="1" dirty="0"/>
              <a:t>. </a:t>
            </a:r>
            <a:r>
              <a:rPr lang="en-US" b="1" dirty="0" smtClean="0"/>
              <a:t>	Hold </a:t>
            </a:r>
            <a:r>
              <a:rPr lang="en-US" b="1" dirty="0"/>
              <a:t>an information-gathering session, such as an expert session (see the section “Bring in the experts!”) or a program of customer visits (see Chapter 4</a:t>
            </a:r>
            <a:r>
              <a:rPr lang="en-US" b="1" dirty="0" smtClean="0"/>
              <a:t>).</a:t>
            </a:r>
          </a:p>
          <a:p>
            <a:pPr marL="977900" lvl="2" indent="-417513">
              <a:buNone/>
            </a:pPr>
            <a:r>
              <a:rPr lang="en-US" b="1" dirty="0" smtClean="0"/>
              <a:t>2</a:t>
            </a:r>
            <a:r>
              <a:rPr lang="en-US" b="1" dirty="0"/>
              <a:t>. </a:t>
            </a:r>
            <a:r>
              <a:rPr lang="en-US" b="1" dirty="0" smtClean="0"/>
              <a:t>	Identify </a:t>
            </a:r>
            <a:r>
              <a:rPr lang="en-US" b="1" dirty="0"/>
              <a:t>key themes or insights from the session. </a:t>
            </a:r>
            <a:endParaRPr lang="en-US" b="1" dirty="0" smtClean="0"/>
          </a:p>
          <a:p>
            <a:pPr marL="977900" lvl="2" indent="-417513">
              <a:buNone/>
            </a:pPr>
            <a:r>
              <a:rPr lang="en-US" b="1" dirty="0" smtClean="0"/>
              <a:t>3</a:t>
            </a:r>
            <a:r>
              <a:rPr lang="en-US" b="1" dirty="0"/>
              <a:t>. </a:t>
            </a:r>
            <a:r>
              <a:rPr lang="en-US" b="1" dirty="0" smtClean="0"/>
              <a:t>	Pair </a:t>
            </a:r>
            <a:r>
              <a:rPr lang="en-US" b="1" dirty="0"/>
              <a:t>off your team members, and have each pair choose a theme or insight that they want to work on. </a:t>
            </a:r>
            <a:endParaRPr lang="en-US" b="1" dirty="0" smtClean="0"/>
          </a:p>
          <a:p>
            <a:pPr marL="977900" lvl="2" indent="-417513">
              <a:buNone/>
            </a:pPr>
            <a:r>
              <a:rPr lang="en-US" b="1" dirty="0" smtClean="0"/>
              <a:t>4</a:t>
            </a:r>
            <a:r>
              <a:rPr lang="en-US" b="1" dirty="0"/>
              <a:t>. </a:t>
            </a:r>
            <a:r>
              <a:rPr lang="en-US" b="1" dirty="0" smtClean="0"/>
              <a:t>	Have </a:t>
            </a:r>
            <a:r>
              <a:rPr lang="en-US" b="1" dirty="0"/>
              <a:t>each pair create a poster-sized storyboard that captures the insight in pictures and words. </a:t>
            </a:r>
            <a:r>
              <a:rPr lang="en-US" dirty="0"/>
              <a:t>The more the pairs think like Disney cartoonists, the more interesting and useful their storyboards will be. </a:t>
            </a:r>
            <a:endParaRPr lang="en-US" dirty="0" smtClean="0"/>
          </a:p>
          <a:p>
            <a:endParaRPr lang="en-US" dirty="0"/>
          </a:p>
        </p:txBody>
      </p:sp>
    </p:spTree>
    <p:extLst>
      <p:ext uri="{BB962C8B-B14F-4D97-AF65-F5344CB8AC3E}">
        <p14:creationId xmlns:p14="http://schemas.microsoft.com/office/powerpoint/2010/main" val="3536664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Storyboards </a:t>
            </a:r>
            <a:r>
              <a:rPr lang="en-US" sz="3600" b="0" i="1" dirty="0">
                <a:solidFill>
                  <a:srgbClr val="FFFF00"/>
                </a:solidFill>
                <a:latin typeface="Bookman Old Style" panose="02050604050505020204" pitchFamily="18" charset="0"/>
              </a:rPr>
              <a:t>and skits bring the customer experience home    </a:t>
            </a:r>
          </a:p>
        </p:txBody>
      </p:sp>
      <p:sp>
        <p:nvSpPr>
          <p:cNvPr id="3" name="Content Placeholder 2"/>
          <p:cNvSpPr>
            <a:spLocks noGrp="1"/>
          </p:cNvSpPr>
          <p:nvPr>
            <p:ph idx="1"/>
          </p:nvPr>
        </p:nvSpPr>
        <p:spPr/>
        <p:txBody>
          <a:bodyPr>
            <a:normAutofit fontScale="92500" lnSpcReduction="20000"/>
          </a:bodyPr>
          <a:lstStyle/>
          <a:p>
            <a:pPr marL="0" indent="0">
              <a:buNone/>
            </a:pPr>
            <a:r>
              <a:rPr lang="en-US" b="1" i="1" dirty="0" smtClean="0">
                <a:solidFill>
                  <a:srgbClr val="00B0F0"/>
                </a:solidFill>
              </a:rPr>
              <a:t>Storyboards </a:t>
            </a:r>
            <a:r>
              <a:rPr lang="en-US" b="1" i="1" dirty="0">
                <a:solidFill>
                  <a:srgbClr val="00B0F0"/>
                </a:solidFill>
              </a:rPr>
              <a:t>tell a story </a:t>
            </a:r>
            <a:r>
              <a:rPr lang="en-US" b="1" i="1" dirty="0" smtClean="0">
                <a:solidFill>
                  <a:srgbClr val="00B0F0"/>
                </a:solidFill>
              </a:rPr>
              <a:t>. </a:t>
            </a:r>
          </a:p>
          <a:p>
            <a:r>
              <a:rPr lang="en-US" dirty="0" smtClean="0"/>
              <a:t>Here’s </a:t>
            </a:r>
            <a:r>
              <a:rPr lang="en-US" dirty="0"/>
              <a:t>how to construct a storyboard: </a:t>
            </a:r>
            <a:endParaRPr lang="en-US" dirty="0" smtClean="0"/>
          </a:p>
          <a:p>
            <a:pPr marL="1025525" lvl="2" indent="-465138">
              <a:buNone/>
            </a:pPr>
            <a:r>
              <a:rPr lang="en-US" b="1" dirty="0" smtClean="0"/>
              <a:t>5</a:t>
            </a:r>
            <a:r>
              <a:rPr lang="en-US" b="1" dirty="0"/>
              <a:t>. </a:t>
            </a:r>
            <a:r>
              <a:rPr lang="en-US" b="1" dirty="0" smtClean="0"/>
              <a:t>	Halfway </a:t>
            </a:r>
            <a:r>
              <a:rPr lang="en-US" b="1" dirty="0"/>
              <a:t>through the storyboarding session, bring the groups together to share what they’ve done so far. </a:t>
            </a:r>
            <a:r>
              <a:rPr lang="en-US" dirty="0"/>
              <a:t>Encourage feedback from all the pairs. The team members should let each other know what they see, feel, and understand when they look at the storyboards; they also should ask questions about anything that’s unclear and offer suggestions for how to make the storyboards more interesting. </a:t>
            </a:r>
            <a:endParaRPr lang="en-US" dirty="0" smtClean="0"/>
          </a:p>
          <a:p>
            <a:pPr marL="1025525" lvl="2" indent="-465138">
              <a:buNone/>
            </a:pPr>
            <a:r>
              <a:rPr lang="en-US" b="1" dirty="0" smtClean="0"/>
              <a:t>6</a:t>
            </a:r>
            <a:r>
              <a:rPr lang="en-US" b="1" dirty="0"/>
              <a:t>. </a:t>
            </a:r>
            <a:r>
              <a:rPr lang="en-US" b="1" dirty="0" smtClean="0"/>
              <a:t>	Have </a:t>
            </a:r>
            <a:r>
              <a:rPr lang="en-US" b="1" dirty="0"/>
              <a:t>the pairs go back to complete their storyboards. </a:t>
            </a:r>
            <a:r>
              <a:rPr lang="en-US" dirty="0"/>
              <a:t>Make sure each pair is clear that their storyboard has to stand on its own. If something on the storyboard requires explanation, the team members have to figure out a way to make it self-explanatory to people at the creative session. </a:t>
            </a:r>
            <a:endParaRPr lang="en-US" dirty="0" smtClean="0"/>
          </a:p>
          <a:p>
            <a:endParaRPr lang="en-US" dirty="0"/>
          </a:p>
        </p:txBody>
      </p:sp>
    </p:spTree>
    <p:extLst>
      <p:ext uri="{BB962C8B-B14F-4D97-AF65-F5344CB8AC3E}">
        <p14:creationId xmlns:p14="http://schemas.microsoft.com/office/powerpoint/2010/main" val="33507869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Storyboards </a:t>
            </a:r>
            <a:r>
              <a:rPr lang="en-US" sz="3600" b="0" i="1" dirty="0">
                <a:solidFill>
                  <a:srgbClr val="FFFF00"/>
                </a:solidFill>
                <a:latin typeface="Bookman Old Style" panose="02050604050505020204" pitchFamily="18" charset="0"/>
              </a:rPr>
              <a:t>and skits bring the customer experience home    </a:t>
            </a:r>
          </a:p>
        </p:txBody>
      </p:sp>
      <p:sp>
        <p:nvSpPr>
          <p:cNvPr id="3" name="Content Placeholder 2"/>
          <p:cNvSpPr>
            <a:spLocks noGrp="1"/>
          </p:cNvSpPr>
          <p:nvPr>
            <p:ph idx="1"/>
          </p:nvPr>
        </p:nvSpPr>
        <p:spPr/>
        <p:txBody>
          <a:bodyPr>
            <a:normAutofit/>
          </a:bodyPr>
          <a:lstStyle/>
          <a:p>
            <a:pPr marL="0" indent="0">
              <a:buNone/>
            </a:pPr>
            <a:r>
              <a:rPr lang="en-US" sz="2600" b="1" i="1" dirty="0" smtClean="0">
                <a:solidFill>
                  <a:srgbClr val="00B0F0"/>
                </a:solidFill>
              </a:rPr>
              <a:t>Skits </a:t>
            </a:r>
            <a:r>
              <a:rPr lang="en-US" sz="2600" b="1" i="1" dirty="0">
                <a:solidFill>
                  <a:srgbClr val="00B0F0"/>
                </a:solidFill>
              </a:rPr>
              <a:t>bring customers right into the room </a:t>
            </a:r>
            <a:r>
              <a:rPr lang="en-US" b="1" i="1" dirty="0" smtClean="0">
                <a:solidFill>
                  <a:srgbClr val="00B0F0"/>
                </a:solidFill>
              </a:rPr>
              <a:t>. </a:t>
            </a:r>
          </a:p>
          <a:p>
            <a:r>
              <a:rPr lang="en-US" dirty="0" smtClean="0"/>
              <a:t>You </a:t>
            </a:r>
            <a:r>
              <a:rPr lang="en-US" dirty="0"/>
              <a:t>can turn your creative team members into thespians in order to carry out skits. Seriously, can you picture a group of marketers, engineers, </a:t>
            </a:r>
            <a:r>
              <a:rPr lang="en-US" dirty="0" smtClean="0"/>
              <a:t>manufacturers</a:t>
            </a:r>
            <a:r>
              <a:rPr lang="en-US" dirty="0"/>
              <a:t>, executives, financial experts, and purchasing agents willingly </a:t>
            </a:r>
            <a:r>
              <a:rPr lang="en-US" dirty="0" smtClean="0"/>
              <a:t>playing </a:t>
            </a:r>
            <a:r>
              <a:rPr lang="en-US" dirty="0"/>
              <a:t>roles and acting out scenes in their customers’ lives? We couldn’t either, but after we tried it a couple of times, we realized that we’re all hams under the surface, and we all love stepping into other worlds and acting out. </a:t>
            </a:r>
          </a:p>
        </p:txBody>
      </p:sp>
    </p:spTree>
    <p:extLst>
      <p:ext uri="{BB962C8B-B14F-4D97-AF65-F5344CB8AC3E}">
        <p14:creationId xmlns:p14="http://schemas.microsoft.com/office/powerpoint/2010/main" val="2973081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FF00"/>
                </a:solidFill>
                <a:latin typeface="Bookman Old Style" panose="02050604050505020204" pitchFamily="18" charset="0"/>
              </a:rPr>
              <a:t>Storyboards </a:t>
            </a:r>
            <a:r>
              <a:rPr lang="en-US" sz="3600" b="0" i="1" dirty="0">
                <a:solidFill>
                  <a:srgbClr val="FFFF00"/>
                </a:solidFill>
                <a:latin typeface="Bookman Old Style" panose="02050604050505020204" pitchFamily="18" charset="0"/>
              </a:rPr>
              <a:t>and skits bring the customer experience home    </a:t>
            </a:r>
          </a:p>
        </p:txBody>
      </p:sp>
      <p:sp>
        <p:nvSpPr>
          <p:cNvPr id="3" name="Content Placeholder 2"/>
          <p:cNvSpPr>
            <a:spLocks noGrp="1"/>
          </p:cNvSpPr>
          <p:nvPr>
            <p:ph idx="1"/>
          </p:nvPr>
        </p:nvSpPr>
        <p:spPr/>
        <p:txBody>
          <a:bodyPr>
            <a:normAutofit/>
          </a:bodyPr>
          <a:lstStyle/>
          <a:p>
            <a:r>
              <a:rPr lang="en-US" sz="2800" dirty="0" smtClean="0">
                <a:solidFill>
                  <a:srgbClr val="00B0F0"/>
                </a:solidFill>
              </a:rPr>
              <a:t>Building </a:t>
            </a:r>
            <a:r>
              <a:rPr lang="en-US" sz="2800" dirty="0">
                <a:solidFill>
                  <a:srgbClr val="00B0F0"/>
                </a:solidFill>
              </a:rPr>
              <a:t>a rough concept </a:t>
            </a:r>
            <a:r>
              <a:rPr lang="en-US" sz="2800" dirty="0" smtClean="0">
                <a:solidFill>
                  <a:srgbClr val="00B0F0"/>
                </a:solidFill>
              </a:rPr>
              <a:t>model</a:t>
            </a:r>
            <a:r>
              <a:rPr lang="en-US" b="1" i="1" dirty="0" smtClean="0">
                <a:solidFill>
                  <a:srgbClr val="00B0F0"/>
                </a:solidFill>
              </a:rPr>
              <a:t>. </a:t>
            </a:r>
          </a:p>
          <a:p>
            <a:pPr marL="457200" indent="0">
              <a:buNone/>
            </a:pPr>
            <a:r>
              <a:rPr lang="en-US" dirty="0" smtClean="0"/>
              <a:t>Building </a:t>
            </a:r>
            <a:r>
              <a:rPr lang="en-US" dirty="0"/>
              <a:t>a rough model of an idea or concept helps to flesh out the idea and can help the team see new ways to improve it. We’re not talking about proto- typing here; we’re talking about using bits and pieces of “stuff” to create a first rough model of the idea or concept (for information on prototyping, see Chapters 9, 14, and 17). Drawings of ideas are great, too, but the </a:t>
            </a:r>
            <a:r>
              <a:rPr lang="en-US" dirty="0" smtClean="0"/>
              <a:t>three-dimensionality </a:t>
            </a:r>
            <a:r>
              <a:rPr lang="en-US" dirty="0"/>
              <a:t>and the humor in people’s models provide both serious and light input to the process. </a:t>
            </a:r>
            <a:r>
              <a:rPr lang="en-US" dirty="0" smtClean="0"/>
              <a:t>. </a:t>
            </a:r>
            <a:endParaRPr lang="en-US" dirty="0"/>
          </a:p>
        </p:txBody>
      </p:sp>
    </p:spTree>
    <p:extLst>
      <p:ext uri="{BB962C8B-B14F-4D97-AF65-F5344CB8AC3E}">
        <p14:creationId xmlns:p14="http://schemas.microsoft.com/office/powerpoint/2010/main" val="4021242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97416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1073</TotalTime>
  <Words>3804</Words>
  <Application>Microsoft Office PowerPoint</Application>
  <PresentationFormat>Custom</PresentationFormat>
  <Paragraphs>167</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Theme1</vt:lpstr>
      <vt:lpstr>Turning Your Company into an Idea Factory</vt:lpstr>
      <vt:lpstr>Chapter 5 Outline</vt:lpstr>
      <vt:lpstr>Intro</vt:lpstr>
      <vt:lpstr> Drafting Your Creative Teams</vt:lpstr>
      <vt:lpstr>Intro</vt:lpstr>
      <vt:lpstr>Intro</vt:lpstr>
      <vt:lpstr>Intro</vt:lpstr>
      <vt:lpstr>Identifying creativity styles </vt:lpstr>
      <vt:lpstr>Uniting the styles and functions  </vt:lpstr>
      <vt:lpstr>Enticing customers to participate   </vt:lpstr>
      <vt:lpstr>Enticing customers to participate   </vt:lpstr>
      <vt:lpstr>PowerPoint Presentation</vt:lpstr>
      <vt:lpstr> Setting Up and Opening the Creative Session</vt:lpstr>
      <vt:lpstr>Intro</vt:lpstr>
      <vt:lpstr>Informing the participants </vt:lpstr>
      <vt:lpstr>Providing a conducive environment: The devil’s in the details </vt:lpstr>
      <vt:lpstr>Breaking the ice </vt:lpstr>
      <vt:lpstr>Breaking the ice </vt:lpstr>
      <vt:lpstr>Presenting the problem and the ground rules </vt:lpstr>
      <vt:lpstr>Presenting the problem and the ground rules </vt:lpstr>
      <vt:lpstr>PowerPoint Presentation</vt:lpstr>
      <vt:lpstr> Getting Creative by  Thinking Outside the Box</vt:lpstr>
      <vt:lpstr>Intro</vt:lpstr>
      <vt:lpstr>First things first: Emptying the box</vt:lpstr>
      <vt:lpstr>Here’s a way to work with the sticky notes:</vt:lpstr>
      <vt:lpstr>Brainstorming</vt:lpstr>
      <vt:lpstr>Brainstorming</vt:lpstr>
      <vt:lpstr>Mindmapping</vt:lpstr>
      <vt:lpstr>Mindmapping</vt:lpstr>
      <vt:lpstr>Setting sail on a creative excursion</vt:lpstr>
      <vt:lpstr> Using Your Knowledge of the  Customer to Inspire Solutions</vt:lpstr>
      <vt:lpstr>Intro</vt:lpstr>
      <vt:lpstr>Intro</vt:lpstr>
      <vt:lpstr>The objective: Enabling the customer to do what he wants </vt:lpstr>
      <vt:lpstr>The objective: Enabling the customer to do what he wants </vt:lpstr>
      <vt:lpstr>The solution: Putting together ideas to form concepts </vt:lpstr>
      <vt:lpstr> Dipping into Your Bag of Tricks to  Make Creative Sessions  Even More Creative</vt:lpstr>
      <vt:lpstr>Intro</vt:lpstr>
      <vt:lpstr>Bring in the experts! </vt:lpstr>
      <vt:lpstr>Creating the session focus statement </vt:lpstr>
      <vt:lpstr>Inviting the experts  </vt:lpstr>
      <vt:lpstr>Organizing the session output   </vt:lpstr>
      <vt:lpstr>Enlisting the team’s artistic right brain in the creative process  </vt:lpstr>
      <vt:lpstr>Storyboards and skits bring the customer experience home    </vt:lpstr>
      <vt:lpstr>Storyboards and skits bring the customer experience home    </vt:lpstr>
      <vt:lpstr>Storyboards and skits bring the customer experience home    </vt:lpstr>
      <vt:lpstr>Storyboards and skits bring the customer experience home    </vt:lpstr>
      <vt:lpstr>Storyboards and skits bring the customer experience home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289</cp:revision>
  <dcterms:created xsi:type="dcterms:W3CDTF">2010-10-24T06:01:35Z</dcterms:created>
  <dcterms:modified xsi:type="dcterms:W3CDTF">2015-03-24T16:24:57Z</dcterms:modified>
</cp:coreProperties>
</file>