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0"/>
  </p:notesMasterIdLst>
  <p:handoutMasterIdLst>
    <p:handoutMasterId r:id="rId21"/>
  </p:handoutMasterIdLst>
  <p:sldIdLst>
    <p:sldId id="276" r:id="rId3"/>
    <p:sldId id="277" r:id="rId4"/>
    <p:sldId id="256" r:id="rId5"/>
    <p:sldId id="278" r:id="rId6"/>
    <p:sldId id="279" r:id="rId7"/>
    <p:sldId id="280" r:id="rId8"/>
    <p:sldId id="281" r:id="rId9"/>
    <p:sldId id="282" r:id="rId10"/>
    <p:sldId id="283" r:id="rId11"/>
    <p:sldId id="284" r:id="rId12"/>
    <p:sldId id="285" r:id="rId13"/>
    <p:sldId id="286" r:id="rId14"/>
    <p:sldId id="288" r:id="rId15"/>
    <p:sldId id="287" r:id="rId16"/>
    <p:sldId id="290" r:id="rId17"/>
    <p:sldId id="289" r:id="rId18"/>
    <p:sldId id="291" r:id="rId19"/>
  </p:sldIdLst>
  <p:sldSz cx="12188825"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p:scale>
          <a:sx n="50" d="100"/>
          <a:sy n="50" d="100"/>
        </p:scale>
        <p:origin x="-1416" y="-522"/>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482589-CB2F-4003-801D-095B67490E73}" type="datetimeFigureOut">
              <a:rPr lang="en-US"/>
              <a:t>3/24/2015</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D4DBF-746C-4C25-853D-8A1CBE8404F4}" type="datetimeFigureOut">
              <a:rPr lang="en-US"/>
              <a:t>3/24/2015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49638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1855557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200400"/>
          </a:xfrm>
        </p:spPr>
        <p:txBody>
          <a:bodyPr>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674813" y="4876800"/>
            <a:ext cx="7162799" cy="990600"/>
          </a:xfrm>
        </p:spPr>
        <p:txBody>
          <a:bodyPr lIns="91440">
            <a:normAutofit/>
          </a:bodyPr>
          <a:lstStyle>
            <a:lvl1pPr marL="0" indent="0" algn="l">
              <a:spcBef>
                <a:spcPts val="0"/>
              </a:spcBef>
              <a:buNone/>
              <a:defRPr sz="2000" cap="all" spc="250" baseline="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19887077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Title 6"/>
          <p:cNvSpPr>
            <a:spLocks noGrp="1"/>
          </p:cNvSpPr>
          <p:nvPr>
            <p:ph type="title"/>
          </p:nvPr>
        </p:nvSpPr>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defRPr>
            </a:lvl1pPr>
          </a:lstStyle>
          <a:p>
            <a:r>
              <a:rPr lang="en-US" smtClean="0"/>
              <a:t>Click to edit Master title style</a:t>
            </a:r>
            <a:endParaRPr lang="id-ID"/>
          </a:p>
        </p:txBody>
      </p:sp>
    </p:spTree>
    <p:extLst>
      <p:ext uri="{BB962C8B-B14F-4D97-AF65-F5344CB8AC3E}">
        <p14:creationId xmlns:p14="http://schemas.microsoft.com/office/powerpoint/2010/main" val="4400869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3813" y="3429000"/>
            <a:ext cx="9601201" cy="2286000"/>
          </a:xfrm>
        </p:spPr>
        <p:txBody>
          <a:bodyPr anchor="b">
            <a:normAutofit/>
          </a:bodyPr>
          <a:lstStyle>
            <a:lvl1pPr algn="l">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685800"/>
            <a:ext cx="7543800" cy="1066800"/>
          </a:xfrm>
        </p:spPr>
        <p:txBody>
          <a:bodyPr lIns="91440" anchor="t"/>
          <a:lstStyle>
            <a:lvl1pPr marL="0" indent="0">
              <a:spcBef>
                <a:spcPts val="0"/>
              </a:spcBef>
              <a:buNone/>
              <a:defRPr sz="2000" cap="all" spc="25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3578891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3" y="1828800"/>
            <a:ext cx="4648199"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2" y="1828801"/>
            <a:ext cx="4648202"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14138783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400"/>
            <a:ext cx="4646376"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438400"/>
            <a:ext cx="4648199"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6812" y="1676400"/>
            <a:ext cx="4648201"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6812" y="2438400"/>
            <a:ext cx="4648201"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31956920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0213112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631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Content Placeholder 2"/>
          <p:cNvSpPr>
            <a:spLocks noGrp="1"/>
          </p:cNvSpPr>
          <p:nvPr>
            <p:ph idx="1"/>
          </p:nvPr>
        </p:nvSpPr>
        <p:spPr>
          <a:xfrm>
            <a:off x="6094413" y="685800"/>
            <a:ext cx="548497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95758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719340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5393372" y="0"/>
            <a:ext cx="67954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484812" y="0"/>
            <a:ext cx="6704012"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08013" y="685800"/>
            <a:ext cx="42672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08013" y="4724400"/>
            <a:ext cx="4267200" cy="14478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395369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a:xfrm>
            <a:off x="9675812" y="6400801"/>
            <a:ext cx="1219202" cy="276226"/>
          </a:xfrm>
          <a:prstGeom prst="rect">
            <a:avLst/>
          </a:prstGeom>
        </p:spPr>
        <p:txBody>
          <a:bodyPr/>
          <a:lstStyle/>
          <a:p>
            <a:fld id="{299542E4-2CCF-42F6-9D92-ED568035133D}" type="slidenum">
              <a:rPr/>
              <a:t>‹#›</a:t>
            </a:fld>
            <a:endParaRPr/>
          </a:p>
        </p:txBody>
      </p:sp>
    </p:spTree>
    <p:extLst>
      <p:ext uri="{BB962C8B-B14F-4D97-AF65-F5344CB8AC3E}">
        <p14:creationId xmlns:p14="http://schemas.microsoft.com/office/powerpoint/2010/main" val="2148996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75812" y="685801"/>
            <a:ext cx="12192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3" y="685800"/>
            <a:ext cx="8153399" cy="54864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a:xfrm>
            <a:off x="9675812" y="6400801"/>
            <a:ext cx="1219202" cy="276226"/>
          </a:xfrm>
          <a:prstGeom prst="rect">
            <a:avLst/>
          </a:prstGeom>
        </p:spPr>
        <p:txBody>
          <a:bodyPr/>
          <a:lstStyle/>
          <a:p>
            <a:fld id="{299542E4-2CCF-42F6-9D92-ED568035133D}" type="slidenum">
              <a:rPr/>
              <a:t>‹#›</a:t>
            </a:fld>
            <a:endParaRPr/>
          </a:p>
        </p:txBody>
      </p:sp>
    </p:spTree>
    <p:extLst>
      <p:ext uri="{BB962C8B-B14F-4D97-AF65-F5344CB8AC3E}">
        <p14:creationId xmlns:p14="http://schemas.microsoft.com/office/powerpoint/2010/main" val="31272021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812" y="381000"/>
            <a:ext cx="9601200" cy="1143000"/>
          </a:xfrm>
          <a:prstGeom prst="rect">
            <a:avLst/>
          </a:prstGeom>
        </p:spPr>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mtClean="0"/>
              <a:t>Click to edit Master title style</a:t>
            </a:r>
            <a:endParaRPr/>
          </a:p>
        </p:txBody>
      </p:sp>
      <p:sp>
        <p:nvSpPr>
          <p:cNvPr id="3" name="Text Placeholder 2"/>
          <p:cNvSpPr>
            <a:spLocks noGrp="1"/>
          </p:cNvSpPr>
          <p:nvPr>
            <p:ph type="body" idx="1"/>
          </p:nvPr>
        </p:nvSpPr>
        <p:spPr>
          <a:xfrm>
            <a:off x="1293814" y="1828800"/>
            <a:ext cx="9601200" cy="434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Tree>
    <p:extLst>
      <p:ext uri="{BB962C8B-B14F-4D97-AF65-F5344CB8AC3E}">
        <p14:creationId xmlns:p14="http://schemas.microsoft.com/office/powerpoint/2010/main" val="410820990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58" r:id="rId11"/>
    <p:sldLayoutId id="2147483659"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hf sldNum="0" hdr="0" ftr="0" dt="0"/>
  <p:txStyles>
    <p:titleStyle>
      <a:lvl1pPr algn="l" defTabSz="914400" rtl="0" eaLnBrk="1" latinLnBrk="0" hangingPunct="1">
        <a:lnSpc>
          <a:spcPct val="80000"/>
        </a:lnSpc>
        <a:spcBef>
          <a:spcPct val="0"/>
        </a:spcBef>
        <a:buNone/>
        <a:defRPr sz="4000" b="1" kern="1200"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mj-cs"/>
        </a:defRPr>
      </a:lvl1pPr>
    </p:titleStyle>
    <p:bodyStyle>
      <a:lvl1pPr marL="228600"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Font typeface="Century" pitchFamily="18" charset="0"/>
        <a:buChar char="–"/>
        <a:defRPr sz="2000" kern="1200">
          <a:solidFill>
            <a:schemeClr val="tx1"/>
          </a:solidFill>
          <a:latin typeface="+mn-lt"/>
          <a:ea typeface="+mn-ea"/>
          <a:cs typeface="+mn-cs"/>
        </a:defRPr>
      </a:lvl2pPr>
      <a:lvl3pPr marL="960120" indent="-228600"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3pPr>
      <a:lvl4pPr marL="132588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4pPr>
      <a:lvl5pPr marL="169164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5pPr>
      <a:lvl6pPr marL="205740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6pPr>
      <a:lvl7pPr marL="242316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7pPr>
      <a:lvl8pPr marL="278892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8pPr>
      <a:lvl9pPr marL="315468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8953" y="2409408"/>
            <a:ext cx="9789459" cy="3200400"/>
          </a:xfrm>
        </p:spPr>
        <p:txBody>
          <a:bodyPr anchor="t">
            <a:noAutofit/>
            <a:scene3d>
              <a:camera prst="orthographicFront"/>
              <a:lightRig rig="harsh" dir="t"/>
            </a:scene3d>
            <a:sp3d extrusionH="57150" prstMaterial="matte">
              <a:bevelT w="63500" h="12700" prst="angle"/>
              <a:contourClr>
                <a:schemeClr val="bg1">
                  <a:lumMod val="65000"/>
                </a:schemeClr>
              </a:contourClr>
            </a:sp3d>
          </a:bodyPr>
          <a:lstStyle/>
          <a:p>
            <a:pPr>
              <a:lnSpc>
                <a:spcPct val="100000"/>
              </a:lnSpc>
            </a:pPr>
            <a:r>
              <a:rPr lang="en-US" sz="6600" b="1" dirty="0" smtClean="0">
                <a:ln/>
                <a:solidFill>
                  <a:srgbClr val="FFFF00"/>
                </a:solidFill>
                <a:effectLst>
                  <a:outerShdw blurRad="203200" dist="203200" dir="2700000" algn="tl" rotWithShape="0">
                    <a:prstClr val="black">
                      <a:alpha val="68000"/>
                    </a:prstClr>
                  </a:outerShdw>
                </a:effectLst>
                <a:latin typeface="Arial Rounded MT Bold" panose="020F0704030504030204" pitchFamily="34" charset="0"/>
              </a:rPr>
              <a:t>Picking Winners and Losing Losers</a:t>
            </a:r>
            <a:r>
              <a:rPr lang="en-US" sz="3600" b="1" dirty="0">
                <a:ln/>
                <a:solidFill>
                  <a:srgbClr val="FFFF00"/>
                </a:solidFill>
                <a:effectLst>
                  <a:outerShdw blurRad="203200" dist="203200" dir="2700000" algn="tl" rotWithShape="0">
                    <a:prstClr val="black">
                      <a:alpha val="68000"/>
                    </a:prstClr>
                  </a:outerShdw>
                </a:effectLst>
                <a:latin typeface="Arial Rounded MT Bold" panose="020F0704030504030204" pitchFamily="34" charset="0"/>
              </a:rPr>
              <a:t/>
            </a:r>
            <a:br>
              <a:rPr lang="en-US" sz="3600" b="1" dirty="0">
                <a:ln/>
                <a:solidFill>
                  <a:srgbClr val="FFFF00"/>
                </a:solidFill>
                <a:effectLst>
                  <a:outerShdw blurRad="203200" dist="203200" dir="2700000" algn="tl" rotWithShape="0">
                    <a:prstClr val="black">
                      <a:alpha val="68000"/>
                    </a:prstClr>
                  </a:outerShdw>
                </a:effectLst>
                <a:latin typeface="Arial Rounded MT Bold" panose="020F0704030504030204" pitchFamily="34" charset="0"/>
              </a:rPr>
            </a:br>
            <a:endParaRPr lang="en-US" sz="3600" b="1" dirty="0">
              <a:ln/>
              <a:solidFill>
                <a:srgbClr val="FFFF00"/>
              </a:solidFill>
              <a:effectLst>
                <a:outerShdw blurRad="203200" dist="203200" dir="2700000" algn="tl" rotWithShape="0">
                  <a:prstClr val="black">
                    <a:alpha val="68000"/>
                  </a:prstClr>
                </a:outerShdw>
              </a:effectLst>
              <a:latin typeface="Arial Rounded MT Bold" panose="020F0704030504030204" pitchFamily="34" charset="0"/>
            </a:endParaRPr>
          </a:p>
        </p:txBody>
      </p:sp>
      <p:sp>
        <p:nvSpPr>
          <p:cNvPr id="3" name="Subtitle 2"/>
          <p:cNvSpPr>
            <a:spLocks noGrp="1"/>
          </p:cNvSpPr>
          <p:nvPr>
            <p:ph type="subTitle" idx="1"/>
          </p:nvPr>
        </p:nvSpPr>
        <p:spPr>
          <a:xfrm>
            <a:off x="1751012" y="1534922"/>
            <a:ext cx="7162799" cy="83820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l"/>
            <a:r>
              <a:rPr lang="en-US" sz="5400" b="1" cap="none" spc="0" dirty="0" smtClean="0">
                <a:ln/>
                <a:solidFill>
                  <a:schemeClr val="accent3"/>
                </a:solidFill>
                <a:effectLst>
                  <a:outerShdw blurRad="266700" dist="266700" dir="2700000" algn="tl" rotWithShape="0">
                    <a:prstClr val="black">
                      <a:alpha val="63000"/>
                    </a:prstClr>
                  </a:outerShdw>
                </a:effectLst>
                <a:latin typeface="Gill Sans Ultra Bold" panose="020B0A02020104020203" pitchFamily="34" charset="0"/>
                <a:cs typeface="Aharoni" panose="02010803020104030203" pitchFamily="2" charset="-79"/>
              </a:rPr>
              <a:t>Chapter 6 </a:t>
            </a:r>
            <a:endParaRPr lang="en-US" sz="5400" b="1" cap="none" spc="0" dirty="0">
              <a:ln/>
              <a:solidFill>
                <a:schemeClr val="accent3"/>
              </a:solidFill>
              <a:effectLst>
                <a:outerShdw blurRad="266700" dist="266700" dir="2700000" algn="tl" rotWithShape="0">
                  <a:prstClr val="black">
                    <a:alpha val="63000"/>
                  </a:prstClr>
                </a:outerShdw>
              </a:effectLst>
              <a:latin typeface="Gill Sans Ultra Bold" panose="020B0A02020104020203" pitchFamily="34" charset="0"/>
              <a:cs typeface="Aharoni" panose="02010803020104030203" pitchFamily="2" charset="-79"/>
            </a:endParaRPr>
          </a:p>
        </p:txBody>
      </p:sp>
    </p:spTree>
    <p:extLst>
      <p:ext uri="{BB962C8B-B14F-4D97-AF65-F5344CB8AC3E}">
        <p14:creationId xmlns:p14="http://schemas.microsoft.com/office/powerpoint/2010/main" val="2867223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60412" y="533400"/>
            <a:ext cx="6705600" cy="1447800"/>
          </a:xfrm>
          <a:prstGeom prst="roundRect">
            <a:avLst>
              <a:gd name="adj" fmla="val 50000"/>
            </a:avLst>
          </a:prstGeom>
          <a:blipFill>
            <a:blip r:embed="rId3"/>
            <a:tile tx="0" ty="0" sx="100000" sy="100000" flip="none" algn="tl"/>
          </a:blipFill>
          <a:effectLst>
            <a:outerShdw blurRad="165100" dist="254000" dir="2700000" algn="tl" rotWithShape="0">
              <a:prstClr val="black">
                <a:alpha val="58000"/>
              </a:prstClr>
            </a:outerShdw>
          </a:effectLst>
          <a:scene3d>
            <a:camera prst="orthographicFront"/>
            <a:lightRig rig="threePt" dir="t"/>
          </a:scene3d>
          <a:sp3d>
            <a:bevelT w="152400" h="2667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370012" y="685800"/>
            <a:ext cx="9601200" cy="1143000"/>
          </a:xfrm>
        </p:spPr>
        <p:txBody>
          <a:bodyPr>
            <a:normAutofit/>
          </a:bodyPr>
          <a:lstStyle/>
          <a:p>
            <a:r>
              <a:rPr lang="en-US" sz="4400" b="1" spc="300" dirty="0" smtClean="0">
                <a:solidFill>
                  <a:srgbClr val="FF0000"/>
                </a:solidFill>
                <a:effectLst>
                  <a:outerShdw blurRad="127000" dist="127000" dir="2700000" algn="tl">
                    <a:srgbClr val="000000">
                      <a:alpha val="43137"/>
                    </a:srgbClr>
                  </a:outerShdw>
                </a:effectLst>
                <a:latin typeface="Arial Rounded MT Bold" panose="020F0704030504030204" pitchFamily="34" charset="0"/>
              </a:rPr>
              <a:t>Chapter 6 Outline</a:t>
            </a:r>
            <a:endParaRPr lang="en-US" sz="4400" b="1" dirty="0">
              <a:solidFill>
                <a:srgbClr val="FF0000"/>
              </a:solidFill>
              <a:effectLst>
                <a:outerShdw blurRad="127000" dist="127000" dir="2700000" algn="tl">
                  <a:srgbClr val="000000">
                    <a:alpha val="43137"/>
                  </a:srgbClr>
                </a:outerShdw>
              </a:effectLst>
              <a:latin typeface="Arial Rounded MT Bold" panose="020F0704030504030204" pitchFamily="34" charset="0"/>
            </a:endParaRPr>
          </a:p>
        </p:txBody>
      </p:sp>
      <p:sp>
        <p:nvSpPr>
          <p:cNvPr id="3" name="Content Placeholder 2"/>
          <p:cNvSpPr>
            <a:spLocks noGrp="1"/>
          </p:cNvSpPr>
          <p:nvPr>
            <p:ph idx="1"/>
          </p:nvPr>
        </p:nvSpPr>
        <p:spPr>
          <a:xfrm>
            <a:off x="1293814" y="2286000"/>
            <a:ext cx="9601200" cy="3886200"/>
          </a:xfrm>
        </p:spPr>
        <p:txBody>
          <a:bodyPr>
            <a:normAutofit/>
            <a:scene3d>
              <a:camera prst="orthographicFront"/>
              <a:lightRig rig="soft" dir="t">
                <a:rot lat="0" lon="0" rev="15600000"/>
              </a:lightRig>
            </a:scene3d>
            <a:sp3d extrusionH="57150" prstMaterial="softEdge">
              <a:bevelT w="25400" h="38100"/>
            </a:sp3d>
          </a:bodyPr>
          <a:lstStyle/>
          <a:p>
            <a:pPr marL="804863" indent="-804863">
              <a:buNone/>
            </a:pPr>
            <a:r>
              <a:rPr lang="en-US" sz="2800" dirty="0" smtClean="0"/>
              <a:t>6.1 	Filtering </a:t>
            </a:r>
            <a:r>
              <a:rPr lang="en-US" sz="2800" dirty="0"/>
              <a:t>your product options with an Idea Screen  </a:t>
            </a:r>
            <a:endParaRPr lang="en-US" sz="2800" dirty="0" smtClean="0"/>
          </a:p>
          <a:p>
            <a:pPr marL="804863" indent="-804863">
              <a:buNone/>
            </a:pPr>
            <a:r>
              <a:rPr lang="en-US" sz="2800" dirty="0" smtClean="0"/>
              <a:t>6.2 	Taking </a:t>
            </a:r>
            <a:r>
              <a:rPr lang="en-US" sz="2800" dirty="0"/>
              <a:t>your ideas to the next level </a:t>
            </a:r>
          </a:p>
          <a:p>
            <a:pPr marL="804863" indent="-804863">
              <a:buNone/>
            </a:pPr>
            <a:r>
              <a:rPr lang="en-US" sz="2800" dirty="0" smtClean="0"/>
              <a:t>6.3 	Finding </a:t>
            </a:r>
            <a:r>
              <a:rPr lang="en-US" sz="2800" dirty="0"/>
              <a:t>value even in the “losing” product ideas </a:t>
            </a:r>
            <a:endParaRPr lang="en-US" sz="2799" b="1" dirty="0">
              <a:ln/>
            </a:endParaRPr>
          </a:p>
        </p:txBody>
      </p:sp>
    </p:spTree>
    <p:extLst>
      <p:ext uri="{BB962C8B-B14F-4D97-AF65-F5344CB8AC3E}">
        <p14:creationId xmlns:p14="http://schemas.microsoft.com/office/powerpoint/2010/main" val="20553593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95250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309688" indent="-1309688"/>
            <a:r>
              <a:rPr lang="en-US" b="1" dirty="0" smtClean="0">
                <a:ln/>
                <a:solidFill>
                  <a:srgbClr val="FFFF00"/>
                </a:solidFill>
                <a:effectLst>
                  <a:outerShdw blurRad="76200" dist="88900" dir="2700000" algn="tl" rotWithShape="0">
                    <a:prstClr val="black">
                      <a:alpha val="66000"/>
                    </a:prstClr>
                  </a:outerShdw>
                </a:effectLst>
              </a:rPr>
              <a:t>6.1	Screening </a:t>
            </a:r>
            <a:r>
              <a:rPr lang="en-US" b="1" dirty="0">
                <a:ln/>
                <a:solidFill>
                  <a:srgbClr val="FFFF00"/>
                </a:solidFill>
                <a:effectLst>
                  <a:outerShdw blurRad="76200" dist="88900" dir="2700000" algn="tl" rotWithShape="0">
                    <a:prstClr val="black">
                      <a:alpha val="66000"/>
                    </a:prstClr>
                  </a:outerShdw>
                </a:effectLst>
              </a:rPr>
              <a:t>Your Ideas and Developing New </a:t>
            </a:r>
            <a:r>
              <a:rPr lang="en-US" b="1" dirty="0" smtClean="0">
                <a:ln/>
                <a:solidFill>
                  <a:srgbClr val="FFFF00"/>
                </a:solidFill>
                <a:effectLst>
                  <a:outerShdw blurRad="76200" dist="88900" dir="2700000" algn="tl" rotWithShape="0">
                    <a:prstClr val="black">
                      <a:alpha val="66000"/>
                    </a:prstClr>
                  </a:outerShdw>
                </a:effectLst>
              </a:rPr>
              <a:t>Concepts</a:t>
            </a:r>
            <a:endParaRPr lang="en-US"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3600820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60412" y="304800"/>
            <a:ext cx="2743200" cy="1295400"/>
          </a:xfrm>
          <a:prstGeom prst="roundRect">
            <a:avLst>
              <a:gd name="adj" fmla="val 50000"/>
            </a:avLst>
          </a:prstGeom>
          <a:scene3d>
            <a:camera prst="orthographicFront">
              <a:rot lat="0" lon="0" rev="0"/>
            </a:camera>
            <a:lightRig rig="threePt" dir="t">
              <a:rot lat="0" lon="0" rev="19800000"/>
            </a:lightRig>
          </a:scene3d>
          <a:sp3d prstMaterial="plastic">
            <a:bevelT w="38100" h="31750" prst="relaxedInse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normAutofit/>
          </a:bodyPr>
          <a:lstStyle/>
          <a:p>
            <a:pPr algn="just"/>
            <a:r>
              <a:rPr lang="en-US" dirty="0" smtClean="0"/>
              <a:t>We </a:t>
            </a:r>
            <a:r>
              <a:rPr lang="en-US" dirty="0"/>
              <a:t>hope you come up with plenty of ideas for products. We also hope that many of your ideas are cockeyed or impossible, or incompatible with your business. No, we’re not being sadists. What we’re saying is that when you come up with ideas, you should be creative and open-minded. If you try to get it right the first time, you’ll get it wrong — that is, you’ll stay too close to home and be too conservative. </a:t>
            </a:r>
            <a:endParaRPr lang="en-US" dirty="0" smtClean="0"/>
          </a:p>
          <a:p>
            <a:pPr algn="just"/>
            <a:r>
              <a:rPr lang="en-US" dirty="0" smtClean="0"/>
              <a:t>When </a:t>
            </a:r>
            <a:r>
              <a:rPr lang="en-US" dirty="0"/>
              <a:t>you brainstorm with an open mind, you give your company a chance to come up with a great idea that changes your industry, your business, or the way your customers do their jobs. (Take a look at Chapter 5 to find out more about being creative and open-minded when brainstorming ideas for new products.) </a:t>
            </a:r>
          </a:p>
        </p:txBody>
      </p:sp>
      <p:sp>
        <p:nvSpPr>
          <p:cNvPr id="4" name="Title 3"/>
          <p:cNvSpPr>
            <a:spLocks noGrp="1"/>
          </p:cNvSpPr>
          <p:nvPr>
            <p:ph type="title"/>
          </p:nvPr>
        </p:nvSpPr>
        <p:spPr/>
        <p:txBody>
          <a:bodyPr/>
          <a:lstStyle/>
          <a:p>
            <a:r>
              <a:rPr lang="en-US" dirty="0" smtClean="0"/>
              <a:t>Intro</a:t>
            </a:r>
            <a:endParaRPr lang="en-US" dirty="0"/>
          </a:p>
        </p:txBody>
      </p:sp>
    </p:spTree>
    <p:extLst>
      <p:ext uri="{BB962C8B-B14F-4D97-AF65-F5344CB8AC3E}">
        <p14:creationId xmlns:p14="http://schemas.microsoft.com/office/powerpoint/2010/main" val="4414429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60412" y="304800"/>
            <a:ext cx="2743200" cy="1295400"/>
          </a:xfrm>
          <a:prstGeom prst="roundRect">
            <a:avLst>
              <a:gd name="adj" fmla="val 50000"/>
            </a:avLst>
          </a:prstGeom>
          <a:scene3d>
            <a:camera prst="orthographicFront">
              <a:rot lat="0" lon="0" rev="0"/>
            </a:camera>
            <a:lightRig rig="threePt" dir="t">
              <a:rot lat="0" lon="0" rev="19800000"/>
            </a:lightRig>
          </a:scene3d>
          <a:sp3d prstMaterial="plastic">
            <a:bevelT w="38100" h="31750" prst="relaxedInse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normAutofit fontScale="92500"/>
          </a:bodyPr>
          <a:lstStyle/>
          <a:p>
            <a:r>
              <a:rPr lang="en-US" dirty="0" smtClean="0"/>
              <a:t>After </a:t>
            </a:r>
            <a:r>
              <a:rPr lang="en-US" dirty="0"/>
              <a:t>you’ve come up with bunches of ideas, you have to screen all these ideas and pick a small handful to pass on to the executive team, whose job it is to make the decisions about which new projects to fund. You want to make the executives’ jobs easier by screening the ideas, turning the best ideas into concepts, and giving the executives the ones that look the most promising. </a:t>
            </a:r>
            <a:endParaRPr lang="en-US" dirty="0" smtClean="0"/>
          </a:p>
          <a:p>
            <a:r>
              <a:rPr lang="en-US" dirty="0" smtClean="0"/>
              <a:t>In </a:t>
            </a:r>
            <a:r>
              <a:rPr lang="en-US" dirty="0"/>
              <a:t>the following sections, we explain how to screen your initial ideas, using an Idea Form to help identify the best ones. We then show you how portfolio views of these ideas can help you select a varied group of the most promising ideas to turn into Concept Briefs. The Concept Briefs give decision makers enough information to decide which concepts should be passed into the river of development. </a:t>
            </a:r>
          </a:p>
        </p:txBody>
      </p:sp>
      <p:sp>
        <p:nvSpPr>
          <p:cNvPr id="4" name="Title 3"/>
          <p:cNvSpPr>
            <a:spLocks noGrp="1"/>
          </p:cNvSpPr>
          <p:nvPr>
            <p:ph type="title"/>
          </p:nvPr>
        </p:nvSpPr>
        <p:spPr/>
        <p:txBody>
          <a:bodyPr/>
          <a:lstStyle/>
          <a:p>
            <a:r>
              <a:rPr lang="en-US" dirty="0" smtClean="0"/>
              <a:t>Intro</a:t>
            </a:r>
            <a:endParaRPr lang="en-US" dirty="0"/>
          </a:p>
        </p:txBody>
      </p:sp>
    </p:spTree>
    <p:extLst>
      <p:ext uri="{BB962C8B-B14F-4D97-AF65-F5344CB8AC3E}">
        <p14:creationId xmlns:p14="http://schemas.microsoft.com/office/powerpoint/2010/main" val="4007795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pPr algn="just"/>
            <a:r>
              <a:rPr lang="en-US" dirty="0" smtClean="0"/>
              <a:t>After </a:t>
            </a:r>
            <a:r>
              <a:rPr lang="en-US" dirty="0"/>
              <a:t>each idea-generation session that your company conducts, or whenever you collect a number of ideas for new products, you can hold an idea screen- </a:t>
            </a:r>
            <a:r>
              <a:rPr lang="en-US" dirty="0" err="1"/>
              <a:t>ing</a:t>
            </a:r>
            <a:r>
              <a:rPr lang="en-US" dirty="0"/>
              <a:t> session so that your company can focus on the most important ideas. We often include the screening process we describe here as part of the schedule for generating ideas. That way, a team can review its ideas while they’re still fresh in their minds, and its members can be sure that the job won’t get pushed aside and left undone. </a:t>
            </a:r>
            <a:endParaRPr lang="en-US" dirty="0" smtClean="0"/>
          </a:p>
          <a:p>
            <a:r>
              <a:rPr lang="en-US" dirty="0" smtClean="0"/>
              <a:t>An </a:t>
            </a:r>
            <a:r>
              <a:rPr lang="en-US" i="1" dirty="0"/>
              <a:t>Idea Screen </a:t>
            </a:r>
            <a:r>
              <a:rPr lang="en-US" dirty="0"/>
              <a:t>consists of three steps: </a:t>
            </a:r>
            <a:endParaRPr lang="en-US" dirty="0" smtClean="0"/>
          </a:p>
          <a:p>
            <a:pPr marL="365760" lvl="1" indent="0">
              <a:buNone/>
            </a:pPr>
            <a:r>
              <a:rPr lang="en-US" dirty="0" smtClean="0"/>
              <a:t>1</a:t>
            </a:r>
            <a:r>
              <a:rPr lang="en-US" dirty="0"/>
              <a:t>. Describe the ideas. </a:t>
            </a:r>
            <a:endParaRPr lang="en-US" dirty="0" smtClean="0"/>
          </a:p>
          <a:p>
            <a:pPr marL="365760" lvl="1" indent="0">
              <a:buNone/>
            </a:pPr>
            <a:r>
              <a:rPr lang="en-US" dirty="0" smtClean="0"/>
              <a:t>2</a:t>
            </a:r>
            <a:r>
              <a:rPr lang="en-US" dirty="0"/>
              <a:t>. Select the winning ideas. </a:t>
            </a:r>
            <a:endParaRPr lang="en-US" dirty="0" smtClean="0"/>
          </a:p>
          <a:p>
            <a:pPr marL="365760" lvl="1" indent="0">
              <a:buNone/>
            </a:pPr>
            <a:r>
              <a:rPr lang="en-US" dirty="0" smtClean="0"/>
              <a:t>3. </a:t>
            </a:r>
            <a:r>
              <a:rPr lang="en-US" dirty="0"/>
              <a:t>Create an idea portfolio to display the winning ideas. </a:t>
            </a:r>
          </a:p>
        </p:txBody>
      </p:sp>
      <p:sp>
        <p:nvSpPr>
          <p:cNvPr id="4" name="Title 3"/>
          <p:cNvSpPr>
            <a:spLocks noGrp="1"/>
          </p:cNvSpPr>
          <p:nvPr>
            <p:ph type="title"/>
          </p:nvPr>
        </p:nvSpPr>
        <p:spPr/>
        <p:txBody>
          <a:bodyPr>
            <a:normAutofit/>
          </a:bodyPr>
          <a:lstStyle/>
          <a:p>
            <a:r>
              <a:rPr lang="en-US" b="0" dirty="0" smtClean="0"/>
              <a:t>Narrowing </a:t>
            </a:r>
            <a:r>
              <a:rPr lang="en-US" b="0" dirty="0"/>
              <a:t>the field with an Idea Screen </a:t>
            </a:r>
            <a:endParaRPr lang="en-US" dirty="0"/>
          </a:p>
        </p:txBody>
      </p:sp>
    </p:spTree>
    <p:extLst>
      <p:ext uri="{BB962C8B-B14F-4D97-AF65-F5344CB8AC3E}">
        <p14:creationId xmlns:p14="http://schemas.microsoft.com/office/powerpoint/2010/main" val="2263586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012" y="0"/>
            <a:ext cx="924681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2703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88826"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12188826"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78386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US" dirty="0" smtClean="0"/>
              <a:t>With </a:t>
            </a:r>
            <a:r>
              <a:rPr lang="en-US" dirty="0"/>
              <a:t>your team’s idea portfolio on hand to refer to, your next job is to select a handful of ideas that the team will turn into concepts for your executives to review. Usually, a team chooses a range of ideas, from incremental to platform to radical. Your team should also take into account any other dimensions that add diversity to the ideas they choose — for example, which market the idea relates to or which product line it would be a part of. A simple process for making these decisions is to ask the team members to vote for ones they want to keep. Usually, a handful are obvious keepers and a handful are obvious losers. The team can debate the others and come to a final tally. </a:t>
            </a:r>
          </a:p>
        </p:txBody>
      </p:sp>
      <p:sp>
        <p:nvSpPr>
          <p:cNvPr id="4" name="Title 3"/>
          <p:cNvSpPr>
            <a:spLocks noGrp="1"/>
          </p:cNvSpPr>
          <p:nvPr>
            <p:ph type="title"/>
          </p:nvPr>
        </p:nvSpPr>
        <p:spPr/>
        <p:txBody>
          <a:bodyPr>
            <a:normAutofit/>
          </a:bodyPr>
          <a:lstStyle/>
          <a:p>
            <a:r>
              <a:rPr lang="en-US" b="0" dirty="0" smtClean="0"/>
              <a:t>Turning </a:t>
            </a:r>
            <a:r>
              <a:rPr lang="en-US" b="0" dirty="0"/>
              <a:t>winning ideas into concepts </a:t>
            </a:r>
            <a:r>
              <a:rPr lang="en-US" b="0" dirty="0" smtClean="0"/>
              <a:t> </a:t>
            </a:r>
            <a:endParaRPr lang="en-US" dirty="0"/>
          </a:p>
        </p:txBody>
      </p:sp>
    </p:spTree>
    <p:extLst>
      <p:ext uri="{BB962C8B-B14F-4D97-AF65-F5344CB8AC3E}">
        <p14:creationId xmlns:p14="http://schemas.microsoft.com/office/powerpoint/2010/main" val="31270670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2" y="0"/>
            <a:ext cx="9448800" cy="6757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31079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9012" y="914400"/>
            <a:ext cx="95250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771650" indent="-1771650"/>
            <a:r>
              <a:rPr lang="en-US" b="1" dirty="0" smtClean="0">
                <a:ln/>
                <a:solidFill>
                  <a:srgbClr val="FFFF00"/>
                </a:solidFill>
                <a:effectLst>
                  <a:outerShdw blurRad="76200" dist="88900" dir="2700000" algn="tl" rotWithShape="0">
                    <a:prstClr val="black">
                      <a:alpha val="66000"/>
                    </a:prstClr>
                  </a:outerShdw>
                </a:effectLst>
              </a:rPr>
              <a:t>6.2	</a:t>
            </a:r>
            <a:r>
              <a:rPr lang="en-US" dirty="0" smtClean="0">
                <a:ln/>
                <a:solidFill>
                  <a:srgbClr val="FFFF00"/>
                </a:solidFill>
                <a:effectLst>
                  <a:outerShdw blurRad="76200" dist="88900" dir="2700000" algn="tl" rotWithShape="0">
                    <a:prstClr val="black">
                      <a:alpha val="66000"/>
                    </a:prstClr>
                  </a:outerShdw>
                </a:effectLst>
              </a:rPr>
              <a:t>Improving </a:t>
            </a:r>
            <a:r>
              <a:rPr lang="en-US" dirty="0">
                <a:ln/>
                <a:solidFill>
                  <a:srgbClr val="FFFF00"/>
                </a:solidFill>
                <a:effectLst>
                  <a:outerShdw blurRad="76200" dist="88900" dir="2700000" algn="tl" rotWithShape="0">
                    <a:prstClr val="black">
                      <a:alpha val="66000"/>
                    </a:prstClr>
                  </a:outerShdw>
                </a:effectLst>
              </a:rPr>
              <a:t>Your Concepts with Quality Function Deployment </a:t>
            </a:r>
          </a:p>
        </p:txBody>
      </p:sp>
    </p:spTree>
    <p:extLst>
      <p:ext uri="{BB962C8B-B14F-4D97-AF65-F5344CB8AC3E}">
        <p14:creationId xmlns:p14="http://schemas.microsoft.com/office/powerpoint/2010/main" val="713441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60412" y="304800"/>
            <a:ext cx="2743200" cy="1295400"/>
          </a:xfrm>
          <a:prstGeom prst="roundRect">
            <a:avLst>
              <a:gd name="adj" fmla="val 5000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lstStyle/>
          <a:p>
            <a:r>
              <a:rPr lang="en-US" dirty="0" smtClean="0"/>
              <a:t>You </a:t>
            </a:r>
            <a:r>
              <a:rPr lang="en-US" dirty="0"/>
              <a:t>have one more trick up your team’s sleeve that you can use to improve a concept and narrow the field for the decision makers at your company. The technique is called </a:t>
            </a:r>
            <a:r>
              <a:rPr lang="en-US" i="1" dirty="0"/>
              <a:t>Quality Function Deployment, </a:t>
            </a:r>
            <a:r>
              <a:rPr lang="en-US" dirty="0"/>
              <a:t>or QFD. Stuart Pugh came up with the specific process we use here </a:t>
            </a:r>
            <a:endParaRPr lang="en-US" dirty="0" smtClean="0"/>
          </a:p>
          <a:p>
            <a:r>
              <a:rPr lang="en-US" dirty="0" smtClean="0"/>
              <a:t>The </a:t>
            </a:r>
            <a:r>
              <a:rPr lang="en-US" dirty="0"/>
              <a:t>following list explains how you can use QFD, and Pugh’s process in par- </a:t>
            </a:r>
            <a:r>
              <a:rPr lang="en-US" dirty="0" err="1"/>
              <a:t>ticular</a:t>
            </a:r>
            <a:r>
              <a:rPr lang="en-US" dirty="0"/>
              <a:t>, to improve your concepts before submitting them to decision makers</a:t>
            </a:r>
            <a:r>
              <a:rPr lang="en-US" dirty="0" smtClean="0"/>
              <a:t>:</a:t>
            </a:r>
          </a:p>
          <a:p>
            <a:r>
              <a:rPr lang="en-US" dirty="0" smtClean="0"/>
              <a:t> </a:t>
            </a:r>
            <a:endParaRPr lang="en-US" dirty="0"/>
          </a:p>
        </p:txBody>
      </p:sp>
      <p:sp>
        <p:nvSpPr>
          <p:cNvPr id="4" name="Title 3"/>
          <p:cNvSpPr>
            <a:spLocks noGrp="1"/>
          </p:cNvSpPr>
          <p:nvPr>
            <p:ph type="title"/>
          </p:nvPr>
        </p:nvSpPr>
        <p:spPr/>
        <p:txBody>
          <a:bodyPr/>
          <a:lstStyle/>
          <a:p>
            <a:r>
              <a:rPr lang="en-US" dirty="0" smtClean="0"/>
              <a:t>Intro</a:t>
            </a:r>
            <a:endParaRPr lang="en-US" dirty="0"/>
          </a:p>
        </p:txBody>
      </p:sp>
    </p:spTree>
    <p:extLst>
      <p:ext uri="{BB962C8B-B14F-4D97-AF65-F5344CB8AC3E}">
        <p14:creationId xmlns:p14="http://schemas.microsoft.com/office/powerpoint/2010/main" val="37075797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60412" y="304800"/>
            <a:ext cx="2743200" cy="1295400"/>
          </a:xfrm>
          <a:prstGeom prst="roundRect">
            <a:avLst>
              <a:gd name="adj" fmla="val 5000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noAutofit/>
          </a:bodyPr>
          <a:lstStyle/>
          <a:p>
            <a:pPr marL="342900" lvl="0" indent="-342900">
              <a:lnSpc>
                <a:spcPct val="100000"/>
              </a:lnSpc>
              <a:spcBef>
                <a:spcPts val="0"/>
              </a:spcBef>
              <a:buFont typeface="+mj-lt"/>
              <a:buAutoNum type="arabicPeriod"/>
            </a:pPr>
            <a:r>
              <a:rPr lang="en-US" sz="1800" b="1" dirty="0"/>
              <a:t>Set aside a day or more to do this work. </a:t>
            </a:r>
            <a:endParaRPr lang="en-US" sz="1800" dirty="0"/>
          </a:p>
          <a:p>
            <a:pPr marL="342900" lvl="0" indent="-342900">
              <a:lnSpc>
                <a:spcPct val="100000"/>
              </a:lnSpc>
              <a:spcBef>
                <a:spcPts val="0"/>
              </a:spcBef>
              <a:buFont typeface="+mj-lt"/>
              <a:buAutoNum type="arabicPeriod"/>
            </a:pPr>
            <a:r>
              <a:rPr lang="en-US" sz="1800" b="1" dirty="0"/>
              <a:t>Set up the meeting room with your teamwork supplies: large wall charts, a ruler for drawing, sticky notes, felt-tip pens, and tape. </a:t>
            </a:r>
            <a:endParaRPr lang="en-US" sz="1800" dirty="0"/>
          </a:p>
          <a:p>
            <a:pPr marL="342900" lvl="0" indent="-342900">
              <a:lnSpc>
                <a:spcPct val="100000"/>
              </a:lnSpc>
              <a:spcBef>
                <a:spcPts val="0"/>
              </a:spcBef>
              <a:buFont typeface="+mj-lt"/>
              <a:buAutoNum type="arabicPeriod"/>
            </a:pPr>
            <a:r>
              <a:rPr lang="en-US" sz="1800" b="1" dirty="0"/>
              <a:t>Select groups of concepts that focus on similar customer needs </a:t>
            </a:r>
            <a:endParaRPr lang="en-US" sz="1800" dirty="0"/>
          </a:p>
          <a:p>
            <a:pPr marL="342900" lvl="0" indent="-342900">
              <a:lnSpc>
                <a:spcPct val="100000"/>
              </a:lnSpc>
              <a:spcBef>
                <a:spcPts val="0"/>
              </a:spcBef>
              <a:buFont typeface="+mj-lt"/>
              <a:buAutoNum type="arabicPeriod"/>
            </a:pPr>
            <a:r>
              <a:rPr lang="en-US" sz="1800" b="1" dirty="0"/>
              <a:t>Make a two-dimensional matrix and draw in the columns and rows. </a:t>
            </a:r>
            <a:r>
              <a:rPr lang="en-US" sz="1800" dirty="0"/>
              <a:t>You’ll write the customer requirements along the Y-axis (the vertical line on the left side), assigning one requirement per row, and then put the concepts along the X-axis, assigning one concept per column. You can use a catchy name, a cartoon or sketch, or any other moniker to help your team remember which concept you’re working with. Just don’t use more than ten or so requirements, and focus on fewer than eight concepts. </a:t>
            </a:r>
          </a:p>
          <a:p>
            <a:pPr marL="342900" lvl="0" indent="-342900">
              <a:lnSpc>
                <a:spcPct val="100000"/>
              </a:lnSpc>
              <a:spcBef>
                <a:spcPts val="0"/>
              </a:spcBef>
              <a:buFont typeface="+mj-lt"/>
              <a:buAutoNum type="arabicPeriod"/>
            </a:pPr>
            <a:r>
              <a:rPr lang="en-US" sz="1800" b="1" dirty="0"/>
              <a:t>In the first column of the matrix, enter a concept or product that already exists in the market and does a pretty good job of meeting this set of customer requirements. </a:t>
            </a:r>
            <a:r>
              <a:rPr lang="en-US" sz="1800" dirty="0"/>
              <a:t>The product may be yours, or it may be a competitor’s. This concept will be your point of reference. </a:t>
            </a:r>
          </a:p>
        </p:txBody>
      </p:sp>
      <p:sp>
        <p:nvSpPr>
          <p:cNvPr id="4" name="Title 3"/>
          <p:cNvSpPr>
            <a:spLocks noGrp="1"/>
          </p:cNvSpPr>
          <p:nvPr>
            <p:ph type="title"/>
          </p:nvPr>
        </p:nvSpPr>
        <p:spPr/>
        <p:txBody>
          <a:bodyPr/>
          <a:lstStyle/>
          <a:p>
            <a:r>
              <a:rPr lang="en-US" dirty="0" smtClean="0"/>
              <a:t>Intro</a:t>
            </a:r>
            <a:endParaRPr lang="en-US" dirty="0"/>
          </a:p>
        </p:txBody>
      </p:sp>
    </p:spTree>
    <p:extLst>
      <p:ext uri="{BB962C8B-B14F-4D97-AF65-F5344CB8AC3E}">
        <p14:creationId xmlns:p14="http://schemas.microsoft.com/office/powerpoint/2010/main" val="34309154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60412" y="304800"/>
            <a:ext cx="2743200" cy="1295400"/>
          </a:xfrm>
          <a:prstGeom prst="roundRect">
            <a:avLst>
              <a:gd name="adj" fmla="val 5000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noAutofit/>
          </a:bodyPr>
          <a:lstStyle/>
          <a:p>
            <a:pPr marL="342900" lvl="0" indent="-342900">
              <a:lnSpc>
                <a:spcPct val="100000"/>
              </a:lnSpc>
              <a:spcBef>
                <a:spcPts val="0"/>
              </a:spcBef>
              <a:buFont typeface="+mj-lt"/>
              <a:buAutoNum type="arabicPeriod"/>
            </a:pPr>
            <a:r>
              <a:rPr lang="en-US" sz="1800" b="1" dirty="0" smtClean="0"/>
              <a:t>Choose </a:t>
            </a:r>
            <a:r>
              <a:rPr lang="en-US" sz="1800" b="1" dirty="0"/>
              <a:t>symbols that represent “better,” “worse,” and “same.” </a:t>
            </a:r>
            <a:r>
              <a:rPr lang="en-US" sz="1800" dirty="0"/>
              <a:t>The numbers 1, 2, and 3 will do, but you can use more meaningful symbols, such as smiley, frown, and neutral faces. These are more fun and help keep the team interested. </a:t>
            </a:r>
          </a:p>
          <a:p>
            <a:pPr marL="342900" lvl="0" indent="-342900">
              <a:lnSpc>
                <a:spcPct val="100000"/>
              </a:lnSpc>
              <a:spcBef>
                <a:spcPts val="0"/>
              </a:spcBef>
              <a:buFont typeface="+mj-lt"/>
              <a:buAutoNum type="arabicPeriod"/>
            </a:pPr>
            <a:r>
              <a:rPr lang="en-US" sz="1800" b="1" dirty="0"/>
              <a:t>Fill in each of the squares (formed by the rows and columns) with a symbol that shows whether the concept does a better, worse, or similar job as the reference concept with regard to the customer requirement in the row</a:t>
            </a:r>
            <a:r>
              <a:rPr lang="en-US" sz="1800" b="1" dirty="0" smtClean="0"/>
              <a:t>.</a:t>
            </a:r>
          </a:p>
          <a:p>
            <a:pPr marL="342900" indent="-342900">
              <a:lnSpc>
                <a:spcPct val="100000"/>
              </a:lnSpc>
              <a:spcBef>
                <a:spcPts val="0"/>
              </a:spcBef>
              <a:buFont typeface="+mj-lt"/>
              <a:buAutoNum type="arabicPeriod"/>
            </a:pPr>
            <a:r>
              <a:rPr lang="en-US" sz="1800" b="1" dirty="0" smtClean="0"/>
              <a:t>Strengthen </a:t>
            </a:r>
            <a:r>
              <a:rPr lang="en-US" sz="1800" b="1" dirty="0"/>
              <a:t>each concept by stealing bits and pieces from other concepts. </a:t>
            </a:r>
            <a:r>
              <a:rPr lang="en-US" sz="1800" dirty="0"/>
              <a:t>For example, if Concept A meets five requirements well and looks like a winner, can you make it even better by creating a hybrid A/D Concept? Can you blend in a bit of E and G? </a:t>
            </a:r>
            <a:endParaRPr lang="en-US" sz="1800" dirty="0" smtClean="0"/>
          </a:p>
          <a:p>
            <a:pPr marL="342900" indent="-342900">
              <a:lnSpc>
                <a:spcPct val="100000"/>
              </a:lnSpc>
              <a:spcBef>
                <a:spcPts val="0"/>
              </a:spcBef>
              <a:buFont typeface="+mj-lt"/>
              <a:buAutoNum type="arabicPeriod"/>
            </a:pPr>
            <a:r>
              <a:rPr lang="en-US" sz="1800" b="1" dirty="0" smtClean="0"/>
              <a:t>Select </a:t>
            </a:r>
            <a:r>
              <a:rPr lang="en-US" sz="1800" b="1" dirty="0"/>
              <a:t>the best concepts. </a:t>
            </a:r>
            <a:r>
              <a:rPr lang="en-US" sz="1800" dirty="0"/>
              <a:t>You’ll need to write up new Concept Briefs for the hybrid, improved concepts. Now you have a smaller number of better concepts to pass along to your executives. </a:t>
            </a:r>
          </a:p>
        </p:txBody>
      </p:sp>
      <p:sp>
        <p:nvSpPr>
          <p:cNvPr id="4" name="Title 3"/>
          <p:cNvSpPr>
            <a:spLocks noGrp="1"/>
          </p:cNvSpPr>
          <p:nvPr>
            <p:ph type="title"/>
          </p:nvPr>
        </p:nvSpPr>
        <p:spPr/>
        <p:txBody>
          <a:bodyPr/>
          <a:lstStyle/>
          <a:p>
            <a:r>
              <a:rPr lang="en-US" dirty="0" smtClean="0"/>
              <a:t>Intro</a:t>
            </a:r>
            <a:endParaRPr lang="en-US" dirty="0"/>
          </a:p>
        </p:txBody>
      </p:sp>
    </p:spTree>
    <p:extLst>
      <p:ext uri="{BB962C8B-B14F-4D97-AF65-F5344CB8AC3E}">
        <p14:creationId xmlns:p14="http://schemas.microsoft.com/office/powerpoint/2010/main" val="16857920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9012" y="914400"/>
            <a:ext cx="95250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828800" indent="-1828800"/>
            <a:r>
              <a:rPr lang="en-US" b="1" dirty="0" smtClean="0">
                <a:ln/>
                <a:solidFill>
                  <a:srgbClr val="FFFF00"/>
                </a:solidFill>
                <a:effectLst>
                  <a:outerShdw blurRad="76200" dist="88900" dir="2700000" algn="tl" rotWithShape="0">
                    <a:prstClr val="black">
                      <a:alpha val="66000"/>
                    </a:prstClr>
                  </a:outerShdw>
                </a:effectLst>
              </a:rPr>
              <a:t>6.2	</a:t>
            </a:r>
            <a:r>
              <a:rPr lang="en-US" dirty="0" smtClean="0">
                <a:ln/>
                <a:solidFill>
                  <a:srgbClr val="FFFF00"/>
                </a:solidFill>
                <a:effectLst>
                  <a:outerShdw blurRad="76200" dist="88900" dir="2700000" algn="tl" rotWithShape="0">
                    <a:prstClr val="black">
                      <a:alpha val="66000"/>
                    </a:prstClr>
                  </a:outerShdw>
                </a:effectLst>
              </a:rPr>
              <a:t>Turning </a:t>
            </a:r>
            <a:r>
              <a:rPr lang="en-US" dirty="0">
                <a:ln/>
                <a:solidFill>
                  <a:srgbClr val="FFFF00"/>
                </a:solidFill>
                <a:effectLst>
                  <a:outerShdw blurRad="76200" dist="88900" dir="2700000" algn="tl" rotWithShape="0">
                    <a:prstClr val="black">
                      <a:alpha val="66000"/>
                    </a:prstClr>
                  </a:outerShdw>
                </a:effectLst>
              </a:rPr>
              <a:t>Losing Concepts into Assets  </a:t>
            </a:r>
          </a:p>
        </p:txBody>
      </p:sp>
    </p:spTree>
    <p:extLst>
      <p:ext uri="{BB962C8B-B14F-4D97-AF65-F5344CB8AC3E}">
        <p14:creationId xmlns:p14="http://schemas.microsoft.com/office/powerpoint/2010/main" val="37677707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60412" y="304800"/>
            <a:ext cx="2743200" cy="1295400"/>
          </a:xfrm>
          <a:prstGeom prst="roundRect">
            <a:avLst>
              <a:gd name="adj" fmla="val 5000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normAutofit/>
          </a:bodyPr>
          <a:lstStyle/>
          <a:p>
            <a:r>
              <a:rPr lang="en-US" dirty="0" smtClean="0"/>
              <a:t>Just </a:t>
            </a:r>
            <a:r>
              <a:rPr lang="en-US" dirty="0"/>
              <a:t>because an idea for a new product project gets dropped onto the cutting room floor doesn’t mean that it has </a:t>
            </a:r>
            <a:r>
              <a:rPr lang="en-US" i="1" dirty="0"/>
              <a:t>no </a:t>
            </a:r>
            <a:r>
              <a:rPr lang="en-US" dirty="0"/>
              <a:t>value. A good idea may not work for your company because you don’t have the technology capability. Or perhaps the project seems risky, and your organization already has too much invested in risk and not enough in sure bets. In other cases, a good idea may not fit your company’s </a:t>
            </a:r>
            <a:r>
              <a:rPr lang="en-US" i="1" dirty="0"/>
              <a:t>business model </a:t>
            </a:r>
            <a:r>
              <a:rPr lang="en-US" dirty="0"/>
              <a:t>— the way it goes about making money (see Chapters 3 and 12). </a:t>
            </a:r>
            <a:endParaRPr lang="en-US" dirty="0" smtClean="0"/>
          </a:p>
          <a:p>
            <a:r>
              <a:rPr lang="en-US" dirty="0" smtClean="0"/>
              <a:t>Before </a:t>
            </a:r>
            <a:r>
              <a:rPr lang="en-US" dirty="0"/>
              <a:t>you dump an idea, examine it to see whether it deserves some kind of special attention. Smart companies always look for ways to turn their rejected options into valuable assets. </a:t>
            </a:r>
          </a:p>
        </p:txBody>
      </p:sp>
      <p:sp>
        <p:nvSpPr>
          <p:cNvPr id="3" name="Title 2"/>
          <p:cNvSpPr>
            <a:spLocks noGrp="1"/>
          </p:cNvSpPr>
          <p:nvPr>
            <p:ph type="title"/>
          </p:nvPr>
        </p:nvSpPr>
        <p:spPr/>
        <p:txBody>
          <a:bodyPr/>
          <a:lstStyle/>
          <a:p>
            <a:r>
              <a:rPr lang="en-US" b="0" dirty="0" smtClean="0"/>
              <a:t>Intro</a:t>
            </a:r>
            <a:endParaRPr lang="en-US" dirty="0"/>
          </a:p>
        </p:txBody>
      </p:sp>
    </p:spTree>
    <p:extLst>
      <p:ext uri="{BB962C8B-B14F-4D97-AF65-F5344CB8AC3E}">
        <p14:creationId xmlns:p14="http://schemas.microsoft.com/office/powerpoint/2010/main" val="4149620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60412" y="304800"/>
            <a:ext cx="2743200" cy="1295400"/>
          </a:xfrm>
          <a:prstGeom prst="roundRect">
            <a:avLst>
              <a:gd name="adj" fmla="val 5000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normAutofit lnSpcReduction="10000"/>
          </a:bodyPr>
          <a:lstStyle/>
          <a:p>
            <a:r>
              <a:rPr lang="en-US" dirty="0" smtClean="0"/>
              <a:t>The </a:t>
            </a:r>
            <a:r>
              <a:rPr lang="en-US" dirty="0"/>
              <a:t>following list presents some options you may explore: </a:t>
            </a:r>
            <a:endParaRPr lang="en-US" dirty="0" smtClean="0"/>
          </a:p>
          <a:p>
            <a:pPr lvl="1"/>
            <a:r>
              <a:rPr lang="en-US" dirty="0" smtClean="0"/>
              <a:t>Some </a:t>
            </a:r>
            <a:r>
              <a:rPr lang="en-US" dirty="0"/>
              <a:t>companies assign employees to look for ways to create value from technology developments that the organizations won’t use. For example, if the company patents its technologies, it can sell or license them, and the company profits from the royalties.  </a:t>
            </a:r>
            <a:endParaRPr lang="en-US" dirty="0" smtClean="0"/>
          </a:p>
          <a:p>
            <a:pPr lvl="1"/>
            <a:r>
              <a:rPr lang="en-US" dirty="0" smtClean="0"/>
              <a:t>Some </a:t>
            </a:r>
            <a:r>
              <a:rPr lang="en-US" dirty="0"/>
              <a:t>ideas are big and bold enough to warrant the creation of new </a:t>
            </a:r>
            <a:r>
              <a:rPr lang="en-US" dirty="0" smtClean="0"/>
              <a:t>business </a:t>
            </a:r>
            <a:r>
              <a:rPr lang="en-US" dirty="0"/>
              <a:t>units if they don’t fit existing business models. Questioning and expanding a company’s business models is becoming more and more important in this age of open innovation (see Chapter 16).  </a:t>
            </a:r>
            <a:endParaRPr lang="en-US" dirty="0" smtClean="0"/>
          </a:p>
          <a:p>
            <a:pPr lvl="1"/>
            <a:r>
              <a:rPr lang="en-US" dirty="0" smtClean="0"/>
              <a:t>If </a:t>
            </a:r>
            <a:r>
              <a:rPr lang="en-US" dirty="0"/>
              <a:t>your company can’t pursue a promising opportunity within your exist- </a:t>
            </a:r>
            <a:r>
              <a:rPr lang="en-US" dirty="0" err="1"/>
              <a:t>ing</a:t>
            </a:r>
            <a:r>
              <a:rPr lang="en-US" dirty="0"/>
              <a:t> business model, you may decide to allow employees to launch a new business with the idea as the focus.  </a:t>
            </a:r>
            <a:endParaRPr lang="en-US" dirty="0" smtClean="0"/>
          </a:p>
          <a:p>
            <a:pPr lvl="1"/>
            <a:r>
              <a:rPr lang="en-US" dirty="0" smtClean="0"/>
              <a:t>You </a:t>
            </a:r>
            <a:r>
              <a:rPr lang="en-US" dirty="0"/>
              <a:t>can offer “losing” concepts on Web sites that allow inventors and companies to search for different patents, ideas, and technologies. </a:t>
            </a:r>
            <a:r>
              <a:rPr lang="en-US" dirty="0" smtClean="0"/>
              <a:t> </a:t>
            </a:r>
            <a:endParaRPr lang="en-US" dirty="0"/>
          </a:p>
        </p:txBody>
      </p:sp>
      <p:sp>
        <p:nvSpPr>
          <p:cNvPr id="3" name="Title 2"/>
          <p:cNvSpPr>
            <a:spLocks noGrp="1"/>
          </p:cNvSpPr>
          <p:nvPr>
            <p:ph type="title"/>
          </p:nvPr>
        </p:nvSpPr>
        <p:spPr/>
        <p:txBody>
          <a:bodyPr/>
          <a:lstStyle/>
          <a:p>
            <a:r>
              <a:rPr lang="en-US" b="0" dirty="0" smtClean="0"/>
              <a:t>Intro</a:t>
            </a:r>
            <a:endParaRPr lang="en-US" dirty="0"/>
          </a:p>
        </p:txBody>
      </p:sp>
    </p:spTree>
    <p:extLst>
      <p:ext uri="{BB962C8B-B14F-4D97-AF65-F5344CB8AC3E}">
        <p14:creationId xmlns:p14="http://schemas.microsoft.com/office/powerpoint/2010/main" val="20733737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5bc54d9ec95428c7ff922dbe9fca3f57e45126"/>
</p:tagLst>
</file>

<file path=ppt/theme/theme1.xml><?xml version="1.0" encoding="utf-8"?>
<a:theme xmlns:a="http://schemas.openxmlformats.org/drawingml/2006/main" name="Woodgrain 16x9">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Woodgrain nature presentation (widescreen)</Template>
  <TotalTime>0</TotalTime>
  <Words>1354</Words>
  <Application>Microsoft Office PowerPoint</Application>
  <PresentationFormat>Custom</PresentationFormat>
  <Paragraphs>49</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Woodgrain 16x9</vt:lpstr>
      <vt:lpstr>Picking Winners and Losing Losers </vt:lpstr>
      <vt:lpstr>Chapter 6 Outline</vt:lpstr>
      <vt:lpstr>6.1 Screening Your Ideas and Developing New Concepts</vt:lpstr>
      <vt:lpstr>Intro</vt:lpstr>
      <vt:lpstr>Intro</vt:lpstr>
      <vt:lpstr>Narrowing the field with an Idea Screen </vt:lpstr>
      <vt:lpstr>PowerPoint Presentation</vt:lpstr>
      <vt:lpstr>PowerPoint Presentation</vt:lpstr>
      <vt:lpstr>Turning winning ideas into concepts  </vt:lpstr>
      <vt:lpstr>PowerPoint Presentation</vt:lpstr>
      <vt:lpstr>6.2 Improving Your Concepts with Quality Function Deployment </vt:lpstr>
      <vt:lpstr>Intro</vt:lpstr>
      <vt:lpstr>Intro</vt:lpstr>
      <vt:lpstr>Intro</vt:lpstr>
      <vt:lpstr>6.2 Turning Losing Concepts into Assets  </vt:lpstr>
      <vt:lpstr>Intro</vt:lpstr>
      <vt:lpstr>Intro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2014-11-30T13:15:11Z</dcterms:created>
  <dcterms:modified xsi:type="dcterms:W3CDTF">2015-03-24T16:25:43Z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TC028011159991</vt:lpwstr>
  </property>
</Properties>
</file>