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1" r:id="rId1"/>
  </p:sldMasterIdLst>
  <p:notesMasterIdLst>
    <p:notesMasterId r:id="rId19"/>
  </p:notesMasterIdLst>
  <p:handoutMasterIdLst>
    <p:handoutMasterId r:id="rId20"/>
  </p:handoutMasterIdLst>
  <p:sldIdLst>
    <p:sldId id="289" r:id="rId2"/>
    <p:sldId id="290" r:id="rId3"/>
    <p:sldId id="291" r:id="rId4"/>
    <p:sldId id="292" r:id="rId5"/>
    <p:sldId id="293" r:id="rId6"/>
    <p:sldId id="305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</p:sldIdLst>
  <p:sldSz cx="12192000" cy="6858000"/>
  <p:notesSz cx="6858000" cy="93122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CC00CC"/>
    <a:srgbClr val="0000FF"/>
    <a:srgbClr val="00FF00"/>
    <a:srgbClr val="FF1D1D"/>
    <a:srgbClr val="FFFFFF"/>
    <a:srgbClr val="FF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4662" autoAdjust="0"/>
  </p:normalViewPr>
  <p:slideViewPr>
    <p:cSldViewPr>
      <p:cViewPr varScale="1">
        <p:scale>
          <a:sx n="65" d="100"/>
          <a:sy n="65" d="100"/>
        </p:scale>
        <p:origin x="966" y="78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691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22775"/>
            <a:ext cx="5029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28613" y="700088"/>
            <a:ext cx="6202362" cy="3489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912225"/>
            <a:ext cx="3873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E5A6CF06-D431-4EEC-A6FF-75F2566F0D4C}" type="slidenum">
              <a:rPr lang="en-US" sz="1400" b="0">
                <a:latin typeface="Times New Roman" panose="02020603050405020304" pitchFamily="18" charset="0"/>
              </a:rPr>
              <a:pPr algn="r"/>
              <a:t>‹#›</a:t>
            </a:fld>
            <a:endParaRPr lang="en-US" sz="14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06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1364-79DD-5240-90AD-1DBC55882A08}" type="datetime1">
              <a:rPr lang="en-US" smtClean="0"/>
              <a:t>4/8/2013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587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DB3DB-4FD1-9649-B3A5-D5E9A850757C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27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B0E6-3251-2A4C-9325-436C2D185524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60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5415-7F52-8645-9BC9-944D3FF0ECBC}" type="datetime1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10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ED6D-D7F5-784F-AF0D-8E75164DC803}" type="datetime1">
              <a:rPr lang="en-US" smtClean="0"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558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1F430-D3CF-E84A-9965-1B65C2B9F183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9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25AE7-66C1-2A4A-B0D1-37DDD4DE6BC1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8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E8F5-DD5E-FF46-80E6-A388F553DD68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DC56-74B5-ED44-9902-3629395B971B}" type="datetime1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77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46C50-A2AB-2949-BF1D-BA4D8DB6EEEC}" type="datetime1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6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B9AC-B64C-E74A-829C-13A31C7ABB63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271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27D0-C45E-FF4E-97E4-A4D0242B729B}" type="datetime1">
              <a:rPr lang="en-US" smtClean="0"/>
              <a:t>4/8/2013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0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E28-1DC0-4C4A-A618-57839CE05204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39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8959-7EAE-5B41-A42B-F7DF5E962F82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3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8B8-0FB7-264A-9E91-19516FE7DE36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98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BAF2-EA2D-A543-AA5E-BC523FEC062C}" type="datetime1">
              <a:rPr lang="en-US" smtClean="0"/>
              <a:t>4/8/2013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1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89960-FA88-DE44-A6FC-88BDD7E4503F}" type="datetime1">
              <a:rPr lang="en-US" smtClean="0"/>
              <a:t>4/8/2013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AEA-0472-A048-9A93-8873F114527F}" type="datetime1">
              <a:rPr lang="en-US" smtClean="0"/>
              <a:t>4/8/2013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0007D-C43B-2E41-9334-91AFBCCEC0D6}" type="datetime1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39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0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67000">
                <a:schemeClr val="bg2">
                  <a:lumMod val="60000"/>
                  <a:lumOff val="40000"/>
                  <a:alpha val="0"/>
                </a:schemeClr>
              </a:gs>
              <a:gs pos="30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FE73F4B-2A6D-FE41-8D5E-1502D5454F8B}" type="datetime1">
              <a:rPr lang="en-US" smtClean="0"/>
              <a:t>4/8/2013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98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2286001" y="1219200"/>
            <a:ext cx="7705725" cy="1443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8800">
                <a:solidFill>
                  <a:srgbClr val="438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Ch. 7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981200" y="2701925"/>
            <a:ext cx="7924800" cy="279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8800" b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TECHLOGY INTELLIGENCE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Freeform 5"/>
          <p:cNvSpPr>
            <a:spLocks/>
          </p:cNvSpPr>
          <p:nvPr/>
        </p:nvSpPr>
        <p:spPr bwMode="auto">
          <a:xfrm>
            <a:off x="3888056" y="1600200"/>
            <a:ext cx="5941744" cy="3534420"/>
          </a:xfrm>
          <a:custGeom>
            <a:avLst/>
            <a:gdLst>
              <a:gd name="T0" fmla="*/ 0 w 6245"/>
              <a:gd name="T1" fmla="*/ 0 h 3366"/>
              <a:gd name="T2" fmla="*/ 0 w 6245"/>
              <a:gd name="T3" fmla="*/ 3366 h 3366"/>
              <a:gd name="T4" fmla="*/ 6245 w 6245"/>
              <a:gd name="T5" fmla="*/ 3366 h 3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45" h="3366">
                <a:moveTo>
                  <a:pt x="0" y="0"/>
                </a:moveTo>
                <a:lnTo>
                  <a:pt x="0" y="3366"/>
                </a:lnTo>
                <a:lnTo>
                  <a:pt x="6245" y="3366"/>
                </a:ln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52582" name="Line 6"/>
          <p:cNvSpPr>
            <a:spLocks noChangeShapeType="1"/>
          </p:cNvSpPr>
          <p:nvPr/>
        </p:nvSpPr>
        <p:spPr bwMode="auto">
          <a:xfrm flipV="1">
            <a:off x="2979430" y="1793407"/>
            <a:ext cx="0" cy="1213841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52583" name="Text Box 7"/>
          <p:cNvSpPr txBox="1">
            <a:spLocks noChangeArrowheads="1"/>
          </p:cNvSpPr>
          <p:nvPr/>
        </p:nvSpPr>
        <p:spPr bwMode="auto">
          <a:xfrm>
            <a:off x="2133600" y="3412562"/>
            <a:ext cx="1832474" cy="140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400" b="0">
                <a:latin typeface="CG Omega" pitchFamily="34" charset="0"/>
              </a:rPr>
              <a:t>(T)</a:t>
            </a:r>
          </a:p>
          <a:p>
            <a:pPr algn="ctr"/>
            <a:endParaRPr lang="en-US" sz="2400" b="0">
              <a:latin typeface="CG Omega" pitchFamily="34" charset="0"/>
            </a:endParaRPr>
          </a:p>
          <a:p>
            <a:pPr algn="ctr"/>
            <a:r>
              <a:rPr lang="en-US" sz="2400" b="0">
                <a:latin typeface="CG Omega" pitchFamily="34" charset="0"/>
              </a:rPr>
              <a:t>Technical</a:t>
            </a:r>
          </a:p>
          <a:p>
            <a:pPr algn="ctr"/>
            <a:r>
              <a:rPr lang="en-US" sz="2400" b="0">
                <a:latin typeface="CG Omega" pitchFamily="34" charset="0"/>
              </a:rPr>
              <a:t>Intelligence</a:t>
            </a:r>
            <a:endParaRPr lang="en-US" sz="2400">
              <a:latin typeface="CG Omega" pitchFamily="34" charset="0"/>
            </a:endParaRP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4513152" y="5229123"/>
            <a:ext cx="4317636" cy="79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400" b="0">
                <a:latin typeface="CG Omega" pitchFamily="34" charset="0"/>
              </a:rPr>
              <a:t>Market Intelligence (M) </a:t>
            </a:r>
            <a:endParaRPr lang="en-US" sz="2400">
              <a:latin typeface="CG Omega" pitchFamily="34" charset="0"/>
            </a:endParaRPr>
          </a:p>
        </p:txBody>
      </p:sp>
      <p:sp>
        <p:nvSpPr>
          <p:cNvPr id="152585" name="Line 9"/>
          <p:cNvSpPr>
            <a:spLocks noChangeShapeType="1"/>
          </p:cNvSpPr>
          <p:nvPr/>
        </p:nvSpPr>
        <p:spPr bwMode="auto">
          <a:xfrm>
            <a:off x="8412154" y="5468531"/>
            <a:ext cx="876276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/>
          <p:cNvSpPr>
            <a:spLocks noChangeArrowheads="1"/>
          </p:cNvSpPr>
          <p:nvPr/>
        </p:nvSpPr>
        <p:spPr bwMode="auto">
          <a:xfrm>
            <a:off x="1981200" y="914400"/>
            <a:ext cx="8153400" cy="2057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id-ID">
              <a:solidFill>
                <a:srgbClr val="FF0000"/>
              </a:solidFill>
            </a:endParaRPr>
          </a:p>
        </p:txBody>
      </p:sp>
      <p:sp>
        <p:nvSpPr>
          <p:cNvPr id="154638" name="Rectangle 14"/>
          <p:cNvSpPr>
            <a:spLocks noChangeArrowheads="1"/>
          </p:cNvSpPr>
          <p:nvPr/>
        </p:nvSpPr>
        <p:spPr bwMode="auto">
          <a:xfrm>
            <a:off x="1981200" y="3733800"/>
            <a:ext cx="8153400" cy="2427288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>
              <a:solidFill>
                <a:srgbClr val="FF0000"/>
              </a:solidFill>
            </a:endParaRP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4603766" y="1227368"/>
            <a:ext cx="3258512" cy="51041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0">
                <a:solidFill>
                  <a:srgbClr val="FF0000"/>
                </a:solidFill>
              </a:rPr>
              <a:t>Technology Intelligence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2272596" y="2182027"/>
            <a:ext cx="3258512" cy="51041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0">
                <a:solidFill>
                  <a:srgbClr val="FF0000"/>
                </a:solidFill>
              </a:rPr>
              <a:t>Technology Audit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54631" name="Text Box 7"/>
          <p:cNvSpPr txBox="1">
            <a:spLocks noChangeArrowheads="1"/>
          </p:cNvSpPr>
          <p:nvPr/>
        </p:nvSpPr>
        <p:spPr bwMode="auto">
          <a:xfrm>
            <a:off x="6261023" y="2107461"/>
            <a:ext cx="3757778" cy="69420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0">
                <a:solidFill>
                  <a:srgbClr val="FF0000"/>
                </a:solidFill>
              </a:rPr>
              <a:t>Mapping </a:t>
            </a:r>
            <a:r>
              <a:rPr lang="en-US" b="0">
                <a:solidFill>
                  <a:srgbClr val="FF0000"/>
                </a:solidFill>
              </a:rPr>
              <a:t>Technology </a:t>
            </a:r>
            <a:r>
              <a:rPr lang="id-ID" b="0" smtClean="0">
                <a:solidFill>
                  <a:srgbClr val="FF0000"/>
                </a:solidFill>
              </a:rPr>
              <a:t>I</a:t>
            </a:r>
            <a:r>
              <a:rPr lang="en-US" b="0" smtClean="0">
                <a:solidFill>
                  <a:srgbClr val="FF0000"/>
                </a:solidFill>
              </a:rPr>
              <a:t>nvironment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54633" name="AutoShape 9"/>
          <p:cNvSpPr>
            <a:spLocks noChangeArrowheads="1"/>
          </p:cNvSpPr>
          <p:nvPr/>
        </p:nvSpPr>
        <p:spPr bwMode="auto">
          <a:xfrm>
            <a:off x="5638800" y="3124200"/>
            <a:ext cx="622300" cy="56038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4603766" y="4103035"/>
            <a:ext cx="3258512" cy="60217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Technology Strategy</a:t>
            </a:r>
            <a:endParaRPr lang="en-US" sz="2800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54636" name="Text Box 12"/>
          <p:cNvSpPr txBox="1">
            <a:spLocks noChangeArrowheads="1"/>
          </p:cNvSpPr>
          <p:nvPr/>
        </p:nvSpPr>
        <p:spPr bwMode="auto">
          <a:xfrm>
            <a:off x="2272596" y="5229327"/>
            <a:ext cx="3258512" cy="6021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0">
                <a:solidFill>
                  <a:srgbClr val="FF0000"/>
                </a:solidFill>
              </a:rPr>
              <a:t>General Concept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54637" name="Text Box 13"/>
          <p:cNvSpPr txBox="1">
            <a:spLocks noChangeArrowheads="1"/>
          </p:cNvSpPr>
          <p:nvPr/>
        </p:nvSpPr>
        <p:spPr bwMode="auto">
          <a:xfrm>
            <a:off x="6315126" y="5236761"/>
            <a:ext cx="3703675" cy="6021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0">
                <a:solidFill>
                  <a:srgbClr val="FF0000"/>
                </a:solidFill>
              </a:rPr>
              <a:t>Collaborative Strategy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54639" name="Rectangle 15"/>
          <p:cNvSpPr>
            <a:spLocks noChangeArrowheads="1"/>
          </p:cNvSpPr>
          <p:nvPr/>
        </p:nvSpPr>
        <p:spPr bwMode="auto">
          <a:xfrm>
            <a:off x="2514600" y="381001"/>
            <a:ext cx="721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TECHNOLOGY INTELLIGENCE AND STRATEGY FORMULATION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2795121" y="1600201"/>
            <a:ext cx="6826099" cy="110217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Technical Intelligence</a:t>
            </a:r>
          </a:p>
          <a:p>
            <a:pPr algn="ctr"/>
            <a:endParaRPr lang="en-US" sz="16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Internal                                               External</a:t>
            </a:r>
            <a:endParaRPr lang="en-US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4" name="Line 6"/>
          <p:cNvSpPr>
            <a:spLocks noChangeShapeType="1"/>
          </p:cNvSpPr>
          <p:nvPr/>
        </p:nvSpPr>
        <p:spPr bwMode="auto">
          <a:xfrm>
            <a:off x="5189467" y="2190847"/>
            <a:ext cx="197653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55655" name="Line 7"/>
          <p:cNvSpPr>
            <a:spLocks noChangeShapeType="1"/>
          </p:cNvSpPr>
          <p:nvPr/>
        </p:nvSpPr>
        <p:spPr bwMode="auto">
          <a:xfrm>
            <a:off x="6208632" y="2702375"/>
            <a:ext cx="0" cy="31490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55656" name="Text Box 8"/>
          <p:cNvSpPr txBox="1">
            <a:spLocks noChangeArrowheads="1"/>
          </p:cNvSpPr>
          <p:nvPr/>
        </p:nvSpPr>
        <p:spPr bwMode="auto">
          <a:xfrm>
            <a:off x="2842160" y="3148101"/>
            <a:ext cx="6702508" cy="943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 sz="16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Process of Mapping Technologycal</a:t>
            </a:r>
          </a:p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Environment</a:t>
            </a:r>
            <a:endParaRPr lang="en-US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7" name="Text Box 9"/>
          <p:cNvSpPr txBox="1">
            <a:spLocks noChangeArrowheads="1"/>
          </p:cNvSpPr>
          <p:nvPr/>
        </p:nvSpPr>
        <p:spPr bwMode="auto">
          <a:xfrm>
            <a:off x="2286000" y="4381095"/>
            <a:ext cx="2315948" cy="6031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Mechanisms of Data</a:t>
            </a:r>
          </a:p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Collection</a:t>
            </a:r>
            <a:endParaRPr lang="en-US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8" name="Text Box 10"/>
          <p:cNvSpPr txBox="1">
            <a:spLocks noChangeArrowheads="1"/>
          </p:cNvSpPr>
          <p:nvPr/>
        </p:nvSpPr>
        <p:spPr bwMode="auto">
          <a:xfrm>
            <a:off x="7742452" y="4359161"/>
            <a:ext cx="2315948" cy="6031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Tools of</a:t>
            </a:r>
          </a:p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Analysis</a:t>
            </a:r>
            <a:endParaRPr lang="en-US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9" name="Text Box 11"/>
          <p:cNvSpPr txBox="1">
            <a:spLocks noChangeArrowheads="1"/>
          </p:cNvSpPr>
          <p:nvPr/>
        </p:nvSpPr>
        <p:spPr bwMode="auto">
          <a:xfrm>
            <a:off x="4978255" y="5421384"/>
            <a:ext cx="2315948" cy="6031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Organizational</a:t>
            </a:r>
          </a:p>
          <a:p>
            <a:pPr algn="ctr"/>
            <a:r>
              <a:rPr lang="en-US" sz="1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Issues</a:t>
            </a:r>
            <a:endParaRPr lang="en-US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60" name="Freeform 12"/>
          <p:cNvSpPr>
            <a:spLocks/>
          </p:cNvSpPr>
          <p:nvPr/>
        </p:nvSpPr>
        <p:spPr bwMode="auto">
          <a:xfrm>
            <a:off x="3320844" y="4079505"/>
            <a:ext cx="5343006" cy="288273"/>
          </a:xfrm>
          <a:custGeom>
            <a:avLst/>
            <a:gdLst>
              <a:gd name="T0" fmla="*/ 0 w 5793"/>
              <a:gd name="T1" fmla="*/ 368 h 368"/>
              <a:gd name="T2" fmla="*/ 2980 w 5793"/>
              <a:gd name="T3" fmla="*/ 0 h 368"/>
              <a:gd name="T4" fmla="*/ 5793 w 5793"/>
              <a:gd name="T5" fmla="*/ 35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93" h="368">
                <a:moveTo>
                  <a:pt x="0" y="368"/>
                </a:moveTo>
                <a:lnTo>
                  <a:pt x="2980" y="0"/>
                </a:lnTo>
                <a:lnTo>
                  <a:pt x="5793" y="352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55661" name="Line 13"/>
          <p:cNvSpPr>
            <a:spLocks noChangeShapeType="1"/>
          </p:cNvSpPr>
          <p:nvPr/>
        </p:nvSpPr>
        <p:spPr bwMode="auto">
          <a:xfrm>
            <a:off x="3289485" y="4984275"/>
            <a:ext cx="2795555" cy="4198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55662" name="Line 14"/>
          <p:cNvSpPr>
            <a:spLocks noChangeShapeType="1"/>
          </p:cNvSpPr>
          <p:nvPr/>
        </p:nvSpPr>
        <p:spPr bwMode="auto">
          <a:xfrm flipH="1">
            <a:off x="6208632" y="4958424"/>
            <a:ext cx="2624926" cy="4198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55663" name="Rectangle 15"/>
          <p:cNvSpPr>
            <a:spLocks noChangeArrowheads="1"/>
          </p:cNvSpPr>
          <p:nvPr/>
        </p:nvSpPr>
        <p:spPr bwMode="auto">
          <a:xfrm>
            <a:off x="4800600" y="685801"/>
            <a:ext cx="2647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CHAPTER OVERVIEW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 Intelligence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400"/>
              <a:t>Technology Intelligence merujuk pada informasi yang berhubungan dengan teknologi yang berguna dan dimanfaatkan oleh perusahaan dalam pengambilan keputusan strategik. 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Technology Intelligence memberikan: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000"/>
              <a:t>Deskripsi perubahan yg berhubungan dg teknologi yang terjadi sekarang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000"/>
              <a:t>Indikasi dari perubahan potensial di masa yang akan datang,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000"/>
              <a:t>Deskripsi alternatif perubahan yang akan datang.</a:t>
            </a:r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965" name="AutoShape 5"/>
          <p:cNvCxnSpPr>
            <a:cxnSpLocks noChangeShapeType="1"/>
          </p:cNvCxnSpPr>
          <p:nvPr/>
        </p:nvCxnSpPr>
        <p:spPr bwMode="auto">
          <a:xfrm>
            <a:off x="5257800" y="3429000"/>
            <a:ext cx="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967" name="AutoShape 7"/>
          <p:cNvCxnSpPr>
            <a:cxnSpLocks noChangeShapeType="1"/>
          </p:cNvCxnSpPr>
          <p:nvPr/>
        </p:nvCxnSpPr>
        <p:spPr bwMode="auto">
          <a:xfrm>
            <a:off x="5257800" y="3429000"/>
            <a:ext cx="1588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Diagram 9"/>
          <p:cNvGrpSpPr>
            <a:grpSpLocks noChangeAspect="1"/>
          </p:cNvGrpSpPr>
          <p:nvPr/>
        </p:nvGrpSpPr>
        <p:grpSpPr bwMode="auto">
          <a:xfrm>
            <a:off x="3048000" y="457200"/>
            <a:ext cx="7620000" cy="5791200"/>
            <a:chOff x="0" y="384"/>
            <a:chExt cx="4800" cy="3648"/>
          </a:xfrm>
        </p:grpSpPr>
        <p:sp>
          <p:nvSpPr>
            <p:cNvPr id="3" name="_s168970"/>
            <p:cNvSpPr>
              <a:spLocks noChangeArrowheads="1"/>
            </p:cNvSpPr>
            <p:nvPr/>
          </p:nvSpPr>
          <p:spPr bwMode="auto">
            <a:xfrm flipV="1">
              <a:off x="1944" y="1023"/>
              <a:ext cx="912" cy="790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70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Intelli-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gence</a:t>
              </a:r>
            </a:p>
          </p:txBody>
        </p:sp>
        <p:sp>
          <p:nvSpPr>
            <p:cNvPr id="4" name="_s168971"/>
            <p:cNvSpPr>
              <a:spLocks noChangeArrowheads="1"/>
            </p:cNvSpPr>
            <p:nvPr/>
          </p:nvSpPr>
          <p:spPr bwMode="auto">
            <a:xfrm flipV="1">
              <a:off x="1488" y="1813"/>
              <a:ext cx="1824" cy="79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70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Information</a:t>
              </a:r>
            </a:p>
          </p:txBody>
        </p:sp>
        <p:sp>
          <p:nvSpPr>
            <p:cNvPr id="5" name="_s168972"/>
            <p:cNvSpPr>
              <a:spLocks noChangeArrowheads="1"/>
            </p:cNvSpPr>
            <p:nvPr/>
          </p:nvSpPr>
          <p:spPr bwMode="auto">
            <a:xfrm flipV="1">
              <a:off x="1032" y="2603"/>
              <a:ext cx="2736" cy="789"/>
            </a:xfrm>
            <a:custGeom>
              <a:avLst/>
              <a:gdLst>
                <a:gd name="G0" fmla="+- 3600 0 0"/>
                <a:gd name="G1" fmla="+- 21600 0 3600"/>
                <a:gd name="G2" fmla="*/ 3600 1 2"/>
                <a:gd name="G3" fmla="+- 21600 0 G2"/>
                <a:gd name="G4" fmla="+/ 3600 21600 2"/>
                <a:gd name="G5" fmla="+/ G1 0 2"/>
                <a:gd name="G6" fmla="*/ 21600 21600 3600"/>
                <a:gd name="G7" fmla="*/ G6 1 2"/>
                <a:gd name="G8" fmla="+- 21600 0 G7"/>
                <a:gd name="G9" fmla="*/ 21600 1 2"/>
                <a:gd name="G10" fmla="+- 3600 0 G9"/>
                <a:gd name="G11" fmla="?: G10 G8 0"/>
                <a:gd name="G12" fmla="?: G10 G7 21600"/>
                <a:gd name="T0" fmla="*/ 19800 w 21600"/>
                <a:gd name="T1" fmla="*/ 10800 h 21600"/>
                <a:gd name="T2" fmla="*/ 10800 w 21600"/>
                <a:gd name="T3" fmla="*/ 21600 h 21600"/>
                <a:gd name="T4" fmla="*/ 1800 w 21600"/>
                <a:gd name="T5" fmla="*/ 10800 h 21600"/>
                <a:gd name="T6" fmla="*/ 10800 w 21600"/>
                <a:gd name="T7" fmla="*/ 0 h 21600"/>
                <a:gd name="T8" fmla="*/ 3600 w 21600"/>
                <a:gd name="T9" fmla="*/ 3600 h 21600"/>
                <a:gd name="T10" fmla="*/ 18000 w 21600"/>
                <a:gd name="T11" fmla="*/ 18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70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Data</a:t>
              </a:r>
            </a:p>
          </p:txBody>
        </p:sp>
      </p:grpSp>
      <p:sp>
        <p:nvSpPr>
          <p:cNvPr id="168974" name="Text Box 14"/>
          <p:cNvSpPr txBox="1">
            <a:spLocks noChangeArrowheads="1"/>
          </p:cNvSpPr>
          <p:nvPr/>
        </p:nvSpPr>
        <p:spPr bwMode="auto">
          <a:xfrm>
            <a:off x="2590800" y="2057401"/>
            <a:ext cx="111125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/>
              <a:t>Infer</a:t>
            </a:r>
          </a:p>
          <a:p>
            <a:pPr algn="ctr"/>
            <a:endParaRPr lang="en-US" i="1"/>
          </a:p>
          <a:p>
            <a:pPr algn="ctr"/>
            <a:endParaRPr lang="en-US" i="1"/>
          </a:p>
          <a:p>
            <a:pPr algn="ctr"/>
            <a:endParaRPr lang="en-US" i="1"/>
          </a:p>
          <a:p>
            <a:pPr algn="ctr"/>
            <a:r>
              <a:rPr lang="en-US" i="1"/>
              <a:t>Interpret</a:t>
            </a:r>
          </a:p>
          <a:p>
            <a:pPr algn="ctr"/>
            <a:endParaRPr lang="en-US" i="1"/>
          </a:p>
          <a:p>
            <a:pPr algn="ctr"/>
            <a:endParaRPr lang="en-US" i="1"/>
          </a:p>
          <a:p>
            <a:pPr algn="ctr"/>
            <a:endParaRPr lang="en-US" i="1"/>
          </a:p>
          <a:p>
            <a:pPr algn="ctr"/>
            <a:r>
              <a:rPr lang="en-US" i="1"/>
              <a:t>Gather</a:t>
            </a:r>
          </a:p>
        </p:txBody>
      </p:sp>
      <p:sp>
        <p:nvSpPr>
          <p:cNvPr id="168975" name="Text Box 15"/>
          <p:cNvSpPr txBox="1">
            <a:spLocks noChangeArrowheads="1"/>
          </p:cNvSpPr>
          <p:nvPr/>
        </p:nvSpPr>
        <p:spPr bwMode="auto">
          <a:xfrm>
            <a:off x="2498725" y="5446714"/>
            <a:ext cx="46164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Intelligence</a:t>
            </a:r>
          </a:p>
          <a:p>
            <a:r>
              <a:rPr lang="en-US" i="1"/>
              <a:t>Gathering                                         Output</a:t>
            </a:r>
          </a:p>
          <a:p>
            <a:r>
              <a:rPr lang="en-US" i="1"/>
              <a:t>Activity</a:t>
            </a:r>
          </a:p>
        </p:txBody>
      </p:sp>
      <p:sp>
        <p:nvSpPr>
          <p:cNvPr id="168976" name="Text Box 16"/>
          <p:cNvSpPr txBox="1">
            <a:spLocks noChangeArrowheads="1"/>
          </p:cNvSpPr>
          <p:nvPr/>
        </p:nvSpPr>
        <p:spPr bwMode="auto">
          <a:xfrm>
            <a:off x="1708150" y="152401"/>
            <a:ext cx="78930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RELATIONSHIP BETWEEN DATA, INFORMATION, AND INTELLIGENCE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Pentingnya Technology Intelligence?</a:t>
            </a:r>
            <a:r>
              <a:rPr lang="en-US" sz="4000"/>
              <a:t> 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sz="2800"/>
              <a:t>Intelligence memberikan pemahaman perubahan kini dan potensial.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/>
              <a:t>Technology Intelligence memberikan informasi penting bagi pengambil keputusan strategik.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/>
              <a:t>Intelligence memfasilitasi dan membawa berfikir strategik dalam organisasi. 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/>
              <a:t>Intelligence merupakan sumber yang kaya akan ide dan pengetahuan yg berkaitan dg operasi perusahaan.</a:t>
            </a:r>
          </a:p>
          <a:p>
            <a:pPr marL="609600" indent="-609600"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LEVEL OF TECHNOLOGY INTELLIGENCE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800">
                <a:solidFill>
                  <a:srgbClr val="00FF00"/>
                </a:solidFill>
              </a:rPr>
              <a:t>Macro level</a:t>
            </a:r>
            <a:r>
              <a:rPr lang="en-US" sz="2800"/>
              <a:t>: berhubungan dengan tren teknologi yang dikembangkan dalam perekonomian.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>
                <a:solidFill>
                  <a:srgbClr val="00FF00"/>
                </a:solidFill>
              </a:rPr>
              <a:t>Industry or business level</a:t>
            </a:r>
            <a:r>
              <a:rPr lang="en-US" sz="2800"/>
              <a:t>: kecenderungan teknologi dan faktor yang mempengaruhi industri tertentu.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>
                <a:solidFill>
                  <a:srgbClr val="00FF00"/>
                </a:solidFill>
              </a:rPr>
              <a:t>Program or Project level</a:t>
            </a:r>
            <a:r>
              <a:rPr lang="en-US" sz="2800"/>
              <a:t>: faktor yg berhubungan dg teknologi dari proyek atau program teknologi tertentu.</a:t>
            </a:r>
          </a:p>
          <a:p>
            <a:pPr marL="609600" indent="-609600"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90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084034"/>
              </p:ext>
            </p:extLst>
          </p:nvPr>
        </p:nvGraphicFramePr>
        <p:xfrm>
          <a:off x="2209800" y="1600200"/>
          <a:ext cx="7848600" cy="4495801"/>
        </p:xfrm>
        <a:graphic>
          <a:graphicData uri="http://schemas.openxmlformats.org/drawingml/2006/table">
            <a:tbl>
              <a:tblPr/>
              <a:tblGrid>
                <a:gridCol w="1535113"/>
                <a:gridCol w="3663950"/>
                <a:gridCol w="2649537"/>
              </a:tblGrid>
              <a:tr h="550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Level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Characteristic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Applicability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314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Macro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General technology trends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Directional, imprecise, ambiguous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Long-range focus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national and corporate level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316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Business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specific technologies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General trends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Medium range focus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Business strategy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314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Program/ Project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Specific technologies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Specific trends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Short-range focus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Product, process, and material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9791" name="Rectangle 47"/>
          <p:cNvSpPr>
            <a:spLocks noChangeArrowheads="1"/>
          </p:cNvSpPr>
          <p:nvPr/>
        </p:nvSpPr>
        <p:spPr bwMode="auto">
          <a:xfrm>
            <a:off x="3733800" y="762001"/>
            <a:ext cx="433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en-US"/>
              <a:t>CHARACTERISTIC OF INTELLIGENCE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6930898" y="2517776"/>
            <a:ext cx="2670302" cy="10060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 sz="1600" b="0"/>
          </a:p>
          <a:p>
            <a:pPr algn="ctr"/>
            <a:r>
              <a:rPr lang="en-US" sz="1600" b="0"/>
              <a:t>Industry Environment</a:t>
            </a:r>
            <a:endParaRPr lang="en-US" sz="2400"/>
          </a:p>
        </p:txBody>
      </p:sp>
      <p:sp>
        <p:nvSpPr>
          <p:cNvPr id="160772" name="Text Box 4"/>
          <p:cNvSpPr txBox="1">
            <a:spLocks noChangeArrowheads="1"/>
          </p:cNvSpPr>
          <p:nvPr/>
        </p:nvSpPr>
        <p:spPr bwMode="auto">
          <a:xfrm>
            <a:off x="2852738" y="2581556"/>
            <a:ext cx="2672506" cy="10060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 sz="1600" b="0"/>
          </a:p>
          <a:p>
            <a:pPr algn="ctr"/>
            <a:r>
              <a:rPr lang="en-US" sz="1600" b="0"/>
              <a:t>Macro-Level Technology</a:t>
            </a:r>
          </a:p>
          <a:p>
            <a:pPr algn="ctr"/>
            <a:r>
              <a:rPr lang="en-US" sz="1600" b="0"/>
              <a:t>Environment</a:t>
            </a:r>
            <a:endParaRPr lang="en-US" sz="2400"/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4791571" y="4708924"/>
            <a:ext cx="2670302" cy="100607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sz="1600" b="0"/>
          </a:p>
          <a:p>
            <a:pPr algn="ctr"/>
            <a:r>
              <a:rPr lang="en-US" sz="1600" b="0"/>
              <a:t>External Technology</a:t>
            </a:r>
          </a:p>
          <a:p>
            <a:pPr algn="ctr"/>
            <a:r>
              <a:rPr lang="en-US" sz="1600" b="0"/>
              <a:t>Intelligence</a:t>
            </a:r>
            <a:endParaRPr lang="en-US" sz="2400"/>
          </a:p>
        </p:txBody>
      </p:sp>
      <p:sp>
        <p:nvSpPr>
          <p:cNvPr id="160775" name="Line 7"/>
          <p:cNvSpPr>
            <a:spLocks noChangeShapeType="1"/>
          </p:cNvSpPr>
          <p:nvPr/>
        </p:nvSpPr>
        <p:spPr bwMode="auto">
          <a:xfrm>
            <a:off x="5538463" y="2953948"/>
            <a:ext cx="140124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0776" name="Line 8"/>
          <p:cNvSpPr>
            <a:spLocks noChangeShapeType="1"/>
          </p:cNvSpPr>
          <p:nvPr/>
        </p:nvSpPr>
        <p:spPr bwMode="auto">
          <a:xfrm>
            <a:off x="4049086" y="3602034"/>
            <a:ext cx="1548863" cy="106162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0777" name="Line 9"/>
          <p:cNvSpPr>
            <a:spLocks noChangeShapeType="1"/>
          </p:cNvSpPr>
          <p:nvPr/>
        </p:nvSpPr>
        <p:spPr bwMode="auto">
          <a:xfrm flipH="1">
            <a:off x="6587195" y="3519738"/>
            <a:ext cx="1652415" cy="111512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2819400" y="914400"/>
            <a:ext cx="6845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anose="020E0602020502020306" pitchFamily="34" charset="0"/>
              </a:rPr>
              <a:t>MAPPING TECHNOLOGY ENVIRONMENT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Langkah-langkah pemetaan lingkungan teknologi meliputi: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905000"/>
            <a:ext cx="7924800" cy="3810000"/>
          </a:xfrm>
        </p:spPr>
        <p:txBody>
          <a:bodyPr>
            <a:normAutofit fontScale="92500" lnSpcReduction="10000"/>
          </a:bodyPr>
          <a:lstStyle/>
          <a:p>
            <a:pPr marL="2147888" indent="-2147888">
              <a:lnSpc>
                <a:spcPct val="90000"/>
              </a:lnSpc>
              <a:buNone/>
              <a:tabLst>
                <a:tab pos="261938" algn="l"/>
              </a:tabLst>
            </a:pPr>
            <a:r>
              <a:rPr lang="en-US" sz="2400"/>
              <a:t>Langkah 1	</a:t>
            </a:r>
            <a:r>
              <a:rPr lang="en-US" sz="2400" b="1"/>
              <a:t>Scanning lingkungan</a:t>
            </a:r>
            <a:r>
              <a:rPr lang="en-US" sz="2400"/>
              <a:t> untuk mendeteksi perubahan yang sedang dan akan terjadi.</a:t>
            </a:r>
          </a:p>
          <a:p>
            <a:pPr marL="2147888" indent="-2147888">
              <a:lnSpc>
                <a:spcPct val="90000"/>
              </a:lnSpc>
              <a:buNone/>
              <a:tabLst>
                <a:tab pos="261938" algn="l"/>
              </a:tabLst>
            </a:pPr>
            <a:r>
              <a:rPr lang="en-US" sz="2400"/>
              <a:t>Langkah 2	Monitoring </a:t>
            </a:r>
            <a:r>
              <a:rPr lang="en-US" sz="2400" b="1"/>
              <a:t>pola dan kecenderungan</a:t>
            </a:r>
            <a:r>
              <a:rPr lang="en-US" sz="2400"/>
              <a:t> lingkungan spesifik untuk menentukan evolusinya.</a:t>
            </a:r>
          </a:p>
          <a:p>
            <a:pPr marL="2147888" indent="-2147888">
              <a:lnSpc>
                <a:spcPct val="90000"/>
              </a:lnSpc>
              <a:buNone/>
              <a:tabLst>
                <a:tab pos="261938" algn="l"/>
              </a:tabLst>
            </a:pPr>
            <a:r>
              <a:rPr lang="en-US" sz="2400"/>
              <a:t>Langkah 3	</a:t>
            </a:r>
            <a:r>
              <a:rPr lang="en-US" sz="2400" b="1"/>
              <a:t>Prediksi arah</a:t>
            </a:r>
            <a:r>
              <a:rPr lang="en-US" sz="2400"/>
              <a:t> yang akan datang dari perubahan lingkungan; dan</a:t>
            </a:r>
          </a:p>
          <a:p>
            <a:pPr marL="2147888" indent="-2147888">
              <a:lnSpc>
                <a:spcPct val="90000"/>
              </a:lnSpc>
              <a:buNone/>
              <a:tabLst>
                <a:tab pos="261938" algn="l"/>
              </a:tabLst>
            </a:pPr>
            <a:r>
              <a:rPr lang="en-US" sz="2400"/>
              <a:t>Langkah 4	</a:t>
            </a:r>
            <a:r>
              <a:rPr lang="en-US" sz="2400" b="1"/>
              <a:t>Menghitung arah</a:t>
            </a:r>
            <a:r>
              <a:rPr lang="en-US" sz="2400"/>
              <a:t> dari perubahan lingkungan mendatang untuk strateginya dan implikasi organisasional.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4" name="Oval 8"/>
          <p:cNvSpPr>
            <a:spLocks noChangeArrowheads="1"/>
          </p:cNvSpPr>
          <p:nvPr/>
        </p:nvSpPr>
        <p:spPr bwMode="auto">
          <a:xfrm>
            <a:off x="5112801" y="1371601"/>
            <a:ext cx="1737219" cy="1607566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id-ID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62826" name="Oval 10"/>
          <p:cNvSpPr>
            <a:spLocks noChangeArrowheads="1"/>
          </p:cNvSpPr>
          <p:nvPr/>
        </p:nvSpPr>
        <p:spPr bwMode="auto">
          <a:xfrm>
            <a:off x="8229424" y="2842129"/>
            <a:ext cx="1737219" cy="1607566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2827" name="Oval 11"/>
          <p:cNvSpPr>
            <a:spLocks noChangeArrowheads="1"/>
          </p:cNvSpPr>
          <p:nvPr/>
        </p:nvSpPr>
        <p:spPr bwMode="auto">
          <a:xfrm>
            <a:off x="5102430" y="4555110"/>
            <a:ext cx="1737219" cy="1607566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2825" name="Oval 9"/>
          <p:cNvSpPr>
            <a:spLocks noChangeArrowheads="1"/>
          </p:cNvSpPr>
          <p:nvPr/>
        </p:nvSpPr>
        <p:spPr bwMode="auto">
          <a:xfrm>
            <a:off x="2133600" y="2931731"/>
            <a:ext cx="1737219" cy="1607566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d-ID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62820" name="Text Box 4"/>
          <p:cNvSpPr txBox="1">
            <a:spLocks noChangeArrowheads="1"/>
          </p:cNvSpPr>
          <p:nvPr/>
        </p:nvSpPr>
        <p:spPr bwMode="auto">
          <a:xfrm>
            <a:off x="5130951" y="1848600"/>
            <a:ext cx="1703512" cy="65356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</a:rPr>
              <a:t>Monitoring</a:t>
            </a:r>
            <a:endParaRPr lang="en-US" sz="32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2185457" y="3461437"/>
            <a:ext cx="1700919" cy="65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>
                <a:ln w="0"/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Scanning</a:t>
            </a:r>
            <a:endParaRPr lang="en-US" sz="3200">
              <a:ln w="0"/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62822" name="Text Box 6"/>
          <p:cNvSpPr txBox="1">
            <a:spLocks noChangeArrowheads="1"/>
          </p:cNvSpPr>
          <p:nvPr/>
        </p:nvSpPr>
        <p:spPr bwMode="auto">
          <a:xfrm>
            <a:off x="8281281" y="3390283"/>
            <a:ext cx="1700919" cy="65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</a:rPr>
              <a:t>Forecasting</a:t>
            </a:r>
            <a:endParaRPr lang="en-US" sz="32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2823" name="Text Box 7"/>
          <p:cNvSpPr txBox="1">
            <a:spLocks noChangeArrowheads="1"/>
          </p:cNvSpPr>
          <p:nvPr/>
        </p:nvSpPr>
        <p:spPr bwMode="auto">
          <a:xfrm>
            <a:off x="5084279" y="5050556"/>
            <a:ext cx="1703512" cy="65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</a:rPr>
              <a:t>Assessment</a:t>
            </a:r>
            <a:endParaRPr lang="en-US" sz="32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2828" name="Line 12"/>
          <p:cNvSpPr>
            <a:spLocks noChangeShapeType="1"/>
          </p:cNvSpPr>
          <p:nvPr/>
        </p:nvSpPr>
        <p:spPr bwMode="auto">
          <a:xfrm flipV="1">
            <a:off x="3603754" y="2325599"/>
            <a:ext cx="1405332" cy="74053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2829" name="Line 13"/>
          <p:cNvSpPr>
            <a:spLocks noChangeShapeType="1"/>
          </p:cNvSpPr>
          <p:nvPr/>
        </p:nvSpPr>
        <p:spPr bwMode="auto">
          <a:xfrm>
            <a:off x="6834463" y="2344047"/>
            <a:ext cx="1475340" cy="81168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2830" name="Line 14"/>
          <p:cNvSpPr>
            <a:spLocks noChangeShapeType="1"/>
          </p:cNvSpPr>
          <p:nvPr/>
        </p:nvSpPr>
        <p:spPr bwMode="auto">
          <a:xfrm>
            <a:off x="3847483" y="3753962"/>
            <a:ext cx="40967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2831" name="Line 15"/>
          <p:cNvSpPr>
            <a:spLocks noChangeShapeType="1"/>
          </p:cNvSpPr>
          <p:nvPr/>
        </p:nvSpPr>
        <p:spPr bwMode="auto">
          <a:xfrm>
            <a:off x="5965853" y="2979167"/>
            <a:ext cx="0" cy="151796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2832" name="Line 16"/>
          <p:cNvSpPr>
            <a:spLocks noChangeShapeType="1"/>
          </p:cNvSpPr>
          <p:nvPr/>
        </p:nvSpPr>
        <p:spPr bwMode="auto">
          <a:xfrm>
            <a:off x="3655611" y="4249408"/>
            <a:ext cx="1389775" cy="86439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2833" name="Line 17"/>
          <p:cNvSpPr>
            <a:spLocks noChangeShapeType="1"/>
          </p:cNvSpPr>
          <p:nvPr/>
        </p:nvSpPr>
        <p:spPr bwMode="auto">
          <a:xfrm flipH="1">
            <a:off x="6920027" y="4233596"/>
            <a:ext cx="1529790" cy="84594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id-ID"/>
          </a:p>
        </p:txBody>
      </p:sp>
      <p:sp>
        <p:nvSpPr>
          <p:cNvPr id="162835" name="Rectangle 19"/>
          <p:cNvSpPr>
            <a:spLocks noChangeArrowheads="1"/>
          </p:cNvSpPr>
          <p:nvPr/>
        </p:nvSpPr>
        <p:spPr bwMode="auto">
          <a:xfrm>
            <a:off x="3225800" y="609601"/>
            <a:ext cx="5873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/>
              <a:t>LANGKAH MENCARI TECHNOLOGY INTELLIGENCE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MEKANISME PENGUMPULAN DATA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49263" indent="-449263"/>
            <a:r>
              <a:rPr lang="en-US" sz="2800" b="1"/>
              <a:t>TANTANGAN PENGUMPULAN DATA</a:t>
            </a:r>
          </a:p>
          <a:p>
            <a:pPr marL="1074738" lvl="1" indent="-446088">
              <a:buFontTx/>
              <a:buAutoNum type="arabicPeriod"/>
            </a:pPr>
            <a:r>
              <a:rPr lang="en-US" sz="2400" b="1"/>
              <a:t>Teknologi yang terdahulu (yg sudah ada),</a:t>
            </a:r>
          </a:p>
          <a:p>
            <a:pPr marL="1074738" lvl="1" indent="-446088">
              <a:buFontTx/>
              <a:buAutoNum type="arabicPeriod"/>
            </a:pPr>
            <a:r>
              <a:rPr lang="en-US" sz="2400" b="1"/>
              <a:t>Teknologi yang sudah ketinggalan.</a:t>
            </a:r>
          </a:p>
          <a:p>
            <a:pPr marL="449263" indent="-449263"/>
            <a:r>
              <a:rPr lang="en-US" sz="2800" b="1"/>
              <a:t>PENYUSUNAN ORGANISASI UNTUK PENGUMPULAN DATA</a:t>
            </a:r>
          </a:p>
          <a:p>
            <a:pPr marL="1074738" lvl="1" indent="-446088">
              <a:buFontTx/>
              <a:buAutoNum type="arabicPeriod"/>
            </a:pPr>
            <a:r>
              <a:rPr lang="en-US" sz="2400" b="1"/>
              <a:t>kerangka waktu pengumpulan data, </a:t>
            </a:r>
          </a:p>
          <a:p>
            <a:pPr marL="1074738" lvl="1" indent="-446088">
              <a:buFontTx/>
              <a:buAutoNum type="arabicPeriod"/>
            </a:pPr>
            <a:r>
              <a:rPr lang="en-US" sz="2400" b="1"/>
              <a:t>tingkat komitmen dari perusahaan untuk teknologi pengumpulan intelegensi.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071564"/>
            <a:ext cx="9906000" cy="48720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64869" name="Group 5"/>
          <p:cNvGrpSpPr>
            <a:grpSpLocks/>
          </p:cNvGrpSpPr>
          <p:nvPr/>
        </p:nvGrpSpPr>
        <p:grpSpPr bwMode="auto">
          <a:xfrm>
            <a:off x="2811362" y="1362526"/>
            <a:ext cx="6873875" cy="4123876"/>
            <a:chOff x="1961" y="8833"/>
            <a:chExt cx="8022" cy="3926"/>
          </a:xfrm>
        </p:grpSpPr>
        <p:sp>
          <p:nvSpPr>
            <p:cNvPr id="164870" name="Rectangle 6"/>
            <p:cNvSpPr>
              <a:spLocks noChangeArrowheads="1"/>
            </p:cNvSpPr>
            <p:nvPr/>
          </p:nvSpPr>
          <p:spPr bwMode="auto">
            <a:xfrm>
              <a:off x="3232" y="9745"/>
              <a:ext cx="6446" cy="301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1" name="Text Box 7"/>
            <p:cNvSpPr txBox="1">
              <a:spLocks noChangeArrowheads="1"/>
            </p:cNvSpPr>
            <p:nvPr/>
          </p:nvSpPr>
          <p:spPr bwMode="auto">
            <a:xfrm>
              <a:off x="3165" y="9260"/>
              <a:ext cx="6379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Ex Post                      Current                     Ex Ante</a:t>
              </a:r>
              <a:endParaRPr 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64872" name="Line 8"/>
            <p:cNvSpPr>
              <a:spLocks noChangeShapeType="1"/>
            </p:cNvSpPr>
            <p:nvPr/>
          </p:nvSpPr>
          <p:spPr bwMode="auto">
            <a:xfrm>
              <a:off x="5073" y="9460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3" name="Line 9"/>
            <p:cNvSpPr>
              <a:spLocks noChangeShapeType="1"/>
            </p:cNvSpPr>
            <p:nvPr/>
          </p:nvSpPr>
          <p:spPr bwMode="auto">
            <a:xfrm>
              <a:off x="6848" y="9477"/>
              <a:ext cx="7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4" name="Text Box 10"/>
            <p:cNvSpPr txBox="1">
              <a:spLocks noChangeArrowheads="1"/>
            </p:cNvSpPr>
            <p:nvPr/>
          </p:nvSpPr>
          <p:spPr bwMode="auto">
            <a:xfrm>
              <a:off x="2060" y="9645"/>
              <a:ext cx="920" cy="3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400" i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Low</a:t>
              </a: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400" i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High</a:t>
              </a:r>
              <a:endParaRPr lang="en-US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4875" name="Line 11"/>
            <p:cNvSpPr>
              <a:spLocks noChangeShapeType="1"/>
            </p:cNvSpPr>
            <p:nvPr/>
          </p:nvSpPr>
          <p:spPr bwMode="auto">
            <a:xfrm flipH="1">
              <a:off x="2494" y="10063"/>
              <a:ext cx="1" cy="21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6" name="Text Box 12"/>
            <p:cNvSpPr txBox="1">
              <a:spLocks noChangeArrowheads="1"/>
            </p:cNvSpPr>
            <p:nvPr/>
          </p:nvSpPr>
          <p:spPr bwMode="auto">
            <a:xfrm>
              <a:off x="1961" y="8833"/>
              <a:ext cx="8022" cy="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2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Time Frame of Data Collection</a:t>
              </a:r>
            </a:p>
            <a:p>
              <a:r>
                <a:rPr lang="en-US" sz="12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Level of</a:t>
              </a:r>
            </a:p>
            <a:p>
              <a:r>
                <a:rPr lang="en-US" sz="12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Commitment</a:t>
              </a:r>
              <a:endParaRPr 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6493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339671"/>
              </p:ext>
            </p:extLst>
          </p:nvPr>
        </p:nvGraphicFramePr>
        <p:xfrm>
          <a:off x="3962400" y="2743200"/>
          <a:ext cx="5410200" cy="2287905"/>
        </p:xfrm>
        <a:graphic>
          <a:graphicData uri="http://schemas.openxmlformats.org/drawingml/2006/table">
            <a:tbl>
              <a:tblPr/>
              <a:tblGrid>
                <a:gridCol w="1371600"/>
                <a:gridCol w="2125663"/>
                <a:gridCol w="1912937"/>
              </a:tblGrid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Reverse engineering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Trade shows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Visits to supplier, distributors, customer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Ad hoc Delphi studies scenarios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Board of directors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Consultants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Personal recruitment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    “Cherry-picking”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Chartering organizational location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Technical inttelegence unit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933" name="Rectangle 69"/>
          <p:cNvSpPr>
            <a:spLocks noChangeArrowheads="1"/>
          </p:cNvSpPr>
          <p:nvPr/>
        </p:nvSpPr>
        <p:spPr bwMode="auto">
          <a:xfrm>
            <a:off x="3594100" y="533401"/>
            <a:ext cx="4972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/>
              <a:t>KERANGKA WAKTU PENGUMPULAN DATA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ALAT ANALISIS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None/>
            </a:pPr>
            <a:r>
              <a:rPr lang="en-US" b="1"/>
              <a:t>ALAT FORECASTING</a:t>
            </a:r>
          </a:p>
          <a:p>
            <a:pPr marL="609600" indent="-609600"/>
            <a:r>
              <a:rPr lang="en-US"/>
              <a:t>Time-series</a:t>
            </a:r>
          </a:p>
          <a:p>
            <a:pPr marL="609600" indent="-609600"/>
            <a:r>
              <a:rPr lang="en-US"/>
              <a:t>S-Curve</a:t>
            </a:r>
          </a:p>
          <a:p>
            <a:pPr marL="609600" indent="-609600"/>
            <a:r>
              <a:rPr lang="en-US"/>
              <a:t>Simulation</a:t>
            </a:r>
          </a:p>
          <a:p>
            <a:pPr marL="609600" indent="-609600"/>
            <a:r>
              <a:rPr lang="en-US"/>
              <a:t>Scenario</a:t>
            </a:r>
          </a:p>
          <a:p>
            <a:pPr marL="609600" indent="-609600"/>
            <a:r>
              <a:rPr lang="en-US"/>
              <a:t>Delphi</a:t>
            </a:r>
          </a:p>
          <a:p>
            <a:pPr marL="609600" indent="-609600"/>
            <a:r>
              <a:rPr lang="en-US"/>
              <a:t>Morphological analysis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MANAGING ENVIRONMENTAL ANALYSIS</a:t>
            </a:r>
            <a:br>
              <a:rPr lang="en-US" sz="3200"/>
            </a:br>
            <a:r>
              <a:rPr lang="en-US" sz="3200"/>
              <a:t>IN ORGANIZATION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2133600"/>
            <a:ext cx="7924800" cy="3962400"/>
          </a:xfrm>
        </p:spPr>
        <p:txBody>
          <a:bodyPr/>
          <a:lstStyle/>
          <a:p>
            <a:pPr marL="609600" indent="-609600"/>
            <a:r>
              <a:rPr lang="en-US"/>
              <a:t>Managing the design process</a:t>
            </a:r>
          </a:p>
          <a:p>
            <a:pPr marL="609600" indent="-609600"/>
            <a:r>
              <a:rPr lang="en-US"/>
              <a:t>Managing the internal process</a:t>
            </a:r>
          </a:p>
          <a:p>
            <a:pPr marL="609600" indent="-609600"/>
            <a:r>
              <a:rPr lang="en-US"/>
              <a:t>Managing Linkages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7" name="Oval 11"/>
          <p:cNvSpPr>
            <a:spLocks noChangeArrowheads="1"/>
          </p:cNvSpPr>
          <p:nvPr/>
        </p:nvSpPr>
        <p:spPr bwMode="auto">
          <a:xfrm>
            <a:off x="2133600" y="3565431"/>
            <a:ext cx="1943881" cy="108524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7948" name="Oval 12"/>
          <p:cNvSpPr>
            <a:spLocks noChangeArrowheads="1"/>
          </p:cNvSpPr>
          <p:nvPr/>
        </p:nvSpPr>
        <p:spPr bwMode="auto">
          <a:xfrm>
            <a:off x="3041408" y="5192733"/>
            <a:ext cx="1943881" cy="108524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7950" name="Oval 14"/>
          <p:cNvSpPr>
            <a:spLocks noChangeArrowheads="1"/>
          </p:cNvSpPr>
          <p:nvPr/>
        </p:nvSpPr>
        <p:spPr bwMode="auto">
          <a:xfrm>
            <a:off x="7207816" y="5155850"/>
            <a:ext cx="1943881" cy="108524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7949" name="Oval 13"/>
          <p:cNvSpPr>
            <a:spLocks noChangeArrowheads="1"/>
          </p:cNvSpPr>
          <p:nvPr/>
        </p:nvSpPr>
        <p:spPr bwMode="auto">
          <a:xfrm>
            <a:off x="8059232" y="3358666"/>
            <a:ext cx="1943881" cy="108524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7946" name="Oval 10"/>
          <p:cNvSpPr>
            <a:spLocks noChangeArrowheads="1"/>
          </p:cNvSpPr>
          <p:nvPr/>
        </p:nvSpPr>
        <p:spPr bwMode="auto">
          <a:xfrm>
            <a:off x="2720745" y="1893424"/>
            <a:ext cx="1943881" cy="108524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2701948" y="2005189"/>
            <a:ext cx="1869797" cy="87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/>
              <a:t>Herring</a:t>
            </a:r>
          </a:p>
          <a:p>
            <a:pPr algn="ctr"/>
            <a:r>
              <a:rPr lang="en-US" sz="2000" b="0"/>
              <a:t>Assessment</a:t>
            </a:r>
            <a:endParaRPr lang="en-US" sz="3200"/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8188603" y="3677197"/>
            <a:ext cx="1869797" cy="87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/>
              <a:t>Planning</a:t>
            </a:r>
            <a:endParaRPr lang="en-US" sz="3200"/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2134706" y="3864962"/>
            <a:ext cx="1869797" cy="87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/>
              <a:t>Presentation</a:t>
            </a:r>
            <a:endParaRPr lang="en-US" sz="3200"/>
          </a:p>
        </p:txBody>
      </p:sp>
      <p:sp>
        <p:nvSpPr>
          <p:cNvPr id="167944" name="Text Box 8"/>
          <p:cNvSpPr txBox="1">
            <a:spLocks noChangeArrowheads="1"/>
          </p:cNvSpPr>
          <p:nvPr/>
        </p:nvSpPr>
        <p:spPr bwMode="auto">
          <a:xfrm>
            <a:off x="3115492" y="5529146"/>
            <a:ext cx="1869797" cy="87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/>
              <a:t>Aanalysis</a:t>
            </a:r>
            <a:endParaRPr lang="en-US" sz="3200"/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7170221" y="5511263"/>
            <a:ext cx="1869797" cy="87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/>
              <a:t>Collection</a:t>
            </a:r>
            <a:endParaRPr lang="en-US" sz="3200"/>
          </a:p>
        </p:txBody>
      </p:sp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3962400" y="6096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HERRING MODEL</a:t>
            </a:r>
          </a:p>
        </p:txBody>
      </p:sp>
      <p:sp>
        <p:nvSpPr>
          <p:cNvPr id="2" name="Arc 1"/>
          <p:cNvSpPr/>
          <p:nvPr/>
        </p:nvSpPr>
        <p:spPr>
          <a:xfrm>
            <a:off x="3090230" y="1608862"/>
            <a:ext cx="6061467" cy="4487138"/>
          </a:xfrm>
          <a:prstGeom prst="arc">
            <a:avLst>
              <a:gd name="adj1" fmla="val 8541622"/>
              <a:gd name="adj2" fmla="val 9461323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Arc 25"/>
          <p:cNvSpPr/>
          <p:nvPr/>
        </p:nvSpPr>
        <p:spPr>
          <a:xfrm>
            <a:off x="3103244" y="1387560"/>
            <a:ext cx="6061467" cy="4487138"/>
          </a:xfrm>
          <a:prstGeom prst="arc">
            <a:avLst>
              <a:gd name="adj1" fmla="val 13951611"/>
              <a:gd name="adj2" fmla="val 20999368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Arc 26"/>
          <p:cNvSpPr/>
          <p:nvPr/>
        </p:nvSpPr>
        <p:spPr>
          <a:xfrm>
            <a:off x="3082533" y="1600200"/>
            <a:ext cx="6061467" cy="4487138"/>
          </a:xfrm>
          <a:prstGeom prst="arc">
            <a:avLst>
              <a:gd name="adj1" fmla="val 1036622"/>
              <a:gd name="adj2" fmla="val 2184332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Arc 27"/>
          <p:cNvSpPr/>
          <p:nvPr/>
        </p:nvSpPr>
        <p:spPr>
          <a:xfrm>
            <a:off x="3082533" y="1600200"/>
            <a:ext cx="6061467" cy="4487138"/>
          </a:xfrm>
          <a:prstGeom prst="arc">
            <a:avLst>
              <a:gd name="adj1" fmla="val 4098758"/>
              <a:gd name="adj2" fmla="val 6636573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Arc 28"/>
          <p:cNvSpPr/>
          <p:nvPr/>
        </p:nvSpPr>
        <p:spPr>
          <a:xfrm>
            <a:off x="3077496" y="1600200"/>
            <a:ext cx="6061467" cy="4487138"/>
          </a:xfrm>
          <a:prstGeom prst="arc">
            <a:avLst>
              <a:gd name="adj1" fmla="val 11171816"/>
              <a:gd name="adj2" fmla="val 12169692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 Gree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1472331854</TotalTime>
  <Pages>24</Pages>
  <Words>412</Words>
  <Application>Microsoft Office PowerPoint</Application>
  <PresentationFormat>Widescreen</PresentationFormat>
  <Paragraphs>161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Times New Roman</vt:lpstr>
      <vt:lpstr>Berlin Sans FB Demi</vt:lpstr>
      <vt:lpstr>Arial</vt:lpstr>
      <vt:lpstr>CG Omega</vt:lpstr>
      <vt:lpstr>Century Gothic</vt:lpstr>
      <vt:lpstr>Berlin Sans FB</vt:lpstr>
      <vt:lpstr>Ion</vt:lpstr>
      <vt:lpstr>PowerPoint Presentation</vt:lpstr>
      <vt:lpstr>PowerPoint Presentation</vt:lpstr>
      <vt:lpstr>PowerPoint Presentation</vt:lpstr>
      <vt:lpstr>PowerPoint Presentation</vt:lpstr>
      <vt:lpstr>Technology Intelligence</vt:lpstr>
      <vt:lpstr>PowerPoint Presentation</vt:lpstr>
      <vt:lpstr>Pentingnya Technology Intelligence? </vt:lpstr>
      <vt:lpstr>LEVEL OF TECHNOLOGY INTELLIGENCE</vt:lpstr>
      <vt:lpstr>PowerPoint Presentation</vt:lpstr>
      <vt:lpstr>PowerPoint Presentation</vt:lpstr>
      <vt:lpstr>Langkah-langkah pemetaan lingkungan teknologi meliputi:</vt:lpstr>
      <vt:lpstr>PowerPoint Presentation</vt:lpstr>
      <vt:lpstr>MEKANISME PENGUMPULAN DATA</vt:lpstr>
      <vt:lpstr>PowerPoint Presentation</vt:lpstr>
      <vt:lpstr>ALAT ANALISIS</vt:lpstr>
      <vt:lpstr>MANAGING ENVIRONMENTAL ANALYSIS IN ORGANIZATION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keywords/>
  <dc:description/>
  <cp:lastModifiedBy>Administrators</cp:lastModifiedBy>
  <cp:revision>153</cp:revision>
  <cp:lastPrinted>1997-04-29T13:41:06Z</cp:lastPrinted>
  <dcterms:created xsi:type="dcterms:W3CDTF">1996-01-09T12:47:42Z</dcterms:created>
  <dcterms:modified xsi:type="dcterms:W3CDTF">2013-04-08T08:16:05Z</dcterms:modified>
</cp:coreProperties>
</file>