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87" r:id="rId3"/>
    <p:sldId id="288" r:id="rId4"/>
    <p:sldId id="292" r:id="rId5"/>
    <p:sldId id="293" r:id="rId6"/>
    <p:sldId id="290" r:id="rId7"/>
    <p:sldId id="291" r:id="rId8"/>
    <p:sldId id="257" r:id="rId9"/>
    <p:sldId id="259" r:id="rId10"/>
    <p:sldId id="258" r:id="rId11"/>
    <p:sldId id="260" r:id="rId12"/>
    <p:sldId id="261" r:id="rId13"/>
    <p:sldId id="262" r:id="rId14"/>
    <p:sldId id="263" r:id="rId15"/>
    <p:sldId id="273" r:id="rId16"/>
    <p:sldId id="264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65" r:id="rId25"/>
    <p:sldId id="274" r:id="rId26"/>
    <p:sldId id="275" r:id="rId27"/>
    <p:sldId id="276" r:id="rId28"/>
    <p:sldId id="278" r:id="rId29"/>
    <p:sldId id="277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9144000" cy="5143500" type="screen16x9"/>
  <p:notesSz cx="6858000" cy="9144000"/>
  <p:custDataLst>
    <p:tags r:id="rId40"/>
  </p:custData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83" autoAdjust="0"/>
    <p:restoredTop sz="94660"/>
  </p:normalViewPr>
  <p:slideViewPr>
    <p:cSldViewPr>
      <p:cViewPr varScale="1">
        <p:scale>
          <a:sx n="87" d="100"/>
          <a:sy n="87" d="100"/>
        </p:scale>
        <p:origin x="-55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CF352-BBE2-4E95-B96B-6845A2A9AB6F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6ED8E-C86C-4449-8EF5-F40D4336B5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078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6ED8E-C86C-4449-8EF5-F40D4336B55E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1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2AC48B6-E3C0-43A6-8145-6A2AADE24239}" type="datetimeFigureOut">
              <a:rPr lang="id-ID" smtClean="0"/>
              <a:t>14/02/2015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DB2158-F124-4CB2-ADB3-D7FEADEDBEC2}" type="slidenum">
              <a:rPr lang="id-ID" smtClean="0"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1" y="2571750"/>
            <a:ext cx="9144000" cy="1371600"/>
          </a:xfrm>
        </p:spPr>
        <p:txBody>
          <a:bodyPr>
            <a:noAutofit/>
          </a:bodyPr>
          <a:lstStyle/>
          <a:p>
            <a:r>
              <a:rPr lang="id-ID" sz="6000" smtClean="0">
                <a:solidFill>
                  <a:srgbClr val="FFFF00"/>
                </a:solidFill>
              </a:rPr>
              <a:t/>
            </a:r>
            <a:br>
              <a:rPr lang="id-ID" sz="6000" smtClean="0">
                <a:solidFill>
                  <a:srgbClr val="FFFF00"/>
                </a:solidFill>
              </a:rPr>
            </a:br>
            <a:r>
              <a:rPr lang="id-ID" sz="6000" smtClean="0">
                <a:solidFill>
                  <a:srgbClr val="FFFF00"/>
                </a:solidFill>
              </a:rPr>
              <a:t>risk </a:t>
            </a:r>
            <a:r>
              <a:rPr lang="en-US" sz="6000" smtClean="0">
                <a:solidFill>
                  <a:srgbClr val="FFFF00"/>
                </a:solidFill>
              </a:rPr>
              <a:t/>
            </a:r>
            <a:br>
              <a:rPr lang="en-US" sz="6000" smtClean="0">
                <a:solidFill>
                  <a:srgbClr val="FFFF00"/>
                </a:solidFill>
              </a:rPr>
            </a:br>
            <a:r>
              <a:rPr lang="id-ID" sz="6000" smtClean="0">
                <a:solidFill>
                  <a:srgbClr val="FFFF00"/>
                </a:solidFill>
              </a:rPr>
              <a:t>management</a:t>
            </a:r>
            <a:endParaRPr lang="id-ID" sz="600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051" y="1275606"/>
            <a:ext cx="9144000" cy="505024"/>
          </a:xfrm>
        </p:spPr>
        <p:txBody>
          <a:bodyPr>
            <a:noAutofit/>
          </a:bodyPr>
          <a:lstStyle/>
          <a:p>
            <a:r>
              <a:rPr lang="id-ID" sz="4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08</a:t>
            </a:r>
          </a:p>
          <a:p>
            <a:endParaRPr lang="id-ID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57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parefoot.com/consumers/wp-content/uploads/2013/08/insurance-polic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7"/>
            <a:ext cx="9144000" cy="515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9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daily-newz.com/wp-content/uploads/Health-Insurance-Polic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78" y="7568"/>
            <a:ext cx="4896544" cy="513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RTjdlGB3Fs1SlyZET0TXZlx3v18yLX2fcLbWAlprhSGEmEpkk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66" y="7568"/>
            <a:ext cx="4254134" cy="285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olanospine.com/health_insurance_land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62" y="2864359"/>
            <a:ext cx="4247238" cy="227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29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100" name="Picture 4" descr="http://njdivorceblog.typepad.com/.a/6a00d83453a2a469e201901cf09b8b970b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65" y="0"/>
            <a:ext cx="7829470" cy="516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8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4" name="Picture 2" descr="http://www.psr.edu/files/AIG_60k_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835" y="267493"/>
            <a:ext cx="9235440" cy="130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4" name="Picture 2" descr="http://www.psr.edu/files/AIG_60k_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46" y="-4989091"/>
            <a:ext cx="9235440" cy="130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984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4" name="Picture 2" descr="http://www.psr.edu/files/AIG_60k_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0" y="-10146881"/>
            <a:ext cx="9235440" cy="130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948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mtClean="0">
                <a:solidFill>
                  <a:srgbClr val="FFFF00"/>
                </a:solidFill>
              </a:rPr>
              <a:t>I</a:t>
            </a:r>
            <a:r>
              <a:rPr lang="en-US" b="1">
                <a:solidFill>
                  <a:srgbClr val="FFFF00"/>
                </a:solidFill>
              </a:rPr>
              <a:t>nsurance</a:t>
            </a:r>
            <a:r>
              <a:rPr lang="en-US" b="1">
                <a:solidFill>
                  <a:srgbClr val="7030A0"/>
                </a:solidFill>
              </a:rPr>
              <a:t> </a:t>
            </a:r>
            <a:r>
              <a:rPr lang="en-US"/>
              <a:t>A mechanism for </a:t>
            </a:r>
            <a:r>
              <a:rPr lang="en-US" smtClean="0"/>
              <a:t>reducing</a:t>
            </a:r>
            <a:r>
              <a:rPr lang="id-ID" smtClean="0"/>
              <a:t> </a:t>
            </a:r>
            <a:r>
              <a:rPr lang="en-US" smtClean="0"/>
              <a:t>financial </a:t>
            </a:r>
            <a:r>
              <a:rPr lang="en-US"/>
              <a:t>risk and spreading financial loss </a:t>
            </a:r>
            <a:r>
              <a:rPr lang="en-US" smtClean="0"/>
              <a:t>due</a:t>
            </a:r>
            <a:r>
              <a:rPr lang="id-ID" smtClean="0"/>
              <a:t> to </a:t>
            </a:r>
            <a:r>
              <a:rPr lang="id-ID"/>
              <a:t>unexpected events</a:t>
            </a:r>
            <a:r>
              <a:rPr lang="id-ID" smtClean="0"/>
              <a:t>.</a:t>
            </a:r>
          </a:p>
          <a:p>
            <a:r>
              <a:rPr lang="en-US" b="1" smtClean="0">
                <a:solidFill>
                  <a:srgbClr val="FFFF00"/>
                </a:solidFill>
              </a:rPr>
              <a:t>Shared Risk</a:t>
            </a:r>
            <a:r>
              <a:rPr lang="id-ID" b="1" smtClean="0"/>
              <a:t>.</a:t>
            </a:r>
            <a:r>
              <a:rPr lang="en-US" b="1" smtClean="0"/>
              <a:t> </a:t>
            </a:r>
            <a:r>
              <a:rPr lang="en-US"/>
              <a:t>The theory on which </a:t>
            </a:r>
            <a:r>
              <a:rPr lang="en-US" smtClean="0"/>
              <a:t>insurance</a:t>
            </a:r>
            <a:r>
              <a:rPr lang="id-ID" smtClean="0"/>
              <a:t> </a:t>
            </a:r>
            <a:r>
              <a:rPr lang="en-US" smtClean="0"/>
              <a:t>is </a:t>
            </a:r>
            <a:r>
              <a:rPr lang="en-US"/>
              <a:t>based; protection is purchased by </a:t>
            </a:r>
            <a:r>
              <a:rPr lang="en-US" smtClean="0"/>
              <a:t>many</a:t>
            </a:r>
            <a:r>
              <a:rPr lang="id-ID" smtClean="0"/>
              <a:t> </a:t>
            </a:r>
            <a:r>
              <a:rPr lang="en-US" smtClean="0"/>
              <a:t>whose </a:t>
            </a:r>
            <a:r>
              <a:rPr lang="en-US"/>
              <a:t>total payments are pooled </a:t>
            </a:r>
            <a:r>
              <a:rPr lang="en-US" smtClean="0"/>
              <a:t>together</a:t>
            </a:r>
            <a:r>
              <a:rPr lang="id-ID" smtClean="0"/>
              <a:t> </a:t>
            </a:r>
            <a:r>
              <a:rPr lang="en-US" smtClean="0"/>
              <a:t>to </a:t>
            </a:r>
            <a:r>
              <a:rPr lang="en-US"/>
              <a:t>pay off those few who actually incur </a:t>
            </a:r>
            <a:r>
              <a:rPr lang="en-US" smtClean="0"/>
              <a:t>a</a:t>
            </a:r>
            <a:r>
              <a:rPr lang="id-ID" smtClean="0"/>
              <a:t> particular </a:t>
            </a:r>
            <a:r>
              <a:rPr lang="id-ID"/>
              <a:t>loss.</a:t>
            </a:r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3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smtClean="0">
                <a:solidFill>
                  <a:srgbClr val="FFFF00"/>
                </a:solidFill>
              </a:rPr>
              <a:t>A</a:t>
            </a:r>
            <a:r>
              <a:rPr lang="en-US" b="1" smtClean="0">
                <a:solidFill>
                  <a:srgbClr val="FFFF00"/>
                </a:solidFill>
              </a:rPr>
              <a:t>ctuaries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/>
              <a:t>Statisticians employed by </a:t>
            </a:r>
            <a:r>
              <a:rPr lang="en-US" smtClean="0"/>
              <a:t>insurance</a:t>
            </a:r>
            <a:r>
              <a:rPr lang="id-ID" smtClean="0"/>
              <a:t> </a:t>
            </a:r>
            <a:r>
              <a:rPr lang="en-US" smtClean="0"/>
              <a:t>companies </a:t>
            </a:r>
            <a:r>
              <a:rPr lang="en-US"/>
              <a:t>who calculate the </a:t>
            </a:r>
            <a:r>
              <a:rPr lang="en-US" smtClean="0"/>
              <a:t>probability</a:t>
            </a:r>
            <a:r>
              <a:rPr lang="id-ID" smtClean="0"/>
              <a:t> </a:t>
            </a:r>
            <a:r>
              <a:rPr lang="en-US" smtClean="0"/>
              <a:t>or </a:t>
            </a:r>
            <a:r>
              <a:rPr lang="en-US"/>
              <a:t>chance of a certain insurable </a:t>
            </a:r>
            <a:r>
              <a:rPr lang="en-US" smtClean="0"/>
              <a:t>event</a:t>
            </a:r>
            <a:r>
              <a:rPr lang="id-ID" smtClean="0"/>
              <a:t> occurring.</a:t>
            </a:r>
          </a:p>
          <a:p>
            <a:r>
              <a:rPr lang="en-US" b="1" smtClean="0">
                <a:solidFill>
                  <a:srgbClr val="FFFF00"/>
                </a:solidFill>
              </a:rPr>
              <a:t>Insurer, Carrier, </a:t>
            </a:r>
            <a:r>
              <a:rPr lang="en-US" smtClean="0"/>
              <a:t>or</a:t>
            </a:r>
            <a:r>
              <a:rPr lang="en-US" b="1" smtClean="0">
                <a:solidFill>
                  <a:srgbClr val="FFFF00"/>
                </a:solidFill>
              </a:rPr>
              <a:t> Underwriter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company </a:t>
            </a:r>
            <a:r>
              <a:rPr lang="en-US"/>
              <a:t>offering the insurance </a:t>
            </a:r>
            <a:r>
              <a:rPr lang="en-US" smtClean="0"/>
              <a:t>protection</a:t>
            </a:r>
            <a:r>
              <a:rPr lang="id-ID" smtClean="0"/>
              <a:t> </a:t>
            </a:r>
            <a:r>
              <a:rPr lang="en-US" smtClean="0"/>
              <a:t>and </a:t>
            </a:r>
            <a:r>
              <a:rPr lang="en-US"/>
              <a:t>assuring payment in the event of a loss.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189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Insured,</a:t>
            </a:r>
            <a:r>
              <a:rPr lang="en-US" b="1" smtClean="0">
                <a:solidFill>
                  <a:srgbClr val="7030A0"/>
                </a:solidFill>
              </a:rPr>
              <a:t> </a:t>
            </a:r>
            <a:r>
              <a:rPr lang="en-US"/>
              <a:t>o</a:t>
            </a:r>
            <a:r>
              <a:rPr lang="en-US" smtClean="0"/>
              <a:t>r</a:t>
            </a:r>
            <a:r>
              <a:rPr lang="en-US" b="1" smtClean="0">
                <a:solidFill>
                  <a:srgbClr val="7030A0"/>
                </a:solidFill>
              </a:rPr>
              <a:t> </a:t>
            </a:r>
            <a:r>
              <a:rPr lang="en-US" b="1" smtClean="0">
                <a:solidFill>
                  <a:srgbClr val="FFFF00"/>
                </a:solidFill>
              </a:rPr>
              <a:t>Policyholder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/>
              <a:t>The </a:t>
            </a:r>
            <a:r>
              <a:rPr lang="en-US" smtClean="0"/>
              <a:t>person</a:t>
            </a:r>
            <a:r>
              <a:rPr lang="id-ID" smtClean="0"/>
              <a:t> </a:t>
            </a:r>
            <a:r>
              <a:rPr lang="en-US" smtClean="0"/>
              <a:t>or business </a:t>
            </a:r>
            <a:r>
              <a:rPr lang="en-US"/>
              <a:t>purchasing the </a:t>
            </a:r>
            <a:r>
              <a:rPr lang="en-US" smtClean="0"/>
              <a:t>insurance</a:t>
            </a:r>
            <a:r>
              <a:rPr lang="id-ID" smtClean="0"/>
              <a:t> protection.</a:t>
            </a:r>
          </a:p>
          <a:p>
            <a:r>
              <a:rPr lang="id-ID" b="1">
                <a:solidFill>
                  <a:srgbClr val="FFFF00"/>
                </a:solidFill>
              </a:rPr>
              <a:t>P</a:t>
            </a:r>
            <a:r>
              <a:rPr lang="en-US" b="1" smtClean="0">
                <a:solidFill>
                  <a:srgbClr val="FFFF00"/>
                </a:solidFill>
              </a:rPr>
              <a:t>olicy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/>
              <a:t>The document stipulating the </a:t>
            </a:r>
            <a:r>
              <a:rPr lang="en-US" smtClean="0"/>
              <a:t>terms</a:t>
            </a:r>
            <a:r>
              <a:rPr lang="id-ID" smtClean="0"/>
              <a:t> </a:t>
            </a:r>
            <a:r>
              <a:rPr lang="en-US" smtClean="0"/>
              <a:t>of </a:t>
            </a:r>
            <a:r>
              <a:rPr lang="en-US"/>
              <a:t>the contract between the insurer and </a:t>
            </a:r>
            <a:r>
              <a:rPr lang="en-US" smtClean="0"/>
              <a:t>the</a:t>
            </a:r>
            <a:r>
              <a:rPr lang="id-ID" smtClean="0"/>
              <a:t> insured.</a:t>
            </a:r>
          </a:p>
          <a:p>
            <a:r>
              <a:rPr lang="en-US" b="1" smtClean="0">
                <a:solidFill>
                  <a:srgbClr val="FFFF00"/>
                </a:solidFill>
              </a:rPr>
              <a:t>Face Value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>
                <a:solidFill>
                  <a:srgbClr val="FFFF00"/>
                </a:solidFill>
              </a:rPr>
              <a:t> </a:t>
            </a:r>
            <a:r>
              <a:rPr lang="en-US"/>
              <a:t>The amount of </a:t>
            </a:r>
            <a:r>
              <a:rPr lang="en-US" smtClean="0"/>
              <a:t>protection</a:t>
            </a:r>
            <a:r>
              <a:rPr lang="id-ID" smtClean="0"/>
              <a:t> provided </a:t>
            </a:r>
            <a:r>
              <a:rPr lang="id-ID"/>
              <a:t>by the policy</a:t>
            </a:r>
            <a:r>
              <a:rPr lang="id-ID" smtClean="0"/>
              <a:t>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372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smtClean="0">
                <a:solidFill>
                  <a:srgbClr val="FFFF00"/>
                </a:solidFill>
              </a:rPr>
              <a:t>P</a:t>
            </a:r>
            <a:r>
              <a:rPr lang="en-US" b="1" smtClean="0">
                <a:solidFill>
                  <a:srgbClr val="FFFF00"/>
                </a:solidFill>
              </a:rPr>
              <a:t>remium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>
                <a:solidFill>
                  <a:srgbClr val="7030A0"/>
                </a:solidFill>
              </a:rPr>
              <a:t> </a:t>
            </a:r>
            <a:r>
              <a:rPr lang="en-US"/>
              <a:t>The amount paid at regular </a:t>
            </a:r>
            <a:r>
              <a:rPr lang="en-US" smtClean="0"/>
              <a:t>intervals</a:t>
            </a:r>
            <a:r>
              <a:rPr lang="id-ID" smtClean="0"/>
              <a:t> to </a:t>
            </a:r>
            <a:r>
              <a:rPr lang="id-ID"/>
              <a:t>purchase insurance protection.</a:t>
            </a:r>
          </a:p>
          <a:p>
            <a:r>
              <a:rPr lang="en-US" b="1" smtClean="0">
                <a:solidFill>
                  <a:srgbClr val="FFFF00"/>
                </a:solidFill>
              </a:rPr>
              <a:t>Beneficiary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>
                <a:solidFill>
                  <a:srgbClr val="FFFF00"/>
                </a:solidFill>
              </a:rPr>
              <a:t> </a:t>
            </a:r>
            <a:r>
              <a:rPr lang="en-US"/>
              <a:t>The person or institution </a:t>
            </a:r>
            <a:r>
              <a:rPr lang="en-US" smtClean="0"/>
              <a:t>to</a:t>
            </a:r>
            <a:r>
              <a:rPr lang="id-ID" smtClean="0"/>
              <a:t> </a:t>
            </a:r>
            <a:r>
              <a:rPr lang="en-US" smtClean="0"/>
              <a:t>whom </a:t>
            </a:r>
            <a:r>
              <a:rPr lang="en-US"/>
              <a:t>the proceeds of the policy are paid </a:t>
            </a:r>
            <a:r>
              <a:rPr lang="en-US" smtClean="0"/>
              <a:t>in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event that a loss occurs.</a:t>
            </a:r>
            <a:endParaRPr lang="id-ID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308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1635646"/>
            <a:ext cx="8640960" cy="1371600"/>
          </a:xfrm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UNDERSTANDING LIFE INSURANCE AND </a:t>
            </a:r>
            <a:r>
              <a:rPr lang="en-US" sz="3200" smtClean="0">
                <a:solidFill>
                  <a:srgbClr val="FFFF00"/>
                </a:solidFill>
              </a:rPr>
              <a:t>CALCULATING</a:t>
            </a:r>
            <a:r>
              <a:rPr lang="id-ID" sz="3200" smtClean="0">
                <a:solidFill>
                  <a:srgbClr val="FFFF00"/>
                </a:solidFill>
              </a:rPr>
              <a:t> </a:t>
            </a:r>
            <a:r>
              <a:rPr lang="en-US" sz="3200" smtClean="0">
                <a:solidFill>
                  <a:srgbClr val="FFFF00"/>
                </a:solidFill>
              </a:rPr>
              <a:t>TYPICAL </a:t>
            </a:r>
            <a:r>
              <a:rPr lang="en-US" sz="3200">
                <a:solidFill>
                  <a:srgbClr val="FFFF00"/>
                </a:solidFill>
              </a:rPr>
              <a:t>PREMIUMS FOR VARIOUS TYPES OF POLICIES</a:t>
            </a:r>
            <a:endParaRPr lang="id-ID" sz="3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6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Life Insurance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/>
              <a:t>A type of insurance </a:t>
            </a:r>
            <a:r>
              <a:rPr lang="en-US" smtClean="0"/>
              <a:t>that</a:t>
            </a:r>
            <a:r>
              <a:rPr lang="id-ID" smtClean="0"/>
              <a:t> </a:t>
            </a:r>
            <a:r>
              <a:rPr lang="en-US" smtClean="0"/>
              <a:t>guarantees </a:t>
            </a:r>
            <a:r>
              <a:rPr lang="en-US"/>
              <a:t>a specified sum of money to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surviving </a:t>
            </a:r>
            <a:r>
              <a:rPr lang="en-US"/>
              <a:t>beneficiaries upon the death of </a:t>
            </a:r>
            <a:r>
              <a:rPr lang="en-US" smtClean="0"/>
              <a:t>the</a:t>
            </a:r>
            <a:r>
              <a:rPr lang="id-ID" smtClean="0"/>
              <a:t> person who </a:t>
            </a:r>
            <a:r>
              <a:rPr lang="id-ID"/>
              <a:t>i</a:t>
            </a:r>
            <a:r>
              <a:rPr lang="id-ID" i="1"/>
              <a:t>s</a:t>
            </a:r>
            <a:r>
              <a:rPr lang="id-ID"/>
              <a:t> insured</a:t>
            </a:r>
            <a:r>
              <a:rPr lang="id-ID" smtClean="0"/>
              <a:t>.</a:t>
            </a:r>
          </a:p>
          <a:p>
            <a:r>
              <a:rPr lang="en-US" b="1" smtClean="0">
                <a:solidFill>
                  <a:srgbClr val="FFFF00"/>
                </a:solidFill>
              </a:rPr>
              <a:t>Term Insurance</a:t>
            </a:r>
            <a:r>
              <a:rPr lang="id-ID" b="1" smtClean="0">
                <a:solidFill>
                  <a:srgbClr val="FFFF00"/>
                </a:solidFill>
              </a:rPr>
              <a:t>.</a:t>
            </a:r>
            <a:r>
              <a:rPr lang="en-US" b="1" smtClean="0"/>
              <a:t> </a:t>
            </a:r>
            <a:r>
              <a:rPr lang="en-US"/>
              <a:t>A type of life </a:t>
            </a:r>
            <a:r>
              <a:rPr lang="en-US" smtClean="0"/>
              <a:t>insurance</a:t>
            </a:r>
            <a:r>
              <a:rPr lang="id-ID" smtClean="0"/>
              <a:t> </a:t>
            </a:r>
            <a:r>
              <a:rPr lang="en-US" smtClean="0"/>
              <a:t>that </a:t>
            </a:r>
            <a:r>
              <a:rPr lang="en-US"/>
              <a:t>offers pure insurance protection, </a:t>
            </a:r>
            <a:r>
              <a:rPr lang="en-US" smtClean="0"/>
              <a:t>paying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face value of the policy to the </a:t>
            </a:r>
            <a:r>
              <a:rPr lang="en-US" smtClean="0"/>
              <a:t>beneficiaries</a:t>
            </a:r>
            <a:r>
              <a:rPr lang="id-ID" smtClean="0"/>
              <a:t> </a:t>
            </a:r>
            <a:r>
              <a:rPr lang="en-US" smtClean="0"/>
              <a:t>upon </a:t>
            </a:r>
            <a:r>
              <a:rPr lang="en-US"/>
              <a:t>the death of </a:t>
            </a:r>
            <a:r>
              <a:rPr lang="en-US" smtClean="0"/>
              <a:t>the insured</a:t>
            </a:r>
            <a:r>
              <a:rPr lang="en-US" smtClean="0">
                <a:solidFill>
                  <a:srgbClr val="7030A0"/>
                </a:solidFill>
              </a:rPr>
              <a:t>.</a:t>
            </a:r>
          </a:p>
          <a:p>
            <a:r>
              <a:rPr lang="id-ID" b="1" smtClean="0">
                <a:solidFill>
                  <a:srgbClr val="FFFF00"/>
                </a:solidFill>
              </a:rPr>
              <a:t>Permanent Insurance. </a:t>
            </a:r>
            <a:r>
              <a:rPr lang="id-ID"/>
              <a:t>A type of </a:t>
            </a:r>
            <a:r>
              <a:rPr lang="id-ID" smtClean="0"/>
              <a:t>insurance </a:t>
            </a:r>
            <a:r>
              <a:rPr lang="en-US" smtClean="0"/>
              <a:t>that </a:t>
            </a:r>
            <a:r>
              <a:rPr lang="en-US"/>
              <a:t>combines an investment </a:t>
            </a:r>
            <a:r>
              <a:rPr lang="en-US" smtClean="0"/>
              <a:t>component</a:t>
            </a:r>
            <a:r>
              <a:rPr lang="id-ID" smtClean="0"/>
              <a:t> </a:t>
            </a:r>
            <a:r>
              <a:rPr lang="en-US" smtClean="0"/>
              <a:t>with </a:t>
            </a:r>
            <a:r>
              <a:rPr lang="en-US"/>
              <a:t>risk protection in order to </a:t>
            </a:r>
            <a:r>
              <a:rPr lang="en-US" smtClean="0"/>
              <a:t>provide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policyholder with both a death </a:t>
            </a:r>
            <a:r>
              <a:rPr lang="en-US" smtClean="0"/>
              <a:t>benefit</a:t>
            </a:r>
            <a:r>
              <a:rPr lang="id-ID" smtClean="0"/>
              <a:t> and </a:t>
            </a:r>
            <a:r>
              <a:rPr lang="id-ID"/>
              <a:t>attractive investment returns.</a:t>
            </a:r>
          </a:p>
        </p:txBody>
      </p:sp>
    </p:spTree>
    <p:extLst>
      <p:ext uri="{BB962C8B-B14F-4D97-AF65-F5344CB8AC3E}">
        <p14:creationId xmlns:p14="http://schemas.microsoft.com/office/powerpoint/2010/main" val="121499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Type of Life Insurance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 </a:t>
            </a:r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Insurance</a:t>
            </a:r>
          </a:p>
          <a:p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 Life Insurance</a:t>
            </a:r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 Payment Life Insurance</a:t>
            </a:r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Endowment Insurance</a:t>
            </a:r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Nontraditional Insurance</a:t>
            </a:r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467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707654"/>
            <a:ext cx="7848872" cy="1371600"/>
          </a:xfrm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</a:rPr>
              <a:t>CALCULATING </a:t>
            </a:r>
            <a:r>
              <a:rPr lang="id-ID" sz="3600" smtClean="0">
                <a:solidFill>
                  <a:srgbClr val="FFFF00"/>
                </a:solidFill>
              </a:rPr>
              <a:t/>
            </a:r>
            <a:br>
              <a:rPr lang="id-ID" sz="3600" smtClean="0">
                <a:solidFill>
                  <a:srgbClr val="FFFF00"/>
                </a:solidFill>
              </a:rPr>
            </a:br>
            <a:r>
              <a:rPr lang="en-US" sz="3600" smtClean="0">
                <a:solidFill>
                  <a:srgbClr val="FFFF00"/>
                </a:solidFill>
              </a:rPr>
              <a:t>THE </a:t>
            </a:r>
            <a:r>
              <a:rPr lang="en-US" sz="3600">
                <a:solidFill>
                  <a:srgbClr val="FFFF00"/>
                </a:solidFill>
              </a:rPr>
              <a:t>VALUE OF </a:t>
            </a:r>
            <a:r>
              <a:rPr lang="en-US" sz="3600" smtClean="0">
                <a:solidFill>
                  <a:srgbClr val="FFFF00"/>
                </a:solidFill>
              </a:rPr>
              <a:t>VARIOUS</a:t>
            </a:r>
            <a:r>
              <a:rPr lang="id-ID" sz="3600" smtClean="0">
                <a:solidFill>
                  <a:srgbClr val="FFFF00"/>
                </a:solidFill>
              </a:rPr>
              <a:t> NONFORFEITURE </a:t>
            </a:r>
            <a:r>
              <a:rPr lang="id-ID" sz="3600">
                <a:solidFill>
                  <a:srgbClr val="FFFF00"/>
                </a:solidFill>
              </a:rPr>
              <a:t>OPTIONS</a:t>
            </a:r>
          </a:p>
        </p:txBody>
      </p:sp>
    </p:spTree>
    <p:extLst>
      <p:ext uri="{BB962C8B-B14F-4D97-AF65-F5344CB8AC3E}">
        <p14:creationId xmlns:p14="http://schemas.microsoft.com/office/powerpoint/2010/main" val="17513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1707654"/>
            <a:ext cx="7086600" cy="1371600"/>
          </a:xfrm>
        </p:spPr>
        <p:txBody>
          <a:bodyPr/>
          <a:lstStyle/>
          <a:p>
            <a:r>
              <a:rPr lang="id-ID">
                <a:solidFill>
                  <a:schemeClr val="accent3">
                    <a:lumMod val="20000"/>
                    <a:lumOff val="80000"/>
                  </a:schemeClr>
                </a:solidFill>
              </a:rPr>
              <a:t>Calculating Premiums</a:t>
            </a:r>
          </a:p>
        </p:txBody>
      </p:sp>
    </p:spTree>
    <p:extLst>
      <p:ext uri="{BB962C8B-B14F-4D97-AF65-F5344CB8AC3E}">
        <p14:creationId xmlns:p14="http://schemas.microsoft.com/office/powerpoint/2010/main" val="26904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Life insurance is purchased in increments of $1,000 of face value. The actuaries </a:t>
            </a:r>
            <a:r>
              <a:rPr lang="en-US" smtClean="0"/>
              <a:t>at</a:t>
            </a:r>
            <a:r>
              <a:rPr lang="id-ID" smtClean="0"/>
              <a:t> </a:t>
            </a:r>
            <a:r>
              <a:rPr lang="en-US" smtClean="0"/>
              <a:t>insurance </a:t>
            </a:r>
            <a:r>
              <a:rPr lang="en-US"/>
              <a:t>companies generate comprehensive rate tables, listing the premiums per $1,000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insurance </a:t>
            </a:r>
            <a:r>
              <a:rPr lang="en-US"/>
              <a:t>for males and females of all ages</a:t>
            </a:r>
            <a:r>
              <a:rPr lang="en-US" smtClean="0"/>
              <a:t>.</a:t>
            </a:r>
            <a:endParaRPr lang="id-ID" smtClean="0"/>
          </a:p>
          <a:p>
            <a:r>
              <a:rPr lang="id-ID" smtClean="0"/>
              <a:t>Look at the table below: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192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2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Premium Factor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smtClean="0">
                <a:solidFill>
                  <a:srgbClr val="FFFF00"/>
                </a:solidFill>
              </a:rPr>
              <a:t>Premium Factor</a:t>
            </a:r>
            <a:r>
              <a:rPr lang="id-ID" sz="1800" b="1" smtClean="0">
                <a:solidFill>
                  <a:srgbClr val="FFFF00"/>
                </a:solidFill>
              </a:rPr>
              <a:t>.</a:t>
            </a:r>
            <a:r>
              <a:rPr lang="en-US" sz="1800" b="1" smtClean="0">
                <a:solidFill>
                  <a:srgbClr val="7030A0"/>
                </a:solidFill>
              </a:rPr>
              <a:t> </a:t>
            </a:r>
            <a:r>
              <a:rPr lang="en-US" sz="1800"/>
              <a:t>A small </a:t>
            </a:r>
            <a:r>
              <a:rPr lang="en-US" sz="1800" smtClean="0"/>
              <a:t>surcharge</a:t>
            </a:r>
            <a:r>
              <a:rPr lang="id-ID" sz="1800" smtClean="0"/>
              <a:t> </a:t>
            </a:r>
            <a:r>
              <a:rPr lang="en-US" sz="1800" smtClean="0"/>
              <a:t>added </a:t>
            </a:r>
            <a:r>
              <a:rPr lang="en-US" sz="1800"/>
              <a:t>to the cost of insurance </a:t>
            </a:r>
            <a:r>
              <a:rPr lang="en-US" sz="1800" smtClean="0"/>
              <a:t>policies</a:t>
            </a:r>
            <a:r>
              <a:rPr lang="id-ID" sz="1800" smtClean="0"/>
              <a:t> </a:t>
            </a:r>
            <a:r>
              <a:rPr lang="en-US" sz="1800" smtClean="0"/>
              <a:t>when </a:t>
            </a:r>
            <a:r>
              <a:rPr lang="en-US" sz="1800"/>
              <a:t>the insured chooses to pay </a:t>
            </a:r>
            <a:r>
              <a:rPr lang="en-US" sz="1800" smtClean="0"/>
              <a:t>the</a:t>
            </a:r>
            <a:r>
              <a:rPr lang="id-ID" sz="1800" smtClean="0"/>
              <a:t> </a:t>
            </a:r>
            <a:r>
              <a:rPr lang="en-US" sz="1800" smtClean="0"/>
              <a:t>premiums </a:t>
            </a:r>
            <a:r>
              <a:rPr lang="en-US" sz="1800"/>
              <a:t>more frequently than annually</a:t>
            </a:r>
            <a:r>
              <a:rPr lang="en-US" sz="1800" smtClean="0"/>
              <a:t>;</a:t>
            </a:r>
            <a:r>
              <a:rPr lang="id-ID" sz="1800" smtClean="0"/>
              <a:t> </a:t>
            </a:r>
            <a:r>
              <a:rPr lang="en-US" sz="1800" smtClean="0"/>
              <a:t>takes </a:t>
            </a:r>
            <a:r>
              <a:rPr lang="en-US" sz="1800"/>
              <a:t>into account the increased cost </a:t>
            </a:r>
            <a:r>
              <a:rPr lang="en-US" sz="1800" smtClean="0"/>
              <a:t>of</a:t>
            </a:r>
            <a:r>
              <a:rPr lang="id-ID" sz="1800" smtClean="0"/>
              <a:t> billing</a:t>
            </a:r>
            <a:r>
              <a:rPr lang="id-ID" sz="1800"/>
              <a:t>, handling, and bookkeeping.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7734"/>
            <a:ext cx="3384376" cy="254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20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/>
              <a:t>Annual life insurance premiums are calculated by first determining the number of $</a:t>
            </a:r>
            <a:r>
              <a:rPr lang="en-US" smtClean="0"/>
              <a:t>1,000</a:t>
            </a:r>
            <a:r>
              <a:rPr lang="id-ID" smtClean="0"/>
              <a:t> </a:t>
            </a:r>
            <a:r>
              <a:rPr lang="en-US" smtClean="0"/>
              <a:t>of </a:t>
            </a:r>
            <a:r>
              <a:rPr lang="en-US"/>
              <a:t>insurance desired and then multiplying the number of $1,000 by the rate per $1,000 </a:t>
            </a:r>
            <a:r>
              <a:rPr lang="en-US" smtClean="0"/>
              <a:t>found</a:t>
            </a:r>
            <a:r>
              <a:rPr lang="id-ID" smtClean="0"/>
              <a:t> </a:t>
            </a:r>
            <a:r>
              <a:rPr lang="en-US" smtClean="0"/>
              <a:t>in </a:t>
            </a:r>
            <a:r>
              <a:rPr lang="en-US"/>
              <a:t>Table 19-1. When the insured desires to pay the premiums more frequently than annually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semiannually, quarterly, or monthly, a small surcharge is added to account for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increased </a:t>
            </a:r>
            <a:r>
              <a:rPr lang="en-US"/>
              <a:t>cost of billing, handling, and bookkeeping. Table 19-2 illustrates typical </a:t>
            </a:r>
            <a:r>
              <a:rPr lang="en-US" b="1" smtClean="0"/>
              <a:t>premium</a:t>
            </a:r>
            <a:r>
              <a:rPr lang="id-ID" b="1" smtClean="0"/>
              <a:t> </a:t>
            </a:r>
            <a:r>
              <a:rPr lang="en-US" b="1" smtClean="0"/>
              <a:t>factors </a:t>
            </a:r>
            <a:r>
              <a:rPr lang="en-US"/>
              <a:t>used by insurance companies for this purpose.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208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2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12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271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715766"/>
            <a:ext cx="9144000" cy="2427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7541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Insurance premiums are based on the age and sex of the insured as well as the type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purchased. </a:t>
            </a:r>
            <a:endParaRPr lang="id-ID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Premiums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less expensive for younger people because their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probability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dying is lower than for older people. </a:t>
            </a:r>
            <a:endParaRPr lang="id-ID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Females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 lower rates than males of the same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have a longer life expectancy than males.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415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 Value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 of money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begins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build up in a permanent life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insurance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first 2 or 3 years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Ownership Rights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rights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insurance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policyholders, including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beneficiaries, designate how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will be paid, borrow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money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policy, assign ownership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someone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else, or cancel the policy.</a:t>
            </a:r>
          </a:p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Lapse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Allowing an insurance policy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terminate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failing to make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premium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payments within 31 days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due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584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smtClean="0">
                <a:solidFill>
                  <a:srgbClr val="FFFF00"/>
                </a:solidFill>
              </a:rPr>
              <a:t>Nonforfeiture Options </a:t>
            </a:r>
            <a:r>
              <a:rPr lang="id-ID" smtClean="0"/>
              <a:t>The options </a:t>
            </a:r>
            <a:r>
              <a:rPr lang="en-US" smtClean="0"/>
              <a:t>available to the policyholder upon termination</a:t>
            </a:r>
            <a:r>
              <a:rPr lang="id-ID" smtClean="0"/>
              <a:t> </a:t>
            </a:r>
            <a:r>
              <a:rPr lang="en-US" smtClean="0"/>
              <a:t>of a permanent life insurance policy</a:t>
            </a:r>
            <a:r>
              <a:rPr lang="id-ID" smtClean="0"/>
              <a:t> </a:t>
            </a:r>
            <a:r>
              <a:rPr lang="en-US" smtClean="0"/>
              <a:t>with accumulated cash value; these include</a:t>
            </a:r>
            <a:r>
              <a:rPr lang="id-ID" smtClean="0"/>
              <a:t> </a:t>
            </a:r>
            <a:r>
              <a:rPr lang="en-US" smtClean="0"/>
              <a:t>receiving the cash value, using the cash value</a:t>
            </a:r>
            <a:r>
              <a:rPr lang="id-ID" smtClean="0"/>
              <a:t> </a:t>
            </a:r>
            <a:r>
              <a:rPr lang="en-US" smtClean="0"/>
              <a:t>to purchase a reduced paid-up insurance</a:t>
            </a:r>
            <a:r>
              <a:rPr lang="id-ID" smtClean="0"/>
              <a:t> </a:t>
            </a:r>
            <a:r>
              <a:rPr lang="en-US" smtClean="0"/>
              <a:t>policy of the same type, or purchasing term</a:t>
            </a:r>
            <a:r>
              <a:rPr lang="id-ID" smtClean="0"/>
              <a:t> </a:t>
            </a:r>
            <a:r>
              <a:rPr lang="en-US" smtClean="0"/>
              <a:t>insurance with the same face value as the</a:t>
            </a:r>
            <a:r>
              <a:rPr lang="id-ID" smtClean="0"/>
              <a:t> </a:t>
            </a:r>
            <a:r>
              <a:rPr lang="en-US" smtClean="0"/>
              <a:t>original policy, for as long a time period as</a:t>
            </a:r>
            <a:r>
              <a:rPr lang="id-ID" smtClean="0"/>
              <a:t> </a:t>
            </a:r>
            <a:r>
              <a:rPr lang="en-US" smtClean="0"/>
              <a:t>the cash value will purchase.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05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00150"/>
            <a:ext cx="8424936" cy="3531870"/>
          </a:xfrm>
        </p:spPr>
        <p:txBody>
          <a:bodyPr>
            <a:noAutofit/>
          </a:bodyPr>
          <a:lstStyle/>
          <a:p>
            <a:r>
              <a:rPr lang="en-US" sz="1500" b="1" dirty="0">
                <a:solidFill>
                  <a:srgbClr val="FFFF00"/>
                </a:solidFill>
              </a:rPr>
              <a:t>Option 1—Cash Value or Cash Surrender Option</a:t>
            </a:r>
            <a:r>
              <a:rPr lang="en-US" sz="1500" b="1" dirty="0"/>
              <a:t>. </a:t>
            </a:r>
            <a:r>
              <a:rPr lang="en-US" sz="1500" dirty="0"/>
              <a:t>Once a policy has </a:t>
            </a:r>
            <a:r>
              <a:rPr lang="en-US" sz="1500" dirty="0" smtClean="0"/>
              <a:t>accumulated</a:t>
            </a:r>
            <a:r>
              <a:rPr lang="id-ID" sz="1500" dirty="0" smtClean="0"/>
              <a:t> </a:t>
            </a:r>
            <a:r>
              <a:rPr lang="en-US" sz="1500" dirty="0" smtClean="0"/>
              <a:t>cash </a:t>
            </a:r>
            <a:r>
              <a:rPr lang="en-US" sz="1500" dirty="0"/>
              <a:t>value, the </a:t>
            </a:r>
            <a:r>
              <a:rPr lang="en-US" sz="1500" dirty="0" err="1"/>
              <a:t>policyowner</a:t>
            </a:r>
            <a:r>
              <a:rPr lang="en-US" sz="1500" dirty="0"/>
              <a:t> may choose to surrender (give up) the policy to the company </a:t>
            </a:r>
            <a:r>
              <a:rPr lang="en-US" sz="1500" dirty="0" smtClean="0"/>
              <a:t>and</a:t>
            </a:r>
            <a:r>
              <a:rPr lang="id-ID" sz="1500" dirty="0" smtClean="0"/>
              <a:t> </a:t>
            </a:r>
            <a:r>
              <a:rPr lang="en-US" sz="1500" dirty="0" smtClean="0"/>
              <a:t>receive </a:t>
            </a:r>
            <a:r>
              <a:rPr lang="en-US" sz="1500" dirty="0"/>
              <a:t>its cash value. At this point, the policy is terminated. If the insured wants to </a:t>
            </a:r>
            <a:r>
              <a:rPr lang="en-US" sz="1500" dirty="0" smtClean="0"/>
              <a:t>maintain</a:t>
            </a:r>
            <a:r>
              <a:rPr lang="id-ID" sz="1500" dirty="0" smtClean="0"/>
              <a:t> </a:t>
            </a:r>
            <a:r>
              <a:rPr lang="en-US" sz="1500" dirty="0" smtClean="0"/>
              <a:t>the </a:t>
            </a:r>
            <a:r>
              <a:rPr lang="en-US" sz="1500" dirty="0"/>
              <a:t>insurance coverage, the amount of the cash value may be borrowed and later repaid </a:t>
            </a:r>
            <a:r>
              <a:rPr lang="en-US" sz="1500" dirty="0" smtClean="0"/>
              <a:t>with</a:t>
            </a:r>
            <a:r>
              <a:rPr lang="id-ID" sz="1500" dirty="0" smtClean="0"/>
              <a:t> interest</a:t>
            </a:r>
            <a:r>
              <a:rPr lang="id-ID" sz="1500" dirty="0"/>
              <a:t>.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Option 2—Reduced Paid-Up Insurance. </a:t>
            </a:r>
            <a:r>
              <a:rPr lang="en-US" sz="1500" dirty="0"/>
              <a:t>The second option is that the available </a:t>
            </a:r>
            <a:r>
              <a:rPr lang="en-US" sz="1500" dirty="0" smtClean="0"/>
              <a:t>cash</a:t>
            </a:r>
            <a:r>
              <a:rPr lang="id-ID" sz="1500" dirty="0" smtClean="0"/>
              <a:t> </a:t>
            </a:r>
            <a:r>
              <a:rPr lang="en-US" sz="1500" dirty="0" smtClean="0"/>
              <a:t>value </a:t>
            </a:r>
            <a:r>
              <a:rPr lang="en-US" sz="1500" dirty="0"/>
              <a:t>is used to purchase a reduced level of paid-up insurance. This policy is of the same </a:t>
            </a:r>
            <a:r>
              <a:rPr lang="en-US" sz="1500" dirty="0" smtClean="0"/>
              <a:t>type</a:t>
            </a:r>
            <a:r>
              <a:rPr lang="id-ID" sz="1500" dirty="0" smtClean="0"/>
              <a:t> </a:t>
            </a:r>
            <a:r>
              <a:rPr lang="en-US" sz="1500" dirty="0" smtClean="0"/>
              <a:t>as </a:t>
            </a:r>
            <a:r>
              <a:rPr lang="en-US" sz="1500" dirty="0"/>
              <a:t>the original and continues for the life of the </a:t>
            </a:r>
            <a:r>
              <a:rPr lang="en-US" sz="1500" dirty="0" err="1"/>
              <a:t>policyowner</a:t>
            </a:r>
            <a:r>
              <a:rPr lang="en-US" sz="1500" dirty="0"/>
              <a:t>, with no further premiums due.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Option 3—Extended Term Insurance. </a:t>
            </a:r>
            <a:r>
              <a:rPr lang="en-US" sz="1500" dirty="0"/>
              <a:t>With this option, the policyholder elects </a:t>
            </a:r>
            <a:r>
              <a:rPr lang="en-US" sz="1500" dirty="0" smtClean="0"/>
              <a:t>to</a:t>
            </a:r>
            <a:r>
              <a:rPr lang="id-ID" sz="1500" dirty="0" smtClean="0"/>
              <a:t> </a:t>
            </a:r>
            <a:r>
              <a:rPr lang="en-US" sz="1500" dirty="0" smtClean="0"/>
              <a:t>use </a:t>
            </a:r>
            <a:r>
              <a:rPr lang="en-US" sz="1500" dirty="0"/>
              <a:t>the cash value to purchase a term policy with the same face value as the original policy</a:t>
            </a:r>
            <a:r>
              <a:rPr lang="en-US" sz="1500" dirty="0" smtClean="0"/>
              <a:t>.</a:t>
            </a:r>
            <a:r>
              <a:rPr lang="id-ID" sz="1500" dirty="0" smtClean="0"/>
              <a:t> </a:t>
            </a:r>
            <a:r>
              <a:rPr lang="en-US" sz="1500" dirty="0" smtClean="0"/>
              <a:t>The </a:t>
            </a:r>
            <a:r>
              <a:rPr lang="en-US" sz="1500" dirty="0"/>
              <a:t>new policy will last for as long a time period as the cash value will purchase. When </a:t>
            </a:r>
            <a:r>
              <a:rPr lang="en-US" sz="1500" dirty="0" smtClean="0"/>
              <a:t>a</a:t>
            </a:r>
            <a:r>
              <a:rPr lang="id-ID" sz="1500" dirty="0" smtClean="0"/>
              <a:t> </a:t>
            </a:r>
            <a:r>
              <a:rPr lang="en-US" sz="1500" dirty="0" err="1" smtClean="0"/>
              <a:t>policyowner</a:t>
            </a:r>
            <a:r>
              <a:rPr lang="en-US" sz="1500" dirty="0" smtClean="0"/>
              <a:t> </a:t>
            </a:r>
            <a:r>
              <a:rPr lang="en-US" sz="1500" dirty="0"/>
              <a:t>simply stops paying on a policy and does not choose a </a:t>
            </a:r>
            <a:r>
              <a:rPr lang="en-US" sz="1500" dirty="0" err="1"/>
              <a:t>nonforfeiture</a:t>
            </a:r>
            <a:r>
              <a:rPr lang="en-US" sz="1500" dirty="0"/>
              <a:t> option, </a:t>
            </a:r>
            <a:r>
              <a:rPr lang="en-US" sz="1500" dirty="0" smtClean="0"/>
              <a:t>the</a:t>
            </a:r>
            <a:r>
              <a:rPr lang="id-ID" sz="1500" dirty="0" smtClean="0"/>
              <a:t> </a:t>
            </a:r>
            <a:r>
              <a:rPr lang="en-US" sz="1500" dirty="0" smtClean="0"/>
              <a:t>insurance </a:t>
            </a:r>
            <a:r>
              <a:rPr lang="en-US" sz="1500" dirty="0"/>
              <a:t>company automatically implements this extended term option.</a:t>
            </a:r>
            <a:endParaRPr lang="id-ID" sz="1500" dirty="0"/>
          </a:p>
        </p:txBody>
      </p:sp>
    </p:spTree>
    <p:extLst>
      <p:ext uri="{BB962C8B-B14F-4D97-AF65-F5344CB8AC3E}">
        <p14:creationId xmlns:p14="http://schemas.microsoft.com/office/powerpoint/2010/main" val="240446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pPr algn="l"/>
            <a:r>
              <a:rPr lang="en-US" sz="20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Table 19-3 illustrates typical nonforfeiture options per $1,000 of face value, for a policy</a:t>
            </a:r>
            <a:r>
              <a:rPr lang="id-ID" sz="20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0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issued to a woman at age 20.</a:t>
            </a:r>
            <a:endParaRPr lang="id-ID" sz="2000" b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Table 19-3</a:t>
            </a:r>
            <a:endParaRPr lang="id-ID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9662"/>
            <a:ext cx="837926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72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31590"/>
            <a:ext cx="828092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19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Example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/>
              <a:t>Evelyn Butcher purchased a $30,000 whole life insurance policy when she </a:t>
            </a:r>
            <a:r>
              <a:rPr lang="en-US" b="1" smtClean="0"/>
              <a:t>was</a:t>
            </a:r>
            <a:r>
              <a:rPr lang="id-ID" b="1" smtClean="0"/>
              <a:t> </a:t>
            </a:r>
            <a:r>
              <a:rPr lang="en-US" b="1" smtClean="0"/>
              <a:t>20 </a:t>
            </a:r>
            <a:r>
              <a:rPr lang="en-US" b="1"/>
              <a:t>years old. She is now 35 years old and wants to investigate her </a:t>
            </a:r>
            <a:r>
              <a:rPr lang="en-US" b="1" smtClean="0"/>
              <a:t>nonforfeiture</a:t>
            </a:r>
            <a:r>
              <a:rPr lang="id-ID" b="1" smtClean="0"/>
              <a:t> </a:t>
            </a:r>
            <a:r>
              <a:rPr lang="en-US" b="1" smtClean="0"/>
              <a:t>options</a:t>
            </a:r>
            <a:r>
              <a:rPr lang="en-US" b="1"/>
              <a:t>. As her insurance agent, use Table 19-3 to calculate the value of Evelyn’s</a:t>
            </a:r>
          </a:p>
          <a:p>
            <a:pPr marL="137160" indent="0">
              <a:buNone/>
            </a:pPr>
            <a:r>
              <a:rPr lang="id-ID" b="1"/>
              <a:t>three options.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1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67494"/>
            <a:ext cx="741682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13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Exercise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/>
              <a:t>Sarah Hurley purchased a $100,000 20-payment life insurance policy when she was </a:t>
            </a:r>
            <a:r>
              <a:rPr lang="en-US" smtClean="0"/>
              <a:t>20</a:t>
            </a:r>
            <a:r>
              <a:rPr lang="id-ID" smtClean="0"/>
              <a:t> </a:t>
            </a:r>
            <a:r>
              <a:rPr lang="en-US" smtClean="0"/>
              <a:t>years </a:t>
            </a:r>
            <a:r>
              <a:rPr lang="en-US"/>
              <a:t>old. She is now 30 years old and wants to investigate her nonforfeiture options. </a:t>
            </a:r>
            <a:r>
              <a:rPr lang="en-US" smtClean="0"/>
              <a:t>As</a:t>
            </a:r>
            <a:r>
              <a:rPr lang="id-ID" smtClean="0"/>
              <a:t> </a:t>
            </a:r>
            <a:r>
              <a:rPr lang="en-US" smtClean="0"/>
              <a:t>her </a:t>
            </a:r>
            <a:r>
              <a:rPr lang="en-US"/>
              <a:t>insurance agent, use Table 19-3 to determine the value of Sarah’s three options.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273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347614"/>
            <a:ext cx="7560840" cy="1371600"/>
          </a:xfrm>
        </p:spPr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contourClr>
                <a:schemeClr val="tx2">
                  <a:shade val="50000"/>
                </a:schemeClr>
              </a:contourClr>
            </a:sp3d>
          </a:bodyPr>
          <a:lstStyle/>
          <a:p>
            <a:r>
              <a:rPr lang="en-US" sz="2400">
                <a:solidFill>
                  <a:srgbClr val="FFFF00"/>
                </a:solidFill>
              </a:rPr>
              <a:t>CALCULATING THE AMOUNT OF LIFE </a:t>
            </a:r>
            <a:r>
              <a:rPr lang="en-US" sz="2400" smtClean="0">
                <a:solidFill>
                  <a:srgbClr val="FFFF00"/>
                </a:solidFill>
              </a:rPr>
              <a:t>INSURANCE</a:t>
            </a:r>
            <a:r>
              <a:rPr lang="id-ID" sz="2400" smtClean="0">
                <a:solidFill>
                  <a:srgbClr val="FFFF00"/>
                </a:solidFill>
              </a:rPr>
              <a:t> </a:t>
            </a:r>
            <a:r>
              <a:rPr lang="en-US" sz="2400" smtClean="0">
                <a:solidFill>
                  <a:srgbClr val="FFFF00"/>
                </a:solidFill>
              </a:rPr>
              <a:t>NEEDED </a:t>
            </a:r>
            <a:r>
              <a:rPr lang="en-US" sz="2400">
                <a:solidFill>
                  <a:srgbClr val="FFFF00"/>
                </a:solidFill>
              </a:rPr>
              <a:t>TO COVER DEPENDENTS’ INCOME SHORTFALL</a:t>
            </a:r>
            <a:endParaRPr lang="id-ID" sz="24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71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Shortfall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living expenses and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family in the event of the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insured; used as an indicator of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insurance to purchase.</a:t>
            </a: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078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6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46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666" cy="285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859782"/>
            <a:ext cx="9144000" cy="2283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5839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a3676a5e60153f6877e52336fb4576d11bad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</TotalTime>
  <Words>1088</Words>
  <Application>Microsoft Office PowerPoint</Application>
  <PresentationFormat>On-screen Show (16:9)</PresentationFormat>
  <Paragraphs>58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Apex</vt:lpstr>
      <vt:lpstr> risk 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</vt:lpstr>
      <vt:lpstr>Definition</vt:lpstr>
      <vt:lpstr>Definition</vt:lpstr>
      <vt:lpstr>Definition</vt:lpstr>
      <vt:lpstr>UNDERSTANDING LIFE INSURANCE AND CALCULATING TYPICAL PREMIUMS FOR VARIOUS TYPES OF POLICIES</vt:lpstr>
      <vt:lpstr>Definition</vt:lpstr>
      <vt:lpstr>Type of Life Insurance</vt:lpstr>
      <vt:lpstr>CALCULATING  THE VALUE OF VARIOUS NONFORFEITURE OPTIONS</vt:lpstr>
      <vt:lpstr>Calculating Premiums</vt:lpstr>
      <vt:lpstr>Description</vt:lpstr>
      <vt:lpstr>PowerPoint Presentation</vt:lpstr>
      <vt:lpstr>Premium Factor</vt:lpstr>
      <vt:lpstr>PowerPoint Presentation</vt:lpstr>
      <vt:lpstr>PowerPoint Presentation</vt:lpstr>
      <vt:lpstr>PowerPoint Presentation</vt:lpstr>
      <vt:lpstr>PowerPoint Presentation</vt:lpstr>
      <vt:lpstr>Description</vt:lpstr>
      <vt:lpstr>Definition</vt:lpstr>
      <vt:lpstr>Definition</vt:lpstr>
      <vt:lpstr>PowerPoint Presentation</vt:lpstr>
      <vt:lpstr>Table 19-3 illustrates typical nonforfeiture options per $1,000 of face value, for a policy issued to a woman at age 20.</vt:lpstr>
      <vt:lpstr>PowerPoint Presentation</vt:lpstr>
      <vt:lpstr>Example</vt:lpstr>
      <vt:lpstr>PowerPoint Presentation</vt:lpstr>
      <vt:lpstr>Exercise</vt:lpstr>
      <vt:lpstr>CALCULATING THE AMOUNT OF LIFE INSURANCE NEEDED TO COVER DEPENDENTS’ INCOME SHORTFALL</vt:lpstr>
      <vt:lpstr>Definition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Jary</cp:lastModifiedBy>
  <cp:revision>17</cp:revision>
  <dcterms:created xsi:type="dcterms:W3CDTF">2012-10-22T03:27:47Z</dcterms:created>
  <dcterms:modified xsi:type="dcterms:W3CDTF">2015-02-15T01:25:11Z</dcterms:modified>
</cp:coreProperties>
</file>