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43"/>
  </p:notesMasterIdLst>
  <p:handoutMasterIdLst>
    <p:handoutMasterId r:id="rId44"/>
  </p:handoutMasterIdLst>
  <p:sldIdLst>
    <p:sldId id="256" r:id="rId2"/>
    <p:sldId id="269" r:id="rId3"/>
    <p:sldId id="270" r:id="rId4"/>
    <p:sldId id="271" r:id="rId5"/>
    <p:sldId id="272" r:id="rId6"/>
    <p:sldId id="276" r:id="rId7"/>
    <p:sldId id="280" r:id="rId8"/>
    <p:sldId id="281" r:id="rId9"/>
    <p:sldId id="282" r:id="rId10"/>
    <p:sldId id="284" r:id="rId11"/>
    <p:sldId id="283" r:id="rId12"/>
    <p:sldId id="285" r:id="rId13"/>
    <p:sldId id="286" r:id="rId14"/>
    <p:sldId id="287" r:id="rId15"/>
    <p:sldId id="288" r:id="rId16"/>
    <p:sldId id="289" r:id="rId17"/>
    <p:sldId id="273" r:id="rId18"/>
    <p:sldId id="277" r:id="rId19"/>
    <p:sldId id="290" r:id="rId20"/>
    <p:sldId id="291" r:id="rId21"/>
    <p:sldId id="292" r:id="rId22"/>
    <p:sldId id="293" r:id="rId23"/>
    <p:sldId id="294" r:id="rId24"/>
    <p:sldId id="274" r:id="rId25"/>
    <p:sldId id="278" r:id="rId26"/>
    <p:sldId id="295" r:id="rId27"/>
    <p:sldId id="296" r:id="rId28"/>
    <p:sldId id="297" r:id="rId29"/>
    <p:sldId id="298" r:id="rId30"/>
    <p:sldId id="299" r:id="rId31"/>
    <p:sldId id="300" r:id="rId32"/>
    <p:sldId id="301" r:id="rId33"/>
    <p:sldId id="302" r:id="rId34"/>
    <p:sldId id="303" r:id="rId35"/>
    <p:sldId id="275" r:id="rId36"/>
    <p:sldId id="279" r:id="rId37"/>
    <p:sldId id="305" r:id="rId38"/>
    <p:sldId id="307" r:id="rId39"/>
    <p:sldId id="306" r:id="rId40"/>
    <p:sldId id="308" r:id="rId41"/>
    <p:sldId id="309" r:id="rId42"/>
  </p:sldIdLst>
  <p:sldSz cx="9144000" cy="5143500" type="screen16x9"/>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B90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02" y="-19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endParaRPr lang="id-ID"/>
          </a:p>
        </p:txBody>
      </p:sp>
      <p:sp>
        <p:nvSpPr>
          <p:cNvPr id="4" name="Footer Placeholder 3"/>
          <p:cNvSpPr>
            <a:spLocks noGrp="1"/>
          </p:cNvSpPr>
          <p:nvPr>
            <p:ph type="ftr" sz="quarter" idx="2"/>
          </p:nvPr>
        </p:nvSpPr>
        <p:spPr>
          <a:xfrm>
            <a:off x="0" y="9447216"/>
            <a:ext cx="2971800" cy="4968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9447216"/>
            <a:ext cx="2971800" cy="496887"/>
          </a:xfrm>
          <a:prstGeom prst="rect">
            <a:avLst/>
          </a:prstGeom>
        </p:spPr>
        <p:txBody>
          <a:bodyPr vert="horz" lIns="91440" tIns="45720" rIns="91440" bIns="45720" rtlCol="0" anchor="b"/>
          <a:lstStyle>
            <a:lvl1pPr algn="r">
              <a:defRPr sz="1200"/>
            </a:lvl1pPr>
          </a:lstStyle>
          <a:p>
            <a:fld id="{0E9638AB-3D43-4C3A-98EC-16E9FE95B2CB}" type="slidenum">
              <a:rPr lang="id-ID" smtClean="0"/>
              <a:t>‹#›</a:t>
            </a:fld>
            <a:endParaRPr lang="id-ID"/>
          </a:p>
        </p:txBody>
      </p:sp>
    </p:spTree>
    <p:extLst>
      <p:ext uri="{BB962C8B-B14F-4D97-AF65-F5344CB8AC3E}">
        <p14:creationId xmlns:p14="http://schemas.microsoft.com/office/powerpoint/2010/main" val="193670836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400"/>
            <a:ext cx="5486400" cy="44751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7213"/>
            <a:ext cx="2971800" cy="4968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7213"/>
            <a:ext cx="2971800" cy="496887"/>
          </a:xfrm>
          <a:prstGeom prst="rect">
            <a:avLst/>
          </a:prstGeom>
        </p:spPr>
        <p:txBody>
          <a:bodyPr vert="horz" lIns="91440" tIns="45720" rIns="91440" bIns="45720" rtlCol="0" anchor="b"/>
          <a:lstStyle>
            <a:lvl1pPr algn="r">
              <a:defRPr sz="1200"/>
            </a:lvl1pPr>
          </a:lstStyle>
          <a:p>
            <a:fld id="{973BC375-9FB7-485C-9F89-B1DCD5D5B700}" type="slidenum">
              <a:rPr lang="en-US" smtClean="0"/>
              <a:t>‹#›</a:t>
            </a:fld>
            <a:endParaRPr lang="en-US"/>
          </a:p>
        </p:txBody>
      </p:sp>
    </p:spTree>
    <p:extLst>
      <p:ext uri="{BB962C8B-B14F-4D97-AF65-F5344CB8AC3E}">
        <p14:creationId xmlns:p14="http://schemas.microsoft.com/office/powerpoint/2010/main" val="535244793"/>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2796120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this section, we address three important questions: What should you keep inside your company? What can you get from a partner? And what could (and should) you buy from a supplier? </a:t>
            </a:r>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2327744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3293" y="514351"/>
            <a:ext cx="7487707" cy="2228851"/>
          </a:xfrm>
        </p:spPr>
        <p:txBody>
          <a:bodyPr anchor="b">
            <a:normAutofit/>
          </a:bodyPr>
          <a:lstStyle>
            <a:lvl1pPr algn="l">
              <a:defRPr sz="3600"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13292" y="2882902"/>
            <a:ext cx="7487707" cy="1460500"/>
          </a:xfrm>
        </p:spPr>
        <p:txBody>
          <a:bodyPr anchor="t">
            <a:normAutofit/>
          </a:bodyPr>
          <a:lstStyle>
            <a:lvl1pPr marL="0" indent="0" algn="l">
              <a:buNone/>
              <a:defRPr sz="1600">
                <a:solidFill>
                  <a:schemeClr val="tx1"/>
                </a:solidFill>
              </a:defRPr>
            </a:lvl1pPr>
            <a:lvl2pPr marL="342843" indent="0" algn="ctr">
              <a:buNone/>
              <a:defRPr>
                <a:solidFill>
                  <a:schemeClr val="tx1">
                    <a:tint val="75000"/>
                  </a:schemeClr>
                </a:solidFill>
              </a:defRPr>
            </a:lvl2pPr>
            <a:lvl3pPr marL="685686" indent="0" algn="ctr">
              <a:buNone/>
              <a:defRPr>
                <a:solidFill>
                  <a:schemeClr val="tx1">
                    <a:tint val="75000"/>
                  </a:schemeClr>
                </a:solidFill>
              </a:defRPr>
            </a:lvl3pPr>
            <a:lvl4pPr marL="1028529" indent="0" algn="ctr">
              <a:buNone/>
              <a:defRPr>
                <a:solidFill>
                  <a:schemeClr val="tx1">
                    <a:tint val="75000"/>
                  </a:schemeClr>
                </a:solidFill>
              </a:defRPr>
            </a:lvl4pPr>
            <a:lvl5pPr marL="1371371" indent="0" algn="ctr">
              <a:buNone/>
              <a:defRPr>
                <a:solidFill>
                  <a:schemeClr val="tx1">
                    <a:tint val="75000"/>
                  </a:schemeClr>
                </a:solidFill>
              </a:defRPr>
            </a:lvl5pPr>
            <a:lvl6pPr marL="1714214" indent="0" algn="ctr">
              <a:buNone/>
              <a:defRPr>
                <a:solidFill>
                  <a:schemeClr val="tx1">
                    <a:tint val="75000"/>
                  </a:schemeClr>
                </a:solidFill>
              </a:defRPr>
            </a:lvl6pPr>
            <a:lvl7pPr marL="2057057" indent="0" algn="ctr">
              <a:buNone/>
              <a:defRPr>
                <a:solidFill>
                  <a:schemeClr val="tx1">
                    <a:tint val="75000"/>
                  </a:schemeClr>
                </a:solidFill>
              </a:defRPr>
            </a:lvl7pPr>
            <a:lvl8pPr marL="2399900" indent="0" algn="ctr">
              <a:buNone/>
              <a:defRPr>
                <a:solidFill>
                  <a:schemeClr val="tx1">
                    <a:tint val="75000"/>
                  </a:schemeClr>
                </a:solidFill>
              </a:defRPr>
            </a:lvl8pPr>
            <a:lvl9pPr marL="2742743" indent="0" algn="ctr">
              <a:buNone/>
              <a:defRPr>
                <a:solidFill>
                  <a:schemeClr val="tx1">
                    <a:tint val="75000"/>
                  </a:schemeClr>
                </a:solidFill>
              </a:defRPr>
            </a:lvl9pPr>
          </a:lstStyle>
          <a:p>
            <a:r>
              <a:rPr lang="en-US" smtClean="0"/>
              <a:t>Click to edit Master subtitle style</a:t>
            </a:r>
            <a:endParaRPr lang="en-US" dirty="0"/>
          </a:p>
        </p:txBody>
      </p:sp>
      <p:cxnSp>
        <p:nvCxnSpPr>
          <p:cNvPr id="16" name="Straight Connector 15"/>
          <p:cNvCxnSpPr/>
          <p:nvPr/>
        </p:nvCxnSpPr>
        <p:spPr>
          <a:xfrm flipH="1">
            <a:off x="6172617" y="6350"/>
            <a:ext cx="2858244" cy="28575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629400" y="68661"/>
            <a:ext cx="2514602" cy="257928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9000" y="171450"/>
            <a:ext cx="1905000" cy="191452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6863161" y="24210"/>
            <a:ext cx="2280841" cy="2324696"/>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514800" y="372171"/>
            <a:ext cx="1629199" cy="1628774"/>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26428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87556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3293" y="1504950"/>
            <a:ext cx="6402468" cy="1711200"/>
          </a:xfrm>
        </p:spPr>
        <p:txBody>
          <a:bodyPr anchor="b">
            <a:normAutofit/>
          </a:bodyPr>
          <a:lstStyle>
            <a:lvl1pPr algn="l">
              <a:defRPr sz="2700" b="1" cap="all"/>
            </a:lvl1pPr>
          </a:lstStyle>
          <a:p>
            <a:r>
              <a:rPr lang="en-US" smtClean="0"/>
              <a:t>Click to edit Master title style</a:t>
            </a:r>
            <a:endParaRPr lang="en-US"/>
          </a:p>
        </p:txBody>
      </p:sp>
      <p:sp>
        <p:nvSpPr>
          <p:cNvPr id="3" name="Text Placeholder 2"/>
          <p:cNvSpPr>
            <a:spLocks noGrp="1"/>
          </p:cNvSpPr>
          <p:nvPr>
            <p:ph type="body" idx="1"/>
          </p:nvPr>
        </p:nvSpPr>
        <p:spPr>
          <a:xfrm>
            <a:off x="513294" y="3371850"/>
            <a:ext cx="6402467" cy="1123950"/>
          </a:xfrm>
        </p:spPr>
        <p:txBody>
          <a:bodyPr anchor="t">
            <a:normAutofit/>
          </a:bodyPr>
          <a:lstStyle>
            <a:lvl1pPr marL="0" indent="0" algn="l">
              <a:buNone/>
              <a:defRPr sz="1300">
                <a:solidFill>
                  <a:schemeClr val="tx1"/>
                </a:solidFill>
              </a:defRPr>
            </a:lvl1pPr>
            <a:lvl2pPr marL="342843" indent="0">
              <a:buNone/>
              <a:defRPr sz="1300">
                <a:solidFill>
                  <a:schemeClr val="tx1">
                    <a:tint val="75000"/>
                  </a:schemeClr>
                </a:solidFill>
              </a:defRPr>
            </a:lvl2pPr>
            <a:lvl3pPr marL="685686" indent="0">
              <a:buNone/>
              <a:defRPr sz="1200">
                <a:solidFill>
                  <a:schemeClr val="tx1">
                    <a:tint val="75000"/>
                  </a:schemeClr>
                </a:solidFill>
              </a:defRPr>
            </a:lvl3pPr>
            <a:lvl4pPr marL="1028529" indent="0">
              <a:buNone/>
              <a:defRPr sz="1100">
                <a:solidFill>
                  <a:schemeClr val="tx1">
                    <a:tint val="75000"/>
                  </a:schemeClr>
                </a:solidFill>
              </a:defRPr>
            </a:lvl4pPr>
            <a:lvl5pPr marL="1371371" indent="0">
              <a:buNone/>
              <a:defRPr sz="1100">
                <a:solidFill>
                  <a:schemeClr val="tx1">
                    <a:tint val="75000"/>
                  </a:schemeClr>
                </a:solidFill>
              </a:defRPr>
            </a:lvl5pPr>
            <a:lvl6pPr marL="1714214" indent="0">
              <a:buNone/>
              <a:defRPr sz="1100">
                <a:solidFill>
                  <a:schemeClr val="tx1">
                    <a:tint val="75000"/>
                  </a:schemeClr>
                </a:solidFill>
              </a:defRPr>
            </a:lvl6pPr>
            <a:lvl7pPr marL="2057057" indent="0">
              <a:buNone/>
              <a:defRPr sz="1100">
                <a:solidFill>
                  <a:schemeClr val="tx1">
                    <a:tint val="75000"/>
                  </a:schemeClr>
                </a:solidFill>
              </a:defRPr>
            </a:lvl7pPr>
            <a:lvl8pPr marL="2399900" indent="0">
              <a:buNone/>
              <a:defRPr sz="1100">
                <a:solidFill>
                  <a:schemeClr val="tx1">
                    <a:tint val="75000"/>
                  </a:schemeClr>
                </a:solidFill>
              </a:defRPr>
            </a:lvl8pPr>
            <a:lvl9pPr marL="2742743" indent="0">
              <a:buNone/>
              <a:defRPr sz="1100">
                <a:solidFill>
                  <a:schemeClr val="tx1">
                    <a:tint val="75000"/>
                  </a:schemeClr>
                </a:solidFill>
              </a:defRPr>
            </a:lvl9pPr>
          </a:lstStyle>
          <a:p>
            <a:pPr lvl="0"/>
            <a:r>
              <a:rPr lang="en-US" smtClean="0"/>
              <a:t>Click to edit Master text styles</a:t>
            </a:r>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89479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3293" y="514352"/>
            <a:ext cx="3704206" cy="2711450"/>
          </a:xfrm>
        </p:spPr>
        <p:txBody>
          <a:bodyPr>
            <a:normAutofit/>
          </a:bodyPr>
          <a:lstStyle>
            <a:lvl1pPr>
              <a:defRPr sz="1300"/>
            </a:lvl1pPr>
            <a:lvl2pPr>
              <a:defRPr sz="1200"/>
            </a:lvl2pPr>
            <a:lvl3pPr>
              <a:defRPr sz="1100"/>
            </a:lvl3pPr>
            <a:lvl4pPr>
              <a:defRPr sz="900"/>
            </a:lvl4pPr>
            <a:lvl5pPr>
              <a:defRPr sz="9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57236" y="514351"/>
            <a:ext cx="3701823" cy="2711450"/>
          </a:xfrm>
        </p:spPr>
        <p:txBody>
          <a:bodyPr>
            <a:normAutofit/>
          </a:bodyPr>
          <a:lstStyle>
            <a:lvl1pPr>
              <a:defRPr sz="1300"/>
            </a:lvl1pPr>
            <a:lvl2pPr>
              <a:defRPr sz="1200"/>
            </a:lvl2pPr>
            <a:lvl3pPr>
              <a:defRPr sz="1100"/>
            </a:lvl3pPr>
            <a:lvl4pPr>
              <a:defRPr sz="900"/>
            </a:lvl4pPr>
            <a:lvl5pPr>
              <a:defRPr sz="9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6" name="Footer Placeholder 5"/>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7" name="Slide Number Placeholder 6"/>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59592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29251" y="514350"/>
            <a:ext cx="3488249" cy="432197"/>
          </a:xfrm>
        </p:spPr>
        <p:txBody>
          <a:bodyPr anchor="b">
            <a:noAutofit/>
          </a:bodyPr>
          <a:lstStyle>
            <a:lvl1pPr marL="0" indent="0">
              <a:buNone/>
              <a:defRPr sz="2100" b="0">
                <a:solidFill>
                  <a:schemeClr val="tx1"/>
                </a:solidFill>
              </a:defRPr>
            </a:lvl1pPr>
            <a:lvl2pPr marL="342843" indent="0">
              <a:buNone/>
              <a:defRPr sz="1500" b="1"/>
            </a:lvl2pPr>
            <a:lvl3pPr marL="685686" indent="0">
              <a:buNone/>
              <a:defRPr sz="1300" b="1"/>
            </a:lvl3pPr>
            <a:lvl4pPr marL="1028529" indent="0">
              <a:buNone/>
              <a:defRPr sz="1200" b="1"/>
            </a:lvl4pPr>
            <a:lvl5pPr marL="1371371" indent="0">
              <a:buNone/>
              <a:defRPr sz="1200" b="1"/>
            </a:lvl5pPr>
            <a:lvl6pPr marL="1714214" indent="0">
              <a:buNone/>
              <a:defRPr sz="1200" b="1"/>
            </a:lvl6pPr>
            <a:lvl7pPr marL="2057057" indent="0">
              <a:buNone/>
              <a:defRPr sz="1200" b="1"/>
            </a:lvl7pPr>
            <a:lvl8pPr marL="2399900" indent="0">
              <a:buNone/>
              <a:defRPr sz="1200" b="1"/>
            </a:lvl8pPr>
            <a:lvl9pPr marL="2742743"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513293" y="952897"/>
            <a:ext cx="3704206" cy="2272904"/>
          </a:xfrm>
        </p:spPr>
        <p:txBody>
          <a:bodyPr anchor="t">
            <a:normAutofit/>
          </a:bodyPr>
          <a:lstStyle>
            <a:lvl1pPr>
              <a:defRPr sz="1300"/>
            </a:lvl1pPr>
            <a:lvl2pPr>
              <a:defRPr sz="1200"/>
            </a:lvl2pPr>
            <a:lvl3pPr>
              <a:defRPr sz="1100"/>
            </a:lvl3pPr>
            <a:lvl4pPr>
              <a:defRPr sz="900"/>
            </a:lvl4pPr>
            <a:lvl5pPr>
              <a:defRPr sz="9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60488" y="514350"/>
            <a:ext cx="3499762" cy="432197"/>
          </a:xfrm>
        </p:spPr>
        <p:txBody>
          <a:bodyPr anchor="b">
            <a:noAutofit/>
          </a:bodyPr>
          <a:lstStyle>
            <a:lvl1pPr marL="0" indent="0">
              <a:buNone/>
              <a:defRPr sz="2100" b="0">
                <a:solidFill>
                  <a:schemeClr val="tx1"/>
                </a:solidFill>
              </a:defRPr>
            </a:lvl1pPr>
            <a:lvl2pPr marL="342843" indent="0">
              <a:buNone/>
              <a:defRPr sz="1500" b="1"/>
            </a:lvl2pPr>
            <a:lvl3pPr marL="685686" indent="0">
              <a:buNone/>
              <a:defRPr sz="1300" b="1"/>
            </a:lvl3pPr>
            <a:lvl4pPr marL="1028529" indent="0">
              <a:buNone/>
              <a:defRPr sz="1200" b="1"/>
            </a:lvl4pPr>
            <a:lvl5pPr marL="1371371" indent="0">
              <a:buNone/>
              <a:defRPr sz="1200" b="1"/>
            </a:lvl5pPr>
            <a:lvl6pPr marL="1714214" indent="0">
              <a:buNone/>
              <a:defRPr sz="1200" b="1"/>
            </a:lvl6pPr>
            <a:lvl7pPr marL="2057057" indent="0">
              <a:buNone/>
              <a:defRPr sz="1200" b="1"/>
            </a:lvl7pPr>
            <a:lvl8pPr marL="2399900" indent="0">
              <a:buNone/>
              <a:defRPr sz="1200" b="1"/>
            </a:lvl8pPr>
            <a:lvl9pPr marL="2742743"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356043" y="946546"/>
            <a:ext cx="3697854" cy="2272904"/>
          </a:xfrm>
        </p:spPr>
        <p:txBody>
          <a:bodyPr anchor="t">
            <a:normAutofit/>
          </a:bodyPr>
          <a:lstStyle>
            <a:lvl1pPr>
              <a:defRPr sz="1300"/>
            </a:lvl1pPr>
            <a:lvl2pPr>
              <a:defRPr sz="1200"/>
            </a:lvl2pPr>
            <a:lvl3pPr>
              <a:defRPr sz="1100"/>
            </a:lvl3pPr>
            <a:lvl4pPr>
              <a:defRPr sz="900"/>
            </a:lvl4pPr>
            <a:lvl5pPr>
              <a:defRPr sz="9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8" name="Footer Placeholder 7"/>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9" name="Slide Number Placeholder 8"/>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cxnSp>
        <p:nvCxnSpPr>
          <p:cNvPr id="10" name="Straight Connector 9"/>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00164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4" name="Footer Placeholder 3"/>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5" name="Slide Number Placeholder 4"/>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cxnSp>
        <p:nvCxnSpPr>
          <p:cNvPr id="6" name="Straight Connector 5"/>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316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3" name="Footer Placeholder 2"/>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4" name="Slide Number Placeholder 3"/>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cxnSp>
        <p:nvCxnSpPr>
          <p:cNvPr id="5" name="Straight Connector 4"/>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35104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15143" y="514350"/>
            <a:ext cx="2743915" cy="1028700"/>
          </a:xfrm>
        </p:spPr>
        <p:txBody>
          <a:bodyPr anchor="b">
            <a:normAutofit/>
          </a:bodyPr>
          <a:lstStyle>
            <a:lvl1pPr algn="l">
              <a:defRPr sz="1800" b="0"/>
            </a:lvl1pPr>
          </a:lstStyle>
          <a:p>
            <a:r>
              <a:rPr lang="en-US" smtClean="0"/>
              <a:t>Click to edit Master title style</a:t>
            </a:r>
            <a:endParaRPr lang="en-US"/>
          </a:p>
        </p:txBody>
      </p:sp>
      <p:sp>
        <p:nvSpPr>
          <p:cNvPr id="3" name="Content Placeholder 2"/>
          <p:cNvSpPr>
            <a:spLocks noGrp="1"/>
          </p:cNvSpPr>
          <p:nvPr>
            <p:ph idx="1"/>
          </p:nvPr>
        </p:nvSpPr>
        <p:spPr>
          <a:xfrm>
            <a:off x="513294" y="514350"/>
            <a:ext cx="4458862" cy="3981450"/>
          </a:xfrm>
        </p:spPr>
        <p:txBody>
          <a:bodyPr anchor="ctr">
            <a:normAutofit/>
          </a:bodyPr>
          <a:lstStyle>
            <a:lvl1pPr>
              <a:defRPr sz="1500"/>
            </a:lvl1pPr>
            <a:lvl2pPr>
              <a:defRPr sz="1300"/>
            </a:lvl2pPr>
            <a:lvl3pPr>
              <a:defRPr sz="1200"/>
            </a:lvl3pPr>
            <a:lvl4pPr>
              <a:defRPr sz="1100"/>
            </a:lvl4pPr>
            <a:lvl5pPr>
              <a:defRPr sz="11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15143" y="1657351"/>
            <a:ext cx="2743915" cy="1568450"/>
          </a:xfrm>
        </p:spPr>
        <p:txBody>
          <a:bodyPr anchor="t">
            <a:normAutofit/>
          </a:bodyPr>
          <a:lstStyle>
            <a:lvl1pPr marL="0" indent="0">
              <a:buNone/>
              <a:defRPr sz="1200"/>
            </a:lvl1pPr>
            <a:lvl2pPr marL="342843" indent="0">
              <a:buNone/>
              <a:defRPr sz="900"/>
            </a:lvl2pPr>
            <a:lvl3pPr marL="685686" indent="0">
              <a:buNone/>
              <a:defRPr sz="800"/>
            </a:lvl3pPr>
            <a:lvl4pPr marL="1028529" indent="0">
              <a:buNone/>
              <a:defRPr sz="700"/>
            </a:lvl4pPr>
            <a:lvl5pPr marL="1371371" indent="0">
              <a:buNone/>
              <a:defRPr sz="700"/>
            </a:lvl5pPr>
            <a:lvl6pPr marL="1714214" indent="0">
              <a:buNone/>
              <a:defRPr sz="700"/>
            </a:lvl6pPr>
            <a:lvl7pPr marL="2057057" indent="0">
              <a:buNone/>
              <a:defRPr sz="700"/>
            </a:lvl7pPr>
            <a:lvl8pPr marL="2399900" indent="0">
              <a:buNone/>
              <a:defRPr sz="700"/>
            </a:lvl8pPr>
            <a:lvl9pPr marL="2742743" indent="0">
              <a:buNone/>
              <a:defRPr sz="700"/>
            </a:lvl9pPr>
          </a:lstStyle>
          <a:p>
            <a:pPr lvl="0"/>
            <a:r>
              <a:rPr lang="en-US" smtClean="0"/>
              <a:t>Click to edit Master text styles</a:t>
            </a:r>
          </a:p>
        </p:txBody>
      </p:sp>
      <p:sp>
        <p:nvSpPr>
          <p:cNvPr id="5" name="Date Placeholder 4"/>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6" name="Footer Placeholder 5"/>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7" name="Slide Number Placeholder 6"/>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76833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43032" y="1085850"/>
            <a:ext cx="4516026" cy="857250"/>
          </a:xfrm>
        </p:spPr>
        <p:txBody>
          <a:bodyPr anchor="b">
            <a:normAutofit/>
          </a:bodyPr>
          <a:lstStyle>
            <a:lvl1pPr algn="l">
              <a:defRPr sz="2100" b="0"/>
            </a:lvl1pPr>
          </a:lstStyle>
          <a:p>
            <a:r>
              <a:rPr lang="en-US" smtClean="0"/>
              <a:t>Click to edit Master title style</a:t>
            </a:r>
            <a:endParaRPr lang="en-US"/>
          </a:p>
        </p:txBody>
      </p:sp>
      <p:sp>
        <p:nvSpPr>
          <p:cNvPr id="4" name="Text Placeholder 3"/>
          <p:cNvSpPr>
            <a:spLocks noGrp="1"/>
          </p:cNvSpPr>
          <p:nvPr>
            <p:ph type="body" sz="half" idx="2"/>
          </p:nvPr>
        </p:nvSpPr>
        <p:spPr>
          <a:xfrm>
            <a:off x="3543032" y="2082801"/>
            <a:ext cx="4517217" cy="1536700"/>
          </a:xfrm>
        </p:spPr>
        <p:txBody>
          <a:bodyPr anchor="t">
            <a:normAutofit/>
          </a:bodyPr>
          <a:lstStyle>
            <a:lvl1pPr marL="0" indent="0">
              <a:buNone/>
              <a:defRPr sz="1300"/>
            </a:lvl1pPr>
            <a:lvl2pPr marL="342843" indent="0">
              <a:buNone/>
              <a:defRPr sz="900"/>
            </a:lvl2pPr>
            <a:lvl3pPr marL="685686" indent="0">
              <a:buNone/>
              <a:defRPr sz="800"/>
            </a:lvl3pPr>
            <a:lvl4pPr marL="1028529" indent="0">
              <a:buNone/>
              <a:defRPr sz="700"/>
            </a:lvl4pPr>
            <a:lvl5pPr marL="1371371" indent="0">
              <a:buNone/>
              <a:defRPr sz="700"/>
            </a:lvl5pPr>
            <a:lvl6pPr marL="1714214" indent="0">
              <a:buNone/>
              <a:defRPr sz="700"/>
            </a:lvl6pPr>
            <a:lvl7pPr marL="2057057" indent="0">
              <a:buNone/>
              <a:defRPr sz="700"/>
            </a:lvl7pPr>
            <a:lvl8pPr marL="2399900" indent="0">
              <a:buNone/>
              <a:defRPr sz="700"/>
            </a:lvl8pPr>
            <a:lvl9pPr marL="2742743" indent="0">
              <a:buNone/>
              <a:defRPr sz="700"/>
            </a:lvl9pPr>
          </a:lstStyle>
          <a:p>
            <a:pPr lvl="0"/>
            <a:r>
              <a:rPr lang="en-US" smtClean="0"/>
              <a:t>Click to edit Master text styles</a:t>
            </a:r>
          </a:p>
        </p:txBody>
      </p:sp>
      <p:sp>
        <p:nvSpPr>
          <p:cNvPr id="5" name="Date Placeholder 4"/>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6" name="Footer Placeholder 5"/>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7" name="Slide Number Placeholder 6"/>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sp>
        <p:nvSpPr>
          <p:cNvPr id="14" name="Picture Placeholder 2"/>
          <p:cNvSpPr>
            <a:spLocks noGrp="1"/>
          </p:cNvSpPr>
          <p:nvPr>
            <p:ph type="pic" idx="1"/>
          </p:nvPr>
        </p:nvSpPr>
        <p:spPr>
          <a:xfrm>
            <a:off x="741952" y="685800"/>
            <a:ext cx="2461371" cy="3429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200"/>
            </a:lvl1pPr>
            <a:lvl2pPr marL="342843" indent="0">
              <a:buNone/>
              <a:defRPr sz="2100"/>
            </a:lvl2pPr>
            <a:lvl3pPr marL="685686" indent="0">
              <a:buNone/>
              <a:defRPr sz="1800"/>
            </a:lvl3pPr>
            <a:lvl4pPr marL="1028529" indent="0">
              <a:buNone/>
              <a:defRPr sz="1500"/>
            </a:lvl4pPr>
            <a:lvl5pPr marL="1371371" indent="0">
              <a:buNone/>
              <a:defRPr sz="1500"/>
            </a:lvl5pPr>
            <a:lvl6pPr marL="1714214" indent="0">
              <a:buNone/>
              <a:defRPr sz="1500"/>
            </a:lvl6pPr>
            <a:lvl7pPr marL="2057057" indent="0">
              <a:buNone/>
              <a:defRPr sz="1500"/>
            </a:lvl7pPr>
            <a:lvl8pPr marL="2399900" indent="0">
              <a:buNone/>
              <a:defRPr sz="1500"/>
            </a:lvl8pPr>
            <a:lvl9pPr marL="2742743" indent="0">
              <a:buNone/>
              <a:defRPr sz="1500"/>
            </a:lvl9pPr>
          </a:lstStyle>
          <a:p>
            <a:r>
              <a:rPr lang="en-US" smtClean="0"/>
              <a:t>Click icon to add picture</a:t>
            </a:r>
            <a:endParaRPr lang="en-US"/>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07879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7430245" y="4629152"/>
            <a:ext cx="1200463" cy="273844"/>
          </a:xfrm>
          <a:prstGeom prst="rect">
            <a:avLst/>
          </a:prstGeom>
        </p:spPr>
        <p:txBody>
          <a:bodyPr/>
          <a:lstStyle/>
          <a:p>
            <a:pPr eaLnBrk="1" latinLnBrk="0" hangingPunct="1"/>
            <a:endParaRPr lang="en-US">
              <a:solidFill>
                <a:schemeClr val="tx1">
                  <a:shade val="50000"/>
                </a:schemeClr>
              </a:solidFill>
            </a:endParaRPr>
          </a:p>
        </p:txBody>
      </p:sp>
      <p:sp>
        <p:nvSpPr>
          <p:cNvPr id="4" name="Footer Placeholder 3"/>
          <p:cNvSpPr>
            <a:spLocks noGrp="1"/>
          </p:cNvSpPr>
          <p:nvPr>
            <p:ph type="ftr" sz="quarter" idx="11"/>
          </p:nvPr>
        </p:nvSpPr>
        <p:spPr>
          <a:xfrm>
            <a:off x="513293" y="4629152"/>
            <a:ext cx="5659324" cy="273844"/>
          </a:xfrm>
          <a:prstGeom prst="rect">
            <a:avLst/>
          </a:prstGeom>
        </p:spPr>
        <p:txBody>
          <a:bodyPr/>
          <a:lstStyle/>
          <a:p>
            <a:endParaRPr kumimoji="0" lang="en-US">
              <a:solidFill>
                <a:schemeClr val="tx1">
                  <a:shade val="50000"/>
                </a:schemeClr>
              </a:solidFill>
            </a:endParaRPr>
          </a:p>
        </p:txBody>
      </p:sp>
      <p:sp>
        <p:nvSpPr>
          <p:cNvPr id="5" name="Slide Number Placeholder 4"/>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cxnSp>
        <p:nvCxnSpPr>
          <p:cNvPr id="6" name="Straight Connector 5"/>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685980" y="2882900"/>
            <a:ext cx="6229780" cy="342900"/>
          </a:xfrm>
        </p:spPr>
        <p:txBody>
          <a:bodyPr anchor="t">
            <a:normAutofit/>
          </a:bodyPr>
          <a:lstStyle>
            <a:lvl1pPr marL="0" indent="0">
              <a:buFontTx/>
              <a:buNone/>
              <a:defRPr sz="1200"/>
            </a:lvl1pPr>
            <a:lvl2pPr marL="342843" indent="0">
              <a:buFontTx/>
              <a:buNone/>
              <a:defRPr/>
            </a:lvl2pPr>
            <a:lvl3pPr marL="685686" indent="0">
              <a:buFontTx/>
              <a:buNone/>
              <a:defRPr/>
            </a:lvl3pPr>
            <a:lvl4pPr marL="1028529" indent="0">
              <a:buFontTx/>
              <a:buNone/>
              <a:defRPr/>
            </a:lvl4pPr>
            <a:lvl5pPr marL="1371371"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514484" y="400050"/>
            <a:ext cx="8116223" cy="234315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200"/>
            </a:lvl1pPr>
            <a:lvl2pPr marL="342843" indent="0">
              <a:buNone/>
              <a:defRPr sz="2100"/>
            </a:lvl2pPr>
            <a:lvl3pPr marL="685686" indent="0">
              <a:buNone/>
              <a:defRPr sz="1800"/>
            </a:lvl3pPr>
            <a:lvl4pPr marL="1028529" indent="0">
              <a:buNone/>
              <a:defRPr sz="1500"/>
            </a:lvl4pPr>
            <a:lvl5pPr marL="1371371" indent="0">
              <a:buNone/>
              <a:defRPr sz="1500"/>
            </a:lvl5pPr>
            <a:lvl6pPr marL="1714214" indent="0">
              <a:buNone/>
              <a:defRPr sz="1500"/>
            </a:lvl6pPr>
            <a:lvl7pPr marL="2057057" indent="0">
              <a:buNone/>
              <a:defRPr sz="1500"/>
            </a:lvl7pPr>
            <a:lvl8pPr marL="2399900" indent="0">
              <a:buNone/>
              <a:defRPr sz="1500"/>
            </a:lvl8pPr>
            <a:lvl9pPr marL="2742743" indent="0">
              <a:buNone/>
              <a:defRPr sz="1500"/>
            </a:lvl9pPr>
          </a:lstStyle>
          <a:p>
            <a:r>
              <a:rPr lang="en-US" smtClean="0"/>
              <a:t>Click icon to add picture</a:t>
            </a:r>
            <a:endParaRPr lang="en-US" dirty="0"/>
          </a:p>
        </p:txBody>
      </p:sp>
    </p:spTree>
    <p:extLst>
      <p:ext uri="{BB962C8B-B14F-4D97-AF65-F5344CB8AC3E}">
        <p14:creationId xmlns:p14="http://schemas.microsoft.com/office/powerpoint/2010/main" val="42927891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3293" y="514350"/>
            <a:ext cx="7545765" cy="2057400"/>
          </a:xfrm>
        </p:spPr>
        <p:txBody>
          <a:bodyPr anchor="ctr">
            <a:normAutofit/>
          </a:bodyPr>
          <a:lstStyle>
            <a:lvl1pPr algn="l">
              <a:defRPr sz="2400" b="0" cap="all"/>
            </a:lvl1pPr>
          </a:lstStyle>
          <a:p>
            <a:r>
              <a:rPr lang="en-US" smtClean="0"/>
              <a:t>Click to edit Master title style</a:t>
            </a:r>
            <a:endParaRPr lang="en-US"/>
          </a:p>
        </p:txBody>
      </p:sp>
      <p:sp>
        <p:nvSpPr>
          <p:cNvPr id="3" name="Text Placeholder 2"/>
          <p:cNvSpPr>
            <a:spLocks noGrp="1"/>
          </p:cNvSpPr>
          <p:nvPr>
            <p:ph type="body" idx="1"/>
          </p:nvPr>
        </p:nvSpPr>
        <p:spPr>
          <a:xfrm>
            <a:off x="513292" y="3086100"/>
            <a:ext cx="6403659" cy="1409700"/>
          </a:xfrm>
        </p:spPr>
        <p:txBody>
          <a:bodyPr anchor="ctr">
            <a:normAutofit/>
          </a:bodyPr>
          <a:lstStyle>
            <a:lvl1pPr marL="0" indent="0" algn="l">
              <a:buNone/>
              <a:defRPr sz="1500">
                <a:solidFill>
                  <a:schemeClr val="tx1"/>
                </a:solidFill>
              </a:defRPr>
            </a:lvl1pPr>
            <a:lvl2pPr marL="342843" indent="0">
              <a:buNone/>
              <a:defRPr sz="1300">
                <a:solidFill>
                  <a:schemeClr val="tx1">
                    <a:tint val="75000"/>
                  </a:schemeClr>
                </a:solidFill>
              </a:defRPr>
            </a:lvl2pPr>
            <a:lvl3pPr marL="685686" indent="0">
              <a:buNone/>
              <a:defRPr sz="1200">
                <a:solidFill>
                  <a:schemeClr val="tx1">
                    <a:tint val="75000"/>
                  </a:schemeClr>
                </a:solidFill>
              </a:defRPr>
            </a:lvl3pPr>
            <a:lvl4pPr marL="1028529" indent="0">
              <a:buNone/>
              <a:defRPr sz="1100">
                <a:solidFill>
                  <a:schemeClr val="tx1">
                    <a:tint val="75000"/>
                  </a:schemeClr>
                </a:solidFill>
              </a:defRPr>
            </a:lvl4pPr>
            <a:lvl5pPr marL="1371371" indent="0">
              <a:buNone/>
              <a:defRPr sz="1100">
                <a:solidFill>
                  <a:schemeClr val="tx1">
                    <a:tint val="75000"/>
                  </a:schemeClr>
                </a:solidFill>
              </a:defRPr>
            </a:lvl5pPr>
            <a:lvl6pPr marL="1714214" indent="0">
              <a:buNone/>
              <a:defRPr sz="1100">
                <a:solidFill>
                  <a:schemeClr val="tx1">
                    <a:tint val="75000"/>
                  </a:schemeClr>
                </a:solidFill>
              </a:defRPr>
            </a:lvl6pPr>
            <a:lvl7pPr marL="2057057" indent="0">
              <a:buNone/>
              <a:defRPr sz="1100">
                <a:solidFill>
                  <a:schemeClr val="tx1">
                    <a:tint val="75000"/>
                  </a:schemeClr>
                </a:solidFill>
              </a:defRPr>
            </a:lvl7pPr>
            <a:lvl8pPr marL="2399900" indent="0">
              <a:buNone/>
              <a:defRPr sz="1100">
                <a:solidFill>
                  <a:schemeClr val="tx1">
                    <a:tint val="75000"/>
                  </a:schemeClr>
                </a:solidFill>
              </a:defRPr>
            </a:lvl8pPr>
            <a:lvl9pPr marL="2742743"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4629152"/>
            <a:ext cx="1200463" cy="273844"/>
          </a:xfrm>
          <a:prstGeom prst="rect">
            <a:avLst/>
          </a:prstGeom>
        </p:spPr>
        <p:txBody>
          <a:bodyPr/>
          <a:lstStyle/>
          <a:p>
            <a:pPr eaLnBrk="1" latinLnBrk="0" hangingPunct="1"/>
            <a:endParaRPr lang="en-US">
              <a:solidFill>
                <a:schemeClr val="tx1">
                  <a:shade val="50000"/>
                </a:schemeClr>
              </a:solidFill>
            </a:endParaRPr>
          </a:p>
        </p:txBody>
      </p:sp>
      <p:sp>
        <p:nvSpPr>
          <p:cNvPr id="5" name="Footer Placeholder 4"/>
          <p:cNvSpPr>
            <a:spLocks noGrp="1"/>
          </p:cNvSpPr>
          <p:nvPr>
            <p:ph type="ftr" sz="quarter" idx="11"/>
          </p:nvPr>
        </p:nvSpPr>
        <p:spPr>
          <a:xfrm>
            <a:off x="513293" y="4629152"/>
            <a:ext cx="5659324" cy="273844"/>
          </a:xfrm>
          <a:prstGeom prst="rect">
            <a:avLst/>
          </a:prstGeom>
        </p:spPr>
        <p:txBody>
          <a:bodyPr/>
          <a:lstStyle/>
          <a:p>
            <a:endParaRPr kumimoji="0" lang="en-US">
              <a:solidFill>
                <a:schemeClr val="tx1">
                  <a:shade val="50000"/>
                </a:schemeClr>
              </a:solidFill>
            </a:endParaRPr>
          </a:p>
        </p:txBody>
      </p:sp>
      <p:sp>
        <p:nvSpPr>
          <p:cNvPr id="6" name="Slide Number Placeholder 5"/>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cxnSp>
        <p:nvCxnSpPr>
          <p:cNvPr id="17" name="Straight Connector 1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0538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2" y="514350"/>
            <a:ext cx="6859787"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3294" y="3225802"/>
            <a:ext cx="6402467" cy="1263649"/>
          </a:xfrm>
        </p:spPr>
        <p:txBody>
          <a:bodyPr anchor="ctr">
            <a:normAutofit/>
          </a:bodyPr>
          <a:lstStyle>
            <a:lvl1pPr marL="0" indent="0" algn="l">
              <a:buNone/>
              <a:defRPr sz="1500">
                <a:solidFill>
                  <a:schemeClr val="tx1"/>
                </a:solidFill>
              </a:defRPr>
            </a:lvl1pPr>
            <a:lvl2pPr marL="342843" indent="0">
              <a:buNone/>
              <a:defRPr sz="1300">
                <a:solidFill>
                  <a:schemeClr val="tx1">
                    <a:tint val="75000"/>
                  </a:schemeClr>
                </a:solidFill>
              </a:defRPr>
            </a:lvl2pPr>
            <a:lvl3pPr marL="685686" indent="0">
              <a:buNone/>
              <a:defRPr sz="1200">
                <a:solidFill>
                  <a:schemeClr val="tx1">
                    <a:tint val="75000"/>
                  </a:schemeClr>
                </a:solidFill>
              </a:defRPr>
            </a:lvl3pPr>
            <a:lvl4pPr marL="1028529" indent="0">
              <a:buNone/>
              <a:defRPr sz="1100">
                <a:solidFill>
                  <a:schemeClr val="tx1">
                    <a:tint val="75000"/>
                  </a:schemeClr>
                </a:solidFill>
              </a:defRPr>
            </a:lvl4pPr>
            <a:lvl5pPr marL="1371371" indent="0">
              <a:buNone/>
              <a:defRPr sz="1100">
                <a:solidFill>
                  <a:schemeClr val="tx1">
                    <a:tint val="75000"/>
                  </a:schemeClr>
                </a:solidFill>
              </a:defRPr>
            </a:lvl5pPr>
            <a:lvl6pPr marL="1714214" indent="0">
              <a:buNone/>
              <a:defRPr sz="1100">
                <a:solidFill>
                  <a:schemeClr val="tx1">
                    <a:tint val="75000"/>
                  </a:schemeClr>
                </a:solidFill>
              </a:defRPr>
            </a:lvl6pPr>
            <a:lvl7pPr marL="2057057" indent="0">
              <a:buNone/>
              <a:defRPr sz="1100">
                <a:solidFill>
                  <a:schemeClr val="tx1">
                    <a:tint val="75000"/>
                  </a:schemeClr>
                </a:solidFill>
              </a:defRPr>
            </a:lvl7pPr>
            <a:lvl8pPr marL="2399900" indent="0">
              <a:buNone/>
              <a:defRPr sz="1100">
                <a:solidFill>
                  <a:schemeClr val="tx1">
                    <a:tint val="75000"/>
                  </a:schemeClr>
                </a:solidFill>
              </a:defRPr>
            </a:lvl8pPr>
            <a:lvl9pPr marL="2742743"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4629152"/>
            <a:ext cx="1200463" cy="273844"/>
          </a:xfrm>
          <a:prstGeom prst="rect">
            <a:avLst/>
          </a:prstGeom>
        </p:spPr>
        <p:txBody>
          <a:bodyPr/>
          <a:lstStyle/>
          <a:p>
            <a:pPr eaLnBrk="1" latinLnBrk="0" hangingPunct="1"/>
            <a:endParaRPr lang="en-US">
              <a:solidFill>
                <a:schemeClr val="tx1">
                  <a:shade val="50000"/>
                </a:schemeClr>
              </a:solidFill>
            </a:endParaRPr>
          </a:p>
        </p:txBody>
      </p:sp>
      <p:sp>
        <p:nvSpPr>
          <p:cNvPr id="5" name="Footer Placeholder 4"/>
          <p:cNvSpPr>
            <a:spLocks noGrp="1"/>
          </p:cNvSpPr>
          <p:nvPr>
            <p:ph type="ftr" sz="quarter" idx="11"/>
          </p:nvPr>
        </p:nvSpPr>
        <p:spPr>
          <a:xfrm>
            <a:off x="513293" y="4629152"/>
            <a:ext cx="5659324" cy="273844"/>
          </a:xfrm>
          <a:prstGeom prst="rect">
            <a:avLst/>
          </a:prstGeom>
        </p:spPr>
        <p:txBody>
          <a:bodyPr/>
          <a:lstStyle/>
          <a:p>
            <a:endParaRPr kumimoji="0" lang="en-US">
              <a:solidFill>
                <a:schemeClr val="tx1">
                  <a:shade val="50000"/>
                </a:schemeClr>
              </a:solidFill>
            </a:endParaRPr>
          </a:p>
        </p:txBody>
      </p:sp>
      <p:sp>
        <p:nvSpPr>
          <p:cNvPr id="6" name="Slide Number Placeholder 5"/>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
        <p:nvSpPr>
          <p:cNvPr id="10" name="Text Placeholder 9"/>
          <p:cNvSpPr>
            <a:spLocks noGrp="1"/>
          </p:cNvSpPr>
          <p:nvPr>
            <p:ph type="body" sz="quarter" idx="13"/>
          </p:nvPr>
        </p:nvSpPr>
        <p:spPr>
          <a:xfrm>
            <a:off x="1084942" y="2571750"/>
            <a:ext cx="6402467" cy="285750"/>
          </a:xfrm>
        </p:spPr>
        <p:txBody>
          <a:bodyPr anchor="ctr"/>
          <a:lstStyle>
            <a:lvl1pPr marL="0" indent="0">
              <a:buFontTx/>
              <a:buNone/>
              <a:defRPr/>
            </a:lvl1pPr>
            <a:lvl2pPr marL="342843" indent="0">
              <a:buFontTx/>
              <a:buNone/>
              <a:defRPr/>
            </a:lvl2pPr>
            <a:lvl3pPr marL="685686" indent="0">
              <a:buFontTx/>
              <a:buNone/>
              <a:defRPr/>
            </a:lvl3pPr>
            <a:lvl4pPr marL="1028529" indent="0">
              <a:buFontTx/>
              <a:buNone/>
              <a:defRPr/>
            </a:lvl4pPr>
            <a:lvl5pPr marL="1371371" indent="0">
              <a:buFontTx/>
              <a:buNone/>
              <a:defRPr/>
            </a:lvl5pPr>
          </a:lstStyle>
          <a:p>
            <a:pPr lvl="0"/>
            <a:r>
              <a:rPr lang="en-US" smtClean="0"/>
              <a:t>Click to edit Master text styles</a:t>
            </a:r>
          </a:p>
        </p:txBody>
      </p:sp>
      <p:sp>
        <p:nvSpPr>
          <p:cNvPr id="14" name="TextBox 13"/>
          <p:cNvSpPr txBox="1"/>
          <p:nvPr/>
        </p:nvSpPr>
        <p:spPr>
          <a:xfrm>
            <a:off x="398963" y="609167"/>
            <a:ext cx="457319" cy="438582"/>
          </a:xfrm>
          <a:prstGeom prst="rect">
            <a:avLst/>
          </a:prstGeom>
        </p:spPr>
        <p:txBody>
          <a:bodyPr vert="horz" lIns="68571" tIns="34286" rIns="68571" bIns="3428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smtClean="0">
                <a:solidFill>
                  <a:schemeClr val="tx1"/>
                </a:solidFill>
                <a:effectLst/>
              </a:rPr>
              <a:t>“</a:t>
            </a:r>
            <a:endParaRPr lang="en-US" sz="6000" dirty="0">
              <a:solidFill>
                <a:schemeClr val="tx1"/>
              </a:solidFill>
              <a:effectLst/>
            </a:endParaRPr>
          </a:p>
        </p:txBody>
      </p:sp>
      <p:sp>
        <p:nvSpPr>
          <p:cNvPr id="15" name="TextBox 14"/>
          <p:cNvSpPr txBox="1"/>
          <p:nvPr/>
        </p:nvSpPr>
        <p:spPr>
          <a:xfrm>
            <a:off x="7716068" y="2076451"/>
            <a:ext cx="457319" cy="438582"/>
          </a:xfrm>
          <a:prstGeom prst="rect">
            <a:avLst/>
          </a:prstGeom>
        </p:spPr>
        <p:txBody>
          <a:bodyPr vert="horz" lIns="68571" tIns="34286" rIns="68571" bIns="3428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smtClean="0">
                <a:solidFill>
                  <a:schemeClr val="tx1"/>
                </a:solidFill>
                <a:effectLst/>
              </a:rPr>
              <a:t>”</a:t>
            </a:r>
            <a:endParaRPr lang="en-US" sz="6000" dirty="0">
              <a:solidFill>
                <a:schemeClr val="tx1"/>
              </a:solidFill>
              <a:effectLst/>
            </a:endParaRPr>
          </a:p>
        </p:txBody>
      </p:sp>
      <p:cxnSp>
        <p:nvCxnSpPr>
          <p:cNvPr id="23" name="Straight Connector 22"/>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09685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3293" y="2571750"/>
            <a:ext cx="6402467" cy="1273050"/>
          </a:xfrm>
        </p:spPr>
        <p:txBody>
          <a:bodyPr anchor="b">
            <a:normAutofit/>
          </a:bodyPr>
          <a:lstStyle>
            <a:lvl1pPr algn="l">
              <a:defRPr sz="2400" b="0" cap="all"/>
            </a:lvl1pPr>
          </a:lstStyle>
          <a:p>
            <a:r>
              <a:rPr lang="en-US" smtClean="0"/>
              <a:t>Click to edit Master title style</a:t>
            </a:r>
            <a:endParaRPr lang="en-US"/>
          </a:p>
        </p:txBody>
      </p:sp>
      <p:sp>
        <p:nvSpPr>
          <p:cNvPr id="3" name="Text Placeholder 2"/>
          <p:cNvSpPr>
            <a:spLocks noGrp="1"/>
          </p:cNvSpPr>
          <p:nvPr>
            <p:ph type="body" idx="1"/>
          </p:nvPr>
        </p:nvSpPr>
        <p:spPr>
          <a:xfrm>
            <a:off x="513292" y="3849736"/>
            <a:ext cx="6403660" cy="645300"/>
          </a:xfrm>
        </p:spPr>
        <p:txBody>
          <a:bodyPr anchor="t">
            <a:normAutofit/>
          </a:bodyPr>
          <a:lstStyle>
            <a:lvl1pPr marL="0" indent="0" algn="l">
              <a:buNone/>
              <a:defRPr sz="1500">
                <a:solidFill>
                  <a:schemeClr val="tx1"/>
                </a:solidFill>
              </a:defRPr>
            </a:lvl1pPr>
            <a:lvl2pPr marL="342843" indent="0">
              <a:buNone/>
              <a:defRPr sz="1300">
                <a:solidFill>
                  <a:schemeClr val="tx1">
                    <a:tint val="75000"/>
                  </a:schemeClr>
                </a:solidFill>
              </a:defRPr>
            </a:lvl2pPr>
            <a:lvl3pPr marL="685686" indent="0">
              <a:buNone/>
              <a:defRPr sz="1200">
                <a:solidFill>
                  <a:schemeClr val="tx1">
                    <a:tint val="75000"/>
                  </a:schemeClr>
                </a:solidFill>
              </a:defRPr>
            </a:lvl3pPr>
            <a:lvl4pPr marL="1028529" indent="0">
              <a:buNone/>
              <a:defRPr sz="1100">
                <a:solidFill>
                  <a:schemeClr val="tx1">
                    <a:tint val="75000"/>
                  </a:schemeClr>
                </a:solidFill>
              </a:defRPr>
            </a:lvl4pPr>
            <a:lvl5pPr marL="1371371" indent="0">
              <a:buNone/>
              <a:defRPr sz="1100">
                <a:solidFill>
                  <a:schemeClr val="tx1">
                    <a:tint val="75000"/>
                  </a:schemeClr>
                </a:solidFill>
              </a:defRPr>
            </a:lvl5pPr>
            <a:lvl6pPr marL="1714214" indent="0">
              <a:buNone/>
              <a:defRPr sz="1100">
                <a:solidFill>
                  <a:schemeClr val="tx1">
                    <a:tint val="75000"/>
                  </a:schemeClr>
                </a:solidFill>
              </a:defRPr>
            </a:lvl6pPr>
            <a:lvl7pPr marL="2057057" indent="0">
              <a:buNone/>
              <a:defRPr sz="1100">
                <a:solidFill>
                  <a:schemeClr val="tx1">
                    <a:tint val="75000"/>
                  </a:schemeClr>
                </a:solidFill>
              </a:defRPr>
            </a:lvl7pPr>
            <a:lvl8pPr marL="2399900" indent="0">
              <a:buNone/>
              <a:defRPr sz="1100">
                <a:solidFill>
                  <a:schemeClr val="tx1">
                    <a:tint val="75000"/>
                  </a:schemeClr>
                </a:solidFill>
              </a:defRPr>
            </a:lvl8pPr>
            <a:lvl9pPr marL="2742743"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4629152"/>
            <a:ext cx="1200463" cy="273844"/>
          </a:xfrm>
          <a:prstGeom prst="rect">
            <a:avLst/>
          </a:prstGeom>
        </p:spPr>
        <p:txBody>
          <a:bodyPr/>
          <a:lstStyle/>
          <a:p>
            <a:pPr eaLnBrk="1" latinLnBrk="0" hangingPunct="1"/>
            <a:endParaRPr lang="en-US">
              <a:solidFill>
                <a:schemeClr val="tx1">
                  <a:shade val="50000"/>
                </a:schemeClr>
              </a:solidFill>
            </a:endParaRPr>
          </a:p>
        </p:txBody>
      </p:sp>
      <p:sp>
        <p:nvSpPr>
          <p:cNvPr id="5" name="Footer Placeholder 4"/>
          <p:cNvSpPr>
            <a:spLocks noGrp="1"/>
          </p:cNvSpPr>
          <p:nvPr>
            <p:ph type="ftr" sz="quarter" idx="11"/>
          </p:nvPr>
        </p:nvSpPr>
        <p:spPr>
          <a:xfrm>
            <a:off x="513293" y="4629152"/>
            <a:ext cx="5659324" cy="273844"/>
          </a:xfrm>
          <a:prstGeom prst="rect">
            <a:avLst/>
          </a:prstGeom>
        </p:spPr>
        <p:txBody>
          <a:bodyPr/>
          <a:lstStyle/>
          <a:p>
            <a:endParaRPr kumimoji="0" lang="en-US">
              <a:solidFill>
                <a:schemeClr val="tx1">
                  <a:shade val="50000"/>
                </a:schemeClr>
              </a:solidFill>
            </a:endParaRPr>
          </a:p>
        </p:txBody>
      </p:sp>
      <p:sp>
        <p:nvSpPr>
          <p:cNvPr id="6" name="Slide Number Placeholder 5"/>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88082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3" y="514350"/>
            <a:ext cx="6859786"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13293" y="3733800"/>
            <a:ext cx="6402468" cy="762000"/>
          </a:xfrm>
        </p:spPr>
        <p:txBody>
          <a:bodyPr anchor="t">
            <a:normAutofit/>
          </a:bodyPr>
          <a:lstStyle>
            <a:lvl1pPr marL="0" indent="0" algn="l">
              <a:buNone/>
              <a:defRPr sz="1300">
                <a:solidFill>
                  <a:schemeClr val="tx1"/>
                </a:solidFill>
              </a:defRPr>
            </a:lvl1pPr>
            <a:lvl2pPr marL="342843" indent="0">
              <a:buNone/>
              <a:defRPr sz="1300">
                <a:solidFill>
                  <a:schemeClr val="tx1">
                    <a:tint val="75000"/>
                  </a:schemeClr>
                </a:solidFill>
              </a:defRPr>
            </a:lvl2pPr>
            <a:lvl3pPr marL="685686" indent="0">
              <a:buNone/>
              <a:defRPr sz="1200">
                <a:solidFill>
                  <a:schemeClr val="tx1">
                    <a:tint val="75000"/>
                  </a:schemeClr>
                </a:solidFill>
              </a:defRPr>
            </a:lvl3pPr>
            <a:lvl4pPr marL="1028529" indent="0">
              <a:buNone/>
              <a:defRPr sz="1100">
                <a:solidFill>
                  <a:schemeClr val="tx1">
                    <a:tint val="75000"/>
                  </a:schemeClr>
                </a:solidFill>
              </a:defRPr>
            </a:lvl4pPr>
            <a:lvl5pPr marL="1371371" indent="0">
              <a:buNone/>
              <a:defRPr sz="1100">
                <a:solidFill>
                  <a:schemeClr val="tx1">
                    <a:tint val="75000"/>
                  </a:schemeClr>
                </a:solidFill>
              </a:defRPr>
            </a:lvl5pPr>
            <a:lvl6pPr marL="1714214" indent="0">
              <a:buNone/>
              <a:defRPr sz="1100">
                <a:solidFill>
                  <a:schemeClr val="tx1">
                    <a:tint val="75000"/>
                  </a:schemeClr>
                </a:solidFill>
              </a:defRPr>
            </a:lvl6pPr>
            <a:lvl7pPr marL="2057057" indent="0">
              <a:buNone/>
              <a:defRPr sz="1100">
                <a:solidFill>
                  <a:schemeClr val="tx1">
                    <a:tint val="75000"/>
                  </a:schemeClr>
                </a:solidFill>
              </a:defRPr>
            </a:lvl7pPr>
            <a:lvl8pPr marL="2399900" indent="0">
              <a:buNone/>
              <a:defRPr sz="1100">
                <a:solidFill>
                  <a:schemeClr val="tx1">
                    <a:tint val="75000"/>
                  </a:schemeClr>
                </a:solidFill>
              </a:defRPr>
            </a:lvl8pPr>
            <a:lvl9pPr marL="2742743"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4629152"/>
            <a:ext cx="1200463" cy="273844"/>
          </a:xfrm>
          <a:prstGeom prst="rect">
            <a:avLst/>
          </a:prstGeom>
        </p:spPr>
        <p:txBody>
          <a:bodyPr/>
          <a:lstStyle/>
          <a:p>
            <a:pPr eaLnBrk="1" latinLnBrk="0" hangingPunct="1"/>
            <a:endParaRPr lang="en-US">
              <a:solidFill>
                <a:schemeClr val="tx1">
                  <a:shade val="50000"/>
                </a:schemeClr>
              </a:solidFill>
            </a:endParaRPr>
          </a:p>
        </p:txBody>
      </p:sp>
      <p:sp>
        <p:nvSpPr>
          <p:cNvPr id="5" name="Footer Placeholder 4"/>
          <p:cNvSpPr>
            <a:spLocks noGrp="1"/>
          </p:cNvSpPr>
          <p:nvPr>
            <p:ph type="ftr" sz="quarter" idx="11"/>
          </p:nvPr>
        </p:nvSpPr>
        <p:spPr>
          <a:xfrm>
            <a:off x="513293" y="4629152"/>
            <a:ext cx="5659324" cy="273844"/>
          </a:xfrm>
          <a:prstGeom prst="rect">
            <a:avLst/>
          </a:prstGeom>
        </p:spPr>
        <p:txBody>
          <a:bodyPr/>
          <a:lstStyle/>
          <a:p>
            <a:endParaRPr kumimoji="0" lang="en-US">
              <a:solidFill>
                <a:schemeClr val="tx1">
                  <a:shade val="50000"/>
                </a:schemeClr>
              </a:solidFill>
            </a:endParaRPr>
          </a:p>
        </p:txBody>
      </p:sp>
      <p:sp>
        <p:nvSpPr>
          <p:cNvPr id="6" name="Slide Number Placeholder 5"/>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
        <p:nvSpPr>
          <p:cNvPr id="10" name="Text Placeholder 9"/>
          <p:cNvSpPr>
            <a:spLocks noGrp="1"/>
          </p:cNvSpPr>
          <p:nvPr>
            <p:ph type="body" sz="quarter" idx="13"/>
          </p:nvPr>
        </p:nvSpPr>
        <p:spPr>
          <a:xfrm>
            <a:off x="513294" y="2946400"/>
            <a:ext cx="6402468" cy="787400"/>
          </a:xfrm>
        </p:spPr>
        <p:txBody>
          <a:bodyPr vert="horz" lIns="68589" tIns="34295" rIns="68589" bIns="34295" rtlCol="0" anchor="b">
            <a:normAutofit/>
          </a:bodyPr>
          <a:lstStyle>
            <a:lvl1pPr>
              <a:defRPr lang="en-US" sz="18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398963" y="609167"/>
            <a:ext cx="457319" cy="438582"/>
          </a:xfrm>
          <a:prstGeom prst="rect">
            <a:avLst/>
          </a:prstGeom>
        </p:spPr>
        <p:txBody>
          <a:bodyPr vert="horz" lIns="68571" tIns="34286" rIns="68571" bIns="3428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smtClean="0">
                <a:solidFill>
                  <a:schemeClr val="tx1"/>
                </a:solidFill>
                <a:effectLst/>
              </a:rPr>
              <a:t>“</a:t>
            </a:r>
            <a:endParaRPr lang="en-US" sz="6000" dirty="0">
              <a:solidFill>
                <a:schemeClr val="tx1"/>
              </a:solidFill>
              <a:effectLst/>
            </a:endParaRPr>
          </a:p>
        </p:txBody>
      </p:sp>
      <p:sp>
        <p:nvSpPr>
          <p:cNvPr id="12" name="TextBox 11"/>
          <p:cNvSpPr txBox="1"/>
          <p:nvPr/>
        </p:nvSpPr>
        <p:spPr>
          <a:xfrm>
            <a:off x="7716068" y="2076451"/>
            <a:ext cx="457319" cy="438582"/>
          </a:xfrm>
          <a:prstGeom prst="rect">
            <a:avLst/>
          </a:prstGeom>
        </p:spPr>
        <p:txBody>
          <a:bodyPr vert="horz" lIns="68571" tIns="34286" rIns="68571" bIns="3428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smtClean="0">
                <a:solidFill>
                  <a:schemeClr val="tx1"/>
                </a:solidFill>
                <a:effectLst/>
              </a:rPr>
              <a:t>”</a:t>
            </a:r>
            <a:endParaRPr lang="en-US" sz="6000" dirty="0">
              <a:solidFill>
                <a:schemeClr val="tx1"/>
              </a:solidFill>
              <a:effectLst/>
            </a:endParaRPr>
          </a:p>
        </p:txBody>
      </p:sp>
      <p:cxnSp>
        <p:nvCxnSpPr>
          <p:cNvPr id="13" name="Straight Connector 12"/>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08706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3293" y="514350"/>
            <a:ext cx="7545765" cy="2057400"/>
          </a:xfrm>
        </p:spPr>
        <p:txBody>
          <a:bodyPr vert="horz" lIns="68589" tIns="34295" rIns="68589" bIns="34295"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513293" y="3575051"/>
            <a:ext cx="6402468" cy="920750"/>
          </a:xfrm>
        </p:spPr>
        <p:txBody>
          <a:bodyPr anchor="t">
            <a:normAutofit/>
          </a:bodyPr>
          <a:lstStyle>
            <a:lvl1pPr marL="0" indent="0" algn="l">
              <a:buNone/>
              <a:defRPr sz="1300">
                <a:solidFill>
                  <a:schemeClr val="tx1"/>
                </a:solidFill>
              </a:defRPr>
            </a:lvl1pPr>
            <a:lvl2pPr marL="342843" indent="0">
              <a:buNone/>
              <a:defRPr sz="1300">
                <a:solidFill>
                  <a:schemeClr val="tx1">
                    <a:tint val="75000"/>
                  </a:schemeClr>
                </a:solidFill>
              </a:defRPr>
            </a:lvl2pPr>
            <a:lvl3pPr marL="685686" indent="0">
              <a:buNone/>
              <a:defRPr sz="1200">
                <a:solidFill>
                  <a:schemeClr val="tx1">
                    <a:tint val="75000"/>
                  </a:schemeClr>
                </a:solidFill>
              </a:defRPr>
            </a:lvl3pPr>
            <a:lvl4pPr marL="1028529" indent="0">
              <a:buNone/>
              <a:defRPr sz="1100">
                <a:solidFill>
                  <a:schemeClr val="tx1">
                    <a:tint val="75000"/>
                  </a:schemeClr>
                </a:solidFill>
              </a:defRPr>
            </a:lvl4pPr>
            <a:lvl5pPr marL="1371371" indent="0">
              <a:buNone/>
              <a:defRPr sz="1100">
                <a:solidFill>
                  <a:schemeClr val="tx1">
                    <a:tint val="75000"/>
                  </a:schemeClr>
                </a:solidFill>
              </a:defRPr>
            </a:lvl5pPr>
            <a:lvl6pPr marL="1714214" indent="0">
              <a:buNone/>
              <a:defRPr sz="1100">
                <a:solidFill>
                  <a:schemeClr val="tx1">
                    <a:tint val="75000"/>
                  </a:schemeClr>
                </a:solidFill>
              </a:defRPr>
            </a:lvl6pPr>
            <a:lvl7pPr marL="2057057" indent="0">
              <a:buNone/>
              <a:defRPr sz="1100">
                <a:solidFill>
                  <a:schemeClr val="tx1">
                    <a:tint val="75000"/>
                  </a:schemeClr>
                </a:solidFill>
              </a:defRPr>
            </a:lvl7pPr>
            <a:lvl8pPr marL="2399900" indent="0">
              <a:buNone/>
              <a:defRPr sz="1100">
                <a:solidFill>
                  <a:schemeClr val="tx1">
                    <a:tint val="75000"/>
                  </a:schemeClr>
                </a:solidFill>
              </a:defRPr>
            </a:lvl8pPr>
            <a:lvl9pPr marL="2742743"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4629152"/>
            <a:ext cx="1200463" cy="273844"/>
          </a:xfrm>
          <a:prstGeom prst="rect">
            <a:avLst/>
          </a:prstGeom>
        </p:spPr>
        <p:txBody>
          <a:bodyPr/>
          <a:lstStyle/>
          <a:p>
            <a:pPr eaLnBrk="1" latinLnBrk="0" hangingPunct="1"/>
            <a:endParaRPr lang="en-US">
              <a:solidFill>
                <a:schemeClr val="tx1">
                  <a:shade val="50000"/>
                </a:schemeClr>
              </a:solidFill>
            </a:endParaRPr>
          </a:p>
        </p:txBody>
      </p:sp>
      <p:sp>
        <p:nvSpPr>
          <p:cNvPr id="5" name="Footer Placeholder 4"/>
          <p:cNvSpPr>
            <a:spLocks noGrp="1"/>
          </p:cNvSpPr>
          <p:nvPr>
            <p:ph type="ftr" sz="quarter" idx="11"/>
          </p:nvPr>
        </p:nvSpPr>
        <p:spPr>
          <a:xfrm>
            <a:off x="513293" y="4629152"/>
            <a:ext cx="5659324" cy="273844"/>
          </a:xfrm>
          <a:prstGeom prst="rect">
            <a:avLst/>
          </a:prstGeom>
        </p:spPr>
        <p:txBody>
          <a:bodyPr/>
          <a:lstStyle/>
          <a:p>
            <a:endParaRPr kumimoji="0" lang="en-US">
              <a:solidFill>
                <a:schemeClr val="tx1">
                  <a:shade val="50000"/>
                </a:schemeClr>
              </a:solidFill>
            </a:endParaRPr>
          </a:p>
        </p:txBody>
      </p:sp>
      <p:sp>
        <p:nvSpPr>
          <p:cNvPr id="6" name="Slide Number Placeholder 5"/>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
        <p:nvSpPr>
          <p:cNvPr id="10" name="Text Placeholder 9"/>
          <p:cNvSpPr>
            <a:spLocks noGrp="1"/>
          </p:cNvSpPr>
          <p:nvPr>
            <p:ph type="body" sz="quarter" idx="13"/>
          </p:nvPr>
        </p:nvSpPr>
        <p:spPr>
          <a:xfrm>
            <a:off x="513293" y="2946401"/>
            <a:ext cx="6402467" cy="628650"/>
          </a:xfrm>
        </p:spPr>
        <p:txBody>
          <a:bodyPr vert="horz" lIns="68589" tIns="34295" rIns="68589" bIns="34295" rtlCol="0" anchor="b">
            <a:normAutofit/>
          </a:bodyPr>
          <a:lstStyle>
            <a:lvl1pPr>
              <a:defRPr lang="en-US" sz="18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2119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5" name="Footer Placeholder 4"/>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6" name="Slide Number Placeholder 5"/>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0836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606" y="514350"/>
            <a:ext cx="1543452" cy="3429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484" y="514350"/>
            <a:ext cx="5868928" cy="398145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7430245" y="4629152"/>
            <a:ext cx="1200463" cy="273844"/>
          </a:xfrm>
          <a:prstGeom prst="rect">
            <a:avLst/>
          </a:prstGeom>
        </p:spPr>
        <p:txBody>
          <a:bodyPr/>
          <a:lstStyle/>
          <a:p>
            <a:pPr eaLnBrk="1" latinLnBrk="0" hangingPunct="1"/>
            <a:endParaRPr lang="en-US"/>
          </a:p>
        </p:txBody>
      </p:sp>
      <p:sp>
        <p:nvSpPr>
          <p:cNvPr id="5" name="Footer Placeholder 4"/>
          <p:cNvSpPr>
            <a:spLocks noGrp="1"/>
          </p:cNvSpPr>
          <p:nvPr>
            <p:ph type="ftr" sz="quarter" idx="11"/>
          </p:nvPr>
        </p:nvSpPr>
        <p:spPr>
          <a:xfrm>
            <a:off x="513293" y="4629152"/>
            <a:ext cx="5659324" cy="273844"/>
          </a:xfrm>
          <a:prstGeom prst="rect">
            <a:avLst/>
          </a:prstGeom>
        </p:spPr>
        <p:txBody>
          <a:bodyPr/>
          <a:lstStyle/>
          <a:p>
            <a:endParaRPr kumimoji="0" lang="en-US"/>
          </a:p>
        </p:txBody>
      </p:sp>
      <p:sp>
        <p:nvSpPr>
          <p:cNvPr id="6" name="Slide Number Placeholder 5"/>
          <p:cNvSpPr>
            <a:spLocks noGrp="1"/>
          </p:cNvSpPr>
          <p:nvPr>
            <p:ph type="sldNum" sz="quarter" idx="12"/>
          </p:nvPr>
        </p:nvSpPr>
        <p:spPr>
          <a:xfrm>
            <a:off x="7774426" y="4183858"/>
            <a:ext cx="856907" cy="502444"/>
          </a:xfrm>
          <a:prstGeom prst="rect">
            <a:avLst/>
          </a:prstGeom>
        </p:spPr>
        <p:txBody>
          <a:bodyPr/>
          <a:lstStyle/>
          <a:p>
            <a:fld id="{69E29E33-B620-47F9-BB04-8846C2A5AFCC}" type="slidenum">
              <a:rPr kumimoji="0" lang="en-US" smtClean="0"/>
              <a:pPr eaLnBrk="1" latinLnBrk="0" hangingPunct="1"/>
              <a:t>‹#›</a:t>
            </a:fld>
            <a:endParaRPr kumimoji="0" lang="en-US"/>
          </a:p>
        </p:txBody>
      </p:sp>
      <p:cxnSp>
        <p:nvCxnSpPr>
          <p:cNvPr id="7" name="Straight Connector 6"/>
          <p:cNvCxnSpPr/>
          <p:nvPr/>
        </p:nvCxnSpPr>
        <p:spPr>
          <a:xfrm flipH="1">
            <a:off x="8459212" y="2222500"/>
            <a:ext cx="684789" cy="6846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907027" y="2392758"/>
            <a:ext cx="2236975" cy="223639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721230" y="2463802"/>
            <a:ext cx="1422771" cy="14224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834367" y="2348310"/>
            <a:ext cx="1309633" cy="13092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91254" y="2762253"/>
            <a:ext cx="952749" cy="9524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45968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64333"/>
            <a:ext cx="8229600" cy="4260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3" name="Date Placeholder 2"/>
          <p:cNvSpPr>
            <a:spLocks noGrp="1"/>
          </p:cNvSpPr>
          <p:nvPr>
            <p:ph type="dt" sz="half" idx="10"/>
          </p:nvPr>
        </p:nvSpPr>
        <p:spPr>
          <a:xfrm>
            <a:off x="457200" y="4948239"/>
            <a:ext cx="2133600" cy="270272"/>
          </a:xfrm>
          <a:prstGeom prst="rect">
            <a:avLst/>
          </a:prstGeom>
        </p:spPr>
        <p:txBody>
          <a:bodyPr/>
          <a:lstStyle>
            <a:lvl1pPr>
              <a:defRPr/>
            </a:lvl1pPr>
          </a:lstStyle>
          <a:p>
            <a:pPr eaLnBrk="1" latinLnBrk="0" hangingPunct="1"/>
            <a:endParaRPr lang="en-US">
              <a:solidFill>
                <a:schemeClr val="tx1">
                  <a:shade val="50000"/>
                </a:schemeClr>
              </a:solidFill>
            </a:endParaRPr>
          </a:p>
        </p:txBody>
      </p:sp>
      <p:sp>
        <p:nvSpPr>
          <p:cNvPr id="4" name="Footer Placeholder 3"/>
          <p:cNvSpPr>
            <a:spLocks noGrp="1"/>
          </p:cNvSpPr>
          <p:nvPr>
            <p:ph type="ftr" sz="quarter" idx="11"/>
          </p:nvPr>
        </p:nvSpPr>
        <p:spPr>
          <a:xfrm>
            <a:off x="3132535" y="4913711"/>
            <a:ext cx="2895600" cy="250031"/>
          </a:xfrm>
          <a:prstGeom prst="rect">
            <a:avLst/>
          </a:prstGeom>
        </p:spPr>
        <p:txBody>
          <a:bodyPr/>
          <a:lstStyle>
            <a:lvl1pPr>
              <a:defRPr/>
            </a:lvl1pPr>
          </a:lstStyle>
          <a:p>
            <a:endParaRPr kumimoji="0" lang="en-US">
              <a:solidFill>
                <a:schemeClr val="tx1">
                  <a:shade val="50000"/>
                </a:schemeClr>
              </a:solidFill>
            </a:endParaRPr>
          </a:p>
        </p:txBody>
      </p:sp>
      <p:sp>
        <p:nvSpPr>
          <p:cNvPr id="5" name="Slide Number Placeholder 4"/>
          <p:cNvSpPr>
            <a:spLocks noGrp="1"/>
          </p:cNvSpPr>
          <p:nvPr>
            <p:ph type="sldNum" sz="quarter" idx="12"/>
          </p:nvPr>
        </p:nvSpPr>
        <p:spPr>
          <a:xfrm>
            <a:off x="6587729" y="4913711"/>
            <a:ext cx="2133600" cy="250031"/>
          </a:xfrm>
          <a:prstGeom prst="rect">
            <a:avLst/>
          </a:prstGeom>
        </p:spPr>
        <p:txBody>
          <a:bodyPr/>
          <a:lstStyle>
            <a:lvl1pPr>
              <a:defRPr/>
            </a:lvl1p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Tree>
    <p:extLst>
      <p:ext uri="{BB962C8B-B14F-4D97-AF65-F5344CB8AC3E}">
        <p14:creationId xmlns:p14="http://schemas.microsoft.com/office/powerpoint/2010/main" val="27603031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142000"/>
                <a:satMod val="200000"/>
                <a:lumMod val="118000"/>
              </a:schemeClr>
            </a:gs>
            <a:gs pos="79000">
              <a:srgbClr val="002060"/>
            </a:gs>
          </a:gsLst>
          <a:lin ang="612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3292" y="558089"/>
            <a:ext cx="8173508" cy="1130300"/>
          </a:xfrm>
          <a:prstGeom prst="rect">
            <a:avLst/>
          </a:prstGeom>
          <a:effectLst/>
        </p:spPr>
        <p:txBody>
          <a:bodyPr vert="horz" lIns="68589" tIns="34295" rIns="68589" bIns="34295"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3293" y="1824560"/>
            <a:ext cx="8173507" cy="2711450"/>
          </a:xfrm>
          <a:prstGeom prst="rect">
            <a:avLst/>
          </a:prstGeom>
        </p:spPr>
        <p:txBody>
          <a:bodyPr vert="horz" lIns="68589" tIns="34295" rIns="68589" bIns="34295"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62011952"/>
      </p:ext>
    </p:extLst>
  </p:cSld>
  <p:clrMap bg1="dk1" tx1="lt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sldNum="0" hdr="0" ftr="0" dt="0"/>
  <p:txStyles>
    <p:titleStyle>
      <a:lvl1pPr algn="l" defTabSz="342843" rtl="0" eaLnBrk="1" latinLnBrk="0" hangingPunct="1">
        <a:spcBef>
          <a:spcPct val="0"/>
        </a:spcBef>
        <a:buNone/>
        <a:defRPr sz="2700" b="1"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277" indent="-214277" algn="l" defTabSz="342843" rtl="0" eaLnBrk="1" latinLnBrk="0" hangingPunct="1">
        <a:spcBef>
          <a:spcPct val="20000"/>
        </a:spcBef>
        <a:spcAft>
          <a:spcPts val="450"/>
        </a:spcAft>
        <a:buClr>
          <a:schemeClr val="tx1"/>
        </a:buClr>
        <a:buSzPct val="70000"/>
        <a:buFont typeface="Lucida Grande"/>
        <a:buChar char="►"/>
        <a:defRPr sz="1800"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557120" indent="-214277" algn="l" defTabSz="342843" rtl="0" eaLnBrk="1" latinLnBrk="0" hangingPunct="1">
        <a:spcBef>
          <a:spcPct val="20000"/>
        </a:spcBef>
        <a:spcAft>
          <a:spcPts val="450"/>
        </a:spcAft>
        <a:buClr>
          <a:schemeClr val="tx1"/>
        </a:buClr>
        <a:buSzPct val="70000"/>
        <a:buFont typeface="Lucida Grande"/>
        <a:buChar char="►"/>
        <a:defRPr sz="1500"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899962" indent="-214277" algn="l" defTabSz="342843" rtl="0" eaLnBrk="1" latinLnBrk="0" hangingPunct="1">
        <a:spcBef>
          <a:spcPct val="20000"/>
        </a:spcBef>
        <a:spcAft>
          <a:spcPts val="450"/>
        </a:spcAft>
        <a:buClr>
          <a:schemeClr val="tx1"/>
        </a:buClr>
        <a:buSzPct val="70000"/>
        <a:buFont typeface="Lucida Grande"/>
        <a:buChar char="►"/>
        <a:defRPr sz="1400"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157095" indent="-128566" algn="l" defTabSz="342843" rtl="0" eaLnBrk="1" latinLnBrk="0" hangingPunct="1">
        <a:spcBef>
          <a:spcPct val="20000"/>
        </a:spcBef>
        <a:spcAft>
          <a:spcPts val="450"/>
        </a:spcAft>
        <a:buClr>
          <a:schemeClr val="tx1"/>
        </a:buClr>
        <a:buSzPct val="70000"/>
        <a:buFont typeface="Lucida Grande"/>
        <a:buChar char="►"/>
        <a:defRPr sz="14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1499937" indent="-128566" algn="l" defTabSz="342843" rtl="0" eaLnBrk="1" latinLnBrk="0" hangingPunct="1">
        <a:spcBef>
          <a:spcPct val="20000"/>
        </a:spcBef>
        <a:spcAft>
          <a:spcPts val="450"/>
        </a:spcAft>
        <a:buClr>
          <a:schemeClr val="tx1"/>
        </a:buClr>
        <a:buSzPct val="70000"/>
        <a:buFont typeface="Lucida Grande"/>
        <a:buChar char="►"/>
        <a:defRPr sz="14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1885636" indent="-171421" algn="l" defTabSz="342843" rtl="0" eaLnBrk="1" latinLnBrk="0" hangingPunct="1">
        <a:spcBef>
          <a:spcPct val="20000"/>
        </a:spcBef>
        <a:buFont typeface="Arial"/>
        <a:buChar char="•"/>
        <a:defRPr sz="1500" kern="1200">
          <a:solidFill>
            <a:schemeClr val="tx1"/>
          </a:solidFill>
          <a:latin typeface="+mn-lt"/>
          <a:ea typeface="+mn-ea"/>
          <a:cs typeface="+mn-cs"/>
        </a:defRPr>
      </a:lvl6pPr>
      <a:lvl7pPr marL="2228478" indent="-171421" algn="l" defTabSz="342843" rtl="0" eaLnBrk="1" latinLnBrk="0" hangingPunct="1">
        <a:spcBef>
          <a:spcPct val="20000"/>
        </a:spcBef>
        <a:buFont typeface="Arial"/>
        <a:buChar char="•"/>
        <a:defRPr sz="1500" kern="1200">
          <a:solidFill>
            <a:schemeClr val="tx1"/>
          </a:solidFill>
          <a:latin typeface="+mn-lt"/>
          <a:ea typeface="+mn-ea"/>
          <a:cs typeface="+mn-cs"/>
        </a:defRPr>
      </a:lvl7pPr>
      <a:lvl8pPr marL="2571321" indent="-171421" algn="l" defTabSz="342843" rtl="0" eaLnBrk="1" latinLnBrk="0" hangingPunct="1">
        <a:spcBef>
          <a:spcPct val="20000"/>
        </a:spcBef>
        <a:buFont typeface="Arial"/>
        <a:buChar char="•"/>
        <a:defRPr sz="1500" kern="1200">
          <a:solidFill>
            <a:schemeClr val="tx1"/>
          </a:solidFill>
          <a:latin typeface="+mn-lt"/>
          <a:ea typeface="+mn-ea"/>
          <a:cs typeface="+mn-cs"/>
        </a:defRPr>
      </a:lvl8pPr>
      <a:lvl9pPr marL="2914164" indent="-171421" algn="l" defTabSz="342843"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43" rtl="0" eaLnBrk="1" latinLnBrk="0" hangingPunct="1">
        <a:defRPr sz="1300" kern="1200">
          <a:solidFill>
            <a:schemeClr val="tx1"/>
          </a:solidFill>
          <a:latin typeface="+mn-lt"/>
          <a:ea typeface="+mn-ea"/>
          <a:cs typeface="+mn-cs"/>
        </a:defRPr>
      </a:lvl1pPr>
      <a:lvl2pPr marL="342843" algn="l" defTabSz="342843" rtl="0" eaLnBrk="1" latinLnBrk="0" hangingPunct="1">
        <a:defRPr sz="1300" kern="1200">
          <a:solidFill>
            <a:schemeClr val="tx1"/>
          </a:solidFill>
          <a:latin typeface="+mn-lt"/>
          <a:ea typeface="+mn-ea"/>
          <a:cs typeface="+mn-cs"/>
        </a:defRPr>
      </a:lvl2pPr>
      <a:lvl3pPr marL="685686" algn="l" defTabSz="342843" rtl="0" eaLnBrk="1" latinLnBrk="0" hangingPunct="1">
        <a:defRPr sz="1300" kern="1200">
          <a:solidFill>
            <a:schemeClr val="tx1"/>
          </a:solidFill>
          <a:latin typeface="+mn-lt"/>
          <a:ea typeface="+mn-ea"/>
          <a:cs typeface="+mn-cs"/>
        </a:defRPr>
      </a:lvl3pPr>
      <a:lvl4pPr marL="1028529" algn="l" defTabSz="342843" rtl="0" eaLnBrk="1" latinLnBrk="0" hangingPunct="1">
        <a:defRPr sz="1300" kern="1200">
          <a:solidFill>
            <a:schemeClr val="tx1"/>
          </a:solidFill>
          <a:latin typeface="+mn-lt"/>
          <a:ea typeface="+mn-ea"/>
          <a:cs typeface="+mn-cs"/>
        </a:defRPr>
      </a:lvl4pPr>
      <a:lvl5pPr marL="1371371" algn="l" defTabSz="342843" rtl="0" eaLnBrk="1" latinLnBrk="0" hangingPunct="1">
        <a:defRPr sz="1300" kern="1200">
          <a:solidFill>
            <a:schemeClr val="tx1"/>
          </a:solidFill>
          <a:latin typeface="+mn-lt"/>
          <a:ea typeface="+mn-ea"/>
          <a:cs typeface="+mn-cs"/>
        </a:defRPr>
      </a:lvl5pPr>
      <a:lvl6pPr marL="1714214" algn="l" defTabSz="342843" rtl="0" eaLnBrk="1" latinLnBrk="0" hangingPunct="1">
        <a:defRPr sz="1300" kern="1200">
          <a:solidFill>
            <a:schemeClr val="tx1"/>
          </a:solidFill>
          <a:latin typeface="+mn-lt"/>
          <a:ea typeface="+mn-ea"/>
          <a:cs typeface="+mn-cs"/>
        </a:defRPr>
      </a:lvl6pPr>
      <a:lvl7pPr marL="2057057" algn="l" defTabSz="342843" rtl="0" eaLnBrk="1" latinLnBrk="0" hangingPunct="1">
        <a:defRPr sz="1300" kern="1200">
          <a:solidFill>
            <a:schemeClr val="tx1"/>
          </a:solidFill>
          <a:latin typeface="+mn-lt"/>
          <a:ea typeface="+mn-ea"/>
          <a:cs typeface="+mn-cs"/>
        </a:defRPr>
      </a:lvl7pPr>
      <a:lvl8pPr marL="2399900" algn="l" defTabSz="342843" rtl="0" eaLnBrk="1" latinLnBrk="0" hangingPunct="1">
        <a:defRPr sz="1300" kern="1200">
          <a:solidFill>
            <a:schemeClr val="tx1"/>
          </a:solidFill>
          <a:latin typeface="+mn-lt"/>
          <a:ea typeface="+mn-ea"/>
          <a:cs typeface="+mn-cs"/>
        </a:defRPr>
      </a:lvl8pPr>
      <a:lvl9pPr marL="2742743" algn="l" defTabSz="342843" rtl="0" eaLnBrk="1" latinLnBrk="0" hangingPunct="1">
        <a:defRPr sz="13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885950"/>
            <a:ext cx="7680960" cy="1828799"/>
          </a:xfrm>
        </p:spPr>
        <p:txBody>
          <a:bodyPr>
            <a:noAutofit/>
            <a:scene3d>
              <a:camera prst="orthographicFront"/>
              <a:lightRig rig="threePt" dir="t"/>
            </a:scene3d>
            <a:sp3d contourW="6350" prstMaterial="flat">
              <a:bevelT w="114300" h="107950"/>
              <a:bevelB w="0" h="107950"/>
              <a:contourClr>
                <a:srgbClr val="E3B907"/>
              </a:contourClr>
            </a:sp3d>
          </a:bodyPr>
          <a:lstStyle/>
          <a:p>
            <a:r>
              <a:rPr lang="en-US" sz="6600" b="0" dirty="0" smtClean="0">
                <a:ln w="0" cmpd="sng">
                  <a:solidFill>
                    <a:schemeClr val="tx1"/>
                  </a:solidFill>
                  <a:prstDash val="solid"/>
                </a:ln>
                <a:solidFill>
                  <a:srgbClr val="E3B907"/>
                </a:solidFill>
                <a:effectLst>
                  <a:outerShdw blurRad="101600" dist="76200" dir="2700000" algn="tl" rotWithShape="0">
                    <a:prstClr val="black">
                      <a:alpha val="78000"/>
                    </a:prstClr>
                  </a:outerShdw>
                </a:effectLst>
                <a:latin typeface="Gill Sans Ultra Bold" panose="020B0A02020104020203" pitchFamily="34" charset="0"/>
              </a:rPr>
              <a:t>Focusing </a:t>
            </a:r>
            <a:r>
              <a:rPr lang="en-US" sz="6600" b="0" dirty="0">
                <a:ln w="0" cmpd="sng">
                  <a:solidFill>
                    <a:schemeClr val="tx1"/>
                  </a:solidFill>
                  <a:prstDash val="solid"/>
                </a:ln>
                <a:solidFill>
                  <a:srgbClr val="E3B907"/>
                </a:solidFill>
                <a:effectLst>
                  <a:outerShdw blurRad="101600" dist="76200" dir="2700000" algn="tl" rotWithShape="0">
                    <a:prstClr val="black">
                      <a:alpha val="78000"/>
                    </a:prstClr>
                  </a:outerShdw>
                </a:effectLst>
                <a:latin typeface="Gill Sans Ultra Bold" panose="020B0A02020104020203" pitchFamily="34" charset="0"/>
              </a:rPr>
              <a:t>Your NPD Efforts</a:t>
            </a:r>
          </a:p>
        </p:txBody>
      </p:sp>
      <p:sp>
        <p:nvSpPr>
          <p:cNvPr id="4" name="TextBox 3"/>
          <p:cNvSpPr txBox="1"/>
          <p:nvPr/>
        </p:nvSpPr>
        <p:spPr>
          <a:xfrm>
            <a:off x="609600" y="895350"/>
            <a:ext cx="3124200" cy="769441"/>
          </a:xfrm>
          <a:prstGeom prst="rect">
            <a:avLst/>
          </a:prstGeom>
          <a:noFill/>
        </p:spPr>
        <p:txBody>
          <a:bodyPr wrap="square" rtlCol="0">
            <a:spAutoFit/>
          </a:bodyPr>
          <a:lstStyle/>
          <a:p>
            <a:r>
              <a:rPr lang="en-US" sz="4400" b="1" dirty="0" smtClean="0">
                <a:ln w="12700">
                  <a:solidFill>
                    <a:schemeClr val="tx2">
                      <a:satMod val="155000"/>
                    </a:schemeClr>
                  </a:solidFill>
                  <a:prstDash val="solid"/>
                </a:ln>
                <a:solidFill>
                  <a:schemeClr val="bg2">
                    <a:tint val="85000"/>
                    <a:satMod val="155000"/>
                  </a:schemeClr>
                </a:solidFill>
                <a:effectLst>
                  <a:outerShdw blurRad="76200" dist="50800" dir="2700000" algn="tl" rotWithShape="0">
                    <a:prstClr val="black">
                      <a:alpha val="85000"/>
                    </a:prstClr>
                  </a:outerShdw>
                </a:effectLst>
              </a:rPr>
              <a:t>Chapter 8</a:t>
            </a:r>
            <a:endParaRPr lang="en-US" sz="4400" b="1" dirty="0">
              <a:ln w="12700">
                <a:solidFill>
                  <a:schemeClr val="tx2">
                    <a:satMod val="155000"/>
                  </a:schemeClr>
                </a:solidFill>
                <a:prstDash val="solid"/>
              </a:ln>
              <a:solidFill>
                <a:schemeClr val="bg2">
                  <a:tint val="85000"/>
                  <a:satMod val="155000"/>
                </a:schemeClr>
              </a:solidFill>
              <a:effectLst>
                <a:outerShdw blurRad="76200" dist="50800" dir="2700000" algn="tl" rotWithShape="0">
                  <a:prstClr val="black">
                    <a:alpha val="85000"/>
                  </a:prstClr>
                </a:outerShdw>
              </a:effectLst>
            </a:endParaRPr>
          </a:p>
        </p:txBody>
      </p:sp>
    </p:spTree>
    <p:extLst>
      <p:ext uri="{BB962C8B-B14F-4D97-AF65-F5344CB8AC3E}">
        <p14:creationId xmlns:p14="http://schemas.microsoft.com/office/powerpoint/2010/main" val="8586486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Chapter 8 Outline</a:t>
            </a:r>
            <a:endParaRPr lang="en-US" dirty="0"/>
          </a:p>
        </p:txBody>
      </p:sp>
      <p:sp>
        <p:nvSpPr>
          <p:cNvPr id="5" name="Content Placeholder 4"/>
          <p:cNvSpPr>
            <a:spLocks noGrp="1"/>
          </p:cNvSpPr>
          <p:nvPr>
            <p:ph idx="1"/>
          </p:nvPr>
        </p:nvSpPr>
        <p:spPr/>
        <p:txBody>
          <a:bodyPr/>
          <a:lstStyle/>
          <a:p>
            <a:pPr marL="342900" indent="-342900">
              <a:buSzPct val="100000"/>
              <a:buFont typeface="+mj-lt"/>
              <a:buAutoNum type="arabicPeriod"/>
            </a:pPr>
            <a:r>
              <a:rPr lang="en-US" dirty="0" smtClean="0"/>
              <a:t>Pinpointing </a:t>
            </a:r>
            <a:r>
              <a:rPr lang="en-US" dirty="0"/>
              <a:t>targets for your NPD efforts  </a:t>
            </a:r>
            <a:endParaRPr lang="en-US" dirty="0" smtClean="0"/>
          </a:p>
          <a:p>
            <a:pPr marL="342900" indent="-342900">
              <a:buSzPct val="100000"/>
              <a:buFont typeface="+mj-lt"/>
              <a:buAutoNum type="arabicPeriod"/>
            </a:pPr>
            <a:r>
              <a:rPr lang="en-US" dirty="0" smtClean="0"/>
              <a:t>Reviewing </a:t>
            </a:r>
            <a:r>
              <a:rPr lang="en-US" dirty="0"/>
              <a:t>the pros and cons of working with outside partners  </a:t>
            </a:r>
            <a:endParaRPr lang="en-US" dirty="0" smtClean="0"/>
          </a:p>
          <a:p>
            <a:pPr marL="342900" indent="-342900">
              <a:buSzPct val="100000"/>
              <a:buFont typeface="+mj-lt"/>
              <a:buAutoNum type="arabicPeriod"/>
            </a:pPr>
            <a:r>
              <a:rPr lang="en-US" dirty="0" smtClean="0"/>
              <a:t>Measuring </a:t>
            </a:r>
            <a:r>
              <a:rPr lang="en-US" dirty="0"/>
              <a:t>progress toward your NPD goals </a:t>
            </a:r>
          </a:p>
          <a:p>
            <a:pPr marL="342900" indent="-342900">
              <a:buSzPct val="100000"/>
              <a:buFont typeface="+mj-lt"/>
              <a:buAutoNum type="arabicPeriod"/>
            </a:pPr>
            <a:r>
              <a:rPr lang="en-US" dirty="0" smtClean="0"/>
              <a:t>Constructing </a:t>
            </a:r>
            <a:r>
              <a:rPr lang="en-US" dirty="0"/>
              <a:t>an internal communication plan </a:t>
            </a:r>
          </a:p>
        </p:txBody>
      </p:sp>
    </p:spTree>
    <p:extLst>
      <p:ext uri="{BB962C8B-B14F-4D97-AF65-F5344CB8AC3E}">
        <p14:creationId xmlns:p14="http://schemas.microsoft.com/office/powerpoint/2010/main" val="3974673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0" y="819150"/>
            <a:ext cx="1600200" cy="762000"/>
          </a:xfrm>
          <a:prstGeom prst="roundRect">
            <a:avLst>
              <a:gd name="adj" fmla="val 50000"/>
            </a:avLst>
          </a:prstGeom>
          <a:solidFill>
            <a:schemeClr val="accent5">
              <a:lumMod val="75000"/>
            </a:schemeClr>
          </a:solidFill>
          <a:effectLst>
            <a:outerShdw blurRad="355600" dist="50800" dir="2700000" algn="tl" rotWithShape="0">
              <a:prstClr val="black">
                <a:alpha val="85000"/>
              </a:prstClr>
            </a:outerShdw>
          </a:effectLst>
          <a:scene3d>
            <a:camera prst="orthographicFront">
              <a:rot lat="0" lon="0" rev="0"/>
            </a:camera>
            <a:lightRig rig="threePt" dir="t"/>
          </a:scene3d>
          <a:sp3d prstMaterial="dkEdge">
            <a:bevelT w="381000" h="3048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dirty="0" smtClean="0"/>
              <a:t>Intro</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Here </a:t>
            </a:r>
            <a:r>
              <a:rPr lang="en-US" dirty="0"/>
              <a:t>you are at the NPD buffet. Instead of guacamole, fried chicken, and bean salad, you’ve got technology projects, ideas for radical new stuff, and concepts that will improve your existing products and product lines. </a:t>
            </a:r>
            <a:endParaRPr lang="en-US" dirty="0" smtClean="0"/>
          </a:p>
          <a:p>
            <a:pPr algn="just"/>
            <a:r>
              <a:rPr lang="en-US" dirty="0" smtClean="0"/>
              <a:t>And </a:t>
            </a:r>
            <a:r>
              <a:rPr lang="en-US" dirty="0"/>
              <a:t>at this buffet, your eyes often are bigger than your stomach, and your plate will hold only so much. You need to set targets and goals for your new </a:t>
            </a:r>
            <a:r>
              <a:rPr lang="en-US" dirty="0" smtClean="0"/>
              <a:t>product </a:t>
            </a:r>
            <a:r>
              <a:rPr lang="en-US" dirty="0"/>
              <a:t>development efforts, and you need to communicate them clearly to employees who work to develop new products. </a:t>
            </a:r>
            <a:endParaRPr lang="en-US" dirty="0" smtClean="0"/>
          </a:p>
          <a:p>
            <a:pPr algn="just"/>
            <a:r>
              <a:rPr lang="en-US" dirty="0" smtClean="0"/>
              <a:t>Companies </a:t>
            </a:r>
            <a:r>
              <a:rPr lang="en-US" dirty="0"/>
              <a:t>that accomplish this are able to optimize their product development resources </a:t>
            </a:r>
          </a:p>
        </p:txBody>
      </p:sp>
    </p:spTree>
    <p:extLst>
      <p:ext uri="{BB962C8B-B14F-4D97-AF65-F5344CB8AC3E}">
        <p14:creationId xmlns:p14="http://schemas.microsoft.com/office/powerpoint/2010/main" val="2210814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000"/>
                                        <p:tgtEl>
                                          <p:spTgt spid="3"/>
                                        </p:tgtEl>
                                        <p:attrNameLst>
                                          <p:attrName>ppt_x</p:attrName>
                                        </p:attrNameLst>
                                      </p:cBhvr>
                                      <p:tavLst>
                                        <p:tav tm="0">
                                          <p:val>
                                            <p:strVal val="ppt_x"/>
                                          </p:val>
                                        </p:tav>
                                        <p:tav tm="100000">
                                          <p:val>
                                            <p:strVal val="ppt_x"/>
                                          </p:val>
                                        </p:tav>
                                      </p:tavLst>
                                    </p:anim>
                                    <p:anim calcmode="lin" valueType="num">
                                      <p:cBhvr additive="base">
                                        <p:cTn id="7" dur="1000"/>
                                        <p:tgtEl>
                                          <p:spTgt spid="3"/>
                                        </p:tgtEl>
                                        <p:attrNameLst>
                                          <p:attrName>ppt_y</p:attrName>
                                        </p:attrNameLst>
                                      </p:cBhvr>
                                      <p:tavLst>
                                        <p:tav tm="0">
                                          <p:val>
                                            <p:strVal val="ppt_y"/>
                                          </p:val>
                                        </p:tav>
                                        <p:tav tm="100000">
                                          <p:val>
                                            <p:strVal val="0-ppt_h/2"/>
                                          </p:val>
                                        </p:tav>
                                      </p:tavLst>
                                    </p:anim>
                                    <p:set>
                                      <p:cBhvr>
                                        <p:cTn id="8"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0" y="819150"/>
            <a:ext cx="1600200" cy="762000"/>
          </a:xfrm>
          <a:prstGeom prst="roundRect">
            <a:avLst>
              <a:gd name="adj" fmla="val 50000"/>
            </a:avLst>
          </a:prstGeom>
          <a:solidFill>
            <a:schemeClr val="accent5">
              <a:lumMod val="75000"/>
            </a:schemeClr>
          </a:solidFill>
          <a:effectLst>
            <a:outerShdw blurRad="355600" dist="50800" dir="2700000" algn="tl" rotWithShape="0">
              <a:prstClr val="black">
                <a:alpha val="85000"/>
              </a:prstClr>
            </a:outerShdw>
          </a:effectLst>
          <a:scene3d>
            <a:camera prst="orthographicFront">
              <a:rot lat="0" lon="0" rev="0"/>
            </a:camera>
            <a:lightRig rig="threePt" dir="t"/>
          </a:scene3d>
          <a:sp3d prstMaterial="dkEdge">
            <a:bevelT w="381000" h="3048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dirty="0" smtClean="0"/>
              <a:t>Intro</a:t>
            </a:r>
            <a:endParaRPr lang="en-US" dirty="0"/>
          </a:p>
        </p:txBody>
      </p:sp>
      <p:sp>
        <p:nvSpPr>
          <p:cNvPr id="3" name="Content Placeholder 2"/>
          <p:cNvSpPr>
            <a:spLocks noGrp="1"/>
          </p:cNvSpPr>
          <p:nvPr>
            <p:ph idx="1"/>
          </p:nvPr>
        </p:nvSpPr>
        <p:spPr/>
        <p:txBody>
          <a:bodyPr>
            <a:normAutofit/>
          </a:bodyPr>
          <a:lstStyle/>
          <a:p>
            <a:r>
              <a:rPr lang="en-US" dirty="0" smtClean="0"/>
              <a:t>Different </a:t>
            </a:r>
            <a:r>
              <a:rPr lang="en-US" dirty="0"/>
              <a:t>parts of the company — teams, functions, business units, and the company as a whole — have different targets, and metrics are what make the targets precise. </a:t>
            </a:r>
            <a:endParaRPr lang="en-US" dirty="0" smtClean="0"/>
          </a:p>
          <a:p>
            <a:r>
              <a:rPr lang="en-US" dirty="0" smtClean="0"/>
              <a:t>You </a:t>
            </a:r>
            <a:r>
              <a:rPr lang="en-US" dirty="0"/>
              <a:t>need to design different metrics for different parts of the company. With well-designed metrics, your company can measure how well it’s implementing its NPD goals. (Take a look at Chapter 18 for more advice on NPD metrics.) </a:t>
            </a:r>
          </a:p>
        </p:txBody>
      </p:sp>
    </p:spTree>
    <p:extLst>
      <p:ext uri="{BB962C8B-B14F-4D97-AF65-F5344CB8AC3E}">
        <p14:creationId xmlns:p14="http://schemas.microsoft.com/office/powerpoint/2010/main" val="86912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
            </a:r>
            <a:br>
              <a:rPr lang="en-US" sz="3200" dirty="0"/>
            </a:br>
            <a:r>
              <a:rPr lang="en-US" sz="3200" dirty="0" smtClean="0"/>
              <a:t>a. Setting </a:t>
            </a:r>
            <a:r>
              <a:rPr lang="en-US" sz="3200" dirty="0"/>
              <a:t>NPD Targets </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5449095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a:t>
            </a:r>
            <a:endParaRPr lang="en-US" dirty="0"/>
          </a:p>
        </p:txBody>
      </p:sp>
      <p:sp>
        <p:nvSpPr>
          <p:cNvPr id="5" name="Content Placeholder 4"/>
          <p:cNvSpPr>
            <a:spLocks noGrp="1"/>
          </p:cNvSpPr>
          <p:nvPr>
            <p:ph idx="1"/>
          </p:nvPr>
        </p:nvSpPr>
        <p:spPr/>
        <p:txBody>
          <a:bodyPr/>
          <a:lstStyle/>
          <a:p>
            <a:pPr algn="just"/>
            <a:r>
              <a:rPr lang="en-US" dirty="0" smtClean="0"/>
              <a:t>Developing </a:t>
            </a:r>
            <a:r>
              <a:rPr lang="en-US" dirty="0"/>
              <a:t>new products takes resources that business functions could be spending in other ways — for example, to reach new markets, acquire other companies, or expand the company’s manufacturing infrastructure. </a:t>
            </a:r>
            <a:endParaRPr lang="en-US" dirty="0" smtClean="0"/>
          </a:p>
          <a:p>
            <a:pPr algn="just"/>
            <a:r>
              <a:rPr lang="en-US" dirty="0" smtClean="0"/>
              <a:t>Typically</a:t>
            </a:r>
            <a:r>
              <a:rPr lang="en-US" dirty="0"/>
              <a:t>, a company’s employees have competing priorities and more than enough tasks to fill their time. Therefore, everyone in the company needs to know how important it is to devote time and resources to new product development. </a:t>
            </a:r>
          </a:p>
        </p:txBody>
      </p:sp>
    </p:spTree>
    <p:extLst>
      <p:ext uri="{BB962C8B-B14F-4D97-AF65-F5344CB8AC3E}">
        <p14:creationId xmlns:p14="http://schemas.microsoft.com/office/powerpoint/2010/main" val="14840370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Financial </a:t>
            </a:r>
            <a:r>
              <a:rPr lang="en-US" sz="3200" dirty="0"/>
              <a:t>targets </a:t>
            </a:r>
          </a:p>
        </p:txBody>
      </p:sp>
      <p:sp>
        <p:nvSpPr>
          <p:cNvPr id="3" name="Content Placeholder 2"/>
          <p:cNvSpPr>
            <a:spLocks noGrp="1"/>
          </p:cNvSpPr>
          <p:nvPr>
            <p:ph idx="1"/>
          </p:nvPr>
        </p:nvSpPr>
        <p:spPr/>
        <p:txBody>
          <a:bodyPr>
            <a:normAutofit fontScale="92500" lnSpcReduction="10000"/>
          </a:bodyPr>
          <a:lstStyle/>
          <a:p>
            <a:r>
              <a:rPr lang="en-US" dirty="0" smtClean="0"/>
              <a:t>Financial </a:t>
            </a:r>
            <a:r>
              <a:rPr lang="en-US" dirty="0"/>
              <a:t>targets for new products include both the company’s growth targets and targets for replacing revenues that are lost as product lines age. When you look at the lifecycles of products already in the market (see Chapter 3), you see that most of them produce less and less revenue over time. Older products, pressed by competition and plagued by customer familiarity, tend to produce lower revenue and lower margins. How quickly revenues decline depends in part on the kind of business you’re in. Products lose value relatively quickly in such industries as fashion, food, and hi-tech. In more stable industries, prod- </a:t>
            </a:r>
            <a:r>
              <a:rPr lang="en-US" dirty="0" err="1"/>
              <a:t>ucts</a:t>
            </a:r>
            <a:r>
              <a:rPr lang="en-US" dirty="0"/>
              <a:t> may sustain their ability to produce satisfactory revenues over a much longer period of time. </a:t>
            </a:r>
          </a:p>
        </p:txBody>
      </p:sp>
    </p:spTree>
    <p:extLst>
      <p:ext uri="{BB962C8B-B14F-4D97-AF65-F5344CB8AC3E}">
        <p14:creationId xmlns:p14="http://schemas.microsoft.com/office/powerpoint/2010/main" val="11362235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1" dirty="0" smtClean="0">
                <a:solidFill>
                  <a:srgbClr val="FFC000"/>
                </a:solidFill>
                <a:latin typeface="Gill Sans MT" panose="020B0502020104020203" pitchFamily="34" charset="0"/>
              </a:rPr>
              <a:t>Financial </a:t>
            </a:r>
            <a:r>
              <a:rPr lang="en-US" b="0" i="1" dirty="0">
                <a:solidFill>
                  <a:srgbClr val="FFC000"/>
                </a:solidFill>
                <a:latin typeface="Gill Sans MT" panose="020B0502020104020203" pitchFamily="34" charset="0"/>
              </a:rPr>
              <a:t>targets for new products include the following: </a:t>
            </a:r>
            <a:endParaRPr lang="en-US" i="1" dirty="0">
              <a:solidFill>
                <a:srgbClr val="FFC000"/>
              </a:solidFill>
              <a:latin typeface="Gill Sans MT" panose="020B0502020104020203" pitchFamily="34" charset="0"/>
            </a:endParaRPr>
          </a:p>
        </p:txBody>
      </p:sp>
      <p:sp>
        <p:nvSpPr>
          <p:cNvPr id="3" name="Content Placeholder 2"/>
          <p:cNvSpPr>
            <a:spLocks noGrp="1"/>
          </p:cNvSpPr>
          <p:nvPr>
            <p:ph idx="1"/>
          </p:nvPr>
        </p:nvSpPr>
        <p:spPr/>
        <p:txBody>
          <a:bodyPr>
            <a:normAutofit fontScale="85000" lnSpcReduction="20000"/>
          </a:bodyPr>
          <a:lstStyle/>
          <a:p>
            <a:endParaRPr lang="en-US" dirty="0"/>
          </a:p>
          <a:p>
            <a:r>
              <a:rPr lang="en-US" b="1" dirty="0" smtClean="0"/>
              <a:t>An </a:t>
            </a:r>
            <a:r>
              <a:rPr lang="en-US" b="1" dirty="0"/>
              <a:t>overall target for the company: </a:t>
            </a:r>
            <a:r>
              <a:rPr lang="en-US" dirty="0"/>
              <a:t>Every company, large or small, should set a financial target for new product development.  </a:t>
            </a:r>
            <a:endParaRPr lang="en-US" dirty="0" smtClean="0"/>
          </a:p>
          <a:p>
            <a:r>
              <a:rPr lang="en-US" b="1" dirty="0" smtClean="0"/>
              <a:t>Targets </a:t>
            </a:r>
            <a:r>
              <a:rPr lang="en-US" b="1" dirty="0"/>
              <a:t>for business units: </a:t>
            </a:r>
            <a:r>
              <a:rPr lang="en-US" dirty="0"/>
              <a:t>If the company has separate business units, each should have an NPD target. The sum of the business unit targets should add up to the overall company target.  </a:t>
            </a:r>
            <a:endParaRPr lang="en-US" dirty="0" smtClean="0"/>
          </a:p>
          <a:p>
            <a:r>
              <a:rPr lang="en-US" b="1" dirty="0" smtClean="0"/>
              <a:t>Targets </a:t>
            </a:r>
            <a:r>
              <a:rPr lang="en-US" b="1" dirty="0"/>
              <a:t>for different product lines and product categories: </a:t>
            </a:r>
            <a:r>
              <a:rPr lang="en-US" dirty="0"/>
              <a:t>Setting </a:t>
            </a:r>
            <a:r>
              <a:rPr lang="en-US" dirty="0" smtClean="0"/>
              <a:t>different </a:t>
            </a:r>
            <a:r>
              <a:rPr lang="en-US" dirty="0"/>
              <a:t>targets helps managers make decisions that are appropriate to </a:t>
            </a:r>
            <a:r>
              <a:rPr lang="en-US" dirty="0" smtClean="0"/>
              <a:t>differing </a:t>
            </a:r>
            <a:r>
              <a:rPr lang="en-US" dirty="0"/>
              <a:t>categories. For example, if a company has a line of automobiles that have been in the market for a long time, it will set smaller targets for revenues from new products. If the company manages a newer line — say, a line of hybrids — it can set higher targets for new products as a percent of revenue. </a:t>
            </a:r>
          </a:p>
        </p:txBody>
      </p:sp>
    </p:spTree>
    <p:extLst>
      <p:ext uri="{BB962C8B-B14F-4D97-AF65-F5344CB8AC3E}">
        <p14:creationId xmlns:p14="http://schemas.microsoft.com/office/powerpoint/2010/main" val="13193210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1" dirty="0" smtClean="0">
                <a:solidFill>
                  <a:schemeClr val="accent2"/>
                </a:solidFill>
              </a:rPr>
              <a:t>Posting </a:t>
            </a:r>
            <a:r>
              <a:rPr lang="en-US" b="0" i="1" dirty="0">
                <a:solidFill>
                  <a:schemeClr val="accent2"/>
                </a:solidFill>
              </a:rPr>
              <a:t>your financial targets </a:t>
            </a:r>
          </a:p>
        </p:txBody>
      </p:sp>
      <p:sp>
        <p:nvSpPr>
          <p:cNvPr id="3" name="Content Placeholder 2"/>
          <p:cNvSpPr>
            <a:spLocks noGrp="1"/>
          </p:cNvSpPr>
          <p:nvPr>
            <p:ph idx="1"/>
          </p:nvPr>
        </p:nvSpPr>
        <p:spPr/>
        <p:txBody>
          <a:bodyPr/>
          <a:lstStyle/>
          <a:p>
            <a:pPr marL="0" indent="0">
              <a:buNone/>
            </a:pPr>
            <a:r>
              <a:rPr lang="en-US" dirty="0" smtClean="0"/>
              <a:t>Companies </a:t>
            </a:r>
            <a:r>
              <a:rPr lang="en-US" dirty="0"/>
              <a:t>use a number of different ways to express financial targets for product development. The most common are the following: </a:t>
            </a:r>
            <a:endParaRPr lang="en-US" dirty="0" smtClean="0"/>
          </a:p>
          <a:p>
            <a:pPr>
              <a:buFont typeface="Wingdings" panose="05000000000000000000" pitchFamily="2" charset="2"/>
              <a:buChar char="v"/>
            </a:pPr>
            <a:r>
              <a:rPr lang="en-US" dirty="0" smtClean="0"/>
              <a:t>Internal </a:t>
            </a:r>
            <a:r>
              <a:rPr lang="en-US" dirty="0"/>
              <a:t>rate of return (IRR)  </a:t>
            </a:r>
            <a:endParaRPr lang="en-US" dirty="0" smtClean="0"/>
          </a:p>
          <a:p>
            <a:pPr>
              <a:buFont typeface="Wingdings" panose="05000000000000000000" pitchFamily="2" charset="2"/>
              <a:buChar char="v"/>
            </a:pPr>
            <a:r>
              <a:rPr lang="en-US" dirty="0" smtClean="0"/>
              <a:t>Return </a:t>
            </a:r>
            <a:r>
              <a:rPr lang="en-US" dirty="0"/>
              <a:t>on investment (ROI)  </a:t>
            </a:r>
            <a:endParaRPr lang="en-US" dirty="0" smtClean="0"/>
          </a:p>
          <a:p>
            <a:pPr>
              <a:buFont typeface="Wingdings" panose="05000000000000000000" pitchFamily="2" charset="2"/>
              <a:buChar char="v"/>
            </a:pPr>
            <a:r>
              <a:rPr lang="en-US" dirty="0" smtClean="0"/>
              <a:t>Net </a:t>
            </a:r>
            <a:r>
              <a:rPr lang="en-US" dirty="0"/>
              <a:t>present value (NPV) </a:t>
            </a:r>
          </a:p>
        </p:txBody>
      </p:sp>
    </p:spTree>
    <p:extLst>
      <p:ext uri="{BB962C8B-B14F-4D97-AF65-F5344CB8AC3E}">
        <p14:creationId xmlns:p14="http://schemas.microsoft.com/office/powerpoint/2010/main" val="31566904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0-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1" dirty="0" smtClean="0">
                <a:solidFill>
                  <a:schemeClr val="accent2"/>
                </a:solidFill>
              </a:rPr>
              <a:t>Posting </a:t>
            </a:r>
            <a:r>
              <a:rPr lang="en-US" b="0" i="1" dirty="0">
                <a:solidFill>
                  <a:schemeClr val="accent2"/>
                </a:solidFill>
              </a:rPr>
              <a:t>your financial targets </a:t>
            </a:r>
          </a:p>
        </p:txBody>
      </p:sp>
      <p:sp>
        <p:nvSpPr>
          <p:cNvPr id="3" name="Content Placeholder 2"/>
          <p:cNvSpPr>
            <a:spLocks noGrp="1"/>
          </p:cNvSpPr>
          <p:nvPr>
            <p:ph idx="1"/>
          </p:nvPr>
        </p:nvSpPr>
        <p:spPr/>
        <p:txBody>
          <a:bodyPr/>
          <a:lstStyle/>
          <a:p>
            <a:pPr algn="just"/>
            <a:r>
              <a:rPr lang="en-US" dirty="0" smtClean="0"/>
              <a:t>You </a:t>
            </a:r>
            <a:r>
              <a:rPr lang="en-US" dirty="0"/>
              <a:t>calculate IRR and ROI as percentages: If we spend this much now, what can we expect to get back later? For example, you can look at the ROI over one calendar or fiscal year. If you invest $1,000 in a new product, and in the first year it earns $50, your ROI is 5 percent. If you invest $100 in another product and it earns $20, your ROI for that product is 20 percent. </a:t>
            </a:r>
          </a:p>
          <a:p>
            <a:pPr algn="just"/>
            <a:r>
              <a:rPr lang="en-US" dirty="0"/>
              <a:t>You use NPV to calculate the future worth of a current investment, and you subtract the expenditures required to get there. </a:t>
            </a:r>
          </a:p>
        </p:txBody>
      </p:sp>
    </p:spTree>
    <p:extLst>
      <p:ext uri="{BB962C8B-B14F-4D97-AF65-F5344CB8AC3E}">
        <p14:creationId xmlns:p14="http://schemas.microsoft.com/office/powerpoint/2010/main" val="383949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1" dirty="0">
                <a:solidFill>
                  <a:schemeClr val="accent2"/>
                </a:solidFill>
              </a:rPr>
              <a:t>Posting your financial targets </a:t>
            </a:r>
          </a:p>
        </p:txBody>
      </p:sp>
      <p:sp>
        <p:nvSpPr>
          <p:cNvPr id="3" name="Content Placeholder 2"/>
          <p:cNvSpPr>
            <a:spLocks noGrp="1"/>
          </p:cNvSpPr>
          <p:nvPr>
            <p:ph idx="1"/>
          </p:nvPr>
        </p:nvSpPr>
        <p:spPr/>
        <p:txBody>
          <a:bodyPr/>
          <a:lstStyle/>
          <a:p>
            <a:r>
              <a:rPr lang="en-US" dirty="0" smtClean="0"/>
              <a:t>Another </a:t>
            </a:r>
            <a:r>
              <a:rPr lang="en-US" dirty="0"/>
              <a:t>measure is the </a:t>
            </a:r>
            <a:r>
              <a:rPr lang="en-US" i="1" dirty="0"/>
              <a:t>options pricing theory </a:t>
            </a:r>
            <a:r>
              <a:rPr lang="en-US" dirty="0"/>
              <a:t>(OPT). OPT provides a </a:t>
            </a:r>
            <a:r>
              <a:rPr lang="en-US" dirty="0" smtClean="0"/>
              <a:t>financial </a:t>
            </a:r>
            <a:r>
              <a:rPr lang="en-US" dirty="0"/>
              <a:t>framework for the phase/review process. Reviewers stop projects when the business case starts to look bad. The decision to invest is, in reality, a decision — or option — to invest only until the next review. (See Chapter 9 for more on reviews and the phase/review process.) </a:t>
            </a:r>
          </a:p>
        </p:txBody>
      </p:sp>
    </p:spTree>
    <p:extLst>
      <p:ext uri="{BB962C8B-B14F-4D97-AF65-F5344CB8AC3E}">
        <p14:creationId xmlns:p14="http://schemas.microsoft.com/office/powerpoint/2010/main" val="28620921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0" i="1" dirty="0" smtClean="0">
                <a:solidFill>
                  <a:schemeClr val="accent2"/>
                </a:solidFill>
              </a:rPr>
              <a:t>Questions </a:t>
            </a:r>
            <a:r>
              <a:rPr lang="en-US" b="0" i="1" dirty="0">
                <a:solidFill>
                  <a:schemeClr val="accent2"/>
                </a:solidFill>
              </a:rPr>
              <a:t>to consider </a:t>
            </a:r>
          </a:p>
        </p:txBody>
      </p:sp>
      <p:sp>
        <p:nvSpPr>
          <p:cNvPr id="5" name="Content Placeholder 4"/>
          <p:cNvSpPr>
            <a:spLocks noGrp="1"/>
          </p:cNvSpPr>
          <p:nvPr>
            <p:ph idx="1"/>
          </p:nvPr>
        </p:nvSpPr>
        <p:spPr>
          <a:xfrm>
            <a:off x="513293" y="2571750"/>
            <a:ext cx="8173507" cy="2286000"/>
          </a:xfrm>
        </p:spPr>
        <p:txBody>
          <a:bodyPr>
            <a:normAutofit fontScale="77500" lnSpcReduction="20000"/>
          </a:bodyPr>
          <a:lstStyle/>
          <a:p>
            <a:pPr algn="just">
              <a:buFont typeface="Wingdings" panose="05000000000000000000" pitchFamily="2" charset="2"/>
              <a:buChar char="v"/>
            </a:pPr>
            <a:r>
              <a:rPr lang="en-US" b="1" dirty="0" smtClean="0"/>
              <a:t>What’s </a:t>
            </a:r>
            <a:r>
              <a:rPr lang="en-US" b="1" dirty="0"/>
              <a:t>the potential for market growth? </a:t>
            </a:r>
            <a:r>
              <a:rPr lang="en-US" dirty="0"/>
              <a:t>If the market is likely to be growing, you can target higher returns; if the market is shrinking, your targets should be lower.  </a:t>
            </a:r>
            <a:endParaRPr lang="en-US" dirty="0" smtClean="0"/>
          </a:p>
          <a:p>
            <a:pPr algn="just">
              <a:buFont typeface="Wingdings" panose="05000000000000000000" pitchFamily="2" charset="2"/>
              <a:buChar char="v"/>
            </a:pPr>
            <a:r>
              <a:rPr lang="en-US" b="1" dirty="0" smtClean="0"/>
              <a:t>What’s </a:t>
            </a:r>
            <a:r>
              <a:rPr lang="en-US" b="1" dirty="0"/>
              <a:t>our current share? Can we grow that share? </a:t>
            </a:r>
            <a:r>
              <a:rPr lang="en-US" dirty="0"/>
              <a:t>In markets where your company already has large shares, you may not be able to make much more on new products. If your shares are lower, or if you’re likely to be able to grow your shares, the target can be higher.  </a:t>
            </a:r>
            <a:endParaRPr lang="en-US" dirty="0" smtClean="0"/>
          </a:p>
          <a:p>
            <a:pPr algn="just">
              <a:buFont typeface="Wingdings" panose="05000000000000000000" pitchFamily="2" charset="2"/>
              <a:buChar char="v"/>
            </a:pPr>
            <a:r>
              <a:rPr lang="en-US" b="1" dirty="0" smtClean="0"/>
              <a:t>What’s </a:t>
            </a:r>
            <a:r>
              <a:rPr lang="en-US" b="1" dirty="0"/>
              <a:t>the competitive picture? Are competitors strong compared to us? Are they entering or leaving? </a:t>
            </a:r>
            <a:r>
              <a:rPr lang="en-US" dirty="0"/>
              <a:t>The financial returns of a great new entry to the market can be undercut by “fast followers” who come up with similar or even better products. On the other hand, perhaps you’ve found a market where competitors are moving out and you can take advantage of the leftover space.  </a:t>
            </a:r>
          </a:p>
        </p:txBody>
      </p:sp>
      <p:sp>
        <p:nvSpPr>
          <p:cNvPr id="6" name="Rectangle 5"/>
          <p:cNvSpPr/>
          <p:nvPr/>
        </p:nvSpPr>
        <p:spPr>
          <a:xfrm>
            <a:off x="513608" y="1874075"/>
            <a:ext cx="8153400" cy="646331"/>
          </a:xfrm>
          <a:prstGeom prst="rect">
            <a:avLst/>
          </a:prstGeom>
        </p:spPr>
        <p:txBody>
          <a:bodyPr wrap="square">
            <a:spAutoFit/>
          </a:bodyPr>
          <a:lstStyle/>
          <a:p>
            <a:r>
              <a:rPr lang="en-US" b="1" dirty="0">
                <a:solidFill>
                  <a:srgbClr val="FFFF00"/>
                </a:solidFill>
                <a:effectLst>
                  <a:outerShdw blurRad="38100" dist="38100" dir="2700000" algn="tl">
                    <a:srgbClr val="000000">
                      <a:alpha val="43137"/>
                    </a:srgbClr>
                  </a:outerShdw>
                </a:effectLst>
              </a:rPr>
              <a:t>Setting or reassessing financial growth targets depends on your estimates of several “real world” factors, including the following: </a:t>
            </a:r>
          </a:p>
        </p:txBody>
      </p:sp>
    </p:spTree>
    <p:extLst>
      <p:ext uri="{BB962C8B-B14F-4D97-AF65-F5344CB8AC3E}">
        <p14:creationId xmlns:p14="http://schemas.microsoft.com/office/powerpoint/2010/main" val="7659212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000"/>
                                        <p:tgtEl>
                                          <p:spTgt spid="5"/>
                                        </p:tgtEl>
                                        <p:attrNameLst>
                                          <p:attrName>ppt_x</p:attrName>
                                        </p:attrNameLst>
                                      </p:cBhvr>
                                      <p:tavLst>
                                        <p:tav tm="0">
                                          <p:val>
                                            <p:strVal val="ppt_x"/>
                                          </p:val>
                                        </p:tav>
                                        <p:tav tm="100000">
                                          <p:val>
                                            <p:strVal val="ppt_x"/>
                                          </p:val>
                                        </p:tav>
                                      </p:tavLst>
                                    </p:anim>
                                    <p:anim calcmode="lin" valueType="num">
                                      <p:cBhvr additive="base">
                                        <p:cTn id="7" dur="1000"/>
                                        <p:tgtEl>
                                          <p:spTgt spid="5"/>
                                        </p:tgtEl>
                                        <p:attrNameLst>
                                          <p:attrName>ppt_y</p:attrName>
                                        </p:attrNameLst>
                                      </p:cBhvr>
                                      <p:tavLst>
                                        <p:tav tm="0">
                                          <p:val>
                                            <p:strVal val="ppt_y"/>
                                          </p:val>
                                        </p:tav>
                                        <p:tav tm="100000">
                                          <p:val>
                                            <p:strVal val="0-ppt_h/2"/>
                                          </p:val>
                                        </p:tav>
                                      </p:tavLst>
                                    </p:anim>
                                    <p:set>
                                      <p:cBhvr>
                                        <p:cTn id="8"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0" i="1" dirty="0" smtClean="0">
                <a:solidFill>
                  <a:schemeClr val="accent2"/>
                </a:solidFill>
              </a:rPr>
              <a:t>Questions </a:t>
            </a:r>
            <a:r>
              <a:rPr lang="en-US" b="0" i="1" dirty="0">
                <a:solidFill>
                  <a:schemeClr val="accent2"/>
                </a:solidFill>
              </a:rPr>
              <a:t>to consider </a:t>
            </a:r>
          </a:p>
        </p:txBody>
      </p:sp>
      <p:sp>
        <p:nvSpPr>
          <p:cNvPr id="5" name="Content Placeholder 4"/>
          <p:cNvSpPr>
            <a:spLocks noGrp="1"/>
          </p:cNvSpPr>
          <p:nvPr>
            <p:ph idx="1"/>
          </p:nvPr>
        </p:nvSpPr>
        <p:spPr>
          <a:xfrm>
            <a:off x="513293" y="2647950"/>
            <a:ext cx="8173507" cy="1888060"/>
          </a:xfrm>
        </p:spPr>
        <p:txBody>
          <a:bodyPr>
            <a:normAutofit fontScale="77500" lnSpcReduction="20000"/>
          </a:bodyPr>
          <a:lstStyle/>
          <a:p>
            <a:pPr algn="just">
              <a:buFont typeface="Wingdings" panose="05000000000000000000" pitchFamily="2" charset="2"/>
              <a:buChar char="v"/>
            </a:pPr>
            <a:r>
              <a:rPr lang="en-US" b="1" dirty="0" smtClean="0"/>
              <a:t>What’s </a:t>
            </a:r>
            <a:r>
              <a:rPr lang="en-US" b="1" dirty="0"/>
              <a:t>happening to prices? Are they holding steady, increasing, or declining? </a:t>
            </a:r>
            <a:r>
              <a:rPr lang="en-US" dirty="0"/>
              <a:t>Prices often start relatively high when products are </a:t>
            </a:r>
            <a:r>
              <a:rPr lang="en-US" dirty="0" smtClean="0"/>
              <a:t>introduced</a:t>
            </a:r>
            <a:r>
              <a:rPr lang="en-US" dirty="0"/>
              <a:t>, and they decline during the products’ lifecycles. If you introduce products into an old market where the prices are declining — for </a:t>
            </a:r>
            <a:r>
              <a:rPr lang="en-US" dirty="0" smtClean="0"/>
              <a:t>example</a:t>
            </a:r>
            <a:r>
              <a:rPr lang="en-US" dirty="0"/>
              <a:t>, the computer market — don’t set your targets too high (for the </a:t>
            </a:r>
            <a:r>
              <a:rPr lang="en-US" dirty="0" smtClean="0"/>
              <a:t>computer </a:t>
            </a:r>
            <a:r>
              <a:rPr lang="en-US" dirty="0"/>
              <a:t>at least). If the market is newer, you can expect to charge higher prices and gain better margins, so set your targets higher.  </a:t>
            </a:r>
            <a:endParaRPr lang="en-US" dirty="0" smtClean="0"/>
          </a:p>
          <a:p>
            <a:pPr algn="just">
              <a:buFont typeface="Wingdings" panose="05000000000000000000" pitchFamily="2" charset="2"/>
              <a:buChar char="v"/>
            </a:pPr>
            <a:r>
              <a:rPr lang="en-US" b="1" dirty="0" smtClean="0"/>
              <a:t>If </a:t>
            </a:r>
            <a:r>
              <a:rPr lang="en-US" b="1" dirty="0"/>
              <a:t>we enter a market that we’re not currently in, how will that action change the overall picture? </a:t>
            </a:r>
            <a:r>
              <a:rPr lang="en-US" dirty="0"/>
              <a:t>How are competitors likely to respond? Will your entrance attract more customers or simply create more choices for existing customers? Take these things into account when you set your targets. </a:t>
            </a:r>
          </a:p>
        </p:txBody>
      </p:sp>
      <p:sp>
        <p:nvSpPr>
          <p:cNvPr id="6" name="Rectangle 5"/>
          <p:cNvSpPr/>
          <p:nvPr/>
        </p:nvSpPr>
        <p:spPr>
          <a:xfrm>
            <a:off x="513608" y="1874075"/>
            <a:ext cx="8153400" cy="646331"/>
          </a:xfrm>
          <a:prstGeom prst="rect">
            <a:avLst/>
          </a:prstGeom>
        </p:spPr>
        <p:txBody>
          <a:bodyPr wrap="square">
            <a:spAutoFit/>
          </a:bodyPr>
          <a:lstStyle/>
          <a:p>
            <a:r>
              <a:rPr lang="en-US" b="1" dirty="0">
                <a:solidFill>
                  <a:srgbClr val="FFFF00"/>
                </a:solidFill>
                <a:effectLst>
                  <a:outerShdw blurRad="38100" dist="38100" dir="2700000" algn="tl">
                    <a:srgbClr val="000000">
                      <a:alpha val="43137"/>
                    </a:srgbClr>
                  </a:outerShdw>
                </a:effectLst>
              </a:rPr>
              <a:t>Setting or reassessing financial growth targets depends on your estimates of several “real world” factors, including the following: </a:t>
            </a:r>
          </a:p>
        </p:txBody>
      </p:sp>
    </p:spTree>
    <p:extLst>
      <p:ext uri="{BB962C8B-B14F-4D97-AF65-F5344CB8AC3E}">
        <p14:creationId xmlns:p14="http://schemas.microsoft.com/office/powerpoint/2010/main" val="3723101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Market </a:t>
            </a:r>
            <a:r>
              <a:rPr lang="en-US" dirty="0"/>
              <a:t>share targets </a:t>
            </a:r>
          </a:p>
        </p:txBody>
      </p:sp>
      <p:sp>
        <p:nvSpPr>
          <p:cNvPr id="5" name="Content Placeholder 4"/>
          <p:cNvSpPr>
            <a:spLocks noGrp="1"/>
          </p:cNvSpPr>
          <p:nvPr>
            <p:ph idx="1"/>
          </p:nvPr>
        </p:nvSpPr>
        <p:spPr/>
        <p:txBody>
          <a:bodyPr>
            <a:normAutofit fontScale="92500" lnSpcReduction="20000"/>
          </a:bodyPr>
          <a:lstStyle/>
          <a:p>
            <a:r>
              <a:rPr lang="en-US" dirty="0" smtClean="0"/>
              <a:t>A </a:t>
            </a:r>
            <a:r>
              <a:rPr lang="en-US" dirty="0"/>
              <a:t>clear market share target presents a picture of what a company wants to accomplish in developing new products. If you specify your current market share and the likelihood of market growth in each of your markets, you’ll have a benchmark for projecting your desired market share. </a:t>
            </a:r>
          </a:p>
          <a:p>
            <a:r>
              <a:rPr lang="en-US" dirty="0"/>
              <a:t>Product developers use market share targets to formulate a strategy for </a:t>
            </a:r>
            <a:r>
              <a:rPr lang="en-US" dirty="0" smtClean="0"/>
              <a:t>gaining </a:t>
            </a:r>
            <a:r>
              <a:rPr lang="en-US" dirty="0"/>
              <a:t>the company’s desired share. The strategy to achieve this target may </a:t>
            </a:r>
            <a:r>
              <a:rPr lang="en-US" dirty="0" smtClean="0"/>
              <a:t>include </a:t>
            </a:r>
            <a:r>
              <a:rPr lang="en-US" dirty="0"/>
              <a:t>improving existing products or developing new ones. In some cases, a market is so saturated that further growth is unlikely, no matter what the product developers do. In such a case, a company may turn to entirely new markets in order to find room for the profitable introduction of new products. </a:t>
            </a:r>
          </a:p>
        </p:txBody>
      </p:sp>
    </p:spTree>
    <p:extLst>
      <p:ext uri="{BB962C8B-B14F-4D97-AF65-F5344CB8AC3E}">
        <p14:creationId xmlns:p14="http://schemas.microsoft.com/office/powerpoint/2010/main" val="37039052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Percent-of-sales </a:t>
            </a:r>
            <a:r>
              <a:rPr lang="en-US" dirty="0"/>
              <a:t>targets </a:t>
            </a:r>
          </a:p>
        </p:txBody>
      </p:sp>
      <p:sp>
        <p:nvSpPr>
          <p:cNvPr id="5" name="Content Placeholder 4"/>
          <p:cNvSpPr>
            <a:spLocks noGrp="1"/>
          </p:cNvSpPr>
          <p:nvPr>
            <p:ph idx="1"/>
          </p:nvPr>
        </p:nvSpPr>
        <p:spPr/>
        <p:txBody>
          <a:bodyPr/>
          <a:lstStyle/>
          <a:p>
            <a:pPr algn="just"/>
            <a:r>
              <a:rPr lang="en-US" dirty="0" smtClean="0"/>
              <a:t>Another </a:t>
            </a:r>
            <a:r>
              <a:rPr lang="en-US" dirty="0"/>
              <a:t>popular target within new product development is a percent-of-sales target. 3M, for example, uses this measure. For years the company has set a target of earning 25 percent of its revenue from products it has developed in the last five years. </a:t>
            </a:r>
            <a:endParaRPr lang="en-US" dirty="0" smtClean="0"/>
          </a:p>
          <a:p>
            <a:pPr algn="just"/>
            <a:r>
              <a:rPr lang="en-US" dirty="0" smtClean="0"/>
              <a:t>Your </a:t>
            </a:r>
            <a:r>
              <a:rPr lang="en-US" dirty="0"/>
              <a:t>company can express percent-of-sales targets in different ways to </a:t>
            </a:r>
            <a:r>
              <a:rPr lang="en-US" dirty="0" smtClean="0"/>
              <a:t>capture </a:t>
            </a:r>
            <a:r>
              <a:rPr lang="en-US" dirty="0"/>
              <a:t>the particular conditions and strategies of the company. Take a look at the following examples: </a:t>
            </a:r>
          </a:p>
        </p:txBody>
      </p:sp>
    </p:spTree>
    <p:extLst>
      <p:ext uri="{BB962C8B-B14F-4D97-AF65-F5344CB8AC3E}">
        <p14:creationId xmlns:p14="http://schemas.microsoft.com/office/powerpoint/2010/main" val="2924404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250"/>
                                        <p:tgtEl>
                                          <p:spTgt spid="5"/>
                                        </p:tgtEl>
                                        <p:attrNameLst>
                                          <p:attrName>ppt_x</p:attrName>
                                        </p:attrNameLst>
                                      </p:cBhvr>
                                      <p:tavLst>
                                        <p:tav tm="0">
                                          <p:val>
                                            <p:strVal val="ppt_x"/>
                                          </p:val>
                                        </p:tav>
                                        <p:tav tm="100000">
                                          <p:val>
                                            <p:strVal val="ppt_x"/>
                                          </p:val>
                                        </p:tav>
                                      </p:tavLst>
                                    </p:anim>
                                    <p:anim calcmode="lin" valueType="num">
                                      <p:cBhvr additive="base">
                                        <p:cTn id="7" dur="1250"/>
                                        <p:tgtEl>
                                          <p:spTgt spid="5"/>
                                        </p:tgtEl>
                                        <p:attrNameLst>
                                          <p:attrName>ppt_y</p:attrName>
                                        </p:attrNameLst>
                                      </p:cBhvr>
                                      <p:tavLst>
                                        <p:tav tm="0">
                                          <p:val>
                                            <p:strVal val="ppt_y"/>
                                          </p:val>
                                        </p:tav>
                                        <p:tav tm="100000">
                                          <p:val>
                                            <p:strVal val="0-ppt_h/2"/>
                                          </p:val>
                                        </p:tav>
                                      </p:tavLst>
                                    </p:anim>
                                    <p:set>
                                      <p:cBhvr>
                                        <p:cTn id="8" dur="1" fill="hold">
                                          <p:stCondLst>
                                            <p:cond delay="12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Percent-of-sales </a:t>
            </a:r>
            <a:r>
              <a:rPr lang="en-US" dirty="0"/>
              <a:t>targets </a:t>
            </a:r>
          </a:p>
        </p:txBody>
      </p:sp>
      <p:sp>
        <p:nvSpPr>
          <p:cNvPr id="5" name="Content Placeholder 4"/>
          <p:cNvSpPr>
            <a:spLocks noGrp="1"/>
          </p:cNvSpPr>
          <p:nvPr>
            <p:ph idx="1"/>
          </p:nvPr>
        </p:nvSpPr>
        <p:spPr/>
        <p:txBody>
          <a:bodyPr>
            <a:normAutofit fontScale="92500" lnSpcReduction="10000"/>
          </a:bodyPr>
          <a:lstStyle/>
          <a:p>
            <a:pPr lvl="1" algn="just">
              <a:buFont typeface="Courier New" panose="02070309020205020404" pitchFamily="49" charset="0"/>
              <a:buChar char="o"/>
            </a:pPr>
            <a:r>
              <a:rPr lang="en-US" dirty="0" smtClean="0"/>
              <a:t>In </a:t>
            </a:r>
            <a:r>
              <a:rPr lang="en-US" dirty="0"/>
              <a:t>a fast-moving industry, such as electronics or software, a target of 50 percent of revenue from new product sales may be appropriate.  </a:t>
            </a:r>
            <a:endParaRPr lang="en-US" dirty="0" smtClean="0"/>
          </a:p>
          <a:p>
            <a:pPr lvl="1" algn="just">
              <a:buFont typeface="Courier New" panose="02070309020205020404" pitchFamily="49" charset="0"/>
              <a:buChar char="o"/>
            </a:pPr>
            <a:r>
              <a:rPr lang="en-US" dirty="0" smtClean="0"/>
              <a:t>A </a:t>
            </a:r>
            <a:r>
              <a:rPr lang="en-US" dirty="0"/>
              <a:t>mature company that focuses on profitability, such as DuPont, may create a target of 15 percent or less for revenue from sales of new </a:t>
            </a:r>
            <a:r>
              <a:rPr lang="en-US" dirty="0" smtClean="0"/>
              <a:t>products</a:t>
            </a:r>
            <a:r>
              <a:rPr lang="en-US" dirty="0"/>
              <a:t>; the rest of the revenue will come from existing products.  </a:t>
            </a:r>
            <a:endParaRPr lang="en-US" dirty="0" smtClean="0"/>
          </a:p>
          <a:p>
            <a:pPr lvl="1" algn="just">
              <a:buFont typeface="Courier New" panose="02070309020205020404" pitchFamily="49" charset="0"/>
              <a:buChar char="o"/>
            </a:pPr>
            <a:r>
              <a:rPr lang="en-US" dirty="0" smtClean="0"/>
              <a:t>Consumer </a:t>
            </a:r>
            <a:r>
              <a:rPr lang="en-US" dirty="0"/>
              <a:t>products firms, such as Procter &amp; Gamble, often have a target of 20 to 30 percent of their revenue from sales of products that are less than three years old.  </a:t>
            </a:r>
            <a:endParaRPr lang="en-US" dirty="0" smtClean="0"/>
          </a:p>
          <a:p>
            <a:pPr lvl="1" algn="just">
              <a:buFont typeface="Courier New" panose="02070309020205020404" pitchFamily="49" charset="0"/>
              <a:buChar char="o"/>
            </a:pPr>
            <a:r>
              <a:rPr lang="en-US" dirty="0" smtClean="0"/>
              <a:t>Companies </a:t>
            </a:r>
            <a:r>
              <a:rPr lang="en-US" dirty="0"/>
              <a:t>with stable product lines may have targets for new products of 10 percent of revenue or less. Big oil companies fit this picture. Most of their revenue comes from traditional forms of oil exploration and </a:t>
            </a:r>
            <a:r>
              <a:rPr lang="en-US" dirty="0" smtClean="0"/>
              <a:t>production</a:t>
            </a:r>
            <a:r>
              <a:rPr lang="en-US" dirty="0"/>
              <a:t>, but they earn some revenue from newer technologies and </a:t>
            </a:r>
            <a:r>
              <a:rPr lang="en-US" dirty="0" smtClean="0"/>
              <a:t>products </a:t>
            </a:r>
            <a:r>
              <a:rPr lang="en-US" dirty="0"/>
              <a:t>in the alternative energy field. </a:t>
            </a:r>
          </a:p>
        </p:txBody>
      </p:sp>
    </p:spTree>
    <p:extLst>
      <p:ext uri="{BB962C8B-B14F-4D97-AF65-F5344CB8AC3E}">
        <p14:creationId xmlns:p14="http://schemas.microsoft.com/office/powerpoint/2010/main" val="29401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3292" y="1504950"/>
            <a:ext cx="7259107" cy="1711200"/>
          </a:xfrm>
        </p:spPr>
        <p:txBody>
          <a:bodyPr>
            <a:normAutofit/>
          </a:bodyPr>
          <a:lstStyle/>
          <a:p>
            <a:pPr marL="576263" indent="-576263"/>
            <a:r>
              <a:rPr lang="en-US" sz="3200" dirty="0" smtClean="0"/>
              <a:t>b. 	Including </a:t>
            </a:r>
            <a:r>
              <a:rPr lang="en-US" sz="3200" dirty="0"/>
              <a:t>Partners in New Product Development </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285778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786250" y="778575"/>
            <a:ext cx="1600200" cy="762000"/>
          </a:xfrm>
          <a:prstGeom prst="roundRect">
            <a:avLst>
              <a:gd name="adj" fmla="val 50000"/>
            </a:avLst>
          </a:prstGeom>
          <a:solidFill>
            <a:schemeClr val="accent4">
              <a:lumMod val="60000"/>
              <a:lumOff val="40000"/>
            </a:schemeClr>
          </a:solidFill>
          <a:effectLst>
            <a:outerShdw blurRad="355600" dist="50800" dir="2700000" algn="tl" rotWithShape="0">
              <a:prstClr val="black">
                <a:alpha val="85000"/>
              </a:prstClr>
            </a:outerShdw>
          </a:effectLst>
          <a:scene3d>
            <a:camera prst="orthographicFront">
              <a:rot lat="0" lon="0" rev="0"/>
            </a:camera>
            <a:lightRig rig="threePt" dir="t"/>
          </a:scene3d>
          <a:sp3d prstMaterial="dkEdge">
            <a:bevelT w="381000" h="3048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pPr algn="ctr"/>
            <a:r>
              <a:rPr lang="en-US" dirty="0" smtClean="0">
                <a:solidFill>
                  <a:srgbClr val="002060"/>
                </a:solidFill>
              </a:rPr>
              <a:t>Intro</a:t>
            </a:r>
            <a:endParaRPr lang="en-US" dirty="0">
              <a:solidFill>
                <a:srgbClr val="002060"/>
              </a:solidFill>
            </a:endParaRPr>
          </a:p>
        </p:txBody>
      </p:sp>
      <p:sp>
        <p:nvSpPr>
          <p:cNvPr id="5" name="Content Placeholder 4"/>
          <p:cNvSpPr>
            <a:spLocks noGrp="1"/>
          </p:cNvSpPr>
          <p:nvPr>
            <p:ph idx="1"/>
          </p:nvPr>
        </p:nvSpPr>
        <p:spPr/>
        <p:txBody>
          <a:bodyPr/>
          <a:lstStyle/>
          <a:p>
            <a:pPr algn="just"/>
            <a:r>
              <a:rPr lang="en-US" dirty="0" smtClean="0"/>
              <a:t>An </a:t>
            </a:r>
            <a:r>
              <a:rPr lang="en-US" dirty="0"/>
              <a:t>integral part of focusing your NPD efforts is being clear about where your resources are coming from. Are you limited to the resources you have in-house, or can you draw on outside support from partners or suppliers to achieve your product development goals? Working with partners and making effective use of your supply chain can add greatly to your capacity to develop new products. Outsourcing and partnering are important issues for product </a:t>
            </a:r>
            <a:r>
              <a:rPr lang="en-US" dirty="0" smtClean="0"/>
              <a:t>developers</a:t>
            </a:r>
            <a:r>
              <a:rPr lang="en-US" dirty="0"/>
              <a:t>. We devote Chapters 15 and 16 to these topics. </a:t>
            </a:r>
          </a:p>
        </p:txBody>
      </p:sp>
    </p:spTree>
    <p:extLst>
      <p:ext uri="{BB962C8B-B14F-4D97-AF65-F5344CB8AC3E}">
        <p14:creationId xmlns:p14="http://schemas.microsoft.com/office/powerpoint/2010/main" val="21144320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a:t>
            </a:r>
            <a:r>
              <a:rPr lang="en-US" dirty="0"/>
              <a:t>should you keep inside? </a:t>
            </a:r>
          </a:p>
        </p:txBody>
      </p:sp>
      <p:sp>
        <p:nvSpPr>
          <p:cNvPr id="5" name="Content Placeholder 4"/>
          <p:cNvSpPr>
            <a:spLocks noGrp="1"/>
          </p:cNvSpPr>
          <p:nvPr>
            <p:ph idx="1"/>
          </p:nvPr>
        </p:nvSpPr>
        <p:spPr/>
        <p:txBody>
          <a:bodyPr/>
          <a:lstStyle/>
          <a:p>
            <a:r>
              <a:rPr lang="en-US" dirty="0" smtClean="0"/>
              <a:t>The </a:t>
            </a:r>
            <a:r>
              <a:rPr lang="en-US" dirty="0"/>
              <a:t>best way to keep your development efforts protected is to keep your work in-house. The overwhelming agreement among companies is that you shouldn’t partner on or outsource your </a:t>
            </a:r>
            <a:r>
              <a:rPr lang="en-US" i="1" dirty="0"/>
              <a:t>core competencies </a:t>
            </a:r>
            <a:r>
              <a:rPr lang="en-US" dirty="0"/>
              <a:t>— the things that you do especially well, that give you competitive advantage, and that attract your customers. </a:t>
            </a:r>
            <a:endParaRPr lang="en-US" dirty="0" smtClean="0"/>
          </a:p>
          <a:p>
            <a:r>
              <a:rPr lang="en-US" dirty="0" smtClean="0"/>
              <a:t>Generally</a:t>
            </a:r>
            <a:r>
              <a:rPr lang="en-US" dirty="0"/>
              <a:t>, firms should identify no more than three to five competencies that they consider to be core. </a:t>
            </a:r>
          </a:p>
        </p:txBody>
      </p:sp>
    </p:spTree>
    <p:extLst>
      <p:ext uri="{BB962C8B-B14F-4D97-AF65-F5344CB8AC3E}">
        <p14:creationId xmlns:p14="http://schemas.microsoft.com/office/powerpoint/2010/main" val="37364653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250"/>
                                        <p:tgtEl>
                                          <p:spTgt spid="5"/>
                                        </p:tgtEl>
                                        <p:attrNameLst>
                                          <p:attrName>ppt_x</p:attrName>
                                        </p:attrNameLst>
                                      </p:cBhvr>
                                      <p:tavLst>
                                        <p:tav tm="0">
                                          <p:val>
                                            <p:strVal val="ppt_x"/>
                                          </p:val>
                                        </p:tav>
                                        <p:tav tm="100000">
                                          <p:val>
                                            <p:strVal val="ppt_x"/>
                                          </p:val>
                                        </p:tav>
                                      </p:tavLst>
                                    </p:anim>
                                    <p:anim calcmode="lin" valueType="num">
                                      <p:cBhvr additive="base">
                                        <p:cTn id="7" dur="1250"/>
                                        <p:tgtEl>
                                          <p:spTgt spid="5"/>
                                        </p:tgtEl>
                                        <p:attrNameLst>
                                          <p:attrName>ppt_y</p:attrName>
                                        </p:attrNameLst>
                                      </p:cBhvr>
                                      <p:tavLst>
                                        <p:tav tm="0">
                                          <p:val>
                                            <p:strVal val="ppt_y"/>
                                          </p:val>
                                        </p:tav>
                                        <p:tav tm="100000">
                                          <p:val>
                                            <p:strVal val="0-ppt_h/2"/>
                                          </p:val>
                                        </p:tav>
                                      </p:tavLst>
                                    </p:anim>
                                    <p:set>
                                      <p:cBhvr>
                                        <p:cTn id="8" dur="1" fill="hold">
                                          <p:stCondLst>
                                            <p:cond delay="12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a:t>
            </a:r>
            <a:r>
              <a:rPr lang="en-US" dirty="0"/>
              <a:t>should you keep inside? </a:t>
            </a:r>
          </a:p>
        </p:txBody>
      </p:sp>
      <p:sp>
        <p:nvSpPr>
          <p:cNvPr id="5" name="Content Placeholder 4"/>
          <p:cNvSpPr>
            <a:spLocks noGrp="1"/>
          </p:cNvSpPr>
          <p:nvPr>
            <p:ph idx="1"/>
          </p:nvPr>
        </p:nvSpPr>
        <p:spPr/>
        <p:txBody>
          <a:bodyPr>
            <a:normAutofit/>
          </a:bodyPr>
          <a:lstStyle/>
          <a:p>
            <a:r>
              <a:rPr lang="en-US" dirty="0" smtClean="0"/>
              <a:t>However</a:t>
            </a:r>
            <a:r>
              <a:rPr lang="en-US" dirty="0"/>
              <a:t>, it can be hard to agree on what your competencies are. The International Association for Product Development came up with three important characteristics: </a:t>
            </a:r>
          </a:p>
          <a:p>
            <a:pPr lvl="1">
              <a:buFont typeface="Courier New" panose="02070309020205020404" pitchFamily="49" charset="0"/>
              <a:buChar char="o"/>
            </a:pPr>
            <a:r>
              <a:rPr lang="en-US" dirty="0" smtClean="0"/>
              <a:t>A </a:t>
            </a:r>
            <a:r>
              <a:rPr lang="en-US" dirty="0"/>
              <a:t>core competence provides a significant customer benefit that </a:t>
            </a:r>
            <a:r>
              <a:rPr lang="en-US" dirty="0" smtClean="0"/>
              <a:t>constitutes </a:t>
            </a:r>
            <a:r>
              <a:rPr lang="en-US" dirty="0"/>
              <a:t>a long-term competitive advantage in performance or cost.  </a:t>
            </a:r>
            <a:endParaRPr lang="en-US" dirty="0" smtClean="0"/>
          </a:p>
          <a:p>
            <a:pPr lvl="1">
              <a:buFont typeface="Courier New" panose="02070309020205020404" pitchFamily="49" charset="0"/>
              <a:buChar char="o"/>
            </a:pPr>
            <a:r>
              <a:rPr lang="en-US" dirty="0" smtClean="0"/>
              <a:t>A </a:t>
            </a:r>
            <a:r>
              <a:rPr lang="en-US" dirty="0"/>
              <a:t>core competence gives you access to a variety of markets.  </a:t>
            </a:r>
            <a:endParaRPr lang="en-US" dirty="0" smtClean="0"/>
          </a:p>
          <a:p>
            <a:pPr lvl="1">
              <a:buFont typeface="Courier New" panose="02070309020205020404" pitchFamily="49" charset="0"/>
              <a:buChar char="o"/>
            </a:pPr>
            <a:r>
              <a:rPr lang="en-US" dirty="0" smtClean="0"/>
              <a:t>A </a:t>
            </a:r>
            <a:r>
              <a:rPr lang="en-US" dirty="0"/>
              <a:t>core competence includes physical and intellectual assets that </a:t>
            </a:r>
            <a:r>
              <a:rPr lang="en-US" dirty="0" smtClean="0"/>
              <a:t>competitors </a:t>
            </a:r>
            <a:r>
              <a:rPr lang="en-US" dirty="0"/>
              <a:t>have difficulty imitating. </a:t>
            </a:r>
            <a:r>
              <a:rPr lang="en-US" dirty="0" smtClean="0"/>
              <a:t> </a:t>
            </a:r>
            <a:endParaRPr lang="en-US" dirty="0"/>
          </a:p>
        </p:txBody>
      </p:sp>
    </p:spTree>
    <p:extLst>
      <p:ext uri="{BB962C8B-B14F-4D97-AF65-F5344CB8AC3E}">
        <p14:creationId xmlns:p14="http://schemas.microsoft.com/office/powerpoint/2010/main" val="9251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a:t>
            </a:r>
            <a:r>
              <a:rPr lang="en-US" dirty="0"/>
              <a:t>can you get from a partner? </a:t>
            </a:r>
          </a:p>
        </p:txBody>
      </p:sp>
      <p:sp>
        <p:nvSpPr>
          <p:cNvPr id="5" name="Content Placeholder 4"/>
          <p:cNvSpPr>
            <a:spLocks noGrp="1"/>
          </p:cNvSpPr>
          <p:nvPr>
            <p:ph idx="1"/>
          </p:nvPr>
        </p:nvSpPr>
        <p:spPr/>
        <p:txBody>
          <a:bodyPr>
            <a:normAutofit fontScale="92500" lnSpcReduction="10000"/>
          </a:bodyPr>
          <a:lstStyle/>
          <a:p>
            <a:pPr algn="just"/>
            <a:r>
              <a:rPr lang="en-US" dirty="0" smtClean="0"/>
              <a:t>Often</a:t>
            </a:r>
            <a:r>
              <a:rPr lang="en-US" dirty="0"/>
              <a:t>, the best route to the quickest return is to find a partner for your </a:t>
            </a:r>
            <a:r>
              <a:rPr lang="en-US" dirty="0" smtClean="0"/>
              <a:t>product </a:t>
            </a:r>
            <a:r>
              <a:rPr lang="en-US" dirty="0"/>
              <a:t>development efforts. Partnering provides the following benefits: </a:t>
            </a:r>
          </a:p>
          <a:p>
            <a:pPr lvl="1" algn="just">
              <a:buFont typeface="Wingdings" panose="05000000000000000000" pitchFamily="2" charset="2"/>
              <a:buChar char="v"/>
            </a:pPr>
            <a:r>
              <a:rPr lang="en-US" dirty="0" smtClean="0"/>
              <a:t>A </a:t>
            </a:r>
            <a:r>
              <a:rPr lang="en-US" dirty="0"/>
              <a:t>partner may provide the resources that allow you to achieve success in certain technologies and markets — success that you wouldn’t be able to achieve on your own.  </a:t>
            </a:r>
            <a:endParaRPr lang="en-US" dirty="0" smtClean="0"/>
          </a:p>
          <a:p>
            <a:pPr lvl="1" algn="just">
              <a:buFont typeface="Wingdings" panose="05000000000000000000" pitchFamily="2" charset="2"/>
              <a:buChar char="v"/>
            </a:pPr>
            <a:r>
              <a:rPr lang="en-US" dirty="0" smtClean="0"/>
              <a:t>If </a:t>
            </a:r>
            <a:r>
              <a:rPr lang="en-US" dirty="0"/>
              <a:t>a partner has already developed a technology, or has more expertise than you, you get to a market and a profit quicker than you would on your own.  </a:t>
            </a:r>
            <a:endParaRPr lang="en-US" dirty="0" smtClean="0"/>
          </a:p>
          <a:p>
            <a:pPr lvl="1" algn="just">
              <a:buFont typeface="Wingdings" panose="05000000000000000000" pitchFamily="2" charset="2"/>
              <a:buChar char="v"/>
            </a:pPr>
            <a:r>
              <a:rPr lang="en-US" dirty="0" smtClean="0"/>
              <a:t>Partnering </a:t>
            </a:r>
            <a:r>
              <a:rPr lang="en-US" dirty="0"/>
              <a:t>can provide access to new markets and can fill product line gaps.  </a:t>
            </a:r>
            <a:endParaRPr lang="en-US" dirty="0" smtClean="0"/>
          </a:p>
          <a:p>
            <a:pPr lvl="1" algn="just">
              <a:buFont typeface="Wingdings" panose="05000000000000000000" pitchFamily="2" charset="2"/>
              <a:buChar char="v"/>
            </a:pPr>
            <a:r>
              <a:rPr lang="en-US" dirty="0" smtClean="0"/>
              <a:t>Partnering </a:t>
            </a:r>
            <a:r>
              <a:rPr lang="en-US" dirty="0"/>
              <a:t>can reduce the costs of development.  </a:t>
            </a:r>
            <a:endParaRPr lang="en-US" dirty="0" smtClean="0"/>
          </a:p>
          <a:p>
            <a:pPr lvl="1" algn="just">
              <a:buFont typeface="Wingdings" panose="05000000000000000000" pitchFamily="2" charset="2"/>
              <a:buChar char="v"/>
            </a:pPr>
            <a:r>
              <a:rPr lang="en-US" dirty="0" smtClean="0"/>
              <a:t>Partnering </a:t>
            </a:r>
            <a:r>
              <a:rPr lang="en-US" dirty="0"/>
              <a:t>can provide competencies that you may lack. </a:t>
            </a:r>
          </a:p>
        </p:txBody>
      </p:sp>
    </p:spTree>
    <p:extLst>
      <p:ext uri="{BB962C8B-B14F-4D97-AF65-F5344CB8AC3E}">
        <p14:creationId xmlns:p14="http://schemas.microsoft.com/office/powerpoint/2010/main" val="20875330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a:t>can you buy? </a:t>
            </a:r>
          </a:p>
        </p:txBody>
      </p:sp>
      <p:sp>
        <p:nvSpPr>
          <p:cNvPr id="3" name="Content Placeholder 2"/>
          <p:cNvSpPr>
            <a:spLocks noGrp="1"/>
          </p:cNvSpPr>
          <p:nvPr>
            <p:ph idx="1"/>
          </p:nvPr>
        </p:nvSpPr>
        <p:spPr/>
        <p:txBody>
          <a:bodyPr/>
          <a:lstStyle/>
          <a:p>
            <a:pPr algn="just"/>
            <a:r>
              <a:rPr lang="en-US" dirty="0" smtClean="0"/>
              <a:t>If </a:t>
            </a:r>
            <a:r>
              <a:rPr lang="en-US" dirty="0"/>
              <a:t>you need outside assistance to develop and profit from a new product, the cheapest option with the lowest risk usually is to buy from a trusted supplier. In contrast to a partnership arrangement (see the previous section), your company retains control over the relationship. You can specify what you need, and you can protect your intellectual property. Of course, the more you keep your supplier in the dark, the less you can expect the supplier to </a:t>
            </a:r>
            <a:r>
              <a:rPr lang="en-US" dirty="0" smtClean="0"/>
              <a:t>participate </a:t>
            </a:r>
            <a:r>
              <a:rPr lang="en-US" dirty="0"/>
              <a:t>in the product development process. There’s always a tradeoff. </a:t>
            </a:r>
          </a:p>
        </p:txBody>
      </p:sp>
    </p:spTree>
    <p:extLst>
      <p:ext uri="{BB962C8B-B14F-4D97-AF65-F5344CB8AC3E}">
        <p14:creationId xmlns:p14="http://schemas.microsoft.com/office/powerpoint/2010/main" val="27812560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a:t>can you buy? </a:t>
            </a:r>
          </a:p>
        </p:txBody>
      </p:sp>
      <p:sp>
        <p:nvSpPr>
          <p:cNvPr id="3" name="Content Placeholder 2"/>
          <p:cNvSpPr>
            <a:spLocks noGrp="1"/>
          </p:cNvSpPr>
          <p:nvPr>
            <p:ph idx="1"/>
          </p:nvPr>
        </p:nvSpPr>
        <p:spPr/>
        <p:txBody>
          <a:bodyPr>
            <a:normAutofit fontScale="92500" lnSpcReduction="20000"/>
          </a:bodyPr>
          <a:lstStyle/>
          <a:p>
            <a:r>
              <a:rPr lang="en-US" dirty="0" smtClean="0"/>
              <a:t>So</a:t>
            </a:r>
            <a:r>
              <a:rPr lang="en-US" dirty="0"/>
              <a:t>, what should you try to buy from a supplier? You’ll have the best success purchasing elements that have the following characteristics: </a:t>
            </a:r>
          </a:p>
          <a:p>
            <a:pPr lvl="1">
              <a:buSzPct val="100000"/>
              <a:buBlip>
                <a:blip r:embed="rId2"/>
              </a:buBlip>
            </a:pPr>
            <a:r>
              <a:rPr lang="en-US" b="1" dirty="0" smtClean="0"/>
              <a:t>Parts </a:t>
            </a:r>
            <a:r>
              <a:rPr lang="en-US" b="1" dirty="0"/>
              <a:t>of products, or even entire products, that are of little value to the customer: </a:t>
            </a:r>
            <a:r>
              <a:rPr lang="en-US" dirty="0"/>
              <a:t>This category includes commodities, things that the </a:t>
            </a:r>
            <a:r>
              <a:rPr lang="en-US" dirty="0" smtClean="0"/>
              <a:t>customer </a:t>
            </a:r>
            <a:r>
              <a:rPr lang="en-US" dirty="0"/>
              <a:t>can easily get from others, and things that the customer can use substitutes for.  </a:t>
            </a:r>
            <a:endParaRPr lang="en-US" dirty="0" smtClean="0"/>
          </a:p>
          <a:p>
            <a:pPr lvl="1">
              <a:buSzPct val="100000"/>
              <a:buBlip>
                <a:blip r:embed="rId2"/>
              </a:buBlip>
            </a:pPr>
            <a:r>
              <a:rPr lang="en-US" b="1" dirty="0" smtClean="0"/>
              <a:t>Parts </a:t>
            </a:r>
            <a:r>
              <a:rPr lang="en-US" b="1" dirty="0"/>
              <a:t>of products that are modular: </a:t>
            </a:r>
            <a:r>
              <a:rPr lang="en-US" dirty="0"/>
              <a:t>Modular products are like building blocks. You can have a supplier produce one of the building blocks that make up your product, and then you can fit the piece into the overall product. Your supplier doesn’t need to know about the whole </a:t>
            </a:r>
            <a:r>
              <a:rPr lang="en-US" dirty="0" smtClean="0"/>
              <a:t>product. You </a:t>
            </a:r>
            <a:r>
              <a:rPr lang="en-US" dirty="0"/>
              <a:t>also can change the product without having to change the out- sourced part. </a:t>
            </a:r>
            <a:r>
              <a:rPr lang="en-US" dirty="0" smtClean="0"/>
              <a:t> </a:t>
            </a:r>
            <a:endParaRPr lang="en-US" dirty="0"/>
          </a:p>
          <a:p>
            <a:pPr lvl="1">
              <a:buSzPct val="100000"/>
              <a:buBlip>
                <a:blip r:embed="rId2"/>
              </a:buBlip>
            </a:pPr>
            <a:r>
              <a:rPr lang="en-US" b="1" dirty="0"/>
              <a:t>Parts or products that you have a weak position in: </a:t>
            </a:r>
            <a:r>
              <a:rPr lang="en-US" dirty="0"/>
              <a:t>If you’re the market or technology leader, you should keep the part or product to yourself. If others can do as good a job or better, you won’t put your position in jeopardy if you entrust work to a supplier. </a:t>
            </a:r>
          </a:p>
        </p:txBody>
      </p:sp>
    </p:spTree>
    <p:extLst>
      <p:ext uri="{BB962C8B-B14F-4D97-AF65-F5344CB8AC3E}">
        <p14:creationId xmlns:p14="http://schemas.microsoft.com/office/powerpoint/2010/main" val="130614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3292" y="1504950"/>
            <a:ext cx="7259107" cy="1711200"/>
          </a:xfrm>
        </p:spPr>
        <p:txBody>
          <a:bodyPr>
            <a:normAutofit/>
          </a:bodyPr>
          <a:lstStyle/>
          <a:p>
            <a:pPr marL="685800" indent="-685800"/>
            <a:r>
              <a:rPr lang="en-US" sz="3200" dirty="0" smtClean="0"/>
              <a:t>C. 	Managing </a:t>
            </a:r>
            <a:r>
              <a:rPr lang="en-US" sz="3200" dirty="0"/>
              <a:t>Your Business to Achieve Your NPD Goals </a:t>
            </a:r>
            <a:r>
              <a:rPr lang="en-US" sz="3200" dirty="0" smtClean="0"/>
              <a:t> </a:t>
            </a:r>
            <a:endParaRPr lang="en-US" sz="3200"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1650434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786250" y="778575"/>
            <a:ext cx="1600200" cy="762000"/>
          </a:xfrm>
          <a:prstGeom prst="roundRect">
            <a:avLst>
              <a:gd name="adj" fmla="val 50000"/>
            </a:avLst>
          </a:prstGeom>
          <a:solidFill>
            <a:schemeClr val="bg1">
              <a:lumMod val="75000"/>
            </a:schemeClr>
          </a:solidFill>
          <a:effectLst>
            <a:outerShdw blurRad="355600" dist="50800" dir="2700000" algn="tl" rotWithShape="0">
              <a:prstClr val="black">
                <a:alpha val="85000"/>
              </a:prstClr>
            </a:outerShdw>
          </a:effectLst>
          <a:scene3d>
            <a:camera prst="orthographicFront">
              <a:rot lat="0" lon="0" rev="0"/>
            </a:camera>
            <a:lightRig rig="threePt" dir="t"/>
          </a:scene3d>
          <a:sp3d prstMaterial="dkEdge">
            <a:bevelT w="381000" h="3048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pPr algn="ctr"/>
            <a:r>
              <a:rPr lang="en-US" dirty="0" smtClean="0"/>
              <a:t>INTRO</a:t>
            </a:r>
            <a:endParaRPr lang="en-US" dirty="0"/>
          </a:p>
        </p:txBody>
      </p:sp>
      <p:sp>
        <p:nvSpPr>
          <p:cNvPr id="5" name="Content Placeholder 4"/>
          <p:cNvSpPr>
            <a:spLocks noGrp="1"/>
          </p:cNvSpPr>
          <p:nvPr>
            <p:ph idx="1"/>
          </p:nvPr>
        </p:nvSpPr>
        <p:spPr/>
        <p:txBody>
          <a:bodyPr/>
          <a:lstStyle/>
          <a:p>
            <a:r>
              <a:rPr lang="en-US" dirty="0" smtClean="0"/>
              <a:t>Being </a:t>
            </a:r>
            <a:r>
              <a:rPr lang="en-US" dirty="0"/>
              <a:t>successful at new product development demands the integration of many activities within a corporation. In order to gauge success and identify areas that need improvement, corporations use sets of measures to chart how well they handle their business in many places and at many </a:t>
            </a:r>
            <a:r>
              <a:rPr lang="en-US" dirty="0" smtClean="0"/>
              <a:t>le</a:t>
            </a:r>
            <a:r>
              <a:rPr lang="en-US" dirty="0"/>
              <a:t>vels.</a:t>
            </a:r>
          </a:p>
          <a:p>
            <a:r>
              <a:rPr lang="en-US" dirty="0"/>
              <a:t>The following list presents the four areas of business your company needs to manage and measure to be sure you’re doing all you can to achieve your NPD goals</a:t>
            </a:r>
            <a:r>
              <a:rPr lang="en-US" dirty="0" smtClean="0"/>
              <a:t>: </a:t>
            </a:r>
            <a:endParaRPr lang="en-US" dirty="0"/>
          </a:p>
        </p:txBody>
      </p:sp>
    </p:spTree>
    <p:extLst>
      <p:ext uri="{BB962C8B-B14F-4D97-AF65-F5344CB8AC3E}">
        <p14:creationId xmlns:p14="http://schemas.microsoft.com/office/powerpoint/2010/main" val="3812135201"/>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5"/>
                                        </p:tgtEl>
                                      </p:cBhvr>
                                    </p:animEffect>
                                    <p:anim calcmode="lin" valueType="num">
                                      <p:cBhvr>
                                        <p:cTn id="7" dur="1000"/>
                                        <p:tgtEl>
                                          <p:spTgt spid="5"/>
                                        </p:tgtEl>
                                        <p:attrNameLst>
                                          <p:attrName>ppt_x</p:attrName>
                                        </p:attrNameLst>
                                      </p:cBhvr>
                                      <p:tavLst>
                                        <p:tav tm="0">
                                          <p:val>
                                            <p:strVal val="ppt_x"/>
                                          </p:val>
                                        </p:tav>
                                        <p:tav tm="100000">
                                          <p:val>
                                            <p:strVal val="ppt_x"/>
                                          </p:val>
                                        </p:tav>
                                      </p:tavLst>
                                    </p:anim>
                                    <p:anim calcmode="lin" valueType="num">
                                      <p:cBhvr>
                                        <p:cTn id="8" dur="1000"/>
                                        <p:tgtEl>
                                          <p:spTgt spid="5"/>
                                        </p:tgtEl>
                                        <p:attrNameLst>
                                          <p:attrName>ppt_y</p:attrName>
                                        </p:attrNameLst>
                                      </p:cBhvr>
                                      <p:tavLst>
                                        <p:tav tm="0">
                                          <p:val>
                                            <p:strVal val="ppt_y"/>
                                          </p:val>
                                        </p:tav>
                                        <p:tav tm="100000">
                                          <p:val>
                                            <p:strVal val="ppt_y-.1"/>
                                          </p:val>
                                        </p:tav>
                                      </p:tavLst>
                                    </p:anim>
                                    <p:set>
                                      <p:cBhvr>
                                        <p:cTn id="9"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786250" y="778575"/>
            <a:ext cx="1600200" cy="762000"/>
          </a:xfrm>
          <a:prstGeom prst="roundRect">
            <a:avLst>
              <a:gd name="adj" fmla="val 50000"/>
            </a:avLst>
          </a:prstGeom>
          <a:solidFill>
            <a:schemeClr val="bg1">
              <a:lumMod val="75000"/>
            </a:schemeClr>
          </a:solidFill>
          <a:effectLst>
            <a:outerShdw blurRad="355600" dist="50800" dir="2700000" algn="tl" rotWithShape="0">
              <a:prstClr val="black">
                <a:alpha val="85000"/>
              </a:prstClr>
            </a:outerShdw>
          </a:effectLst>
          <a:scene3d>
            <a:camera prst="orthographicFront">
              <a:rot lat="0" lon="0" rev="0"/>
            </a:camera>
            <a:lightRig rig="threePt" dir="t"/>
          </a:scene3d>
          <a:sp3d prstMaterial="dkEdge">
            <a:bevelT w="381000" h="3048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pPr algn="ctr"/>
            <a:r>
              <a:rPr lang="en-US" dirty="0" smtClean="0"/>
              <a:t>INTRO</a:t>
            </a:r>
            <a:endParaRPr lang="en-US" dirty="0"/>
          </a:p>
        </p:txBody>
      </p:sp>
      <p:sp>
        <p:nvSpPr>
          <p:cNvPr id="5" name="Content Placeholder 4"/>
          <p:cNvSpPr>
            <a:spLocks noGrp="1"/>
          </p:cNvSpPr>
          <p:nvPr>
            <p:ph idx="1"/>
          </p:nvPr>
        </p:nvSpPr>
        <p:spPr/>
        <p:txBody>
          <a:bodyPr>
            <a:normAutofit/>
          </a:bodyPr>
          <a:lstStyle/>
          <a:p>
            <a:pPr lvl="1" algn="just">
              <a:buFont typeface="Wingdings" panose="05000000000000000000" pitchFamily="2" charset="2"/>
              <a:buChar char="v"/>
            </a:pPr>
            <a:r>
              <a:rPr lang="en-US" sz="1600" dirty="0" smtClean="0"/>
              <a:t>You </a:t>
            </a:r>
            <a:r>
              <a:rPr lang="en-US" sz="1600" dirty="0"/>
              <a:t>need to track your corporate and business level targets.  </a:t>
            </a:r>
            <a:endParaRPr lang="en-US" sz="1600" dirty="0" smtClean="0"/>
          </a:p>
          <a:p>
            <a:pPr lvl="1" algn="just">
              <a:buFont typeface="Wingdings" panose="05000000000000000000" pitchFamily="2" charset="2"/>
              <a:buChar char="v"/>
            </a:pPr>
            <a:r>
              <a:rPr lang="en-US" sz="1600" dirty="0" smtClean="0"/>
              <a:t>You </a:t>
            </a:r>
            <a:r>
              <a:rPr lang="en-US" sz="1600" dirty="0"/>
              <a:t>need to be sure that your new product development teams — the people who actually do the work — have the company’s support and are producing what you’re counting on them for. </a:t>
            </a:r>
          </a:p>
          <a:p>
            <a:pPr lvl="1" algn="just">
              <a:buFont typeface="Wingdings" panose="05000000000000000000" pitchFamily="2" charset="2"/>
              <a:buChar char="v"/>
            </a:pPr>
            <a:r>
              <a:rPr lang="en-US" sz="1600" dirty="0" smtClean="0"/>
              <a:t>You </a:t>
            </a:r>
            <a:r>
              <a:rPr lang="en-US" sz="1600" dirty="0"/>
              <a:t>need to make sure the functions are playing a helpful role.  </a:t>
            </a:r>
            <a:endParaRPr lang="en-US" sz="1600" dirty="0" smtClean="0"/>
          </a:p>
          <a:p>
            <a:pPr lvl="1" algn="just">
              <a:buFont typeface="Wingdings" panose="05000000000000000000" pitchFamily="2" charset="2"/>
              <a:buChar char="v"/>
            </a:pPr>
            <a:r>
              <a:rPr lang="en-US" sz="1600" dirty="0" smtClean="0"/>
              <a:t>You </a:t>
            </a:r>
            <a:r>
              <a:rPr lang="en-US" sz="1600" dirty="0"/>
              <a:t>need to know that the processes you count on to produce new </a:t>
            </a:r>
            <a:r>
              <a:rPr lang="en-US" sz="1600" dirty="0" smtClean="0"/>
              <a:t>products </a:t>
            </a:r>
            <a:r>
              <a:rPr lang="en-US" sz="1600" dirty="0"/>
              <a:t>are working well. </a:t>
            </a:r>
          </a:p>
        </p:txBody>
      </p:sp>
    </p:spTree>
    <p:extLst>
      <p:ext uri="{BB962C8B-B14F-4D97-AF65-F5344CB8AC3E}">
        <p14:creationId xmlns:p14="http://schemas.microsoft.com/office/powerpoint/2010/main" val="420736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Corporate/business </a:t>
            </a:r>
            <a:r>
              <a:rPr lang="en-US" dirty="0"/>
              <a:t>measures </a:t>
            </a:r>
          </a:p>
        </p:txBody>
      </p:sp>
      <p:sp>
        <p:nvSpPr>
          <p:cNvPr id="3" name="Content Placeholder 2"/>
          <p:cNvSpPr>
            <a:spLocks noGrp="1"/>
          </p:cNvSpPr>
          <p:nvPr>
            <p:ph idx="1"/>
          </p:nvPr>
        </p:nvSpPr>
        <p:spPr/>
        <p:txBody>
          <a:bodyPr/>
          <a:lstStyle/>
          <a:p>
            <a:r>
              <a:rPr lang="en-US" dirty="0" smtClean="0"/>
              <a:t>After </a:t>
            </a:r>
            <a:r>
              <a:rPr lang="en-US" dirty="0"/>
              <a:t>you set your targets (see the section “Setting NPD Targets”) and decide whether to buy, to partner, or to develop products alone (see the section “Including Partners in New Product Development”), you need to start keeping track of how well you’re measuring up. </a:t>
            </a:r>
          </a:p>
        </p:txBody>
      </p:sp>
    </p:spTree>
    <p:extLst>
      <p:ext uri="{BB962C8B-B14F-4D97-AF65-F5344CB8AC3E}">
        <p14:creationId xmlns:p14="http://schemas.microsoft.com/office/powerpoint/2010/main" val="1432218039"/>
      </p:ext>
    </p:extLst>
  </p:cSld>
  <p:clrMapOvr>
    <a:masterClrMapping/>
  </p:clrMapOvr>
  <mc:AlternateContent xmlns:mc="http://schemas.openxmlformats.org/markup-compatibility/2006" xmlns:p14="http://schemas.microsoft.com/office/powerpoint/2010/main">
    <mc:Choice Requires="p14">
      <p:transition spd="slow" p14:dur="3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500"/>
                                        <p:tgtEl>
                                          <p:spTgt spid="3"/>
                                        </p:tgtEl>
                                        <p:attrNameLst>
                                          <p:attrName>ppt_x</p:attrName>
                                        </p:attrNameLst>
                                      </p:cBhvr>
                                      <p:tavLst>
                                        <p:tav tm="0">
                                          <p:val>
                                            <p:strVal val="ppt_x"/>
                                          </p:val>
                                        </p:tav>
                                        <p:tav tm="100000">
                                          <p:val>
                                            <p:strVal val="ppt_x"/>
                                          </p:val>
                                        </p:tav>
                                      </p:tavLst>
                                    </p:anim>
                                    <p:anim calcmode="lin" valueType="num">
                                      <p:cBhvr additive="base">
                                        <p:cTn id="7" dur="1500"/>
                                        <p:tgtEl>
                                          <p:spTgt spid="3"/>
                                        </p:tgtEl>
                                        <p:attrNameLst>
                                          <p:attrName>ppt_y</p:attrName>
                                        </p:attrNameLst>
                                      </p:cBhvr>
                                      <p:tavLst>
                                        <p:tav tm="0">
                                          <p:val>
                                            <p:strVal val="ppt_y"/>
                                          </p:val>
                                        </p:tav>
                                        <p:tav tm="100000">
                                          <p:val>
                                            <p:strVal val="0-ppt_h/2"/>
                                          </p:val>
                                        </p:tav>
                                      </p:tavLst>
                                    </p:anim>
                                    <p:set>
                                      <p:cBhvr>
                                        <p:cTn id="8"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Corporate/business </a:t>
            </a:r>
            <a:r>
              <a:rPr lang="en-US" dirty="0"/>
              <a:t>measures </a:t>
            </a:r>
          </a:p>
        </p:txBody>
      </p:sp>
      <p:sp>
        <p:nvSpPr>
          <p:cNvPr id="3" name="Content Placeholder 2"/>
          <p:cNvSpPr>
            <a:spLocks noGrp="1"/>
          </p:cNvSpPr>
          <p:nvPr>
            <p:ph idx="1"/>
          </p:nvPr>
        </p:nvSpPr>
        <p:spPr/>
        <p:txBody>
          <a:bodyPr>
            <a:normAutofit/>
          </a:bodyPr>
          <a:lstStyle/>
          <a:p>
            <a:r>
              <a:rPr lang="en-US" dirty="0" smtClean="0"/>
              <a:t>You </a:t>
            </a:r>
            <a:r>
              <a:rPr lang="en-US" dirty="0"/>
              <a:t>have two choices</a:t>
            </a:r>
            <a:r>
              <a:rPr lang="en-US" dirty="0" smtClean="0"/>
              <a:t>:</a:t>
            </a:r>
            <a:endParaRPr lang="en-US" dirty="0"/>
          </a:p>
          <a:p>
            <a:pPr lvl="1">
              <a:buFont typeface="Wingdings" panose="05000000000000000000" pitchFamily="2" charset="2"/>
              <a:buChar char="v"/>
            </a:pPr>
            <a:r>
              <a:rPr lang="en-US" b="1" dirty="0" smtClean="0"/>
              <a:t>You </a:t>
            </a:r>
            <a:r>
              <a:rPr lang="en-US" b="1" dirty="0"/>
              <a:t>can change your targets. </a:t>
            </a:r>
            <a:r>
              <a:rPr lang="en-US" dirty="0"/>
              <a:t>Executives base their targets and goals on the best information they can gather. If new information changes the </a:t>
            </a:r>
            <a:r>
              <a:rPr lang="en-US" dirty="0" smtClean="0"/>
              <a:t>picture</a:t>
            </a:r>
            <a:r>
              <a:rPr lang="en-US" dirty="0"/>
              <a:t>, you need to change the projections.  </a:t>
            </a:r>
            <a:endParaRPr lang="en-US" dirty="0" smtClean="0"/>
          </a:p>
          <a:p>
            <a:pPr lvl="1">
              <a:buFont typeface="Wingdings" panose="05000000000000000000" pitchFamily="2" charset="2"/>
              <a:buChar char="v"/>
            </a:pPr>
            <a:r>
              <a:rPr lang="en-US" b="1" dirty="0" smtClean="0"/>
              <a:t>You </a:t>
            </a:r>
            <a:r>
              <a:rPr lang="en-US" b="1" dirty="0"/>
              <a:t>can change how you’re attempting to meet the targets. </a:t>
            </a:r>
            <a:r>
              <a:rPr lang="en-US" dirty="0"/>
              <a:t>Your tar- gets are based on assumptions about your company’s ability to meet them; if you’re falling short, you can review those assumptions and revise your approach. You can look at staffing and at whether your pro- jects have sufficient resources. Outsourcing may not be providing as much help as it could. You also can review your new product portfolio and make changes to that (see Chapter 11). </a:t>
            </a:r>
            <a:r>
              <a:rPr lang="en-US" dirty="0" smtClean="0"/>
              <a:t> </a:t>
            </a:r>
            <a:endParaRPr lang="en-US" dirty="0"/>
          </a:p>
        </p:txBody>
      </p:sp>
    </p:spTree>
    <p:extLst>
      <p:ext uri="{BB962C8B-B14F-4D97-AF65-F5344CB8AC3E}">
        <p14:creationId xmlns:p14="http://schemas.microsoft.com/office/powerpoint/2010/main" val="1337453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a:t>
            </a:r>
            <a:r>
              <a:rPr lang="en-US" dirty="0"/>
              <a:t>measures </a:t>
            </a:r>
          </a:p>
        </p:txBody>
      </p:sp>
      <p:sp>
        <p:nvSpPr>
          <p:cNvPr id="3" name="Content Placeholder 2"/>
          <p:cNvSpPr>
            <a:spLocks noGrp="1"/>
          </p:cNvSpPr>
          <p:nvPr>
            <p:ph idx="1"/>
          </p:nvPr>
        </p:nvSpPr>
        <p:spPr/>
        <p:txBody>
          <a:bodyPr/>
          <a:lstStyle/>
          <a:p>
            <a:r>
              <a:rPr lang="en-US" dirty="0" smtClean="0"/>
              <a:t>When </a:t>
            </a:r>
            <a:r>
              <a:rPr lang="en-US" dirty="0"/>
              <a:t>you’re developing products, you need to measure how your teams are performing, and do so frequently. When a team or project is failing with respect </a:t>
            </a:r>
            <a:r>
              <a:rPr lang="en-US" dirty="0" smtClean="0"/>
              <a:t>to </a:t>
            </a:r>
            <a:r>
              <a:rPr lang="en-US" dirty="0"/>
              <a:t>schedule, budget, time-to-market, or meeting its financial targets, you need to find out what’s happening on that team and within that project. If you’re willing to look for root causes instead of rushing to assign blame, you may find that teams that fall short of their goals can provide occasions for improvement rather than for despair. </a:t>
            </a:r>
          </a:p>
        </p:txBody>
      </p:sp>
    </p:spTree>
    <p:extLst>
      <p:ext uri="{BB962C8B-B14F-4D97-AF65-F5344CB8AC3E}">
        <p14:creationId xmlns:p14="http://schemas.microsoft.com/office/powerpoint/2010/main" val="21920787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a:t>
            </a:r>
            <a:r>
              <a:rPr lang="en-US" dirty="0"/>
              <a:t>measures </a:t>
            </a:r>
          </a:p>
        </p:txBody>
      </p:sp>
      <p:sp>
        <p:nvSpPr>
          <p:cNvPr id="3" name="Content Placeholder 2"/>
          <p:cNvSpPr>
            <a:spLocks noGrp="1"/>
          </p:cNvSpPr>
          <p:nvPr>
            <p:ph idx="1"/>
          </p:nvPr>
        </p:nvSpPr>
        <p:spPr/>
        <p:txBody>
          <a:bodyPr>
            <a:normAutofit fontScale="92500" lnSpcReduction="20000"/>
          </a:bodyPr>
          <a:lstStyle/>
          <a:p>
            <a:r>
              <a:rPr lang="en-US" dirty="0" smtClean="0"/>
              <a:t>Ask </a:t>
            </a:r>
            <a:r>
              <a:rPr lang="en-US" dirty="0"/>
              <a:t>the following questions: </a:t>
            </a:r>
          </a:p>
          <a:p>
            <a:pPr marL="463550" lvl="1" indent="-238125" algn="just">
              <a:buFont typeface="Wingdings" panose="05000000000000000000" pitchFamily="2" charset="2"/>
              <a:buChar char="v"/>
            </a:pPr>
            <a:r>
              <a:rPr lang="en-US" dirty="0" smtClean="0"/>
              <a:t>Do </a:t>
            </a:r>
            <a:r>
              <a:rPr lang="en-US" dirty="0"/>
              <a:t>they have the resources they need? The necessary skills and </a:t>
            </a:r>
            <a:r>
              <a:rPr lang="en-US" dirty="0" smtClean="0"/>
              <a:t>experience</a:t>
            </a:r>
            <a:r>
              <a:rPr lang="en-US" dirty="0"/>
              <a:t>? Your teams should have the training, skills, experience, and sup- port they need to be successful (see Chapter 10 for more on NPD teams and Chapter 11 for more on managing resources).  </a:t>
            </a:r>
            <a:endParaRPr lang="en-US" dirty="0" smtClean="0"/>
          </a:p>
          <a:p>
            <a:pPr marL="463550" lvl="1" indent="-238125" algn="just">
              <a:buFont typeface="Wingdings" panose="05000000000000000000" pitchFamily="2" charset="2"/>
              <a:buChar char="v"/>
            </a:pPr>
            <a:r>
              <a:rPr lang="en-US" dirty="0" smtClean="0"/>
              <a:t>Are </a:t>
            </a:r>
            <a:r>
              <a:rPr lang="en-US" dirty="0"/>
              <a:t>the project goals realistic, and have the team members participated in setting goals and targets for their project (see Chapter 12)?  </a:t>
            </a:r>
            <a:endParaRPr lang="en-US" dirty="0" smtClean="0"/>
          </a:p>
          <a:p>
            <a:pPr marL="463550" lvl="1" indent="-238125" algn="just">
              <a:buFont typeface="Wingdings" panose="05000000000000000000" pitchFamily="2" charset="2"/>
              <a:buChar char="v"/>
            </a:pPr>
            <a:r>
              <a:rPr lang="en-US" dirty="0" smtClean="0"/>
              <a:t>Are </a:t>
            </a:r>
            <a:r>
              <a:rPr lang="en-US" dirty="0"/>
              <a:t>they working well as a team?  </a:t>
            </a:r>
            <a:endParaRPr lang="en-US" dirty="0" smtClean="0"/>
          </a:p>
          <a:p>
            <a:pPr marL="463550" lvl="1" indent="-238125" algn="just">
              <a:buFont typeface="Wingdings" panose="05000000000000000000" pitchFamily="2" charset="2"/>
              <a:buChar char="v"/>
            </a:pPr>
            <a:r>
              <a:rPr lang="en-US" dirty="0" smtClean="0"/>
              <a:t>Do </a:t>
            </a:r>
            <a:r>
              <a:rPr lang="en-US" dirty="0"/>
              <a:t>they understand the “best practices” they should be using, including understanding customer needs (see Chapter 4), project management (see </a:t>
            </a:r>
            <a:r>
              <a:rPr lang="en-US" i="1" dirty="0"/>
              <a:t>Project Management For Dummies, </a:t>
            </a:r>
            <a:r>
              <a:rPr lang="en-US" dirty="0"/>
              <a:t>2nd Edition, by Stanley E. </a:t>
            </a:r>
            <a:r>
              <a:rPr lang="en-US" dirty="0" err="1"/>
              <a:t>Portny</a:t>
            </a:r>
            <a:r>
              <a:rPr lang="en-US" dirty="0"/>
              <a:t> [Wiley]), and the phase/review process (see Chapter 9)? </a:t>
            </a:r>
          </a:p>
        </p:txBody>
      </p:sp>
    </p:spTree>
    <p:extLst>
      <p:ext uri="{BB962C8B-B14F-4D97-AF65-F5344CB8AC3E}">
        <p14:creationId xmlns:p14="http://schemas.microsoft.com/office/powerpoint/2010/main" val="243706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a:t>
            </a:r>
            <a:r>
              <a:rPr lang="en-US" dirty="0"/>
              <a:t>measures </a:t>
            </a:r>
          </a:p>
        </p:txBody>
      </p:sp>
      <p:sp>
        <p:nvSpPr>
          <p:cNvPr id="3" name="Content Placeholder 2"/>
          <p:cNvSpPr>
            <a:spLocks noGrp="1"/>
          </p:cNvSpPr>
          <p:nvPr>
            <p:ph idx="1"/>
          </p:nvPr>
        </p:nvSpPr>
        <p:spPr/>
        <p:txBody>
          <a:bodyPr/>
          <a:lstStyle/>
          <a:p>
            <a:pPr algn="just"/>
            <a:r>
              <a:rPr lang="en-US" dirty="0" smtClean="0"/>
              <a:t>Your </a:t>
            </a:r>
            <a:r>
              <a:rPr lang="en-US" dirty="0"/>
              <a:t>company’s success at NPD depends very much on how well your </a:t>
            </a:r>
            <a:r>
              <a:rPr lang="en-US" dirty="0" smtClean="0"/>
              <a:t>organization’s </a:t>
            </a:r>
            <a:r>
              <a:rPr lang="en-US" dirty="0"/>
              <a:t>functions support the development effort. You need to make sure that each functional area has the personnel in place to support NPD and that the functions are willing to devote their resources in order to fulfill the NPD agenda. The following sections outline some measures that will highlight the strength of your functions as they relate to NPD. </a:t>
            </a:r>
          </a:p>
        </p:txBody>
      </p:sp>
    </p:spTree>
    <p:extLst>
      <p:ext uri="{BB962C8B-B14F-4D97-AF65-F5344CB8AC3E}">
        <p14:creationId xmlns:p14="http://schemas.microsoft.com/office/powerpoint/2010/main" val="5858601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1" dirty="0" smtClean="0">
                <a:solidFill>
                  <a:schemeClr val="accent2"/>
                </a:solidFill>
              </a:rPr>
              <a:t>Project </a:t>
            </a:r>
            <a:r>
              <a:rPr lang="en-US" b="0" i="1" dirty="0">
                <a:solidFill>
                  <a:schemeClr val="accent2"/>
                </a:solidFill>
              </a:rPr>
              <a:t>resources </a:t>
            </a:r>
            <a:endParaRPr lang="en-US" i="1" dirty="0">
              <a:solidFill>
                <a:schemeClr val="accent2"/>
              </a:solidFill>
            </a:endParaRPr>
          </a:p>
        </p:txBody>
      </p:sp>
      <p:sp>
        <p:nvSpPr>
          <p:cNvPr id="3" name="Content Placeholder 2"/>
          <p:cNvSpPr>
            <a:spLocks noGrp="1"/>
          </p:cNvSpPr>
          <p:nvPr>
            <p:ph idx="1"/>
          </p:nvPr>
        </p:nvSpPr>
        <p:spPr/>
        <p:txBody>
          <a:bodyPr/>
          <a:lstStyle/>
          <a:p>
            <a:pPr algn="just"/>
            <a:r>
              <a:rPr lang="en-US" dirty="0" smtClean="0"/>
              <a:t>New </a:t>
            </a:r>
            <a:r>
              <a:rPr lang="en-US" dirty="0"/>
              <a:t>product development doesn’t have its own resources. The success of new products depends on the ability of your company’s functions to provide needed resources. Your functions are “centers of excellence” in the company. One of their jobs is to have resources for the timely and effective </a:t>
            </a:r>
            <a:r>
              <a:rPr lang="en-US" dirty="0" smtClean="0"/>
              <a:t>development </a:t>
            </a:r>
            <a:r>
              <a:rPr lang="en-US" dirty="0"/>
              <a:t>of new products. The ability to see what’s needed now and to plan for what you’ll need in the future is critical to your company’s NPD success. </a:t>
            </a:r>
          </a:p>
        </p:txBody>
      </p:sp>
    </p:spTree>
    <p:extLst>
      <p:ext uri="{BB962C8B-B14F-4D97-AF65-F5344CB8AC3E}">
        <p14:creationId xmlns:p14="http://schemas.microsoft.com/office/powerpoint/2010/main" val="3215515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1" dirty="0" smtClean="0">
                <a:solidFill>
                  <a:schemeClr val="accent2"/>
                </a:solidFill>
              </a:rPr>
              <a:t>Functional </a:t>
            </a:r>
            <a:r>
              <a:rPr lang="en-US" b="0" i="1" dirty="0">
                <a:solidFill>
                  <a:schemeClr val="accent2"/>
                </a:solidFill>
              </a:rPr>
              <a:t>process alignment </a:t>
            </a:r>
            <a:endParaRPr lang="en-US" i="1" dirty="0">
              <a:solidFill>
                <a:schemeClr val="accent2"/>
              </a:solidFill>
            </a:endParaRPr>
          </a:p>
        </p:txBody>
      </p:sp>
      <p:sp>
        <p:nvSpPr>
          <p:cNvPr id="3" name="Content Placeholder 2"/>
          <p:cNvSpPr>
            <a:spLocks noGrp="1"/>
          </p:cNvSpPr>
          <p:nvPr>
            <p:ph idx="1"/>
          </p:nvPr>
        </p:nvSpPr>
        <p:spPr/>
        <p:txBody>
          <a:bodyPr/>
          <a:lstStyle/>
          <a:p>
            <a:pPr algn="just"/>
            <a:r>
              <a:rPr lang="en-US" dirty="0" smtClean="0"/>
              <a:t>Another </a:t>
            </a:r>
            <a:r>
              <a:rPr lang="en-US" dirty="0"/>
              <a:t>important aspect to consider is whether your functional processes are in sync with your company’s product development agenda. For instance, functions often reward people — monetarily and in terms of career path — in ways that don’t jibe with participation in NPD. If this is the case in your </a:t>
            </a:r>
            <a:r>
              <a:rPr lang="en-US" dirty="0" smtClean="0"/>
              <a:t>company</a:t>
            </a:r>
            <a:r>
              <a:rPr lang="en-US" dirty="0"/>
              <a:t>, team members may be more loyal to their functional goals than to their NPD goals. Your human resources department can help fix this problem by aligning functional and project rewards</a:t>
            </a:r>
            <a:r>
              <a:rPr lang="en-US"/>
              <a:t>. </a:t>
            </a:r>
            <a:r>
              <a:rPr lang="en-US" smtClean="0"/>
              <a:t> </a:t>
            </a:r>
            <a:endParaRPr lang="en-US" dirty="0"/>
          </a:p>
        </p:txBody>
      </p:sp>
    </p:spTree>
    <p:extLst>
      <p:ext uri="{BB962C8B-B14F-4D97-AF65-F5344CB8AC3E}">
        <p14:creationId xmlns:p14="http://schemas.microsoft.com/office/powerpoint/2010/main" val="2184145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a:t>
            </a:r>
            <a:r>
              <a:rPr lang="en-US" dirty="0"/>
              <a:t>measures </a:t>
            </a:r>
          </a:p>
        </p:txBody>
      </p:sp>
      <p:sp>
        <p:nvSpPr>
          <p:cNvPr id="3" name="Content Placeholder 2"/>
          <p:cNvSpPr>
            <a:spLocks noGrp="1"/>
          </p:cNvSpPr>
          <p:nvPr>
            <p:ph idx="1"/>
          </p:nvPr>
        </p:nvSpPr>
        <p:spPr/>
        <p:txBody>
          <a:bodyPr/>
          <a:lstStyle/>
          <a:p>
            <a:pPr algn="just"/>
            <a:r>
              <a:rPr lang="en-US" dirty="0" smtClean="0"/>
              <a:t>Your </a:t>
            </a:r>
            <a:r>
              <a:rPr lang="en-US" dirty="0"/>
              <a:t>NPD processes — including the portfolio process (see Chapter 11), the phase/review process (see Chapter 9), and customer visit and </a:t>
            </a:r>
            <a:r>
              <a:rPr lang="en-US" dirty="0" err="1"/>
              <a:t>roadmapping</a:t>
            </a:r>
            <a:r>
              <a:rPr lang="en-US" dirty="0"/>
              <a:t> processes (see Chapters 4 and 7) — are the engines that power your </a:t>
            </a:r>
            <a:r>
              <a:rPr lang="en-US" dirty="0" smtClean="0"/>
              <a:t>organization </a:t>
            </a:r>
            <a:r>
              <a:rPr lang="en-US" dirty="0"/>
              <a:t>to meet its growth targets. A variety of process measures show the effectiveness of your product development processes in delivering value to the organization over time. </a:t>
            </a:r>
          </a:p>
        </p:txBody>
      </p:sp>
    </p:spTree>
    <p:extLst>
      <p:ext uri="{BB962C8B-B14F-4D97-AF65-F5344CB8AC3E}">
        <p14:creationId xmlns:p14="http://schemas.microsoft.com/office/powerpoint/2010/main" val="33160797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3292" y="1504950"/>
            <a:ext cx="7259108" cy="1711200"/>
          </a:xfrm>
        </p:spPr>
        <p:txBody>
          <a:bodyPr>
            <a:normAutofit/>
          </a:bodyPr>
          <a:lstStyle/>
          <a:p>
            <a:pPr marL="739775" indent="-739775"/>
            <a:r>
              <a:rPr lang="en-US" sz="3200" dirty="0" smtClean="0"/>
              <a:t>D. 	Uniting </a:t>
            </a:r>
            <a:r>
              <a:rPr lang="en-US" sz="3200" dirty="0"/>
              <a:t>Your NPD Efforts with an Internal Communication Plan </a:t>
            </a:r>
            <a:r>
              <a:rPr lang="en-US" sz="3200" dirty="0" smtClean="0"/>
              <a:t> </a:t>
            </a:r>
            <a:endParaRPr lang="en-US" sz="3200" dirty="0"/>
          </a:p>
        </p:txBody>
      </p:sp>
    </p:spTree>
    <p:extLst>
      <p:ext uri="{BB962C8B-B14F-4D97-AF65-F5344CB8AC3E}">
        <p14:creationId xmlns:p14="http://schemas.microsoft.com/office/powerpoint/2010/main" val="38132897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786250" y="778575"/>
            <a:ext cx="1600200" cy="762000"/>
          </a:xfrm>
          <a:prstGeom prst="roundRect">
            <a:avLst>
              <a:gd name="adj" fmla="val 50000"/>
            </a:avLst>
          </a:prstGeom>
          <a:solidFill>
            <a:srgbClr val="C00000"/>
          </a:solidFill>
          <a:effectLst>
            <a:outerShdw blurRad="355600" dist="50800" dir="2700000" algn="tl" rotWithShape="0">
              <a:prstClr val="black">
                <a:alpha val="85000"/>
              </a:prstClr>
            </a:outerShdw>
          </a:effectLst>
          <a:scene3d>
            <a:camera prst="orthographicFront">
              <a:rot lat="0" lon="0" rev="0"/>
            </a:camera>
            <a:lightRig rig="threePt" dir="t"/>
          </a:scene3d>
          <a:sp3d prstMaterial="dkEdge">
            <a:bevelT w="381000" h="3048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pPr algn="ctr"/>
            <a:r>
              <a:rPr lang="en-US" dirty="0" smtClean="0"/>
              <a:t>Intro</a:t>
            </a:r>
            <a:endParaRPr lang="en-US" dirty="0"/>
          </a:p>
        </p:txBody>
      </p:sp>
      <p:sp>
        <p:nvSpPr>
          <p:cNvPr id="5" name="Content Placeholder 4"/>
          <p:cNvSpPr>
            <a:spLocks noGrp="1"/>
          </p:cNvSpPr>
          <p:nvPr>
            <p:ph idx="1"/>
          </p:nvPr>
        </p:nvSpPr>
        <p:spPr/>
        <p:txBody>
          <a:bodyPr/>
          <a:lstStyle/>
          <a:p>
            <a:pPr algn="just"/>
            <a:r>
              <a:rPr lang="en-US" dirty="0" smtClean="0"/>
              <a:t>You </a:t>
            </a:r>
            <a:r>
              <a:rPr lang="en-US" dirty="0"/>
              <a:t>can’t achieve focus in your NPD efforts by writing a document and then crossing your fingers. You have to have a plan — more specifically, an </a:t>
            </a:r>
            <a:r>
              <a:rPr lang="en-US" i="1" dirty="0" smtClean="0"/>
              <a:t>internal </a:t>
            </a:r>
            <a:r>
              <a:rPr lang="en-US" i="1" dirty="0"/>
              <a:t>communication plan. </a:t>
            </a:r>
            <a:r>
              <a:rPr lang="en-US" dirty="0"/>
              <a:t>This plan is a process for exchanging information about your company’s goals and objectives. </a:t>
            </a:r>
            <a:endParaRPr lang="en-US" dirty="0" smtClean="0"/>
          </a:p>
          <a:p>
            <a:pPr algn="just"/>
            <a:r>
              <a:rPr lang="en-US" dirty="0" smtClean="0"/>
              <a:t>This </a:t>
            </a:r>
            <a:r>
              <a:rPr lang="en-US" dirty="0"/>
              <a:t>exchange will make the intentions of top management clear; it will allow the different parts of the company to coordinate their efforts; and it will permit the actions and </a:t>
            </a:r>
            <a:r>
              <a:rPr lang="en-US" dirty="0" smtClean="0"/>
              <a:t>expertise </a:t>
            </a:r>
            <a:r>
              <a:rPr lang="en-US" dirty="0"/>
              <a:t>of your NPD teams to be integrated into both planning and delivery. </a:t>
            </a:r>
          </a:p>
        </p:txBody>
      </p:sp>
    </p:spTree>
    <p:extLst>
      <p:ext uri="{BB962C8B-B14F-4D97-AF65-F5344CB8AC3E}">
        <p14:creationId xmlns:p14="http://schemas.microsoft.com/office/powerpoint/2010/main" val="10600585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t>
            </a:r>
            <a:r>
              <a:rPr lang="en-US" dirty="0"/>
              <a:t>sure your plan starts at the top </a:t>
            </a:r>
          </a:p>
        </p:txBody>
      </p:sp>
      <p:sp>
        <p:nvSpPr>
          <p:cNvPr id="3" name="Content Placeholder 2"/>
          <p:cNvSpPr>
            <a:spLocks noGrp="1"/>
          </p:cNvSpPr>
          <p:nvPr>
            <p:ph idx="1"/>
          </p:nvPr>
        </p:nvSpPr>
        <p:spPr/>
        <p:txBody>
          <a:bodyPr/>
          <a:lstStyle/>
          <a:p>
            <a:pPr algn="just"/>
            <a:r>
              <a:rPr lang="en-US" dirty="0" smtClean="0"/>
              <a:t>Your </a:t>
            </a:r>
            <a:r>
              <a:rPr lang="en-US" dirty="0"/>
              <a:t>company can’t set product development targets in a vacuum and expect employees to accomplish them. Ongoing dialogue — from top management to business units and from business units to new product teams — is an essential ingredient. And it’s up to top management to formulate the </a:t>
            </a:r>
            <a:r>
              <a:rPr lang="en-US" dirty="0" smtClean="0"/>
              <a:t>company’s </a:t>
            </a:r>
            <a:r>
              <a:rPr lang="en-US" dirty="0"/>
              <a:t>overall goals. </a:t>
            </a:r>
          </a:p>
        </p:txBody>
      </p:sp>
    </p:spTree>
    <p:extLst>
      <p:ext uri="{BB962C8B-B14F-4D97-AF65-F5344CB8AC3E}">
        <p14:creationId xmlns:p14="http://schemas.microsoft.com/office/powerpoint/2010/main" val="6112203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500"/>
                                        <p:tgtEl>
                                          <p:spTgt spid="3"/>
                                        </p:tgtEl>
                                        <p:attrNameLst>
                                          <p:attrName>ppt_x</p:attrName>
                                        </p:attrNameLst>
                                      </p:cBhvr>
                                      <p:tavLst>
                                        <p:tav tm="0">
                                          <p:val>
                                            <p:strVal val="ppt_x"/>
                                          </p:val>
                                        </p:tav>
                                        <p:tav tm="100000">
                                          <p:val>
                                            <p:strVal val="ppt_x"/>
                                          </p:val>
                                        </p:tav>
                                      </p:tavLst>
                                    </p:anim>
                                    <p:anim calcmode="lin" valueType="num">
                                      <p:cBhvr additive="base">
                                        <p:cTn id="7" dur="1500"/>
                                        <p:tgtEl>
                                          <p:spTgt spid="3"/>
                                        </p:tgtEl>
                                        <p:attrNameLst>
                                          <p:attrName>ppt_y</p:attrName>
                                        </p:attrNameLst>
                                      </p:cBhvr>
                                      <p:tavLst>
                                        <p:tav tm="0">
                                          <p:val>
                                            <p:strVal val="ppt_y"/>
                                          </p:val>
                                        </p:tav>
                                        <p:tav tm="100000">
                                          <p:val>
                                            <p:strVal val="0-ppt_h/2"/>
                                          </p:val>
                                        </p:tav>
                                      </p:tavLst>
                                    </p:anim>
                                    <p:set>
                                      <p:cBhvr>
                                        <p:cTn id="8"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t>
            </a:r>
            <a:r>
              <a:rPr lang="en-US" dirty="0"/>
              <a:t>sure your plan starts at the top </a:t>
            </a:r>
          </a:p>
        </p:txBody>
      </p:sp>
      <p:sp>
        <p:nvSpPr>
          <p:cNvPr id="3" name="Content Placeholder 2"/>
          <p:cNvSpPr>
            <a:spLocks noGrp="1"/>
          </p:cNvSpPr>
          <p:nvPr>
            <p:ph idx="1"/>
          </p:nvPr>
        </p:nvSpPr>
        <p:spPr/>
        <p:txBody>
          <a:bodyPr>
            <a:normAutofit lnSpcReduction="10000"/>
          </a:bodyPr>
          <a:lstStyle/>
          <a:p>
            <a:pPr algn="just"/>
            <a:r>
              <a:rPr lang="en-US" dirty="0" smtClean="0"/>
              <a:t>Harvard’s </a:t>
            </a:r>
            <a:r>
              <a:rPr lang="en-US" dirty="0"/>
              <a:t>Steven Wheelwright and Kim Clark conducted research that shows that many senior managers get involved in new product development too far along in the process. What often gets them involved is a breakdown that occurs during the development process. The managers jump in, act like heroes, motivate the team, and bring in resources. </a:t>
            </a:r>
            <a:endParaRPr lang="en-US" dirty="0" smtClean="0"/>
          </a:p>
          <a:p>
            <a:pPr algn="just"/>
            <a:r>
              <a:rPr lang="en-US" dirty="0" smtClean="0"/>
              <a:t>Often</a:t>
            </a:r>
            <a:r>
              <a:rPr lang="en-US" dirty="0"/>
              <a:t>, they exercise their considerable project management and technical skills. What these mangers don’t do, however, is </a:t>
            </a:r>
            <a:r>
              <a:rPr lang="en-US" i="1" dirty="0"/>
              <a:t>lead. </a:t>
            </a:r>
            <a:r>
              <a:rPr lang="en-US" dirty="0"/>
              <a:t>Leading requires a view of what’s causing break- downs and how the organization can learn to overcome them. </a:t>
            </a:r>
          </a:p>
        </p:txBody>
      </p:sp>
    </p:spTree>
    <p:extLst>
      <p:ext uri="{BB962C8B-B14F-4D97-AF65-F5344CB8AC3E}">
        <p14:creationId xmlns:p14="http://schemas.microsoft.com/office/powerpoint/2010/main" val="376300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Assigning </a:t>
            </a:r>
            <a:r>
              <a:rPr lang="en-US" dirty="0"/>
              <a:t>a plan leader </a:t>
            </a:r>
          </a:p>
        </p:txBody>
      </p:sp>
      <p:sp>
        <p:nvSpPr>
          <p:cNvPr id="3" name="Content Placeholder 2"/>
          <p:cNvSpPr>
            <a:spLocks noGrp="1"/>
          </p:cNvSpPr>
          <p:nvPr>
            <p:ph idx="1"/>
          </p:nvPr>
        </p:nvSpPr>
        <p:spPr/>
        <p:txBody>
          <a:bodyPr/>
          <a:lstStyle/>
          <a:p>
            <a:pPr algn="just"/>
            <a:r>
              <a:rPr lang="en-US" dirty="0" smtClean="0"/>
              <a:t>New </a:t>
            </a:r>
            <a:r>
              <a:rPr lang="en-US" dirty="0"/>
              <a:t>product development cuts across many other business processes. It both affects these other processes and is affected by them. The internal </a:t>
            </a:r>
            <a:r>
              <a:rPr lang="en-US" dirty="0" smtClean="0"/>
              <a:t>communication </a:t>
            </a:r>
            <a:r>
              <a:rPr lang="en-US" dirty="0"/>
              <a:t>plan needs a “plan leader” who can work across all these internal boundaries. </a:t>
            </a:r>
            <a:endParaRPr lang="en-US" dirty="0" smtClean="0"/>
          </a:p>
          <a:p>
            <a:pPr algn="just"/>
            <a:endParaRPr lang="en-US" dirty="0"/>
          </a:p>
        </p:txBody>
      </p:sp>
    </p:spTree>
    <p:extLst>
      <p:ext uri="{BB962C8B-B14F-4D97-AF65-F5344CB8AC3E}">
        <p14:creationId xmlns:p14="http://schemas.microsoft.com/office/powerpoint/2010/main" val="11896359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Ensuring </a:t>
            </a:r>
            <a:r>
              <a:rPr lang="en-US" dirty="0"/>
              <a:t>that team members know their roles and play them well </a:t>
            </a:r>
          </a:p>
        </p:txBody>
      </p:sp>
      <p:sp>
        <p:nvSpPr>
          <p:cNvPr id="3" name="Content Placeholder 2"/>
          <p:cNvSpPr>
            <a:spLocks noGrp="1"/>
          </p:cNvSpPr>
          <p:nvPr>
            <p:ph idx="1"/>
          </p:nvPr>
        </p:nvSpPr>
        <p:spPr/>
        <p:txBody>
          <a:bodyPr/>
          <a:lstStyle/>
          <a:p>
            <a:pPr algn="just"/>
            <a:r>
              <a:rPr lang="en-US" dirty="0" smtClean="0"/>
              <a:t>New </a:t>
            </a:r>
            <a:r>
              <a:rPr lang="en-US" dirty="0"/>
              <a:t>product development teams consist of the people who actually carry out the work that allows companies to meet their objectives (see Chapter 10 for more on these teams). Too often, however, team members don’t under- stand or realize how their work needs to contribute to their company’s over- all strategy. They just see their jobs, their projects, and their products. </a:t>
            </a:r>
            <a:endParaRPr lang="en-US" dirty="0" smtClean="0"/>
          </a:p>
          <a:p>
            <a:pPr algn="just"/>
            <a:endParaRPr lang="en-US" dirty="0"/>
          </a:p>
        </p:txBody>
      </p:sp>
    </p:spTree>
    <p:extLst>
      <p:ext uri="{BB962C8B-B14F-4D97-AF65-F5344CB8AC3E}">
        <p14:creationId xmlns:p14="http://schemas.microsoft.com/office/powerpoint/2010/main" val="360980882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500"/>
                                        <p:tgtEl>
                                          <p:spTgt spid="3"/>
                                        </p:tgtEl>
                                        <p:attrNameLst>
                                          <p:attrName>ppt_x</p:attrName>
                                        </p:attrNameLst>
                                      </p:cBhvr>
                                      <p:tavLst>
                                        <p:tav tm="0">
                                          <p:val>
                                            <p:strVal val="ppt_x"/>
                                          </p:val>
                                        </p:tav>
                                        <p:tav tm="100000">
                                          <p:val>
                                            <p:strVal val="ppt_x"/>
                                          </p:val>
                                        </p:tav>
                                      </p:tavLst>
                                    </p:anim>
                                    <p:anim calcmode="lin" valueType="num">
                                      <p:cBhvr additive="base">
                                        <p:cTn id="7" dur="1500"/>
                                        <p:tgtEl>
                                          <p:spTgt spid="3"/>
                                        </p:tgtEl>
                                        <p:attrNameLst>
                                          <p:attrName>ppt_y</p:attrName>
                                        </p:attrNameLst>
                                      </p:cBhvr>
                                      <p:tavLst>
                                        <p:tav tm="0">
                                          <p:val>
                                            <p:strVal val="ppt_y"/>
                                          </p:val>
                                        </p:tav>
                                        <p:tav tm="100000">
                                          <p:val>
                                            <p:strVal val="0-ppt_h/2"/>
                                          </p:val>
                                        </p:tav>
                                      </p:tavLst>
                                    </p:anim>
                                    <p:set>
                                      <p:cBhvr>
                                        <p:cTn id="8"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Ensuring </a:t>
            </a:r>
            <a:r>
              <a:rPr lang="en-US" dirty="0"/>
              <a:t>that team members know their roles and play them well </a:t>
            </a:r>
          </a:p>
        </p:txBody>
      </p:sp>
      <p:sp>
        <p:nvSpPr>
          <p:cNvPr id="3" name="Content Placeholder 2"/>
          <p:cNvSpPr>
            <a:spLocks noGrp="1"/>
          </p:cNvSpPr>
          <p:nvPr>
            <p:ph idx="1"/>
          </p:nvPr>
        </p:nvSpPr>
        <p:spPr/>
        <p:txBody>
          <a:bodyPr/>
          <a:lstStyle/>
          <a:p>
            <a:pPr algn="just"/>
            <a:r>
              <a:rPr lang="en-US" dirty="0" smtClean="0"/>
              <a:t>Teams </a:t>
            </a:r>
            <a:r>
              <a:rPr lang="en-US" dirty="0"/>
              <a:t>can become very committed to a product — sometimes to the </a:t>
            </a:r>
            <a:r>
              <a:rPr lang="en-US" dirty="0" smtClean="0"/>
              <a:t>detriment </a:t>
            </a:r>
            <a:r>
              <a:rPr lang="en-US" dirty="0"/>
              <a:t>of other projects and to the company’s overall business plan. For </a:t>
            </a:r>
            <a:r>
              <a:rPr lang="en-US" dirty="0" smtClean="0"/>
              <a:t>example</a:t>
            </a:r>
            <a:r>
              <a:rPr lang="en-US" dirty="0"/>
              <a:t>, an NPD team (possibly in the R&amp;D division) may be asked to develop a technology or a part that other teams in other projects will use later on. </a:t>
            </a:r>
            <a:endParaRPr lang="en-US" dirty="0" smtClean="0"/>
          </a:p>
          <a:p>
            <a:pPr algn="just"/>
            <a:r>
              <a:rPr lang="en-US" dirty="0" smtClean="0"/>
              <a:t>A </a:t>
            </a:r>
            <a:r>
              <a:rPr lang="en-US" dirty="0"/>
              <a:t>team that understands the goals of the company will work to make a part that the company can use as widely as possible; a team that’s committed to its own vision may produce a part that’s great for its product but useless for others. </a:t>
            </a:r>
          </a:p>
        </p:txBody>
      </p:sp>
    </p:spTree>
    <p:extLst>
      <p:ext uri="{BB962C8B-B14F-4D97-AF65-F5344CB8AC3E}">
        <p14:creationId xmlns:p14="http://schemas.microsoft.com/office/powerpoint/2010/main" val="1043434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heme15">
  <a:themeElements>
    <a:clrScheme name="Custom 2">
      <a:dk1>
        <a:srgbClr val="00B050"/>
      </a:dk1>
      <a:lt1>
        <a:sysClr val="window" lastClr="FFFFFF"/>
      </a:lt1>
      <a:dk2>
        <a:srgbClr val="AD2E03"/>
      </a:dk2>
      <a:lt2>
        <a:srgbClr val="D75626"/>
      </a:lt2>
      <a:accent1>
        <a:srgbClr val="760603"/>
      </a:accent1>
      <a:accent2>
        <a:srgbClr val="FA9C1F"/>
      </a:accent2>
      <a:accent3>
        <a:srgbClr val="D9BB55"/>
      </a:accent3>
      <a:accent4>
        <a:srgbClr val="829551"/>
      </a:accent4>
      <a:accent5>
        <a:srgbClr val="0070C0"/>
      </a:accent5>
      <a:accent6>
        <a:srgbClr val="426480"/>
      </a:accent6>
      <a:hlink>
        <a:srgbClr val="F9211B"/>
      </a:hlink>
      <a:folHlink>
        <a:srgbClr val="991111"/>
      </a:folHlink>
    </a:clrScheme>
    <a:fontScheme name="Slice HD-RCD">
      <a:majorFont>
        <a:latin typeface="Century Gothic"/>
        <a:ea typeface=""/>
        <a:cs typeface=""/>
      </a:majorFont>
      <a:minorFont>
        <a:latin typeface="Century Gothic"/>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Theme15" id="{49DA9CE1-BA6E-4E87-8DCD-C03725F9A8D8}" vid="{28F87709-7C07-42A4-9369-0920C1515D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Theme15</Template>
  <TotalTime>611</TotalTime>
  <Words>3668</Words>
  <Application>Microsoft Office PowerPoint</Application>
  <PresentationFormat>On-screen Show (16:9)</PresentationFormat>
  <Paragraphs>129</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Theme15</vt:lpstr>
      <vt:lpstr>Focusing Your NPD Efforts</vt:lpstr>
      <vt:lpstr>Chapter 8 Outline</vt:lpstr>
      <vt:lpstr>Intro</vt:lpstr>
      <vt:lpstr>Intro</vt:lpstr>
      <vt:lpstr> a. Setting NPD Targets </vt:lpstr>
      <vt:lpstr>Intro</vt:lpstr>
      <vt:lpstr>Financial targets </vt:lpstr>
      <vt:lpstr>Financial targets for new products include the following: </vt:lpstr>
      <vt:lpstr>Posting your financial targets </vt:lpstr>
      <vt:lpstr>Posting your financial targets </vt:lpstr>
      <vt:lpstr>Posting your financial targets </vt:lpstr>
      <vt:lpstr>Questions to consider </vt:lpstr>
      <vt:lpstr>Questions to consider </vt:lpstr>
      <vt:lpstr>Market share targets </vt:lpstr>
      <vt:lpstr>Percent-of-sales targets </vt:lpstr>
      <vt:lpstr>Percent-of-sales targets </vt:lpstr>
      <vt:lpstr>b.  Including Partners in New Product Development </vt:lpstr>
      <vt:lpstr>Intro</vt:lpstr>
      <vt:lpstr>What should you keep inside? </vt:lpstr>
      <vt:lpstr>What should you keep inside? </vt:lpstr>
      <vt:lpstr>What can you get from a partner? </vt:lpstr>
      <vt:lpstr>What can you buy? </vt:lpstr>
      <vt:lpstr>What can you buy? </vt:lpstr>
      <vt:lpstr>C.  Managing Your Business to Achieve Your NPD Goals  </vt:lpstr>
      <vt:lpstr>INTRO</vt:lpstr>
      <vt:lpstr>INTRO</vt:lpstr>
      <vt:lpstr>Corporate/business measures </vt:lpstr>
      <vt:lpstr>Corporate/business measures </vt:lpstr>
      <vt:lpstr>Team measures </vt:lpstr>
      <vt:lpstr>Team measures </vt:lpstr>
      <vt:lpstr>Functional measures </vt:lpstr>
      <vt:lpstr>Project resources </vt:lpstr>
      <vt:lpstr>Functional process alignment </vt:lpstr>
      <vt:lpstr>Process measures </vt:lpstr>
      <vt:lpstr>D.  Uniting Your NPD Efforts with an Internal Communication Plan  </vt:lpstr>
      <vt:lpstr>Intro</vt:lpstr>
      <vt:lpstr>Making sure your plan starts at the top </vt:lpstr>
      <vt:lpstr>Making sure your plan starts at the top </vt:lpstr>
      <vt:lpstr>Assigning a plan leader </vt:lpstr>
      <vt:lpstr>Ensuring that team members know their roles and play them well </vt:lpstr>
      <vt:lpstr>Ensuring that team members know their roles and play them well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 Whole Number, and Fraction</dc:title>
  <dc:creator>JARY</dc:creator>
  <cp:lastModifiedBy>Jary</cp:lastModifiedBy>
  <cp:revision>61</cp:revision>
  <cp:lastPrinted>2013-11-24T12:47:17Z</cp:lastPrinted>
  <dcterms:created xsi:type="dcterms:W3CDTF">2012-09-09T09:01:08Z</dcterms:created>
  <dcterms:modified xsi:type="dcterms:W3CDTF">2015-03-24T16:26:37Z</dcterms:modified>
</cp:coreProperties>
</file>