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59"/>
  </p:notesMasterIdLst>
  <p:sldIdLst>
    <p:sldId id="336" r:id="rId2"/>
    <p:sldId id="528" r:id="rId3"/>
    <p:sldId id="531" r:id="rId4"/>
    <p:sldId id="529" r:id="rId5"/>
    <p:sldId id="530" r:id="rId6"/>
    <p:sldId id="532" r:id="rId7"/>
    <p:sldId id="533" r:id="rId8"/>
    <p:sldId id="534" r:id="rId9"/>
    <p:sldId id="535" r:id="rId10"/>
    <p:sldId id="536" r:id="rId11"/>
    <p:sldId id="538" r:id="rId12"/>
    <p:sldId id="537" r:id="rId13"/>
    <p:sldId id="539" r:id="rId14"/>
    <p:sldId id="540" r:id="rId15"/>
    <p:sldId id="541" r:id="rId16"/>
    <p:sldId id="543" r:id="rId17"/>
    <p:sldId id="542" r:id="rId18"/>
    <p:sldId id="544" r:id="rId19"/>
    <p:sldId id="545" r:id="rId20"/>
    <p:sldId id="546" r:id="rId21"/>
    <p:sldId id="547" r:id="rId22"/>
    <p:sldId id="548" r:id="rId23"/>
    <p:sldId id="549" r:id="rId24"/>
    <p:sldId id="550" r:id="rId25"/>
    <p:sldId id="551" r:id="rId26"/>
    <p:sldId id="552" r:id="rId27"/>
    <p:sldId id="553" r:id="rId28"/>
    <p:sldId id="554" r:id="rId29"/>
    <p:sldId id="555" r:id="rId30"/>
    <p:sldId id="556" r:id="rId31"/>
    <p:sldId id="557" r:id="rId32"/>
    <p:sldId id="558" r:id="rId33"/>
    <p:sldId id="559" r:id="rId34"/>
    <p:sldId id="560" r:id="rId35"/>
    <p:sldId id="562" r:id="rId36"/>
    <p:sldId id="561" r:id="rId37"/>
    <p:sldId id="563" r:id="rId38"/>
    <p:sldId id="564" r:id="rId39"/>
    <p:sldId id="565" r:id="rId40"/>
    <p:sldId id="566" r:id="rId41"/>
    <p:sldId id="567" r:id="rId42"/>
    <p:sldId id="568" r:id="rId43"/>
    <p:sldId id="570" r:id="rId44"/>
    <p:sldId id="571" r:id="rId45"/>
    <p:sldId id="572" r:id="rId46"/>
    <p:sldId id="569" r:id="rId47"/>
    <p:sldId id="573" r:id="rId48"/>
    <p:sldId id="574" r:id="rId49"/>
    <p:sldId id="575" r:id="rId50"/>
    <p:sldId id="576" r:id="rId51"/>
    <p:sldId id="577" r:id="rId52"/>
    <p:sldId id="578" r:id="rId53"/>
    <p:sldId id="579" r:id="rId54"/>
    <p:sldId id="580" r:id="rId55"/>
    <p:sldId id="581" r:id="rId56"/>
    <p:sldId id="582" r:id="rId57"/>
    <p:sldId id="583" r:id="rId5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8B21"/>
    <a:srgbClr val="EAB200"/>
    <a:srgbClr val="E07CC6"/>
    <a:srgbClr val="FFFF00"/>
    <a:srgbClr val="FF6600"/>
    <a:srgbClr val="99CC00"/>
    <a:srgbClr val="CC0066"/>
    <a:srgbClr val="FFCC00"/>
    <a:srgbClr val="00FF00"/>
    <a:srgbClr val="94C3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82" autoAdjust="0"/>
    <p:restoredTop sz="93606" autoAdjust="0"/>
  </p:normalViewPr>
  <p:slideViewPr>
    <p:cSldViewPr>
      <p:cViewPr varScale="1">
        <p:scale>
          <a:sx n="65" d="100"/>
          <a:sy n="65" d="100"/>
        </p:scale>
        <p:origin x="-516" y="-10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5/25/2016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50637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8</a:t>
            </a:fld>
            <a:endParaRPr lang="en-US" dirty="0"/>
          </a:p>
        </p:txBody>
      </p:sp>
    </p:spTree>
    <p:extLst>
      <p:ext uri="{BB962C8B-B14F-4D97-AF65-F5344CB8AC3E}">
        <p14:creationId xmlns:p14="http://schemas.microsoft.com/office/powerpoint/2010/main" val="2279365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smtClean="0">
                <a:solidFill>
                  <a:schemeClr val="tx1"/>
                </a:solidFill>
                <a:effectLst/>
                <a:latin typeface="+mn-lt"/>
                <a:ea typeface="+mn-ea"/>
                <a:cs typeface="+mn-cs"/>
              </a:rPr>
              <a:t>Business case is a justification for a proposed project or undertaking on the basis of its expected commercial benefit</a:t>
            </a:r>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12</a:t>
            </a:fld>
            <a:endParaRPr lang="en-US" dirty="0"/>
          </a:p>
        </p:txBody>
      </p:sp>
    </p:spTree>
    <p:extLst>
      <p:ext uri="{BB962C8B-B14F-4D97-AF65-F5344CB8AC3E}">
        <p14:creationId xmlns:p14="http://schemas.microsoft.com/office/powerpoint/2010/main" val="2795270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smtClean="0">
                <a:solidFill>
                  <a:schemeClr val="tx1"/>
                </a:solidFill>
                <a:latin typeface="+mn-lt"/>
                <a:ea typeface="+mn-ea"/>
                <a:cs typeface="+mn-cs"/>
              </a:rPr>
              <a:t>One of the best ways to nail down a product definition is by generating a </a:t>
            </a:r>
            <a:r>
              <a:rPr lang="en-US" sz="1200" b="0" i="1" u="none" strike="noStrike" kern="1200" baseline="0" smtClean="0">
                <a:solidFill>
                  <a:schemeClr val="tx1"/>
                </a:solidFill>
                <a:latin typeface="+mn-lt"/>
                <a:ea typeface="+mn-ea"/>
                <a:cs typeface="+mn-cs"/>
              </a:rPr>
              <a:t>product requirement matrix </a:t>
            </a:r>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19</a:t>
            </a:fld>
            <a:endParaRPr lang="en-US" dirty="0"/>
          </a:p>
        </p:txBody>
      </p:sp>
    </p:spTree>
    <p:extLst>
      <p:ext uri="{BB962C8B-B14F-4D97-AF65-F5344CB8AC3E}">
        <p14:creationId xmlns:p14="http://schemas.microsoft.com/office/powerpoint/2010/main" val="2280547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vert="horz" lIns="91440" tIns="45720" rIns="91440" bIns="45720" rtlCol="0" anchor="ctr">
            <a:noAutofit/>
            <a:scene3d>
              <a:camera prst="orthographicFront"/>
              <a:lightRig rig="threePt" dir="t">
                <a:rot lat="0" lon="0" rev="600000"/>
              </a:lightRig>
            </a:scene3d>
            <a:sp3d>
              <a:bevelT w="63500" h="44450"/>
            </a:sp3d>
          </a:bodyPr>
          <a:lstStyle>
            <a:lvl1pPr>
              <a:defRPr lang="en-US" sz="600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latin typeface="Cacophony Loud" pitchFamily="2" charset="0"/>
              </a:defRPr>
            </a:lvl1pPr>
          </a:lstStyle>
          <a:p>
            <a:pPr lvl="0"/>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2954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1981201"/>
            <a:ext cx="9905999" cy="4419600"/>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txStyles>
    <p:titleStyle>
      <a:lvl1pPr algn="l" defTabSz="342900" rtl="0" eaLnBrk="1" latinLnBrk="0" hangingPunct="1">
        <a:spcBef>
          <a:spcPct val="0"/>
        </a:spcBef>
        <a:buNone/>
        <a:defRPr sz="4000" b="1" kern="1200" cap="none">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kern="1200" cap="none" baseline="0">
          <a:ln>
            <a:solidFill>
              <a:schemeClr val="tx1"/>
            </a:solidFill>
          </a:ln>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kern="1200" cap="none" baseline="0">
          <a:ln>
            <a:solidFill>
              <a:schemeClr val="tx1"/>
            </a:solidFill>
          </a:ln>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kern="1200" cap="none" baseline="0">
          <a:ln>
            <a:solidFill>
              <a:schemeClr val="tx1"/>
            </a:solidFill>
          </a:ln>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kern="1200" cap="none" baseline="0">
          <a:ln>
            <a:solidFill>
              <a:schemeClr val="tx1"/>
            </a:solidFill>
          </a:ln>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kern="1200" cap="none" baseline="0">
          <a:ln>
            <a:solidFill>
              <a:schemeClr val="tx1"/>
            </a:solidFill>
          </a:ln>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98936" y="609600"/>
            <a:ext cx="45588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Subtitle 11"/>
          <p:cNvSpPr>
            <a:spLocks noGrp="1"/>
          </p:cNvSpPr>
          <p:nvPr>
            <p:ph type="subTitle" idx="1"/>
          </p:nvPr>
        </p:nvSpPr>
        <p:spPr>
          <a:xfrm>
            <a:off x="1066800" y="806668"/>
            <a:ext cx="8676223" cy="121008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a:t>
            </a:r>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09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Title 10"/>
          <p:cNvSpPr>
            <a:spLocks noGrp="1"/>
          </p:cNvSpPr>
          <p:nvPr>
            <p:ph type="ctrTitle"/>
          </p:nvPr>
        </p:nvSpPr>
        <p:spPr>
          <a:xfrm>
            <a:off x="990600" y="2286000"/>
            <a:ext cx="10439400" cy="2590800"/>
          </a:xfrm>
          <a:scene3d>
            <a:camera prst="orthographicFront"/>
            <a:lightRig rig="flat" dir="t">
              <a:rot lat="0" lon="0" rev="3000000"/>
            </a:lightRig>
          </a:scene3d>
          <a:sp3d prstMaterial="dkEdge">
            <a:bevelT/>
          </a:sp3d>
        </p:spPr>
        <p:txBody>
          <a:bodyPr anchor="t">
            <a:noAutofit/>
            <a:scene3d>
              <a:camera prst="orthographicFront"/>
              <a:lightRig rig="threePt" dir="t">
                <a:rot lat="0" lon="0" rev="3000000"/>
              </a:lightRig>
            </a:scene3d>
            <a:sp3d extrusionH="57150" prstMaterial="flat">
              <a:bevelT w="107950" h="88900"/>
              <a:contourClr>
                <a:schemeClr val="bg1">
                  <a:lumMod val="65000"/>
                </a:schemeClr>
              </a:contourClr>
            </a:sp3d>
          </a:bodyPr>
          <a:lstStyle/>
          <a:p>
            <a:pPr algn="l">
              <a:lnSpc>
                <a:spcPts val="6600"/>
              </a:lnSpc>
            </a:pPr>
            <a:r>
              <a:rPr lang="en-US" sz="4800" cap="none">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One Foot in F</a:t>
            </a:r>
            <a:r>
              <a:rPr lang="en-US" sz="4800"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ront </a:t>
            </a:r>
            <a:r>
              <a:rPr lang="en-US" sz="4800" cap="none">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of </a:t>
            </a:r>
            <a:r>
              <a:rPr lang="en-US" sz="4800"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The </a:t>
            </a:r>
            <a:r>
              <a:rPr lang="en-US" sz="4800" cap="none">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Other: </a:t>
            </a:r>
            <a:r>
              <a:rPr lang="en-US" sz="5400"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
            </a:r>
            <a:br>
              <a:rPr lang="en-US" sz="5400"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br>
            <a:r>
              <a:rPr lang="en-US" sz="8000" cap="none" smtClean="0">
                <a:ln/>
                <a:solidFill>
                  <a:srgbClr val="0070C0"/>
                </a:solidFill>
                <a:effectLst>
                  <a:outerShdw blurRad="203200" dist="114300" dir="2700000" algn="tl" rotWithShape="0">
                    <a:prstClr val="black">
                      <a:alpha val="85000"/>
                    </a:prstClr>
                  </a:outerShdw>
                </a:effectLst>
                <a:latin typeface="Ubiq Gothic Ultra SSi" pitchFamily="34" charset="0"/>
                <a:ea typeface="Hussar" pitchFamily="50" charset="0"/>
              </a:rPr>
              <a:t>The </a:t>
            </a:r>
            <a:r>
              <a:rPr lang="en-US" sz="8000" cap="none">
                <a:ln/>
                <a:solidFill>
                  <a:srgbClr val="0070C0"/>
                </a:solidFill>
                <a:effectLst>
                  <a:outerShdw blurRad="203200" dist="114300" dir="2700000" algn="tl" rotWithShape="0">
                    <a:prstClr val="black">
                      <a:alpha val="85000"/>
                    </a:prstClr>
                  </a:outerShdw>
                </a:effectLst>
                <a:latin typeface="Ubiq Gothic Ultra SSi" pitchFamily="34" charset="0"/>
                <a:ea typeface="Hussar" pitchFamily="50" charset="0"/>
              </a:rPr>
              <a:t>Product Development Process</a:t>
            </a:r>
            <a:r>
              <a:rPr lang="en-US" sz="8000" b="1" cap="none" smtClean="0">
                <a:ln/>
                <a:solidFill>
                  <a:srgbClr val="0070C0"/>
                </a:solidFill>
                <a:effectLst>
                  <a:outerShdw blurRad="203200" dist="114300" dir="2700000" algn="tl" rotWithShape="0">
                    <a:prstClr val="black">
                      <a:alpha val="85000"/>
                    </a:prstClr>
                  </a:outerShdw>
                </a:effectLst>
                <a:latin typeface="Ubiq Gothic Ultra SSi" pitchFamily="34" charset="0"/>
                <a:ea typeface="Hussar" pitchFamily="50" charset="0"/>
              </a:rPr>
              <a:t> </a:t>
            </a:r>
            <a:endParaRPr lang="id-ID" sz="8000" b="1" cap="none" dirty="0">
              <a:ln/>
              <a:solidFill>
                <a:srgbClr val="0070C0"/>
              </a:solidFill>
              <a:effectLst>
                <a:outerShdw blurRad="203200" dist="114300" dir="2700000" algn="tl" rotWithShape="0">
                  <a:prstClr val="black">
                    <a:alpha val="85000"/>
                  </a:prstClr>
                </a:outerShdw>
              </a:effectLst>
              <a:latin typeface="Ubiq Gothic Ultra SSi" pitchFamily="34" charset="0"/>
              <a:ea typeface="Hussar" pitchFamily="50" charset="0"/>
            </a:endParaRPr>
          </a:p>
        </p:txBody>
      </p:sp>
      <p:sp>
        <p:nvSpPr>
          <p:cNvPr id="3" name="Down Arrow 2">
            <a:hlinkClick r:id="rId2" action="ppaction://hlinksldjump"/>
          </p:cNvPr>
          <p:cNvSpPr/>
          <p:nvPr/>
        </p:nvSpPr>
        <p:spPr>
          <a:xfrm>
            <a:off x="11125200" y="6096000"/>
            <a:ext cx="685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0" fill="hold"/>
                                        <p:tgtEl>
                                          <p:spTgt spid="11"/>
                                        </p:tgtEl>
                                        <p:attrNameLst>
                                          <p:attrName>ppt_w</p:attrName>
                                        </p:attrNameLst>
                                      </p:cBhvr>
                                      <p:tavLst>
                                        <p:tav tm="0">
                                          <p:val>
                                            <p:strVal val="4*#ppt_w"/>
                                          </p:val>
                                        </p:tav>
                                        <p:tav tm="100000">
                                          <p:val>
                                            <p:strVal val="#ppt_w"/>
                                          </p:val>
                                        </p:tav>
                                      </p:tavLst>
                                    </p:anim>
                                    <p:anim calcmode="lin" valueType="num">
                                      <p:cBhvr>
                                        <p:cTn id="8" dur="40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066800" y="2057400"/>
            <a:ext cx="10515600" cy="320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marL="693738" indent="-693738">
              <a:buFont typeface="Wingdings" pitchFamily="2" charset="2"/>
              <a:buChar char="ü"/>
            </a:pPr>
            <a:r>
              <a:rPr lang="en-US" sz="4000" smtClean="0">
                <a:effectLst>
                  <a:outerShdw blurRad="241300" dist="38100" dir="2700000" algn="tl" rotWithShape="0">
                    <a:prstClr val="black">
                      <a:alpha val="81000"/>
                    </a:prstClr>
                  </a:outerShdw>
                </a:effectLst>
              </a:rPr>
              <a:t>Recognizing </a:t>
            </a:r>
            <a:r>
              <a:rPr lang="en-US" sz="4000">
                <a:effectLst>
                  <a:outerShdw blurRad="241300" dist="38100" dir="2700000" algn="tl" rotWithShape="0">
                    <a:prstClr val="black">
                      <a:alpha val="81000"/>
                    </a:prstClr>
                  </a:outerShdw>
                </a:effectLst>
              </a:rPr>
              <a:t>the parts of the product development process  </a:t>
            </a:r>
            <a:endParaRPr lang="en-US" sz="4000" smtClean="0">
              <a:effectLst>
                <a:outerShdw blurRad="241300" dist="38100" dir="2700000" algn="tl" rotWithShape="0">
                  <a:prstClr val="black">
                    <a:alpha val="81000"/>
                  </a:prstClr>
                </a:outerShdw>
              </a:effectLst>
            </a:endParaRPr>
          </a:p>
          <a:p>
            <a:pPr marL="693738" indent="-693738">
              <a:buFont typeface="Wingdings" pitchFamily="2" charset="2"/>
              <a:buChar char="ü"/>
            </a:pPr>
            <a:r>
              <a:rPr lang="en-US" sz="4000" smtClean="0">
                <a:effectLst>
                  <a:outerShdw blurRad="241300" dist="38100" dir="2700000" algn="tl" rotWithShape="0">
                    <a:prstClr val="black">
                      <a:alpha val="81000"/>
                    </a:prstClr>
                  </a:outerShdw>
                </a:effectLst>
              </a:rPr>
              <a:t>Tailoring </a:t>
            </a:r>
            <a:r>
              <a:rPr lang="en-US" sz="4000">
                <a:effectLst>
                  <a:outerShdw blurRad="241300" dist="38100" dir="2700000" algn="tl" rotWithShape="0">
                    <a:prstClr val="black">
                      <a:alpha val="81000"/>
                    </a:prstClr>
                  </a:outerShdw>
                </a:effectLst>
              </a:rPr>
              <a:t>the process to work for you  </a:t>
            </a:r>
            <a:endParaRPr lang="en-US" sz="4000" smtClean="0">
              <a:effectLst>
                <a:outerShdw blurRad="241300" dist="38100" dir="2700000" algn="tl" rotWithShape="0">
                  <a:prstClr val="black">
                    <a:alpha val="81000"/>
                  </a:prstClr>
                </a:outerShdw>
              </a:effectLst>
            </a:endParaRPr>
          </a:p>
          <a:p>
            <a:pPr marL="693738" indent="-693738">
              <a:buFont typeface="Wingdings" pitchFamily="2" charset="2"/>
              <a:buChar char="ü"/>
            </a:pPr>
            <a:r>
              <a:rPr lang="en-US" sz="4000" smtClean="0">
                <a:effectLst>
                  <a:outerShdw blurRad="241300" dist="38100" dir="2700000" algn="tl" rotWithShape="0">
                    <a:prstClr val="black">
                      <a:alpha val="81000"/>
                    </a:prstClr>
                  </a:outerShdw>
                </a:effectLst>
              </a:rPr>
              <a:t>Getting </a:t>
            </a:r>
            <a:r>
              <a:rPr lang="en-US" sz="4000">
                <a:effectLst>
                  <a:outerShdw blurRad="241300" dist="38100" dir="2700000" algn="tl" rotWithShape="0">
                    <a:prstClr val="black">
                      <a:alpha val="81000"/>
                    </a:prstClr>
                  </a:outerShdw>
                </a:effectLst>
              </a:rPr>
              <a:t>the company working together </a:t>
            </a:r>
          </a:p>
          <a:p>
            <a:pPr marL="693738" indent="-693738">
              <a:buFont typeface="Wingdings" pitchFamily="2" charset="2"/>
              <a:buChar char="ü"/>
            </a:pPr>
            <a:r>
              <a:rPr lang="en-US" sz="4000" smtClean="0">
                <a:effectLst>
                  <a:outerShdw blurRad="241300" dist="38100" dir="2700000" algn="tl" rotWithShape="0">
                    <a:prstClr val="black">
                      <a:alpha val="81000"/>
                    </a:prstClr>
                  </a:outerShdw>
                </a:effectLst>
              </a:rPr>
              <a:t>Building </a:t>
            </a:r>
            <a:r>
              <a:rPr lang="en-US" sz="4000">
                <a:effectLst>
                  <a:outerShdw blurRad="241300" dist="38100" dir="2700000" algn="tl" rotWithShape="0">
                    <a:prstClr val="black">
                      <a:alpha val="81000"/>
                    </a:prstClr>
                  </a:outerShdw>
                </a:effectLst>
              </a:rPr>
              <a:t>knowledge and managing risk </a:t>
            </a:r>
            <a:endParaRPr lang="en-US" altLang="en-US" sz="4000">
              <a:effectLst>
                <a:outerShdw blurRad="241300" dist="38100" dir="2700000" algn="tl" rotWithShape="0">
                  <a:prstClr val="black">
                    <a:alpha val="81000"/>
                  </a:prstClr>
                </a:outerShdw>
              </a:effectLst>
              <a:latin typeface="Arial" pitchFamily="34" charset="0"/>
            </a:endParaRPr>
          </a:p>
        </p:txBody>
      </p:sp>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solidFill>
                  <a:schemeClr val="accent5">
                    <a:lumMod val="40000"/>
                    <a:lumOff val="60000"/>
                  </a:schemeClr>
                </a:solidFill>
                <a:latin typeface="Arial" pitchFamily="34" charset="0"/>
                <a:cs typeface="Arial" pitchFamily="34" charset="0"/>
              </a:rPr>
              <a:t>Outline</a:t>
            </a:r>
          </a:p>
        </p:txBody>
      </p:sp>
      <p:grpSp>
        <p:nvGrpSpPr>
          <p:cNvPr id="5" name="Group 4"/>
          <p:cNvGrpSpPr/>
          <p:nvPr/>
        </p:nvGrpSpPr>
        <p:grpSpPr>
          <a:xfrm>
            <a:off x="3429000" y="320040"/>
            <a:ext cx="1463040" cy="1463040"/>
            <a:chOff x="3429000" y="320040"/>
            <a:chExt cx="1463040" cy="1463040"/>
          </a:xfrm>
          <a:solidFill>
            <a:srgbClr val="0070C0"/>
          </a:solidFill>
        </p:grpSpPr>
        <p:sp>
          <p:nvSpPr>
            <p:cNvPr id="4" name="Rounded Rectangle 3"/>
            <p:cNvSpPr/>
            <p:nvPr/>
          </p:nvSpPr>
          <p:spPr>
            <a:xfrm>
              <a:off x="3429000" y="320040"/>
              <a:ext cx="1463040" cy="1463040"/>
            </a:xfrm>
            <a:prstGeom prst="roundRect">
              <a:avLst>
                <a:gd name="adj" fmla="val 50000"/>
              </a:avLst>
            </a:prstGeom>
            <a:grpFill/>
            <a:ln>
              <a:solidFill>
                <a:srgbClr val="0070C0"/>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Oval 2"/>
            <p:cNvSpPr/>
            <p:nvPr/>
          </p:nvSpPr>
          <p:spPr>
            <a:xfrm>
              <a:off x="3976640" y="791954"/>
              <a:ext cx="182880" cy="182880"/>
            </a:xfrm>
            <a:prstGeom prst="ellipse">
              <a:avLst/>
            </a:prstGeom>
            <a:grpFill/>
            <a:ln>
              <a:solidFill>
                <a:srgbClr val="0070C0"/>
              </a:solidFill>
            </a:ln>
            <a:scene3d>
              <a:camera prst="orthographicFront"/>
              <a:lightRig rig="threePt" dir="t">
                <a:rot lat="0" lon="0" rev="54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158207" y="1145839"/>
              <a:ext cx="182880" cy="182880"/>
            </a:xfrm>
            <a:prstGeom prst="ellipse">
              <a:avLst/>
            </a:prstGeom>
            <a:grpFill/>
            <a:ln>
              <a:solidFill>
                <a:srgbClr val="0070C0"/>
              </a:solidFill>
            </a:ln>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92719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1414" y="3276600"/>
            <a:ext cx="9905999" cy="2590800"/>
          </a:xfrm>
        </p:spPr>
        <p:txBody>
          <a:bodyPr>
            <a:noAutofit/>
          </a:bodyPr>
          <a:lstStyle/>
          <a:p>
            <a:r>
              <a:rPr lang="en-US" sz="6000" smtClean="0">
                <a:latin typeface="Cacophony Loud" pitchFamily="2" charset="0"/>
              </a:rPr>
              <a:t>Connecting Research to Development: The Fuzzy Front End</a:t>
            </a:r>
            <a:endParaRPr lang="en-US" sz="6000">
              <a:latin typeface="Cacophony Loud" pitchFamily="2" charset="0"/>
            </a:endParaRPr>
          </a:p>
        </p:txBody>
      </p:sp>
    </p:spTree>
    <p:extLst>
      <p:ext uri="{BB962C8B-B14F-4D97-AF65-F5344CB8AC3E}">
        <p14:creationId xmlns:p14="http://schemas.microsoft.com/office/powerpoint/2010/main" val="5975642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a:t/>
            </a:r>
            <a:br>
              <a:rPr lang="en-US" b="0"/>
            </a:br>
            <a:r>
              <a:rPr lang="en-US" b="0"/>
              <a:t>Connecting Research to Development: The Fuzzy Front End </a:t>
            </a:r>
            <a:endParaRPr lang="en-US"/>
          </a:p>
        </p:txBody>
      </p:sp>
      <p:sp>
        <p:nvSpPr>
          <p:cNvPr id="3" name="Content Placeholder 2"/>
          <p:cNvSpPr>
            <a:spLocks noGrp="1"/>
          </p:cNvSpPr>
          <p:nvPr>
            <p:ph idx="1"/>
          </p:nvPr>
        </p:nvSpPr>
        <p:spPr>
          <a:xfrm>
            <a:off x="1141414" y="2971800"/>
            <a:ext cx="9905999" cy="3429000"/>
          </a:xfrm>
        </p:spPr>
        <p:txBody>
          <a:bodyPr/>
          <a:lstStyle/>
          <a:p>
            <a:pPr marL="0" indent="0">
              <a:buNone/>
            </a:pPr>
            <a:r>
              <a:rPr lang="en-US" b="1" smtClean="0"/>
              <a:t>Phase 1</a:t>
            </a:r>
            <a:r>
              <a:rPr lang="en-US" smtClean="0"/>
              <a:t>	Navigating </a:t>
            </a:r>
            <a:r>
              <a:rPr lang="en-US"/>
              <a:t>from the Ocean to the River </a:t>
            </a:r>
            <a:endParaRPr lang="en-US" smtClean="0"/>
          </a:p>
          <a:p>
            <a:pPr marL="0" indent="0">
              <a:buNone/>
            </a:pPr>
            <a:r>
              <a:rPr lang="en-US" b="1"/>
              <a:t>Phase 2	</a:t>
            </a:r>
            <a:r>
              <a:rPr lang="en-US" smtClean="0"/>
              <a:t>The </a:t>
            </a:r>
            <a:r>
              <a:rPr lang="en-US"/>
              <a:t>Business Case </a:t>
            </a:r>
            <a:r>
              <a:rPr lang="en-US" smtClean="0"/>
              <a:t>Phase</a:t>
            </a:r>
          </a:p>
          <a:p>
            <a:pPr marL="0" indent="0">
              <a:buNone/>
            </a:pPr>
            <a:r>
              <a:rPr lang="en-US" b="1"/>
              <a:t>Phase 3	</a:t>
            </a:r>
            <a:r>
              <a:rPr lang="en-US" smtClean="0"/>
              <a:t>The </a:t>
            </a:r>
            <a:r>
              <a:rPr lang="en-US"/>
              <a:t>Development Phase </a:t>
            </a:r>
            <a:r>
              <a:rPr lang="en-US" b="1"/>
              <a:t> </a:t>
            </a:r>
          </a:p>
          <a:p>
            <a:pPr marL="0" indent="0">
              <a:buNone/>
            </a:pPr>
            <a:r>
              <a:rPr lang="en-US" b="1" smtClean="0"/>
              <a:t>Phase 4	</a:t>
            </a:r>
            <a:r>
              <a:rPr lang="en-US"/>
              <a:t> Launch and Commercialization</a:t>
            </a:r>
            <a:endParaRPr lang="en-US" b="1" smtClean="0"/>
          </a:p>
          <a:p>
            <a:pPr marL="0" indent="0">
              <a:buNone/>
            </a:pPr>
            <a:endParaRPr lang="en-US" b="1"/>
          </a:p>
        </p:txBody>
      </p:sp>
      <p:sp>
        <p:nvSpPr>
          <p:cNvPr id="4" name="Down Arrow 3">
            <a:hlinkClick r:id="rId2" action="ppaction://hlinksldjump"/>
          </p:cNvPr>
          <p:cNvSpPr/>
          <p:nvPr/>
        </p:nvSpPr>
        <p:spPr>
          <a:xfrm>
            <a:off x="11125200" y="6096000"/>
            <a:ext cx="685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2853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solidFill>
                  <a:schemeClr val="tx1"/>
                </a:solidFill>
              </a:rPr>
              <a:t>Phase 1:</a:t>
            </a:r>
            <a:r>
              <a:rPr lang="en-US" smtClean="0"/>
              <a:t> </a:t>
            </a:r>
            <a:br>
              <a:rPr lang="en-US" smtClean="0"/>
            </a:br>
            <a:r>
              <a:rPr lang="en-US" smtClean="0"/>
              <a:t>Navigating from the Ocean to the River</a:t>
            </a:r>
            <a:endParaRPr lang="en-US"/>
          </a:p>
        </p:txBody>
      </p:sp>
      <p:sp>
        <p:nvSpPr>
          <p:cNvPr id="3" name="Content Placeholder 2"/>
          <p:cNvSpPr>
            <a:spLocks noGrp="1"/>
          </p:cNvSpPr>
          <p:nvPr>
            <p:ph idx="1"/>
          </p:nvPr>
        </p:nvSpPr>
        <p:spPr/>
        <p:txBody>
          <a:bodyPr/>
          <a:lstStyle/>
          <a:p>
            <a:r>
              <a:rPr lang="en-US" smtClean="0"/>
              <a:t>Before an idea can really enter the product developent process, it has to go through several </a:t>
            </a:r>
            <a:r>
              <a:rPr lang="en-US" b="1" smtClean="0"/>
              <a:t>hoops.</a:t>
            </a:r>
          </a:p>
          <a:p>
            <a:r>
              <a:rPr lang="en-US" smtClean="0"/>
              <a:t>We call these the </a:t>
            </a:r>
            <a:r>
              <a:rPr lang="en-US" b="1" smtClean="0"/>
              <a:t>Idea Screen </a:t>
            </a:r>
            <a:r>
              <a:rPr lang="en-US" smtClean="0"/>
              <a:t>and the </a:t>
            </a:r>
            <a:r>
              <a:rPr lang="en-US" b="1" smtClean="0"/>
              <a:t>Concept Review.</a:t>
            </a:r>
            <a:endParaRPr lang="en-US" smtClean="0"/>
          </a:p>
          <a:p>
            <a:r>
              <a:rPr lang="en-US" smtClean="0"/>
              <a:t>These </a:t>
            </a:r>
            <a:r>
              <a:rPr lang="en-US"/>
              <a:t>hoops begin to take the “</a:t>
            </a:r>
            <a:r>
              <a:rPr lang="en-US" smtClean="0"/>
              <a:t>fuzziness</a:t>
            </a:r>
            <a:r>
              <a:rPr lang="en-US"/>
              <a:t>” out of the initial idea and help the idea to stack up against the business criteria that are all-important to NPD success.</a:t>
            </a:r>
          </a:p>
        </p:txBody>
      </p:sp>
    </p:spTree>
    <p:extLst>
      <p:ext uri="{BB962C8B-B14F-4D97-AF65-F5344CB8AC3E}">
        <p14:creationId xmlns:p14="http://schemas.microsoft.com/office/powerpoint/2010/main" val="36134399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The </a:t>
            </a:r>
            <a:r>
              <a:rPr lang="en-US">
                <a:solidFill>
                  <a:srgbClr val="FFFF00"/>
                </a:solidFill>
              </a:rPr>
              <a:t>Idea Screen </a:t>
            </a:r>
            <a:r>
              <a:rPr lang="en-US" b="0"/>
              <a:t>and the </a:t>
            </a:r>
            <a:r>
              <a:rPr lang="en-US">
                <a:solidFill>
                  <a:srgbClr val="FFFF00"/>
                </a:solidFill>
              </a:rPr>
              <a:t>Concept Brief </a:t>
            </a:r>
          </a:p>
        </p:txBody>
      </p:sp>
      <p:sp>
        <p:nvSpPr>
          <p:cNvPr id="3" name="Content Placeholder 2"/>
          <p:cNvSpPr>
            <a:spLocks noGrp="1"/>
          </p:cNvSpPr>
          <p:nvPr>
            <p:ph idx="1"/>
          </p:nvPr>
        </p:nvSpPr>
        <p:spPr/>
        <p:txBody>
          <a:bodyPr/>
          <a:lstStyle/>
          <a:p>
            <a:pPr algn="just"/>
            <a:r>
              <a:rPr lang="en-US" smtClean="0"/>
              <a:t>The </a:t>
            </a:r>
            <a:r>
              <a:rPr lang="en-US" b="1" i="1">
                <a:solidFill>
                  <a:srgbClr val="FFFF00"/>
                </a:solidFill>
              </a:rPr>
              <a:t>Idea Screen </a:t>
            </a:r>
            <a:r>
              <a:rPr lang="en-US"/>
              <a:t>is the initial review in the new product development process. </a:t>
            </a:r>
            <a:endParaRPr lang="en-US" smtClean="0"/>
          </a:p>
          <a:p>
            <a:pPr algn="just"/>
            <a:r>
              <a:rPr lang="en-US" smtClean="0"/>
              <a:t>The </a:t>
            </a:r>
            <a:r>
              <a:rPr lang="en-US"/>
              <a:t>purpose of the Idea Screen is to reduce the large number of ideas for potential projects to a manageable number. </a:t>
            </a:r>
            <a:endParaRPr lang="en-US" smtClean="0"/>
          </a:p>
          <a:p>
            <a:pPr algn="just"/>
            <a:r>
              <a:rPr lang="en-US" smtClean="0"/>
              <a:t>Sometimes </a:t>
            </a:r>
            <a:r>
              <a:rPr lang="en-US"/>
              <a:t>new product teams narrow down the choices, and sometimes management makes these choices. </a:t>
            </a:r>
          </a:p>
        </p:txBody>
      </p:sp>
    </p:spTree>
    <p:extLst>
      <p:ext uri="{BB962C8B-B14F-4D97-AF65-F5344CB8AC3E}">
        <p14:creationId xmlns:p14="http://schemas.microsoft.com/office/powerpoint/2010/main" val="13244857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The </a:t>
            </a:r>
            <a:r>
              <a:rPr lang="en-US">
                <a:solidFill>
                  <a:srgbClr val="FFFF00"/>
                </a:solidFill>
              </a:rPr>
              <a:t>Idea Screen </a:t>
            </a:r>
            <a:r>
              <a:rPr lang="en-US" b="0"/>
              <a:t>and the </a:t>
            </a:r>
            <a:r>
              <a:rPr lang="en-US">
                <a:solidFill>
                  <a:srgbClr val="FFFF00"/>
                </a:solidFill>
              </a:rPr>
              <a:t>Concept Brief </a:t>
            </a:r>
          </a:p>
        </p:txBody>
      </p:sp>
      <p:sp>
        <p:nvSpPr>
          <p:cNvPr id="3" name="Content Placeholder 2"/>
          <p:cNvSpPr>
            <a:spLocks noGrp="1"/>
          </p:cNvSpPr>
          <p:nvPr>
            <p:ph idx="1"/>
          </p:nvPr>
        </p:nvSpPr>
        <p:spPr/>
        <p:txBody>
          <a:bodyPr/>
          <a:lstStyle/>
          <a:p>
            <a:pPr algn="just"/>
            <a:r>
              <a:rPr lang="en-US" smtClean="0"/>
              <a:t>In </a:t>
            </a:r>
            <a:r>
              <a:rPr lang="en-US"/>
              <a:t>the </a:t>
            </a:r>
            <a:r>
              <a:rPr lang="en-US" i="1">
                <a:solidFill>
                  <a:srgbClr val="FFFF00"/>
                </a:solidFill>
              </a:rPr>
              <a:t>Concept Brief</a:t>
            </a:r>
            <a:r>
              <a:rPr lang="en-US"/>
              <a:t>, the team needs to show how the concept will meet customer needs. </a:t>
            </a:r>
            <a:endParaRPr lang="en-US" smtClean="0"/>
          </a:p>
          <a:p>
            <a:pPr algn="just"/>
            <a:r>
              <a:rPr lang="en-US" smtClean="0"/>
              <a:t>You </a:t>
            </a:r>
            <a:r>
              <a:rPr lang="en-US"/>
              <a:t>may have gaps in your customer information. </a:t>
            </a:r>
            <a:endParaRPr lang="en-US" smtClean="0"/>
          </a:p>
          <a:p>
            <a:pPr algn="just"/>
            <a:r>
              <a:rPr lang="en-US" smtClean="0"/>
              <a:t>For </a:t>
            </a:r>
            <a:r>
              <a:rPr lang="en-US"/>
              <a:t>example, if you haven’t visited an important market segment, be </a:t>
            </a:r>
            <a:r>
              <a:rPr lang="en-US" smtClean="0"/>
              <a:t>sure </a:t>
            </a:r>
            <a:r>
              <a:rPr lang="en-US"/>
              <a:t>to note that in the </a:t>
            </a:r>
            <a:r>
              <a:rPr lang="en-US" smtClean="0"/>
              <a:t>brief.</a:t>
            </a:r>
          </a:p>
          <a:p>
            <a:pPr algn="just"/>
            <a:r>
              <a:rPr lang="en-US" smtClean="0"/>
              <a:t>The </a:t>
            </a:r>
            <a:r>
              <a:rPr lang="en-US" i="1">
                <a:solidFill>
                  <a:srgbClr val="FFFF00"/>
                </a:solidFill>
              </a:rPr>
              <a:t>Concept Brief </a:t>
            </a:r>
            <a:r>
              <a:rPr lang="en-US"/>
              <a:t>should outline what technology the concept requires and indicate what technologies are available and which need to be developed </a:t>
            </a:r>
            <a:r>
              <a:rPr lang="en-US" smtClean="0"/>
              <a:t> </a:t>
            </a:r>
            <a:endParaRPr lang="en-US"/>
          </a:p>
        </p:txBody>
      </p:sp>
    </p:spTree>
    <p:extLst>
      <p:ext uri="{BB962C8B-B14F-4D97-AF65-F5344CB8AC3E}">
        <p14:creationId xmlns:p14="http://schemas.microsoft.com/office/powerpoint/2010/main" val="25012119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smtClean="0"/>
              <a:t>The </a:t>
            </a:r>
            <a:r>
              <a:rPr lang="en-US">
                <a:solidFill>
                  <a:srgbClr val="FFFF00"/>
                </a:solidFill>
              </a:rPr>
              <a:t>Concept Review </a:t>
            </a:r>
          </a:p>
        </p:txBody>
      </p:sp>
      <p:sp>
        <p:nvSpPr>
          <p:cNvPr id="3" name="Content Placeholder 2"/>
          <p:cNvSpPr>
            <a:spLocks noGrp="1"/>
          </p:cNvSpPr>
          <p:nvPr>
            <p:ph idx="1"/>
          </p:nvPr>
        </p:nvSpPr>
        <p:spPr/>
        <p:txBody>
          <a:bodyPr>
            <a:normAutofit lnSpcReduction="10000"/>
          </a:bodyPr>
          <a:lstStyle/>
          <a:p>
            <a:pPr algn="just"/>
            <a:r>
              <a:rPr lang="en-US" smtClean="0"/>
              <a:t>After </a:t>
            </a:r>
            <a:r>
              <a:rPr lang="en-US"/>
              <a:t>completing the Concept Brief, the NPD team is ready to hold a </a:t>
            </a:r>
            <a:r>
              <a:rPr lang="en-US" i="1">
                <a:solidFill>
                  <a:srgbClr val="FFFF00"/>
                </a:solidFill>
              </a:rPr>
              <a:t>Concept Review</a:t>
            </a:r>
            <a:r>
              <a:rPr lang="en-US" i="1"/>
              <a:t>, </a:t>
            </a:r>
            <a:r>
              <a:rPr lang="en-US"/>
              <a:t>at which it presents a preliminary business case </a:t>
            </a:r>
            <a:r>
              <a:rPr lang="en-US" smtClean="0"/>
              <a:t>to </a:t>
            </a:r>
            <a:r>
              <a:rPr lang="en-US"/>
              <a:t>the project’s reviewers. </a:t>
            </a:r>
            <a:endParaRPr lang="en-US" smtClean="0"/>
          </a:p>
          <a:p>
            <a:pPr algn="just"/>
            <a:r>
              <a:rPr lang="en-US" smtClean="0"/>
              <a:t>The </a:t>
            </a:r>
            <a:r>
              <a:rPr lang="en-US" i="1">
                <a:solidFill>
                  <a:srgbClr val="FFFF00"/>
                </a:solidFill>
              </a:rPr>
              <a:t>Concept Review </a:t>
            </a:r>
            <a:r>
              <a:rPr lang="en-US"/>
              <a:t>is the first time that reviewers will judge an idea for a product against the same criteria that they’ll use at every review between now and launch. </a:t>
            </a:r>
            <a:endParaRPr lang="en-US" smtClean="0"/>
          </a:p>
          <a:p>
            <a:pPr algn="just"/>
            <a:r>
              <a:rPr lang="en-US" smtClean="0"/>
              <a:t>In </a:t>
            </a:r>
            <a:r>
              <a:rPr lang="en-US"/>
              <a:t>this early review, you use ranges and estimates because </a:t>
            </a:r>
            <a:r>
              <a:rPr lang="en-US" smtClean="0"/>
              <a:t>you </a:t>
            </a:r>
            <a:r>
              <a:rPr lang="en-US"/>
              <a:t>still don’t have much information. </a:t>
            </a:r>
            <a:endParaRPr lang="en-US" smtClean="0"/>
          </a:p>
          <a:p>
            <a:pPr algn="just"/>
            <a:r>
              <a:rPr lang="en-US" smtClean="0"/>
              <a:t>However</a:t>
            </a:r>
            <a:r>
              <a:rPr lang="en-US"/>
              <a:t>, pulling the information together in this form allows you to update and revise the business case as you move through the product development process. </a:t>
            </a:r>
          </a:p>
        </p:txBody>
      </p:sp>
    </p:spTree>
    <p:extLst>
      <p:ext uri="{BB962C8B-B14F-4D97-AF65-F5344CB8AC3E}">
        <p14:creationId xmlns:p14="http://schemas.microsoft.com/office/powerpoint/2010/main" val="22722797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0" smtClean="0"/>
              <a:t>At </a:t>
            </a:r>
            <a:r>
              <a:rPr lang="en-US" sz="2800" b="0"/>
              <a:t>the Concept Review, and at every review after the Concept Review, review- ers do one of three things: </a:t>
            </a:r>
            <a:endParaRPr lang="en-US" sz="2800"/>
          </a:p>
        </p:txBody>
      </p:sp>
      <p:sp>
        <p:nvSpPr>
          <p:cNvPr id="3" name="Content Placeholder 2"/>
          <p:cNvSpPr>
            <a:spLocks noGrp="1"/>
          </p:cNvSpPr>
          <p:nvPr>
            <p:ph idx="1"/>
          </p:nvPr>
        </p:nvSpPr>
        <p:spPr/>
        <p:txBody>
          <a:bodyPr>
            <a:normAutofit lnSpcReduction="10000"/>
          </a:bodyPr>
          <a:lstStyle/>
          <a:p>
            <a:r>
              <a:rPr lang="en-US" b="1" smtClean="0"/>
              <a:t>Pass </a:t>
            </a:r>
            <a:r>
              <a:rPr lang="en-US"/>
              <a:t>the project into the next phase. </a:t>
            </a:r>
            <a:endParaRPr lang="en-US" smtClean="0"/>
          </a:p>
          <a:p>
            <a:pPr marL="457200" indent="0">
              <a:buNone/>
            </a:pPr>
            <a:r>
              <a:rPr lang="en-US" sz="1800" smtClean="0">
                <a:solidFill>
                  <a:schemeClr val="accent3">
                    <a:lumMod val="75000"/>
                  </a:schemeClr>
                </a:solidFill>
              </a:rPr>
              <a:t>If </a:t>
            </a:r>
            <a:r>
              <a:rPr lang="en-US" sz="1800">
                <a:solidFill>
                  <a:schemeClr val="accent3">
                    <a:lumMod val="75000"/>
                  </a:schemeClr>
                </a:solidFill>
              </a:rPr>
              <a:t>the project looks promising, if reviewers believe it will contribute to the company’s goals, and if reviewers can provide the needed resources, the reviewers pass it on to the next phase, where the team will draft the complete business case </a:t>
            </a:r>
            <a:endParaRPr lang="en-US" sz="1800" smtClean="0">
              <a:solidFill>
                <a:schemeClr val="accent3">
                  <a:lumMod val="75000"/>
                </a:schemeClr>
              </a:solidFill>
            </a:endParaRPr>
          </a:p>
          <a:p>
            <a:r>
              <a:rPr lang="en-US" b="1" smtClean="0"/>
              <a:t>Recycle </a:t>
            </a:r>
            <a:r>
              <a:rPr lang="en-US"/>
              <a:t>the project to give the NPD team a chance to develop more information. </a:t>
            </a:r>
            <a:endParaRPr lang="en-US" smtClean="0"/>
          </a:p>
          <a:p>
            <a:pPr marL="457200" indent="0" algn="just">
              <a:buNone/>
            </a:pPr>
            <a:r>
              <a:rPr lang="en-US" sz="1800" smtClean="0">
                <a:solidFill>
                  <a:schemeClr val="accent3">
                    <a:lumMod val="75000"/>
                  </a:schemeClr>
                </a:solidFill>
              </a:rPr>
              <a:t>If </a:t>
            </a:r>
            <a:r>
              <a:rPr lang="en-US" sz="1800">
                <a:solidFill>
                  <a:schemeClr val="accent3">
                    <a:lumMod val="75000"/>
                  </a:schemeClr>
                </a:solidFill>
              </a:rPr>
              <a:t>the reviewers aren’t sure whether the project meets the criteria to pass, they may choose to recycle the project. A recycle decision gives reviewers an opportunity to tell the team members what else they need to know and gives the team a chance to develop the needed information. </a:t>
            </a:r>
            <a:endParaRPr lang="en-US" sz="1800" smtClean="0">
              <a:solidFill>
                <a:schemeClr val="accent3">
                  <a:lumMod val="75000"/>
                </a:schemeClr>
              </a:solidFill>
            </a:endParaRPr>
          </a:p>
          <a:p>
            <a:r>
              <a:rPr lang="en-US" b="1" smtClean="0"/>
              <a:t>Stop </a:t>
            </a:r>
            <a:r>
              <a:rPr lang="en-US"/>
              <a:t>the project altogether. </a:t>
            </a:r>
            <a:endParaRPr lang="en-US" smtClean="0"/>
          </a:p>
          <a:p>
            <a:pPr marL="457200" indent="0">
              <a:buNone/>
            </a:pPr>
            <a:r>
              <a:rPr lang="en-US" sz="1800" smtClean="0">
                <a:solidFill>
                  <a:schemeClr val="accent3">
                    <a:lumMod val="75000"/>
                  </a:schemeClr>
                </a:solidFill>
              </a:rPr>
              <a:t>If </a:t>
            </a:r>
            <a:r>
              <a:rPr lang="en-US" sz="1800">
                <a:solidFill>
                  <a:schemeClr val="accent3">
                    <a:lumMod val="75000"/>
                  </a:schemeClr>
                </a:solidFill>
              </a:rPr>
              <a:t>the project doesn’t meet the criteria, it’s easy and cheap to stop it early before a team has done much work. </a:t>
            </a:r>
          </a:p>
        </p:txBody>
      </p:sp>
    </p:spTree>
    <p:extLst>
      <p:ext uri="{BB962C8B-B14F-4D97-AF65-F5344CB8AC3E}">
        <p14:creationId xmlns:p14="http://schemas.microsoft.com/office/powerpoint/2010/main" val="39615565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solidFill>
                  <a:schemeClr val="tx1"/>
                </a:solidFill>
              </a:rPr>
              <a:t>Phase </a:t>
            </a:r>
            <a:r>
              <a:rPr lang="en-US">
                <a:solidFill>
                  <a:schemeClr val="tx1"/>
                </a:solidFill>
              </a:rPr>
              <a:t>2: </a:t>
            </a:r>
            <a:r>
              <a:rPr lang="en-US" b="0" smtClean="0"/>
              <a:t/>
            </a:r>
            <a:br>
              <a:rPr lang="en-US" b="0" smtClean="0"/>
            </a:br>
            <a:r>
              <a:rPr lang="en-US" smtClean="0"/>
              <a:t>The </a:t>
            </a:r>
            <a:r>
              <a:rPr lang="en-US"/>
              <a:t>Business Case Phase </a:t>
            </a:r>
          </a:p>
        </p:txBody>
      </p:sp>
      <p:sp>
        <p:nvSpPr>
          <p:cNvPr id="3" name="Content Placeholder 2"/>
          <p:cNvSpPr>
            <a:spLocks noGrp="1"/>
          </p:cNvSpPr>
          <p:nvPr>
            <p:ph idx="1"/>
          </p:nvPr>
        </p:nvSpPr>
        <p:spPr/>
        <p:txBody>
          <a:bodyPr/>
          <a:lstStyle/>
          <a:p>
            <a:pPr algn="just"/>
            <a:r>
              <a:rPr lang="en-US" smtClean="0"/>
              <a:t>An </a:t>
            </a:r>
            <a:r>
              <a:rPr lang="en-US"/>
              <a:t>important part of the NPD team’s work in the second phase of the </a:t>
            </a:r>
            <a:r>
              <a:rPr lang="en-US" smtClean="0"/>
              <a:t>development </a:t>
            </a:r>
            <a:r>
              <a:rPr lang="en-US"/>
              <a:t>process is </a:t>
            </a:r>
            <a:r>
              <a:rPr lang="en-US" i="1">
                <a:solidFill>
                  <a:srgbClr val="FFC000"/>
                </a:solidFill>
              </a:rPr>
              <a:t>preparing a potential product’s full business case</a:t>
            </a:r>
            <a:r>
              <a:rPr lang="en-US"/>
              <a:t>. </a:t>
            </a:r>
            <a:endParaRPr lang="en-US" smtClean="0"/>
          </a:p>
          <a:p>
            <a:pPr algn="just"/>
            <a:r>
              <a:rPr lang="en-US" smtClean="0"/>
              <a:t>Ohmigosh</a:t>
            </a:r>
            <a:r>
              <a:rPr lang="en-US"/>
              <a:t>, you got into product development because you wanted to invent stuff, and we’re telling you to act like an MBA! Yup, and here’s the reason. </a:t>
            </a:r>
            <a:endParaRPr lang="en-US" smtClean="0"/>
          </a:p>
          <a:p>
            <a:pPr algn="just"/>
            <a:r>
              <a:rPr lang="en-US" smtClean="0"/>
              <a:t>If </a:t>
            </a:r>
            <a:r>
              <a:rPr lang="en-US"/>
              <a:t>your new products don’t earn good returns on your investments, you won’t be able to develop any more later on. </a:t>
            </a:r>
          </a:p>
        </p:txBody>
      </p:sp>
    </p:spTree>
    <p:extLst>
      <p:ext uri="{BB962C8B-B14F-4D97-AF65-F5344CB8AC3E}">
        <p14:creationId xmlns:p14="http://schemas.microsoft.com/office/powerpoint/2010/main" val="39261314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solidFill>
                  <a:schemeClr val="tx1"/>
                </a:solidFill>
              </a:rPr>
              <a:t>Phase </a:t>
            </a:r>
            <a:r>
              <a:rPr lang="en-US">
                <a:solidFill>
                  <a:schemeClr val="tx1"/>
                </a:solidFill>
              </a:rPr>
              <a:t>2: </a:t>
            </a:r>
            <a:r>
              <a:rPr lang="en-US" b="0" smtClean="0"/>
              <a:t/>
            </a:r>
            <a:br>
              <a:rPr lang="en-US" b="0" smtClean="0"/>
            </a:br>
            <a:r>
              <a:rPr lang="en-US" smtClean="0"/>
              <a:t>The </a:t>
            </a:r>
            <a:r>
              <a:rPr lang="en-US"/>
              <a:t>Business Case Phase </a:t>
            </a:r>
          </a:p>
        </p:txBody>
      </p:sp>
      <p:sp>
        <p:nvSpPr>
          <p:cNvPr id="3" name="Content Placeholder 2"/>
          <p:cNvSpPr>
            <a:spLocks noGrp="1"/>
          </p:cNvSpPr>
          <p:nvPr>
            <p:ph idx="1"/>
          </p:nvPr>
        </p:nvSpPr>
        <p:spPr/>
        <p:txBody>
          <a:bodyPr/>
          <a:lstStyle/>
          <a:p>
            <a:pPr algn="just"/>
            <a:r>
              <a:rPr lang="en-US" smtClean="0"/>
              <a:t>The </a:t>
            </a:r>
            <a:r>
              <a:rPr lang="en-US"/>
              <a:t>product development process provides a format for the NPD team and members of management to hold meaningful conversations about the </a:t>
            </a:r>
            <a:r>
              <a:rPr lang="en-US" b="1" i="1">
                <a:solidFill>
                  <a:srgbClr val="FFC000"/>
                </a:solidFill>
              </a:rPr>
              <a:t>business merit </a:t>
            </a:r>
            <a:r>
              <a:rPr lang="en-US"/>
              <a:t>of projects. </a:t>
            </a:r>
            <a:endParaRPr lang="en-US" smtClean="0"/>
          </a:p>
          <a:p>
            <a:pPr algn="just"/>
            <a:r>
              <a:rPr lang="en-US" smtClean="0"/>
              <a:t>When </a:t>
            </a:r>
            <a:r>
              <a:rPr lang="en-US"/>
              <a:t>reviews are done </a:t>
            </a:r>
            <a:r>
              <a:rPr lang="en-US" smtClean="0"/>
              <a:t>well, they </a:t>
            </a:r>
            <a:r>
              <a:rPr lang="en-US"/>
              <a:t>cultivate an environment where everyone has a chance to shine — in other words, to contribute based on expertise and knowledge — and to work together to create a complete picture of a project’s merits and risks.</a:t>
            </a:r>
          </a:p>
        </p:txBody>
      </p:sp>
    </p:spTree>
    <p:extLst>
      <p:ext uri="{BB962C8B-B14F-4D97-AF65-F5344CB8AC3E}">
        <p14:creationId xmlns:p14="http://schemas.microsoft.com/office/powerpoint/2010/main" val="409984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Preparing </a:t>
            </a:r>
            <a:r>
              <a:rPr lang="en-US" b="0" i="1"/>
              <a:t>the business case</a:t>
            </a:r>
            <a:endParaRPr lang="en-US" i="1"/>
          </a:p>
        </p:txBody>
      </p:sp>
      <p:sp>
        <p:nvSpPr>
          <p:cNvPr id="3" name="Content Placeholder 2"/>
          <p:cNvSpPr>
            <a:spLocks noGrp="1"/>
          </p:cNvSpPr>
          <p:nvPr>
            <p:ph idx="1"/>
          </p:nvPr>
        </p:nvSpPr>
        <p:spPr/>
        <p:txBody>
          <a:bodyPr/>
          <a:lstStyle/>
          <a:p>
            <a:r>
              <a:rPr lang="en-US" smtClean="0"/>
              <a:t>Most </a:t>
            </a:r>
            <a:r>
              <a:rPr lang="en-US"/>
              <a:t>business cases include a </a:t>
            </a:r>
            <a:r>
              <a:rPr lang="en-US" i="1"/>
              <a:t>Project Overview and Business Strategy </a:t>
            </a:r>
            <a:r>
              <a:rPr lang="en-US"/>
              <a:t>section early on</a:t>
            </a:r>
            <a:r>
              <a:rPr lang="en-US" smtClean="0"/>
              <a:t>. Here’s </a:t>
            </a:r>
            <a:r>
              <a:rPr lang="en-US"/>
              <a:t>what you include in this section</a:t>
            </a:r>
            <a:r>
              <a:rPr lang="en-US" smtClean="0"/>
              <a:t>:</a:t>
            </a:r>
          </a:p>
          <a:p>
            <a:pPr lvl="1"/>
            <a:r>
              <a:rPr lang="en-US" b="1" smtClean="0">
                <a:solidFill>
                  <a:srgbClr val="FFC000"/>
                </a:solidFill>
              </a:rPr>
              <a:t>What </a:t>
            </a:r>
            <a:r>
              <a:rPr lang="en-US" b="1">
                <a:solidFill>
                  <a:srgbClr val="FFC000"/>
                </a:solidFill>
              </a:rPr>
              <a:t>the team is planning to develop: </a:t>
            </a:r>
            <a:r>
              <a:rPr lang="en-US"/>
              <a:t>The team describes the new product and the customer needs the new product will fulfill.  </a:t>
            </a:r>
            <a:endParaRPr lang="en-US" smtClean="0"/>
          </a:p>
          <a:p>
            <a:pPr lvl="1"/>
            <a:r>
              <a:rPr lang="en-US" b="1" smtClean="0">
                <a:solidFill>
                  <a:srgbClr val="FFC000"/>
                </a:solidFill>
              </a:rPr>
              <a:t>Rationale </a:t>
            </a:r>
            <a:r>
              <a:rPr lang="en-US" b="1">
                <a:solidFill>
                  <a:srgbClr val="FFC000"/>
                </a:solidFill>
              </a:rPr>
              <a:t>for the project: </a:t>
            </a:r>
            <a:r>
              <a:rPr lang="en-US"/>
              <a:t>How the project is aligned with the company’s business, market, and technology strategies.  </a:t>
            </a:r>
            <a:endParaRPr lang="en-US" smtClean="0"/>
          </a:p>
          <a:p>
            <a:pPr lvl="1"/>
            <a:r>
              <a:rPr lang="en-US" b="1" smtClean="0">
                <a:solidFill>
                  <a:srgbClr val="FFC000"/>
                </a:solidFill>
              </a:rPr>
              <a:t>Resources </a:t>
            </a:r>
            <a:r>
              <a:rPr lang="en-US" b="1">
                <a:solidFill>
                  <a:srgbClr val="FFC000"/>
                </a:solidFill>
              </a:rPr>
              <a:t>the team will need to develop the product: </a:t>
            </a:r>
            <a:r>
              <a:rPr lang="en-US"/>
              <a:t>The team esti-mates what employee resources it will need</a:t>
            </a:r>
            <a:endParaRPr lang="en-US" smtClean="0"/>
          </a:p>
          <a:p>
            <a:pPr marL="0" indent="0">
              <a:buNone/>
            </a:pPr>
            <a:endParaRPr lang="en-US"/>
          </a:p>
        </p:txBody>
      </p:sp>
    </p:spTree>
    <p:extLst>
      <p:ext uri="{BB962C8B-B14F-4D97-AF65-F5344CB8AC3E}">
        <p14:creationId xmlns:p14="http://schemas.microsoft.com/office/powerpoint/2010/main" val="2140679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3"/>
                                        </p:tgtEl>
                                      </p:cBhvr>
                                    </p:animEffect>
                                    <p:anim calcmode="lin" valueType="num">
                                      <p:cBhvr>
                                        <p:cTn id="14" dur="1000"/>
                                        <p:tgtEl>
                                          <p:spTgt spid="3"/>
                                        </p:tgtEl>
                                        <p:attrNameLst>
                                          <p:attrName>ppt_x</p:attrName>
                                        </p:attrNameLst>
                                      </p:cBhvr>
                                      <p:tavLst>
                                        <p:tav tm="0">
                                          <p:val>
                                            <p:strVal val="ppt_x"/>
                                          </p:val>
                                        </p:tav>
                                        <p:tav tm="100000">
                                          <p:val>
                                            <p:strVal val="ppt_x"/>
                                          </p:val>
                                        </p:tav>
                                      </p:tavLst>
                                    </p:anim>
                                    <p:anim calcmode="lin" valueType="num">
                                      <p:cBhvr>
                                        <p:cTn id="15" dur="1000"/>
                                        <p:tgtEl>
                                          <p:spTgt spid="3"/>
                                        </p:tgtEl>
                                        <p:attrNameLst>
                                          <p:attrName>ppt_y</p:attrName>
                                        </p:attrNameLst>
                                      </p:cBhvr>
                                      <p:tavLst>
                                        <p:tav tm="0">
                                          <p:val>
                                            <p:strVal val="ppt_y"/>
                                          </p:val>
                                        </p:tav>
                                        <p:tav tm="100000">
                                          <p:val>
                                            <p:strVal val="ppt_y-.1"/>
                                          </p:val>
                                        </p:tav>
                                      </p:tavLst>
                                    </p:anim>
                                    <p:set>
                                      <p:cBhvr>
                                        <p:cTn id="16"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1"/>
              <a:t>Preparing the business case</a:t>
            </a:r>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sz="2600" smtClean="0"/>
              <a:t>The </a:t>
            </a:r>
            <a:r>
              <a:rPr lang="en-US" sz="2600"/>
              <a:t>following list presents some of the other pieces of information that most executives ask for in a business case</a:t>
            </a:r>
            <a:r>
              <a:rPr lang="en-US" sz="2600" smtClean="0"/>
              <a:t>:</a:t>
            </a:r>
          </a:p>
          <a:p>
            <a:r>
              <a:rPr lang="en-US" smtClean="0"/>
              <a:t>Who </a:t>
            </a:r>
            <a:r>
              <a:rPr lang="en-US"/>
              <a:t>are the target customers for the new product, and how will the product benefit customers after it hits the marketplace? </a:t>
            </a:r>
            <a:endParaRPr lang="en-US" smtClean="0"/>
          </a:p>
          <a:p>
            <a:r>
              <a:rPr lang="en-US" smtClean="0"/>
              <a:t>What’s </a:t>
            </a:r>
            <a:r>
              <a:rPr lang="en-US"/>
              <a:t>the new product’s market potential? Include how stiff the com- petition is in the proposed market. </a:t>
            </a:r>
            <a:endParaRPr lang="en-US" smtClean="0"/>
          </a:p>
          <a:p>
            <a:pPr algn="just"/>
            <a:r>
              <a:rPr lang="en-US" smtClean="0"/>
              <a:t>What </a:t>
            </a:r>
            <a:r>
              <a:rPr lang="en-US"/>
              <a:t>are the details of the technical development and manufacture of the product? Include as much as you know now. For example, is the </a:t>
            </a:r>
            <a:r>
              <a:rPr lang="en-US" smtClean="0"/>
              <a:t>necessary </a:t>
            </a:r>
            <a:r>
              <a:rPr lang="en-US"/>
              <a:t>technology ready, or do you need to develop the technology? Will you manufacture the product in-house or contract/partner on </a:t>
            </a:r>
            <a:r>
              <a:rPr lang="en-US" smtClean="0"/>
              <a:t>it? </a:t>
            </a:r>
            <a:r>
              <a:rPr lang="en-US"/>
              <a:t>What changes to your existing manufacturing processes will the product require? Will these changes require facility or capital investment?</a:t>
            </a:r>
          </a:p>
        </p:txBody>
      </p:sp>
    </p:spTree>
    <p:extLst>
      <p:ext uri="{BB962C8B-B14F-4D97-AF65-F5344CB8AC3E}">
        <p14:creationId xmlns:p14="http://schemas.microsoft.com/office/powerpoint/2010/main" val="1612628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Conducting </a:t>
            </a:r>
            <a:r>
              <a:rPr lang="en-US" b="0" i="1"/>
              <a:t>the Feasibility Review </a:t>
            </a:r>
            <a:endParaRPr lang="en-US" i="1"/>
          </a:p>
        </p:txBody>
      </p:sp>
      <p:sp>
        <p:nvSpPr>
          <p:cNvPr id="3" name="Content Placeholder 2"/>
          <p:cNvSpPr>
            <a:spLocks noGrp="1"/>
          </p:cNvSpPr>
          <p:nvPr>
            <p:ph idx="1"/>
          </p:nvPr>
        </p:nvSpPr>
        <p:spPr/>
        <p:txBody>
          <a:bodyPr/>
          <a:lstStyle/>
          <a:p>
            <a:pPr algn="just"/>
            <a:r>
              <a:rPr lang="en-US" smtClean="0"/>
              <a:t>The </a:t>
            </a:r>
            <a:r>
              <a:rPr lang="en-US"/>
              <a:t>time has come for the team to present the project’s business case to the reviewers. </a:t>
            </a:r>
            <a:endParaRPr lang="en-US" smtClean="0"/>
          </a:p>
          <a:p>
            <a:pPr algn="just"/>
            <a:r>
              <a:rPr lang="en-US" smtClean="0"/>
              <a:t>Companies </a:t>
            </a:r>
            <a:r>
              <a:rPr lang="en-US"/>
              <a:t>often call this the </a:t>
            </a:r>
            <a:r>
              <a:rPr lang="en-US" b="1" i="1">
                <a:solidFill>
                  <a:srgbClr val="FFC000"/>
                </a:solidFill>
              </a:rPr>
              <a:t>Feasibility Review </a:t>
            </a:r>
            <a:r>
              <a:rPr lang="en-US"/>
              <a:t>because what the team and the reviewers must establish is that the project is feasible: that the technology exists or can be developed; that the product will meet customer needs; and that there’s a sufficient market for the product to ensure a good return on the company’s investment. </a:t>
            </a:r>
          </a:p>
        </p:txBody>
      </p:sp>
    </p:spTree>
    <p:extLst>
      <p:ext uri="{BB962C8B-B14F-4D97-AF65-F5344CB8AC3E}">
        <p14:creationId xmlns:p14="http://schemas.microsoft.com/office/powerpoint/2010/main" val="9717691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solidFill>
                  <a:schemeClr val="tx1"/>
                </a:solidFill>
              </a:rPr>
              <a:t>Phase </a:t>
            </a:r>
            <a:r>
              <a:rPr lang="en-US">
                <a:solidFill>
                  <a:schemeClr val="tx1"/>
                </a:solidFill>
              </a:rPr>
              <a:t>3: </a:t>
            </a:r>
            <a:r>
              <a:rPr lang="en-US" smtClean="0"/>
              <a:t/>
            </a:r>
            <a:br>
              <a:rPr lang="en-US" smtClean="0"/>
            </a:br>
            <a:r>
              <a:rPr lang="en-US" smtClean="0"/>
              <a:t>The </a:t>
            </a:r>
            <a:r>
              <a:rPr lang="en-US"/>
              <a:t>Development Phase </a:t>
            </a:r>
          </a:p>
        </p:txBody>
      </p:sp>
      <p:sp>
        <p:nvSpPr>
          <p:cNvPr id="3" name="Content Placeholder 2"/>
          <p:cNvSpPr>
            <a:spLocks noGrp="1"/>
          </p:cNvSpPr>
          <p:nvPr>
            <p:ph idx="1"/>
          </p:nvPr>
        </p:nvSpPr>
        <p:spPr/>
        <p:txBody>
          <a:bodyPr>
            <a:normAutofit/>
          </a:bodyPr>
          <a:lstStyle/>
          <a:p>
            <a:pPr algn="just"/>
            <a:r>
              <a:rPr lang="en-US" smtClean="0"/>
              <a:t>These </a:t>
            </a:r>
            <a:r>
              <a:rPr lang="en-US"/>
              <a:t>next three stages of the product development process take the </a:t>
            </a:r>
            <a:r>
              <a:rPr lang="en-US" smtClean="0"/>
              <a:t>product </a:t>
            </a:r>
            <a:r>
              <a:rPr lang="en-US"/>
              <a:t>from concept to the market. </a:t>
            </a:r>
            <a:endParaRPr lang="en-US" smtClean="0"/>
          </a:p>
          <a:p>
            <a:pPr algn="just"/>
            <a:r>
              <a:rPr lang="en-US" smtClean="0"/>
              <a:t>You </a:t>
            </a:r>
            <a:r>
              <a:rPr lang="en-US"/>
              <a:t>must define and design the product, test it, and manufacture enough of it to be sure you can ramp up production, all in an effort to prepare for launch. </a:t>
            </a:r>
            <a:endParaRPr lang="en-US" smtClean="0"/>
          </a:p>
          <a:p>
            <a:pPr algn="just"/>
            <a:r>
              <a:rPr lang="en-US" smtClean="0"/>
              <a:t>Often</a:t>
            </a:r>
            <a:r>
              <a:rPr lang="en-US"/>
              <a:t>, companies overlap these stages instead of carrying them out totally sequentially. </a:t>
            </a:r>
            <a:endParaRPr lang="en-US" smtClean="0"/>
          </a:p>
          <a:p>
            <a:r>
              <a:rPr lang="en-US" smtClean="0"/>
              <a:t>The </a:t>
            </a:r>
            <a:r>
              <a:rPr lang="en-US"/>
              <a:t>development phase of the product development process is the most vari- able of all the phases. It depends a lot on the industry and on the kind of prod- uct you’re developing. </a:t>
            </a:r>
          </a:p>
        </p:txBody>
      </p:sp>
    </p:spTree>
    <p:extLst>
      <p:ext uri="{BB962C8B-B14F-4D97-AF65-F5344CB8AC3E}">
        <p14:creationId xmlns:p14="http://schemas.microsoft.com/office/powerpoint/2010/main" val="15618706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solidFill>
                  <a:schemeClr val="tx1"/>
                </a:solidFill>
              </a:rPr>
              <a:t>There are five stage of</a:t>
            </a:r>
            <a:r>
              <a:rPr lang="en-US" smtClean="0"/>
              <a:t/>
            </a:r>
            <a:br>
              <a:rPr lang="en-US" smtClean="0"/>
            </a:br>
            <a:r>
              <a:rPr lang="en-US" smtClean="0"/>
              <a:t>the </a:t>
            </a:r>
            <a:r>
              <a:rPr lang="en-US"/>
              <a:t>Development Phase </a:t>
            </a:r>
          </a:p>
        </p:txBody>
      </p:sp>
      <p:sp>
        <p:nvSpPr>
          <p:cNvPr id="3" name="Content Placeholder 2"/>
          <p:cNvSpPr>
            <a:spLocks noGrp="1"/>
          </p:cNvSpPr>
          <p:nvPr>
            <p:ph idx="1"/>
          </p:nvPr>
        </p:nvSpPr>
        <p:spPr/>
        <p:txBody>
          <a:bodyPr/>
          <a:lstStyle/>
          <a:p>
            <a:pPr>
              <a:spcAft>
                <a:spcPts val="1200"/>
              </a:spcAft>
              <a:buFont typeface="+mj-lt"/>
              <a:buAutoNum type="alphaLcPeriod"/>
            </a:pPr>
            <a:r>
              <a:rPr lang="en-US" smtClean="0"/>
              <a:t>Defining </a:t>
            </a:r>
            <a:r>
              <a:rPr lang="en-US"/>
              <a:t>the product </a:t>
            </a:r>
            <a:endParaRPr lang="en-US" smtClean="0"/>
          </a:p>
          <a:p>
            <a:pPr>
              <a:spcAft>
                <a:spcPts val="1200"/>
              </a:spcAft>
              <a:buFont typeface="+mj-lt"/>
              <a:buAutoNum type="alphaLcPeriod"/>
            </a:pPr>
            <a:r>
              <a:rPr lang="en-US" smtClean="0"/>
              <a:t>Designing </a:t>
            </a:r>
            <a:r>
              <a:rPr lang="en-US"/>
              <a:t>the product </a:t>
            </a:r>
            <a:endParaRPr lang="en-US" smtClean="0"/>
          </a:p>
          <a:p>
            <a:pPr>
              <a:spcAft>
                <a:spcPts val="1200"/>
              </a:spcAft>
              <a:buFont typeface="+mj-lt"/>
              <a:buAutoNum type="alphaLcPeriod"/>
            </a:pPr>
            <a:r>
              <a:rPr lang="en-US" smtClean="0"/>
              <a:t>Developing </a:t>
            </a:r>
            <a:r>
              <a:rPr lang="en-US"/>
              <a:t>the product </a:t>
            </a:r>
            <a:endParaRPr lang="en-US" smtClean="0"/>
          </a:p>
          <a:p>
            <a:pPr>
              <a:spcAft>
                <a:spcPts val="1200"/>
              </a:spcAft>
              <a:buFont typeface="+mj-lt"/>
              <a:buAutoNum type="alphaLcPeriod"/>
            </a:pPr>
            <a:r>
              <a:rPr lang="en-US" smtClean="0"/>
              <a:t>Testing </a:t>
            </a:r>
            <a:r>
              <a:rPr lang="en-US"/>
              <a:t>the product </a:t>
            </a:r>
          </a:p>
          <a:p>
            <a:pPr>
              <a:spcAft>
                <a:spcPts val="1200"/>
              </a:spcAft>
              <a:buFont typeface="+mj-lt"/>
              <a:buAutoNum type="alphaLcPeriod"/>
            </a:pPr>
            <a:r>
              <a:rPr lang="en-US"/>
              <a:t>Reviewing from development to launch </a:t>
            </a:r>
          </a:p>
        </p:txBody>
      </p:sp>
    </p:spTree>
    <p:extLst>
      <p:ext uri="{BB962C8B-B14F-4D97-AF65-F5344CB8AC3E}">
        <p14:creationId xmlns:p14="http://schemas.microsoft.com/office/powerpoint/2010/main" val="27258686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a. Defining </a:t>
            </a:r>
            <a:r>
              <a:rPr lang="en-US" b="0" i="1"/>
              <a:t>the product </a:t>
            </a:r>
            <a:endParaRPr lang="en-US" i="1"/>
          </a:p>
        </p:txBody>
      </p:sp>
      <p:sp>
        <p:nvSpPr>
          <p:cNvPr id="3" name="Content Placeholder 2"/>
          <p:cNvSpPr>
            <a:spLocks noGrp="1"/>
          </p:cNvSpPr>
          <p:nvPr>
            <p:ph idx="1"/>
          </p:nvPr>
        </p:nvSpPr>
        <p:spPr/>
        <p:txBody>
          <a:bodyPr>
            <a:noAutofit/>
          </a:bodyPr>
          <a:lstStyle/>
          <a:p>
            <a:r>
              <a:rPr lang="en-US" sz="2800" smtClean="0"/>
              <a:t>Good </a:t>
            </a:r>
            <a:r>
              <a:rPr lang="en-US" sz="2800"/>
              <a:t>product definition starts with a clear understanding of customer </a:t>
            </a:r>
            <a:r>
              <a:rPr lang="en-US" sz="2800" smtClean="0"/>
              <a:t>needs.</a:t>
            </a:r>
          </a:p>
          <a:p>
            <a:r>
              <a:rPr lang="en-US" sz="2800" smtClean="0"/>
              <a:t>The </a:t>
            </a:r>
            <a:r>
              <a:rPr lang="en-US" sz="2800"/>
              <a:t>product concept should meet those needs, and every aspect of the prod- uct should contribute to that effort. </a:t>
            </a:r>
            <a:endParaRPr lang="en-US" sz="2800" smtClean="0"/>
          </a:p>
        </p:txBody>
      </p:sp>
    </p:spTree>
    <p:extLst>
      <p:ext uri="{BB962C8B-B14F-4D97-AF65-F5344CB8AC3E}">
        <p14:creationId xmlns:p14="http://schemas.microsoft.com/office/powerpoint/2010/main" val="41261033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a. Defining </a:t>
            </a:r>
            <a:r>
              <a:rPr lang="en-US" b="0" i="1"/>
              <a:t>the product </a:t>
            </a:r>
            <a:endParaRPr lang="en-US" i="1"/>
          </a:p>
        </p:txBody>
      </p:sp>
      <p:sp>
        <p:nvSpPr>
          <p:cNvPr id="3" name="Content Placeholder 2"/>
          <p:cNvSpPr>
            <a:spLocks noGrp="1"/>
          </p:cNvSpPr>
          <p:nvPr>
            <p:ph idx="1"/>
          </p:nvPr>
        </p:nvSpPr>
        <p:spPr>
          <a:xfrm>
            <a:off x="609600" y="1981201"/>
            <a:ext cx="11049000" cy="4419600"/>
          </a:xfrm>
        </p:spPr>
        <p:txBody>
          <a:bodyPr>
            <a:noAutofit/>
          </a:bodyPr>
          <a:lstStyle/>
          <a:p>
            <a:pPr marL="0" indent="0">
              <a:buNone/>
            </a:pPr>
            <a:r>
              <a:rPr lang="en-US" sz="2000" smtClean="0"/>
              <a:t>You </a:t>
            </a:r>
            <a:r>
              <a:rPr lang="en-US" sz="2000"/>
              <a:t>may need to include other requirements in addition to customer needs: </a:t>
            </a:r>
            <a:endParaRPr lang="en-US" sz="2000" smtClean="0"/>
          </a:p>
          <a:p>
            <a:pPr algn="just"/>
            <a:r>
              <a:rPr lang="en-US" sz="2000" smtClean="0"/>
              <a:t>The </a:t>
            </a:r>
            <a:r>
              <a:rPr lang="en-US" sz="2000"/>
              <a:t>product may have to come in at a particular price point in order to fill out a product line.  </a:t>
            </a:r>
            <a:endParaRPr lang="en-US" sz="2000" smtClean="0"/>
          </a:p>
          <a:p>
            <a:pPr algn="just"/>
            <a:r>
              <a:rPr lang="en-US" sz="2000" smtClean="0"/>
              <a:t>The </a:t>
            </a:r>
            <a:r>
              <a:rPr lang="en-US" sz="2000"/>
              <a:t>product may have to hit a seasonal market or meet other “window of opportunity” timing (for example, launching ahead of a competitor product).  </a:t>
            </a:r>
            <a:endParaRPr lang="en-US" sz="2000" smtClean="0"/>
          </a:p>
          <a:p>
            <a:pPr algn="just"/>
            <a:r>
              <a:rPr lang="en-US" sz="2000" smtClean="0"/>
              <a:t>The </a:t>
            </a:r>
            <a:r>
              <a:rPr lang="en-US" sz="2000"/>
              <a:t>product may have to include technology that works for an entire platform of products.  </a:t>
            </a:r>
            <a:endParaRPr lang="en-US" sz="2000" smtClean="0"/>
          </a:p>
          <a:p>
            <a:pPr algn="just"/>
            <a:r>
              <a:rPr lang="en-US" sz="2000" smtClean="0"/>
              <a:t>The </a:t>
            </a:r>
            <a:r>
              <a:rPr lang="en-US" sz="2000"/>
              <a:t>product may need to meet regulatory requirements.  </a:t>
            </a:r>
            <a:endParaRPr lang="en-US" sz="2000" smtClean="0"/>
          </a:p>
          <a:p>
            <a:pPr algn="just"/>
            <a:r>
              <a:rPr lang="en-US" sz="2000" smtClean="0"/>
              <a:t>The </a:t>
            </a:r>
            <a:r>
              <a:rPr lang="en-US" sz="2000"/>
              <a:t>product (and processes) may have to meet environmental require- ments (such as a specified percent of recycled material, or </a:t>
            </a:r>
            <a:r>
              <a:rPr lang="en-US" sz="2000" smtClean="0"/>
              <a:t>certain </a:t>
            </a:r>
            <a:r>
              <a:rPr lang="en-US" sz="2000"/>
              <a:t>chem- icals being eliminated from the manufacturing process). </a:t>
            </a:r>
          </a:p>
        </p:txBody>
      </p:sp>
    </p:spTree>
    <p:extLst>
      <p:ext uri="{BB962C8B-B14F-4D97-AF65-F5344CB8AC3E}">
        <p14:creationId xmlns:p14="http://schemas.microsoft.com/office/powerpoint/2010/main" val="41100242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62928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b. Designing </a:t>
            </a:r>
            <a:r>
              <a:rPr lang="en-US" b="0" i="1"/>
              <a:t>the product </a:t>
            </a:r>
            <a:endParaRPr lang="en-US" i="1"/>
          </a:p>
        </p:txBody>
      </p:sp>
      <p:sp>
        <p:nvSpPr>
          <p:cNvPr id="3" name="Content Placeholder 2"/>
          <p:cNvSpPr>
            <a:spLocks noGrp="1"/>
          </p:cNvSpPr>
          <p:nvPr>
            <p:ph idx="1"/>
          </p:nvPr>
        </p:nvSpPr>
        <p:spPr/>
        <p:txBody>
          <a:bodyPr/>
          <a:lstStyle/>
          <a:p>
            <a:pPr algn="just"/>
            <a:r>
              <a:rPr lang="en-US" smtClean="0"/>
              <a:t>To </a:t>
            </a:r>
            <a:r>
              <a:rPr lang="en-US"/>
              <a:t>turn the concept that your executives have approved into a real product, you need to bridge the gap between idea and reality. </a:t>
            </a:r>
            <a:endParaRPr lang="en-US" smtClean="0"/>
          </a:p>
          <a:p>
            <a:pPr algn="just"/>
            <a:r>
              <a:rPr lang="en-US" smtClean="0"/>
              <a:t>Good </a:t>
            </a:r>
            <a:r>
              <a:rPr lang="en-US"/>
              <a:t>product design starts with understanding your customers and their </a:t>
            </a:r>
            <a:r>
              <a:rPr lang="en-US" smtClean="0"/>
              <a:t>needs. </a:t>
            </a:r>
          </a:p>
          <a:p>
            <a:pPr algn="just"/>
            <a:r>
              <a:rPr lang="en-US" smtClean="0"/>
              <a:t>Product </a:t>
            </a:r>
            <a:r>
              <a:rPr lang="en-US"/>
              <a:t>designers bring an understanding of the required materials and </a:t>
            </a:r>
            <a:r>
              <a:rPr lang="en-US" smtClean="0"/>
              <a:t>technologies</a:t>
            </a:r>
            <a:r>
              <a:rPr lang="en-US"/>
              <a:t>, combined with artistic and creative approaches. </a:t>
            </a:r>
          </a:p>
        </p:txBody>
      </p:sp>
    </p:spTree>
    <p:extLst>
      <p:ext uri="{BB962C8B-B14F-4D97-AF65-F5344CB8AC3E}">
        <p14:creationId xmlns:p14="http://schemas.microsoft.com/office/powerpoint/2010/main" val="33315145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b. Designing </a:t>
            </a:r>
            <a:r>
              <a:rPr lang="en-US" b="0" i="1"/>
              <a:t>the product </a:t>
            </a:r>
            <a:endParaRPr lang="en-US" i="1"/>
          </a:p>
        </p:txBody>
      </p:sp>
      <p:sp>
        <p:nvSpPr>
          <p:cNvPr id="3" name="Content Placeholder 2"/>
          <p:cNvSpPr>
            <a:spLocks noGrp="1"/>
          </p:cNvSpPr>
          <p:nvPr>
            <p:ph idx="1"/>
          </p:nvPr>
        </p:nvSpPr>
        <p:spPr/>
        <p:txBody>
          <a:bodyPr/>
          <a:lstStyle/>
          <a:p>
            <a:pPr algn="just"/>
            <a:r>
              <a:rPr lang="en-US" smtClean="0"/>
              <a:t>The design phase of development requires </a:t>
            </a:r>
            <a:r>
              <a:rPr lang="en-US" b="1" smtClean="0"/>
              <a:t>drafting </a:t>
            </a:r>
            <a:r>
              <a:rPr lang="en-US" smtClean="0"/>
              <a:t>and </a:t>
            </a:r>
            <a:r>
              <a:rPr lang="en-US" b="1" smtClean="0"/>
              <a:t>modeling</a:t>
            </a:r>
            <a:r>
              <a:rPr lang="en-US" smtClean="0"/>
              <a:t>. </a:t>
            </a:r>
          </a:p>
          <a:p>
            <a:pPr algn="just"/>
            <a:r>
              <a:rPr lang="en-US" smtClean="0"/>
              <a:t>It requires that your team move through iterations. If possible, you should create prototypes at this point in the process and test them with customers </a:t>
            </a:r>
            <a:endParaRPr lang="en-US"/>
          </a:p>
        </p:txBody>
      </p:sp>
    </p:spTree>
    <p:extLst>
      <p:ext uri="{BB962C8B-B14F-4D97-AF65-F5344CB8AC3E}">
        <p14:creationId xmlns:p14="http://schemas.microsoft.com/office/powerpoint/2010/main" val="3154830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c. Developing </a:t>
            </a:r>
            <a:r>
              <a:rPr lang="en-US" b="0" i="1"/>
              <a:t>the product </a:t>
            </a:r>
            <a:endParaRPr lang="en-US" i="1"/>
          </a:p>
        </p:txBody>
      </p:sp>
      <p:sp>
        <p:nvSpPr>
          <p:cNvPr id="3" name="Content Placeholder 2"/>
          <p:cNvSpPr>
            <a:spLocks noGrp="1"/>
          </p:cNvSpPr>
          <p:nvPr>
            <p:ph idx="1"/>
          </p:nvPr>
        </p:nvSpPr>
        <p:spPr/>
        <p:txBody>
          <a:bodyPr/>
          <a:lstStyle/>
          <a:p>
            <a:pPr algn="just"/>
            <a:r>
              <a:rPr lang="en-US" smtClean="0"/>
              <a:t>Developing </a:t>
            </a:r>
            <a:r>
              <a:rPr lang="en-US"/>
              <a:t>the product, as you may figure, is the heart of the “product </a:t>
            </a:r>
            <a:r>
              <a:rPr lang="en-US" smtClean="0"/>
              <a:t>development</a:t>
            </a:r>
            <a:r>
              <a:rPr lang="en-US"/>
              <a:t>” process. </a:t>
            </a:r>
            <a:endParaRPr lang="en-US" smtClean="0"/>
          </a:p>
          <a:p>
            <a:pPr algn="just"/>
            <a:r>
              <a:rPr lang="en-US" smtClean="0"/>
              <a:t>If </a:t>
            </a:r>
            <a:r>
              <a:rPr lang="en-US"/>
              <a:t>you’ve done your homework, developed an </a:t>
            </a:r>
            <a:r>
              <a:rPr lang="en-US" smtClean="0"/>
              <a:t>understanding </a:t>
            </a:r>
            <a:r>
              <a:rPr lang="en-US"/>
              <a:t>of customer needs, assembled a cross-functional team, faced and resolved technology hurdles, and so on, the development stage should go smoothly. </a:t>
            </a:r>
            <a:endParaRPr lang="en-US" smtClean="0"/>
          </a:p>
          <a:p>
            <a:pPr algn="just"/>
            <a:r>
              <a:rPr lang="en-US" smtClean="0"/>
              <a:t>On </a:t>
            </a:r>
            <a:r>
              <a:rPr lang="en-US"/>
              <a:t>the other hand, if you have to answer preparatory questions late in the process, you create a rework cycle that pushes your product beyond </a:t>
            </a:r>
            <a:r>
              <a:rPr lang="en-US" smtClean="0"/>
              <a:t>schedule </a:t>
            </a:r>
            <a:r>
              <a:rPr lang="en-US"/>
              <a:t>and budget and sets it up for failure in the market. </a:t>
            </a:r>
          </a:p>
        </p:txBody>
      </p:sp>
    </p:spTree>
    <p:extLst>
      <p:ext uri="{BB962C8B-B14F-4D97-AF65-F5344CB8AC3E}">
        <p14:creationId xmlns:p14="http://schemas.microsoft.com/office/powerpoint/2010/main" val="24491391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7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11258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1"/>
              <a:t>c. Developing the product </a:t>
            </a:r>
            <a:endParaRPr lang="en-US"/>
          </a:p>
        </p:txBody>
      </p:sp>
      <p:sp>
        <p:nvSpPr>
          <p:cNvPr id="3" name="Content Placeholder 2"/>
          <p:cNvSpPr>
            <a:spLocks noGrp="1"/>
          </p:cNvSpPr>
          <p:nvPr>
            <p:ph idx="1"/>
          </p:nvPr>
        </p:nvSpPr>
        <p:spPr/>
        <p:txBody>
          <a:bodyPr>
            <a:normAutofit/>
          </a:bodyPr>
          <a:lstStyle/>
          <a:p>
            <a:pPr algn="just"/>
            <a:r>
              <a:rPr lang="en-US" smtClean="0"/>
              <a:t>A </a:t>
            </a:r>
            <a:r>
              <a:rPr lang="en-US"/>
              <a:t>good way to check team progress during the phase is to review the check- list at team meetings, assess how much of a task is complete, and make sure that team members have the resources they need to complete the work in time for the review. </a:t>
            </a:r>
            <a:endParaRPr lang="en-US" smtClean="0"/>
          </a:p>
          <a:p>
            <a:pPr algn="just"/>
            <a:r>
              <a:rPr lang="en-US" smtClean="0"/>
              <a:t>In </a:t>
            </a:r>
            <a:r>
              <a:rPr lang="en-US"/>
              <a:t>the development phase, the team has to reconfirm its marketing and sales estimates and assure the reviewers that the team can commit to the numbers in the business case (see the earlier section “Phase 2: The Business Case Phase”). </a:t>
            </a:r>
            <a:endParaRPr lang="en-US" smtClean="0"/>
          </a:p>
          <a:p>
            <a:pPr algn="just"/>
            <a:r>
              <a:rPr lang="en-US" smtClean="0"/>
              <a:t>This </a:t>
            </a:r>
            <a:r>
              <a:rPr lang="en-US"/>
              <a:t>deliverable usually requires further market research on the part of the marketing members of the team. </a:t>
            </a:r>
          </a:p>
        </p:txBody>
      </p:sp>
    </p:spTree>
    <p:extLst>
      <p:ext uri="{BB962C8B-B14F-4D97-AF65-F5344CB8AC3E}">
        <p14:creationId xmlns:p14="http://schemas.microsoft.com/office/powerpoint/2010/main" val="9727178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d. Testing </a:t>
            </a:r>
            <a:r>
              <a:rPr lang="en-US" b="0" i="1"/>
              <a:t>the product </a:t>
            </a:r>
            <a:endParaRPr lang="en-US" i="1"/>
          </a:p>
        </p:txBody>
      </p:sp>
      <p:sp>
        <p:nvSpPr>
          <p:cNvPr id="3" name="Content Placeholder 2"/>
          <p:cNvSpPr>
            <a:spLocks noGrp="1"/>
          </p:cNvSpPr>
          <p:nvPr>
            <p:ph idx="1"/>
          </p:nvPr>
        </p:nvSpPr>
        <p:spPr/>
        <p:txBody>
          <a:bodyPr/>
          <a:lstStyle/>
          <a:p>
            <a:pPr algn="just"/>
            <a:r>
              <a:rPr lang="en-US" smtClean="0"/>
              <a:t>Performance </a:t>
            </a:r>
            <a:r>
              <a:rPr lang="en-US"/>
              <a:t>and reliability criteria form the basis for product testing. </a:t>
            </a:r>
            <a:endParaRPr lang="en-US" smtClean="0"/>
          </a:p>
          <a:p>
            <a:pPr algn="just"/>
            <a:r>
              <a:rPr lang="en-US" smtClean="0"/>
              <a:t>In </a:t>
            </a:r>
            <a:r>
              <a:rPr lang="en-US"/>
              <a:t>the checklist in Figure 9-2, you can see that the NPD team is expected to </a:t>
            </a:r>
            <a:r>
              <a:rPr lang="en-US" smtClean="0"/>
              <a:t>accomplish </a:t>
            </a:r>
            <a:r>
              <a:rPr lang="en-US"/>
              <a:t>Alpha Tests before the next review. In an </a:t>
            </a:r>
            <a:r>
              <a:rPr lang="en-US" i="1"/>
              <a:t>Alpha Test, </a:t>
            </a:r>
            <a:r>
              <a:rPr lang="en-US"/>
              <a:t>you give a small number of products to friendly testers — usually company employees — to use. </a:t>
            </a:r>
            <a:endParaRPr lang="en-US" smtClean="0"/>
          </a:p>
          <a:p>
            <a:pPr algn="just"/>
            <a:r>
              <a:rPr lang="en-US" smtClean="0"/>
              <a:t>You </a:t>
            </a:r>
            <a:r>
              <a:rPr lang="en-US"/>
              <a:t>ask them to report any problems. Better yet, you observe them using the product so you can discover what happens. </a:t>
            </a:r>
          </a:p>
        </p:txBody>
      </p:sp>
    </p:spTree>
    <p:extLst>
      <p:ext uri="{BB962C8B-B14F-4D97-AF65-F5344CB8AC3E}">
        <p14:creationId xmlns:p14="http://schemas.microsoft.com/office/powerpoint/2010/main" val="39044954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d. Testing </a:t>
            </a:r>
            <a:r>
              <a:rPr lang="en-US" b="0" i="1"/>
              <a:t>the product </a:t>
            </a:r>
            <a:endParaRPr lang="en-US" i="1"/>
          </a:p>
        </p:txBody>
      </p:sp>
      <p:sp>
        <p:nvSpPr>
          <p:cNvPr id="3" name="Content Placeholder 2"/>
          <p:cNvSpPr>
            <a:spLocks noGrp="1"/>
          </p:cNvSpPr>
          <p:nvPr>
            <p:ph idx="1"/>
          </p:nvPr>
        </p:nvSpPr>
        <p:spPr/>
        <p:txBody>
          <a:bodyPr/>
          <a:lstStyle/>
          <a:p>
            <a:pPr algn="just"/>
            <a:r>
              <a:rPr lang="en-US" smtClean="0"/>
              <a:t>Alpha </a:t>
            </a:r>
            <a:r>
              <a:rPr lang="en-US"/>
              <a:t>Tests enable you to get the bugs out of a product. During this stage, it’s okay if the product doesn’t perform perfectly. </a:t>
            </a:r>
            <a:endParaRPr lang="en-US" smtClean="0"/>
          </a:p>
          <a:p>
            <a:pPr algn="just"/>
            <a:r>
              <a:rPr lang="en-US" smtClean="0"/>
              <a:t>Your </a:t>
            </a:r>
            <a:r>
              <a:rPr lang="en-US"/>
              <a:t>friends will help you by letting you know, perfectly frankly, what works and what doesn’t. Later in the process (after you’re as sure as you can be that the product is working well), you move to </a:t>
            </a:r>
            <a:r>
              <a:rPr lang="en-US" b="1" i="1">
                <a:solidFill>
                  <a:srgbClr val="FFC000"/>
                </a:solidFill>
              </a:rPr>
              <a:t>Beta Tests </a:t>
            </a:r>
            <a:r>
              <a:rPr lang="en-US"/>
              <a:t>— tests with actual customers. </a:t>
            </a:r>
            <a:endParaRPr lang="en-US" smtClean="0"/>
          </a:p>
          <a:p>
            <a:pPr algn="just"/>
            <a:r>
              <a:rPr lang="en-US" smtClean="0"/>
              <a:t>At </a:t>
            </a:r>
            <a:r>
              <a:rPr lang="en-US"/>
              <a:t>that point, your product better be working close to perfectly. </a:t>
            </a:r>
            <a:r>
              <a:rPr lang="en-US">
                <a:solidFill>
                  <a:srgbClr val="FFC000"/>
                </a:solidFill>
              </a:rPr>
              <a:t>Beta Tests </a:t>
            </a:r>
            <a:r>
              <a:rPr lang="en-US"/>
              <a:t>aren’t looking for bugs, just opportunities to make a good product even better. </a:t>
            </a:r>
          </a:p>
        </p:txBody>
      </p:sp>
    </p:spTree>
    <p:extLst>
      <p:ext uri="{BB962C8B-B14F-4D97-AF65-F5344CB8AC3E}">
        <p14:creationId xmlns:p14="http://schemas.microsoft.com/office/powerpoint/2010/main" val="38517034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d. Testing </a:t>
            </a:r>
            <a:r>
              <a:rPr lang="en-US" b="0" i="1"/>
              <a:t>the product </a:t>
            </a:r>
            <a:endParaRPr lang="en-US" i="1"/>
          </a:p>
        </p:txBody>
      </p:sp>
      <p:sp>
        <p:nvSpPr>
          <p:cNvPr id="3" name="Content Placeholder 2"/>
          <p:cNvSpPr>
            <a:spLocks noGrp="1"/>
          </p:cNvSpPr>
          <p:nvPr>
            <p:ph idx="1"/>
          </p:nvPr>
        </p:nvSpPr>
        <p:spPr/>
        <p:txBody>
          <a:bodyPr/>
          <a:lstStyle/>
          <a:p>
            <a:pPr algn="just"/>
            <a:r>
              <a:rPr lang="en-US" smtClean="0"/>
              <a:t>Alpha </a:t>
            </a:r>
            <a:r>
              <a:rPr lang="en-US"/>
              <a:t>and Beta Tests help the team to make sure that the product is meeting its performance goals — in other words, that it performs as expected in the customers’ hands. </a:t>
            </a:r>
            <a:endParaRPr lang="en-US" smtClean="0"/>
          </a:p>
          <a:p>
            <a:pPr algn="just"/>
            <a:r>
              <a:rPr lang="en-US" smtClean="0"/>
              <a:t>Teams </a:t>
            </a:r>
            <a:r>
              <a:rPr lang="en-US"/>
              <a:t>also have to run tests to make sure that the </a:t>
            </a:r>
            <a:r>
              <a:rPr lang="en-US" smtClean="0"/>
              <a:t>product </a:t>
            </a:r>
            <a:r>
              <a:rPr lang="en-US"/>
              <a:t>won’t break if dropped or that it will withstand normal use over time. Most companies have experts who can help the teams with this. (You can </a:t>
            </a:r>
          </a:p>
        </p:txBody>
      </p:sp>
    </p:spTree>
    <p:extLst>
      <p:ext uri="{BB962C8B-B14F-4D97-AF65-F5344CB8AC3E}">
        <p14:creationId xmlns:p14="http://schemas.microsoft.com/office/powerpoint/2010/main" val="11258372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93738" indent="-693738"/>
            <a:r>
              <a:rPr lang="en-US" b="0" i="1" smtClean="0"/>
              <a:t>e. 	Reviewing </a:t>
            </a:r>
            <a:r>
              <a:rPr lang="en-US" b="0" i="1"/>
              <a:t>from development to launch </a:t>
            </a:r>
            <a:endParaRPr lang="en-US" i="1"/>
          </a:p>
        </p:txBody>
      </p:sp>
      <p:sp>
        <p:nvSpPr>
          <p:cNvPr id="3" name="Content Placeholder 2"/>
          <p:cNvSpPr>
            <a:spLocks noGrp="1"/>
          </p:cNvSpPr>
          <p:nvPr>
            <p:ph idx="1"/>
          </p:nvPr>
        </p:nvSpPr>
        <p:spPr/>
        <p:txBody>
          <a:bodyPr/>
          <a:lstStyle/>
          <a:p>
            <a:pPr algn="just"/>
            <a:r>
              <a:rPr lang="en-US" smtClean="0"/>
              <a:t>The </a:t>
            </a:r>
            <a:r>
              <a:rPr lang="en-US"/>
              <a:t>product development process should look like a funnel: More projects should show up at the beginning than at the end. </a:t>
            </a:r>
            <a:endParaRPr lang="en-US" smtClean="0"/>
          </a:p>
          <a:p>
            <a:pPr algn="just"/>
            <a:r>
              <a:rPr lang="en-US" smtClean="0"/>
              <a:t>Reviewers </a:t>
            </a:r>
            <a:r>
              <a:rPr lang="en-US"/>
              <a:t>have a chance at every review to weed out projects that don’t perform as well as expected or that no longer meet the company’s strategic objectives. </a:t>
            </a:r>
            <a:endParaRPr lang="en-US" smtClean="0"/>
          </a:p>
          <a:p>
            <a:pPr algn="just"/>
            <a:r>
              <a:rPr lang="en-US" smtClean="0"/>
              <a:t>However</a:t>
            </a:r>
            <a:r>
              <a:rPr lang="en-US"/>
              <a:t>, after the Feasibility Review, the “funnel” should straighten out. </a:t>
            </a:r>
          </a:p>
        </p:txBody>
      </p:sp>
    </p:spTree>
    <p:extLst>
      <p:ext uri="{BB962C8B-B14F-4D97-AF65-F5344CB8AC3E}">
        <p14:creationId xmlns:p14="http://schemas.microsoft.com/office/powerpoint/2010/main" val="12097941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93738" indent="-693738"/>
            <a:r>
              <a:rPr lang="en-US" b="0" i="1" smtClean="0"/>
              <a:t>e. 	Reviewing </a:t>
            </a:r>
            <a:r>
              <a:rPr lang="en-US" b="0" i="1"/>
              <a:t>from development to launch </a:t>
            </a:r>
            <a:endParaRPr lang="en-US" i="1"/>
          </a:p>
        </p:txBody>
      </p:sp>
      <p:sp>
        <p:nvSpPr>
          <p:cNvPr id="3" name="Content Placeholder 2"/>
          <p:cNvSpPr>
            <a:spLocks noGrp="1"/>
          </p:cNvSpPr>
          <p:nvPr>
            <p:ph idx="1"/>
          </p:nvPr>
        </p:nvSpPr>
        <p:spPr/>
        <p:txBody>
          <a:bodyPr/>
          <a:lstStyle/>
          <a:p>
            <a:pPr algn="just"/>
            <a:r>
              <a:rPr lang="en-US" smtClean="0"/>
              <a:t>Reviewers </a:t>
            </a:r>
            <a:r>
              <a:rPr lang="en-US"/>
              <a:t>should still be on the lookout for projects that don’t measure up or projects that meet unexpected market or technical hurdles. </a:t>
            </a:r>
            <a:endParaRPr lang="en-US" smtClean="0"/>
          </a:p>
          <a:p>
            <a:pPr algn="just"/>
            <a:r>
              <a:rPr lang="en-US" smtClean="0"/>
              <a:t>However</a:t>
            </a:r>
            <a:r>
              <a:rPr lang="en-US"/>
              <a:t>, in most cases, as the </a:t>
            </a:r>
            <a:r>
              <a:rPr lang="en-US" smtClean="0"/>
              <a:t>project </a:t>
            </a:r>
            <a:r>
              <a:rPr lang="en-US"/>
              <a:t>moves from development and testing to launch, the team and the review- ers have enough information to “see” from here to the market. </a:t>
            </a:r>
            <a:endParaRPr lang="en-US" smtClean="0"/>
          </a:p>
          <a:p>
            <a:pPr algn="just"/>
            <a:r>
              <a:rPr lang="en-US" smtClean="0"/>
              <a:t>The </a:t>
            </a:r>
            <a:r>
              <a:rPr lang="en-US"/>
              <a:t>team should concentrate on moving from development to market as fast and as efficiently as possible. </a:t>
            </a:r>
          </a:p>
        </p:txBody>
      </p:sp>
    </p:spTree>
    <p:extLst>
      <p:ext uri="{BB962C8B-B14F-4D97-AF65-F5344CB8AC3E}">
        <p14:creationId xmlns:p14="http://schemas.microsoft.com/office/powerpoint/2010/main" val="34480105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solidFill>
                  <a:schemeClr val="tx1"/>
                </a:solidFill>
              </a:rPr>
              <a:t>Phase </a:t>
            </a:r>
            <a:r>
              <a:rPr lang="en-US">
                <a:solidFill>
                  <a:schemeClr val="tx1"/>
                </a:solidFill>
              </a:rPr>
              <a:t>4: </a:t>
            </a:r>
            <a:r>
              <a:rPr lang="en-US" smtClean="0"/>
              <a:t/>
            </a:r>
            <a:br>
              <a:rPr lang="en-US" smtClean="0"/>
            </a:br>
            <a:r>
              <a:rPr lang="en-US" smtClean="0"/>
              <a:t>Launch </a:t>
            </a:r>
            <a:r>
              <a:rPr lang="en-US"/>
              <a:t>and Commercialization </a:t>
            </a:r>
          </a:p>
        </p:txBody>
      </p:sp>
      <p:sp>
        <p:nvSpPr>
          <p:cNvPr id="3" name="Content Placeholder 2"/>
          <p:cNvSpPr>
            <a:spLocks noGrp="1"/>
          </p:cNvSpPr>
          <p:nvPr>
            <p:ph idx="1"/>
          </p:nvPr>
        </p:nvSpPr>
        <p:spPr/>
        <p:txBody>
          <a:bodyPr>
            <a:normAutofit fontScale="92500"/>
          </a:bodyPr>
          <a:lstStyle/>
          <a:p>
            <a:pPr algn="just"/>
            <a:r>
              <a:rPr lang="en-US" smtClean="0"/>
              <a:t>The </a:t>
            </a:r>
            <a:r>
              <a:rPr lang="en-US"/>
              <a:t>launch and commercialization phase is the last phase in the product development process. </a:t>
            </a:r>
            <a:endParaRPr lang="en-US" smtClean="0"/>
          </a:p>
          <a:p>
            <a:pPr algn="just"/>
            <a:r>
              <a:rPr lang="en-US" smtClean="0"/>
              <a:t>After </a:t>
            </a:r>
            <a:r>
              <a:rPr lang="en-US"/>
              <a:t>all, you can’t launch a product into the market until you’ve designed it, developed it, tested it, and figured out how you’re going to produce it. </a:t>
            </a:r>
            <a:endParaRPr lang="en-US" smtClean="0"/>
          </a:p>
          <a:p>
            <a:pPr algn="just"/>
            <a:r>
              <a:rPr lang="en-US" smtClean="0"/>
              <a:t>Ideally</a:t>
            </a:r>
            <a:r>
              <a:rPr lang="en-US"/>
              <a:t>, you should be thinking of </a:t>
            </a:r>
            <a:r>
              <a:rPr lang="en-US" b="1"/>
              <a:t>prospective markets</a:t>
            </a:r>
            <a:r>
              <a:rPr lang="en-US"/>
              <a:t>, of your </a:t>
            </a:r>
            <a:r>
              <a:rPr lang="en-US" b="1"/>
              <a:t>target </a:t>
            </a:r>
            <a:r>
              <a:rPr lang="en-US" b="1" smtClean="0"/>
              <a:t>customers</a:t>
            </a:r>
            <a:r>
              <a:rPr lang="en-US"/>
              <a:t>, and of </a:t>
            </a:r>
            <a:r>
              <a:rPr lang="en-US" b="1"/>
              <a:t>how you’ll get the product </a:t>
            </a:r>
            <a:r>
              <a:rPr lang="en-US"/>
              <a:t>to your markets and customers from the very beginning of the process. </a:t>
            </a:r>
            <a:endParaRPr lang="en-US" smtClean="0"/>
          </a:p>
          <a:p>
            <a:pPr algn="just"/>
            <a:r>
              <a:rPr lang="en-US" smtClean="0"/>
              <a:t>Too </a:t>
            </a:r>
            <a:r>
              <a:rPr lang="en-US"/>
              <a:t>many NPD teams leave launch planning until the end of the process. This is a mistake. You should have a launch subteam working with your NPD team from the get-go. </a:t>
            </a:r>
          </a:p>
        </p:txBody>
      </p:sp>
      <p:sp>
        <p:nvSpPr>
          <p:cNvPr id="4" name="Oval 3"/>
          <p:cNvSpPr/>
          <p:nvPr/>
        </p:nvSpPr>
        <p:spPr>
          <a:xfrm>
            <a:off x="8839200" y="304800"/>
            <a:ext cx="1219200" cy="12192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51963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1414" y="3200400"/>
            <a:ext cx="9905999" cy="2667000"/>
          </a:xfrm>
        </p:spPr>
        <p:txBody>
          <a:bodyPr>
            <a:noAutofit/>
          </a:bodyPr>
          <a:lstStyle/>
          <a:p>
            <a:r>
              <a:rPr lang="en-US" sz="6000" b="0" smtClean="0">
                <a:latin typeface="Cacophony Loud" pitchFamily="2" charset="0"/>
              </a:rPr>
              <a:t>Making </a:t>
            </a:r>
            <a:r>
              <a:rPr lang="en-US" sz="6000" b="0">
                <a:latin typeface="Cacophony Loud" pitchFamily="2" charset="0"/>
              </a:rPr>
              <a:t>the Product Development Process Work for You </a:t>
            </a:r>
            <a:endParaRPr lang="en-US" sz="6000">
              <a:latin typeface="Cacophony Loud" pitchFamily="2" charset="0"/>
            </a:endParaRPr>
          </a:p>
        </p:txBody>
      </p:sp>
    </p:spTree>
    <p:extLst>
      <p:ext uri="{BB962C8B-B14F-4D97-AF65-F5344CB8AC3E}">
        <p14:creationId xmlns:p14="http://schemas.microsoft.com/office/powerpoint/2010/main" val="22940647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12192000" cy="5533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9913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Right-sizing </a:t>
            </a:r>
            <a:r>
              <a:rPr lang="en-US" b="0"/>
              <a:t>the process for your company </a:t>
            </a:r>
            <a:endParaRPr lang="en-US"/>
          </a:p>
        </p:txBody>
      </p:sp>
      <p:sp>
        <p:nvSpPr>
          <p:cNvPr id="3" name="Content Placeholder 2"/>
          <p:cNvSpPr>
            <a:spLocks noGrp="1"/>
          </p:cNvSpPr>
          <p:nvPr>
            <p:ph idx="1"/>
          </p:nvPr>
        </p:nvSpPr>
        <p:spPr/>
        <p:txBody>
          <a:bodyPr/>
          <a:lstStyle/>
          <a:p>
            <a:r>
              <a:rPr lang="en-US" smtClean="0"/>
              <a:t>The </a:t>
            </a:r>
            <a:r>
              <a:rPr lang="en-US"/>
              <a:t>right number of phases for your company’s product development process equals the number of phases you need to divide the workflow into logical chunks. </a:t>
            </a:r>
            <a:endParaRPr lang="en-US" smtClean="0"/>
          </a:p>
          <a:p>
            <a:r>
              <a:rPr lang="en-US" smtClean="0"/>
              <a:t>Well</a:t>
            </a:r>
            <a:r>
              <a:rPr lang="en-US"/>
              <a:t>, how many is that? Most product development processes have between four and seven phases. </a:t>
            </a:r>
          </a:p>
        </p:txBody>
      </p:sp>
    </p:spTree>
    <p:extLst>
      <p:ext uri="{BB962C8B-B14F-4D97-AF65-F5344CB8AC3E}">
        <p14:creationId xmlns:p14="http://schemas.microsoft.com/office/powerpoint/2010/main" val="23122264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Right-sizing </a:t>
            </a:r>
            <a:r>
              <a:rPr lang="en-US" b="0"/>
              <a:t>the process for your company </a:t>
            </a:r>
            <a:endParaRPr lang="en-US"/>
          </a:p>
        </p:txBody>
      </p:sp>
      <p:sp>
        <p:nvSpPr>
          <p:cNvPr id="3" name="Content Placeholder 2"/>
          <p:cNvSpPr>
            <a:spLocks noGrp="1"/>
          </p:cNvSpPr>
          <p:nvPr>
            <p:ph idx="1"/>
          </p:nvPr>
        </p:nvSpPr>
        <p:spPr/>
        <p:txBody>
          <a:bodyPr>
            <a:normAutofit fontScale="92500" lnSpcReduction="20000"/>
          </a:bodyPr>
          <a:lstStyle/>
          <a:p>
            <a:pPr algn="just"/>
            <a:r>
              <a:rPr lang="en-US" smtClean="0"/>
              <a:t>At </a:t>
            </a:r>
            <a:r>
              <a:rPr lang="en-US"/>
              <a:t>a minimum, no matter what kind of products you produce or what industry you do business in, you need the fol- lowing basic phases in your process: </a:t>
            </a:r>
            <a:endParaRPr lang="en-US" smtClean="0"/>
          </a:p>
          <a:p>
            <a:pPr lvl="1" algn="just"/>
            <a:r>
              <a:rPr lang="en-US" b="1" smtClean="0"/>
              <a:t>A </a:t>
            </a:r>
            <a:r>
              <a:rPr lang="en-US" b="1"/>
              <a:t>front end or concept phase: </a:t>
            </a:r>
            <a:r>
              <a:rPr lang="en-US"/>
              <a:t>The front end phase is where you develop ideas or concepts. </a:t>
            </a:r>
            <a:endParaRPr lang="en-US" smtClean="0"/>
          </a:p>
          <a:p>
            <a:pPr lvl="1" algn="just"/>
            <a:r>
              <a:rPr lang="en-US" b="1" smtClean="0"/>
              <a:t>A </a:t>
            </a:r>
            <a:r>
              <a:rPr lang="en-US" b="1"/>
              <a:t>business case phase: </a:t>
            </a:r>
            <a:r>
              <a:rPr lang="en-US"/>
              <a:t>The product development process allows man- agement to make business decisions about how to invest the company’s resources</a:t>
            </a:r>
            <a:r>
              <a:rPr lang="en-US" smtClean="0"/>
              <a:t>..  </a:t>
            </a:r>
          </a:p>
          <a:p>
            <a:pPr lvl="1" algn="just"/>
            <a:r>
              <a:rPr lang="en-US" b="1" smtClean="0"/>
              <a:t>A </a:t>
            </a:r>
            <a:r>
              <a:rPr lang="en-US" b="1"/>
              <a:t>development and testing phase: </a:t>
            </a:r>
            <a:r>
              <a:rPr lang="en-US"/>
              <a:t>The NPD team has to get its work done to design, develop, and test the product concept. </a:t>
            </a:r>
            <a:endParaRPr lang="en-US" smtClean="0"/>
          </a:p>
          <a:p>
            <a:pPr algn="just"/>
            <a:r>
              <a:rPr lang="en-US" smtClean="0"/>
              <a:t> </a:t>
            </a:r>
            <a:r>
              <a:rPr lang="en-US" b="1"/>
              <a:t>A commercialization or launch phase: </a:t>
            </a:r>
            <a:r>
              <a:rPr lang="en-US"/>
              <a:t>Every product that gets all the way through the development process needs to end up in a phase that precedes its entry into the market — the launch or commercialization phase. </a:t>
            </a:r>
          </a:p>
        </p:txBody>
      </p:sp>
    </p:spTree>
    <p:extLst>
      <p:ext uri="{BB962C8B-B14F-4D97-AF65-F5344CB8AC3E}">
        <p14:creationId xmlns:p14="http://schemas.microsoft.com/office/powerpoint/2010/main" val="3446769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Right-sizing </a:t>
            </a:r>
            <a:r>
              <a:rPr lang="en-US" b="0"/>
              <a:t>the process for your company </a:t>
            </a:r>
            <a:endParaRPr lang="en-US"/>
          </a:p>
        </p:txBody>
      </p:sp>
      <p:sp>
        <p:nvSpPr>
          <p:cNvPr id="3" name="Content Placeholder 2"/>
          <p:cNvSpPr>
            <a:spLocks noGrp="1"/>
          </p:cNvSpPr>
          <p:nvPr>
            <p:ph idx="1"/>
          </p:nvPr>
        </p:nvSpPr>
        <p:spPr/>
        <p:txBody>
          <a:bodyPr>
            <a:normAutofit fontScale="85000" lnSpcReduction="20000"/>
          </a:bodyPr>
          <a:lstStyle/>
          <a:p>
            <a:r>
              <a:rPr lang="en-US" smtClean="0"/>
              <a:t>At </a:t>
            </a:r>
            <a:r>
              <a:rPr lang="en-US"/>
              <a:t>a minimum, no matter what kind of products you produce or what industry you do business in, you need the fol- lowing basic phases in your process: </a:t>
            </a:r>
            <a:endParaRPr lang="en-US" smtClean="0"/>
          </a:p>
          <a:p>
            <a:pPr lvl="1"/>
            <a:r>
              <a:rPr lang="en-US" b="1" smtClean="0"/>
              <a:t>A </a:t>
            </a:r>
            <a:r>
              <a:rPr lang="en-US" b="1"/>
              <a:t>front end or concept phase: </a:t>
            </a:r>
            <a:r>
              <a:rPr lang="en-US"/>
              <a:t>The front end phase is where you develop ideas or concepts. Many companies now have a Phase Zero, because years ago, when they designed their product development processes, they didn’t appreciate the importance of the earliest phases. The front end is where a company’s leaders select from a large variety of product development options. You need a front end phase; without it, your company will probably end up with few development options.  </a:t>
            </a:r>
            <a:endParaRPr lang="en-US" smtClean="0"/>
          </a:p>
          <a:p>
            <a:pPr lvl="1"/>
            <a:r>
              <a:rPr lang="en-US" b="1" smtClean="0"/>
              <a:t>A </a:t>
            </a:r>
            <a:r>
              <a:rPr lang="en-US" b="1"/>
              <a:t>business case phase: </a:t>
            </a:r>
            <a:r>
              <a:rPr lang="en-US"/>
              <a:t>The product development process allows man- agement to make business decisions about how to invest the company’s resources. The business case phase provides executives with critical information so that they can get their jobs done. No matter what type of product you develop — chemicals, crackers, software, or services — your company’s leaders must have business case information.  </a:t>
            </a:r>
            <a:endParaRPr lang="en-US" smtClean="0"/>
          </a:p>
          <a:p>
            <a:pPr lvl="1"/>
            <a:r>
              <a:rPr lang="en-US" b="1" smtClean="0"/>
              <a:t>A </a:t>
            </a:r>
            <a:r>
              <a:rPr lang="en-US" b="1"/>
              <a:t>development and testing phase: </a:t>
            </a:r>
            <a:r>
              <a:rPr lang="en-US"/>
              <a:t>The NPD team has to get its work done to design, develop, and test the product concept. This basic phase is where the greatest variability comes in with respect to the phases: </a:t>
            </a:r>
          </a:p>
        </p:txBody>
      </p:sp>
    </p:spTree>
    <p:extLst>
      <p:ext uri="{BB962C8B-B14F-4D97-AF65-F5344CB8AC3E}">
        <p14:creationId xmlns:p14="http://schemas.microsoft.com/office/powerpoint/2010/main" val="2129381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Right-sizing </a:t>
            </a:r>
            <a:r>
              <a:rPr lang="en-US" b="0"/>
              <a:t>the process for your company </a:t>
            </a:r>
            <a:endParaRPr lang="en-US"/>
          </a:p>
        </p:txBody>
      </p:sp>
      <p:sp>
        <p:nvSpPr>
          <p:cNvPr id="3" name="Content Placeholder 2"/>
          <p:cNvSpPr>
            <a:spLocks noGrp="1"/>
          </p:cNvSpPr>
          <p:nvPr>
            <p:ph idx="1"/>
          </p:nvPr>
        </p:nvSpPr>
        <p:spPr/>
        <p:txBody>
          <a:bodyPr>
            <a:normAutofit fontScale="62500" lnSpcReduction="20000"/>
          </a:bodyPr>
          <a:lstStyle/>
          <a:p>
            <a:pPr marL="463550" lvl="1" indent="-463550" algn="just"/>
            <a:r>
              <a:rPr lang="en-US"/>
              <a:t>This basic phase is where the greatest variability comes in with respect to the phases: </a:t>
            </a:r>
          </a:p>
          <a:p>
            <a:pPr algn="just"/>
            <a:r>
              <a:rPr lang="en-US" smtClean="0"/>
              <a:t>If </a:t>
            </a:r>
            <a:r>
              <a:rPr lang="en-US"/>
              <a:t>your product is fairly straightforward (for example, an improve- ment to a product or product line that’s already in the market), 181 </a:t>
            </a:r>
            <a:r>
              <a:rPr lang="en-US" b="1"/>
              <a:t>Chapter 9: One Foot in Front of the Other: The PDP Process </a:t>
            </a:r>
            <a:endParaRPr lang="en-US"/>
          </a:p>
          <a:p>
            <a:pPr algn="just"/>
            <a:r>
              <a:rPr lang="en-US" b="1" smtClean="0"/>
              <a:t>Being </a:t>
            </a:r>
            <a:r>
              <a:rPr lang="en-US" b="1"/>
              <a:t>the product developer of your product development process </a:t>
            </a:r>
            <a:r>
              <a:rPr lang="en-US"/>
              <a:t>Installing a new product development process for your company isn’t unlike producing a new product. You need to understand your cus- tomers’ spoken and unspoken needs (see Chapter 4) — in this case, the customer is your company. You need to generate ideas that can meet your customers’ needs (see Chapter 5), and you need to understand the capabilities that you can use as you develop the solutions (see Chapter 7). You need to narrow down the process options and choose the best ones (see Chapters 6 and 8). You may even discover that you can mold a process quicker, better, and cheaper if you go outside your company for help. </a:t>
            </a:r>
          </a:p>
          <a:p>
            <a:pPr algn="just"/>
            <a:r>
              <a:rPr lang="en-US"/>
              <a:t>you may need only one phase to lay out the deliverables for this stage of the process. • If your product is complex, needs to be manufactured, or requires the development of processes, it may be a good idea to add dis- tinct phases or subphases. An example of this kind of product would be a new product, such as the iPod, that requires new tech- nology to be developed and that meets new customer needs. • If your product requires extensive testing to meet regulatory or other requirements, you may include phases that tie directly to that requirement. Pharmaceutical development processes, for example, usually include a phase called “Clinical Trials” because conducting clinical trials is such a major issue in getting a drug into the market. • If you’re producing software, your process needs to allow for the iterative “design/test/design” process that typically goes with soft- ware development. On the other hand, your process doesn’t have to specify a manufacturing phase, because after you design, develop, and test your product, it’s good to go. </a:t>
            </a:r>
          </a:p>
        </p:txBody>
      </p:sp>
    </p:spTree>
    <p:extLst>
      <p:ext uri="{BB962C8B-B14F-4D97-AF65-F5344CB8AC3E}">
        <p14:creationId xmlns:p14="http://schemas.microsoft.com/office/powerpoint/2010/main" val="18449261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smtClean="0"/>
              <a:t>Deciding </a:t>
            </a:r>
            <a:r>
              <a:rPr lang="en-US" b="0"/>
              <a:t>how many reviews to hold </a:t>
            </a:r>
            <a:endParaRPr lang="en-US"/>
          </a:p>
        </p:txBody>
      </p:sp>
      <p:sp>
        <p:nvSpPr>
          <p:cNvPr id="3" name="Content Placeholder 2"/>
          <p:cNvSpPr>
            <a:spLocks noGrp="1"/>
          </p:cNvSpPr>
          <p:nvPr>
            <p:ph idx="1"/>
          </p:nvPr>
        </p:nvSpPr>
        <p:spPr/>
        <p:txBody>
          <a:bodyPr>
            <a:normAutofit/>
          </a:bodyPr>
          <a:lstStyle/>
          <a:p>
            <a:pPr marL="0" indent="0" algn="just">
              <a:buNone/>
            </a:pPr>
            <a:r>
              <a:rPr lang="en-US"/>
              <a:t>As long as you complete those reviews, many projects can proceed to </a:t>
            </a:r>
            <a:r>
              <a:rPr lang="en-US" smtClean="0"/>
              <a:t>market without </a:t>
            </a:r>
            <a:r>
              <a:rPr lang="en-US"/>
              <a:t>other reviews — as long as the projects continue to meet the </a:t>
            </a:r>
            <a:r>
              <a:rPr lang="en-US" smtClean="0"/>
              <a:t>objectives in </a:t>
            </a:r>
            <a:r>
              <a:rPr lang="en-US"/>
              <a:t>the business cases. The following list points out when you should </a:t>
            </a:r>
            <a:r>
              <a:rPr lang="en-US" smtClean="0"/>
              <a:t>have more </a:t>
            </a:r>
            <a:r>
              <a:rPr lang="en-US"/>
              <a:t>reviews</a:t>
            </a:r>
            <a:r>
              <a:rPr lang="en-US" smtClean="0"/>
              <a:t>:</a:t>
            </a:r>
          </a:p>
          <a:p>
            <a:r>
              <a:rPr lang="en-US" smtClean="0"/>
              <a:t>You’ve </a:t>
            </a:r>
            <a:r>
              <a:rPr lang="en-US"/>
              <a:t>built a business case, but the project has major uncertainties. </a:t>
            </a:r>
            <a:endParaRPr lang="en-US" smtClean="0"/>
          </a:p>
          <a:p>
            <a:r>
              <a:rPr lang="en-US" smtClean="0"/>
              <a:t>The </a:t>
            </a:r>
            <a:r>
              <a:rPr lang="en-US"/>
              <a:t>project will cost significantly more as development proceeds. </a:t>
            </a:r>
            <a:endParaRPr lang="en-US" smtClean="0"/>
          </a:p>
          <a:p>
            <a:r>
              <a:rPr lang="en-US" smtClean="0"/>
              <a:t>The </a:t>
            </a:r>
            <a:r>
              <a:rPr lang="en-US"/>
              <a:t>project must pass outside hurdles. </a:t>
            </a:r>
            <a:endParaRPr lang="en-US" smtClean="0"/>
          </a:p>
          <a:p>
            <a:r>
              <a:rPr lang="en-US" smtClean="0"/>
              <a:t>The </a:t>
            </a:r>
            <a:r>
              <a:rPr lang="en-US"/>
              <a:t>project breaks new ground. </a:t>
            </a:r>
          </a:p>
        </p:txBody>
      </p:sp>
    </p:spTree>
    <p:extLst>
      <p:ext uri="{BB962C8B-B14F-4D97-AF65-F5344CB8AC3E}">
        <p14:creationId xmlns:p14="http://schemas.microsoft.com/office/powerpoint/2010/main" val="12970849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1414" y="3200400"/>
            <a:ext cx="9905999" cy="2667000"/>
          </a:xfrm>
        </p:spPr>
        <p:txBody>
          <a:bodyPr>
            <a:noAutofit/>
          </a:bodyPr>
          <a:lstStyle/>
          <a:p>
            <a:r>
              <a:rPr lang="en-US" sz="6000" smtClean="0">
                <a:latin typeface="Cacophony Loud" pitchFamily="2" charset="0"/>
              </a:rPr>
              <a:t>Involving </a:t>
            </a:r>
            <a:r>
              <a:rPr lang="en-US" sz="6000">
                <a:latin typeface="Cacophony Loud" pitchFamily="2" charset="0"/>
              </a:rPr>
              <a:t>the Functions in the NPD Process </a:t>
            </a:r>
            <a:r>
              <a:rPr lang="en-US" sz="6000" smtClean="0">
                <a:latin typeface="Cacophony Loud" pitchFamily="2" charset="0"/>
              </a:rPr>
              <a:t> </a:t>
            </a:r>
            <a:endParaRPr lang="en-US" sz="6000">
              <a:latin typeface="Cacophony Loud" pitchFamily="2" charset="0"/>
            </a:endParaRPr>
          </a:p>
        </p:txBody>
      </p:sp>
    </p:spTree>
    <p:extLst>
      <p:ext uri="{BB962C8B-B14F-4D97-AF65-F5344CB8AC3E}">
        <p14:creationId xmlns:p14="http://schemas.microsoft.com/office/powerpoint/2010/main" val="10713949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pPr marL="0" indent="457200" algn="just">
              <a:buNone/>
            </a:pPr>
            <a:r>
              <a:rPr lang="en-US" smtClean="0"/>
              <a:t>The </a:t>
            </a:r>
            <a:r>
              <a:rPr lang="en-US"/>
              <a:t>product development process doesn’t come equipped with its own resources. You must draw on resources that typically are “owned” by the business functions in your company: </a:t>
            </a:r>
            <a:r>
              <a:rPr lang="en-US" b="1"/>
              <a:t>R&amp;D</a:t>
            </a:r>
            <a:r>
              <a:rPr lang="en-US"/>
              <a:t>, </a:t>
            </a:r>
            <a:r>
              <a:rPr lang="en-US" b="1"/>
              <a:t>marketing</a:t>
            </a:r>
            <a:r>
              <a:rPr lang="en-US"/>
              <a:t>, </a:t>
            </a:r>
            <a:r>
              <a:rPr lang="en-US" b="1"/>
              <a:t>manufacturing</a:t>
            </a:r>
            <a:r>
              <a:rPr lang="en-US"/>
              <a:t>, </a:t>
            </a:r>
            <a:r>
              <a:rPr lang="en-US" b="1"/>
              <a:t>customer service</a:t>
            </a:r>
            <a:r>
              <a:rPr lang="en-US"/>
              <a:t>, and so on. </a:t>
            </a:r>
          </a:p>
        </p:txBody>
      </p:sp>
    </p:spTree>
    <p:extLst>
      <p:ext uri="{BB962C8B-B14F-4D97-AF65-F5344CB8AC3E}">
        <p14:creationId xmlns:p14="http://schemas.microsoft.com/office/powerpoint/2010/main" val="923912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121920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03127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will my function benefit?”</a:t>
            </a:r>
          </a:p>
        </p:txBody>
      </p:sp>
      <p:sp>
        <p:nvSpPr>
          <p:cNvPr id="3" name="Content Placeholder 2"/>
          <p:cNvSpPr>
            <a:spLocks noGrp="1"/>
          </p:cNvSpPr>
          <p:nvPr>
            <p:ph idx="1"/>
          </p:nvPr>
        </p:nvSpPr>
        <p:spPr/>
        <p:txBody>
          <a:bodyPr>
            <a:normAutofit fontScale="85000" lnSpcReduction="10000"/>
          </a:bodyPr>
          <a:lstStyle/>
          <a:p>
            <a:r>
              <a:rPr lang="en-US"/>
              <a:t>Why should a functional leader provide valuable resources for a </a:t>
            </a:r>
            <a:r>
              <a:rPr lang="en-US" smtClean="0"/>
              <a:t>cross-functional </a:t>
            </a:r>
            <a:r>
              <a:rPr lang="en-US"/>
              <a:t>NPD activity? </a:t>
            </a:r>
            <a:endParaRPr lang="en-US" smtClean="0"/>
          </a:p>
          <a:p>
            <a:r>
              <a:rPr lang="en-US" smtClean="0"/>
              <a:t>Functional </a:t>
            </a:r>
            <a:r>
              <a:rPr lang="en-US"/>
              <a:t>heads always have important things to do </a:t>
            </a:r>
            <a:r>
              <a:rPr lang="en-US" smtClean="0"/>
              <a:t>to achieve </a:t>
            </a:r>
            <a:r>
              <a:rPr lang="en-US"/>
              <a:t>functional goals, after all, and no one has extra resources to give away</a:t>
            </a:r>
            <a:r>
              <a:rPr lang="en-US" smtClean="0"/>
              <a:t>.</a:t>
            </a:r>
          </a:p>
          <a:p>
            <a:pPr lvl="1" algn="just"/>
            <a:r>
              <a:rPr lang="en-US" smtClean="0"/>
              <a:t>The </a:t>
            </a:r>
            <a:r>
              <a:rPr lang="en-US"/>
              <a:t>members of the management team need to make the necessity and value of supporting the development of new products absolutely clear to the </a:t>
            </a:r>
            <a:r>
              <a:rPr lang="en-US" smtClean="0"/>
              <a:t>functional </a:t>
            </a:r>
            <a:r>
              <a:rPr lang="en-US"/>
              <a:t>heads. </a:t>
            </a:r>
            <a:endParaRPr lang="en-US" smtClean="0"/>
          </a:p>
          <a:p>
            <a:pPr lvl="1" algn="just"/>
            <a:r>
              <a:rPr lang="en-US" smtClean="0"/>
              <a:t>Your </a:t>
            </a:r>
            <a:r>
              <a:rPr lang="en-US"/>
              <a:t>company’s executives must measure the contribution of the functions to its new product development objectives and assess the func- tions (and the functional heads) based on that evaluation (see Chapter 18 for more on NPD metrics). </a:t>
            </a:r>
            <a:endParaRPr lang="en-US" smtClean="0"/>
          </a:p>
          <a:p>
            <a:pPr lvl="1" algn="just"/>
            <a:r>
              <a:rPr lang="en-US" smtClean="0"/>
              <a:t>In </a:t>
            </a:r>
            <a:r>
              <a:rPr lang="en-US"/>
              <a:t>addition, executives should tie the ability of the functions to grow and thrive — to get needed resources — to the contributions </a:t>
            </a:r>
            <a:r>
              <a:rPr lang="en-US" smtClean="0"/>
              <a:t>the </a:t>
            </a:r>
            <a:r>
              <a:rPr lang="en-US"/>
              <a:t>functions make to new product development. (For more on obtaining resources from the functions, see Chapter 11.) </a:t>
            </a:r>
          </a:p>
        </p:txBody>
      </p:sp>
    </p:spTree>
    <p:extLst>
      <p:ext uri="{BB962C8B-B14F-4D97-AF65-F5344CB8AC3E}">
        <p14:creationId xmlns:p14="http://schemas.microsoft.com/office/powerpoint/2010/main" val="36685967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Tailoring </a:t>
            </a:r>
            <a:r>
              <a:rPr lang="en-US" b="0"/>
              <a:t>functional processes to support NPD </a:t>
            </a:r>
            <a:endParaRPr lang="en-US"/>
          </a:p>
        </p:txBody>
      </p:sp>
      <p:sp>
        <p:nvSpPr>
          <p:cNvPr id="3" name="Content Placeholder 2"/>
          <p:cNvSpPr>
            <a:spLocks noGrp="1"/>
          </p:cNvSpPr>
          <p:nvPr>
            <p:ph idx="1"/>
          </p:nvPr>
        </p:nvSpPr>
        <p:spPr/>
        <p:txBody>
          <a:bodyPr>
            <a:normAutofit/>
          </a:bodyPr>
          <a:lstStyle/>
          <a:p>
            <a:pPr algn="just"/>
            <a:r>
              <a:rPr lang="en-US" smtClean="0"/>
              <a:t>Each </a:t>
            </a:r>
            <a:r>
              <a:rPr lang="en-US"/>
              <a:t>function has its own processes </a:t>
            </a:r>
            <a:r>
              <a:rPr lang="en-US" smtClean="0"/>
              <a:t>—ones </a:t>
            </a:r>
            <a:r>
              <a:rPr lang="en-US"/>
              <a:t>probably designed years </a:t>
            </a:r>
            <a:r>
              <a:rPr lang="en-US" smtClean="0"/>
              <a:t>ago— </a:t>
            </a:r>
            <a:r>
              <a:rPr lang="en-US"/>
              <a:t>that fit its culture and its business needs quite well. You can’t just go to a function and ask politely whether the function heads would mind changing everything just to develop a new product. For sure, the functional leader would mind! </a:t>
            </a:r>
            <a:endParaRPr lang="en-US" smtClean="0"/>
          </a:p>
          <a:p>
            <a:pPr algn="just"/>
            <a:r>
              <a:rPr lang="en-US" smtClean="0"/>
              <a:t>You </a:t>
            </a:r>
            <a:r>
              <a:rPr lang="en-US"/>
              <a:t>need to involve the functions in the design and creation of the product development process. You should get their suggestions to tailor the develop- ment process to fit their needs as well as it can and to tailor the functional processes to support NPD. </a:t>
            </a:r>
          </a:p>
        </p:txBody>
      </p:sp>
    </p:spTree>
    <p:extLst>
      <p:ext uri="{BB962C8B-B14F-4D97-AF65-F5344CB8AC3E}">
        <p14:creationId xmlns:p14="http://schemas.microsoft.com/office/powerpoint/2010/main" val="30381515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Tailoring </a:t>
            </a:r>
            <a:r>
              <a:rPr lang="en-US" b="0"/>
              <a:t>functional processes to support NPD </a:t>
            </a:r>
            <a:endParaRPr lang="en-US"/>
          </a:p>
        </p:txBody>
      </p:sp>
      <p:sp>
        <p:nvSpPr>
          <p:cNvPr id="3" name="Content Placeholder 2"/>
          <p:cNvSpPr>
            <a:spLocks noGrp="1"/>
          </p:cNvSpPr>
          <p:nvPr>
            <p:ph idx="1"/>
          </p:nvPr>
        </p:nvSpPr>
        <p:spPr/>
        <p:txBody>
          <a:bodyPr>
            <a:normAutofit/>
          </a:bodyPr>
          <a:lstStyle/>
          <a:p>
            <a:r>
              <a:rPr lang="en-US" smtClean="0"/>
              <a:t>You’ll </a:t>
            </a:r>
            <a:r>
              <a:rPr lang="en-US"/>
              <a:t>run into some pitfalls when you address the relationship of the func- tional processes to new product development. With each pitfall, however, comes an opportunity to put the functions and the NPD efforts on the same page. </a:t>
            </a:r>
          </a:p>
        </p:txBody>
      </p:sp>
    </p:spTree>
    <p:extLst>
      <p:ext uri="{BB962C8B-B14F-4D97-AF65-F5344CB8AC3E}">
        <p14:creationId xmlns:p14="http://schemas.microsoft.com/office/powerpoint/2010/main" val="21261534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Tailoring </a:t>
            </a:r>
            <a:r>
              <a:rPr lang="en-US" b="0"/>
              <a:t>functional processes to support NPD </a:t>
            </a:r>
            <a:endParaRPr lang="en-US"/>
          </a:p>
        </p:txBody>
      </p:sp>
      <p:sp>
        <p:nvSpPr>
          <p:cNvPr id="3" name="Content Placeholder 2"/>
          <p:cNvSpPr>
            <a:spLocks noGrp="1"/>
          </p:cNvSpPr>
          <p:nvPr>
            <p:ph idx="1"/>
          </p:nvPr>
        </p:nvSpPr>
        <p:spPr/>
        <p:txBody>
          <a:bodyPr>
            <a:normAutofit/>
          </a:bodyPr>
          <a:lstStyle/>
          <a:p>
            <a:pPr marL="0" indent="0">
              <a:buNone/>
            </a:pPr>
            <a:r>
              <a:rPr lang="en-US" sz="2800" smtClean="0"/>
              <a:t>Here </a:t>
            </a:r>
            <a:r>
              <a:rPr lang="en-US" sz="2800"/>
              <a:t>are a few pitfalls, along with opportunities to fix them: </a:t>
            </a:r>
            <a:endParaRPr lang="en-US" sz="2800" smtClean="0"/>
          </a:p>
          <a:p>
            <a:r>
              <a:rPr lang="en-US" b="1" smtClean="0"/>
              <a:t>Pitfall</a:t>
            </a:r>
            <a:r>
              <a:rPr lang="en-US" b="1"/>
              <a:t>: </a:t>
            </a:r>
            <a:r>
              <a:rPr lang="en-US"/>
              <a:t>Human resources (HR) has no career path or reward system for employees who participate in new product development. </a:t>
            </a:r>
            <a:endParaRPr lang="en-US" smtClean="0"/>
          </a:p>
          <a:p>
            <a:r>
              <a:rPr lang="en-US" b="1" smtClean="0"/>
              <a:t>Opportunity</a:t>
            </a:r>
            <a:r>
              <a:rPr lang="en-US" b="1"/>
              <a:t>: </a:t>
            </a:r>
            <a:r>
              <a:rPr lang="en-US"/>
              <a:t>Help HR design ways to recognize and reward employees who contribute to this important enterprise. </a:t>
            </a:r>
            <a:endParaRPr lang="en-US" smtClean="0"/>
          </a:p>
          <a:p>
            <a:r>
              <a:rPr lang="en-US" b="1" smtClean="0"/>
              <a:t>Pitfall</a:t>
            </a:r>
            <a:r>
              <a:rPr lang="en-US" b="1"/>
              <a:t>: </a:t>
            </a:r>
            <a:r>
              <a:rPr lang="en-US"/>
              <a:t>The finance department has no tools to track numbers that are important to product developers (such as time spent by functional mem- bers on new product teams). </a:t>
            </a:r>
          </a:p>
        </p:txBody>
      </p:sp>
    </p:spTree>
    <p:extLst>
      <p:ext uri="{BB962C8B-B14F-4D97-AF65-F5344CB8AC3E}">
        <p14:creationId xmlns:p14="http://schemas.microsoft.com/office/powerpoint/2010/main" val="26602457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smtClean="0"/>
              <a:t>Tailoring </a:t>
            </a:r>
            <a:r>
              <a:rPr lang="en-US" b="0"/>
              <a:t>functional processes to support NPD </a:t>
            </a:r>
            <a:endParaRPr lang="en-US"/>
          </a:p>
        </p:txBody>
      </p:sp>
      <p:sp>
        <p:nvSpPr>
          <p:cNvPr id="3" name="Content Placeholder 2"/>
          <p:cNvSpPr>
            <a:spLocks noGrp="1"/>
          </p:cNvSpPr>
          <p:nvPr>
            <p:ph idx="1"/>
          </p:nvPr>
        </p:nvSpPr>
        <p:spPr/>
        <p:txBody>
          <a:bodyPr>
            <a:normAutofit fontScale="85000" lnSpcReduction="20000"/>
          </a:bodyPr>
          <a:lstStyle/>
          <a:p>
            <a:r>
              <a:rPr lang="en-US" b="1" smtClean="0"/>
              <a:t>Opportunity</a:t>
            </a:r>
            <a:r>
              <a:rPr lang="en-US" b="1"/>
              <a:t>: </a:t>
            </a:r>
            <a:r>
              <a:rPr lang="en-US"/>
              <a:t>Work with finance to develop accounting systems that are in sync with product development. </a:t>
            </a:r>
            <a:endParaRPr lang="en-US" smtClean="0"/>
          </a:p>
          <a:p>
            <a:r>
              <a:rPr lang="en-US" b="1" smtClean="0"/>
              <a:t>Pitfall</a:t>
            </a:r>
            <a:r>
              <a:rPr lang="en-US" b="1"/>
              <a:t>: </a:t>
            </a:r>
            <a:r>
              <a:rPr lang="en-US"/>
              <a:t>Information Technology (IT) doesn’t have a flexible Intranet system designed to allow new product team members to communicate and share their data. </a:t>
            </a:r>
            <a:endParaRPr lang="en-US" smtClean="0"/>
          </a:p>
          <a:p>
            <a:r>
              <a:rPr lang="en-US" b="1" smtClean="0"/>
              <a:t>Opportunity</a:t>
            </a:r>
            <a:r>
              <a:rPr lang="en-US" b="1"/>
              <a:t>: </a:t>
            </a:r>
            <a:r>
              <a:rPr lang="en-US"/>
              <a:t>Introduce IT to some of the many Intranet systems that professionals are developing to work with their existing information processes. (See Chapter 14 for more information about IT’s role in prod- uct development.) </a:t>
            </a:r>
            <a:endParaRPr lang="en-US" smtClean="0"/>
          </a:p>
          <a:p>
            <a:r>
              <a:rPr lang="en-US" b="1" smtClean="0"/>
              <a:t>Pitfall</a:t>
            </a:r>
            <a:r>
              <a:rPr lang="en-US" b="1"/>
              <a:t>: </a:t>
            </a:r>
            <a:r>
              <a:rPr lang="en-US"/>
              <a:t>Your budgets are locked for the year, so projects that manage- ment approves for development outside of the designated fiscal year have to beg, borrow, and steal to get resources. </a:t>
            </a:r>
            <a:endParaRPr lang="en-US" smtClean="0"/>
          </a:p>
          <a:p>
            <a:r>
              <a:rPr lang="en-US" b="1" smtClean="0"/>
              <a:t>Opportunity</a:t>
            </a:r>
            <a:r>
              <a:rPr lang="en-US" b="1"/>
              <a:t>: </a:t>
            </a:r>
            <a:r>
              <a:rPr lang="en-US"/>
              <a:t>Work with the finance department to find a creative way to store resources so that you can allocate them as projects make their way into and through the NPD process. </a:t>
            </a:r>
          </a:p>
        </p:txBody>
      </p:sp>
    </p:spTree>
    <p:extLst>
      <p:ext uri="{BB962C8B-B14F-4D97-AF65-F5344CB8AC3E}">
        <p14:creationId xmlns:p14="http://schemas.microsoft.com/office/powerpoint/2010/main" val="11590362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You’ll </a:t>
            </a:r>
            <a:r>
              <a:rPr lang="en-US"/>
              <a:t>run into some pitfalls when you address the relationship of the func- tional processes to new product development. With each pitfall, however, comes an opportunity to put the functions and the NPD efforts on the same page. </a:t>
            </a:r>
          </a:p>
        </p:txBody>
      </p:sp>
    </p:spTree>
    <p:extLst>
      <p:ext uri="{BB962C8B-B14F-4D97-AF65-F5344CB8AC3E}">
        <p14:creationId xmlns:p14="http://schemas.microsoft.com/office/powerpoint/2010/main" val="6466256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1414" y="3200400"/>
            <a:ext cx="9905999" cy="2667000"/>
          </a:xfrm>
        </p:spPr>
        <p:txBody>
          <a:bodyPr vert="horz" lIns="91440" tIns="45720" rIns="91440" bIns="45720" rtlCol="0" anchor="ctr">
            <a:noAutofit/>
            <a:scene3d>
              <a:camera prst="orthographicFront"/>
              <a:lightRig rig="threePt" dir="t">
                <a:rot lat="0" lon="0" rev="600000"/>
              </a:lightRig>
            </a:scene3d>
            <a:sp3d>
              <a:bevelT w="63500" h="44450"/>
            </a:sp3d>
          </a:bodyPr>
          <a:lstStyle/>
          <a:p>
            <a:r>
              <a:rPr lang="en-US" sz="6000">
                <a:latin typeface="Cacophony Loud" pitchFamily="2" charset="0"/>
              </a:rPr>
              <a:t>Relating to Management during the NPD Process </a:t>
            </a:r>
          </a:p>
        </p:txBody>
      </p:sp>
    </p:spTree>
    <p:extLst>
      <p:ext uri="{BB962C8B-B14F-4D97-AF65-F5344CB8AC3E}">
        <p14:creationId xmlns:p14="http://schemas.microsoft.com/office/powerpoint/2010/main" val="23389142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pPr algn="just"/>
            <a:r>
              <a:rPr lang="en-US" smtClean="0"/>
              <a:t>In </a:t>
            </a:r>
            <a:r>
              <a:rPr lang="en-US"/>
              <a:t>this next section, you read about how to recognize the political activities in NPD. </a:t>
            </a:r>
            <a:endParaRPr lang="en-US" smtClean="0"/>
          </a:p>
          <a:p>
            <a:pPr algn="just"/>
            <a:r>
              <a:rPr lang="en-US" smtClean="0"/>
              <a:t>Part </a:t>
            </a:r>
            <a:r>
              <a:rPr lang="en-US"/>
              <a:t>of managing the politics is including the voices of all the functions in designing the product development processes. </a:t>
            </a:r>
            <a:endParaRPr lang="en-US" smtClean="0"/>
          </a:p>
          <a:p>
            <a:pPr algn="just"/>
            <a:r>
              <a:rPr lang="en-US" smtClean="0"/>
              <a:t>In </a:t>
            </a:r>
            <a:r>
              <a:rPr lang="en-US"/>
              <a:t>this way, more of the people involved have a chance to discuss, bargain, and negotiate in ways that encourage them to identify and work toward similar goals. </a:t>
            </a:r>
          </a:p>
        </p:txBody>
      </p:sp>
    </p:spTree>
    <p:extLst>
      <p:ext uri="{BB962C8B-B14F-4D97-AF65-F5344CB8AC3E}">
        <p14:creationId xmlns:p14="http://schemas.microsoft.com/office/powerpoint/2010/main" val="32202535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How </a:t>
            </a:r>
            <a:r>
              <a:rPr lang="en-US"/>
              <a:t>do I manage the politics of NPD? </a:t>
            </a:r>
          </a:p>
        </p:txBody>
      </p:sp>
      <p:sp>
        <p:nvSpPr>
          <p:cNvPr id="3" name="Content Placeholder 2"/>
          <p:cNvSpPr>
            <a:spLocks noGrp="1"/>
          </p:cNvSpPr>
          <p:nvPr>
            <p:ph idx="1"/>
          </p:nvPr>
        </p:nvSpPr>
        <p:spPr/>
        <p:txBody>
          <a:bodyPr>
            <a:normAutofit fontScale="92500"/>
          </a:bodyPr>
          <a:lstStyle/>
          <a:p>
            <a:pPr algn="just"/>
            <a:r>
              <a:rPr lang="en-US" smtClean="0"/>
              <a:t>Of </a:t>
            </a:r>
            <a:r>
              <a:rPr lang="en-US"/>
              <a:t>course you don’t have politics in your company. You’re running a </a:t>
            </a:r>
            <a:r>
              <a:rPr lang="en-US" smtClean="0"/>
              <a:t>business</a:t>
            </a:r>
            <a:r>
              <a:rPr lang="en-US"/>
              <a:t>, after all, and each employee is focused on improving the business, not on jockeying for position. Really? If so, please give us a call; we want to do a research paper on your unique firm! </a:t>
            </a:r>
            <a:endParaRPr lang="en-US" smtClean="0"/>
          </a:p>
          <a:p>
            <a:pPr algn="just"/>
            <a:r>
              <a:rPr lang="en-US" smtClean="0"/>
              <a:t>Remember </a:t>
            </a:r>
            <a:r>
              <a:rPr lang="en-US"/>
              <a:t>this: If people are gathered together, politics is involved. This statement is especially true in product development because the process involves so many different groups and interests, and a business has to spend scarce resources that functions may want to keep for their own purposes. </a:t>
            </a:r>
            <a:endParaRPr lang="en-US" smtClean="0"/>
          </a:p>
          <a:p>
            <a:pPr algn="just"/>
            <a:r>
              <a:rPr lang="en-US" smtClean="0"/>
              <a:t>The </a:t>
            </a:r>
            <a:r>
              <a:rPr lang="en-US"/>
              <a:t>more the processes take the functional differences into account, the better the functions will be able to work together. </a:t>
            </a:r>
          </a:p>
        </p:txBody>
      </p:sp>
    </p:spTree>
    <p:extLst>
      <p:ext uri="{BB962C8B-B14F-4D97-AF65-F5344CB8AC3E}">
        <p14:creationId xmlns:p14="http://schemas.microsoft.com/office/powerpoint/2010/main" val="27677308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How </a:t>
            </a:r>
            <a:r>
              <a:rPr lang="en-US"/>
              <a:t>do I manage the politics of NPD? </a:t>
            </a:r>
          </a:p>
        </p:txBody>
      </p:sp>
      <p:sp>
        <p:nvSpPr>
          <p:cNvPr id="3" name="Content Placeholder 2"/>
          <p:cNvSpPr>
            <a:spLocks noGrp="1"/>
          </p:cNvSpPr>
          <p:nvPr>
            <p:ph idx="1"/>
          </p:nvPr>
        </p:nvSpPr>
        <p:spPr/>
        <p:txBody>
          <a:bodyPr>
            <a:normAutofit fontScale="92500" lnSpcReduction="20000"/>
          </a:bodyPr>
          <a:lstStyle/>
          <a:p>
            <a:pPr lvl="0"/>
            <a:r>
              <a:rPr lang="en-US" smtClean="0"/>
              <a:t>Markham </a:t>
            </a:r>
            <a:r>
              <a:rPr lang="en-US"/>
              <a:t>and Holahan describe the following places where product develop- ment tends to be politicized. It’s in these critical areas that management and product developers need to be alert in order to manage the politics: </a:t>
            </a:r>
            <a:endParaRPr lang="en-US" smtClean="0"/>
          </a:p>
          <a:p>
            <a:pPr marL="977900" lvl="1" indent="-457200">
              <a:buFont typeface="+mj-lt"/>
              <a:buAutoNum type="arabicPeriod"/>
            </a:pPr>
            <a:r>
              <a:rPr lang="en-US" smtClean="0">
                <a:effectLst/>
              </a:rPr>
              <a:t>Differences </a:t>
            </a:r>
            <a:r>
              <a:rPr lang="en-US">
                <a:effectLst/>
              </a:rPr>
              <a:t>in goals between the business functions, the new product development enterprise as a whole, and the individual NPD teams</a:t>
            </a:r>
          </a:p>
          <a:p>
            <a:pPr marL="977900" lvl="1" indent="-457200">
              <a:buFont typeface="+mj-lt"/>
              <a:buAutoNum type="arabicPeriod"/>
            </a:pPr>
            <a:r>
              <a:rPr lang="en-US">
                <a:effectLst/>
              </a:rPr>
              <a:t>The scarcity of resources that management can allocate to achieve the different goals </a:t>
            </a:r>
          </a:p>
          <a:p>
            <a:pPr marL="977900" lvl="1" indent="-457200">
              <a:buFont typeface="+mj-lt"/>
              <a:buAutoNum type="arabicPeriod"/>
            </a:pPr>
            <a:r>
              <a:rPr lang="en-US">
                <a:effectLst/>
              </a:rPr>
              <a:t>The interdependency of the functions, the NPD enterprise, and the NPD teams, which can cause conflict over resources  </a:t>
            </a:r>
            <a:endParaRPr lang="en-US" smtClean="0">
              <a:effectLst/>
            </a:endParaRPr>
          </a:p>
          <a:p>
            <a:pPr marL="977900" lvl="1" indent="-457200">
              <a:buFont typeface="+mj-lt"/>
              <a:buAutoNum type="arabicPeriod"/>
            </a:pPr>
            <a:r>
              <a:rPr lang="en-US" smtClean="0">
                <a:effectLst/>
              </a:rPr>
              <a:t>The </a:t>
            </a:r>
            <a:r>
              <a:rPr lang="en-US">
                <a:effectLst/>
              </a:rPr>
              <a:t>ambiguity of product development efforts, which can put leaders and employees in the position of arguing over opinions rather than facts </a:t>
            </a:r>
          </a:p>
          <a:p>
            <a:pPr marL="977900" lvl="1" indent="-457200">
              <a:buFont typeface="+mj-lt"/>
              <a:buAutoNum type="arabicPeriod"/>
            </a:pPr>
            <a:r>
              <a:rPr lang="en-US">
                <a:effectLst/>
              </a:rPr>
              <a:t>The vulnerability of the product development process, and of product development projects, to organizational change Understanding and managing these critical aspects within</a:t>
            </a:r>
          </a:p>
          <a:p>
            <a:endParaRPr lang="en-US"/>
          </a:p>
        </p:txBody>
      </p:sp>
    </p:spTree>
    <p:extLst>
      <p:ext uri="{BB962C8B-B14F-4D97-AF65-F5344CB8AC3E}">
        <p14:creationId xmlns:p14="http://schemas.microsoft.com/office/powerpoint/2010/main" val="40636396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Tailoring </a:t>
            </a:r>
            <a:r>
              <a:rPr lang="en-US"/>
              <a:t>business processes to support NPD </a:t>
            </a:r>
          </a:p>
        </p:txBody>
      </p:sp>
      <p:sp>
        <p:nvSpPr>
          <p:cNvPr id="3" name="Content Placeholder 2"/>
          <p:cNvSpPr>
            <a:spLocks noGrp="1"/>
          </p:cNvSpPr>
          <p:nvPr>
            <p:ph idx="1"/>
          </p:nvPr>
        </p:nvSpPr>
        <p:spPr>
          <a:xfrm>
            <a:off x="1141414" y="2514599"/>
            <a:ext cx="9905999" cy="3886201"/>
          </a:xfrm>
        </p:spPr>
        <p:txBody>
          <a:bodyPr/>
          <a:lstStyle/>
          <a:p>
            <a:pPr algn="just"/>
            <a:r>
              <a:rPr lang="en-US" smtClean="0"/>
              <a:t>The </a:t>
            </a:r>
            <a:r>
              <a:rPr lang="en-US"/>
              <a:t>business processes that provide a structure in which companies make decisions — the budgeting process, the strategy process, and so on — can support product development or get in its way. In order to support product development, business processes must accommodate the way in which new product projects create their own time frames, and they must have an urgency for getting work done and making decisions so that products can get to market on time and on budget. </a:t>
            </a:r>
          </a:p>
        </p:txBody>
      </p:sp>
    </p:spTree>
    <p:extLst>
      <p:ext uri="{BB962C8B-B14F-4D97-AF65-F5344CB8AC3E}">
        <p14:creationId xmlns:p14="http://schemas.microsoft.com/office/powerpoint/2010/main" val="4983260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Tailoring </a:t>
            </a:r>
            <a:r>
              <a:rPr lang="en-US"/>
              <a:t>business processes to support NPD </a:t>
            </a:r>
          </a:p>
        </p:txBody>
      </p:sp>
      <p:sp>
        <p:nvSpPr>
          <p:cNvPr id="3" name="Content Placeholder 2"/>
          <p:cNvSpPr>
            <a:spLocks noGrp="1"/>
          </p:cNvSpPr>
          <p:nvPr>
            <p:ph idx="1"/>
          </p:nvPr>
        </p:nvSpPr>
        <p:spPr>
          <a:xfrm>
            <a:off x="1141414" y="2514599"/>
            <a:ext cx="9905999" cy="3886201"/>
          </a:xfrm>
        </p:spPr>
        <p:txBody>
          <a:bodyPr/>
          <a:lstStyle/>
          <a:p>
            <a:r>
              <a:rPr lang="en-US" smtClean="0"/>
              <a:t>The </a:t>
            </a:r>
            <a:r>
              <a:rPr lang="en-US"/>
              <a:t>companies that successfully support product development provide for the eccentricity of new product decision-making by making time for reviews and decisions that fall outside the “normal” calendar. </a:t>
            </a:r>
          </a:p>
        </p:txBody>
      </p:sp>
    </p:spTree>
    <p:extLst>
      <p:ext uri="{BB962C8B-B14F-4D97-AF65-F5344CB8AC3E}">
        <p14:creationId xmlns:p14="http://schemas.microsoft.com/office/powerpoint/2010/main" val="28103154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1414" y="3200400"/>
            <a:ext cx="9905999" cy="2667000"/>
          </a:xfrm>
        </p:spPr>
        <p:txBody>
          <a:bodyPr vert="horz" lIns="91440" tIns="45720" rIns="91440" bIns="45720" rtlCol="0" anchor="ctr">
            <a:noAutofit/>
            <a:scene3d>
              <a:camera prst="orthographicFront"/>
              <a:lightRig rig="threePt" dir="t">
                <a:rot lat="0" lon="0" rev="600000"/>
              </a:lightRig>
            </a:scene3d>
            <a:sp3d>
              <a:bevelT w="63500" h="44450"/>
            </a:sp3d>
          </a:bodyPr>
          <a:lstStyle/>
          <a:p>
            <a:r>
              <a:rPr lang="en-US" b="0" smtClean="0"/>
              <a:t>Understanding </a:t>
            </a:r>
            <a:r>
              <a:rPr lang="en-US" b="0" dirty="0"/>
              <a:t>and Managing NPD Risk </a:t>
            </a:r>
            <a:endParaRPr lang="en-US" sz="6000">
              <a:latin typeface="Cacophony Loud" pitchFamily="2" charset="0"/>
            </a:endParaRPr>
          </a:p>
        </p:txBody>
      </p:sp>
    </p:spTree>
    <p:extLst>
      <p:ext uri="{BB962C8B-B14F-4D97-AF65-F5344CB8AC3E}">
        <p14:creationId xmlns:p14="http://schemas.microsoft.com/office/powerpoint/2010/main" val="8284675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a:t>
            </a:r>
            <a:endParaRPr lang="en-US"/>
          </a:p>
        </p:txBody>
      </p:sp>
      <p:sp>
        <p:nvSpPr>
          <p:cNvPr id="3" name="Content Placeholder 2"/>
          <p:cNvSpPr>
            <a:spLocks noGrp="1"/>
          </p:cNvSpPr>
          <p:nvPr>
            <p:ph idx="1"/>
          </p:nvPr>
        </p:nvSpPr>
        <p:spPr/>
        <p:txBody>
          <a:bodyPr>
            <a:normAutofit/>
          </a:bodyPr>
          <a:lstStyle/>
          <a:p>
            <a:pPr algn="just"/>
            <a:r>
              <a:rPr lang="en-US" smtClean="0"/>
              <a:t>The </a:t>
            </a:r>
            <a:r>
              <a:rPr lang="en-US"/>
              <a:t>development of new products is one of the riskiest (and most rewarding) activities that a company can take on. </a:t>
            </a:r>
            <a:endParaRPr lang="en-US" smtClean="0"/>
          </a:p>
          <a:p>
            <a:pPr algn="just"/>
            <a:r>
              <a:rPr lang="en-US" smtClean="0"/>
              <a:t>Of </a:t>
            </a:r>
            <a:r>
              <a:rPr lang="en-US"/>
              <a:t>course, it’s not really as risky as </a:t>
            </a:r>
            <a:r>
              <a:rPr lang="en-US" i="1"/>
              <a:t>not </a:t>
            </a:r>
            <a:r>
              <a:rPr lang="en-US"/>
              <a:t>developing new products, but the risk entailed in NPD happens today, while falling behind competitors and becoming a nonentity in markets the company used to own happens slowly — maybe even on someone else’s watch. </a:t>
            </a:r>
            <a:endParaRPr lang="en-US" smtClean="0"/>
          </a:p>
          <a:p>
            <a:pPr algn="just"/>
            <a:r>
              <a:rPr lang="en-US" smtClean="0"/>
              <a:t>In </a:t>
            </a:r>
            <a:r>
              <a:rPr lang="en-US"/>
              <a:t>this section, we look at how the product development process helps companies manage and mitigate the risk of developing new products. </a:t>
            </a:r>
          </a:p>
        </p:txBody>
      </p:sp>
    </p:spTree>
    <p:extLst>
      <p:ext uri="{BB962C8B-B14F-4D97-AF65-F5344CB8AC3E}">
        <p14:creationId xmlns:p14="http://schemas.microsoft.com/office/powerpoint/2010/main" val="3391647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Preparing </a:t>
            </a:r>
            <a:r>
              <a:rPr lang="en-US"/>
              <a:t>for risk </a:t>
            </a:r>
          </a:p>
        </p:txBody>
      </p:sp>
      <p:sp>
        <p:nvSpPr>
          <p:cNvPr id="3" name="Content Placeholder 2"/>
          <p:cNvSpPr>
            <a:spLocks noGrp="1"/>
          </p:cNvSpPr>
          <p:nvPr>
            <p:ph idx="1"/>
          </p:nvPr>
        </p:nvSpPr>
        <p:spPr/>
        <p:txBody>
          <a:bodyPr>
            <a:normAutofit lnSpcReduction="10000"/>
          </a:bodyPr>
          <a:lstStyle/>
          <a:p>
            <a:pPr algn="just"/>
            <a:r>
              <a:rPr lang="en-US" smtClean="0"/>
              <a:t>Here’s </a:t>
            </a:r>
            <a:r>
              <a:rPr lang="en-US"/>
              <a:t>a paradox: As a new product team, you want to write the best busi- ness case you can </a:t>
            </a:r>
            <a:r>
              <a:rPr lang="en-US" smtClean="0"/>
              <a:t>for management’s </a:t>
            </a:r>
            <a:r>
              <a:rPr lang="en-US"/>
              <a:t>review. </a:t>
            </a:r>
            <a:endParaRPr lang="en-US" smtClean="0"/>
          </a:p>
          <a:p>
            <a:pPr algn="just"/>
            <a:r>
              <a:rPr lang="en-US" smtClean="0"/>
              <a:t>You </a:t>
            </a:r>
            <a:r>
              <a:rPr lang="en-US"/>
              <a:t>want to do the best job you can to produce the best product you can. </a:t>
            </a:r>
            <a:endParaRPr lang="en-US" smtClean="0"/>
          </a:p>
          <a:p>
            <a:pPr algn="just"/>
            <a:r>
              <a:rPr lang="en-US" smtClean="0"/>
              <a:t>But </a:t>
            </a:r>
            <a:r>
              <a:rPr lang="en-US"/>
              <a:t>you also have another very important job: Being aware of the uncertainties and the risks of the project. You have to let </a:t>
            </a:r>
            <a:r>
              <a:rPr lang="en-US" smtClean="0"/>
              <a:t>management </a:t>
            </a:r>
            <a:r>
              <a:rPr lang="en-US"/>
              <a:t>know about the risks to the project that you foresee and how you plan to mitigate those risks. </a:t>
            </a:r>
            <a:endParaRPr lang="en-US" smtClean="0"/>
          </a:p>
          <a:p>
            <a:pPr algn="just"/>
            <a:r>
              <a:rPr lang="en-US" smtClean="0"/>
              <a:t>If </a:t>
            </a:r>
            <a:r>
              <a:rPr lang="en-US"/>
              <a:t>you come to the conclusion that you can’t drive them down sufficiently, you may have to recommend that management stop the project. </a:t>
            </a:r>
          </a:p>
        </p:txBody>
      </p:sp>
    </p:spTree>
    <p:extLst>
      <p:ext uri="{BB962C8B-B14F-4D97-AF65-F5344CB8AC3E}">
        <p14:creationId xmlns:p14="http://schemas.microsoft.com/office/powerpoint/2010/main" val="15324351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smtClean="0"/>
              <a:t>The simple </a:t>
            </a:r>
            <a:r>
              <a:rPr lang="en-US" sz="3600"/>
              <a:t>method for a product development team to get a handle on risk. </a:t>
            </a:r>
          </a:p>
        </p:txBody>
      </p:sp>
      <p:sp>
        <p:nvSpPr>
          <p:cNvPr id="3" name="Content Placeholder 2"/>
          <p:cNvSpPr>
            <a:spLocks noGrp="1"/>
          </p:cNvSpPr>
          <p:nvPr>
            <p:ph idx="1"/>
          </p:nvPr>
        </p:nvSpPr>
        <p:spPr>
          <a:xfrm>
            <a:off x="1141414" y="2133601"/>
            <a:ext cx="9905999" cy="4267200"/>
          </a:xfrm>
        </p:spPr>
        <p:txBody>
          <a:bodyPr>
            <a:normAutofit fontScale="77500" lnSpcReduction="20000"/>
          </a:bodyPr>
          <a:lstStyle/>
          <a:p>
            <a:pPr marL="0" indent="0">
              <a:buNone/>
            </a:pPr>
            <a:r>
              <a:rPr lang="en-US" smtClean="0"/>
              <a:t>It entails a team meeting, a facilitator, a big wall chart, sticky notes, and felt-tip pens! </a:t>
            </a:r>
          </a:p>
          <a:p>
            <a:pPr marL="457200" indent="-457200">
              <a:buAutoNum type="arabicPeriod"/>
            </a:pPr>
            <a:r>
              <a:rPr lang="en-US" b="1" smtClean="0"/>
              <a:t>Brainstorm </a:t>
            </a:r>
            <a:r>
              <a:rPr lang="en-US" b="1"/>
              <a:t>a list of the possible sources of risk in your new product project. </a:t>
            </a:r>
            <a:r>
              <a:rPr lang="en-US"/>
              <a:t>Here’s a short sample list: </a:t>
            </a:r>
            <a:endParaRPr lang="en-US" smtClean="0"/>
          </a:p>
          <a:p>
            <a:pPr lvl="1"/>
            <a:r>
              <a:rPr lang="en-US" smtClean="0"/>
              <a:t>Technology </a:t>
            </a:r>
            <a:r>
              <a:rPr lang="en-US"/>
              <a:t>not ready when needed </a:t>
            </a:r>
            <a:endParaRPr lang="en-US" smtClean="0"/>
          </a:p>
          <a:p>
            <a:pPr lvl="1"/>
            <a:r>
              <a:rPr lang="en-US" smtClean="0"/>
              <a:t>Key </a:t>
            </a:r>
            <a:r>
              <a:rPr lang="en-US"/>
              <a:t>resources missing </a:t>
            </a:r>
            <a:endParaRPr lang="en-US" smtClean="0"/>
          </a:p>
          <a:p>
            <a:pPr lvl="1"/>
            <a:r>
              <a:rPr lang="en-US" smtClean="0"/>
              <a:t>Prototype </a:t>
            </a:r>
            <a:r>
              <a:rPr lang="en-US"/>
              <a:t>unable to meet customer needs </a:t>
            </a:r>
            <a:endParaRPr lang="en-US" smtClean="0"/>
          </a:p>
          <a:p>
            <a:pPr lvl="1"/>
            <a:r>
              <a:rPr lang="en-US" smtClean="0"/>
              <a:t>Product </a:t>
            </a:r>
            <a:r>
              <a:rPr lang="en-US"/>
              <a:t>cost too high to meet desired price point </a:t>
            </a:r>
            <a:endParaRPr lang="en-US" smtClean="0"/>
          </a:p>
          <a:p>
            <a:pPr marL="457200" indent="-457200">
              <a:buFont typeface="Arial"/>
              <a:buAutoNum type="arabicPeriod"/>
            </a:pPr>
            <a:r>
              <a:rPr lang="en-US" b="1"/>
              <a:t>Group and label the sources of risk. </a:t>
            </a:r>
            <a:r>
              <a:rPr lang="en-US"/>
              <a:t>For example, you may have a category called “technology risk” and another called “possible competitor moves.” </a:t>
            </a:r>
          </a:p>
          <a:p>
            <a:pPr marL="457200" indent="-457200">
              <a:buAutoNum type="arabicPeriod"/>
            </a:pPr>
            <a:r>
              <a:rPr lang="en-US" b="1" smtClean="0"/>
              <a:t>Through a group discussion, give each source group a ranking: How </a:t>
            </a:r>
            <a:r>
              <a:rPr lang="en-US" b="1" i="1" smtClean="0"/>
              <a:t>likely </a:t>
            </a:r>
            <a:r>
              <a:rPr lang="en-US" b="1" smtClean="0"/>
              <a:t>is this to happen, and how </a:t>
            </a:r>
            <a:r>
              <a:rPr lang="en-US" b="1" i="1" smtClean="0"/>
              <a:t>serious </a:t>
            </a:r>
            <a:r>
              <a:rPr lang="en-US" b="1" smtClean="0"/>
              <a:t>would the consequences be? </a:t>
            </a:r>
          </a:p>
          <a:p>
            <a:pPr marL="0" indent="0">
              <a:buNone/>
              <a:tabLst>
                <a:tab pos="457200" algn="l"/>
              </a:tabLst>
            </a:pPr>
            <a:r>
              <a:rPr lang="en-US" smtClean="0"/>
              <a:t>		Usually</a:t>
            </a:r>
            <a:r>
              <a:rPr lang="en-US"/>
              <a:t>, the best approach is to use a simple scale. </a:t>
            </a:r>
          </a:p>
        </p:txBody>
      </p:sp>
    </p:spTree>
    <p:extLst>
      <p:ext uri="{BB962C8B-B14F-4D97-AF65-F5344CB8AC3E}">
        <p14:creationId xmlns:p14="http://schemas.microsoft.com/office/powerpoint/2010/main" val="22004325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Using </a:t>
            </a:r>
            <a:r>
              <a:rPr lang="en-US"/>
              <a:t>the NPD process to increase knowledge and decrease risk </a:t>
            </a:r>
          </a:p>
        </p:txBody>
      </p:sp>
      <p:sp>
        <p:nvSpPr>
          <p:cNvPr id="3" name="Content Placeholder 2"/>
          <p:cNvSpPr>
            <a:spLocks noGrp="1"/>
          </p:cNvSpPr>
          <p:nvPr>
            <p:ph idx="1"/>
          </p:nvPr>
        </p:nvSpPr>
        <p:spPr/>
        <p:txBody>
          <a:bodyPr/>
          <a:lstStyle/>
          <a:p>
            <a:pPr algn="just"/>
            <a:r>
              <a:rPr lang="en-US" smtClean="0"/>
              <a:t>In </a:t>
            </a:r>
            <a:r>
              <a:rPr lang="en-US"/>
              <a:t>its simplest form, the new product development process is a way to get from a point where you know nothing except that you want to develop a new product to a point where you’ve designed, developed, tested, and marketed a product and can now sit back and count the cash. </a:t>
            </a:r>
            <a:endParaRPr lang="en-US" smtClean="0"/>
          </a:p>
          <a:p>
            <a:pPr algn="just"/>
            <a:r>
              <a:rPr lang="en-US" smtClean="0"/>
              <a:t>The </a:t>
            </a:r>
            <a:r>
              <a:rPr lang="en-US"/>
              <a:t>process takes you from a place of near total uncertainty to the relative certainties of market share, cash flows, margins, and profits — that is, until you decide that the product line needs refreshing or the model needs to be updated, and then there you go again. </a:t>
            </a:r>
          </a:p>
        </p:txBody>
      </p:sp>
    </p:spTree>
    <p:extLst>
      <p:ext uri="{BB962C8B-B14F-4D97-AF65-F5344CB8AC3E}">
        <p14:creationId xmlns:p14="http://schemas.microsoft.com/office/powerpoint/2010/main" val="10242556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4230</TotalTime>
  <Words>4743</Words>
  <Application>Microsoft Office PowerPoint</Application>
  <PresentationFormat>Custom</PresentationFormat>
  <Paragraphs>219</Paragraphs>
  <Slides>57</Slides>
  <Notes>4</Notes>
  <HiddenSlides>1</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Theme1</vt:lpstr>
      <vt:lpstr>One Foot in Front of The Other:  The Product Development Process </vt:lpstr>
      <vt:lpstr>Outline</vt:lpstr>
      <vt:lpstr>Connecting Research to Development: The Fuzzy Front End</vt:lpstr>
      <vt:lpstr> Connecting Research to Development: The Fuzzy Front End </vt:lpstr>
      <vt:lpstr>Phase 1:  Navigating from the Ocean to the River</vt:lpstr>
      <vt:lpstr>The Idea Screen and the Concept Brief </vt:lpstr>
      <vt:lpstr>The Idea Screen and the Concept Brief </vt:lpstr>
      <vt:lpstr>The Concept Review </vt:lpstr>
      <vt:lpstr>At the Concept Review, and at every review after the Concept Review, review- ers do one of three things: </vt:lpstr>
      <vt:lpstr>Phase 2:  The Business Case Phase </vt:lpstr>
      <vt:lpstr>Phase 2:  The Business Case Phase </vt:lpstr>
      <vt:lpstr>Preparing the business case</vt:lpstr>
      <vt:lpstr>Preparing the business case</vt:lpstr>
      <vt:lpstr>Conducting the Feasibility Review </vt:lpstr>
      <vt:lpstr>Phase 3:  The Development Phase </vt:lpstr>
      <vt:lpstr>There are five stage of the Development Phase </vt:lpstr>
      <vt:lpstr>a. Defining the product </vt:lpstr>
      <vt:lpstr>a. Defining the product </vt:lpstr>
      <vt:lpstr>PowerPoint Presentation</vt:lpstr>
      <vt:lpstr>b. Designing the product </vt:lpstr>
      <vt:lpstr>b. Designing the product </vt:lpstr>
      <vt:lpstr>c. Developing the product </vt:lpstr>
      <vt:lpstr>PowerPoint Presentation</vt:lpstr>
      <vt:lpstr>c. Developing the product </vt:lpstr>
      <vt:lpstr>d. Testing the product </vt:lpstr>
      <vt:lpstr>d. Testing the product </vt:lpstr>
      <vt:lpstr>d. Testing the product </vt:lpstr>
      <vt:lpstr>e.  Reviewing from development to launch </vt:lpstr>
      <vt:lpstr>e.  Reviewing from development to launch </vt:lpstr>
      <vt:lpstr>Phase 4:  Launch and Commercialization </vt:lpstr>
      <vt:lpstr>Making the Product Development Process Work for You </vt:lpstr>
      <vt:lpstr>PowerPoint Presentation</vt:lpstr>
      <vt:lpstr>Right-sizing the process for your company </vt:lpstr>
      <vt:lpstr>Right-sizing the process for your company </vt:lpstr>
      <vt:lpstr>Right-sizing the process for your company </vt:lpstr>
      <vt:lpstr>Right-sizing the process for your company </vt:lpstr>
      <vt:lpstr>Deciding how many reviews to hold </vt:lpstr>
      <vt:lpstr>Involving the Functions in the NPD Process  </vt:lpstr>
      <vt:lpstr>Intro</vt:lpstr>
      <vt:lpstr>PowerPoint Presentation</vt:lpstr>
      <vt:lpstr>“How will my function benefit?”</vt:lpstr>
      <vt:lpstr>Tailoring functional processes to support NPD </vt:lpstr>
      <vt:lpstr>Tailoring functional processes to support NPD </vt:lpstr>
      <vt:lpstr>Tailoring functional processes to support NPD </vt:lpstr>
      <vt:lpstr>Tailoring functional processes to support NPD </vt:lpstr>
      <vt:lpstr>PowerPoint Presentation</vt:lpstr>
      <vt:lpstr>Relating to Management during the NPD Process </vt:lpstr>
      <vt:lpstr>Intro</vt:lpstr>
      <vt:lpstr>How do I manage the politics of NPD? </vt:lpstr>
      <vt:lpstr>How do I manage the politics of NPD? </vt:lpstr>
      <vt:lpstr>Tailoring business processes to support NPD </vt:lpstr>
      <vt:lpstr>Tailoring business processes to support NPD </vt:lpstr>
      <vt:lpstr>Understanding and Managing NPD Risk </vt:lpstr>
      <vt:lpstr>Intro</vt:lpstr>
      <vt:lpstr>Preparing for risk </vt:lpstr>
      <vt:lpstr>The simple method for a product development team to get a handle on risk. </vt:lpstr>
      <vt:lpstr>Using the NPD process to increase knowledge and decrease risk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542</cp:revision>
  <dcterms:created xsi:type="dcterms:W3CDTF">2010-10-24T06:01:35Z</dcterms:created>
  <dcterms:modified xsi:type="dcterms:W3CDTF">2016-05-25T06:00:01Z</dcterms:modified>
</cp:coreProperties>
</file>