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9" r:id="rId1"/>
  </p:sldMasterIdLst>
  <p:notesMasterIdLst>
    <p:notesMasterId r:id="rId16"/>
  </p:notesMasterIdLst>
  <p:sldIdLst>
    <p:sldId id="256" r:id="rId2"/>
    <p:sldId id="257" r:id="rId3"/>
    <p:sldId id="258" r:id="rId4"/>
    <p:sldId id="259" r:id="rId5"/>
    <p:sldId id="268" r:id="rId6"/>
    <p:sldId id="260" r:id="rId7"/>
    <p:sldId id="269" r:id="rId8"/>
    <p:sldId id="261" r:id="rId9"/>
    <p:sldId id="262" r:id="rId10"/>
    <p:sldId id="263" r:id="rId11"/>
    <p:sldId id="264" r:id="rId12"/>
    <p:sldId id="265" r:id="rId13"/>
    <p:sldId id="266" r:id="rId14"/>
    <p:sldId id="267" r:id="rId15"/>
  </p:sldIdLst>
  <p:sldSz cx="1218882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2944" autoAdjust="0"/>
  </p:normalViewPr>
  <p:slideViewPr>
    <p:cSldViewPr snapToGrid="0">
      <p:cViewPr varScale="1">
        <p:scale>
          <a:sx n="56" d="100"/>
          <a:sy n="56" d="100"/>
        </p:scale>
        <p:origin x="45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4F7598-A560-4324-9FF2-89249AC9ED11}" type="doc">
      <dgm:prSet loTypeId="urn:microsoft.com/office/officeart/2005/8/layout/cycle8" loCatId="cycle" qsTypeId="urn:microsoft.com/office/officeart/2005/8/quickstyle/3d1" qsCatId="3D" csTypeId="urn:microsoft.com/office/officeart/2005/8/colors/accent0_3" csCatId="mainScheme" phldr="1"/>
      <dgm:spPr/>
      <dgm:t>
        <a:bodyPr/>
        <a:lstStyle/>
        <a:p>
          <a:endParaRPr lang="en-US"/>
        </a:p>
      </dgm:t>
    </dgm:pt>
    <dgm:pt modelId="{488C0CAD-FD31-4381-B50C-6940942229AA}">
      <dgm:prSet phldrT="[Text]"/>
      <dgm:spPr/>
      <dgm:t>
        <a:bodyPr/>
        <a:lstStyle/>
        <a:p>
          <a:r>
            <a:rPr lang="id-ID" smtClean="0"/>
            <a:t>Economic Factor Analysis</a:t>
          </a:r>
          <a:endParaRPr lang="en-US"/>
        </a:p>
      </dgm:t>
    </dgm:pt>
    <dgm:pt modelId="{E79547E5-29AF-4BD9-B9A2-3E1FE2079073}" type="parTrans" cxnId="{B26E3268-6332-4325-A669-61237E56B0EA}">
      <dgm:prSet/>
      <dgm:spPr/>
      <dgm:t>
        <a:bodyPr/>
        <a:lstStyle/>
        <a:p>
          <a:endParaRPr lang="en-US"/>
        </a:p>
      </dgm:t>
    </dgm:pt>
    <dgm:pt modelId="{7BC0D68E-FC63-41F9-A06A-1D3F650BDCEB}" type="sibTrans" cxnId="{B26E3268-6332-4325-A669-61237E56B0EA}">
      <dgm:prSet/>
      <dgm:spPr/>
      <dgm:t>
        <a:bodyPr/>
        <a:lstStyle/>
        <a:p>
          <a:endParaRPr lang="en-US"/>
        </a:p>
      </dgm:t>
    </dgm:pt>
    <dgm:pt modelId="{F2A001BD-850F-4081-9194-87667F175DB2}">
      <dgm:prSet phldrT="[Text]"/>
      <dgm:spPr/>
      <dgm:t>
        <a:bodyPr/>
        <a:lstStyle/>
        <a:p>
          <a:r>
            <a:rPr lang="id-ID" smtClean="0"/>
            <a:t>Transaction Cost Analysis</a:t>
          </a:r>
          <a:endParaRPr lang="en-US"/>
        </a:p>
      </dgm:t>
    </dgm:pt>
    <dgm:pt modelId="{9EDE0AEC-D410-4996-ACEA-DE7F8224DD8B}" type="parTrans" cxnId="{265B3319-A5B9-4B75-8C4D-40949B53143B}">
      <dgm:prSet/>
      <dgm:spPr/>
      <dgm:t>
        <a:bodyPr/>
        <a:lstStyle/>
        <a:p>
          <a:endParaRPr lang="en-US"/>
        </a:p>
      </dgm:t>
    </dgm:pt>
    <dgm:pt modelId="{D30AFDC5-FFEE-4281-AC98-6B946FDE99C8}" type="sibTrans" cxnId="{265B3319-A5B9-4B75-8C4D-40949B53143B}">
      <dgm:prSet/>
      <dgm:spPr/>
      <dgm:t>
        <a:bodyPr/>
        <a:lstStyle/>
        <a:p>
          <a:endParaRPr lang="en-US"/>
        </a:p>
      </dgm:t>
    </dgm:pt>
    <dgm:pt modelId="{4B8A74FA-2BA5-4944-825B-1B920F98F125}">
      <dgm:prSet phldrT="[Text]"/>
      <dgm:spPr/>
      <dgm:t>
        <a:bodyPr/>
        <a:lstStyle/>
        <a:p>
          <a:r>
            <a:rPr lang="id-ID" smtClean="0"/>
            <a:t>The OLI Model</a:t>
          </a:r>
          <a:endParaRPr lang="en-US"/>
        </a:p>
      </dgm:t>
    </dgm:pt>
    <dgm:pt modelId="{645F9FFF-6512-4B0B-B172-6E12DA5DC8D8}" type="parTrans" cxnId="{4CD56CA4-A5EF-4ED1-AB4E-2BAFFF70CFB7}">
      <dgm:prSet/>
      <dgm:spPr/>
      <dgm:t>
        <a:bodyPr/>
        <a:lstStyle/>
        <a:p>
          <a:endParaRPr lang="en-US"/>
        </a:p>
      </dgm:t>
    </dgm:pt>
    <dgm:pt modelId="{2D54C782-8310-4B50-BA3F-AB7680ABEF79}" type="sibTrans" cxnId="{4CD56CA4-A5EF-4ED1-AB4E-2BAFFF70CFB7}">
      <dgm:prSet/>
      <dgm:spPr/>
      <dgm:t>
        <a:bodyPr/>
        <a:lstStyle/>
        <a:p>
          <a:endParaRPr lang="en-US"/>
        </a:p>
      </dgm:t>
    </dgm:pt>
    <dgm:pt modelId="{EB276464-4712-480E-935F-B4EA433360A4}">
      <dgm:prSet phldrT="[Text]"/>
      <dgm:spPr/>
      <dgm:t>
        <a:bodyPr/>
        <a:lstStyle/>
        <a:p>
          <a:r>
            <a:rPr lang="id-ID" smtClean="0"/>
            <a:t>Behavioral Theory</a:t>
          </a:r>
          <a:endParaRPr lang="en-US"/>
        </a:p>
      </dgm:t>
    </dgm:pt>
    <dgm:pt modelId="{3243FEE7-266F-477E-A9F4-CC383AA738F7}" type="parTrans" cxnId="{590A8F23-F4B5-498B-9714-489C056FFB96}">
      <dgm:prSet/>
      <dgm:spPr/>
      <dgm:t>
        <a:bodyPr/>
        <a:lstStyle/>
        <a:p>
          <a:endParaRPr lang="en-US"/>
        </a:p>
      </dgm:t>
    </dgm:pt>
    <dgm:pt modelId="{577CB3BC-CBE0-4F99-A648-11AA13FF3935}" type="sibTrans" cxnId="{590A8F23-F4B5-498B-9714-489C056FFB96}">
      <dgm:prSet/>
      <dgm:spPr/>
      <dgm:t>
        <a:bodyPr/>
        <a:lstStyle/>
        <a:p>
          <a:endParaRPr lang="en-US"/>
        </a:p>
      </dgm:t>
    </dgm:pt>
    <dgm:pt modelId="{5CDE64C8-9E14-4352-9231-9E72ACE3995A}" type="pres">
      <dgm:prSet presAssocID="{2A4F7598-A560-4324-9FF2-89249AC9ED11}" presName="compositeShape" presStyleCnt="0">
        <dgm:presLayoutVars>
          <dgm:chMax val="7"/>
          <dgm:dir/>
          <dgm:resizeHandles val="exact"/>
        </dgm:presLayoutVars>
      </dgm:prSet>
      <dgm:spPr/>
    </dgm:pt>
    <dgm:pt modelId="{179E2671-2CFA-40DE-AE1E-8A4A32FD4AC6}" type="pres">
      <dgm:prSet presAssocID="{2A4F7598-A560-4324-9FF2-89249AC9ED11}" presName="wedge1" presStyleLbl="node1" presStyleIdx="0" presStyleCnt="4"/>
      <dgm:spPr/>
    </dgm:pt>
    <dgm:pt modelId="{139B5633-6501-42B2-99F0-320C389EAF4A}" type="pres">
      <dgm:prSet presAssocID="{2A4F7598-A560-4324-9FF2-89249AC9ED11}" presName="dummy1a" presStyleCnt="0"/>
      <dgm:spPr/>
    </dgm:pt>
    <dgm:pt modelId="{82024D96-31EA-4448-BDC8-20F2AA83E4BB}" type="pres">
      <dgm:prSet presAssocID="{2A4F7598-A560-4324-9FF2-89249AC9ED11}" presName="dummy1b" presStyleCnt="0"/>
      <dgm:spPr/>
    </dgm:pt>
    <dgm:pt modelId="{A056FDCD-0D8E-4F21-AF3F-F5F46F7CBD9E}" type="pres">
      <dgm:prSet presAssocID="{2A4F7598-A560-4324-9FF2-89249AC9ED11}" presName="wedge1Tx" presStyleLbl="node1" presStyleIdx="0" presStyleCnt="4">
        <dgm:presLayoutVars>
          <dgm:chMax val="0"/>
          <dgm:chPref val="0"/>
          <dgm:bulletEnabled val="1"/>
        </dgm:presLayoutVars>
      </dgm:prSet>
      <dgm:spPr/>
    </dgm:pt>
    <dgm:pt modelId="{0FC3811C-6B99-4FA3-BD86-F5348F6FCE17}" type="pres">
      <dgm:prSet presAssocID="{2A4F7598-A560-4324-9FF2-89249AC9ED11}" presName="wedge2" presStyleLbl="node1" presStyleIdx="1" presStyleCnt="4"/>
      <dgm:spPr/>
    </dgm:pt>
    <dgm:pt modelId="{80081389-5E7B-4992-A88F-C77817DE0851}" type="pres">
      <dgm:prSet presAssocID="{2A4F7598-A560-4324-9FF2-89249AC9ED11}" presName="dummy2a" presStyleCnt="0"/>
      <dgm:spPr/>
    </dgm:pt>
    <dgm:pt modelId="{6B1312AD-7164-4532-8B11-C3C67878BC4D}" type="pres">
      <dgm:prSet presAssocID="{2A4F7598-A560-4324-9FF2-89249AC9ED11}" presName="dummy2b" presStyleCnt="0"/>
      <dgm:spPr/>
    </dgm:pt>
    <dgm:pt modelId="{70204738-2A4D-4DCE-843F-2BA72239254D}" type="pres">
      <dgm:prSet presAssocID="{2A4F7598-A560-4324-9FF2-89249AC9ED11}" presName="wedge2Tx" presStyleLbl="node1" presStyleIdx="1" presStyleCnt="4">
        <dgm:presLayoutVars>
          <dgm:chMax val="0"/>
          <dgm:chPref val="0"/>
          <dgm:bulletEnabled val="1"/>
        </dgm:presLayoutVars>
      </dgm:prSet>
      <dgm:spPr/>
    </dgm:pt>
    <dgm:pt modelId="{AC94BD3C-0E2C-4447-9B58-389E77D7D7A3}" type="pres">
      <dgm:prSet presAssocID="{2A4F7598-A560-4324-9FF2-89249AC9ED11}" presName="wedge3" presStyleLbl="node1" presStyleIdx="2" presStyleCnt="4"/>
      <dgm:spPr/>
    </dgm:pt>
    <dgm:pt modelId="{269CFEE5-6C8C-424E-9869-BF514A3E2358}" type="pres">
      <dgm:prSet presAssocID="{2A4F7598-A560-4324-9FF2-89249AC9ED11}" presName="dummy3a" presStyleCnt="0"/>
      <dgm:spPr/>
    </dgm:pt>
    <dgm:pt modelId="{9CB5A81B-7BB1-4974-B7A3-3CE978DC74C0}" type="pres">
      <dgm:prSet presAssocID="{2A4F7598-A560-4324-9FF2-89249AC9ED11}" presName="dummy3b" presStyleCnt="0"/>
      <dgm:spPr/>
    </dgm:pt>
    <dgm:pt modelId="{9F19FADA-0207-46F5-85F2-FC49FE5C7FE4}" type="pres">
      <dgm:prSet presAssocID="{2A4F7598-A560-4324-9FF2-89249AC9ED11}" presName="wedge3Tx" presStyleLbl="node1" presStyleIdx="2" presStyleCnt="4">
        <dgm:presLayoutVars>
          <dgm:chMax val="0"/>
          <dgm:chPref val="0"/>
          <dgm:bulletEnabled val="1"/>
        </dgm:presLayoutVars>
      </dgm:prSet>
      <dgm:spPr/>
    </dgm:pt>
    <dgm:pt modelId="{77360659-F0BC-4DE2-83A3-1A8BEACBC940}" type="pres">
      <dgm:prSet presAssocID="{2A4F7598-A560-4324-9FF2-89249AC9ED11}" presName="wedge4" presStyleLbl="node1" presStyleIdx="3" presStyleCnt="4"/>
      <dgm:spPr/>
    </dgm:pt>
    <dgm:pt modelId="{6F685D5E-F82C-4A32-8930-CF5DC74BE303}" type="pres">
      <dgm:prSet presAssocID="{2A4F7598-A560-4324-9FF2-89249AC9ED11}" presName="dummy4a" presStyleCnt="0"/>
      <dgm:spPr/>
    </dgm:pt>
    <dgm:pt modelId="{B0BDAA50-18FC-470F-A8E5-E84173239DDF}" type="pres">
      <dgm:prSet presAssocID="{2A4F7598-A560-4324-9FF2-89249AC9ED11}" presName="dummy4b" presStyleCnt="0"/>
      <dgm:spPr/>
    </dgm:pt>
    <dgm:pt modelId="{0732FD99-7C8A-420D-8A90-978326CBAD42}" type="pres">
      <dgm:prSet presAssocID="{2A4F7598-A560-4324-9FF2-89249AC9ED11}" presName="wedge4Tx" presStyleLbl="node1" presStyleIdx="3" presStyleCnt="4">
        <dgm:presLayoutVars>
          <dgm:chMax val="0"/>
          <dgm:chPref val="0"/>
          <dgm:bulletEnabled val="1"/>
        </dgm:presLayoutVars>
      </dgm:prSet>
      <dgm:spPr/>
    </dgm:pt>
    <dgm:pt modelId="{0054C3A5-AD12-4630-B050-55FB3DDBD176}" type="pres">
      <dgm:prSet presAssocID="{7BC0D68E-FC63-41F9-A06A-1D3F650BDCEB}" presName="arrowWedge1" presStyleLbl="fgSibTrans2D1" presStyleIdx="0" presStyleCnt="4"/>
      <dgm:spPr/>
    </dgm:pt>
    <dgm:pt modelId="{056C955E-6817-4285-B2F8-A6C1F27D7D7C}" type="pres">
      <dgm:prSet presAssocID="{D30AFDC5-FFEE-4281-AC98-6B946FDE99C8}" presName="arrowWedge2" presStyleLbl="fgSibTrans2D1" presStyleIdx="1" presStyleCnt="4"/>
      <dgm:spPr/>
    </dgm:pt>
    <dgm:pt modelId="{DC6091A1-1329-4F79-8C77-2EAC5F489779}" type="pres">
      <dgm:prSet presAssocID="{2D54C782-8310-4B50-BA3F-AB7680ABEF79}" presName="arrowWedge3" presStyleLbl="fgSibTrans2D1" presStyleIdx="2" presStyleCnt="4"/>
      <dgm:spPr/>
    </dgm:pt>
    <dgm:pt modelId="{47C5AE6F-60BE-43D8-B3A1-7E8E1223C51A}" type="pres">
      <dgm:prSet presAssocID="{577CB3BC-CBE0-4F99-A648-11AA13FF3935}" presName="arrowWedge4" presStyleLbl="fgSibTrans2D1" presStyleIdx="3" presStyleCnt="4"/>
      <dgm:spPr/>
    </dgm:pt>
  </dgm:ptLst>
  <dgm:cxnLst>
    <dgm:cxn modelId="{265B3319-A5B9-4B75-8C4D-40949B53143B}" srcId="{2A4F7598-A560-4324-9FF2-89249AC9ED11}" destId="{F2A001BD-850F-4081-9194-87667F175DB2}" srcOrd="1" destOrd="0" parTransId="{9EDE0AEC-D410-4996-ACEA-DE7F8224DD8B}" sibTransId="{D30AFDC5-FFEE-4281-AC98-6B946FDE99C8}"/>
    <dgm:cxn modelId="{8FAD5AD5-FB85-470A-9A1C-872BD986FC29}" type="presOf" srcId="{4B8A74FA-2BA5-4944-825B-1B920F98F125}" destId="{AC94BD3C-0E2C-4447-9B58-389E77D7D7A3}" srcOrd="0" destOrd="0" presId="urn:microsoft.com/office/officeart/2005/8/layout/cycle8"/>
    <dgm:cxn modelId="{B26E3268-6332-4325-A669-61237E56B0EA}" srcId="{2A4F7598-A560-4324-9FF2-89249AC9ED11}" destId="{488C0CAD-FD31-4381-B50C-6940942229AA}" srcOrd="0" destOrd="0" parTransId="{E79547E5-29AF-4BD9-B9A2-3E1FE2079073}" sibTransId="{7BC0D68E-FC63-41F9-A06A-1D3F650BDCEB}"/>
    <dgm:cxn modelId="{32989401-EF2D-4578-8236-A2DC19D22D38}" type="presOf" srcId="{EB276464-4712-480E-935F-B4EA433360A4}" destId="{77360659-F0BC-4DE2-83A3-1A8BEACBC940}" srcOrd="0" destOrd="0" presId="urn:microsoft.com/office/officeart/2005/8/layout/cycle8"/>
    <dgm:cxn modelId="{590A8F23-F4B5-498B-9714-489C056FFB96}" srcId="{2A4F7598-A560-4324-9FF2-89249AC9ED11}" destId="{EB276464-4712-480E-935F-B4EA433360A4}" srcOrd="3" destOrd="0" parTransId="{3243FEE7-266F-477E-A9F4-CC383AA738F7}" sibTransId="{577CB3BC-CBE0-4F99-A648-11AA13FF3935}"/>
    <dgm:cxn modelId="{52C9C735-4DF4-4789-B12D-9655BEBD06DB}" type="presOf" srcId="{F2A001BD-850F-4081-9194-87667F175DB2}" destId="{0FC3811C-6B99-4FA3-BD86-F5348F6FCE17}" srcOrd="0" destOrd="0" presId="urn:microsoft.com/office/officeart/2005/8/layout/cycle8"/>
    <dgm:cxn modelId="{5C460BCC-29CC-4EED-9527-A840362305C1}" type="presOf" srcId="{EB276464-4712-480E-935F-B4EA433360A4}" destId="{0732FD99-7C8A-420D-8A90-978326CBAD42}" srcOrd="1" destOrd="0" presId="urn:microsoft.com/office/officeart/2005/8/layout/cycle8"/>
    <dgm:cxn modelId="{8062131F-7B35-49D9-9AB1-C4FC1C5F9D22}" type="presOf" srcId="{4B8A74FA-2BA5-4944-825B-1B920F98F125}" destId="{9F19FADA-0207-46F5-85F2-FC49FE5C7FE4}" srcOrd="1" destOrd="0" presId="urn:microsoft.com/office/officeart/2005/8/layout/cycle8"/>
    <dgm:cxn modelId="{A1E3A049-99E3-49B9-B094-6409E021C20A}" type="presOf" srcId="{F2A001BD-850F-4081-9194-87667F175DB2}" destId="{70204738-2A4D-4DCE-843F-2BA72239254D}" srcOrd="1" destOrd="0" presId="urn:microsoft.com/office/officeart/2005/8/layout/cycle8"/>
    <dgm:cxn modelId="{9A25DC94-D992-4624-B76D-A2372AEAA161}" type="presOf" srcId="{488C0CAD-FD31-4381-B50C-6940942229AA}" destId="{179E2671-2CFA-40DE-AE1E-8A4A32FD4AC6}" srcOrd="0" destOrd="0" presId="urn:microsoft.com/office/officeart/2005/8/layout/cycle8"/>
    <dgm:cxn modelId="{496D8952-D523-4B99-B088-9AA518F81CFB}" type="presOf" srcId="{488C0CAD-FD31-4381-B50C-6940942229AA}" destId="{A056FDCD-0D8E-4F21-AF3F-F5F46F7CBD9E}" srcOrd="1" destOrd="0" presId="urn:microsoft.com/office/officeart/2005/8/layout/cycle8"/>
    <dgm:cxn modelId="{4CD56CA4-A5EF-4ED1-AB4E-2BAFFF70CFB7}" srcId="{2A4F7598-A560-4324-9FF2-89249AC9ED11}" destId="{4B8A74FA-2BA5-4944-825B-1B920F98F125}" srcOrd="2" destOrd="0" parTransId="{645F9FFF-6512-4B0B-B172-6E12DA5DC8D8}" sibTransId="{2D54C782-8310-4B50-BA3F-AB7680ABEF79}"/>
    <dgm:cxn modelId="{DE987C0E-0821-4ACE-8474-4A70F993A399}" type="presOf" srcId="{2A4F7598-A560-4324-9FF2-89249AC9ED11}" destId="{5CDE64C8-9E14-4352-9231-9E72ACE3995A}" srcOrd="0" destOrd="0" presId="urn:microsoft.com/office/officeart/2005/8/layout/cycle8"/>
    <dgm:cxn modelId="{8AB6FB7F-07E7-4025-89BD-D5BA38F6B80F}" type="presParOf" srcId="{5CDE64C8-9E14-4352-9231-9E72ACE3995A}" destId="{179E2671-2CFA-40DE-AE1E-8A4A32FD4AC6}" srcOrd="0" destOrd="0" presId="urn:microsoft.com/office/officeart/2005/8/layout/cycle8"/>
    <dgm:cxn modelId="{833FDCA8-1745-4ADA-86E1-BB2DA2D04762}" type="presParOf" srcId="{5CDE64C8-9E14-4352-9231-9E72ACE3995A}" destId="{139B5633-6501-42B2-99F0-320C389EAF4A}" srcOrd="1" destOrd="0" presId="urn:microsoft.com/office/officeart/2005/8/layout/cycle8"/>
    <dgm:cxn modelId="{7B5A6939-F4AA-4EA7-881A-E896CFE9F615}" type="presParOf" srcId="{5CDE64C8-9E14-4352-9231-9E72ACE3995A}" destId="{82024D96-31EA-4448-BDC8-20F2AA83E4BB}" srcOrd="2" destOrd="0" presId="urn:microsoft.com/office/officeart/2005/8/layout/cycle8"/>
    <dgm:cxn modelId="{3505C7C3-F337-4E69-8F45-67DB4C046E19}" type="presParOf" srcId="{5CDE64C8-9E14-4352-9231-9E72ACE3995A}" destId="{A056FDCD-0D8E-4F21-AF3F-F5F46F7CBD9E}" srcOrd="3" destOrd="0" presId="urn:microsoft.com/office/officeart/2005/8/layout/cycle8"/>
    <dgm:cxn modelId="{B25DC3B4-C233-46E3-A0D3-C8609D1A9F1B}" type="presParOf" srcId="{5CDE64C8-9E14-4352-9231-9E72ACE3995A}" destId="{0FC3811C-6B99-4FA3-BD86-F5348F6FCE17}" srcOrd="4" destOrd="0" presId="urn:microsoft.com/office/officeart/2005/8/layout/cycle8"/>
    <dgm:cxn modelId="{8DFD7A7E-2AE2-4D3B-88DC-0F2D0647C3BE}" type="presParOf" srcId="{5CDE64C8-9E14-4352-9231-9E72ACE3995A}" destId="{80081389-5E7B-4992-A88F-C77817DE0851}" srcOrd="5" destOrd="0" presId="urn:microsoft.com/office/officeart/2005/8/layout/cycle8"/>
    <dgm:cxn modelId="{CEE05A25-2D02-403A-8B9D-40B167FBD02C}" type="presParOf" srcId="{5CDE64C8-9E14-4352-9231-9E72ACE3995A}" destId="{6B1312AD-7164-4532-8B11-C3C67878BC4D}" srcOrd="6" destOrd="0" presId="urn:microsoft.com/office/officeart/2005/8/layout/cycle8"/>
    <dgm:cxn modelId="{5465CA82-1116-46D2-9A96-EC8C23C746DD}" type="presParOf" srcId="{5CDE64C8-9E14-4352-9231-9E72ACE3995A}" destId="{70204738-2A4D-4DCE-843F-2BA72239254D}" srcOrd="7" destOrd="0" presId="urn:microsoft.com/office/officeart/2005/8/layout/cycle8"/>
    <dgm:cxn modelId="{76315A8C-D299-4F04-9CD1-39125B1BF4AA}" type="presParOf" srcId="{5CDE64C8-9E14-4352-9231-9E72ACE3995A}" destId="{AC94BD3C-0E2C-4447-9B58-389E77D7D7A3}" srcOrd="8" destOrd="0" presId="urn:microsoft.com/office/officeart/2005/8/layout/cycle8"/>
    <dgm:cxn modelId="{01BD55E3-4EAC-4538-A68B-F95CB253B7A7}" type="presParOf" srcId="{5CDE64C8-9E14-4352-9231-9E72ACE3995A}" destId="{269CFEE5-6C8C-424E-9869-BF514A3E2358}" srcOrd="9" destOrd="0" presId="urn:microsoft.com/office/officeart/2005/8/layout/cycle8"/>
    <dgm:cxn modelId="{35C557E6-778C-482A-AAE2-32BA41A783FB}" type="presParOf" srcId="{5CDE64C8-9E14-4352-9231-9E72ACE3995A}" destId="{9CB5A81B-7BB1-4974-B7A3-3CE978DC74C0}" srcOrd="10" destOrd="0" presId="urn:microsoft.com/office/officeart/2005/8/layout/cycle8"/>
    <dgm:cxn modelId="{17F67DF8-E980-413A-A195-D5D5C1B96082}" type="presParOf" srcId="{5CDE64C8-9E14-4352-9231-9E72ACE3995A}" destId="{9F19FADA-0207-46F5-85F2-FC49FE5C7FE4}" srcOrd="11" destOrd="0" presId="urn:microsoft.com/office/officeart/2005/8/layout/cycle8"/>
    <dgm:cxn modelId="{1A26F185-550A-4C6B-9B78-4C0ABB87C3D2}" type="presParOf" srcId="{5CDE64C8-9E14-4352-9231-9E72ACE3995A}" destId="{77360659-F0BC-4DE2-83A3-1A8BEACBC940}" srcOrd="12" destOrd="0" presId="urn:microsoft.com/office/officeart/2005/8/layout/cycle8"/>
    <dgm:cxn modelId="{33139640-5A22-4DA6-970B-AB1654538749}" type="presParOf" srcId="{5CDE64C8-9E14-4352-9231-9E72ACE3995A}" destId="{6F685D5E-F82C-4A32-8930-CF5DC74BE303}" srcOrd="13" destOrd="0" presId="urn:microsoft.com/office/officeart/2005/8/layout/cycle8"/>
    <dgm:cxn modelId="{10B1D8B8-41D5-4262-A7CF-A2BA7AABC577}" type="presParOf" srcId="{5CDE64C8-9E14-4352-9231-9E72ACE3995A}" destId="{B0BDAA50-18FC-470F-A8E5-E84173239DDF}" srcOrd="14" destOrd="0" presId="urn:microsoft.com/office/officeart/2005/8/layout/cycle8"/>
    <dgm:cxn modelId="{12F7D9CE-EBB9-454B-B0FA-4086784D31D7}" type="presParOf" srcId="{5CDE64C8-9E14-4352-9231-9E72ACE3995A}" destId="{0732FD99-7C8A-420D-8A90-978326CBAD42}" srcOrd="15" destOrd="0" presId="urn:microsoft.com/office/officeart/2005/8/layout/cycle8"/>
    <dgm:cxn modelId="{BFA9A806-2081-4017-9B27-D57B35EFE670}" type="presParOf" srcId="{5CDE64C8-9E14-4352-9231-9E72ACE3995A}" destId="{0054C3A5-AD12-4630-B050-55FB3DDBD176}" srcOrd="16" destOrd="0" presId="urn:microsoft.com/office/officeart/2005/8/layout/cycle8"/>
    <dgm:cxn modelId="{621EFFD7-F010-418E-8B6F-E5F70BC7C739}" type="presParOf" srcId="{5CDE64C8-9E14-4352-9231-9E72ACE3995A}" destId="{056C955E-6817-4285-B2F8-A6C1F27D7D7C}" srcOrd="17" destOrd="0" presId="urn:microsoft.com/office/officeart/2005/8/layout/cycle8"/>
    <dgm:cxn modelId="{64F7019E-317E-4894-8C77-F55529797913}" type="presParOf" srcId="{5CDE64C8-9E14-4352-9231-9E72ACE3995A}" destId="{DC6091A1-1329-4F79-8C77-2EAC5F489779}" srcOrd="18" destOrd="0" presId="urn:microsoft.com/office/officeart/2005/8/layout/cycle8"/>
    <dgm:cxn modelId="{D9EACE04-E158-4D43-9D5C-096BA490D029}" type="presParOf" srcId="{5CDE64C8-9E14-4352-9231-9E72ACE3995A}" destId="{47C5AE6F-60BE-43D8-B3A1-7E8E1223C51A}" srcOrd="19"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9E2671-2CFA-40DE-AE1E-8A4A32FD4AC6}">
      <dsp:nvSpPr>
        <dsp:cNvPr id="0" name=""/>
        <dsp:cNvSpPr/>
      </dsp:nvSpPr>
      <dsp:spPr>
        <a:xfrm>
          <a:off x="1846077" y="338997"/>
          <a:ext cx="4550495" cy="4550495"/>
        </a:xfrm>
        <a:prstGeom prst="pie">
          <a:avLst>
            <a:gd name="adj1" fmla="val 16200000"/>
            <a:gd name="adj2" fmla="val 0"/>
          </a:avLst>
        </a:prstGeom>
        <a:gradFill rotWithShape="0">
          <a:gsLst>
            <a:gs pos="0">
              <a:schemeClr val="dk2">
                <a:hueOff val="0"/>
                <a:satOff val="0"/>
                <a:lumOff val="0"/>
                <a:alphaOff val="0"/>
                <a:tint val="98000"/>
                <a:hueMod val="94000"/>
                <a:satMod val="130000"/>
                <a:lumMod val="128000"/>
              </a:schemeClr>
            </a:gs>
            <a:gs pos="100000">
              <a:schemeClr val="dk2">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id-ID" sz="2300" kern="1200" smtClean="0"/>
            <a:t>Economic Factor Analysis</a:t>
          </a:r>
          <a:endParaRPr lang="en-US" sz="2300" kern="1200"/>
        </a:p>
      </dsp:txBody>
      <dsp:txXfrm>
        <a:off x="4261631" y="1282141"/>
        <a:ext cx="1679349" cy="1245968"/>
      </dsp:txXfrm>
    </dsp:sp>
    <dsp:sp modelId="{0FC3811C-6B99-4FA3-BD86-F5348F6FCE17}">
      <dsp:nvSpPr>
        <dsp:cNvPr id="0" name=""/>
        <dsp:cNvSpPr/>
      </dsp:nvSpPr>
      <dsp:spPr>
        <a:xfrm>
          <a:off x="1846077" y="491763"/>
          <a:ext cx="4550495" cy="4550495"/>
        </a:xfrm>
        <a:prstGeom prst="pie">
          <a:avLst>
            <a:gd name="adj1" fmla="val 0"/>
            <a:gd name="adj2" fmla="val 5400000"/>
          </a:avLst>
        </a:prstGeom>
        <a:gradFill rotWithShape="0">
          <a:gsLst>
            <a:gs pos="0">
              <a:schemeClr val="dk2">
                <a:hueOff val="0"/>
                <a:satOff val="0"/>
                <a:lumOff val="0"/>
                <a:alphaOff val="0"/>
                <a:tint val="98000"/>
                <a:hueMod val="94000"/>
                <a:satMod val="130000"/>
                <a:lumMod val="128000"/>
              </a:schemeClr>
            </a:gs>
            <a:gs pos="100000">
              <a:schemeClr val="dk2">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id-ID" sz="2300" kern="1200" smtClean="0"/>
            <a:t>Transaction Cost Analysis</a:t>
          </a:r>
          <a:endParaRPr lang="en-US" sz="2300" kern="1200"/>
        </a:p>
      </dsp:txBody>
      <dsp:txXfrm>
        <a:off x="4261631" y="2853145"/>
        <a:ext cx="1679349" cy="1245968"/>
      </dsp:txXfrm>
    </dsp:sp>
    <dsp:sp modelId="{AC94BD3C-0E2C-4447-9B58-389E77D7D7A3}">
      <dsp:nvSpPr>
        <dsp:cNvPr id="0" name=""/>
        <dsp:cNvSpPr/>
      </dsp:nvSpPr>
      <dsp:spPr>
        <a:xfrm>
          <a:off x="1693310" y="491763"/>
          <a:ext cx="4550495" cy="4550495"/>
        </a:xfrm>
        <a:prstGeom prst="pie">
          <a:avLst>
            <a:gd name="adj1" fmla="val 5400000"/>
            <a:gd name="adj2" fmla="val 10800000"/>
          </a:avLst>
        </a:prstGeom>
        <a:gradFill rotWithShape="0">
          <a:gsLst>
            <a:gs pos="0">
              <a:schemeClr val="dk2">
                <a:hueOff val="0"/>
                <a:satOff val="0"/>
                <a:lumOff val="0"/>
                <a:alphaOff val="0"/>
                <a:tint val="98000"/>
                <a:hueMod val="94000"/>
                <a:satMod val="130000"/>
                <a:lumMod val="128000"/>
              </a:schemeClr>
            </a:gs>
            <a:gs pos="100000">
              <a:schemeClr val="dk2">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id-ID" sz="2300" kern="1200" smtClean="0"/>
            <a:t>The OLI Model</a:t>
          </a:r>
          <a:endParaRPr lang="en-US" sz="2300" kern="1200"/>
        </a:p>
      </dsp:txBody>
      <dsp:txXfrm>
        <a:off x="2148901" y="2853145"/>
        <a:ext cx="1679349" cy="1245968"/>
      </dsp:txXfrm>
    </dsp:sp>
    <dsp:sp modelId="{77360659-F0BC-4DE2-83A3-1A8BEACBC940}">
      <dsp:nvSpPr>
        <dsp:cNvPr id="0" name=""/>
        <dsp:cNvSpPr/>
      </dsp:nvSpPr>
      <dsp:spPr>
        <a:xfrm>
          <a:off x="1693310" y="338997"/>
          <a:ext cx="4550495" cy="4550495"/>
        </a:xfrm>
        <a:prstGeom prst="pie">
          <a:avLst>
            <a:gd name="adj1" fmla="val 10800000"/>
            <a:gd name="adj2" fmla="val 16200000"/>
          </a:avLst>
        </a:prstGeom>
        <a:gradFill rotWithShape="0">
          <a:gsLst>
            <a:gs pos="0">
              <a:schemeClr val="dk2">
                <a:hueOff val="0"/>
                <a:satOff val="0"/>
                <a:lumOff val="0"/>
                <a:alphaOff val="0"/>
                <a:tint val="98000"/>
                <a:hueMod val="94000"/>
                <a:satMod val="130000"/>
                <a:lumMod val="128000"/>
              </a:schemeClr>
            </a:gs>
            <a:gs pos="100000">
              <a:schemeClr val="dk2">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id-ID" sz="2300" kern="1200" smtClean="0"/>
            <a:t>Behavioral Theory</a:t>
          </a:r>
          <a:endParaRPr lang="en-US" sz="2300" kern="1200"/>
        </a:p>
      </dsp:txBody>
      <dsp:txXfrm>
        <a:off x="2148901" y="1282141"/>
        <a:ext cx="1679349" cy="1245968"/>
      </dsp:txXfrm>
    </dsp:sp>
    <dsp:sp modelId="{0054C3A5-AD12-4630-B050-55FB3DDBD176}">
      <dsp:nvSpPr>
        <dsp:cNvPr id="0" name=""/>
        <dsp:cNvSpPr/>
      </dsp:nvSpPr>
      <dsp:spPr>
        <a:xfrm>
          <a:off x="1564379" y="57299"/>
          <a:ext cx="5113889" cy="5113889"/>
        </a:xfrm>
        <a:prstGeom prst="circularArrow">
          <a:avLst>
            <a:gd name="adj1" fmla="val 5085"/>
            <a:gd name="adj2" fmla="val 327528"/>
            <a:gd name="adj3" fmla="val 21272472"/>
            <a:gd name="adj4" fmla="val 16200000"/>
            <a:gd name="adj5" fmla="val 5932"/>
          </a:avLst>
        </a:prstGeom>
        <a:gradFill rotWithShape="0">
          <a:gsLst>
            <a:gs pos="0">
              <a:schemeClr val="dk2">
                <a:tint val="60000"/>
                <a:hueOff val="0"/>
                <a:satOff val="0"/>
                <a:lumOff val="0"/>
                <a:alphaOff val="0"/>
                <a:tint val="98000"/>
                <a:hueMod val="94000"/>
                <a:satMod val="130000"/>
                <a:lumMod val="128000"/>
              </a:schemeClr>
            </a:gs>
            <a:gs pos="100000">
              <a:schemeClr val="dk2">
                <a:tint val="60000"/>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056C955E-6817-4285-B2F8-A6C1F27D7D7C}">
      <dsp:nvSpPr>
        <dsp:cNvPr id="0" name=""/>
        <dsp:cNvSpPr/>
      </dsp:nvSpPr>
      <dsp:spPr>
        <a:xfrm>
          <a:off x="1564379" y="210066"/>
          <a:ext cx="5113889" cy="5113889"/>
        </a:xfrm>
        <a:prstGeom prst="circularArrow">
          <a:avLst>
            <a:gd name="adj1" fmla="val 5085"/>
            <a:gd name="adj2" fmla="val 327528"/>
            <a:gd name="adj3" fmla="val 5072472"/>
            <a:gd name="adj4" fmla="val 0"/>
            <a:gd name="adj5" fmla="val 5932"/>
          </a:avLst>
        </a:prstGeom>
        <a:gradFill rotWithShape="0">
          <a:gsLst>
            <a:gs pos="0">
              <a:schemeClr val="dk2">
                <a:tint val="60000"/>
                <a:hueOff val="0"/>
                <a:satOff val="0"/>
                <a:lumOff val="0"/>
                <a:alphaOff val="0"/>
                <a:tint val="98000"/>
                <a:hueMod val="94000"/>
                <a:satMod val="130000"/>
                <a:lumMod val="128000"/>
              </a:schemeClr>
            </a:gs>
            <a:gs pos="100000">
              <a:schemeClr val="dk2">
                <a:tint val="60000"/>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DC6091A1-1329-4F79-8C77-2EAC5F489779}">
      <dsp:nvSpPr>
        <dsp:cNvPr id="0" name=""/>
        <dsp:cNvSpPr/>
      </dsp:nvSpPr>
      <dsp:spPr>
        <a:xfrm>
          <a:off x="1411613" y="210066"/>
          <a:ext cx="5113889" cy="5113889"/>
        </a:xfrm>
        <a:prstGeom prst="circularArrow">
          <a:avLst>
            <a:gd name="adj1" fmla="val 5085"/>
            <a:gd name="adj2" fmla="val 327528"/>
            <a:gd name="adj3" fmla="val 10472472"/>
            <a:gd name="adj4" fmla="val 5400000"/>
            <a:gd name="adj5" fmla="val 5932"/>
          </a:avLst>
        </a:prstGeom>
        <a:gradFill rotWithShape="0">
          <a:gsLst>
            <a:gs pos="0">
              <a:schemeClr val="dk2">
                <a:tint val="60000"/>
                <a:hueOff val="0"/>
                <a:satOff val="0"/>
                <a:lumOff val="0"/>
                <a:alphaOff val="0"/>
                <a:tint val="98000"/>
                <a:hueMod val="94000"/>
                <a:satMod val="130000"/>
                <a:lumMod val="128000"/>
              </a:schemeClr>
            </a:gs>
            <a:gs pos="100000">
              <a:schemeClr val="dk2">
                <a:tint val="60000"/>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47C5AE6F-60BE-43D8-B3A1-7E8E1223C51A}">
      <dsp:nvSpPr>
        <dsp:cNvPr id="0" name=""/>
        <dsp:cNvSpPr/>
      </dsp:nvSpPr>
      <dsp:spPr>
        <a:xfrm>
          <a:off x="1411613" y="57299"/>
          <a:ext cx="5113889" cy="5113889"/>
        </a:xfrm>
        <a:prstGeom prst="circularArrow">
          <a:avLst>
            <a:gd name="adj1" fmla="val 5085"/>
            <a:gd name="adj2" fmla="val 327528"/>
            <a:gd name="adj3" fmla="val 15872472"/>
            <a:gd name="adj4" fmla="val 10800000"/>
            <a:gd name="adj5" fmla="val 5932"/>
          </a:avLst>
        </a:prstGeom>
        <a:gradFill rotWithShape="0">
          <a:gsLst>
            <a:gs pos="0">
              <a:schemeClr val="dk2">
                <a:tint val="60000"/>
                <a:hueOff val="0"/>
                <a:satOff val="0"/>
                <a:lumOff val="0"/>
                <a:alphaOff val="0"/>
                <a:tint val="98000"/>
                <a:hueMod val="94000"/>
                <a:satMod val="130000"/>
                <a:lumMod val="128000"/>
              </a:schemeClr>
            </a:gs>
            <a:gs pos="100000">
              <a:schemeClr val="dk2">
                <a:tint val="60000"/>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429BA9-11BC-466D-9197-5A10DCC47569}" type="datetimeFigureOut">
              <a:rPr lang="en-US" smtClean="0"/>
              <a:t>6/4/2013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ACF53F-F880-459C-8A9D-F64A5894AF15}" type="slidenum">
              <a:rPr lang="en-US" smtClean="0"/>
              <a:t>‹#›</a:t>
            </a:fld>
            <a:endParaRPr lang="en-US"/>
          </a:p>
        </p:txBody>
      </p:sp>
    </p:spTree>
    <p:extLst>
      <p:ext uri="{BB962C8B-B14F-4D97-AF65-F5344CB8AC3E}">
        <p14:creationId xmlns:p14="http://schemas.microsoft.com/office/powerpoint/2010/main" val="1183337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Courier New" panose="02070309020205020404" pitchFamily="49" charset="0"/>
              <a:buChar char="o"/>
            </a:pPr>
            <a:r>
              <a:rPr lang="en-US" smtClean="0"/>
              <a:t>Biaya tetap tambahan yang terlibat dalam meningkatkan produksi rumah untuk memenuhi ekspor kecil.</a:t>
            </a:r>
          </a:p>
          <a:p>
            <a:pPr marL="171450" indent="-171450">
              <a:buFont typeface="Courier New" panose="02070309020205020404" pitchFamily="49" charset="0"/>
              <a:buChar char="o"/>
            </a:pPr>
            <a:r>
              <a:rPr lang="en-US" smtClean="0"/>
              <a:t>Namun, biaya variabel, termasuk biaya transportasi dan tarif, akan tinggi. Produksi asing, sebaliknya, melibatkan biaya tetap jauh lebih besar karena membutuhkan perolehan produksi baru dan aset distribusi di luar negeri.</a:t>
            </a:r>
          </a:p>
          <a:p>
            <a:pPr marL="171450" indent="-171450">
              <a:buFont typeface="Courier New" panose="02070309020205020404" pitchFamily="49" charset="0"/>
              <a:buChar char="o"/>
            </a:pPr>
            <a:r>
              <a:rPr lang="en-US" smtClean="0"/>
              <a:t>Biaya variabel, bagaimanapun, akan lebih rendah daripada untuk ekspor karena biaya transportasi dan tarif dihindari.</a:t>
            </a:r>
          </a:p>
          <a:p>
            <a:pPr marL="171450" indent="-171450">
              <a:buFont typeface="Courier New" panose="02070309020205020404" pitchFamily="49" charset="0"/>
              <a:buChar char="o"/>
            </a:pPr>
            <a:r>
              <a:rPr lang="en-US" smtClean="0"/>
              <a:t>Dalam keadaan ini modus yang paling menguntungkan akan ditentukan oleh tingkat permintaan.</a:t>
            </a:r>
            <a:endParaRPr lang="en-US"/>
          </a:p>
        </p:txBody>
      </p:sp>
      <p:sp>
        <p:nvSpPr>
          <p:cNvPr id="4" name="Slide Number Placeholder 3"/>
          <p:cNvSpPr>
            <a:spLocks noGrp="1"/>
          </p:cNvSpPr>
          <p:nvPr>
            <p:ph type="sldNum" sz="quarter" idx="10"/>
          </p:nvPr>
        </p:nvSpPr>
        <p:spPr/>
        <p:txBody>
          <a:bodyPr/>
          <a:lstStyle/>
          <a:p>
            <a:fld id="{22ACF53F-F880-459C-8A9D-F64A5894AF15}" type="slidenum">
              <a:rPr lang="en-US" smtClean="0"/>
              <a:t>6</a:t>
            </a:fld>
            <a:endParaRPr lang="en-US"/>
          </a:p>
        </p:txBody>
      </p:sp>
    </p:spTree>
    <p:extLst>
      <p:ext uri="{BB962C8B-B14F-4D97-AF65-F5344CB8AC3E}">
        <p14:creationId xmlns:p14="http://schemas.microsoft.com/office/powerpoint/2010/main" val="36023130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801"/>
            <a:ext cx="8001000" cy="2971801"/>
          </a:xfrm>
        </p:spPr>
        <p:txBody>
          <a:bodyPr anchor="b">
            <a:normAutofit/>
          </a:bodyPr>
          <a:lstStyle>
            <a:lvl1pPr algn="l">
              <a:defRPr sz="4799" b="1" cap="none" spc="0">
                <a:ln w="10160">
                  <a:solidFill>
                    <a:schemeClr val="accent5"/>
                  </a:solidFill>
                  <a:prstDash val="solid"/>
                </a:ln>
                <a:solidFill>
                  <a:srgbClr val="FFFFFF"/>
                </a:solidFill>
                <a:effectLst>
                  <a:outerShdw blurRad="152400" dist="101600" dir="2700000" algn="tl" rotWithShape="0">
                    <a:prstClr val="black">
                      <a:alpha val="62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9"/>
            <a:ext cx="6400800" cy="1947333"/>
          </a:xfrm>
        </p:spPr>
        <p:txBody>
          <a:bodyPr anchor="t">
            <a:normAutofit/>
          </a:bodyPr>
          <a:lstStyle>
            <a:lvl1pPr marL="0" indent="0" algn="l">
              <a:buNone/>
              <a:defRPr sz="2099">
                <a:solidFill>
                  <a:schemeClr val="tx1"/>
                </a:solidFill>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1" y="91547"/>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8" y="32280"/>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3"/>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7581372"/>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7" name="Straight Connector 6"/>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884909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2" y="2006600"/>
            <a:ext cx="8534401" cy="2281600"/>
          </a:xfrm>
        </p:spPr>
        <p:txBody>
          <a:bodyPr anchor="b">
            <a:normAutofit/>
          </a:bodyPr>
          <a:lstStyle>
            <a:lvl1pPr algn="l">
              <a:defRPr sz="3599" b="0" cap="all"/>
            </a:lvl1pPr>
          </a:lstStyle>
          <a:p>
            <a:r>
              <a:rPr lang="en-US" smtClean="0"/>
              <a:t>Click to edit Master title style</a:t>
            </a:r>
            <a:endParaRPr lang="en-US"/>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799">
                <a:solidFill>
                  <a:schemeClr val="tx1"/>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7" name="Straight Connector 6"/>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997042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4212" y="685802"/>
            <a:ext cx="4937655" cy="3615267"/>
          </a:xfrm>
        </p:spPr>
        <p:txBody>
          <a:bodyPr>
            <a:normAutofit/>
          </a:bodyPr>
          <a:lstStyle>
            <a:lvl1pPr>
              <a:defRPr sz="1799"/>
            </a:lvl1pPr>
            <a:lvl2pPr>
              <a:defRPr sz="1600"/>
            </a:lvl2pPr>
            <a:lvl3pPr>
              <a:defRPr sz="1400"/>
            </a:lvl3pPr>
            <a:lvl4pPr>
              <a:defRPr sz="1200"/>
            </a:lvl4pPr>
            <a:lvl5pPr>
              <a:defRPr sz="1200"/>
            </a:lvl5pPr>
            <a:lvl6pPr>
              <a:defRPr sz="1799"/>
            </a:lvl6pPr>
            <a:lvl7pPr>
              <a:defRPr sz="1799"/>
            </a:lvl7pPr>
            <a:lvl8pPr>
              <a:defRPr sz="1799"/>
            </a:lvl8pPr>
            <a:lvl9pPr>
              <a:defRPr sz="1799"/>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808134" y="685801"/>
            <a:ext cx="4934479" cy="3615266"/>
          </a:xfrm>
        </p:spPr>
        <p:txBody>
          <a:bodyPr>
            <a:normAutofit/>
          </a:bodyPr>
          <a:lstStyle>
            <a:lvl1pPr>
              <a:defRPr sz="1799"/>
            </a:lvl1pPr>
            <a:lvl2pPr>
              <a:defRPr sz="1600"/>
            </a:lvl2pPr>
            <a:lvl3pPr>
              <a:defRPr sz="1400"/>
            </a:lvl3pPr>
            <a:lvl4pPr>
              <a:defRPr sz="1200"/>
            </a:lvl4pPr>
            <a:lvl5pPr>
              <a:defRPr sz="1200"/>
            </a:lvl5pPr>
            <a:lvl6pPr>
              <a:defRPr sz="1799"/>
            </a:lvl6pPr>
            <a:lvl7pPr>
              <a:defRPr sz="1799"/>
            </a:lvl7pPr>
            <a:lvl8pPr>
              <a:defRPr sz="1799"/>
            </a:lvl8pPr>
            <a:lvl9pPr>
              <a:defRPr sz="1799"/>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pPr/>
              <a:t>6/4/2013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7541942"/>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72081" y="685800"/>
            <a:ext cx="4649787" cy="576262"/>
          </a:xfrm>
        </p:spPr>
        <p:txBody>
          <a:bodyPr anchor="b">
            <a:noAutofit/>
          </a:bodyPr>
          <a:lstStyle>
            <a:lvl1pPr marL="0" indent="0">
              <a:buNone/>
              <a:defRPr sz="2799" b="0">
                <a:solidFill>
                  <a:schemeClr val="tx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2" y="1270529"/>
            <a:ext cx="4937655" cy="3030538"/>
          </a:xfrm>
        </p:spPr>
        <p:txBody>
          <a:bodyPr anchor="t">
            <a:normAutofit/>
          </a:bodyPr>
          <a:lstStyle>
            <a:lvl1pPr>
              <a:defRPr sz="1799"/>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079067" y="685800"/>
            <a:ext cx="4665134" cy="576262"/>
          </a:xfrm>
        </p:spPr>
        <p:txBody>
          <a:bodyPr anchor="b">
            <a:noAutofit/>
          </a:bodyPr>
          <a:lstStyle>
            <a:lvl1pPr marL="0" indent="0">
              <a:buNone/>
              <a:defRPr sz="2799" b="0">
                <a:solidFill>
                  <a:schemeClr val="tx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lvl1pPr>
              <a:defRPr sz="1799"/>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6/4/2013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cxnSp>
        <p:nvCxnSpPr>
          <p:cNvPr id="10" name="Straight Connector 9"/>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70789015"/>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6/4/2013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cxnSp>
        <p:nvCxnSpPr>
          <p:cNvPr id="6" name="Straight Connector 5"/>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6680310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6/4/2013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cxnSp>
        <p:nvCxnSpPr>
          <p:cNvPr id="5" name="Straight Connector 4"/>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178398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399" b="0"/>
            </a:lvl1pPr>
          </a:lstStyle>
          <a:p>
            <a:r>
              <a:rPr lang="en-US" smtClean="0"/>
              <a:t>Click to edit Master title style</a:t>
            </a:r>
            <a:endParaRPr lang="en-US"/>
          </a:p>
        </p:txBody>
      </p:sp>
      <p:sp>
        <p:nvSpPr>
          <p:cNvPr id="3" name="Content Placeholder 2"/>
          <p:cNvSpPr>
            <a:spLocks noGrp="1"/>
          </p:cNvSpPr>
          <p:nvPr>
            <p:ph idx="1"/>
          </p:nvPr>
        </p:nvSpPr>
        <p:spPr>
          <a:xfrm>
            <a:off x="684213" y="685800"/>
            <a:ext cx="5943601" cy="5308600"/>
          </a:xfrm>
        </p:spPr>
        <p:txBody>
          <a:bodyPr anchor="ctr">
            <a:normAutofit/>
          </a:bodyPr>
          <a:lstStyle>
            <a:lvl1pPr>
              <a:defRPr sz="1999"/>
            </a:lvl1pPr>
            <a:lvl2pPr>
              <a:defRPr sz="1799"/>
            </a:lvl2pPr>
            <a:lvl3pPr>
              <a:defRPr sz="1600"/>
            </a:lvl3pPr>
            <a:lvl4pPr>
              <a:defRPr sz="1400"/>
            </a:lvl4pPr>
            <a:lvl5pPr>
              <a:defRPr sz="1400"/>
            </a:lvl5pPr>
            <a:lvl6pPr>
              <a:defRPr sz="1999"/>
            </a:lvl6pPr>
            <a:lvl7pPr>
              <a:defRPr sz="1999"/>
            </a:lvl7pPr>
            <a:lvl8pPr>
              <a:defRPr sz="1999"/>
            </a:lvl8pPr>
            <a:lvl9pPr>
              <a:defRPr sz="1999"/>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085012" y="2209801"/>
            <a:ext cx="3657600" cy="2091267"/>
          </a:xfrm>
        </p:spPr>
        <p:txBody>
          <a:bodyPr anchor="t">
            <a:normAutofit/>
          </a:bodyPr>
          <a:lstStyle>
            <a:lvl1pPr marL="0" indent="0">
              <a:buNone/>
              <a:defRPr sz="16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536337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799" b="0"/>
            </a:lvl1pPr>
          </a:lstStyle>
          <a:p>
            <a:r>
              <a:rPr lang="en-US" smtClean="0"/>
              <a:t>Click to edit Master title style</a:t>
            </a:r>
            <a:endParaRPr lang="en-US"/>
          </a:p>
        </p:txBody>
      </p:sp>
      <p:sp>
        <p:nvSpPr>
          <p:cNvPr id="4" name="Text Placeholder 3"/>
          <p:cNvSpPr>
            <a:spLocks noGrp="1"/>
          </p:cNvSpPr>
          <p:nvPr>
            <p:ph type="body" sz="half" idx="2"/>
          </p:nvPr>
        </p:nvSpPr>
        <p:spPr>
          <a:xfrm>
            <a:off x="4722812" y="2777067"/>
            <a:ext cx="6021388" cy="2048933"/>
          </a:xfrm>
        </p:spPr>
        <p:txBody>
          <a:bodyPr anchor="t">
            <a:normAutofit/>
          </a:bodyPr>
          <a:lstStyle>
            <a:lvl1pPr marL="0" indent="0">
              <a:buNone/>
              <a:defRPr sz="1799"/>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
        <p:nvSpPr>
          <p:cNvPr id="14" name="Picture Placeholder 2"/>
          <p:cNvSpPr>
            <a:spLocks noGrp="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ctr">
            <a:normAutofit/>
          </a:bodyPr>
          <a:lstStyle>
            <a:lvl1pPr marL="0" indent="0" algn="ctr">
              <a:buNone/>
              <a:defRPr sz="1600"/>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en-US" smtClean="0"/>
              <a:t>Click icon to add picture</a:t>
            </a:r>
            <a:endParaRPr lang="en-US"/>
          </a:p>
        </p:txBody>
      </p:sp>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05040974"/>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6/4/2013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cxnSp>
        <p:nvCxnSpPr>
          <p:cNvPr id="6" name="Straight Connector 5"/>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smtClean="0"/>
              <a:t>Click to edit Master text styles</a:t>
            </a:r>
          </a:p>
        </p:txBody>
      </p:sp>
      <p:sp>
        <p:nvSpPr>
          <p:cNvPr id="17" name="Picture Placeholder 2"/>
          <p:cNvSpPr>
            <a:spLocks noGrp="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ctr">
            <a:normAutofit/>
          </a:bodyPr>
          <a:lstStyle>
            <a:lvl1pPr marL="0" indent="0" algn="ctr">
              <a:buNone/>
              <a:defRPr sz="1600"/>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en-US" smtClean="0"/>
              <a:t>Click icon to add picture</a:t>
            </a:r>
            <a:endParaRPr lang="en-US" dirty="0"/>
          </a:p>
        </p:txBody>
      </p:sp>
    </p:spTree>
    <p:extLst>
      <p:ext uri="{BB962C8B-B14F-4D97-AF65-F5344CB8AC3E}">
        <p14:creationId xmlns:p14="http://schemas.microsoft.com/office/powerpoint/2010/main" val="4174746610"/>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199" b="0" cap="all"/>
            </a:lvl1pPr>
          </a:lstStyle>
          <a:p>
            <a:r>
              <a:rPr lang="en-US" smtClean="0"/>
              <a:t>Click to edit Master title style</a:t>
            </a:r>
            <a:endParaRPr lang="en-US"/>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1999">
                <a:solidFill>
                  <a:schemeClr val="tx1"/>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17" name="Straight Connector 16"/>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161842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85800"/>
            <a:ext cx="9144001" cy="2743200"/>
          </a:xfrm>
        </p:spPr>
        <p:txBody>
          <a:bodyPr anchor="ctr">
            <a:normAutofit/>
          </a:bodyPr>
          <a:lstStyle>
            <a:lvl1pPr algn="l">
              <a:defRPr sz="3199" b="0" cap="all">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84213" y="4301069"/>
            <a:ext cx="8534400" cy="1684865"/>
          </a:xfrm>
        </p:spPr>
        <p:txBody>
          <a:bodyPr anchor="ctr">
            <a:normAutofit/>
          </a:bodyPr>
          <a:lstStyle>
            <a:lvl1pPr marL="0" indent="0" algn="l">
              <a:buNone/>
              <a:defRPr sz="1999">
                <a:solidFill>
                  <a:schemeClr val="tx1"/>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
        <p:nvSpPr>
          <p:cNvPr id="10" name="Text Placeholder 9"/>
          <p:cNvSpPr>
            <a:spLocks noGrp="1"/>
          </p:cNvSpPr>
          <p:nvPr>
            <p:ph type="body" sz="quarter" idx="13"/>
          </p:nvPr>
        </p:nvSpPr>
        <p:spPr>
          <a:xfrm>
            <a:off x="1446213" y="3429000"/>
            <a:ext cx="8534400" cy="381000"/>
          </a:xfrm>
        </p:spPr>
        <p:txBody>
          <a:bodyPr anchor="ctr"/>
          <a:lstStyle>
            <a:lvl1pPr marL="0" indent="0">
              <a:buFontTx/>
              <a:buNone/>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smtClean="0"/>
              <a:t>Click to edit Master text styles</a:t>
            </a:r>
          </a:p>
        </p:txBody>
      </p:sp>
      <p:sp>
        <p:nvSpPr>
          <p:cNvPr id="14" name="TextBox 13"/>
          <p:cNvSpPr txBox="1"/>
          <p:nvPr/>
        </p:nvSpPr>
        <p:spPr>
          <a:xfrm>
            <a:off x="531812" y="812222"/>
            <a:ext cx="609600" cy="584776"/>
          </a:xfrm>
          <a:prstGeom prst="rect">
            <a:avLst/>
          </a:prstGeom>
        </p:spPr>
        <p:txBody>
          <a:bodyPr vert="horz" lIns="91416" tIns="45708" rIns="91416" bIns="4570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998" dirty="0" smtClean="0">
                <a:solidFill>
                  <a:schemeClr val="tx1"/>
                </a:solidFill>
                <a:effectLst/>
              </a:rPr>
              <a:t>“</a:t>
            </a:r>
            <a:endParaRPr lang="en-US" sz="7998" dirty="0">
              <a:solidFill>
                <a:schemeClr val="tx1"/>
              </a:solidFill>
              <a:effectLst/>
            </a:endParaRPr>
          </a:p>
        </p:txBody>
      </p:sp>
      <p:sp>
        <p:nvSpPr>
          <p:cNvPr id="15" name="TextBox 14"/>
          <p:cNvSpPr txBox="1"/>
          <p:nvPr/>
        </p:nvSpPr>
        <p:spPr>
          <a:xfrm>
            <a:off x="10285412" y="2768601"/>
            <a:ext cx="609600" cy="584776"/>
          </a:xfrm>
          <a:prstGeom prst="rect">
            <a:avLst/>
          </a:prstGeom>
        </p:spPr>
        <p:txBody>
          <a:bodyPr vert="horz" lIns="91416" tIns="45708" rIns="91416" bIns="4570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998" dirty="0" smtClean="0">
                <a:solidFill>
                  <a:schemeClr val="tx1"/>
                </a:solidFill>
                <a:effectLst/>
              </a:rPr>
              <a:t>”</a:t>
            </a:r>
            <a:endParaRPr lang="en-US" sz="7998" dirty="0">
              <a:solidFill>
                <a:schemeClr val="tx1"/>
              </a:solidFill>
              <a:effectLst/>
            </a:endParaRPr>
          </a:p>
        </p:txBody>
      </p:sp>
      <p:cxnSp>
        <p:nvCxnSpPr>
          <p:cNvPr id="23" name="Straight Connector 22"/>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8441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199" b="0" cap="all"/>
            </a:lvl1pPr>
          </a:lstStyle>
          <a:p>
            <a:r>
              <a:rPr lang="en-US" smtClean="0"/>
              <a:t>Click to edit Master title style</a:t>
            </a:r>
            <a:endParaRPr lang="en-US"/>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1999">
                <a:solidFill>
                  <a:schemeClr val="tx1"/>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7" name="Straight Connector 6"/>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21863751"/>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199" b="0" cap="all">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84212" y="4978400"/>
            <a:ext cx="8534401" cy="1016000"/>
          </a:xfrm>
        </p:spPr>
        <p:txBody>
          <a:bodyPr anchor="t">
            <a:normAutofit/>
          </a:bodyPr>
          <a:lstStyle>
            <a:lvl1pPr marL="0" indent="0" algn="l">
              <a:buNone/>
              <a:defRPr sz="1799">
                <a:solidFill>
                  <a:schemeClr val="tx1"/>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
        <p:nvSpPr>
          <p:cNvPr id="10" name="Text Placeholder 9"/>
          <p:cNvSpPr>
            <a:spLocks noGrp="1"/>
          </p:cNvSpPr>
          <p:nvPr>
            <p:ph type="body" sz="quarter" idx="13"/>
          </p:nvPr>
        </p:nvSpPr>
        <p:spPr>
          <a:xfrm>
            <a:off x="684213" y="3928534"/>
            <a:ext cx="8534401" cy="1049866"/>
          </a:xfrm>
        </p:spPr>
        <p:txBody>
          <a:bodyPr vert="horz" lIns="91440" tIns="45720" rIns="91440" bIns="45720" rtlCol="0" anchor="b">
            <a:normAutofit/>
          </a:bodyPr>
          <a:lstStyle>
            <a:lvl1pPr>
              <a:defRPr lang="en-US" sz="2399" b="0" cap="all" dirty="0" smtClean="0">
                <a:ln w="3175" cmpd="sng">
                  <a:noFill/>
                </a:ln>
                <a:solidFill>
                  <a:schemeClr val="tx1"/>
                </a:solidFill>
                <a:effectLst/>
                <a:latin typeface="+mj-lt"/>
                <a:ea typeface="+mj-ea"/>
                <a:cs typeface="Trebuchet MS"/>
              </a:defRPr>
            </a:lvl1pPr>
          </a:lstStyle>
          <a:p>
            <a:pPr marL="0" lvl="0">
              <a:spcBef>
                <a:spcPct val="0"/>
              </a:spcBef>
              <a:buNone/>
            </a:pPr>
            <a:r>
              <a:rPr lang="en-US" smtClean="0"/>
              <a:t>Click to edit Master text styles</a:t>
            </a:r>
          </a:p>
        </p:txBody>
      </p:sp>
      <p:sp>
        <p:nvSpPr>
          <p:cNvPr id="11" name="TextBox 10"/>
          <p:cNvSpPr txBox="1"/>
          <p:nvPr/>
        </p:nvSpPr>
        <p:spPr>
          <a:xfrm>
            <a:off x="531812" y="812222"/>
            <a:ext cx="609600" cy="584776"/>
          </a:xfrm>
          <a:prstGeom prst="rect">
            <a:avLst/>
          </a:prstGeom>
        </p:spPr>
        <p:txBody>
          <a:bodyPr vert="horz" lIns="91416" tIns="45708" rIns="91416" bIns="4570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998" dirty="0" smtClean="0">
                <a:solidFill>
                  <a:schemeClr val="tx1"/>
                </a:solidFill>
                <a:effectLst/>
              </a:rPr>
              <a:t>“</a:t>
            </a:r>
            <a:endParaRPr lang="en-US" sz="7998" dirty="0">
              <a:solidFill>
                <a:schemeClr val="tx1"/>
              </a:solidFill>
              <a:effectLst/>
            </a:endParaRPr>
          </a:p>
        </p:txBody>
      </p:sp>
      <p:sp>
        <p:nvSpPr>
          <p:cNvPr id="12" name="TextBox 11"/>
          <p:cNvSpPr txBox="1"/>
          <p:nvPr/>
        </p:nvSpPr>
        <p:spPr>
          <a:xfrm>
            <a:off x="10285412" y="2768601"/>
            <a:ext cx="609600" cy="584776"/>
          </a:xfrm>
          <a:prstGeom prst="rect">
            <a:avLst/>
          </a:prstGeom>
        </p:spPr>
        <p:txBody>
          <a:bodyPr vert="horz" lIns="91416" tIns="45708" rIns="91416" bIns="4570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998" dirty="0" smtClean="0">
                <a:solidFill>
                  <a:schemeClr val="tx1"/>
                </a:solidFill>
                <a:effectLst/>
              </a:rPr>
              <a:t>”</a:t>
            </a:r>
            <a:endParaRPr lang="en-US" sz="7998" dirty="0">
              <a:solidFill>
                <a:schemeClr val="tx1"/>
              </a:solidFill>
              <a:effectLst/>
            </a:endParaRPr>
          </a:p>
        </p:txBody>
      </p:sp>
      <p:cxnSp>
        <p:nvCxnSpPr>
          <p:cNvPr id="13" name="Straight Connector 12"/>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94551213"/>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3" name="Text Placeholder 2"/>
          <p:cNvSpPr>
            <a:spLocks noGrp="1"/>
          </p:cNvSpPr>
          <p:nvPr>
            <p:ph type="body" idx="1"/>
          </p:nvPr>
        </p:nvSpPr>
        <p:spPr>
          <a:xfrm>
            <a:off x="684212" y="4766734"/>
            <a:ext cx="8534401" cy="1227667"/>
          </a:xfrm>
        </p:spPr>
        <p:txBody>
          <a:bodyPr anchor="t">
            <a:normAutofit/>
          </a:bodyPr>
          <a:lstStyle>
            <a:lvl1pPr marL="0" indent="0" algn="l">
              <a:buNone/>
              <a:defRPr sz="1799">
                <a:solidFill>
                  <a:schemeClr val="tx1"/>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defRPr lang="en-US" sz="2399" b="0" cap="all" dirty="0" smtClean="0">
                <a:ln w="3175" cmpd="sng">
                  <a:noFill/>
                </a:ln>
                <a:solidFill>
                  <a:schemeClr val="tx1"/>
                </a:solidFill>
                <a:effectLst/>
                <a:latin typeface="+mj-lt"/>
                <a:ea typeface="+mj-ea"/>
                <a:cs typeface="Trebuchet MS"/>
              </a:defRPr>
            </a:lvl1pPr>
          </a:lstStyle>
          <a:p>
            <a:pPr marL="0" lvl="0">
              <a:spcBef>
                <a:spcPct val="0"/>
              </a:spcBef>
              <a:buNone/>
            </a:pPr>
            <a:r>
              <a:rPr lang="en-US" smtClean="0"/>
              <a:t>Click to edit Master text styles</a:t>
            </a:r>
          </a:p>
        </p:txBody>
      </p:sp>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93768581"/>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b"/>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7" name="Straight Connector 6"/>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2729920"/>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7" name="Straight Connector 6"/>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6970"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2292" y="3285069"/>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18827" y="3683003"/>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89375499"/>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1000">
              <a:schemeClr val="bg1">
                <a:tint val="97000"/>
                <a:hueMod val="142000"/>
                <a:satMod val="200000"/>
                <a:lumMod val="118000"/>
              </a:schemeClr>
            </a:gs>
            <a:gs pos="100000">
              <a:schemeClr val="bg1">
                <a:shade val="92000"/>
                <a:hueMod val="22000"/>
                <a:satMod val="220000"/>
                <a:lumMod val="62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4211" y="744118"/>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2432746"/>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3" y="6172202"/>
            <a:ext cx="1600200" cy="365125"/>
          </a:xfrm>
          <a:prstGeom prst="rect">
            <a:avLst/>
          </a:prstGeom>
        </p:spPr>
        <p:txBody>
          <a:bodyPr vert="horz" lIns="91440" tIns="45720" rIns="91440" bIns="45720" rtlCol="0" anchor="t"/>
          <a:lstStyle>
            <a:lvl1pPr algn="r">
              <a:defRPr sz="1000" b="0" i="0">
                <a:solidFill>
                  <a:schemeClr val="tx1"/>
                </a:solidFill>
                <a:effectLst/>
                <a:latin typeface="+mn-lt"/>
              </a:defRPr>
            </a:lvl1pPr>
          </a:lstStyle>
          <a:p>
            <a:fld id="{B61BEF0D-F0BB-DE4B-95CE-6DB70DBA9567}" type="datetimeFigureOut">
              <a:rPr lang="en-US" smtClean="0"/>
              <a:pPr/>
              <a:t>6/4/2013</a:t>
            </a:fld>
            <a:endParaRPr lang="en-US" dirty="0"/>
          </a:p>
        </p:txBody>
      </p:sp>
      <p:sp>
        <p:nvSpPr>
          <p:cNvPr id="5" name="Footer Placeholder 4"/>
          <p:cNvSpPr>
            <a:spLocks noGrp="1"/>
          </p:cNvSpPr>
          <p:nvPr>
            <p:ph type="ftr" sz="quarter" idx="3"/>
          </p:nvPr>
        </p:nvSpPr>
        <p:spPr>
          <a:xfrm>
            <a:off x="684212" y="6172202"/>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1" y="5578477"/>
            <a:ext cx="1142245" cy="669925"/>
          </a:xfrm>
          <a:prstGeom prst="rect">
            <a:avLst/>
          </a:prstGeom>
        </p:spPr>
        <p:txBody>
          <a:bodyPr vert="horz" lIns="91440" tIns="45720" rIns="91440" bIns="45720" rtlCol="0" anchor="b"/>
          <a:lstStyle>
            <a:lvl1pPr algn="r">
              <a:defRPr sz="3199" b="0" i="0">
                <a:solidFill>
                  <a:srgbClr val="00B0F0"/>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89630592"/>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txStyles>
    <p:titleStyle>
      <a:lvl1pPr algn="l" defTabSz="457063" rtl="0" eaLnBrk="1" latinLnBrk="0" hangingPunct="1">
        <a:spcBef>
          <a:spcPct val="0"/>
        </a:spcBef>
        <a:buNone/>
        <a:defRPr sz="3599" b="0" kern="1200" cap="none" spc="0">
          <a:ln w="0"/>
          <a:solidFill>
            <a:schemeClr val="tx1"/>
          </a:solidFill>
          <a:effectLst>
            <a:outerShdw blurRad="101600" dist="114300" dir="2700000" algn="tl" rotWithShape="0">
              <a:prstClr val="black">
                <a:alpha val="71000"/>
              </a:prst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664" indent="-285664" algn="l" defTabSz="457063" rtl="0" eaLnBrk="1" latinLnBrk="0" hangingPunct="1">
        <a:spcBef>
          <a:spcPct val="20000"/>
        </a:spcBef>
        <a:spcAft>
          <a:spcPts val="600"/>
        </a:spcAft>
        <a:buClr>
          <a:schemeClr val="tx1"/>
        </a:buClr>
        <a:buSzPct val="70000"/>
        <a:buFont typeface="Lucida Grande"/>
        <a:buChar char="►"/>
        <a:defRPr sz="2399" kern="1200" cap="none">
          <a:solidFill>
            <a:schemeClr val="tx1"/>
          </a:solidFill>
          <a:effectLst>
            <a:outerShdw blurRad="101600" dist="38100" dir="2700000" algn="tl" rotWithShape="0">
              <a:prstClr val="black">
                <a:alpha val="56000"/>
              </a:prstClr>
            </a:outerShdw>
          </a:effectLst>
          <a:latin typeface="+mn-lt"/>
          <a:ea typeface="+mn-ea"/>
          <a:cs typeface="+mn-cs"/>
        </a:defRPr>
      </a:lvl1pPr>
      <a:lvl2pPr marL="742727" indent="-285664" algn="l" defTabSz="457063" rtl="0" eaLnBrk="1" latinLnBrk="0" hangingPunct="1">
        <a:spcBef>
          <a:spcPct val="20000"/>
        </a:spcBef>
        <a:spcAft>
          <a:spcPts val="600"/>
        </a:spcAft>
        <a:buClr>
          <a:schemeClr val="tx1"/>
        </a:buClr>
        <a:buSzPct val="70000"/>
        <a:buFont typeface="Lucida Grande"/>
        <a:buChar char="►"/>
        <a:defRPr sz="1999" kern="1200" cap="none">
          <a:solidFill>
            <a:schemeClr val="tx1"/>
          </a:solidFill>
          <a:effectLst>
            <a:outerShdw blurRad="101600" dist="38100" dir="2700000" algn="tl" rotWithShape="0">
              <a:prstClr val="black">
                <a:alpha val="56000"/>
              </a:prstClr>
            </a:outerShdw>
          </a:effectLst>
          <a:latin typeface="+mn-lt"/>
          <a:ea typeface="+mn-ea"/>
          <a:cs typeface="+mn-cs"/>
        </a:defRPr>
      </a:lvl2pPr>
      <a:lvl3pPr marL="1199790" indent="-285664" algn="l" defTabSz="457063" rtl="0" eaLnBrk="1" latinLnBrk="0" hangingPunct="1">
        <a:spcBef>
          <a:spcPct val="20000"/>
        </a:spcBef>
        <a:spcAft>
          <a:spcPts val="600"/>
        </a:spcAft>
        <a:buClr>
          <a:schemeClr val="tx1"/>
        </a:buClr>
        <a:buSzPct val="70000"/>
        <a:buFont typeface="Lucida Grande"/>
        <a:buChar char="►"/>
        <a:defRPr sz="1799" kern="1200" cap="none">
          <a:solidFill>
            <a:schemeClr val="tx1"/>
          </a:solidFill>
          <a:effectLst>
            <a:outerShdw blurRad="101600" dist="38100" dir="2700000" algn="tl" rotWithShape="0">
              <a:prstClr val="black">
                <a:alpha val="56000"/>
              </a:prstClr>
            </a:outerShdw>
          </a:effectLst>
          <a:latin typeface="+mn-lt"/>
          <a:ea typeface="+mn-ea"/>
          <a:cs typeface="+mn-cs"/>
        </a:defRPr>
      </a:lvl3pPr>
      <a:lvl4pPr marL="1542587" indent="-171399" algn="l" defTabSz="457063" rtl="0" eaLnBrk="1" latinLnBrk="0" hangingPunct="1">
        <a:spcBef>
          <a:spcPct val="20000"/>
        </a:spcBef>
        <a:spcAft>
          <a:spcPts val="600"/>
        </a:spcAft>
        <a:buClr>
          <a:schemeClr val="tx1"/>
        </a:buClr>
        <a:buSzPct val="70000"/>
        <a:buFont typeface="Lucida Grande"/>
        <a:buChar char="►"/>
        <a:defRPr sz="1600" kern="1200" cap="none">
          <a:solidFill>
            <a:schemeClr val="tx1"/>
          </a:solidFill>
          <a:effectLst>
            <a:outerShdw blurRad="101600" dist="38100" dir="2700000" algn="tl" rotWithShape="0">
              <a:prstClr val="black">
                <a:alpha val="56000"/>
              </a:prstClr>
            </a:outerShdw>
          </a:effectLst>
          <a:latin typeface="+mn-lt"/>
          <a:ea typeface="+mn-ea"/>
          <a:cs typeface="+mn-cs"/>
        </a:defRPr>
      </a:lvl4pPr>
      <a:lvl5pPr marL="1999650" indent="-171399" algn="l" defTabSz="457063" rtl="0" eaLnBrk="1" latinLnBrk="0" hangingPunct="1">
        <a:spcBef>
          <a:spcPct val="20000"/>
        </a:spcBef>
        <a:spcAft>
          <a:spcPts val="600"/>
        </a:spcAft>
        <a:buClr>
          <a:schemeClr val="tx1"/>
        </a:buClr>
        <a:buSzPct val="70000"/>
        <a:buFont typeface="Lucida Grande"/>
        <a:buChar char="►"/>
        <a:defRPr sz="1600" kern="1200" cap="none">
          <a:solidFill>
            <a:schemeClr val="tx1"/>
          </a:solidFill>
          <a:effectLst>
            <a:outerShdw blurRad="101600" dist="38100" dir="2700000" algn="tl" rotWithShape="0">
              <a:prstClr val="black">
                <a:alpha val="56000"/>
              </a:prstClr>
            </a:outerShdw>
          </a:effectLst>
          <a:latin typeface="+mn-lt"/>
          <a:ea typeface="+mn-ea"/>
          <a:cs typeface="+mn-cs"/>
        </a:defRPr>
      </a:lvl5pPr>
      <a:lvl6pPr marL="2513846" indent="-228531" algn="l" defTabSz="457063" rtl="0" eaLnBrk="1" latinLnBrk="0" hangingPunct="1">
        <a:spcBef>
          <a:spcPct val="20000"/>
        </a:spcBef>
        <a:buFont typeface="Arial"/>
        <a:buChar char="•"/>
        <a:defRPr sz="1999" kern="1200">
          <a:solidFill>
            <a:schemeClr val="tx1"/>
          </a:solidFill>
          <a:latin typeface="+mn-lt"/>
          <a:ea typeface="+mn-ea"/>
          <a:cs typeface="+mn-cs"/>
        </a:defRPr>
      </a:lvl6pPr>
      <a:lvl7pPr marL="2970908" indent="-228531" algn="l" defTabSz="457063" rtl="0" eaLnBrk="1" latinLnBrk="0" hangingPunct="1">
        <a:spcBef>
          <a:spcPct val="20000"/>
        </a:spcBef>
        <a:buFont typeface="Arial"/>
        <a:buChar char="•"/>
        <a:defRPr sz="1999" kern="1200">
          <a:solidFill>
            <a:schemeClr val="tx1"/>
          </a:solidFill>
          <a:latin typeface="+mn-lt"/>
          <a:ea typeface="+mn-ea"/>
          <a:cs typeface="+mn-cs"/>
        </a:defRPr>
      </a:lvl7pPr>
      <a:lvl8pPr marL="3427971" indent="-228531" algn="l" defTabSz="457063" rtl="0" eaLnBrk="1" latinLnBrk="0" hangingPunct="1">
        <a:spcBef>
          <a:spcPct val="20000"/>
        </a:spcBef>
        <a:buFont typeface="Arial"/>
        <a:buChar char="•"/>
        <a:defRPr sz="1999" kern="1200">
          <a:solidFill>
            <a:schemeClr val="tx1"/>
          </a:solidFill>
          <a:latin typeface="+mn-lt"/>
          <a:ea typeface="+mn-ea"/>
          <a:cs typeface="+mn-cs"/>
        </a:defRPr>
      </a:lvl8pPr>
      <a:lvl9pPr marL="3885034" indent="-228531" algn="l" defTabSz="457063" rtl="0" eaLnBrk="1" latinLnBrk="0" hangingPunct="1">
        <a:spcBef>
          <a:spcPct val="20000"/>
        </a:spcBef>
        <a:buFont typeface="Arial"/>
        <a:buChar char="•"/>
        <a:defRPr sz="1999" kern="1200">
          <a:solidFill>
            <a:schemeClr val="tx1"/>
          </a:solidFill>
          <a:latin typeface="+mn-lt"/>
          <a:ea typeface="+mn-ea"/>
          <a:cs typeface="+mn-cs"/>
        </a:defRPr>
      </a:lvl9pPr>
    </p:bodyStyle>
    <p:otherStyle>
      <a:defPPr>
        <a:defRPr lang="en-US"/>
      </a:defPPr>
      <a:lvl1pPr marL="0" algn="l" defTabSz="457063" rtl="0" eaLnBrk="1" latinLnBrk="0" hangingPunct="1">
        <a:defRPr sz="1799" kern="1200">
          <a:solidFill>
            <a:schemeClr val="tx1"/>
          </a:solidFill>
          <a:latin typeface="+mn-lt"/>
          <a:ea typeface="+mn-ea"/>
          <a:cs typeface="+mn-cs"/>
        </a:defRPr>
      </a:lvl1pPr>
      <a:lvl2pPr marL="457063" algn="l" defTabSz="457063" rtl="0" eaLnBrk="1" latinLnBrk="0" hangingPunct="1">
        <a:defRPr sz="1799" kern="1200">
          <a:solidFill>
            <a:schemeClr val="tx1"/>
          </a:solidFill>
          <a:latin typeface="+mn-lt"/>
          <a:ea typeface="+mn-ea"/>
          <a:cs typeface="+mn-cs"/>
        </a:defRPr>
      </a:lvl2pPr>
      <a:lvl3pPr marL="914126" algn="l" defTabSz="457063" rtl="0" eaLnBrk="1" latinLnBrk="0" hangingPunct="1">
        <a:defRPr sz="1799" kern="1200">
          <a:solidFill>
            <a:schemeClr val="tx1"/>
          </a:solidFill>
          <a:latin typeface="+mn-lt"/>
          <a:ea typeface="+mn-ea"/>
          <a:cs typeface="+mn-cs"/>
        </a:defRPr>
      </a:lvl3pPr>
      <a:lvl4pPr marL="1371189" algn="l" defTabSz="457063" rtl="0" eaLnBrk="1" latinLnBrk="0" hangingPunct="1">
        <a:defRPr sz="1799" kern="1200">
          <a:solidFill>
            <a:schemeClr val="tx1"/>
          </a:solidFill>
          <a:latin typeface="+mn-lt"/>
          <a:ea typeface="+mn-ea"/>
          <a:cs typeface="+mn-cs"/>
        </a:defRPr>
      </a:lvl4pPr>
      <a:lvl5pPr marL="1828251" algn="l" defTabSz="457063" rtl="0" eaLnBrk="1" latinLnBrk="0" hangingPunct="1">
        <a:defRPr sz="1799" kern="1200">
          <a:solidFill>
            <a:schemeClr val="tx1"/>
          </a:solidFill>
          <a:latin typeface="+mn-lt"/>
          <a:ea typeface="+mn-ea"/>
          <a:cs typeface="+mn-cs"/>
        </a:defRPr>
      </a:lvl5pPr>
      <a:lvl6pPr marL="2285314" algn="l" defTabSz="457063" rtl="0" eaLnBrk="1" latinLnBrk="0" hangingPunct="1">
        <a:defRPr sz="1799" kern="1200">
          <a:solidFill>
            <a:schemeClr val="tx1"/>
          </a:solidFill>
          <a:latin typeface="+mn-lt"/>
          <a:ea typeface="+mn-ea"/>
          <a:cs typeface="+mn-cs"/>
        </a:defRPr>
      </a:lvl6pPr>
      <a:lvl7pPr marL="2742377" algn="l" defTabSz="457063" rtl="0" eaLnBrk="1" latinLnBrk="0" hangingPunct="1">
        <a:defRPr sz="1799" kern="1200">
          <a:solidFill>
            <a:schemeClr val="tx1"/>
          </a:solidFill>
          <a:latin typeface="+mn-lt"/>
          <a:ea typeface="+mn-ea"/>
          <a:cs typeface="+mn-cs"/>
        </a:defRPr>
      </a:lvl7pPr>
      <a:lvl8pPr marL="3199440" algn="l" defTabSz="457063" rtl="0" eaLnBrk="1" latinLnBrk="0" hangingPunct="1">
        <a:defRPr sz="1799" kern="1200">
          <a:solidFill>
            <a:schemeClr val="tx1"/>
          </a:solidFill>
          <a:latin typeface="+mn-lt"/>
          <a:ea typeface="+mn-ea"/>
          <a:cs typeface="+mn-cs"/>
        </a:defRPr>
      </a:lvl8pPr>
      <a:lvl9pPr marL="3656503" algn="l" defTabSz="457063"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smtClean="0"/>
              <a:t>GREE Case Study:</a:t>
            </a:r>
            <a:br>
              <a:rPr lang="id-ID" smtClean="0"/>
            </a:br>
            <a:r>
              <a:rPr lang="id-ID" smtClean="0"/>
              <a:t>China Goes Abroad Too</a:t>
            </a:r>
            <a:endParaRPr lang="en-US"/>
          </a:p>
        </p:txBody>
      </p:sp>
      <p:sp>
        <p:nvSpPr>
          <p:cNvPr id="3" name="Subtitle 2"/>
          <p:cNvSpPr>
            <a:spLocks noGrp="1"/>
          </p:cNvSpPr>
          <p:nvPr>
            <p:ph type="subTitle" idx="1"/>
          </p:nvPr>
        </p:nvSpPr>
        <p:spPr/>
        <p:txBody>
          <a:bodyPr/>
          <a:lstStyle/>
          <a:p>
            <a:r>
              <a:rPr lang="en-US" i="1">
                <a:effectLst/>
              </a:rPr>
              <a:t>An example </a:t>
            </a:r>
            <a:r>
              <a:rPr lang="en-US" i="1" smtClean="0">
                <a:effectLst/>
              </a:rPr>
              <a:t>of</a:t>
            </a:r>
            <a:r>
              <a:rPr lang="id-ID" i="1" smtClean="0">
                <a:effectLst/>
              </a:rPr>
              <a:t> </a:t>
            </a:r>
            <a:r>
              <a:rPr lang="en-US" i="1" smtClean="0">
                <a:effectLst/>
              </a:rPr>
              <a:t>a </a:t>
            </a:r>
            <a:r>
              <a:rPr lang="en-US" i="1">
                <a:effectLst/>
              </a:rPr>
              <a:t>Chinese company developing a production facility in Brazil in order to reach an important market</a:t>
            </a:r>
            <a:endParaRPr lang="en-US"/>
          </a:p>
        </p:txBody>
      </p:sp>
      <p:sp>
        <p:nvSpPr>
          <p:cNvPr id="4" name="Rectangle 2"/>
          <p:cNvSpPr>
            <a:spLocks noChangeArrowheads="1"/>
          </p:cNvSpPr>
          <p:nvPr/>
        </p:nvSpPr>
        <p:spPr bwMode="auto">
          <a:xfrm>
            <a:off x="0" y="0"/>
            <a:ext cx="12188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54721226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Choice of Entry Mode</a:t>
            </a:r>
            <a:endParaRPr lang="en-US"/>
          </a:p>
        </p:txBody>
      </p:sp>
      <p:sp>
        <p:nvSpPr>
          <p:cNvPr id="3" name="Content Placeholder 2"/>
          <p:cNvSpPr>
            <a:spLocks noGrp="1"/>
          </p:cNvSpPr>
          <p:nvPr>
            <p:ph idx="1"/>
          </p:nvPr>
        </p:nvSpPr>
        <p:spPr/>
        <p:txBody>
          <a:bodyPr/>
          <a:lstStyle/>
          <a:p>
            <a:r>
              <a:rPr lang="en-US">
                <a:effectLst/>
              </a:rPr>
              <a:t>Firms entering foreign markets choose different entry modes ranging from </a:t>
            </a:r>
            <a:r>
              <a:rPr lang="en-US" b="1" i="1">
                <a:effectLst/>
              </a:rPr>
              <a:t>licensing and franchising </a:t>
            </a:r>
            <a:r>
              <a:rPr lang="en-US">
                <a:effectLst/>
              </a:rPr>
              <a:t>to </a:t>
            </a:r>
            <a:r>
              <a:rPr lang="en-US" b="1" i="1">
                <a:effectLst/>
              </a:rPr>
              <a:t>foreign direct investments </a:t>
            </a:r>
            <a:r>
              <a:rPr lang="en-US">
                <a:effectLst/>
              </a:rPr>
              <a:t>(joint ventures, acquisitions, mergers and wholly owned new ventures) </a:t>
            </a:r>
            <a:endParaRPr lang="en-US"/>
          </a:p>
        </p:txBody>
      </p:sp>
    </p:spTree>
    <p:extLst>
      <p:ext uri="{BB962C8B-B14F-4D97-AF65-F5344CB8AC3E}">
        <p14:creationId xmlns:p14="http://schemas.microsoft.com/office/powerpoint/2010/main" val="2323766839"/>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Definition of </a:t>
            </a:r>
            <a:r>
              <a:rPr lang="id-ID" b="1" smtClean="0"/>
              <a:t>foreign market entry mode</a:t>
            </a:r>
            <a:endParaRPr lang="en-US"/>
          </a:p>
        </p:txBody>
      </p:sp>
      <p:sp>
        <p:nvSpPr>
          <p:cNvPr id="3" name="Content Placeholder 2"/>
          <p:cNvSpPr>
            <a:spLocks noGrp="1"/>
          </p:cNvSpPr>
          <p:nvPr>
            <p:ph idx="1"/>
          </p:nvPr>
        </p:nvSpPr>
        <p:spPr>
          <a:xfrm>
            <a:off x="684211" y="2432746"/>
            <a:ext cx="9403685" cy="3615267"/>
          </a:xfrm>
        </p:spPr>
        <p:txBody>
          <a:bodyPr>
            <a:normAutofit/>
          </a:bodyPr>
          <a:lstStyle/>
          <a:p>
            <a:r>
              <a:rPr lang="en-US" sz="2800">
                <a:effectLst/>
              </a:rPr>
              <a:t>Foreign market entry mode is defined as 'an institutional arrangement that makes possible the entry of a company's products, technology, human skills, management, or other resources into a foreign country' (Root, 1987)</a:t>
            </a:r>
            <a:endParaRPr lang="en-US" sz="2800"/>
          </a:p>
        </p:txBody>
      </p:sp>
    </p:spTree>
    <p:extLst>
      <p:ext uri="{BB962C8B-B14F-4D97-AF65-F5344CB8AC3E}">
        <p14:creationId xmlns:p14="http://schemas.microsoft.com/office/powerpoint/2010/main" val="3771350613"/>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Theories</a:t>
            </a:r>
            <a:endParaRPr lang="en-US"/>
          </a:p>
        </p:txBody>
      </p:sp>
      <p:sp>
        <p:nvSpPr>
          <p:cNvPr id="3" name="Content Placeholder 2"/>
          <p:cNvSpPr>
            <a:spLocks noGrp="1"/>
          </p:cNvSpPr>
          <p:nvPr>
            <p:ph idx="1"/>
          </p:nvPr>
        </p:nvSpPr>
        <p:spPr/>
        <p:txBody>
          <a:bodyPr/>
          <a:lstStyle/>
          <a:p>
            <a:r>
              <a:rPr lang="en-US">
                <a:effectLst/>
              </a:rPr>
              <a:t>There are several theoretical streams dealing with this choice, </a:t>
            </a:r>
            <a:r>
              <a:rPr lang="en-US" b="1" i="1">
                <a:effectLst/>
              </a:rPr>
              <a:t>such as economic factors analysis</a:t>
            </a:r>
            <a:r>
              <a:rPr lang="en-US">
                <a:effectLst/>
              </a:rPr>
              <a:t>, </a:t>
            </a:r>
            <a:r>
              <a:rPr lang="en-US" b="1" i="1">
                <a:effectLst/>
              </a:rPr>
              <a:t>transaction cost analysis</a:t>
            </a:r>
            <a:r>
              <a:rPr lang="en-US">
                <a:effectLst/>
              </a:rPr>
              <a:t>, </a:t>
            </a:r>
            <a:r>
              <a:rPr lang="en-US" b="1" i="1">
                <a:effectLst/>
              </a:rPr>
              <a:t>the OLI model </a:t>
            </a:r>
            <a:r>
              <a:rPr lang="en-US">
                <a:effectLst/>
              </a:rPr>
              <a:t>and </a:t>
            </a:r>
            <a:r>
              <a:rPr lang="en-US" b="1" i="1">
                <a:effectLst/>
              </a:rPr>
              <a:t>behavioural </a:t>
            </a:r>
            <a:r>
              <a:rPr lang="en-US" b="1" i="1" smtClean="0">
                <a:effectLst/>
              </a:rPr>
              <a:t>theory</a:t>
            </a:r>
            <a:endParaRPr lang="en-US"/>
          </a:p>
        </p:txBody>
      </p:sp>
    </p:spTree>
    <p:extLst>
      <p:ext uri="{BB962C8B-B14F-4D97-AF65-F5344CB8AC3E}">
        <p14:creationId xmlns:p14="http://schemas.microsoft.com/office/powerpoint/2010/main" val="314855042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537683711"/>
              </p:ext>
            </p:extLst>
          </p:nvPr>
        </p:nvGraphicFramePr>
        <p:xfrm>
          <a:off x="2031471" y="720372"/>
          <a:ext cx="8125883" cy="54172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04868752"/>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i="1" smtClean="0"/>
              <a:t>Economic Factor Analysis</a:t>
            </a:r>
            <a:endParaRPr lang="en-US" b="1" i="1"/>
          </a:p>
        </p:txBody>
      </p:sp>
      <p:sp>
        <p:nvSpPr>
          <p:cNvPr id="3" name="Content Placeholder 2"/>
          <p:cNvSpPr>
            <a:spLocks noGrp="1"/>
          </p:cNvSpPr>
          <p:nvPr>
            <p:ph idx="1"/>
          </p:nvPr>
        </p:nvSpPr>
        <p:spPr/>
        <p:txBody>
          <a:bodyPr/>
          <a:lstStyle/>
          <a:p>
            <a:r>
              <a:rPr lang="en-US" i="1">
                <a:effectLst/>
              </a:rPr>
              <a:t>Economic factors analysis. </a:t>
            </a:r>
            <a:r>
              <a:rPr lang="en-US">
                <a:effectLst/>
              </a:rPr>
              <a:t>Buckley and Casson (1981) </a:t>
            </a:r>
            <a:r>
              <a:rPr lang="en-US">
                <a:effectLst/>
              </a:rPr>
              <a:t>berteori bahwa </a:t>
            </a:r>
            <a:r>
              <a:rPr lang="en-US">
                <a:effectLst/>
              </a:rPr>
              <a:t>pilihan </a:t>
            </a:r>
            <a:r>
              <a:rPr lang="en-US" b="1" smtClean="0">
                <a:effectLst>
                  <a:outerShdw blurRad="38100" dist="38100" dir="2700000" algn="tl">
                    <a:srgbClr val="000000">
                      <a:alpha val="43137"/>
                    </a:srgbClr>
                  </a:outerShdw>
                </a:effectLst>
              </a:rPr>
              <a:t>entry-mod</a:t>
            </a:r>
            <a:r>
              <a:rPr lang="id-ID" b="1" smtClean="0">
                <a:effectLst>
                  <a:outerShdw blurRad="38100" dist="38100" dir="2700000" algn="tl">
                    <a:srgbClr val="000000">
                      <a:alpha val="43137"/>
                    </a:srgbClr>
                  </a:outerShdw>
                </a:effectLst>
              </a:rPr>
              <a:t>e</a:t>
            </a:r>
            <a:r>
              <a:rPr lang="en-US" smtClean="0">
                <a:effectLst/>
              </a:rPr>
              <a:t> </a:t>
            </a:r>
            <a:r>
              <a:rPr lang="en-US">
                <a:effectLst/>
              </a:rPr>
              <a:t>tergantung pada jumlah biaya tetap dan biaya variabel yang terkait dengan ekspor </a:t>
            </a:r>
            <a:r>
              <a:rPr lang="en-US">
                <a:effectLst/>
              </a:rPr>
              <a:t>maupun </a:t>
            </a:r>
            <a:r>
              <a:rPr lang="en-US" smtClean="0">
                <a:effectLst/>
              </a:rPr>
              <a:t>produksi</a:t>
            </a:r>
            <a:r>
              <a:rPr lang="id-ID" smtClean="0">
                <a:effectLst/>
              </a:rPr>
              <a:t> </a:t>
            </a:r>
            <a:r>
              <a:rPr lang="en-US" smtClean="0">
                <a:effectLst/>
              </a:rPr>
              <a:t>asing.</a:t>
            </a:r>
            <a:endParaRPr lang="id-ID" smtClean="0">
              <a:effectLst/>
            </a:endParaRPr>
          </a:p>
          <a:p>
            <a:r>
              <a:rPr lang="en-US" smtClean="0">
                <a:effectLst/>
              </a:rPr>
              <a:t>theorized </a:t>
            </a:r>
            <a:r>
              <a:rPr lang="en-US">
                <a:effectLst/>
              </a:rPr>
              <a:t>that the entry-mode choice depends on the amount of fixed cost and variable cost associated with exporting or foreign production.</a:t>
            </a:r>
            <a:endParaRPr lang="en-US"/>
          </a:p>
        </p:txBody>
      </p:sp>
    </p:spTree>
    <p:extLst>
      <p:ext uri="{BB962C8B-B14F-4D97-AF65-F5344CB8AC3E}">
        <p14:creationId xmlns:p14="http://schemas.microsoft.com/office/powerpoint/2010/main" val="223073189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i="1" smtClean="0"/>
              <a:t>Economic Factor Analysis</a:t>
            </a:r>
            <a:endParaRPr lang="en-US" b="1" i="1"/>
          </a:p>
        </p:txBody>
      </p:sp>
      <p:sp>
        <p:nvSpPr>
          <p:cNvPr id="3" name="Content Placeholder 2"/>
          <p:cNvSpPr>
            <a:spLocks noGrp="1"/>
          </p:cNvSpPr>
          <p:nvPr>
            <p:ph idx="1"/>
          </p:nvPr>
        </p:nvSpPr>
        <p:spPr>
          <a:xfrm>
            <a:off x="684211" y="2432746"/>
            <a:ext cx="9801891" cy="3615267"/>
          </a:xfrm>
        </p:spPr>
        <p:txBody>
          <a:bodyPr>
            <a:normAutofit fontScale="92500" lnSpcReduction="10000"/>
          </a:bodyPr>
          <a:lstStyle/>
          <a:p>
            <a:pPr>
              <a:buFont typeface="Courier New" panose="02070309020205020404" pitchFamily="49" charset="0"/>
              <a:buChar char="o"/>
            </a:pPr>
            <a:r>
              <a:rPr lang="en-US">
                <a:effectLst/>
              </a:rPr>
              <a:t>The additional fixed costs involved in increasing home production to cater for exports are small</a:t>
            </a:r>
            <a:r>
              <a:rPr lang="en-US">
                <a:effectLst/>
              </a:rPr>
              <a:t>. </a:t>
            </a:r>
            <a:endParaRPr lang="id-ID" smtClean="0">
              <a:effectLst/>
            </a:endParaRPr>
          </a:p>
          <a:p>
            <a:pPr>
              <a:buFont typeface="Courier New" panose="02070309020205020404" pitchFamily="49" charset="0"/>
              <a:buChar char="o"/>
            </a:pPr>
            <a:r>
              <a:rPr lang="en-US" smtClean="0">
                <a:effectLst/>
              </a:rPr>
              <a:t>However</a:t>
            </a:r>
            <a:r>
              <a:rPr lang="en-US">
                <a:effectLst/>
              </a:rPr>
              <a:t>, variable costs, including transportation costs and tariffs, will be high. Foreign production, by contrast, involves much larger fixed costs as it requires the acquisition of new production and distribution assets abroad</a:t>
            </a:r>
            <a:r>
              <a:rPr lang="en-US">
                <a:effectLst/>
              </a:rPr>
              <a:t>. </a:t>
            </a:r>
            <a:endParaRPr lang="id-ID" smtClean="0">
              <a:effectLst/>
            </a:endParaRPr>
          </a:p>
          <a:p>
            <a:pPr>
              <a:buFont typeface="Courier New" panose="02070309020205020404" pitchFamily="49" charset="0"/>
              <a:buChar char="o"/>
            </a:pPr>
            <a:r>
              <a:rPr lang="en-US" smtClean="0">
                <a:effectLst/>
              </a:rPr>
              <a:t>Variable </a:t>
            </a:r>
            <a:r>
              <a:rPr lang="en-US">
                <a:effectLst/>
              </a:rPr>
              <a:t>costs, however, will be lower than for exporting because transportation and tariff costs are avoided</a:t>
            </a:r>
            <a:r>
              <a:rPr lang="en-US">
                <a:effectLst/>
              </a:rPr>
              <a:t>. </a:t>
            </a:r>
            <a:endParaRPr lang="id-ID" smtClean="0">
              <a:effectLst/>
            </a:endParaRPr>
          </a:p>
          <a:p>
            <a:pPr>
              <a:buFont typeface="Courier New" panose="02070309020205020404" pitchFamily="49" charset="0"/>
              <a:buChar char="o"/>
            </a:pPr>
            <a:r>
              <a:rPr lang="en-US" smtClean="0">
                <a:effectLst/>
              </a:rPr>
              <a:t>In </a:t>
            </a:r>
            <a:r>
              <a:rPr lang="en-US">
                <a:effectLst/>
              </a:rPr>
              <a:t>these circumstances the most profitable mode will be determined by the level of </a:t>
            </a:r>
            <a:r>
              <a:rPr lang="en-US">
                <a:effectLst/>
              </a:rPr>
              <a:t>demand</a:t>
            </a:r>
            <a:r>
              <a:rPr lang="en-US" smtClean="0">
                <a:effectLst/>
              </a:rPr>
              <a:t>.</a:t>
            </a:r>
            <a:endParaRPr lang="en-US"/>
          </a:p>
        </p:txBody>
      </p:sp>
    </p:spTree>
    <p:extLst>
      <p:ext uri="{BB962C8B-B14F-4D97-AF65-F5344CB8AC3E}">
        <p14:creationId xmlns:p14="http://schemas.microsoft.com/office/powerpoint/2010/main" val="3233009864"/>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i="1" smtClean="0"/>
              <a:t>Transaction Cost Analysis (TCA)</a:t>
            </a:r>
            <a:endParaRPr lang="en-US" b="1" i="1"/>
          </a:p>
        </p:txBody>
      </p:sp>
      <p:sp>
        <p:nvSpPr>
          <p:cNvPr id="3" name="Content Placeholder 2"/>
          <p:cNvSpPr>
            <a:spLocks noGrp="1"/>
          </p:cNvSpPr>
          <p:nvPr>
            <p:ph idx="1"/>
          </p:nvPr>
        </p:nvSpPr>
        <p:spPr/>
        <p:txBody>
          <a:bodyPr>
            <a:normAutofit fontScale="85000" lnSpcReduction="20000"/>
          </a:bodyPr>
          <a:lstStyle/>
          <a:p>
            <a:pPr lvl="0"/>
            <a:r>
              <a:rPr lang="en-US" i="1">
                <a:effectLst/>
              </a:rPr>
              <a:t>Transaction cost analysis (TCA). </a:t>
            </a:r>
            <a:r>
              <a:rPr lang="en-US">
                <a:effectLst/>
              </a:rPr>
              <a:t>The dominant theory used to explain an MNE's entry-mode choice is transaction cost theory, which was proposed by Anderson and Gatignon (1986). </a:t>
            </a:r>
            <a:endParaRPr lang="id-ID" smtClean="0">
              <a:effectLst/>
            </a:endParaRPr>
          </a:p>
          <a:p>
            <a:pPr lvl="0"/>
            <a:r>
              <a:rPr lang="en-US" smtClean="0">
                <a:effectLst/>
              </a:rPr>
              <a:t>The </a:t>
            </a:r>
            <a:r>
              <a:rPr lang="en-US">
                <a:effectLst/>
              </a:rPr>
              <a:t>theory is based on transaction cost economics. Under </a:t>
            </a:r>
            <a:r>
              <a:rPr lang="en-US" smtClean="0">
                <a:effectLst/>
              </a:rPr>
              <a:t>the</a:t>
            </a:r>
            <a:r>
              <a:rPr lang="id-ID" smtClean="0">
                <a:effectLst/>
              </a:rPr>
              <a:t> </a:t>
            </a:r>
            <a:r>
              <a:rPr lang="en-US" smtClean="0">
                <a:effectLst/>
              </a:rPr>
              <a:t>hypothesis </a:t>
            </a:r>
            <a:r>
              <a:rPr lang="en-US">
                <a:effectLst/>
              </a:rPr>
              <a:t>that organizational structure and design are determined by minimizing transaction cost, they concluded that MNEs choose a specific mode of market entry which maximizes the long term risk-adjusted efficiency. </a:t>
            </a:r>
            <a:endParaRPr lang="id-ID" smtClean="0">
              <a:effectLst/>
            </a:endParaRPr>
          </a:p>
          <a:p>
            <a:pPr lvl="0"/>
            <a:r>
              <a:rPr lang="en-US" smtClean="0">
                <a:effectLst/>
              </a:rPr>
              <a:t>The </a:t>
            </a:r>
            <a:r>
              <a:rPr lang="en-US">
                <a:effectLst/>
              </a:rPr>
              <a:t>choice depends on four constructs that determine the optimal degree of control: transaction-specific asset, external uncertainty, internal uncertainty and free-riding potential. Entry modes are assessed by the level of control.</a:t>
            </a:r>
            <a:endParaRPr lang="en-US"/>
          </a:p>
        </p:txBody>
      </p:sp>
    </p:spTree>
    <p:extLst>
      <p:ext uri="{BB962C8B-B14F-4D97-AF65-F5344CB8AC3E}">
        <p14:creationId xmlns:p14="http://schemas.microsoft.com/office/powerpoint/2010/main" val="4135294934"/>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i="1" smtClean="0"/>
              <a:t>The OLI Model</a:t>
            </a:r>
            <a:endParaRPr lang="en-US" b="1" i="1"/>
          </a:p>
        </p:txBody>
      </p:sp>
      <p:sp>
        <p:nvSpPr>
          <p:cNvPr id="3" name="Content Placeholder 2"/>
          <p:cNvSpPr>
            <a:spLocks noGrp="1"/>
          </p:cNvSpPr>
          <p:nvPr>
            <p:ph idx="1"/>
          </p:nvPr>
        </p:nvSpPr>
        <p:spPr>
          <a:xfrm>
            <a:off x="684212" y="2432746"/>
            <a:ext cx="9851860" cy="3615267"/>
          </a:xfrm>
        </p:spPr>
        <p:txBody>
          <a:bodyPr>
            <a:normAutofit fontScale="92500" lnSpcReduction="10000"/>
          </a:bodyPr>
          <a:lstStyle/>
          <a:p>
            <a:r>
              <a:rPr lang="en-US" i="1">
                <a:effectLst/>
              </a:rPr>
              <a:t>The OLI model. </a:t>
            </a:r>
            <a:r>
              <a:rPr lang="en-US">
                <a:effectLst/>
              </a:rPr>
              <a:t>The Ownership, Location and Internalization (OLI) theory was introduced by Dunning (1977). The OLI theory stated that entry mode decisions are determined by the composition of three sets of advantages as perceived by enterprises: (a) ownership advantages (that is advantages that are specific to the nature and the nationality of the owner), (b) internalization advantages (that is advantages arising from transferring ownership advantages across national boundaries within the own organization), and (c) location advantages (arising from the fact that different locations feature different resources, institutions and regulations affecting the revenue and the cost of production). </a:t>
            </a:r>
            <a:endParaRPr lang="en-US"/>
          </a:p>
        </p:txBody>
      </p:sp>
    </p:spTree>
    <p:extLst>
      <p:ext uri="{BB962C8B-B14F-4D97-AF65-F5344CB8AC3E}">
        <p14:creationId xmlns:p14="http://schemas.microsoft.com/office/powerpoint/2010/main" val="3163757863"/>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i="1" smtClean="0"/>
              <a:t>Behavioral Theory</a:t>
            </a:r>
            <a:endParaRPr lang="en-US" b="1" i="1"/>
          </a:p>
        </p:txBody>
      </p:sp>
      <p:sp>
        <p:nvSpPr>
          <p:cNvPr id="3" name="Content Placeholder 2"/>
          <p:cNvSpPr>
            <a:spLocks noGrp="1"/>
          </p:cNvSpPr>
          <p:nvPr>
            <p:ph idx="1"/>
          </p:nvPr>
        </p:nvSpPr>
        <p:spPr/>
        <p:txBody>
          <a:bodyPr/>
          <a:lstStyle/>
          <a:p>
            <a:r>
              <a:rPr lang="en-US" i="1">
                <a:effectLst/>
              </a:rPr>
              <a:t>Behavioural theory. </a:t>
            </a:r>
            <a:r>
              <a:rPr lang="en-US">
                <a:effectLst/>
              </a:rPr>
              <a:t>The Uppsala School (Cavusgil, 1984; Johanson and Vahlne, 1990; Johanson and Wiedersheim-Paul, 1975) thought that the entry-mode choice depends on the enterprises' experience in international markets. They thought that enterprises will choose a gradually developed stage to avoid uncertainty and reduce the operation risk. </a:t>
            </a:r>
            <a:endParaRPr lang="en-US"/>
          </a:p>
        </p:txBody>
      </p:sp>
    </p:spTree>
    <p:extLst>
      <p:ext uri="{BB962C8B-B14F-4D97-AF65-F5344CB8AC3E}">
        <p14:creationId xmlns:p14="http://schemas.microsoft.com/office/powerpoint/2010/main" val="3805091729"/>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smtClean="0"/>
              <a:t>LOCATION PATTERN AND DETERMINANT</a:t>
            </a:r>
            <a:endParaRPr lang="en-US"/>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625695643"/>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smtClean="0"/>
              <a:t>Vernon argue that:</a:t>
            </a:r>
            <a:endParaRPr lang="en-US"/>
          </a:p>
        </p:txBody>
      </p:sp>
      <p:sp>
        <p:nvSpPr>
          <p:cNvPr id="5" name="Content Placeholder 4"/>
          <p:cNvSpPr>
            <a:spLocks noGrp="1"/>
          </p:cNvSpPr>
          <p:nvPr>
            <p:ph idx="1"/>
          </p:nvPr>
        </p:nvSpPr>
        <p:spPr/>
        <p:txBody>
          <a:bodyPr>
            <a:normAutofit fontScale="92500" lnSpcReduction="10000"/>
          </a:bodyPr>
          <a:lstStyle/>
          <a:p>
            <a:pPr marL="0" indent="0">
              <a:buNone/>
            </a:pPr>
            <a:r>
              <a:rPr lang="en-US" i="1" smtClean="0">
                <a:effectLst/>
              </a:rPr>
              <a:t>The location of most units of a multinational network, however, is reasonably compatible with their functions. </a:t>
            </a:r>
            <a:endParaRPr lang="id-ID" i="1" smtClean="0">
              <a:effectLst/>
            </a:endParaRPr>
          </a:p>
          <a:p>
            <a:pPr marL="0" indent="0">
              <a:buNone/>
            </a:pPr>
            <a:r>
              <a:rPr lang="en-US" i="1" smtClean="0">
                <a:effectLst/>
              </a:rPr>
              <a:t>Some are located as a result of straight forward </a:t>
            </a:r>
            <a:r>
              <a:rPr lang="en-US" b="1" i="1" smtClean="0">
                <a:effectLst/>
              </a:rPr>
              <a:t>least-cost calculations</a:t>
            </a:r>
            <a:r>
              <a:rPr lang="en-US" i="1" smtClean="0">
                <a:effectLst/>
              </a:rPr>
              <a:t>, </a:t>
            </a:r>
            <a:r>
              <a:rPr lang="en-US" b="1" i="1" smtClean="0">
                <a:effectLst/>
              </a:rPr>
              <a:t>aimed at minimizing the delivered cost of a product or service to a given market</a:t>
            </a:r>
            <a:r>
              <a:rPr lang="en-US" i="1" smtClean="0">
                <a:effectLst/>
              </a:rPr>
              <a:t>, or </a:t>
            </a:r>
            <a:r>
              <a:rPr lang="en-US" b="1" i="1" smtClean="0">
                <a:effectLst/>
              </a:rPr>
              <a:t>the cost and quality of after-sale service in that market</a:t>
            </a:r>
            <a:r>
              <a:rPr lang="en-US" i="1" smtClean="0">
                <a:effectLst/>
              </a:rPr>
              <a:t>. </a:t>
            </a:r>
            <a:endParaRPr lang="id-ID" i="1" smtClean="0">
              <a:effectLst/>
            </a:endParaRPr>
          </a:p>
          <a:p>
            <a:pPr marL="0" indent="0">
              <a:buNone/>
            </a:pPr>
            <a:r>
              <a:rPr lang="en-US" i="1" smtClean="0">
                <a:effectLst/>
              </a:rPr>
              <a:t>In other cases, a subsidiary may be established in a particular location in order to take advantage of </a:t>
            </a:r>
            <a:r>
              <a:rPr lang="en-US" sz="2600" b="1" i="1" smtClean="0">
                <a:effectLst/>
              </a:rPr>
              <a:t>low-cost inputs </a:t>
            </a:r>
            <a:r>
              <a:rPr lang="en-US" i="1" smtClean="0">
                <a:effectLst/>
              </a:rPr>
              <a:t>such as labour or raw materials or </a:t>
            </a:r>
            <a:r>
              <a:rPr lang="en-US" sz="2600" b="1" i="1" smtClean="0">
                <a:effectLst/>
              </a:rPr>
              <a:t>unique inputs </a:t>
            </a:r>
            <a:r>
              <a:rPr lang="en-US" i="1" smtClean="0">
                <a:effectLst/>
              </a:rPr>
              <a:t>such as technology.</a:t>
            </a:r>
            <a:endParaRPr lang="en-US"/>
          </a:p>
        </p:txBody>
      </p:sp>
    </p:spTree>
    <p:extLst>
      <p:ext uri="{BB962C8B-B14F-4D97-AF65-F5344CB8AC3E}">
        <p14:creationId xmlns:p14="http://schemas.microsoft.com/office/powerpoint/2010/main" val="636668995"/>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b="1" i="1" smtClean="0"/>
              <a:t>Location Selection</a:t>
            </a:r>
            <a:endParaRPr lang="en-US" b="1" i="1"/>
          </a:p>
        </p:txBody>
      </p:sp>
      <p:sp>
        <p:nvSpPr>
          <p:cNvPr id="5" name="Content Placeholder 4"/>
          <p:cNvSpPr>
            <a:spLocks noGrp="1"/>
          </p:cNvSpPr>
          <p:nvPr>
            <p:ph idx="1"/>
          </p:nvPr>
        </p:nvSpPr>
        <p:spPr/>
        <p:txBody>
          <a:bodyPr/>
          <a:lstStyle/>
          <a:p>
            <a:pPr marL="0" indent="0">
              <a:buNone/>
            </a:pPr>
            <a:r>
              <a:rPr lang="id-ID">
                <a:effectLst/>
              </a:rPr>
              <a:t>T</a:t>
            </a:r>
            <a:r>
              <a:rPr lang="en-US" smtClean="0">
                <a:effectLst/>
              </a:rPr>
              <a:t>he </a:t>
            </a:r>
            <a:r>
              <a:rPr lang="en-US">
                <a:effectLst/>
              </a:rPr>
              <a:t>location selection can be summarized in four </a:t>
            </a:r>
            <a:r>
              <a:rPr lang="en-US" smtClean="0">
                <a:effectLst/>
              </a:rPr>
              <a:t>ways</a:t>
            </a:r>
            <a:r>
              <a:rPr lang="id-ID" smtClean="0">
                <a:effectLst/>
              </a:rPr>
              <a:t>: </a:t>
            </a:r>
          </a:p>
          <a:p>
            <a:pPr lvl="1"/>
            <a:r>
              <a:rPr lang="en-US" smtClean="0">
                <a:effectLst/>
              </a:rPr>
              <a:t>market </a:t>
            </a:r>
            <a:r>
              <a:rPr lang="en-US">
                <a:effectLst/>
              </a:rPr>
              <a:t>seeker, </a:t>
            </a:r>
            <a:endParaRPr lang="id-ID" smtClean="0">
              <a:effectLst/>
            </a:endParaRPr>
          </a:p>
          <a:p>
            <a:pPr lvl="1"/>
            <a:r>
              <a:rPr lang="en-US" smtClean="0">
                <a:effectLst/>
              </a:rPr>
              <a:t>resource </a:t>
            </a:r>
            <a:r>
              <a:rPr lang="en-US">
                <a:effectLst/>
              </a:rPr>
              <a:t>seeker, </a:t>
            </a:r>
            <a:endParaRPr lang="id-ID" smtClean="0">
              <a:effectLst/>
            </a:endParaRPr>
          </a:p>
          <a:p>
            <a:pPr lvl="1"/>
            <a:r>
              <a:rPr lang="en-US" smtClean="0">
                <a:effectLst/>
              </a:rPr>
              <a:t>production-efficiency seeker</a:t>
            </a:r>
            <a:r>
              <a:rPr lang="id-ID" smtClean="0">
                <a:effectLst/>
              </a:rPr>
              <a:t>,</a:t>
            </a:r>
            <a:r>
              <a:rPr lang="en-US" smtClean="0">
                <a:effectLst/>
              </a:rPr>
              <a:t> </a:t>
            </a:r>
            <a:r>
              <a:rPr lang="en-US">
                <a:effectLst/>
              </a:rPr>
              <a:t>and </a:t>
            </a:r>
            <a:endParaRPr lang="id-ID" smtClean="0">
              <a:effectLst/>
            </a:endParaRPr>
          </a:p>
          <a:p>
            <a:pPr lvl="1"/>
            <a:r>
              <a:rPr lang="en-US" smtClean="0">
                <a:effectLst/>
              </a:rPr>
              <a:t>technology </a:t>
            </a:r>
            <a:r>
              <a:rPr lang="en-US">
                <a:effectLst/>
              </a:rPr>
              <a:t>or strategic-asset seeker</a:t>
            </a:r>
            <a:endParaRPr lang="en-US"/>
          </a:p>
        </p:txBody>
      </p:sp>
    </p:spTree>
    <p:extLst>
      <p:ext uri="{BB962C8B-B14F-4D97-AF65-F5344CB8AC3E}">
        <p14:creationId xmlns:p14="http://schemas.microsoft.com/office/powerpoint/2010/main" val="4174723422"/>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i="1" smtClean="0"/>
              <a:t>Market Seeker</a:t>
            </a:r>
            <a:endParaRPr lang="en-US" b="1" i="1"/>
          </a:p>
        </p:txBody>
      </p:sp>
      <p:sp>
        <p:nvSpPr>
          <p:cNvPr id="3" name="Content Placeholder 2"/>
          <p:cNvSpPr>
            <a:spLocks noGrp="1"/>
          </p:cNvSpPr>
          <p:nvPr>
            <p:ph idx="1"/>
          </p:nvPr>
        </p:nvSpPr>
        <p:spPr/>
        <p:txBody>
          <a:bodyPr/>
          <a:lstStyle/>
          <a:p>
            <a:r>
              <a:rPr lang="en-US" i="1">
                <a:effectLst/>
              </a:rPr>
              <a:t>Market seeker. </a:t>
            </a:r>
            <a:r>
              <a:rPr lang="en-US">
                <a:effectLst/>
              </a:rPr>
              <a:t>In virtually all cases, a necessary condition to establish a scale economy is that the market demand to be served is (or is expected to be) large enough for establishing an economic-sized plant.</a:t>
            </a:r>
            <a:endParaRPr lang="en-US"/>
          </a:p>
        </p:txBody>
      </p:sp>
    </p:spTree>
    <p:extLst>
      <p:ext uri="{BB962C8B-B14F-4D97-AF65-F5344CB8AC3E}">
        <p14:creationId xmlns:p14="http://schemas.microsoft.com/office/powerpoint/2010/main" val="3767829523"/>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Slice HD-RCD">
      <a:dk1>
        <a:sysClr val="windowText" lastClr="000000"/>
      </a:dk1>
      <a:lt1>
        <a:sysClr val="window" lastClr="FFFFFF"/>
      </a:lt1>
      <a:dk2>
        <a:srgbClr val="AD2E03"/>
      </a:dk2>
      <a:lt2>
        <a:srgbClr val="D75626"/>
      </a:lt2>
      <a:accent1>
        <a:srgbClr val="760603"/>
      </a:accent1>
      <a:accent2>
        <a:srgbClr val="FA9C1F"/>
      </a:accent2>
      <a:accent3>
        <a:srgbClr val="D9BB55"/>
      </a:accent3>
      <a:accent4>
        <a:srgbClr val="829551"/>
      </a:accent4>
      <a:accent5>
        <a:srgbClr val="58A28B"/>
      </a:accent5>
      <a:accent6>
        <a:srgbClr val="426480"/>
      </a:accent6>
      <a:hlink>
        <a:srgbClr val="460402"/>
      </a:hlink>
      <a:folHlink>
        <a:srgbClr val="991111"/>
      </a:folHlink>
    </a:clrScheme>
    <a:fontScheme name="Slice HD-RCD">
      <a:majorFont>
        <a:latin typeface="Century Gothic" panose="020B0502020202020204"/>
        <a:ea typeface=""/>
        <a:cs typeface=""/>
      </a:majorFont>
      <a:minorFont>
        <a:latin typeface="Century Gothic" panose="020B0502020202020204"/>
        <a:ea typeface=""/>
        <a:cs typeface=""/>
      </a:minorFont>
    </a:fontScheme>
    <a:fmtScheme name="Slice HD-RCD">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42000"/>
                <a:satMod val="200000"/>
                <a:lumMod val="118000"/>
              </a:schemeClr>
            </a:gs>
            <a:gs pos="100000">
              <a:schemeClr val="phClr">
                <a:shade val="94000"/>
                <a:hueMod val="22000"/>
                <a:satMod val="220000"/>
                <a:lumMod val="6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Theme1" id="{1036D385-ACE2-4C0C-9223-4B158470AC31}" vid="{51AFB5B7-3148-4D90-AFA5-9DB25C475F1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49</TotalTime>
  <Words>839</Words>
  <Application>Microsoft Office PowerPoint</Application>
  <PresentationFormat>Custom</PresentationFormat>
  <Paragraphs>46</Paragraphs>
  <Slides>14</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Century Gothic</vt:lpstr>
      <vt:lpstr>Courier New</vt:lpstr>
      <vt:lpstr>Lucida Grande</vt:lpstr>
      <vt:lpstr>Trebuchet MS</vt:lpstr>
      <vt:lpstr>Theme1</vt:lpstr>
      <vt:lpstr>GREE Case Study: China Goes Abroad Too</vt:lpstr>
      <vt:lpstr>Choice of Entry Mode</vt:lpstr>
      <vt:lpstr>Definition of foreign market entry mode</vt:lpstr>
      <vt:lpstr>Theories</vt:lpstr>
      <vt:lpstr>PowerPoint Presentation</vt:lpstr>
      <vt:lpstr>Economic Factor Analysis</vt:lpstr>
      <vt:lpstr>Economic Factor Analysis</vt:lpstr>
      <vt:lpstr>Transaction Cost Analysis (TCA)</vt:lpstr>
      <vt:lpstr>The OLI Model</vt:lpstr>
      <vt:lpstr>Behavioral Theory</vt:lpstr>
      <vt:lpstr>LOCATION PATTERN AND DETERMINANT</vt:lpstr>
      <vt:lpstr>Vernon argue that:</vt:lpstr>
      <vt:lpstr>Location Selection</vt:lpstr>
      <vt:lpstr>Market Seeker</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 Case Study: China Goes Abroad Too</dc:title>
  <dc:creator>user</dc:creator>
  <cp:lastModifiedBy>user</cp:lastModifiedBy>
  <cp:revision>8</cp:revision>
  <dcterms:created xsi:type="dcterms:W3CDTF">2013-06-03T17:37:42Z</dcterms:created>
  <dcterms:modified xsi:type="dcterms:W3CDTF">2013-06-03T22:54:08Z</dcterms:modified>
</cp:coreProperties>
</file>