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47"/>
  </p:notesMasterIdLst>
  <p:sldIdLst>
    <p:sldId id="336" r:id="rId2"/>
    <p:sldId id="528" r:id="rId3"/>
    <p:sldId id="529" r:id="rId4"/>
    <p:sldId id="530" r:id="rId5"/>
    <p:sldId id="531" r:id="rId6"/>
    <p:sldId id="532" r:id="rId7"/>
    <p:sldId id="533" r:id="rId8"/>
    <p:sldId id="534" r:id="rId9"/>
    <p:sldId id="535" r:id="rId10"/>
    <p:sldId id="536" r:id="rId11"/>
    <p:sldId id="538" r:id="rId12"/>
    <p:sldId id="537" r:id="rId13"/>
    <p:sldId id="539" r:id="rId14"/>
    <p:sldId id="540" r:id="rId15"/>
    <p:sldId id="541" r:id="rId16"/>
    <p:sldId id="542" r:id="rId17"/>
    <p:sldId id="543" r:id="rId18"/>
    <p:sldId id="544" r:id="rId19"/>
    <p:sldId id="545" r:id="rId20"/>
    <p:sldId id="546" r:id="rId21"/>
    <p:sldId id="547" r:id="rId22"/>
    <p:sldId id="548" r:id="rId23"/>
    <p:sldId id="549" r:id="rId24"/>
    <p:sldId id="550" r:id="rId25"/>
    <p:sldId id="551" r:id="rId26"/>
    <p:sldId id="552" r:id="rId27"/>
    <p:sldId id="553" r:id="rId28"/>
    <p:sldId id="554" r:id="rId29"/>
    <p:sldId id="555" r:id="rId30"/>
    <p:sldId id="556" r:id="rId31"/>
    <p:sldId id="557" r:id="rId32"/>
    <p:sldId id="558" r:id="rId33"/>
    <p:sldId id="560" r:id="rId34"/>
    <p:sldId id="562" r:id="rId35"/>
    <p:sldId id="559" r:id="rId36"/>
    <p:sldId id="563" r:id="rId37"/>
    <p:sldId id="564" r:id="rId38"/>
    <p:sldId id="565" r:id="rId39"/>
    <p:sldId id="566" r:id="rId40"/>
    <p:sldId id="567" r:id="rId41"/>
    <p:sldId id="568" r:id="rId42"/>
    <p:sldId id="569" r:id="rId43"/>
    <p:sldId id="570" r:id="rId44"/>
    <p:sldId id="571" r:id="rId45"/>
    <p:sldId id="572" r:id="rId46"/>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7CC6"/>
    <a:srgbClr val="388B21"/>
    <a:srgbClr val="EAB200"/>
    <a:srgbClr val="FFFF00"/>
    <a:srgbClr val="FF6600"/>
    <a:srgbClr val="99CC00"/>
    <a:srgbClr val="CC0066"/>
    <a:srgbClr val="FFCC00"/>
    <a:srgbClr val="00FF00"/>
    <a:srgbClr val="94C3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82" autoAdjust="0"/>
    <p:restoredTop sz="93606" autoAdjust="0"/>
  </p:normalViewPr>
  <p:slideViewPr>
    <p:cSldViewPr>
      <p:cViewPr>
        <p:scale>
          <a:sx n="69" d="100"/>
          <a:sy n="69" d="100"/>
        </p:scale>
        <p:origin x="-72" y="-4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5/25/2016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9BB39D-BC73-4ABF-B39F-CA35DF5E8154}" type="slidenum">
              <a:rPr lang="en-AU" altLang="en-US"/>
              <a:pPr fontAlgn="base">
                <a:spcBef>
                  <a:spcPct val="0"/>
                </a:spcBef>
                <a:spcAft>
                  <a:spcPct val="0"/>
                </a:spcAft>
              </a:pPr>
              <a:t>2</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Berusaha semua orang mengenal</a:t>
            </a:r>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27</a:t>
            </a:fld>
            <a:endParaRPr lang="en-US" dirty="0"/>
          </a:p>
        </p:txBody>
      </p:sp>
    </p:spTree>
    <p:extLst>
      <p:ext uri="{BB962C8B-B14F-4D97-AF65-F5344CB8AC3E}">
        <p14:creationId xmlns:p14="http://schemas.microsoft.com/office/powerpoint/2010/main" val="1363562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smtClean="0">
              <a:solidFill>
                <a:schemeClr val="tx1"/>
              </a:solidFill>
              <a:latin typeface="+mn-lt"/>
              <a:ea typeface="+mn-ea"/>
              <a:cs typeface="+mn-cs"/>
            </a:endParaRPr>
          </a:p>
          <a:p>
            <a:r>
              <a:rPr lang="en-US" sz="1200" b="0" i="0" u="none" strike="noStrike" kern="1200" baseline="0" smtClean="0">
                <a:solidFill>
                  <a:schemeClr val="tx1"/>
                </a:solidFill>
                <a:latin typeface="+mn-lt"/>
                <a:ea typeface="+mn-ea"/>
                <a:cs typeface="+mn-cs"/>
              </a:rPr>
              <a:t>For example, diversity training is a great icebreaker for new teams and will help team members work well together as they get into the project. </a:t>
            </a:r>
            <a:endParaRPr lang="en-US"/>
          </a:p>
        </p:txBody>
      </p:sp>
      <p:sp>
        <p:nvSpPr>
          <p:cNvPr id="4" name="Slide Number Placeholder 3"/>
          <p:cNvSpPr>
            <a:spLocks noGrp="1"/>
          </p:cNvSpPr>
          <p:nvPr>
            <p:ph type="sldNum" sz="quarter" idx="10"/>
          </p:nvPr>
        </p:nvSpPr>
        <p:spPr/>
        <p:txBody>
          <a:bodyPr/>
          <a:lstStyle/>
          <a:p>
            <a:pPr>
              <a:defRPr/>
            </a:pPr>
            <a:fld id="{9B08833A-4298-42EB-83BE-55D04A8FCF49}" type="slidenum">
              <a:rPr lang="en-US" smtClean="0"/>
              <a:pPr>
                <a:defRPr/>
              </a:pPr>
              <a:t>28</a:t>
            </a:fld>
            <a:endParaRPr lang="en-US" dirty="0"/>
          </a:p>
        </p:txBody>
      </p:sp>
    </p:spTree>
    <p:extLst>
      <p:ext uri="{BB962C8B-B14F-4D97-AF65-F5344CB8AC3E}">
        <p14:creationId xmlns:p14="http://schemas.microsoft.com/office/powerpoint/2010/main" val="1363562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0"/>
            <a:ext cx="9905999" cy="15240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2400" b="0">
                <a:ln>
                  <a:noFill/>
                </a:ln>
                <a:solidFill>
                  <a:schemeClr val="tx1"/>
                </a:solidFill>
              </a:defRPr>
            </a:lvl1pPr>
            <a:lvl2pPr marL="735013" indent="-214313">
              <a:defRPr sz="2000" b="0">
                <a:ln>
                  <a:noFill/>
                </a:ln>
                <a:solidFill>
                  <a:schemeClr val="tx1"/>
                </a:solidFill>
              </a:defRPr>
            </a:lvl2pPr>
            <a:lvl3pPr marL="1023938" indent="-214313">
              <a:defRPr sz="2000" b="0">
                <a:ln>
                  <a:noFill/>
                </a:ln>
                <a:solidFill>
                  <a:schemeClr val="tx1"/>
                </a:solidFill>
              </a:defRPr>
            </a:lvl3pPr>
            <a:lvl4pPr marL="1198563" indent="-128588">
              <a:defRPr sz="1600" b="0">
                <a:ln>
                  <a:noFill/>
                </a:ln>
                <a:solidFill>
                  <a:schemeClr val="tx1"/>
                </a:solidFill>
              </a:defRPr>
            </a:lvl4pPr>
            <a:lvl5pPr>
              <a:defRPr sz="16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a:normAutofit/>
          </a:bodyPr>
          <a:lstStyle>
            <a:lvl1pPr>
              <a:defRPr sz="5400" b="1" cap="none" spc="0">
                <a:ln>
                  <a:noFill/>
                </a:ln>
                <a:solidFill>
                  <a:srgbClr val="FFFF00"/>
                </a:solidFill>
                <a:effectLst>
                  <a:outerShdw blurRad="165100" dist="127000" dir="2700000" algn="tl" rotWithShape="0">
                    <a:prstClr val="black">
                      <a:alpha val="89000"/>
                    </a:prstClr>
                  </a:outerShdw>
                </a:effectLst>
                <a:latin typeface="Gill Sans MT"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3716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2286001"/>
            <a:ext cx="9905999" cy="4114800"/>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txStyles>
    <p:titleStyle>
      <a:lvl1pPr algn="l" defTabSz="342900" rtl="0" eaLnBrk="1" latinLnBrk="0" hangingPunct="1">
        <a:spcBef>
          <a:spcPct val="0"/>
        </a:spcBef>
        <a:buNone/>
        <a:defRPr sz="4000" b="1" kern="1200" cap="all">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b="0" kern="1200" cap="none" spc="0" baseline="0">
          <a:ln w="18415" cmpd="sng">
            <a:solidFill>
              <a:srgbClr val="FFFFFF"/>
            </a:solidFill>
            <a:prstDash val="solid"/>
          </a:ln>
          <a:solidFill>
            <a:srgbClr val="FFFFFF"/>
          </a:solidFill>
          <a:effectLst>
            <a:outerShdw blurRad="114300" dist="76200" dir="2700000" algn="tl" rotWithShape="0">
              <a:prstClr val="black">
                <a:alpha val="87000"/>
              </a:prst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b="0" kern="1200" cap="none" spc="0" baseline="0">
          <a:ln w="18415" cmpd="sng">
            <a:solidFill>
              <a:srgbClr val="FFFFFF"/>
            </a:solidFill>
            <a:prstDash val="solid"/>
          </a:ln>
          <a:solidFill>
            <a:srgbClr val="FFFFFF"/>
          </a:solidFill>
          <a:effectLst>
            <a:outerShdw blurRad="114300" dist="76200" dir="2700000" algn="tl" rotWithShape="0">
              <a:prstClr val="black">
                <a:alpha val="87000"/>
              </a:prst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b="0" kern="1200" cap="none" spc="0" baseline="0">
          <a:ln w="18415" cmpd="sng">
            <a:solidFill>
              <a:srgbClr val="FFFFFF"/>
            </a:solidFill>
            <a:prstDash val="solid"/>
          </a:ln>
          <a:solidFill>
            <a:srgbClr val="FFFFFF"/>
          </a:solidFill>
          <a:effectLst>
            <a:outerShdw blurRad="114300" dist="76200" dir="2700000" algn="tl" rotWithShape="0">
              <a:prstClr val="black">
                <a:alpha val="87000"/>
              </a:prst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b="0" kern="1200" cap="none" spc="0" baseline="0">
          <a:ln w="18415" cmpd="sng">
            <a:solidFill>
              <a:srgbClr val="FFFFFF"/>
            </a:solidFill>
            <a:prstDash val="solid"/>
          </a:ln>
          <a:solidFill>
            <a:srgbClr val="FFFFFF"/>
          </a:solidFill>
          <a:effectLst>
            <a:outerShdw blurRad="114300" dist="76200" dir="2700000" algn="tl" rotWithShape="0">
              <a:prstClr val="black">
                <a:alpha val="87000"/>
              </a:prst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b="0" kern="1200" cap="none" spc="0" baseline="0">
          <a:ln w="18415" cmpd="sng">
            <a:solidFill>
              <a:srgbClr val="FFFFFF"/>
            </a:solidFill>
            <a:prstDash val="solid"/>
          </a:ln>
          <a:solidFill>
            <a:srgbClr val="FFFFFF"/>
          </a:solidFill>
          <a:effectLst>
            <a:outerShdw blurRad="114300" dist="76200" dir="2700000" algn="tl" rotWithShape="0">
              <a:prstClr val="black">
                <a:alpha val="87000"/>
              </a:prst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98936" y="1250732"/>
            <a:ext cx="4558864" cy="137160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Subtitle 11"/>
          <p:cNvSpPr>
            <a:spLocks noGrp="1"/>
          </p:cNvSpPr>
          <p:nvPr>
            <p:ph type="subTitle" idx="1"/>
          </p:nvPr>
        </p:nvSpPr>
        <p:spPr>
          <a:xfrm>
            <a:off x="1066800" y="1447800"/>
            <a:ext cx="8676223" cy="121008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a:t>
            </a:r>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10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id-I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Title 10"/>
          <p:cNvSpPr>
            <a:spLocks noGrp="1"/>
          </p:cNvSpPr>
          <p:nvPr>
            <p:ph type="ctrTitle"/>
          </p:nvPr>
        </p:nvSpPr>
        <p:spPr>
          <a:xfrm>
            <a:off x="990600" y="3276600"/>
            <a:ext cx="10439400" cy="1600200"/>
          </a:xfrm>
          <a:scene3d>
            <a:camera prst="orthographicFront"/>
            <a:lightRig rig="flat" dir="t">
              <a:rot lat="0" lon="0" rev="3000000"/>
            </a:lightRig>
          </a:scene3d>
          <a:sp3d prstMaterial="dkEdge">
            <a:bevelT/>
          </a:sp3d>
        </p:spPr>
        <p:txBody>
          <a:bodyPr anchor="t">
            <a:noAutofit/>
            <a:scene3d>
              <a:camera prst="orthographicFront"/>
              <a:lightRig rig="threePt" dir="t">
                <a:rot lat="0" lon="0" rev="3000000"/>
              </a:lightRig>
            </a:scene3d>
            <a:sp3d extrusionH="57150" prstMaterial="flat">
              <a:bevelT w="107950" h="88900"/>
              <a:contourClr>
                <a:schemeClr val="bg1">
                  <a:lumMod val="65000"/>
                </a:schemeClr>
              </a:contourClr>
            </a:sp3d>
          </a:bodyPr>
          <a:lstStyle/>
          <a:p>
            <a:pPr algn="l">
              <a:lnSpc>
                <a:spcPts val="7500"/>
              </a:lnSpc>
            </a:pPr>
            <a:r>
              <a:rPr lang="en-US" sz="8000"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Organizing The NPD Troops</a:t>
            </a:r>
            <a:br>
              <a:rPr lang="en-US" sz="8000"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br>
            <a:endParaRPr lang="id-ID" sz="13800" b="1" cap="none" dirty="0">
              <a:ln/>
              <a:solidFill>
                <a:srgbClr val="0070C0"/>
              </a:solidFill>
              <a:effectLst>
                <a:outerShdw blurRad="203200" dist="114300" dir="2700000" algn="tl" rotWithShape="0">
                  <a:prstClr val="black">
                    <a:alpha val="85000"/>
                  </a:prstClr>
                </a:outerShdw>
              </a:effectLst>
              <a:latin typeface="Ubiq Gothic Ultra SSi" pitchFamily="34" charset="0"/>
              <a:ea typeface="Hussar" pitchFamily="50" charset="0"/>
            </a:endParaRPr>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1500" fill="hold"/>
                                        <p:tgtEl>
                                          <p:spTgt spid="11"/>
                                        </p:tgtEl>
                                        <p:attrNameLst>
                                          <p:attrName>ppt_w</p:attrName>
                                        </p:attrNameLst>
                                      </p:cBhvr>
                                      <p:tavLst>
                                        <p:tav tm="0">
                                          <p:val>
                                            <p:fltVal val="0"/>
                                          </p:val>
                                        </p:tav>
                                        <p:tav tm="100000">
                                          <p:val>
                                            <p:strVal val="#ppt_w"/>
                                          </p:val>
                                        </p:tav>
                                      </p:tavLst>
                                    </p:anim>
                                    <p:anim calcmode="lin" valueType="num">
                                      <p:cBhvr>
                                        <p:cTn id="8" dur="1500" fill="hold"/>
                                        <p:tgtEl>
                                          <p:spTgt spid="11"/>
                                        </p:tgtEl>
                                        <p:attrNameLst>
                                          <p:attrName>ppt_h</p:attrName>
                                        </p:attrNameLst>
                                      </p:cBhvr>
                                      <p:tavLst>
                                        <p:tav tm="0">
                                          <p:val>
                                            <p:fltVal val="0"/>
                                          </p:val>
                                        </p:tav>
                                        <p:tav tm="100000">
                                          <p:val>
                                            <p:strVal val="#ppt_h"/>
                                          </p:val>
                                        </p:tav>
                                      </p:tavLst>
                                    </p:anim>
                                    <p:animEffect transition="in" filter="fade">
                                      <p:cBhvr>
                                        <p:cTn id="9"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066800" y="2057400"/>
            <a:ext cx="9829800" cy="357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marL="457200" indent="-457200">
              <a:buFont typeface="Wingdings" pitchFamily="2" charset="2"/>
              <a:buChar char="ü"/>
            </a:pPr>
            <a:r>
              <a:rPr lang="en-US" sz="3200" b="1" smtClean="0"/>
              <a:t>Mixing </a:t>
            </a:r>
            <a:r>
              <a:rPr lang="en-US" sz="3200" b="1"/>
              <a:t>the ingredients </a:t>
            </a:r>
            <a:r>
              <a:rPr lang="en-US" sz="3200"/>
              <a:t>for successful teamwork  </a:t>
            </a:r>
            <a:endParaRPr lang="en-US" sz="3200" smtClean="0"/>
          </a:p>
          <a:p>
            <a:pPr marL="457200" indent="-457200">
              <a:buFont typeface="Wingdings" pitchFamily="2" charset="2"/>
              <a:buChar char="ü"/>
            </a:pPr>
            <a:r>
              <a:rPr lang="en-US" sz="3200" b="1" smtClean="0"/>
              <a:t>Discovering</a:t>
            </a:r>
            <a:r>
              <a:rPr lang="en-US" sz="3200" smtClean="0"/>
              <a:t> </a:t>
            </a:r>
            <a:r>
              <a:rPr lang="en-US" sz="3200"/>
              <a:t>what sets NPD teams apart  </a:t>
            </a:r>
            <a:endParaRPr lang="en-US" sz="3200" smtClean="0"/>
          </a:p>
          <a:p>
            <a:pPr marL="457200" indent="-457200">
              <a:buFont typeface="Wingdings" pitchFamily="2" charset="2"/>
              <a:buChar char="ü"/>
            </a:pPr>
            <a:r>
              <a:rPr lang="en-US" sz="3200" b="1" smtClean="0"/>
              <a:t>Reviewing </a:t>
            </a:r>
            <a:r>
              <a:rPr lang="en-US" sz="3200"/>
              <a:t>the characteristics of good leaders and team members  </a:t>
            </a:r>
            <a:endParaRPr lang="en-US" sz="3200" smtClean="0"/>
          </a:p>
          <a:p>
            <a:pPr marL="457200" indent="-457200">
              <a:buFont typeface="Wingdings" pitchFamily="2" charset="2"/>
              <a:buChar char="ü"/>
            </a:pPr>
            <a:r>
              <a:rPr lang="en-US" sz="3200" b="1" smtClean="0"/>
              <a:t>Drafting </a:t>
            </a:r>
            <a:r>
              <a:rPr lang="en-US" sz="3200"/>
              <a:t>a successful cross-functional NPD team </a:t>
            </a:r>
          </a:p>
          <a:p>
            <a:pPr marL="457200" indent="-457200">
              <a:buFont typeface="Wingdings" pitchFamily="2" charset="2"/>
              <a:buChar char="ü"/>
            </a:pPr>
            <a:r>
              <a:rPr lang="en-US" sz="3200" b="1" smtClean="0"/>
              <a:t>Organizing </a:t>
            </a:r>
            <a:r>
              <a:rPr lang="en-US" sz="3200" b="1"/>
              <a:t>the teams </a:t>
            </a:r>
            <a:r>
              <a:rPr lang="en-US" sz="3200"/>
              <a:t>within the product development team</a:t>
            </a:r>
            <a:endParaRPr lang="en-US" altLang="en-US" sz="3200">
              <a:effectLst>
                <a:outerShdw blurRad="241300" dist="38100" dir="2700000" algn="tl" rotWithShape="0">
                  <a:prstClr val="black">
                    <a:alpha val="81000"/>
                  </a:prstClr>
                </a:outerShdw>
              </a:effectLst>
              <a:latin typeface="Arial" pitchFamily="34" charset="0"/>
            </a:endParaRPr>
          </a:p>
        </p:txBody>
      </p:sp>
      <p:sp>
        <p:nvSpPr>
          <p:cNvPr id="16385" name="Rectangle 2"/>
          <p:cNvSpPr>
            <a:spLocks noGrp="1" noChangeArrowheads="1"/>
          </p:cNvSpPr>
          <p:nvPr>
            <p:ph type="title"/>
          </p:nvPr>
        </p:nvSpPr>
        <p:spPr>
          <a:xfrm>
            <a:off x="914400" y="434975"/>
            <a:ext cx="10363200" cy="762000"/>
          </a:xfrm>
        </p:spPr>
        <p:txBody>
          <a:bodyPr anchorCtr="1"/>
          <a:lstStyle/>
          <a:p>
            <a:r>
              <a:rPr lang="en-US" altLang="en-US" smtClean="0">
                <a:solidFill>
                  <a:schemeClr val="accent5">
                    <a:lumMod val="40000"/>
                    <a:lumOff val="60000"/>
                  </a:schemeClr>
                </a:solidFill>
                <a:latin typeface="Arial" pitchFamily="34" charset="0"/>
                <a:cs typeface="Arial" pitchFamily="34" charset="0"/>
              </a:rPr>
              <a:t>Outline</a:t>
            </a:r>
          </a:p>
        </p:txBody>
      </p:sp>
      <p:grpSp>
        <p:nvGrpSpPr>
          <p:cNvPr id="5" name="Group 4"/>
          <p:cNvGrpSpPr/>
          <p:nvPr/>
        </p:nvGrpSpPr>
        <p:grpSpPr>
          <a:xfrm>
            <a:off x="3429000" y="320040"/>
            <a:ext cx="1463040" cy="1463040"/>
            <a:chOff x="3429000" y="320040"/>
            <a:chExt cx="1463040" cy="1463040"/>
          </a:xfrm>
          <a:solidFill>
            <a:srgbClr val="0070C0"/>
          </a:solidFill>
        </p:grpSpPr>
        <p:sp>
          <p:nvSpPr>
            <p:cNvPr id="4" name="Rounded Rectangle 3"/>
            <p:cNvSpPr/>
            <p:nvPr/>
          </p:nvSpPr>
          <p:spPr>
            <a:xfrm>
              <a:off x="3429000" y="320040"/>
              <a:ext cx="1463040" cy="1463040"/>
            </a:xfrm>
            <a:prstGeom prst="roundRect">
              <a:avLst>
                <a:gd name="adj" fmla="val 50000"/>
              </a:avLst>
            </a:prstGeom>
            <a:grpFill/>
            <a:ln>
              <a:solidFill>
                <a:srgbClr val="0070C0"/>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Oval 2"/>
            <p:cNvSpPr/>
            <p:nvPr/>
          </p:nvSpPr>
          <p:spPr>
            <a:xfrm>
              <a:off x="3976640" y="791954"/>
              <a:ext cx="182880" cy="182880"/>
            </a:xfrm>
            <a:prstGeom prst="ellipse">
              <a:avLst/>
            </a:prstGeom>
            <a:grpFill/>
            <a:ln>
              <a:solidFill>
                <a:srgbClr val="0070C0"/>
              </a:solidFill>
            </a:ln>
            <a:scene3d>
              <a:camera prst="orthographicFront"/>
              <a:lightRig rig="threePt" dir="t">
                <a:rot lat="0" lon="0" rev="5400000"/>
              </a:lightRig>
            </a:scene3d>
            <a:sp3d prstMaterial="dkEdge">
              <a:bevelT w="152400" h="4699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158207" y="1145839"/>
              <a:ext cx="182880" cy="182880"/>
            </a:xfrm>
            <a:prstGeom prst="ellipse">
              <a:avLst/>
            </a:prstGeom>
            <a:grpFill/>
            <a:ln>
              <a:solidFill>
                <a:srgbClr val="0070C0"/>
              </a:solidFill>
            </a:ln>
            <a:scene3d>
              <a:camera prst="orthographicFront"/>
              <a:lightRig rig="threePt" dir="t">
                <a:rot lat="0" lon="0" rev="5400000"/>
              </a:lightRig>
            </a:scene3d>
            <a:sp3d prstMaterial="dkEdge">
              <a:bevelT w="152400" h="698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892719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smtClean="0"/>
              <a:t>Intro</a:t>
            </a:r>
            <a:endParaRPr lang="en-US" sz="6600"/>
          </a:p>
        </p:txBody>
      </p:sp>
      <p:sp>
        <p:nvSpPr>
          <p:cNvPr id="3" name="Content Placeholder 2"/>
          <p:cNvSpPr>
            <a:spLocks noGrp="1"/>
          </p:cNvSpPr>
          <p:nvPr>
            <p:ph idx="1"/>
          </p:nvPr>
        </p:nvSpPr>
        <p:spPr/>
        <p:txBody>
          <a:bodyPr>
            <a:normAutofit lnSpcReduction="10000"/>
          </a:bodyPr>
          <a:lstStyle/>
          <a:p>
            <a:pPr algn="just"/>
            <a:r>
              <a:rPr lang="en-US" smtClean="0"/>
              <a:t>To </a:t>
            </a:r>
            <a:r>
              <a:rPr lang="en-US"/>
              <a:t>be successful at new product development, you need to gather skills, experiences, and insights from all over your organization. This isn’t like running a relay race, where people with all the same skills and training can achieve a common goal. No one functional area alone can accomplish the complex task of creating a new product and bringing it to market. </a:t>
            </a:r>
            <a:endParaRPr lang="en-US" smtClean="0"/>
          </a:p>
          <a:p>
            <a:pPr algn="just"/>
            <a:r>
              <a:rPr lang="en-US" smtClean="0"/>
              <a:t>In </a:t>
            </a:r>
            <a:r>
              <a:rPr lang="en-US"/>
              <a:t>this chapter, we show you how to assemble a cross-functional team — a team composed of members from different functional areas whose knowledge and expertise are needed in the new product development process. </a:t>
            </a:r>
            <a:endParaRPr lang="en-US" b="1"/>
          </a:p>
        </p:txBody>
      </p:sp>
    </p:spTree>
    <p:extLst>
      <p:ext uri="{BB962C8B-B14F-4D97-AF65-F5344CB8AC3E}">
        <p14:creationId xmlns:p14="http://schemas.microsoft.com/office/powerpoint/2010/main" val="6312853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0" smtClean="0"/>
              <a:t>What </a:t>
            </a:r>
            <a:r>
              <a:rPr lang="en-US" b="0"/>
              <a:t>Makes Teams Fly? </a:t>
            </a:r>
            <a:endParaRPr lang="en-US"/>
          </a:p>
        </p:txBody>
      </p:sp>
    </p:spTree>
    <p:extLst>
      <p:ext uri="{BB962C8B-B14F-4D97-AF65-F5344CB8AC3E}">
        <p14:creationId xmlns:p14="http://schemas.microsoft.com/office/powerpoint/2010/main" val="11659959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mtClean="0"/>
              <a:t>The characteristics that most everyone would include: </a:t>
            </a:r>
            <a:endParaRPr lang="en-US"/>
          </a:p>
        </p:txBody>
      </p:sp>
      <p:sp>
        <p:nvSpPr>
          <p:cNvPr id="4" name="Content Placeholder 3"/>
          <p:cNvSpPr>
            <a:spLocks noGrp="1"/>
          </p:cNvSpPr>
          <p:nvPr>
            <p:ph idx="1"/>
          </p:nvPr>
        </p:nvSpPr>
        <p:spPr/>
        <p:txBody>
          <a:bodyPr/>
          <a:lstStyle/>
          <a:p>
            <a:r>
              <a:rPr lang="en-US" b="1" smtClean="0"/>
              <a:t>The </a:t>
            </a:r>
            <a:r>
              <a:rPr lang="en-US" b="1"/>
              <a:t>team has shared goals and objectives </a:t>
            </a:r>
            <a:endParaRPr lang="en-US"/>
          </a:p>
          <a:p>
            <a:r>
              <a:rPr lang="en-US" b="1"/>
              <a:t>Team members have clear roles and work assignments </a:t>
            </a:r>
            <a:endParaRPr lang="en-US"/>
          </a:p>
          <a:p>
            <a:r>
              <a:rPr lang="en-US" b="1"/>
              <a:t>The team holds itself mutually accountable for the work of the whole team. </a:t>
            </a:r>
            <a:endParaRPr lang="en-US"/>
          </a:p>
          <a:p>
            <a:r>
              <a:rPr lang="en-US" b="1"/>
              <a:t>The team, not the individual, succeeds or fails. </a:t>
            </a:r>
            <a:endParaRPr lang="en-US"/>
          </a:p>
          <a:p>
            <a:r>
              <a:rPr lang="en-US" b="1"/>
              <a:t>The team has effective leadership. </a:t>
            </a:r>
            <a:endParaRPr lang="en-US"/>
          </a:p>
        </p:txBody>
      </p:sp>
    </p:spTree>
    <p:extLst>
      <p:ext uri="{BB962C8B-B14F-4D97-AF65-F5344CB8AC3E}">
        <p14:creationId xmlns:p14="http://schemas.microsoft.com/office/powerpoint/2010/main" val="20171468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mtClean="0"/>
              <a:t>The characteristics that most everyone would include: </a:t>
            </a:r>
            <a:endParaRPr lang="en-US"/>
          </a:p>
        </p:txBody>
      </p:sp>
      <p:sp>
        <p:nvSpPr>
          <p:cNvPr id="4" name="Content Placeholder 3"/>
          <p:cNvSpPr>
            <a:spLocks noGrp="1"/>
          </p:cNvSpPr>
          <p:nvPr>
            <p:ph idx="1"/>
          </p:nvPr>
        </p:nvSpPr>
        <p:spPr/>
        <p:txBody>
          <a:bodyPr>
            <a:normAutofit fontScale="62500" lnSpcReduction="20000"/>
          </a:bodyPr>
          <a:lstStyle/>
          <a:p>
            <a:r>
              <a:rPr lang="en-US" b="1">
                <a:effectLst/>
              </a:rPr>
              <a:t>The team has shared goals and objectives. </a:t>
            </a:r>
            <a:r>
              <a:rPr lang="en-US">
                <a:effectLst/>
              </a:rPr>
              <a:t>The team should have an explicit mission or vision, and its goals and objectives should be expressed so that all members can agree when they’ve reached an endpoint.</a:t>
            </a:r>
          </a:p>
          <a:p>
            <a:r>
              <a:rPr lang="en-US" b="1">
                <a:effectLst/>
              </a:rPr>
              <a:t>Team members have clear roles and work assignments. </a:t>
            </a:r>
            <a:r>
              <a:rPr lang="en-US">
                <a:effectLst/>
              </a:rPr>
              <a:t>For a team to work well together, its members need to make all the work assignments explicit. Most teams create a project plan that spells out deadlines to achieve both interim and end goals. Team members must agree on the role each team member will play and the specific tasks each team member is responsible for. </a:t>
            </a:r>
          </a:p>
          <a:p>
            <a:r>
              <a:rPr lang="en-US" b="1">
                <a:effectLst/>
              </a:rPr>
              <a:t>The team holds itself mutually accountable for the work of the whole team. </a:t>
            </a:r>
            <a:r>
              <a:rPr lang="en-US">
                <a:effectLst/>
              </a:rPr>
              <a:t>No member whose team is functioning well sits back and says, “I did my bit. Now it’s up to the others.” Good teamwork depends on a bal- ance of individual and mutual accountability, which may be expressed as both “How can I help?” and “I’m getting behind. Can you help?” </a:t>
            </a:r>
          </a:p>
          <a:p>
            <a:r>
              <a:rPr lang="en-US" b="1">
                <a:effectLst/>
              </a:rPr>
              <a:t>The team, not the individual, succeeds or fails. </a:t>
            </a:r>
            <a:r>
              <a:rPr lang="en-US">
                <a:effectLst/>
              </a:rPr>
              <a:t>If you need a team to accomplish your goal, you need to realize that your success is the team’s success, and the team’s is yours. All team members need to check their Lone Ranger masks at the door. </a:t>
            </a:r>
          </a:p>
          <a:p>
            <a:r>
              <a:rPr lang="en-US" b="1">
                <a:effectLst/>
              </a:rPr>
              <a:t>The team has effective leadership. </a:t>
            </a:r>
            <a:r>
              <a:rPr lang="en-US">
                <a:effectLst/>
              </a:rPr>
              <a:t>Cross-functional teams may have single leaders or shared leadership. In either case, the leaders keep an eye out to make sure that the team has a clear mission and goals, and that all team members have clear roles and work assignments. The </a:t>
            </a:r>
            <a:r>
              <a:rPr lang="en-US" smtClean="0">
                <a:effectLst/>
              </a:rPr>
              <a:t>leaders </a:t>
            </a:r>
            <a:r>
              <a:rPr lang="en-US">
                <a:effectLst/>
              </a:rPr>
              <a:t>are also responsible for the softer stuff: that the team members are in this together, working not as a collection of individuals, but as a real team</a:t>
            </a:r>
            <a:r>
              <a:rPr lang="en-US" smtClean="0">
                <a:effectLst/>
              </a:rPr>
              <a:t>.</a:t>
            </a:r>
            <a:endParaRPr lang="en-US">
              <a:effectLst/>
            </a:endParaRPr>
          </a:p>
        </p:txBody>
      </p:sp>
    </p:spTree>
    <p:extLst>
      <p:ext uri="{BB962C8B-B14F-4D97-AF65-F5344CB8AC3E}">
        <p14:creationId xmlns:p14="http://schemas.microsoft.com/office/powerpoint/2010/main" val="28100515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0" smtClean="0"/>
              <a:t>Understanding </a:t>
            </a:r>
            <a:r>
              <a:rPr lang="en-US" b="0"/>
              <a:t>Why Cross-Functional Teams Are Special </a:t>
            </a:r>
            <a:endParaRPr lang="en-US"/>
          </a:p>
        </p:txBody>
      </p:sp>
    </p:spTree>
    <p:extLst>
      <p:ext uri="{BB962C8B-B14F-4D97-AF65-F5344CB8AC3E}">
        <p14:creationId xmlns:p14="http://schemas.microsoft.com/office/powerpoint/2010/main" val="39522964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r>
              <a:rPr lang="en-US" smtClean="0"/>
              <a:t>Unlike </a:t>
            </a:r>
            <a:r>
              <a:rPr lang="en-US"/>
              <a:t>new product development teams, most business teams are made up of people with the same or similar roles in the company. Manufacturers work with other manufacturers, engineers huddle with other engineers, and so on. People from similar positions share a language and a common set of concerns. They’ve had similar experiences in their work and their education. </a:t>
            </a:r>
          </a:p>
        </p:txBody>
      </p:sp>
    </p:spTree>
    <p:extLst>
      <p:ext uri="{BB962C8B-B14F-4D97-AF65-F5344CB8AC3E}">
        <p14:creationId xmlns:p14="http://schemas.microsoft.com/office/powerpoint/2010/main" val="6024843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a:t/>
            </a:r>
            <a:br>
              <a:rPr lang="en-US" b="0"/>
            </a:br>
            <a:r>
              <a:rPr lang="en-US" b="0"/>
              <a:t>Cross-functional teams are different from most business teams in the follow- ing ways: </a:t>
            </a:r>
            <a:endParaRPr lang="en-US"/>
          </a:p>
        </p:txBody>
      </p:sp>
      <p:sp>
        <p:nvSpPr>
          <p:cNvPr id="3" name="Content Placeholder 2"/>
          <p:cNvSpPr>
            <a:spLocks noGrp="1"/>
          </p:cNvSpPr>
          <p:nvPr>
            <p:ph idx="1"/>
          </p:nvPr>
        </p:nvSpPr>
        <p:spPr>
          <a:xfrm>
            <a:off x="1141414" y="2819399"/>
            <a:ext cx="9905999" cy="3581401"/>
          </a:xfrm>
        </p:spPr>
        <p:txBody>
          <a:bodyPr>
            <a:normAutofit fontScale="92500"/>
          </a:bodyPr>
          <a:lstStyle/>
          <a:p>
            <a:r>
              <a:rPr lang="en-US" b="1" smtClean="0"/>
              <a:t>Team </a:t>
            </a:r>
            <a:r>
              <a:rPr lang="en-US" b="1"/>
              <a:t>members have different experiences, different expectations, and different ways of working that they consider “normal.” </a:t>
            </a:r>
            <a:endParaRPr lang="en-US"/>
          </a:p>
          <a:p>
            <a:r>
              <a:rPr lang="en-US" b="1"/>
              <a:t>The team must draw resources from many different “control centers” instead of being commissioned by a single manager. </a:t>
            </a:r>
            <a:endParaRPr lang="en-US"/>
          </a:p>
          <a:p>
            <a:r>
              <a:rPr lang="en-US" b="1"/>
              <a:t>The executives commission the NPD team to carry out the task of devel- oping a new product; upon completion of the task, most team mem- bers return to their former roles, and the team’s output may have </a:t>
            </a:r>
            <a:r>
              <a:rPr lang="en-US" b="1" smtClean="0"/>
              <a:t>little </a:t>
            </a:r>
            <a:r>
              <a:rPr lang="en-US" b="1"/>
              <a:t>effect on the members’ next jobs. </a:t>
            </a:r>
            <a:endParaRPr lang="en-US"/>
          </a:p>
        </p:txBody>
      </p:sp>
    </p:spTree>
    <p:extLst>
      <p:ext uri="{BB962C8B-B14F-4D97-AF65-F5344CB8AC3E}">
        <p14:creationId xmlns:p14="http://schemas.microsoft.com/office/powerpoint/2010/main" val="15235837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0" smtClean="0"/>
              <a:t>Leading </a:t>
            </a:r>
            <a:r>
              <a:rPr lang="en-US" b="0"/>
              <a:t>Cross-Functional Teams </a:t>
            </a:r>
            <a:endParaRPr lang="en-US"/>
          </a:p>
        </p:txBody>
      </p:sp>
    </p:spTree>
    <p:extLst>
      <p:ext uri="{BB962C8B-B14F-4D97-AF65-F5344CB8AC3E}">
        <p14:creationId xmlns:p14="http://schemas.microsoft.com/office/powerpoint/2010/main" val="13188521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pPr algn="just"/>
            <a:r>
              <a:rPr lang="en-US" smtClean="0"/>
              <a:t>Leading </a:t>
            </a:r>
            <a:r>
              <a:rPr lang="en-US"/>
              <a:t>a cross-functional new product development team requires a delicate balance of </a:t>
            </a:r>
            <a:r>
              <a:rPr lang="en-US" i="1"/>
              <a:t>traditional </a:t>
            </a:r>
            <a:r>
              <a:rPr lang="en-US"/>
              <a:t>leadership skills — setting direction, making decisions, evaluating the work of the team, and so on — and </a:t>
            </a:r>
            <a:r>
              <a:rPr lang="en-US" i="1"/>
              <a:t>facilitative </a:t>
            </a:r>
            <a:r>
              <a:rPr lang="en-US"/>
              <a:t>leadership skills — enabling the team members to set direction and make decisions collabora- tively, coaching and mentoring team members, and so on. In cross-functional teams, the facilitative skills are critically important because of the different backgrounds of the team members. </a:t>
            </a:r>
          </a:p>
        </p:txBody>
      </p:sp>
    </p:spTree>
    <p:extLst>
      <p:ext uri="{BB962C8B-B14F-4D97-AF65-F5344CB8AC3E}">
        <p14:creationId xmlns:p14="http://schemas.microsoft.com/office/powerpoint/2010/main" val="30174717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304800"/>
            <a:ext cx="11706225"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65491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The leader must have good political skills. Within this political sphere, the team leader’s job description includes the following: </a:t>
            </a:r>
          </a:p>
          <a:p>
            <a:pPr lvl="1"/>
            <a:r>
              <a:rPr lang="en-US" smtClean="0"/>
              <a:t>Negotiating </a:t>
            </a:r>
            <a:r>
              <a:rPr lang="en-US"/>
              <a:t>with forces outside the team to get resources  </a:t>
            </a:r>
            <a:endParaRPr lang="en-US" smtClean="0"/>
          </a:p>
          <a:p>
            <a:pPr lvl="1"/>
            <a:r>
              <a:rPr lang="en-US" smtClean="0"/>
              <a:t>Aligning </a:t>
            </a:r>
            <a:r>
              <a:rPr lang="en-US"/>
              <a:t>the team’s objectives with management’s objectives and </a:t>
            </a:r>
            <a:r>
              <a:rPr lang="en-US" smtClean="0"/>
              <a:t>business </a:t>
            </a:r>
            <a:r>
              <a:rPr lang="en-US"/>
              <a:t>strategy </a:t>
            </a:r>
          </a:p>
        </p:txBody>
      </p:sp>
    </p:spTree>
    <p:extLst>
      <p:ext uri="{BB962C8B-B14F-4D97-AF65-F5344CB8AC3E}">
        <p14:creationId xmlns:p14="http://schemas.microsoft.com/office/powerpoint/2010/main" val="5128635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mtClean="0"/>
              <a:t>The </a:t>
            </a:r>
            <a:r>
              <a:rPr lang="en-US"/>
              <a:t>good cross-functional team leader should possess healthy doses of the characteristics we list here. All good team leaders possess these same char- acteristics, but the special nature of cross-functional teams makes them even more important: </a:t>
            </a:r>
            <a:endParaRPr lang="en-US" smtClean="0"/>
          </a:p>
          <a:p>
            <a:pPr lvl="1"/>
            <a:r>
              <a:rPr lang="en-US" b="1" smtClean="0"/>
              <a:t>Team-oriented</a:t>
            </a:r>
            <a:r>
              <a:rPr lang="en-US" b="1"/>
              <a:t>: </a:t>
            </a:r>
            <a:endParaRPr lang="en-US"/>
          </a:p>
          <a:p>
            <a:pPr lvl="1"/>
            <a:r>
              <a:rPr lang="en-US" b="1"/>
              <a:t>Goal-oriented: </a:t>
            </a:r>
            <a:endParaRPr lang="en-US"/>
          </a:p>
          <a:p>
            <a:pPr lvl="1"/>
            <a:r>
              <a:rPr lang="en-US" b="1"/>
              <a:t>Nurturing: </a:t>
            </a:r>
            <a:endParaRPr lang="en-US"/>
          </a:p>
          <a:p>
            <a:pPr lvl="1"/>
            <a:r>
              <a:rPr lang="en-US" b="1"/>
              <a:t>A realist: </a:t>
            </a:r>
            <a:endParaRPr lang="en-US"/>
          </a:p>
          <a:p>
            <a:pPr lvl="1"/>
            <a:r>
              <a:rPr lang="en-US" b="1"/>
              <a:t>Willing to take responsibility: </a:t>
            </a:r>
            <a:endParaRPr lang="en-US"/>
          </a:p>
        </p:txBody>
      </p:sp>
    </p:spTree>
    <p:extLst>
      <p:ext uri="{BB962C8B-B14F-4D97-AF65-F5344CB8AC3E}">
        <p14:creationId xmlns:p14="http://schemas.microsoft.com/office/powerpoint/2010/main" val="2872473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0" smtClean="0"/>
              <a:t>Taking </a:t>
            </a:r>
            <a:r>
              <a:rPr lang="en-US" b="0"/>
              <a:t>the “Cross” Out of Cross-Functional Teams </a:t>
            </a:r>
            <a:endParaRPr lang="en-US"/>
          </a:p>
        </p:txBody>
      </p:sp>
    </p:spTree>
    <p:extLst>
      <p:ext uri="{BB962C8B-B14F-4D97-AF65-F5344CB8AC3E}">
        <p14:creationId xmlns:p14="http://schemas.microsoft.com/office/powerpoint/2010/main" val="6005424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r>
              <a:rPr lang="en-US" smtClean="0"/>
              <a:t>Cross-functional </a:t>
            </a:r>
            <a:r>
              <a:rPr lang="en-US"/>
              <a:t>team leaders need to possess the characteristics of good team leaders; we list those characteristics in the previous section. Companies that are committed to NPD success develop such team leaders. They also work at developing employees who will be great team members. </a:t>
            </a:r>
          </a:p>
        </p:txBody>
      </p:sp>
    </p:spTree>
    <p:extLst>
      <p:ext uri="{BB962C8B-B14F-4D97-AF65-F5344CB8AC3E}">
        <p14:creationId xmlns:p14="http://schemas.microsoft.com/office/powerpoint/2010/main" val="39427352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r>
              <a:rPr lang="en-US" smtClean="0"/>
              <a:t>Almost </a:t>
            </a:r>
            <a:r>
              <a:rPr lang="en-US"/>
              <a:t>anyone in a function can wind up on a cross-functional team, but smart companies under- stand what makes for really good cross-functional teaming, and they develop people to have the traits that take the “cross” out of cross-functional teaming. </a:t>
            </a:r>
          </a:p>
        </p:txBody>
      </p:sp>
    </p:spTree>
    <p:extLst>
      <p:ext uri="{BB962C8B-B14F-4D97-AF65-F5344CB8AC3E}">
        <p14:creationId xmlns:p14="http://schemas.microsoft.com/office/powerpoint/2010/main" val="17854120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a:t/>
            </a:r>
            <a:br>
              <a:rPr lang="en-US" b="0"/>
            </a:br>
            <a:r>
              <a:rPr lang="en-US" b="0"/>
              <a:t>Here are some of the traits of good, even great, cross-functional team members: </a:t>
            </a:r>
            <a:endParaRPr lang="en-US"/>
          </a:p>
        </p:txBody>
      </p:sp>
      <p:sp>
        <p:nvSpPr>
          <p:cNvPr id="3" name="Content Placeholder 2"/>
          <p:cNvSpPr>
            <a:spLocks noGrp="1"/>
          </p:cNvSpPr>
          <p:nvPr>
            <p:ph idx="1"/>
          </p:nvPr>
        </p:nvSpPr>
        <p:spPr>
          <a:xfrm>
            <a:off x="1141414" y="2819399"/>
            <a:ext cx="9905999" cy="3581401"/>
          </a:xfrm>
        </p:spPr>
        <p:txBody>
          <a:bodyPr/>
          <a:lstStyle/>
          <a:p>
            <a:r>
              <a:rPr lang="en-US" b="1" smtClean="0"/>
              <a:t>Demonstrated </a:t>
            </a:r>
            <a:r>
              <a:rPr lang="en-US" b="1"/>
              <a:t>competence in their functional area: </a:t>
            </a:r>
            <a:endParaRPr lang="en-US"/>
          </a:p>
          <a:p>
            <a:r>
              <a:rPr lang="en-US" b="1"/>
              <a:t>Ability to work with different kinds of people: </a:t>
            </a:r>
            <a:endParaRPr lang="en-US"/>
          </a:p>
          <a:p>
            <a:r>
              <a:rPr lang="en-US" b="1"/>
              <a:t>Independent thinkers and doers: </a:t>
            </a:r>
            <a:endParaRPr lang="en-US"/>
          </a:p>
          <a:p>
            <a:r>
              <a:rPr lang="en-US" b="1"/>
              <a:t>Good listening skills: </a:t>
            </a:r>
            <a:endParaRPr lang="en-US"/>
          </a:p>
          <a:p>
            <a:r>
              <a:rPr lang="en-US" b="1"/>
              <a:t>Ability to negotiate: </a:t>
            </a:r>
            <a:endParaRPr lang="en-US"/>
          </a:p>
        </p:txBody>
      </p:sp>
    </p:spTree>
    <p:extLst>
      <p:ext uri="{BB962C8B-B14F-4D97-AF65-F5344CB8AC3E}">
        <p14:creationId xmlns:p14="http://schemas.microsoft.com/office/powerpoint/2010/main" val="35838894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0" smtClean="0"/>
              <a:t>Preparing </a:t>
            </a:r>
            <a:r>
              <a:rPr lang="en-US" b="0"/>
              <a:t>for Engagement: </a:t>
            </a:r>
            <a:r>
              <a:rPr lang="en-US" b="0" smtClean="0"/>
              <a:t> Assembling </a:t>
            </a:r>
            <a:r>
              <a:rPr lang="en-US" b="0"/>
              <a:t>and Equipping Your NPD Team </a:t>
            </a:r>
            <a:endParaRPr lang="en-US"/>
          </a:p>
        </p:txBody>
      </p:sp>
    </p:spTree>
    <p:extLst>
      <p:ext uri="{BB962C8B-B14F-4D97-AF65-F5344CB8AC3E}">
        <p14:creationId xmlns:p14="http://schemas.microsoft.com/office/powerpoint/2010/main" val="9248385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r>
              <a:rPr lang="en-US" smtClean="0"/>
              <a:t>Like </a:t>
            </a:r>
            <a:r>
              <a:rPr lang="en-US"/>
              <a:t>most athletes or scholars, good product development teams are made, not born. The people responsible for chartering NPD teams need to pay attention to the skills, talents, and personalities of the people whom they appoint to carry out a project. </a:t>
            </a:r>
          </a:p>
        </p:txBody>
      </p:sp>
    </p:spTree>
    <p:extLst>
      <p:ext uri="{BB962C8B-B14F-4D97-AF65-F5344CB8AC3E}">
        <p14:creationId xmlns:p14="http://schemas.microsoft.com/office/powerpoint/2010/main" val="4480149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lstStyle/>
          <a:p>
            <a:r>
              <a:rPr lang="en-US" smtClean="0"/>
              <a:t>Who’s </a:t>
            </a:r>
            <a:r>
              <a:rPr lang="en-US"/>
              <a:t>responsible for chartering NPD teams? This question has almost as many answers as there are companies that develop new products. The issue is a thorny one. In Chapters 8 and 11, we cover how companies select and resource new product projects. A critical responsibility of the corporate lead- ers who select these projects is to be sure that they also charter a team to carry the project out — or that they have clearly designated someone to carry out that important task.</a:t>
            </a:r>
            <a:r>
              <a:rPr lang="en-US" smtClean="0"/>
              <a:t>. </a:t>
            </a:r>
            <a:endParaRPr lang="en-US"/>
          </a:p>
        </p:txBody>
      </p:sp>
    </p:spTree>
    <p:extLst>
      <p:ext uri="{BB962C8B-B14F-4D97-AF65-F5344CB8AC3E}">
        <p14:creationId xmlns:p14="http://schemas.microsoft.com/office/powerpoint/2010/main" val="9565628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Commissioning </a:t>
            </a:r>
            <a:r>
              <a:rPr lang="en-US"/>
              <a:t>the troops, chartering the team</a:t>
            </a:r>
          </a:p>
        </p:txBody>
      </p:sp>
      <p:sp>
        <p:nvSpPr>
          <p:cNvPr id="3" name="Content Placeholder 2"/>
          <p:cNvSpPr>
            <a:spLocks noGrp="1"/>
          </p:cNvSpPr>
          <p:nvPr>
            <p:ph idx="1"/>
          </p:nvPr>
        </p:nvSpPr>
        <p:spPr/>
        <p:txBody>
          <a:bodyPr/>
          <a:lstStyle/>
          <a:p>
            <a:pPr algn="just"/>
            <a:r>
              <a:rPr lang="en-US" smtClean="0"/>
              <a:t>When </a:t>
            </a:r>
            <a:r>
              <a:rPr lang="en-US"/>
              <a:t>should management assemble a cross-functional team to take on a new product project? </a:t>
            </a:r>
            <a:endParaRPr lang="en-US" smtClean="0"/>
          </a:p>
          <a:p>
            <a:pPr algn="just"/>
            <a:r>
              <a:rPr lang="en-US" smtClean="0"/>
              <a:t>Take </a:t>
            </a:r>
            <a:r>
              <a:rPr lang="en-US"/>
              <a:t>a look at the map of the product development process on the Cheat Sheet at the front of this book. </a:t>
            </a:r>
            <a:endParaRPr lang="en-US" smtClean="0"/>
          </a:p>
          <a:p>
            <a:pPr algn="just"/>
            <a:r>
              <a:rPr lang="en-US" smtClean="0"/>
              <a:t>In </a:t>
            </a:r>
            <a:r>
              <a:rPr lang="en-US"/>
              <a:t>this chapter, we focus on the cross-functional team that develops the product in the river of development, but knowing multiple places where cross-functional teams should or could be used is also important.</a:t>
            </a:r>
          </a:p>
        </p:txBody>
      </p:sp>
    </p:spTree>
    <p:extLst>
      <p:ext uri="{BB962C8B-B14F-4D97-AF65-F5344CB8AC3E}">
        <p14:creationId xmlns:p14="http://schemas.microsoft.com/office/powerpoint/2010/main" val="33516114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Commissioning the troops, chartering the team</a:t>
            </a:r>
          </a:p>
        </p:txBody>
      </p:sp>
      <p:sp>
        <p:nvSpPr>
          <p:cNvPr id="3" name="Content Placeholder 2"/>
          <p:cNvSpPr>
            <a:spLocks noGrp="1"/>
          </p:cNvSpPr>
          <p:nvPr>
            <p:ph idx="1"/>
          </p:nvPr>
        </p:nvSpPr>
        <p:spPr/>
        <p:txBody>
          <a:bodyPr>
            <a:normAutofit/>
          </a:bodyPr>
          <a:lstStyle/>
          <a:p>
            <a:pPr marL="0" indent="0">
              <a:buNone/>
            </a:pPr>
            <a:r>
              <a:rPr lang="en-US" sz="2800" b="1" smtClean="0">
                <a:solidFill>
                  <a:srgbClr val="FFC000"/>
                </a:solidFill>
              </a:rPr>
              <a:t>The </a:t>
            </a:r>
            <a:r>
              <a:rPr lang="en-US" sz="2800" b="1">
                <a:solidFill>
                  <a:srgbClr val="FFC000"/>
                </a:solidFill>
              </a:rPr>
              <a:t>following list gives you this information</a:t>
            </a:r>
            <a:r>
              <a:rPr lang="en-US" sz="2800" b="1" smtClean="0">
                <a:solidFill>
                  <a:srgbClr val="FFC000"/>
                </a:solidFill>
              </a:rPr>
              <a:t>:</a:t>
            </a:r>
            <a:endParaRPr lang="en-US" sz="2800" b="1">
              <a:solidFill>
                <a:srgbClr val="FFC000"/>
              </a:solidFill>
            </a:endParaRPr>
          </a:p>
          <a:p>
            <a:r>
              <a:rPr lang="en-US" b="1"/>
              <a:t>In the ocean of opportunity: </a:t>
            </a:r>
            <a:r>
              <a:rPr lang="en-US"/>
              <a:t>Savvy executives and functional leaders are willing to put resources behind searching for opportunities. </a:t>
            </a:r>
          </a:p>
          <a:p>
            <a:r>
              <a:rPr lang="en-US" b="1"/>
              <a:t>In the river of development: </a:t>
            </a:r>
            <a:r>
              <a:rPr lang="en-US"/>
              <a:t>After a new product project passes the Idea and Concept Screens, the company’s leaders should charter a full </a:t>
            </a:r>
            <a:r>
              <a:rPr lang="en-US" smtClean="0"/>
              <a:t>cross-functional </a:t>
            </a:r>
            <a:r>
              <a:rPr lang="en-US"/>
              <a:t>team to write the business plan and carry out the devel- opment tasks. </a:t>
            </a:r>
            <a:endParaRPr lang="en-US" smtClean="0"/>
          </a:p>
        </p:txBody>
      </p:sp>
    </p:spTree>
    <p:extLst>
      <p:ext uri="{BB962C8B-B14F-4D97-AF65-F5344CB8AC3E}">
        <p14:creationId xmlns:p14="http://schemas.microsoft.com/office/powerpoint/2010/main" val="8913556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3"/>
                                        </p:tgtEl>
                                      </p:cBhvr>
                                    </p:animEffect>
                                    <p:anim calcmode="lin" valueType="num">
                                      <p:cBhvr>
                                        <p:cTn id="14" dur="1000"/>
                                        <p:tgtEl>
                                          <p:spTgt spid="3"/>
                                        </p:tgtEl>
                                        <p:attrNameLst>
                                          <p:attrName>ppt_x</p:attrName>
                                        </p:attrNameLst>
                                      </p:cBhvr>
                                      <p:tavLst>
                                        <p:tav tm="0">
                                          <p:val>
                                            <p:strVal val="ppt_x"/>
                                          </p:val>
                                        </p:tav>
                                        <p:tav tm="100000">
                                          <p:val>
                                            <p:strVal val="ppt_x"/>
                                          </p:val>
                                        </p:tav>
                                      </p:tavLst>
                                    </p:anim>
                                    <p:anim calcmode="lin" valueType="num">
                                      <p:cBhvr>
                                        <p:cTn id="15" dur="1000"/>
                                        <p:tgtEl>
                                          <p:spTgt spid="3"/>
                                        </p:tgtEl>
                                        <p:attrNameLst>
                                          <p:attrName>ppt_y</p:attrName>
                                        </p:attrNameLst>
                                      </p:cBhvr>
                                      <p:tavLst>
                                        <p:tav tm="0">
                                          <p:val>
                                            <p:strVal val="ppt_y"/>
                                          </p:val>
                                        </p:tav>
                                        <p:tav tm="100000">
                                          <p:val>
                                            <p:strVal val="ppt_y-.1"/>
                                          </p:val>
                                        </p:tav>
                                      </p:tavLst>
                                    </p:anim>
                                    <p:set>
                                      <p:cBhvr>
                                        <p:cTn id="16"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Commissioning the troops, chartering the team</a:t>
            </a:r>
          </a:p>
        </p:txBody>
      </p:sp>
      <p:sp>
        <p:nvSpPr>
          <p:cNvPr id="3" name="Content Placeholder 2"/>
          <p:cNvSpPr>
            <a:spLocks noGrp="1"/>
          </p:cNvSpPr>
          <p:nvPr>
            <p:ph idx="1"/>
          </p:nvPr>
        </p:nvSpPr>
        <p:spPr/>
        <p:txBody>
          <a:bodyPr>
            <a:normAutofit/>
          </a:bodyPr>
          <a:lstStyle/>
          <a:p>
            <a:pPr marL="560388" lvl="2" indent="0">
              <a:buNone/>
            </a:pPr>
            <a:r>
              <a:rPr lang="en-US" b="1" smtClean="0">
                <a:solidFill>
                  <a:srgbClr val="E07CC6"/>
                </a:solidFill>
              </a:rPr>
              <a:t>H</a:t>
            </a:r>
            <a:r>
              <a:rPr lang="en-US" smtClean="0">
                <a:solidFill>
                  <a:srgbClr val="E07CC6"/>
                </a:solidFill>
              </a:rPr>
              <a:t>ere </a:t>
            </a:r>
            <a:r>
              <a:rPr lang="en-US">
                <a:solidFill>
                  <a:srgbClr val="E07CC6"/>
                </a:solidFill>
              </a:rPr>
              <a:t>are two reasons why the team may be different: </a:t>
            </a:r>
            <a:r>
              <a:rPr lang="en-US" b="1" smtClean="0">
                <a:solidFill>
                  <a:srgbClr val="E07CC6"/>
                </a:solidFill>
              </a:rPr>
              <a:t> </a:t>
            </a:r>
          </a:p>
          <a:p>
            <a:pPr lvl="1"/>
            <a:r>
              <a:rPr lang="en-US" b="1" smtClean="0">
                <a:solidFill>
                  <a:srgbClr val="E07CC6"/>
                </a:solidFill>
              </a:rPr>
              <a:t>the </a:t>
            </a:r>
            <a:r>
              <a:rPr lang="en-US" b="1">
                <a:solidFill>
                  <a:srgbClr val="E07CC6"/>
                </a:solidFill>
              </a:rPr>
              <a:t>ocean of opportunity: </a:t>
            </a:r>
            <a:r>
              <a:rPr lang="en-US">
                <a:solidFill>
                  <a:srgbClr val="E07CC6"/>
                </a:solidFill>
              </a:rPr>
              <a:t>Savvy executives and functional leaders are willing to put resources behind searching for opportunities. </a:t>
            </a:r>
          </a:p>
          <a:p>
            <a:pPr lvl="1"/>
            <a:r>
              <a:rPr lang="en-US" b="1">
                <a:solidFill>
                  <a:srgbClr val="E07CC6"/>
                </a:solidFill>
              </a:rPr>
              <a:t>In the river of development: </a:t>
            </a:r>
            <a:r>
              <a:rPr lang="en-US">
                <a:solidFill>
                  <a:srgbClr val="E07CC6"/>
                </a:solidFill>
              </a:rPr>
              <a:t>After a new product project passes the Idea and Concept Screens, the company’s leaders should charter a full </a:t>
            </a:r>
            <a:r>
              <a:rPr lang="en-US" smtClean="0">
                <a:solidFill>
                  <a:srgbClr val="E07CC6"/>
                </a:solidFill>
              </a:rPr>
              <a:t>cross-functional </a:t>
            </a:r>
            <a:r>
              <a:rPr lang="en-US">
                <a:solidFill>
                  <a:srgbClr val="E07CC6"/>
                </a:solidFill>
              </a:rPr>
              <a:t>team to write the business plan and carry out the devel- opment tasks. </a:t>
            </a:r>
          </a:p>
          <a:p>
            <a:r>
              <a:rPr lang="en-US" b="1"/>
              <a:t>In the market: </a:t>
            </a:r>
            <a:r>
              <a:rPr lang="en-US"/>
              <a:t>The map shows a pretty clear line between product devel- opment and the market, but please take that with a grain or two of salt. </a:t>
            </a:r>
            <a:endParaRPr lang="en-US" smtClean="0"/>
          </a:p>
        </p:txBody>
      </p:sp>
    </p:spTree>
    <p:extLst>
      <p:ext uri="{BB962C8B-B14F-4D97-AF65-F5344CB8AC3E}">
        <p14:creationId xmlns:p14="http://schemas.microsoft.com/office/powerpoint/2010/main" val="369479250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3"/>
                                        </p:tgtEl>
                                      </p:cBhvr>
                                    </p:animEffect>
                                    <p:anim calcmode="lin" valueType="num">
                                      <p:cBhvr>
                                        <p:cTn id="14" dur="1000"/>
                                        <p:tgtEl>
                                          <p:spTgt spid="3"/>
                                        </p:tgtEl>
                                        <p:attrNameLst>
                                          <p:attrName>ppt_x</p:attrName>
                                        </p:attrNameLst>
                                      </p:cBhvr>
                                      <p:tavLst>
                                        <p:tav tm="0">
                                          <p:val>
                                            <p:strVal val="ppt_x"/>
                                          </p:val>
                                        </p:tav>
                                        <p:tav tm="100000">
                                          <p:val>
                                            <p:strVal val="ppt_x"/>
                                          </p:val>
                                        </p:tav>
                                      </p:tavLst>
                                    </p:anim>
                                    <p:anim calcmode="lin" valueType="num">
                                      <p:cBhvr>
                                        <p:cTn id="15" dur="1000"/>
                                        <p:tgtEl>
                                          <p:spTgt spid="3"/>
                                        </p:tgtEl>
                                        <p:attrNameLst>
                                          <p:attrName>ppt_y</p:attrName>
                                        </p:attrNameLst>
                                      </p:cBhvr>
                                      <p:tavLst>
                                        <p:tav tm="0">
                                          <p:val>
                                            <p:strVal val="ppt_y"/>
                                          </p:val>
                                        </p:tav>
                                        <p:tav tm="100000">
                                          <p:val>
                                            <p:strVal val="ppt_y-.1"/>
                                          </p:val>
                                        </p:tav>
                                      </p:tavLst>
                                    </p:anim>
                                    <p:set>
                                      <p:cBhvr>
                                        <p:cTn id="16"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Combining </a:t>
            </a:r>
            <a:r>
              <a:rPr lang="en-US"/>
              <a:t>necessary skills and experience </a:t>
            </a:r>
          </a:p>
        </p:txBody>
      </p:sp>
      <p:sp>
        <p:nvSpPr>
          <p:cNvPr id="3" name="Content Placeholder 2"/>
          <p:cNvSpPr>
            <a:spLocks noGrp="1"/>
          </p:cNvSpPr>
          <p:nvPr>
            <p:ph idx="1"/>
          </p:nvPr>
        </p:nvSpPr>
        <p:spPr/>
        <p:txBody>
          <a:bodyPr/>
          <a:lstStyle/>
          <a:p>
            <a:pPr algn="just"/>
            <a:r>
              <a:rPr lang="en-US" smtClean="0"/>
              <a:t>New </a:t>
            </a:r>
            <a:r>
              <a:rPr lang="en-US"/>
              <a:t>product development teams have to go “where no man has gone before.” They have to develop products that don’t yet exist. Therefore, we can’t give you a simple formula to figure out what skills and experiences you need for each and every team you assemble. </a:t>
            </a:r>
          </a:p>
        </p:txBody>
      </p:sp>
    </p:spTree>
    <p:extLst>
      <p:ext uri="{BB962C8B-B14F-4D97-AF65-F5344CB8AC3E}">
        <p14:creationId xmlns:p14="http://schemas.microsoft.com/office/powerpoint/2010/main" val="6016020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Combining </a:t>
            </a:r>
            <a:r>
              <a:rPr lang="en-US"/>
              <a:t>necessary skills and experience </a:t>
            </a:r>
          </a:p>
        </p:txBody>
      </p:sp>
      <p:sp>
        <p:nvSpPr>
          <p:cNvPr id="3" name="Content Placeholder 2"/>
          <p:cNvSpPr>
            <a:spLocks noGrp="1"/>
          </p:cNvSpPr>
          <p:nvPr>
            <p:ph idx="1"/>
          </p:nvPr>
        </p:nvSpPr>
        <p:spPr/>
        <p:txBody>
          <a:bodyPr>
            <a:noAutofit/>
          </a:bodyPr>
          <a:lstStyle/>
          <a:p>
            <a:pPr marL="0" indent="0" algn="just">
              <a:spcBef>
                <a:spcPts val="0"/>
              </a:spcBef>
              <a:spcAft>
                <a:spcPts val="0"/>
              </a:spcAft>
              <a:buNone/>
            </a:pPr>
            <a:r>
              <a:rPr lang="en-US" sz="1600" smtClean="0"/>
              <a:t>However</a:t>
            </a:r>
            <a:r>
              <a:rPr lang="en-US" sz="1600"/>
              <a:t>, you can ask yourself the following questions; the answers will help you identify the people resources you need: </a:t>
            </a:r>
          </a:p>
          <a:p>
            <a:pPr marL="234950" indent="-234950" algn="just">
              <a:spcBef>
                <a:spcPts val="600"/>
              </a:spcBef>
              <a:spcAft>
                <a:spcPts val="0"/>
              </a:spcAft>
            </a:pPr>
            <a:r>
              <a:rPr lang="en-US" sz="1400" b="1"/>
              <a:t>Does the product concept have to be designed, developed, tested, and manufactured? </a:t>
            </a:r>
            <a:r>
              <a:rPr lang="en-US" sz="1400" smtClean="0"/>
              <a:t>If </a:t>
            </a:r>
            <a:r>
              <a:rPr lang="en-US" sz="1400"/>
              <a:t>so, you need designers, engineers, quality personnel, and manufacturing members on the team. But not all products need the full gamut. </a:t>
            </a:r>
          </a:p>
          <a:p>
            <a:pPr marL="234950" indent="-234950" algn="just">
              <a:spcBef>
                <a:spcPts val="600"/>
              </a:spcBef>
              <a:spcAft>
                <a:spcPts val="0"/>
              </a:spcAft>
            </a:pPr>
            <a:r>
              <a:rPr lang="en-US" sz="1400" b="1"/>
              <a:t>When it gets to the market, will the product need to be serviced? </a:t>
            </a:r>
            <a:r>
              <a:rPr lang="en-US" sz="1400"/>
              <a:t>If so, get service technicians on the team. </a:t>
            </a:r>
          </a:p>
          <a:p>
            <a:pPr marL="234950" indent="-234950" algn="just">
              <a:spcBef>
                <a:spcPts val="600"/>
              </a:spcBef>
              <a:spcAft>
                <a:spcPts val="0"/>
              </a:spcAft>
            </a:pPr>
            <a:r>
              <a:rPr lang="en-US" sz="1400" b="1"/>
              <a:t>Will the product need special packaging? </a:t>
            </a:r>
            <a:r>
              <a:rPr lang="en-US" sz="1400"/>
              <a:t>If so, someone from packag- ing should be on the team. </a:t>
            </a:r>
          </a:p>
          <a:p>
            <a:pPr marL="234950" indent="-234950" algn="just">
              <a:spcBef>
                <a:spcPts val="600"/>
              </a:spcBef>
              <a:spcAft>
                <a:spcPts val="0"/>
              </a:spcAft>
            </a:pPr>
            <a:r>
              <a:rPr lang="en-US" sz="1400" b="1"/>
              <a:t>Does the product concept include software? </a:t>
            </a:r>
            <a:r>
              <a:rPr lang="en-US" sz="1400"/>
              <a:t>If so, include an employee with the skills to design the software. </a:t>
            </a:r>
          </a:p>
          <a:p>
            <a:pPr marL="234950" indent="-234950" algn="just">
              <a:spcBef>
                <a:spcPts val="600"/>
              </a:spcBef>
              <a:spcAft>
                <a:spcPts val="0"/>
              </a:spcAft>
            </a:pPr>
            <a:r>
              <a:rPr lang="en-US" sz="1400" b="1"/>
              <a:t>Are you developing a software product or service? </a:t>
            </a:r>
            <a:r>
              <a:rPr lang="en-US" sz="1400"/>
              <a:t>If so, you can forget manufacturing, but be sure to include an employee who will understand the user interface or ergonomics. </a:t>
            </a:r>
          </a:p>
          <a:p>
            <a:pPr marL="234950" indent="-234950" algn="just">
              <a:spcBef>
                <a:spcPts val="600"/>
              </a:spcBef>
              <a:spcAft>
                <a:spcPts val="0"/>
              </a:spcAft>
            </a:pPr>
            <a:r>
              <a:rPr lang="en-US" sz="1400" b="1"/>
              <a:t>Do you expect complex channel or distribution issues? </a:t>
            </a:r>
            <a:r>
              <a:rPr lang="en-US" sz="1400"/>
              <a:t>If so, include someone from distribution on the team. </a:t>
            </a:r>
          </a:p>
          <a:p>
            <a:pPr marL="234950" indent="-234950" algn="just">
              <a:spcBef>
                <a:spcPts val="600"/>
              </a:spcBef>
              <a:spcAft>
                <a:spcPts val="0"/>
              </a:spcAft>
            </a:pPr>
            <a:r>
              <a:rPr lang="en-US" sz="1400" b="1"/>
              <a:t>Do you foresee complex regulatory or legal issues? </a:t>
            </a:r>
            <a:r>
              <a:rPr lang="en-US" sz="1400"/>
              <a:t>If so, you need a legal or regulatory expert on your team. </a:t>
            </a:r>
          </a:p>
          <a:p>
            <a:pPr marL="234950" indent="-234950" algn="just">
              <a:spcBef>
                <a:spcPts val="600"/>
              </a:spcBef>
              <a:spcAft>
                <a:spcPts val="0"/>
              </a:spcAft>
            </a:pPr>
            <a:r>
              <a:rPr lang="en-US" sz="1400" b="1"/>
              <a:t>Will you have to deal with a supply chain to provide parts of the prod- uct? </a:t>
            </a:r>
            <a:r>
              <a:rPr lang="en-US" sz="1400"/>
              <a:t>If so, you should include someone from purchasing on the team. </a:t>
            </a:r>
          </a:p>
        </p:txBody>
      </p:sp>
    </p:spTree>
    <p:extLst>
      <p:ext uri="{BB962C8B-B14F-4D97-AF65-F5344CB8AC3E}">
        <p14:creationId xmlns:p14="http://schemas.microsoft.com/office/powerpoint/2010/main" val="3103059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Getting </a:t>
            </a:r>
            <a:r>
              <a:rPr lang="en-US"/>
              <a:t>everyone acquainted </a:t>
            </a:r>
          </a:p>
        </p:txBody>
      </p:sp>
      <p:sp>
        <p:nvSpPr>
          <p:cNvPr id="3" name="Content Placeholder 2"/>
          <p:cNvSpPr>
            <a:spLocks noGrp="1"/>
          </p:cNvSpPr>
          <p:nvPr>
            <p:ph idx="1"/>
          </p:nvPr>
        </p:nvSpPr>
        <p:spPr/>
        <p:txBody>
          <a:bodyPr/>
          <a:lstStyle/>
          <a:p>
            <a:r>
              <a:rPr lang="en-US" smtClean="0"/>
              <a:t>On </a:t>
            </a:r>
            <a:r>
              <a:rPr lang="en-US"/>
              <a:t>an NPD project, you can’t afford to leave “getting to know you” to chance. </a:t>
            </a:r>
            <a:endParaRPr lang="en-US" smtClean="0"/>
          </a:p>
          <a:p>
            <a:r>
              <a:rPr lang="en-US" smtClean="0"/>
              <a:t>Even </a:t>
            </a:r>
            <a:r>
              <a:rPr lang="en-US"/>
              <a:t>if your team is made up of people from all over the world — and it may very well be (see Chapter 15) — gathering everyone for an extended period of time near the beginning of the project to get acquainted is usually worth the expense. </a:t>
            </a:r>
          </a:p>
        </p:txBody>
      </p:sp>
      <p:sp>
        <p:nvSpPr>
          <p:cNvPr id="4" name="Oval 3"/>
          <p:cNvSpPr/>
          <p:nvPr/>
        </p:nvSpPr>
        <p:spPr>
          <a:xfrm>
            <a:off x="381000" y="304800"/>
            <a:ext cx="685800" cy="68580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23957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Getting </a:t>
            </a:r>
            <a:r>
              <a:rPr lang="en-US"/>
              <a:t>everyone acquainted </a:t>
            </a:r>
          </a:p>
        </p:txBody>
      </p:sp>
      <p:sp>
        <p:nvSpPr>
          <p:cNvPr id="3" name="Content Placeholder 2"/>
          <p:cNvSpPr>
            <a:spLocks noGrp="1"/>
          </p:cNvSpPr>
          <p:nvPr>
            <p:ph idx="1"/>
          </p:nvPr>
        </p:nvSpPr>
        <p:spPr/>
        <p:txBody>
          <a:bodyPr>
            <a:normAutofit fontScale="92500"/>
          </a:bodyPr>
          <a:lstStyle/>
          <a:p>
            <a:r>
              <a:rPr lang="en-US" smtClean="0"/>
              <a:t>A </a:t>
            </a:r>
            <a:r>
              <a:rPr lang="en-US"/>
              <a:t>kick-off meeting is the perfect time to complete the following tasks: </a:t>
            </a:r>
          </a:p>
          <a:p>
            <a:pPr marL="858838" lvl="1" indent="-338138" algn="just"/>
            <a:r>
              <a:rPr lang="en-US"/>
              <a:t>Create the project plan (explained in the next section) and the team’s communication system. </a:t>
            </a:r>
          </a:p>
          <a:p>
            <a:pPr marL="858838" lvl="1" indent="-338138" algn="just"/>
            <a:r>
              <a:rPr lang="en-US"/>
              <a:t>Discuss all applicable ground rules and protocols. </a:t>
            </a:r>
          </a:p>
          <a:p>
            <a:pPr marL="858838" lvl="1" indent="-338138" algn="just"/>
            <a:r>
              <a:rPr lang="en-US"/>
              <a:t>Hold any team training you think is important. </a:t>
            </a:r>
          </a:p>
          <a:p>
            <a:pPr marL="858838" lvl="1" indent="-338138" algn="just"/>
            <a:r>
              <a:rPr lang="en-US"/>
              <a:t>Clarify any questions the team members have about how the project fits within the business, technology, and market strategies of the company. </a:t>
            </a:r>
          </a:p>
          <a:p>
            <a:pPr marL="858838" lvl="1" indent="-338138" algn="just"/>
            <a:r>
              <a:rPr lang="en-US"/>
              <a:t>Introduce members to their customers. The customers don’t have to show up in person, but make sure your team has a chance to steep itself in everything you know about the customer. </a:t>
            </a:r>
          </a:p>
        </p:txBody>
      </p:sp>
    </p:spTree>
    <p:extLst>
      <p:ext uri="{BB962C8B-B14F-4D97-AF65-F5344CB8AC3E}">
        <p14:creationId xmlns:p14="http://schemas.microsoft.com/office/powerpoint/2010/main" val="25680989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Putting </a:t>
            </a:r>
            <a:r>
              <a:rPr lang="en-US"/>
              <a:t>people on the same page with a project plan </a:t>
            </a:r>
          </a:p>
        </p:txBody>
      </p:sp>
      <p:sp>
        <p:nvSpPr>
          <p:cNvPr id="3" name="Content Placeholder 2"/>
          <p:cNvSpPr>
            <a:spLocks noGrp="1"/>
          </p:cNvSpPr>
          <p:nvPr>
            <p:ph idx="1"/>
          </p:nvPr>
        </p:nvSpPr>
        <p:spPr/>
        <p:txBody>
          <a:bodyPr>
            <a:normAutofit fontScale="70000" lnSpcReduction="20000"/>
          </a:bodyPr>
          <a:lstStyle/>
          <a:p>
            <a:pPr marL="0" indent="0">
              <a:buNone/>
            </a:pPr>
            <a:r>
              <a:rPr lang="en-US" sz="2600" smtClean="0"/>
              <a:t>A </a:t>
            </a:r>
            <a:r>
              <a:rPr lang="en-US" sz="2600"/>
              <a:t>project plan includes the project mission, its key goals, and a time-based schedule of activities for achieving the team goals. Good plans also include an explicit assessment of project risk. </a:t>
            </a:r>
          </a:p>
          <a:p>
            <a:pPr marL="0" indent="0">
              <a:buNone/>
            </a:pPr>
            <a:r>
              <a:rPr lang="en-US" sz="2600"/>
              <a:t>To build a project plan, follow these steps: </a:t>
            </a:r>
          </a:p>
          <a:p>
            <a:pPr>
              <a:buFont typeface="+mj-lt"/>
              <a:buAutoNum type="arabicPeriod"/>
            </a:pPr>
            <a:r>
              <a:rPr lang="en-US" b="1"/>
              <a:t>Review everything you know about the mission of the project. </a:t>
            </a:r>
            <a:r>
              <a:rPr lang="en-US"/>
              <a:t>This will include the following: </a:t>
            </a:r>
          </a:p>
          <a:p>
            <a:pPr lvl="1"/>
            <a:r>
              <a:rPr lang="en-US" smtClean="0"/>
              <a:t>The </a:t>
            </a:r>
            <a:r>
              <a:rPr lang="en-US"/>
              <a:t>product concept or idea </a:t>
            </a:r>
            <a:endParaRPr lang="en-US" smtClean="0"/>
          </a:p>
          <a:p>
            <a:pPr lvl="1"/>
            <a:r>
              <a:rPr lang="en-US" smtClean="0"/>
              <a:t>The </a:t>
            </a:r>
            <a:r>
              <a:rPr lang="en-US"/>
              <a:t>customer requirements the team must meet in developing the product </a:t>
            </a:r>
            <a:endParaRPr lang="en-US" smtClean="0"/>
          </a:p>
          <a:p>
            <a:pPr lvl="1"/>
            <a:r>
              <a:rPr lang="en-US" smtClean="0"/>
              <a:t>The </a:t>
            </a:r>
            <a:r>
              <a:rPr lang="en-US"/>
              <a:t>product definition, including any specifications that you’ve identified at this point • The relationship of the product to existing and planned technology </a:t>
            </a:r>
            <a:endParaRPr lang="en-US" smtClean="0"/>
          </a:p>
          <a:p>
            <a:pPr lvl="1"/>
            <a:r>
              <a:rPr lang="en-US" smtClean="0"/>
              <a:t>The </a:t>
            </a:r>
            <a:r>
              <a:rPr lang="en-US"/>
              <a:t>market information, including segments you’ll address, key competitors, and marketing targets </a:t>
            </a:r>
            <a:endParaRPr lang="en-US" smtClean="0"/>
          </a:p>
          <a:p>
            <a:pPr lvl="1"/>
            <a:r>
              <a:rPr lang="en-US" smtClean="0"/>
              <a:t>The </a:t>
            </a:r>
            <a:r>
              <a:rPr lang="en-US"/>
              <a:t>strategic role you expect the product to play, including its place in the product line and in the company’s product portfolio </a:t>
            </a:r>
            <a:endParaRPr lang="en-US" smtClean="0"/>
          </a:p>
          <a:p>
            <a:pPr lvl="1"/>
            <a:r>
              <a:rPr lang="en-US" smtClean="0"/>
              <a:t>• </a:t>
            </a:r>
            <a:r>
              <a:rPr lang="en-US"/>
              <a:t>Key indicators of product quality to use when designing tests (the indicators will include the identified customer requirements) </a:t>
            </a:r>
          </a:p>
        </p:txBody>
      </p:sp>
    </p:spTree>
    <p:extLst>
      <p:ext uri="{BB962C8B-B14F-4D97-AF65-F5344CB8AC3E}">
        <p14:creationId xmlns:p14="http://schemas.microsoft.com/office/powerpoint/2010/main" val="9840210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Putting </a:t>
            </a:r>
            <a:r>
              <a:rPr lang="en-US"/>
              <a:t>people on the same page with a project plan </a:t>
            </a:r>
          </a:p>
        </p:txBody>
      </p:sp>
      <p:sp>
        <p:nvSpPr>
          <p:cNvPr id="3" name="Content Placeholder 2"/>
          <p:cNvSpPr>
            <a:spLocks noGrp="1"/>
          </p:cNvSpPr>
          <p:nvPr>
            <p:ph idx="1"/>
          </p:nvPr>
        </p:nvSpPr>
        <p:spPr/>
        <p:txBody>
          <a:bodyPr>
            <a:normAutofit lnSpcReduction="10000"/>
          </a:bodyPr>
          <a:lstStyle/>
          <a:p>
            <a:pPr>
              <a:lnSpc>
                <a:spcPct val="90000"/>
              </a:lnSpc>
              <a:buFont typeface="+mj-lt"/>
              <a:buAutoNum type="arabicPeriod" startAt="2"/>
            </a:pPr>
            <a:r>
              <a:rPr lang="en-US" sz="2000" b="1"/>
              <a:t>With a clear understanding of what the team wants to accomplish, you can draft a team mission statement from the elements in Step 1. The product concept or idea </a:t>
            </a:r>
          </a:p>
          <a:p>
            <a:pPr marL="560388" lvl="2" indent="0">
              <a:buNone/>
            </a:pPr>
            <a:r>
              <a:rPr lang="en-US" sz="1800"/>
              <a:t>Here’s an example: </a:t>
            </a:r>
            <a:r>
              <a:rPr lang="en-US" sz="1800" i="1"/>
              <a:t>“The Tailgater Team will develop a product that warns other drivers when they are tailgating. Customer needs include highway safety and an expressed concern on the part of parents regarding their teens’ driving habits. The technology for this product is already developed. Use testing must demon-strate contribution to highway safety, including absence of negative responses from drivers who are ‘warned’. The team needs to establish markets for this product outside the Northeast, where the concept has already received good feedback. The product is being developed for after-market use.” </a:t>
            </a:r>
            <a:endParaRPr lang="en-US" sz="1800" i="1" smtClean="0"/>
          </a:p>
          <a:p>
            <a:pPr>
              <a:lnSpc>
                <a:spcPct val="90000"/>
              </a:lnSpc>
              <a:buFont typeface="+mj-lt"/>
              <a:buAutoNum type="arabicPeriod" startAt="3"/>
            </a:pPr>
            <a:r>
              <a:rPr lang="en-US" sz="2100" b="1"/>
              <a:t>Using sticky notes, have the team members write down everything they can think of that the team will need to do to develop the product. </a:t>
            </a:r>
            <a:r>
              <a:rPr lang="en-US" sz="2100"/>
              <a:t>This is often called work breakdown structure (WBS), and includes all the tasks of all the functional areas. </a:t>
            </a:r>
          </a:p>
        </p:txBody>
      </p:sp>
    </p:spTree>
    <p:extLst>
      <p:ext uri="{BB962C8B-B14F-4D97-AF65-F5344CB8AC3E}">
        <p14:creationId xmlns:p14="http://schemas.microsoft.com/office/powerpoint/2010/main" val="31092475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Putting </a:t>
            </a:r>
            <a:r>
              <a:rPr lang="en-US"/>
              <a:t>people on the same page with a project plan </a:t>
            </a:r>
          </a:p>
        </p:txBody>
      </p:sp>
      <p:sp>
        <p:nvSpPr>
          <p:cNvPr id="3" name="Content Placeholder 2"/>
          <p:cNvSpPr>
            <a:spLocks noGrp="1"/>
          </p:cNvSpPr>
          <p:nvPr>
            <p:ph idx="1"/>
          </p:nvPr>
        </p:nvSpPr>
        <p:spPr/>
        <p:txBody>
          <a:bodyPr>
            <a:normAutofit/>
          </a:bodyPr>
          <a:lstStyle/>
          <a:p>
            <a:pPr>
              <a:buFont typeface="+mj-lt"/>
              <a:buAutoNum type="arabicPeriod" startAt="4"/>
            </a:pPr>
            <a:r>
              <a:rPr lang="en-US" sz="2000" b="1" smtClean="0"/>
              <a:t>When </a:t>
            </a:r>
            <a:r>
              <a:rPr lang="en-US" sz="2000" b="1"/>
              <a:t>the team comes up with a hundred or so notes, you can stick them all on a wall board or wall chart and group them based on type of activity. </a:t>
            </a:r>
            <a:endParaRPr lang="en-US" sz="2000"/>
          </a:p>
          <a:p>
            <a:pPr>
              <a:buFont typeface="+mj-lt"/>
              <a:buAutoNum type="arabicPeriod" startAt="4"/>
            </a:pPr>
            <a:r>
              <a:rPr lang="en-US" sz="2000" b="1"/>
              <a:t>Have the team add anything they forgot and regroup the sticky notes if necessary (sometimes a whole new area of work shows up in this </a:t>
            </a:r>
            <a:r>
              <a:rPr lang="en-US" sz="2000" b="1" smtClean="0"/>
              <a:t>second </a:t>
            </a:r>
            <a:r>
              <a:rPr lang="en-US" sz="2000" b="1"/>
              <a:t>round!). </a:t>
            </a:r>
            <a:r>
              <a:rPr lang="en-US" sz="2000"/>
              <a:t>Mark each note to show which group it belongs to, because in the next step you sometimes lose track of the groupings. </a:t>
            </a:r>
          </a:p>
          <a:p>
            <a:pPr>
              <a:buFont typeface="+mj-lt"/>
              <a:buAutoNum type="arabicPeriod" startAt="4"/>
            </a:pPr>
            <a:r>
              <a:rPr lang="en-US" sz="2000" b="1"/>
              <a:t>Have the team order the sticky notes — or, in other words, the tasks — in chronological order. </a:t>
            </a:r>
            <a:r>
              <a:rPr lang="en-US" sz="2000"/>
              <a:t>To keep the sense of the groupings, you can divide the wall chart or wall you’re working on into rows labeled for each group — marketing, engineering, manufacturing, and so on. </a:t>
            </a:r>
            <a:endParaRPr lang="en-US" sz="2100"/>
          </a:p>
        </p:txBody>
      </p:sp>
    </p:spTree>
    <p:extLst>
      <p:ext uri="{BB962C8B-B14F-4D97-AF65-F5344CB8AC3E}">
        <p14:creationId xmlns:p14="http://schemas.microsoft.com/office/powerpoint/2010/main" val="33248880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Figuring </a:t>
            </a:r>
            <a:r>
              <a:rPr lang="en-US"/>
              <a:t>out how to work, together and apart </a:t>
            </a:r>
          </a:p>
        </p:txBody>
      </p:sp>
      <p:sp>
        <p:nvSpPr>
          <p:cNvPr id="3" name="Content Placeholder 2"/>
          <p:cNvSpPr>
            <a:spLocks noGrp="1"/>
          </p:cNvSpPr>
          <p:nvPr>
            <p:ph idx="1"/>
          </p:nvPr>
        </p:nvSpPr>
        <p:spPr/>
        <p:txBody>
          <a:bodyPr>
            <a:normAutofit/>
          </a:bodyPr>
          <a:lstStyle/>
          <a:p>
            <a:r>
              <a:rPr lang="en-US" smtClean="0"/>
              <a:t>NPD </a:t>
            </a:r>
            <a:r>
              <a:rPr lang="en-US"/>
              <a:t>teams function in two modes: They do some of their work together, and they do some of their work apart. This may seem obvious, but much of the advice experts give you about how to develop effective teamwork focuses only on the time when a team works together. The following sections break down the two modes of work. </a:t>
            </a:r>
          </a:p>
          <a:p>
            <a:r>
              <a:rPr lang="en-US"/>
              <a:t>Embracing togetherness </a:t>
            </a:r>
          </a:p>
          <a:p>
            <a:r>
              <a:rPr lang="en-US"/>
              <a:t>Surviving time apart </a:t>
            </a:r>
            <a:endParaRPr lang="en-US" smtClean="0"/>
          </a:p>
        </p:txBody>
      </p:sp>
    </p:spTree>
    <p:extLst>
      <p:ext uri="{BB962C8B-B14F-4D97-AF65-F5344CB8AC3E}">
        <p14:creationId xmlns:p14="http://schemas.microsoft.com/office/powerpoint/2010/main" val="33197586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i="1" smtClean="0"/>
              <a:t>Embracing togetherness. </a:t>
            </a:r>
          </a:p>
          <a:p>
            <a:r>
              <a:rPr lang="en-US" smtClean="0"/>
              <a:t>When </a:t>
            </a:r>
            <a:r>
              <a:rPr lang="en-US"/>
              <a:t>product development teams work together, they need to have good meeting skills. Here’s what you need to hold effective meetings:  </a:t>
            </a:r>
            <a:endParaRPr lang="en-US" smtClean="0"/>
          </a:p>
          <a:p>
            <a:pPr marL="977900" lvl="1" indent="-457200">
              <a:buFont typeface="+mj-lt"/>
              <a:buAutoNum type="alphaLcPeriod"/>
            </a:pPr>
            <a:r>
              <a:rPr lang="en-US" smtClean="0"/>
              <a:t>A </a:t>
            </a:r>
            <a:r>
              <a:rPr lang="en-US"/>
              <a:t>set time and a convenient place (which nowadays might be around computer screens all across the world!)  </a:t>
            </a:r>
            <a:endParaRPr lang="en-US" smtClean="0"/>
          </a:p>
          <a:p>
            <a:pPr marL="969963" lvl="1" indent="-449263">
              <a:buFont typeface="+mj-lt"/>
              <a:buAutoNum type="alphaLcPeriod"/>
            </a:pPr>
            <a:r>
              <a:rPr lang="en-US" smtClean="0"/>
              <a:t>Clear </a:t>
            </a:r>
            <a:r>
              <a:rPr lang="en-US"/>
              <a:t>communication to the team of the time and place </a:t>
            </a:r>
          </a:p>
          <a:p>
            <a:pPr marL="969963" lvl="1" indent="-449263">
              <a:buFont typeface="+mj-lt"/>
              <a:buAutoNum type="alphaLcPeriod"/>
            </a:pPr>
            <a:r>
              <a:rPr lang="en-US" smtClean="0"/>
              <a:t>An </a:t>
            </a:r>
            <a:r>
              <a:rPr lang="en-US"/>
              <a:t>agenda that leaders circulate to the members before the meeting so that they can prepare  </a:t>
            </a:r>
            <a:endParaRPr lang="en-US" smtClean="0"/>
          </a:p>
          <a:p>
            <a:pPr marL="969963" lvl="1" indent="-449263">
              <a:buFont typeface="+mj-lt"/>
              <a:buAutoNum type="alphaLcPeriod"/>
            </a:pPr>
            <a:r>
              <a:rPr lang="en-US" smtClean="0"/>
              <a:t>A </a:t>
            </a:r>
            <a:r>
              <a:rPr lang="en-US"/>
              <a:t>notetaker who circulates the meeting minutes and agreed on action items to the team members after the meeting </a:t>
            </a:r>
          </a:p>
        </p:txBody>
      </p:sp>
    </p:spTree>
    <p:extLst>
      <p:ext uri="{BB962C8B-B14F-4D97-AF65-F5344CB8AC3E}">
        <p14:creationId xmlns:p14="http://schemas.microsoft.com/office/powerpoint/2010/main" val="619506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b="1" i="1" smtClean="0"/>
              <a:t>Surviving </a:t>
            </a:r>
            <a:r>
              <a:rPr lang="en-US" b="1" i="1"/>
              <a:t>time apart </a:t>
            </a:r>
            <a:endParaRPr lang="en-US" b="1" i="1" smtClean="0"/>
          </a:p>
          <a:p>
            <a:r>
              <a:rPr lang="en-US" smtClean="0"/>
              <a:t>Two </a:t>
            </a:r>
            <a:r>
              <a:rPr lang="en-US"/>
              <a:t>big issues arise during the times when NPD teams work apart: account- ability and communication. </a:t>
            </a:r>
          </a:p>
          <a:p>
            <a:r>
              <a:rPr lang="en-US"/>
              <a:t>You want to be sure that team members agree to carry out the necessary tasks — on time. And you don’t want your members to lose contact with one another. </a:t>
            </a:r>
          </a:p>
          <a:p>
            <a:r>
              <a:rPr lang="en-US"/>
              <a:t>Here’s what the team needs in order to make sure that its members coordi- nate their activities and tasks between face-to-face meetings: </a:t>
            </a:r>
          </a:p>
          <a:p>
            <a:pPr lvl="1"/>
            <a:r>
              <a:rPr lang="en-US"/>
              <a:t>Clearly specify actions and accountabilities. </a:t>
            </a:r>
          </a:p>
          <a:p>
            <a:pPr lvl="1"/>
            <a:r>
              <a:rPr lang="en-US"/>
              <a:t>Communicate to the team when a team/team members accomplish an action. </a:t>
            </a:r>
          </a:p>
        </p:txBody>
      </p:sp>
    </p:spTree>
    <p:extLst>
      <p:ext uri="{BB962C8B-B14F-4D97-AF65-F5344CB8AC3E}">
        <p14:creationId xmlns:p14="http://schemas.microsoft.com/office/powerpoint/2010/main" val="29371352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Acquiring </a:t>
            </a:r>
            <a:r>
              <a:rPr lang="en-US"/>
              <a:t>functional support </a:t>
            </a:r>
          </a:p>
        </p:txBody>
      </p:sp>
      <p:sp>
        <p:nvSpPr>
          <p:cNvPr id="3" name="Content Placeholder 2"/>
          <p:cNvSpPr>
            <a:spLocks noGrp="1"/>
          </p:cNvSpPr>
          <p:nvPr>
            <p:ph idx="1"/>
          </p:nvPr>
        </p:nvSpPr>
        <p:spPr/>
        <p:txBody>
          <a:bodyPr/>
          <a:lstStyle/>
          <a:p>
            <a:pPr algn="just"/>
            <a:r>
              <a:rPr lang="en-US" smtClean="0"/>
              <a:t>One </a:t>
            </a:r>
            <a:r>
              <a:rPr lang="en-US"/>
              <a:t>of the most common reasons why NPD projects come in over budget or late is that they simply don’t have the resources they need — money, man- power, and so on. Team leaders need to make sure that executives know what the teams need, and team members must negotiate with their own functions to obtain the necessary resources. </a:t>
            </a:r>
          </a:p>
        </p:txBody>
      </p:sp>
    </p:spTree>
    <p:extLst>
      <p:ext uri="{BB962C8B-B14F-4D97-AF65-F5344CB8AC3E}">
        <p14:creationId xmlns:p14="http://schemas.microsoft.com/office/powerpoint/2010/main" val="21603782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Acquiring functional support </a:t>
            </a:r>
          </a:p>
        </p:txBody>
      </p:sp>
      <p:sp>
        <p:nvSpPr>
          <p:cNvPr id="3" name="Content Placeholder 2"/>
          <p:cNvSpPr>
            <a:spLocks noGrp="1"/>
          </p:cNvSpPr>
          <p:nvPr>
            <p:ph idx="1"/>
          </p:nvPr>
        </p:nvSpPr>
        <p:spPr/>
        <p:txBody>
          <a:bodyPr/>
          <a:lstStyle/>
          <a:p>
            <a:r>
              <a:rPr lang="en-US" smtClean="0"/>
              <a:t>The </a:t>
            </a:r>
            <a:r>
              <a:rPr lang="en-US"/>
              <a:t>following tools help make sure that your team stays in constant communication: </a:t>
            </a:r>
          </a:p>
          <a:p>
            <a:pPr lvl="1"/>
            <a:r>
              <a:rPr lang="en-US" smtClean="0"/>
              <a:t>A </a:t>
            </a:r>
            <a:r>
              <a:rPr lang="en-US"/>
              <a:t>team list that gives team members’ names and contact information  </a:t>
            </a:r>
            <a:endParaRPr lang="en-US" smtClean="0"/>
          </a:p>
          <a:p>
            <a:pPr lvl="1"/>
            <a:r>
              <a:rPr lang="en-US" smtClean="0"/>
              <a:t>A </a:t>
            </a:r>
            <a:r>
              <a:rPr lang="en-US"/>
              <a:t>written agreement on communication protocols, including document formats and handling of revisions  </a:t>
            </a:r>
            <a:endParaRPr lang="en-US" smtClean="0"/>
          </a:p>
          <a:p>
            <a:pPr lvl="1"/>
            <a:r>
              <a:rPr lang="en-US" smtClean="0"/>
              <a:t>If </a:t>
            </a:r>
            <a:r>
              <a:rPr lang="en-US"/>
              <a:t>possible (in this century, why wouldn’t it be?), an Intranet site that allows team members to deposit and access information </a:t>
            </a:r>
          </a:p>
        </p:txBody>
      </p:sp>
    </p:spTree>
    <p:extLst>
      <p:ext uri="{BB962C8B-B14F-4D97-AF65-F5344CB8AC3E}">
        <p14:creationId xmlns:p14="http://schemas.microsoft.com/office/powerpoint/2010/main" val="17927036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Acquiring </a:t>
            </a:r>
            <a:r>
              <a:rPr lang="en-US"/>
              <a:t>functional support </a:t>
            </a:r>
          </a:p>
        </p:txBody>
      </p:sp>
      <p:sp>
        <p:nvSpPr>
          <p:cNvPr id="3" name="Content Placeholder 2"/>
          <p:cNvSpPr>
            <a:spLocks noGrp="1"/>
          </p:cNvSpPr>
          <p:nvPr>
            <p:ph idx="1"/>
          </p:nvPr>
        </p:nvSpPr>
        <p:spPr/>
        <p:txBody>
          <a:bodyPr/>
          <a:lstStyle/>
          <a:p>
            <a:r>
              <a:rPr lang="en-US" smtClean="0"/>
              <a:t>One </a:t>
            </a:r>
            <a:r>
              <a:rPr lang="en-US"/>
              <a:t>of the most common reasons why NPD projects come in over budget or late is that they simply don’t have the resources they need — money, man- power, and so on. Team leaders need to make sure that executives know what the teams need, and team members must negotiate with their own functions to obtain the necessary resources. </a:t>
            </a:r>
          </a:p>
        </p:txBody>
      </p:sp>
    </p:spTree>
    <p:extLst>
      <p:ext uri="{BB962C8B-B14F-4D97-AF65-F5344CB8AC3E}">
        <p14:creationId xmlns:p14="http://schemas.microsoft.com/office/powerpoint/2010/main" val="1629357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0" smtClean="0"/>
              <a:t>Defining </a:t>
            </a:r>
            <a:r>
              <a:rPr lang="en-US" b="0"/>
              <a:t>the Troops’ Roles and Responsibilities </a:t>
            </a:r>
            <a:endParaRPr lang="en-US"/>
          </a:p>
        </p:txBody>
      </p:sp>
    </p:spTree>
    <p:extLst>
      <p:ext uri="{BB962C8B-B14F-4D97-AF65-F5344CB8AC3E}">
        <p14:creationId xmlns:p14="http://schemas.microsoft.com/office/powerpoint/2010/main" val="211257168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normAutofit lnSpcReduction="10000"/>
          </a:bodyPr>
          <a:lstStyle/>
          <a:p>
            <a:r>
              <a:rPr lang="en-US" smtClean="0"/>
              <a:t>How </a:t>
            </a:r>
            <a:r>
              <a:rPr lang="en-US"/>
              <a:t>many employees does it take to develop a new product? Maybe not quite as many as the number of licks it takes to get to the center of a lollipop, but quite a few, nonetheless. </a:t>
            </a:r>
            <a:endParaRPr lang="en-US" smtClean="0"/>
          </a:p>
          <a:p>
            <a:r>
              <a:rPr lang="en-US" smtClean="0"/>
              <a:t>NPD </a:t>
            </a:r>
            <a:r>
              <a:rPr lang="en-US"/>
              <a:t>projects need firm and clear leadership on the team as well as from executives, they need clear shared practices, and they need access to groups that have the expertise needed to carry out the actual work. </a:t>
            </a:r>
            <a:endParaRPr lang="en-US" smtClean="0"/>
          </a:p>
          <a:p>
            <a:r>
              <a:rPr lang="en-US" smtClean="0"/>
              <a:t>NPD </a:t>
            </a:r>
            <a:r>
              <a:rPr lang="en-US"/>
              <a:t>teams need to get a lot of work done — and it’s more com- plex work than most small teams are expected to accomplish. </a:t>
            </a:r>
          </a:p>
        </p:txBody>
      </p:sp>
    </p:spTree>
    <p:extLst>
      <p:ext uri="{BB962C8B-B14F-4D97-AF65-F5344CB8AC3E}">
        <p14:creationId xmlns:p14="http://schemas.microsoft.com/office/powerpoint/2010/main" val="41497056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core team </a:t>
            </a:r>
            <a:endParaRPr lang="en-US"/>
          </a:p>
        </p:txBody>
      </p:sp>
      <p:sp>
        <p:nvSpPr>
          <p:cNvPr id="3" name="Content Placeholder 2"/>
          <p:cNvSpPr>
            <a:spLocks noGrp="1"/>
          </p:cNvSpPr>
          <p:nvPr>
            <p:ph idx="1"/>
          </p:nvPr>
        </p:nvSpPr>
        <p:spPr/>
        <p:txBody>
          <a:bodyPr/>
          <a:lstStyle/>
          <a:p>
            <a:r>
              <a:rPr lang="en-US" smtClean="0"/>
              <a:t>A c</a:t>
            </a:r>
            <a:r>
              <a:rPr lang="en-US"/>
              <a:t>ore team member has three leadership responsibilities: </a:t>
            </a:r>
          </a:p>
          <a:p>
            <a:pPr lvl="1"/>
            <a:r>
              <a:rPr lang="en-US" smtClean="0"/>
              <a:t>She’s </a:t>
            </a:r>
            <a:r>
              <a:rPr lang="en-US"/>
              <a:t>responsible, along with her teammates, for managing the big-pic- ture work of the project. </a:t>
            </a:r>
          </a:p>
          <a:p>
            <a:pPr lvl="1"/>
            <a:r>
              <a:rPr lang="en-US"/>
              <a:t>She leads the extended functional team, whose members carry out the project work that relates to her function (see the following section). </a:t>
            </a:r>
          </a:p>
          <a:p>
            <a:pPr lvl="1"/>
            <a:r>
              <a:rPr lang="en-US"/>
              <a:t>She must keep her function “in the loop</a:t>
            </a:r>
            <a:r>
              <a:rPr lang="en-US" smtClean="0"/>
              <a:t>.”</a:t>
            </a:r>
            <a:endParaRPr lang="en-US"/>
          </a:p>
        </p:txBody>
      </p:sp>
    </p:spTree>
    <p:extLst>
      <p:ext uri="{BB962C8B-B14F-4D97-AF65-F5344CB8AC3E}">
        <p14:creationId xmlns:p14="http://schemas.microsoft.com/office/powerpoint/2010/main" val="33087471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t>
            </a:r>
            <a:r>
              <a:rPr lang="en-US"/>
              <a:t>extended team </a:t>
            </a:r>
          </a:p>
        </p:txBody>
      </p:sp>
      <p:sp>
        <p:nvSpPr>
          <p:cNvPr id="3" name="Content Placeholder 2"/>
          <p:cNvSpPr>
            <a:spLocks noGrp="1"/>
          </p:cNvSpPr>
          <p:nvPr>
            <p:ph idx="1"/>
          </p:nvPr>
        </p:nvSpPr>
        <p:spPr/>
        <p:txBody>
          <a:bodyPr>
            <a:normAutofit/>
          </a:bodyPr>
          <a:lstStyle/>
          <a:p>
            <a:r>
              <a:rPr lang="en-US" smtClean="0"/>
              <a:t>Extended </a:t>
            </a:r>
            <a:r>
              <a:rPr lang="en-US"/>
              <a:t>team membership varies from project to project, depending on the specific project needs that the core team identifies during its planning process. The following list shows some examples (and see the section “Combining necessary skills and experience”): </a:t>
            </a:r>
          </a:p>
          <a:p>
            <a:pPr lvl="1"/>
            <a:r>
              <a:rPr lang="en-US" b="1" smtClean="0"/>
              <a:t>Marketing</a:t>
            </a:r>
            <a:r>
              <a:rPr lang="en-US" b="1"/>
              <a:t>: </a:t>
            </a:r>
            <a:r>
              <a:rPr lang="en-US"/>
              <a:t>Personnel from marketing communications, market research, and product management  </a:t>
            </a:r>
            <a:endParaRPr lang="en-US" smtClean="0"/>
          </a:p>
          <a:p>
            <a:pPr lvl="1"/>
            <a:r>
              <a:rPr lang="en-US" b="1" smtClean="0"/>
              <a:t>R&amp;D</a:t>
            </a:r>
            <a:r>
              <a:rPr lang="en-US" b="1"/>
              <a:t>: </a:t>
            </a:r>
            <a:r>
              <a:rPr lang="en-US"/>
              <a:t>Software engineers, electrical and mechanical engineers, design- ers, and optics  </a:t>
            </a:r>
            <a:endParaRPr lang="en-US" smtClean="0"/>
          </a:p>
          <a:p>
            <a:pPr lvl="1"/>
            <a:r>
              <a:rPr lang="en-US" b="1" smtClean="0"/>
              <a:t>Manufacturing</a:t>
            </a:r>
            <a:r>
              <a:rPr lang="en-US" b="1"/>
              <a:t>: </a:t>
            </a:r>
            <a:r>
              <a:rPr lang="en-US"/>
              <a:t>Personnel from contract manufacturing, </a:t>
            </a:r>
          </a:p>
        </p:txBody>
      </p:sp>
    </p:spTree>
    <p:extLst>
      <p:ext uri="{BB962C8B-B14F-4D97-AF65-F5344CB8AC3E}">
        <p14:creationId xmlns:p14="http://schemas.microsoft.com/office/powerpoint/2010/main" val="21202349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0" smtClean="0"/>
              <a:t>Organizing </a:t>
            </a:r>
            <a:r>
              <a:rPr lang="en-US" b="0"/>
              <a:t>Your NPD Teams </a:t>
            </a:r>
            <a:r>
              <a:rPr lang="en-US" b="0" smtClean="0"/>
              <a:t> </a:t>
            </a:r>
            <a:endParaRPr lang="en-US"/>
          </a:p>
        </p:txBody>
      </p:sp>
    </p:spTree>
    <p:extLst>
      <p:ext uri="{BB962C8B-B14F-4D97-AF65-F5344CB8AC3E}">
        <p14:creationId xmlns:p14="http://schemas.microsoft.com/office/powerpoint/2010/main" val="27169425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Intro</a:t>
            </a:r>
            <a:endParaRPr lang="en-US"/>
          </a:p>
        </p:txBody>
      </p:sp>
      <p:sp>
        <p:nvSpPr>
          <p:cNvPr id="4" name="Content Placeholder 3"/>
          <p:cNvSpPr>
            <a:spLocks noGrp="1"/>
          </p:cNvSpPr>
          <p:nvPr>
            <p:ph idx="1"/>
          </p:nvPr>
        </p:nvSpPr>
        <p:spPr/>
        <p:txBody>
          <a:bodyPr>
            <a:normAutofit fontScale="92500"/>
          </a:bodyPr>
          <a:lstStyle/>
          <a:p>
            <a:r>
              <a:rPr lang="en-US" smtClean="0"/>
              <a:t>Most </a:t>
            </a:r>
            <a:r>
              <a:rPr lang="en-US"/>
              <a:t>modern businesses are structured like a series of silos, and each silo controls significant percents of the corporation’s resources. </a:t>
            </a:r>
            <a:endParaRPr lang="en-US" smtClean="0"/>
          </a:p>
          <a:p>
            <a:r>
              <a:rPr lang="en-US" smtClean="0"/>
              <a:t>Often</a:t>
            </a:r>
            <a:r>
              <a:rPr lang="en-US"/>
              <a:t>, these silos fill the corporation’s internal needs more than the needs of its markets. </a:t>
            </a:r>
            <a:endParaRPr lang="en-US" smtClean="0"/>
          </a:p>
          <a:p>
            <a:r>
              <a:rPr lang="en-US" smtClean="0"/>
              <a:t>To </a:t>
            </a:r>
            <a:r>
              <a:rPr lang="en-US"/>
              <a:t>produce value for your customers — which is the goal of product develop- ment activities — you have to cut across these silos (in other words, people have to join hands, communicate, and collaborate across the functional boundaries in the company). </a:t>
            </a:r>
            <a:endParaRPr lang="en-US" smtClean="0"/>
          </a:p>
          <a:p>
            <a:r>
              <a:rPr lang="en-US" smtClean="0"/>
              <a:t>When </a:t>
            </a:r>
            <a:r>
              <a:rPr lang="en-US"/>
              <a:t>you do that, you cut across, and into, stuff (people, money, equipment, and so on) that each silo owns. </a:t>
            </a:r>
          </a:p>
        </p:txBody>
      </p:sp>
    </p:spTree>
    <p:extLst>
      <p:ext uri="{BB962C8B-B14F-4D97-AF65-F5344CB8AC3E}">
        <p14:creationId xmlns:p14="http://schemas.microsoft.com/office/powerpoint/2010/main" val="33955126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smtClean="0"/>
              <a:t>The </a:t>
            </a:r>
            <a:r>
              <a:rPr lang="en-US"/>
              <a:t>following list presents the different kinds of team approaches you can adopt. We explain their relationships to the functions, how they should be led, and what kinds of projects they’re best suited for: </a:t>
            </a:r>
          </a:p>
          <a:p>
            <a:pPr lvl="1"/>
            <a:r>
              <a:rPr lang="en-US"/>
              <a:t>The functional team: </a:t>
            </a:r>
          </a:p>
          <a:p>
            <a:pPr lvl="1"/>
            <a:r>
              <a:rPr lang="en-US"/>
              <a:t>The matrix team: </a:t>
            </a:r>
          </a:p>
          <a:p>
            <a:pPr lvl="1"/>
            <a:r>
              <a:rPr lang="en-US"/>
              <a:t>The project team: </a:t>
            </a:r>
          </a:p>
          <a:p>
            <a:pPr lvl="2"/>
            <a:r>
              <a:rPr lang="en-US" smtClean="0"/>
              <a:t>The </a:t>
            </a:r>
            <a:r>
              <a:rPr lang="en-US"/>
              <a:t>project team is more autonomous than the matrix team. </a:t>
            </a:r>
          </a:p>
          <a:p>
            <a:pPr lvl="2"/>
            <a:r>
              <a:rPr lang="en-US"/>
              <a:t>The project team can turn to the functions for needed expertise, but they’re also more likely than the matrix team to go outside if the functions don’t have what they need. </a:t>
            </a:r>
          </a:p>
          <a:p>
            <a:pPr lvl="1"/>
            <a:r>
              <a:rPr lang="en-US"/>
              <a:t>The tiger team: </a:t>
            </a:r>
          </a:p>
        </p:txBody>
      </p:sp>
    </p:spTree>
    <p:extLst>
      <p:ext uri="{BB962C8B-B14F-4D97-AF65-F5344CB8AC3E}">
        <p14:creationId xmlns:p14="http://schemas.microsoft.com/office/powerpoint/2010/main" val="21222319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Remember</a:t>
            </a:r>
            <a:endParaRPr lang="en-US"/>
          </a:p>
        </p:txBody>
      </p:sp>
      <p:sp>
        <p:nvSpPr>
          <p:cNvPr id="3" name="Content Placeholder 2"/>
          <p:cNvSpPr>
            <a:spLocks noGrp="1"/>
          </p:cNvSpPr>
          <p:nvPr>
            <p:ph idx="1"/>
          </p:nvPr>
        </p:nvSpPr>
        <p:spPr/>
        <p:txBody>
          <a:bodyPr>
            <a:normAutofit fontScale="85000" lnSpcReduction="20000"/>
          </a:bodyPr>
          <a:lstStyle/>
          <a:p>
            <a:pPr algn="just"/>
            <a:r>
              <a:rPr lang="en-US" smtClean="0"/>
              <a:t>If </a:t>
            </a:r>
            <a:r>
              <a:rPr lang="en-US"/>
              <a:t>your company plans to depend on the over-the-wall team approach to develop new products, you’ll probably be a very ineffective and me-too prod- uct developer. It’s almost impossible to develop a great product that will really please your customers when the team that’s responsible for the </a:t>
            </a:r>
            <a:r>
              <a:rPr lang="en-US" smtClean="0"/>
              <a:t>development </a:t>
            </a:r>
            <a:r>
              <a:rPr lang="en-US"/>
              <a:t>isn’t communicating. Sorry! If your company uses a balance of the matrix and project team approaches, good for you. </a:t>
            </a:r>
            <a:endParaRPr lang="en-US" smtClean="0"/>
          </a:p>
          <a:p>
            <a:pPr algn="just"/>
            <a:r>
              <a:rPr lang="en-US" smtClean="0"/>
              <a:t>You </a:t>
            </a:r>
            <a:r>
              <a:rPr lang="en-US"/>
              <a:t>give your new prod- uct teams the resources and independence they need, and you still build technical expertise in the functions, where it belongs. With a combination of these approaches, you also build the political base for effective negotiation between teams and functions (see Chapter 9). </a:t>
            </a:r>
            <a:endParaRPr lang="en-US" smtClean="0"/>
          </a:p>
          <a:p>
            <a:pPr algn="just"/>
            <a:r>
              <a:rPr lang="en-US" smtClean="0"/>
              <a:t>Both </a:t>
            </a:r>
            <a:r>
              <a:rPr lang="en-US"/>
              <a:t>approaches work to build your capacity to be effective — even excellent — at developing new prod- ucts. And when you launch a </a:t>
            </a:r>
            <a:r>
              <a:rPr lang="en-US" i="1"/>
              <a:t>really </a:t>
            </a:r>
            <a:r>
              <a:rPr lang="en-US"/>
              <a:t>new, complex, and risky project, consider the tiger team approach. </a:t>
            </a:r>
          </a:p>
        </p:txBody>
      </p:sp>
    </p:spTree>
    <p:extLst>
      <p:ext uri="{BB962C8B-B14F-4D97-AF65-F5344CB8AC3E}">
        <p14:creationId xmlns:p14="http://schemas.microsoft.com/office/powerpoint/2010/main" val="412530452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3648</TotalTime>
  <Words>3560</Words>
  <Application>Microsoft Office PowerPoint</Application>
  <PresentationFormat>Custom</PresentationFormat>
  <Paragraphs>175</Paragraphs>
  <Slides>45</Slides>
  <Notes>3</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Theme1</vt:lpstr>
      <vt:lpstr>Organizing The NPD Troops </vt:lpstr>
      <vt:lpstr>Outline</vt:lpstr>
      <vt:lpstr>Intro</vt:lpstr>
      <vt:lpstr>What Makes Teams Fly? </vt:lpstr>
      <vt:lpstr>The characteristics that most everyone would include: </vt:lpstr>
      <vt:lpstr>The characteristics that most everyone would include: </vt:lpstr>
      <vt:lpstr>Understanding Why Cross-Functional Teams Are Special </vt:lpstr>
      <vt:lpstr>Intro</vt:lpstr>
      <vt:lpstr> Cross-functional teams are different from most business teams in the follow- ing ways: </vt:lpstr>
      <vt:lpstr>Leading Cross-Functional Teams </vt:lpstr>
      <vt:lpstr>Intro</vt:lpstr>
      <vt:lpstr>PowerPoint Presentation</vt:lpstr>
      <vt:lpstr>PowerPoint Presentation</vt:lpstr>
      <vt:lpstr>PowerPoint Presentation</vt:lpstr>
      <vt:lpstr>Taking the “Cross” Out of Cross-Functional Teams </vt:lpstr>
      <vt:lpstr>Intro</vt:lpstr>
      <vt:lpstr>Intro</vt:lpstr>
      <vt:lpstr> Here are some of the traits of good, even great, cross-functional team members: </vt:lpstr>
      <vt:lpstr>Preparing for Engagement:  Assembling and Equipping Your NPD Team </vt:lpstr>
      <vt:lpstr>Intro</vt:lpstr>
      <vt:lpstr>Intro</vt:lpstr>
      <vt:lpstr>Commissioning the troops, chartering the team</vt:lpstr>
      <vt:lpstr>Commissioning the troops, chartering the team</vt:lpstr>
      <vt:lpstr>Commissioning the troops, chartering the team</vt:lpstr>
      <vt:lpstr>Combining necessary skills and experience </vt:lpstr>
      <vt:lpstr>Combining necessary skills and experience </vt:lpstr>
      <vt:lpstr>Getting everyone acquainted </vt:lpstr>
      <vt:lpstr>Getting everyone acquainted </vt:lpstr>
      <vt:lpstr>Putting people on the same page with a project plan </vt:lpstr>
      <vt:lpstr>Putting people on the same page with a project plan </vt:lpstr>
      <vt:lpstr>Putting people on the same page with a project plan </vt:lpstr>
      <vt:lpstr>Figuring out how to work, together and apart </vt:lpstr>
      <vt:lpstr>PowerPoint Presentation</vt:lpstr>
      <vt:lpstr>PowerPoint Presentation</vt:lpstr>
      <vt:lpstr>Acquiring functional support </vt:lpstr>
      <vt:lpstr>Acquiring functional support </vt:lpstr>
      <vt:lpstr>Acquiring functional support </vt:lpstr>
      <vt:lpstr>Defining the Troops’ Roles and Responsibilities </vt:lpstr>
      <vt:lpstr>Intro</vt:lpstr>
      <vt:lpstr>The core team </vt:lpstr>
      <vt:lpstr>The extended team </vt:lpstr>
      <vt:lpstr>Organizing Your NPD Teams  </vt:lpstr>
      <vt:lpstr>Intro</vt:lpstr>
      <vt:lpstr>PowerPoint Presentation</vt:lpstr>
      <vt:lpstr>Remember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526</cp:revision>
  <dcterms:created xsi:type="dcterms:W3CDTF">2010-10-24T06:01:35Z</dcterms:created>
  <dcterms:modified xsi:type="dcterms:W3CDTF">2016-05-25T07:54:08Z</dcterms:modified>
</cp:coreProperties>
</file>