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26"/>
  </p:notes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78" r:id="rId25"/>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2944" autoAdjust="0"/>
  </p:normalViewPr>
  <p:slideViewPr>
    <p:cSldViewPr snapToGrid="0">
      <p:cViewPr varScale="1">
        <p:scale>
          <a:sx n="56" d="100"/>
          <a:sy n="56" d="100"/>
        </p:scale>
        <p:origin x="11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429BA9-11BC-466D-9197-5A10DCC47569}" type="datetimeFigureOut">
              <a:rPr lang="en-US" smtClean="0"/>
              <a:t>6/4/2013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ACF53F-F880-459C-8A9D-F64A5894AF15}" type="slidenum">
              <a:rPr lang="en-US" smtClean="0"/>
              <a:t>‹#›</a:t>
            </a:fld>
            <a:endParaRPr lang="en-US"/>
          </a:p>
        </p:txBody>
      </p:sp>
    </p:spTree>
    <p:extLst>
      <p:ext uri="{BB962C8B-B14F-4D97-AF65-F5344CB8AC3E}">
        <p14:creationId xmlns:p14="http://schemas.microsoft.com/office/powerpoint/2010/main" val="1183337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801"/>
            <a:ext cx="8001000" cy="2971801"/>
          </a:xfrm>
        </p:spPr>
        <p:txBody>
          <a:bodyPr anchor="b">
            <a:normAutofit/>
          </a:bodyPr>
          <a:lstStyle>
            <a:lvl1pPr algn="l">
              <a:defRPr sz="4799" b="1" cap="none" spc="0">
                <a:ln w="10160">
                  <a:solidFill>
                    <a:schemeClr val="accent5"/>
                  </a:solidFill>
                  <a:prstDash val="solid"/>
                </a:ln>
                <a:solidFill>
                  <a:srgbClr val="FFFFFF"/>
                </a:solidFill>
                <a:effectLst>
                  <a:outerShdw blurRad="152400" dist="101600" dir="2700000" algn="tl" rotWithShape="0">
                    <a:prstClr val="black">
                      <a:alpha val="62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9"/>
            <a:ext cx="6400800" cy="1947333"/>
          </a:xfrm>
        </p:spPr>
        <p:txBody>
          <a:bodyPr anchor="t">
            <a:normAutofit/>
          </a:bodyPr>
          <a:lstStyle>
            <a:lvl1pPr marL="0" indent="0" algn="l">
              <a:buNone/>
              <a:defRPr sz="2099">
                <a:solidFill>
                  <a:schemeClr val="tx1"/>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1" y="91547"/>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8" y="32280"/>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3"/>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26428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chor="t"/>
          <a:lstStyle>
            <a:lvl1pPr marL="285664" indent="-285664">
              <a:buFont typeface="Courier New" panose="02070309020205020404" pitchFamily="49" charset="0"/>
              <a:buChar char="o"/>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87556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2" y="2006600"/>
            <a:ext cx="8534401" cy="2281600"/>
          </a:xfrm>
        </p:spPr>
        <p:txBody>
          <a:bodyPr anchor="b">
            <a:normAutofit/>
          </a:bodyPr>
          <a:lstStyle>
            <a:lvl1pPr algn="l">
              <a:defRPr sz="3599" b="1" cap="all"/>
            </a:lvl1pPr>
          </a:lstStyle>
          <a:p>
            <a:r>
              <a:rPr lang="en-US" smtClean="0"/>
              <a:t>Click to edit Master title style</a:t>
            </a:r>
            <a:endParaRPr lang="en-US"/>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7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89479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4212" y="685802"/>
            <a:ext cx="4937655" cy="3615267"/>
          </a:xfrm>
        </p:spPr>
        <p:txBody>
          <a:bodyPr>
            <a:normAutofit/>
          </a:bodyPr>
          <a:lstStyle>
            <a:lvl1pPr>
              <a:defRPr sz="1799"/>
            </a:lvl1pPr>
            <a:lvl2pPr>
              <a:defRPr sz="1600"/>
            </a:lvl2pPr>
            <a:lvl3pPr>
              <a:defRPr sz="1400"/>
            </a:lvl3pPr>
            <a:lvl4pPr>
              <a:defRPr sz="1200"/>
            </a:lvl4pPr>
            <a:lvl5pPr>
              <a:defRPr sz="1200"/>
            </a:lvl5pPr>
            <a:lvl6pPr>
              <a:defRPr sz="1799"/>
            </a:lvl6pPr>
            <a:lvl7pPr>
              <a:defRPr sz="1799"/>
            </a:lvl7pPr>
            <a:lvl8pPr>
              <a:defRPr sz="1799"/>
            </a:lvl8pPr>
            <a:lvl9pPr>
              <a:defRPr sz="179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808134" y="685801"/>
            <a:ext cx="4934479" cy="3615266"/>
          </a:xfrm>
        </p:spPr>
        <p:txBody>
          <a:bodyPr>
            <a:normAutofit/>
          </a:bodyPr>
          <a:lstStyle>
            <a:lvl1pPr>
              <a:defRPr sz="1799"/>
            </a:lvl1pPr>
            <a:lvl2pPr>
              <a:defRPr sz="1600"/>
            </a:lvl2pPr>
            <a:lvl3pPr>
              <a:defRPr sz="1400"/>
            </a:lvl3pPr>
            <a:lvl4pPr>
              <a:defRPr sz="1200"/>
            </a:lvl4pPr>
            <a:lvl5pPr>
              <a:defRPr sz="1200"/>
            </a:lvl5pPr>
            <a:lvl6pPr>
              <a:defRPr sz="1799"/>
            </a:lvl6pPr>
            <a:lvl7pPr>
              <a:defRPr sz="1799"/>
            </a:lvl7pPr>
            <a:lvl8pPr>
              <a:defRPr sz="1799"/>
            </a:lvl8pPr>
            <a:lvl9pPr>
              <a:defRPr sz="179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6/4/2013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59592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72081" y="685800"/>
            <a:ext cx="4649787" cy="576262"/>
          </a:xfrm>
        </p:spPr>
        <p:txBody>
          <a:bodyPr anchor="b">
            <a:noAutofit/>
          </a:bodyPr>
          <a:lstStyle>
            <a:lvl1pPr marL="0" indent="0">
              <a:buNone/>
              <a:defRPr sz="27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2" y="1270529"/>
            <a:ext cx="4937655" cy="3030538"/>
          </a:xfrm>
        </p:spPr>
        <p:txBody>
          <a:bodyPr anchor="t">
            <a:normAutofit/>
          </a:bodyPr>
          <a:lstStyle>
            <a:lvl1pPr>
              <a:defRPr sz="1799"/>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079067" y="685800"/>
            <a:ext cx="4665134" cy="576262"/>
          </a:xfrm>
        </p:spPr>
        <p:txBody>
          <a:bodyPr anchor="b">
            <a:noAutofit/>
          </a:bodyPr>
          <a:lstStyle>
            <a:lvl1pPr marL="0" indent="0">
              <a:buNone/>
              <a:defRPr sz="27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lvl1pPr>
              <a:defRPr sz="1799"/>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6/4/2013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cxnSp>
        <p:nvCxnSpPr>
          <p:cNvPr id="10" name="Straight Connector 9"/>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00164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6/4/2013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cxnSp>
        <p:nvCxnSpPr>
          <p:cNvPr id="6" name="Straight Connector 5"/>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1316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cxnSp>
        <p:nvCxnSpPr>
          <p:cNvPr id="5" name="Straight Connector 4"/>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35104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399" b="0"/>
            </a:lvl1pPr>
          </a:lstStyle>
          <a:p>
            <a:r>
              <a:rPr lang="en-US" smtClean="0"/>
              <a:t>Click to edit Master title style</a:t>
            </a:r>
            <a:endParaRPr lang="en-US"/>
          </a:p>
        </p:txBody>
      </p:sp>
      <p:sp>
        <p:nvSpPr>
          <p:cNvPr id="3" name="Content Placeholder 2"/>
          <p:cNvSpPr>
            <a:spLocks noGrp="1"/>
          </p:cNvSpPr>
          <p:nvPr>
            <p:ph idx="1"/>
          </p:nvPr>
        </p:nvSpPr>
        <p:spPr>
          <a:xfrm>
            <a:off x="684213" y="685800"/>
            <a:ext cx="5943601" cy="5308600"/>
          </a:xfrm>
        </p:spPr>
        <p:txBody>
          <a:bodyPr anchor="ctr">
            <a:normAutofit/>
          </a:bodyPr>
          <a:lstStyle>
            <a:lvl1pPr>
              <a:defRPr sz="1999"/>
            </a:lvl1pPr>
            <a:lvl2pPr>
              <a:defRPr sz="1799"/>
            </a:lvl2pPr>
            <a:lvl3pPr>
              <a:defRPr sz="1600"/>
            </a:lvl3pPr>
            <a:lvl4pPr>
              <a:defRPr sz="1400"/>
            </a:lvl4pPr>
            <a:lvl5pPr>
              <a:defRPr sz="1400"/>
            </a:lvl5pPr>
            <a:lvl6pPr>
              <a:defRPr sz="1999"/>
            </a:lvl6pPr>
            <a:lvl7pPr>
              <a:defRPr sz="1999"/>
            </a:lvl7pPr>
            <a:lvl8pPr>
              <a:defRPr sz="1999"/>
            </a:lvl8pPr>
            <a:lvl9pPr>
              <a:defRPr sz="199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085012" y="2209801"/>
            <a:ext cx="3657600" cy="2091267"/>
          </a:xfrm>
        </p:spPr>
        <p:txBody>
          <a:bodyPr anchor="t">
            <a:normAutofit/>
          </a:bodyPr>
          <a:lstStyle>
            <a:lvl1pPr marL="0" indent="0">
              <a:buNone/>
              <a:defRPr sz="16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76833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799" b="0"/>
            </a:lvl1pPr>
          </a:lstStyle>
          <a:p>
            <a:r>
              <a:rPr lang="en-US" smtClean="0"/>
              <a:t>Click to edit Master title style</a:t>
            </a:r>
            <a:endParaRPr lang="en-US"/>
          </a:p>
        </p:txBody>
      </p:sp>
      <p:sp>
        <p:nvSpPr>
          <p:cNvPr id="4" name="Text Placeholder 3"/>
          <p:cNvSpPr>
            <a:spLocks noGrp="1"/>
          </p:cNvSpPr>
          <p:nvPr>
            <p:ph type="body" sz="half" idx="2"/>
          </p:nvPr>
        </p:nvSpPr>
        <p:spPr>
          <a:xfrm>
            <a:off x="4722812" y="2777067"/>
            <a:ext cx="6021388" cy="2048933"/>
          </a:xfrm>
        </p:spPr>
        <p:txBody>
          <a:bodyPr anchor="t">
            <a:normAutofit/>
          </a:bodyPr>
          <a:lstStyle>
            <a:lvl1pPr marL="0" indent="0">
              <a:buNone/>
              <a:defRPr sz="17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
        <p:nvSpPr>
          <p:cNvPr id="14" name="Picture Placeholder 2"/>
          <p:cNvSpPr>
            <a:spLocks noGrp="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smtClean="0"/>
              <a:t>Click icon to add picture</a:t>
            </a:r>
            <a:endParaRPr lang="en-US"/>
          </a:p>
        </p:txBody>
      </p:sp>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0787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6/4/2013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cxnSp>
        <p:nvCxnSpPr>
          <p:cNvPr id="6" name="Straight Connector 5"/>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17" name="Picture Placeholder 2"/>
          <p:cNvSpPr>
            <a:spLocks noGrp="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smtClean="0"/>
              <a:t>Click icon to add picture</a:t>
            </a:r>
            <a:endParaRPr lang="en-US" dirty="0"/>
          </a:p>
        </p:txBody>
      </p:sp>
    </p:spTree>
    <p:extLst>
      <p:ext uri="{BB962C8B-B14F-4D97-AF65-F5344CB8AC3E}">
        <p14:creationId xmlns:p14="http://schemas.microsoft.com/office/powerpoint/2010/main" val="42927891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199" b="0" cap="all"/>
            </a:lvl1pPr>
          </a:lstStyle>
          <a:p>
            <a:r>
              <a:rPr lang="en-US" smtClean="0"/>
              <a:t>Click to edit Master title style</a:t>
            </a:r>
            <a:endParaRPr lang="en-US"/>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19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7" name="Straight Connector 16"/>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40538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85800"/>
            <a:ext cx="9144001" cy="2743200"/>
          </a:xfrm>
        </p:spPr>
        <p:txBody>
          <a:bodyPr anchor="ctr">
            <a:normAutofit/>
          </a:bodyPr>
          <a:lstStyle>
            <a:lvl1pPr algn="l">
              <a:defRPr sz="3199"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213" y="4301069"/>
            <a:ext cx="8534400" cy="1684865"/>
          </a:xfrm>
        </p:spPr>
        <p:txBody>
          <a:bodyPr anchor="ctr">
            <a:normAutofit/>
          </a:bodyPr>
          <a:lstStyle>
            <a:lvl1pPr marL="0" indent="0" algn="l">
              <a:buNone/>
              <a:defRPr sz="19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10" name="Text Placeholder 9"/>
          <p:cNvSpPr>
            <a:spLocks noGrp="1"/>
          </p:cNvSpPr>
          <p:nvPr>
            <p:ph type="body" sz="quarter" idx="13"/>
          </p:nvPr>
        </p:nvSpPr>
        <p:spPr>
          <a:xfrm>
            <a:off x="1446213" y="3429000"/>
            <a:ext cx="8534400" cy="381000"/>
          </a:xfrm>
        </p:spPr>
        <p:txBody>
          <a:bodyPr anchor="ctr"/>
          <a:lstStyle>
            <a:lvl1pPr marL="0" indent="0">
              <a:buFontTx/>
              <a:buNone/>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14" name="TextBox 13"/>
          <p:cNvSpPr txBox="1"/>
          <p:nvPr/>
        </p:nvSpPr>
        <p:spPr>
          <a:xfrm>
            <a:off x="531812" y="812222"/>
            <a:ext cx="609600"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998" dirty="0" smtClean="0">
                <a:solidFill>
                  <a:schemeClr val="tx1"/>
                </a:solidFill>
                <a:effectLst/>
              </a:rPr>
              <a:t>“</a:t>
            </a:r>
            <a:endParaRPr lang="en-US" sz="7998" dirty="0">
              <a:solidFill>
                <a:schemeClr val="tx1"/>
              </a:solidFill>
              <a:effectLst/>
            </a:endParaRPr>
          </a:p>
        </p:txBody>
      </p:sp>
      <p:sp>
        <p:nvSpPr>
          <p:cNvPr id="15" name="TextBox 14"/>
          <p:cNvSpPr txBox="1"/>
          <p:nvPr/>
        </p:nvSpPr>
        <p:spPr>
          <a:xfrm>
            <a:off x="10285412" y="2768601"/>
            <a:ext cx="609600"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998" dirty="0" smtClean="0">
                <a:solidFill>
                  <a:schemeClr val="tx1"/>
                </a:solidFill>
                <a:effectLst/>
              </a:rPr>
              <a:t>”</a:t>
            </a:r>
            <a:endParaRPr lang="en-US" sz="7998" dirty="0">
              <a:solidFill>
                <a:schemeClr val="tx1"/>
              </a:solidFill>
              <a:effectLst/>
            </a:endParaRPr>
          </a:p>
        </p:txBody>
      </p:sp>
      <p:cxnSp>
        <p:nvCxnSpPr>
          <p:cNvPr id="23" name="Straight Connector 22"/>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09685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199" b="0" cap="all"/>
            </a:lvl1pPr>
          </a:lstStyle>
          <a:p>
            <a:r>
              <a:rPr lang="en-US" smtClean="0"/>
              <a:t>Click to edit Master title style</a:t>
            </a:r>
            <a:endParaRPr lang="en-US"/>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19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88082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199"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212" y="4978400"/>
            <a:ext cx="8534401" cy="1016000"/>
          </a:xfrm>
        </p:spPr>
        <p:txBody>
          <a:bodyPr anchor="t">
            <a:normAutofit/>
          </a:bodyPr>
          <a:lstStyle>
            <a:lvl1pPr marL="0" indent="0" algn="l">
              <a:buNone/>
              <a:defRPr sz="17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10" name="Text Placeholder 9"/>
          <p:cNvSpPr>
            <a:spLocks noGrp="1"/>
          </p:cNvSpPr>
          <p:nvPr>
            <p:ph type="body" sz="quarter" idx="13"/>
          </p:nvPr>
        </p:nvSpPr>
        <p:spPr>
          <a:xfrm>
            <a:off x="684213" y="3928534"/>
            <a:ext cx="8534401" cy="1049866"/>
          </a:xfrm>
        </p:spPr>
        <p:txBody>
          <a:bodyPr vert="horz" lIns="91440" tIns="45720" rIns="91440" bIns="45720" rtlCol="0" anchor="b">
            <a:normAutofit/>
          </a:bodyPr>
          <a:lstStyle>
            <a:lvl1pPr>
              <a:defRPr lang="en-US" sz="2399"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sp>
        <p:nvSpPr>
          <p:cNvPr id="11" name="TextBox 10"/>
          <p:cNvSpPr txBox="1"/>
          <p:nvPr/>
        </p:nvSpPr>
        <p:spPr>
          <a:xfrm>
            <a:off x="531812" y="812222"/>
            <a:ext cx="609600"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998" dirty="0" smtClean="0">
                <a:solidFill>
                  <a:schemeClr val="tx1"/>
                </a:solidFill>
                <a:effectLst/>
              </a:rPr>
              <a:t>“</a:t>
            </a:r>
            <a:endParaRPr lang="en-US" sz="7998" dirty="0">
              <a:solidFill>
                <a:schemeClr val="tx1"/>
              </a:solidFill>
              <a:effectLst/>
            </a:endParaRPr>
          </a:p>
        </p:txBody>
      </p:sp>
      <p:sp>
        <p:nvSpPr>
          <p:cNvPr id="12" name="TextBox 11"/>
          <p:cNvSpPr txBox="1"/>
          <p:nvPr/>
        </p:nvSpPr>
        <p:spPr>
          <a:xfrm>
            <a:off x="10285412" y="2768601"/>
            <a:ext cx="609600"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998" dirty="0" smtClean="0">
                <a:solidFill>
                  <a:schemeClr val="tx1"/>
                </a:solidFill>
                <a:effectLst/>
              </a:rPr>
              <a:t>”</a:t>
            </a:r>
            <a:endParaRPr lang="en-US" sz="7998" dirty="0">
              <a:solidFill>
                <a:schemeClr val="tx1"/>
              </a:solidFill>
              <a:effectLst/>
            </a:endParaRPr>
          </a:p>
        </p:txBody>
      </p:sp>
      <p:cxnSp>
        <p:nvCxnSpPr>
          <p:cNvPr id="13" name="Straight Connector 12"/>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08706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3" name="Text Placeholder 2"/>
          <p:cNvSpPr>
            <a:spLocks noGrp="1"/>
          </p:cNvSpPr>
          <p:nvPr>
            <p:ph type="body" idx="1"/>
          </p:nvPr>
        </p:nvSpPr>
        <p:spPr>
          <a:xfrm>
            <a:off x="684212" y="4766734"/>
            <a:ext cx="8534401" cy="1227667"/>
          </a:xfrm>
        </p:spPr>
        <p:txBody>
          <a:bodyPr anchor="t">
            <a:normAutofit/>
          </a:bodyPr>
          <a:lstStyle>
            <a:lvl1pPr marL="0" indent="0" algn="l">
              <a:buNone/>
              <a:defRPr sz="17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defRPr lang="en-US" sz="2399"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2119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b"/>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0836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45968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441" y="485777"/>
            <a:ext cx="10969943" cy="568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3" name="Date Placeholder 2"/>
          <p:cNvSpPr>
            <a:spLocks noGrp="1"/>
          </p:cNvSpPr>
          <p:nvPr>
            <p:ph type="dt" sz="half" idx="10"/>
          </p:nvPr>
        </p:nvSpPr>
        <p:spPr>
          <a:xfrm>
            <a:off x="609441" y="6597651"/>
            <a:ext cx="2844059" cy="360363"/>
          </a:xfrm>
        </p:spPr>
        <p:txBody>
          <a:bodyPr/>
          <a:lstStyle>
            <a:lvl1pPr>
              <a:defRPr/>
            </a:lvl1pPr>
          </a:lstStyle>
          <a:p>
            <a:fld id="{B61BEF0D-F0BB-DE4B-95CE-6DB70DBA9567}" type="datetimeFigureOut">
              <a:rPr lang="en-US" smtClean="0"/>
              <a:pPr/>
              <a:t>6/4/2013</a:t>
            </a:fld>
            <a:endParaRPr lang="en-US" dirty="0"/>
          </a:p>
        </p:txBody>
      </p:sp>
      <p:sp>
        <p:nvSpPr>
          <p:cNvPr id="4" name="Footer Placeholder 3"/>
          <p:cNvSpPr>
            <a:spLocks noGrp="1"/>
          </p:cNvSpPr>
          <p:nvPr>
            <p:ph type="ftr" sz="quarter" idx="11"/>
          </p:nvPr>
        </p:nvSpPr>
        <p:spPr>
          <a:xfrm>
            <a:off x="4175625" y="6551614"/>
            <a:ext cx="3859795" cy="333375"/>
          </a:xfrm>
        </p:spPr>
        <p:txBody>
          <a:bodyPr/>
          <a:lstStyle>
            <a:lvl1pPr>
              <a:defRPr/>
            </a:lvl1pPr>
          </a:lstStyle>
          <a:p>
            <a:endParaRPr lang="en-US"/>
          </a:p>
        </p:txBody>
      </p:sp>
      <p:sp>
        <p:nvSpPr>
          <p:cNvPr id="5" name="Slide Number Placeholder 4"/>
          <p:cNvSpPr>
            <a:spLocks noGrp="1"/>
          </p:cNvSpPr>
          <p:nvPr>
            <p:ph type="sldNum" sz="quarter" idx="12"/>
          </p:nvPr>
        </p:nvSpPr>
        <p:spPr>
          <a:xfrm>
            <a:off x="8781351" y="6551614"/>
            <a:ext cx="2844059" cy="333375"/>
          </a:xfrm>
        </p:spPr>
        <p:txBody>
          <a:bodyPr/>
          <a:lstStyle>
            <a:lvl1pPr>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603031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142000"/>
                <a:satMod val="200000"/>
                <a:lumMod val="118000"/>
              </a:schemeClr>
            </a:gs>
            <a:gs pos="79000">
              <a:srgbClr val="002060"/>
            </a:gs>
          </a:gsLst>
          <a:lin ang="612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4211" y="744118"/>
            <a:ext cx="10820402"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1" y="2432746"/>
            <a:ext cx="9964123" cy="361526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3" y="6172202"/>
            <a:ext cx="1600200" cy="365125"/>
          </a:xfrm>
          <a:prstGeom prst="rect">
            <a:avLst/>
          </a:prstGeom>
        </p:spPr>
        <p:txBody>
          <a:bodyPr vert="horz" lIns="91440" tIns="45720" rIns="91440" bIns="45720" rtlCol="0" anchor="t"/>
          <a:lstStyle>
            <a:lvl1pPr algn="r">
              <a:defRPr sz="1000" b="0" i="0">
                <a:solidFill>
                  <a:schemeClr val="bg1">
                    <a:lumMod val="20000"/>
                    <a:lumOff val="80000"/>
                  </a:schemeClr>
                </a:solidFill>
                <a:effectLst/>
                <a:latin typeface="+mn-lt"/>
              </a:defRPr>
            </a:lvl1pPr>
          </a:lstStyle>
          <a:p>
            <a:fld id="{B61BEF0D-F0BB-DE4B-95CE-6DB70DBA9567}" type="datetimeFigureOut">
              <a:rPr lang="en-US" smtClean="0"/>
              <a:pPr/>
              <a:t>6/4/2013</a:t>
            </a:fld>
            <a:endParaRPr lang="en-US" dirty="0"/>
          </a:p>
        </p:txBody>
      </p:sp>
      <p:sp>
        <p:nvSpPr>
          <p:cNvPr id="5" name="Footer Placeholder 4"/>
          <p:cNvSpPr>
            <a:spLocks noGrp="1"/>
          </p:cNvSpPr>
          <p:nvPr>
            <p:ph type="ftr" sz="quarter" idx="3"/>
          </p:nvPr>
        </p:nvSpPr>
        <p:spPr>
          <a:xfrm>
            <a:off x="684212" y="6172202"/>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1" y="5578477"/>
            <a:ext cx="1142245" cy="669925"/>
          </a:xfrm>
          <a:prstGeom prst="rect">
            <a:avLst/>
          </a:prstGeom>
        </p:spPr>
        <p:txBody>
          <a:bodyPr vert="horz" lIns="91440" tIns="45720" rIns="91440" bIns="45720" rtlCol="0" anchor="b"/>
          <a:lstStyle>
            <a:lvl1pPr algn="r">
              <a:defRPr sz="3199" b="0" i="0">
                <a:solidFill>
                  <a:schemeClr val="bg1">
                    <a:lumMod val="20000"/>
                    <a:lumOff val="8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62011952"/>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Lst>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txStyles>
    <p:titleStyle>
      <a:lvl1pPr algn="l" defTabSz="457063" rtl="0" eaLnBrk="1" latinLnBrk="0" hangingPunct="1">
        <a:spcBef>
          <a:spcPct val="0"/>
        </a:spcBef>
        <a:buNone/>
        <a:defRPr sz="4000" b="1" kern="1200" cap="none" spc="0">
          <a:ln w="0"/>
          <a:solidFill>
            <a:schemeClr val="tx1"/>
          </a:solidFill>
          <a:effectLst>
            <a:outerShdw blurRad="101600" dist="114300" dir="2700000" algn="tl" rotWithShape="0">
              <a:prstClr val="black">
                <a:alpha val="71000"/>
              </a:prst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664" indent="-285664" algn="l" defTabSz="457063" rtl="0" eaLnBrk="1" latinLnBrk="0" hangingPunct="1">
        <a:spcBef>
          <a:spcPct val="20000"/>
        </a:spcBef>
        <a:spcAft>
          <a:spcPts val="600"/>
        </a:spcAft>
        <a:buClr>
          <a:schemeClr val="tx1"/>
        </a:buClr>
        <a:buSzPct val="70000"/>
        <a:buFont typeface="Courier New" panose="02070309020205020404" pitchFamily="49" charset="0"/>
        <a:buChar char="o"/>
        <a:defRPr sz="2800" kern="1200" cap="none">
          <a:solidFill>
            <a:schemeClr val="tx1"/>
          </a:solidFill>
          <a:effectLst>
            <a:outerShdw blurRad="101600" dist="38100" dir="2700000" algn="tl" rotWithShape="0">
              <a:prstClr val="black">
                <a:alpha val="56000"/>
              </a:prstClr>
            </a:outerShdw>
          </a:effectLst>
          <a:latin typeface="+mn-lt"/>
          <a:ea typeface="+mn-ea"/>
          <a:cs typeface="+mn-cs"/>
        </a:defRPr>
      </a:lvl1pPr>
      <a:lvl2pPr marL="742727" indent="-285664" algn="l" defTabSz="457063" rtl="0" eaLnBrk="1" latinLnBrk="0" hangingPunct="1">
        <a:spcBef>
          <a:spcPct val="20000"/>
        </a:spcBef>
        <a:spcAft>
          <a:spcPts val="600"/>
        </a:spcAft>
        <a:buClr>
          <a:schemeClr val="tx1"/>
        </a:buClr>
        <a:buSzPct val="70000"/>
        <a:buFont typeface="Arial" panose="020B0604020202020204" pitchFamily="34" charset="0"/>
        <a:buChar char="•"/>
        <a:defRPr sz="2400" kern="1200" cap="none">
          <a:solidFill>
            <a:schemeClr val="tx1"/>
          </a:solidFill>
          <a:effectLst>
            <a:outerShdw blurRad="101600" dist="38100" dir="2700000" algn="tl" rotWithShape="0">
              <a:prstClr val="black">
                <a:alpha val="56000"/>
              </a:prstClr>
            </a:outerShdw>
          </a:effectLst>
          <a:latin typeface="+mn-lt"/>
          <a:ea typeface="+mn-ea"/>
          <a:cs typeface="+mn-cs"/>
        </a:defRPr>
      </a:lvl2pPr>
      <a:lvl3pPr marL="1199790" indent="-285664" algn="l" defTabSz="457063" rtl="0" eaLnBrk="1" latinLnBrk="0" hangingPunct="1">
        <a:spcBef>
          <a:spcPct val="20000"/>
        </a:spcBef>
        <a:spcAft>
          <a:spcPts val="600"/>
        </a:spcAft>
        <a:buClr>
          <a:schemeClr val="tx1"/>
        </a:buClr>
        <a:buSzPct val="70000"/>
        <a:buFont typeface="Wingdings" panose="05000000000000000000" pitchFamily="2" charset="2"/>
        <a:buChar char="§"/>
        <a:defRPr sz="2000" kern="1200" cap="none">
          <a:solidFill>
            <a:schemeClr val="tx1"/>
          </a:solidFill>
          <a:effectLst>
            <a:outerShdw blurRad="101600" dist="38100" dir="2700000" algn="tl" rotWithShape="0">
              <a:prstClr val="black">
                <a:alpha val="56000"/>
              </a:prstClr>
            </a:outerShdw>
          </a:effectLst>
          <a:latin typeface="+mn-lt"/>
          <a:ea typeface="+mn-ea"/>
          <a:cs typeface="+mn-cs"/>
        </a:defRPr>
      </a:lvl3pPr>
      <a:lvl4pPr marL="1542587" indent="-171399" algn="l" defTabSz="457063" rtl="0" eaLnBrk="1" latinLnBrk="0" hangingPunct="1">
        <a:spcBef>
          <a:spcPct val="20000"/>
        </a:spcBef>
        <a:spcAft>
          <a:spcPts val="600"/>
        </a:spcAft>
        <a:buClr>
          <a:schemeClr val="tx1"/>
        </a:buClr>
        <a:buSzPct val="70000"/>
        <a:buFont typeface="Wingdings" panose="05000000000000000000" pitchFamily="2" charset="2"/>
        <a:buChar char="v"/>
        <a:defRPr sz="2000" kern="1200" cap="none">
          <a:solidFill>
            <a:schemeClr val="tx1"/>
          </a:solidFill>
          <a:effectLst>
            <a:outerShdw blurRad="101600" dist="38100" dir="2700000" algn="tl" rotWithShape="0">
              <a:prstClr val="black">
                <a:alpha val="56000"/>
              </a:prstClr>
            </a:outerShdw>
          </a:effectLst>
          <a:latin typeface="+mn-lt"/>
          <a:ea typeface="+mn-ea"/>
          <a:cs typeface="+mn-cs"/>
        </a:defRPr>
      </a:lvl4pPr>
      <a:lvl5pPr marL="1999650" indent="-171399" algn="l" defTabSz="457063" rtl="0" eaLnBrk="1" latinLnBrk="0" hangingPunct="1">
        <a:spcBef>
          <a:spcPct val="20000"/>
        </a:spcBef>
        <a:spcAft>
          <a:spcPts val="600"/>
        </a:spcAft>
        <a:buClr>
          <a:schemeClr val="tx1"/>
        </a:buClr>
        <a:buSzPct val="70000"/>
        <a:buFont typeface="Lucida Grande"/>
        <a:buChar char="►"/>
        <a:defRPr sz="2000" kern="1200" cap="none">
          <a:solidFill>
            <a:schemeClr val="tx1"/>
          </a:solidFill>
          <a:effectLst>
            <a:outerShdw blurRad="101600" dist="38100" dir="2700000" algn="tl" rotWithShape="0">
              <a:prstClr val="black">
                <a:alpha val="56000"/>
              </a:prstClr>
            </a:outerShdw>
          </a:effectLst>
          <a:latin typeface="+mn-lt"/>
          <a:ea typeface="+mn-ea"/>
          <a:cs typeface="+mn-cs"/>
        </a:defRPr>
      </a:lvl5pPr>
      <a:lvl6pPr marL="2513846" indent="-228531" algn="l" defTabSz="457063" rtl="0" eaLnBrk="1" latinLnBrk="0" hangingPunct="1">
        <a:spcBef>
          <a:spcPct val="20000"/>
        </a:spcBef>
        <a:buFont typeface="Arial"/>
        <a:buChar char="•"/>
        <a:defRPr sz="1999" kern="1200">
          <a:solidFill>
            <a:schemeClr val="tx1"/>
          </a:solidFill>
          <a:latin typeface="+mn-lt"/>
          <a:ea typeface="+mn-ea"/>
          <a:cs typeface="+mn-cs"/>
        </a:defRPr>
      </a:lvl6pPr>
      <a:lvl7pPr marL="2970908" indent="-228531" algn="l" defTabSz="457063" rtl="0" eaLnBrk="1" latinLnBrk="0" hangingPunct="1">
        <a:spcBef>
          <a:spcPct val="20000"/>
        </a:spcBef>
        <a:buFont typeface="Arial"/>
        <a:buChar char="•"/>
        <a:defRPr sz="1999" kern="1200">
          <a:solidFill>
            <a:schemeClr val="tx1"/>
          </a:solidFill>
          <a:latin typeface="+mn-lt"/>
          <a:ea typeface="+mn-ea"/>
          <a:cs typeface="+mn-cs"/>
        </a:defRPr>
      </a:lvl7pPr>
      <a:lvl8pPr marL="3427971" indent="-228531" algn="l" defTabSz="457063" rtl="0" eaLnBrk="1" latinLnBrk="0" hangingPunct="1">
        <a:spcBef>
          <a:spcPct val="20000"/>
        </a:spcBef>
        <a:buFont typeface="Arial"/>
        <a:buChar char="•"/>
        <a:defRPr sz="1999" kern="1200">
          <a:solidFill>
            <a:schemeClr val="tx1"/>
          </a:solidFill>
          <a:latin typeface="+mn-lt"/>
          <a:ea typeface="+mn-ea"/>
          <a:cs typeface="+mn-cs"/>
        </a:defRPr>
      </a:lvl8pPr>
      <a:lvl9pPr marL="3885034" indent="-228531" algn="l" defTabSz="457063" rtl="0" eaLnBrk="1" latinLnBrk="0" hangingPunct="1">
        <a:spcBef>
          <a:spcPct val="20000"/>
        </a:spcBef>
        <a:buFont typeface="Arial"/>
        <a:buChar char="•"/>
        <a:defRPr sz="1999" kern="1200">
          <a:solidFill>
            <a:schemeClr val="tx1"/>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801"/>
            <a:ext cx="10288588" cy="2971801"/>
          </a:xfrm>
        </p:spPr>
        <p:txBody>
          <a:bodyPr>
            <a:noAutofit/>
          </a:bodyPr>
          <a:lstStyle/>
          <a:p>
            <a:r>
              <a:rPr lang="id-ID" sz="5400" smtClean="0">
                <a:solidFill>
                  <a:srgbClr val="FFFF00"/>
                </a:solidFill>
              </a:rPr>
              <a:t>Danieli </a:t>
            </a:r>
            <a:r>
              <a:rPr lang="id-ID" sz="5400" smtClean="0">
                <a:solidFill>
                  <a:srgbClr val="FFFF00"/>
                </a:solidFill>
              </a:rPr>
              <a:t>Case Study</a:t>
            </a:r>
            <a:r>
              <a:rPr lang="id-ID" sz="5400" smtClean="0"/>
              <a:t>:</a:t>
            </a:r>
            <a:br>
              <a:rPr lang="id-ID" sz="5400" smtClean="0"/>
            </a:br>
            <a:r>
              <a:rPr lang="id-ID" sz="5400" smtClean="0">
                <a:solidFill>
                  <a:schemeClr val="accent5">
                    <a:lumMod val="20000"/>
                    <a:lumOff val="80000"/>
                  </a:schemeClr>
                </a:solidFill>
              </a:rPr>
              <a:t>Example of Countertrade Agreement in China</a:t>
            </a:r>
            <a:endParaRPr lang="en-US" sz="5400">
              <a:solidFill>
                <a:schemeClr val="accent5">
                  <a:lumMod val="20000"/>
                  <a:lumOff val="80000"/>
                </a:schemeClr>
              </a:solidFill>
            </a:endParaRPr>
          </a:p>
        </p:txBody>
      </p:sp>
      <p:sp>
        <p:nvSpPr>
          <p:cNvPr id="3" name="Subtitle 2"/>
          <p:cNvSpPr>
            <a:spLocks noGrp="1"/>
          </p:cNvSpPr>
          <p:nvPr>
            <p:ph type="subTitle" idx="1"/>
          </p:nvPr>
        </p:nvSpPr>
        <p:spPr/>
        <p:txBody>
          <a:bodyPr>
            <a:normAutofit/>
          </a:bodyPr>
          <a:lstStyle/>
          <a:p>
            <a:r>
              <a:rPr lang="en-US" sz="2400" i="1">
                <a:effectLst/>
              </a:rPr>
              <a:t>Countertrade constraints on supply chain management: operations management effects and alternative approaches</a:t>
            </a:r>
            <a:endParaRPr lang="en-US" sz="2400"/>
          </a:p>
        </p:txBody>
      </p:sp>
      <p:sp>
        <p:nvSpPr>
          <p:cNvPr id="4" name="Rectangle 2"/>
          <p:cNvSpPr>
            <a:spLocks noChangeArrowheads="1"/>
          </p:cNvSpPr>
          <p:nvPr/>
        </p:nvSpPr>
        <p:spPr bwMode="auto">
          <a:xfrm>
            <a:off x="0" y="0"/>
            <a:ext cx="12188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5472122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mtClean="0"/>
              <a:t>Types of International Sourcing (IS)</a:t>
            </a:r>
            <a:endParaRPr lang="en-US"/>
          </a:p>
        </p:txBody>
      </p:sp>
      <p:sp>
        <p:nvSpPr>
          <p:cNvPr id="3" name="Content Placeholder 2"/>
          <p:cNvSpPr>
            <a:spLocks noGrp="1"/>
          </p:cNvSpPr>
          <p:nvPr>
            <p:ph idx="1"/>
          </p:nvPr>
        </p:nvSpPr>
        <p:spPr/>
        <p:txBody>
          <a:bodyPr>
            <a:normAutofit fontScale="85000" lnSpcReduction="20000"/>
          </a:bodyPr>
          <a:lstStyle/>
          <a:p>
            <a:pPr marL="0" indent="0">
              <a:buNone/>
            </a:pPr>
            <a:r>
              <a:rPr lang="en-US">
                <a:ln w="0"/>
                <a:effectLst>
                  <a:outerShdw blurRad="38100" dist="38100" dir="2700000" algn="tl">
                    <a:srgbClr val="000000">
                      <a:alpha val="43137"/>
                    </a:srgbClr>
                  </a:outerShdw>
                </a:effectLst>
              </a:rPr>
              <a:t>The internationalisation of procurement activities in China is a growing and complex phenomenon. Three main types of sourcing are </a:t>
            </a:r>
            <a:r>
              <a:rPr lang="en-US">
                <a:ln w="0"/>
                <a:effectLst>
                  <a:outerShdw blurRad="38100" dist="38100" dir="2700000" algn="tl">
                    <a:srgbClr val="000000">
                      <a:alpha val="43137"/>
                    </a:srgbClr>
                  </a:outerShdw>
                </a:effectLst>
              </a:rPr>
              <a:t>available</a:t>
            </a:r>
            <a:r>
              <a:rPr lang="en-US" smtClean="0">
                <a:ln w="0"/>
                <a:effectLst>
                  <a:outerShdw blurRad="38100" dist="38100" dir="2700000" algn="tl">
                    <a:srgbClr val="000000">
                      <a:alpha val="43137"/>
                    </a:srgbClr>
                  </a:outerShdw>
                </a:effectLst>
              </a:rPr>
              <a:t>:</a:t>
            </a:r>
            <a:endParaRPr lang="id-ID" smtClean="0">
              <a:ln w="0"/>
              <a:effectLst>
                <a:outerShdw blurRad="38100" dist="38100" dir="2700000" algn="tl">
                  <a:srgbClr val="000000">
                    <a:alpha val="43137"/>
                  </a:srgbClr>
                </a:outerShdw>
              </a:effectLst>
            </a:endParaRPr>
          </a:p>
          <a:p>
            <a:pPr lvl="0">
              <a:buFont typeface="Courier New" panose="02070309020205020404" pitchFamily="49" charset="0"/>
              <a:buChar char="o"/>
            </a:pPr>
            <a:r>
              <a:rPr lang="en-US" b="1">
                <a:ln w="0"/>
                <a:effectLst>
                  <a:outerShdw blurRad="38100" dist="38100" dir="2700000" algn="tl">
                    <a:srgbClr val="000000">
                      <a:alpha val="43137"/>
                    </a:srgbClr>
                  </a:outerShdw>
                </a:effectLst>
              </a:rPr>
              <a:t>Sourcing </a:t>
            </a:r>
            <a:r>
              <a:rPr lang="id-ID" b="1" smtClean="0">
                <a:ln w="0"/>
                <a:effectLst>
                  <a:outerShdw blurRad="38100" dist="38100" dir="2700000" algn="tl">
                    <a:srgbClr val="000000">
                      <a:alpha val="43137"/>
                    </a:srgbClr>
                  </a:outerShdw>
                </a:effectLst>
              </a:rPr>
              <a:t>I</a:t>
            </a:r>
            <a:r>
              <a:rPr lang="en-US" b="1" smtClean="0">
                <a:ln w="0"/>
                <a:effectLst>
                  <a:outerShdw blurRad="38100" dist="38100" dir="2700000" algn="tl">
                    <a:srgbClr val="000000">
                      <a:alpha val="43137"/>
                    </a:srgbClr>
                  </a:outerShdw>
                </a:effectLst>
              </a:rPr>
              <a:t>ntermediated </a:t>
            </a:r>
            <a:r>
              <a:rPr lang="en-US">
                <a:ln w="0"/>
                <a:effectLst>
                  <a:outerShdw blurRad="38100" dist="38100" dir="2700000" algn="tl">
                    <a:srgbClr val="000000">
                      <a:alpha val="43137"/>
                    </a:srgbClr>
                  </a:outerShdw>
                </a:effectLst>
              </a:rPr>
              <a:t>by a third party at the purchaser—supplier interface;</a:t>
            </a:r>
          </a:p>
          <a:p>
            <a:pPr lvl="0">
              <a:buFont typeface="Courier New" panose="02070309020205020404" pitchFamily="49" charset="0"/>
              <a:buChar char="o"/>
            </a:pPr>
            <a:r>
              <a:rPr lang="en-US" b="1">
                <a:ln w="0"/>
                <a:effectLst>
                  <a:outerShdw blurRad="38100" dist="38100" dir="2700000" algn="tl">
                    <a:srgbClr val="000000">
                      <a:alpha val="43137"/>
                    </a:srgbClr>
                  </a:outerShdw>
                </a:effectLst>
              </a:rPr>
              <a:t>Direct </a:t>
            </a:r>
            <a:r>
              <a:rPr lang="id-ID" b="1" smtClean="0">
                <a:ln w="0"/>
                <a:effectLst>
                  <a:outerShdw blurRad="38100" dist="38100" dir="2700000" algn="tl">
                    <a:srgbClr val="000000">
                      <a:alpha val="43137"/>
                    </a:srgbClr>
                  </a:outerShdw>
                </a:effectLst>
              </a:rPr>
              <a:t>S</a:t>
            </a:r>
            <a:r>
              <a:rPr lang="en-US" b="1" smtClean="0">
                <a:ln w="0"/>
                <a:effectLst>
                  <a:outerShdw blurRad="38100" dist="38100" dir="2700000" algn="tl">
                    <a:srgbClr val="000000">
                      <a:alpha val="43137"/>
                    </a:srgbClr>
                  </a:outerShdw>
                </a:effectLst>
              </a:rPr>
              <a:t>ourcing </a:t>
            </a:r>
            <a:r>
              <a:rPr lang="en-US">
                <a:ln w="0"/>
                <a:effectLst>
                  <a:outerShdw blurRad="38100" dist="38100" dir="2700000" algn="tl">
                    <a:srgbClr val="000000">
                      <a:alpha val="43137"/>
                    </a:srgbClr>
                  </a:outerShdw>
                </a:effectLst>
              </a:rPr>
              <a:t>in its different forms: with or without operational collaboration between the parties and with or without shareholding;</a:t>
            </a:r>
          </a:p>
          <a:p>
            <a:pPr lvl="0">
              <a:buFont typeface="Courier New" panose="02070309020205020404" pitchFamily="49" charset="0"/>
              <a:buChar char="o"/>
            </a:pPr>
            <a:r>
              <a:rPr lang="en-US" b="1">
                <a:ln w="0"/>
                <a:effectLst>
                  <a:outerShdw blurRad="38100" dist="38100" dir="2700000" algn="tl">
                    <a:srgbClr val="000000">
                      <a:alpha val="43137"/>
                    </a:srgbClr>
                  </a:outerShdw>
                </a:effectLst>
              </a:rPr>
              <a:t>Sourcing </a:t>
            </a:r>
            <a:r>
              <a:rPr lang="id-ID" b="1" smtClean="0">
                <a:ln w="0"/>
                <a:effectLst>
                  <a:outerShdw blurRad="38100" dist="38100" dir="2700000" algn="tl">
                    <a:srgbClr val="000000">
                      <a:alpha val="43137"/>
                    </a:srgbClr>
                  </a:outerShdw>
                </a:effectLst>
              </a:rPr>
              <a:t>I</a:t>
            </a:r>
            <a:r>
              <a:rPr lang="en-US" b="1" smtClean="0">
                <a:ln w="0"/>
                <a:effectLst>
                  <a:outerShdw blurRad="38100" dist="38100" dir="2700000" algn="tl">
                    <a:srgbClr val="000000">
                      <a:alpha val="43137"/>
                    </a:srgbClr>
                  </a:outerShdw>
                </a:effectLst>
              </a:rPr>
              <a:t>mposed </a:t>
            </a:r>
            <a:r>
              <a:rPr lang="en-US">
                <a:ln w="0"/>
                <a:effectLst>
                  <a:outerShdw blurRad="38100" dist="38100" dir="2700000" algn="tl">
                    <a:srgbClr val="000000">
                      <a:alpha val="43137"/>
                    </a:srgbClr>
                  </a:outerShdw>
                </a:effectLst>
              </a:rPr>
              <a:t>by the need to legitimate the presence of an enterprise in China.</a:t>
            </a:r>
          </a:p>
          <a:p>
            <a:endParaRPr lang="en-US">
              <a:ln w="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266077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mtClean="0"/>
              <a:t>Types of International Sourcing (IS)</a:t>
            </a:r>
            <a:endParaRPr lang="en-US"/>
          </a:p>
        </p:txBody>
      </p:sp>
      <p:sp>
        <p:nvSpPr>
          <p:cNvPr id="3" name="Content Placeholder 2"/>
          <p:cNvSpPr>
            <a:spLocks noGrp="1"/>
          </p:cNvSpPr>
          <p:nvPr>
            <p:ph idx="1"/>
          </p:nvPr>
        </p:nvSpPr>
        <p:spPr>
          <a:xfrm>
            <a:off x="684210" y="2432746"/>
            <a:ext cx="9831389" cy="3615267"/>
          </a:xfrm>
        </p:spPr>
        <p:txBody>
          <a:bodyPr>
            <a:normAutofit fontScale="85000" lnSpcReduction="20000"/>
          </a:bodyPr>
          <a:lstStyle/>
          <a:p>
            <a:pPr marL="0" indent="0">
              <a:buNone/>
            </a:pPr>
            <a:r>
              <a:rPr lang="en-US">
                <a:ln w="0"/>
                <a:effectLst>
                  <a:outerShdw blurRad="38100" dist="38100" dir="2700000" algn="tl">
                    <a:srgbClr val="000000">
                      <a:alpha val="43137"/>
                    </a:srgbClr>
                  </a:outerShdw>
                </a:effectLst>
              </a:rPr>
              <a:t>These types of sourcing differ with regard to several characteristics</a:t>
            </a:r>
            <a:r>
              <a:rPr lang="en-US">
                <a:ln w="0"/>
                <a:effectLst>
                  <a:outerShdw blurRad="38100" dist="38100" dir="2700000" algn="tl">
                    <a:srgbClr val="000000">
                      <a:alpha val="43137"/>
                    </a:srgbClr>
                  </a:outerShdw>
                </a:effectLst>
              </a:rPr>
              <a:t>: </a:t>
            </a:r>
            <a:endParaRPr lang="id-ID" smtClean="0">
              <a:ln w="0"/>
              <a:effectLst>
                <a:outerShdw blurRad="38100" dist="38100" dir="2700000" algn="tl">
                  <a:srgbClr val="000000">
                    <a:alpha val="43137"/>
                  </a:srgbClr>
                </a:outerShdw>
              </a:effectLst>
            </a:endParaRPr>
          </a:p>
          <a:p>
            <a:r>
              <a:rPr lang="en-US" smtClean="0">
                <a:ln w="0"/>
                <a:effectLst>
                  <a:outerShdw blurRad="38100" dist="38100" dir="2700000" algn="tl">
                    <a:srgbClr val="000000">
                      <a:alpha val="43137"/>
                    </a:srgbClr>
                  </a:outerShdw>
                </a:effectLst>
              </a:rPr>
              <a:t>The presence of governmental limitations regarding vendor selection, </a:t>
            </a:r>
            <a:endParaRPr lang="id-ID" smtClean="0">
              <a:ln w="0"/>
              <a:effectLst>
                <a:outerShdw blurRad="38100" dist="38100" dir="2700000" algn="tl">
                  <a:srgbClr val="000000">
                    <a:alpha val="43137"/>
                  </a:srgbClr>
                </a:outerShdw>
              </a:effectLst>
            </a:endParaRPr>
          </a:p>
          <a:p>
            <a:r>
              <a:rPr lang="en-US" smtClean="0">
                <a:ln w="0"/>
                <a:effectLst>
                  <a:outerShdw blurRad="38100" dist="38100" dir="2700000" algn="tl">
                    <a:srgbClr val="000000">
                      <a:alpha val="43137"/>
                    </a:srgbClr>
                  </a:outerShdw>
                </a:effectLst>
              </a:rPr>
              <a:t>The presence and kinds of intermediation possible (third parties), </a:t>
            </a:r>
            <a:endParaRPr lang="id-ID" smtClean="0">
              <a:ln w="0"/>
              <a:effectLst>
                <a:outerShdw blurRad="38100" dist="38100" dir="2700000" algn="tl">
                  <a:srgbClr val="000000">
                    <a:alpha val="43137"/>
                  </a:srgbClr>
                </a:outerShdw>
              </a:effectLst>
            </a:endParaRPr>
          </a:p>
          <a:p>
            <a:r>
              <a:rPr lang="en-US" smtClean="0">
                <a:ln w="0"/>
                <a:effectLst>
                  <a:outerShdw blurRad="38100" dist="38100" dir="2700000" algn="tl">
                    <a:srgbClr val="000000">
                      <a:alpha val="43137"/>
                    </a:srgbClr>
                  </a:outerShdw>
                </a:effectLst>
              </a:rPr>
              <a:t>The content of the customer—supplier interactions, </a:t>
            </a:r>
            <a:endParaRPr lang="id-ID" smtClean="0">
              <a:ln w="0"/>
              <a:effectLst>
                <a:outerShdw blurRad="38100" dist="38100" dir="2700000" algn="tl">
                  <a:srgbClr val="000000">
                    <a:alpha val="43137"/>
                  </a:srgbClr>
                </a:outerShdw>
              </a:effectLst>
            </a:endParaRPr>
          </a:p>
          <a:p>
            <a:r>
              <a:rPr lang="en-US" smtClean="0">
                <a:ln w="0"/>
                <a:effectLst>
                  <a:outerShdw blurRad="38100" dist="38100" dir="2700000" algn="tl">
                    <a:srgbClr val="000000">
                      <a:alpha val="43137"/>
                    </a:srgbClr>
                  </a:outerShdw>
                </a:effectLst>
              </a:rPr>
              <a:t>The establishment of equity agreements between western and eastern parties and so forth.</a:t>
            </a:r>
          </a:p>
          <a:p>
            <a:endParaRPr lang="en-US">
              <a:ln w="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39702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Intermediating International Sourcing</a:t>
            </a:r>
            <a:endParaRPr lang="en-US"/>
          </a:p>
        </p:txBody>
      </p:sp>
      <p:sp>
        <p:nvSpPr>
          <p:cNvPr id="3" name="Content Placeholder 2"/>
          <p:cNvSpPr>
            <a:spLocks noGrp="1"/>
          </p:cNvSpPr>
          <p:nvPr>
            <p:ph idx="1"/>
          </p:nvPr>
        </p:nvSpPr>
        <p:spPr>
          <a:xfrm>
            <a:off x="684211" y="2381946"/>
            <a:ext cx="9964123" cy="3615267"/>
          </a:xfrm>
          <a:effectLst>
            <a:outerShdw blurRad="114300" dist="114300" dir="2700000" algn="tl" rotWithShape="0">
              <a:prstClr val="black">
                <a:alpha val="56000"/>
              </a:prstClr>
            </a:outerShdw>
          </a:effectLst>
          <a:scene3d>
            <a:camera prst="orthographicFront">
              <a:rot lat="0" lon="0" rev="0"/>
            </a:camera>
            <a:lightRig rig="threePt" dir="t"/>
          </a:scene3d>
          <a:sp3d extrusionH="139700" prstMaterial="plastic">
            <a:bevelT w="254000" h="57150"/>
            <a:bevelB w="247650"/>
          </a:sp3d>
        </p:spPr>
        <p:style>
          <a:lnRef idx="0">
            <a:schemeClr val="accent6"/>
          </a:lnRef>
          <a:fillRef idx="3">
            <a:schemeClr val="accent6"/>
          </a:fillRef>
          <a:effectRef idx="3">
            <a:schemeClr val="accent6"/>
          </a:effectRef>
          <a:fontRef idx="minor">
            <a:schemeClr val="lt1"/>
          </a:fontRef>
        </p:style>
        <p:txBody>
          <a:bodyPr anchor="ctr">
            <a:normAutofit/>
          </a:bodyPr>
          <a:lstStyle/>
          <a:p>
            <a:pPr marL="0" indent="0">
              <a:buNone/>
            </a:pPr>
            <a:r>
              <a:rPr lang="id-ID" sz="4000" smtClean="0"/>
              <a:t>There are two type intermediate</a:t>
            </a:r>
          </a:p>
          <a:p>
            <a:r>
              <a:rPr lang="id-ID" sz="4000" b="1" i="1" smtClean="0">
                <a:solidFill>
                  <a:srgbClr val="FF0000"/>
                </a:solidFill>
              </a:rPr>
              <a:t>Traditional intermediation</a:t>
            </a:r>
          </a:p>
          <a:p>
            <a:r>
              <a:rPr lang="id-ID" sz="4000" b="1" i="1" smtClean="0">
                <a:solidFill>
                  <a:srgbClr val="FF0000"/>
                </a:solidFill>
              </a:rPr>
              <a:t>International outsourcing of service</a:t>
            </a:r>
            <a:endParaRPr lang="en-US" sz="4000" b="1" i="1">
              <a:solidFill>
                <a:srgbClr val="FF0000"/>
              </a:solidFill>
            </a:endParaRPr>
          </a:p>
        </p:txBody>
      </p:sp>
    </p:spTree>
    <p:extLst>
      <p:ext uri="{BB962C8B-B14F-4D97-AF65-F5344CB8AC3E}">
        <p14:creationId xmlns:p14="http://schemas.microsoft.com/office/powerpoint/2010/main" val="32978069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Traditional Intermediation</a:t>
            </a:r>
            <a:endParaRPr lang="en-US"/>
          </a:p>
        </p:txBody>
      </p:sp>
      <p:sp>
        <p:nvSpPr>
          <p:cNvPr id="3" name="Content Placeholder 2"/>
          <p:cNvSpPr>
            <a:spLocks noGrp="1"/>
          </p:cNvSpPr>
          <p:nvPr>
            <p:ph idx="1"/>
          </p:nvPr>
        </p:nvSpPr>
        <p:spPr/>
        <p:txBody>
          <a:bodyPr>
            <a:normAutofit fontScale="92500"/>
          </a:bodyPr>
          <a:lstStyle/>
          <a:p>
            <a:r>
              <a:rPr lang="en-US" smtClean="0">
                <a:effectLst>
                  <a:outerShdw blurRad="38100" dist="38100" dir="2700000" algn="tl">
                    <a:srgbClr val="000000">
                      <a:alpha val="43137"/>
                    </a:srgbClr>
                  </a:outerShdw>
                </a:effectLst>
              </a:rPr>
              <a:t>In </a:t>
            </a:r>
            <a:r>
              <a:rPr lang="en-US">
                <a:effectLst>
                  <a:outerShdw blurRad="38100" dist="38100" dir="2700000" algn="tl">
                    <a:srgbClr val="000000">
                      <a:alpha val="43137"/>
                    </a:srgbClr>
                  </a:outerShdw>
                </a:effectLst>
              </a:rPr>
              <a:t>this case, the intermediary is an international wholesaler who buys products on the Chinese market and resells them in other markets</a:t>
            </a:r>
            <a:r>
              <a:rPr lang="en-US">
                <a:effectLst>
                  <a:outerShdw blurRad="38100" dist="38100" dir="2700000" algn="tl">
                    <a:srgbClr val="000000">
                      <a:alpha val="43137"/>
                    </a:srgbClr>
                  </a:outerShdw>
                </a:effectLst>
              </a:rPr>
              <a:t>. </a:t>
            </a:r>
            <a:endParaRPr lang="id-ID" smtClean="0">
              <a:effectLst>
                <a:outerShdw blurRad="38100" dist="38100" dir="2700000" algn="tl">
                  <a:srgbClr val="000000">
                    <a:alpha val="43137"/>
                  </a:srgbClr>
                </a:outerShdw>
              </a:effectLst>
            </a:endParaRPr>
          </a:p>
          <a:p>
            <a:r>
              <a:rPr lang="en-US" smtClean="0">
                <a:effectLst>
                  <a:outerShdw blurRad="38100" dist="38100" dir="2700000" algn="tl">
                    <a:srgbClr val="000000">
                      <a:alpha val="43137"/>
                    </a:srgbClr>
                  </a:outerShdw>
                </a:effectLst>
              </a:rPr>
              <a:t>The </a:t>
            </a:r>
            <a:r>
              <a:rPr lang="en-US">
                <a:effectLst>
                  <a:outerShdw blurRad="38100" dist="38100" dir="2700000" algn="tl">
                    <a:srgbClr val="000000">
                      <a:alpha val="43137"/>
                    </a:srgbClr>
                  </a:outerShdw>
                </a:effectLst>
              </a:rPr>
              <a:t>profile of the intermediary is essentially commercial, even though the type of service provided requires the capacity to manage all of the variables connected to the international transfer of goods (logistics, customs obligations, and so on) appropriately. </a:t>
            </a:r>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770351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International Outsourcing of Services</a:t>
            </a:r>
            <a:endParaRPr lang="en-US"/>
          </a:p>
        </p:txBody>
      </p:sp>
      <p:sp>
        <p:nvSpPr>
          <p:cNvPr id="3" name="Content Placeholder 2"/>
          <p:cNvSpPr>
            <a:spLocks noGrp="1"/>
          </p:cNvSpPr>
          <p:nvPr>
            <p:ph idx="1"/>
          </p:nvPr>
        </p:nvSpPr>
        <p:spPr/>
        <p:txBody>
          <a:bodyPr/>
          <a:lstStyle/>
          <a:p>
            <a:pPr lvl="0"/>
            <a:r>
              <a:rPr lang="en-US" i="1">
                <a:effectLst>
                  <a:outerShdw blurRad="38100" dist="38100" dir="2700000" algn="tl">
                    <a:srgbClr val="000000">
                      <a:alpha val="43137"/>
                    </a:srgbClr>
                  </a:outerShdw>
                </a:effectLst>
              </a:rPr>
              <a:t>International outsourcing of services. </a:t>
            </a:r>
            <a:r>
              <a:rPr lang="en-US">
                <a:effectLst>
                  <a:outerShdw blurRad="38100" dist="38100" dir="2700000" algn="tl">
                    <a:srgbClr val="000000">
                      <a:alpha val="43137"/>
                    </a:srgbClr>
                  </a:outerShdw>
                </a:effectLst>
              </a:rPr>
              <a:t>In this case, the intermediary provides a set of services: an analysis of the Chinese offering, the identification of potential suppliers, the establishment of the agreement, quality checks, the screening of international carriers and supplier monitoring.</a:t>
            </a:r>
          </a:p>
          <a:p>
            <a:endParaRPr lang="en-US">
              <a:effectLst>
                <a:outerShdw blurRad="38100" dist="38100" dir="2700000" algn="tl" rotWithShape="0">
                  <a:srgbClr val="000000">
                    <a:alpha val="43137"/>
                  </a:srgbClr>
                </a:outerShdw>
              </a:effectLst>
            </a:endParaRPr>
          </a:p>
        </p:txBody>
      </p:sp>
    </p:spTree>
    <p:extLst>
      <p:ext uri="{BB962C8B-B14F-4D97-AF65-F5344CB8AC3E}">
        <p14:creationId xmlns:p14="http://schemas.microsoft.com/office/powerpoint/2010/main" val="36282953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The Use of Outsourcing</a:t>
            </a:r>
            <a:endParaRPr lang="en-US"/>
          </a:p>
        </p:txBody>
      </p:sp>
      <p:sp>
        <p:nvSpPr>
          <p:cNvPr id="3" name="Content Placeholder 2"/>
          <p:cNvSpPr>
            <a:spLocks noGrp="1"/>
          </p:cNvSpPr>
          <p:nvPr>
            <p:ph idx="1"/>
          </p:nvPr>
        </p:nvSpPr>
        <p:spPr/>
        <p:txBody>
          <a:bodyPr/>
          <a:lstStyle/>
          <a:p>
            <a:r>
              <a:rPr lang="en-US">
                <a:effectLst>
                  <a:outerShdw blurRad="101600" dist="101600" dir="5400000" algn="ctr" rotWithShape="0">
                    <a:srgbClr val="000000">
                      <a:alpha val="66000"/>
                    </a:srgbClr>
                  </a:outerShdw>
                </a:effectLst>
              </a:rPr>
              <a:t>The use of outsourcing is linked to company size. Small- and medium-sized companies (SMEs) rarely have suitable resources and expertise to manage a sourcing channel in China autonomously. In many respects, the intermediary acts as an international purchasing office for these companies.</a:t>
            </a:r>
          </a:p>
          <a:p>
            <a:endParaRPr lang="en-US">
              <a:effectLst>
                <a:outerShdw blurRad="101600" dist="101600" dir="5400000" algn="ctr" rotWithShape="0">
                  <a:srgbClr val="000000">
                    <a:alpha val="66000"/>
                  </a:srgbClr>
                </a:outerShdw>
              </a:effectLst>
            </a:endParaRPr>
          </a:p>
        </p:txBody>
      </p:sp>
    </p:spTree>
    <p:extLst>
      <p:ext uri="{BB962C8B-B14F-4D97-AF65-F5344CB8AC3E}">
        <p14:creationId xmlns:p14="http://schemas.microsoft.com/office/powerpoint/2010/main" val="30073322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Direct Sourcing</a:t>
            </a:r>
            <a:endParaRPr lang="en-US"/>
          </a:p>
        </p:txBody>
      </p:sp>
      <p:sp>
        <p:nvSpPr>
          <p:cNvPr id="3" name="Content Placeholder 2"/>
          <p:cNvSpPr>
            <a:spLocks noGrp="1"/>
          </p:cNvSpPr>
          <p:nvPr>
            <p:ph idx="1"/>
          </p:nvPr>
        </p:nvSpPr>
        <p:spPr/>
        <p:txBody>
          <a:bodyPr>
            <a:normAutofit/>
          </a:bodyPr>
          <a:lstStyle/>
          <a:p>
            <a:pPr marL="0" indent="0">
              <a:buNone/>
            </a:pPr>
            <a:r>
              <a:rPr lang="en-US" sz="3200">
                <a:effectLst>
                  <a:outerShdw blurRad="76200" dist="76200" dir="2700000" algn="tl">
                    <a:srgbClr val="000000">
                      <a:alpha val="43137"/>
                    </a:srgbClr>
                  </a:outerShdw>
                </a:effectLst>
              </a:rPr>
              <a:t>Direct Sourcing (DS) refers to sourcing with neither intermediation nor constraints connected with one's choice of supplier. On the basis of empirical evidence, it is possible to isolate these forms of direct sourcing:</a:t>
            </a:r>
            <a:endParaRPr lang="en-US" sz="3200">
              <a:effectLst>
                <a:outerShdw blurRad="76200" dist="76200" dir="2700000" algn="tl">
                  <a:srgbClr val="000000">
                    <a:alpha val="43137"/>
                  </a:srgbClr>
                </a:outerShdw>
              </a:effectLst>
            </a:endParaRPr>
          </a:p>
        </p:txBody>
      </p:sp>
    </p:spTree>
    <p:extLst>
      <p:ext uri="{BB962C8B-B14F-4D97-AF65-F5344CB8AC3E}">
        <p14:creationId xmlns:p14="http://schemas.microsoft.com/office/powerpoint/2010/main" val="30904858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Traditional DS</a:t>
            </a:r>
            <a:endParaRPr lang="en-US"/>
          </a:p>
        </p:txBody>
      </p:sp>
      <p:sp>
        <p:nvSpPr>
          <p:cNvPr id="3" name="Content Placeholder 2"/>
          <p:cNvSpPr>
            <a:spLocks noGrp="1"/>
          </p:cNvSpPr>
          <p:nvPr>
            <p:ph idx="1"/>
          </p:nvPr>
        </p:nvSpPr>
        <p:spPr/>
        <p:txBody>
          <a:bodyPr>
            <a:normAutofit fontScale="92500" lnSpcReduction="10000"/>
          </a:bodyPr>
          <a:lstStyle/>
          <a:p>
            <a:r>
              <a:rPr lang="en-US" smtClean="0">
                <a:effectLst>
                  <a:outerShdw blurRad="114300" dist="114300" dir="3000000" algn="ctr" rotWithShape="0">
                    <a:srgbClr val="000000">
                      <a:alpha val="81000"/>
                    </a:srgbClr>
                  </a:outerShdw>
                </a:effectLst>
              </a:rPr>
              <a:t>The </a:t>
            </a:r>
            <a:r>
              <a:rPr lang="en-US">
                <a:effectLst>
                  <a:outerShdw blurRad="114300" dist="114300" dir="3000000" algn="ctr" rotWithShape="0">
                    <a:srgbClr val="000000">
                      <a:alpha val="81000"/>
                    </a:srgbClr>
                  </a:outerShdw>
                </a:effectLst>
              </a:rPr>
              <a:t>supply relationship occurs when there are no operational forms of integration between the parties</a:t>
            </a:r>
            <a:r>
              <a:rPr lang="en-US">
                <a:effectLst>
                  <a:outerShdw blurRad="114300" dist="114300" dir="3000000" algn="ctr" rotWithShape="0">
                    <a:srgbClr val="000000">
                      <a:alpha val="81000"/>
                    </a:srgbClr>
                  </a:outerShdw>
                </a:effectLst>
              </a:rPr>
              <a:t>. </a:t>
            </a:r>
            <a:endParaRPr lang="id-ID" smtClean="0">
              <a:effectLst>
                <a:outerShdw blurRad="114300" dist="114300" dir="3000000" algn="ctr" rotWithShape="0">
                  <a:srgbClr val="000000">
                    <a:alpha val="81000"/>
                  </a:srgbClr>
                </a:outerShdw>
              </a:effectLst>
            </a:endParaRPr>
          </a:p>
          <a:p>
            <a:r>
              <a:rPr lang="en-US" smtClean="0">
                <a:effectLst>
                  <a:outerShdw blurRad="114300" dist="114300" dir="3000000" algn="ctr" rotWithShape="0">
                    <a:srgbClr val="000000">
                      <a:alpha val="81000"/>
                    </a:srgbClr>
                  </a:outerShdw>
                </a:effectLst>
              </a:rPr>
              <a:t>The </a:t>
            </a:r>
            <a:r>
              <a:rPr lang="en-US">
                <a:effectLst>
                  <a:outerShdw blurRad="114300" dist="114300" dir="3000000" algn="ctr" rotWithShape="0">
                    <a:srgbClr val="000000">
                      <a:alpha val="81000"/>
                    </a:srgbClr>
                  </a:outerShdw>
                </a:effectLst>
              </a:rPr>
              <a:t>Western buyer turns to a local contact based on an approach that we could call 'pure market': the code is standard — that is, it is available in the catalogue without specific adjustments (limited switching costs</a:t>
            </a:r>
            <a:r>
              <a:rPr lang="en-US">
                <a:effectLst>
                  <a:outerShdw blurRad="114300" dist="114300" dir="3000000" algn="ctr" rotWithShape="0">
                    <a:srgbClr val="000000">
                      <a:alpha val="81000"/>
                    </a:srgbClr>
                  </a:outerShdw>
                </a:effectLst>
              </a:rPr>
              <a:t>). </a:t>
            </a:r>
            <a:endParaRPr lang="id-ID" smtClean="0">
              <a:effectLst>
                <a:outerShdw blurRad="114300" dist="114300" dir="3000000" algn="ctr" rotWithShape="0">
                  <a:srgbClr val="000000">
                    <a:alpha val="81000"/>
                  </a:srgbClr>
                </a:outerShdw>
              </a:effectLst>
            </a:endParaRPr>
          </a:p>
          <a:p>
            <a:r>
              <a:rPr lang="en-US" smtClean="0">
                <a:effectLst>
                  <a:outerShdw blurRad="114300" dist="114300" dir="3000000" algn="ctr" rotWithShape="0">
                    <a:srgbClr val="000000">
                      <a:alpha val="81000"/>
                    </a:srgbClr>
                  </a:outerShdw>
                </a:effectLst>
              </a:rPr>
              <a:t>Therefore</a:t>
            </a:r>
            <a:r>
              <a:rPr lang="en-US">
                <a:effectLst>
                  <a:outerShdw blurRad="114300" dist="114300" dir="3000000" algn="ctr" rotWithShape="0">
                    <a:srgbClr val="000000">
                      <a:alpha val="81000"/>
                    </a:srgbClr>
                  </a:outerShdw>
                </a:effectLst>
              </a:rPr>
              <a:t>, the risk of unreliability of supplies is </a:t>
            </a:r>
            <a:r>
              <a:rPr lang="en-US">
                <a:effectLst>
                  <a:outerShdw blurRad="114300" dist="114300" dir="3000000" algn="ctr" rotWithShape="0">
                    <a:srgbClr val="000000">
                      <a:alpha val="81000"/>
                    </a:srgbClr>
                  </a:outerShdw>
                </a:effectLst>
              </a:rPr>
              <a:t>limited</a:t>
            </a:r>
            <a:r>
              <a:rPr lang="en-US" smtClean="0">
                <a:effectLst>
                  <a:outerShdw blurRad="114300" dist="114300" dir="3000000" algn="ctr" rotWithShape="0">
                    <a:srgbClr val="000000">
                      <a:alpha val="81000"/>
                    </a:srgbClr>
                  </a:outerShdw>
                </a:effectLst>
              </a:rPr>
              <a:t>.</a:t>
            </a:r>
            <a:r>
              <a:rPr lang="id-ID" smtClean="0">
                <a:effectLst>
                  <a:outerShdw blurRad="114300" dist="114300" dir="3000000" algn="ctr" rotWithShape="0">
                    <a:srgbClr val="000000">
                      <a:alpha val="81000"/>
                    </a:srgbClr>
                  </a:outerShdw>
                </a:effectLst>
              </a:rPr>
              <a:t> </a:t>
            </a:r>
            <a:r>
              <a:rPr lang="en-US">
                <a:effectLst>
                  <a:outerShdw blurRad="114300" dist="114300" dir="3000000" algn="ctr" rotWithShape="0">
                    <a:srgbClr val="000000">
                      <a:alpha val="81000"/>
                    </a:srgbClr>
                  </a:outerShdw>
                </a:effectLst>
              </a:rPr>
              <a:t>There are no particular quality control problems because these are repeated orders for standardised items.</a:t>
            </a:r>
            <a:r>
              <a:rPr lang="en-US" smtClean="0">
                <a:effectLst>
                  <a:outerShdw blurRad="114300" dist="114300" dir="3000000" algn="ctr" rotWithShape="0">
                    <a:srgbClr val="000000">
                      <a:alpha val="81000"/>
                    </a:srgbClr>
                  </a:outerShdw>
                </a:effectLst>
              </a:rPr>
              <a:t> </a:t>
            </a:r>
            <a:endParaRPr lang="en-US">
              <a:effectLst>
                <a:outerShdw blurRad="114300" dist="114300" dir="3000000" algn="ctr" rotWithShape="0">
                  <a:srgbClr val="000000">
                    <a:alpha val="81000"/>
                  </a:srgbClr>
                </a:outerShdw>
              </a:effectLst>
            </a:endParaRPr>
          </a:p>
        </p:txBody>
      </p:sp>
    </p:spTree>
    <p:extLst>
      <p:ext uri="{BB962C8B-B14F-4D97-AF65-F5344CB8AC3E}">
        <p14:creationId xmlns:p14="http://schemas.microsoft.com/office/powerpoint/2010/main" val="28972934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Collaborative DS</a:t>
            </a:r>
            <a:endParaRPr lang="en-US"/>
          </a:p>
        </p:txBody>
      </p:sp>
      <p:sp>
        <p:nvSpPr>
          <p:cNvPr id="3" name="Content Placeholder 2"/>
          <p:cNvSpPr>
            <a:spLocks noGrp="1"/>
          </p:cNvSpPr>
          <p:nvPr>
            <p:ph idx="1"/>
          </p:nvPr>
        </p:nvSpPr>
        <p:spPr/>
        <p:txBody>
          <a:bodyPr>
            <a:normAutofit fontScale="85000" lnSpcReduction="20000"/>
          </a:bodyPr>
          <a:lstStyle/>
          <a:p>
            <a:r>
              <a:rPr lang="en-US" smtClean="0">
                <a:effectLst>
                  <a:outerShdw blurRad="114300" dist="114300" dir="2700000" algn="ctr" rotWithShape="0">
                    <a:srgbClr val="000000">
                      <a:alpha val="50000"/>
                    </a:srgbClr>
                  </a:outerShdw>
                </a:effectLst>
              </a:rPr>
              <a:t>In </a:t>
            </a:r>
            <a:r>
              <a:rPr lang="en-US">
                <a:effectLst>
                  <a:outerShdw blurRad="114300" dist="114300" dir="2700000" algn="ctr" rotWithShape="0">
                    <a:srgbClr val="000000">
                      <a:alpha val="50000"/>
                    </a:srgbClr>
                  </a:outerShdw>
                </a:effectLst>
              </a:rPr>
              <a:t>this case, the relationship provides for an operative 'collaboration' between the parties. There is abundant literature on forms and advantages of buyer—supplier collaboration</a:t>
            </a:r>
            <a:r>
              <a:rPr lang="en-US">
                <a:effectLst>
                  <a:outerShdw blurRad="114300" dist="114300" dir="2700000" algn="ctr" rotWithShape="0">
                    <a:srgbClr val="000000">
                      <a:alpha val="50000"/>
                    </a:srgbClr>
                  </a:outerShdw>
                </a:effectLst>
              </a:rPr>
              <a:t>. </a:t>
            </a:r>
            <a:endParaRPr lang="id-ID" smtClean="0">
              <a:effectLst>
                <a:outerShdw blurRad="114300" dist="114300" dir="2700000" algn="ctr" rotWithShape="0">
                  <a:srgbClr val="000000">
                    <a:alpha val="50000"/>
                  </a:srgbClr>
                </a:outerShdw>
              </a:effectLst>
            </a:endParaRPr>
          </a:p>
          <a:p>
            <a:r>
              <a:rPr lang="en-US" smtClean="0">
                <a:effectLst>
                  <a:outerShdw blurRad="114300" dist="114300" dir="2700000" algn="ctr" rotWithShape="0">
                    <a:srgbClr val="000000">
                      <a:alpha val="50000"/>
                    </a:srgbClr>
                  </a:outerShdw>
                </a:effectLst>
              </a:rPr>
              <a:t>Briefly</a:t>
            </a:r>
            <a:r>
              <a:rPr lang="en-US">
                <a:effectLst>
                  <a:outerShdw blurRad="114300" dist="114300" dir="2700000" algn="ctr" rotWithShape="0">
                    <a:srgbClr val="000000">
                      <a:alpha val="50000"/>
                    </a:srgbClr>
                  </a:outerShdw>
                </a:effectLst>
              </a:rPr>
              <a:t>, this collaboration develops in the realm of design and production logistics and aims to join product development with better material flow synchronisation</a:t>
            </a:r>
            <a:r>
              <a:rPr lang="en-US">
                <a:effectLst>
                  <a:outerShdw blurRad="114300" dist="114300" dir="2700000" algn="ctr" rotWithShape="0">
                    <a:srgbClr val="000000">
                      <a:alpha val="50000"/>
                    </a:srgbClr>
                  </a:outerShdw>
                </a:effectLst>
              </a:rPr>
              <a:t>. </a:t>
            </a:r>
            <a:endParaRPr lang="id-ID" smtClean="0">
              <a:effectLst>
                <a:outerShdw blurRad="114300" dist="114300" dir="2700000" algn="ctr" rotWithShape="0">
                  <a:srgbClr val="000000">
                    <a:alpha val="50000"/>
                  </a:srgbClr>
                </a:outerShdw>
              </a:effectLst>
            </a:endParaRPr>
          </a:p>
          <a:p>
            <a:r>
              <a:rPr lang="en-US" smtClean="0">
                <a:effectLst>
                  <a:outerShdw blurRad="114300" dist="114300" dir="2700000" algn="ctr" rotWithShape="0">
                    <a:srgbClr val="000000">
                      <a:alpha val="50000"/>
                    </a:srgbClr>
                  </a:outerShdw>
                </a:effectLst>
              </a:rPr>
              <a:t>The </a:t>
            </a:r>
            <a:r>
              <a:rPr lang="en-US">
                <a:effectLst>
                  <a:outerShdw blurRad="114300" dist="114300" dir="2700000" algn="ctr" rotWithShape="0">
                    <a:srgbClr val="000000">
                      <a:alpha val="50000"/>
                    </a:srgbClr>
                  </a:outerShdw>
                </a:effectLst>
              </a:rPr>
              <a:t>foundation of these synergies is the awareness that competition does not depend exclusively on a single enterprise but rather relies on the whole chain or network in which it is placed. </a:t>
            </a:r>
            <a:endParaRPr lang="en-US">
              <a:effectLst>
                <a:outerShdw blurRad="114300" dist="114300" dir="2700000" algn="ctr" rotWithShape="0">
                  <a:srgbClr val="000000">
                    <a:alpha val="50000"/>
                  </a:srgbClr>
                </a:outerShdw>
              </a:effectLst>
            </a:endParaRPr>
          </a:p>
        </p:txBody>
      </p:sp>
    </p:spTree>
    <p:extLst>
      <p:ext uri="{BB962C8B-B14F-4D97-AF65-F5344CB8AC3E}">
        <p14:creationId xmlns:p14="http://schemas.microsoft.com/office/powerpoint/2010/main" val="32025512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id-ID" sz="4000" b="1" smtClean="0"/>
              <a:t>IMPOSED SOURCING</a:t>
            </a:r>
            <a:endParaRPr lang="en-US" sz="4000" b="1"/>
          </a:p>
        </p:txBody>
      </p:sp>
    </p:spTree>
    <p:extLst>
      <p:ext uri="{BB962C8B-B14F-4D97-AF65-F5344CB8AC3E}">
        <p14:creationId xmlns:p14="http://schemas.microsoft.com/office/powerpoint/2010/main" val="40979727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smtClean="0"/>
              <a:t>Definition of Imposed Sourcing</a:t>
            </a:r>
            <a:endParaRPr lang="en-US"/>
          </a:p>
        </p:txBody>
      </p:sp>
      <p:sp>
        <p:nvSpPr>
          <p:cNvPr id="4" name="Content Placeholder 3"/>
          <p:cNvSpPr>
            <a:spLocks noGrp="1"/>
          </p:cNvSpPr>
          <p:nvPr>
            <p:ph idx="1"/>
          </p:nvPr>
        </p:nvSpPr>
        <p:spPr/>
        <p:txBody>
          <a:bodyPr/>
          <a:lstStyle/>
          <a:p>
            <a:r>
              <a:rPr lang="en-US">
                <a:effectLst>
                  <a:outerShdw blurRad="114300" dist="114300" dir="5400000" algn="ctr" rotWithShape="0">
                    <a:srgbClr val="000000">
                      <a:alpha val="50000"/>
                    </a:srgbClr>
                  </a:outerShdw>
                </a:effectLst>
              </a:rPr>
              <a:t>This term refers to sourcing imposed as a condition of the sale of Western products on the Chinese market</a:t>
            </a:r>
            <a:r>
              <a:rPr lang="en-US">
                <a:effectLst>
                  <a:outerShdw blurRad="114300" dist="114300" dir="5400000" algn="ctr" rotWithShape="0">
                    <a:srgbClr val="000000">
                      <a:alpha val="50000"/>
                    </a:srgbClr>
                  </a:outerShdw>
                </a:effectLst>
              </a:rPr>
              <a:t>. </a:t>
            </a:r>
            <a:endParaRPr lang="id-ID" smtClean="0">
              <a:effectLst>
                <a:outerShdw blurRad="114300" dist="114300" dir="5400000" algn="ctr" rotWithShape="0">
                  <a:srgbClr val="000000">
                    <a:alpha val="50000"/>
                  </a:srgbClr>
                </a:outerShdw>
              </a:effectLst>
            </a:endParaRPr>
          </a:p>
          <a:p>
            <a:r>
              <a:rPr lang="en-US" smtClean="0">
                <a:effectLst>
                  <a:outerShdw blurRad="114300" dist="114300" dir="5400000" algn="ctr" rotWithShape="0">
                    <a:srgbClr val="000000">
                      <a:alpha val="50000"/>
                    </a:srgbClr>
                  </a:outerShdw>
                </a:effectLst>
              </a:rPr>
              <a:t>The </a:t>
            </a:r>
            <a:r>
              <a:rPr lang="en-US">
                <a:effectLst>
                  <a:outerShdw blurRad="114300" dist="114300" dir="5400000" algn="ctr" rotWithShape="0">
                    <a:srgbClr val="000000">
                      <a:alpha val="50000"/>
                    </a:srgbClr>
                  </a:outerShdw>
                </a:effectLst>
              </a:rPr>
              <a:t>selection of suppliers is bound (through a list of suppliers imposed on the Western enterprise) by the client and (local or central) government when the contract is submitted for signing.</a:t>
            </a:r>
          </a:p>
          <a:p>
            <a:endParaRPr lang="en-US">
              <a:effectLst>
                <a:outerShdw blurRad="114300" dist="114300" dir="5400000" algn="ctr" rotWithShape="0">
                  <a:srgbClr val="000000">
                    <a:alpha val="50000"/>
                  </a:srgbClr>
                </a:outerShdw>
              </a:effectLst>
            </a:endParaRPr>
          </a:p>
        </p:txBody>
      </p:sp>
    </p:spTree>
    <p:extLst>
      <p:ext uri="{BB962C8B-B14F-4D97-AF65-F5344CB8AC3E}">
        <p14:creationId xmlns:p14="http://schemas.microsoft.com/office/powerpoint/2010/main" val="20308815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Imposed Sourcing</a:t>
            </a:r>
            <a:endParaRPr lang="en-US"/>
          </a:p>
        </p:txBody>
      </p:sp>
      <p:sp>
        <p:nvSpPr>
          <p:cNvPr id="3" name="Content Placeholder 2"/>
          <p:cNvSpPr>
            <a:spLocks noGrp="1"/>
          </p:cNvSpPr>
          <p:nvPr>
            <p:ph idx="1"/>
          </p:nvPr>
        </p:nvSpPr>
        <p:spPr/>
        <p:txBody>
          <a:bodyPr>
            <a:normAutofit fontScale="70000" lnSpcReduction="20000"/>
          </a:bodyPr>
          <a:lstStyle/>
          <a:p>
            <a:pPr marL="0" indent="0">
              <a:buNone/>
            </a:pPr>
            <a:r>
              <a:rPr lang="en-US">
                <a:effectLst>
                  <a:outerShdw blurRad="114300" dist="114300" dir="2640000" algn="ctr" rotWithShape="0">
                    <a:srgbClr val="000000">
                      <a:alpha val="45000"/>
                    </a:srgbClr>
                  </a:outerShdw>
                </a:effectLst>
              </a:rPr>
              <a:t>Imposed sourcing has several important aspects. First, a buyer is required to have a diverse array of skills at a high level, including the </a:t>
            </a:r>
            <a:r>
              <a:rPr lang="en-US">
                <a:effectLst>
                  <a:outerShdw blurRad="114300" dist="114300" dir="2640000" algn="ctr" rotWithShape="0">
                    <a:srgbClr val="000000">
                      <a:alpha val="45000"/>
                    </a:srgbClr>
                  </a:outerShdw>
                </a:effectLst>
              </a:rPr>
              <a:t>following</a:t>
            </a:r>
            <a:r>
              <a:rPr lang="en-US" smtClean="0">
                <a:effectLst>
                  <a:outerShdw blurRad="114300" dist="114300" dir="2640000" algn="ctr" rotWithShape="0">
                    <a:srgbClr val="000000">
                      <a:alpha val="45000"/>
                    </a:srgbClr>
                  </a:outerShdw>
                </a:effectLst>
              </a:rPr>
              <a:t>:</a:t>
            </a:r>
            <a:endParaRPr lang="id-ID" smtClean="0">
              <a:effectLst>
                <a:outerShdw blurRad="114300" dist="114300" dir="2640000" algn="ctr" rotWithShape="0">
                  <a:srgbClr val="000000">
                    <a:alpha val="45000"/>
                  </a:srgbClr>
                </a:outerShdw>
              </a:effectLst>
            </a:endParaRPr>
          </a:p>
          <a:p>
            <a:pPr lvl="0"/>
            <a:r>
              <a:rPr lang="en-US">
                <a:effectLst>
                  <a:outerShdw blurRad="114300" dist="114300" dir="2640000" algn="ctr" rotWithShape="0">
                    <a:srgbClr val="000000">
                      <a:alpha val="45000"/>
                    </a:srgbClr>
                  </a:outerShdw>
                </a:effectLst>
              </a:rPr>
              <a:t>negotiation capability (during the phase of negotiation with the customer, which is critical for all of the identified sourcing types but in this case includes specific complexities because the formalisation level of the transaction is higher than in other sourcing types and because it is governed by strict local regulations and subject to institutional control),</a:t>
            </a:r>
          </a:p>
          <a:p>
            <a:pPr lvl="0"/>
            <a:r>
              <a:rPr lang="en-US">
                <a:effectLst>
                  <a:outerShdw blurRad="114300" dist="114300" dir="2640000" algn="ctr" rotWithShape="0">
                    <a:srgbClr val="000000">
                      <a:alpha val="45000"/>
                    </a:srgbClr>
                  </a:outerShdw>
                </a:effectLst>
              </a:rPr>
              <a:t>the ability to coordinate the local supply network, and</a:t>
            </a:r>
          </a:p>
          <a:p>
            <a:pPr lvl="0"/>
            <a:r>
              <a:rPr lang="en-US">
                <a:effectLst>
                  <a:outerShdw blurRad="114300" dist="114300" dir="2640000" algn="ctr" rotWithShape="0">
                    <a:srgbClr val="000000">
                      <a:alpha val="45000"/>
                    </a:srgbClr>
                  </a:outerShdw>
                </a:effectLst>
              </a:rPr>
              <a:t>the capacity to transfer know-how and technology to the supplier (Western companies responsible for the whole product/project realisation must enable imposed suppliers to perform the work assigned to them).</a:t>
            </a:r>
          </a:p>
          <a:p>
            <a:endParaRPr lang="en-US">
              <a:effectLst>
                <a:outerShdw blurRad="114300" dist="114300" dir="2640000" algn="ctr" rotWithShape="0">
                  <a:srgbClr val="000000">
                    <a:alpha val="45000"/>
                  </a:srgbClr>
                </a:outerShdw>
              </a:effectLst>
            </a:endParaRPr>
          </a:p>
        </p:txBody>
      </p:sp>
    </p:spTree>
    <p:extLst>
      <p:ext uri="{BB962C8B-B14F-4D97-AF65-F5344CB8AC3E}">
        <p14:creationId xmlns:p14="http://schemas.microsoft.com/office/powerpoint/2010/main" val="10852239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Imposed Sourcing</a:t>
            </a:r>
            <a:endParaRPr lang="en-US"/>
          </a:p>
        </p:txBody>
      </p:sp>
      <p:sp>
        <p:nvSpPr>
          <p:cNvPr id="3" name="Content Placeholder 2"/>
          <p:cNvSpPr>
            <a:spLocks noGrp="1"/>
          </p:cNvSpPr>
          <p:nvPr>
            <p:ph idx="1"/>
          </p:nvPr>
        </p:nvSpPr>
        <p:spPr/>
        <p:txBody>
          <a:bodyPr>
            <a:normAutofit fontScale="92500" lnSpcReduction="10000"/>
          </a:bodyPr>
          <a:lstStyle/>
          <a:p>
            <a:r>
              <a:rPr lang="en-US">
                <a:effectLst/>
              </a:rPr>
              <a:t>Moreover, in imposed sourcing, the Western company can be required to play the important and complex role of main contractor, providing leadership and supervision to the entire international supply network, because the local (Chinese) level of technology and organisation is usually low. Production control and scheduling activity, as well as flow progress, may require the Western company to assign its own staff to the suppliers to monitor their quality and time.</a:t>
            </a:r>
          </a:p>
          <a:p>
            <a:endParaRPr lang="en-US"/>
          </a:p>
        </p:txBody>
      </p:sp>
    </p:spTree>
    <p:extLst>
      <p:ext uri="{BB962C8B-B14F-4D97-AF65-F5344CB8AC3E}">
        <p14:creationId xmlns:p14="http://schemas.microsoft.com/office/powerpoint/2010/main" val="34999327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Imposed Sourcing</a:t>
            </a:r>
            <a:endParaRPr lang="en-US"/>
          </a:p>
        </p:txBody>
      </p:sp>
      <p:sp>
        <p:nvSpPr>
          <p:cNvPr id="3" name="Content Placeholder 2"/>
          <p:cNvSpPr>
            <a:spLocks noGrp="1"/>
          </p:cNvSpPr>
          <p:nvPr>
            <p:ph idx="1"/>
          </p:nvPr>
        </p:nvSpPr>
        <p:spPr/>
        <p:txBody>
          <a:bodyPr>
            <a:normAutofit fontScale="70000" lnSpcReduction="20000"/>
          </a:bodyPr>
          <a:lstStyle/>
          <a:p>
            <a:r>
              <a:rPr lang="en-US">
                <a:effectLst/>
              </a:rPr>
              <a:t>Local content requirements (LCRs) are government policies that are used in developing countries to regulate foreign direct investment</a:t>
            </a:r>
            <a:r>
              <a:rPr lang="en-US">
                <a:effectLst/>
              </a:rPr>
              <a:t>. </a:t>
            </a:r>
            <a:endParaRPr lang="id-ID" smtClean="0">
              <a:effectLst/>
            </a:endParaRPr>
          </a:p>
          <a:p>
            <a:r>
              <a:rPr lang="en-US" smtClean="0">
                <a:effectLst/>
              </a:rPr>
              <a:t>LCRs </a:t>
            </a:r>
            <a:r>
              <a:rPr lang="en-US">
                <a:effectLst/>
              </a:rPr>
              <a:t>determine that firms selling a good in a country (the </a:t>
            </a:r>
            <a:r>
              <a:rPr lang="en-US" i="1">
                <a:effectLst/>
              </a:rPr>
              <a:t>host country) </a:t>
            </a:r>
            <a:r>
              <a:rPr lang="en-US">
                <a:effectLst/>
              </a:rPr>
              <a:t>must procure a defined part of intermediate inputs locally. The share of imposed local inputs usually ranges from 15-100 per cent (Qiu and Tao, 2001</a:t>
            </a:r>
            <a:r>
              <a:rPr lang="en-US">
                <a:effectLst/>
              </a:rPr>
              <a:t>). </a:t>
            </a:r>
            <a:endParaRPr lang="id-ID" smtClean="0">
              <a:effectLst/>
            </a:endParaRPr>
          </a:p>
          <a:p>
            <a:r>
              <a:rPr lang="en-US" smtClean="0">
                <a:effectLst/>
              </a:rPr>
              <a:t>Developing </a:t>
            </a:r>
            <a:r>
              <a:rPr lang="en-US">
                <a:effectLst/>
              </a:rPr>
              <a:t>countries commonly use these policies to regulate foreign direct investment. However, in recent years LCRs have also become popular in industrialised countries</a:t>
            </a:r>
            <a:r>
              <a:rPr lang="en-US">
                <a:effectLst/>
              </a:rPr>
              <a:t>. </a:t>
            </a:r>
            <a:endParaRPr lang="id-ID" smtClean="0">
              <a:effectLst/>
            </a:endParaRPr>
          </a:p>
          <a:p>
            <a:r>
              <a:rPr lang="en-US" smtClean="0">
                <a:effectLst/>
              </a:rPr>
              <a:t>Significant </a:t>
            </a:r>
            <a:r>
              <a:rPr lang="en-US">
                <a:effectLst/>
              </a:rPr>
              <a:t>examples of LCR policies come from the automotive industry. In the 1990s, the percentage of local inputs reached 60 per cent in Malaysia and 90 per cent in China.</a:t>
            </a:r>
          </a:p>
          <a:p>
            <a:endParaRPr lang="en-US"/>
          </a:p>
        </p:txBody>
      </p:sp>
    </p:spTree>
    <p:extLst>
      <p:ext uri="{BB962C8B-B14F-4D97-AF65-F5344CB8AC3E}">
        <p14:creationId xmlns:p14="http://schemas.microsoft.com/office/powerpoint/2010/main" val="6473710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OTHER TYPES OF COUNTERTRADE</a:t>
            </a:r>
            <a:endParaRPr lang="en-US"/>
          </a:p>
        </p:txBody>
      </p:sp>
    </p:spTree>
    <p:extLst>
      <p:ext uri="{BB962C8B-B14F-4D97-AF65-F5344CB8AC3E}">
        <p14:creationId xmlns:p14="http://schemas.microsoft.com/office/powerpoint/2010/main" val="23858866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smtClean="0"/>
              <a:t>Other Types of Countertrade</a:t>
            </a:r>
            <a:endParaRPr lang="en-US"/>
          </a:p>
        </p:txBody>
      </p:sp>
      <p:sp>
        <p:nvSpPr>
          <p:cNvPr id="4" name="Content Placeholder 3"/>
          <p:cNvSpPr>
            <a:spLocks noGrp="1"/>
          </p:cNvSpPr>
          <p:nvPr>
            <p:ph idx="1"/>
          </p:nvPr>
        </p:nvSpPr>
        <p:spPr/>
        <p:txBody>
          <a:bodyPr/>
          <a:lstStyle/>
          <a:p>
            <a:r>
              <a:rPr lang="en-US">
                <a:effectLst>
                  <a:outerShdw blurRad="50800" dist="114300" dir="2640000" algn="ctr" rotWithShape="0">
                    <a:srgbClr val="000000">
                      <a:alpha val="45000"/>
                    </a:srgbClr>
                  </a:outerShdw>
                </a:effectLst>
              </a:rPr>
              <a:t>The main countertrade forms described in academic writing are bartering (with 'single bartering', 'switch trading' and 'clearing arrangements' as sub-typologies of this form), buy-back, counter-purchasing and offset countertrading.</a:t>
            </a:r>
            <a:endParaRPr lang="en-US">
              <a:effectLst>
                <a:outerShdw blurRad="50800" dist="114300" dir="2640000" algn="ctr" rotWithShape="0">
                  <a:srgbClr val="000000">
                    <a:alpha val="45000"/>
                  </a:srgbClr>
                </a:outerShdw>
              </a:effectLst>
            </a:endParaRPr>
          </a:p>
        </p:txBody>
      </p:sp>
    </p:spTree>
    <p:extLst>
      <p:ext uri="{BB962C8B-B14F-4D97-AF65-F5344CB8AC3E}">
        <p14:creationId xmlns:p14="http://schemas.microsoft.com/office/powerpoint/2010/main" val="4228924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144" y="557843"/>
            <a:ext cx="10820402" cy="779882"/>
          </a:xfrm>
        </p:spPr>
        <p:txBody>
          <a:bodyPr/>
          <a:lstStyle/>
          <a:p>
            <a:r>
              <a:rPr lang="id-ID" smtClean="0"/>
              <a:t>Other types of countertrade</a:t>
            </a:r>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84364949"/>
              </p:ext>
            </p:extLst>
          </p:nvPr>
        </p:nvGraphicFramePr>
        <p:xfrm>
          <a:off x="0" y="1965284"/>
          <a:ext cx="12188825" cy="4886454"/>
        </p:xfrm>
        <a:graphic>
          <a:graphicData uri="http://schemas.openxmlformats.org/drawingml/2006/table">
            <a:tbl>
              <a:tblPr firstRow="1" bandRow="1">
                <a:tableStyleId>{5C22544A-7EE6-4342-B048-85BDC9FD1C3A}</a:tableStyleId>
              </a:tblPr>
              <a:tblGrid>
                <a:gridCol w="2031471"/>
                <a:gridCol w="1524529"/>
                <a:gridCol w="2939397"/>
                <a:gridCol w="1630486"/>
                <a:gridCol w="2031471"/>
                <a:gridCol w="2031471"/>
              </a:tblGrid>
              <a:tr h="370840">
                <a:tc>
                  <a:txBody>
                    <a:bodyPr/>
                    <a:lstStyle/>
                    <a:p>
                      <a:pPr algn="ctr">
                        <a:lnSpc>
                          <a:spcPct val="107000"/>
                        </a:lnSpc>
                        <a:spcAft>
                          <a:spcPts val="0"/>
                        </a:spcAft>
                      </a:pPr>
                      <a:r>
                        <a:rPr lang="en-US" sz="1800" kern="100">
                          <a:solidFill>
                            <a:schemeClr val="tx1"/>
                          </a:solidFill>
                          <a:effectLst/>
                        </a:rPr>
                        <a:t> </a:t>
                      </a:r>
                      <a:endParaRPr lang="en-US" sz="1800" kern="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spcAft>
                          <a:spcPts val="0"/>
                        </a:spcAft>
                      </a:pPr>
                      <a:r>
                        <a:rPr lang="en-US" sz="1800" kern="100">
                          <a:solidFill>
                            <a:schemeClr val="tx1"/>
                          </a:solidFill>
                          <a:effectLst/>
                        </a:rPr>
                        <a:t>Currency</a:t>
                      </a:r>
                      <a:endParaRPr lang="en-US" sz="1800" kern="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65405" algn="ctr">
                        <a:lnSpc>
                          <a:spcPct val="120000"/>
                        </a:lnSpc>
                        <a:spcAft>
                          <a:spcPts val="0"/>
                        </a:spcAft>
                      </a:pPr>
                      <a:r>
                        <a:rPr lang="en-US" sz="1800" kern="100">
                          <a:solidFill>
                            <a:schemeClr val="tx1"/>
                          </a:solidFill>
                          <a:effectLst/>
                        </a:rPr>
                        <a:t>Compensatory</a:t>
                      </a:r>
                    </a:p>
                    <a:p>
                      <a:pPr marL="65405" algn="ctr">
                        <a:lnSpc>
                          <a:spcPct val="120000"/>
                        </a:lnSpc>
                        <a:spcAft>
                          <a:spcPts val="0"/>
                        </a:spcAft>
                      </a:pPr>
                      <a:r>
                        <a:rPr lang="en-US" sz="1800" kern="100">
                          <a:solidFill>
                            <a:schemeClr val="tx1"/>
                          </a:solidFill>
                          <a:effectLst/>
                        </a:rPr>
                        <a:t>activity</a:t>
                      </a:r>
                      <a:endParaRPr lang="en-US" sz="1800" kern="100">
                        <a:solidFill>
                          <a:schemeClr val="tx1"/>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nchor="ctr"/>
                </a:tc>
                <a:tc>
                  <a:txBody>
                    <a:bodyPr/>
                    <a:lstStyle/>
                    <a:p>
                      <a:pPr marL="59690" algn="ctr">
                        <a:lnSpc>
                          <a:spcPct val="126000"/>
                        </a:lnSpc>
                        <a:spcAft>
                          <a:spcPts val="0"/>
                        </a:spcAft>
                      </a:pPr>
                      <a:r>
                        <a:rPr lang="en-US" sz="1800" kern="100">
                          <a:solidFill>
                            <a:schemeClr val="tx1"/>
                          </a:solidFill>
                          <a:effectLst/>
                        </a:rPr>
                        <a:t>Typical</a:t>
                      </a:r>
                    </a:p>
                    <a:p>
                      <a:pPr marL="59690" algn="ctr">
                        <a:lnSpc>
                          <a:spcPct val="107000"/>
                        </a:lnSpc>
                        <a:spcAft>
                          <a:spcPts val="0"/>
                        </a:spcAft>
                      </a:pPr>
                      <a:r>
                        <a:rPr lang="en-US" sz="1800" kern="100">
                          <a:solidFill>
                            <a:schemeClr val="tx1"/>
                          </a:solidFill>
                          <a:effectLst/>
                        </a:rPr>
                        <a:t>agreement</a:t>
                      </a:r>
                    </a:p>
                    <a:p>
                      <a:pPr marL="59690" algn="ctr">
                        <a:lnSpc>
                          <a:spcPct val="107000"/>
                        </a:lnSpc>
                        <a:spcAft>
                          <a:spcPts val="0"/>
                        </a:spcAft>
                      </a:pPr>
                      <a:r>
                        <a:rPr lang="en-US" sz="1800" kern="100">
                          <a:solidFill>
                            <a:schemeClr val="tx1"/>
                          </a:solidFill>
                          <a:effectLst/>
                        </a:rPr>
                        <a:t>duration</a:t>
                      </a:r>
                      <a:endParaRPr lang="en-US" sz="1800" kern="100">
                        <a:solidFill>
                          <a:schemeClr val="tx1"/>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nchor="ctr"/>
                </a:tc>
                <a:tc>
                  <a:txBody>
                    <a:bodyPr/>
                    <a:lstStyle/>
                    <a:p>
                      <a:pPr algn="ctr">
                        <a:lnSpc>
                          <a:spcPct val="110000"/>
                        </a:lnSpc>
                        <a:spcBef>
                          <a:spcPts val="180"/>
                        </a:spcBef>
                        <a:spcAft>
                          <a:spcPts val="0"/>
                        </a:spcAft>
                      </a:pPr>
                      <a:r>
                        <a:rPr lang="en-US" sz="1800" kern="100">
                          <a:solidFill>
                            <a:schemeClr val="tx1"/>
                          </a:solidFill>
                          <a:effectLst/>
                        </a:rPr>
                        <a:t>Number</a:t>
                      </a:r>
                    </a:p>
                    <a:p>
                      <a:pPr algn="ctr">
                        <a:lnSpc>
                          <a:spcPct val="107000"/>
                        </a:lnSpc>
                        <a:spcAft>
                          <a:spcPts val="0"/>
                        </a:spcAft>
                      </a:pPr>
                      <a:r>
                        <a:rPr lang="en-US" sz="1800" kern="100">
                          <a:solidFill>
                            <a:schemeClr val="tx1"/>
                          </a:solidFill>
                          <a:effectLst/>
                        </a:rPr>
                        <a:t>of actors</a:t>
                      </a:r>
                    </a:p>
                    <a:p>
                      <a:pPr algn="ctr">
                        <a:lnSpc>
                          <a:spcPct val="110000"/>
                        </a:lnSpc>
                        <a:spcAft>
                          <a:spcPts val="0"/>
                        </a:spcAft>
                      </a:pPr>
                      <a:r>
                        <a:rPr lang="en-US" sz="1800" kern="100">
                          <a:solidFill>
                            <a:schemeClr val="tx1"/>
                          </a:solidFill>
                          <a:effectLst/>
                        </a:rPr>
                        <a:t>involved</a:t>
                      </a:r>
                      <a:endParaRPr lang="en-US" sz="1800" kern="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spcAft>
                          <a:spcPts val="0"/>
                        </a:spcAft>
                      </a:pPr>
                      <a:r>
                        <a:rPr lang="en-US" sz="1800" kern="100">
                          <a:solidFill>
                            <a:schemeClr val="tx1"/>
                          </a:solidFill>
                          <a:effectLst/>
                        </a:rPr>
                        <a:t>Sub-typologies</a:t>
                      </a:r>
                      <a:endParaRPr lang="en-US" sz="1800" kern="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r>
              <a:tr h="741680">
                <a:tc>
                  <a:txBody>
                    <a:bodyPr/>
                    <a:lstStyle/>
                    <a:p>
                      <a:pPr marL="31115">
                        <a:lnSpc>
                          <a:spcPct val="107000"/>
                        </a:lnSpc>
                        <a:spcAft>
                          <a:spcPts val="0"/>
                        </a:spcAft>
                      </a:pPr>
                      <a:r>
                        <a:rPr lang="en-US" sz="1800" kern="100">
                          <a:solidFill>
                            <a:schemeClr val="accent1">
                              <a:lumMod val="75000"/>
                            </a:schemeClr>
                          </a:solidFill>
                          <a:effectLst/>
                        </a:rPr>
                        <a:t>Bartering</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p>
                      <a:pPr marL="31115">
                        <a:lnSpc>
                          <a:spcPct val="107000"/>
                        </a:lnSpc>
                        <a:spcAft>
                          <a:spcPts val="0"/>
                        </a:spcAft>
                      </a:pPr>
                      <a:r>
                        <a:rPr lang="en-US" sz="1800" kern="100">
                          <a:solidFill>
                            <a:schemeClr val="accent1">
                              <a:lumMod val="75000"/>
                            </a:schemeClr>
                          </a:solidFill>
                          <a:effectLst/>
                        </a:rPr>
                        <a:t> </a:t>
                      </a:r>
                      <a:endParaRPr lang="en-US" sz="1800" kern="10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31115">
                        <a:lnSpc>
                          <a:spcPct val="107000"/>
                        </a:lnSpc>
                        <a:spcAft>
                          <a:spcPts val="0"/>
                        </a:spcAft>
                      </a:pPr>
                      <a:r>
                        <a:rPr lang="en-US" sz="1800" kern="100">
                          <a:solidFill>
                            <a:schemeClr val="accent1">
                              <a:lumMod val="75000"/>
                            </a:schemeClr>
                          </a:solidFill>
                          <a:effectLst/>
                        </a:rPr>
                        <a:t>Typically</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p>
                      <a:pPr marL="31115">
                        <a:lnSpc>
                          <a:spcPct val="107000"/>
                        </a:lnSpc>
                        <a:spcAft>
                          <a:spcPts val="0"/>
                        </a:spcAft>
                      </a:pPr>
                      <a:r>
                        <a:rPr lang="en-US" sz="1800" kern="100">
                          <a:solidFill>
                            <a:schemeClr val="accent1">
                              <a:lumMod val="75000"/>
                            </a:schemeClr>
                          </a:solidFill>
                          <a:effectLst/>
                        </a:rPr>
                        <a:t>not used</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nchor="ctr"/>
                </a:tc>
                <a:tc>
                  <a:txBody>
                    <a:bodyPr/>
                    <a:lstStyle/>
                    <a:p>
                      <a:pPr marL="25400">
                        <a:lnSpc>
                          <a:spcPct val="111000"/>
                        </a:lnSpc>
                        <a:spcAft>
                          <a:spcPts val="0"/>
                        </a:spcAft>
                      </a:pPr>
                      <a:r>
                        <a:rPr lang="en-US" sz="1800" kern="100" smtClean="0">
                          <a:solidFill>
                            <a:schemeClr val="accent1">
                              <a:lumMod val="75000"/>
                            </a:schemeClr>
                          </a:solidFill>
                          <a:effectLst/>
                        </a:rPr>
                        <a:t>Purchase of</a:t>
                      </a:r>
                      <a:r>
                        <a:rPr lang="id-ID" sz="1800" kern="100" smtClean="0">
                          <a:solidFill>
                            <a:schemeClr val="accent1">
                              <a:lumMod val="75000"/>
                            </a:schemeClr>
                          </a:solidFill>
                          <a:effectLst/>
                        </a:rPr>
                        <a:t> </a:t>
                      </a:r>
                      <a:r>
                        <a:rPr lang="en-US" sz="1800" kern="100" smtClean="0">
                          <a:solidFill>
                            <a:schemeClr val="accent1">
                              <a:lumMod val="75000"/>
                            </a:schemeClr>
                          </a:solidFill>
                          <a:effectLst/>
                        </a:rPr>
                        <a:t>products </a:t>
                      </a:r>
                      <a:r>
                        <a:rPr lang="en-US" sz="1800" kern="100">
                          <a:solidFill>
                            <a:schemeClr val="accent1">
                              <a:lumMod val="75000"/>
                            </a:schemeClr>
                          </a:solidFill>
                          <a:effectLst/>
                        </a:rPr>
                        <a:t>(</a:t>
                      </a:r>
                      <a:r>
                        <a:rPr lang="en-US" sz="1800" kern="100" smtClean="0">
                          <a:solidFill>
                            <a:schemeClr val="accent1">
                              <a:lumMod val="75000"/>
                            </a:schemeClr>
                          </a:solidFill>
                          <a:effectLst/>
                        </a:rPr>
                        <a:t>not</a:t>
                      </a:r>
                      <a:r>
                        <a:rPr lang="id-ID" sz="1800" kern="100" smtClean="0">
                          <a:solidFill>
                            <a:schemeClr val="accent1">
                              <a:lumMod val="75000"/>
                            </a:schemeClr>
                          </a:solidFill>
                          <a:effectLst/>
                        </a:rPr>
                        <a:t> </a:t>
                      </a:r>
                      <a:r>
                        <a:rPr lang="en-US" sz="1800" kern="100" smtClean="0">
                          <a:solidFill>
                            <a:schemeClr val="accent1">
                              <a:lumMod val="75000"/>
                            </a:schemeClr>
                          </a:solidFill>
                          <a:effectLst/>
                        </a:rPr>
                        <a:t>related </a:t>
                      </a:r>
                      <a:r>
                        <a:rPr lang="en-US" sz="1800" kern="100">
                          <a:solidFill>
                            <a:schemeClr val="accent1">
                              <a:lumMod val="75000"/>
                            </a:schemeClr>
                          </a:solidFill>
                          <a:effectLst/>
                        </a:rPr>
                        <a:t>to</a:t>
                      </a:r>
                    </a:p>
                    <a:p>
                      <a:pPr marL="25400">
                        <a:lnSpc>
                          <a:spcPct val="115000"/>
                        </a:lnSpc>
                        <a:spcAft>
                          <a:spcPts val="0"/>
                        </a:spcAft>
                      </a:pPr>
                      <a:r>
                        <a:rPr lang="en-US" sz="1800" kern="100">
                          <a:solidFill>
                            <a:schemeClr val="accent1">
                              <a:lumMod val="75000"/>
                            </a:schemeClr>
                          </a:solidFill>
                          <a:effectLst/>
                        </a:rPr>
                        <a:t>the </a:t>
                      </a:r>
                      <a:r>
                        <a:rPr lang="en-US" sz="1800" kern="100" smtClean="0">
                          <a:solidFill>
                            <a:schemeClr val="accent1">
                              <a:lumMod val="75000"/>
                            </a:schemeClr>
                          </a:solidFill>
                          <a:effectLst/>
                        </a:rPr>
                        <a:t>primary</a:t>
                      </a:r>
                      <a:r>
                        <a:rPr lang="id-ID" sz="1800" kern="100" smtClean="0">
                          <a:solidFill>
                            <a:schemeClr val="accent1">
                              <a:lumMod val="75000"/>
                            </a:schemeClr>
                          </a:solidFill>
                          <a:effectLst/>
                        </a:rPr>
                        <a:t> </a:t>
                      </a:r>
                      <a:r>
                        <a:rPr lang="en-US" sz="1800" kern="100" smtClean="0">
                          <a:solidFill>
                            <a:schemeClr val="accent1">
                              <a:lumMod val="75000"/>
                            </a:schemeClr>
                          </a:solidFill>
                          <a:effectLst/>
                        </a:rPr>
                        <a:t>transaction</a:t>
                      </a:r>
                      <a:r>
                        <a:rPr lang="en-US" sz="1800" kern="100">
                          <a:solidFill>
                            <a:schemeClr val="accent1">
                              <a:lumMod val="75000"/>
                            </a:schemeClr>
                          </a:solidFill>
                          <a:effectLst/>
                        </a:rPr>
                        <a:t>)</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nchor="ctr"/>
                </a:tc>
                <a:tc>
                  <a:txBody>
                    <a:bodyPr/>
                    <a:lstStyle/>
                    <a:p>
                      <a:pPr marL="25400">
                        <a:lnSpc>
                          <a:spcPct val="107000"/>
                        </a:lnSpc>
                        <a:spcAft>
                          <a:spcPts val="0"/>
                        </a:spcAft>
                      </a:pPr>
                      <a:r>
                        <a:rPr lang="en-US" sz="1800" kern="100">
                          <a:solidFill>
                            <a:schemeClr val="accent1">
                              <a:lumMod val="75000"/>
                            </a:schemeClr>
                          </a:solidFill>
                          <a:effectLst/>
                        </a:rPr>
                        <a:t>Short term (</a:t>
                      </a:r>
                      <a:r>
                        <a:rPr lang="en-US" sz="1800" kern="100" smtClean="0">
                          <a:solidFill>
                            <a:schemeClr val="accent1">
                              <a:lumMod val="75000"/>
                            </a:schemeClr>
                          </a:solidFill>
                          <a:effectLst/>
                        </a:rPr>
                        <a:t>a</a:t>
                      </a:r>
                      <a:r>
                        <a:rPr lang="id-ID" sz="1800" kern="100" smtClean="0">
                          <a:solidFill>
                            <a:schemeClr val="accent1">
                              <a:lumMod val="75000"/>
                            </a:schemeClr>
                          </a:solidFill>
                          <a:effectLst/>
                        </a:rPr>
                        <a:t> </a:t>
                      </a:r>
                      <a:r>
                        <a:rPr lang="en-US" sz="1800" kern="100" smtClean="0">
                          <a:solidFill>
                            <a:schemeClr val="accent1">
                              <a:lumMod val="75000"/>
                            </a:schemeClr>
                          </a:solidFill>
                          <a:effectLst/>
                        </a:rPr>
                        <a:t>few </a:t>
                      </a:r>
                      <a:r>
                        <a:rPr lang="en-US" sz="1800" kern="100">
                          <a:solidFill>
                            <a:schemeClr val="accent1">
                              <a:lumMod val="75000"/>
                            </a:schemeClr>
                          </a:solidFill>
                          <a:effectLst/>
                        </a:rPr>
                        <a:t>weeks/</a:t>
                      </a:r>
                    </a:p>
                    <a:p>
                      <a:pPr marL="25400">
                        <a:lnSpc>
                          <a:spcPct val="121000"/>
                        </a:lnSpc>
                        <a:spcAft>
                          <a:spcPts val="0"/>
                        </a:spcAft>
                      </a:pPr>
                      <a:r>
                        <a:rPr lang="en-US" sz="1800" kern="100">
                          <a:solidFill>
                            <a:schemeClr val="accent1">
                              <a:lumMod val="75000"/>
                            </a:schemeClr>
                          </a:solidFill>
                          <a:effectLst/>
                        </a:rPr>
                        <a:t>months)</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nchor="ctr"/>
                </a:tc>
                <a:tc>
                  <a:txBody>
                    <a:bodyPr/>
                    <a:lstStyle/>
                    <a:p>
                      <a:pPr marL="25400">
                        <a:lnSpc>
                          <a:spcPct val="107000"/>
                        </a:lnSpc>
                        <a:spcAft>
                          <a:spcPts val="0"/>
                        </a:spcAft>
                      </a:pPr>
                      <a:r>
                        <a:rPr lang="en-US" sz="1800" kern="100">
                          <a:solidFill>
                            <a:schemeClr val="accent1">
                              <a:lumMod val="75000"/>
                            </a:schemeClr>
                          </a:solidFill>
                          <a:effectLst/>
                        </a:rPr>
                        <a:t>Typically two</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p>
                      <a:pPr marL="25400">
                        <a:lnSpc>
                          <a:spcPct val="107000"/>
                        </a:lnSpc>
                        <a:spcAft>
                          <a:spcPts val="0"/>
                        </a:spcAft>
                      </a:pPr>
                      <a:r>
                        <a:rPr lang="en-US" sz="1800" kern="100">
                          <a:solidFill>
                            <a:schemeClr val="accent1">
                              <a:lumMod val="75000"/>
                            </a:schemeClr>
                          </a:solidFill>
                          <a:effectLst/>
                        </a:rPr>
                        <a:t> </a:t>
                      </a:r>
                      <a:endParaRPr lang="en-US" sz="1800" kern="10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25400">
                        <a:lnSpc>
                          <a:spcPct val="107000"/>
                        </a:lnSpc>
                        <a:spcAft>
                          <a:spcPts val="0"/>
                        </a:spcAft>
                      </a:pPr>
                      <a:r>
                        <a:rPr lang="en-US" sz="1800" kern="100">
                          <a:solidFill>
                            <a:schemeClr val="accent1">
                              <a:lumMod val="75000"/>
                            </a:schemeClr>
                          </a:solidFill>
                          <a:effectLst/>
                        </a:rPr>
                        <a:t>Simple </a:t>
                      </a:r>
                      <a:r>
                        <a:rPr lang="en-US" sz="1800" kern="100" smtClean="0">
                          <a:solidFill>
                            <a:schemeClr val="accent1">
                              <a:lumMod val="75000"/>
                            </a:schemeClr>
                          </a:solidFill>
                          <a:effectLst/>
                        </a:rPr>
                        <a:t>bartering</a:t>
                      </a:r>
                      <a:r>
                        <a:rPr lang="id-ID" sz="1800" kern="100" smtClean="0">
                          <a:solidFill>
                            <a:schemeClr val="accent1">
                              <a:lumMod val="75000"/>
                            </a:schemeClr>
                          </a:solidFill>
                          <a:effectLst/>
                        </a:rPr>
                        <a:t> </a:t>
                      </a:r>
                      <a:r>
                        <a:rPr lang="en-US" sz="1800" kern="100" smtClean="0">
                          <a:solidFill>
                            <a:schemeClr val="accent1">
                              <a:lumMod val="75000"/>
                            </a:schemeClr>
                          </a:solidFill>
                          <a:effectLst/>
                        </a:rPr>
                        <a:t>Switch </a:t>
                      </a:r>
                      <a:r>
                        <a:rPr lang="en-US" sz="1800" kern="100">
                          <a:solidFill>
                            <a:schemeClr val="accent1">
                              <a:lumMod val="75000"/>
                            </a:schemeClr>
                          </a:solidFill>
                          <a:effectLst/>
                        </a:rPr>
                        <a:t>trading</a:t>
                      </a:r>
                    </a:p>
                    <a:p>
                      <a:pPr marL="25400">
                        <a:lnSpc>
                          <a:spcPct val="110000"/>
                        </a:lnSpc>
                        <a:spcAft>
                          <a:spcPts val="0"/>
                        </a:spcAft>
                      </a:pPr>
                      <a:r>
                        <a:rPr lang="en-US" sz="1800" kern="100">
                          <a:solidFill>
                            <a:schemeClr val="accent1">
                              <a:lumMod val="75000"/>
                            </a:schemeClr>
                          </a:solidFill>
                          <a:effectLst/>
                        </a:rPr>
                        <a:t>Clearing</a:t>
                      </a:r>
                    </a:p>
                    <a:p>
                      <a:pPr marL="25400">
                        <a:lnSpc>
                          <a:spcPct val="115000"/>
                        </a:lnSpc>
                        <a:spcAft>
                          <a:spcPts val="0"/>
                        </a:spcAft>
                      </a:pPr>
                      <a:r>
                        <a:rPr lang="en-US" sz="1800" kern="100">
                          <a:solidFill>
                            <a:schemeClr val="accent1">
                              <a:lumMod val="75000"/>
                            </a:schemeClr>
                          </a:solidFill>
                          <a:effectLst/>
                        </a:rPr>
                        <a:t>arrangements</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nchor="ctr"/>
                </a:tc>
              </a:tr>
              <a:tr h="370840">
                <a:tc>
                  <a:txBody>
                    <a:bodyPr/>
                    <a:lstStyle/>
                    <a:p>
                      <a:pPr marL="31115">
                        <a:lnSpc>
                          <a:spcPct val="122000"/>
                        </a:lnSpc>
                        <a:spcAft>
                          <a:spcPts val="0"/>
                        </a:spcAft>
                      </a:pPr>
                      <a:r>
                        <a:rPr lang="en-US" sz="1800" kern="100" smtClean="0">
                          <a:solidFill>
                            <a:schemeClr val="accent1">
                              <a:lumMod val="75000"/>
                            </a:schemeClr>
                          </a:solidFill>
                          <a:effectLst/>
                        </a:rPr>
                        <a:t>Buy-back</a:t>
                      </a:r>
                      <a:r>
                        <a:rPr lang="id-ID" sz="1800" kern="100" smtClean="0">
                          <a:solidFill>
                            <a:schemeClr val="accent1">
                              <a:lumMod val="75000"/>
                            </a:schemeClr>
                          </a:solidFill>
                          <a:effectLst/>
                        </a:rPr>
                        <a:t> </a:t>
                      </a:r>
                      <a:r>
                        <a:rPr lang="en-US" sz="1800" kern="100" smtClean="0">
                          <a:solidFill>
                            <a:schemeClr val="accent1">
                              <a:lumMod val="75000"/>
                            </a:schemeClr>
                          </a:solidFill>
                          <a:effectLst/>
                        </a:rPr>
                        <a:t>(</a:t>
                      </a:r>
                      <a:r>
                        <a:rPr lang="en-US" sz="1800" kern="100">
                          <a:solidFill>
                            <a:schemeClr val="accent1">
                              <a:lumMod val="75000"/>
                            </a:schemeClr>
                          </a:solidFill>
                          <a:effectLst/>
                        </a:rPr>
                        <a:t>industrial</a:t>
                      </a:r>
                    </a:p>
                    <a:p>
                      <a:pPr marL="31115">
                        <a:lnSpc>
                          <a:spcPct val="120000"/>
                        </a:lnSpc>
                        <a:spcAft>
                          <a:spcPts val="0"/>
                        </a:spcAft>
                      </a:pPr>
                      <a:r>
                        <a:rPr lang="en-US" sz="1800" kern="100">
                          <a:solidFill>
                            <a:schemeClr val="accent1">
                              <a:lumMod val="75000"/>
                            </a:schemeClr>
                          </a:solidFill>
                          <a:effectLst/>
                        </a:rPr>
                        <a:t>compensation)</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tc>
                <a:tc>
                  <a:txBody>
                    <a:bodyPr/>
                    <a:lstStyle/>
                    <a:p>
                      <a:pPr marL="31115">
                        <a:lnSpc>
                          <a:spcPct val="107000"/>
                        </a:lnSpc>
                        <a:spcAft>
                          <a:spcPts val="0"/>
                        </a:spcAft>
                      </a:pPr>
                      <a:r>
                        <a:rPr lang="en-US" sz="1800" kern="100">
                          <a:solidFill>
                            <a:schemeClr val="accent1">
                              <a:lumMod val="75000"/>
                            </a:schemeClr>
                          </a:solidFill>
                          <a:effectLst/>
                        </a:rPr>
                        <a:t>Used</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tc>
                <a:tc>
                  <a:txBody>
                    <a:bodyPr/>
                    <a:lstStyle/>
                    <a:p>
                      <a:pPr marL="25400">
                        <a:lnSpc>
                          <a:spcPct val="110000"/>
                        </a:lnSpc>
                        <a:spcAft>
                          <a:spcPts val="0"/>
                        </a:spcAft>
                      </a:pPr>
                      <a:r>
                        <a:rPr lang="en-US" sz="1800" kern="100">
                          <a:solidFill>
                            <a:schemeClr val="accent1">
                              <a:lumMod val="75000"/>
                            </a:schemeClr>
                          </a:solidFill>
                          <a:effectLst/>
                        </a:rPr>
                        <a:t>Purchase </a:t>
                      </a:r>
                      <a:r>
                        <a:rPr lang="en-US" sz="1800" kern="100" smtClean="0">
                          <a:solidFill>
                            <a:schemeClr val="accent1">
                              <a:lumMod val="75000"/>
                            </a:schemeClr>
                          </a:solidFill>
                          <a:effectLst/>
                        </a:rPr>
                        <a:t>of</a:t>
                      </a:r>
                      <a:r>
                        <a:rPr lang="id-ID" sz="1800" kern="100" smtClean="0">
                          <a:solidFill>
                            <a:schemeClr val="accent1">
                              <a:lumMod val="75000"/>
                            </a:schemeClr>
                          </a:solidFill>
                          <a:effectLst/>
                        </a:rPr>
                        <a:t> </a:t>
                      </a:r>
                      <a:r>
                        <a:rPr lang="en-US" sz="1800" kern="100" smtClean="0">
                          <a:solidFill>
                            <a:schemeClr val="accent1">
                              <a:lumMod val="75000"/>
                            </a:schemeClr>
                          </a:solidFill>
                          <a:effectLst/>
                        </a:rPr>
                        <a:t>products </a:t>
                      </a:r>
                      <a:r>
                        <a:rPr lang="en-US" sz="1800" kern="100">
                          <a:solidFill>
                            <a:schemeClr val="accent1">
                              <a:lumMod val="75000"/>
                            </a:schemeClr>
                          </a:solidFill>
                          <a:effectLst/>
                        </a:rPr>
                        <a:t>(</a:t>
                      </a:r>
                      <a:r>
                        <a:rPr lang="en-US" sz="1800" kern="100" smtClean="0">
                          <a:solidFill>
                            <a:schemeClr val="accent1">
                              <a:lumMod val="75000"/>
                            </a:schemeClr>
                          </a:solidFill>
                          <a:effectLst/>
                        </a:rPr>
                        <a:t>related</a:t>
                      </a:r>
                      <a:r>
                        <a:rPr lang="id-ID" sz="1800" kern="100" smtClean="0">
                          <a:solidFill>
                            <a:schemeClr val="accent1">
                              <a:lumMod val="75000"/>
                            </a:schemeClr>
                          </a:solidFill>
                          <a:effectLst/>
                        </a:rPr>
                        <a:t> </a:t>
                      </a:r>
                      <a:r>
                        <a:rPr lang="en-US" sz="1800" kern="100" smtClean="0">
                          <a:solidFill>
                            <a:schemeClr val="accent1">
                              <a:lumMod val="75000"/>
                            </a:schemeClr>
                          </a:solidFill>
                          <a:effectLst/>
                        </a:rPr>
                        <a:t>to </a:t>
                      </a:r>
                      <a:r>
                        <a:rPr lang="en-US" sz="1800" kern="100">
                          <a:solidFill>
                            <a:schemeClr val="accent1">
                              <a:lumMod val="75000"/>
                            </a:schemeClr>
                          </a:solidFill>
                          <a:effectLst/>
                        </a:rPr>
                        <a:t>the </a:t>
                      </a:r>
                      <a:r>
                        <a:rPr lang="en-US" sz="1800" kern="100" smtClean="0">
                          <a:solidFill>
                            <a:schemeClr val="accent1">
                              <a:lumMod val="75000"/>
                            </a:schemeClr>
                          </a:solidFill>
                          <a:effectLst/>
                        </a:rPr>
                        <a:t>primary</a:t>
                      </a:r>
                      <a:r>
                        <a:rPr lang="id-ID" sz="1800" kern="100" smtClean="0">
                          <a:solidFill>
                            <a:schemeClr val="accent1">
                              <a:lumMod val="75000"/>
                            </a:schemeClr>
                          </a:solidFill>
                          <a:effectLst/>
                        </a:rPr>
                        <a:t> </a:t>
                      </a:r>
                      <a:r>
                        <a:rPr lang="en-US" sz="1800" kern="100" smtClean="0">
                          <a:solidFill>
                            <a:schemeClr val="accent1">
                              <a:lumMod val="75000"/>
                            </a:schemeClr>
                          </a:solidFill>
                          <a:effectLst/>
                        </a:rPr>
                        <a:t>transaction</a:t>
                      </a:r>
                      <a:r>
                        <a:rPr lang="en-US" sz="1800" kern="100">
                          <a:solidFill>
                            <a:schemeClr val="accent1">
                              <a:lumMod val="75000"/>
                            </a:schemeClr>
                          </a:solidFill>
                          <a:effectLst/>
                        </a:rPr>
                        <a:t>)</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nchor="ctr"/>
                </a:tc>
                <a:tc>
                  <a:txBody>
                    <a:bodyPr/>
                    <a:lstStyle/>
                    <a:p>
                      <a:pPr marL="25400">
                        <a:lnSpc>
                          <a:spcPct val="117000"/>
                        </a:lnSpc>
                        <a:spcAft>
                          <a:spcPts val="0"/>
                        </a:spcAft>
                      </a:pPr>
                      <a:r>
                        <a:rPr lang="en-US" sz="1800" kern="100">
                          <a:solidFill>
                            <a:schemeClr val="accent1">
                              <a:lumMod val="75000"/>
                            </a:schemeClr>
                          </a:solidFill>
                          <a:effectLst/>
                        </a:rPr>
                        <a:t>Long term</a:t>
                      </a:r>
                    </a:p>
                    <a:p>
                      <a:pPr marL="25400">
                        <a:lnSpc>
                          <a:spcPct val="122000"/>
                        </a:lnSpc>
                        <a:spcAft>
                          <a:spcPts val="0"/>
                        </a:spcAft>
                      </a:pPr>
                      <a:r>
                        <a:rPr lang="en-US" sz="1800" kern="100">
                          <a:solidFill>
                            <a:schemeClr val="accent1">
                              <a:lumMod val="75000"/>
                            </a:schemeClr>
                          </a:solidFill>
                          <a:effectLst/>
                        </a:rPr>
                        <a:t>(several years)</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tc>
                <a:tc>
                  <a:txBody>
                    <a:bodyPr/>
                    <a:lstStyle/>
                    <a:p>
                      <a:pPr marL="25400">
                        <a:lnSpc>
                          <a:spcPct val="107000"/>
                        </a:lnSpc>
                        <a:spcAft>
                          <a:spcPts val="0"/>
                        </a:spcAft>
                      </a:pPr>
                      <a:r>
                        <a:rPr lang="en-US" sz="1800" kern="100">
                          <a:solidFill>
                            <a:schemeClr val="accent1">
                              <a:lumMod val="75000"/>
                            </a:schemeClr>
                          </a:solidFill>
                          <a:effectLst/>
                        </a:rPr>
                        <a:t>Typically two</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tc>
                <a:tc>
                  <a:txBody>
                    <a:bodyPr/>
                    <a:lstStyle/>
                    <a:p>
                      <a:pPr marL="25400">
                        <a:lnSpc>
                          <a:spcPct val="107000"/>
                        </a:lnSpc>
                        <a:spcAft>
                          <a:spcPts val="0"/>
                        </a:spcAft>
                      </a:pPr>
                      <a:r>
                        <a:rPr lang="en-US" sz="1800" kern="100">
                          <a:solidFill>
                            <a:schemeClr val="accent1">
                              <a:lumMod val="75000"/>
                            </a:schemeClr>
                          </a:solidFill>
                          <a:effectLst/>
                        </a:rPr>
                        <a:t> </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tc>
              </a:tr>
              <a:tr h="741680">
                <a:tc>
                  <a:txBody>
                    <a:bodyPr/>
                    <a:lstStyle/>
                    <a:p>
                      <a:pPr marL="31115">
                        <a:lnSpc>
                          <a:spcPct val="107000"/>
                        </a:lnSpc>
                        <a:spcAft>
                          <a:spcPts val="0"/>
                        </a:spcAft>
                      </a:pPr>
                      <a:r>
                        <a:rPr lang="en-US" sz="1800" kern="100">
                          <a:solidFill>
                            <a:schemeClr val="accent1">
                              <a:lumMod val="75000"/>
                            </a:schemeClr>
                          </a:solidFill>
                          <a:effectLst/>
                        </a:rPr>
                        <a:t>Counterpurchase</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p>
                      <a:pPr marL="31115">
                        <a:lnSpc>
                          <a:spcPct val="107000"/>
                        </a:lnSpc>
                        <a:spcAft>
                          <a:spcPts val="0"/>
                        </a:spcAft>
                      </a:pPr>
                      <a:r>
                        <a:rPr lang="en-US" sz="1800" kern="100">
                          <a:solidFill>
                            <a:schemeClr val="accent1">
                              <a:lumMod val="75000"/>
                            </a:schemeClr>
                          </a:solidFill>
                          <a:effectLst/>
                        </a:rPr>
                        <a:t>(</a:t>
                      </a:r>
                      <a:r>
                        <a:rPr lang="en-US" sz="1800" kern="100" smtClean="0">
                          <a:solidFill>
                            <a:schemeClr val="accent1">
                              <a:lumMod val="75000"/>
                            </a:schemeClr>
                          </a:solidFill>
                          <a:effectLst/>
                        </a:rPr>
                        <a:t>commercial</a:t>
                      </a:r>
                      <a:r>
                        <a:rPr lang="id-ID" sz="1800" kern="100" smtClean="0">
                          <a:solidFill>
                            <a:schemeClr val="accent1">
                              <a:lumMod val="75000"/>
                            </a:schemeClr>
                          </a:solidFill>
                          <a:effectLst/>
                        </a:rPr>
                        <a:t> </a:t>
                      </a:r>
                      <a:r>
                        <a:rPr lang="en-US" sz="1800" kern="100" smtClean="0">
                          <a:solidFill>
                            <a:schemeClr val="accent1">
                              <a:lumMod val="75000"/>
                            </a:schemeClr>
                          </a:solidFill>
                          <a:effectLst/>
                        </a:rPr>
                        <a:t>compensation)</a:t>
                      </a:r>
                      <a:r>
                        <a:rPr lang="id-ID" sz="1800" kern="100" smtClean="0">
                          <a:solidFill>
                            <a:schemeClr val="accent1">
                              <a:lumMod val="75000"/>
                            </a:schemeClr>
                          </a:solidFill>
                          <a:effectLst/>
                        </a:rPr>
                        <a:t> </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nchor="ctr"/>
                </a:tc>
                <a:tc>
                  <a:txBody>
                    <a:bodyPr/>
                    <a:lstStyle/>
                    <a:p>
                      <a:pPr marL="31115">
                        <a:lnSpc>
                          <a:spcPct val="107000"/>
                        </a:lnSpc>
                        <a:spcAft>
                          <a:spcPts val="0"/>
                        </a:spcAft>
                      </a:pPr>
                      <a:r>
                        <a:rPr lang="en-US" sz="1800" kern="100">
                          <a:solidFill>
                            <a:schemeClr val="accent1">
                              <a:lumMod val="75000"/>
                            </a:schemeClr>
                          </a:solidFill>
                          <a:effectLst/>
                        </a:rPr>
                        <a:t>Used</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p>
                      <a:pPr marL="31115">
                        <a:lnSpc>
                          <a:spcPct val="107000"/>
                        </a:lnSpc>
                        <a:spcAft>
                          <a:spcPts val="0"/>
                        </a:spcAft>
                      </a:pPr>
                      <a:r>
                        <a:rPr lang="en-US" sz="1800" kern="100">
                          <a:solidFill>
                            <a:schemeClr val="accent1">
                              <a:lumMod val="75000"/>
                            </a:schemeClr>
                          </a:solidFill>
                          <a:effectLst/>
                        </a:rPr>
                        <a:t> </a:t>
                      </a:r>
                      <a:endParaRPr lang="en-US" sz="1800" kern="10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25400">
                        <a:lnSpc>
                          <a:spcPct val="107000"/>
                        </a:lnSpc>
                        <a:spcAft>
                          <a:spcPts val="0"/>
                        </a:spcAft>
                      </a:pPr>
                      <a:r>
                        <a:rPr lang="en-US" sz="1800" kern="100">
                          <a:solidFill>
                            <a:schemeClr val="accent1">
                              <a:lumMod val="75000"/>
                            </a:schemeClr>
                          </a:solidFill>
                          <a:effectLst/>
                        </a:rPr>
                        <a:t>Purchase </a:t>
                      </a:r>
                      <a:r>
                        <a:rPr lang="en-US" sz="1800" kern="100" smtClean="0">
                          <a:solidFill>
                            <a:schemeClr val="accent1">
                              <a:lumMod val="75000"/>
                            </a:schemeClr>
                          </a:solidFill>
                          <a:effectLst/>
                        </a:rPr>
                        <a:t>of</a:t>
                      </a:r>
                      <a:r>
                        <a:rPr lang="id-ID" sz="1800" kern="100" smtClean="0">
                          <a:solidFill>
                            <a:schemeClr val="accent1">
                              <a:lumMod val="75000"/>
                            </a:schemeClr>
                          </a:solidFill>
                          <a:effectLst/>
                        </a:rPr>
                        <a:t> </a:t>
                      </a:r>
                      <a:r>
                        <a:rPr lang="en-US" sz="1800" kern="100" smtClean="0">
                          <a:solidFill>
                            <a:schemeClr val="accent1">
                              <a:lumMod val="75000"/>
                            </a:schemeClr>
                          </a:solidFill>
                          <a:effectLst/>
                        </a:rPr>
                        <a:t>products </a:t>
                      </a:r>
                      <a:r>
                        <a:rPr lang="en-US" sz="1800" kern="100">
                          <a:solidFill>
                            <a:schemeClr val="accent1">
                              <a:lumMod val="75000"/>
                            </a:schemeClr>
                          </a:solidFill>
                          <a:effectLst/>
                        </a:rPr>
                        <a:t>(</a:t>
                      </a:r>
                      <a:r>
                        <a:rPr lang="en-US" sz="1800" kern="100" smtClean="0">
                          <a:solidFill>
                            <a:schemeClr val="accent1">
                              <a:lumMod val="75000"/>
                            </a:schemeClr>
                          </a:solidFill>
                          <a:effectLst/>
                        </a:rPr>
                        <a:t>not</a:t>
                      </a:r>
                      <a:r>
                        <a:rPr lang="id-ID" sz="1800" kern="100" smtClean="0">
                          <a:solidFill>
                            <a:schemeClr val="accent1">
                              <a:lumMod val="75000"/>
                            </a:schemeClr>
                          </a:solidFill>
                          <a:effectLst/>
                        </a:rPr>
                        <a:t> </a:t>
                      </a:r>
                      <a:r>
                        <a:rPr lang="en-US" sz="1800" kern="100" smtClean="0">
                          <a:solidFill>
                            <a:schemeClr val="accent1">
                              <a:lumMod val="75000"/>
                            </a:schemeClr>
                          </a:solidFill>
                          <a:effectLst/>
                        </a:rPr>
                        <a:t>related to</a:t>
                      </a:r>
                      <a:r>
                        <a:rPr lang="id-ID" sz="1800" kern="100" smtClean="0">
                          <a:solidFill>
                            <a:schemeClr val="accent1">
                              <a:lumMod val="75000"/>
                            </a:schemeClr>
                          </a:solidFill>
                          <a:effectLst/>
                        </a:rPr>
                        <a:t> </a:t>
                      </a:r>
                      <a:r>
                        <a:rPr lang="en-US" sz="1800" kern="100" smtClean="0">
                          <a:solidFill>
                            <a:schemeClr val="accent1">
                              <a:lumMod val="75000"/>
                            </a:schemeClr>
                          </a:solidFill>
                          <a:effectLst/>
                        </a:rPr>
                        <a:t>the primary</a:t>
                      </a:r>
                      <a:r>
                        <a:rPr lang="id-ID" sz="1800" kern="100" smtClean="0">
                          <a:solidFill>
                            <a:schemeClr val="accent1">
                              <a:lumMod val="75000"/>
                            </a:schemeClr>
                          </a:solidFill>
                          <a:effectLst/>
                        </a:rPr>
                        <a:t> </a:t>
                      </a:r>
                      <a:r>
                        <a:rPr lang="en-US" sz="1800" kern="100" smtClean="0">
                          <a:solidFill>
                            <a:schemeClr val="accent1">
                              <a:lumMod val="75000"/>
                            </a:schemeClr>
                          </a:solidFill>
                          <a:effectLst/>
                        </a:rPr>
                        <a:t>transaction</a:t>
                      </a:r>
                      <a:r>
                        <a:rPr lang="en-US" sz="1800" kern="100">
                          <a:solidFill>
                            <a:schemeClr val="accent1">
                              <a:lumMod val="75000"/>
                            </a:schemeClr>
                          </a:solidFill>
                          <a:effectLst/>
                        </a:rPr>
                        <a:t>)</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nchor="ctr"/>
                </a:tc>
                <a:tc>
                  <a:txBody>
                    <a:bodyPr/>
                    <a:lstStyle/>
                    <a:p>
                      <a:pPr marL="25400">
                        <a:lnSpc>
                          <a:spcPct val="107000"/>
                        </a:lnSpc>
                        <a:spcAft>
                          <a:spcPts val="0"/>
                        </a:spcAft>
                      </a:pPr>
                      <a:r>
                        <a:rPr lang="en-US" sz="1800" kern="100">
                          <a:solidFill>
                            <a:schemeClr val="accent1">
                              <a:lumMod val="75000"/>
                            </a:schemeClr>
                          </a:solidFill>
                          <a:effectLst/>
                        </a:rPr>
                        <a:t>Short term (</a:t>
                      </a:r>
                      <a:r>
                        <a:rPr lang="en-US" sz="1800" kern="100" smtClean="0">
                          <a:solidFill>
                            <a:schemeClr val="accent1">
                              <a:lumMod val="75000"/>
                            </a:schemeClr>
                          </a:solidFill>
                          <a:effectLst/>
                        </a:rPr>
                        <a:t>a</a:t>
                      </a:r>
                      <a:r>
                        <a:rPr lang="id-ID" sz="1800" kern="100" smtClean="0">
                          <a:solidFill>
                            <a:schemeClr val="accent1">
                              <a:lumMod val="75000"/>
                            </a:schemeClr>
                          </a:solidFill>
                          <a:effectLst/>
                        </a:rPr>
                        <a:t> </a:t>
                      </a:r>
                      <a:r>
                        <a:rPr lang="en-US" sz="1800" kern="100" smtClean="0">
                          <a:solidFill>
                            <a:schemeClr val="accent1">
                              <a:lumMod val="75000"/>
                            </a:schemeClr>
                          </a:solidFill>
                          <a:effectLst/>
                        </a:rPr>
                        <a:t>few </a:t>
                      </a:r>
                      <a:r>
                        <a:rPr lang="en-US" sz="1800" kern="100">
                          <a:solidFill>
                            <a:schemeClr val="accent1">
                              <a:lumMod val="75000"/>
                            </a:schemeClr>
                          </a:solidFill>
                          <a:effectLst/>
                        </a:rPr>
                        <a:t>months/</a:t>
                      </a:r>
                    </a:p>
                    <a:p>
                      <a:pPr marL="25400">
                        <a:lnSpc>
                          <a:spcPct val="125000"/>
                        </a:lnSpc>
                        <a:spcAft>
                          <a:spcPts val="0"/>
                        </a:spcAft>
                      </a:pPr>
                      <a:r>
                        <a:rPr lang="en-US" sz="1800" kern="100">
                          <a:solidFill>
                            <a:schemeClr val="accent1">
                              <a:lumMod val="75000"/>
                            </a:schemeClr>
                          </a:solidFill>
                          <a:effectLst/>
                        </a:rPr>
                        <a:t>years)</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nchor="ctr"/>
                </a:tc>
                <a:tc>
                  <a:txBody>
                    <a:bodyPr/>
                    <a:lstStyle/>
                    <a:p>
                      <a:pPr marL="25400">
                        <a:lnSpc>
                          <a:spcPct val="107000"/>
                        </a:lnSpc>
                        <a:spcAft>
                          <a:spcPts val="0"/>
                        </a:spcAft>
                      </a:pPr>
                      <a:r>
                        <a:rPr lang="en-US" sz="1800" kern="100">
                          <a:solidFill>
                            <a:schemeClr val="accent1">
                              <a:lumMod val="75000"/>
                            </a:schemeClr>
                          </a:solidFill>
                          <a:effectLst/>
                        </a:rPr>
                        <a:t>Typically two</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p>
                      <a:pPr marL="25400">
                        <a:lnSpc>
                          <a:spcPct val="107000"/>
                        </a:lnSpc>
                        <a:spcAft>
                          <a:spcPts val="0"/>
                        </a:spcAft>
                      </a:pPr>
                      <a:r>
                        <a:rPr lang="en-US" sz="1800" kern="100">
                          <a:solidFill>
                            <a:schemeClr val="accent1">
                              <a:lumMod val="75000"/>
                            </a:schemeClr>
                          </a:solidFill>
                          <a:effectLst/>
                        </a:rPr>
                        <a:t> </a:t>
                      </a:r>
                      <a:endParaRPr lang="en-US" sz="1800" kern="10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25400">
                        <a:lnSpc>
                          <a:spcPct val="107000"/>
                        </a:lnSpc>
                        <a:spcAft>
                          <a:spcPts val="0"/>
                        </a:spcAft>
                      </a:pPr>
                      <a:r>
                        <a:rPr lang="en-US" sz="1800" kern="100" smtClean="0">
                          <a:solidFill>
                            <a:schemeClr val="accent1">
                              <a:lumMod val="75000"/>
                            </a:schemeClr>
                          </a:solidFill>
                          <a:effectLst/>
                        </a:rPr>
                        <a:t>Advance</a:t>
                      </a:r>
                      <a:r>
                        <a:rPr lang="id-ID" sz="1800" kern="100" smtClean="0">
                          <a:solidFill>
                            <a:schemeClr val="accent1">
                              <a:lumMod val="75000"/>
                            </a:schemeClr>
                          </a:solidFill>
                          <a:effectLst/>
                        </a:rPr>
                        <a:t> </a:t>
                      </a:r>
                      <a:r>
                        <a:rPr lang="en-US" sz="1800" kern="100" smtClean="0">
                          <a:solidFill>
                            <a:schemeClr val="accent1">
                              <a:lumMod val="75000"/>
                            </a:schemeClr>
                          </a:solidFill>
                          <a:effectLst/>
                        </a:rPr>
                        <a:t>purchase</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nchor="ctr"/>
                </a:tc>
              </a:tr>
              <a:tr h="370840">
                <a:tc>
                  <a:txBody>
                    <a:bodyPr/>
                    <a:lstStyle/>
                    <a:p>
                      <a:pPr marL="31115">
                        <a:lnSpc>
                          <a:spcPct val="107000"/>
                        </a:lnSpc>
                        <a:spcAft>
                          <a:spcPts val="0"/>
                        </a:spcAft>
                      </a:pPr>
                      <a:r>
                        <a:rPr lang="en-US" sz="1800" kern="100">
                          <a:solidFill>
                            <a:schemeClr val="accent1">
                              <a:lumMod val="75000"/>
                            </a:schemeClr>
                          </a:solidFill>
                          <a:effectLst/>
                        </a:rPr>
                        <a:t>Offset</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tc>
                <a:tc>
                  <a:txBody>
                    <a:bodyPr/>
                    <a:lstStyle/>
                    <a:p>
                      <a:pPr marL="31115">
                        <a:lnSpc>
                          <a:spcPct val="107000"/>
                        </a:lnSpc>
                        <a:spcAft>
                          <a:spcPts val="0"/>
                        </a:spcAft>
                      </a:pPr>
                      <a:r>
                        <a:rPr lang="en-US" sz="1800" kern="100">
                          <a:solidFill>
                            <a:schemeClr val="accent1">
                              <a:lumMod val="75000"/>
                            </a:schemeClr>
                          </a:solidFill>
                          <a:effectLst/>
                        </a:rPr>
                        <a:t>Used</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tc>
                <a:tc>
                  <a:txBody>
                    <a:bodyPr/>
                    <a:lstStyle/>
                    <a:p>
                      <a:pPr marL="25400">
                        <a:lnSpc>
                          <a:spcPct val="115000"/>
                        </a:lnSpc>
                        <a:spcAft>
                          <a:spcPts val="0"/>
                        </a:spcAft>
                      </a:pPr>
                      <a:r>
                        <a:rPr lang="en-US" sz="1800" kern="100">
                          <a:solidFill>
                            <a:schemeClr val="accent1">
                              <a:lumMod val="75000"/>
                            </a:schemeClr>
                          </a:solidFill>
                          <a:effectLst/>
                        </a:rPr>
                        <a:t>Activities </a:t>
                      </a:r>
                      <a:r>
                        <a:rPr lang="en-US" sz="1800" kern="100" smtClean="0">
                          <a:solidFill>
                            <a:schemeClr val="accent1">
                              <a:lumMod val="75000"/>
                            </a:schemeClr>
                          </a:solidFill>
                          <a:effectLst/>
                        </a:rPr>
                        <a:t>that</a:t>
                      </a:r>
                      <a:r>
                        <a:rPr lang="id-ID" sz="1800" kern="100" smtClean="0">
                          <a:solidFill>
                            <a:schemeClr val="accent1">
                              <a:lumMod val="75000"/>
                            </a:schemeClr>
                          </a:solidFill>
                          <a:effectLst/>
                        </a:rPr>
                        <a:t> </a:t>
                      </a:r>
                      <a:r>
                        <a:rPr lang="en-US" sz="1800" kern="100" smtClean="0">
                          <a:solidFill>
                            <a:schemeClr val="accent1">
                              <a:lumMod val="75000"/>
                            </a:schemeClr>
                          </a:solidFill>
                          <a:effectLst/>
                        </a:rPr>
                        <a:t>concern more</a:t>
                      </a:r>
                      <a:r>
                        <a:rPr lang="id-ID" sz="1800" kern="100" smtClean="0">
                          <a:solidFill>
                            <a:schemeClr val="accent1">
                              <a:lumMod val="75000"/>
                            </a:schemeClr>
                          </a:solidFill>
                          <a:effectLst/>
                        </a:rPr>
                        <a:t> </a:t>
                      </a:r>
                      <a:r>
                        <a:rPr lang="en-US" sz="1800" kern="100" smtClean="0">
                          <a:solidFill>
                            <a:schemeClr val="accent1">
                              <a:lumMod val="75000"/>
                            </a:schemeClr>
                          </a:solidFill>
                          <a:effectLst/>
                        </a:rPr>
                        <a:t>than </a:t>
                      </a:r>
                      <a:r>
                        <a:rPr lang="en-US" sz="1800" kern="100">
                          <a:solidFill>
                            <a:schemeClr val="accent1">
                              <a:lumMod val="75000"/>
                            </a:schemeClr>
                          </a:solidFill>
                          <a:effectLst/>
                        </a:rPr>
                        <a:t>the </a:t>
                      </a:r>
                      <a:r>
                        <a:rPr lang="en-US" sz="1800" kern="100" smtClean="0">
                          <a:solidFill>
                            <a:schemeClr val="accent1">
                              <a:lumMod val="75000"/>
                            </a:schemeClr>
                          </a:solidFill>
                          <a:effectLst/>
                        </a:rPr>
                        <a:t>purchase</a:t>
                      </a:r>
                      <a:r>
                        <a:rPr lang="id-ID" sz="1800" kern="100" smtClean="0">
                          <a:solidFill>
                            <a:schemeClr val="accent1">
                              <a:lumMod val="75000"/>
                            </a:schemeClr>
                          </a:solidFill>
                          <a:effectLst/>
                        </a:rPr>
                        <a:t> </a:t>
                      </a:r>
                      <a:r>
                        <a:rPr lang="en-US" sz="1800" kern="100" smtClean="0">
                          <a:solidFill>
                            <a:schemeClr val="accent1">
                              <a:lumMod val="75000"/>
                            </a:schemeClr>
                          </a:solidFill>
                          <a:effectLst/>
                        </a:rPr>
                        <a:t>of </a:t>
                      </a:r>
                      <a:r>
                        <a:rPr lang="en-US" sz="1800" kern="100">
                          <a:solidFill>
                            <a:schemeClr val="accent1">
                              <a:lumMod val="75000"/>
                            </a:schemeClr>
                          </a:solidFill>
                          <a:effectLst/>
                        </a:rPr>
                        <a:t>products</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nchor="ctr"/>
                </a:tc>
                <a:tc>
                  <a:txBody>
                    <a:bodyPr/>
                    <a:lstStyle/>
                    <a:p>
                      <a:pPr marL="25400">
                        <a:lnSpc>
                          <a:spcPct val="116000"/>
                        </a:lnSpc>
                        <a:spcAft>
                          <a:spcPts val="0"/>
                        </a:spcAft>
                      </a:pPr>
                      <a:r>
                        <a:rPr lang="en-US" sz="1800" kern="100">
                          <a:solidFill>
                            <a:schemeClr val="accent1">
                              <a:lumMod val="75000"/>
                            </a:schemeClr>
                          </a:solidFill>
                          <a:effectLst/>
                        </a:rPr>
                        <a:t>Long term</a:t>
                      </a:r>
                    </a:p>
                    <a:p>
                      <a:pPr marL="25400">
                        <a:lnSpc>
                          <a:spcPct val="121000"/>
                        </a:lnSpc>
                        <a:spcAft>
                          <a:spcPts val="0"/>
                        </a:spcAft>
                      </a:pPr>
                      <a:r>
                        <a:rPr lang="en-US" sz="1800" kern="100">
                          <a:solidFill>
                            <a:schemeClr val="accent1">
                              <a:lumMod val="75000"/>
                            </a:schemeClr>
                          </a:solidFill>
                          <a:effectLst/>
                        </a:rPr>
                        <a:t>(several years)</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tc>
                <a:tc>
                  <a:txBody>
                    <a:bodyPr/>
                    <a:lstStyle/>
                    <a:p>
                      <a:pPr marL="25400">
                        <a:lnSpc>
                          <a:spcPct val="110000"/>
                        </a:lnSpc>
                        <a:spcBef>
                          <a:spcPts val="180"/>
                        </a:spcBef>
                        <a:spcAft>
                          <a:spcPts val="0"/>
                        </a:spcAft>
                      </a:pPr>
                      <a:r>
                        <a:rPr lang="en-US" sz="1800" kern="100">
                          <a:solidFill>
                            <a:schemeClr val="accent1">
                              <a:lumMod val="75000"/>
                            </a:schemeClr>
                          </a:solidFill>
                          <a:effectLst/>
                        </a:rPr>
                        <a:t>From few units</a:t>
                      </a:r>
                    </a:p>
                    <a:p>
                      <a:pPr marL="25400">
                        <a:lnSpc>
                          <a:spcPct val="110000"/>
                        </a:lnSpc>
                        <a:spcAft>
                          <a:spcPts val="0"/>
                        </a:spcAft>
                      </a:pPr>
                      <a:r>
                        <a:rPr lang="en-US" sz="1800" kern="100">
                          <a:solidFill>
                            <a:schemeClr val="accent1">
                              <a:lumMod val="75000"/>
                            </a:schemeClr>
                          </a:solidFill>
                          <a:effectLst/>
                        </a:rPr>
                        <a:t>to several</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tc>
                <a:tc>
                  <a:txBody>
                    <a:bodyPr/>
                    <a:lstStyle/>
                    <a:p>
                      <a:pPr marL="25400">
                        <a:lnSpc>
                          <a:spcPct val="107000"/>
                        </a:lnSpc>
                        <a:spcAft>
                          <a:spcPts val="0"/>
                        </a:spcAft>
                      </a:pPr>
                      <a:r>
                        <a:rPr lang="en-US" sz="1800" kern="100">
                          <a:solidFill>
                            <a:schemeClr val="accent1">
                              <a:lumMod val="75000"/>
                            </a:schemeClr>
                          </a:solidFill>
                          <a:effectLst/>
                        </a:rPr>
                        <a:t> </a:t>
                      </a:r>
                      <a:endParaRPr lang="en-US" sz="1800" kern="100">
                        <a:solidFill>
                          <a:schemeClr val="accent1">
                            <a:lumMod val="75000"/>
                          </a:schemeClr>
                        </a:solidFill>
                        <a:effectLst/>
                        <a:latin typeface="Bookman Old Style" panose="02050604050505020204" pitchFamily="18" charset="0"/>
                        <a:ea typeface="Times New Roman" panose="02020603050405020304" pitchFamily="18" charset="0"/>
                        <a:cs typeface="Bookman Old Style" panose="02050604050505020204" pitchFamily="18" charset="0"/>
                      </a:endParaRPr>
                    </a:p>
                  </a:txBody>
                  <a:tcPr marL="0" marR="0" marT="0" marB="0"/>
                </a:tc>
              </a:tr>
            </a:tbl>
          </a:graphicData>
        </a:graphic>
      </p:graphicFrame>
    </p:spTree>
    <p:extLst>
      <p:ext uri="{BB962C8B-B14F-4D97-AF65-F5344CB8AC3E}">
        <p14:creationId xmlns:p14="http://schemas.microsoft.com/office/powerpoint/2010/main" val="25309818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Bartering</a:t>
            </a:r>
            <a:endParaRPr lang="en-US"/>
          </a:p>
        </p:txBody>
      </p:sp>
      <p:sp>
        <p:nvSpPr>
          <p:cNvPr id="3" name="Content Placeholder 2"/>
          <p:cNvSpPr>
            <a:spLocks noGrp="1"/>
          </p:cNvSpPr>
          <p:nvPr>
            <p:ph idx="1"/>
          </p:nvPr>
        </p:nvSpPr>
        <p:spPr/>
        <p:txBody>
          <a:bodyPr>
            <a:normAutofit fontScale="92500" lnSpcReduction="10000"/>
          </a:bodyPr>
          <a:lstStyle/>
          <a:p>
            <a:r>
              <a:rPr lang="en-US" b="1" i="1">
                <a:effectLst>
                  <a:outerShdw blurRad="114300" dist="114300" dir="2640000" algn="ctr" rotWithShape="0">
                    <a:srgbClr val="000000">
                      <a:alpha val="45000"/>
                    </a:srgbClr>
                  </a:outerShdw>
                </a:effectLst>
              </a:rPr>
              <a:t>Bartering</a:t>
            </a:r>
            <a:r>
              <a:rPr lang="en-US">
                <a:effectLst>
                  <a:outerShdw blurRad="114300" dist="114300" dir="2640000" algn="ctr" rotWithShape="0">
                    <a:srgbClr val="000000">
                      <a:alpha val="45000"/>
                    </a:srgbClr>
                  </a:outerShdw>
                </a:effectLst>
              </a:rPr>
              <a:t> typically involves short-term product exchanges without the use of money (Marin and Schnitzer, 2002). This is the only countertrade form that (without requiring the use of money) could solve problems related to the unavailability of foreign currency. Mutual needs regarding products and services (with the same value) for both parties and a short timeline for the arrangement are amongst the characteristics that have limited the use of this solution during the last few decades.</a:t>
            </a:r>
          </a:p>
          <a:p>
            <a:endParaRPr lang="en-US">
              <a:effectLst>
                <a:outerShdw blurRad="114300" dist="114300" dir="2640000" algn="ctr" rotWithShape="0">
                  <a:srgbClr val="000000">
                    <a:alpha val="45000"/>
                  </a:srgbClr>
                </a:outerShdw>
              </a:effectLst>
            </a:endParaRPr>
          </a:p>
        </p:txBody>
      </p:sp>
    </p:spTree>
    <p:extLst>
      <p:ext uri="{BB962C8B-B14F-4D97-AF65-F5344CB8AC3E}">
        <p14:creationId xmlns:p14="http://schemas.microsoft.com/office/powerpoint/2010/main" val="17478919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Buy-back</a:t>
            </a:r>
            <a:endParaRPr lang="en-US"/>
          </a:p>
        </p:txBody>
      </p:sp>
      <p:sp>
        <p:nvSpPr>
          <p:cNvPr id="3" name="Content Placeholder 2"/>
          <p:cNvSpPr>
            <a:spLocks noGrp="1"/>
          </p:cNvSpPr>
          <p:nvPr>
            <p:ph idx="1"/>
          </p:nvPr>
        </p:nvSpPr>
        <p:spPr/>
        <p:txBody>
          <a:bodyPr vert="horz" lIns="91440" tIns="45720" rIns="91440" bIns="45720" rtlCol="0" anchor="t">
            <a:normAutofit/>
          </a:bodyPr>
          <a:lstStyle/>
          <a:p>
            <a:r>
              <a:rPr lang="en-US">
                <a:effectLst>
                  <a:outerShdw blurRad="114300" dist="114300" dir="2640000" algn="ctr" rotWithShape="0">
                    <a:srgbClr val="000000">
                      <a:alpha val="45000"/>
                    </a:srgbClr>
                  </a:outerShdw>
                </a:effectLst>
              </a:rPr>
              <a:t>Conversely, the other main forms of countertrade agreements (buy-back, counter-purchasing and offset agreements) have experienced expansion over time (US Department of Commerce, 2007).</a:t>
            </a:r>
          </a:p>
          <a:p>
            <a:endParaRPr lang="en-US">
              <a:effectLst>
                <a:outerShdw blurRad="114300" dist="114300" dir="2640000" algn="ctr" rotWithShape="0">
                  <a:srgbClr val="000000">
                    <a:alpha val="45000"/>
                  </a:srgbClr>
                </a:outerShdw>
              </a:effectLst>
            </a:endParaRPr>
          </a:p>
        </p:txBody>
      </p:sp>
    </p:spTree>
    <p:extLst>
      <p:ext uri="{BB962C8B-B14F-4D97-AF65-F5344CB8AC3E}">
        <p14:creationId xmlns:p14="http://schemas.microsoft.com/office/powerpoint/2010/main" val="22626799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Buy-back</a:t>
            </a:r>
            <a:endParaRPr lang="en-US"/>
          </a:p>
        </p:txBody>
      </p:sp>
      <p:sp>
        <p:nvSpPr>
          <p:cNvPr id="3" name="Content Placeholder 2"/>
          <p:cNvSpPr>
            <a:spLocks noGrp="1"/>
          </p:cNvSpPr>
          <p:nvPr>
            <p:ph idx="1"/>
          </p:nvPr>
        </p:nvSpPr>
        <p:spPr/>
        <p:txBody>
          <a:bodyPr vert="horz" lIns="91440" tIns="45720" rIns="91440" bIns="45720" rtlCol="0" anchor="t">
            <a:normAutofit fontScale="92500" lnSpcReduction="20000"/>
          </a:bodyPr>
          <a:lstStyle/>
          <a:p>
            <a:r>
              <a:rPr lang="en-US">
                <a:effectLst>
                  <a:outerShdw blurRad="114300" dist="114300" dir="2640000" algn="ctr" rotWithShape="0">
                    <a:srgbClr val="000000">
                      <a:alpha val="45000"/>
                    </a:srgbClr>
                  </a:outerShdw>
                </a:effectLst>
              </a:rPr>
              <a:t>In buy-back agreements (which often concern turnkey contracts), the seller accepts that it must buy those of the customer's products that are produced at the plant or using the technology that it has supplied (Camino and Cardone, 1998; Mirus and Yeung, 1986). The link between the primary transaction — the plant — and the secondary one — the products produced by the plant — constitutes an important guarantee to the purchaser (Hennart and Anderson, 1993; Lecraw, 1989) that decreases the total transaction costs (Hennart, 1990).</a:t>
            </a:r>
          </a:p>
          <a:p>
            <a:endParaRPr lang="en-US">
              <a:effectLst>
                <a:outerShdw blurRad="114300" dist="114300" dir="2640000" algn="ctr" rotWithShape="0">
                  <a:srgbClr val="000000">
                    <a:alpha val="45000"/>
                  </a:srgbClr>
                </a:outerShdw>
              </a:effectLst>
            </a:endParaRPr>
          </a:p>
        </p:txBody>
      </p:sp>
    </p:spTree>
    <p:extLst>
      <p:ext uri="{BB962C8B-B14F-4D97-AF65-F5344CB8AC3E}">
        <p14:creationId xmlns:p14="http://schemas.microsoft.com/office/powerpoint/2010/main" val="6336920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Counter-purchasing</a:t>
            </a:r>
            <a:endParaRPr lang="en-US"/>
          </a:p>
        </p:txBody>
      </p:sp>
      <p:sp>
        <p:nvSpPr>
          <p:cNvPr id="3" name="Content Placeholder 2"/>
          <p:cNvSpPr>
            <a:spLocks noGrp="1"/>
          </p:cNvSpPr>
          <p:nvPr>
            <p:ph idx="1"/>
          </p:nvPr>
        </p:nvSpPr>
        <p:spPr/>
        <p:txBody>
          <a:bodyPr vert="horz" lIns="91440" tIns="45720" rIns="91440" bIns="45720" rtlCol="0" anchor="t">
            <a:normAutofit/>
          </a:bodyPr>
          <a:lstStyle/>
          <a:p>
            <a:r>
              <a:rPr lang="en-US">
                <a:effectLst>
                  <a:outerShdw blurRad="114300" dist="114300" dir="2640000" algn="ctr" rotWithShape="0">
                    <a:srgbClr val="000000">
                      <a:alpha val="45000"/>
                    </a:srgbClr>
                  </a:outerShdw>
                </a:effectLst>
              </a:rPr>
              <a:t>Counter-purchasing differs from the previous methods because the products exchanged in the secondary transaction are not related to those associated with the primary one but are connected to other forms of production (Hennart and Anderson, 1993).</a:t>
            </a:r>
          </a:p>
          <a:p>
            <a:endParaRPr lang="en-US">
              <a:effectLst>
                <a:outerShdw blurRad="114300" dist="114300" dir="2640000" algn="ctr" rotWithShape="0">
                  <a:srgbClr val="000000">
                    <a:alpha val="45000"/>
                  </a:srgbClr>
                </a:outerShdw>
              </a:effectLst>
            </a:endParaRPr>
          </a:p>
        </p:txBody>
      </p:sp>
    </p:spTree>
    <p:extLst>
      <p:ext uri="{BB962C8B-B14F-4D97-AF65-F5344CB8AC3E}">
        <p14:creationId xmlns:p14="http://schemas.microsoft.com/office/powerpoint/2010/main" val="39820971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vert="horz" lIns="91440" tIns="45720" rIns="91440" bIns="45720" rtlCol="0" anchor="t">
            <a:normAutofit fontScale="85000" lnSpcReduction="10000"/>
          </a:bodyPr>
          <a:lstStyle/>
          <a:p>
            <a:r>
              <a:rPr lang="en-US">
                <a:effectLst>
                  <a:outerShdw blurRad="114300" dist="114300" dir="2640000" algn="ctr" rotWithShape="0">
                    <a:srgbClr val="000000">
                      <a:alpha val="45000"/>
                    </a:srgbClr>
                  </a:outerShdw>
                </a:effectLst>
              </a:rPr>
              <a:t>Finally</a:t>
            </a:r>
            <a:r>
              <a:rPr lang="en-US">
                <a:effectLst>
                  <a:outerShdw blurRad="114300" dist="114300" dir="2640000" algn="ctr" rotWithShape="0">
                    <a:srgbClr val="000000">
                      <a:alpha val="45000"/>
                    </a:srgbClr>
                  </a:outerShdw>
                </a:effectLst>
              </a:rPr>
              <a:t>, in offset agreements, the impositions on the seller consist of not only purchasing obligations (Table 11.1) but also various other compensatory activities (Hennart, 1989, 1990). This solution, originally applied almost exclusively in the defence sector, is nowadays widespread in non-military supplies and in agreements between private organisations. Offset arrangements frequently include government proposals (although they are not necessarily implemented by governments) that cover wide (sometimes social or environmental) policy objectives (Al-Suwaidi, 1993).</a:t>
            </a:r>
          </a:p>
          <a:p>
            <a:endParaRPr lang="en-US">
              <a:effectLst>
                <a:outerShdw blurRad="114300" dist="114300" dir="2640000" algn="ctr" rotWithShape="0">
                  <a:srgbClr val="000000">
                    <a:alpha val="45000"/>
                  </a:srgbClr>
                </a:outerShdw>
              </a:effectLst>
            </a:endParaRPr>
          </a:p>
        </p:txBody>
      </p:sp>
    </p:spTree>
    <p:extLst>
      <p:ext uri="{BB962C8B-B14F-4D97-AF65-F5344CB8AC3E}">
        <p14:creationId xmlns:p14="http://schemas.microsoft.com/office/powerpoint/2010/main" val="39405496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vert="horz" lIns="91440" tIns="45720" rIns="91440" bIns="45720" rtlCol="0" anchor="t">
            <a:normAutofit fontScale="92500"/>
          </a:bodyPr>
          <a:lstStyle/>
          <a:p>
            <a:r>
              <a:rPr lang="en-US">
                <a:effectLst>
                  <a:outerShdw blurRad="114300" dist="114300" dir="2640000" algn="ctr" rotWithShape="0">
                    <a:srgbClr val="000000">
                      <a:alpha val="45000"/>
                    </a:srgbClr>
                  </a:outerShdw>
                </a:effectLst>
              </a:rPr>
              <a:t>Given the secrecy surrounding countertrading, it is quite difficult to evaluate its true economic relevance (Erridge and Zhabykenov, 1998; Lecraw, 1989; Liesch and Palia, 1997, 1999). The estimates provided in the literature are heterogeneous, ranging from 5-30 per cent of the total value of international transactions (Forker, 1996; Hennart and Anderson, 1993). These estimates give us a rough idea of the importance of the phenomenon.</a:t>
            </a:r>
          </a:p>
          <a:p>
            <a:endParaRPr lang="en-US">
              <a:effectLst>
                <a:outerShdw blurRad="114300" dist="114300" dir="2640000" algn="ctr" rotWithShape="0">
                  <a:srgbClr val="000000">
                    <a:alpha val="45000"/>
                  </a:srgbClr>
                </a:outerShdw>
              </a:effectLst>
            </a:endParaRPr>
          </a:p>
        </p:txBody>
      </p:sp>
    </p:spTree>
    <p:extLst>
      <p:ext uri="{BB962C8B-B14F-4D97-AF65-F5344CB8AC3E}">
        <p14:creationId xmlns:p14="http://schemas.microsoft.com/office/powerpoint/2010/main" val="29238160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heme14">
  <a:themeElements>
    <a:clrScheme name="Custom 2">
      <a:dk1>
        <a:srgbClr val="00B050"/>
      </a:dk1>
      <a:lt1>
        <a:sysClr val="window" lastClr="FFFFFF"/>
      </a:lt1>
      <a:dk2>
        <a:srgbClr val="AD2E03"/>
      </a:dk2>
      <a:lt2>
        <a:srgbClr val="D75626"/>
      </a:lt2>
      <a:accent1>
        <a:srgbClr val="760603"/>
      </a:accent1>
      <a:accent2>
        <a:srgbClr val="FA9C1F"/>
      </a:accent2>
      <a:accent3>
        <a:srgbClr val="D9BB55"/>
      </a:accent3>
      <a:accent4>
        <a:srgbClr val="829551"/>
      </a:accent4>
      <a:accent5>
        <a:srgbClr val="0070C0"/>
      </a:accent5>
      <a:accent6>
        <a:srgbClr val="426480"/>
      </a:accent6>
      <a:hlink>
        <a:srgbClr val="F9211B"/>
      </a:hlink>
      <a:folHlink>
        <a:srgbClr val="991111"/>
      </a:folHlink>
    </a:clrScheme>
    <a:fontScheme name="Slice HD-RCD">
      <a:majorFont>
        <a:latin typeface="Century Gothic" panose="020B0502020202020204"/>
        <a:ea typeface=""/>
        <a:cs typeface=""/>
      </a:majorFont>
      <a:minorFont>
        <a:latin typeface="Century Gothic" panose="020B0502020202020204"/>
        <a:ea typeface=""/>
        <a:cs typeface=""/>
      </a:minorFont>
    </a:fontScheme>
    <a:fmtScheme name="Slice HD-RCD">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Theme14" id="{CD566B56-F34E-4ADA-B9FA-162510FD0D59}" vid="{5BAFFD93-B936-4DC9-8867-E72EAAB712C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217</TotalTime>
  <Words>1553</Words>
  <Application>Microsoft Office PowerPoint</Application>
  <PresentationFormat>Custom</PresentationFormat>
  <Paragraphs>114</Paragraphs>
  <Slides>24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Arial</vt:lpstr>
      <vt:lpstr>Bookman Old Style</vt:lpstr>
      <vt:lpstr>Calibri</vt:lpstr>
      <vt:lpstr>Century Gothic</vt:lpstr>
      <vt:lpstr>Courier New</vt:lpstr>
      <vt:lpstr>Lucida Grande</vt:lpstr>
      <vt:lpstr>Times New Roman</vt:lpstr>
      <vt:lpstr>Trebuchet MS</vt:lpstr>
      <vt:lpstr>Wingdings</vt:lpstr>
      <vt:lpstr>Theme14</vt:lpstr>
      <vt:lpstr>Danieli Case Study: Example of Countertrade Agreement in China</vt:lpstr>
      <vt:lpstr>Types of International Sourcing (IS)</vt:lpstr>
      <vt:lpstr>Types of International Sourcing (IS)</vt:lpstr>
      <vt:lpstr>Intermediating International Sourcing</vt:lpstr>
      <vt:lpstr>Traditional Intermediation</vt:lpstr>
      <vt:lpstr>International Outsourcing of Services</vt:lpstr>
      <vt:lpstr>The Use of Outsourcing</vt:lpstr>
      <vt:lpstr>Direct Sourcing</vt:lpstr>
      <vt:lpstr>Traditional DS</vt:lpstr>
      <vt:lpstr>Collaborative DS</vt:lpstr>
      <vt:lpstr>IMPOSED SOURCING</vt:lpstr>
      <vt:lpstr>Definition of Imposed Sourcing</vt:lpstr>
      <vt:lpstr>Imposed Sourcing</vt:lpstr>
      <vt:lpstr>Imposed Sourcing</vt:lpstr>
      <vt:lpstr>Imposed Sourcing</vt:lpstr>
      <vt:lpstr>OTHER TYPES OF COUNTERTRADE</vt:lpstr>
      <vt:lpstr>Other Types of Countertrade</vt:lpstr>
      <vt:lpstr>Other types of countertrade</vt:lpstr>
      <vt:lpstr>Bartering</vt:lpstr>
      <vt:lpstr>Buy-back</vt:lpstr>
      <vt:lpstr>Buy-back</vt:lpstr>
      <vt:lpstr>Counter-purchasing</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 Case Study: China Goes Abroad Too</dc:title>
  <dc:creator>user</dc:creator>
  <cp:lastModifiedBy>user</cp:lastModifiedBy>
  <cp:revision>36</cp:revision>
  <dcterms:created xsi:type="dcterms:W3CDTF">2013-06-03T17:37:42Z</dcterms:created>
  <dcterms:modified xsi:type="dcterms:W3CDTF">2013-06-04T17:03:34Z</dcterms:modified>
</cp:coreProperties>
</file>