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7"/>
  </p:notesMasterIdLst>
  <p:handoutMasterIdLst>
    <p:handoutMasterId r:id="rId28"/>
  </p:handoutMasterIdLst>
  <p:sldIdLst>
    <p:sldId id="271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94" r:id="rId25"/>
    <p:sldId id="295" r:id="rId26"/>
  </p:sldIdLst>
  <p:sldSz cx="9144000" cy="5143500" type="screen16x9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02" y="-19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9E5124-D31E-430B-AF8E-DB03AE29B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78395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A16D6D-99A6-4CD8-BD00-CF6A2ACD8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150940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39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3564094"/>
            <a:ext cx="9144000" cy="158472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6" y="0"/>
            <a:ext cx="3038475" cy="51435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2503170"/>
            <a:ext cx="6480048" cy="172593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158609"/>
            <a:ext cx="6480048" cy="131445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CBA58-22C5-4E68-B3FA-4386B8B985E1}" type="datetimeFigureOut">
              <a:rPr lang="en-US" smtClean="0"/>
              <a:t>2/15/2015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14152-0355-447D-8373-843138FEA73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CBA58-22C5-4E68-B3FA-4386B8B985E1}" type="datetimeFigureOut">
              <a:rPr lang="en-US" smtClean="0"/>
              <a:t>2/15/2015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14152-0355-447D-8373-843138FEA7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3564094"/>
            <a:ext cx="9144000" cy="158472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6" y="0"/>
            <a:ext cx="3038475" cy="51435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87878"/>
            <a:ext cx="6629400" cy="1369772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864350"/>
            <a:ext cx="6629400" cy="800016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CBA58-22C5-4E68-B3FA-4386B8B985E1}" type="datetimeFigureOut">
              <a:rPr lang="en-US" smtClean="0"/>
              <a:t>2/15/2015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14152-0355-447D-8373-843138FEA73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7467600" cy="85725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3657600" cy="339447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200151"/>
            <a:ext cx="3657600" cy="339447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CBA58-22C5-4E68-B3FA-4386B8B985E1}" type="datetimeFigureOut">
              <a:rPr lang="en-US" smtClean="0"/>
              <a:t>2/15/2015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14152-0355-447D-8373-843138FEA7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8229600" cy="8572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114800"/>
            <a:ext cx="4040188" cy="62865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4114800"/>
            <a:ext cx="4041775" cy="62865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137685"/>
            <a:ext cx="4040188" cy="29563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137685"/>
            <a:ext cx="4041775" cy="29563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CBA58-22C5-4E68-B3FA-4386B8B985E1}" type="datetimeFigureOut">
              <a:rPr lang="en-US" smtClean="0"/>
              <a:t>2/15/2015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14152-0355-447D-8373-843138FEA7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740"/>
            <a:ext cx="7470648" cy="85725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CBA58-22C5-4E68-B3FA-4386B8B985E1}" type="datetimeFigureOut">
              <a:rPr lang="en-US" smtClean="0"/>
              <a:t>2/15/2015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514152-0355-447D-8373-843138FEA73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CBA58-22C5-4E68-B3FA-4386B8B985E1}" type="datetimeFigureOut">
              <a:rPr lang="en-US" smtClean="0"/>
              <a:t>2/15/2015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14152-0355-447D-8373-843138FEA7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89146"/>
            <a:ext cx="3200400" cy="547688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60818"/>
            <a:ext cx="2743200" cy="6858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485900"/>
            <a:ext cx="7086600" cy="2857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CBA58-22C5-4E68-B3FA-4386B8B985E1}" type="datetimeFigureOut">
              <a:rPr lang="en-US" smtClean="0"/>
              <a:t>2/15/2015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4816548"/>
            <a:ext cx="762000" cy="273844"/>
          </a:xfrm>
        </p:spPr>
        <p:txBody>
          <a:bodyPr/>
          <a:lstStyle/>
          <a:p>
            <a:fld id="{9C514152-0355-447D-8373-843138FEA7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279282"/>
            <a:ext cx="3053868" cy="940356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764930"/>
            <a:ext cx="4114800" cy="30861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249074"/>
            <a:ext cx="3053866" cy="199761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816548"/>
            <a:ext cx="2133600" cy="273844"/>
          </a:xfrm>
        </p:spPr>
        <p:txBody>
          <a:bodyPr/>
          <a:lstStyle/>
          <a:p>
            <a:fld id="{05DCBA58-22C5-4E68-B3FA-4386B8B985E1}" type="datetimeFigureOut">
              <a:rPr lang="en-US" smtClean="0"/>
              <a:t>2/15/2015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14152-0355-447D-8373-843138FEA7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CBA58-22C5-4E68-B3FA-4386B8B985E1}" type="datetimeFigureOut">
              <a:rPr lang="en-US" smtClean="0"/>
              <a:t>2/15/2015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14152-0355-447D-8373-843138FEA7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CBA58-22C5-4E68-B3FA-4386B8B985E1}" type="datetimeFigureOut">
              <a:rPr lang="en-US" smtClean="0"/>
              <a:t>2/15/2015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14152-0355-447D-8373-843138FEA7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3564094"/>
            <a:ext cx="9144000" cy="158472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51435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05979"/>
            <a:ext cx="7467600" cy="85725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7467600" cy="33944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4816548"/>
            <a:ext cx="2133600" cy="273844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05DCBA58-22C5-4E68-B3FA-4386B8B985E1}" type="datetimeFigureOut">
              <a:rPr lang="en-US" smtClean="0"/>
              <a:t>2/15/2015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4816548"/>
            <a:ext cx="2895600" cy="273844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4816548"/>
            <a:ext cx="7620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9C514152-0355-447D-8373-843138FEA732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2190750"/>
            <a:ext cx="7772400" cy="1369772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6000" b="0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Markdown and Inventory Control</a:t>
            </a:r>
            <a:endParaRPr lang="en-US" sz="6000" b="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85800" y="1123950"/>
            <a:ext cx="6629400" cy="800016"/>
          </a:xfrm>
        </p:spPr>
        <p:txBody>
          <a:bodyPr>
            <a:normAutofit/>
          </a:bodyPr>
          <a:lstStyle/>
          <a:p>
            <a:r>
              <a:rPr lang="en-US" sz="3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11</a:t>
            </a:r>
            <a:endParaRPr lang="en-US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07278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00151"/>
            <a:ext cx="7924800" cy="3394472"/>
          </a:xfrm>
        </p:spPr>
        <p:txBody>
          <a:bodyPr>
            <a:normAutofit lnSpcReduction="10000"/>
          </a:bodyPr>
          <a:lstStyle/>
          <a:p>
            <a:r>
              <a:rPr lang="en-US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Markdown.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price reduction from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original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selling price of merchandise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en-US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Markdown Cancellation.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Raising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prices back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the original selling price after a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sale is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en-US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Sale Price.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promotional price of merchandise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after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markdown.</a:t>
            </a:r>
          </a:p>
        </p:txBody>
      </p:sp>
    </p:spTree>
    <p:extLst>
      <p:ext uri="{BB962C8B-B14F-4D97-AF65-F5344CB8AC3E}">
        <p14:creationId xmlns:p14="http://schemas.microsoft.com/office/powerpoint/2010/main" val="2624274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/>
              <a:t>DETERMINING THE AMOUNT OF MARKDOWN AND</a:t>
            </a:r>
            <a:br>
              <a:rPr lang="en-US" sz="2400" b="1" dirty="0"/>
            </a:br>
            <a:r>
              <a:rPr lang="en-US" sz="2400" b="1" dirty="0"/>
              <a:t>THE MARKDOWN PERCENT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305800" cy="3394472"/>
          </a:xfrm>
        </p:spPr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markdown is a reduction from the original selling price of an item to a new </a:t>
            </a: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sale price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determine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amount of a markdown, we use the formula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 algn="ctr">
              <a:buNone/>
            </a:pPr>
            <a:endParaRPr lang="en-US" sz="2400" b="1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2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Markdown 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Original selling price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Sale </a:t>
            </a: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price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9767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For example, if a sweater was originally marked at $89.95 and then was sale priced </a:t>
            </a:r>
            <a:r>
              <a:rPr lang="en-US" dirty="0" smtClean="0"/>
              <a:t>at $</a:t>
            </a:r>
            <a:r>
              <a:rPr lang="en-US" dirty="0"/>
              <a:t>59.95, the amount of the markdown would be $30.00 </a:t>
            </a:r>
            <a:r>
              <a:rPr lang="en-US"/>
              <a:t>($</a:t>
            </a:r>
            <a:r>
              <a:rPr lang="en-US" smtClean="0"/>
              <a:t>89.95 -  </a:t>
            </a:r>
            <a:r>
              <a:rPr lang="en-US" dirty="0"/>
              <a:t>$</a:t>
            </a:r>
            <a:r>
              <a:rPr lang="en-US"/>
              <a:t>59.95 </a:t>
            </a:r>
            <a:r>
              <a:rPr lang="en-US" smtClean="0"/>
              <a:t>= </a:t>
            </a:r>
            <a:r>
              <a:rPr lang="en-US" dirty="0"/>
              <a:t>$30.00</a:t>
            </a:r>
            <a:r>
              <a:rPr lang="en-US" smtClean="0"/>
              <a:t>). </a:t>
            </a:r>
          </a:p>
          <a:p>
            <a:r>
              <a:rPr lang="en-US" smtClean="0"/>
              <a:t>To </a:t>
            </a:r>
            <a:r>
              <a:rPr lang="en-US" dirty="0"/>
              <a:t>find the markdown percent, we use the percentage formula once again, </a:t>
            </a:r>
            <a:r>
              <a:rPr lang="en-US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Rate = Portion ÷ Base</a:t>
            </a:r>
            <a:r>
              <a:rPr lang="en-US" dirty="0"/>
              <a:t>, where the markdown percent is the rate, the amount of the markdown is </a:t>
            </a:r>
            <a:r>
              <a:rPr lang="en-US" dirty="0" smtClean="0"/>
              <a:t>the portion</a:t>
            </a:r>
            <a:r>
              <a:rPr lang="en-US" dirty="0"/>
              <a:t>, and the original selling price is the base:</a:t>
            </a:r>
          </a:p>
        </p:txBody>
      </p:sp>
    </p:spTree>
    <p:extLst>
      <p:ext uri="{BB962C8B-B14F-4D97-AF65-F5344CB8AC3E}">
        <p14:creationId xmlns:p14="http://schemas.microsoft.com/office/powerpoint/2010/main" val="1998805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153400" cy="1295399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                             </a:t>
            </a:r>
            <a:r>
              <a:rPr lang="id-ID" sz="2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           </a:t>
            </a:r>
            <a:r>
              <a:rPr lang="en-US" sz="2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         Markdown</a:t>
            </a:r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Markdown </a:t>
            </a:r>
            <a:r>
              <a:rPr lang="id-ID" sz="2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percent </a:t>
            </a:r>
            <a:r>
              <a:rPr lang="en-US" sz="2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=  --------------------------------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                             </a:t>
            </a:r>
            <a:r>
              <a:rPr lang="id-ID" sz="2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           </a:t>
            </a:r>
            <a:r>
              <a:rPr lang="en-US" sz="2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  Original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selling Price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itchFamily="18" charset="0"/>
            </a:endParaRPr>
          </a:p>
          <a:p>
            <a:pPr>
              <a:spcBef>
                <a:spcPts val="0"/>
              </a:spcBef>
            </a:pP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647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1950"/>
            <a:ext cx="7467600" cy="857250"/>
          </a:xfrm>
        </p:spPr>
        <p:txBody>
          <a:bodyPr>
            <a:no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DETERMINING THE MARKDOWN AND</a:t>
            </a:r>
            <a:b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MARKDOWN PERCENT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49"/>
            <a:ext cx="8305800" cy="3165873"/>
          </a:xfrm>
        </p:spPr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picture frame that originally sold for $60 was marked down and sold for $48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What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the amount of the markdown and the markdown percent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66868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19150"/>
            <a:ext cx="8610965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716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EXERCISE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04950"/>
            <a:ext cx="8489324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228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b="1" dirty="0"/>
              <a:t>DETERMINING THE SALE PRICE AFTER A MARKDOWN</a:t>
            </a:r>
            <a:br>
              <a:rPr lang="en-US" sz="2000" b="1" dirty="0"/>
            </a:br>
            <a:r>
              <a:rPr lang="en-US" sz="2000" b="1" dirty="0"/>
              <a:t>AND THE ORIGINAL PRICE BEFORE A MARKDOWN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In markdown calculations, the original selling price is the base, or 100%. After a </a:t>
            </a:r>
            <a:r>
              <a:rPr lang="en-US" dirty="0" smtClean="0"/>
              <a:t>markdown is </a:t>
            </a:r>
            <a:r>
              <a:rPr lang="en-US" dirty="0"/>
              <a:t>subtracted from that price, the new price represents (100%  Markdown percent) </a:t>
            </a:r>
            <a:r>
              <a:rPr lang="en-US" i="1" dirty="0"/>
              <a:t>of </a:t>
            </a:r>
            <a:r>
              <a:rPr lang="en-US" dirty="0" smtClean="0"/>
              <a:t>the original </a:t>
            </a:r>
            <a:r>
              <a:rPr lang="en-US" dirty="0"/>
              <a:t>price. For example, if a chair is marked down 30%, the sale price would be 70</a:t>
            </a:r>
            <a:r>
              <a:rPr lang="en-US" dirty="0" smtClean="0"/>
              <a:t>% (</a:t>
            </a:r>
            <a:r>
              <a:rPr lang="en-US" dirty="0"/>
              <a:t>100%  30%) of the original price.</a:t>
            </a:r>
          </a:p>
          <a:p>
            <a:r>
              <a:rPr lang="en-US" dirty="0"/>
              <a:t>To find the new sale price after a markdown, we use the familiar percentage formula</a:t>
            </a:r>
            <a:r>
              <a:rPr lang="en-US" dirty="0" smtClean="0"/>
              <a:t>, Portion  </a:t>
            </a:r>
            <a:r>
              <a:rPr lang="en-US" dirty="0"/>
              <a:t>Rate  Base, where the sale price is the portion, the original price is the base, </a:t>
            </a:r>
            <a:r>
              <a:rPr lang="en-US" dirty="0" smtClean="0"/>
              <a:t>and (</a:t>
            </a:r>
            <a:r>
              <a:rPr lang="en-US" dirty="0"/>
              <a:t>100%  Markdown percent) is the rate</a:t>
            </a:r>
            <a:r>
              <a:rPr lang="en-US" dirty="0" smtClean="0"/>
              <a:t>.</a:t>
            </a:r>
          </a:p>
          <a:p>
            <a:pPr marL="0" indent="0" algn="ctr">
              <a:buNone/>
            </a:pPr>
            <a:r>
              <a:rPr lang="en-US" sz="3400" b="1" dirty="0"/>
              <a:t>Sale price </a:t>
            </a:r>
            <a:r>
              <a:rPr lang="en-US" sz="3400" b="1" dirty="0" smtClean="0"/>
              <a:t>= </a:t>
            </a:r>
            <a:r>
              <a:rPr lang="en-US" sz="3400" b="1" dirty="0"/>
              <a:t>Original selling price(100% </a:t>
            </a:r>
            <a:r>
              <a:rPr lang="en-US" sz="3400" b="1" dirty="0" smtClean="0"/>
              <a:t>- </a:t>
            </a:r>
            <a:r>
              <a:rPr lang="en-US" sz="3400" b="1" dirty="0"/>
              <a:t>Markdown percent)</a:t>
            </a:r>
          </a:p>
        </p:txBody>
      </p:sp>
    </p:spTree>
    <p:extLst>
      <p:ext uri="{BB962C8B-B14F-4D97-AF65-F5344CB8AC3E}">
        <p14:creationId xmlns:p14="http://schemas.microsoft.com/office/powerpoint/2010/main" val="3674276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DETERMINING THE </a:t>
            </a: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SALE PRICE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400" dirty="0"/>
              <a:t>Fernando’s Hideaway, a men’s clothing store, originally sold a line of ties for $</a:t>
            </a:r>
            <a:r>
              <a:rPr lang="en-US" sz="2400" dirty="0" smtClean="0"/>
              <a:t>55 each</a:t>
            </a:r>
            <a:r>
              <a:rPr lang="en-US" sz="2400" dirty="0"/>
              <a:t>. If the manager decides to mark them </a:t>
            </a:r>
            <a:r>
              <a:rPr lang="en-US" sz="2400"/>
              <a:t>down </a:t>
            </a:r>
            <a:r>
              <a:rPr lang="en-US" sz="2400" smtClean="0"/>
              <a:t>40% </a:t>
            </a:r>
            <a:r>
              <a:rPr lang="en-US" sz="2400" dirty="0"/>
              <a:t>for a clearance sale, what </a:t>
            </a:r>
            <a:r>
              <a:rPr lang="en-US" sz="2400" dirty="0" smtClean="0"/>
              <a:t>is the </a:t>
            </a:r>
            <a:r>
              <a:rPr lang="en-US" sz="2400" dirty="0"/>
              <a:t>sale price of a tie</a:t>
            </a:r>
            <a:r>
              <a:rPr lang="en-US" sz="2400" dirty="0" smtClean="0"/>
              <a:t>?</a:t>
            </a:r>
          </a:p>
          <a:p>
            <a:r>
              <a:rPr lang="en-US" sz="2400" dirty="0" err="1" smtClean="0"/>
              <a:t>Sulution</a:t>
            </a:r>
            <a:r>
              <a:rPr lang="en-US" sz="2400" dirty="0" smtClean="0"/>
              <a:t> strategy: </a:t>
            </a:r>
            <a:r>
              <a:rPr lang="en-US" sz="2400" dirty="0"/>
              <a:t>Remember, if the markdown is 40%, the sale price must be 60</a:t>
            </a:r>
            <a:r>
              <a:rPr lang="en-US" sz="2400"/>
              <a:t>% </a:t>
            </a:r>
            <a:r>
              <a:rPr lang="en-US" sz="2400" smtClean="0"/>
              <a:t>(100</a:t>
            </a:r>
            <a:r>
              <a:rPr lang="en-US" sz="2400" dirty="0"/>
              <a:t>% </a:t>
            </a:r>
            <a:r>
              <a:rPr lang="en-US" sz="2400" dirty="0" smtClean="0"/>
              <a:t>- </a:t>
            </a:r>
            <a:r>
              <a:rPr lang="en-US" sz="2400" dirty="0"/>
              <a:t>40%) </a:t>
            </a:r>
            <a:r>
              <a:rPr lang="en-US" sz="2400" i="1" dirty="0"/>
              <a:t>of </a:t>
            </a:r>
            <a:r>
              <a:rPr lang="en-US" sz="2400" dirty="0" smtClean="0"/>
              <a:t>the original </a:t>
            </a:r>
            <a:r>
              <a:rPr lang="en-US" sz="2400" dirty="0"/>
              <a:t>price</a:t>
            </a:r>
            <a:r>
              <a:rPr lang="en-US" sz="2400" dirty="0" smtClean="0"/>
              <a:t>.</a:t>
            </a:r>
          </a:p>
          <a:p>
            <a:pPr marL="0" indent="0" algn="ctr">
              <a:buNone/>
            </a:pPr>
            <a:r>
              <a:rPr lang="en-US" sz="2400" b="1" dirty="0"/>
              <a:t>Sale price </a:t>
            </a:r>
            <a:r>
              <a:rPr lang="en-US" sz="2400" b="1" dirty="0" smtClean="0"/>
              <a:t> = </a:t>
            </a:r>
            <a:r>
              <a:rPr lang="en-US" sz="2400" b="1" dirty="0"/>
              <a:t>Original selling </a:t>
            </a:r>
            <a:r>
              <a:rPr lang="en-US" sz="2400" b="1" dirty="0" smtClean="0"/>
              <a:t>price (</a:t>
            </a:r>
            <a:r>
              <a:rPr lang="en-US" sz="2400" b="1" dirty="0"/>
              <a:t>100% </a:t>
            </a:r>
            <a:r>
              <a:rPr lang="en-US" sz="2400" b="1" dirty="0" smtClean="0"/>
              <a:t>- </a:t>
            </a:r>
            <a:r>
              <a:rPr lang="en-US" sz="2400" b="1"/>
              <a:t>Markdown </a:t>
            </a:r>
            <a:r>
              <a:rPr lang="en-US" sz="2400" b="1" smtClean="0"/>
              <a:t>percent)</a:t>
            </a:r>
          </a:p>
          <a:p>
            <a:pPr marL="457200" indent="0">
              <a:buNone/>
            </a:pPr>
            <a:r>
              <a:rPr lang="en-US" sz="2800" b="1" smtClean="0"/>
              <a:t>Sale price  </a:t>
            </a:r>
            <a:r>
              <a:rPr lang="en-US" sz="2800" b="1" dirty="0" smtClean="0"/>
              <a:t>= </a:t>
            </a:r>
            <a:r>
              <a:rPr lang="en-US" sz="2800" b="1"/>
              <a:t>$</a:t>
            </a:r>
            <a:r>
              <a:rPr lang="en-US" sz="2800" b="1" smtClean="0"/>
              <a:t>55 (</a:t>
            </a:r>
            <a:r>
              <a:rPr lang="en-US" sz="2800" b="1" dirty="0"/>
              <a:t>100</a:t>
            </a:r>
            <a:r>
              <a:rPr lang="en-US" sz="2800" b="1" dirty="0" smtClean="0"/>
              <a:t>%   - </a:t>
            </a:r>
            <a:r>
              <a:rPr lang="en-US" sz="2800" b="1" dirty="0"/>
              <a:t>40%)  </a:t>
            </a:r>
            <a:r>
              <a:rPr lang="en-US" sz="2800" b="1" smtClean="0"/>
              <a:t>= 55 (.</a:t>
            </a:r>
            <a:r>
              <a:rPr lang="en-US" sz="2800" b="1" dirty="0"/>
              <a:t>6) </a:t>
            </a:r>
            <a:r>
              <a:rPr lang="en-US" sz="2800" b="1" dirty="0" smtClean="0"/>
              <a:t>= 33</a:t>
            </a:r>
          </a:p>
          <a:p>
            <a:pPr marL="457200" indent="0">
              <a:buNone/>
            </a:pPr>
            <a:r>
              <a:rPr lang="en-US" sz="2800" b="1" dirty="0"/>
              <a:t>Sale price  </a:t>
            </a:r>
            <a:r>
              <a:rPr lang="en-US" sz="2800" b="1" dirty="0" smtClean="0"/>
              <a:t>= $</a:t>
            </a:r>
            <a:r>
              <a:rPr lang="en-US" sz="2800" b="1" dirty="0"/>
              <a:t>33</a:t>
            </a:r>
          </a:p>
        </p:txBody>
      </p:sp>
    </p:spTree>
    <p:extLst>
      <p:ext uri="{BB962C8B-B14F-4D97-AF65-F5344CB8AC3E}">
        <p14:creationId xmlns:p14="http://schemas.microsoft.com/office/powerpoint/2010/main" val="113927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Craftsman’s Village originally sold paneling for $27.50 per sheet. When the stock </a:t>
            </a:r>
            <a:r>
              <a:rPr lang="en-US" dirty="0" smtClean="0"/>
              <a:t>was almost </a:t>
            </a:r>
            <a:r>
              <a:rPr lang="en-US" dirty="0"/>
              <a:t>depleted, the price was marked down 60% to make room for incoming merchandise</a:t>
            </a:r>
            <a:r>
              <a:rPr lang="en-US" dirty="0" smtClean="0"/>
              <a:t>. What </a:t>
            </a:r>
            <a:r>
              <a:rPr lang="en-US" dirty="0"/>
              <a:t>was the sale price per sheet of paneling</a:t>
            </a:r>
            <a:r>
              <a:rPr lang="en-US" dirty="0" smtClean="0"/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737490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smtClean="0"/>
              <a:t>FINDING THE </a:t>
            </a:r>
            <a:r>
              <a:rPr lang="en-US" sz="2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ORIGINAL PRICE </a:t>
            </a:r>
            <a:r>
              <a:rPr lang="en-US" sz="2400" b="1" smtClean="0"/>
              <a:t>BEFORE A MARKDOWN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To find the original selling price before a markdown, we use the sale price formula solved </a:t>
            </a:r>
            <a:r>
              <a:rPr lang="en-US" dirty="0" smtClean="0"/>
              <a:t>for the </a:t>
            </a:r>
            <a:r>
              <a:rPr lang="en-US" dirty="0"/>
              <a:t>original selling price. The original selling price is isolated to one side by dividing </a:t>
            </a:r>
            <a:r>
              <a:rPr lang="en-US" dirty="0" smtClean="0"/>
              <a:t>both sides </a:t>
            </a:r>
            <a:r>
              <a:rPr lang="en-US" dirty="0"/>
              <a:t>of the equation by (100%  Markdown percent). </a:t>
            </a:r>
            <a:r>
              <a:rPr lang="en-US" i="1" dirty="0"/>
              <a:t>Note</a:t>
            </a:r>
            <a:r>
              <a:rPr lang="en-US" dirty="0"/>
              <a:t>: This is actually the </a:t>
            </a:r>
            <a:r>
              <a:rPr lang="en-US" dirty="0" smtClean="0"/>
              <a:t>percentage formula </a:t>
            </a:r>
            <a:r>
              <a:rPr lang="en-US" dirty="0"/>
              <a:t>Base  Portion  Rate, with the original selling price as the base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079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FINDING THE ORIGINAL PRICE BEFORE A MARKDOWN 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 smtClean="0"/>
              <a:t>                      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/>
              <a:t> </a:t>
            </a:r>
            <a:r>
              <a:rPr lang="en-US" sz="1800" b="1" smtClean="0"/>
              <a:t>                              </a:t>
            </a:r>
            <a:r>
              <a:rPr lang="id-ID" sz="1800" b="1" smtClean="0"/>
              <a:t>                          </a:t>
            </a:r>
            <a:r>
              <a:rPr lang="en-US" sz="1800" b="1" smtClean="0"/>
              <a:t>Sale </a:t>
            </a:r>
            <a:r>
              <a:rPr lang="en-US" sz="1800" b="1"/>
              <a:t>price </a:t>
            </a:r>
            <a:endParaRPr lang="en-US" sz="1800" b="1" dirty="0"/>
          </a:p>
          <a:p>
            <a:pPr marL="0" indent="0">
              <a:spcBef>
                <a:spcPts val="0"/>
              </a:spcBef>
              <a:buNone/>
            </a:pPr>
            <a:r>
              <a:rPr lang="en-US" sz="1800" b="1" smtClean="0"/>
              <a:t>Original </a:t>
            </a:r>
            <a:r>
              <a:rPr lang="en-US" sz="1800" b="1"/>
              <a:t>selling </a:t>
            </a:r>
            <a:r>
              <a:rPr lang="en-US" sz="1800" b="1" smtClean="0"/>
              <a:t>price</a:t>
            </a:r>
            <a:r>
              <a:rPr lang="id-ID" sz="1800" b="1" smtClean="0"/>
              <a:t>  </a:t>
            </a:r>
            <a:r>
              <a:rPr lang="en-US" sz="1800" b="1" smtClean="0"/>
              <a:t>= ------------------------------------------</a:t>
            </a:r>
            <a:r>
              <a:rPr lang="en-US" sz="1800" b="1"/>
              <a:t>--</a:t>
            </a:r>
            <a:r>
              <a:rPr lang="en-US" sz="1800" b="1" smtClean="0"/>
              <a:t>-----</a:t>
            </a:r>
            <a:endParaRPr lang="en-US" sz="1800" b="1" dirty="0"/>
          </a:p>
          <a:p>
            <a:pPr marL="0" indent="0">
              <a:spcBef>
                <a:spcPts val="0"/>
              </a:spcBef>
              <a:buNone/>
            </a:pPr>
            <a:r>
              <a:rPr lang="en-US" sz="1800" b="1" smtClean="0"/>
              <a:t>                             </a:t>
            </a:r>
            <a:r>
              <a:rPr lang="id-ID" sz="1800" b="1" smtClean="0"/>
              <a:t>             </a:t>
            </a:r>
            <a:r>
              <a:rPr lang="en-US" sz="1800" b="1" smtClean="0"/>
              <a:t>100</a:t>
            </a:r>
            <a:r>
              <a:rPr lang="en-US" sz="1800" b="1" dirty="0" smtClean="0"/>
              <a:t>% -</a:t>
            </a:r>
            <a:r>
              <a:rPr lang="en-US" sz="1800" dirty="0" smtClean="0"/>
              <a:t> </a:t>
            </a:r>
            <a:r>
              <a:rPr lang="en-US" sz="1800" b="1" dirty="0"/>
              <a:t>Markdown percent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235661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/>
              <a:t>DETERMINING THE ORIGINAL SELLING PRICE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What was the original selling price of a backpack, currently on sale for $99 after </a:t>
            </a:r>
            <a:r>
              <a:rPr lang="en-US" sz="2400" dirty="0" smtClean="0"/>
              <a:t>a 25</a:t>
            </a:r>
            <a:r>
              <a:rPr lang="en-US" sz="2400" dirty="0"/>
              <a:t>% markdown</a:t>
            </a:r>
            <a:r>
              <a:rPr lang="en-US" sz="2400" dirty="0" smtClean="0"/>
              <a:t>?</a:t>
            </a:r>
          </a:p>
          <a:p>
            <a:pPr marL="0" indent="0">
              <a:buNone/>
            </a:pPr>
            <a:endParaRPr lang="en-US" sz="2400" b="1" smtClean="0"/>
          </a:p>
          <a:p>
            <a:pPr marL="0" indent="0">
              <a:buNone/>
            </a:pPr>
            <a:r>
              <a:rPr lang="en-US" sz="2400" b="1" smtClean="0"/>
              <a:t>Reasoning</a:t>
            </a:r>
            <a:r>
              <a:rPr lang="en-US" sz="2400" dirty="0"/>
              <a:t>: $99 </a:t>
            </a:r>
            <a:r>
              <a:rPr lang="en-US" sz="2400" dirty="0" smtClean="0"/>
              <a:t>= </a:t>
            </a:r>
            <a:r>
              <a:rPr lang="en-US" sz="2400" dirty="0"/>
              <a:t>75% (100% </a:t>
            </a:r>
            <a:r>
              <a:rPr lang="en-US" sz="2400" dirty="0" smtClean="0"/>
              <a:t>- </a:t>
            </a:r>
            <a:r>
              <a:rPr lang="en-US" sz="2400" dirty="0"/>
              <a:t>25%) </a:t>
            </a:r>
            <a:r>
              <a:rPr lang="en-US" sz="2400" i="1" dirty="0"/>
              <a:t>of </a:t>
            </a:r>
            <a:r>
              <a:rPr lang="en-US" sz="2400" dirty="0"/>
              <a:t>the original price. Solve for the original price</a:t>
            </a:r>
            <a:r>
              <a:rPr lang="en-US" sz="2400" dirty="0" smtClean="0"/>
              <a:t>.</a:t>
            </a:r>
          </a:p>
          <a:p>
            <a:endParaRPr lang="en-US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562350"/>
            <a:ext cx="7924800" cy="1160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740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1581150"/>
            <a:ext cx="7772400" cy="1369772"/>
          </a:xfrm>
        </p:spPr>
        <p:txBody>
          <a:bodyPr>
            <a:noAutofit/>
          </a:bodyPr>
          <a:lstStyle/>
          <a:p>
            <a:r>
              <a:rPr lang="en-US" sz="3200" b="1" dirty="0"/>
              <a:t>COMPUTING THE </a:t>
            </a:r>
            <a:r>
              <a:rPr lang="en-US" sz="3200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FINAL SELLING </a:t>
            </a:r>
            <a:r>
              <a:rPr lang="en-US" sz="3200" b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PRICE </a:t>
            </a:r>
            <a:r>
              <a:rPr lang="en-US" sz="3200" b="1" smtClean="0"/>
              <a:t>AFTER A </a:t>
            </a:r>
            <a:r>
              <a:rPr lang="en-US" sz="3200" b="1" dirty="0"/>
              <a:t>SERIES OF MARKUPS AND MARKDOWNS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2681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smtClean="0">
                <a:solidFill>
                  <a:srgbClr val="FFFF00"/>
                </a:solidFill>
              </a:rPr>
              <a:t>Staple Goods. </a:t>
            </a:r>
            <a:r>
              <a:rPr lang="en-US" smtClean="0"/>
              <a:t>Products</a:t>
            </a:r>
            <a:r>
              <a:rPr lang="en-US" dirty="0"/>
              <a:t>, </a:t>
            </a:r>
            <a:r>
              <a:rPr lang="en-US" dirty="0" smtClean="0"/>
              <a:t>considered basic </a:t>
            </a:r>
            <a:r>
              <a:rPr lang="en-US" dirty="0"/>
              <a:t>and routinely purchased, that do </a:t>
            </a:r>
            <a:r>
              <a:rPr lang="en-US" dirty="0" smtClean="0"/>
              <a:t>not undergo </a:t>
            </a:r>
            <a:r>
              <a:rPr lang="en-US" dirty="0"/>
              <a:t>seasonal fluctuations in sales, </a:t>
            </a:r>
            <a:r>
              <a:rPr lang="en-US" dirty="0" smtClean="0"/>
              <a:t>such as </a:t>
            </a:r>
            <a:r>
              <a:rPr lang="en-US" dirty="0"/>
              <a:t>food, tools, and furniture</a:t>
            </a:r>
            <a:r>
              <a:rPr lang="en-US" dirty="0" smtClean="0"/>
              <a:t>.</a:t>
            </a:r>
          </a:p>
          <a:p>
            <a:r>
              <a:rPr lang="en-US" b="1" smtClean="0">
                <a:solidFill>
                  <a:srgbClr val="FFFF00"/>
                </a:solidFill>
              </a:rPr>
              <a:t>Seasonal Goods. </a:t>
            </a:r>
            <a:r>
              <a:rPr lang="en-US" smtClean="0"/>
              <a:t>Products </a:t>
            </a:r>
            <a:r>
              <a:rPr lang="en-US" dirty="0"/>
              <a:t>that </a:t>
            </a:r>
            <a:r>
              <a:rPr lang="en-US" dirty="0" smtClean="0"/>
              <a:t>undergo seasonal </a:t>
            </a:r>
            <a:r>
              <a:rPr lang="en-US" dirty="0"/>
              <a:t>fluctuations in sales, such as </a:t>
            </a:r>
            <a:r>
              <a:rPr lang="en-US" dirty="0" smtClean="0"/>
              <a:t>fashion apparel </a:t>
            </a:r>
            <a:r>
              <a:rPr lang="en-US" dirty="0"/>
              <a:t>and holiday merchandise.</a:t>
            </a:r>
          </a:p>
        </p:txBody>
      </p:sp>
    </p:spTree>
    <p:extLst>
      <p:ext uri="{BB962C8B-B14F-4D97-AF65-F5344CB8AC3E}">
        <p14:creationId xmlns:p14="http://schemas.microsoft.com/office/powerpoint/2010/main" val="345164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153400" cy="857250"/>
          </a:xfrm>
        </p:spPr>
        <p:txBody>
          <a:bodyPr>
            <a:noAutofit/>
          </a:bodyPr>
          <a:lstStyle/>
          <a:p>
            <a:r>
              <a:rPr lang="en-US" sz="2800" b="1" dirty="0"/>
              <a:t>COMPUTING A SERIES OF MARKUPS AND</a:t>
            </a:r>
            <a:br>
              <a:rPr lang="en-US" sz="2800" b="1" dirty="0"/>
            </a:br>
            <a:r>
              <a:rPr lang="en-US" sz="2800" b="1" dirty="0"/>
              <a:t>MARKDOWNS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382000" cy="33944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/>
              <a:t>In March, Swim and Sport purchased designer bathing suits for $50 each</a:t>
            </a:r>
            <a:r>
              <a:rPr lang="en-US" sz="2000"/>
              <a:t>. </a:t>
            </a:r>
            <a:r>
              <a:rPr lang="en-US" sz="2000" smtClean="0"/>
              <a:t>The original </a:t>
            </a:r>
            <a:r>
              <a:rPr lang="en-US" sz="2000" dirty="0"/>
              <a:t>markup was 60% based on the selling price. In May, the shop took a </a:t>
            </a:r>
            <a:r>
              <a:rPr lang="en-US" sz="2000"/>
              <a:t>25</a:t>
            </a:r>
            <a:r>
              <a:rPr lang="en-US" sz="2000" smtClean="0"/>
              <a:t>% markdown </a:t>
            </a:r>
            <a:r>
              <a:rPr lang="en-US" sz="2000" dirty="0"/>
              <a:t>by having a sale. After three weeks, the sale was over and </a:t>
            </a:r>
            <a:r>
              <a:rPr lang="en-US" sz="2000"/>
              <a:t>all </a:t>
            </a:r>
            <a:r>
              <a:rPr lang="en-US" sz="2000" smtClean="0"/>
              <a:t>merchandise was </a:t>
            </a:r>
            <a:r>
              <a:rPr lang="en-US" sz="2000" dirty="0"/>
              <a:t>marked up 15%. By July, many of the bathing suits were still in stock, </a:t>
            </a:r>
            <a:r>
              <a:rPr lang="en-US" sz="2000"/>
              <a:t>so </a:t>
            </a:r>
            <a:r>
              <a:rPr lang="en-US" sz="2000" smtClean="0"/>
              <a:t>the shop </a:t>
            </a:r>
            <a:r>
              <a:rPr lang="en-US" sz="2000" dirty="0"/>
              <a:t>took a 30% markdown to stimulate sales. At the end of August, </a:t>
            </a:r>
            <a:r>
              <a:rPr lang="en-US" sz="2000"/>
              <a:t>the </a:t>
            </a:r>
            <a:r>
              <a:rPr lang="en-US" sz="2000" smtClean="0"/>
              <a:t>balance of </a:t>
            </a:r>
            <a:r>
              <a:rPr lang="en-US" sz="2000" dirty="0"/>
              <a:t>the bathing suits were put on clearance sale, with a final markdown </a:t>
            </a:r>
            <a:r>
              <a:rPr lang="en-US" sz="2000"/>
              <a:t>of </a:t>
            </a:r>
            <a:r>
              <a:rPr lang="en-US" sz="2000" smtClean="0"/>
              <a:t>another 25</a:t>
            </a:r>
            <a:r>
              <a:rPr lang="en-US" sz="2000" dirty="0"/>
              <a:t>%. Compute the intermediate prices and the final selling price of the bathing </a:t>
            </a:r>
            <a:r>
              <a:rPr lang="en-US" sz="2000"/>
              <a:t>suits</a:t>
            </a:r>
            <a:r>
              <a:rPr lang="en-US" sz="2000" smtClean="0"/>
              <a:t>. Round </a:t>
            </a:r>
            <a:r>
              <a:rPr lang="en-US" sz="2000" dirty="0"/>
              <a:t>to the nearest cent.</a:t>
            </a:r>
          </a:p>
        </p:txBody>
      </p:sp>
    </p:spTree>
    <p:extLst>
      <p:ext uri="{BB962C8B-B14F-4D97-AF65-F5344CB8AC3E}">
        <p14:creationId xmlns:p14="http://schemas.microsoft.com/office/powerpoint/2010/main" val="2947688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0" y="-19050"/>
            <a:ext cx="9239250" cy="516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2708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9418320" cy="5126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80766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457200" indent="-457200"/>
            <a:r>
              <a:rPr lang="en-US" dirty="0"/>
              <a:t>In September, Tire Depot in </a:t>
            </a:r>
            <a:r>
              <a:rPr lang="en-US" dirty="0" smtClean="0"/>
              <a:t>C </a:t>
            </a:r>
            <a:r>
              <a:rPr lang="en-US" dirty="0" err="1" smtClean="0"/>
              <a:t>hicago</a:t>
            </a:r>
            <a:r>
              <a:rPr lang="en-US" dirty="0" smtClean="0"/>
              <a:t> </a:t>
            </a:r>
            <a:r>
              <a:rPr lang="en-US" dirty="0"/>
              <a:t>purchased snow tires from a distributor for $</a:t>
            </a:r>
            <a:r>
              <a:rPr lang="en-US" dirty="0" smtClean="0"/>
              <a:t>48.50 each</a:t>
            </a:r>
            <a:r>
              <a:rPr lang="en-US" dirty="0"/>
              <a:t>. The original markup was 55% based on the selling price. In November, the </a:t>
            </a:r>
            <a:r>
              <a:rPr lang="en-US" dirty="0" smtClean="0"/>
              <a:t>tires were </a:t>
            </a:r>
            <a:r>
              <a:rPr lang="en-US" dirty="0"/>
              <a:t>marked down 30% and put on sale. In December, they were marked up 20%. In February</a:t>
            </a:r>
            <a:r>
              <a:rPr lang="en-US" dirty="0" smtClean="0"/>
              <a:t>, the </a:t>
            </a:r>
            <a:r>
              <a:rPr lang="en-US" dirty="0"/>
              <a:t>tires were again on sale at 30% off, and in March were cleared out with a </a:t>
            </a:r>
            <a:r>
              <a:rPr lang="en-US" dirty="0" smtClean="0"/>
              <a:t>final 25</a:t>
            </a:r>
            <a:r>
              <a:rPr lang="en-US" dirty="0"/>
              <a:t>% markdown. What was the final selling price of the tires? Round to the nearest cent.</a:t>
            </a:r>
          </a:p>
        </p:txBody>
      </p:sp>
    </p:spTree>
    <p:extLst>
      <p:ext uri="{BB962C8B-B14F-4D97-AF65-F5344CB8AC3E}">
        <p14:creationId xmlns:p14="http://schemas.microsoft.com/office/powerpoint/2010/main" val="4006708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19100"/>
            <a:ext cx="8686800" cy="628650"/>
          </a:xfrm>
        </p:spPr>
        <p:txBody>
          <a:bodyPr>
            <a:noAutofit/>
          </a:bodyPr>
          <a:lstStyle/>
          <a:p>
            <a:r>
              <a:rPr lang="en-US" sz="2400" b="1" dirty="0"/>
              <a:t>CALCULATING THE SELLING PRICE OF PERISHABLE GOODS</a:t>
            </a:r>
            <a:br>
              <a:rPr lang="en-US" sz="2400" b="1" dirty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</p:spPr>
        <p:txBody>
          <a:bodyPr>
            <a:noAutofit/>
          </a:bodyPr>
          <a:lstStyle/>
          <a:p>
            <a:pPr marL="285750" indent="-285750"/>
            <a:r>
              <a:rPr lang="en-US" sz="1800" dirty="0" smtClean="0"/>
              <a:t>Out-of-season </a:t>
            </a:r>
            <a:r>
              <a:rPr lang="en-US" sz="1800" dirty="0"/>
              <a:t>merchandise still has some value, </a:t>
            </a:r>
            <a:r>
              <a:rPr lang="en-US" sz="1800"/>
              <a:t>whereas </a:t>
            </a:r>
            <a:r>
              <a:rPr lang="en-US" sz="1800" b="1" smtClean="0"/>
              <a:t>perishable </a:t>
            </a:r>
            <a:r>
              <a:rPr lang="en-US" sz="1800" b="1" dirty="0"/>
              <a:t>goods </a:t>
            </a:r>
            <a:r>
              <a:rPr lang="en-US" sz="1800" dirty="0"/>
              <a:t>(such as fruits</a:t>
            </a:r>
            <a:r>
              <a:rPr lang="en-US" sz="1800" dirty="0" smtClean="0"/>
              <a:t>, vegetables</a:t>
            </a:r>
            <a:r>
              <a:rPr lang="en-US" sz="1800" dirty="0"/>
              <a:t>, flowers, and dairy products) have a certain shelf life and then no value at all. </a:t>
            </a:r>
            <a:r>
              <a:rPr lang="en-US" sz="1800" dirty="0" smtClean="0"/>
              <a:t>For sellers </a:t>
            </a:r>
            <a:r>
              <a:rPr lang="en-US" sz="1800" dirty="0"/>
              <a:t>of this type of merchandise to achieve their intended markups, the selling price </a:t>
            </a:r>
            <a:r>
              <a:rPr lang="en-US" sz="1800" dirty="0" smtClean="0"/>
              <a:t>must be </a:t>
            </a:r>
            <a:r>
              <a:rPr lang="en-US" sz="1800" dirty="0"/>
              <a:t>based on the quantity of products sold at the original price. The quantity sold is </a:t>
            </a:r>
            <a:r>
              <a:rPr lang="en-US" sz="1800" dirty="0" smtClean="0"/>
              <a:t>calculated as </a:t>
            </a:r>
            <a:r>
              <a:rPr lang="en-US" sz="1800" dirty="0"/>
              <a:t>total items less spoilage. For example, if a tomato vendor anticipates a 20% spoilage rate</a:t>
            </a:r>
            <a:r>
              <a:rPr lang="en-US" sz="1800" dirty="0" smtClean="0"/>
              <a:t>, the </a:t>
            </a:r>
            <a:r>
              <a:rPr lang="en-US" sz="1800" dirty="0"/>
              <a:t>selling price of the tomatoes should be calculated based on 80% of the original stock. </a:t>
            </a:r>
            <a:r>
              <a:rPr lang="en-US" sz="1800" dirty="0" smtClean="0"/>
              <a:t>To calculate </a:t>
            </a:r>
            <a:r>
              <a:rPr lang="en-US" sz="1800" dirty="0"/>
              <a:t>the selling price of perishables, use the formula:</a:t>
            </a:r>
          </a:p>
        </p:txBody>
      </p:sp>
    </p:spTree>
    <p:extLst>
      <p:ext uri="{BB962C8B-B14F-4D97-AF65-F5344CB8AC3E}">
        <p14:creationId xmlns:p14="http://schemas.microsoft.com/office/powerpoint/2010/main" val="1756036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1504950"/>
            <a:ext cx="7543800" cy="2057400"/>
          </a:xfrm>
          <a:prstGeom prst="roundRect">
            <a:avLst>
              <a:gd name="adj" fmla="val 50000"/>
            </a:avLst>
          </a:prstGeom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clear">
            <a:bevelT w="146050" h="82550"/>
            <a:contourClr>
              <a:schemeClr val="dk1">
                <a:shade val="30000"/>
                <a:satMod val="200000"/>
              </a:schemeClr>
            </a:contour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7467600" cy="1752600"/>
          </a:xfrm>
        </p:spPr>
        <p:txBody>
          <a:bodyPr>
            <a:noAutofit/>
          </a:bodyPr>
          <a:lstStyle/>
          <a:p>
            <a:endParaRPr lang="en-US" sz="1600" dirty="0" smtClean="0"/>
          </a:p>
          <a:p>
            <a:endParaRPr lang="en-US" sz="1600" dirty="0"/>
          </a:p>
          <a:p>
            <a:pPr marL="0" indent="0">
              <a:buNone/>
            </a:pPr>
            <a:r>
              <a:rPr lang="en-US" sz="1600" b="1" smtClean="0"/>
              <a:t>                                                              </a:t>
            </a:r>
            <a:r>
              <a:rPr lang="en-US" sz="1600" b="1" dirty="0" smtClean="0">
                <a:effectLst>
                  <a:outerShdw blurRad="101600" dist="88900" dir="2700000" algn="tl" rotWithShape="0">
                    <a:prstClr val="black">
                      <a:alpha val="58000"/>
                    </a:prstClr>
                  </a:outerShdw>
                </a:effectLst>
              </a:rPr>
              <a:t>Total expected selling price</a:t>
            </a:r>
            <a:endParaRPr lang="en-US" sz="1600" b="1" dirty="0">
              <a:effectLst>
                <a:outerShdw blurRad="101600" dist="88900" dir="2700000" algn="tl" rotWithShape="0">
                  <a:prstClr val="black">
                    <a:alpha val="58000"/>
                  </a:prstClr>
                </a:outerShdw>
              </a:effectLst>
            </a:endParaRPr>
          </a:p>
          <a:p>
            <a:pPr marL="0" indent="0">
              <a:buNone/>
              <a:tabLst>
                <a:tab pos="4857750" algn="ctr"/>
              </a:tabLst>
            </a:pPr>
            <a:r>
              <a:rPr lang="en-US" sz="1600" b="1" dirty="0">
                <a:effectLst>
                  <a:outerShdw blurRad="101600" dist="88900" dir="2700000" algn="tl" rotWithShape="0">
                    <a:prstClr val="black">
                      <a:alpha val="58000"/>
                    </a:prstClr>
                  </a:outerShdw>
                </a:effectLst>
              </a:rPr>
              <a:t>Selling price of perishables </a:t>
            </a:r>
            <a:r>
              <a:rPr lang="en-US" sz="1600" b="1" dirty="0" smtClean="0">
                <a:effectLst>
                  <a:outerShdw blurRad="101600" dist="88900" dir="2700000" algn="tl" rotWithShape="0">
                    <a:prstClr val="black">
                      <a:alpha val="58000"/>
                    </a:prstClr>
                  </a:outerShdw>
                </a:effectLst>
              </a:rPr>
              <a:t> </a:t>
            </a:r>
            <a:r>
              <a:rPr lang="en-US" sz="1600" b="1" smtClean="0">
                <a:effectLst>
                  <a:outerShdw blurRad="101600" dist="88900" dir="2700000" algn="tl" rotWithShape="0">
                    <a:prstClr val="black">
                      <a:alpha val="58000"/>
                    </a:prstClr>
                  </a:outerShdw>
                </a:effectLst>
              </a:rPr>
              <a:t>= </a:t>
            </a:r>
            <a:r>
              <a:rPr lang="en-US" sz="1600" b="1" smtClean="0">
                <a:effectLst>
                  <a:outerShdw blurRad="101600" dist="88900" dir="2700000" algn="tl" rotWithShape="0">
                    <a:prstClr val="black">
                      <a:alpha val="58000"/>
                    </a:prstClr>
                  </a:outerShdw>
                </a:effectLst>
                <a:sym typeface="Symbol"/>
              </a:rPr>
              <a:t></a:t>
            </a:r>
            <a:r>
              <a:rPr lang="en-US" sz="1600" b="1" smtClean="0">
                <a:effectLst>
                  <a:outerShdw blurRad="101600" dist="88900" dir="2700000" algn="tl" rotWithShape="0">
                    <a:prstClr val="black">
                      <a:alpha val="58000"/>
                    </a:prstClr>
                  </a:outerShdw>
                </a:effectLst>
              </a:rPr>
              <a:t>                                                       	Total </a:t>
            </a:r>
            <a:r>
              <a:rPr lang="en-US" sz="1600" b="1" dirty="0">
                <a:effectLst>
                  <a:outerShdw blurRad="101600" dist="88900" dir="2700000" algn="tl" rotWithShape="0">
                    <a:prstClr val="black">
                      <a:alpha val="58000"/>
                    </a:prstClr>
                  </a:outerShdw>
                </a:effectLst>
              </a:rPr>
              <a:t>quantity </a:t>
            </a:r>
            <a:r>
              <a:rPr lang="en-US" sz="1600" b="1" dirty="0" smtClean="0">
                <a:effectLst>
                  <a:outerShdw blurRad="101600" dist="88900" dir="2700000" algn="tl" rotWithShape="0">
                    <a:prstClr val="black">
                      <a:alpha val="58000"/>
                    </a:prstClr>
                  </a:outerShdw>
                </a:effectLst>
              </a:rPr>
              <a:t> -</a:t>
            </a:r>
            <a:r>
              <a:rPr lang="en-US" sz="1600" dirty="0" smtClean="0">
                <a:effectLst>
                  <a:outerShdw blurRad="101600" dist="88900" dir="2700000" algn="tl" rotWithShape="0">
                    <a:prstClr val="black">
                      <a:alpha val="58000"/>
                    </a:prstClr>
                  </a:outerShdw>
                </a:effectLst>
              </a:rPr>
              <a:t> </a:t>
            </a:r>
            <a:r>
              <a:rPr lang="en-US" sz="1600" b="1" dirty="0">
                <a:effectLst>
                  <a:outerShdw blurRad="101600" dist="88900" dir="2700000" algn="tl" rotWithShape="0">
                    <a:prstClr val="black">
                      <a:alpha val="58000"/>
                    </a:prstClr>
                  </a:outerShdw>
                </a:effectLst>
              </a:rPr>
              <a:t>Anticipated spoilage</a:t>
            </a:r>
            <a:endParaRPr lang="en-US" sz="1600" dirty="0">
              <a:effectLst>
                <a:outerShdw blurRad="101600" dist="88900" dir="2700000" algn="tl" rotWithShape="0">
                  <a:prstClr val="black">
                    <a:alpha val="58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59682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/>
              <a:t>CALCULATING THE SELLING PRICE OF</a:t>
            </a:r>
            <a:br>
              <a:rPr lang="en-US" sz="2400" b="1" dirty="0"/>
            </a:br>
            <a:r>
              <a:rPr lang="en-US" sz="2400" b="1" dirty="0"/>
              <a:t>PERISHABLE GOODS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Farmer’s Market buys 1,500 pounds of fresh peaches at a cost of $.60 a pound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If 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15% spoilage rate is anticipated, at what price per pound should the peaches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 sold 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achieve a 50% markup based on selling price? Round to the nearest cent.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40465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9803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Exercise</a:t>
            </a:r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52550"/>
            <a:ext cx="8145318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5085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462</TotalTime>
  <Words>1152</Words>
  <Application>Microsoft Office PowerPoint</Application>
  <PresentationFormat>On-screen Show (16:9)</PresentationFormat>
  <Paragraphs>57</Paragraphs>
  <Slides>25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Technic</vt:lpstr>
      <vt:lpstr>Markdown and Inventory Control</vt:lpstr>
      <vt:lpstr>DEFINITION</vt:lpstr>
      <vt:lpstr>DETERMINING THE AMOUNT OF MARKDOWN AND THE MARKDOWN PERCENT</vt:lpstr>
      <vt:lpstr>PowerPoint Presentation</vt:lpstr>
      <vt:lpstr>PowerPoint Presentation</vt:lpstr>
      <vt:lpstr>DETERMINING THE MARKDOWN AND MARKDOWN PERCENT</vt:lpstr>
      <vt:lpstr>PowerPoint Presentation</vt:lpstr>
      <vt:lpstr>EXERCISE</vt:lpstr>
      <vt:lpstr>DETERMINING THE SALE PRICE AFTER A MARKDOWN AND THE ORIGINAL PRICE BEFORE A MARKDOWN</vt:lpstr>
      <vt:lpstr>DETERMINING THE SALE PRICE</vt:lpstr>
      <vt:lpstr>EXERCISE</vt:lpstr>
      <vt:lpstr>FINDING THE ORIGINAL PRICE BEFORE A MARKDOWN</vt:lpstr>
      <vt:lpstr>FINDING THE ORIGINAL PRICE BEFORE A MARKDOWN </vt:lpstr>
      <vt:lpstr>DETERMINING THE ORIGINAL SELLING PRICE</vt:lpstr>
      <vt:lpstr>COMPUTING THE FINAL SELLING PRICE AFTER A SERIES OF MARKUPS AND MARKDOWNS</vt:lpstr>
      <vt:lpstr>DEFINITION</vt:lpstr>
      <vt:lpstr>COMPUTING A SERIES OF MARKUPS AND MARKDOWNS</vt:lpstr>
      <vt:lpstr>PowerPoint Presentation</vt:lpstr>
      <vt:lpstr>PowerPoint Presentation</vt:lpstr>
      <vt:lpstr>PowerPoint Presentation</vt:lpstr>
      <vt:lpstr>CALCULATING THE SELLING PRICE OF PERISHABLE GOODS </vt:lpstr>
      <vt:lpstr>PowerPoint Presentation</vt:lpstr>
      <vt:lpstr>CALCULATING THE SELLING PRICE OF PERISHABLE GOODS</vt:lpstr>
      <vt:lpstr>PowerPoint Presentation</vt:lpstr>
      <vt:lpstr>Exercise</vt:lpstr>
    </vt:vector>
  </TitlesOfParts>
  <Company>White Shark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Markup</dc:title>
  <dc:creator>Jary</dc:creator>
  <cp:lastModifiedBy>Jary</cp:lastModifiedBy>
  <cp:revision>35</cp:revision>
  <cp:lastPrinted>2013-11-24T09:59:20Z</cp:lastPrinted>
  <dcterms:created xsi:type="dcterms:W3CDTF">2012-10-15T23:02:22Z</dcterms:created>
  <dcterms:modified xsi:type="dcterms:W3CDTF">2015-02-16T03:14:10Z</dcterms:modified>
</cp:coreProperties>
</file>