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58"/>
  </p:notesMasterIdLst>
  <p:sldIdLst>
    <p:sldId id="336" r:id="rId2"/>
    <p:sldId id="528" r:id="rId3"/>
    <p:sldId id="529" r:id="rId4"/>
    <p:sldId id="530" r:id="rId5"/>
    <p:sldId id="531" r:id="rId6"/>
    <p:sldId id="533" r:id="rId7"/>
    <p:sldId id="534" r:id="rId8"/>
    <p:sldId id="536" r:id="rId9"/>
    <p:sldId id="535" r:id="rId10"/>
    <p:sldId id="532" r:id="rId11"/>
    <p:sldId id="537" r:id="rId12"/>
    <p:sldId id="538" r:id="rId13"/>
    <p:sldId id="539" r:id="rId14"/>
    <p:sldId id="540" r:id="rId15"/>
    <p:sldId id="544" r:id="rId16"/>
    <p:sldId id="541" r:id="rId17"/>
    <p:sldId id="542" r:id="rId18"/>
    <p:sldId id="545" r:id="rId19"/>
    <p:sldId id="543" r:id="rId20"/>
    <p:sldId id="547" r:id="rId21"/>
    <p:sldId id="546" r:id="rId22"/>
    <p:sldId id="548" r:id="rId23"/>
    <p:sldId id="549" r:id="rId24"/>
    <p:sldId id="550" r:id="rId25"/>
    <p:sldId id="551" r:id="rId26"/>
    <p:sldId id="552" r:id="rId27"/>
    <p:sldId id="553" r:id="rId28"/>
    <p:sldId id="554" r:id="rId29"/>
    <p:sldId id="555" r:id="rId30"/>
    <p:sldId id="557" r:id="rId31"/>
    <p:sldId id="556" r:id="rId32"/>
    <p:sldId id="558" r:id="rId33"/>
    <p:sldId id="559" r:id="rId34"/>
    <p:sldId id="560" r:id="rId35"/>
    <p:sldId id="561" r:id="rId36"/>
    <p:sldId id="562" r:id="rId37"/>
    <p:sldId id="563" r:id="rId38"/>
    <p:sldId id="564" r:id="rId39"/>
    <p:sldId id="565" r:id="rId40"/>
    <p:sldId id="566" r:id="rId41"/>
    <p:sldId id="567" r:id="rId42"/>
    <p:sldId id="568" r:id="rId43"/>
    <p:sldId id="569" r:id="rId44"/>
    <p:sldId id="570" r:id="rId45"/>
    <p:sldId id="571" r:id="rId46"/>
    <p:sldId id="572" r:id="rId47"/>
    <p:sldId id="573" r:id="rId48"/>
    <p:sldId id="575" r:id="rId49"/>
    <p:sldId id="576" r:id="rId50"/>
    <p:sldId id="574" r:id="rId51"/>
    <p:sldId id="577" r:id="rId52"/>
    <p:sldId id="578" r:id="rId53"/>
    <p:sldId id="579" r:id="rId54"/>
    <p:sldId id="580" r:id="rId55"/>
    <p:sldId id="581" r:id="rId56"/>
    <p:sldId id="582" r:id="rId57"/>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CC00"/>
    <a:srgbClr val="00FF00"/>
    <a:srgbClr val="388B21"/>
    <a:srgbClr val="EAB200"/>
    <a:srgbClr val="E07CC6"/>
    <a:srgbClr val="FF6600"/>
    <a:srgbClr val="99CC00"/>
    <a:srgbClr val="CC0066"/>
    <a:srgbClr val="94C3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18" autoAdjust="0"/>
    <p:restoredTop sz="85790" autoAdjust="0"/>
  </p:normalViewPr>
  <p:slideViewPr>
    <p:cSldViewPr>
      <p:cViewPr>
        <p:scale>
          <a:sx n="60" d="100"/>
          <a:sy n="60" d="100"/>
        </p:scale>
        <p:origin x="-852" y="-60"/>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23106F9-EF4D-4980-8BFC-3F4A1C03366D}" type="datetimeFigureOut">
              <a:rPr lang="en-US"/>
              <a:pPr>
                <a:defRPr/>
              </a:pPr>
              <a:t>5/25/2016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B08833A-4298-42EB-83BE-55D04A8FCF49}" type="slidenum">
              <a:rPr lang="en-US"/>
              <a:pPr>
                <a:defRPr/>
              </a:pPr>
              <a:t>‹#›</a:t>
            </a:fld>
            <a:endParaRPr lang="en-US" dirty="0"/>
          </a:p>
        </p:txBody>
      </p:sp>
    </p:spTree>
    <p:extLst>
      <p:ext uri="{BB962C8B-B14F-4D97-AF65-F5344CB8AC3E}">
        <p14:creationId xmlns:p14="http://schemas.microsoft.com/office/powerpoint/2010/main" val="15689068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29BB39D-BC73-4ABF-B39F-CA35DF5E8154}" type="slidenum">
              <a:rPr lang="en-AU" altLang="en-US"/>
              <a:pPr fontAlgn="base">
                <a:spcBef>
                  <a:spcPct val="0"/>
                </a:spcBef>
                <a:spcAft>
                  <a:spcPct val="0"/>
                </a:spcAft>
              </a:pPr>
              <a:t>2</a:t>
            </a:fld>
            <a:endParaRPr lang="en-AU" altLang="en-US"/>
          </a:p>
        </p:txBody>
      </p:sp>
      <p:sp>
        <p:nvSpPr>
          <p:cNvPr id="174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If the manager asks teams to use this matrix, the information will come in a form that he or she can easily compare and aggregate. Of course, you aren’t going to know everything right at the beginning. But by predicting resource needs as accurately as possible early on and updating your predictions as sit- uations change, you can avoid a lot of headaches.</a:t>
            </a:r>
          </a:p>
        </p:txBody>
      </p:sp>
      <p:sp>
        <p:nvSpPr>
          <p:cNvPr id="4" name="Slide Number Placeholder 3"/>
          <p:cNvSpPr>
            <a:spLocks noGrp="1"/>
          </p:cNvSpPr>
          <p:nvPr>
            <p:ph type="sldNum" sz="quarter" idx="10"/>
          </p:nvPr>
        </p:nvSpPr>
        <p:spPr/>
        <p:txBody>
          <a:bodyPr/>
          <a:lstStyle/>
          <a:p>
            <a:pPr>
              <a:defRPr/>
            </a:pPr>
            <a:fld id="{9B08833A-4298-42EB-83BE-55D04A8FCF49}" type="slidenum">
              <a:rPr lang="en-US" smtClean="0"/>
              <a:pPr>
                <a:defRPr/>
              </a:pPr>
              <a:t>25</a:t>
            </a:fld>
            <a:endParaRPr lang="en-US" dirty="0"/>
          </a:p>
        </p:txBody>
      </p:sp>
    </p:spTree>
    <p:extLst>
      <p:ext uri="{BB962C8B-B14F-4D97-AF65-F5344CB8AC3E}">
        <p14:creationId xmlns:p14="http://schemas.microsoft.com/office/powerpoint/2010/main" val="2080893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3" y="609601"/>
            <a:ext cx="8676223" cy="3200400"/>
          </a:xfrm>
        </p:spPr>
        <p:txBody>
          <a:bodyPr anchor="b">
            <a:normAutofit/>
          </a:bodyPr>
          <a:lstStyle>
            <a:lvl1pPr algn="ctr">
              <a:defRPr sz="36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3" y="3886200"/>
            <a:ext cx="8676223" cy="1905000"/>
          </a:xfrm>
        </p:spPr>
        <p:txBody>
          <a:bodyPr anchor="t">
            <a:normAutofit/>
          </a:bodyPr>
          <a:lstStyle>
            <a:lvl1pPr marL="0" indent="0" algn="ctr">
              <a:buNone/>
              <a:defRPr sz="1575">
                <a:gradFill flip="none" rotWithShape="1">
                  <a:gsLst>
                    <a:gs pos="0">
                      <a:schemeClr val="tx1"/>
                    </a:gs>
                    <a:gs pos="100000">
                      <a:schemeClr val="tx1">
                        <a:lumMod val="75000"/>
                      </a:schemeClr>
                    </a:gs>
                  </a:gsLst>
                  <a:lin ang="5400000" scaled="0"/>
                  <a:tileRect/>
                </a:gra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0372185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lvl1pPr>
              <a:defRPr sz="4400" b="1" cap="none" spc="0">
                <a:ln/>
                <a:solidFill>
                  <a:srgbClr val="00B0F0"/>
                </a:solidFill>
                <a:effectLst>
                  <a:outerShdw blurRad="114300" dist="114300" dir="2700000" algn="tl" rotWithShape="0">
                    <a:prstClr val="black">
                      <a:alpha val="40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nchor="t">
            <a:normAutofit/>
          </a:bodyPr>
          <a:lstStyle>
            <a:lvl1pPr marL="463550" indent="-463550">
              <a:tabLst/>
              <a:defRPr sz="2400" b="0">
                <a:ln>
                  <a:noFill/>
                </a:ln>
                <a:solidFill>
                  <a:schemeClr val="tx1"/>
                </a:solidFill>
              </a:defRPr>
            </a:lvl1pPr>
            <a:lvl2pPr marL="735013" indent="-214313">
              <a:defRPr sz="2000" b="0">
                <a:ln>
                  <a:noFill/>
                </a:ln>
                <a:solidFill>
                  <a:schemeClr val="tx1"/>
                </a:solidFill>
              </a:defRPr>
            </a:lvl2pPr>
            <a:lvl3pPr marL="1023938" indent="-214313">
              <a:defRPr sz="2000" b="0">
                <a:ln>
                  <a:noFill/>
                </a:ln>
                <a:solidFill>
                  <a:schemeClr val="tx1"/>
                </a:solidFill>
              </a:defRPr>
            </a:lvl3pPr>
            <a:lvl4pPr marL="1198563" indent="-128588">
              <a:defRPr sz="1600" b="0">
                <a:ln>
                  <a:noFill/>
                </a:ln>
                <a:solidFill>
                  <a:schemeClr val="tx1"/>
                </a:solidFill>
              </a:defRPr>
            </a:lvl4pPr>
            <a:lvl5pPr>
              <a:defRPr sz="1600" b="0">
                <a:ln>
                  <a:noFill/>
                </a:ln>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2176895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normAutofit/>
            <a:scene3d>
              <a:camera prst="orthographicFront"/>
              <a:lightRig rig="threePt" dir="t">
                <a:rot lat="0" lon="0" rev="4200000"/>
              </a:lightRig>
            </a:scene3d>
            <a:sp3d prstMaterial="dkEdge">
              <a:bevelT w="44450" h="25400"/>
            </a:sp3d>
          </a:bodyPr>
          <a:lstStyle>
            <a:lvl1pPr algn="r">
              <a:defRPr sz="4000" b="1" cap="all">
                <a:solidFill>
                  <a:srgbClr val="FFCC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8939343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7001"/>
            <a:ext cx="4876800" cy="312420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872307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1" y="2658533"/>
            <a:ext cx="4588931"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141412" y="3243264"/>
            <a:ext cx="4876800"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0613" y="3243264"/>
            <a:ext cx="4876801"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710889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41414" y="3962400"/>
            <a:ext cx="9905999" cy="1905000"/>
          </a:xfrm>
        </p:spPr>
        <p:txBody>
          <a:bodyPr>
            <a:normAutofit/>
          </a:bodyPr>
          <a:lstStyle>
            <a:lvl1pPr>
              <a:defRPr sz="4800" b="0" cap="none" spc="0">
                <a:ln>
                  <a:noFill/>
                </a:ln>
                <a:solidFill>
                  <a:srgbClr val="00B0F0"/>
                </a:solidFill>
                <a:effectLst>
                  <a:outerShdw blurRad="38100" dist="38100" dir="2700000" algn="tl">
                    <a:srgbClr val="000000">
                      <a:alpha val="43137"/>
                    </a:srgbClr>
                  </a:outerShdw>
                </a:effectLst>
                <a:latin typeface="Arcon" pitchFamily="50" charset="0"/>
                <a:cs typeface="B Fantezy" pitchFamily="2" charset="-78"/>
              </a:defRPr>
            </a:lvl1pPr>
          </a:lstStyle>
          <a:p>
            <a:r>
              <a:rPr lang="en-US" smtClean="0"/>
              <a:t>Click to edit Master title style</a:t>
            </a:r>
            <a:endParaRPr lang="en-US" dirty="0"/>
          </a:p>
        </p:txBody>
      </p:sp>
    </p:spTree>
    <p:extLst>
      <p:ext uri="{BB962C8B-B14F-4D97-AF65-F5344CB8AC3E}">
        <p14:creationId xmlns:p14="http://schemas.microsoft.com/office/powerpoint/2010/main" val="21466960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40482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3549121" cy="1371600"/>
          </a:xfrm>
        </p:spPr>
        <p:txBody>
          <a:bodyPr anchor="b">
            <a:normAutofit/>
          </a:bodyPr>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5103813" y="609601"/>
            <a:ext cx="5943601" cy="51816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3" y="2971800"/>
            <a:ext cx="3549121" cy="1828800"/>
          </a:xfrm>
        </p:spPr>
        <p:txBody>
          <a:bodyPr>
            <a:normAutofit/>
          </a:bodyPr>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2896084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5334001" cy="1371600"/>
          </a:xfrm>
        </p:spPr>
        <p:txBody>
          <a:bodyPr anchor="b">
            <a:normAutofit/>
          </a:bodyPr>
          <a:lstStyle>
            <a:lvl1pPr algn="l">
              <a:defRPr sz="21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4"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2971800"/>
            <a:ext cx="5334001" cy="1828800"/>
          </a:xfrm>
        </p:spPr>
        <p:txBody>
          <a:bodyP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373474285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17243377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3124199"/>
          </a:xfrm>
        </p:spPr>
        <p:txBody>
          <a:bodyPr anchor="ctr">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5522819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3" cy="38100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Tree>
    <p:extLst>
      <p:ext uri="{BB962C8B-B14F-4D97-AF65-F5344CB8AC3E}">
        <p14:creationId xmlns:p14="http://schemas.microsoft.com/office/powerpoint/2010/main" val="26334023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2" y="4777381"/>
            <a:ext cx="9906001" cy="860400"/>
          </a:xfrm>
        </p:spPr>
        <p:txBody>
          <a:bodyPr vert="horz" lIns="91440" tIns="45720" rIns="91440" bIns="45720" rtlCol="0" anchor="t">
            <a:normAutofit/>
          </a:bodyPr>
          <a:lstStyle>
            <a:lvl1pPr>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Tree>
    <p:extLst>
      <p:ext uri="{BB962C8B-B14F-4D97-AF65-F5344CB8AC3E}">
        <p14:creationId xmlns:p14="http://schemas.microsoft.com/office/powerpoint/2010/main" val="18216617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1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14522653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1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1777558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4" y="609600"/>
            <a:ext cx="9905999"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002200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7" y="609601"/>
            <a:ext cx="2210515"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970973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4" y="609600"/>
            <a:ext cx="9905999" cy="1143000"/>
          </a:xfrm>
          <a:prstGeom prst="rect">
            <a:avLst/>
          </a:prstGeom>
        </p:spPr>
        <p:txBody>
          <a:bodyPr vert="horz" lIns="91440" tIns="45720" rIns="91440" bIns="45720" rtlCol="0" anchor="ctr">
            <a:normAutofit/>
            <a:scene3d>
              <a:camera prst="orthographicFront"/>
              <a:lightRig rig="threePt" dir="t">
                <a:rot lat="0" lon="0" rev="600000"/>
              </a:lightRig>
            </a:scene3d>
            <a:sp3d>
              <a:bevelT w="63500" h="44450"/>
            </a:sp3d>
          </a:bodyPr>
          <a:lstStyle/>
          <a:p>
            <a:r>
              <a:rPr lang="en-US" smtClean="0"/>
              <a:t>Click to edit Master title style</a:t>
            </a:r>
            <a:endParaRPr lang="en-US" dirty="0"/>
          </a:p>
        </p:txBody>
      </p:sp>
      <p:sp>
        <p:nvSpPr>
          <p:cNvPr id="3" name="Text Placeholder 2"/>
          <p:cNvSpPr>
            <a:spLocks noGrp="1"/>
          </p:cNvSpPr>
          <p:nvPr>
            <p:ph type="body" idx="1"/>
          </p:nvPr>
        </p:nvSpPr>
        <p:spPr>
          <a:xfrm>
            <a:off x="1141414" y="1981201"/>
            <a:ext cx="9905999" cy="4419600"/>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37504990"/>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txStyles>
    <p:titleStyle>
      <a:lvl1pPr algn="l" defTabSz="342900" rtl="0" eaLnBrk="1" latinLnBrk="0" hangingPunct="1">
        <a:spcBef>
          <a:spcPct val="0"/>
        </a:spcBef>
        <a:buNone/>
        <a:defRPr sz="4000" b="1" kern="1200" cap="all">
          <a:ln w="3175" cmpd="sng">
            <a:noFill/>
          </a:ln>
          <a:solidFill>
            <a:srgbClr val="00B0F0"/>
          </a:solidFill>
          <a:effectLst>
            <a:glow rad="38100">
              <a:schemeClr val="bg1">
                <a:lumMod val="65000"/>
                <a:lumOff val="35000"/>
                <a:alpha val="40000"/>
              </a:schemeClr>
            </a:glow>
            <a:outerShdw blurRad="88900" dist="76200" dir="2700000" algn="tl" rotWithShape="0">
              <a:prstClr val="black">
                <a:alpha val="83000"/>
              </a:prst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tx1"/>
        </a:buClr>
        <a:buSzPct val="100000"/>
        <a:buFont typeface="Arial"/>
        <a:buChar char="•"/>
        <a:defRPr sz="2400" b="0" kern="1200" cap="none" baseline="0">
          <a:solidFill>
            <a:schemeClr val="tx1"/>
          </a:solidFill>
          <a:effectLst>
            <a:glow rad="38100">
              <a:schemeClr val="bg1">
                <a:lumMod val="50000"/>
                <a:lumOff val="50000"/>
                <a:alpha val="20000"/>
              </a:schemeClr>
            </a:glow>
            <a:outerShdw blurRad="101600" dist="50800" dir="2700000" algn="tl" rotWithShape="0">
              <a:prstClr val="black">
                <a:alpha val="73000"/>
              </a:prstClr>
            </a:outerShdw>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100000"/>
        <a:buFont typeface="Arial"/>
        <a:buChar char="•"/>
        <a:defRPr sz="2000" b="0" kern="1200" cap="none" baseline="0">
          <a:solidFill>
            <a:schemeClr val="tx1"/>
          </a:solidFill>
          <a:effectLst>
            <a:glow rad="38100">
              <a:schemeClr val="bg1">
                <a:lumMod val="50000"/>
                <a:lumOff val="50000"/>
                <a:alpha val="20000"/>
              </a:schemeClr>
            </a:glow>
            <a:outerShdw blurRad="101600" dist="50800" dir="2700000" algn="tl" rotWithShape="0">
              <a:prstClr val="black">
                <a:alpha val="73000"/>
              </a:prstClr>
            </a:outerShdw>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100000"/>
        <a:buFont typeface="Arial"/>
        <a:buChar char="•"/>
        <a:defRPr sz="2000" b="0" kern="1200" cap="none" baseline="0">
          <a:solidFill>
            <a:schemeClr val="tx1"/>
          </a:solidFill>
          <a:effectLst>
            <a:glow rad="38100">
              <a:schemeClr val="bg1">
                <a:lumMod val="50000"/>
                <a:lumOff val="50000"/>
                <a:alpha val="20000"/>
              </a:schemeClr>
            </a:glow>
            <a:outerShdw blurRad="101600" dist="50800" dir="2700000" algn="tl" rotWithShape="0">
              <a:prstClr val="black">
                <a:alpha val="73000"/>
              </a:prstClr>
            </a:outerShdw>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100000"/>
        <a:buFont typeface="Arial"/>
        <a:buChar char="•"/>
        <a:defRPr sz="1600" b="0" kern="1200" cap="none" baseline="0">
          <a:solidFill>
            <a:schemeClr val="tx1"/>
          </a:solidFill>
          <a:effectLst>
            <a:glow rad="38100">
              <a:schemeClr val="bg1">
                <a:lumMod val="50000"/>
                <a:lumOff val="50000"/>
                <a:alpha val="20000"/>
              </a:schemeClr>
            </a:glow>
            <a:outerShdw blurRad="101600" dist="50800" dir="2700000" algn="tl" rotWithShape="0">
              <a:prstClr val="black">
                <a:alpha val="73000"/>
              </a:prstClr>
            </a:outerShdw>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100000"/>
        <a:buFont typeface="Arial"/>
        <a:buChar char="•"/>
        <a:defRPr sz="1600" b="0" kern="1200" cap="none" baseline="0">
          <a:solidFill>
            <a:schemeClr val="tx1"/>
          </a:solidFill>
          <a:effectLst>
            <a:glow rad="38100">
              <a:schemeClr val="bg1">
                <a:lumMod val="50000"/>
                <a:lumOff val="50000"/>
                <a:alpha val="20000"/>
              </a:schemeClr>
            </a:glow>
            <a:outerShdw blurRad="101600" dist="50800" dir="2700000" algn="tl" rotWithShape="0">
              <a:prstClr val="black">
                <a:alpha val="73000"/>
              </a:prstClr>
            </a:outerShdw>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33400" y="304800"/>
            <a:ext cx="4558864" cy="1371600"/>
          </a:xfrm>
          <a:prstGeom prst="roundRect">
            <a:avLst>
              <a:gd name="adj" fmla="val 50000"/>
            </a:avLst>
          </a:prstGeom>
          <a:ln>
            <a:solidFill>
              <a:schemeClr val="tx1">
                <a:lumMod val="75000"/>
              </a:schemeClr>
            </a:solidFill>
          </a:ln>
          <a:effectLst>
            <a:outerShdw blurRad="127000" dist="76200" dir="2700000" algn="tl" rotWithShape="0">
              <a:prstClr val="black">
                <a:alpha val="84000"/>
              </a:prstClr>
            </a:outerShdw>
          </a:effectLst>
          <a:scene3d>
            <a:camera prst="orthographicFront"/>
            <a:lightRig rig="threePt" dir="t"/>
          </a:scene3d>
          <a:sp3d prstMaterial="dkEdge">
            <a:bevelT/>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Subtitle 11"/>
          <p:cNvSpPr>
            <a:spLocks noGrp="1"/>
          </p:cNvSpPr>
          <p:nvPr>
            <p:ph type="subTitle" idx="1"/>
          </p:nvPr>
        </p:nvSpPr>
        <p:spPr>
          <a:xfrm>
            <a:off x="919688" y="533400"/>
            <a:ext cx="8676223" cy="121008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sz="5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Chapter </a:t>
            </a:r>
            <a:r>
              <a:rPr lang="en-US" sz="54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11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endParaRPr lang="id-ID"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1" name="Title 10"/>
          <p:cNvSpPr>
            <a:spLocks noGrp="1"/>
          </p:cNvSpPr>
          <p:nvPr>
            <p:ph type="ctrTitle"/>
          </p:nvPr>
        </p:nvSpPr>
        <p:spPr>
          <a:xfrm>
            <a:off x="0" y="2133600"/>
            <a:ext cx="11353800" cy="3810000"/>
          </a:xfrm>
          <a:scene3d>
            <a:camera prst="orthographicFront">
              <a:rot lat="20099998" lon="0" rev="0"/>
            </a:camera>
            <a:lightRig rig="flat" dir="t">
              <a:rot lat="0" lon="0" rev="3000000"/>
            </a:lightRig>
          </a:scene3d>
          <a:sp3d prstMaterial="dkEdge">
            <a:bevelT/>
          </a:sp3d>
        </p:spPr>
        <p:txBody>
          <a:bodyPr anchor="t">
            <a:noAutofit/>
            <a:scene3d>
              <a:camera prst="orthographicFront">
                <a:rot lat="20099998" lon="0" rev="0"/>
              </a:camera>
              <a:lightRig rig="threePt" dir="t">
                <a:rot lat="0" lon="0" rev="3000000"/>
              </a:lightRig>
            </a:scene3d>
            <a:sp3d extrusionH="57150" prstMaterial="flat">
              <a:bevelT w="107950" h="146050"/>
              <a:bevelB h="241300"/>
              <a:contourClr>
                <a:schemeClr val="bg1">
                  <a:lumMod val="65000"/>
                </a:schemeClr>
              </a:contourClr>
            </a:sp3d>
          </a:bodyPr>
          <a:lstStyle/>
          <a:p>
            <a:r>
              <a:rPr lang="en-US" sz="8000" smtClean="0">
                <a:solidFill>
                  <a:srgbClr val="FFCC00"/>
                </a:solidFill>
              </a:rPr>
              <a:t>Managing </a:t>
            </a:r>
            <a:r>
              <a:rPr lang="en-US" sz="8000">
                <a:solidFill>
                  <a:srgbClr val="FFCC00"/>
                </a:solidFill>
              </a:rPr>
              <a:t>Your </a:t>
            </a:r>
            <a:r>
              <a:rPr lang="en-US" sz="8000" smtClean="0">
                <a:solidFill>
                  <a:srgbClr val="FFCC00"/>
                </a:solidFill>
              </a:rPr>
              <a:t>Corporation’s</a:t>
            </a:r>
            <a:r>
              <a:rPr lang="en-US" sz="8000" b="0">
                <a:solidFill>
                  <a:srgbClr val="FFCC00"/>
                </a:solidFill>
              </a:rPr>
              <a:t/>
            </a:r>
            <a:br>
              <a:rPr lang="en-US" sz="8000" b="0">
                <a:solidFill>
                  <a:srgbClr val="FFCC00"/>
                </a:solidFill>
              </a:rPr>
            </a:br>
            <a:r>
              <a:rPr lang="en-US" sz="8000">
                <a:solidFill>
                  <a:srgbClr val="FFCC00"/>
                </a:solidFill>
              </a:rPr>
              <a:t>NPD Resources </a:t>
            </a:r>
            <a:r>
              <a:rPr lang="en-US" sz="8000" cap="none" smtClean="0">
                <a:ln/>
                <a:solidFill>
                  <a:srgbClr val="FFCC00"/>
                </a:solidFill>
                <a:effectLst>
                  <a:outerShdw blurRad="203200" dist="114300" dir="2700000" algn="tl" rotWithShape="0">
                    <a:prstClr val="black">
                      <a:alpha val="85000"/>
                    </a:prstClr>
                  </a:outerShdw>
                </a:effectLst>
                <a:latin typeface="Ubiq Gothic Ultra SSi" pitchFamily="34" charset="0"/>
                <a:ea typeface="Hussar" pitchFamily="50" charset="0"/>
              </a:rPr>
              <a:t/>
            </a:r>
            <a:br>
              <a:rPr lang="en-US" sz="8000" cap="none" smtClean="0">
                <a:ln/>
                <a:solidFill>
                  <a:srgbClr val="FFCC00"/>
                </a:solidFill>
                <a:effectLst>
                  <a:outerShdw blurRad="203200" dist="114300" dir="2700000" algn="tl" rotWithShape="0">
                    <a:prstClr val="black">
                      <a:alpha val="85000"/>
                    </a:prstClr>
                  </a:outerShdw>
                </a:effectLst>
                <a:latin typeface="Ubiq Gothic Ultra SSi" pitchFamily="34" charset="0"/>
                <a:ea typeface="Hussar" pitchFamily="50" charset="0"/>
              </a:rPr>
            </a:br>
            <a:endParaRPr lang="id-ID" sz="13800" b="1" cap="none" dirty="0">
              <a:ln/>
              <a:solidFill>
                <a:srgbClr val="FFCC00"/>
              </a:solidFill>
              <a:effectLst>
                <a:outerShdw blurRad="203200" dist="114300" dir="2700000" algn="tl" rotWithShape="0">
                  <a:prstClr val="black">
                    <a:alpha val="85000"/>
                  </a:prstClr>
                </a:outerShdw>
              </a:effectLst>
              <a:latin typeface="Ubiq Gothic Ultra SSi" pitchFamily="34" charset="0"/>
              <a:ea typeface="Hussar" pitchFamily="50" charset="0"/>
            </a:endParaRPr>
          </a:p>
        </p:txBody>
      </p:sp>
    </p:spTree>
    <p:extLst>
      <p:ext uri="{BB962C8B-B14F-4D97-AF65-F5344CB8AC3E}">
        <p14:creationId xmlns:p14="http://schemas.microsoft.com/office/powerpoint/2010/main" val="19917571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0" fill="hold"/>
                                        <p:tgtEl>
                                          <p:spTgt spid="11"/>
                                        </p:tgtEl>
                                        <p:attrNameLst>
                                          <p:attrName>ppt_w</p:attrName>
                                        </p:attrNameLst>
                                      </p:cBhvr>
                                      <p:tavLst>
                                        <p:tav tm="0">
                                          <p:val>
                                            <p:fltVal val="0"/>
                                          </p:val>
                                        </p:tav>
                                        <p:tav tm="100000">
                                          <p:val>
                                            <p:strVal val="#ppt_w"/>
                                          </p:val>
                                        </p:tav>
                                      </p:tavLst>
                                    </p:anim>
                                    <p:anim calcmode="lin" valueType="num">
                                      <p:cBhvr>
                                        <p:cTn id="8" dur="4000" fill="hold"/>
                                        <p:tgtEl>
                                          <p:spTgt spid="11"/>
                                        </p:tgtEl>
                                        <p:attrNameLst>
                                          <p:attrName>ppt_h</p:attrName>
                                        </p:attrNameLst>
                                      </p:cBhvr>
                                      <p:tavLst>
                                        <p:tav tm="0">
                                          <p:val>
                                            <p:fltVal val="0"/>
                                          </p:val>
                                        </p:tav>
                                        <p:tav tm="100000">
                                          <p:val>
                                            <p:strVal val="#ppt_h"/>
                                          </p:val>
                                        </p:tav>
                                      </p:tavLst>
                                    </p:anim>
                                  </p:childTnLst>
                                </p:cTn>
                              </p:par>
                            </p:childTnLst>
                          </p:cTn>
                        </p:par>
                        <p:par>
                          <p:cTn id="9" fill="hold">
                            <p:stCondLst>
                              <p:cond delay="4000"/>
                            </p:stCondLst>
                            <p:childTnLst>
                              <p:par>
                                <p:cTn id="10" presetID="21" presetClass="emph" presetSubtype="0" fill="hold" grpId="1" nodeType="afterEffect">
                                  <p:stCondLst>
                                    <p:cond delay="500"/>
                                  </p:stCondLst>
                                  <p:childTnLst>
                                    <p:animClr clrSpc="hsl" dir="cw">
                                      <p:cBhvr override="childStyle">
                                        <p:cTn id="11" dur="3000" fill="hold"/>
                                        <p:tgtEl>
                                          <p:spTgt spid="11"/>
                                        </p:tgtEl>
                                        <p:attrNameLst>
                                          <p:attrName>style.color</p:attrName>
                                        </p:attrNameLst>
                                      </p:cBhvr>
                                      <p:by>
                                        <p:hsl h="7200000" s="0" l="0"/>
                                      </p:by>
                                    </p:animClr>
                                    <p:animClr clrSpc="hsl" dir="cw">
                                      <p:cBhvr>
                                        <p:cTn id="12" dur="3000" fill="hold"/>
                                        <p:tgtEl>
                                          <p:spTgt spid="11"/>
                                        </p:tgtEl>
                                        <p:attrNameLst>
                                          <p:attrName>fillcolor</p:attrName>
                                        </p:attrNameLst>
                                      </p:cBhvr>
                                      <p:by>
                                        <p:hsl h="7200000" s="0" l="0"/>
                                      </p:by>
                                    </p:animClr>
                                    <p:animClr clrSpc="hsl" dir="cw">
                                      <p:cBhvr>
                                        <p:cTn id="13" dur="3000" fill="hold"/>
                                        <p:tgtEl>
                                          <p:spTgt spid="11"/>
                                        </p:tgtEl>
                                        <p:attrNameLst>
                                          <p:attrName>stroke.color</p:attrName>
                                        </p:attrNameLst>
                                      </p:cBhvr>
                                      <p:by>
                                        <p:hsl h="7200000" s="0" l="0"/>
                                      </p:by>
                                    </p:animClr>
                                    <p:set>
                                      <p:cBhvr>
                                        <p:cTn id="14" dur="3000" fill="hold"/>
                                        <p:tgtEl>
                                          <p:spTgt spid="1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1066800" y="2057400"/>
            <a:ext cx="9829800" cy="307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marL="444500" indent="-444500"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r>
              <a:rPr lang="en-US" sz="3200" smtClean="0">
                <a:ln w="18415" cmpd="sng">
                  <a:solidFill>
                    <a:srgbClr val="FFFFFF"/>
                  </a:solidFill>
                  <a:prstDash val="solid"/>
                </a:ln>
                <a:solidFill>
                  <a:srgbClr val="FFFFFF"/>
                </a:solidFill>
                <a:effectLst>
                  <a:outerShdw blurRad="127000" dist="76200" dir="2700000" algn="tl" rotWithShape="0">
                    <a:prstClr val="black">
                      <a:alpha val="82000"/>
                    </a:prstClr>
                  </a:outerShdw>
                </a:effectLst>
              </a:rPr>
              <a:t>In </a:t>
            </a:r>
            <a:r>
              <a:rPr lang="en-US" sz="3200">
                <a:ln w="18415" cmpd="sng">
                  <a:solidFill>
                    <a:srgbClr val="FFFFFF"/>
                  </a:solidFill>
                  <a:prstDash val="solid"/>
                </a:ln>
                <a:solidFill>
                  <a:srgbClr val="FFFFFF"/>
                </a:solidFill>
                <a:effectLst>
                  <a:outerShdw blurRad="127000" dist="76200" dir="2700000" algn="tl" rotWithShape="0">
                    <a:prstClr val="black">
                      <a:alpha val="82000"/>
                    </a:prstClr>
                  </a:outerShdw>
                </a:effectLst>
              </a:rPr>
              <a:t>This Chapter  </a:t>
            </a:r>
            <a:endParaRPr lang="en-US" sz="3200" smtClean="0">
              <a:ln w="18415" cmpd="sng">
                <a:solidFill>
                  <a:srgbClr val="FFFFFF"/>
                </a:solidFill>
                <a:prstDash val="solid"/>
              </a:ln>
              <a:solidFill>
                <a:srgbClr val="FFFFFF"/>
              </a:solidFill>
              <a:effectLst>
                <a:outerShdw blurRad="127000" dist="76200" dir="2700000" algn="tl" rotWithShape="0">
                  <a:prstClr val="black">
                    <a:alpha val="82000"/>
                  </a:prstClr>
                </a:outerShdw>
              </a:effectLst>
            </a:endParaRPr>
          </a:p>
          <a:p>
            <a:pPr marL="457200" indent="-457200">
              <a:buFont typeface="Wingdings" pitchFamily="2" charset="2"/>
              <a:buChar char="ü"/>
            </a:pPr>
            <a:r>
              <a:rPr lang="en-US" sz="3200" smtClean="0">
                <a:ln w="18415" cmpd="sng">
                  <a:solidFill>
                    <a:srgbClr val="FFFFFF"/>
                  </a:solidFill>
                  <a:prstDash val="solid"/>
                </a:ln>
                <a:solidFill>
                  <a:srgbClr val="FFFFFF"/>
                </a:solidFill>
                <a:effectLst>
                  <a:outerShdw blurRad="127000" dist="76200" dir="2700000" algn="tl" rotWithShape="0">
                    <a:prstClr val="black">
                      <a:alpha val="82000"/>
                    </a:prstClr>
                  </a:outerShdw>
                </a:effectLst>
              </a:rPr>
              <a:t>Assessing </a:t>
            </a:r>
            <a:r>
              <a:rPr lang="en-US" sz="3200">
                <a:ln w="18415" cmpd="sng">
                  <a:solidFill>
                    <a:srgbClr val="FFFFFF"/>
                  </a:solidFill>
                  <a:prstDash val="solid"/>
                </a:ln>
                <a:solidFill>
                  <a:srgbClr val="FFFFFF"/>
                </a:solidFill>
                <a:effectLst>
                  <a:outerShdw blurRad="127000" dist="76200" dir="2700000" algn="tl" rotWithShape="0">
                    <a:prstClr val="black">
                      <a:alpha val="82000"/>
                    </a:prstClr>
                  </a:outerShdw>
                </a:effectLst>
              </a:rPr>
              <a:t>how well your company uses its resources  </a:t>
            </a:r>
            <a:endParaRPr lang="en-US" sz="3200" smtClean="0">
              <a:ln w="18415" cmpd="sng">
                <a:solidFill>
                  <a:srgbClr val="FFFFFF"/>
                </a:solidFill>
                <a:prstDash val="solid"/>
              </a:ln>
              <a:solidFill>
                <a:srgbClr val="FFFFFF"/>
              </a:solidFill>
              <a:effectLst>
                <a:outerShdw blurRad="127000" dist="76200" dir="2700000" algn="tl" rotWithShape="0">
                  <a:prstClr val="black">
                    <a:alpha val="82000"/>
                  </a:prstClr>
                </a:outerShdw>
              </a:effectLst>
            </a:endParaRPr>
          </a:p>
          <a:p>
            <a:pPr marL="457200" indent="-457200">
              <a:buFont typeface="Wingdings" pitchFamily="2" charset="2"/>
              <a:buChar char="ü"/>
            </a:pPr>
            <a:r>
              <a:rPr lang="en-US" sz="3200" smtClean="0">
                <a:ln w="18415" cmpd="sng">
                  <a:solidFill>
                    <a:srgbClr val="FFFFFF"/>
                  </a:solidFill>
                  <a:prstDash val="solid"/>
                </a:ln>
                <a:solidFill>
                  <a:srgbClr val="FFFFFF"/>
                </a:solidFill>
                <a:effectLst>
                  <a:outerShdw blurRad="127000" dist="76200" dir="2700000" algn="tl" rotWithShape="0">
                    <a:prstClr val="black">
                      <a:alpha val="82000"/>
                    </a:prstClr>
                  </a:outerShdw>
                </a:effectLst>
              </a:rPr>
              <a:t>Developing </a:t>
            </a:r>
            <a:r>
              <a:rPr lang="en-US" sz="3200">
                <a:ln w="18415" cmpd="sng">
                  <a:solidFill>
                    <a:srgbClr val="FFFFFF"/>
                  </a:solidFill>
                  <a:prstDash val="solid"/>
                </a:ln>
                <a:solidFill>
                  <a:srgbClr val="FFFFFF"/>
                </a:solidFill>
                <a:effectLst>
                  <a:outerShdw blurRad="127000" dist="76200" dir="2700000" algn="tl" rotWithShape="0">
                    <a:prstClr val="black">
                      <a:alpha val="82000"/>
                    </a:prstClr>
                  </a:outerShdw>
                </a:effectLst>
              </a:rPr>
              <a:t>your product portfolio  </a:t>
            </a:r>
            <a:endParaRPr lang="en-US" sz="3200" smtClean="0">
              <a:ln w="18415" cmpd="sng">
                <a:solidFill>
                  <a:srgbClr val="FFFFFF"/>
                </a:solidFill>
                <a:prstDash val="solid"/>
              </a:ln>
              <a:solidFill>
                <a:srgbClr val="FFFFFF"/>
              </a:solidFill>
              <a:effectLst>
                <a:outerShdw blurRad="127000" dist="76200" dir="2700000" algn="tl" rotWithShape="0">
                  <a:prstClr val="black">
                    <a:alpha val="82000"/>
                  </a:prstClr>
                </a:outerShdw>
              </a:effectLst>
            </a:endParaRPr>
          </a:p>
          <a:p>
            <a:pPr marL="457200" indent="-457200">
              <a:buFont typeface="Wingdings" pitchFamily="2" charset="2"/>
              <a:buChar char="ü"/>
            </a:pPr>
            <a:r>
              <a:rPr lang="en-US" sz="3200" smtClean="0">
                <a:ln w="18415" cmpd="sng">
                  <a:solidFill>
                    <a:srgbClr val="FFFFFF"/>
                  </a:solidFill>
                  <a:prstDash val="solid"/>
                </a:ln>
                <a:solidFill>
                  <a:srgbClr val="FFFFFF"/>
                </a:solidFill>
                <a:effectLst>
                  <a:outerShdw blurRad="127000" dist="76200" dir="2700000" algn="tl" rotWithShape="0">
                    <a:prstClr val="black">
                      <a:alpha val="82000"/>
                    </a:prstClr>
                  </a:outerShdw>
                </a:effectLst>
              </a:rPr>
              <a:t>Supporting </a:t>
            </a:r>
            <a:r>
              <a:rPr lang="en-US" sz="3200">
                <a:ln w="18415" cmpd="sng">
                  <a:solidFill>
                    <a:srgbClr val="FFFFFF"/>
                  </a:solidFill>
                  <a:prstDash val="solid"/>
                </a:ln>
                <a:solidFill>
                  <a:srgbClr val="FFFFFF"/>
                </a:solidFill>
                <a:effectLst>
                  <a:outerShdw blurRad="127000" dist="76200" dir="2700000" algn="tl" rotWithShape="0">
                    <a:prstClr val="black">
                      <a:alpha val="82000"/>
                    </a:prstClr>
                  </a:outerShdw>
                </a:effectLst>
              </a:rPr>
              <a:t>the projects in your development pipeline  </a:t>
            </a:r>
            <a:endParaRPr lang="en-US" sz="3200" smtClean="0">
              <a:ln w="18415" cmpd="sng">
                <a:solidFill>
                  <a:srgbClr val="FFFFFF"/>
                </a:solidFill>
                <a:prstDash val="solid"/>
              </a:ln>
              <a:solidFill>
                <a:srgbClr val="FFFFFF"/>
              </a:solidFill>
              <a:effectLst>
                <a:outerShdw blurRad="127000" dist="76200" dir="2700000" algn="tl" rotWithShape="0">
                  <a:prstClr val="black">
                    <a:alpha val="82000"/>
                  </a:prstClr>
                </a:outerShdw>
              </a:effectLst>
            </a:endParaRPr>
          </a:p>
          <a:p>
            <a:pPr marL="457200" indent="-457200">
              <a:buFont typeface="Wingdings" pitchFamily="2" charset="2"/>
              <a:buChar char="ü"/>
            </a:pPr>
            <a:r>
              <a:rPr lang="en-US" sz="3200" smtClean="0">
                <a:ln w="18415" cmpd="sng">
                  <a:solidFill>
                    <a:srgbClr val="FFFFFF"/>
                  </a:solidFill>
                  <a:prstDash val="solid"/>
                </a:ln>
                <a:solidFill>
                  <a:srgbClr val="FFFFFF"/>
                </a:solidFill>
                <a:effectLst>
                  <a:outerShdw blurRad="127000" dist="76200" dir="2700000" algn="tl" rotWithShape="0">
                    <a:prstClr val="black">
                      <a:alpha val="82000"/>
                    </a:prstClr>
                  </a:outerShdw>
                </a:effectLst>
              </a:rPr>
              <a:t>Reducing </a:t>
            </a:r>
            <a:r>
              <a:rPr lang="en-US" sz="3200">
                <a:ln w="18415" cmpd="sng">
                  <a:solidFill>
                    <a:srgbClr val="FFFFFF"/>
                  </a:solidFill>
                  <a:prstDash val="solid"/>
                </a:ln>
                <a:solidFill>
                  <a:srgbClr val="FFFFFF"/>
                </a:solidFill>
                <a:effectLst>
                  <a:outerShdw blurRad="127000" dist="76200" dir="2700000" algn="tl" rotWithShape="0">
                    <a:prstClr val="black">
                      <a:alpha val="82000"/>
                    </a:prstClr>
                  </a:outerShdw>
                </a:effectLst>
              </a:rPr>
              <a:t>the cycle time of NPD </a:t>
            </a:r>
          </a:p>
          <a:p>
            <a:pPr marL="457200" indent="-457200">
              <a:buFont typeface="Wingdings" pitchFamily="2" charset="2"/>
              <a:buChar char="ü"/>
            </a:pPr>
            <a:r>
              <a:rPr lang="en-US" sz="3200" smtClean="0">
                <a:ln w="18415" cmpd="sng">
                  <a:solidFill>
                    <a:srgbClr val="FFFFFF"/>
                  </a:solidFill>
                  <a:prstDash val="solid"/>
                </a:ln>
                <a:solidFill>
                  <a:srgbClr val="FFFFFF"/>
                </a:solidFill>
                <a:effectLst>
                  <a:outerShdw blurRad="127000" dist="76200" dir="2700000" algn="tl" rotWithShape="0">
                    <a:prstClr val="black">
                      <a:alpha val="82000"/>
                    </a:prstClr>
                  </a:outerShdw>
                </a:effectLst>
              </a:rPr>
              <a:t>Stretching </a:t>
            </a:r>
            <a:r>
              <a:rPr lang="en-US" sz="3200">
                <a:ln w="18415" cmpd="sng">
                  <a:solidFill>
                    <a:srgbClr val="FFFFFF"/>
                  </a:solidFill>
                  <a:prstDash val="solid"/>
                </a:ln>
                <a:solidFill>
                  <a:srgbClr val="FFFFFF"/>
                </a:solidFill>
                <a:effectLst>
                  <a:outerShdw blurRad="127000" dist="76200" dir="2700000" algn="tl" rotWithShape="0">
                    <a:prstClr val="black">
                      <a:alpha val="82000"/>
                    </a:prstClr>
                  </a:outerShdw>
                </a:effectLst>
              </a:rPr>
              <a:t>your resources by becoming Lean </a:t>
            </a:r>
            <a:endParaRPr lang="en-US" altLang="en-US" sz="3200">
              <a:ln w="18415" cmpd="sng">
                <a:solidFill>
                  <a:srgbClr val="FFFFFF"/>
                </a:solidFill>
                <a:prstDash val="solid"/>
              </a:ln>
              <a:solidFill>
                <a:srgbClr val="FFFFFF"/>
              </a:solidFill>
              <a:effectLst>
                <a:outerShdw blurRad="127000" dist="76200" dir="2700000" algn="tl" rotWithShape="0">
                  <a:prstClr val="black">
                    <a:alpha val="82000"/>
                  </a:prstClr>
                </a:outerShdw>
              </a:effectLst>
              <a:latin typeface="Arial" pitchFamily="34" charset="0"/>
            </a:endParaRPr>
          </a:p>
        </p:txBody>
      </p:sp>
      <p:sp>
        <p:nvSpPr>
          <p:cNvPr id="16385" name="Rectangle 2"/>
          <p:cNvSpPr>
            <a:spLocks noGrp="1" noChangeArrowheads="1"/>
          </p:cNvSpPr>
          <p:nvPr>
            <p:ph type="title"/>
          </p:nvPr>
        </p:nvSpPr>
        <p:spPr>
          <a:xfrm>
            <a:off x="914400" y="434975"/>
            <a:ext cx="10363200" cy="762000"/>
          </a:xfrm>
        </p:spPr>
        <p:txBody>
          <a:bodyPr anchorCtr="1"/>
          <a:lstStyle/>
          <a:p>
            <a:r>
              <a:rPr lang="en-US" altLang="en-US" smtClean="0">
                <a:solidFill>
                  <a:schemeClr val="accent5">
                    <a:lumMod val="40000"/>
                    <a:lumOff val="60000"/>
                  </a:schemeClr>
                </a:solidFill>
                <a:latin typeface="Arial" pitchFamily="34" charset="0"/>
                <a:cs typeface="Arial" pitchFamily="34" charset="0"/>
              </a:rPr>
              <a:t>Outline</a:t>
            </a:r>
          </a:p>
        </p:txBody>
      </p:sp>
      <p:grpSp>
        <p:nvGrpSpPr>
          <p:cNvPr id="5" name="Group 4"/>
          <p:cNvGrpSpPr/>
          <p:nvPr/>
        </p:nvGrpSpPr>
        <p:grpSpPr>
          <a:xfrm>
            <a:off x="3429000" y="320040"/>
            <a:ext cx="1463040" cy="1463040"/>
            <a:chOff x="3429000" y="320040"/>
            <a:chExt cx="1463040" cy="1463040"/>
          </a:xfrm>
          <a:solidFill>
            <a:srgbClr val="0070C0"/>
          </a:solidFill>
        </p:grpSpPr>
        <p:sp>
          <p:nvSpPr>
            <p:cNvPr id="4" name="Rounded Rectangle 3"/>
            <p:cNvSpPr/>
            <p:nvPr/>
          </p:nvSpPr>
          <p:spPr>
            <a:xfrm>
              <a:off x="3429000" y="320040"/>
              <a:ext cx="1463040" cy="1463040"/>
            </a:xfrm>
            <a:prstGeom prst="roundRect">
              <a:avLst>
                <a:gd name="adj" fmla="val 50000"/>
              </a:avLst>
            </a:prstGeom>
            <a:grpFill/>
            <a:ln>
              <a:solidFill>
                <a:srgbClr val="0070C0"/>
              </a:solidFill>
            </a:ln>
            <a:effectLst>
              <a:outerShdw blurRad="127000" dist="76200" dir="2700000" algn="tl" rotWithShape="0">
                <a:prstClr val="black">
                  <a:alpha val="84000"/>
                </a:prstClr>
              </a:outerShdw>
            </a:effectLst>
            <a:scene3d>
              <a:camera prst="orthographicFront"/>
              <a:lightRig rig="threePt" dir="t"/>
            </a:scene3d>
            <a:sp3d prstMaterial="dkEdge">
              <a:bevelT/>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Oval 2"/>
            <p:cNvSpPr/>
            <p:nvPr/>
          </p:nvSpPr>
          <p:spPr>
            <a:xfrm>
              <a:off x="3976640" y="791954"/>
              <a:ext cx="182880" cy="182880"/>
            </a:xfrm>
            <a:prstGeom prst="ellipse">
              <a:avLst/>
            </a:prstGeom>
            <a:grpFill/>
            <a:ln>
              <a:solidFill>
                <a:srgbClr val="0070C0"/>
              </a:solidFill>
            </a:ln>
            <a:scene3d>
              <a:camera prst="orthographicFront"/>
              <a:lightRig rig="threePt" dir="t">
                <a:rot lat="0" lon="0" rev="5400000"/>
              </a:lightRig>
            </a:scene3d>
            <a:sp3d prstMaterial="dkEdge">
              <a:bevelT w="152400" h="4699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158207" y="1145839"/>
              <a:ext cx="182880" cy="182880"/>
            </a:xfrm>
            <a:prstGeom prst="ellipse">
              <a:avLst/>
            </a:prstGeom>
            <a:grpFill/>
            <a:ln>
              <a:solidFill>
                <a:srgbClr val="0070C0"/>
              </a:solidFill>
            </a:ln>
            <a:scene3d>
              <a:camera prst="orthographicFront"/>
              <a:lightRig rig="threePt" dir="t">
                <a:rot lat="0" lon="0" rev="5400000"/>
              </a:lightRig>
            </a:scene3d>
            <a:sp3d prstMaterial="dkEdge">
              <a:bevelT w="152400" h="6985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892719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Intro</a:t>
            </a:r>
            <a:endParaRPr lang="en-US"/>
          </a:p>
        </p:txBody>
      </p:sp>
      <p:sp>
        <p:nvSpPr>
          <p:cNvPr id="3" name="Content Placeholder 2"/>
          <p:cNvSpPr>
            <a:spLocks noGrp="1"/>
          </p:cNvSpPr>
          <p:nvPr>
            <p:ph idx="1"/>
          </p:nvPr>
        </p:nvSpPr>
        <p:spPr/>
        <p:txBody>
          <a:bodyPr>
            <a:normAutofit fontScale="92500"/>
          </a:bodyPr>
          <a:lstStyle/>
          <a:p>
            <a:pPr marL="0" indent="457200" algn="just">
              <a:buNone/>
            </a:pPr>
            <a:r>
              <a:rPr lang="en-US" smtClean="0"/>
              <a:t>You </a:t>
            </a:r>
            <a:r>
              <a:rPr lang="en-US"/>
              <a:t>may think that coming up with good product ideas, developing </a:t>
            </a:r>
            <a:r>
              <a:rPr lang="en-US" smtClean="0"/>
              <a:t>products </a:t>
            </a:r>
            <a:r>
              <a:rPr lang="en-US"/>
              <a:t>that customers want, and getting those products to markets where customers can buy them are the main ingredients you need to bake up an impressive piece of the profit pie. All those ingredients certainly are </a:t>
            </a:r>
            <a:r>
              <a:rPr lang="en-US" smtClean="0"/>
              <a:t>important</a:t>
            </a:r>
            <a:r>
              <a:rPr lang="en-US"/>
              <a:t>, but they aren’t enough. </a:t>
            </a:r>
            <a:endParaRPr lang="en-US" smtClean="0"/>
          </a:p>
          <a:p>
            <a:pPr marL="0" indent="457200" algn="just">
              <a:buNone/>
            </a:pPr>
            <a:r>
              <a:rPr lang="en-US" smtClean="0"/>
              <a:t>Too </a:t>
            </a:r>
            <a:r>
              <a:rPr lang="en-US"/>
              <a:t>many companies fail at the new product development game because they don’t manage their resources well. Product development resources are mostly people, and people provide the needed skills and experience. </a:t>
            </a:r>
            <a:r>
              <a:rPr lang="en-US" smtClean="0"/>
              <a:t>Resources </a:t>
            </a:r>
            <a:r>
              <a:rPr lang="en-US"/>
              <a:t>also include financial outlay — for people, of course, but also for equipment and infrastructure. </a:t>
            </a:r>
            <a:endParaRPr lang="en-US" smtClean="0"/>
          </a:p>
          <a:p>
            <a:pPr marL="0" indent="457200" algn="just">
              <a:buNone/>
            </a:pPr>
            <a:r>
              <a:rPr lang="en-US" smtClean="0"/>
              <a:t>Some </a:t>
            </a:r>
            <a:r>
              <a:rPr lang="en-US"/>
              <a:t>projects require capital outlays — for example, when a new product requires new manufacturing facilities. </a:t>
            </a:r>
          </a:p>
        </p:txBody>
      </p:sp>
    </p:spTree>
    <p:extLst>
      <p:ext uri="{BB962C8B-B14F-4D97-AF65-F5344CB8AC3E}">
        <p14:creationId xmlns:p14="http://schemas.microsoft.com/office/powerpoint/2010/main" val="28655167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a:t/>
            </a:r>
            <a:br>
              <a:rPr lang="en-US"/>
            </a:br>
            <a:r>
              <a:rPr lang="en-US">
                <a:cs typeface="B Fantezy" pitchFamily="2" charset="-78"/>
              </a:rPr>
              <a:t>Is Your Company a Well-Oiled Machine or a Herd of Cats? </a:t>
            </a:r>
          </a:p>
        </p:txBody>
      </p:sp>
    </p:spTree>
    <p:extLst>
      <p:ext uri="{BB962C8B-B14F-4D97-AF65-F5344CB8AC3E}">
        <p14:creationId xmlns:p14="http://schemas.microsoft.com/office/powerpoint/2010/main" val="42188109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Like A Well-oiled Machine</a:t>
            </a:r>
            <a:endParaRPr lang="en-US"/>
          </a:p>
        </p:txBody>
      </p:sp>
      <p:sp>
        <p:nvSpPr>
          <p:cNvPr id="3" name="Content Placeholder 2"/>
          <p:cNvSpPr>
            <a:spLocks noGrp="1"/>
          </p:cNvSpPr>
          <p:nvPr>
            <p:ph idx="1"/>
          </p:nvPr>
        </p:nvSpPr>
        <p:spPr/>
        <p:txBody>
          <a:bodyPr/>
          <a:lstStyle/>
          <a:p>
            <a:r>
              <a:rPr lang="en-US" smtClean="0"/>
              <a:t>The </a:t>
            </a:r>
            <a:r>
              <a:rPr lang="en-US"/>
              <a:t>companies that have the most new product development (NPD) success set themselves up to produce new products </a:t>
            </a:r>
            <a:r>
              <a:rPr lang="en-US" b="1">
                <a:solidFill>
                  <a:srgbClr val="00FF00"/>
                </a:solidFill>
              </a:rPr>
              <a:t>like a well-oiled machine</a:t>
            </a:r>
            <a:r>
              <a:rPr lang="en-US" smtClean="0"/>
              <a:t>.</a:t>
            </a:r>
          </a:p>
          <a:p>
            <a:r>
              <a:rPr lang="en-US" smtClean="0"/>
              <a:t>Like </a:t>
            </a:r>
            <a:r>
              <a:rPr lang="en-US"/>
              <a:t>a machine, all the parts of the process work together to produce the desired result. </a:t>
            </a:r>
            <a:endParaRPr lang="en-US" smtClean="0"/>
          </a:p>
          <a:p>
            <a:r>
              <a:rPr lang="en-US" smtClean="0"/>
              <a:t>These </a:t>
            </a:r>
            <a:r>
              <a:rPr lang="en-US"/>
              <a:t>companies have the following characteristics:</a:t>
            </a:r>
          </a:p>
        </p:txBody>
      </p:sp>
    </p:spTree>
    <p:extLst>
      <p:ext uri="{BB962C8B-B14F-4D97-AF65-F5344CB8AC3E}">
        <p14:creationId xmlns:p14="http://schemas.microsoft.com/office/powerpoint/2010/main" val="348868902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These companies have the following characteristics</a:t>
            </a:r>
            <a:r>
              <a:rPr lang="en-US" smtClean="0"/>
              <a:t>:</a:t>
            </a:r>
            <a:endParaRPr lang="en-US"/>
          </a:p>
        </p:txBody>
      </p:sp>
      <p:sp>
        <p:nvSpPr>
          <p:cNvPr id="3" name="Content Placeholder 2"/>
          <p:cNvSpPr>
            <a:spLocks noGrp="1"/>
          </p:cNvSpPr>
          <p:nvPr>
            <p:ph idx="1"/>
          </p:nvPr>
        </p:nvSpPr>
        <p:spPr/>
        <p:txBody>
          <a:bodyPr>
            <a:normAutofit/>
          </a:bodyPr>
          <a:lstStyle/>
          <a:p>
            <a:pPr algn="just">
              <a:buFont typeface="+mj-lt"/>
              <a:buAutoNum type="arabicPeriod"/>
            </a:pPr>
            <a:r>
              <a:rPr lang="en-US" smtClean="0"/>
              <a:t>They </a:t>
            </a:r>
            <a:r>
              <a:rPr lang="en-US"/>
              <a:t>understand their new product goals, and they make sure that all their new product projects, taken together, can achieve those goals. (See Chapters 3 and 8 for more on setting new product goals.)  </a:t>
            </a:r>
            <a:endParaRPr lang="en-US" smtClean="0"/>
          </a:p>
          <a:p>
            <a:pPr algn="just">
              <a:buFont typeface="+mj-lt"/>
              <a:buAutoNum type="arabicPeriod"/>
            </a:pPr>
            <a:r>
              <a:rPr lang="en-US" smtClean="0"/>
              <a:t>They </a:t>
            </a:r>
            <a:r>
              <a:rPr lang="en-US"/>
              <a:t>know what resources they need and can tell you what resources they have.  </a:t>
            </a:r>
            <a:endParaRPr lang="en-US" smtClean="0"/>
          </a:p>
          <a:p>
            <a:pPr algn="just">
              <a:buFont typeface="+mj-lt"/>
              <a:buAutoNum type="arabicPeriod"/>
            </a:pPr>
            <a:r>
              <a:rPr lang="en-US" smtClean="0"/>
              <a:t>They </a:t>
            </a:r>
            <a:r>
              <a:rPr lang="en-US"/>
              <a:t>have plans in place to develop or acquire resources they need but don’t have. In Chapter 7, you can find out how companies plan to develop technology resources; in Chapters 8 and 16, you can read about partnering to acquire needed resources.  </a:t>
            </a:r>
            <a:endParaRPr lang="en-US" smtClean="0"/>
          </a:p>
        </p:txBody>
      </p:sp>
    </p:spTree>
    <p:extLst>
      <p:ext uri="{BB962C8B-B14F-4D97-AF65-F5344CB8AC3E}">
        <p14:creationId xmlns:p14="http://schemas.microsoft.com/office/powerpoint/2010/main" val="36303165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3"/>
                                        </p:tgtEl>
                                      </p:cBhvr>
                                    </p:animEffect>
                                    <p:anim calcmode="lin" valueType="num">
                                      <p:cBhvr>
                                        <p:cTn id="7" dur="1000"/>
                                        <p:tgtEl>
                                          <p:spTgt spid="3"/>
                                        </p:tgtEl>
                                        <p:attrNameLst>
                                          <p:attrName>ppt_x</p:attrName>
                                        </p:attrNameLst>
                                      </p:cBhvr>
                                      <p:tavLst>
                                        <p:tav tm="0">
                                          <p:val>
                                            <p:strVal val="ppt_x"/>
                                          </p:val>
                                        </p:tav>
                                        <p:tav tm="100000">
                                          <p:val>
                                            <p:strVal val="ppt_x"/>
                                          </p:val>
                                        </p:tav>
                                      </p:tavLst>
                                    </p:anim>
                                    <p:anim calcmode="lin" valueType="num">
                                      <p:cBhvr>
                                        <p:cTn id="8" dur="1000"/>
                                        <p:tgtEl>
                                          <p:spTgt spid="3"/>
                                        </p:tgtEl>
                                        <p:attrNameLst>
                                          <p:attrName>ppt_y</p:attrName>
                                        </p:attrNameLst>
                                      </p:cBhvr>
                                      <p:tavLst>
                                        <p:tav tm="0">
                                          <p:val>
                                            <p:strVal val="ppt_y"/>
                                          </p:val>
                                        </p:tav>
                                        <p:tav tm="100000">
                                          <p:val>
                                            <p:strVal val="ppt_y-.1"/>
                                          </p:val>
                                        </p:tav>
                                      </p:tavLst>
                                    </p:anim>
                                    <p:set>
                                      <p:cBhvr>
                                        <p:cTn id="9"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These companies have the following characteristics</a:t>
            </a:r>
            <a:r>
              <a:rPr lang="en-US" smtClean="0"/>
              <a:t>:</a:t>
            </a:r>
            <a:endParaRPr lang="en-US"/>
          </a:p>
        </p:txBody>
      </p:sp>
      <p:sp>
        <p:nvSpPr>
          <p:cNvPr id="3" name="Content Placeholder 2"/>
          <p:cNvSpPr>
            <a:spLocks noGrp="1"/>
          </p:cNvSpPr>
          <p:nvPr>
            <p:ph idx="1"/>
          </p:nvPr>
        </p:nvSpPr>
        <p:spPr/>
        <p:txBody>
          <a:bodyPr>
            <a:normAutofit/>
          </a:bodyPr>
          <a:lstStyle/>
          <a:p>
            <a:pPr algn="just">
              <a:buFont typeface="+mj-lt"/>
              <a:buAutoNum type="arabicPeriod" startAt="4"/>
            </a:pPr>
            <a:r>
              <a:rPr lang="en-US" smtClean="0"/>
              <a:t>They </a:t>
            </a:r>
            <a:r>
              <a:rPr lang="en-US"/>
              <a:t>look for synergies among projects, sometimes building technology or product platforms (see Chapter 3) that will produce many individual products.  </a:t>
            </a:r>
            <a:endParaRPr lang="en-US" smtClean="0"/>
          </a:p>
          <a:p>
            <a:pPr algn="just">
              <a:buFont typeface="+mj-lt"/>
              <a:buAutoNum type="arabicPeriod" startAt="4"/>
            </a:pPr>
            <a:r>
              <a:rPr lang="en-US" smtClean="0"/>
              <a:t>They </a:t>
            </a:r>
            <a:r>
              <a:rPr lang="en-US"/>
              <a:t>try to optimize the output of their product development pipelines instead of sacrificing speed and efficiency to gain short-term advantages.  </a:t>
            </a:r>
            <a:endParaRPr lang="en-US" smtClean="0"/>
          </a:p>
          <a:p>
            <a:pPr algn="just">
              <a:buFont typeface="+mj-lt"/>
              <a:buAutoNum type="arabicPeriod" startAt="4"/>
            </a:pPr>
            <a:r>
              <a:rPr lang="en-US" smtClean="0"/>
              <a:t>They </a:t>
            </a:r>
            <a:r>
              <a:rPr lang="en-US"/>
              <a:t>select methods to shorten NPD cycle time with great care, knowing that shortcuts can lead to disaster; however, they use every trick in the book to get as much from their pipelines as they can (see the final sec- tion of this chapter for cycle-shortening tips).</a:t>
            </a:r>
          </a:p>
        </p:txBody>
      </p:sp>
    </p:spTree>
    <p:extLst>
      <p:ext uri="{BB962C8B-B14F-4D97-AF65-F5344CB8AC3E}">
        <p14:creationId xmlns:p14="http://schemas.microsoft.com/office/powerpoint/2010/main" val="39501794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Questions</a:t>
            </a:r>
            <a:endParaRPr lang="en-US"/>
          </a:p>
        </p:txBody>
      </p:sp>
      <p:sp>
        <p:nvSpPr>
          <p:cNvPr id="3" name="Content Placeholder 2"/>
          <p:cNvSpPr>
            <a:spLocks noGrp="1"/>
          </p:cNvSpPr>
          <p:nvPr>
            <p:ph idx="1"/>
          </p:nvPr>
        </p:nvSpPr>
        <p:spPr/>
        <p:txBody>
          <a:bodyPr>
            <a:noAutofit/>
          </a:bodyPr>
          <a:lstStyle/>
          <a:p>
            <a:pPr marL="457200" indent="-457200">
              <a:buFont typeface="+mj-lt"/>
              <a:buAutoNum type="arabicPeriod"/>
            </a:pPr>
            <a:r>
              <a:rPr lang="en-US" sz="1600" smtClean="0"/>
              <a:t>Our </a:t>
            </a:r>
            <a:r>
              <a:rPr lang="en-US" sz="1600"/>
              <a:t>engineers and new product developers work on between 1.5 and 2.0 projects at a time. </a:t>
            </a:r>
            <a:endParaRPr lang="en-US" sz="1600" smtClean="0"/>
          </a:p>
          <a:p>
            <a:pPr marL="457200" indent="-457200">
              <a:buFont typeface="+mj-lt"/>
              <a:buAutoNum type="arabicPeriod"/>
            </a:pPr>
            <a:r>
              <a:rPr lang="en-US" sz="1600" smtClean="0"/>
              <a:t>Most </a:t>
            </a:r>
            <a:r>
              <a:rPr lang="en-US" sz="1600"/>
              <a:t>of our projects don’t change significantly between Concept Review and commercialization (see Chapter 9). If a change does occur, it happens for a good, and documented, reason (for example, because the market changes or a competitor comes out with a better product). </a:t>
            </a:r>
            <a:endParaRPr lang="en-US" sz="1600" smtClean="0"/>
          </a:p>
          <a:p>
            <a:pPr marL="457200" indent="-457200">
              <a:buFont typeface="+mj-lt"/>
              <a:buAutoNum type="arabicPeriod"/>
            </a:pPr>
            <a:r>
              <a:rPr lang="en-US" sz="1600" smtClean="0"/>
              <a:t>We </a:t>
            </a:r>
            <a:r>
              <a:rPr lang="en-US" sz="1600"/>
              <a:t>change or stop projects that aren’t meeting business goals. 212 Part III: Navigating the River of Product Development </a:t>
            </a:r>
          </a:p>
          <a:p>
            <a:pPr marL="457200" indent="-457200">
              <a:buFont typeface="+mj-lt"/>
              <a:buAutoNum type="arabicPeriod"/>
            </a:pPr>
            <a:r>
              <a:rPr lang="en-US" sz="1600" smtClean="0"/>
              <a:t>We </a:t>
            </a:r>
            <a:r>
              <a:rPr lang="en-US" sz="1600"/>
              <a:t>can see a clear connection between our resourced technology pro- jects (see Chapter 7) and product development projects. </a:t>
            </a:r>
            <a:endParaRPr lang="en-US" sz="1600" smtClean="0"/>
          </a:p>
          <a:p>
            <a:pPr marL="457200" indent="-457200">
              <a:buFont typeface="+mj-lt"/>
              <a:buAutoNum type="arabicPeriod"/>
            </a:pPr>
            <a:r>
              <a:rPr lang="en-US" sz="1600" smtClean="0"/>
              <a:t>Every </a:t>
            </a:r>
            <a:r>
              <a:rPr lang="en-US" sz="1600"/>
              <a:t>project has a well-defined place in our product portfolio (see the following section). </a:t>
            </a:r>
            <a:endParaRPr lang="en-US" sz="1600" smtClean="0"/>
          </a:p>
          <a:p>
            <a:pPr marL="457200" indent="-457200">
              <a:buFont typeface="+mj-lt"/>
              <a:buAutoNum type="arabicPeriod"/>
            </a:pPr>
            <a:r>
              <a:rPr lang="en-US" sz="1600" smtClean="0"/>
              <a:t>The </a:t>
            </a:r>
            <a:r>
              <a:rPr lang="en-US" sz="1600"/>
              <a:t>strategic criteria for making decisions about what we should include in our new product portfolio are clear and well understood (see Chapter 3). </a:t>
            </a:r>
            <a:endParaRPr lang="en-US" sz="1600" smtClean="0"/>
          </a:p>
          <a:p>
            <a:pPr marL="457200" indent="-457200">
              <a:buFont typeface="+mj-lt"/>
              <a:buAutoNum type="arabicPeriod"/>
            </a:pPr>
            <a:r>
              <a:rPr lang="en-US" sz="1600" smtClean="0"/>
              <a:t>We </a:t>
            </a:r>
            <a:r>
              <a:rPr lang="en-US" sz="1600"/>
              <a:t>know what resources we need for NPD, now and in the future, and we have a plan to obtain those resources. </a:t>
            </a:r>
            <a:endParaRPr lang="en-US" sz="1600" smtClean="0"/>
          </a:p>
          <a:p>
            <a:pPr marL="457200" indent="-457200">
              <a:buFont typeface="+mj-lt"/>
              <a:buAutoNum type="arabicPeriod"/>
            </a:pPr>
            <a:r>
              <a:rPr lang="en-US" sz="1600" smtClean="0"/>
              <a:t>We </a:t>
            </a:r>
            <a:r>
              <a:rPr lang="en-US" sz="1600"/>
              <a:t>use outsourcing, acquisition, partnering, and other means</a:t>
            </a:r>
          </a:p>
        </p:txBody>
      </p:sp>
    </p:spTree>
    <p:extLst>
      <p:ext uri="{BB962C8B-B14F-4D97-AF65-F5344CB8AC3E}">
        <p14:creationId xmlns:p14="http://schemas.microsoft.com/office/powerpoint/2010/main" val="223735775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4000">
                <a:latin typeface="+mn-lt"/>
              </a:rPr>
              <a:t/>
            </a:r>
            <a:br>
              <a:rPr lang="en-US" sz="4000">
                <a:latin typeface="+mn-lt"/>
              </a:rPr>
            </a:br>
            <a:r>
              <a:rPr lang="en-US" sz="4000" smtClean="0">
                <a:latin typeface="+mn-lt"/>
                <a:cs typeface="B Fantezy" pitchFamily="2" charset="-78"/>
              </a:rPr>
              <a:t>Filling </a:t>
            </a:r>
            <a:r>
              <a:rPr lang="en-US" sz="4000">
                <a:latin typeface="+mn-lt"/>
                <a:cs typeface="B Fantezy" pitchFamily="2" charset="-78"/>
              </a:rPr>
              <a:t>and Balancing Your NPD </a:t>
            </a:r>
            <a:r>
              <a:rPr lang="en-US" sz="4000" smtClean="0">
                <a:latin typeface="+mn-lt"/>
                <a:cs typeface="B Fantezy" pitchFamily="2" charset="-78"/>
              </a:rPr>
              <a:t>Portfolio</a:t>
            </a:r>
            <a:endParaRPr lang="en-US" sz="4000">
              <a:latin typeface="+mn-lt"/>
              <a:cs typeface="B Fantezy" pitchFamily="2" charset="-78"/>
            </a:endParaRPr>
          </a:p>
        </p:txBody>
      </p:sp>
    </p:spTree>
    <p:extLst>
      <p:ext uri="{BB962C8B-B14F-4D97-AF65-F5344CB8AC3E}">
        <p14:creationId xmlns:p14="http://schemas.microsoft.com/office/powerpoint/2010/main" val="29429905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a:latin typeface="Arcon" pitchFamily="50" charset="0"/>
                <a:cs typeface="B Fantezy" pitchFamily="2" charset="-78"/>
              </a:rPr>
              <a:t>Filling and Balancing Your NPD Portfolio</a:t>
            </a:r>
            <a:endParaRPr lang="en-US"/>
          </a:p>
        </p:txBody>
      </p:sp>
      <p:sp>
        <p:nvSpPr>
          <p:cNvPr id="3" name="Content Placeholder 2"/>
          <p:cNvSpPr>
            <a:spLocks noGrp="1"/>
          </p:cNvSpPr>
          <p:nvPr>
            <p:ph idx="1"/>
          </p:nvPr>
        </p:nvSpPr>
        <p:spPr/>
        <p:txBody>
          <a:bodyPr/>
          <a:lstStyle/>
          <a:p>
            <a:pPr algn="just"/>
            <a:r>
              <a:rPr lang="en-US" smtClean="0"/>
              <a:t>In </a:t>
            </a:r>
            <a:r>
              <a:rPr lang="en-US"/>
              <a:t>the good old days, the resources needed for product innovation seemed less constrained. For example, Edwin Land at Polaroid used to commission several projects to work on the same idea to see which would come out on top. </a:t>
            </a:r>
            <a:endParaRPr lang="en-US" smtClean="0"/>
          </a:p>
          <a:p>
            <a:pPr algn="just"/>
            <a:r>
              <a:rPr lang="en-US" smtClean="0"/>
              <a:t>Companies </a:t>
            </a:r>
            <a:r>
              <a:rPr lang="en-US"/>
              <a:t>like 3M and GE used to have huge internal budgets for R&amp;D. Today, every company is resource-constrained. Businesses must try to make the most of every dollar spent on innovation and product development. What this means is that every company needs to make tough choices about what projects to fund and what to dump, shelve, or sell</a:t>
            </a:r>
          </a:p>
        </p:txBody>
      </p:sp>
    </p:spTree>
    <p:extLst>
      <p:ext uri="{BB962C8B-B14F-4D97-AF65-F5344CB8AC3E}">
        <p14:creationId xmlns:p14="http://schemas.microsoft.com/office/powerpoint/2010/main" val="29423770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b="0" smtClean="0">
                <a:latin typeface="Arcon" pitchFamily="50" charset="0"/>
              </a:rPr>
              <a:t>Focusing </a:t>
            </a:r>
            <a:r>
              <a:rPr lang="en-US" b="0">
                <a:latin typeface="Arcon" pitchFamily="50" charset="0"/>
              </a:rPr>
              <a:t>your portfolio with disciplined portfolio management processes</a:t>
            </a:r>
            <a:endParaRPr lang="en-US">
              <a:latin typeface="Arcon" pitchFamily="50" charset="0"/>
              <a:cs typeface="B Fantezy" pitchFamily="2" charset="-78"/>
            </a:endParaRPr>
          </a:p>
        </p:txBody>
      </p:sp>
    </p:spTree>
    <p:extLst>
      <p:ext uri="{BB962C8B-B14F-4D97-AF65-F5344CB8AC3E}">
        <p14:creationId xmlns:p14="http://schemas.microsoft.com/office/powerpoint/2010/main" val="21220788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Intro</a:t>
            </a:r>
            <a:endParaRPr lang="en-US"/>
          </a:p>
        </p:txBody>
      </p:sp>
      <p:sp>
        <p:nvSpPr>
          <p:cNvPr id="4" name="Content Placeholder 3"/>
          <p:cNvSpPr>
            <a:spLocks noGrp="1"/>
          </p:cNvSpPr>
          <p:nvPr>
            <p:ph idx="1"/>
          </p:nvPr>
        </p:nvSpPr>
        <p:spPr/>
        <p:txBody>
          <a:bodyPr>
            <a:normAutofit fontScale="92500"/>
          </a:bodyPr>
          <a:lstStyle/>
          <a:p>
            <a:r>
              <a:rPr lang="en-US" smtClean="0"/>
              <a:t>Your </a:t>
            </a:r>
            <a:r>
              <a:rPr lang="en-US"/>
              <a:t>organization needs to have many new product options to choose from if you want to be a successful new product developer. </a:t>
            </a:r>
            <a:endParaRPr lang="en-US" smtClean="0"/>
          </a:p>
          <a:p>
            <a:r>
              <a:rPr lang="en-US" smtClean="0"/>
              <a:t>If </a:t>
            </a:r>
            <a:r>
              <a:rPr lang="en-US"/>
              <a:t>you don’t have more ideas for projects than you can resource, you’re putting yourself in the guaranteed-to-fail situation of sticking whatever projects you have hanging around into your NPD pipeline. </a:t>
            </a:r>
            <a:endParaRPr lang="en-US" smtClean="0"/>
          </a:p>
          <a:p>
            <a:r>
              <a:rPr lang="en-US" smtClean="0"/>
              <a:t>Have </a:t>
            </a:r>
            <a:r>
              <a:rPr lang="en-US"/>
              <a:t>you ever been in a brainstorming ses- sion where desperate people are saying things like the following: “Maybe we could dye it red and sell it at Christmas!” “Maybe we could turn our sippy cup into a device for the medical market?” </a:t>
            </a:r>
            <a:endParaRPr lang="en-US" smtClean="0"/>
          </a:p>
          <a:p>
            <a:r>
              <a:rPr lang="en-US" smtClean="0"/>
              <a:t>These </a:t>
            </a:r>
            <a:r>
              <a:rPr lang="en-US"/>
              <a:t>kinds of ideas are the NPD equivalent of “Let’s run it up the flagpole.”</a:t>
            </a:r>
          </a:p>
        </p:txBody>
      </p:sp>
    </p:spTree>
    <p:extLst>
      <p:ext uri="{BB962C8B-B14F-4D97-AF65-F5344CB8AC3E}">
        <p14:creationId xmlns:p14="http://schemas.microsoft.com/office/powerpoint/2010/main" val="188153940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457200"/>
            <a:ext cx="11201400" cy="5943601"/>
          </a:xfrm>
        </p:spPr>
        <p:txBody>
          <a:bodyPr>
            <a:noAutofit/>
          </a:bodyPr>
          <a:lstStyle/>
          <a:p>
            <a:pPr marL="0" indent="0">
              <a:buNone/>
            </a:pPr>
            <a:r>
              <a:rPr lang="en-US" sz="1600" smtClean="0"/>
              <a:t>Here </a:t>
            </a:r>
            <a:r>
              <a:rPr lang="en-US" sz="1600"/>
              <a:t>are some of the areas of your NPD portfolio you should discuss with the portfolio implementation team</a:t>
            </a:r>
            <a:r>
              <a:rPr lang="en-US" sz="1600" smtClean="0"/>
              <a:t>:</a:t>
            </a:r>
          </a:p>
          <a:p>
            <a:pPr lvl="0"/>
            <a:r>
              <a:rPr lang="en-US" sz="1600" b="1">
                <a:effectLst/>
              </a:rPr>
              <a:t>What criteria are important for making decisions about what you’ll include in your product portfolio? </a:t>
            </a:r>
            <a:r>
              <a:rPr lang="en-US" sz="1600">
                <a:effectLst/>
              </a:rPr>
              <a:t>Portfolio criteria usually include financial, strategic, and balance targets (see the following section). </a:t>
            </a:r>
          </a:p>
          <a:p>
            <a:pPr lvl="0"/>
            <a:r>
              <a:rPr lang="en-US" sz="1600" b="1">
                <a:effectLst/>
              </a:rPr>
              <a:t>Who will make the decisions about what goes in? </a:t>
            </a:r>
            <a:r>
              <a:rPr lang="en-US" sz="1600">
                <a:effectLst/>
              </a:rPr>
              <a:t>What level of man-agement is appropriate? For example, will you make decisions at the business unit or the corporate level?</a:t>
            </a:r>
          </a:p>
          <a:p>
            <a:pPr lvl="0"/>
            <a:r>
              <a:rPr lang="en-US" sz="1600" b="1">
                <a:effectLst/>
              </a:rPr>
              <a:t>What’s the right calendar for portfolio review and decision making? </a:t>
            </a:r>
            <a:r>
              <a:rPr lang="en-US" sz="1600">
                <a:effectLst/>
              </a:rPr>
              <a:t>How often will you review the portfolio? How will your portfolio deci- sions be tied to your strategic and budget calendars? The portfolio review calendar sets the timing for “regular” reviews. Your company also must track the portfolio in real time and call reviews if you notice any significant changes in, for example, the market or technology. </a:t>
            </a:r>
          </a:p>
          <a:p>
            <a:pPr lvl="0"/>
            <a:r>
              <a:rPr lang="en-US" sz="1600" b="1">
                <a:effectLst/>
              </a:rPr>
              <a:t>How will you link portfolio decisions to decisions about resourcing projects in the pipeline? </a:t>
            </a:r>
            <a:r>
              <a:rPr lang="en-US" sz="1600">
                <a:effectLst/>
              </a:rPr>
              <a:t>It isn’t enough to decide what collection of pro- jects will deliver on your company’s goals. The portfolio decision makers have to know what resources they have so that they can resource the projects they select. And they have to monitor the use of resources as the projects move through the pipeline. </a:t>
            </a:r>
          </a:p>
          <a:p>
            <a:pPr lvl="0"/>
            <a:r>
              <a:rPr lang="en-US" sz="1600" b="1">
                <a:effectLst/>
              </a:rPr>
              <a:t>How will you get the data you need for making portfolio decisions? </a:t>
            </a:r>
            <a:r>
              <a:rPr lang="en-US" sz="1600">
                <a:effectLst/>
              </a:rPr>
              <a:t>What form will the data be in? How detailed does it need to be? The information you gather about your customers (see Chapter 4), about technology (see Chapter 7), and about markets and competitors (see Chapter 3) will be important in making portfolio decisions. </a:t>
            </a:r>
          </a:p>
          <a:p>
            <a:pPr lvl="0"/>
            <a:r>
              <a:rPr lang="en-US" sz="1600" b="1">
                <a:effectLst/>
              </a:rPr>
              <a:t>What tools can you use for gathering and organizing the data? </a:t>
            </a:r>
            <a:r>
              <a:rPr lang="en-US" sz="1600">
                <a:effectLst/>
              </a:rPr>
              <a:t>How can you support portfolio decision-making? How can you streamline the collection of data? (In Chapters 3, 4, and 7, you can read about</a:t>
            </a:r>
          </a:p>
          <a:p>
            <a:endParaRPr lang="en-US" sz="1600"/>
          </a:p>
        </p:txBody>
      </p:sp>
    </p:spTree>
    <p:extLst>
      <p:ext uri="{BB962C8B-B14F-4D97-AF65-F5344CB8AC3E}">
        <p14:creationId xmlns:p14="http://schemas.microsoft.com/office/powerpoint/2010/main" val="298609376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b="0"/>
              <a:t/>
            </a:r>
            <a:br>
              <a:rPr lang="en-US" b="0"/>
            </a:br>
            <a:r>
              <a:rPr lang="en-US" b="0"/>
              <a:t>Using different criteria to shape your portfolio </a:t>
            </a:r>
            <a:endParaRPr lang="en-US">
              <a:latin typeface="Arcon" pitchFamily="50" charset="0"/>
              <a:cs typeface="B Fantezy" pitchFamily="2" charset="-78"/>
            </a:endParaRPr>
          </a:p>
        </p:txBody>
      </p:sp>
    </p:spTree>
    <p:extLst>
      <p:ext uri="{BB962C8B-B14F-4D97-AF65-F5344CB8AC3E}">
        <p14:creationId xmlns:p14="http://schemas.microsoft.com/office/powerpoint/2010/main" val="31607209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Intro</a:t>
            </a:r>
            <a:endParaRPr lang="en-US"/>
          </a:p>
        </p:txBody>
      </p:sp>
      <p:sp>
        <p:nvSpPr>
          <p:cNvPr id="4" name="Content Placeholder 3"/>
          <p:cNvSpPr>
            <a:spLocks noGrp="1"/>
          </p:cNvSpPr>
          <p:nvPr>
            <p:ph idx="1"/>
          </p:nvPr>
        </p:nvSpPr>
        <p:spPr>
          <a:xfrm>
            <a:off x="1141414" y="1981201"/>
            <a:ext cx="10593386" cy="4419600"/>
          </a:xfrm>
        </p:spPr>
        <p:txBody>
          <a:bodyPr>
            <a:normAutofit/>
          </a:bodyPr>
          <a:lstStyle/>
          <a:p>
            <a:pPr marL="0" indent="457200" algn="just">
              <a:buNone/>
            </a:pPr>
            <a:r>
              <a:rPr lang="en-US" sz="3200" smtClean="0"/>
              <a:t>Companies </a:t>
            </a:r>
            <a:r>
              <a:rPr lang="en-US" sz="3200"/>
              <a:t>use a variety of tools and approaches to shape and manage their product portfolios. The key to successful portfolio management is under- standing how these different approaches work and finding the best fit for your company. In the following sections, we outline the approaches available to your organization. </a:t>
            </a:r>
          </a:p>
        </p:txBody>
      </p:sp>
    </p:spTree>
    <p:extLst>
      <p:ext uri="{BB962C8B-B14F-4D97-AF65-F5344CB8AC3E}">
        <p14:creationId xmlns:p14="http://schemas.microsoft.com/office/powerpoint/2010/main" val="229000351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Mixing and Matching the Tools</a:t>
            </a:r>
            <a:endParaRPr lang="en-US"/>
          </a:p>
        </p:txBody>
      </p:sp>
      <p:sp>
        <p:nvSpPr>
          <p:cNvPr id="4" name="Content Placeholder 3"/>
          <p:cNvSpPr>
            <a:spLocks noGrp="1"/>
          </p:cNvSpPr>
          <p:nvPr>
            <p:ph idx="1"/>
          </p:nvPr>
        </p:nvSpPr>
        <p:spPr/>
        <p:txBody>
          <a:bodyPr/>
          <a:lstStyle/>
          <a:p>
            <a:pPr marL="0" indent="0">
              <a:buNone/>
            </a:pPr>
            <a:r>
              <a:rPr lang="en-US" smtClean="0"/>
              <a:t>The </a:t>
            </a:r>
            <a:r>
              <a:rPr lang="en-US"/>
              <a:t>most successful new product developers don’t settle for just one approach; they use a hybrid approach, mixing and matching the tools we describe in this section. </a:t>
            </a:r>
          </a:p>
          <a:p>
            <a:pPr>
              <a:buFont typeface="Wingdings" pitchFamily="2" charset="2"/>
              <a:buChar char="q"/>
            </a:pPr>
            <a:r>
              <a:rPr lang="en-US" smtClean="0"/>
              <a:t>Financial </a:t>
            </a:r>
            <a:r>
              <a:rPr lang="en-US"/>
              <a:t>targets </a:t>
            </a:r>
            <a:endParaRPr lang="en-US" smtClean="0"/>
          </a:p>
          <a:p>
            <a:pPr>
              <a:buFont typeface="Wingdings" pitchFamily="2" charset="2"/>
              <a:buChar char="q"/>
            </a:pPr>
            <a:r>
              <a:rPr lang="en-US" smtClean="0"/>
              <a:t>Balance </a:t>
            </a:r>
            <a:r>
              <a:rPr lang="en-US"/>
              <a:t>of product types </a:t>
            </a:r>
          </a:p>
          <a:p>
            <a:pPr lvl="1"/>
            <a:r>
              <a:rPr lang="en-US" smtClean="0"/>
              <a:t>Balancing </a:t>
            </a:r>
            <a:r>
              <a:rPr lang="en-US"/>
              <a:t>risk and reward </a:t>
            </a:r>
            <a:endParaRPr lang="en-US" smtClean="0"/>
          </a:p>
          <a:p>
            <a:pPr>
              <a:buFont typeface="Wingdings" pitchFamily="2" charset="2"/>
              <a:buChar char="q"/>
            </a:pPr>
            <a:r>
              <a:rPr lang="en-US"/>
              <a:t>Strategic buckets </a:t>
            </a:r>
          </a:p>
          <a:p>
            <a:pPr lvl="1"/>
            <a:endParaRPr lang="en-US" smtClean="0"/>
          </a:p>
          <a:p>
            <a:pPr lvl="1"/>
            <a:endParaRPr lang="en-US"/>
          </a:p>
        </p:txBody>
      </p:sp>
    </p:spTree>
    <p:extLst>
      <p:ext uri="{BB962C8B-B14F-4D97-AF65-F5344CB8AC3E}">
        <p14:creationId xmlns:p14="http://schemas.microsoft.com/office/powerpoint/2010/main" val="9121451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8450" y="152399"/>
            <a:ext cx="6515100" cy="606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64075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3308581"/>
            <a:ext cx="10056813" cy="1468800"/>
          </a:xfrm>
        </p:spPr>
        <p:txBody>
          <a:bodyPr>
            <a:noAutofit/>
          </a:bodyPr>
          <a:lstStyle/>
          <a:p>
            <a:r>
              <a:rPr lang="en-US" sz="4000"/>
              <a:t/>
            </a:r>
            <a:br>
              <a:rPr lang="en-US" sz="4000"/>
            </a:br>
            <a:r>
              <a:rPr lang="en-US"/>
              <a:t/>
            </a:r>
            <a:br>
              <a:rPr lang="en-US"/>
            </a:br>
            <a:r>
              <a:rPr lang="en-US"/>
              <a:t>Resourcing New Product Projects in the Development Pipeline </a:t>
            </a:r>
            <a:endParaRPr lang="en-US" sz="4000">
              <a:latin typeface="Arcon" pitchFamily="50" charset="0"/>
              <a:cs typeface="B Fantezy" pitchFamily="2" charset="-78"/>
            </a:endParaRPr>
          </a:p>
        </p:txBody>
      </p:sp>
    </p:spTree>
    <p:extLst>
      <p:ext uri="{BB962C8B-B14F-4D97-AF65-F5344CB8AC3E}">
        <p14:creationId xmlns:p14="http://schemas.microsoft.com/office/powerpoint/2010/main" val="19575929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Intro</a:t>
            </a:r>
            <a:endParaRPr lang="en-US"/>
          </a:p>
        </p:txBody>
      </p:sp>
      <p:sp>
        <p:nvSpPr>
          <p:cNvPr id="3" name="Content Placeholder 2"/>
          <p:cNvSpPr>
            <a:spLocks noGrp="1"/>
          </p:cNvSpPr>
          <p:nvPr>
            <p:ph idx="1"/>
          </p:nvPr>
        </p:nvSpPr>
        <p:spPr/>
        <p:txBody>
          <a:bodyPr>
            <a:normAutofit/>
          </a:bodyPr>
          <a:lstStyle/>
          <a:p>
            <a:pPr marL="0" indent="630238" algn="just">
              <a:buNone/>
            </a:pPr>
            <a:r>
              <a:rPr lang="en-US" smtClean="0"/>
              <a:t>A </a:t>
            </a:r>
            <a:r>
              <a:rPr lang="en-US"/>
              <a:t>product portfolio represents the combination of projects a company’s </a:t>
            </a:r>
            <a:r>
              <a:rPr lang="en-US" smtClean="0"/>
              <a:t>management </a:t>
            </a:r>
            <a:r>
              <a:rPr lang="en-US"/>
              <a:t>wants to see developed in order to meet the organization’s strategic objectives (see Chapter 3). The projects in the portfolio go into the company’s development pipeline, which is where the rubber meets the road. However, too many companies separate portfolio management from pipeline </a:t>
            </a:r>
            <a:r>
              <a:rPr lang="en-US" smtClean="0"/>
              <a:t>management</a:t>
            </a:r>
            <a:r>
              <a:rPr lang="en-US"/>
              <a:t>. In these companies, executives and senior managers make the “strategic” decisions and leave others to make the “tactical” ones. The result is often that the actual work being done does not accomplish the strategic goals. </a:t>
            </a:r>
          </a:p>
        </p:txBody>
      </p:sp>
    </p:spTree>
    <p:extLst>
      <p:ext uri="{BB962C8B-B14F-4D97-AF65-F5344CB8AC3E}">
        <p14:creationId xmlns:p14="http://schemas.microsoft.com/office/powerpoint/2010/main" val="17288046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b="0"/>
              <a:t/>
            </a:r>
            <a:br>
              <a:rPr lang="en-US" b="0"/>
            </a:br>
            <a:r>
              <a:rPr lang="en-US"/>
              <a:t/>
            </a:r>
            <a:br>
              <a:rPr lang="en-US"/>
            </a:br>
            <a:r>
              <a:rPr lang="en-US"/>
              <a:t>Managing the product development pipeline </a:t>
            </a:r>
            <a:endParaRPr lang="en-US">
              <a:latin typeface="Arcon" pitchFamily="50" charset="0"/>
              <a:cs typeface="B Fantezy" pitchFamily="2" charset="-78"/>
            </a:endParaRPr>
          </a:p>
        </p:txBody>
      </p:sp>
    </p:spTree>
    <p:extLst>
      <p:ext uri="{BB962C8B-B14F-4D97-AF65-F5344CB8AC3E}">
        <p14:creationId xmlns:p14="http://schemas.microsoft.com/office/powerpoint/2010/main" val="115207144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Intro</a:t>
            </a:r>
            <a:endParaRPr lang="en-US"/>
          </a:p>
        </p:txBody>
      </p:sp>
      <p:sp>
        <p:nvSpPr>
          <p:cNvPr id="3" name="Content Placeholder 2"/>
          <p:cNvSpPr>
            <a:spLocks noGrp="1"/>
          </p:cNvSpPr>
          <p:nvPr>
            <p:ph idx="1"/>
          </p:nvPr>
        </p:nvSpPr>
        <p:spPr/>
        <p:txBody>
          <a:bodyPr/>
          <a:lstStyle/>
          <a:p>
            <a:pPr marL="0" indent="457200" algn="just">
              <a:buNone/>
            </a:pPr>
            <a:r>
              <a:rPr lang="en-US" smtClean="0"/>
              <a:t>The </a:t>
            </a:r>
            <a:r>
              <a:rPr lang="en-US"/>
              <a:t>following list presents the main tasks that lead to successful project resourcing. Some of these tasks are the responsibility of the team members, and some fall under the executives’ watch. But in the age-old recipe for success — “manage up and manage down” — make sure you’re doing your part, and make sure the people you report to or who report to you are doing their parts, too. </a:t>
            </a:r>
          </a:p>
        </p:txBody>
      </p:sp>
    </p:spTree>
    <p:extLst>
      <p:ext uri="{BB962C8B-B14F-4D97-AF65-F5344CB8AC3E}">
        <p14:creationId xmlns:p14="http://schemas.microsoft.com/office/powerpoint/2010/main" val="5997946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The main tasks that lead to successful project resourcing.</a:t>
            </a:r>
            <a:endParaRPr lang="en-US"/>
          </a:p>
        </p:txBody>
      </p:sp>
      <p:sp>
        <p:nvSpPr>
          <p:cNvPr id="3" name="Content Placeholder 2"/>
          <p:cNvSpPr>
            <a:spLocks noGrp="1"/>
          </p:cNvSpPr>
          <p:nvPr>
            <p:ph idx="1"/>
          </p:nvPr>
        </p:nvSpPr>
        <p:spPr/>
        <p:txBody>
          <a:bodyPr>
            <a:normAutofit fontScale="92500"/>
          </a:bodyPr>
          <a:lstStyle/>
          <a:p>
            <a:r>
              <a:rPr lang="en-US" b="1" smtClean="0"/>
              <a:t>Estimate </a:t>
            </a:r>
            <a:r>
              <a:rPr lang="en-US" b="1"/>
              <a:t>the people resources needed to support each new product project</a:t>
            </a:r>
            <a:r>
              <a:rPr lang="en-US" b="1" smtClean="0"/>
              <a:t>. </a:t>
            </a:r>
            <a:r>
              <a:rPr lang="en-US" smtClean="0"/>
              <a:t>The </a:t>
            </a:r>
            <a:r>
              <a:rPr lang="en-US"/>
              <a:t>resources include the number of full-time employees with specific skill sets who will work on the project, as well as the time frame in which they’re needed. They also include people outside the company with needed skills that the company may not have.</a:t>
            </a:r>
            <a:endParaRPr lang="en-US" b="1" smtClean="0"/>
          </a:p>
          <a:p>
            <a:r>
              <a:rPr lang="en-US" b="1" smtClean="0"/>
              <a:t>Review </a:t>
            </a:r>
            <a:r>
              <a:rPr lang="en-US" b="1"/>
              <a:t>resource allocations monthly, and make the necessary adjust- ments to keep your pipeline running smoothly</a:t>
            </a:r>
            <a:r>
              <a:rPr lang="en-US" b="1" smtClean="0"/>
              <a:t>. </a:t>
            </a:r>
            <a:r>
              <a:rPr lang="en-US" smtClean="0"/>
              <a:t>No </a:t>
            </a:r>
            <a:r>
              <a:rPr lang="en-US"/>
              <a:t>matter how well you’ve estimated resource requirements at the beginning of a project, as the work progresses the needs will change. The resource manager should make sure that teams use a standard template and report vari- ances on a regular basis.</a:t>
            </a:r>
          </a:p>
        </p:txBody>
      </p:sp>
    </p:spTree>
    <p:extLst>
      <p:ext uri="{BB962C8B-B14F-4D97-AF65-F5344CB8AC3E}">
        <p14:creationId xmlns:p14="http://schemas.microsoft.com/office/powerpoint/2010/main" val="218524595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b="0"/>
              <a:t/>
            </a:r>
            <a:br>
              <a:rPr lang="en-US" b="0"/>
            </a:br>
            <a:r>
              <a:rPr lang="en-US"/>
              <a:t/>
            </a:r>
            <a:br>
              <a:rPr lang="en-US"/>
            </a:br>
            <a:r>
              <a:rPr lang="en-US"/>
              <a:t/>
            </a:r>
            <a:br>
              <a:rPr lang="en-US"/>
            </a:br>
            <a:r>
              <a:rPr lang="en-US"/>
              <a:t>Understanding a project’s resource needs</a:t>
            </a:r>
            <a:endParaRPr lang="en-US">
              <a:latin typeface="Arcon" pitchFamily="50" charset="0"/>
              <a:cs typeface="B Fantezy" pitchFamily="2" charset="-78"/>
            </a:endParaRPr>
          </a:p>
        </p:txBody>
      </p:sp>
    </p:spTree>
    <p:extLst>
      <p:ext uri="{BB962C8B-B14F-4D97-AF65-F5344CB8AC3E}">
        <p14:creationId xmlns:p14="http://schemas.microsoft.com/office/powerpoint/2010/main" val="27265112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Project’s resource need</a:t>
            </a:r>
            <a:endParaRPr lang="en-US"/>
          </a:p>
        </p:txBody>
      </p:sp>
      <p:sp>
        <p:nvSpPr>
          <p:cNvPr id="4" name="Content Placeholder 3"/>
          <p:cNvSpPr>
            <a:spLocks noGrp="1"/>
          </p:cNvSpPr>
          <p:nvPr>
            <p:ph idx="1"/>
          </p:nvPr>
        </p:nvSpPr>
        <p:spPr/>
        <p:txBody>
          <a:bodyPr/>
          <a:lstStyle/>
          <a:p>
            <a:pPr algn="just"/>
            <a:r>
              <a:rPr lang="en-US" smtClean="0"/>
              <a:t>Each </a:t>
            </a:r>
            <a:r>
              <a:rPr lang="en-US"/>
              <a:t>approved project that enters into the product development pipeline must have a clear outline of its resource needs. </a:t>
            </a:r>
            <a:endParaRPr lang="en-US" smtClean="0"/>
          </a:p>
          <a:p>
            <a:pPr algn="just"/>
            <a:r>
              <a:rPr lang="en-US" smtClean="0"/>
              <a:t>Projects </a:t>
            </a:r>
            <a:r>
              <a:rPr lang="en-US"/>
              <a:t>require both normal resources — people with adequate but widely available skills — and special resources — people or other resources that are in short supply.</a:t>
            </a:r>
          </a:p>
        </p:txBody>
      </p:sp>
    </p:spTree>
    <p:extLst>
      <p:ext uri="{BB962C8B-B14F-4D97-AF65-F5344CB8AC3E}">
        <p14:creationId xmlns:p14="http://schemas.microsoft.com/office/powerpoint/2010/main" val="111492568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09800" y="5638800"/>
            <a:ext cx="7391400" cy="830997"/>
          </a:xfrm>
          <a:prstGeom prst="rect">
            <a:avLst/>
          </a:prstGeom>
        </p:spPr>
        <p:txBody>
          <a:bodyPr wrap="square">
            <a:spAutoFit/>
          </a:bodyPr>
          <a:lstStyle/>
          <a:p>
            <a:pPr algn="ctr"/>
            <a:r>
              <a:rPr lang="en-US" sz="2400" cap="all" smtClean="0">
                <a:solidFill>
                  <a:srgbClr val="FFCC00"/>
                </a:solidFill>
                <a:latin typeface="+mj-lt"/>
              </a:rPr>
              <a:t>a </a:t>
            </a:r>
            <a:r>
              <a:rPr lang="en-US" sz="2400" cap="all">
                <a:solidFill>
                  <a:srgbClr val="FFCC00"/>
                </a:solidFill>
                <a:latin typeface="+mj-lt"/>
              </a:rPr>
              <a:t>simple matrix that you can use to plot the resource needs of each project </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66700"/>
            <a:ext cx="7162800" cy="5254088"/>
          </a:xfrm>
          <a:prstGeom prst="rect">
            <a:avLst/>
          </a:prstGeom>
          <a:ln>
            <a:noFill/>
          </a:ln>
          <a:effectLst>
            <a:outerShdw blurRad="241300" dist="139700" dir="2700000" algn="ctr" rotWithShape="0">
              <a:schemeClr val="bg1">
                <a:alpha val="91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00075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Resource Need Matrix</a:t>
            </a:r>
            <a:endParaRPr lang="en-US"/>
          </a:p>
        </p:txBody>
      </p:sp>
      <p:sp>
        <p:nvSpPr>
          <p:cNvPr id="3" name="Content Placeholder 2"/>
          <p:cNvSpPr>
            <a:spLocks noGrp="1"/>
          </p:cNvSpPr>
          <p:nvPr>
            <p:ph idx="1"/>
          </p:nvPr>
        </p:nvSpPr>
        <p:spPr/>
        <p:txBody>
          <a:bodyPr/>
          <a:lstStyle/>
          <a:p>
            <a:r>
              <a:rPr lang="en-US" smtClean="0"/>
              <a:t>If </a:t>
            </a:r>
            <a:r>
              <a:rPr lang="en-US"/>
              <a:t>the manager asks teams to use this matrix, the information will come in a form that he or she can easily compare and aggregate. </a:t>
            </a:r>
            <a:endParaRPr lang="en-US" smtClean="0"/>
          </a:p>
          <a:p>
            <a:r>
              <a:rPr lang="en-US" smtClean="0"/>
              <a:t>Of </a:t>
            </a:r>
            <a:r>
              <a:rPr lang="en-US"/>
              <a:t>course, you aren’t going to know everything right at the beginning. But by predicting resource needs as accurately as possible early on and updating your predictions as </a:t>
            </a:r>
            <a:r>
              <a:rPr lang="en-US" smtClean="0"/>
              <a:t>situations </a:t>
            </a:r>
            <a:r>
              <a:rPr lang="en-US"/>
              <a:t>change, you can avoid a lot of headaches.</a:t>
            </a:r>
          </a:p>
        </p:txBody>
      </p:sp>
    </p:spTree>
    <p:extLst>
      <p:ext uri="{BB962C8B-B14F-4D97-AF65-F5344CB8AC3E}">
        <p14:creationId xmlns:p14="http://schemas.microsoft.com/office/powerpoint/2010/main" val="18621651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1066800"/>
            <a:ext cx="12192000" cy="4694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31879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b="0"/>
              <a:t/>
            </a:r>
            <a:br>
              <a:rPr lang="en-US" b="0"/>
            </a:br>
            <a:r>
              <a:rPr lang="en-US"/>
              <a:t/>
            </a:r>
            <a:br>
              <a:rPr lang="en-US"/>
            </a:br>
            <a:r>
              <a:rPr lang="en-US"/>
              <a:t/>
            </a:r>
            <a:br>
              <a:rPr lang="en-US"/>
            </a:br>
            <a:r>
              <a:rPr lang="en-US" sz="3200">
                <a:solidFill>
                  <a:srgbClr val="000000"/>
                </a:solidFill>
                <a:latin typeface="I Script"/>
              </a:rPr>
              <a:t/>
            </a:r>
            <a:br>
              <a:rPr lang="en-US" sz="3200">
                <a:solidFill>
                  <a:srgbClr val="000000"/>
                </a:solidFill>
                <a:latin typeface="I Script"/>
              </a:rPr>
            </a:br>
            <a:r>
              <a:rPr lang="en-US">
                <a:latin typeface="I Script"/>
              </a:rPr>
              <a:t>Securing functional resources </a:t>
            </a:r>
            <a:endParaRPr lang="en-US">
              <a:latin typeface="Arcon" pitchFamily="50" charset="0"/>
              <a:cs typeface="B Fantezy" pitchFamily="2" charset="-78"/>
            </a:endParaRPr>
          </a:p>
        </p:txBody>
      </p:sp>
    </p:spTree>
    <p:extLst>
      <p:ext uri="{BB962C8B-B14F-4D97-AF65-F5344CB8AC3E}">
        <p14:creationId xmlns:p14="http://schemas.microsoft.com/office/powerpoint/2010/main" val="37784221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300" b="0">
                <a:ln>
                  <a:noFill/>
                </a:ln>
                <a:effectLst>
                  <a:outerShdw blurRad="38100" dist="38100" dir="2700000" algn="tl">
                    <a:srgbClr val="000000">
                      <a:alpha val="43137"/>
                    </a:srgbClr>
                  </a:outerShdw>
                </a:effectLst>
                <a:latin typeface="I Script"/>
                <a:cs typeface="B Fantezy" pitchFamily="2" charset="-78"/>
              </a:rPr>
              <a:t>Securing functional resources</a:t>
            </a:r>
            <a:endParaRPr lang="en-US"/>
          </a:p>
        </p:txBody>
      </p:sp>
      <p:sp>
        <p:nvSpPr>
          <p:cNvPr id="4" name="Content Placeholder 3"/>
          <p:cNvSpPr>
            <a:spLocks noGrp="1"/>
          </p:cNvSpPr>
          <p:nvPr>
            <p:ph idx="1"/>
          </p:nvPr>
        </p:nvSpPr>
        <p:spPr/>
        <p:txBody>
          <a:bodyPr>
            <a:normAutofit/>
          </a:bodyPr>
          <a:lstStyle/>
          <a:p>
            <a:pPr algn="just"/>
            <a:r>
              <a:rPr lang="en-US" smtClean="0">
                <a:latin typeface="ITC Cheltenham"/>
              </a:rPr>
              <a:t>NPD </a:t>
            </a:r>
            <a:r>
              <a:rPr lang="en-US">
                <a:latin typeface="ITC Cheltenham"/>
              </a:rPr>
              <a:t>team members come from the business functions within the company. The team comes together depending on whose expertise needs to be involved, from the fuzzy front end through the launch into market (see Chapters 9 and 10). </a:t>
            </a:r>
            <a:endParaRPr lang="en-US" smtClean="0">
              <a:latin typeface="ITC Cheltenham"/>
            </a:endParaRPr>
          </a:p>
          <a:p>
            <a:pPr algn="just"/>
            <a:r>
              <a:rPr lang="en-US" smtClean="0">
                <a:latin typeface="ITC Cheltenham"/>
              </a:rPr>
              <a:t>The </a:t>
            </a:r>
            <a:r>
              <a:rPr lang="en-US">
                <a:latin typeface="ITC Cheltenham"/>
              </a:rPr>
              <a:t>team members must assess the resource needs for a project — resources that come from many of the company’s functions — and make those needs very clear to the managers who will give the project the green light — or put on the brakes. (See Chapter 12 for more on the relationship between the NPD team and the managers who sit on the review boards.) </a:t>
            </a:r>
            <a:endParaRPr lang="en-US"/>
          </a:p>
        </p:txBody>
      </p:sp>
    </p:spTree>
    <p:extLst>
      <p:ext uri="{BB962C8B-B14F-4D97-AF65-F5344CB8AC3E}">
        <p14:creationId xmlns:p14="http://schemas.microsoft.com/office/powerpoint/2010/main" val="207461343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300" b="0">
                <a:ln>
                  <a:noFill/>
                </a:ln>
                <a:effectLst>
                  <a:outerShdw blurRad="38100" dist="38100" dir="2700000" algn="tl">
                    <a:srgbClr val="000000">
                      <a:alpha val="43137"/>
                    </a:srgbClr>
                  </a:outerShdw>
                </a:effectLst>
                <a:latin typeface="I Script"/>
                <a:cs typeface="B Fantezy" pitchFamily="2" charset="-78"/>
              </a:rPr>
              <a:t>Securing functional resources</a:t>
            </a:r>
            <a:endParaRPr lang="en-US"/>
          </a:p>
        </p:txBody>
      </p:sp>
      <p:sp>
        <p:nvSpPr>
          <p:cNvPr id="4" name="Content Placeholder 3"/>
          <p:cNvSpPr>
            <a:spLocks noGrp="1"/>
          </p:cNvSpPr>
          <p:nvPr>
            <p:ph idx="1"/>
          </p:nvPr>
        </p:nvSpPr>
        <p:spPr/>
        <p:txBody>
          <a:bodyPr>
            <a:normAutofit/>
          </a:bodyPr>
          <a:lstStyle/>
          <a:p>
            <a:pPr algn="just"/>
            <a:r>
              <a:rPr lang="en-US" smtClean="0">
                <a:latin typeface="ITC Cheltenham"/>
              </a:rPr>
              <a:t>Securing </a:t>
            </a:r>
            <a:r>
              <a:rPr lang="en-US">
                <a:latin typeface="ITC Cheltenham"/>
              </a:rPr>
              <a:t>functional resources is complex. It isn’t like going to your boss and requesting an extra week or three more rolls of tape to complete a project. </a:t>
            </a:r>
            <a:endParaRPr lang="en-US" smtClean="0">
              <a:latin typeface="ITC Cheltenham"/>
            </a:endParaRPr>
          </a:p>
          <a:p>
            <a:pPr algn="just"/>
            <a:r>
              <a:rPr lang="en-US" smtClean="0">
                <a:latin typeface="ITC Cheltenham"/>
              </a:rPr>
              <a:t>The </a:t>
            </a:r>
            <a:r>
              <a:rPr lang="en-US">
                <a:latin typeface="ITC Cheltenham"/>
              </a:rPr>
              <a:t>members of the NPD team — having formed a clear idea of the resources they need and when they’ll need them — must negotiate with the functions. (Take a look at Chapter 9 for some advice on how team members can negoti- ate successfully with their functions and for more on the politics of NPD.)</a:t>
            </a:r>
            <a:endParaRPr lang="en-US"/>
          </a:p>
        </p:txBody>
      </p:sp>
    </p:spTree>
    <p:extLst>
      <p:ext uri="{BB962C8B-B14F-4D97-AF65-F5344CB8AC3E}">
        <p14:creationId xmlns:p14="http://schemas.microsoft.com/office/powerpoint/2010/main" val="18012398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a:t/>
            </a:r>
            <a:br>
              <a:rPr lang="en-US" b="0"/>
            </a:br>
            <a:r>
              <a:rPr lang="en-US" b="0"/>
              <a:t>One of three things will happen:</a:t>
            </a:r>
            <a:endParaRPr lang="en-US"/>
          </a:p>
        </p:txBody>
      </p:sp>
      <p:sp>
        <p:nvSpPr>
          <p:cNvPr id="3" name="Content Placeholder 2"/>
          <p:cNvSpPr>
            <a:spLocks noGrp="1"/>
          </p:cNvSpPr>
          <p:nvPr>
            <p:ph idx="1"/>
          </p:nvPr>
        </p:nvSpPr>
        <p:spPr/>
        <p:txBody>
          <a:bodyPr>
            <a:normAutofit/>
          </a:bodyPr>
          <a:lstStyle/>
          <a:p>
            <a:r>
              <a:rPr lang="en-US" sz="3200" smtClean="0"/>
              <a:t>The </a:t>
            </a:r>
            <a:r>
              <a:rPr lang="en-US" sz="3200"/>
              <a:t>team can’t carry out the project because of a lack of resources</a:t>
            </a:r>
            <a:r>
              <a:rPr lang="en-US" sz="3200" smtClean="0"/>
              <a:t>.</a:t>
            </a:r>
            <a:endParaRPr lang="en-US" sz="3200"/>
          </a:p>
          <a:p>
            <a:r>
              <a:rPr lang="en-US" sz="3200"/>
              <a:t>The project gets delayed</a:t>
            </a:r>
            <a:r>
              <a:rPr lang="en-US" sz="3200" smtClean="0"/>
              <a:t>.</a:t>
            </a:r>
            <a:endParaRPr lang="en-US" sz="3200"/>
          </a:p>
          <a:p>
            <a:r>
              <a:rPr lang="en-US" sz="3200"/>
              <a:t>The managers will go to the functions and strengthen the requests for resources with more information and data.</a:t>
            </a:r>
          </a:p>
        </p:txBody>
      </p:sp>
    </p:spTree>
    <p:extLst>
      <p:ext uri="{BB962C8B-B14F-4D97-AF65-F5344CB8AC3E}">
        <p14:creationId xmlns:p14="http://schemas.microsoft.com/office/powerpoint/2010/main" val="200339349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b="0"/>
              <a:t/>
            </a:r>
            <a:br>
              <a:rPr lang="en-US" b="0"/>
            </a:br>
            <a:r>
              <a:rPr lang="en-US"/>
              <a:t/>
            </a:r>
            <a:br>
              <a:rPr lang="en-US"/>
            </a:br>
            <a:r>
              <a:rPr lang="en-US"/>
              <a:t/>
            </a:r>
            <a:br>
              <a:rPr lang="en-US"/>
            </a:br>
            <a:r>
              <a:rPr lang="en-US" sz="3200">
                <a:solidFill>
                  <a:srgbClr val="000000"/>
                </a:solidFill>
                <a:latin typeface="I Script"/>
              </a:rPr>
              <a:t/>
            </a:r>
            <a:br>
              <a:rPr lang="en-US" sz="3200">
                <a:solidFill>
                  <a:srgbClr val="000000"/>
                </a:solidFill>
                <a:latin typeface="I Script"/>
              </a:rPr>
            </a:br>
            <a:r>
              <a:rPr lang="en-US">
                <a:latin typeface="I Script"/>
              </a:rPr>
              <a:t>Going outside for resource help</a:t>
            </a:r>
            <a:endParaRPr lang="en-US">
              <a:latin typeface="Arcon" pitchFamily="50" charset="0"/>
              <a:cs typeface="B Fantezy" pitchFamily="2" charset="-78"/>
            </a:endParaRPr>
          </a:p>
        </p:txBody>
      </p:sp>
    </p:spTree>
    <p:extLst>
      <p:ext uri="{BB962C8B-B14F-4D97-AF65-F5344CB8AC3E}">
        <p14:creationId xmlns:p14="http://schemas.microsoft.com/office/powerpoint/2010/main" val="54982324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atin typeface="I Script"/>
              </a:rPr>
              <a:t>Going outside for resource help</a:t>
            </a:r>
            <a:endParaRPr lang="en-US"/>
          </a:p>
        </p:txBody>
      </p:sp>
      <p:sp>
        <p:nvSpPr>
          <p:cNvPr id="4" name="Content Placeholder 3"/>
          <p:cNvSpPr>
            <a:spLocks noGrp="1"/>
          </p:cNvSpPr>
          <p:nvPr>
            <p:ph idx="1"/>
          </p:nvPr>
        </p:nvSpPr>
        <p:spPr/>
        <p:txBody>
          <a:bodyPr>
            <a:normAutofit/>
          </a:bodyPr>
          <a:lstStyle/>
          <a:p>
            <a:r>
              <a:rPr lang="en-US" sz="2800" smtClean="0"/>
              <a:t>If </a:t>
            </a:r>
            <a:r>
              <a:rPr lang="en-US" sz="2800"/>
              <a:t>your NPD team can show your company that spending on resources now will increase revenue later (see the previous section), you may be able to argue for and obtain outside help. Timely use of external resources can do a world of good to help your team meet or exceed its schedule predictions, with little additional cost and the same or better quality.</a:t>
            </a:r>
          </a:p>
        </p:txBody>
      </p:sp>
    </p:spTree>
    <p:extLst>
      <p:ext uri="{BB962C8B-B14F-4D97-AF65-F5344CB8AC3E}">
        <p14:creationId xmlns:p14="http://schemas.microsoft.com/office/powerpoint/2010/main" val="416633165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b="0"/>
              <a:t/>
            </a:r>
            <a:br>
              <a:rPr lang="en-US" b="0"/>
            </a:br>
            <a:r>
              <a:rPr lang="en-US"/>
              <a:t/>
            </a:r>
            <a:br>
              <a:rPr lang="en-US"/>
            </a:br>
            <a:r>
              <a:rPr lang="en-US"/>
              <a:t/>
            </a:r>
            <a:br>
              <a:rPr lang="en-US"/>
            </a:br>
            <a:r>
              <a:rPr lang="en-US" sz="3200">
                <a:solidFill>
                  <a:srgbClr val="000000"/>
                </a:solidFill>
                <a:latin typeface="I Script"/>
              </a:rPr>
              <a:t/>
            </a:r>
            <a:br>
              <a:rPr lang="en-US" sz="3200">
                <a:solidFill>
                  <a:srgbClr val="000000"/>
                </a:solidFill>
                <a:latin typeface="I Script"/>
              </a:rPr>
            </a:br>
            <a:r>
              <a:rPr lang="en-US">
                <a:latin typeface="I Script"/>
              </a:rPr>
              <a:t>Keeping the product development</a:t>
            </a:r>
            <a:br>
              <a:rPr lang="en-US">
                <a:latin typeface="I Script"/>
              </a:rPr>
            </a:br>
            <a:r>
              <a:rPr lang="en-US">
                <a:latin typeface="I Script"/>
              </a:rPr>
              <a:t>pipeline flowing</a:t>
            </a:r>
            <a:endParaRPr lang="en-US">
              <a:latin typeface="Arcon" pitchFamily="50" charset="0"/>
              <a:cs typeface="B Fantezy" pitchFamily="2" charset="-78"/>
            </a:endParaRPr>
          </a:p>
        </p:txBody>
      </p:sp>
    </p:spTree>
    <p:extLst>
      <p:ext uri="{BB962C8B-B14F-4D97-AF65-F5344CB8AC3E}">
        <p14:creationId xmlns:p14="http://schemas.microsoft.com/office/powerpoint/2010/main" val="26550763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latin typeface="I Script"/>
              </a:rPr>
              <a:t>Keeping the product development</a:t>
            </a:r>
            <a:br>
              <a:rPr lang="en-US">
                <a:latin typeface="I Script"/>
              </a:rPr>
            </a:br>
            <a:r>
              <a:rPr lang="en-US">
                <a:latin typeface="I Script"/>
              </a:rPr>
              <a:t>pipeline flowing</a:t>
            </a:r>
            <a:endParaRPr lang="en-US"/>
          </a:p>
        </p:txBody>
      </p:sp>
      <p:sp>
        <p:nvSpPr>
          <p:cNvPr id="4" name="Content Placeholder 3"/>
          <p:cNvSpPr>
            <a:spLocks noGrp="1"/>
          </p:cNvSpPr>
          <p:nvPr>
            <p:ph idx="1"/>
          </p:nvPr>
        </p:nvSpPr>
        <p:spPr/>
        <p:txBody>
          <a:bodyPr/>
          <a:lstStyle/>
          <a:p>
            <a:r>
              <a:rPr lang="en-US" smtClean="0"/>
              <a:t>The </a:t>
            </a:r>
            <a:r>
              <a:rPr lang="en-US"/>
              <a:t>product development pipeline works like a highway. At 10 a.m. on a high- way that surrounds a major city, you won’t see very many cars. Every car can go the speed limit, and most are going faster. If an online directions service says that it will take an hour for your trip, you may be able to complete it in 50 minutes. </a:t>
            </a:r>
            <a:endParaRPr lang="en-US" smtClean="0"/>
          </a:p>
          <a:p>
            <a:r>
              <a:rPr lang="en-US" smtClean="0"/>
              <a:t>These </a:t>
            </a:r>
            <a:r>
              <a:rPr lang="en-US"/>
              <a:t>driving conditions are pleasant, but if you always drive at 10 a.m., you may think that the state’s transportation department built too many highways and didn’t make good use of its resources. </a:t>
            </a:r>
          </a:p>
        </p:txBody>
      </p:sp>
    </p:spTree>
    <p:extLst>
      <p:ext uri="{BB962C8B-B14F-4D97-AF65-F5344CB8AC3E}">
        <p14:creationId xmlns:p14="http://schemas.microsoft.com/office/powerpoint/2010/main" val="77286274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Shortening Cycle Time</a:t>
            </a:r>
          </a:p>
        </p:txBody>
      </p:sp>
    </p:spTree>
    <p:extLst>
      <p:ext uri="{BB962C8B-B14F-4D97-AF65-F5344CB8AC3E}">
        <p14:creationId xmlns:p14="http://schemas.microsoft.com/office/powerpoint/2010/main" val="225747881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Intro</a:t>
            </a:r>
            <a:endParaRPr lang="en-US"/>
          </a:p>
        </p:txBody>
      </p:sp>
      <p:sp>
        <p:nvSpPr>
          <p:cNvPr id="4" name="Content Placeholder 3"/>
          <p:cNvSpPr>
            <a:spLocks noGrp="1"/>
          </p:cNvSpPr>
          <p:nvPr>
            <p:ph idx="1"/>
          </p:nvPr>
        </p:nvSpPr>
        <p:spPr/>
        <p:txBody>
          <a:bodyPr>
            <a:normAutofit lnSpcReduction="10000"/>
          </a:bodyPr>
          <a:lstStyle/>
          <a:p>
            <a:pPr marL="0" indent="0" algn="just">
              <a:buNone/>
            </a:pPr>
            <a:r>
              <a:rPr lang="en-US" smtClean="0"/>
              <a:t>One </a:t>
            </a:r>
            <a:r>
              <a:rPr lang="en-US"/>
              <a:t>of the most obvious and widely measured results of implementing a </a:t>
            </a:r>
            <a:r>
              <a:rPr lang="en-US" smtClean="0"/>
              <a:t>disciplined </a:t>
            </a:r>
            <a:r>
              <a:rPr lang="en-US"/>
              <a:t>phase/review process (see Chapter 9) is that the process can shorten the time it takes for teams to get new products into the market, or the </a:t>
            </a:r>
            <a:r>
              <a:rPr lang="en-US" i="1"/>
              <a:t>cycle time. </a:t>
            </a:r>
            <a:r>
              <a:rPr lang="en-US"/>
              <a:t>Shortening cycle time has many benefits: </a:t>
            </a:r>
            <a:endParaRPr lang="en-US" smtClean="0"/>
          </a:p>
          <a:p>
            <a:r>
              <a:rPr lang="en-US" smtClean="0">
                <a:effectLst/>
              </a:rPr>
              <a:t>Projects </a:t>
            </a:r>
            <a:r>
              <a:rPr lang="en-US">
                <a:effectLst/>
              </a:rPr>
              <a:t>tend to absorb fewer resources (contrary to common belief, which is that shortening cycle time requires more resources). </a:t>
            </a:r>
          </a:p>
          <a:p>
            <a:r>
              <a:rPr lang="en-US">
                <a:effectLst/>
              </a:rPr>
              <a:t>Companies can deploy resources to other projects more quickly. </a:t>
            </a:r>
          </a:p>
          <a:p>
            <a:r>
              <a:rPr lang="en-US">
                <a:effectLst/>
              </a:rPr>
              <a:t>Products get into the market quickly, where they’ll (hopefully)</a:t>
            </a:r>
          </a:p>
          <a:p>
            <a:pPr algn="just"/>
            <a:endParaRPr lang="en-US"/>
          </a:p>
        </p:txBody>
      </p:sp>
    </p:spTree>
    <p:extLst>
      <p:ext uri="{BB962C8B-B14F-4D97-AF65-F5344CB8AC3E}">
        <p14:creationId xmlns:p14="http://schemas.microsoft.com/office/powerpoint/2010/main" val="13464228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b="0"/>
              <a:t/>
            </a:r>
            <a:br>
              <a:rPr lang="en-US" b="0"/>
            </a:br>
            <a:r>
              <a:rPr lang="en-US"/>
              <a:t/>
            </a:r>
            <a:br>
              <a:rPr lang="en-US"/>
            </a:br>
            <a:r>
              <a:rPr lang="en-US"/>
              <a:t/>
            </a:r>
            <a:br>
              <a:rPr lang="en-US"/>
            </a:br>
            <a:r>
              <a:rPr lang="en-US" sz="3200">
                <a:solidFill>
                  <a:srgbClr val="000000"/>
                </a:solidFill>
                <a:latin typeface="I Script"/>
              </a:rPr>
              <a:t/>
            </a:r>
            <a:br>
              <a:rPr lang="en-US" sz="3200">
                <a:solidFill>
                  <a:srgbClr val="000000"/>
                </a:solidFill>
                <a:latin typeface="I Script"/>
              </a:rPr>
            </a:br>
            <a:r>
              <a:rPr lang="en-US">
                <a:latin typeface="I Script"/>
              </a:rPr>
              <a:t>Getting to profits within the</a:t>
            </a:r>
            <a:br>
              <a:rPr lang="en-US">
                <a:latin typeface="I Script"/>
              </a:rPr>
            </a:br>
            <a:r>
              <a:rPr lang="en-US">
                <a:latin typeface="I Script"/>
              </a:rPr>
              <a:t>window of opportunity</a:t>
            </a:r>
            <a:endParaRPr lang="en-US">
              <a:latin typeface="Arcon" pitchFamily="50" charset="0"/>
              <a:cs typeface="B Fantezy" pitchFamily="2" charset="-78"/>
            </a:endParaRPr>
          </a:p>
        </p:txBody>
      </p:sp>
    </p:spTree>
    <p:extLst>
      <p:ext uri="{BB962C8B-B14F-4D97-AF65-F5344CB8AC3E}">
        <p14:creationId xmlns:p14="http://schemas.microsoft.com/office/powerpoint/2010/main" val="125916851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Intro</a:t>
            </a:r>
          </a:p>
        </p:txBody>
      </p:sp>
      <p:sp>
        <p:nvSpPr>
          <p:cNvPr id="4" name="Content Placeholder 3"/>
          <p:cNvSpPr>
            <a:spLocks noGrp="1"/>
          </p:cNvSpPr>
          <p:nvPr>
            <p:ph idx="1"/>
          </p:nvPr>
        </p:nvSpPr>
        <p:spPr/>
        <p:txBody>
          <a:bodyPr>
            <a:normAutofit/>
          </a:bodyPr>
          <a:lstStyle/>
          <a:p>
            <a:r>
              <a:rPr lang="en-US" sz="2800" smtClean="0"/>
              <a:t>When </a:t>
            </a:r>
            <a:r>
              <a:rPr lang="en-US" sz="2800"/>
              <a:t>you introduce a new product to the market, be aware that the product has a lifecycle (see Chapter 3). Much as you may want it to, the product won’t continue to produce profits forever (unless you have the equivalent of Classic Coke or a commodity product such as bottled hydrogen, in which case the revenue stream may last — at least until you retire). </a:t>
            </a:r>
          </a:p>
        </p:txBody>
      </p:sp>
    </p:spTree>
    <p:extLst>
      <p:ext uri="{BB962C8B-B14F-4D97-AF65-F5344CB8AC3E}">
        <p14:creationId xmlns:p14="http://schemas.microsoft.com/office/powerpoint/2010/main" val="6303313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Intro</a:t>
            </a:r>
          </a:p>
        </p:txBody>
      </p:sp>
      <p:sp>
        <p:nvSpPr>
          <p:cNvPr id="4" name="Content Placeholder 3"/>
          <p:cNvSpPr>
            <a:spLocks noGrp="1"/>
          </p:cNvSpPr>
          <p:nvPr>
            <p:ph idx="1"/>
          </p:nvPr>
        </p:nvSpPr>
        <p:spPr/>
        <p:txBody>
          <a:bodyPr>
            <a:normAutofit/>
          </a:bodyPr>
          <a:lstStyle/>
          <a:p>
            <a:r>
              <a:rPr lang="en-US" sz="2800" smtClean="0"/>
              <a:t>For </a:t>
            </a:r>
            <a:r>
              <a:rPr lang="en-US" sz="2800"/>
              <a:t>most products, teams really need to time their launches for what many call the </a:t>
            </a:r>
            <a:r>
              <a:rPr lang="en-US" sz="2800" i="1"/>
              <a:t>window of opportunity </a:t>
            </a:r>
            <a:r>
              <a:rPr lang="en-US" sz="2800"/>
              <a:t>— when the products will bring in the best returns. The more time products spend in development, the more time they lose in the window of opportunity, and after this time is lost, it can’t be regained. </a:t>
            </a:r>
          </a:p>
        </p:txBody>
      </p:sp>
    </p:spTree>
    <p:extLst>
      <p:ext uri="{BB962C8B-B14F-4D97-AF65-F5344CB8AC3E}">
        <p14:creationId xmlns:p14="http://schemas.microsoft.com/office/powerpoint/2010/main" val="962781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Seasonal Products</a:t>
            </a:r>
            <a:endParaRPr lang="en-US"/>
          </a:p>
        </p:txBody>
      </p:sp>
      <p:sp>
        <p:nvSpPr>
          <p:cNvPr id="3" name="Content Placeholder 2"/>
          <p:cNvSpPr>
            <a:spLocks noGrp="1"/>
          </p:cNvSpPr>
          <p:nvPr>
            <p:ph idx="1"/>
          </p:nvPr>
        </p:nvSpPr>
        <p:spPr/>
        <p:txBody>
          <a:bodyPr>
            <a:normAutofit fontScale="92500"/>
          </a:bodyPr>
          <a:lstStyle/>
          <a:p>
            <a:pPr marL="0" indent="0">
              <a:buNone/>
            </a:pPr>
            <a:r>
              <a:rPr lang="en-US" sz="2600" smtClean="0"/>
              <a:t>For </a:t>
            </a:r>
            <a:r>
              <a:rPr lang="en-US" sz="2600"/>
              <a:t>seasonal products such as ski jackets or bathing suits, the window may be the holiday season or summertime. For other </a:t>
            </a:r>
            <a:r>
              <a:rPr lang="en-US" sz="2600" smtClean="0"/>
              <a:t>products</a:t>
            </a:r>
            <a:r>
              <a:rPr lang="en-US" sz="2600"/>
              <a:t>, the </a:t>
            </a:r>
            <a:r>
              <a:rPr lang="en-US" sz="2600" smtClean="0"/>
              <a:t>wi</a:t>
            </a:r>
            <a:r>
              <a:rPr lang="en-US" sz="2600"/>
              <a:t>ndow may depend on the following: </a:t>
            </a:r>
          </a:p>
          <a:p>
            <a:r>
              <a:rPr lang="en-US" b="1" smtClean="0"/>
              <a:t>Trends </a:t>
            </a:r>
            <a:r>
              <a:rPr lang="en-US" b="1"/>
              <a:t>or fads </a:t>
            </a:r>
            <a:r>
              <a:rPr lang="en-US"/>
              <a:t>(like hula hoops or fad diets)  </a:t>
            </a:r>
            <a:endParaRPr lang="en-US" smtClean="0"/>
          </a:p>
          <a:p>
            <a:r>
              <a:rPr lang="en-US" b="1" smtClean="0"/>
              <a:t>How </a:t>
            </a:r>
            <a:r>
              <a:rPr lang="en-US" b="1"/>
              <a:t>quickly a competitor can launch a product that could steal a part of your market </a:t>
            </a:r>
            <a:r>
              <a:rPr lang="en-US"/>
              <a:t>The pace of product development is so fast now that even breakthrough products like digital cameras or the iPod find competitors breathing down their necks.  </a:t>
            </a:r>
            <a:endParaRPr lang="en-US" smtClean="0"/>
          </a:p>
          <a:p>
            <a:r>
              <a:rPr lang="en-US" b="1" smtClean="0"/>
              <a:t>The </a:t>
            </a:r>
            <a:r>
              <a:rPr lang="en-US" b="1"/>
              <a:t>length of time patents will protect your product </a:t>
            </a:r>
            <a:r>
              <a:rPr lang="en-US"/>
              <a:t>This is critically important for the pharmaceutical industry, which mea- sures its returns on how long a drug will stay on patent. </a:t>
            </a:r>
          </a:p>
        </p:txBody>
      </p:sp>
    </p:spTree>
    <p:extLst>
      <p:ext uri="{BB962C8B-B14F-4D97-AF65-F5344CB8AC3E}">
        <p14:creationId xmlns:p14="http://schemas.microsoft.com/office/powerpoint/2010/main" val="360816075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b="0"/>
              <a:t/>
            </a:r>
            <a:br>
              <a:rPr lang="en-US" b="0"/>
            </a:br>
            <a:r>
              <a:rPr lang="en-US"/>
              <a:t/>
            </a:r>
            <a:br>
              <a:rPr lang="en-US"/>
            </a:br>
            <a:r>
              <a:rPr lang="en-US"/>
              <a:t/>
            </a:r>
            <a:br>
              <a:rPr lang="en-US"/>
            </a:br>
            <a:r>
              <a:rPr lang="en-US" sz="3200">
                <a:solidFill>
                  <a:srgbClr val="000000"/>
                </a:solidFill>
                <a:latin typeface="I Script"/>
              </a:rPr>
              <a:t/>
            </a:r>
            <a:br>
              <a:rPr lang="en-US" sz="3200">
                <a:solidFill>
                  <a:srgbClr val="000000"/>
                </a:solidFill>
                <a:latin typeface="I Script"/>
              </a:rPr>
            </a:br>
            <a:r>
              <a:rPr lang="en-US">
                <a:latin typeface="I Script"/>
              </a:rPr>
              <a:t>Spending more time upfront</a:t>
            </a:r>
            <a:br>
              <a:rPr lang="en-US">
                <a:latin typeface="I Script"/>
              </a:rPr>
            </a:br>
            <a:r>
              <a:rPr lang="en-US">
                <a:latin typeface="I Script"/>
              </a:rPr>
              <a:t>to reduce rework later</a:t>
            </a:r>
            <a:endParaRPr lang="en-US">
              <a:latin typeface="Arcon" pitchFamily="50" charset="0"/>
              <a:cs typeface="B Fantezy" pitchFamily="2" charset="-78"/>
            </a:endParaRPr>
          </a:p>
        </p:txBody>
      </p:sp>
    </p:spTree>
    <p:extLst>
      <p:ext uri="{BB962C8B-B14F-4D97-AF65-F5344CB8AC3E}">
        <p14:creationId xmlns:p14="http://schemas.microsoft.com/office/powerpoint/2010/main" val="37900725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Intro</a:t>
            </a:r>
          </a:p>
        </p:txBody>
      </p:sp>
      <p:sp>
        <p:nvSpPr>
          <p:cNvPr id="4" name="Content Placeholder 3"/>
          <p:cNvSpPr>
            <a:spLocks noGrp="1"/>
          </p:cNvSpPr>
          <p:nvPr>
            <p:ph idx="1"/>
          </p:nvPr>
        </p:nvSpPr>
        <p:spPr/>
        <p:txBody>
          <a:bodyPr/>
          <a:lstStyle/>
          <a:p>
            <a:pPr marL="0" indent="914400" algn="just">
              <a:buNone/>
            </a:pPr>
            <a:r>
              <a:rPr lang="en-US" smtClean="0"/>
              <a:t>It </a:t>
            </a:r>
            <a:r>
              <a:rPr lang="en-US"/>
              <a:t>may seem paradoxical, but spending more time upfront in the development process may shorten the time it takes to get to market. Companies that take the time to thoroughly understand their customers and come up with solu- tions that meet their customers needs, instead of hurrying through the early parts of the product development cycle, not only get to market with products that customers will buy, but also often get there quicker (see Chapter 4 for more on understanding customers). </a:t>
            </a:r>
          </a:p>
        </p:txBody>
      </p:sp>
    </p:spTree>
    <p:extLst>
      <p:ext uri="{BB962C8B-B14F-4D97-AF65-F5344CB8AC3E}">
        <p14:creationId xmlns:p14="http://schemas.microsoft.com/office/powerpoint/2010/main" val="420699710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Intro</a:t>
            </a:r>
          </a:p>
        </p:txBody>
      </p:sp>
      <p:sp>
        <p:nvSpPr>
          <p:cNvPr id="4" name="Content Placeholder 3"/>
          <p:cNvSpPr>
            <a:spLocks noGrp="1"/>
          </p:cNvSpPr>
          <p:nvPr>
            <p:ph idx="1"/>
          </p:nvPr>
        </p:nvSpPr>
        <p:spPr/>
        <p:txBody>
          <a:bodyPr/>
          <a:lstStyle/>
          <a:p>
            <a:pPr marL="0" indent="914400" algn="just">
              <a:buNone/>
            </a:pPr>
            <a:r>
              <a:rPr lang="en-US" smtClean="0"/>
              <a:t>When </a:t>
            </a:r>
            <a:r>
              <a:rPr lang="en-US"/>
              <a:t>teams rush into the projects, they often misunderstand their cus- tomers’ needs. In addition, they often do things wrong — use the wrong tech- nologies, design parts that don’t fit with other parts, design products that are hard or impossible to manufacture, and so on. These kinds of mistakes send the teams into a rework loop where they have to fix things that they could’ve avoided with better planning. </a:t>
            </a:r>
          </a:p>
        </p:txBody>
      </p:sp>
    </p:spTree>
    <p:extLst>
      <p:ext uri="{BB962C8B-B14F-4D97-AF65-F5344CB8AC3E}">
        <p14:creationId xmlns:p14="http://schemas.microsoft.com/office/powerpoint/2010/main" val="968600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b="1" smtClean="0"/>
              <a:t>Planning </a:t>
            </a:r>
            <a:r>
              <a:rPr lang="en-US" b="1"/>
              <a:t>makes </a:t>
            </a:r>
            <a:r>
              <a:rPr lang="en-US" b="1" smtClean="0"/>
              <a:t>perfect.  </a:t>
            </a:r>
            <a:r>
              <a:rPr lang="en-US" smtClean="0"/>
              <a:t>Team </a:t>
            </a:r>
            <a:r>
              <a:rPr lang="en-US"/>
              <a:t>leaders shouldn’t push their teams to jump into developing products until they’ve spent enough time working on their project plans. If team mem- bers find gaps, they should go back and get better information. Time spent in preparation should surface assumptions, uncover risks, and help the team members become a focused group</a:t>
            </a:r>
            <a:r>
              <a:rPr lang="en-US" smtClean="0"/>
              <a:t>.</a:t>
            </a:r>
          </a:p>
          <a:p>
            <a:r>
              <a:rPr lang="en-US" b="1" smtClean="0"/>
              <a:t>Working </a:t>
            </a:r>
            <a:r>
              <a:rPr lang="en-US" b="1"/>
              <a:t>on back-end </a:t>
            </a:r>
            <a:r>
              <a:rPr lang="en-US" b="1" smtClean="0"/>
              <a:t>issue. </a:t>
            </a:r>
            <a:r>
              <a:rPr lang="en-US" smtClean="0"/>
              <a:t>NPD </a:t>
            </a:r>
            <a:r>
              <a:rPr lang="en-US"/>
              <a:t>teams shouldn’t be tempted to leave the later parts of projects for later. And they can be tempted if the culture of new product development at their companies doesn’t include a deep understanding of the importance of plan- ning and upfront work. Even though the work of developing new products is linear — it starts at the beginning with an idea, goes through the phase/ review process, and ends up, hopefully, with a product in the market — the planning is not. </a:t>
            </a:r>
            <a:r>
              <a:rPr lang="en-US" b="1" smtClean="0"/>
              <a:t>s </a:t>
            </a:r>
            <a:r>
              <a:rPr lang="en-US" b="1"/>
              <a:t>during the front </a:t>
            </a:r>
            <a:r>
              <a:rPr lang="en-US" b="1" smtClean="0"/>
              <a:t>end.   </a:t>
            </a:r>
            <a:endParaRPr lang="en-US" b="1"/>
          </a:p>
        </p:txBody>
      </p:sp>
    </p:spTree>
    <p:extLst>
      <p:ext uri="{BB962C8B-B14F-4D97-AF65-F5344CB8AC3E}">
        <p14:creationId xmlns:p14="http://schemas.microsoft.com/office/powerpoint/2010/main" val="19958422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b="0"/>
              <a:t/>
            </a:r>
            <a:br>
              <a:rPr lang="en-US" b="0"/>
            </a:br>
            <a:r>
              <a:rPr lang="en-US"/>
              <a:t/>
            </a:r>
            <a:br>
              <a:rPr lang="en-US"/>
            </a:br>
            <a:r>
              <a:rPr lang="en-US"/>
              <a:t/>
            </a:r>
            <a:br>
              <a:rPr lang="en-US"/>
            </a:br>
            <a:r>
              <a:rPr lang="en-US" sz="3200">
                <a:solidFill>
                  <a:srgbClr val="000000"/>
                </a:solidFill>
                <a:latin typeface="I Script"/>
              </a:rPr>
              <a:t/>
            </a:r>
            <a:br>
              <a:rPr lang="en-US" sz="3200">
                <a:solidFill>
                  <a:srgbClr val="000000"/>
                </a:solidFill>
                <a:latin typeface="I Script"/>
              </a:rPr>
            </a:br>
            <a:r>
              <a:rPr lang="en-US">
                <a:latin typeface="I Script"/>
              </a:rPr>
              <a:t>Knowing when fast becomes too fast</a:t>
            </a:r>
            <a:endParaRPr lang="en-US">
              <a:latin typeface="Arcon" pitchFamily="50" charset="0"/>
              <a:cs typeface="B Fantezy" pitchFamily="2" charset="-78"/>
            </a:endParaRPr>
          </a:p>
        </p:txBody>
      </p:sp>
    </p:spTree>
    <p:extLst>
      <p:ext uri="{BB962C8B-B14F-4D97-AF65-F5344CB8AC3E}">
        <p14:creationId xmlns:p14="http://schemas.microsoft.com/office/powerpoint/2010/main" val="10694162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Intro</a:t>
            </a:r>
          </a:p>
        </p:txBody>
      </p:sp>
      <p:sp>
        <p:nvSpPr>
          <p:cNvPr id="5" name="Content Placeholder 4"/>
          <p:cNvSpPr>
            <a:spLocks noGrp="1"/>
          </p:cNvSpPr>
          <p:nvPr>
            <p:ph idx="1"/>
          </p:nvPr>
        </p:nvSpPr>
        <p:spPr/>
        <p:txBody>
          <a:bodyPr>
            <a:normAutofit fontScale="77500" lnSpcReduction="20000"/>
          </a:bodyPr>
          <a:lstStyle/>
          <a:p>
            <a:pPr marL="0" indent="0">
              <a:buNone/>
            </a:pPr>
            <a:r>
              <a:rPr lang="en-US" smtClean="0"/>
              <a:t>The </a:t>
            </a:r>
            <a:r>
              <a:rPr lang="en-US"/>
              <a:t>following list presents some of the speed traps that NPD teams can fall into: </a:t>
            </a:r>
            <a:endParaRPr lang="en-US" smtClean="0"/>
          </a:p>
          <a:p>
            <a:r>
              <a:rPr lang="en-US" b="1" smtClean="0"/>
              <a:t>Pushing </a:t>
            </a:r>
            <a:r>
              <a:rPr lang="en-US" b="1"/>
              <a:t>people or teams with extrinsic rewards or threats. </a:t>
            </a:r>
            <a:r>
              <a:rPr lang="en-US"/>
              <a:t>Most new product team members </a:t>
            </a:r>
            <a:r>
              <a:rPr lang="en-US" smtClean="0"/>
              <a:t>—and </a:t>
            </a:r>
            <a:r>
              <a:rPr lang="en-US"/>
              <a:t>most people in </a:t>
            </a:r>
            <a:r>
              <a:rPr lang="en-US" smtClean="0"/>
              <a:t>general— </a:t>
            </a:r>
            <a:r>
              <a:rPr lang="en-US"/>
              <a:t>respond to the intrinsic reward of doing work they consider worthwhile. Realistic goals to shorten cycle time can motivate NPD teams, but carrots and sticks rarely do.  </a:t>
            </a:r>
            <a:endParaRPr lang="en-US" smtClean="0"/>
          </a:p>
          <a:p>
            <a:r>
              <a:rPr lang="en-US" b="1" smtClean="0"/>
              <a:t>Skipping </a:t>
            </a:r>
            <a:r>
              <a:rPr lang="en-US" b="1"/>
              <a:t>steps to save time. </a:t>
            </a:r>
            <a:r>
              <a:rPr lang="en-US"/>
              <a:t>You often can skip steps in a phase/review process, but you should think this out carefully in advance. You can’t skip reviews if you foresee important questions popping up about the technical or business viability of a project, for instance. For many projects, setting out-of-bounds criteria is an appropriate way to speed up a product’s cycle time. You can find out more about these in Chapter 12.  </a:t>
            </a:r>
            <a:endParaRPr lang="en-US" smtClean="0"/>
          </a:p>
          <a:p>
            <a:r>
              <a:rPr lang="en-US" b="1" smtClean="0"/>
              <a:t>Compromising </a:t>
            </a:r>
            <a:r>
              <a:rPr lang="en-US" b="1"/>
              <a:t>quality. </a:t>
            </a:r>
            <a:r>
              <a:rPr lang="en-US"/>
              <a:t>Many speedsters are tempted to cut corners. We’ve known teams that have eliminated features in a rush to the market, </a:t>
            </a:r>
            <a:r>
              <a:rPr lang="en-US" smtClean="0"/>
              <a:t>only </a:t>
            </a:r>
            <a:r>
              <a:rPr lang="en-US"/>
              <a:t>to find that without those features, the products weren’t attractive to customers. Another temptation is to make the product less robust, but that may come back to haunt you when warranty claims skyrocket.</a:t>
            </a:r>
          </a:p>
        </p:txBody>
      </p:sp>
    </p:spTree>
    <p:extLst>
      <p:ext uri="{BB962C8B-B14F-4D97-AF65-F5344CB8AC3E}">
        <p14:creationId xmlns:p14="http://schemas.microsoft.com/office/powerpoint/2010/main" val="422309708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Intro</a:t>
            </a:r>
          </a:p>
        </p:txBody>
      </p:sp>
      <p:sp>
        <p:nvSpPr>
          <p:cNvPr id="5" name="Content Placeholder 4"/>
          <p:cNvSpPr>
            <a:spLocks noGrp="1"/>
          </p:cNvSpPr>
          <p:nvPr>
            <p:ph idx="1"/>
          </p:nvPr>
        </p:nvSpPr>
        <p:spPr/>
        <p:txBody>
          <a:bodyPr>
            <a:normAutofit/>
          </a:bodyPr>
          <a:lstStyle/>
          <a:p>
            <a:r>
              <a:rPr lang="en-US" smtClean="0"/>
              <a:t>To </a:t>
            </a:r>
            <a:r>
              <a:rPr lang="en-US"/>
              <a:t>avoid the speed traps, do the upfront work so you don’t waste time cor- recting mistakes you could’ve anticipated, set conditions that may let teams move quickly through reviews, and, most importantly, value product quality over a senseless rush to get to market.</a:t>
            </a:r>
          </a:p>
        </p:txBody>
      </p:sp>
    </p:spTree>
    <p:extLst>
      <p:ext uri="{BB962C8B-B14F-4D97-AF65-F5344CB8AC3E}">
        <p14:creationId xmlns:p14="http://schemas.microsoft.com/office/powerpoint/2010/main" val="20408447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a:t/>
            </a:r>
            <a:br>
              <a:rPr lang="en-US"/>
            </a:br>
            <a:r>
              <a:rPr lang="en-US"/>
              <a:t>Practicing the Discipline of No Waste </a:t>
            </a:r>
          </a:p>
        </p:txBody>
      </p:sp>
    </p:spTree>
    <p:extLst>
      <p:ext uri="{BB962C8B-B14F-4D97-AF65-F5344CB8AC3E}">
        <p14:creationId xmlns:p14="http://schemas.microsoft.com/office/powerpoint/2010/main" val="346485029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Intro</a:t>
            </a:r>
          </a:p>
        </p:txBody>
      </p:sp>
      <p:sp>
        <p:nvSpPr>
          <p:cNvPr id="3" name="Content Placeholder 2"/>
          <p:cNvSpPr>
            <a:spLocks noGrp="1"/>
          </p:cNvSpPr>
          <p:nvPr>
            <p:ph idx="1"/>
          </p:nvPr>
        </p:nvSpPr>
        <p:spPr/>
        <p:txBody>
          <a:bodyPr/>
          <a:lstStyle/>
          <a:p>
            <a:r>
              <a:rPr lang="en-US" smtClean="0"/>
              <a:t>Many </a:t>
            </a:r>
            <a:r>
              <a:rPr lang="en-US"/>
              <a:t>companies want to cut the waste out of their product development processes and capitalize on the resources they have (or can easily obtain). The approaches most discussed today include Lean development and Six Sigma. This section won’t give you the last word on these strategies, but we want you to see how they connect to developing new products. </a:t>
            </a:r>
          </a:p>
        </p:txBody>
      </p:sp>
    </p:spTree>
    <p:extLst>
      <p:ext uri="{BB962C8B-B14F-4D97-AF65-F5344CB8AC3E}">
        <p14:creationId xmlns:p14="http://schemas.microsoft.com/office/powerpoint/2010/main" val="37159977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b="0"/>
              <a:t/>
            </a:r>
            <a:br>
              <a:rPr lang="en-US" b="0"/>
            </a:br>
            <a:r>
              <a:rPr lang="en-US"/>
              <a:t/>
            </a:r>
            <a:br>
              <a:rPr lang="en-US"/>
            </a:br>
            <a:r>
              <a:rPr lang="en-US"/>
              <a:t/>
            </a:r>
            <a:br>
              <a:rPr lang="en-US"/>
            </a:br>
            <a:r>
              <a:rPr lang="en-US" sz="3200">
                <a:solidFill>
                  <a:srgbClr val="000000"/>
                </a:solidFill>
                <a:latin typeface="I Script"/>
              </a:rPr>
              <a:t/>
            </a:r>
            <a:br>
              <a:rPr lang="en-US" sz="3200">
                <a:solidFill>
                  <a:srgbClr val="000000"/>
                </a:solidFill>
                <a:latin typeface="I Script"/>
              </a:rPr>
            </a:br>
            <a:r>
              <a:rPr lang="en-US"/>
              <a:t/>
            </a:r>
            <a:br>
              <a:rPr lang="en-US"/>
            </a:br>
            <a:r>
              <a:rPr lang="en-US"/>
              <a:t>Lean development </a:t>
            </a:r>
            <a:endParaRPr lang="en-US">
              <a:latin typeface="Arcon" pitchFamily="50" charset="0"/>
              <a:cs typeface="B Fantezy" pitchFamily="2" charset="-78"/>
            </a:endParaRPr>
          </a:p>
        </p:txBody>
      </p:sp>
    </p:spTree>
    <p:extLst>
      <p:ext uri="{BB962C8B-B14F-4D97-AF65-F5344CB8AC3E}">
        <p14:creationId xmlns:p14="http://schemas.microsoft.com/office/powerpoint/2010/main" val="167629728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Lean development </a:t>
            </a:r>
          </a:p>
        </p:txBody>
      </p:sp>
      <p:sp>
        <p:nvSpPr>
          <p:cNvPr id="4" name="Content Placeholder 3"/>
          <p:cNvSpPr>
            <a:spLocks noGrp="1"/>
          </p:cNvSpPr>
          <p:nvPr>
            <p:ph idx="1"/>
          </p:nvPr>
        </p:nvSpPr>
        <p:spPr/>
        <p:txBody>
          <a:bodyPr/>
          <a:lstStyle/>
          <a:p>
            <a:pPr marL="0" indent="914400" algn="just">
              <a:buNone/>
            </a:pPr>
            <a:r>
              <a:rPr lang="en-US" b="1" i="1" smtClean="0">
                <a:solidFill>
                  <a:srgbClr val="FFFF00"/>
                </a:solidFill>
              </a:rPr>
              <a:t>Lean </a:t>
            </a:r>
            <a:r>
              <a:rPr lang="en-US" b="1" i="1">
                <a:solidFill>
                  <a:srgbClr val="FFFF00"/>
                </a:solidFill>
              </a:rPr>
              <a:t>development </a:t>
            </a:r>
            <a:r>
              <a:rPr lang="en-US"/>
              <a:t>is a discipline that has emerged from the quality movement. The quality movement has enabled companies to make impressive </a:t>
            </a:r>
            <a:r>
              <a:rPr lang="en-US" smtClean="0"/>
              <a:t>improvements </a:t>
            </a:r>
            <a:r>
              <a:rPr lang="en-US"/>
              <a:t>in efficiency and quality in their manufacturing enterprises. Although product development differs in many ways from manufacturing, many </a:t>
            </a:r>
            <a:r>
              <a:rPr lang="en-US" smtClean="0"/>
              <a:t>companies </a:t>
            </a:r>
            <a:r>
              <a:rPr lang="en-US"/>
              <a:t>have successfully eliminated waste from their product development processes by using Lean processes.</a:t>
            </a:r>
          </a:p>
        </p:txBody>
      </p:sp>
    </p:spTree>
    <p:extLst>
      <p:ext uri="{BB962C8B-B14F-4D97-AF65-F5344CB8AC3E}">
        <p14:creationId xmlns:p14="http://schemas.microsoft.com/office/powerpoint/2010/main" val="22173116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Lean development </a:t>
            </a:r>
          </a:p>
        </p:txBody>
      </p:sp>
      <p:sp>
        <p:nvSpPr>
          <p:cNvPr id="4" name="Content Placeholder 3"/>
          <p:cNvSpPr>
            <a:spLocks noGrp="1"/>
          </p:cNvSpPr>
          <p:nvPr>
            <p:ph idx="1"/>
          </p:nvPr>
        </p:nvSpPr>
        <p:spPr/>
        <p:txBody>
          <a:bodyPr>
            <a:normAutofit/>
          </a:bodyPr>
          <a:lstStyle/>
          <a:p>
            <a:pPr marL="0" indent="0">
              <a:buNone/>
            </a:pPr>
            <a:r>
              <a:rPr lang="en-US" b="1" i="1" smtClean="0">
                <a:solidFill>
                  <a:srgbClr val="FFFF00"/>
                </a:solidFill>
              </a:rPr>
              <a:t>Follow </a:t>
            </a:r>
            <a:r>
              <a:rPr lang="en-US" b="1" i="1">
                <a:solidFill>
                  <a:srgbClr val="FFFF00"/>
                </a:solidFill>
              </a:rPr>
              <a:t>these steps to follow their lead: </a:t>
            </a:r>
            <a:endParaRPr lang="en-US" b="1" i="1" smtClean="0">
              <a:solidFill>
                <a:srgbClr val="FFFF00"/>
              </a:solidFill>
            </a:endParaRPr>
          </a:p>
          <a:p>
            <a:pPr>
              <a:buFont typeface="+mj-lt"/>
              <a:buAutoNum type="arabicPeriod"/>
            </a:pPr>
            <a:r>
              <a:rPr lang="en-US" b="1"/>
              <a:t>Identify the sources of waste in your new product development efforts. </a:t>
            </a:r>
            <a:r>
              <a:rPr lang="en-US" smtClean="0"/>
              <a:t>Assign </a:t>
            </a:r>
            <a:r>
              <a:rPr lang="en-US"/>
              <a:t>a team to observe your new product teams and processes to see where they’re taking unnecessary steps or doing work that could be avoided. Examples could include hand-offs (for example, from engineer- ing to manufacturing), scatter (in other words, making your team members </a:t>
            </a:r>
            <a:r>
              <a:rPr lang="en-US" smtClean="0"/>
              <a:t>scatter-brained </a:t>
            </a:r>
            <a:r>
              <a:rPr lang="en-US"/>
              <a:t>by giving them too many projects — see “Understanding a project’s resource needs”), and wishful thinking. </a:t>
            </a:r>
            <a:endParaRPr lang="en-US" smtClean="0"/>
          </a:p>
          <a:p>
            <a:pPr>
              <a:buFont typeface="Arial"/>
              <a:buAutoNum type="arabicPeriod"/>
            </a:pPr>
            <a:r>
              <a:rPr lang="en-US" b="1" smtClean="0"/>
              <a:t>Eliminate </a:t>
            </a:r>
            <a:r>
              <a:rPr lang="en-US" b="1"/>
              <a:t>waste wherever possible. </a:t>
            </a:r>
          </a:p>
        </p:txBody>
      </p:sp>
    </p:spTree>
    <p:extLst>
      <p:ext uri="{BB962C8B-B14F-4D97-AF65-F5344CB8AC3E}">
        <p14:creationId xmlns:p14="http://schemas.microsoft.com/office/powerpoint/2010/main" val="8703935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Lean development </a:t>
            </a:r>
          </a:p>
        </p:txBody>
      </p:sp>
      <p:sp>
        <p:nvSpPr>
          <p:cNvPr id="4" name="Content Placeholder 3"/>
          <p:cNvSpPr>
            <a:spLocks noGrp="1"/>
          </p:cNvSpPr>
          <p:nvPr>
            <p:ph idx="1"/>
          </p:nvPr>
        </p:nvSpPr>
        <p:spPr/>
        <p:txBody>
          <a:bodyPr>
            <a:normAutofit fontScale="92500" lnSpcReduction="20000"/>
          </a:bodyPr>
          <a:lstStyle/>
          <a:p>
            <a:pPr>
              <a:buFont typeface="+mj-lt"/>
              <a:buAutoNum type="arabicPeriod" startAt="2"/>
            </a:pPr>
            <a:r>
              <a:rPr lang="en-US" b="1" smtClean="0"/>
              <a:t>Eliminate </a:t>
            </a:r>
            <a:r>
              <a:rPr lang="en-US" b="1"/>
              <a:t>waste wherever possible. </a:t>
            </a:r>
            <a:endParaRPr lang="en-US" b="1" smtClean="0"/>
          </a:p>
          <a:p>
            <a:pPr indent="0">
              <a:buNone/>
              <a:tabLst>
                <a:tab pos="463550" algn="l"/>
              </a:tabLst>
            </a:pPr>
            <a:r>
              <a:rPr lang="en-US" smtClean="0"/>
              <a:t>Here </a:t>
            </a:r>
            <a:r>
              <a:rPr lang="en-US"/>
              <a:t>are some methods you can use for the examples in Step 1: </a:t>
            </a:r>
            <a:endParaRPr lang="en-US" smtClean="0"/>
          </a:p>
          <a:p>
            <a:pPr lvl="1"/>
            <a:r>
              <a:rPr lang="en-US" smtClean="0"/>
              <a:t>To </a:t>
            </a:r>
            <a:r>
              <a:rPr lang="en-US"/>
              <a:t>eliminate hand-offs, use a team approach; make sure team mem- bers make decisions about the project together (“no decisions out- side of this room”); and make a detailed plan for the steps needed to develop the product. You can find more on planning in the prod- uct development process in the section “Planning makes perfect” and in Chapter 9. </a:t>
            </a:r>
            <a:endParaRPr lang="en-US" smtClean="0"/>
          </a:p>
          <a:p>
            <a:pPr lvl="1"/>
            <a:r>
              <a:rPr lang="en-US" smtClean="0"/>
              <a:t>To </a:t>
            </a:r>
            <a:r>
              <a:rPr lang="en-US"/>
              <a:t>eliminate scatter, be realistic about the projects you can resource, and don’t have a team spend too much time fixing a product that you launched six months ago. Yes, too often people who should be working on new product development are the ones who are diverted to fix problems that should’ve been taken care of earlier. </a:t>
            </a:r>
            <a:endParaRPr lang="en-US" smtClean="0"/>
          </a:p>
          <a:p>
            <a:pPr lvl="1"/>
            <a:r>
              <a:rPr lang="en-US" smtClean="0"/>
              <a:t>To </a:t>
            </a:r>
            <a:r>
              <a:rPr lang="en-US"/>
              <a:t>eliminate wishful thinking, get serious about what you can accomplish, and don’t add more projects until you’ve completed the most important ones in your pipeline. </a:t>
            </a:r>
            <a:endParaRPr lang="en-US" b="1"/>
          </a:p>
        </p:txBody>
      </p:sp>
    </p:spTree>
    <p:extLst>
      <p:ext uri="{BB962C8B-B14F-4D97-AF65-F5344CB8AC3E}">
        <p14:creationId xmlns:p14="http://schemas.microsoft.com/office/powerpoint/2010/main" val="295314830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b">
            <a:normAutofit fontScale="90000"/>
          </a:bodyPr>
          <a:lstStyle/>
          <a:p>
            <a:r>
              <a:rPr lang="en-US" b="0"/>
              <a:t/>
            </a:r>
            <a:br>
              <a:rPr lang="en-US" b="0"/>
            </a:br>
            <a:r>
              <a:rPr lang="en-US"/>
              <a:t/>
            </a:r>
            <a:br>
              <a:rPr lang="en-US"/>
            </a:br>
            <a:r>
              <a:rPr lang="en-US"/>
              <a:t/>
            </a:r>
            <a:br>
              <a:rPr lang="en-US"/>
            </a:br>
            <a:r>
              <a:rPr lang="en-US" sz="3200">
                <a:solidFill>
                  <a:srgbClr val="000000"/>
                </a:solidFill>
                <a:latin typeface="I Script"/>
              </a:rPr>
              <a:t/>
            </a:r>
            <a:br>
              <a:rPr lang="en-US" sz="3200">
                <a:solidFill>
                  <a:srgbClr val="000000"/>
                </a:solidFill>
                <a:latin typeface="I Script"/>
              </a:rPr>
            </a:br>
            <a:r>
              <a:rPr lang="en-US"/>
              <a:t/>
            </a:r>
            <a:br>
              <a:rPr lang="en-US"/>
            </a:br>
            <a:r>
              <a:rPr lang="en-US"/>
              <a:t/>
            </a:r>
            <a:br>
              <a:rPr lang="en-US"/>
            </a:br>
            <a:r>
              <a:rPr lang="en-US"/>
              <a:t>Six Sigma </a:t>
            </a:r>
            <a:endParaRPr lang="en-US">
              <a:latin typeface="Arcon" pitchFamily="50" charset="0"/>
              <a:cs typeface="B Fantezy" pitchFamily="2" charset="-78"/>
            </a:endParaRPr>
          </a:p>
        </p:txBody>
      </p:sp>
    </p:spTree>
    <p:extLst>
      <p:ext uri="{BB962C8B-B14F-4D97-AF65-F5344CB8AC3E}">
        <p14:creationId xmlns:p14="http://schemas.microsoft.com/office/powerpoint/2010/main" val="29953369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Six Sigma </a:t>
            </a:r>
          </a:p>
        </p:txBody>
      </p:sp>
      <p:sp>
        <p:nvSpPr>
          <p:cNvPr id="4" name="Content Placeholder 3"/>
          <p:cNvSpPr>
            <a:spLocks noGrp="1"/>
          </p:cNvSpPr>
          <p:nvPr>
            <p:ph idx="1"/>
          </p:nvPr>
        </p:nvSpPr>
        <p:spPr/>
        <p:txBody>
          <a:bodyPr>
            <a:normAutofit lnSpcReduction="10000"/>
          </a:bodyPr>
          <a:lstStyle/>
          <a:p>
            <a:pPr algn="justLow"/>
            <a:r>
              <a:rPr lang="en-US" smtClean="0"/>
              <a:t>Like </a:t>
            </a:r>
            <a:r>
              <a:rPr lang="en-US"/>
              <a:t>other quality movements, </a:t>
            </a:r>
            <a:r>
              <a:rPr lang="en-US" b="1" i="1">
                <a:solidFill>
                  <a:srgbClr val="FFFF00"/>
                </a:solidFill>
              </a:rPr>
              <a:t>Six Sigma </a:t>
            </a:r>
            <a:r>
              <a:rPr lang="en-US"/>
              <a:t>was originally introduced to improve the quality of existing products and </a:t>
            </a:r>
            <a:r>
              <a:rPr lang="en-US" smtClean="0"/>
              <a:t>processes </a:t>
            </a:r>
            <a:r>
              <a:rPr lang="en-US"/>
              <a:t>— manufacturing in particular. </a:t>
            </a:r>
          </a:p>
          <a:p>
            <a:pPr algn="justLow"/>
            <a:r>
              <a:rPr lang="en-US" i="1"/>
              <a:t>Design for Six Sigma </a:t>
            </a:r>
            <a:r>
              <a:rPr lang="en-US"/>
              <a:t>(DFSS), however, is a process that seeks to prevent </a:t>
            </a:r>
            <a:r>
              <a:rPr lang="en-US" smtClean="0"/>
              <a:t>quality </a:t>
            </a:r>
            <a:r>
              <a:rPr lang="en-US"/>
              <a:t>problems by focusing on upfront design. Upfront work helps to reduce the number of changes to design as projects move forward. DFSS focuses on developing product requirements by understanding customer needs, using a process similar to the one we describe in Chapter 4. </a:t>
            </a:r>
            <a:endParaRPr lang="en-US" smtClean="0"/>
          </a:p>
          <a:p>
            <a:pPr algn="justLow"/>
            <a:r>
              <a:rPr lang="en-US" smtClean="0"/>
              <a:t>DFSS </a:t>
            </a:r>
            <a:r>
              <a:rPr lang="en-US"/>
              <a:t>also focuses on system design in order to identify critical interfaces. This attention to system design reduces rework and frustration later in the process. </a:t>
            </a:r>
          </a:p>
        </p:txBody>
      </p:sp>
    </p:spTree>
    <p:extLst>
      <p:ext uri="{BB962C8B-B14F-4D97-AF65-F5344CB8AC3E}">
        <p14:creationId xmlns:p14="http://schemas.microsoft.com/office/powerpoint/2010/main" val="2346265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xmlns="" name="Theme1" id="{B9AC6634-E93E-4AC4-A80B-6D1CEF2289B2}" vid="{4CC7DD44-0B0C-457D-8E74-8080C03895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3820</TotalTime>
  <Words>3734</Words>
  <Application>Microsoft Office PowerPoint</Application>
  <PresentationFormat>Custom</PresentationFormat>
  <Paragraphs>151</Paragraphs>
  <Slides>56</Slides>
  <Notes>2</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Theme1</vt:lpstr>
      <vt:lpstr>Managing Your Corporation’s NPD Resources  </vt:lpstr>
      <vt:lpstr>Outline</vt:lpstr>
      <vt:lpstr>Intro</vt:lpstr>
      <vt:lpstr> Is Your Company a Well-Oiled Machine or a Herd of Cats? </vt:lpstr>
      <vt:lpstr>Like A Well-oiled Machine</vt:lpstr>
      <vt:lpstr>These companies have the following characteristics:</vt:lpstr>
      <vt:lpstr>These companies have the following characteristics:</vt:lpstr>
      <vt:lpstr>Questions</vt:lpstr>
      <vt:lpstr> Filling and Balancing Your NPD Portfolio</vt:lpstr>
      <vt:lpstr>Filling and Balancing Your NPD Portfolio</vt:lpstr>
      <vt:lpstr>Focusing your portfolio with disciplined portfolio management processes</vt:lpstr>
      <vt:lpstr>Intro</vt:lpstr>
      <vt:lpstr>PowerPoint Presentation</vt:lpstr>
      <vt:lpstr> Using different criteria to shape your portfolio </vt:lpstr>
      <vt:lpstr>Intro</vt:lpstr>
      <vt:lpstr>Mixing and Matching the Tools</vt:lpstr>
      <vt:lpstr>PowerPoint Presentation</vt:lpstr>
      <vt:lpstr>  Resourcing New Product Projects in the Development Pipeline </vt:lpstr>
      <vt:lpstr>Intro</vt:lpstr>
      <vt:lpstr>  Managing the product development pipeline </vt:lpstr>
      <vt:lpstr>Intro</vt:lpstr>
      <vt:lpstr>The main tasks that lead to successful project resourcing.</vt:lpstr>
      <vt:lpstr>   Understanding a project’s resource needs</vt:lpstr>
      <vt:lpstr>Project’s resource need</vt:lpstr>
      <vt:lpstr>PowerPoint Presentation</vt:lpstr>
      <vt:lpstr>Resource Need Matrix</vt:lpstr>
      <vt:lpstr>PowerPoint Presentation</vt:lpstr>
      <vt:lpstr>    Securing functional resources </vt:lpstr>
      <vt:lpstr>Securing functional resources</vt:lpstr>
      <vt:lpstr>Securing functional resources</vt:lpstr>
      <vt:lpstr> One of three things will happen:</vt:lpstr>
      <vt:lpstr>    Going outside for resource help</vt:lpstr>
      <vt:lpstr>Going outside for resource help</vt:lpstr>
      <vt:lpstr>    Keeping the product development pipeline flowing</vt:lpstr>
      <vt:lpstr>Keeping the product development pipeline flowing</vt:lpstr>
      <vt:lpstr>Shortening Cycle Time</vt:lpstr>
      <vt:lpstr>Intro</vt:lpstr>
      <vt:lpstr>    Getting to profits within the window of opportunity</vt:lpstr>
      <vt:lpstr>Intro</vt:lpstr>
      <vt:lpstr>Intro</vt:lpstr>
      <vt:lpstr>Seasonal Products</vt:lpstr>
      <vt:lpstr>    Spending more time upfront to reduce rework later</vt:lpstr>
      <vt:lpstr>Intro</vt:lpstr>
      <vt:lpstr>Intro</vt:lpstr>
      <vt:lpstr>PowerPoint Presentation</vt:lpstr>
      <vt:lpstr>    Knowing when fast becomes too fast</vt:lpstr>
      <vt:lpstr>Intro</vt:lpstr>
      <vt:lpstr>Intro</vt:lpstr>
      <vt:lpstr> Practicing the Discipline of No Waste </vt:lpstr>
      <vt:lpstr>Intro</vt:lpstr>
      <vt:lpstr>     Lean development </vt:lpstr>
      <vt:lpstr>Lean development </vt:lpstr>
      <vt:lpstr>Lean development </vt:lpstr>
      <vt:lpstr>Lean development </vt:lpstr>
      <vt:lpstr>      Six Sigma </vt:lpstr>
      <vt:lpstr>Six Sigma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548</cp:revision>
  <dcterms:created xsi:type="dcterms:W3CDTF">2010-10-24T06:01:35Z</dcterms:created>
  <dcterms:modified xsi:type="dcterms:W3CDTF">2016-05-25T15:51:42Z</dcterms:modified>
</cp:coreProperties>
</file>