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handoutMasterIdLst>
    <p:handoutMasterId r:id="rId24"/>
  </p:handoutMasterIdLst>
  <p:sldIdLst>
    <p:sldId id="256" r:id="rId2"/>
    <p:sldId id="257" r:id="rId3"/>
    <p:sldId id="258" r:id="rId4"/>
    <p:sldId id="259" r:id="rId5"/>
    <p:sldId id="260" r:id="rId6"/>
    <p:sldId id="261" r:id="rId7"/>
    <p:sldId id="262" r:id="rId8"/>
    <p:sldId id="265" r:id="rId9"/>
    <p:sldId id="263" r:id="rId10"/>
    <p:sldId id="264" r:id="rId11"/>
    <p:sldId id="266" r:id="rId12"/>
    <p:sldId id="268" r:id="rId13"/>
    <p:sldId id="270" r:id="rId14"/>
    <p:sldId id="267" r:id="rId15"/>
    <p:sldId id="269" r:id="rId16"/>
    <p:sldId id="271" r:id="rId17"/>
    <p:sldId id="272" r:id="rId18"/>
    <p:sldId id="276" r:id="rId19"/>
    <p:sldId id="273" r:id="rId20"/>
    <p:sldId id="274" r:id="rId21"/>
    <p:sldId id="275" r:id="rId22"/>
  </p:sldIdLst>
  <p:sldSz cx="9144000" cy="5143500" type="screen16x9"/>
  <p:notesSz cx="6858000" cy="9945688"/>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5A5A"/>
    <a:srgbClr val="61579B"/>
    <a:srgbClr val="5A579B"/>
    <a:srgbClr val="484C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332" y="-3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0A7ED421-40B0-41C9-932F-5F6819CA1EDC}" type="slidenum">
              <a:rPr lang="en-US" smtClean="0"/>
              <a:t>‹#›</a:t>
            </a:fld>
            <a:endParaRPr lang="en-US"/>
          </a:p>
        </p:txBody>
      </p:sp>
    </p:spTree>
    <p:extLst>
      <p:ext uri="{BB962C8B-B14F-4D97-AF65-F5344CB8AC3E}">
        <p14:creationId xmlns:p14="http://schemas.microsoft.com/office/powerpoint/2010/main" val="3743010319"/>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ACE41745-E9E2-4536-BB5C-3206757414A4}" type="slidenum">
              <a:rPr lang="en-US" smtClean="0"/>
              <a:t>‹#›</a:t>
            </a:fld>
            <a:endParaRPr lang="en-US"/>
          </a:p>
        </p:txBody>
      </p:sp>
    </p:spTree>
    <p:extLst>
      <p:ext uri="{BB962C8B-B14F-4D97-AF65-F5344CB8AC3E}">
        <p14:creationId xmlns:p14="http://schemas.microsoft.com/office/powerpoint/2010/main" val="1727397288"/>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209741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2480517"/>
            <a:ext cx="7117180" cy="1102519"/>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3583035"/>
            <a:ext cx="7117180" cy="646065"/>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entury Gothic"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b="0" cap="none" spc="0">
                <a:ln>
                  <a:noFill/>
                </a:ln>
                <a:solidFill>
                  <a:schemeClr val="tx1"/>
                </a:solidFill>
                <a:effectLst>
                  <a:outerShdw blurRad="38100" dist="38100" dir="2700000" algn="tl">
                    <a:srgbClr val="000000">
                      <a:alpha val="43137"/>
                    </a:srgbClr>
                  </a:outerShdw>
                </a:effectLst>
                <a:latin typeface="Century Gothic" pitchFamily="34" charset="0"/>
              </a:defRPr>
            </a:lvl1pPr>
            <a:lvl2pPr>
              <a:defRPr b="0" cap="none" spc="0">
                <a:ln>
                  <a:noFill/>
                </a:ln>
                <a:solidFill>
                  <a:schemeClr val="tx1"/>
                </a:solidFill>
                <a:effectLst>
                  <a:outerShdw blurRad="38100" dist="38100" dir="2700000" algn="tl">
                    <a:srgbClr val="000000">
                      <a:alpha val="43137"/>
                    </a:srgbClr>
                  </a:outerShdw>
                </a:effectLst>
                <a:latin typeface="Century Gothic" pitchFamily="34" charset="0"/>
              </a:defRPr>
            </a:lvl2pPr>
            <a:lvl3pPr>
              <a:defRPr b="0" cap="none" spc="0">
                <a:ln>
                  <a:noFill/>
                </a:ln>
                <a:solidFill>
                  <a:schemeClr val="tx1"/>
                </a:solidFill>
                <a:effectLst>
                  <a:outerShdw blurRad="38100" dist="38100" dir="2700000" algn="tl">
                    <a:srgbClr val="000000">
                      <a:alpha val="43137"/>
                    </a:srgbClr>
                  </a:outerShdw>
                </a:effectLst>
                <a:latin typeface="Century Gothic" pitchFamily="34" charset="0"/>
              </a:defRPr>
            </a:lvl3pPr>
            <a:lvl4pPr>
              <a:defRPr b="0" cap="none" spc="0">
                <a:ln>
                  <a:noFill/>
                </a:ln>
                <a:solidFill>
                  <a:schemeClr val="tx1"/>
                </a:solidFill>
                <a:effectLst>
                  <a:outerShdw blurRad="38100" dist="38100" dir="2700000" algn="tl">
                    <a:srgbClr val="000000">
                      <a:alpha val="43137"/>
                    </a:srgbClr>
                  </a:outerShdw>
                </a:effectLst>
                <a:latin typeface="Century Gothic" pitchFamily="34" charset="0"/>
              </a:defRPr>
            </a:lvl4pPr>
            <a:lvl5pPr>
              <a:defRPr b="0" cap="none" spc="0">
                <a:ln>
                  <a:noFill/>
                </a:ln>
                <a:solidFill>
                  <a:schemeClr val="tx1"/>
                </a:solidFill>
                <a:effectLst>
                  <a:outerShdw blurRad="38100" dist="38100" dir="2700000" algn="tl">
                    <a:srgbClr val="000000">
                      <a:alpha val="43137"/>
                    </a:srgbClr>
                  </a:outerShdw>
                </a:effectLst>
                <a:latin typeface="Century Gothic" pitchFamily="34" charset="0"/>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CA8058E-1AC5-4DA3-B40A-B730C4DBD494}"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2481436"/>
            <a:ext cx="7117178" cy="11016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3583036"/>
            <a:ext cx="7117178" cy="6453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A8058E-1AC5-4DA3-B40A-B730C4DBD494}"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506794"/>
            <a:ext cx="7123080" cy="693356"/>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4" y="1357312"/>
            <a:ext cx="3471277" cy="303847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357312"/>
            <a:ext cx="3469242" cy="3038477"/>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A8058E-1AC5-4DA3-B40A-B730C4DBD494}"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359696"/>
            <a:ext cx="3132494" cy="432196"/>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4" y="1791892"/>
            <a:ext cx="3471277"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01474" y="1359696"/>
            <a:ext cx="3133080" cy="432196"/>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2" y="1791892"/>
            <a:ext cx="3471275" cy="2603896"/>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A8058E-1AC5-4DA3-B40A-B730C4DBD494}" type="datetimeFigureOut">
              <a:rPr lang="en-US" smtClean="0"/>
              <a:t>2/15/2015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A8058E-1AC5-4DA3-B40A-B730C4DBD494}" type="datetimeFigureOut">
              <a:rPr lang="en-US" smtClean="0"/>
              <a:t>2/15/2015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A8058E-1AC5-4DA3-B40A-B730C4DBD494}" type="datetimeFigureOut">
              <a:rPr lang="en-US" smtClean="0"/>
              <a:t>2/15/2015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334565"/>
            <a:ext cx="2660650" cy="889396"/>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6" y="334567"/>
            <a:ext cx="4279869" cy="406122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223963"/>
            <a:ext cx="2660650" cy="317182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058E-1AC5-4DA3-B40A-B730C4DBD494}"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4" y="1040294"/>
            <a:ext cx="3481387" cy="834941"/>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4" y="1875234"/>
            <a:ext cx="3481387" cy="189765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058E-1AC5-4DA3-B40A-B730C4DBD494}" type="datetimeFigureOut">
              <a:rPr lang="en-US" smtClean="0"/>
              <a:t>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CBB0-4899-4010-9EF1-2DFC6731BDBE}" type="slidenum">
              <a:rPr lang="en-US" smtClean="0"/>
              <a:t>‹#›</a:t>
            </a:fld>
            <a:endParaRPr lang="en-US"/>
          </a:p>
        </p:txBody>
      </p:sp>
      <p:sp>
        <p:nvSpPr>
          <p:cNvPr id="32" name="Oval 31"/>
          <p:cNvSpPr/>
          <p:nvPr/>
        </p:nvSpPr>
        <p:spPr>
          <a:xfrm>
            <a:off x="5479249" y="1077646"/>
            <a:ext cx="1086653" cy="814990"/>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3" y="1058844"/>
            <a:ext cx="830365" cy="622774"/>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420841"/>
            <a:ext cx="602364" cy="45177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358484"/>
            <a:ext cx="489588" cy="367191"/>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3" y="1562570"/>
            <a:ext cx="256601" cy="19245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3" y="744807"/>
            <a:ext cx="256601" cy="19245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8" y="1420841"/>
            <a:ext cx="197439" cy="148080"/>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3" y="795445"/>
            <a:ext cx="197439" cy="148080"/>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200150"/>
            <a:ext cx="3429000" cy="2571750"/>
          </a:xfrm>
          <a:prstGeom prst="ellipse">
            <a:avLst/>
          </a:prstGeom>
          <a:ln w="76200">
            <a:solidFill>
              <a:schemeClr val="bg2">
                <a:lumMod val="75000"/>
              </a:schemeClr>
            </a:solidFill>
          </a:ln>
        </p:spPr>
        <p:txBody>
          <a:bodyPr/>
          <a:lstStyle/>
          <a:p>
            <a:r>
              <a:rPr lang="en-US" smtClean="0"/>
              <a:t>Click icon to add picture</a:t>
            </a:r>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355521"/>
            <a:ext cx="7123080" cy="3038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506792"/>
            <a:ext cx="1472962" cy="388899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506793"/>
            <a:ext cx="5467557" cy="388899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058E-1AC5-4DA3-B40A-B730C4DBD494}" type="datetimeFigureOut">
              <a:rPr lang="en-US" smtClean="0"/>
              <a:t>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CBB0-4899-4010-9EF1-2DFC6731BDB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White">
      <p:bgRef idx="1002">
        <a:schemeClr val="bg2"/>
      </p:bgRef>
    </p:bg>
    <p:spTree>
      <p:nvGrpSpPr>
        <p:cNvPr id="1" name=""/>
        <p:cNvGrpSpPr/>
        <p:nvPr/>
      </p:nvGrpSpPr>
      <p:grpSpPr>
        <a:xfrm>
          <a:off x="0" y="0"/>
          <a:ext cx="0" cy="0"/>
          <a:chOff x="0" y="0"/>
          <a:chExt cx="0" cy="0"/>
        </a:xfrm>
      </p:grpSpPr>
      <p:grpSp>
        <p:nvGrpSpPr>
          <p:cNvPr id="219" name="Group 218"/>
          <p:cNvGrpSpPr/>
          <p:nvPr/>
        </p:nvGrpSpPr>
        <p:grpSpPr>
          <a:xfrm>
            <a:off x="6558166" y="49740"/>
            <a:ext cx="2575511" cy="5097801"/>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1009444" y="506794"/>
            <a:ext cx="7125113" cy="693356"/>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355521"/>
            <a:ext cx="7125112" cy="3038578"/>
          </a:xfrm>
          <a:prstGeom prst="rect">
            <a:avLst/>
          </a:prstGeom>
        </p:spPr>
        <p:txBody>
          <a:bodyPr vert="horz" lIns="91440" tIns="45720" rIns="91440" bIns="45720" rtlCol="0"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437344" y="4463858"/>
            <a:ext cx="2133600" cy="273844"/>
          </a:xfrm>
          <a:prstGeom prst="rect">
            <a:avLst/>
          </a:prstGeom>
        </p:spPr>
        <p:txBody>
          <a:bodyPr vert="horz" lIns="91440" tIns="45720" rIns="91440" bIns="45720" rtlCol="0" anchor="b"/>
          <a:lstStyle>
            <a:lvl1pPr algn="r">
              <a:defRPr sz="900">
                <a:solidFill>
                  <a:schemeClr val="tx1">
                    <a:tint val="75000"/>
                  </a:schemeClr>
                </a:solidFill>
              </a:defRPr>
            </a:lvl1pPr>
          </a:lstStyle>
          <a:p>
            <a:fld id="{CCA8058E-1AC5-4DA3-B40A-B730C4DBD494}" type="datetimeFigureOut">
              <a:rPr lang="en-US" smtClean="0"/>
              <a:t>2/15/2015</a:t>
            </a:fld>
            <a:endParaRPr lang="en-US"/>
          </a:p>
        </p:txBody>
      </p:sp>
      <p:sp>
        <p:nvSpPr>
          <p:cNvPr id="5" name="Footer Placeholder 4"/>
          <p:cNvSpPr>
            <a:spLocks noGrp="1"/>
          </p:cNvSpPr>
          <p:nvPr>
            <p:ph type="ftr" sz="quarter" idx="3"/>
          </p:nvPr>
        </p:nvSpPr>
        <p:spPr>
          <a:xfrm>
            <a:off x="1180946" y="4463858"/>
            <a:ext cx="5256399" cy="273844"/>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2660" y="4463858"/>
            <a:ext cx="608287" cy="273844"/>
          </a:xfrm>
          <a:prstGeom prst="rect">
            <a:avLst/>
          </a:prstGeom>
        </p:spPr>
        <p:txBody>
          <a:bodyPr vert="horz" lIns="91440" tIns="45720" rIns="91440" bIns="45720" rtlCol="0" anchor="b"/>
          <a:lstStyle>
            <a:lvl1pPr algn="l">
              <a:defRPr sz="1800">
                <a:solidFill>
                  <a:schemeClr val="tx1">
                    <a:tint val="75000"/>
                  </a:schemeClr>
                </a:solidFill>
              </a:defRPr>
            </a:lvl1pPr>
          </a:lstStyle>
          <a:p>
            <a:fld id="{51DFCBB0-4899-4010-9EF1-2DFC6731BDB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457200" rtl="0" eaLnBrk="1" latinLnBrk="0" hangingPunct="1">
        <a:spcBef>
          <a:spcPct val="0"/>
        </a:spcBef>
        <a:buNone/>
        <a:defRPr sz="3200" b="0" kern="1200" cap="none" spc="0">
          <a:ln w="18415" cmpd="sng">
            <a:solidFill>
              <a:srgbClr val="FFFFFF"/>
            </a:solidFill>
            <a:prstDash val="solid"/>
          </a:ln>
          <a:solidFill>
            <a:srgbClr val="FFFFFF"/>
          </a:solidFill>
          <a:effectLst>
            <a:outerShdw blurRad="50800" dist="38100" dir="2700000" algn="tl" rotWithShape="0">
              <a:prstClr val="black">
                <a:alpha val="40000"/>
              </a:prst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effectLst>
            <a:outerShdw blurRad="38100" dist="38100" dir="2700000" algn="tl">
              <a:srgbClr val="000000">
                <a:alpha val="43137"/>
              </a:srgbClr>
            </a:outerShdw>
          </a:effectLst>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effectLst>
            <a:outerShdw blurRad="38100" dist="38100" dir="2700000" algn="tl">
              <a:srgbClr val="000000">
                <a:alpha val="43137"/>
              </a:srgbClr>
            </a:outerShdw>
          </a:effectLst>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effectLst>
            <a:outerShdw blurRad="38100" dist="38100" dir="2700000" algn="tl">
              <a:srgbClr val="000000">
                <a:alpha val="43137"/>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6384" y="2190750"/>
            <a:ext cx="7677358" cy="1102519"/>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Simple Interest</a:t>
            </a:r>
            <a:endParaRPr lang="en-US" sz="60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TextBox 2"/>
          <p:cNvSpPr txBox="1"/>
          <p:nvPr/>
        </p:nvSpPr>
        <p:spPr>
          <a:xfrm>
            <a:off x="1143000" y="1885950"/>
            <a:ext cx="2089033" cy="461665"/>
          </a:xfrm>
          <a:prstGeom prst="rect">
            <a:avLst/>
          </a:prstGeom>
          <a:noFill/>
        </p:spPr>
        <p:txBody>
          <a:bodyPr wrap="none" rtlCol="0">
            <a:spAutoFit/>
          </a:bodyPr>
          <a:lstStyle/>
          <a:p>
            <a:r>
              <a:rPr lang="en-US" sz="2400" b="1" smtClean="0">
                <a:ln w="18000">
                  <a:solidFill>
                    <a:srgbClr val="FFFF00"/>
                  </a:solidFill>
                  <a:prstDash val="solid"/>
                  <a:miter lim="800000"/>
                </a:ln>
                <a:noFill/>
                <a:effectLst>
                  <a:outerShdw blurRad="25500" dist="23000" dir="7020000" algn="tl">
                    <a:srgbClr val="000000">
                      <a:alpha val="50000"/>
                    </a:srgbClr>
                  </a:outerShdw>
                </a:effectLst>
              </a:rPr>
              <a:t>Chapter 12</a:t>
            </a:r>
            <a:endParaRPr lang="en-US" sz="2400" b="1">
              <a:ln w="18000">
                <a:solidFill>
                  <a:srgbClr val="FFFF00"/>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031819746"/>
      </p:ext>
    </p:extLst>
  </p:cSld>
  <p:clrMapOvr>
    <a:masterClrMapping/>
  </p:clrMapOvr>
  <mc:AlternateContent xmlns:mc="http://schemas.openxmlformats.org/markup-compatibility/2006">
    <mc:Choice xmlns:p14="http://schemas.microsoft.com/office/powerpoint/2010/main" Requires="p14">
      <p:transition spd="slow" p14:dur="2500">
        <p:blinds dir="vert"/>
      </p:transition>
    </mc:Choice>
    <mc:Fallback>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Simple Interest</a:t>
            </a:r>
            <a:endParaRPr lang="en-US"/>
          </a:p>
        </p:txBody>
      </p:sp>
      <p:sp>
        <p:nvSpPr>
          <p:cNvPr id="3" name="Content Placeholder 2"/>
          <p:cNvSpPr>
            <a:spLocks noGrp="1"/>
          </p:cNvSpPr>
          <p:nvPr>
            <p:ph idx="1"/>
          </p:nvPr>
        </p:nvSpPr>
        <p:spPr/>
        <p:txBody>
          <a:bodyPr>
            <a:normAutofit fontScale="92500" lnSpcReduction="10000"/>
          </a:bodyPr>
          <a:lstStyle/>
          <a:p>
            <a:pPr algn="just"/>
            <a:r>
              <a:rPr lang="en-US"/>
              <a:t>The easiest type of loan interest to calculate so-</a:t>
            </a:r>
            <a:r>
              <a:rPr lang="en-US" b="1">
                <a:solidFill>
                  <a:srgbClr val="FFFF00"/>
                </a:solidFill>
              </a:rPr>
              <a:t>called simple </a:t>
            </a:r>
            <a:r>
              <a:rPr lang="en-US" b="1" smtClean="0">
                <a:solidFill>
                  <a:srgbClr val="FFFF00"/>
                </a:solidFill>
              </a:rPr>
              <a:t>interest</a:t>
            </a:r>
            <a:r>
              <a:rPr lang="en-US" smtClean="0"/>
              <a:t>. </a:t>
            </a:r>
            <a:r>
              <a:rPr lang="en-US"/>
              <a:t>The calculations are the same, both for loans and credit purchases.</a:t>
            </a:r>
          </a:p>
          <a:p>
            <a:pPr algn="just"/>
            <a:r>
              <a:rPr lang="en-US"/>
              <a:t>The interest rate is the percent of the loan principal for a certain period.</a:t>
            </a:r>
          </a:p>
          <a:p>
            <a:pPr algn="just"/>
            <a:r>
              <a:rPr lang="en-US"/>
              <a:t>Mention percent usually is the annual interest rate. Rate of 10% means that the interest payments during the year amounted to 10% of the loan principal.</a:t>
            </a:r>
          </a:p>
          <a:p>
            <a:pPr algn="just"/>
            <a:r>
              <a:rPr lang="en-US"/>
              <a:t>To calculate simple interest on the loan amount one year, simply by multiplying the principal with interest rate.</a:t>
            </a:r>
          </a:p>
        </p:txBody>
      </p:sp>
    </p:spTree>
    <p:extLst>
      <p:ext uri="{BB962C8B-B14F-4D97-AF65-F5344CB8AC3E}">
        <p14:creationId xmlns:p14="http://schemas.microsoft.com/office/powerpoint/2010/main" val="2719657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smtClean="0"/>
              <a:t>EXAMPLE 1</a:t>
            </a:r>
            <a:endParaRPr lang="en-US"/>
          </a:p>
        </p:txBody>
      </p:sp>
      <p:sp>
        <p:nvSpPr>
          <p:cNvPr id="3" name="Content Placeholder 2"/>
          <p:cNvSpPr>
            <a:spLocks noGrp="1"/>
          </p:cNvSpPr>
          <p:nvPr>
            <p:ph idx="1"/>
          </p:nvPr>
        </p:nvSpPr>
        <p:spPr/>
        <p:txBody>
          <a:bodyPr>
            <a:normAutofit/>
          </a:bodyPr>
          <a:lstStyle/>
          <a:p>
            <a:r>
              <a:rPr lang="en-US"/>
              <a:t>Stan McSwain borrow $ 1000 for a period of 1 (one) year with an interest rate of 8% (simple interest). Calculate how much interest the loan.</a:t>
            </a:r>
          </a:p>
          <a:p>
            <a:r>
              <a:rPr lang="en-US" b="1" i="1" smtClean="0">
                <a:solidFill>
                  <a:srgbClr val="FF0000"/>
                </a:solidFill>
              </a:rPr>
              <a:t>SOLUTION</a:t>
            </a:r>
            <a:r>
              <a:rPr lang="en-US" smtClean="0"/>
              <a:t>:</a:t>
            </a:r>
            <a:endParaRPr lang="en-US"/>
          </a:p>
          <a:p>
            <a:pPr marL="400050" lvl="1" indent="0">
              <a:buNone/>
            </a:pPr>
            <a:r>
              <a:rPr lang="en-US"/>
              <a:t>Principal of the loan is $ 1,000. The amount of interest for 1 year is 8% of $ 1,000, or</a:t>
            </a:r>
          </a:p>
          <a:p>
            <a:pPr marL="400050" lvl="1" indent="0">
              <a:buNone/>
            </a:pPr>
            <a:r>
              <a:rPr lang="en-US"/>
              <a:t>0:08 x $ 1,000 = $ 80.</a:t>
            </a:r>
          </a:p>
        </p:txBody>
      </p:sp>
    </p:spTree>
    <p:extLst>
      <p:ext uri="{BB962C8B-B14F-4D97-AF65-F5344CB8AC3E}">
        <p14:creationId xmlns:p14="http://schemas.microsoft.com/office/powerpoint/2010/main" val="3536670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FORMULAS</a:t>
            </a:r>
            <a:endParaRPr lang="en-US"/>
          </a:p>
        </p:txBody>
      </p:sp>
      <p:sp>
        <p:nvSpPr>
          <p:cNvPr id="3" name="Content Placeholder 2"/>
          <p:cNvSpPr>
            <a:spLocks noGrp="1"/>
          </p:cNvSpPr>
          <p:nvPr>
            <p:ph idx="1"/>
          </p:nvPr>
        </p:nvSpPr>
        <p:spPr>
          <a:xfrm>
            <a:off x="457200" y="1543050"/>
            <a:ext cx="8229600" cy="3291840"/>
          </a:xfrm>
        </p:spPr>
        <p:txBody>
          <a:bodyPr>
            <a:normAutofit/>
          </a:bodyPr>
          <a:lstStyle/>
          <a:p>
            <a:pPr algn="just"/>
            <a:r>
              <a:rPr lang="en-US"/>
              <a:t>Most of the loan, not </a:t>
            </a:r>
            <a:r>
              <a:rPr lang="en-US" smtClean="0"/>
              <a:t>exactly </a:t>
            </a:r>
            <a:r>
              <a:rPr lang="en-US"/>
              <a:t>for a period of 1 year.</a:t>
            </a:r>
          </a:p>
          <a:p>
            <a:pPr algn="just"/>
            <a:r>
              <a:rPr lang="en-US"/>
              <a:t>Loans for longer periods of time will result in the borrower to pay a lot more interest. Likewise, loans for short-term will require less interest.</a:t>
            </a:r>
          </a:p>
          <a:p>
            <a:pPr algn="just"/>
            <a:r>
              <a:rPr lang="en-US"/>
              <a:t>To calculate simple interest on the loan each period, multiply the loan principal and the interest rate </a:t>
            </a:r>
            <a:r>
              <a:rPr lang="en-US" smtClean="0"/>
              <a:t>and </a:t>
            </a:r>
            <a:r>
              <a:rPr lang="en-US"/>
              <a:t>then multiply that by the time (expressed in years or in fractions of years).</a:t>
            </a:r>
            <a:endParaRPr lang="en-US" smtClean="0"/>
          </a:p>
        </p:txBody>
      </p:sp>
    </p:spTree>
    <p:extLst>
      <p:ext uri="{BB962C8B-B14F-4D97-AF65-F5344CB8AC3E}">
        <p14:creationId xmlns:p14="http://schemas.microsoft.com/office/powerpoint/2010/main" val="38358108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Rounded Rectangle 7"/>
              <p:cNvSpPr/>
              <p:nvPr/>
            </p:nvSpPr>
            <p:spPr>
              <a:xfrm>
                <a:off x="1371600" y="2724150"/>
                <a:ext cx="3279866" cy="914400"/>
              </a:xfrm>
              <a:prstGeom prst="roundRect">
                <a:avLst>
                  <a:gd name="adj" fmla="val 50000"/>
                </a:avLst>
              </a:prstGeom>
              <a:solidFill>
                <a:srgbClr val="00B050"/>
              </a:solidFill>
              <a:effectLst>
                <a:outerShdw blurRad="127000" dist="88900" dir="2700000" algn="tl" rotWithShape="0">
                  <a:prstClr val="black">
                    <a:alpha val="54000"/>
                  </a:prstClr>
                </a:outerShdw>
              </a:effectLst>
              <a:scene3d>
                <a:camera prst="orthographicFront"/>
                <a:lightRig rig="threePt" dir="t"/>
              </a:scene3d>
              <a:sp3d prstMaterial="dkEdge">
                <a:bevelT w="285750" h="17145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i="1" smtClean="0">
                          <a:solidFill>
                            <a:srgbClr val="FFFF00"/>
                          </a:solidFill>
                          <a:effectLst>
                            <a:outerShdw blurRad="50800" dist="38100" dir="2700000" algn="tl" rotWithShape="0">
                              <a:prstClr val="black">
                                <a:alpha val="40000"/>
                              </a:prstClr>
                            </a:outerShdw>
                          </a:effectLst>
                          <a:latin typeface="Cambria Math"/>
                        </a:rPr>
                        <m:t>𝑰</m:t>
                      </m:r>
                      <m:r>
                        <a:rPr lang="en-US" sz="2400" i="1" smtClean="0">
                          <a:solidFill>
                            <a:srgbClr val="FFFF00"/>
                          </a:solidFill>
                          <a:effectLst>
                            <a:outerShdw blurRad="50800" dist="38100" dir="2700000" algn="tl" rotWithShape="0">
                              <a:prstClr val="black">
                                <a:alpha val="40000"/>
                              </a:prstClr>
                            </a:outerShdw>
                          </a:effectLst>
                          <a:latin typeface="Cambria Math"/>
                        </a:rPr>
                        <m:t>=</m:t>
                      </m:r>
                      <m:r>
                        <a:rPr lang="en-US" sz="2400" i="1" smtClean="0">
                          <a:solidFill>
                            <a:srgbClr val="FFFF00"/>
                          </a:solidFill>
                          <a:effectLst>
                            <a:outerShdw blurRad="50800" dist="38100" dir="2700000" algn="tl" rotWithShape="0">
                              <a:prstClr val="black">
                                <a:alpha val="40000"/>
                              </a:prstClr>
                            </a:outerShdw>
                          </a:effectLst>
                          <a:latin typeface="Cambria Math"/>
                        </a:rPr>
                        <m:t>𝑷</m:t>
                      </m:r>
                      <m:r>
                        <a:rPr lang="en-US" sz="2400" i="1" smtClean="0">
                          <a:solidFill>
                            <a:srgbClr val="FFFF00"/>
                          </a:solidFill>
                          <a:effectLst>
                            <a:outerShdw blurRad="50800" dist="38100" dir="2700000" algn="tl" rotWithShape="0">
                              <a:prstClr val="black">
                                <a:alpha val="40000"/>
                              </a:prstClr>
                            </a:outerShdw>
                          </a:effectLst>
                          <a:latin typeface="Cambria Math"/>
                        </a:rPr>
                        <m:t> ×</m:t>
                      </m:r>
                      <m:r>
                        <a:rPr lang="en-US" sz="2400" i="1">
                          <a:solidFill>
                            <a:srgbClr val="FFFF00"/>
                          </a:solidFill>
                          <a:effectLst>
                            <a:outerShdw blurRad="50800" dist="38100" dir="2700000" algn="tl" rotWithShape="0">
                              <a:prstClr val="black">
                                <a:alpha val="40000"/>
                              </a:prstClr>
                            </a:outerShdw>
                          </a:effectLst>
                          <a:latin typeface="Cambria Math"/>
                          <a:ea typeface="Cambria Math"/>
                        </a:rPr>
                        <m:t>𝑹</m:t>
                      </m:r>
                      <m:r>
                        <a:rPr lang="en-US" sz="2400" i="1">
                          <a:solidFill>
                            <a:srgbClr val="FFFF00"/>
                          </a:solidFill>
                          <a:effectLst>
                            <a:outerShdw blurRad="50800" dist="38100" dir="2700000" algn="tl" rotWithShape="0">
                              <a:prstClr val="black">
                                <a:alpha val="40000"/>
                              </a:prstClr>
                            </a:outerShdw>
                          </a:effectLst>
                          <a:latin typeface="Cambria Math"/>
                        </a:rPr>
                        <m:t> </m:t>
                      </m:r>
                      <m:r>
                        <a:rPr lang="en-US" sz="2400" i="1">
                          <a:solidFill>
                            <a:srgbClr val="FFFF00"/>
                          </a:solidFill>
                          <a:effectLst>
                            <a:outerShdw blurRad="50800" dist="38100" dir="2700000" algn="tl" rotWithShape="0">
                              <a:prstClr val="black">
                                <a:alpha val="40000"/>
                              </a:prstClr>
                            </a:outerShdw>
                          </a:effectLst>
                          <a:latin typeface="Cambria Math"/>
                          <a:ea typeface="Cambria Math"/>
                        </a:rPr>
                        <m:t>×</m:t>
                      </m:r>
                      <m:r>
                        <a:rPr lang="en-US" sz="2400" i="1">
                          <a:solidFill>
                            <a:srgbClr val="FFFF00"/>
                          </a:solidFill>
                          <a:effectLst>
                            <a:outerShdw blurRad="50800" dist="38100" dir="2700000" algn="tl" rotWithShape="0">
                              <a:prstClr val="black">
                                <a:alpha val="40000"/>
                              </a:prstClr>
                            </a:outerShdw>
                          </a:effectLst>
                          <a:latin typeface="Cambria Math"/>
                        </a:rPr>
                        <m:t>𝑻</m:t>
                      </m:r>
                    </m:oMath>
                  </m:oMathPara>
                </a14:m>
                <a:endParaRPr lang="en-US" sz="2400" i="1">
                  <a:solidFill>
                    <a:srgbClr val="FFFF00"/>
                  </a:solidFill>
                  <a:effectLst>
                    <a:outerShdw blurRad="50800" dist="38100" dir="2700000" algn="tl" rotWithShape="0">
                      <a:prstClr val="black">
                        <a:alpha val="40000"/>
                      </a:prstClr>
                    </a:outerShdw>
                  </a:effectLst>
                </a:endParaRPr>
              </a:p>
            </p:txBody>
          </p:sp>
        </mc:Choice>
        <mc:Fallback xmlns="">
          <p:sp>
            <p:nvSpPr>
              <p:cNvPr id="8" name="Rounded Rectangle 7"/>
              <p:cNvSpPr>
                <a:spLocks noRot="1" noChangeAspect="1" noMove="1" noResize="1" noEditPoints="1" noAdjustHandles="1" noChangeArrowheads="1" noChangeShapeType="1" noTextEdit="1"/>
              </p:cNvSpPr>
              <p:nvPr/>
            </p:nvSpPr>
            <p:spPr>
              <a:xfrm>
                <a:off x="1371600" y="2724150"/>
                <a:ext cx="3279866" cy="914400"/>
              </a:xfrm>
              <a:prstGeom prst="roundRect">
                <a:avLst>
                  <a:gd name="adj" fmla="val 50000"/>
                </a:avLst>
              </a:prstGeom>
              <a:blipFill rotWithShape="1">
                <a:blip r:embed="rId2"/>
                <a:stretch>
                  <a:fillRect/>
                </a:stretch>
              </a:blipFill>
              <a:effectLst>
                <a:outerShdw blurRad="127000" dist="88900" dir="2700000" algn="tl" rotWithShape="0">
                  <a:prstClr val="black">
                    <a:alpha val="54000"/>
                  </a:prstClr>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ounded Rectangle 4"/>
              <p:cNvSpPr/>
              <p:nvPr/>
            </p:nvSpPr>
            <p:spPr>
              <a:xfrm>
                <a:off x="2667000" y="1504950"/>
                <a:ext cx="4929051" cy="914400"/>
              </a:xfrm>
              <a:prstGeom prst="roundRect">
                <a:avLst>
                  <a:gd name="adj" fmla="val 50000"/>
                </a:avLst>
              </a:prstGeom>
              <a:solidFill>
                <a:schemeClr val="accent6">
                  <a:lumMod val="75000"/>
                </a:schemeClr>
              </a:solidFill>
              <a:effectLst>
                <a:outerShdw blurRad="127000" dist="88900" dir="2700000" algn="tl" rotWithShape="0">
                  <a:prstClr val="black">
                    <a:alpha val="54000"/>
                  </a:prstClr>
                </a:outerShdw>
              </a:effectLst>
              <a:scene3d>
                <a:camera prst="orthographicFront"/>
                <a:lightRig rig="threePt" dir="t"/>
              </a:scene3d>
              <a:sp3d prstMaterial="dkEdge">
                <a:bevelT w="285750" h="17145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1" i="1" smtClean="0">
                          <a:effectLst>
                            <a:outerShdw blurRad="76200" dist="76200" dir="2700000" algn="tl">
                              <a:srgbClr val="000000">
                                <a:alpha val="57000"/>
                              </a:srgbClr>
                            </a:outerShdw>
                          </a:effectLst>
                          <a:latin typeface="Cambria Math" panose="02040503050406030204" pitchFamily="18" charset="0"/>
                        </a:rPr>
                        <m:t>𝑰𝒏𝒕𝒆𝒓𝒆𝒔𝒕</m:t>
                      </m:r>
                      <m:r>
                        <a:rPr lang="en-US" b="1" i="1">
                          <a:effectLst>
                            <a:outerShdw blurRad="76200" dist="76200" dir="2700000" algn="tl">
                              <a:srgbClr val="000000">
                                <a:alpha val="57000"/>
                              </a:srgbClr>
                            </a:outerShdw>
                          </a:effectLst>
                          <a:latin typeface="Cambria Math"/>
                        </a:rPr>
                        <m:t>=</m:t>
                      </m:r>
                      <m:r>
                        <a:rPr lang="en-US" b="1" i="1">
                          <a:effectLst>
                            <a:outerShdw blurRad="76200" dist="76200" dir="2700000" algn="tl">
                              <a:srgbClr val="000000">
                                <a:alpha val="57000"/>
                              </a:srgbClr>
                            </a:outerShdw>
                          </a:effectLst>
                          <a:latin typeface="Cambria Math" panose="02040503050406030204" pitchFamily="18" charset="0"/>
                        </a:rPr>
                        <m:t>𝑷𝒓𝒊𝒏𝒄𝒊𝒑𝒂𝒍</m:t>
                      </m:r>
                      <m:r>
                        <a:rPr lang="en-US" b="1" i="1">
                          <a:effectLst>
                            <a:outerShdw blurRad="76200" dist="76200" dir="2700000" algn="tl">
                              <a:srgbClr val="000000">
                                <a:alpha val="57000"/>
                              </a:srgbClr>
                            </a:outerShdw>
                          </a:effectLst>
                          <a:latin typeface="Cambria Math"/>
                          <a:ea typeface="Cambria Math"/>
                        </a:rPr>
                        <m:t>×</m:t>
                      </m:r>
                      <m:r>
                        <a:rPr lang="en-US" b="1" i="1">
                          <a:effectLst>
                            <a:outerShdw blurRad="76200" dist="76200" dir="2700000" algn="tl">
                              <a:srgbClr val="000000">
                                <a:alpha val="57000"/>
                              </a:srgbClr>
                            </a:outerShdw>
                          </a:effectLst>
                          <a:latin typeface="Cambria Math" panose="02040503050406030204" pitchFamily="18" charset="0"/>
                          <a:ea typeface="Cambria Math"/>
                        </a:rPr>
                        <m:t>𝑹𝒂𝒕𝒆</m:t>
                      </m:r>
                      <m:r>
                        <a:rPr lang="en-US" b="1" i="1">
                          <a:effectLst>
                            <a:outerShdw blurRad="76200" dist="76200" dir="2700000" algn="tl">
                              <a:srgbClr val="000000">
                                <a:alpha val="57000"/>
                              </a:srgbClr>
                            </a:outerShdw>
                          </a:effectLst>
                          <a:latin typeface="Cambria Math"/>
                          <a:ea typeface="Cambria Math"/>
                        </a:rPr>
                        <m:t> ×</m:t>
                      </m:r>
                      <m:r>
                        <a:rPr lang="en-US" b="1" i="1">
                          <a:effectLst>
                            <a:outerShdw blurRad="76200" dist="76200" dir="2700000" algn="tl">
                              <a:srgbClr val="000000">
                                <a:alpha val="57000"/>
                              </a:srgbClr>
                            </a:outerShdw>
                          </a:effectLst>
                          <a:latin typeface="Cambria Math" panose="02040503050406030204" pitchFamily="18" charset="0"/>
                          <a:ea typeface="Cambria Math"/>
                        </a:rPr>
                        <m:t>𝑻𝒊𝒎𝒆</m:t>
                      </m:r>
                    </m:oMath>
                  </m:oMathPara>
                </a14:m>
                <a:endParaRPr lang="en-US" b="1">
                  <a:effectLst>
                    <a:outerShdw blurRad="76200" dist="76200" dir="2700000" algn="tl">
                      <a:srgbClr val="000000">
                        <a:alpha val="57000"/>
                      </a:srgbClr>
                    </a:outerShdw>
                  </a:effectLst>
                </a:endParaRPr>
              </a:p>
            </p:txBody>
          </p:sp>
        </mc:Choice>
        <mc:Fallback xmlns="">
          <p:sp>
            <p:nvSpPr>
              <p:cNvPr id="5" name="Rounded Rectangle 4"/>
              <p:cNvSpPr>
                <a:spLocks noRot="1" noChangeAspect="1" noMove="1" noResize="1" noEditPoints="1" noAdjustHandles="1" noChangeArrowheads="1" noChangeShapeType="1" noTextEdit="1"/>
              </p:cNvSpPr>
              <p:nvPr/>
            </p:nvSpPr>
            <p:spPr>
              <a:xfrm>
                <a:off x="2667000" y="1504950"/>
                <a:ext cx="4929051" cy="914400"/>
              </a:xfrm>
              <a:prstGeom prst="roundRect">
                <a:avLst>
                  <a:gd name="adj" fmla="val 50000"/>
                </a:avLst>
              </a:prstGeom>
              <a:blipFill rotWithShape="1">
                <a:blip r:embed="rId3"/>
                <a:stretch>
                  <a:fillRect/>
                </a:stretch>
              </a:blipFill>
              <a:effectLst>
                <a:outerShdw blurRad="127000" dist="88900" dir="2700000" algn="tl" rotWithShape="0">
                  <a:prstClr val="black">
                    <a:alpha val="54000"/>
                  </a:prstClr>
                </a:outerShdw>
              </a:effectLst>
            </p:spPr>
            <p:txBody>
              <a:bodyPr/>
              <a:lstStyle/>
              <a:p>
                <a:r>
                  <a:rPr lang="en-US">
                    <a:noFill/>
                  </a:rPr>
                  <a:t> </a:t>
                </a:r>
              </a:p>
            </p:txBody>
          </p:sp>
        </mc:Fallback>
      </mc:AlternateContent>
      <p:sp>
        <p:nvSpPr>
          <p:cNvPr id="2" name="Title 1"/>
          <p:cNvSpPr>
            <a:spLocks noGrp="1"/>
          </p:cNvSpPr>
          <p:nvPr>
            <p:ph type="title"/>
          </p:nvPr>
        </p:nvSpPr>
        <p:spPr/>
        <p:txBody>
          <a:bodyPr/>
          <a:lstStyle/>
          <a:p>
            <a:r>
              <a:rPr lang="en-US" smtClean="0"/>
              <a:t>FORMULA</a:t>
            </a:r>
            <a:endParaRPr lang="en-US"/>
          </a:p>
        </p:txBody>
      </p:sp>
      <p:sp>
        <p:nvSpPr>
          <p:cNvPr id="3" name="Content Placeholder 2"/>
          <p:cNvSpPr>
            <a:spLocks noGrp="1"/>
          </p:cNvSpPr>
          <p:nvPr>
            <p:ph idx="1"/>
          </p:nvPr>
        </p:nvSpPr>
        <p:spPr>
          <a:xfrm>
            <a:off x="457200" y="1200150"/>
            <a:ext cx="8229600" cy="3497580"/>
          </a:xfrm>
        </p:spPr>
        <p:txBody>
          <a:bodyPr>
            <a:noAutofit/>
          </a:bodyPr>
          <a:lstStyle/>
          <a:p>
            <a:r>
              <a:rPr lang="en-US" sz="1600" smtClean="0"/>
              <a:t>The basic formula of Simple Interest is: </a:t>
            </a:r>
          </a:p>
          <a:p>
            <a:endParaRPr lang="en-US" sz="160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1600" smtClean="0"/>
          </a:p>
          <a:p>
            <a:endParaRPr lang="en-US" sz="1600"/>
          </a:p>
          <a:p>
            <a:endParaRPr lang="en-US" sz="1600" smtClean="0"/>
          </a:p>
          <a:p>
            <a:r>
              <a:rPr lang="en-US" sz="1600" smtClean="0"/>
              <a:t>OR</a:t>
            </a:r>
            <a:endParaRPr lang="en-US" sz="1600"/>
          </a:p>
          <a:p>
            <a:endParaRPr lang="en-US" sz="1600" smtClean="0"/>
          </a:p>
          <a:p>
            <a:endParaRPr lang="en-US" sz="1600" smtClean="0"/>
          </a:p>
          <a:p>
            <a:r>
              <a:rPr lang="en-US" sz="1600" smtClean="0"/>
              <a:t>More Simple</a:t>
            </a:r>
          </a:p>
          <a:p>
            <a:endParaRPr lang="en-US" sz="1600"/>
          </a:p>
        </p:txBody>
      </p:sp>
      <mc:AlternateContent xmlns:mc="http://schemas.openxmlformats.org/markup-compatibility/2006" xmlns:a14="http://schemas.microsoft.com/office/drawing/2010/main">
        <mc:Choice Requires="a14">
          <p:sp>
            <p:nvSpPr>
              <p:cNvPr id="9" name="Rounded Rectangle 8"/>
              <p:cNvSpPr/>
              <p:nvPr/>
            </p:nvSpPr>
            <p:spPr>
              <a:xfrm>
                <a:off x="2362200" y="3836105"/>
                <a:ext cx="3279866" cy="914400"/>
              </a:xfrm>
              <a:prstGeom prst="roundRect">
                <a:avLst>
                  <a:gd name="adj" fmla="val 50000"/>
                </a:avLst>
              </a:prstGeom>
              <a:solidFill>
                <a:srgbClr val="FF0000"/>
              </a:solidFill>
              <a:effectLst>
                <a:outerShdw blurRad="127000" dist="88900" dir="2700000" algn="tl" rotWithShape="0">
                  <a:prstClr val="black">
                    <a:alpha val="54000"/>
                  </a:prstClr>
                </a:outerShdw>
              </a:effectLst>
              <a:scene3d>
                <a:camera prst="orthographicFront"/>
                <a:lightRig rig="threePt" dir="t"/>
              </a:scene3d>
              <a:sp3d prstMaterial="dkEdge">
                <a:bevelT w="285750" h="17145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i="1" smtClean="0">
                          <a:ln w="18415" cmpd="sng">
                            <a:noFill/>
                            <a:prstDash val="solid"/>
                          </a:ln>
                          <a:solidFill>
                            <a:srgbClr val="FFFF00"/>
                          </a:solidFill>
                          <a:effectLst>
                            <a:outerShdw blurRad="127000" dist="101600" dir="2700000" algn="tl" rotWithShape="0">
                              <a:prstClr val="black">
                                <a:alpha val="52000"/>
                              </a:prstClr>
                            </a:outerShdw>
                          </a:effectLst>
                          <a:latin typeface="Cambria Math"/>
                        </a:rPr>
                        <m:t>𝑰</m:t>
                      </m:r>
                      <m:r>
                        <a:rPr lang="en-US" sz="2400" i="1" smtClean="0">
                          <a:ln w="18415" cmpd="sng">
                            <a:noFill/>
                            <a:prstDash val="solid"/>
                          </a:ln>
                          <a:solidFill>
                            <a:srgbClr val="FFFF00"/>
                          </a:solidFill>
                          <a:effectLst>
                            <a:outerShdw blurRad="127000" dist="101600" dir="2700000" algn="tl" rotWithShape="0">
                              <a:prstClr val="black">
                                <a:alpha val="52000"/>
                              </a:prstClr>
                            </a:outerShdw>
                          </a:effectLst>
                          <a:latin typeface="Cambria Math"/>
                        </a:rPr>
                        <m:t>=</m:t>
                      </m:r>
                      <m:r>
                        <a:rPr lang="en-US" sz="2400" i="1" smtClean="0">
                          <a:ln w="18415" cmpd="sng">
                            <a:noFill/>
                            <a:prstDash val="solid"/>
                          </a:ln>
                          <a:solidFill>
                            <a:srgbClr val="FFFF00"/>
                          </a:solidFill>
                          <a:effectLst>
                            <a:outerShdw blurRad="127000" dist="101600" dir="2700000" algn="tl" rotWithShape="0">
                              <a:prstClr val="black">
                                <a:alpha val="52000"/>
                              </a:prstClr>
                            </a:outerShdw>
                          </a:effectLst>
                          <a:latin typeface="Cambria Math"/>
                        </a:rPr>
                        <m:t>𝑷𝑹𝑻</m:t>
                      </m:r>
                    </m:oMath>
                  </m:oMathPara>
                </a14:m>
                <a:endParaRPr lang="en-US" sz="2400" i="1">
                  <a:ln w="18415" cmpd="sng">
                    <a:noFill/>
                    <a:prstDash val="solid"/>
                  </a:ln>
                  <a:solidFill>
                    <a:srgbClr val="FFFF00"/>
                  </a:solidFill>
                  <a:effectLst>
                    <a:outerShdw blurRad="127000" dist="101600" dir="2700000" algn="tl" rotWithShape="0">
                      <a:prstClr val="black">
                        <a:alpha val="52000"/>
                      </a:prstClr>
                    </a:outerShdw>
                  </a:effectLst>
                </a:endParaRPr>
              </a:p>
            </p:txBody>
          </p:sp>
        </mc:Choice>
        <mc:Fallback xmlns="">
          <p:sp>
            <p:nvSpPr>
              <p:cNvPr id="9" name="Rounded Rectangle 8"/>
              <p:cNvSpPr>
                <a:spLocks noRot="1" noChangeAspect="1" noMove="1" noResize="1" noEditPoints="1" noAdjustHandles="1" noChangeArrowheads="1" noChangeShapeType="1" noTextEdit="1"/>
              </p:cNvSpPr>
              <p:nvPr/>
            </p:nvSpPr>
            <p:spPr>
              <a:xfrm>
                <a:off x="2362200" y="3836105"/>
                <a:ext cx="3279866" cy="914400"/>
              </a:xfrm>
              <a:prstGeom prst="roundRect">
                <a:avLst>
                  <a:gd name="adj" fmla="val 50000"/>
                </a:avLst>
              </a:prstGeom>
              <a:blipFill rotWithShape="1">
                <a:blip r:embed="rId4"/>
                <a:stretch>
                  <a:fillRect/>
                </a:stretch>
              </a:blipFill>
              <a:effectLst>
                <a:outerShdw blurRad="127000" dist="88900" dir="2700000" algn="tl" rotWithShape="0">
                  <a:prstClr val="black">
                    <a:alpha val="54000"/>
                  </a:prstClr>
                </a:outerShdw>
              </a:effectLst>
            </p:spPr>
            <p:txBody>
              <a:bodyPr/>
              <a:lstStyle/>
              <a:p>
                <a:r>
                  <a:rPr lang="en-US">
                    <a:noFill/>
                  </a:rPr>
                  <a:t> </a:t>
                </a:r>
              </a:p>
            </p:txBody>
          </p:sp>
        </mc:Fallback>
      </mc:AlternateContent>
    </p:spTree>
    <p:extLst>
      <p:ext uri="{BB962C8B-B14F-4D97-AF65-F5344CB8AC3E}">
        <p14:creationId xmlns:p14="http://schemas.microsoft.com/office/powerpoint/2010/main" val="2955666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2</a:t>
            </a:r>
            <a:endParaRPr lang="en-US"/>
          </a:p>
        </p:txBody>
      </p:sp>
      <p:sp>
        <p:nvSpPr>
          <p:cNvPr id="3" name="Content Placeholder 2"/>
          <p:cNvSpPr>
            <a:spLocks noGrp="1"/>
          </p:cNvSpPr>
          <p:nvPr>
            <p:ph idx="1"/>
          </p:nvPr>
        </p:nvSpPr>
        <p:spPr/>
        <p:txBody>
          <a:bodyPr/>
          <a:lstStyle/>
          <a:p>
            <a:r>
              <a:rPr lang="en-US"/>
              <a:t>Calculate the simple interest on a loan amount of $ 1,200 if the interest rate is 6% and 4 year loan term.</a:t>
            </a:r>
          </a:p>
          <a:p>
            <a:r>
              <a:rPr lang="en-US"/>
              <a:t>ANSWER:</a:t>
            </a:r>
          </a:p>
          <a:p>
            <a:pPr marL="400050" lvl="1" indent="0">
              <a:buNone/>
            </a:pPr>
            <a:r>
              <a:rPr lang="en-US" b="1">
                <a:solidFill>
                  <a:srgbClr val="FFFF00"/>
                </a:solidFill>
              </a:rPr>
              <a:t>Interest = Principal x Rate x Time</a:t>
            </a:r>
          </a:p>
          <a:p>
            <a:pPr marL="400050" lvl="1" indent="0">
              <a:buNone/>
            </a:pPr>
            <a:r>
              <a:rPr lang="en-US"/>
              <a:t>Interest = $ 1,200 x 0.06 x 4</a:t>
            </a:r>
          </a:p>
          <a:p>
            <a:pPr marL="400050" lvl="1" indent="0">
              <a:buNone/>
            </a:pPr>
            <a:r>
              <a:rPr lang="en-US"/>
              <a:t>Interest = $ 288</a:t>
            </a:r>
          </a:p>
          <a:p>
            <a:r>
              <a:rPr lang="en-US"/>
              <a:t>How much interest, if the ¾-year loan term?</a:t>
            </a:r>
            <a:endParaRPr lang="en-US" sz="1800"/>
          </a:p>
        </p:txBody>
      </p:sp>
    </p:spTree>
    <p:extLst>
      <p:ext uri="{BB962C8B-B14F-4D97-AF65-F5344CB8AC3E}">
        <p14:creationId xmlns:p14="http://schemas.microsoft.com/office/powerpoint/2010/main" val="2834689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971550"/>
            <a:ext cx="8305800" cy="3352800"/>
          </a:xfrm>
          <a:prstGeom prst="roundRect">
            <a:avLst>
              <a:gd name="adj" fmla="val 13420"/>
            </a:avLst>
          </a:prstGeom>
          <a:solidFill>
            <a:schemeClr val="tx1"/>
          </a:solidFill>
          <a:ln>
            <a:noFill/>
          </a:ln>
          <a:effectLst>
            <a:outerShdw blurRad="88900" dist="762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85800" y="1200151"/>
            <a:ext cx="7848600" cy="2779863"/>
          </a:xfrm>
          <a:prstGeom prst="rect">
            <a:avLst/>
          </a:prstGeom>
          <a:ln>
            <a:noFill/>
          </a:ln>
          <a:effectLst/>
          <a:extLst/>
        </p:spPr>
      </p:pic>
    </p:spTree>
    <p:extLst>
      <p:ext uri="{BB962C8B-B14F-4D97-AF65-F5344CB8AC3E}">
        <p14:creationId xmlns:p14="http://schemas.microsoft.com/office/powerpoint/2010/main" val="2010100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ORDINARY INTEREST</a:t>
            </a:r>
            <a:endParaRPr lang="en-US"/>
          </a:p>
        </p:txBody>
      </p:sp>
      <p:sp>
        <p:nvSpPr>
          <p:cNvPr id="3" name="Content Placeholder 2"/>
          <p:cNvSpPr>
            <a:spLocks noGrp="1"/>
          </p:cNvSpPr>
          <p:nvPr>
            <p:ph idx="1"/>
          </p:nvPr>
        </p:nvSpPr>
        <p:spPr/>
        <p:txBody>
          <a:bodyPr>
            <a:normAutofit/>
          </a:bodyPr>
          <a:lstStyle/>
          <a:p>
            <a:r>
              <a:rPr lang="en-US"/>
              <a:t>If the term of the loan expressed as a certain number of days, interest computation involves dividing the number of days </a:t>
            </a:r>
            <a:r>
              <a:rPr lang="en-US" smtClean="0"/>
              <a:t>by the </a:t>
            </a:r>
            <a:r>
              <a:rPr lang="en-US"/>
              <a:t>number of days in 1 year -both 360 or 365.</a:t>
            </a:r>
          </a:p>
          <a:p>
            <a:r>
              <a:rPr lang="en-US"/>
              <a:t>Before the advent of computers and calculators, easier to calculate interest on the assumption that each year has 360 days and that every month has 30 days.</a:t>
            </a:r>
          </a:p>
          <a:p>
            <a:r>
              <a:rPr lang="en-US"/>
              <a:t>360-day method, called the method of </a:t>
            </a:r>
            <a:r>
              <a:rPr lang="en-US" b="1" i="1">
                <a:solidFill>
                  <a:srgbClr val="FFFF00"/>
                </a:solidFill>
              </a:rPr>
              <a:t>ordinary interest</a:t>
            </a:r>
            <a:r>
              <a:rPr lang="en-US"/>
              <a:t>, is still used by some companies and individuals.</a:t>
            </a:r>
          </a:p>
        </p:txBody>
      </p:sp>
    </p:spTree>
    <p:extLst>
      <p:ext uri="{BB962C8B-B14F-4D97-AF65-F5344CB8AC3E}">
        <p14:creationId xmlns:p14="http://schemas.microsoft.com/office/powerpoint/2010/main" val="35260659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EXACT INTEREST</a:t>
            </a:r>
            <a:endParaRPr lang="en-US"/>
          </a:p>
        </p:txBody>
      </p:sp>
      <p:sp>
        <p:nvSpPr>
          <p:cNvPr id="3" name="Content Placeholder 2"/>
          <p:cNvSpPr>
            <a:spLocks noGrp="1"/>
          </p:cNvSpPr>
          <p:nvPr>
            <p:ph idx="1"/>
          </p:nvPr>
        </p:nvSpPr>
        <p:spPr/>
        <p:txBody>
          <a:bodyPr/>
          <a:lstStyle/>
          <a:p>
            <a:pPr algn="just"/>
            <a:r>
              <a:rPr lang="en-US"/>
              <a:t>Banks, savings and loan institutions, credit unions, and the federal government to use the 365 days (366 days for leap years) to calculate interest.</a:t>
            </a:r>
          </a:p>
          <a:p>
            <a:pPr algn="just"/>
            <a:r>
              <a:rPr lang="en-US"/>
              <a:t>This method is called </a:t>
            </a:r>
            <a:r>
              <a:rPr lang="en-US" b="1" i="1">
                <a:solidFill>
                  <a:srgbClr val="FFFF00"/>
                </a:solidFill>
              </a:rPr>
              <a:t>exact interest method</a:t>
            </a:r>
            <a:r>
              <a:rPr lang="en-US"/>
              <a:t>. The same calculation as for ordinary simple interest, except that 365 days is used instead of 360 days.</a:t>
            </a:r>
          </a:p>
        </p:txBody>
      </p:sp>
    </p:spTree>
    <p:extLst>
      <p:ext uri="{BB962C8B-B14F-4D97-AF65-F5344CB8AC3E}">
        <p14:creationId xmlns:p14="http://schemas.microsoft.com/office/powerpoint/2010/main" val="54305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a:t>
            </a:r>
            <a:endParaRPr lang="en-US"/>
          </a:p>
        </p:txBody>
      </p:sp>
      <p:sp>
        <p:nvSpPr>
          <p:cNvPr id="3" name="Content Placeholder 2"/>
          <p:cNvSpPr>
            <a:spLocks noGrp="1"/>
          </p:cNvSpPr>
          <p:nvPr>
            <p:ph idx="1"/>
          </p:nvPr>
        </p:nvSpPr>
        <p:spPr/>
        <p:txBody>
          <a:bodyPr/>
          <a:lstStyle/>
          <a:p>
            <a:r>
              <a:rPr lang="en-US"/>
              <a:t>Calculate the </a:t>
            </a:r>
            <a:r>
              <a:rPr lang="en-US" b="1" i="1"/>
              <a:t>ordinary simple interest </a:t>
            </a:r>
            <a:r>
              <a:rPr lang="en-US"/>
              <a:t>to the principal loan of $ 900 with a 9% interest rate for a period of 120 days</a:t>
            </a:r>
            <a:r>
              <a:rPr lang="en-US" smtClean="0"/>
              <a:t>.</a:t>
            </a:r>
          </a:p>
          <a:p>
            <a:r>
              <a:rPr lang="en-US" smtClean="0"/>
              <a:t>SOLUTION:</a:t>
            </a:r>
          </a:p>
          <a:p>
            <a:pPr marL="365760" lvl="1" indent="0">
              <a:buNone/>
            </a:pPr>
            <a:r>
              <a:rPr lang="en-US"/>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914651"/>
            <a:ext cx="3657600" cy="1811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35646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304800" y="1504950"/>
            <a:ext cx="8382000" cy="1905000"/>
          </a:xfrm>
          <a:prstGeom prst="round2Diag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pic>
        <p:nvPicPr>
          <p:cNvPr id="3075" name="Picture 3"/>
          <p:cNvPicPr>
            <a:picLocks noChangeAspect="1" noChangeArrowheads="1"/>
          </p:cNvPicPr>
          <p:nvPr/>
        </p:nvPicPr>
        <p:blipFill rotWithShape="1">
          <a:blip r:embed="rId2">
            <a:duotone>
              <a:prstClr val="black"/>
              <a:schemeClr val="accent3">
                <a:tint val="45000"/>
                <a:satMod val="400000"/>
              </a:schemeClr>
            </a:duotone>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860" t="8510" r="5116" b="12125"/>
          <a:stretch/>
        </p:blipFill>
        <p:spPr bwMode="auto">
          <a:xfrm>
            <a:off x="495300" y="1820017"/>
            <a:ext cx="8001000" cy="1319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6648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81000" y="994410"/>
            <a:ext cx="8077200" cy="3017405"/>
          </a:xfrm>
          <a:prstGeom prst="round2DiagRect">
            <a:avLst>
              <a:gd name="adj1" fmla="val 0"/>
              <a:gd name="adj2" fmla="val 9019"/>
            </a:avLst>
          </a:prstGeom>
          <a:ln w="88900" cap="sq">
            <a:solidFill>
              <a:srgbClr val="FFFFFF"/>
            </a:solidFill>
            <a:miter lim="800000"/>
          </a:ln>
          <a:effectLst>
            <a:outerShdw blurRad="101600" dist="114300" dir="2700000" algn="ctr" rotWithShape="0">
              <a:schemeClr val="bg2">
                <a:alpha val="91000"/>
              </a:scheme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47422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257175" y="466725"/>
            <a:ext cx="8629650" cy="4210050"/>
          </a:xfrm>
          <a:prstGeom prst="round2DiagRect">
            <a:avLst>
              <a:gd name="adj1" fmla="val 8910"/>
              <a:gd name="adj2" fmla="val 0"/>
            </a:avLst>
          </a:prstGeom>
          <a:ln w="88900" cap="sq">
            <a:solidFill>
              <a:srgbClr val="FFFFFF"/>
            </a:solidFill>
            <a:miter lim="800000"/>
          </a:ln>
          <a:effectLst>
            <a:outerShdw blurRad="114300" dist="101600" dir="2700000" algn="tl" rotWithShape="0">
              <a:prstClr val="black">
                <a:alpha val="49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27594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Actual Exact Interest </a:t>
            </a:r>
            <a:endParaRPr lang="en-US"/>
          </a:p>
        </p:txBody>
      </p:sp>
      <p:sp>
        <p:nvSpPr>
          <p:cNvPr id="3" name="Content Placeholder 2"/>
          <p:cNvSpPr>
            <a:spLocks noGrp="1"/>
          </p:cNvSpPr>
          <p:nvPr>
            <p:ph idx="1"/>
          </p:nvPr>
        </p:nvSpPr>
        <p:spPr>
          <a:xfrm>
            <a:off x="533400" y="1355521"/>
            <a:ext cx="8229599" cy="3038578"/>
          </a:xfrm>
        </p:spPr>
        <p:txBody>
          <a:bodyPr>
            <a:normAutofit/>
          </a:bodyPr>
          <a:lstStyle/>
          <a:p>
            <a:r>
              <a:rPr lang="en-US" sz="2400"/>
              <a:t>The objective in the approach just to get an estimate. Although the exact interest requires 365 days of the year, you can make a reasonable estimate by assuming that the number of days in a year is 360.</a:t>
            </a:r>
          </a:p>
        </p:txBody>
      </p:sp>
    </p:spTree>
    <p:extLst>
      <p:ext uri="{BB962C8B-B14F-4D97-AF65-F5344CB8AC3E}">
        <p14:creationId xmlns:p14="http://schemas.microsoft.com/office/powerpoint/2010/main" val="19486836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28600" y="742950"/>
            <a:ext cx="8686800" cy="3886200"/>
          </a:xfrm>
          <a:prstGeom prst="round2DiagRect">
            <a:avLst>
              <a:gd name="adj1" fmla="val 12185"/>
              <a:gd name="adj2" fmla="val 0"/>
            </a:avLst>
          </a:prstGeom>
          <a:solidFill>
            <a:schemeClr val="tx1"/>
          </a:solidFill>
          <a:ln>
            <a:noFill/>
          </a:ln>
          <a:effectLst>
            <a:outerShdw blurRad="114300" dist="63500" dir="2700000" algn="tl" rotWithShape="0">
              <a:prstClr val="black">
                <a:alpha val="5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47750"/>
            <a:ext cx="8149312" cy="3276600"/>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4599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Calculating the Interest Variables</a:t>
            </a:r>
            <a:endParaRPr lang="en-US"/>
          </a:p>
        </p:txBody>
      </p:sp>
      <p:sp>
        <p:nvSpPr>
          <p:cNvPr id="3" name="Content Placeholder 2"/>
          <p:cNvSpPr>
            <a:spLocks noGrp="1"/>
          </p:cNvSpPr>
          <p:nvPr>
            <p:ph idx="1"/>
          </p:nvPr>
        </p:nvSpPr>
        <p:spPr/>
        <p:txBody>
          <a:bodyPr/>
          <a:lstStyle/>
          <a:p>
            <a:r>
              <a:rPr lang="en-US"/>
              <a:t>Each simple flower has four variables: </a:t>
            </a:r>
            <a:r>
              <a:rPr lang="en-US" b="1" i="1" smtClean="0">
                <a:solidFill>
                  <a:srgbClr val="FFFF00"/>
                </a:solidFill>
              </a:rPr>
              <a:t>Interest (</a:t>
            </a:r>
            <a:r>
              <a:rPr lang="en-US" b="1" i="1">
                <a:solidFill>
                  <a:srgbClr val="FFFF00"/>
                </a:solidFill>
              </a:rPr>
              <a:t>I)</a:t>
            </a:r>
            <a:r>
              <a:rPr lang="en-US" b="1" i="1"/>
              <a:t>, </a:t>
            </a:r>
            <a:r>
              <a:rPr lang="en-US" b="1" i="1">
                <a:solidFill>
                  <a:srgbClr val="FFFF00"/>
                </a:solidFill>
              </a:rPr>
              <a:t>Principal (P)</a:t>
            </a:r>
            <a:r>
              <a:rPr lang="en-US" b="1" i="1"/>
              <a:t>, </a:t>
            </a:r>
            <a:r>
              <a:rPr lang="en-US" b="1" i="1" smtClean="0">
                <a:solidFill>
                  <a:srgbClr val="FFFF00"/>
                </a:solidFill>
              </a:rPr>
              <a:t>Rate </a:t>
            </a:r>
            <a:r>
              <a:rPr lang="en-US" b="1" i="1">
                <a:solidFill>
                  <a:srgbClr val="FFFF00"/>
                </a:solidFill>
              </a:rPr>
              <a:t>(R)</a:t>
            </a:r>
            <a:r>
              <a:rPr lang="en-US" b="1" i="1"/>
              <a:t>, </a:t>
            </a:r>
            <a:r>
              <a:rPr lang="en-US"/>
              <a:t>and</a:t>
            </a:r>
            <a:r>
              <a:rPr lang="en-US" b="1" i="1"/>
              <a:t> </a:t>
            </a:r>
            <a:r>
              <a:rPr lang="en-US" b="1" i="1" smtClean="0">
                <a:solidFill>
                  <a:srgbClr val="FFFF00"/>
                </a:solidFill>
              </a:rPr>
              <a:t>Time </a:t>
            </a:r>
            <a:r>
              <a:rPr lang="en-US" b="1" i="1">
                <a:solidFill>
                  <a:srgbClr val="FFFF00"/>
                </a:solidFill>
              </a:rPr>
              <a:t>(T)</a:t>
            </a:r>
            <a:r>
              <a:rPr lang="en-US" b="1" i="1"/>
              <a:t>. </a:t>
            </a:r>
            <a:r>
              <a:rPr lang="en-US"/>
              <a:t>So far, you have to solve for the amount of interest (I) when the Principal (P), Interest Rate (R), and time (T) is known. However, as long as there are three variables are given, you can always count fourth variable by simply changing the formula I = P x R x T became one of the possible variations, as shown in Table 13-2.</a:t>
            </a:r>
          </a:p>
        </p:txBody>
      </p:sp>
    </p:spTree>
    <p:extLst>
      <p:ext uri="{BB962C8B-B14F-4D97-AF65-F5344CB8AC3E}">
        <p14:creationId xmlns:p14="http://schemas.microsoft.com/office/powerpoint/2010/main" val="1745576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795338"/>
            <a:ext cx="8343900" cy="3552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27529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72143" y="209550"/>
            <a:ext cx="8610600" cy="4648200"/>
          </a:xfrm>
          <a:prstGeom prst="roundRect">
            <a:avLst>
              <a:gd name="adj" fmla="val 8704"/>
            </a:avLst>
          </a:prstGeom>
          <a:solidFill>
            <a:schemeClr val="tx1"/>
          </a:solidFill>
          <a:ln>
            <a:noFill/>
          </a:ln>
          <a:effectLst>
            <a:outerShdw blurRad="114300" dist="101600" dir="2700000" algn="tl" rotWithShape="0">
              <a:prstClr val="black">
                <a:alpha val="4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p:cNvSpPr/>
          <p:nvPr/>
        </p:nvSpPr>
        <p:spPr>
          <a:xfrm>
            <a:off x="3352800" y="819150"/>
            <a:ext cx="3962400" cy="3276600"/>
          </a:xfrm>
          <a:prstGeom prst="triangle">
            <a:avLst/>
          </a:prstGeom>
          <a:solidFill>
            <a:srgbClr val="FF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cxnSp>
        <p:nvCxnSpPr>
          <p:cNvPr id="5" name="Straight Connector 4"/>
          <p:cNvCxnSpPr/>
          <p:nvPr/>
        </p:nvCxnSpPr>
        <p:spPr>
          <a:xfrm>
            <a:off x="3886200" y="256283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822374" y="2536614"/>
            <a:ext cx="0" cy="155448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791200" y="2536810"/>
            <a:ext cx="0" cy="155448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115831" y="1581150"/>
            <a:ext cx="436338" cy="646331"/>
          </a:xfrm>
          <a:prstGeom prst="rect">
            <a:avLst/>
          </a:prstGeom>
          <a:noFill/>
        </p:spPr>
        <p:txBody>
          <a:bodyPr wrap="none" rtlCol="0">
            <a:spAutoFit/>
          </a:bodyPr>
          <a:lstStyle/>
          <a:p>
            <a:r>
              <a:rPr lang="en-US" sz="3600" b="1" i="1" smtClean="0">
                <a:effectLst>
                  <a:outerShdw blurRad="38100" dist="38100" dir="2700000" algn="tl">
                    <a:srgbClr val="000000">
                      <a:alpha val="43137"/>
                    </a:srgbClr>
                  </a:outerShdw>
                </a:effectLst>
              </a:rPr>
              <a:t>I</a:t>
            </a:r>
            <a:endParaRPr lang="en-US" sz="3600" b="1" i="1">
              <a:effectLst>
                <a:outerShdw blurRad="38100" dist="38100" dir="2700000" algn="tl">
                  <a:srgbClr val="000000">
                    <a:alpha val="43137"/>
                  </a:srgbClr>
                </a:outerShdw>
              </a:effectLst>
            </a:endParaRPr>
          </a:p>
        </p:txBody>
      </p:sp>
      <p:sp>
        <p:nvSpPr>
          <p:cNvPr id="9" name="TextBox 8"/>
          <p:cNvSpPr txBox="1"/>
          <p:nvPr/>
        </p:nvSpPr>
        <p:spPr>
          <a:xfrm>
            <a:off x="4087201" y="3028950"/>
            <a:ext cx="522900" cy="646331"/>
          </a:xfrm>
          <a:prstGeom prst="rect">
            <a:avLst/>
          </a:prstGeom>
          <a:noFill/>
        </p:spPr>
        <p:txBody>
          <a:bodyPr wrap="none" rtlCol="0">
            <a:spAutoFit/>
          </a:bodyPr>
          <a:lstStyle/>
          <a:p>
            <a:r>
              <a:rPr lang="en-US" sz="3600" b="1" i="1" smtClean="0">
                <a:effectLst>
                  <a:outerShdw blurRad="38100" dist="38100" dir="2700000" algn="tl">
                    <a:srgbClr val="000000">
                      <a:alpha val="43137"/>
                    </a:srgbClr>
                  </a:outerShdw>
                </a:effectLst>
              </a:rPr>
              <a:t>P</a:t>
            </a:r>
            <a:endParaRPr lang="en-US" sz="3600" b="1" i="1">
              <a:effectLst>
                <a:outerShdw blurRad="38100" dist="38100" dir="2700000" algn="tl">
                  <a:srgbClr val="000000">
                    <a:alpha val="43137"/>
                  </a:srgbClr>
                </a:outerShdw>
              </a:effectLst>
            </a:endParaRPr>
          </a:p>
        </p:txBody>
      </p:sp>
      <p:sp>
        <p:nvSpPr>
          <p:cNvPr id="10" name="TextBox 9"/>
          <p:cNvSpPr txBox="1"/>
          <p:nvPr/>
        </p:nvSpPr>
        <p:spPr>
          <a:xfrm>
            <a:off x="5017858" y="3026368"/>
            <a:ext cx="545342" cy="646331"/>
          </a:xfrm>
          <a:prstGeom prst="rect">
            <a:avLst/>
          </a:prstGeom>
          <a:noFill/>
        </p:spPr>
        <p:txBody>
          <a:bodyPr wrap="none" rtlCol="0">
            <a:spAutoFit/>
          </a:bodyPr>
          <a:lstStyle/>
          <a:p>
            <a:r>
              <a:rPr lang="en-US" sz="3600" b="1" i="1" smtClean="0">
                <a:effectLst>
                  <a:outerShdw blurRad="38100" dist="38100" dir="2700000" algn="tl">
                    <a:srgbClr val="000000">
                      <a:alpha val="43137"/>
                    </a:srgbClr>
                  </a:outerShdw>
                </a:effectLst>
              </a:rPr>
              <a:t>R</a:t>
            </a:r>
            <a:endParaRPr lang="en-US" sz="3600" b="1" i="1">
              <a:effectLst>
                <a:outerShdw blurRad="38100" dist="38100" dir="2700000" algn="tl">
                  <a:srgbClr val="000000">
                    <a:alpha val="43137"/>
                  </a:srgbClr>
                </a:outerShdw>
              </a:effectLst>
            </a:endParaRPr>
          </a:p>
        </p:txBody>
      </p:sp>
      <p:sp>
        <p:nvSpPr>
          <p:cNvPr id="11" name="TextBox 10"/>
          <p:cNvSpPr txBox="1"/>
          <p:nvPr/>
        </p:nvSpPr>
        <p:spPr>
          <a:xfrm>
            <a:off x="6019800" y="3039151"/>
            <a:ext cx="498855" cy="646331"/>
          </a:xfrm>
          <a:prstGeom prst="rect">
            <a:avLst/>
          </a:prstGeom>
          <a:noFill/>
        </p:spPr>
        <p:txBody>
          <a:bodyPr wrap="none" rtlCol="0">
            <a:spAutoFit/>
          </a:bodyPr>
          <a:lstStyle/>
          <a:p>
            <a:r>
              <a:rPr lang="en-US" sz="3600" b="1" i="1" smtClean="0">
                <a:effectLst>
                  <a:outerShdw blurRad="38100" dist="38100" dir="2700000" algn="tl">
                    <a:srgbClr val="000000">
                      <a:alpha val="43137"/>
                    </a:srgbClr>
                  </a:outerShdw>
                </a:effectLst>
              </a:rPr>
              <a:t>T</a:t>
            </a:r>
            <a:endParaRPr lang="en-US" sz="3600" b="1" i="1">
              <a:effectLst>
                <a:outerShdw blurRad="38100" dist="38100" dir="2700000" algn="tl">
                  <a:srgbClr val="000000">
                    <a:alpha val="43137"/>
                  </a:srgbClr>
                </a:outerShdw>
              </a:effectLst>
            </a:endParaRPr>
          </a:p>
        </p:txBody>
      </p:sp>
      <p:sp>
        <p:nvSpPr>
          <p:cNvPr id="12" name="TextBox 11"/>
          <p:cNvSpPr txBox="1"/>
          <p:nvPr/>
        </p:nvSpPr>
        <p:spPr>
          <a:xfrm>
            <a:off x="1023987" y="819150"/>
            <a:ext cx="2307042" cy="1200329"/>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Magic </a:t>
            </a:r>
          </a:p>
          <a:p>
            <a:pPr algn="ctr"/>
            <a:r>
              <a:rPr lang="en-US" sz="36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Triangle</a:t>
            </a:r>
            <a:endParaRPr lang="en-US" sz="3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192061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23950"/>
            <a:ext cx="8382000" cy="2993571"/>
          </a:xfrm>
          <a:prstGeom prst="round2DiagRect">
            <a:avLst>
              <a:gd name="adj1" fmla="val 14353"/>
              <a:gd name="adj2" fmla="val 0"/>
            </a:avLst>
          </a:prstGeom>
          <a:ln w="88900" cap="sq">
            <a:solidFill>
              <a:srgbClr val="FFFFFF"/>
            </a:solidFill>
            <a:miter lim="800000"/>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225654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2250" fill="hold"/>
                                        <p:tgtEl>
                                          <p:spTgt spid="4098"/>
                                        </p:tgtEl>
                                        <p:attrNameLst>
                                          <p:attrName>ppt_w</p:attrName>
                                        </p:attrNameLst>
                                      </p:cBhvr>
                                      <p:tavLst>
                                        <p:tav tm="0">
                                          <p:val>
                                            <p:strVal val="4*#ppt_w"/>
                                          </p:val>
                                        </p:tav>
                                        <p:tav tm="100000">
                                          <p:val>
                                            <p:strVal val="#ppt_w"/>
                                          </p:val>
                                        </p:tav>
                                      </p:tavLst>
                                    </p:anim>
                                    <p:anim calcmode="lin" valueType="num">
                                      <p:cBhvr>
                                        <p:cTn id="8" dur="2250" fill="hold"/>
                                        <p:tgtEl>
                                          <p:spTgt spid="409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42950"/>
            <a:ext cx="8458200" cy="35491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480368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500" fill="hold"/>
                                        <p:tgtEl>
                                          <p:spTgt spid="5122"/>
                                        </p:tgtEl>
                                        <p:attrNameLst>
                                          <p:attrName>ppt_w</p:attrName>
                                        </p:attrNameLst>
                                      </p:cBhvr>
                                      <p:tavLst>
                                        <p:tav tm="0">
                                          <p:val>
                                            <p:fltVal val="0"/>
                                          </p:val>
                                        </p:tav>
                                        <p:tav tm="100000">
                                          <p:val>
                                            <p:strVal val="#ppt_w"/>
                                          </p:val>
                                        </p:tav>
                                      </p:tavLst>
                                    </p:anim>
                                    <p:anim calcmode="lin" valueType="num">
                                      <p:cBhvr>
                                        <p:cTn id="8" dur="1500" fill="hold"/>
                                        <p:tgtEl>
                                          <p:spTgt spid="5122"/>
                                        </p:tgtEl>
                                        <p:attrNameLst>
                                          <p:attrName>ppt_h</p:attrName>
                                        </p:attrNameLst>
                                      </p:cBhvr>
                                      <p:tavLst>
                                        <p:tav tm="0">
                                          <p:val>
                                            <p:fltVal val="0"/>
                                          </p:val>
                                        </p:tav>
                                        <p:tav tm="100000">
                                          <p:val>
                                            <p:strVal val="#ppt_h"/>
                                          </p:val>
                                        </p:tav>
                                      </p:tavLst>
                                    </p:anim>
                                    <p:animEffect transition="in" filter="fade">
                                      <p:cBhvr>
                                        <p:cTn id="9" dur="1500"/>
                                        <p:tgtEl>
                                          <p:spTgt spid="5122"/>
                                        </p:tgtEl>
                                      </p:cBhvr>
                                    </p:animEffect>
                                    <p:anim calcmode="lin" valueType="num">
                                      <p:cBhvr>
                                        <p:cTn id="10" dur="1500" fill="hold"/>
                                        <p:tgtEl>
                                          <p:spTgt spid="5122"/>
                                        </p:tgtEl>
                                        <p:attrNameLst>
                                          <p:attrName>ppt_x</p:attrName>
                                        </p:attrNameLst>
                                      </p:cBhvr>
                                      <p:tavLst>
                                        <p:tav tm="0">
                                          <p:val>
                                            <p:fltVal val="0.5"/>
                                          </p:val>
                                        </p:tav>
                                        <p:tav tm="100000">
                                          <p:val>
                                            <p:strVal val="#ppt_x"/>
                                          </p:val>
                                        </p:tav>
                                      </p:tavLst>
                                    </p:anim>
                                    <p:anim calcmode="lin" valueType="num">
                                      <p:cBhvr>
                                        <p:cTn id="11" dur="1500" fill="hold"/>
                                        <p:tgtEl>
                                          <p:spTgt spid="512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76225" y="285750"/>
            <a:ext cx="8591550" cy="4495800"/>
            <a:chOff x="276225" y="285750"/>
            <a:chExt cx="8591550" cy="4495800"/>
          </a:xfrm>
        </p:grpSpPr>
        <p:sp>
          <p:nvSpPr>
            <p:cNvPr id="2" name="Rounded Rectangle 1"/>
            <p:cNvSpPr/>
            <p:nvPr/>
          </p:nvSpPr>
          <p:spPr>
            <a:xfrm>
              <a:off x="276225" y="285750"/>
              <a:ext cx="8591550" cy="4495800"/>
            </a:xfrm>
            <a:prstGeom prst="roundRect">
              <a:avLst>
                <a:gd name="adj" fmla="val 9968"/>
              </a:avLst>
            </a:prstGeom>
            <a:ln w="57150"/>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12" y="1209675"/>
              <a:ext cx="8334375"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048287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515a3527676df68a0194ac8d079b51e54a57d8a"/>
</p:tagLst>
</file>

<file path=ppt/theme/theme1.xml><?xml version="1.0" encoding="utf-8"?>
<a:theme xmlns:a="http://schemas.openxmlformats.org/drawingml/2006/main" name="Win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TC102455519[[fn=Winter]]</Template>
  <TotalTime>303</TotalTime>
  <Words>658</Words>
  <Application>Microsoft Office PowerPoint</Application>
  <PresentationFormat>On-screen Show (16:9)</PresentationFormat>
  <Paragraphs>57</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Winter</vt:lpstr>
      <vt:lpstr>Simple Interest</vt:lpstr>
      <vt:lpstr>Simple Interest</vt:lpstr>
      <vt:lpstr>EXAMPLE 1</vt:lpstr>
      <vt:lpstr>FORMULAS</vt:lpstr>
      <vt:lpstr>FORMULA</vt:lpstr>
      <vt:lpstr>EXAMPLE 2</vt:lpstr>
      <vt:lpstr>PowerPoint Presentation</vt:lpstr>
      <vt:lpstr>ORDINARY INTEREST</vt:lpstr>
      <vt:lpstr>EXACT INTEREST</vt:lpstr>
      <vt:lpstr>EXAMPLE</vt:lpstr>
      <vt:lpstr>PowerPoint Presentation</vt:lpstr>
      <vt:lpstr>PowerPoint Presentation</vt:lpstr>
      <vt:lpstr>PowerPoint Presentation</vt:lpstr>
      <vt:lpstr>Actual Exact Interest </vt:lpstr>
      <vt:lpstr>PowerPoint Presentation</vt:lpstr>
      <vt:lpstr>Calculating the Interest Variables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Interest (Bunga Sederhana)</dc:title>
  <dc:creator>babeh</dc:creator>
  <cp:lastModifiedBy>Jary</cp:lastModifiedBy>
  <cp:revision>37</cp:revision>
  <cp:lastPrinted>2013-11-24T09:58:21Z</cp:lastPrinted>
  <dcterms:created xsi:type="dcterms:W3CDTF">2013-11-05T13:09:33Z</dcterms:created>
  <dcterms:modified xsi:type="dcterms:W3CDTF">2015-02-16T03:19:46Z</dcterms:modified>
</cp:coreProperties>
</file>