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390" y="685800"/>
            <a:ext cx="8003084" cy="2971801"/>
          </a:xfrm>
        </p:spPr>
        <p:txBody>
          <a:bodyPr anchor="b">
            <a:normAutofit/>
          </a:bodyPr>
          <a:lstStyle>
            <a:lvl1pPr algn="l">
              <a:defRPr sz="4800" b="1" cap="none" spc="0">
                <a:ln w="10160">
                  <a:solidFill>
                    <a:schemeClr val="accent5"/>
                  </a:solidFill>
                  <a:prstDash val="solid"/>
                </a:ln>
                <a:solidFill>
                  <a:srgbClr val="FFFFFF"/>
                </a:solidFill>
                <a:effectLst>
                  <a:outerShdw blurRad="152400" dist="101600" dir="2700000" algn="tl" rotWithShape="0">
                    <a:prstClr val="black">
                      <a:alpha val="6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390" y="3843868"/>
            <a:ext cx="6402467"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cxnSp>
        <p:nvCxnSpPr>
          <p:cNvPr id="16" name="Straight Connector 15"/>
          <p:cNvCxnSpPr/>
          <p:nvPr/>
        </p:nvCxnSpPr>
        <p:spPr>
          <a:xfrm flipH="1">
            <a:off x="8230155" y="8467"/>
            <a:ext cx="3810992"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9762" y="91546"/>
            <a:ext cx="6082239"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7710" y="228600"/>
            <a:ext cx="495429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7748" y="32279"/>
            <a:ext cx="4854253"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7470" y="609602"/>
            <a:ext cx="4344530"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80936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3257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390" y="2006600"/>
            <a:ext cx="8536624" cy="2281600"/>
          </a:xfrm>
        </p:spPr>
        <p:txBody>
          <a:bodyPr anchor="b">
            <a:normAutofit/>
          </a:bodyPr>
          <a:lstStyle>
            <a:lvl1pPr algn="l">
              <a:defRPr sz="3600" b="0" cap="all"/>
            </a:lvl1pPr>
          </a:lstStyle>
          <a:p>
            <a:r>
              <a:rPr lang="en-US" smtClean="0"/>
              <a:t>Click to edit Master title style</a:t>
            </a:r>
            <a:endParaRPr lang="en-US"/>
          </a:p>
        </p:txBody>
      </p:sp>
      <p:sp>
        <p:nvSpPr>
          <p:cNvPr id="3" name="Text Placeholder 2"/>
          <p:cNvSpPr>
            <a:spLocks noGrp="1"/>
          </p:cNvSpPr>
          <p:nvPr>
            <p:ph type="body" idx="1"/>
          </p:nvPr>
        </p:nvSpPr>
        <p:spPr>
          <a:xfrm>
            <a:off x="684391" y="4495800"/>
            <a:ext cx="8536623"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794211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390" y="685801"/>
            <a:ext cx="4938941" cy="3615267"/>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809647" y="685801"/>
            <a:ext cx="4935764" cy="361526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178D84-2CB5-430C-ABA0-EC84D386E34C}" type="datetimeFigureOut">
              <a:rPr lang="en-US" smtClean="0"/>
              <a:t>6/11/2013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4061C3-79E2-42B3-A15D-DBF2538203A2}" type="slidenum">
              <a:rPr lang="en-US" smtClean="0"/>
              <a:t>‹#›</a:t>
            </a:fld>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3371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72334" y="685800"/>
            <a:ext cx="4650998"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390" y="1270529"/>
            <a:ext cx="4938941" cy="3030538"/>
          </a:xfrm>
        </p:spPr>
        <p:txBody>
          <a:bodyPr anchor="t">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80650" y="685800"/>
            <a:ext cx="4666349"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8058" y="1262062"/>
            <a:ext cx="4930472" cy="3030538"/>
          </a:xfrm>
        </p:spPr>
        <p:txBody>
          <a:bodyPr anchor="t">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178D84-2CB5-430C-ABA0-EC84D386E34C}" type="datetimeFigureOut">
              <a:rPr lang="en-US" smtClean="0"/>
              <a:t>6/11/2013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4061C3-79E2-42B3-A15D-DBF2538203A2}" type="slidenum">
              <a:rPr lang="en-US" smtClean="0"/>
              <a:t>‹#›</a:t>
            </a:fld>
            <a:endParaRPr lang="en-US"/>
          </a:p>
        </p:txBody>
      </p:sp>
      <p:cxnSp>
        <p:nvCxnSpPr>
          <p:cNvPr id="10" name="Straight Connector 9"/>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9349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178D84-2CB5-430C-ABA0-EC84D386E34C}" type="datetimeFigureOut">
              <a:rPr lang="en-US" smtClean="0"/>
              <a:t>6/11/2013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4061C3-79E2-42B3-A15D-DBF2538203A2}" type="slidenum">
              <a:rPr lang="en-US" smtClean="0"/>
              <a:t>‹#›</a:t>
            </a:fld>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6541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178D84-2CB5-430C-ABA0-EC84D386E34C}" type="datetimeFigureOut">
              <a:rPr lang="en-US" smtClean="0"/>
              <a:t>6/11/2013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4061C3-79E2-42B3-A15D-DBF2538203A2}" type="slidenum">
              <a:rPr lang="en-US" smtClean="0"/>
              <a:t>‹#›</a:t>
            </a:fld>
            <a:endParaRPr lang="en-US"/>
          </a:p>
        </p:txBody>
      </p:sp>
      <p:cxnSp>
        <p:nvCxnSpPr>
          <p:cNvPr id="5" name="Straight Connector 4"/>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3812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6857" y="685800"/>
            <a:ext cx="3658553" cy="1371600"/>
          </a:xfrm>
        </p:spPr>
        <p:txBody>
          <a:bodyPr anchor="b">
            <a:normAutofit/>
          </a:bodyPr>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684391" y="685800"/>
            <a:ext cx="5945149" cy="5308600"/>
          </a:xfrm>
        </p:spPr>
        <p:txBody>
          <a:bodyPr anchor="ct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086857" y="2209800"/>
            <a:ext cx="3658553"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178D84-2CB5-430C-ABA0-EC84D386E34C}" type="datetimeFigureOut">
              <a:rPr lang="en-US" smtClean="0"/>
              <a:t>6/11/2013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4061C3-79E2-42B3-A15D-DBF2538203A2}" type="slidenum">
              <a:rPr lang="en-US" smtClean="0"/>
              <a:t>‹#›</a:t>
            </a:fld>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9845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4042" y="1447800"/>
            <a:ext cx="6021368" cy="1143000"/>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24042" y="2777067"/>
            <a:ext cx="6022956"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178D84-2CB5-430C-ABA0-EC84D386E34C}" type="datetimeFigureOut">
              <a:rPr lang="en-US" smtClean="0"/>
              <a:t>6/11/2013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4061C3-79E2-42B3-A15D-DBF2538203A2}" type="slidenum">
              <a:rPr lang="en-US" smtClean="0"/>
              <a:t>‹#›</a:t>
            </a:fld>
            <a:endParaRPr lang="en-US"/>
          </a:p>
        </p:txBody>
      </p:sp>
      <p:sp>
        <p:nvSpPr>
          <p:cNvPr id="14" name="Picture Placeholder 2"/>
          <p:cNvSpPr>
            <a:spLocks noGrp="1"/>
          </p:cNvSpPr>
          <p:nvPr>
            <p:ph type="pic" idx="1"/>
          </p:nvPr>
        </p:nvSpPr>
        <p:spPr>
          <a:xfrm>
            <a:off x="989269" y="914400"/>
            <a:ext cx="3281829"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266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178D84-2CB5-430C-ABA0-EC84D386E34C}" type="datetimeFigureOut">
              <a:rPr lang="en-US" smtClean="0"/>
              <a:t>6/11/2013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4061C3-79E2-42B3-A15D-DBF2538203A2}" type="slidenum">
              <a:rPr lang="en-US" smtClean="0"/>
              <a:t>‹#›</a:t>
            </a:fld>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914640" y="3843867"/>
            <a:ext cx="8306373"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685979" y="533400"/>
            <a:ext cx="1082163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3267511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anchor="ctr">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90" y="4114800"/>
            <a:ext cx="8538211"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cxnSp>
        <p:nvCxnSpPr>
          <p:cNvPr id="17" name="Straight Connector 1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3751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709" y="685800"/>
            <a:ext cx="9146383"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1" y="4301068"/>
            <a:ext cx="8536623"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sp>
        <p:nvSpPr>
          <p:cNvPr id="10" name="Text Placeholder 9"/>
          <p:cNvSpPr>
            <a:spLocks noGrp="1"/>
          </p:cNvSpPr>
          <p:nvPr>
            <p:ph type="body" sz="quarter" idx="13"/>
          </p:nvPr>
        </p:nvSpPr>
        <p:spPr>
          <a:xfrm>
            <a:off x="1446589" y="3429000"/>
            <a:ext cx="8536623"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4" name="TextBox 13"/>
          <p:cNvSpPr txBox="1"/>
          <p:nvPr/>
        </p:nvSpPr>
        <p:spPr>
          <a:xfrm>
            <a:off x="531950" y="812222"/>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smtClean="0">
                <a:solidFill>
                  <a:schemeClr val="tx1"/>
                </a:solidFill>
                <a:effectLst/>
              </a:rPr>
              <a:t>“</a:t>
            </a:r>
            <a:endParaRPr lang="en-US" sz="8000" dirty="0">
              <a:solidFill>
                <a:schemeClr val="tx1"/>
              </a:solidFill>
              <a:effectLst/>
            </a:endParaRPr>
          </a:p>
        </p:txBody>
      </p:sp>
      <p:sp>
        <p:nvSpPr>
          <p:cNvPr id="15" name="TextBox 14"/>
          <p:cNvSpPr txBox="1"/>
          <p:nvPr/>
        </p:nvSpPr>
        <p:spPr>
          <a:xfrm>
            <a:off x="10288091" y="276860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smtClean="0">
                <a:solidFill>
                  <a:schemeClr val="tx1"/>
                </a:solidFill>
                <a:effectLst/>
              </a:rPr>
              <a:t>”</a:t>
            </a:r>
            <a:endParaRPr lang="en-US" sz="8000" dirty="0">
              <a:solidFill>
                <a:schemeClr val="tx1"/>
              </a:solidFill>
              <a:effectLst/>
            </a:endParaRPr>
          </a:p>
        </p:txBody>
      </p:sp>
      <p:cxnSp>
        <p:nvCxnSpPr>
          <p:cNvPr id="23" name="Straight Connector 2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2590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390" y="3429000"/>
            <a:ext cx="8536623" cy="1697400"/>
          </a:xfrm>
        </p:spPr>
        <p:txBody>
          <a:bodyPr anchor="b">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89" y="5132981"/>
            <a:ext cx="8538213"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1689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710" y="685800"/>
            <a:ext cx="9146382"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0" y="4978400"/>
            <a:ext cx="8536624"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sp>
        <p:nvSpPr>
          <p:cNvPr id="10" name="Text Placeholder 9"/>
          <p:cNvSpPr>
            <a:spLocks noGrp="1"/>
          </p:cNvSpPr>
          <p:nvPr>
            <p:ph type="body" sz="quarter" idx="13"/>
          </p:nvPr>
        </p:nvSpPr>
        <p:spPr>
          <a:xfrm>
            <a:off x="684391" y="3928534"/>
            <a:ext cx="8536624" cy="1049866"/>
          </a:xfrm>
        </p:spPr>
        <p:txBody>
          <a:bodyPr vert="horz" lIns="91440" tIns="45720" rIns="91440" bIns="45720"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531950" y="812222"/>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smtClean="0">
                <a:solidFill>
                  <a:schemeClr val="tx1"/>
                </a:solidFill>
                <a:effectLst/>
              </a:rPr>
              <a:t>“</a:t>
            </a:r>
            <a:endParaRPr lang="en-US" sz="8000" dirty="0">
              <a:solidFill>
                <a:schemeClr val="tx1"/>
              </a:solidFill>
              <a:effectLst/>
            </a:endParaRPr>
          </a:p>
        </p:txBody>
      </p:sp>
      <p:sp>
        <p:nvSpPr>
          <p:cNvPr id="12" name="TextBox 11"/>
          <p:cNvSpPr txBox="1"/>
          <p:nvPr/>
        </p:nvSpPr>
        <p:spPr>
          <a:xfrm>
            <a:off x="10288091" y="276860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smtClean="0">
                <a:solidFill>
                  <a:schemeClr val="tx1"/>
                </a:solidFill>
                <a:effectLst/>
              </a:rPr>
              <a:t>”</a:t>
            </a:r>
            <a:endParaRPr lang="en-US" sz="8000" dirty="0">
              <a:solidFill>
                <a:schemeClr val="tx1"/>
              </a:solidFill>
              <a:effectLst/>
            </a:endParaRPr>
          </a:p>
        </p:txBody>
      </p:sp>
      <p:cxnSp>
        <p:nvCxnSpPr>
          <p:cNvPr id="13" name="Straight Connector 1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8152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684390" y="4766733"/>
            <a:ext cx="8536624"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sp>
        <p:nvSpPr>
          <p:cNvPr id="10" name="Text Placeholder 9"/>
          <p:cNvSpPr>
            <a:spLocks noGrp="1"/>
          </p:cNvSpPr>
          <p:nvPr>
            <p:ph type="body" sz="quarter" idx="13"/>
          </p:nvPr>
        </p:nvSpPr>
        <p:spPr>
          <a:xfrm>
            <a:off x="684390" y="3928534"/>
            <a:ext cx="8536623" cy="838200"/>
          </a:xfrm>
        </p:spPr>
        <p:txBody>
          <a:bodyPr vert="horz" lIns="91440" tIns="45720" rIns="91440" bIns="45720"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3657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1748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7474" y="685800"/>
            <a:ext cx="2057936"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979" y="685800"/>
            <a:ext cx="7825238"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178D84-2CB5-430C-ABA0-EC84D386E34C}" type="datetimeFigureOut">
              <a:rPr lang="en-US" smtClean="0"/>
              <a:t>6/11/2013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4061C3-79E2-42B3-A15D-DBF2538203A2}" type="slidenum">
              <a:rPr lang="en-US" smtClean="0"/>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1846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389" y="744117"/>
            <a:ext cx="8536623"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390" y="2432745"/>
            <a:ext cx="8536623"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6992" y="6172201"/>
            <a:ext cx="1600617"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09178D84-2CB5-430C-ABA0-EC84D386E34C}" type="datetimeFigureOut">
              <a:rPr lang="en-US" smtClean="0"/>
              <a:t>6/11/2013</a:t>
            </a:fld>
            <a:endParaRPr lang="en-US"/>
          </a:p>
        </p:txBody>
      </p:sp>
      <p:sp>
        <p:nvSpPr>
          <p:cNvPr id="5" name="Footer Placeholder 4"/>
          <p:cNvSpPr>
            <a:spLocks noGrp="1"/>
          </p:cNvSpPr>
          <p:nvPr>
            <p:ph type="ftr" sz="quarter" idx="3"/>
          </p:nvPr>
        </p:nvSpPr>
        <p:spPr>
          <a:xfrm>
            <a:off x="684390" y="6172201"/>
            <a:ext cx="7545765"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5900" y="5578476"/>
            <a:ext cx="1142543"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B54061C3-79E2-42B3-A15D-DBF2538203A2}" type="slidenum">
              <a:rPr lang="en-US" smtClean="0"/>
              <a:t>‹#›</a:t>
            </a:fld>
            <a:endParaRPr lang="en-US"/>
          </a:p>
        </p:txBody>
      </p:sp>
    </p:spTree>
    <p:extLst>
      <p:ext uri="{BB962C8B-B14F-4D97-AF65-F5344CB8AC3E}">
        <p14:creationId xmlns:p14="http://schemas.microsoft.com/office/powerpoint/2010/main" val="31238110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iming>
    <p:tnLst>
      <p:par>
        <p:cTn id="1" dur="indefinite" restart="never" nodeType="tmRoot"/>
      </p:par>
    </p:tnLst>
  </p:timing>
  <p:txStyles>
    <p:titleStyle>
      <a:lvl1pPr algn="l" defTabSz="457200" rtl="0" eaLnBrk="1" latinLnBrk="0" hangingPunct="1">
        <a:spcBef>
          <a:spcPct val="0"/>
        </a:spcBef>
        <a:buNone/>
        <a:defRPr sz="3600" b="0"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70000"/>
        <a:buFont typeface="Lucida Grande"/>
        <a:buChar char="►"/>
        <a:defRPr sz="2400" kern="1200" cap="none">
          <a:solidFill>
            <a:schemeClr val="tx1"/>
          </a:solidFill>
          <a:effectLst>
            <a:outerShdw blurRad="101600" dist="38100" dir="2700000" algn="tl" rotWithShape="0">
              <a:prstClr val="black">
                <a:alpha val="56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70000"/>
        <a:buFont typeface="Lucida Grande"/>
        <a:buChar char="►"/>
        <a:defRPr sz="2000"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70000"/>
        <a:buFont typeface="Lucida Grande"/>
        <a:buChar char="►"/>
        <a:defRPr sz="16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70000"/>
        <a:buFont typeface="Lucida Grande"/>
        <a:buChar char="►"/>
        <a:defRPr sz="16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4390" y="4409018"/>
            <a:ext cx="8882691" cy="1787066"/>
          </a:xfrm>
        </p:spPr>
        <p:txBody>
          <a:bodyPr/>
          <a:lstStyle/>
          <a:p>
            <a:r>
              <a:rPr lang="en-US" i="1">
                <a:ln w="0"/>
                <a:effectLst>
                  <a:outerShdw blurRad="38100" dist="19050" dir="2700000" algn="tl" rotWithShape="0">
                    <a:schemeClr val="tx1">
                      <a:alpha val="40000"/>
                    </a:schemeClr>
                  </a:outerShdw>
                </a:effectLst>
              </a:rPr>
              <a:t>Linking business strategy with international supply chain management and pursuing product quality using specific managerial practices throughout the whole supply chain</a:t>
            </a:r>
            <a:endParaRPr lang="en-US">
              <a:ln w="0"/>
              <a:effectLst>
                <a:outerShdw blurRad="38100" dist="19050" dir="2700000" algn="tl" rotWithShape="0">
                  <a:schemeClr val="tx1">
                    <a:alpha val="40000"/>
                  </a:schemeClr>
                </a:outerShdw>
              </a:effectLst>
            </a:endParaRPr>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 Box 8"/>
          <p:cNvSpPr txBox="1"/>
          <p:nvPr/>
        </p:nvSpPr>
        <p:spPr>
          <a:xfrm>
            <a:off x="1402185" y="924137"/>
            <a:ext cx="2483438" cy="5130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id-ID" sz="2400" b="1">
                <a:ln w="0"/>
                <a:solidFill>
                  <a:schemeClr val="tx1"/>
                </a:solidFill>
                <a:effectLst>
                  <a:outerShdw blurRad="50800" dist="38100" dir="2700000" algn="tl" rotWithShape="0">
                    <a:prstClr val="black">
                      <a:alpha val="40000"/>
                    </a:prstClr>
                  </a:outerShdw>
                </a:effectLst>
                <a:latin typeface="+mj-lt"/>
                <a:ea typeface="Times New Roman" panose="02020603050405020304" pitchFamily="18" charset="0"/>
              </a:rPr>
              <a:t>CHAHPTER 11</a:t>
            </a:r>
            <a:endParaRPr lang="en-US" sz="2400" b="1">
              <a:ln w="0"/>
              <a:solidFill>
                <a:schemeClr val="tx1"/>
              </a:solidFill>
              <a:effectLst>
                <a:outerShdw blurRad="50800" dist="38100" dir="2700000" algn="tl" rotWithShape="0">
                  <a:prstClr val="black">
                    <a:alpha val="40000"/>
                  </a:prstClr>
                </a:outerShdw>
              </a:effectLst>
              <a:latin typeface="+mj-lt"/>
              <a:ea typeface="Times New Roman" panose="02020603050405020304" pitchFamily="18" charset="0"/>
            </a:endParaRPr>
          </a:p>
        </p:txBody>
      </p:sp>
      <p:sp>
        <p:nvSpPr>
          <p:cNvPr id="10" name="Title 9"/>
          <p:cNvSpPr>
            <a:spLocks noGrp="1"/>
          </p:cNvSpPr>
          <p:nvPr>
            <p:ph type="ctrTitle"/>
          </p:nvPr>
        </p:nvSpPr>
        <p:spPr>
          <a:xfrm>
            <a:off x="1421369" y="1180677"/>
            <a:ext cx="9674261" cy="2971801"/>
          </a:xfrm>
        </p:spPr>
        <p:txBody>
          <a:bodyPr>
            <a:normAutofit fontScale="90000"/>
          </a:bodyPr>
          <a:lstStyle/>
          <a:p>
            <a:r>
              <a:rPr lang="id-ID" smtClean="0"/>
              <a:t>Illycaffe Case Study:</a:t>
            </a:r>
            <a:br>
              <a:rPr lang="id-ID" smtClean="0"/>
            </a:br>
            <a:r>
              <a:rPr lang="id-ID" smtClean="0"/>
              <a:t>Sustaining Quality from</a:t>
            </a:r>
            <a:br>
              <a:rPr lang="id-ID" smtClean="0"/>
            </a:br>
            <a:r>
              <a:rPr lang="id-ID" smtClean="0"/>
              <a:t>Green Coffee to the Cup:</a:t>
            </a:r>
            <a:br>
              <a:rPr lang="id-ID" smtClean="0"/>
            </a:br>
            <a:r>
              <a:rPr lang="id-ID" smtClean="0"/>
              <a:t>Logistics as a Competitive Weapon</a:t>
            </a:r>
            <a:endParaRPr lang="en-US"/>
          </a:p>
        </p:txBody>
      </p:sp>
    </p:spTree>
    <p:extLst>
      <p:ext uri="{BB962C8B-B14F-4D97-AF65-F5344CB8AC3E}">
        <p14:creationId xmlns:p14="http://schemas.microsoft.com/office/powerpoint/2010/main" val="15597889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Supply Chain Management (SCM)</a:t>
            </a:r>
            <a:endParaRPr lang="en-US"/>
          </a:p>
        </p:txBody>
      </p:sp>
      <p:sp>
        <p:nvSpPr>
          <p:cNvPr id="3" name="Content Placeholder 2"/>
          <p:cNvSpPr>
            <a:spLocks noGrp="1"/>
          </p:cNvSpPr>
          <p:nvPr>
            <p:ph idx="1"/>
          </p:nvPr>
        </p:nvSpPr>
        <p:spPr/>
        <p:txBody>
          <a:bodyPr/>
          <a:lstStyle/>
          <a:p>
            <a:r>
              <a:rPr lang="en-US">
                <a:effectLst/>
              </a:rPr>
              <a:t>The term Supply Chain Management (SCM) refers to an integrated management of a network of entities that begins with the suppliers of the suppliers (second-tier suppliers) and ends with the customers of the customers (end customers) </a:t>
            </a:r>
            <a:endParaRPr lang="en-US"/>
          </a:p>
        </p:txBody>
      </p:sp>
    </p:spTree>
    <p:extLst>
      <p:ext uri="{BB962C8B-B14F-4D97-AF65-F5344CB8AC3E}">
        <p14:creationId xmlns:p14="http://schemas.microsoft.com/office/powerpoint/2010/main" val="17282855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Supply Chain Dynamics</a:t>
            </a:r>
            <a:endParaRPr lang="en-US"/>
          </a:p>
        </p:txBody>
      </p:sp>
      <p:sp>
        <p:nvSpPr>
          <p:cNvPr id="3" name="Content Placeholder 2"/>
          <p:cNvSpPr>
            <a:spLocks noGrp="1"/>
          </p:cNvSpPr>
          <p:nvPr>
            <p:ph idx="1"/>
          </p:nvPr>
        </p:nvSpPr>
        <p:spPr/>
        <p:txBody>
          <a:bodyPr>
            <a:normAutofit fontScale="85000" lnSpcReduction="10000"/>
          </a:bodyPr>
          <a:lstStyle/>
          <a:p>
            <a:r>
              <a:rPr lang="en-US">
                <a:effectLst/>
              </a:rPr>
              <a:t>The 1980s registered a vertical realignment between operations and business strategy (Hayes and Wheelwright, 1984</a:t>
            </a:r>
            <a:r>
              <a:rPr lang="en-US">
                <a:effectLst/>
              </a:rPr>
              <a:t>), </a:t>
            </a:r>
            <a:endParaRPr lang="id-ID" smtClean="0">
              <a:effectLst/>
            </a:endParaRPr>
          </a:p>
          <a:p>
            <a:r>
              <a:rPr lang="en-US">
                <a:effectLst/>
              </a:rPr>
              <a:t>while in the 1990s, focus was mainly on the horizontal alignment between operations and processes (Ghoshal and Bartlett, 1995</a:t>
            </a:r>
            <a:r>
              <a:rPr lang="en-US">
                <a:effectLst/>
              </a:rPr>
              <a:t>). </a:t>
            </a:r>
            <a:endParaRPr lang="id-ID" smtClean="0">
              <a:effectLst/>
            </a:endParaRPr>
          </a:p>
          <a:p>
            <a:r>
              <a:rPr lang="en-US">
                <a:effectLst/>
              </a:rPr>
              <a:t>In the last decade, interest has moved to the integration between internal and external supplier and customer processes in a unique supply chain (Frohlich and Westbrook, 2001</a:t>
            </a:r>
            <a:r>
              <a:rPr lang="en-US">
                <a:effectLst/>
              </a:rPr>
              <a:t>). </a:t>
            </a:r>
            <a:endParaRPr lang="id-ID" smtClean="0">
              <a:effectLst/>
            </a:endParaRPr>
          </a:p>
          <a:p>
            <a:r>
              <a:rPr lang="en-US">
                <a:effectLst/>
              </a:rPr>
              <a:t>According to Christopher (1992), 'Leading-edge companies are not companies against companies, but rather supply chain against supply chain.' </a:t>
            </a:r>
            <a:endParaRPr lang="en-US"/>
          </a:p>
        </p:txBody>
      </p:sp>
    </p:spTree>
    <p:extLst>
      <p:ext uri="{BB962C8B-B14F-4D97-AF65-F5344CB8AC3E}">
        <p14:creationId xmlns:p14="http://schemas.microsoft.com/office/powerpoint/2010/main" val="215483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Supply Chain Dynamics</a:t>
            </a:r>
            <a:endParaRPr lang="en-US"/>
          </a:p>
        </p:txBody>
      </p:sp>
      <p:sp>
        <p:nvSpPr>
          <p:cNvPr id="3" name="Content Placeholder 2"/>
          <p:cNvSpPr>
            <a:spLocks noGrp="1"/>
          </p:cNvSpPr>
          <p:nvPr>
            <p:ph idx="1"/>
          </p:nvPr>
        </p:nvSpPr>
        <p:spPr/>
        <p:txBody>
          <a:bodyPr/>
          <a:lstStyle/>
          <a:p>
            <a:r>
              <a:rPr lang="en-US">
                <a:effectLst/>
              </a:rPr>
              <a:t>In fact, as described by Lambert and Cooper (2000), the Global Supply Chain Forum describes a successful SCM as demanding change in the management of functions: a move from an individual perspective to the integration of the activities associated with the key processes of the supply chain.</a:t>
            </a:r>
            <a:endParaRPr lang="en-US"/>
          </a:p>
        </p:txBody>
      </p:sp>
    </p:spTree>
    <p:extLst>
      <p:ext uri="{BB962C8B-B14F-4D97-AF65-F5344CB8AC3E}">
        <p14:creationId xmlns:p14="http://schemas.microsoft.com/office/powerpoint/2010/main" val="2680560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Pic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p:spPr>
      </p:pic>
    </p:spTree>
    <p:extLst>
      <p:ext uri="{BB962C8B-B14F-4D97-AF65-F5344CB8AC3E}">
        <p14:creationId xmlns:p14="http://schemas.microsoft.com/office/powerpoint/2010/main" val="41284140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Government Structure</a:t>
            </a:r>
            <a:endParaRPr lang="en-US"/>
          </a:p>
        </p:txBody>
      </p:sp>
      <p:sp>
        <p:nvSpPr>
          <p:cNvPr id="3" name="Content Placeholder 2"/>
          <p:cNvSpPr>
            <a:spLocks noGrp="1"/>
          </p:cNvSpPr>
          <p:nvPr>
            <p:ph idx="1"/>
          </p:nvPr>
        </p:nvSpPr>
        <p:spPr/>
        <p:txBody>
          <a:bodyPr/>
          <a:lstStyle/>
          <a:p>
            <a:r>
              <a:rPr lang="en-US">
                <a:effectLst/>
              </a:rPr>
              <a:t>Vertical integration (hierarchy) and supply from external sources (market) therefore represent the extremes of this wide spectrum of alternatives in which management has to define the company's positioning and its consequent relational structure within the supply network.</a:t>
            </a:r>
          </a:p>
          <a:p>
            <a:endParaRPr lang="en-US"/>
          </a:p>
        </p:txBody>
      </p:sp>
    </p:spTree>
    <p:extLst>
      <p:ext uri="{BB962C8B-B14F-4D97-AF65-F5344CB8AC3E}">
        <p14:creationId xmlns:p14="http://schemas.microsoft.com/office/powerpoint/2010/main" val="2658214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effectLst/>
              </a:rPr>
              <a:t>As noted by Romano and Danese (2006), vertical integration means an extension of possession of the supply network by an organisation for two reasons:</a:t>
            </a:r>
            <a:br>
              <a:rPr lang="en-US">
                <a:effectLst/>
              </a:rPr>
            </a:br>
            <a:endParaRPr lang="en-US"/>
          </a:p>
        </p:txBody>
      </p:sp>
      <p:sp>
        <p:nvSpPr>
          <p:cNvPr id="3" name="Content Placeholder 2"/>
          <p:cNvSpPr>
            <a:spLocks noGrp="1"/>
          </p:cNvSpPr>
          <p:nvPr>
            <p:ph idx="1"/>
          </p:nvPr>
        </p:nvSpPr>
        <p:spPr/>
        <p:txBody>
          <a:bodyPr/>
          <a:lstStyle/>
          <a:p>
            <a:pPr lvl="0"/>
            <a:r>
              <a:rPr lang="en-US">
                <a:effectLst/>
              </a:rPr>
              <a:t>To increase profit margins based on 'make or buy' decisions to reduce logistics costs and eliminate the cost of purchase and possession of the customers' or suppliers' profit margin; and</a:t>
            </a:r>
          </a:p>
          <a:p>
            <a:pPr lvl="0"/>
            <a:r>
              <a:rPr lang="en-US">
                <a:effectLst/>
              </a:rPr>
              <a:t>To expand control over part of the competitive environment and thus limit the uncertainty associated with trade relations between independent corporations.</a:t>
            </a:r>
          </a:p>
          <a:p>
            <a:endParaRPr lang="en-US"/>
          </a:p>
        </p:txBody>
      </p:sp>
    </p:spTree>
    <p:extLst>
      <p:ext uri="{BB962C8B-B14F-4D97-AF65-F5344CB8AC3E}">
        <p14:creationId xmlns:p14="http://schemas.microsoft.com/office/powerpoint/2010/main" val="3483795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effectLst>
                  <a:outerShdw blurRad="38100" dist="19050" dir="2700000" algn="tl" rotWithShape="0">
                    <a:schemeClr val="tx1">
                      <a:alpha val="40000"/>
                    </a:schemeClr>
                  </a:outerShdw>
                </a:effectLst>
              </a:rPr>
              <a:t>In general, the decisions regarding vertical integration must define the following:</a:t>
            </a:r>
            <a:br>
              <a:rPr lang="en-US">
                <a:effectLst>
                  <a:outerShdw blurRad="38100" dist="19050" dir="2700000" algn="tl" rotWithShape="0">
                    <a:schemeClr val="tx1">
                      <a:alpha val="40000"/>
                    </a:schemeClr>
                  </a:outerShdw>
                </a:effectLst>
              </a:rPr>
            </a:br>
            <a:endParaRPr lang="en-US">
              <a:effectLst>
                <a:outerShdw blurRad="38100" dist="19050" dir="2700000" algn="tl" rotWithShape="0">
                  <a:schemeClr val="tx1">
                    <a:alpha val="40000"/>
                  </a:schemeClr>
                </a:outerShdw>
              </a:effectLst>
            </a:endParaRPr>
          </a:p>
        </p:txBody>
      </p:sp>
      <p:sp>
        <p:nvSpPr>
          <p:cNvPr id="3" name="Content Placeholder 2"/>
          <p:cNvSpPr>
            <a:spLocks noGrp="1"/>
          </p:cNvSpPr>
          <p:nvPr>
            <p:ph idx="1"/>
          </p:nvPr>
        </p:nvSpPr>
        <p:spPr/>
        <p:txBody>
          <a:bodyPr/>
          <a:lstStyle/>
          <a:p>
            <a:pPr lvl="0"/>
            <a:r>
              <a:rPr lang="en-US">
                <a:effectLst/>
              </a:rPr>
              <a:t>The direction of vertical integration: downstream to suppliers or upstream to customers;</a:t>
            </a:r>
          </a:p>
          <a:p>
            <a:pPr lvl="0"/>
            <a:r>
              <a:rPr lang="en-US">
                <a:effectLst/>
              </a:rPr>
              <a:t>The degree of integration: how much to integrate upstream or downstream; and</a:t>
            </a:r>
          </a:p>
          <a:p>
            <a:pPr lvl="0"/>
            <a:r>
              <a:rPr lang="en-US">
                <a:effectLst/>
              </a:rPr>
              <a:t>The balance between the vertically integrated activities: the amount of capacity of each stage that must be dedicated to the next.</a:t>
            </a:r>
          </a:p>
          <a:p>
            <a:endParaRPr lang="en-US"/>
          </a:p>
        </p:txBody>
      </p:sp>
    </p:spTree>
    <p:extLst>
      <p:ext uri="{BB962C8B-B14F-4D97-AF65-F5344CB8AC3E}">
        <p14:creationId xmlns:p14="http://schemas.microsoft.com/office/powerpoint/2010/main" val="38334705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effectLst>
                  <a:outerShdw blurRad="38100" dist="38100" dir="2700000" algn="tl">
                    <a:srgbClr val="000000">
                      <a:alpha val="43137"/>
                    </a:srgbClr>
                  </a:outerShdw>
                </a:effectLst>
              </a:rPr>
              <a:t>The intermediate forms between hierarchy and market are joining or even replacing the traditional conflicting forms. </a:t>
            </a:r>
            <a:r>
              <a:rPr lang="id-ID" b="1">
                <a:effectLst>
                  <a:outerShdw blurRad="38100" dist="38100" dir="2700000" algn="tl">
                    <a:srgbClr val="000000">
                      <a:alpha val="43137"/>
                    </a:srgbClr>
                  </a:outerShdw>
                </a:effectLst>
              </a:rPr>
              <a:t/>
            </a:r>
            <a:br>
              <a:rPr lang="id-ID" b="1">
                <a:effectLst>
                  <a:outerShdw blurRad="38100" dist="38100" dir="2700000" algn="tl">
                    <a:srgbClr val="000000">
                      <a:alpha val="43137"/>
                    </a:srgbClr>
                  </a:outerShdw>
                </a:effectLst>
              </a:rPr>
            </a:br>
            <a:endParaRPr lang="en-US" b="1">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4390" y="2432745"/>
            <a:ext cx="10479479" cy="4254658"/>
          </a:xfrm>
        </p:spPr>
        <p:txBody>
          <a:bodyPr>
            <a:normAutofit fontScale="92500" lnSpcReduction="20000"/>
          </a:bodyPr>
          <a:lstStyle/>
          <a:p>
            <a:r>
              <a:rPr lang="en-US" smtClean="0">
                <a:ln w="0"/>
                <a:effectLst>
                  <a:outerShdw blurRad="38100" dist="19050" dir="2700000" algn="tl" rotWithShape="0">
                    <a:schemeClr val="tx1">
                      <a:alpha val="40000"/>
                    </a:schemeClr>
                  </a:outerShdw>
                </a:effectLst>
              </a:rPr>
              <a:t>There </a:t>
            </a:r>
            <a:r>
              <a:rPr lang="en-US">
                <a:ln w="0"/>
                <a:effectLst>
                  <a:outerShdw blurRad="38100" dist="19050" dir="2700000" algn="tl" rotWithShape="0">
                    <a:schemeClr val="tx1">
                      <a:alpha val="40000"/>
                    </a:schemeClr>
                  </a:outerShdw>
                </a:effectLst>
              </a:rPr>
              <a:t>are also empirical evidences suggesting that a higher level of integration between suppliers and customers allows greater advantages for both (Stevens, 1989; Lee et al., 1997; Metters, 1997; Narasimhan and Jayaram, 1998; Lummus et al., 1998; Anderson and Katz, 1998; Hines et al., </a:t>
            </a:r>
            <a:r>
              <a:rPr lang="en-US">
                <a:ln w="0"/>
                <a:effectLst>
                  <a:outerShdw blurRad="38100" dist="19050" dir="2700000" algn="tl" rotWithShape="0">
                    <a:schemeClr val="tx1">
                      <a:alpha val="40000"/>
                    </a:schemeClr>
                  </a:outerShdw>
                </a:effectLst>
              </a:rPr>
              <a:t>1998</a:t>
            </a:r>
            <a:r>
              <a:rPr lang="en-US" smtClean="0">
                <a:ln w="0"/>
                <a:effectLst>
                  <a:outerShdw blurRad="38100" dist="19050" dir="2700000" algn="tl" rotWithShape="0">
                    <a:schemeClr val="tx1">
                      <a:alpha val="40000"/>
                    </a:schemeClr>
                  </a:outerShdw>
                </a:effectLst>
              </a:rPr>
              <a:t>).</a:t>
            </a:r>
            <a:endParaRPr lang="id-ID" smtClean="0">
              <a:ln w="0"/>
              <a:effectLst>
                <a:outerShdw blurRad="38100" dist="19050" dir="2700000" algn="tl" rotWithShape="0">
                  <a:schemeClr val="tx1">
                    <a:alpha val="40000"/>
                  </a:schemeClr>
                </a:outerShdw>
              </a:effectLst>
            </a:endParaRPr>
          </a:p>
          <a:p>
            <a:r>
              <a:rPr lang="en-US" smtClean="0">
                <a:ln w="0"/>
                <a:effectLst>
                  <a:outerShdw blurRad="38100" dist="19050" dir="2700000" algn="tl" rotWithShape="0">
                    <a:schemeClr val="tx1">
                      <a:alpha val="40000"/>
                    </a:schemeClr>
                  </a:outerShdw>
                </a:effectLst>
              </a:rPr>
              <a:t> </a:t>
            </a:r>
            <a:r>
              <a:rPr lang="en-US">
                <a:ln w="0"/>
                <a:effectLst>
                  <a:outerShdw blurRad="38100" dist="19050" dir="2700000" algn="tl" rotWithShape="0">
                    <a:schemeClr val="tx1">
                      <a:alpha val="40000"/>
                    </a:schemeClr>
                  </a:outerShdw>
                </a:effectLst>
              </a:rPr>
              <a:t>In accordance with this approach, the enterprises do not opportunistically follow a given strategy despite the other components of the supply chain</a:t>
            </a:r>
            <a:r>
              <a:rPr lang="en-US">
                <a:ln w="0"/>
                <a:effectLst>
                  <a:outerShdw blurRad="38100" dist="19050" dir="2700000" algn="tl" rotWithShape="0">
                    <a:schemeClr val="tx1">
                      <a:alpha val="40000"/>
                    </a:schemeClr>
                  </a:outerShdw>
                </a:effectLst>
              </a:rPr>
              <a:t>. </a:t>
            </a:r>
            <a:endParaRPr lang="id-ID" smtClean="0">
              <a:ln w="0"/>
              <a:effectLst>
                <a:outerShdw blurRad="38100" dist="19050" dir="2700000" algn="tl" rotWithShape="0">
                  <a:schemeClr val="tx1">
                    <a:alpha val="40000"/>
                  </a:schemeClr>
                </a:outerShdw>
              </a:effectLst>
            </a:endParaRPr>
          </a:p>
          <a:p>
            <a:r>
              <a:rPr lang="en-US" smtClean="0">
                <a:ln w="0"/>
                <a:effectLst>
                  <a:outerShdw blurRad="38100" dist="19050" dir="2700000" algn="tl" rotWithShape="0">
                    <a:schemeClr val="tx1">
                      <a:alpha val="40000"/>
                    </a:schemeClr>
                  </a:outerShdw>
                </a:effectLst>
              </a:rPr>
              <a:t>Rather</a:t>
            </a:r>
            <a:r>
              <a:rPr lang="en-US">
                <a:ln w="0"/>
                <a:effectLst>
                  <a:outerShdw blurRad="38100" dist="19050" dir="2700000" algn="tl" rotWithShape="0">
                    <a:schemeClr val="tx1">
                      <a:alpha val="40000"/>
                    </a:schemeClr>
                  </a:outerShdw>
                </a:effectLst>
              </a:rPr>
              <a:t>, they tend to make the overall supply chain more competitive (Romano and Vinelli, 2001), adopting initiatives based on collaboration, integration and transfer to obtain strategic advantage (Scott and Westbrook, 1991; De Maio and Maggiore, 1992; Kanter, 1994; Bowersox et al., 2000).</a:t>
            </a:r>
          </a:p>
          <a:p>
            <a:endParaRPr lang="en-US">
              <a:ln w="0"/>
              <a:effectLst>
                <a:outerShdw blurRad="38100" dist="19050" dir="2700000" algn="tl" rotWithShape="0">
                  <a:schemeClr val="tx1">
                    <a:alpha val="40000"/>
                  </a:schemeClr>
                </a:outerShdw>
              </a:effectLst>
            </a:endParaRPr>
          </a:p>
        </p:txBody>
      </p:sp>
    </p:spTree>
    <p:extLst>
      <p:ext uri="{BB962C8B-B14F-4D97-AF65-F5344CB8AC3E}">
        <p14:creationId xmlns:p14="http://schemas.microsoft.com/office/powerpoint/2010/main" val="3659697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Collaborative Relationship</a:t>
            </a:r>
            <a:endParaRPr lang="en-US"/>
          </a:p>
        </p:txBody>
      </p:sp>
      <p:sp>
        <p:nvSpPr>
          <p:cNvPr id="3" name="Content Placeholder 2"/>
          <p:cNvSpPr>
            <a:spLocks noGrp="1"/>
          </p:cNvSpPr>
          <p:nvPr>
            <p:ph idx="1"/>
          </p:nvPr>
        </p:nvSpPr>
        <p:spPr>
          <a:xfrm>
            <a:off x="684390" y="2432745"/>
            <a:ext cx="10820673" cy="3615267"/>
          </a:xfrm>
        </p:spPr>
        <p:txBody>
          <a:bodyPr>
            <a:normAutofit/>
          </a:bodyPr>
          <a:lstStyle/>
          <a:p>
            <a:r>
              <a:rPr lang="en-US">
                <a:effectLst/>
              </a:rPr>
              <a:t>The creation of collaborative relationships is a very complex process, requiring an investment in resources that gradually increases in line with the increase in the intensity of the relationship and the number of players in the supply network with which it is established</a:t>
            </a:r>
            <a:r>
              <a:rPr lang="en-US">
                <a:effectLst/>
              </a:rPr>
              <a:t>. </a:t>
            </a:r>
            <a:endParaRPr lang="id-ID" smtClean="0">
              <a:effectLst/>
            </a:endParaRPr>
          </a:p>
          <a:p>
            <a:r>
              <a:rPr lang="en-US" smtClean="0">
                <a:effectLst/>
              </a:rPr>
              <a:t>The </a:t>
            </a:r>
            <a:r>
              <a:rPr lang="en-US">
                <a:effectLst/>
              </a:rPr>
              <a:t>grid of relations between customers and suppliers (Figure 12.2) shows how, given the limited availability of natural resources available to businesses, they tend to implement a </a:t>
            </a:r>
            <a:r>
              <a:rPr lang="en-US" i="1">
                <a:effectLst/>
              </a:rPr>
              <a:t>rigorous partner selection process </a:t>
            </a:r>
            <a:r>
              <a:rPr lang="en-US">
                <a:effectLst/>
              </a:rPr>
              <a:t>and develop different kinds of relationships with those partners.</a:t>
            </a:r>
          </a:p>
          <a:p>
            <a:endParaRPr lang="en-US"/>
          </a:p>
        </p:txBody>
      </p:sp>
    </p:spTree>
    <p:extLst>
      <p:ext uri="{BB962C8B-B14F-4D97-AF65-F5344CB8AC3E}">
        <p14:creationId xmlns:p14="http://schemas.microsoft.com/office/powerpoint/2010/main" val="24061018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Pic2"/>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p:spPr>
      </p:pic>
    </p:spTree>
    <p:extLst>
      <p:ext uri="{BB962C8B-B14F-4D97-AF65-F5344CB8AC3E}">
        <p14:creationId xmlns:p14="http://schemas.microsoft.com/office/powerpoint/2010/main" val="32192323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389" y="744117"/>
            <a:ext cx="10779730" cy="1507067"/>
          </a:xfrm>
        </p:spPr>
        <p:txBody>
          <a:bodyPr>
            <a:normAutofit fontScale="90000"/>
          </a:bodyPr>
          <a:lstStyle/>
          <a:p>
            <a:r>
              <a:rPr lang="en-US" b="1">
                <a:effectLst>
                  <a:outerShdw blurRad="38100" dist="38100" dir="2700000" algn="tl">
                    <a:srgbClr val="000000">
                      <a:alpha val="43137"/>
                    </a:srgbClr>
                  </a:outerShdw>
                </a:effectLst>
              </a:rPr>
              <a:t>De Maio and Maggiore (1992) propose classification of the relationship between customer and supplier based on two dimensions:</a:t>
            </a:r>
            <a:br>
              <a:rPr lang="en-US" b="1">
                <a:effectLst>
                  <a:outerShdw blurRad="38100" dist="38100" dir="2700000" algn="tl">
                    <a:srgbClr val="000000">
                      <a:alpha val="43137"/>
                    </a:srgbClr>
                  </a:outerShdw>
                </a:effectLst>
              </a:rPr>
            </a:br>
            <a:endParaRPr lang="en-US" b="1">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4390" y="2432745"/>
            <a:ext cx="10779729" cy="3615267"/>
          </a:xfrm>
        </p:spPr>
        <p:txBody>
          <a:bodyPr/>
          <a:lstStyle/>
          <a:p>
            <a:pPr lvl="0"/>
            <a:r>
              <a:rPr lang="en-US">
                <a:solidFill>
                  <a:srgbClr val="FFFF00"/>
                </a:solidFill>
                <a:effectLst>
                  <a:outerShdw blurRad="50800" dist="38100" dir="2700000" algn="tl" rotWithShape="0">
                    <a:prstClr val="black">
                      <a:alpha val="40000"/>
                    </a:prstClr>
                  </a:outerShdw>
                </a:effectLst>
              </a:rPr>
              <a:t>Operational integration, which describes the customer and the supplier as integrated in the management of orders, delivery, quality and, in general, all the logistical aspects related to the management and movement of materials;</a:t>
            </a:r>
          </a:p>
          <a:p>
            <a:pPr lvl="0"/>
            <a:r>
              <a:rPr lang="en-US">
                <a:solidFill>
                  <a:srgbClr val="FFFF00"/>
                </a:solidFill>
                <a:effectLst>
                  <a:outerShdw blurRad="50800" dist="38100" dir="2700000" algn="tl" rotWithShape="0">
                    <a:prstClr val="black">
                      <a:alpha val="40000"/>
                    </a:prstClr>
                  </a:outerShdw>
                </a:effectLst>
              </a:rPr>
              <a:t>Technological integration, which refers instead to how the customer and the supplier cooperate and exchange information during design and product development.</a:t>
            </a:r>
          </a:p>
          <a:p>
            <a:endParaRPr lang="en-US">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42119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effectLst>
                  <a:outerShdw blurRad="38100" dist="38100" dir="2700000" algn="tl">
                    <a:srgbClr val="000000">
                      <a:alpha val="43137"/>
                    </a:srgbClr>
                  </a:outerShdw>
                </a:effectLst>
              </a:rPr>
              <a:t>Combining the two dimensions with their levels of integration (high/low), the authors identify four types of supplier—customer relationships:</a:t>
            </a:r>
            <a:br>
              <a:rPr lang="en-US">
                <a:effectLst>
                  <a:outerShdw blurRad="38100" dist="38100" dir="2700000" algn="tl">
                    <a:srgbClr val="000000">
                      <a:alpha val="43137"/>
                    </a:srgbClr>
                  </a:outerShdw>
                </a:effectLst>
              </a:rPr>
            </a:br>
            <a:endParaRPr lang="en-US">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7500" lnSpcReduction="20000"/>
          </a:bodyPr>
          <a:lstStyle/>
          <a:p>
            <a:pPr lvl="0"/>
            <a:r>
              <a:rPr lang="en-US">
                <a:effectLst/>
              </a:rPr>
              <a:t>The traditional relationship regulated by price;</a:t>
            </a:r>
          </a:p>
          <a:p>
            <a:pPr lvl="0"/>
            <a:r>
              <a:rPr lang="en-US">
                <a:effectLst/>
              </a:rPr>
              <a:t>The just-in-time relationship, which is typical of those companies that have exceeded the traditional logic of supply to seek greater operational-logistics integration with suppliers. The characteristics of this relationship are the regularity of deliveries, small lots, high shipping frequency, quality and continuous improvement;</a:t>
            </a:r>
          </a:p>
          <a:p>
            <a:pPr lvl="0"/>
            <a:r>
              <a:rPr lang="en-US">
                <a:effectLst/>
              </a:rPr>
              <a:t>A technological alliance, suitable for producers/assemblers who require strong cooperation with suppliers to design components; and</a:t>
            </a:r>
          </a:p>
          <a:p>
            <a:pPr lvl="0"/>
            <a:r>
              <a:rPr lang="en-US">
                <a:effectLst/>
              </a:rPr>
              <a:t>Co-makership, a type of relationship that includes all of the characteristics of just-in­time but in addition implies a high degree of technological integration, namely joint efforts to engage in product and production process co-design.</a:t>
            </a:r>
          </a:p>
          <a:p>
            <a:endParaRPr lang="en-US"/>
          </a:p>
        </p:txBody>
      </p:sp>
    </p:spTree>
    <p:extLst>
      <p:ext uri="{BB962C8B-B14F-4D97-AF65-F5344CB8AC3E}">
        <p14:creationId xmlns:p14="http://schemas.microsoft.com/office/powerpoint/2010/main" val="1659259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cap="none">
                <a:ln w="13462">
                  <a:solidFill>
                    <a:schemeClr val="bg1"/>
                  </a:solidFill>
                  <a:prstDash val="solid"/>
                </a:ln>
                <a:solidFill>
                  <a:schemeClr val="tx1">
                    <a:lumMod val="85000"/>
                    <a:lumOff val="15000"/>
                  </a:schemeClr>
                </a:solidFill>
                <a:effectLst>
                  <a:outerShdw dist="38100" dir="2700000" algn="bl" rotWithShape="0">
                    <a:schemeClr val="accent5"/>
                  </a:outerShdw>
                </a:effectLst>
              </a:rPr>
              <a:t>PARTNERSHIP AS AN EVOLVED CUSTOMER—SUPPLIER RELATIONSHIP IN THE SUPPLY CHAINS</a:t>
            </a:r>
            <a:endParaRPr lang="en-US" b="1" cap="none">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54921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a:xfrm>
            <a:off x="684390" y="2432745"/>
            <a:ext cx="10861616" cy="3615267"/>
          </a:xfrm>
        </p:spPr>
        <p:txBody>
          <a:bodyPr/>
          <a:lstStyle/>
          <a:p>
            <a:r>
              <a:rPr lang="en-US">
                <a:effectLst/>
              </a:rPr>
              <a:t>In general terms, a 'partnership' is an evolved type of customer—supplier relationship that is predominantly non-equity-based and characterised by the parties' mutual commitment to improve productivity and quality and then create competitive advantage.</a:t>
            </a:r>
            <a:endParaRPr lang="en-US"/>
          </a:p>
        </p:txBody>
      </p:sp>
    </p:spTree>
    <p:extLst>
      <p:ext uri="{BB962C8B-B14F-4D97-AF65-F5344CB8AC3E}">
        <p14:creationId xmlns:p14="http://schemas.microsoft.com/office/powerpoint/2010/main" val="27170121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a:t>
            </a:r>
            <a:endParaRPr lang="en-US"/>
          </a:p>
        </p:txBody>
      </p:sp>
      <p:sp>
        <p:nvSpPr>
          <p:cNvPr id="3" name="Content Placeholder 2"/>
          <p:cNvSpPr>
            <a:spLocks noGrp="1"/>
          </p:cNvSpPr>
          <p:nvPr>
            <p:ph idx="1"/>
          </p:nvPr>
        </p:nvSpPr>
        <p:spPr/>
        <p:txBody>
          <a:bodyPr>
            <a:normAutofit lnSpcReduction="10000"/>
          </a:bodyPr>
          <a:lstStyle/>
          <a:p>
            <a:r>
              <a:rPr lang="en-US">
                <a:effectLst/>
              </a:rPr>
              <a:t>The numerous existing definitions in the literature emphasise the need to personalise the relationship based on the characteristics and needs of the parties involved</a:t>
            </a:r>
            <a:r>
              <a:rPr lang="en-US">
                <a:effectLst/>
              </a:rPr>
              <a:t>. </a:t>
            </a:r>
            <a:endParaRPr lang="id-ID" smtClean="0">
              <a:effectLst/>
            </a:endParaRPr>
          </a:p>
          <a:p>
            <a:r>
              <a:rPr lang="en-US" smtClean="0">
                <a:effectLst/>
              </a:rPr>
              <a:t>This </a:t>
            </a:r>
            <a:r>
              <a:rPr lang="en-US">
                <a:effectLst/>
              </a:rPr>
              <a:t>approach defines the partnership as a tailored, packaged business relationship based on mutual trust, openness, and risk- and benefit-sharing, which lead to competitive advantage and result in a higher level of performance than companies could achieve individually.</a:t>
            </a:r>
          </a:p>
          <a:p>
            <a:endParaRPr lang="en-US"/>
          </a:p>
        </p:txBody>
      </p:sp>
    </p:spTree>
    <p:extLst>
      <p:ext uri="{BB962C8B-B14F-4D97-AF65-F5344CB8AC3E}">
        <p14:creationId xmlns:p14="http://schemas.microsoft.com/office/powerpoint/2010/main" val="1264408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effectLst/>
              </a:rPr>
              <a:t>Partnership may include a variety of configurations depending </a:t>
            </a:r>
            <a:r>
              <a:rPr lang="en-US">
                <a:effectLst/>
              </a:rPr>
              <a:t>on</a:t>
            </a:r>
            <a:r>
              <a:rPr lang="en-US" smtClean="0">
                <a:effectLst/>
              </a:rPr>
              <a:t>:</a:t>
            </a:r>
            <a:endParaRPr lang="en-US"/>
          </a:p>
        </p:txBody>
      </p:sp>
      <p:sp>
        <p:nvSpPr>
          <p:cNvPr id="3" name="Content Placeholder 2"/>
          <p:cNvSpPr>
            <a:spLocks noGrp="1"/>
          </p:cNvSpPr>
          <p:nvPr>
            <p:ph idx="1"/>
          </p:nvPr>
        </p:nvSpPr>
        <p:spPr/>
        <p:txBody>
          <a:bodyPr/>
          <a:lstStyle/>
          <a:p>
            <a:pPr lvl="0"/>
            <a:r>
              <a:rPr lang="en-US">
                <a:effectLst/>
              </a:rPr>
              <a:t>the processes involved;</a:t>
            </a:r>
          </a:p>
          <a:p>
            <a:pPr lvl="0"/>
            <a:r>
              <a:rPr lang="en-US">
                <a:effectLst/>
              </a:rPr>
              <a:t>the degree of involvement of customer and supplier organisational structures; and</a:t>
            </a:r>
          </a:p>
          <a:p>
            <a:pPr lvl="0"/>
            <a:r>
              <a:rPr lang="en-US">
                <a:effectLst/>
              </a:rPr>
              <a:t>the time horizon for the collaboration.</a:t>
            </a:r>
          </a:p>
          <a:p>
            <a:endParaRPr lang="en-US"/>
          </a:p>
        </p:txBody>
      </p:sp>
    </p:spTree>
    <p:extLst>
      <p:ext uri="{BB962C8B-B14F-4D97-AF65-F5344CB8AC3E}">
        <p14:creationId xmlns:p14="http://schemas.microsoft.com/office/powerpoint/2010/main" val="40603495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389" y="744117"/>
            <a:ext cx="10834321" cy="1507067"/>
          </a:xfrm>
        </p:spPr>
        <p:txBody>
          <a:bodyPr>
            <a:normAutofit fontScale="90000"/>
          </a:bodyPr>
          <a:lstStyle/>
          <a:p>
            <a:r>
              <a:rPr lang="en-US" b="1">
                <a:solidFill>
                  <a:srgbClr val="FFFF00"/>
                </a:solidFill>
                <a:effectLst>
                  <a:outerShdw blurRad="38100" dist="38100" dir="2700000" algn="tl">
                    <a:srgbClr val="000000">
                      <a:alpha val="43137"/>
                    </a:srgbClr>
                  </a:outerShdw>
                </a:effectLst>
              </a:rPr>
              <a:t>The authors have identified four possible forms of cooperation for the implementation of supply chain management:</a:t>
            </a:r>
            <a:endParaRPr lang="en-US" b="1">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lvl="0"/>
            <a:r>
              <a:rPr lang="en-US">
                <a:effectLst/>
              </a:rPr>
              <a:t>dyadic relationships;</a:t>
            </a:r>
          </a:p>
          <a:p>
            <a:pPr lvl="0"/>
            <a:r>
              <a:rPr lang="en-US">
                <a:effectLst/>
              </a:rPr>
              <a:t>channel integration;</a:t>
            </a:r>
          </a:p>
          <a:p>
            <a:pPr lvl="0"/>
            <a:r>
              <a:rPr lang="en-US">
                <a:effectLst/>
              </a:rPr>
              <a:t>keiretsu; and</a:t>
            </a:r>
          </a:p>
          <a:p>
            <a:pPr lvl="0"/>
            <a:r>
              <a:rPr lang="en-US">
                <a:effectLst/>
              </a:rPr>
              <a:t>analytical optimisation.</a:t>
            </a:r>
          </a:p>
          <a:p>
            <a:endParaRPr lang="en-US"/>
          </a:p>
        </p:txBody>
      </p:sp>
    </p:spTree>
    <p:extLst>
      <p:ext uri="{BB962C8B-B14F-4D97-AF65-F5344CB8AC3E}">
        <p14:creationId xmlns:p14="http://schemas.microsoft.com/office/powerpoint/2010/main" val="15781619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smtClean="0"/>
              <a:t>Keiretsu</a:t>
            </a:r>
            <a:endParaRPr lang="en-US" b="1" i="1"/>
          </a:p>
        </p:txBody>
      </p:sp>
      <p:sp>
        <p:nvSpPr>
          <p:cNvPr id="3" name="Content Placeholder 2"/>
          <p:cNvSpPr>
            <a:spLocks noGrp="1"/>
          </p:cNvSpPr>
          <p:nvPr>
            <p:ph idx="1"/>
          </p:nvPr>
        </p:nvSpPr>
        <p:spPr>
          <a:xfrm>
            <a:off x="684390" y="2432745"/>
            <a:ext cx="10984446" cy="3615267"/>
          </a:xfrm>
        </p:spPr>
        <p:txBody>
          <a:bodyPr>
            <a:normAutofit fontScale="77500" lnSpcReduction="20000"/>
          </a:bodyPr>
          <a:lstStyle/>
          <a:p>
            <a:r>
              <a:rPr lang="en-US"/>
              <a:t>Keiretsu adalah kata dalam bahasa Jepang yang mengidentifikasi sebuah 'masyarakat bisnis dengan berbagai tingkat, dengan perusahaan pusat (pemimpin) dan pemasok dibagi menjadi kelompok pemasok lapis, yang langsung melayani pemimpin, dan pemasok lapis kedua, kelompok pelanggan terstruktur dengan cara yang sama</a:t>
            </a:r>
            <a:r>
              <a:rPr lang="en-US"/>
              <a:t>. </a:t>
            </a:r>
            <a:endParaRPr lang="id-ID" smtClean="0"/>
          </a:p>
          <a:p>
            <a:r>
              <a:rPr lang="en-US" smtClean="0"/>
              <a:t>Dalam </a:t>
            </a:r>
            <a:r>
              <a:rPr lang="en-US"/>
              <a:t>keiretsu, kerjasama dijamin melalui kepemilikan pemimpin saham di berbagai pemain dalam jaringan pasokan. Integrasi juga diimplementasikan melalui link horisontal dalam setiap level (tingkatan) dari jaringan pasokan melalui mekanisme yang disebut kyoryouku kai, yang secara harfiah berarti lingkaran koperasi</a:t>
            </a:r>
            <a:r>
              <a:rPr lang="en-US"/>
              <a:t>. </a:t>
            </a:r>
            <a:endParaRPr lang="id-ID" smtClean="0"/>
          </a:p>
          <a:p>
            <a:r>
              <a:rPr lang="en-US" smtClean="0"/>
              <a:t>Ini </a:t>
            </a:r>
            <a:r>
              <a:rPr lang="en-US"/>
              <a:t>lingkaran koperasi dapat dilihat sebagai alat untuk komunikasi, koordinasi dan pengembangan dan telah berhasil berkat pelaksanaannya dalam jaringan pemasok perusahaan mobil Jepang selama sepuluh tahun terakhir. Selain itu, kolaborasi dengan optimasi analitis mengharapkan adanya pemimpin jaringan pasokan. Bentuk kolaborasi menggunakan perangkat lunak dan teknologi komunikasi dan pengolahan data untuk mengoptimalkan pengelolaan proses tertentu dalam jaringan pasokan.</a:t>
            </a:r>
          </a:p>
        </p:txBody>
      </p:sp>
    </p:spTree>
    <p:extLst>
      <p:ext uri="{BB962C8B-B14F-4D97-AF65-F5344CB8AC3E}">
        <p14:creationId xmlns:p14="http://schemas.microsoft.com/office/powerpoint/2010/main" val="29830732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b="1" cap="none" spc="50" smtClean="0">
                <a:ln w="9525" cmpd="sng">
                  <a:solidFill>
                    <a:schemeClr val="accent1"/>
                  </a:solidFill>
                  <a:prstDash val="solid"/>
                </a:ln>
                <a:solidFill>
                  <a:srgbClr val="70AD47">
                    <a:tint val="1000"/>
                  </a:srgbClr>
                </a:solidFill>
                <a:effectLst>
                  <a:glow rad="38100">
                    <a:schemeClr val="accent1">
                      <a:alpha val="40000"/>
                    </a:schemeClr>
                  </a:glow>
                </a:effectLst>
              </a:rPr>
              <a:t>Quality management and knowledge/know-how diffusion toward supply chain learning</a:t>
            </a:r>
            <a:endParaRPr 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2174559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normAutofit fontScale="85000" lnSpcReduction="20000"/>
          </a:bodyPr>
          <a:lstStyle/>
          <a:p>
            <a:r>
              <a:rPr lang="en-US">
                <a:effectLst/>
              </a:rPr>
              <a:t>It is fundamental to consider two more aspects to best develop SCM in organisations: </a:t>
            </a:r>
            <a:r>
              <a:rPr lang="en-US" i="1">
                <a:effectLst/>
              </a:rPr>
              <a:t>quality </a:t>
            </a:r>
            <a:r>
              <a:rPr lang="en-US">
                <a:effectLst/>
              </a:rPr>
              <a:t>and </a:t>
            </a:r>
            <a:r>
              <a:rPr lang="en-US" i="1">
                <a:effectLst/>
              </a:rPr>
              <a:t>knowledge </a:t>
            </a:r>
            <a:r>
              <a:rPr lang="en-US">
                <a:effectLst/>
              </a:rPr>
              <a:t>management in the supply network.</a:t>
            </a:r>
          </a:p>
          <a:p>
            <a:r>
              <a:rPr lang="en-US">
                <a:effectLst/>
              </a:rPr>
              <a:t>SCM can provide sustainable competitive advantage, improving product/service quality and reducing costs at the same time (Davis, 1993). In this case the main operations to have a strategic role in achieving quality (a competitive priority) are integrated logistics and purchasing</a:t>
            </a:r>
            <a:r>
              <a:rPr lang="en-US">
                <a:effectLst/>
              </a:rPr>
              <a:t>. </a:t>
            </a:r>
            <a:endParaRPr lang="id-ID" smtClean="0">
              <a:effectLst/>
            </a:endParaRPr>
          </a:p>
          <a:p>
            <a:r>
              <a:rPr lang="en-US" smtClean="0">
                <a:effectLst/>
              </a:rPr>
              <a:t>In </a:t>
            </a:r>
            <a:r>
              <a:rPr lang="en-US">
                <a:effectLst/>
              </a:rPr>
              <a:t>fact, the high quality of the </a:t>
            </a:r>
            <a:r>
              <a:rPr lang="en-US" i="1">
                <a:effectLst/>
              </a:rPr>
              <a:t>product </a:t>
            </a:r>
            <a:r>
              <a:rPr lang="en-US">
                <a:effectLst/>
              </a:rPr>
              <a:t>and </a:t>
            </a:r>
            <a:r>
              <a:rPr lang="en-US" i="1">
                <a:effectLst/>
              </a:rPr>
              <a:t>service </a:t>
            </a:r>
            <a:r>
              <a:rPr lang="en-US">
                <a:effectLst/>
              </a:rPr>
              <a:t>at every level of the supply network can be obtained through, for example, </a:t>
            </a:r>
            <a:r>
              <a:rPr lang="en-US" i="1">
                <a:effectLst/>
              </a:rPr>
              <a:t>integrated logistics, </a:t>
            </a:r>
            <a:r>
              <a:rPr lang="en-US">
                <a:effectLst/>
              </a:rPr>
              <a:t>recognised as essential to obtaining a successful SCM (Johnson and Wood, 1996; Choi and Rungtusanatham, 1999).</a:t>
            </a:r>
            <a:endParaRPr lang="en-US"/>
          </a:p>
        </p:txBody>
      </p:sp>
    </p:spTree>
    <p:extLst>
      <p:ext uri="{BB962C8B-B14F-4D97-AF65-F5344CB8AC3E}">
        <p14:creationId xmlns:p14="http://schemas.microsoft.com/office/powerpoint/2010/main" val="35116201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4390" y="2432745"/>
            <a:ext cx="11120923" cy="3615267"/>
          </a:xfrm>
        </p:spPr>
        <p:txBody>
          <a:bodyPr>
            <a:normAutofit fontScale="77500" lnSpcReduction="20000"/>
          </a:bodyPr>
          <a:lstStyle/>
          <a:p>
            <a:r>
              <a:rPr lang="en-US">
                <a:effectLst/>
              </a:rPr>
              <a:t>As regards knowledge, a new managerial approach is the so-called Supply Chain Learning (SCL) method. Bessant and Francis (1999) point out the necessity of focusing research and managerial practices not only on intra-organisational learning but also on inter-organisational learning as a potential lever for competitive advantage among small-to medium-sized enterprises</a:t>
            </a:r>
            <a:r>
              <a:rPr lang="en-US">
                <a:effectLst/>
              </a:rPr>
              <a:t>. </a:t>
            </a:r>
            <a:endParaRPr lang="id-ID" smtClean="0">
              <a:effectLst/>
            </a:endParaRPr>
          </a:p>
          <a:p>
            <a:r>
              <a:rPr lang="en-US" smtClean="0">
                <a:effectLst/>
              </a:rPr>
              <a:t>Subsequently</a:t>
            </a:r>
            <a:r>
              <a:rPr lang="en-US">
                <a:effectLst/>
              </a:rPr>
              <a:t>, Bessant and colleagues (2003) demonstrate that the competitive performance of the value stream depends on the learning and development of the whole system, not just that of the leading players, and provide empirical evidence of the benefits of SCL at both the individual firm and the inter-firm level</a:t>
            </a:r>
            <a:r>
              <a:rPr lang="en-US">
                <a:effectLst/>
              </a:rPr>
              <a:t>. </a:t>
            </a:r>
            <a:endParaRPr lang="id-ID" smtClean="0">
              <a:effectLst/>
            </a:endParaRPr>
          </a:p>
          <a:p>
            <a:r>
              <a:rPr lang="en-US" smtClean="0">
                <a:effectLst/>
              </a:rPr>
              <a:t>For </a:t>
            </a:r>
            <a:r>
              <a:rPr lang="en-US">
                <a:effectLst/>
              </a:rPr>
              <a:t>the Supply Chain Coordinator (SCC), the coordinating or central firms that take the lead, benefits accrue in terms of an increase in sales and improvement in the quality and the delivery time for materials, which leads to cost savings and cost reductions. Benefits for first-tier and second-tier suppliers emerge in terms of increasing profit margins, decreasing costs and improvements in product quality.</a:t>
            </a:r>
            <a:endParaRPr lang="en-US"/>
          </a:p>
        </p:txBody>
      </p:sp>
    </p:spTree>
    <p:extLst>
      <p:ext uri="{BB962C8B-B14F-4D97-AF65-F5344CB8AC3E}">
        <p14:creationId xmlns:p14="http://schemas.microsoft.com/office/powerpoint/2010/main" val="809559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4390" y="2937721"/>
            <a:ext cx="10875264" cy="3615267"/>
          </a:xfrm>
        </p:spPr>
        <p:txBody>
          <a:bodyPr>
            <a:noAutofit/>
          </a:bodyPr>
          <a:lstStyle/>
          <a:p>
            <a:r>
              <a:rPr lang="en-US" sz="2000">
                <a:effectLst/>
              </a:rPr>
              <a:t>SCL is of a voluntary and participative nature (Kaplinsky and Morris, 2001), and it proceeds most effectively when a leading partner acts as supply chain coordinator, ensuring that a learning process occurs throughout the chain</a:t>
            </a:r>
            <a:r>
              <a:rPr lang="en-US" sz="2000">
                <a:effectLst/>
              </a:rPr>
              <a:t>. </a:t>
            </a:r>
            <a:endParaRPr lang="id-ID" sz="2000" smtClean="0">
              <a:effectLst/>
            </a:endParaRPr>
          </a:p>
          <a:p>
            <a:r>
              <a:rPr lang="en-US" sz="2000" smtClean="0">
                <a:effectLst/>
              </a:rPr>
              <a:t>Nevertheless </a:t>
            </a:r>
            <a:r>
              <a:rPr lang="en-US" sz="2000">
                <a:effectLst/>
              </a:rPr>
              <a:t>this requires a strong effort and a high use of SCC resources, as the learning process must be sustained due to the many risks of failure. Among the factors enabling SCL are trust and strong efforts by the SCC — while, for instance, low-cost culture creates destructive </a:t>
            </a:r>
            <a:r>
              <a:rPr lang="en-US" sz="2000">
                <a:effectLst/>
              </a:rPr>
              <a:t>preconceptions </a:t>
            </a:r>
            <a:r>
              <a:rPr lang="en-US" sz="2000" smtClean="0">
                <a:effectLst/>
              </a:rPr>
              <a:t>or</a:t>
            </a:r>
            <a:r>
              <a:rPr lang="id-ID" sz="2000" smtClean="0">
                <a:effectLst/>
              </a:rPr>
              <a:t>  </a:t>
            </a:r>
            <a:r>
              <a:rPr lang="en-US" sz="2000" smtClean="0">
                <a:effectLst/>
              </a:rPr>
              <a:t>cultural </a:t>
            </a:r>
            <a:r>
              <a:rPr lang="en-US" sz="2000">
                <a:effectLst/>
              </a:rPr>
              <a:t>differences among companies and within parts of the same companies that can inhibit SCL</a:t>
            </a:r>
            <a:r>
              <a:rPr lang="en-US" sz="2000">
                <a:effectLst/>
              </a:rPr>
              <a:t>. </a:t>
            </a:r>
            <a:endParaRPr lang="id-ID" sz="2000" smtClean="0">
              <a:effectLst/>
            </a:endParaRPr>
          </a:p>
          <a:p>
            <a:r>
              <a:rPr lang="en-US" sz="2000" smtClean="0">
                <a:effectLst/>
              </a:rPr>
              <a:t>Consequently</a:t>
            </a:r>
            <a:r>
              <a:rPr lang="en-US" sz="2000">
                <a:effectLst/>
              </a:rPr>
              <a:t>, the diffusion of a shared culture may sustain SCL. Krause and colleagues (2007) demonstrated the benefit of SCL in terms of buyer performance improvements when the buying firms perceive themselves as sharing values and goals with key suppliers.</a:t>
            </a:r>
          </a:p>
          <a:p>
            <a:endParaRPr lang="en-US" sz="2000"/>
          </a:p>
        </p:txBody>
      </p:sp>
    </p:spTree>
    <p:extLst>
      <p:ext uri="{BB962C8B-B14F-4D97-AF65-F5344CB8AC3E}">
        <p14:creationId xmlns:p14="http://schemas.microsoft.com/office/powerpoint/2010/main" val="291040474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Slice HD-RCD">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HD-RCD">
      <a:majorFont>
        <a:latin typeface="Century Gothic" panose="020B0502020202020204"/>
        <a:ea typeface=""/>
        <a:cs typeface=""/>
      </a:majorFont>
      <a:minorFont>
        <a:latin typeface="Century Gothic" panose="020B0502020202020204"/>
        <a:ea typeface=""/>
        <a:cs typeface=""/>
      </a:minorFont>
    </a:fontScheme>
    <a:fmtScheme name="Slice HD-RCD">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Theme1" id="{1036D385-ACE2-4C0C-9223-4B158470AC31}" vid="{51AFB5B7-3148-4D90-AFA5-9DB25C475F1B}"/>
    </a:ext>
  </a:extLst>
</a:theme>
</file>

<file path=docProps/app.xml><?xml version="1.0" encoding="utf-8"?>
<Properties xmlns="http://schemas.openxmlformats.org/officeDocument/2006/extended-properties" xmlns:vt="http://schemas.openxmlformats.org/officeDocument/2006/docPropsVTypes">
  <Template/>
  <TotalTime>37</TotalTime>
  <Words>1683</Words>
  <Application>Microsoft Office PowerPoint</Application>
  <PresentationFormat>Widescreen</PresentationFormat>
  <Paragraphs>65</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Century Gothic</vt:lpstr>
      <vt:lpstr>Lucida Grande</vt:lpstr>
      <vt:lpstr>Times New Roman</vt:lpstr>
      <vt:lpstr>Trebuchet MS</vt:lpstr>
      <vt:lpstr>Theme1</vt:lpstr>
      <vt:lpstr>Illycaffe Case Study: Sustaining Quality from Green Coffee to the Cup: Logistics as a Competitive Weapon</vt:lpstr>
      <vt:lpstr>Supply Chain Management (SCM)</vt:lpstr>
      <vt:lpstr>Supply Chain Dynamics</vt:lpstr>
      <vt:lpstr>Supply Chain Dynamics</vt:lpstr>
      <vt:lpstr>PowerPoint Presentation</vt:lpstr>
      <vt:lpstr>Government Structure</vt:lpstr>
      <vt:lpstr>As noted by Romano and Danese (2006), vertical integration means an extension of possession of the supply network by an organisation for two reasons: </vt:lpstr>
      <vt:lpstr>In general, the decisions regarding vertical integration must define the following: </vt:lpstr>
      <vt:lpstr>The intermediate forms between hierarchy and market are joining or even replacing the traditional conflicting forms.  </vt:lpstr>
      <vt:lpstr>Collaborative Relationship</vt:lpstr>
      <vt:lpstr>PowerPoint Presentation</vt:lpstr>
      <vt:lpstr>De Maio and Maggiore (1992) propose classification of the relationship between customer and supplier based on two dimensions: </vt:lpstr>
      <vt:lpstr>Combining the two dimensions with their levels of integration (high/low), the authors identify four types of supplier—customer relationships: </vt:lpstr>
      <vt:lpstr>PARTNERSHIP AS AN EVOLVED CUSTOMER—SUPPLIER RELATIONSHIP IN THE SUPPLY CHAINS</vt:lpstr>
      <vt:lpstr>Definition</vt:lpstr>
      <vt:lpstr>Definition</vt:lpstr>
      <vt:lpstr>Partnership may include a variety of configurations depending on:</vt:lpstr>
      <vt:lpstr>The authors have identified four possible forms of cooperation for the implementation of supply chain management:</vt:lpstr>
      <vt:lpstr>Keiretsu</vt:lpstr>
      <vt:lpstr>Quality management and knowledge/know-how diffusion toward supply chain learning</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Illycaffe Case Study: Sustaining Quality from Green Coffee to the Cup: Logistics as a Competitive Weapon</dc:title>
  <dc:creator>user</dc:creator>
  <cp:lastModifiedBy>user</cp:lastModifiedBy>
  <cp:revision>6</cp:revision>
  <dcterms:created xsi:type="dcterms:W3CDTF">2013-06-10T19:31:38Z</dcterms:created>
  <dcterms:modified xsi:type="dcterms:W3CDTF">2013-06-10T20:08:54Z</dcterms:modified>
</cp:coreProperties>
</file>