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78"/>
  </p:notesMasterIdLst>
  <p:sldIdLst>
    <p:sldId id="336" r:id="rId2"/>
    <p:sldId id="528" r:id="rId3"/>
    <p:sldId id="529" r:id="rId4"/>
    <p:sldId id="566" r:id="rId5"/>
    <p:sldId id="530" r:id="rId6"/>
    <p:sldId id="567" r:id="rId7"/>
    <p:sldId id="568" r:id="rId8"/>
    <p:sldId id="537" r:id="rId9"/>
    <p:sldId id="569" r:id="rId10"/>
    <p:sldId id="570" r:id="rId11"/>
    <p:sldId id="550" r:id="rId12"/>
    <p:sldId id="571" r:id="rId13"/>
    <p:sldId id="535" r:id="rId14"/>
    <p:sldId id="572" r:id="rId15"/>
    <p:sldId id="551" r:id="rId16"/>
    <p:sldId id="573" r:id="rId17"/>
    <p:sldId id="574" r:id="rId18"/>
    <p:sldId id="575" r:id="rId19"/>
    <p:sldId id="576" r:id="rId20"/>
    <p:sldId id="552" r:id="rId21"/>
    <p:sldId id="577" r:id="rId22"/>
    <p:sldId id="578" r:id="rId23"/>
    <p:sldId id="579" r:id="rId24"/>
    <p:sldId id="553" r:id="rId25"/>
    <p:sldId id="580" r:id="rId26"/>
    <p:sldId id="554" r:id="rId27"/>
    <p:sldId id="581" r:id="rId28"/>
    <p:sldId id="582" r:id="rId29"/>
    <p:sldId id="583" r:id="rId30"/>
    <p:sldId id="555" r:id="rId31"/>
    <p:sldId id="584" r:id="rId32"/>
    <p:sldId id="586" r:id="rId33"/>
    <p:sldId id="548" r:id="rId34"/>
    <p:sldId id="587" r:id="rId35"/>
    <p:sldId id="556" r:id="rId36"/>
    <p:sldId id="588" r:id="rId37"/>
    <p:sldId id="589" r:id="rId38"/>
    <p:sldId id="590" r:id="rId39"/>
    <p:sldId id="557" r:id="rId40"/>
    <p:sldId id="591" r:id="rId41"/>
    <p:sldId id="592" r:id="rId42"/>
    <p:sldId id="545" r:id="rId43"/>
    <p:sldId id="593" r:id="rId44"/>
    <p:sldId id="558" r:id="rId45"/>
    <p:sldId id="594" r:id="rId46"/>
    <p:sldId id="595" r:id="rId47"/>
    <p:sldId id="559" r:id="rId48"/>
    <p:sldId id="596" r:id="rId49"/>
    <p:sldId id="597" r:id="rId50"/>
    <p:sldId id="598" r:id="rId51"/>
    <p:sldId id="599" r:id="rId52"/>
    <p:sldId id="560" r:id="rId53"/>
    <p:sldId id="600" r:id="rId54"/>
    <p:sldId id="561" r:id="rId55"/>
    <p:sldId id="549" r:id="rId56"/>
    <p:sldId id="601" r:id="rId57"/>
    <p:sldId id="547" r:id="rId58"/>
    <p:sldId id="602" r:id="rId59"/>
    <p:sldId id="603" r:id="rId60"/>
    <p:sldId id="604" r:id="rId61"/>
    <p:sldId id="605" r:id="rId62"/>
    <p:sldId id="562" r:id="rId63"/>
    <p:sldId id="606" r:id="rId64"/>
    <p:sldId id="607" r:id="rId65"/>
    <p:sldId id="608" r:id="rId66"/>
    <p:sldId id="609" r:id="rId67"/>
    <p:sldId id="610" r:id="rId68"/>
    <p:sldId id="563" r:id="rId69"/>
    <p:sldId id="612" r:id="rId70"/>
    <p:sldId id="611" r:id="rId71"/>
    <p:sldId id="613" r:id="rId72"/>
    <p:sldId id="564" r:id="rId73"/>
    <p:sldId id="614" r:id="rId74"/>
    <p:sldId id="615" r:id="rId75"/>
    <p:sldId id="616" r:id="rId76"/>
    <p:sldId id="565" r:id="rId77"/>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DF7E4E"/>
    <a:srgbClr val="00FF00"/>
    <a:srgbClr val="94C3D8"/>
    <a:srgbClr val="FFFF00"/>
    <a:srgbClr val="388B21"/>
    <a:srgbClr val="EAB200"/>
    <a:srgbClr val="E07CC6"/>
    <a:srgbClr val="FF6600"/>
    <a:srgbClr val="99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18" autoAdjust="0"/>
    <p:restoredTop sz="93734" autoAdjust="0"/>
  </p:normalViewPr>
  <p:slideViewPr>
    <p:cSldViewPr>
      <p:cViewPr varScale="1">
        <p:scale>
          <a:sx n="65" d="100"/>
          <a:sy n="65" d="100"/>
        </p:scale>
        <p:origin x="-156" y="-108"/>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323106F9-EF4D-4980-8BFC-3F4A1C03366D}" type="datetimeFigureOut">
              <a:rPr lang="en-US"/>
              <a:pPr>
                <a:defRPr/>
              </a:pPr>
              <a:t>6/4/2016</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B08833A-4298-42EB-83BE-55D04A8FCF49}" type="slidenum">
              <a:rPr lang="en-US"/>
              <a:pPr>
                <a:defRPr/>
              </a:pPr>
              <a:t>‹#›</a:t>
            </a:fld>
            <a:endParaRPr lang="en-US" dirty="0"/>
          </a:p>
        </p:txBody>
      </p:sp>
    </p:spTree>
    <p:extLst>
      <p:ext uri="{BB962C8B-B14F-4D97-AF65-F5344CB8AC3E}">
        <p14:creationId xmlns:p14="http://schemas.microsoft.com/office/powerpoint/2010/main" val="15689068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29BB39D-BC73-4ABF-B39F-CA35DF5E8154}" type="slidenum">
              <a:rPr lang="en-AU" altLang="en-US"/>
              <a:pPr fontAlgn="base">
                <a:spcBef>
                  <a:spcPct val="0"/>
                </a:spcBef>
                <a:spcAft>
                  <a:spcPct val="0"/>
                </a:spcAft>
              </a:pPr>
              <a:t>2</a:t>
            </a:fld>
            <a:endParaRPr lang="en-AU" altLang="en-US"/>
          </a:p>
        </p:txBody>
      </p:sp>
      <p:sp>
        <p:nvSpPr>
          <p:cNvPr id="174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9665031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B08833A-4298-42EB-83BE-55D04A8FCF49}" type="slidenum">
              <a:rPr lang="en-US" smtClean="0"/>
              <a:pPr>
                <a:defRPr/>
              </a:pPr>
              <a:t>43</a:t>
            </a:fld>
            <a:endParaRPr lang="en-US" dirty="0"/>
          </a:p>
        </p:txBody>
      </p:sp>
    </p:spTree>
    <p:extLst>
      <p:ext uri="{BB962C8B-B14F-4D97-AF65-F5344CB8AC3E}">
        <p14:creationId xmlns:p14="http://schemas.microsoft.com/office/powerpoint/2010/main" val="11633002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B08833A-4298-42EB-83BE-55D04A8FCF49}" type="slidenum">
              <a:rPr lang="en-US" smtClean="0"/>
              <a:pPr>
                <a:defRPr/>
              </a:pPr>
              <a:t>58</a:t>
            </a:fld>
            <a:endParaRPr lang="en-US" dirty="0"/>
          </a:p>
        </p:txBody>
      </p:sp>
    </p:spTree>
    <p:extLst>
      <p:ext uri="{BB962C8B-B14F-4D97-AF65-F5344CB8AC3E}">
        <p14:creationId xmlns:p14="http://schemas.microsoft.com/office/powerpoint/2010/main" val="13446509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B08833A-4298-42EB-83BE-55D04A8FCF49}" type="slidenum">
              <a:rPr lang="en-US" smtClean="0"/>
              <a:pPr>
                <a:defRPr/>
              </a:pPr>
              <a:t>59</a:t>
            </a:fld>
            <a:endParaRPr lang="en-US" dirty="0"/>
          </a:p>
        </p:txBody>
      </p:sp>
    </p:spTree>
    <p:extLst>
      <p:ext uri="{BB962C8B-B14F-4D97-AF65-F5344CB8AC3E}">
        <p14:creationId xmlns:p14="http://schemas.microsoft.com/office/powerpoint/2010/main" val="13446509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B08833A-4298-42EB-83BE-55D04A8FCF49}" type="slidenum">
              <a:rPr lang="en-US" smtClean="0"/>
              <a:pPr>
                <a:defRPr/>
              </a:pPr>
              <a:t>60</a:t>
            </a:fld>
            <a:endParaRPr lang="en-US" dirty="0"/>
          </a:p>
        </p:txBody>
      </p:sp>
    </p:spTree>
    <p:extLst>
      <p:ext uri="{BB962C8B-B14F-4D97-AF65-F5344CB8AC3E}">
        <p14:creationId xmlns:p14="http://schemas.microsoft.com/office/powerpoint/2010/main" val="13446509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B08833A-4298-42EB-83BE-55D04A8FCF49}" type="slidenum">
              <a:rPr lang="en-US" smtClean="0"/>
              <a:pPr>
                <a:defRPr/>
              </a:pPr>
              <a:t>61</a:t>
            </a:fld>
            <a:endParaRPr lang="en-US" dirty="0"/>
          </a:p>
        </p:txBody>
      </p:sp>
    </p:spTree>
    <p:extLst>
      <p:ext uri="{BB962C8B-B14F-4D97-AF65-F5344CB8AC3E}">
        <p14:creationId xmlns:p14="http://schemas.microsoft.com/office/powerpoint/2010/main" val="13446509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3" y="609601"/>
            <a:ext cx="8676223" cy="3200400"/>
          </a:xfrm>
        </p:spPr>
        <p:txBody>
          <a:bodyPr anchor="b">
            <a:normAutofit/>
          </a:bodyPr>
          <a:lstStyle>
            <a:lvl1pPr algn="ctr">
              <a:defRPr sz="36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751013" y="3886200"/>
            <a:ext cx="8676223" cy="1905000"/>
          </a:xfrm>
        </p:spPr>
        <p:txBody>
          <a:bodyPr anchor="t">
            <a:normAutofit/>
          </a:bodyPr>
          <a:lstStyle>
            <a:lvl1pPr marL="0" indent="0" algn="ctr">
              <a:buNone/>
              <a:defRPr sz="1575">
                <a:gradFill flip="none" rotWithShape="1">
                  <a:gsLst>
                    <a:gs pos="0">
                      <a:schemeClr val="tx1"/>
                    </a:gs>
                    <a:gs pos="100000">
                      <a:schemeClr val="tx1">
                        <a:lumMod val="75000"/>
                      </a:schemeClr>
                    </a:gs>
                  </a:gsLst>
                  <a:lin ang="5400000" scaled="0"/>
                  <a:tileRect/>
                </a:gra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03721857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harsh" dir="t"/>
            </a:scene3d>
            <a:sp3d extrusionH="57150" prstMaterial="matte">
              <a:bevelT w="63500" h="12700" prst="angle"/>
              <a:contourClr>
                <a:schemeClr val="bg1">
                  <a:lumMod val="65000"/>
                </a:schemeClr>
              </a:contourClr>
            </a:sp3d>
          </a:bodyPr>
          <a:lstStyle>
            <a:lvl1pPr>
              <a:defRPr sz="4400" b="1" cap="none" spc="0">
                <a:ln/>
                <a:solidFill>
                  <a:srgbClr val="00B0F0"/>
                </a:solidFill>
                <a:effectLst>
                  <a:outerShdw blurRad="114300" dist="114300" dir="2700000" algn="tl" rotWithShape="0">
                    <a:prstClr val="black">
                      <a:alpha val="40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p:txBody>
          <a:bodyPr anchor="t">
            <a:normAutofit/>
          </a:bodyPr>
          <a:lstStyle>
            <a:lvl1pPr marL="463550" indent="-463550">
              <a:tabLst/>
              <a:defRPr sz="2400" b="0">
                <a:ln>
                  <a:noFill/>
                </a:ln>
                <a:solidFill>
                  <a:schemeClr val="tx1"/>
                </a:solidFill>
              </a:defRPr>
            </a:lvl1pPr>
            <a:lvl2pPr marL="735013" indent="-214313">
              <a:defRPr sz="2000" b="0">
                <a:ln>
                  <a:noFill/>
                </a:ln>
                <a:solidFill>
                  <a:schemeClr val="tx1"/>
                </a:solidFill>
              </a:defRPr>
            </a:lvl2pPr>
            <a:lvl3pPr marL="1023938" indent="-214313">
              <a:defRPr sz="2000" b="0">
                <a:ln>
                  <a:noFill/>
                </a:ln>
                <a:solidFill>
                  <a:schemeClr val="tx1"/>
                </a:solidFill>
              </a:defRPr>
            </a:lvl3pPr>
            <a:lvl4pPr marL="1198563" indent="-128588">
              <a:defRPr sz="1600" b="0">
                <a:ln>
                  <a:noFill/>
                </a:ln>
                <a:solidFill>
                  <a:schemeClr val="tx1"/>
                </a:solidFill>
              </a:defRPr>
            </a:lvl4pPr>
            <a:lvl5pPr>
              <a:defRPr sz="1600" b="0">
                <a:ln>
                  <a:noFill/>
                </a:ln>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52176895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normAutofit/>
            <a:scene3d>
              <a:camera prst="orthographicFront"/>
              <a:lightRig rig="threePt" dir="t">
                <a:rot lat="0" lon="0" rev="4200000"/>
              </a:lightRig>
            </a:scene3d>
            <a:sp3d prstMaterial="dkEdge">
              <a:bevelT w="44450" h="25400"/>
            </a:sp3d>
          </a:bodyPr>
          <a:lstStyle>
            <a:lvl1pPr algn="r">
              <a:defRPr sz="4000" b="1" cap="all">
                <a:solidFill>
                  <a:srgbClr val="FFCC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89393436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2" y="2667001"/>
            <a:ext cx="4876800" cy="3124201"/>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98723070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429281" y="2658533"/>
            <a:ext cx="4588931" cy="576262"/>
          </a:xfrm>
        </p:spPr>
        <p:txBody>
          <a:bodyPr anchor="b">
            <a:noAutofit/>
          </a:bodyPr>
          <a:lstStyle>
            <a:lvl1pPr marL="0" indent="0">
              <a:buNone/>
              <a:defRPr sz="21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1141412" y="3243264"/>
            <a:ext cx="4876800" cy="2547937"/>
          </a:xfrm>
        </p:spPr>
        <p:txBody>
          <a:bodyPr anchor="t">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1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70613" y="3243264"/>
            <a:ext cx="4876801" cy="2547937"/>
          </a:xfrm>
        </p:spPr>
        <p:txBody>
          <a:bodyPr anchor="t">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7108897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41414" y="3962400"/>
            <a:ext cx="9905999" cy="1905000"/>
          </a:xfrm>
        </p:spPr>
        <p:txBody>
          <a:bodyPr anchor="t">
            <a:normAutofit/>
          </a:bodyPr>
          <a:lstStyle>
            <a:lvl1pPr>
              <a:defRPr sz="4800" b="1" cap="none" spc="0">
                <a:ln>
                  <a:noFill/>
                </a:ln>
                <a:solidFill>
                  <a:srgbClr val="00FF00"/>
                </a:solidFill>
                <a:effectLst>
                  <a:outerShdw blurRad="38100" dist="38100" dir="2700000" algn="tl">
                    <a:srgbClr val="000000">
                      <a:alpha val="43137"/>
                    </a:srgbClr>
                  </a:outerShdw>
                </a:effectLst>
                <a:latin typeface="Cacophony Loud" pitchFamily="2" charset="0"/>
                <a:cs typeface="B Fantezy" pitchFamily="2" charset="-78"/>
              </a:defRPr>
            </a:lvl1pPr>
          </a:lstStyle>
          <a:p>
            <a:r>
              <a:rPr lang="en-US" smtClean="0"/>
              <a:t>Click to edit Master title style</a:t>
            </a:r>
            <a:endParaRPr lang="en-US" dirty="0"/>
          </a:p>
        </p:txBody>
      </p:sp>
    </p:spTree>
    <p:extLst>
      <p:ext uri="{BB962C8B-B14F-4D97-AF65-F5344CB8AC3E}">
        <p14:creationId xmlns:p14="http://schemas.microsoft.com/office/powerpoint/2010/main" val="214669601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404829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1600200"/>
            <a:ext cx="3549121" cy="1371600"/>
          </a:xfrm>
        </p:spPr>
        <p:txBody>
          <a:bodyPr anchor="b">
            <a:normAutofit/>
          </a:bodyPr>
          <a:lstStyle>
            <a:lvl1pPr algn="l">
              <a:defRPr sz="1800" b="0"/>
            </a:lvl1pPr>
          </a:lstStyle>
          <a:p>
            <a:r>
              <a:rPr lang="en-US" smtClean="0"/>
              <a:t>Click to edit Master title style</a:t>
            </a:r>
            <a:endParaRPr lang="en-US" dirty="0"/>
          </a:p>
        </p:txBody>
      </p:sp>
      <p:sp>
        <p:nvSpPr>
          <p:cNvPr id="3" name="Content Placeholder 2"/>
          <p:cNvSpPr>
            <a:spLocks noGrp="1"/>
          </p:cNvSpPr>
          <p:nvPr>
            <p:ph idx="1"/>
          </p:nvPr>
        </p:nvSpPr>
        <p:spPr>
          <a:xfrm>
            <a:off x="5103813" y="609601"/>
            <a:ext cx="5943601" cy="5181600"/>
          </a:xfrm>
        </p:spPr>
        <p:txBody>
          <a:bodyPr anchor="ctr">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1413" y="2971800"/>
            <a:ext cx="3549121" cy="1828800"/>
          </a:xfrm>
        </p:spPr>
        <p:txBody>
          <a:bodyPr>
            <a:normAutofit/>
          </a:bodyPr>
          <a:lstStyle>
            <a:lvl1pPr marL="0" indent="0">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Tree>
    <p:extLst>
      <p:ext uri="{BB962C8B-B14F-4D97-AF65-F5344CB8AC3E}">
        <p14:creationId xmlns:p14="http://schemas.microsoft.com/office/powerpoint/2010/main" val="428960847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1600200"/>
            <a:ext cx="5334001" cy="1371600"/>
          </a:xfrm>
        </p:spPr>
        <p:txBody>
          <a:bodyPr anchor="b">
            <a:normAutofit/>
          </a:bodyPr>
          <a:lstStyle>
            <a:lvl1pPr algn="l">
              <a:defRPr sz="21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433734"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4" name="Text Placeholder 3"/>
          <p:cNvSpPr>
            <a:spLocks noGrp="1"/>
          </p:cNvSpPr>
          <p:nvPr>
            <p:ph type="body" sz="half" idx="2"/>
          </p:nvPr>
        </p:nvSpPr>
        <p:spPr>
          <a:xfrm>
            <a:off x="1141413" y="2971800"/>
            <a:ext cx="5334001" cy="1828800"/>
          </a:xfrm>
        </p:spPr>
        <p:txBody>
          <a:bodyPr>
            <a:normAutofit/>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Tree>
    <p:extLst>
      <p:ext uri="{BB962C8B-B14F-4D97-AF65-F5344CB8AC3E}">
        <p14:creationId xmlns:p14="http://schemas.microsoft.com/office/powerpoint/2010/main" val="373474285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18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Tree>
    <p:extLst>
      <p:ext uri="{BB962C8B-B14F-4D97-AF65-F5344CB8AC3E}">
        <p14:creationId xmlns:p14="http://schemas.microsoft.com/office/powerpoint/2010/main" val="417243377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4" y="609603"/>
            <a:ext cx="9905999" cy="3124199"/>
          </a:xfrm>
        </p:spPr>
        <p:txBody>
          <a:bodyPr anchor="ctr">
            <a:normAutofit/>
          </a:bodyPr>
          <a:lstStyle>
            <a:lvl1pPr algn="l">
              <a:defRPr sz="2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150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55228199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accent1"/>
                </a:solidFill>
              </a:rPr>
              <a:t>”</a:t>
            </a:r>
          </a:p>
        </p:txBody>
      </p:sp>
      <p:sp>
        <p:nvSpPr>
          <p:cNvPr id="2" name="Title 1"/>
          <p:cNvSpPr>
            <a:spLocks noGrp="1"/>
          </p:cNvSpPr>
          <p:nvPr>
            <p:ph type="title"/>
          </p:nvPr>
        </p:nvSpPr>
        <p:spPr>
          <a:xfrm>
            <a:off x="1446214" y="609603"/>
            <a:ext cx="9296399" cy="2743199"/>
          </a:xfrm>
        </p:spPr>
        <p:txBody>
          <a:bodyPr anchor="ctr">
            <a:normAutofit/>
          </a:bodyPr>
          <a:lstStyle>
            <a:lvl1pPr algn="l">
              <a:defRPr sz="24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3" cy="381000"/>
          </a:xfrm>
        </p:spPr>
        <p:txBody>
          <a:bodyPr anchor="ctr"/>
          <a:lstStyle>
            <a:lvl1pPr marL="0" indent="0">
              <a:buFontTx/>
              <a:buNone/>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15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Tree>
    <p:extLst>
      <p:ext uri="{BB962C8B-B14F-4D97-AF65-F5344CB8AC3E}">
        <p14:creationId xmlns:p14="http://schemas.microsoft.com/office/powerpoint/2010/main" val="263340231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2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2" y="4777381"/>
            <a:ext cx="9906001" cy="860400"/>
          </a:xfrm>
        </p:spPr>
        <p:txBody>
          <a:bodyPr vert="horz" lIns="91440" tIns="45720" rIns="91440" bIns="45720" rtlCol="0" anchor="t">
            <a:normAutofit/>
          </a:bodyPr>
          <a:lstStyle>
            <a:lvl1pPr>
              <a:defRPr lang="en-US" sz="15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Tree>
    <p:extLst>
      <p:ext uri="{BB962C8B-B14F-4D97-AF65-F5344CB8AC3E}">
        <p14:creationId xmlns:p14="http://schemas.microsoft.com/office/powerpoint/2010/main" val="182166178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accent1"/>
                </a:solidFill>
              </a:rPr>
              <a:t>”</a:t>
            </a:r>
          </a:p>
        </p:txBody>
      </p:sp>
      <p:sp>
        <p:nvSpPr>
          <p:cNvPr id="2" name="Title 1"/>
          <p:cNvSpPr>
            <a:spLocks noGrp="1"/>
          </p:cNvSpPr>
          <p:nvPr>
            <p:ph type="title"/>
          </p:nvPr>
        </p:nvSpPr>
        <p:spPr>
          <a:xfrm>
            <a:off x="1446214" y="609603"/>
            <a:ext cx="9296399" cy="2743199"/>
          </a:xfrm>
        </p:spPr>
        <p:txBody>
          <a:bodyPr anchor="ctr">
            <a:normAutofit/>
          </a:bodyPr>
          <a:lstStyle>
            <a:lvl1pPr algn="l">
              <a:defRPr sz="2400" b="0" cap="all">
                <a:gradFill flip="none" rotWithShape="1">
                  <a:gsLst>
                    <a:gs pos="0">
                      <a:schemeClr val="tx1"/>
                    </a:gs>
                    <a:gs pos="100000">
                      <a:schemeClr val="tx1">
                        <a:lumMod val="75000"/>
                      </a:schemeClr>
                    </a:gs>
                  </a:gsLst>
                  <a:lin ang="5400000" scaled="0"/>
                  <a:tileRect/>
                </a:gra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1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35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114522653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4" y="609603"/>
            <a:ext cx="9905999"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1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35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17775587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4" y="609600"/>
            <a:ext cx="9905999" cy="19050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0022000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7" y="609601"/>
            <a:ext cx="2210515"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5970973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4" y="609600"/>
            <a:ext cx="9905999" cy="1143000"/>
          </a:xfrm>
          <a:prstGeom prst="rect">
            <a:avLst/>
          </a:prstGeom>
        </p:spPr>
        <p:txBody>
          <a:bodyPr vert="horz" lIns="91440" tIns="45720" rIns="91440" bIns="45720" rtlCol="0" anchor="ctr">
            <a:normAutofit/>
            <a:scene3d>
              <a:camera prst="orthographicFront"/>
              <a:lightRig rig="threePt" dir="t">
                <a:rot lat="0" lon="0" rev="600000"/>
              </a:lightRig>
            </a:scene3d>
            <a:sp3d>
              <a:bevelT w="63500" h="44450"/>
            </a:sp3d>
          </a:bodyPr>
          <a:lstStyle/>
          <a:p>
            <a:r>
              <a:rPr lang="en-US" smtClean="0"/>
              <a:t>Click to edit Master title style</a:t>
            </a:r>
            <a:endParaRPr lang="en-US" dirty="0"/>
          </a:p>
        </p:txBody>
      </p:sp>
      <p:sp>
        <p:nvSpPr>
          <p:cNvPr id="3" name="Text Placeholder 2"/>
          <p:cNvSpPr>
            <a:spLocks noGrp="1"/>
          </p:cNvSpPr>
          <p:nvPr>
            <p:ph type="body" idx="1"/>
          </p:nvPr>
        </p:nvSpPr>
        <p:spPr>
          <a:xfrm>
            <a:off x="1141414" y="1981201"/>
            <a:ext cx="9905999" cy="4419600"/>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37504990"/>
      </p:ext>
    </p:extLst>
  </p:cSld>
  <p:clrMap bg1="dk1" tx1="lt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Lst>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hf hdr="0" dt="0"/>
  <p:txStyles>
    <p:titleStyle>
      <a:lvl1pPr algn="l" defTabSz="342900" rtl="0" eaLnBrk="1" latinLnBrk="0" hangingPunct="1">
        <a:spcBef>
          <a:spcPct val="0"/>
        </a:spcBef>
        <a:buNone/>
        <a:defRPr sz="4000" b="1" kern="1200" cap="all">
          <a:ln w="3175" cmpd="sng">
            <a:noFill/>
          </a:ln>
          <a:solidFill>
            <a:srgbClr val="00B0F0"/>
          </a:solidFill>
          <a:effectLst>
            <a:glow rad="38100">
              <a:schemeClr val="bg1">
                <a:lumMod val="65000"/>
                <a:lumOff val="35000"/>
                <a:alpha val="40000"/>
              </a:schemeClr>
            </a:glow>
            <a:outerShdw blurRad="88900" dist="76200" dir="2700000" algn="tl" rotWithShape="0">
              <a:prstClr val="black">
                <a:alpha val="83000"/>
              </a:prst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4313" indent="-214313" algn="l" defTabSz="342900" rtl="0" eaLnBrk="1" latinLnBrk="0" hangingPunct="1">
        <a:spcBef>
          <a:spcPct val="20000"/>
        </a:spcBef>
        <a:spcAft>
          <a:spcPts val="450"/>
        </a:spcAft>
        <a:buClr>
          <a:schemeClr val="tx1"/>
        </a:buClr>
        <a:buSzPct val="100000"/>
        <a:buFont typeface="Arial"/>
        <a:buChar char="•"/>
        <a:defRPr sz="2400" b="0" kern="1200" cap="none" baseline="0">
          <a:solidFill>
            <a:schemeClr val="tx1"/>
          </a:solidFill>
          <a:effectLst>
            <a:glow rad="38100">
              <a:schemeClr val="bg1">
                <a:lumMod val="50000"/>
                <a:lumOff val="50000"/>
                <a:alpha val="20000"/>
              </a:schemeClr>
            </a:glow>
            <a:outerShdw blurRad="101600" dist="50800" dir="2700000" algn="tl" rotWithShape="0">
              <a:prstClr val="black">
                <a:alpha val="73000"/>
              </a:prstClr>
            </a:outerShdw>
          </a:effectLst>
          <a:latin typeface="+mn-lt"/>
          <a:ea typeface="+mn-ea"/>
          <a:cs typeface="+mn-cs"/>
        </a:defRPr>
      </a:lvl1pPr>
      <a:lvl2pPr marL="557213" indent="-214313" algn="l" defTabSz="342900" rtl="0" eaLnBrk="1" latinLnBrk="0" hangingPunct="1">
        <a:spcBef>
          <a:spcPct val="20000"/>
        </a:spcBef>
        <a:spcAft>
          <a:spcPts val="450"/>
        </a:spcAft>
        <a:buClr>
          <a:schemeClr val="tx1"/>
        </a:buClr>
        <a:buSzPct val="100000"/>
        <a:buFont typeface="Arial"/>
        <a:buChar char="•"/>
        <a:defRPr sz="2000" b="0" kern="1200" cap="none" baseline="0">
          <a:solidFill>
            <a:schemeClr val="tx1"/>
          </a:solidFill>
          <a:effectLst>
            <a:glow rad="38100">
              <a:schemeClr val="bg1">
                <a:lumMod val="50000"/>
                <a:lumOff val="50000"/>
                <a:alpha val="20000"/>
              </a:schemeClr>
            </a:glow>
            <a:outerShdw blurRad="101600" dist="50800" dir="2700000" algn="tl" rotWithShape="0">
              <a:prstClr val="black">
                <a:alpha val="73000"/>
              </a:prstClr>
            </a:outerShdw>
          </a:effectLst>
          <a:latin typeface="+mn-lt"/>
          <a:ea typeface="+mn-ea"/>
          <a:cs typeface="+mn-cs"/>
        </a:defRPr>
      </a:lvl2pPr>
      <a:lvl3pPr marL="900113" indent="-214313" algn="l" defTabSz="342900" rtl="0" eaLnBrk="1" latinLnBrk="0" hangingPunct="1">
        <a:spcBef>
          <a:spcPct val="20000"/>
        </a:spcBef>
        <a:spcAft>
          <a:spcPts val="450"/>
        </a:spcAft>
        <a:buClr>
          <a:schemeClr val="tx1"/>
        </a:buClr>
        <a:buSzPct val="100000"/>
        <a:buFont typeface="Arial"/>
        <a:buChar char="•"/>
        <a:defRPr sz="2000" b="0" kern="1200" cap="none" baseline="0">
          <a:solidFill>
            <a:schemeClr val="tx1"/>
          </a:solidFill>
          <a:effectLst>
            <a:glow rad="38100">
              <a:schemeClr val="bg1">
                <a:lumMod val="50000"/>
                <a:lumOff val="50000"/>
                <a:alpha val="20000"/>
              </a:schemeClr>
            </a:glow>
            <a:outerShdw blurRad="101600" dist="50800" dir="2700000" algn="tl" rotWithShape="0">
              <a:prstClr val="black">
                <a:alpha val="73000"/>
              </a:prstClr>
            </a:outerShdw>
          </a:effectLst>
          <a:latin typeface="+mn-lt"/>
          <a:ea typeface="+mn-ea"/>
          <a:cs typeface="+mn-cs"/>
        </a:defRPr>
      </a:lvl3pPr>
      <a:lvl4pPr marL="1157288" indent="-128588" algn="l" defTabSz="342900" rtl="0" eaLnBrk="1" latinLnBrk="0" hangingPunct="1">
        <a:spcBef>
          <a:spcPct val="20000"/>
        </a:spcBef>
        <a:spcAft>
          <a:spcPts val="450"/>
        </a:spcAft>
        <a:buClr>
          <a:schemeClr val="tx1"/>
        </a:buClr>
        <a:buSzPct val="100000"/>
        <a:buFont typeface="Arial"/>
        <a:buChar char="•"/>
        <a:defRPr sz="1600" b="0" kern="1200" cap="none" baseline="0">
          <a:solidFill>
            <a:schemeClr val="tx1"/>
          </a:solidFill>
          <a:effectLst>
            <a:glow rad="38100">
              <a:schemeClr val="bg1">
                <a:lumMod val="50000"/>
                <a:lumOff val="50000"/>
                <a:alpha val="20000"/>
              </a:schemeClr>
            </a:glow>
            <a:outerShdw blurRad="101600" dist="50800" dir="2700000" algn="tl" rotWithShape="0">
              <a:prstClr val="black">
                <a:alpha val="73000"/>
              </a:prstClr>
            </a:outerShdw>
          </a:effectLst>
          <a:latin typeface="+mn-lt"/>
          <a:ea typeface="+mn-ea"/>
          <a:cs typeface="+mn-cs"/>
        </a:defRPr>
      </a:lvl4pPr>
      <a:lvl5pPr marL="1500188" indent="-128588" algn="l" defTabSz="342900" rtl="0" eaLnBrk="1" latinLnBrk="0" hangingPunct="1">
        <a:spcBef>
          <a:spcPct val="20000"/>
        </a:spcBef>
        <a:spcAft>
          <a:spcPts val="450"/>
        </a:spcAft>
        <a:buClr>
          <a:schemeClr val="tx1"/>
        </a:buClr>
        <a:buSzPct val="100000"/>
        <a:buFont typeface="Arial"/>
        <a:buChar char="•"/>
        <a:defRPr sz="1600" b="0" kern="1200" cap="none" baseline="0">
          <a:solidFill>
            <a:schemeClr val="tx1"/>
          </a:solidFill>
          <a:effectLst>
            <a:glow rad="38100">
              <a:schemeClr val="bg1">
                <a:lumMod val="50000"/>
                <a:lumOff val="50000"/>
                <a:alpha val="20000"/>
              </a:schemeClr>
            </a:glow>
            <a:outerShdw blurRad="101600" dist="50800" dir="2700000" algn="tl" rotWithShape="0">
              <a:prstClr val="black">
                <a:alpha val="73000"/>
              </a:prstClr>
            </a:outerShdw>
          </a:effectLst>
          <a:latin typeface="+mn-lt"/>
          <a:ea typeface="+mn-ea"/>
          <a:cs typeface="+mn-cs"/>
        </a:defRPr>
      </a:lvl5pPr>
      <a:lvl6pPr marL="18859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2288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25717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29146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533400" y="304800"/>
            <a:ext cx="4558864" cy="1371600"/>
          </a:xfrm>
          <a:prstGeom prst="roundRect">
            <a:avLst>
              <a:gd name="adj" fmla="val 50000"/>
            </a:avLst>
          </a:prstGeom>
          <a:ln>
            <a:solidFill>
              <a:schemeClr val="tx1">
                <a:lumMod val="75000"/>
              </a:schemeClr>
            </a:solidFill>
          </a:ln>
          <a:effectLst>
            <a:outerShdw blurRad="127000" dist="76200" dir="2700000" algn="tl" rotWithShape="0">
              <a:prstClr val="black">
                <a:alpha val="84000"/>
              </a:prstClr>
            </a:outerShdw>
          </a:effectLst>
          <a:scene3d>
            <a:camera prst="perspectiveRelaxedModerately">
              <a:rot lat="19190636" lon="0" rev="0"/>
            </a:camera>
            <a:lightRig rig="threePt" dir="t"/>
          </a:scene3d>
          <a:sp3d prstMaterial="dkEdge">
            <a:bevelT/>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Subtitle 11"/>
          <p:cNvSpPr>
            <a:spLocks noGrp="1"/>
          </p:cNvSpPr>
          <p:nvPr>
            <p:ph type="subTitle" idx="1"/>
          </p:nvPr>
        </p:nvSpPr>
        <p:spPr>
          <a:xfrm>
            <a:off x="919688" y="533400"/>
            <a:ext cx="8676223" cy="1210082"/>
          </a:xfrm>
          <a:scene3d>
            <a:camera prst="orthographicFront">
              <a:rot lat="18899995" lon="0" rev="0"/>
            </a:camera>
            <a:lightRig rig="threePt" dir="t">
              <a:rot lat="0" lon="0" rev="7800000"/>
            </a:lightRig>
          </a:scene3d>
          <a:sp3d>
            <a:bevelT w="127000" h="44450" prst="softRound"/>
          </a:sp3d>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l"/>
            <a:r>
              <a:rPr lang="en-US" sz="5400" b="1">
                <a:ln w="11430">
                  <a:solidFill>
                    <a:srgbClr val="00B0F0"/>
                  </a:solidFill>
                </a:ln>
                <a:solidFill>
                  <a:srgbClr val="00B0F0"/>
                </a:solidFill>
                <a:effectLst>
                  <a:outerShdw blurRad="50800" dist="39000" dir="5460000" algn="tl">
                    <a:srgbClr val="000000">
                      <a:alpha val="38000"/>
                    </a:srgbClr>
                  </a:outerShdw>
                </a:effectLst>
              </a:rPr>
              <a:t>Chapter </a:t>
            </a:r>
            <a:r>
              <a:rPr lang="en-US" sz="5400" b="1" smtClean="0">
                <a:ln w="11430">
                  <a:solidFill>
                    <a:srgbClr val="00B0F0"/>
                  </a:solidFill>
                </a:ln>
                <a:solidFill>
                  <a:srgbClr val="00B0F0"/>
                </a:solidFill>
                <a:effectLst>
                  <a:outerShdw blurRad="50800" dist="39000" dir="5460000" algn="tl">
                    <a:srgbClr val="000000">
                      <a:alpha val="38000"/>
                    </a:srgbClr>
                  </a:outerShdw>
                </a:effectLst>
              </a:rPr>
              <a:t>12 </a:t>
            </a:r>
            <a:endParaRPr lang="en-US" sz="5400" b="1" dirty="0">
              <a:ln w="11430">
                <a:solidFill>
                  <a:srgbClr val="00B0F0"/>
                </a:solidFill>
              </a:ln>
              <a:solidFill>
                <a:srgbClr val="00B0F0"/>
              </a:solidFill>
              <a:effectLst>
                <a:outerShdw blurRad="50800" dist="39000" dir="5460000" algn="tl">
                  <a:srgbClr val="000000">
                    <a:alpha val="38000"/>
                  </a:srgbClr>
                </a:outerShdw>
              </a:effectLst>
            </a:endParaRPr>
          </a:p>
          <a:p>
            <a:pPr algn="l"/>
            <a:endParaRPr lang="id-ID" sz="4800" b="1" dirty="0">
              <a:ln w="11430">
                <a:solidFill>
                  <a:srgbClr val="00B0F0"/>
                </a:solidFill>
              </a:ln>
              <a:solidFill>
                <a:srgbClr val="00B0F0"/>
              </a:solidFill>
              <a:effectLst>
                <a:outerShdw blurRad="50800" dist="39000" dir="5460000" algn="tl">
                  <a:srgbClr val="000000">
                    <a:alpha val="38000"/>
                  </a:srgbClr>
                </a:outerShdw>
              </a:effectLst>
            </a:endParaRPr>
          </a:p>
        </p:txBody>
      </p:sp>
      <p:sp>
        <p:nvSpPr>
          <p:cNvPr id="11" name="Title 10"/>
          <p:cNvSpPr>
            <a:spLocks noGrp="1"/>
          </p:cNvSpPr>
          <p:nvPr>
            <p:ph type="ctrTitle"/>
          </p:nvPr>
        </p:nvSpPr>
        <p:spPr>
          <a:xfrm>
            <a:off x="0" y="2667000"/>
            <a:ext cx="12192000" cy="2514600"/>
          </a:xfrm>
          <a:scene3d>
            <a:camera prst="perspectiveRelaxedModerately" fov="2400000">
              <a:rot lat="20694167" lon="21289239" rev="81138"/>
            </a:camera>
            <a:lightRig rig="flat" dir="t">
              <a:rot lat="0" lon="0" rev="5400000"/>
            </a:lightRig>
          </a:scene3d>
          <a:sp3d prstMaterial="dkEdge">
            <a:bevelT/>
          </a:sp3d>
        </p:spPr>
        <p:txBody>
          <a:bodyPr anchor="t">
            <a:noAutofit/>
            <a:scene3d>
              <a:camera prst="perspectiveRelaxedModerately" fov="2400000">
                <a:rot lat="20694167" lon="21289239" rev="81138"/>
              </a:camera>
              <a:lightRig rig="glow" dir="tl">
                <a:rot lat="0" lon="0" rev="5400000"/>
              </a:lightRig>
            </a:scene3d>
            <a:sp3d contourW="12700" prstMaterial="metal">
              <a:bevelT/>
              <a:bevelB w="0" h="330200"/>
              <a:extrusionClr>
                <a:schemeClr val="tx1"/>
              </a:extrusionClr>
              <a:contourClr>
                <a:srgbClr val="DF7E4E"/>
              </a:contourClr>
            </a:sp3d>
          </a:bodyPr>
          <a:lstStyle/>
          <a:p>
            <a:pPr>
              <a:lnSpc>
                <a:spcPts val="9500"/>
              </a:lnSpc>
            </a:pPr>
            <a:r>
              <a:rPr lang="en-US" sz="6600" cap="none"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Using </a:t>
            </a:r>
            <a:r>
              <a:rPr lang="en-US" sz="6600" cap="none">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Reviews to </a:t>
            </a:r>
            <a:r>
              <a:rPr lang="en-US" sz="6600" cap="none"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Keep </a:t>
            </a:r>
            <a:r>
              <a:rPr lang="en-US" sz="6600" cap="none">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r>
            <a:br>
              <a:rPr lang="en-US" sz="6600" cap="none">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br>
            <a:r>
              <a:rPr lang="en-US" sz="6600" cap="none">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Projects on Track </a:t>
            </a:r>
            <a:endParaRPr lang="id-ID" sz="9600" cap="none"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Ubiq Gothic Ultra SSi" pitchFamily="34" charset="0"/>
              <a:ea typeface="Hussar" pitchFamily="50" charset="0"/>
            </a:endParaRPr>
          </a:p>
        </p:txBody>
      </p:sp>
    </p:spTree>
    <p:extLst>
      <p:ext uri="{BB962C8B-B14F-4D97-AF65-F5344CB8AC3E}">
        <p14:creationId xmlns:p14="http://schemas.microsoft.com/office/powerpoint/2010/main" val="199175716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2500" fill="hold"/>
                                        <p:tgtEl>
                                          <p:spTgt spid="11"/>
                                        </p:tgtEl>
                                        <p:attrNameLst>
                                          <p:attrName>ppt_w</p:attrName>
                                        </p:attrNameLst>
                                      </p:cBhvr>
                                      <p:tavLst>
                                        <p:tav tm="0">
                                          <p:val>
                                            <p:fltVal val="0"/>
                                          </p:val>
                                        </p:tav>
                                        <p:tav tm="100000">
                                          <p:val>
                                            <p:strVal val="#ppt_w"/>
                                          </p:val>
                                        </p:tav>
                                      </p:tavLst>
                                    </p:anim>
                                    <p:anim calcmode="lin" valueType="num">
                                      <p:cBhvr>
                                        <p:cTn id="8" dur="2500" fill="hold"/>
                                        <p:tgtEl>
                                          <p:spTgt spid="11"/>
                                        </p:tgtEl>
                                        <p:attrNameLst>
                                          <p:attrName>ppt_h</p:attrName>
                                        </p:attrNameLst>
                                      </p:cBhvr>
                                      <p:tavLst>
                                        <p:tav tm="0">
                                          <p:val>
                                            <p:fltVal val="0"/>
                                          </p:val>
                                        </p:tav>
                                        <p:tav tm="100000">
                                          <p:val>
                                            <p:strVal val="#ppt_h"/>
                                          </p:val>
                                        </p:tav>
                                      </p:tavLst>
                                    </p:anim>
                                    <p:animEffect transition="in" filter="fade">
                                      <p:cBhvr>
                                        <p:cTn id="9" dur="2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1066800" y="2057400"/>
            <a:ext cx="9829800" cy="307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marL="444500" indent="-444500" defTabSz="836613">
              <a:defRPr>
                <a:solidFill>
                  <a:schemeClr val="tx1"/>
                </a:solidFill>
                <a:latin typeface="Calibri" pitchFamily="34" charset="0"/>
                <a:cs typeface="Arial" pitchFamily="34" charset="0"/>
              </a:defRPr>
            </a:lvl1pPr>
            <a:lvl2pPr marL="742950" indent="-285750" defTabSz="836613">
              <a:defRPr>
                <a:solidFill>
                  <a:schemeClr val="tx1"/>
                </a:solidFill>
                <a:latin typeface="Calibri" pitchFamily="34" charset="0"/>
                <a:cs typeface="Arial" pitchFamily="34" charset="0"/>
              </a:defRPr>
            </a:lvl2pPr>
            <a:lvl3pPr marL="1143000" indent="-228600" defTabSz="836613">
              <a:defRPr>
                <a:solidFill>
                  <a:schemeClr val="tx1"/>
                </a:solidFill>
                <a:latin typeface="Calibri" pitchFamily="34" charset="0"/>
                <a:cs typeface="Arial" pitchFamily="34" charset="0"/>
              </a:defRPr>
            </a:lvl3pPr>
            <a:lvl4pPr marL="1600200" indent="-228600" defTabSz="836613">
              <a:defRPr>
                <a:solidFill>
                  <a:schemeClr val="tx1"/>
                </a:solidFill>
                <a:latin typeface="Calibri" pitchFamily="34" charset="0"/>
                <a:cs typeface="Arial" pitchFamily="34" charset="0"/>
              </a:defRPr>
            </a:lvl4pPr>
            <a:lvl5pPr marL="2057400" indent="-228600" defTabSz="836613">
              <a:defRPr>
                <a:solidFill>
                  <a:schemeClr val="tx1"/>
                </a:solidFill>
                <a:latin typeface="Calibri" pitchFamily="34" charset="0"/>
                <a:cs typeface="Arial" pitchFamily="34" charset="0"/>
              </a:defRPr>
            </a:lvl5pPr>
            <a:lvl6pPr marL="2514600" indent="-228600" defTabSz="836613" fontAlgn="base">
              <a:spcBef>
                <a:spcPct val="0"/>
              </a:spcBef>
              <a:spcAft>
                <a:spcPct val="0"/>
              </a:spcAft>
              <a:defRPr>
                <a:solidFill>
                  <a:schemeClr val="tx1"/>
                </a:solidFill>
                <a:latin typeface="Calibri" pitchFamily="34" charset="0"/>
                <a:cs typeface="Arial" pitchFamily="34" charset="0"/>
              </a:defRPr>
            </a:lvl6pPr>
            <a:lvl7pPr marL="2971800" indent="-228600" defTabSz="836613" fontAlgn="base">
              <a:spcBef>
                <a:spcPct val="0"/>
              </a:spcBef>
              <a:spcAft>
                <a:spcPct val="0"/>
              </a:spcAft>
              <a:defRPr>
                <a:solidFill>
                  <a:schemeClr val="tx1"/>
                </a:solidFill>
                <a:latin typeface="Calibri" pitchFamily="34" charset="0"/>
                <a:cs typeface="Arial" pitchFamily="34" charset="0"/>
              </a:defRPr>
            </a:lvl7pPr>
            <a:lvl8pPr marL="3429000" indent="-228600" defTabSz="836613" fontAlgn="base">
              <a:spcBef>
                <a:spcPct val="0"/>
              </a:spcBef>
              <a:spcAft>
                <a:spcPct val="0"/>
              </a:spcAft>
              <a:defRPr>
                <a:solidFill>
                  <a:schemeClr val="tx1"/>
                </a:solidFill>
                <a:latin typeface="Calibri" pitchFamily="34" charset="0"/>
                <a:cs typeface="Arial" pitchFamily="34" charset="0"/>
              </a:defRPr>
            </a:lvl8pPr>
            <a:lvl9pPr marL="3886200" indent="-228600" defTabSz="836613" fontAlgn="base">
              <a:spcBef>
                <a:spcPct val="0"/>
              </a:spcBef>
              <a:spcAft>
                <a:spcPct val="0"/>
              </a:spcAft>
              <a:defRPr>
                <a:solidFill>
                  <a:schemeClr val="tx1"/>
                </a:solidFill>
                <a:latin typeface="Calibri" pitchFamily="34" charset="0"/>
                <a:cs typeface="Arial" pitchFamily="34" charset="0"/>
              </a:defRPr>
            </a:lvl9pPr>
          </a:lstStyle>
          <a:p>
            <a:r>
              <a:rPr lang="en-US" sz="3200" smtClean="0">
                <a:ln w="18415" cmpd="sng">
                  <a:solidFill>
                    <a:srgbClr val="FFFFFF"/>
                  </a:solidFill>
                  <a:prstDash val="solid"/>
                </a:ln>
                <a:solidFill>
                  <a:srgbClr val="FFFFFF"/>
                </a:solidFill>
                <a:effectLst>
                  <a:outerShdw blurRad="127000" dist="76200" dir="2700000" algn="tl" rotWithShape="0">
                    <a:prstClr val="black">
                      <a:alpha val="82000"/>
                    </a:prstClr>
                  </a:outerShdw>
                </a:effectLst>
              </a:rPr>
              <a:t>In </a:t>
            </a:r>
            <a:r>
              <a:rPr lang="en-US" sz="3200">
                <a:ln w="18415" cmpd="sng">
                  <a:solidFill>
                    <a:srgbClr val="FFFFFF"/>
                  </a:solidFill>
                  <a:prstDash val="solid"/>
                </a:ln>
                <a:solidFill>
                  <a:srgbClr val="FFFFFF"/>
                </a:solidFill>
                <a:effectLst>
                  <a:outerShdw blurRad="127000" dist="76200" dir="2700000" algn="tl" rotWithShape="0">
                    <a:prstClr val="black">
                      <a:alpha val="82000"/>
                    </a:prstClr>
                  </a:outerShdw>
                </a:effectLst>
              </a:rPr>
              <a:t>This Chapter  </a:t>
            </a:r>
            <a:endParaRPr lang="en-US" sz="3200" smtClean="0">
              <a:ln w="18415" cmpd="sng">
                <a:solidFill>
                  <a:srgbClr val="FFFFFF"/>
                </a:solidFill>
                <a:prstDash val="solid"/>
              </a:ln>
              <a:solidFill>
                <a:srgbClr val="FFFFFF"/>
              </a:solidFill>
              <a:effectLst>
                <a:outerShdw blurRad="127000" dist="76200" dir="2700000" algn="tl" rotWithShape="0">
                  <a:prstClr val="black">
                    <a:alpha val="82000"/>
                  </a:prstClr>
                </a:outerShdw>
              </a:effectLst>
            </a:endParaRPr>
          </a:p>
          <a:p>
            <a:pPr marL="514350" indent="-514350">
              <a:buFont typeface="+mj-lt"/>
              <a:buAutoNum type="arabicPeriod"/>
            </a:pPr>
            <a:r>
              <a:rPr lang="en-US" sz="3200">
                <a:ln w="18415" cmpd="sng">
                  <a:noFill/>
                  <a:prstDash val="solid"/>
                </a:ln>
                <a:solidFill>
                  <a:srgbClr val="FFFFFF"/>
                </a:solidFill>
                <a:effectLst>
                  <a:outerShdw blurRad="127000" dist="76200" dir="2700000" algn="tl" rotWithShape="0">
                    <a:prstClr val="black">
                      <a:alpha val="82000"/>
                    </a:prstClr>
                  </a:outerShdw>
                </a:effectLst>
              </a:rPr>
              <a:t>Discovering what new product reviews are for  </a:t>
            </a:r>
          </a:p>
          <a:p>
            <a:pPr marL="514350" indent="-514350">
              <a:buFont typeface="+mj-lt"/>
              <a:buAutoNum type="arabicPeriod"/>
            </a:pPr>
            <a:r>
              <a:rPr lang="en-US" sz="3200">
                <a:ln w="18415" cmpd="sng">
                  <a:noFill/>
                  <a:prstDash val="solid"/>
                </a:ln>
                <a:solidFill>
                  <a:srgbClr val="FFFFFF"/>
                </a:solidFill>
                <a:effectLst>
                  <a:outerShdw blurRad="127000" dist="76200" dir="2700000" algn="tl" rotWithShape="0">
                    <a:prstClr val="black">
                      <a:alpha val="82000"/>
                    </a:prstClr>
                  </a:outerShdw>
                </a:effectLst>
              </a:rPr>
              <a:t>Following the rules for a successful review  </a:t>
            </a:r>
          </a:p>
          <a:p>
            <a:pPr marL="514350" indent="-514350">
              <a:buFont typeface="+mj-lt"/>
              <a:buAutoNum type="arabicPeriod"/>
            </a:pPr>
            <a:r>
              <a:rPr lang="en-US" sz="3200">
                <a:ln w="18415" cmpd="sng">
                  <a:noFill/>
                  <a:prstDash val="solid"/>
                </a:ln>
                <a:solidFill>
                  <a:srgbClr val="FFFFFF"/>
                </a:solidFill>
                <a:effectLst>
                  <a:outerShdw blurRad="127000" dist="76200" dir="2700000" algn="tl" rotWithShape="0">
                    <a:prstClr val="black">
                      <a:alpha val="82000"/>
                    </a:prstClr>
                  </a:outerShdw>
                </a:effectLst>
              </a:rPr>
              <a:t>Saying no as a project reviewer  </a:t>
            </a:r>
          </a:p>
          <a:p>
            <a:pPr marL="514350" indent="-514350">
              <a:buFont typeface="+mj-lt"/>
              <a:buAutoNum type="arabicPeriod"/>
            </a:pPr>
            <a:r>
              <a:rPr lang="en-US" sz="3200">
                <a:ln w="18415" cmpd="sng">
                  <a:noFill/>
                  <a:prstDash val="solid"/>
                </a:ln>
                <a:solidFill>
                  <a:srgbClr val="FFFFFF"/>
                </a:solidFill>
                <a:effectLst>
                  <a:outerShdw blurRad="127000" dist="76200" dir="2700000" algn="tl" rotWithShape="0">
                    <a:prstClr val="black">
                      <a:alpha val="82000"/>
                    </a:prstClr>
                  </a:outerShdw>
                </a:effectLst>
              </a:rPr>
              <a:t>Running an effective review meeting </a:t>
            </a:r>
          </a:p>
          <a:p>
            <a:pPr marL="514350" indent="-514350">
              <a:buFont typeface="+mj-lt"/>
              <a:buAutoNum type="arabicPeriod"/>
            </a:pPr>
            <a:r>
              <a:rPr lang="en-US" sz="3200">
                <a:ln w="18415" cmpd="sng">
                  <a:noFill/>
                  <a:prstDash val="solid"/>
                </a:ln>
                <a:solidFill>
                  <a:srgbClr val="FFFFFF"/>
                </a:solidFill>
                <a:effectLst>
                  <a:outerShdw blurRad="127000" dist="76200" dir="2700000" algn="tl" rotWithShape="0">
                    <a:prstClr val="black">
                      <a:alpha val="82000"/>
                    </a:prstClr>
                  </a:outerShdw>
                </a:effectLst>
              </a:rPr>
              <a:t>Creating a project’s business case </a:t>
            </a:r>
            <a:endParaRPr lang="en-US" altLang="en-US" sz="3200">
              <a:ln w="18415" cmpd="sng">
                <a:noFill/>
                <a:prstDash val="solid"/>
              </a:ln>
              <a:solidFill>
                <a:srgbClr val="FFFFFF"/>
              </a:solidFill>
              <a:effectLst>
                <a:outerShdw blurRad="127000" dist="76200" dir="2700000" algn="tl" rotWithShape="0">
                  <a:prstClr val="black">
                    <a:alpha val="82000"/>
                  </a:prstClr>
                </a:outerShdw>
              </a:effectLst>
            </a:endParaRPr>
          </a:p>
        </p:txBody>
      </p:sp>
      <p:sp>
        <p:nvSpPr>
          <p:cNvPr id="16385" name="Rectangle 2"/>
          <p:cNvSpPr>
            <a:spLocks noGrp="1" noChangeArrowheads="1"/>
          </p:cNvSpPr>
          <p:nvPr>
            <p:ph type="title"/>
          </p:nvPr>
        </p:nvSpPr>
        <p:spPr>
          <a:xfrm>
            <a:off x="914400" y="434975"/>
            <a:ext cx="10363200" cy="762000"/>
          </a:xfrm>
        </p:spPr>
        <p:txBody>
          <a:bodyPr anchorCtr="1"/>
          <a:lstStyle/>
          <a:p>
            <a:r>
              <a:rPr lang="en-US" altLang="en-US" smtClean="0">
                <a:solidFill>
                  <a:schemeClr val="accent5">
                    <a:lumMod val="40000"/>
                    <a:lumOff val="60000"/>
                  </a:schemeClr>
                </a:solidFill>
                <a:latin typeface="Arial" pitchFamily="34" charset="0"/>
                <a:cs typeface="Arial" pitchFamily="34" charset="0"/>
              </a:rPr>
              <a:t>Outline</a:t>
            </a:r>
          </a:p>
        </p:txBody>
      </p:sp>
      <p:grpSp>
        <p:nvGrpSpPr>
          <p:cNvPr id="5" name="Group 4"/>
          <p:cNvGrpSpPr/>
          <p:nvPr/>
        </p:nvGrpSpPr>
        <p:grpSpPr>
          <a:xfrm>
            <a:off x="3429000" y="320040"/>
            <a:ext cx="1463040" cy="1463040"/>
            <a:chOff x="3429000" y="320040"/>
            <a:chExt cx="1463040" cy="1463040"/>
          </a:xfrm>
          <a:solidFill>
            <a:srgbClr val="0070C0"/>
          </a:solidFill>
        </p:grpSpPr>
        <p:sp>
          <p:nvSpPr>
            <p:cNvPr id="4" name="Rounded Rectangle 3"/>
            <p:cNvSpPr/>
            <p:nvPr/>
          </p:nvSpPr>
          <p:spPr>
            <a:xfrm>
              <a:off x="3429000" y="320040"/>
              <a:ext cx="1463040" cy="1463040"/>
            </a:xfrm>
            <a:prstGeom prst="roundRect">
              <a:avLst>
                <a:gd name="adj" fmla="val 50000"/>
              </a:avLst>
            </a:prstGeom>
            <a:grpFill/>
            <a:ln>
              <a:solidFill>
                <a:srgbClr val="0070C0"/>
              </a:solidFill>
            </a:ln>
            <a:effectLst>
              <a:outerShdw blurRad="127000" dist="76200" dir="2700000" algn="tl" rotWithShape="0">
                <a:prstClr val="black">
                  <a:alpha val="84000"/>
                </a:prstClr>
              </a:outerShdw>
            </a:effectLst>
            <a:scene3d>
              <a:camera prst="orthographicFront"/>
              <a:lightRig rig="threePt" dir="t"/>
            </a:scene3d>
            <a:sp3d prstMaterial="dkEdge">
              <a:bevelT/>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Oval 2"/>
            <p:cNvSpPr/>
            <p:nvPr/>
          </p:nvSpPr>
          <p:spPr>
            <a:xfrm>
              <a:off x="3976640" y="791954"/>
              <a:ext cx="182880" cy="182880"/>
            </a:xfrm>
            <a:prstGeom prst="ellipse">
              <a:avLst/>
            </a:prstGeom>
            <a:grpFill/>
            <a:ln>
              <a:solidFill>
                <a:srgbClr val="0070C0"/>
              </a:solidFill>
            </a:ln>
            <a:scene3d>
              <a:camera prst="orthographicFront"/>
              <a:lightRig rig="threePt" dir="t">
                <a:rot lat="0" lon="0" rev="5400000"/>
              </a:lightRig>
            </a:scene3d>
            <a:sp3d prstMaterial="dkEdge">
              <a:bevelT w="152400" h="4699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4158207" y="1145839"/>
              <a:ext cx="182880" cy="182880"/>
            </a:xfrm>
            <a:prstGeom prst="ellipse">
              <a:avLst/>
            </a:prstGeom>
            <a:grpFill/>
            <a:ln>
              <a:solidFill>
                <a:srgbClr val="0070C0"/>
              </a:solidFill>
            </a:ln>
            <a:scene3d>
              <a:camera prst="orthographicFront"/>
              <a:lightRig rig="threePt" dir="t">
                <a:rot lat="0" lon="0" rev="5400000"/>
              </a:lightRig>
            </a:scene3d>
            <a:sp3d prstMaterial="dkEdge">
              <a:bevelT w="152400" h="6985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89271900"/>
      </p:ext>
    </p:extLst>
  </p:cSld>
  <p:clrMapOvr>
    <a:masterClrMapping/>
  </p:clrMapOvr>
  <mc:AlternateContent xmlns:mc="http://schemas.openxmlformats.org/markup-compatibility/2006" xmlns:p14="http://schemas.microsoft.com/office/powerpoint/2010/main">
    <mc:Choice Requires="p14">
      <p:transition spd="slow" p14:dur="1400">
        <p14:door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Intro</a:t>
            </a:r>
            <a:endParaRPr lang="en-US"/>
          </a:p>
        </p:txBody>
      </p:sp>
      <p:sp>
        <p:nvSpPr>
          <p:cNvPr id="3" name="Content Placeholder 2"/>
          <p:cNvSpPr>
            <a:spLocks noGrp="1"/>
          </p:cNvSpPr>
          <p:nvPr>
            <p:ph idx="1"/>
          </p:nvPr>
        </p:nvSpPr>
        <p:spPr>
          <a:xfrm>
            <a:off x="685800" y="1981201"/>
            <a:ext cx="10972800" cy="4419600"/>
          </a:xfrm>
        </p:spPr>
        <p:txBody>
          <a:bodyPr>
            <a:normAutofit/>
          </a:bodyPr>
          <a:lstStyle/>
          <a:p>
            <a:pPr marL="0" indent="914400" algn="just">
              <a:buNone/>
            </a:pPr>
            <a:r>
              <a:rPr lang="en-US" sz="4800" smtClean="0">
                <a:solidFill>
                  <a:srgbClr val="FFFF00"/>
                </a:solidFill>
                <a:effectLst>
                  <a:glow rad="38100">
                    <a:schemeClr val="bg1">
                      <a:lumMod val="50000"/>
                      <a:lumOff val="50000"/>
                      <a:alpha val="20000"/>
                    </a:schemeClr>
                  </a:glow>
                  <a:outerShdw blurRad="203200" dist="101600" dir="2700000" algn="tl" rotWithShape="0">
                    <a:prstClr val="black">
                      <a:alpha val="84000"/>
                    </a:prstClr>
                  </a:outerShdw>
                </a:effectLst>
                <a:latin typeface="Old English Text MT" pitchFamily="66" charset="0"/>
              </a:rPr>
              <a:t>M</a:t>
            </a:r>
            <a:r>
              <a:rPr lang="en-US" sz="2800" smtClean="0">
                <a:effectLst>
                  <a:glow rad="38100">
                    <a:schemeClr val="bg1">
                      <a:lumMod val="50000"/>
                      <a:lumOff val="50000"/>
                      <a:alpha val="20000"/>
                    </a:schemeClr>
                  </a:glow>
                  <a:outerShdw blurRad="203200" dist="101600" dir="2700000" algn="tl" rotWithShape="0">
                    <a:prstClr val="black">
                      <a:alpha val="84000"/>
                    </a:prstClr>
                  </a:outerShdw>
                </a:effectLst>
              </a:rPr>
              <a:t>any </a:t>
            </a:r>
            <a:r>
              <a:rPr lang="en-US" sz="2800">
                <a:effectLst>
                  <a:glow rad="38100">
                    <a:schemeClr val="bg1">
                      <a:lumMod val="50000"/>
                      <a:lumOff val="50000"/>
                      <a:alpha val="20000"/>
                    </a:schemeClr>
                  </a:glow>
                  <a:outerShdw blurRad="203200" dist="101600" dir="2700000" algn="tl" rotWithShape="0">
                    <a:prstClr val="black">
                      <a:alpha val="84000"/>
                    </a:prstClr>
                  </a:outerShdw>
                </a:effectLst>
              </a:rPr>
              <a:t>things can change between management’s initial decision to resource a project and the time when the product development team has the product ready for market. You don’t want managers looking over the product development team’s shoulder, second-guessing and getting involved in the day-to-day or week-to-week decisions. On the other hand, you don’t want your team moving forward without the benefit of </a:t>
            </a:r>
            <a:r>
              <a:rPr lang="en-US" sz="2800" smtClean="0"/>
              <a:t>management’s </a:t>
            </a:r>
            <a:r>
              <a:rPr lang="en-US" sz="2800"/>
              <a:t>wider and more strategic view, and its enthusiastic support. </a:t>
            </a:r>
            <a:endParaRPr lang="en-US" sz="2800">
              <a:effectLst>
                <a:glow rad="38100">
                  <a:schemeClr val="bg1">
                    <a:lumMod val="50000"/>
                    <a:lumOff val="50000"/>
                    <a:alpha val="20000"/>
                  </a:schemeClr>
                </a:glow>
                <a:outerShdw blurRad="203200" dist="101600" dir="2700000" algn="tl" rotWithShape="0">
                  <a:prstClr val="black">
                    <a:alpha val="84000"/>
                  </a:prstClr>
                </a:outerShdw>
              </a:effectLst>
            </a:endParaRPr>
          </a:p>
        </p:txBody>
      </p:sp>
    </p:spTree>
    <p:extLst>
      <p:ext uri="{BB962C8B-B14F-4D97-AF65-F5344CB8AC3E}">
        <p14:creationId xmlns:p14="http://schemas.microsoft.com/office/powerpoint/2010/main" val="286551679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3"/>
                                        </p:tgtEl>
                                      </p:cBhvr>
                                    </p:animEffect>
                                    <p:anim calcmode="lin" valueType="num">
                                      <p:cBhvr>
                                        <p:cTn id="7" dur="1000"/>
                                        <p:tgtEl>
                                          <p:spTgt spid="3"/>
                                        </p:tgtEl>
                                        <p:attrNameLst>
                                          <p:attrName>ppt_x</p:attrName>
                                        </p:attrNameLst>
                                      </p:cBhvr>
                                      <p:tavLst>
                                        <p:tav tm="0">
                                          <p:val>
                                            <p:strVal val="ppt_x"/>
                                          </p:val>
                                        </p:tav>
                                        <p:tav tm="100000">
                                          <p:val>
                                            <p:strVal val="ppt_x"/>
                                          </p:val>
                                        </p:tav>
                                      </p:tavLst>
                                    </p:anim>
                                    <p:anim calcmode="lin" valueType="num">
                                      <p:cBhvr>
                                        <p:cTn id="8" dur="1000"/>
                                        <p:tgtEl>
                                          <p:spTgt spid="3"/>
                                        </p:tgtEl>
                                        <p:attrNameLst>
                                          <p:attrName>ppt_y</p:attrName>
                                        </p:attrNameLst>
                                      </p:cBhvr>
                                      <p:tavLst>
                                        <p:tav tm="0">
                                          <p:val>
                                            <p:strVal val="ppt_y"/>
                                          </p:val>
                                        </p:tav>
                                        <p:tav tm="100000">
                                          <p:val>
                                            <p:strVal val="ppt_y-.1"/>
                                          </p:val>
                                        </p:tav>
                                      </p:tavLst>
                                    </p:anim>
                                    <p:set>
                                      <p:cBhvr>
                                        <p:cTn id="9"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Intro</a:t>
            </a:r>
            <a:endParaRPr lang="en-US"/>
          </a:p>
        </p:txBody>
      </p:sp>
      <p:sp>
        <p:nvSpPr>
          <p:cNvPr id="3" name="Content Placeholder 2"/>
          <p:cNvSpPr>
            <a:spLocks noGrp="1"/>
          </p:cNvSpPr>
          <p:nvPr>
            <p:ph idx="1"/>
          </p:nvPr>
        </p:nvSpPr>
        <p:spPr>
          <a:xfrm>
            <a:off x="685800" y="1981201"/>
            <a:ext cx="10972800" cy="4419600"/>
          </a:xfrm>
        </p:spPr>
        <p:txBody>
          <a:bodyPr>
            <a:noAutofit/>
          </a:bodyPr>
          <a:lstStyle/>
          <a:p>
            <a:pPr marL="0" indent="914400" algn="just">
              <a:buNone/>
            </a:pPr>
            <a:r>
              <a:rPr lang="en-US" sz="2800" smtClean="0"/>
              <a:t>The </a:t>
            </a:r>
            <a:r>
              <a:rPr lang="en-US" sz="2800"/>
              <a:t>solution is a reviewing process. At reviews, the product development team updates reviewers on the project status, and reviewers make decisions to supply necessary resources to projects to continue them through </a:t>
            </a:r>
            <a:r>
              <a:rPr lang="en-US" sz="2800" smtClean="0"/>
              <a:t>development </a:t>
            </a:r>
            <a:r>
              <a:rPr lang="en-US" sz="2800"/>
              <a:t>to the next phase — or not. </a:t>
            </a:r>
          </a:p>
          <a:p>
            <a:pPr marL="0" indent="914400" algn="just">
              <a:buNone/>
            </a:pPr>
            <a:r>
              <a:rPr lang="en-US" sz="2800"/>
              <a:t>At the heart of the review process is the business case. It gives the team a way to track key financial and strategic project parameters, and it gives </a:t>
            </a:r>
            <a:r>
              <a:rPr lang="en-US" sz="2800" smtClean="0"/>
              <a:t>members </a:t>
            </a:r>
            <a:r>
              <a:rPr lang="en-US" sz="2800"/>
              <a:t>of management necessary project information that allows them to make “apples-to-apples” comparisons with other projects. </a:t>
            </a:r>
            <a:endParaRPr lang="en-US" sz="2800">
              <a:effectLst>
                <a:glow rad="38100">
                  <a:schemeClr val="bg1">
                    <a:lumMod val="50000"/>
                    <a:lumOff val="50000"/>
                    <a:alpha val="20000"/>
                  </a:schemeClr>
                </a:glow>
                <a:outerShdw blurRad="203200" dist="101600" dir="2700000" algn="tl" rotWithShape="0">
                  <a:prstClr val="black">
                    <a:alpha val="84000"/>
                  </a:prstClr>
                </a:outerShdw>
              </a:effectLst>
            </a:endParaRPr>
          </a:p>
        </p:txBody>
      </p:sp>
    </p:spTree>
    <p:extLst>
      <p:ext uri="{BB962C8B-B14F-4D97-AF65-F5344CB8AC3E}">
        <p14:creationId xmlns:p14="http://schemas.microsoft.com/office/powerpoint/2010/main" val="2712010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750"/>
                                        <p:tgtEl>
                                          <p:spTgt spid="3"/>
                                        </p:tgtEl>
                                      </p:cBhvr>
                                    </p:animEffect>
                                    <p:anim calcmode="lin" valueType="num">
                                      <p:cBhvr>
                                        <p:cTn id="8" dur="1750" fill="hold"/>
                                        <p:tgtEl>
                                          <p:spTgt spid="3"/>
                                        </p:tgtEl>
                                        <p:attrNameLst>
                                          <p:attrName>ppt_x</p:attrName>
                                        </p:attrNameLst>
                                      </p:cBhvr>
                                      <p:tavLst>
                                        <p:tav tm="0">
                                          <p:val>
                                            <p:strVal val="#ppt_x"/>
                                          </p:val>
                                        </p:tav>
                                        <p:tav tm="100000">
                                          <p:val>
                                            <p:strVal val="#ppt_x"/>
                                          </p:val>
                                        </p:tav>
                                      </p:tavLst>
                                    </p:anim>
                                    <p:anim calcmode="lin" valueType="num">
                                      <p:cBhvr>
                                        <p:cTn id="9" dur="1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90600" y="3308581"/>
            <a:ext cx="9447213" cy="1468800"/>
          </a:xfrm>
        </p:spPr>
        <p:txBody>
          <a:bodyPr>
            <a:noAutofit/>
          </a:bodyPr>
          <a:lstStyle/>
          <a:p>
            <a:pPr marL="742950" indent="-742950" algn="l">
              <a:buFont typeface="+mj-lt"/>
              <a:buAutoNum type="arabicPeriod"/>
            </a:pPr>
            <a:r>
              <a:rPr lang="en-US" smtClean="0">
                <a:cs typeface="B Fantezy" pitchFamily="2" charset="-78"/>
              </a:rPr>
              <a:t>Understanding </a:t>
            </a:r>
            <a:r>
              <a:rPr lang="en-US">
                <a:cs typeface="B Fantezy" pitchFamily="2" charset="-78"/>
              </a:rPr>
              <a:t>the Purpose of Reviews</a:t>
            </a:r>
          </a:p>
        </p:txBody>
      </p:sp>
    </p:spTree>
    <p:extLst>
      <p:ext uri="{BB962C8B-B14F-4D97-AF65-F5344CB8AC3E}">
        <p14:creationId xmlns:p14="http://schemas.microsoft.com/office/powerpoint/2010/main" val="421881097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Purpose of Reviews</a:t>
            </a:r>
            <a:endParaRPr lang="en-US"/>
          </a:p>
        </p:txBody>
      </p:sp>
      <p:sp>
        <p:nvSpPr>
          <p:cNvPr id="4" name="Content Placeholder 3"/>
          <p:cNvSpPr>
            <a:spLocks noGrp="1"/>
          </p:cNvSpPr>
          <p:nvPr>
            <p:ph idx="1"/>
          </p:nvPr>
        </p:nvSpPr>
        <p:spPr/>
        <p:txBody>
          <a:bodyPr/>
          <a:lstStyle/>
          <a:p>
            <a:pPr marL="0" indent="914400" algn="just">
              <a:buNone/>
            </a:pPr>
            <a:r>
              <a:rPr lang="en-US" smtClean="0"/>
              <a:t>In </a:t>
            </a:r>
            <a:r>
              <a:rPr lang="en-US"/>
              <a:t>the product development process, NPD teams and their projects are </a:t>
            </a:r>
            <a:r>
              <a:rPr lang="en-US" i="1"/>
              <a:t>char-tered </a:t>
            </a:r>
            <a:r>
              <a:rPr lang="en-US"/>
              <a:t>(authorized, funded, or “given the go-ahead”) by management. This authorization happens early in a project’s lifecycle, in what people </a:t>
            </a:r>
            <a:r>
              <a:rPr lang="en-US" smtClean="0"/>
              <a:t>sometimes </a:t>
            </a:r>
            <a:r>
              <a:rPr lang="en-US"/>
              <a:t>call the “fuzzy front end.” </a:t>
            </a:r>
            <a:endParaRPr lang="en-US" smtClean="0"/>
          </a:p>
          <a:p>
            <a:pPr marL="0" indent="914400" algn="just">
              <a:buNone/>
            </a:pPr>
            <a:r>
              <a:rPr lang="en-US" smtClean="0"/>
              <a:t>From </a:t>
            </a:r>
            <a:r>
              <a:rPr lang="en-US"/>
              <a:t>that point on, teams need to be adequately resourced and have autonomy. They should have the ability to be </a:t>
            </a:r>
            <a:r>
              <a:rPr lang="en-US" smtClean="0"/>
              <a:t>creative. </a:t>
            </a:r>
            <a:endParaRPr lang="en-US"/>
          </a:p>
        </p:txBody>
      </p:sp>
    </p:spTree>
    <p:extLst>
      <p:ext uri="{BB962C8B-B14F-4D97-AF65-F5344CB8AC3E}">
        <p14:creationId xmlns:p14="http://schemas.microsoft.com/office/powerpoint/2010/main" val="1722908871"/>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4"/>
                                        </p:tgtEl>
                                      </p:cBhvr>
                                    </p:animEffect>
                                    <p:anim calcmode="lin" valueType="num">
                                      <p:cBhvr>
                                        <p:cTn id="7" dur="1000"/>
                                        <p:tgtEl>
                                          <p:spTgt spid="4"/>
                                        </p:tgtEl>
                                        <p:attrNameLst>
                                          <p:attrName>ppt_x</p:attrName>
                                        </p:attrNameLst>
                                      </p:cBhvr>
                                      <p:tavLst>
                                        <p:tav tm="0">
                                          <p:val>
                                            <p:strVal val="ppt_x"/>
                                          </p:val>
                                        </p:tav>
                                        <p:tav tm="100000">
                                          <p:val>
                                            <p:strVal val="ppt_x"/>
                                          </p:val>
                                        </p:tav>
                                      </p:tavLst>
                                    </p:anim>
                                    <p:anim calcmode="lin" valueType="num">
                                      <p:cBhvr>
                                        <p:cTn id="8" dur="1000"/>
                                        <p:tgtEl>
                                          <p:spTgt spid="4"/>
                                        </p:tgtEl>
                                        <p:attrNameLst>
                                          <p:attrName>ppt_y</p:attrName>
                                        </p:attrNameLst>
                                      </p:cBhvr>
                                      <p:tavLst>
                                        <p:tav tm="0">
                                          <p:val>
                                            <p:strVal val="ppt_y"/>
                                          </p:val>
                                        </p:tav>
                                        <p:tav tm="100000">
                                          <p:val>
                                            <p:strVal val="ppt_y-.1"/>
                                          </p:val>
                                        </p:tav>
                                      </p:tavLst>
                                    </p:anim>
                                    <p:set>
                                      <p:cBhvr>
                                        <p:cTn id="9"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Purpose of Reviews</a:t>
            </a:r>
            <a:endParaRPr lang="en-US"/>
          </a:p>
        </p:txBody>
      </p:sp>
      <p:sp>
        <p:nvSpPr>
          <p:cNvPr id="4" name="Content Placeholder 3"/>
          <p:cNvSpPr>
            <a:spLocks noGrp="1"/>
          </p:cNvSpPr>
          <p:nvPr>
            <p:ph idx="1"/>
          </p:nvPr>
        </p:nvSpPr>
        <p:spPr/>
        <p:txBody>
          <a:bodyPr/>
          <a:lstStyle/>
          <a:p>
            <a:pPr marL="0" indent="914400" algn="justLow">
              <a:buNone/>
            </a:pPr>
            <a:r>
              <a:rPr lang="en-US" smtClean="0"/>
              <a:t>However</a:t>
            </a:r>
            <a:r>
              <a:rPr lang="en-US"/>
              <a:t>, NPD teams shouldn’t be so autonomous and so creative that they stray from the business case approved by management. Your company has to strike a balance and also be prepared to deal with unexpected roadblocks or changes in the business and strategic landscape. </a:t>
            </a:r>
            <a:endParaRPr lang="en-US" smtClean="0"/>
          </a:p>
          <a:p>
            <a:pPr marL="0" indent="914400" algn="justLow">
              <a:buNone/>
            </a:pPr>
            <a:r>
              <a:rPr lang="en-US" smtClean="0"/>
              <a:t>What </a:t>
            </a:r>
            <a:r>
              <a:rPr lang="en-US"/>
              <a:t>looked like a good project six months or a year ago may not seem like such a good bet today. That’s where the reviewing process comes in. In this section, we discuss the main purposes for reviews, and we describe when they should take place. </a:t>
            </a:r>
          </a:p>
        </p:txBody>
      </p:sp>
    </p:spTree>
    <p:extLst>
      <p:ext uri="{BB962C8B-B14F-4D97-AF65-F5344CB8AC3E}">
        <p14:creationId xmlns:p14="http://schemas.microsoft.com/office/powerpoint/2010/main" val="34237547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b">
            <a:normAutofit/>
          </a:bodyPr>
          <a:lstStyle/>
          <a:p>
            <a:r>
              <a:rPr lang="en-US"/>
              <a:t/>
            </a:r>
            <a:br>
              <a:rPr lang="en-US"/>
            </a:br>
            <a:r>
              <a:rPr lang="en-US"/>
              <a:t>Is the project still on track? </a:t>
            </a:r>
            <a:endParaRPr lang="en-US">
              <a:latin typeface="Arcon" pitchFamily="50" charset="0"/>
              <a:cs typeface="B Fantezy" pitchFamily="2" charset="-78"/>
            </a:endParaRPr>
          </a:p>
        </p:txBody>
      </p:sp>
    </p:spTree>
    <p:extLst>
      <p:ext uri="{BB962C8B-B14F-4D97-AF65-F5344CB8AC3E}">
        <p14:creationId xmlns:p14="http://schemas.microsoft.com/office/powerpoint/2010/main" val="212207885"/>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Is the project still on track?</a:t>
            </a:r>
          </a:p>
        </p:txBody>
      </p:sp>
      <p:sp>
        <p:nvSpPr>
          <p:cNvPr id="4" name="Content Placeholder 3"/>
          <p:cNvSpPr>
            <a:spLocks noGrp="1"/>
          </p:cNvSpPr>
          <p:nvPr>
            <p:ph idx="1"/>
          </p:nvPr>
        </p:nvSpPr>
        <p:spPr/>
        <p:txBody>
          <a:bodyPr/>
          <a:lstStyle/>
          <a:p>
            <a:pPr algn="just"/>
            <a:r>
              <a:rPr lang="en-US" smtClean="0"/>
              <a:t>One </a:t>
            </a:r>
            <a:r>
              <a:rPr lang="en-US"/>
              <a:t>big reason why you have to monitor new product projects as they go through the development process is to make sure they don’t migrate from the value propositions managers expect them to fulfill. </a:t>
            </a:r>
            <a:endParaRPr lang="en-US" smtClean="0"/>
          </a:p>
          <a:p>
            <a:pPr algn="just"/>
            <a:r>
              <a:rPr lang="en-US" smtClean="0"/>
              <a:t>For </a:t>
            </a:r>
            <a:r>
              <a:rPr lang="en-US"/>
              <a:t>this reason, companies divide the product development process into phases and punctuate the phases with reviews (or what some companies call </a:t>
            </a:r>
            <a:r>
              <a:rPr lang="en-US" i="1"/>
              <a:t>gates </a:t>
            </a:r>
            <a:r>
              <a:rPr lang="en-US"/>
              <a:t>or </a:t>
            </a:r>
            <a:r>
              <a:rPr lang="en-US" i="1"/>
              <a:t>decision diamonds</a:t>
            </a:r>
            <a:r>
              <a:rPr lang="en-US"/>
              <a:t>). Take a look at the Cheat Sheet in the front of the book to see the major phases and reviews. </a:t>
            </a:r>
          </a:p>
        </p:txBody>
      </p:sp>
    </p:spTree>
    <p:extLst>
      <p:ext uri="{BB962C8B-B14F-4D97-AF65-F5344CB8AC3E}">
        <p14:creationId xmlns:p14="http://schemas.microsoft.com/office/powerpoint/2010/main" val="143993546"/>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750"/>
                                        <p:tgtEl>
                                          <p:spTgt spid="4"/>
                                        </p:tgtEl>
                                      </p:cBhvr>
                                    </p:animEffect>
                                    <p:anim calcmode="lin" valueType="num">
                                      <p:cBhvr>
                                        <p:cTn id="7" dur="1750"/>
                                        <p:tgtEl>
                                          <p:spTgt spid="4"/>
                                        </p:tgtEl>
                                        <p:attrNameLst>
                                          <p:attrName>ppt_x</p:attrName>
                                        </p:attrNameLst>
                                      </p:cBhvr>
                                      <p:tavLst>
                                        <p:tav tm="0">
                                          <p:val>
                                            <p:strVal val="ppt_x"/>
                                          </p:val>
                                        </p:tav>
                                        <p:tav tm="100000">
                                          <p:val>
                                            <p:strVal val="ppt_x"/>
                                          </p:val>
                                        </p:tav>
                                      </p:tavLst>
                                    </p:anim>
                                    <p:anim calcmode="lin" valueType="num">
                                      <p:cBhvr>
                                        <p:cTn id="8" dur="1750"/>
                                        <p:tgtEl>
                                          <p:spTgt spid="4"/>
                                        </p:tgtEl>
                                        <p:attrNameLst>
                                          <p:attrName>ppt_y</p:attrName>
                                        </p:attrNameLst>
                                      </p:cBhvr>
                                      <p:tavLst>
                                        <p:tav tm="0">
                                          <p:val>
                                            <p:strVal val="ppt_y"/>
                                          </p:val>
                                        </p:tav>
                                        <p:tav tm="100000">
                                          <p:val>
                                            <p:strVal val="ppt_y-.1"/>
                                          </p:val>
                                        </p:tav>
                                      </p:tavLst>
                                    </p:anim>
                                    <p:set>
                                      <p:cBhvr>
                                        <p:cTn id="9" dur="1" fill="hold">
                                          <p:stCondLst>
                                            <p:cond delay="174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Is the project still on track?</a:t>
            </a:r>
          </a:p>
        </p:txBody>
      </p:sp>
      <p:sp>
        <p:nvSpPr>
          <p:cNvPr id="4" name="Content Placeholder 3"/>
          <p:cNvSpPr>
            <a:spLocks noGrp="1"/>
          </p:cNvSpPr>
          <p:nvPr>
            <p:ph idx="1"/>
          </p:nvPr>
        </p:nvSpPr>
        <p:spPr/>
        <p:txBody>
          <a:bodyPr/>
          <a:lstStyle/>
          <a:p>
            <a:pPr algn="just"/>
            <a:r>
              <a:rPr lang="en-US" smtClean="0"/>
              <a:t>During </a:t>
            </a:r>
            <a:r>
              <a:rPr lang="en-US"/>
              <a:t>each phase, the development team has a chance to be autonomous and creative; at the reviews following each phase, management gets to see what the team is doing and assess whether the project is meeting the reviewers’ strategic and financial objectives (see the following section for financial issues). </a:t>
            </a:r>
            <a:endParaRPr lang="en-US" smtClean="0"/>
          </a:p>
          <a:p>
            <a:pPr algn="just"/>
            <a:r>
              <a:rPr lang="en-US" smtClean="0"/>
              <a:t>The </a:t>
            </a:r>
            <a:r>
              <a:rPr lang="en-US"/>
              <a:t>outcome of a review is like a contract between the team members and the reviewers. The reviewers, representing executives and managers, can give the team the resources and direction it needs to go through the next phase and to the next review.</a:t>
            </a:r>
          </a:p>
        </p:txBody>
      </p:sp>
    </p:spTree>
    <p:extLst>
      <p:ext uri="{BB962C8B-B14F-4D97-AF65-F5344CB8AC3E}">
        <p14:creationId xmlns:p14="http://schemas.microsoft.com/office/powerpoint/2010/main" val="2639948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b">
            <a:normAutofit fontScale="90000"/>
          </a:bodyPr>
          <a:lstStyle/>
          <a:p>
            <a:r>
              <a:rPr lang="en-US"/>
              <a:t/>
            </a:r>
            <a:br>
              <a:rPr lang="en-US"/>
            </a:br>
            <a:r>
              <a:rPr lang="en-US"/>
              <a:t>Does the project still make</a:t>
            </a:r>
            <a:br>
              <a:rPr lang="en-US"/>
            </a:br>
            <a:r>
              <a:rPr lang="en-US"/>
              <a:t>financial sense?</a:t>
            </a:r>
            <a:endParaRPr lang="en-US">
              <a:latin typeface="Arcon" pitchFamily="50" charset="0"/>
              <a:cs typeface="B Fantezy" pitchFamily="2" charset="-78"/>
            </a:endParaRPr>
          </a:p>
        </p:txBody>
      </p:sp>
    </p:spTree>
    <p:extLst>
      <p:ext uri="{BB962C8B-B14F-4D97-AF65-F5344CB8AC3E}">
        <p14:creationId xmlns:p14="http://schemas.microsoft.com/office/powerpoint/2010/main" val="4277698998"/>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a:t>Does the project still make</a:t>
            </a:r>
            <a:br>
              <a:rPr lang="en-US"/>
            </a:br>
            <a:r>
              <a:rPr lang="en-US"/>
              <a:t>financial sense?</a:t>
            </a:r>
          </a:p>
        </p:txBody>
      </p:sp>
      <p:sp>
        <p:nvSpPr>
          <p:cNvPr id="4" name="Content Placeholder 3"/>
          <p:cNvSpPr>
            <a:spLocks noGrp="1"/>
          </p:cNvSpPr>
          <p:nvPr>
            <p:ph idx="1"/>
          </p:nvPr>
        </p:nvSpPr>
        <p:spPr/>
        <p:txBody>
          <a:bodyPr>
            <a:normAutofit fontScale="92500"/>
          </a:bodyPr>
          <a:lstStyle/>
          <a:p>
            <a:pPr algn="justLow"/>
            <a:r>
              <a:rPr lang="en-US" smtClean="0"/>
              <a:t>When </a:t>
            </a:r>
            <a:r>
              <a:rPr lang="en-US"/>
              <a:t>management approves a project, they base a significant part of their judgment on “What’s the return on our investment (ROI) likely to be?” Many companies use hurdles or thresholds — for example, the company might decide that it will seldom approve a project that won’t realize 15 percent over its cost. </a:t>
            </a:r>
            <a:endParaRPr lang="en-US" smtClean="0"/>
          </a:p>
          <a:p>
            <a:r>
              <a:rPr lang="en-US" smtClean="0"/>
              <a:t>Companies </a:t>
            </a:r>
            <a:r>
              <a:rPr lang="en-US"/>
              <a:t>often hold reviews before project phases during which their investments will increase. For example, if the next phase requires expensive </a:t>
            </a:r>
            <a:r>
              <a:rPr lang="en-US" smtClean="0"/>
              <a:t> investments </a:t>
            </a:r>
            <a:r>
              <a:rPr lang="en-US"/>
              <a:t>in special tooling or manufacturing infrastructure, management should make doubly sure that the project is worth the additional resources. This strategy is just good risk management — investing small amounts is okay, but when the sums get larger, the success criteria get firmer. </a:t>
            </a:r>
          </a:p>
        </p:txBody>
      </p:sp>
    </p:spTree>
    <p:extLst>
      <p:ext uri="{BB962C8B-B14F-4D97-AF65-F5344CB8AC3E}">
        <p14:creationId xmlns:p14="http://schemas.microsoft.com/office/powerpoint/2010/main" val="260169472"/>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pPr marL="742950" indent="-742950" algn="l">
              <a:buFont typeface="+mj-lt"/>
              <a:buAutoNum type="arabicPeriod" startAt="2"/>
            </a:pPr>
            <a:r>
              <a:rPr lang="en-US" smtClean="0">
                <a:latin typeface="+mn-lt"/>
                <a:cs typeface="B Fantezy" pitchFamily="2" charset="-78"/>
              </a:rPr>
              <a:t>Abiding </a:t>
            </a:r>
            <a:r>
              <a:rPr lang="en-US">
                <a:latin typeface="+mn-lt"/>
                <a:cs typeface="B Fantezy" pitchFamily="2" charset="-78"/>
              </a:rPr>
              <a:t>by the Rules for a</a:t>
            </a:r>
            <a:br>
              <a:rPr lang="en-US">
                <a:latin typeface="+mn-lt"/>
                <a:cs typeface="B Fantezy" pitchFamily="2" charset="-78"/>
              </a:rPr>
            </a:br>
            <a:r>
              <a:rPr lang="en-US">
                <a:latin typeface="+mn-lt"/>
                <a:cs typeface="B Fantezy" pitchFamily="2" charset="-78"/>
              </a:rPr>
              <a:t>Successful Review</a:t>
            </a:r>
            <a:endParaRPr lang="en-US" sz="4000">
              <a:latin typeface="+mn-lt"/>
              <a:cs typeface="B Fantezy" pitchFamily="2" charset="-78"/>
            </a:endParaRPr>
          </a:p>
        </p:txBody>
      </p:sp>
    </p:spTree>
    <p:extLst>
      <p:ext uri="{BB962C8B-B14F-4D97-AF65-F5344CB8AC3E}">
        <p14:creationId xmlns:p14="http://schemas.microsoft.com/office/powerpoint/2010/main" val="2942990594"/>
      </p:ext>
    </p:extLst>
  </p:cSld>
  <p:clrMapOvr>
    <a:masterClrMapping/>
  </p:clrMapOvr>
  <p:transition spd="slow">
    <p:randomBar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Intro</a:t>
            </a:r>
            <a:endParaRPr lang="en-US"/>
          </a:p>
        </p:txBody>
      </p:sp>
      <p:sp>
        <p:nvSpPr>
          <p:cNvPr id="4" name="Content Placeholder 3"/>
          <p:cNvSpPr>
            <a:spLocks noGrp="1"/>
          </p:cNvSpPr>
          <p:nvPr>
            <p:ph idx="1"/>
          </p:nvPr>
        </p:nvSpPr>
        <p:spPr/>
        <p:txBody>
          <a:bodyPr>
            <a:normAutofit/>
          </a:bodyPr>
          <a:lstStyle/>
          <a:p>
            <a:pPr marL="0" indent="914400" algn="just">
              <a:buNone/>
            </a:pPr>
            <a:r>
              <a:rPr lang="en-US" smtClean="0"/>
              <a:t>Phase </a:t>
            </a:r>
            <a:r>
              <a:rPr lang="en-US"/>
              <a:t>reviews in the product development process are an important part of what makes a company successful at developing new products. They are not informal meetings where “the folks” gather to shoot the breeze about the latest new technologies. They are formal occasions, and the best review ses- sions follow a few basic rules. But don’t let this stern warning keep you from enjoying your work! Formal occasions though they are, the best reviews are also places where people who know and respect each other can ask the hard questions and give deserved congratulations for jobs well done. </a:t>
            </a:r>
          </a:p>
        </p:txBody>
      </p:sp>
    </p:spTree>
    <p:extLst>
      <p:ext uri="{BB962C8B-B14F-4D97-AF65-F5344CB8AC3E}">
        <p14:creationId xmlns:p14="http://schemas.microsoft.com/office/powerpoint/2010/main" val="2939473379"/>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b">
            <a:normAutofit fontScale="90000"/>
          </a:bodyPr>
          <a:lstStyle/>
          <a:p>
            <a:r>
              <a:rPr lang="en-US"/>
              <a:t/>
            </a:r>
            <a:br>
              <a:rPr lang="en-US"/>
            </a:br>
            <a:r>
              <a:rPr lang="en-US"/>
              <a:t>Provide clear guidelines</a:t>
            </a:r>
            <a:br>
              <a:rPr lang="en-US"/>
            </a:br>
            <a:r>
              <a:rPr lang="en-US"/>
              <a:t>for team deliverables</a:t>
            </a:r>
            <a:endParaRPr lang="en-US">
              <a:latin typeface="Arcon" pitchFamily="50" charset="0"/>
              <a:cs typeface="B Fantezy" pitchFamily="2" charset="-78"/>
            </a:endParaRPr>
          </a:p>
        </p:txBody>
      </p:sp>
    </p:spTree>
    <p:extLst>
      <p:ext uri="{BB962C8B-B14F-4D97-AF65-F5344CB8AC3E}">
        <p14:creationId xmlns:p14="http://schemas.microsoft.com/office/powerpoint/2010/main" val="3793363746"/>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a:t>Provide clear guidelines</a:t>
            </a:r>
            <a:br>
              <a:rPr lang="en-US"/>
            </a:br>
            <a:r>
              <a:rPr lang="en-US"/>
              <a:t>for team deliverables</a:t>
            </a:r>
          </a:p>
        </p:txBody>
      </p:sp>
      <p:sp>
        <p:nvSpPr>
          <p:cNvPr id="4" name="Content Placeholder 3"/>
          <p:cNvSpPr>
            <a:spLocks noGrp="1"/>
          </p:cNvSpPr>
          <p:nvPr>
            <p:ph idx="1"/>
          </p:nvPr>
        </p:nvSpPr>
        <p:spPr/>
        <p:txBody>
          <a:bodyPr/>
          <a:lstStyle/>
          <a:p>
            <a:pPr algn="just"/>
            <a:r>
              <a:rPr lang="en-US" smtClean="0"/>
              <a:t>In </a:t>
            </a:r>
            <a:r>
              <a:rPr lang="en-US"/>
              <a:t>order to grow your company’s competence in holding phase reviews, teams have to follow guidelines so that they prepare appropriately for the reviews. You can make two big mistakes regarding guidelines: leaving the guidelines unclear and overspecifying them. Good guidelines tell team members exactly what the reviewers need to know and what the team has to accomplish before a review for a phase is scheduled. </a:t>
            </a:r>
          </a:p>
        </p:txBody>
      </p:sp>
    </p:spTree>
    <p:extLst>
      <p:ext uri="{BB962C8B-B14F-4D97-AF65-F5344CB8AC3E}">
        <p14:creationId xmlns:p14="http://schemas.microsoft.com/office/powerpoint/2010/main" val="2620081792"/>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4"/>
                                        </p:tgtEl>
                                      </p:cBhvr>
                                    </p:animEffect>
                                    <p:anim calcmode="lin" valueType="num">
                                      <p:cBhvr>
                                        <p:cTn id="7" dur="1000"/>
                                        <p:tgtEl>
                                          <p:spTgt spid="4"/>
                                        </p:tgtEl>
                                        <p:attrNameLst>
                                          <p:attrName>ppt_x</p:attrName>
                                        </p:attrNameLst>
                                      </p:cBhvr>
                                      <p:tavLst>
                                        <p:tav tm="0">
                                          <p:val>
                                            <p:strVal val="ppt_x"/>
                                          </p:val>
                                        </p:tav>
                                        <p:tav tm="100000">
                                          <p:val>
                                            <p:strVal val="ppt_x"/>
                                          </p:val>
                                        </p:tav>
                                      </p:tavLst>
                                    </p:anim>
                                    <p:anim calcmode="lin" valueType="num">
                                      <p:cBhvr>
                                        <p:cTn id="8" dur="1000"/>
                                        <p:tgtEl>
                                          <p:spTgt spid="4"/>
                                        </p:tgtEl>
                                        <p:attrNameLst>
                                          <p:attrName>ppt_y</p:attrName>
                                        </p:attrNameLst>
                                      </p:cBhvr>
                                      <p:tavLst>
                                        <p:tav tm="0">
                                          <p:val>
                                            <p:strVal val="ppt_y"/>
                                          </p:val>
                                        </p:tav>
                                        <p:tav tm="100000">
                                          <p:val>
                                            <p:strVal val="ppt_y-.1"/>
                                          </p:val>
                                        </p:tav>
                                      </p:tavLst>
                                    </p:anim>
                                    <p:set>
                                      <p:cBhvr>
                                        <p:cTn id="9"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a:t>Provide clear guidelines</a:t>
            </a:r>
            <a:br>
              <a:rPr lang="en-US"/>
            </a:br>
            <a:r>
              <a:rPr lang="en-US"/>
              <a:t>for team deliverables</a:t>
            </a:r>
          </a:p>
        </p:txBody>
      </p:sp>
      <p:sp>
        <p:nvSpPr>
          <p:cNvPr id="4" name="Content Placeholder 3"/>
          <p:cNvSpPr>
            <a:spLocks noGrp="1"/>
          </p:cNvSpPr>
          <p:nvPr>
            <p:ph idx="1"/>
          </p:nvPr>
        </p:nvSpPr>
        <p:spPr/>
        <p:txBody>
          <a:bodyPr/>
          <a:lstStyle/>
          <a:p>
            <a:pPr algn="just"/>
            <a:r>
              <a:rPr lang="en-US" smtClean="0"/>
              <a:t>Who </a:t>
            </a:r>
            <a:r>
              <a:rPr lang="en-US"/>
              <a:t>creates these guidelines? It should be someone in management, because guidelines are effective and useful only insofar as they’re followed by a large majority of teams. In many companies, the executives appoint a </a:t>
            </a:r>
            <a:r>
              <a:rPr lang="en-US" i="1"/>
              <a:t>process owner </a:t>
            </a:r>
            <a:r>
              <a:rPr lang="en-US"/>
              <a:t>for NPD. The process owner’s responsibility is to manage the processes, includ-ing the review process. This person is also responsible for making sure that processes are changed over time, as his or her company learns what’s work- ing and what isn’t. (Check out Chapter 8 to find out more about the role of the process owner.) </a:t>
            </a:r>
          </a:p>
        </p:txBody>
      </p:sp>
    </p:spTree>
    <p:extLst>
      <p:ext uri="{BB962C8B-B14F-4D97-AF65-F5344CB8AC3E}">
        <p14:creationId xmlns:p14="http://schemas.microsoft.com/office/powerpoint/2010/main" val="2314487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ppt_x</p:attrName>
                                        </p:attrNameLst>
                                      </p:cBhvr>
                                      <p:tavLst>
                                        <p:tav tm="0">
                                          <p:val>
                                            <p:strVal val="#ppt_x"/>
                                          </p:val>
                                        </p:tav>
                                        <p:tav tm="100000">
                                          <p:val>
                                            <p:strVal val="#ppt_x"/>
                                          </p:val>
                                        </p:tav>
                                      </p:tavLst>
                                    </p:anim>
                                    <p:anim calcmode="lin" valueType="num">
                                      <p:cBhvr>
                                        <p:cTn id="9" dur="2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1" nodeType="clickEffect">
                                  <p:stCondLst>
                                    <p:cond delay="0"/>
                                  </p:stCondLst>
                                  <p:childTnLst>
                                    <p:animEffect transition="out" filter="fade">
                                      <p:cBhvr>
                                        <p:cTn id="13" dur="1000"/>
                                        <p:tgtEl>
                                          <p:spTgt spid="4"/>
                                        </p:tgtEl>
                                      </p:cBhvr>
                                    </p:animEffect>
                                    <p:anim calcmode="lin" valueType="num">
                                      <p:cBhvr>
                                        <p:cTn id="14" dur="1000"/>
                                        <p:tgtEl>
                                          <p:spTgt spid="4"/>
                                        </p:tgtEl>
                                        <p:attrNameLst>
                                          <p:attrName>ppt_x</p:attrName>
                                        </p:attrNameLst>
                                      </p:cBhvr>
                                      <p:tavLst>
                                        <p:tav tm="0">
                                          <p:val>
                                            <p:strVal val="ppt_x"/>
                                          </p:val>
                                        </p:tav>
                                        <p:tav tm="100000">
                                          <p:val>
                                            <p:strVal val="ppt_x"/>
                                          </p:val>
                                        </p:tav>
                                      </p:tavLst>
                                    </p:anim>
                                    <p:anim calcmode="lin" valueType="num">
                                      <p:cBhvr>
                                        <p:cTn id="15" dur="1000"/>
                                        <p:tgtEl>
                                          <p:spTgt spid="4"/>
                                        </p:tgtEl>
                                        <p:attrNameLst>
                                          <p:attrName>ppt_y</p:attrName>
                                        </p:attrNameLst>
                                      </p:cBhvr>
                                      <p:tavLst>
                                        <p:tav tm="0">
                                          <p:val>
                                            <p:strVal val="ppt_y"/>
                                          </p:val>
                                        </p:tav>
                                        <p:tav tm="100000">
                                          <p:val>
                                            <p:strVal val="ppt_y-.1"/>
                                          </p:val>
                                        </p:tav>
                                      </p:tavLst>
                                    </p:anim>
                                    <p:set>
                                      <p:cBhvr>
                                        <p:cTn id="16"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a:t>Provide clear guidelines</a:t>
            </a:r>
            <a:br>
              <a:rPr lang="en-US"/>
            </a:br>
            <a:r>
              <a:rPr lang="en-US"/>
              <a:t>for team deliverables</a:t>
            </a:r>
          </a:p>
        </p:txBody>
      </p:sp>
      <p:sp>
        <p:nvSpPr>
          <p:cNvPr id="4" name="Content Placeholder 3"/>
          <p:cNvSpPr>
            <a:spLocks noGrp="1"/>
          </p:cNvSpPr>
          <p:nvPr>
            <p:ph idx="1"/>
          </p:nvPr>
        </p:nvSpPr>
        <p:spPr/>
        <p:txBody>
          <a:bodyPr>
            <a:normAutofit/>
          </a:bodyPr>
          <a:lstStyle/>
          <a:p>
            <a:pPr algn="just"/>
            <a:r>
              <a:rPr lang="en-US" smtClean="0"/>
              <a:t>The </a:t>
            </a:r>
            <a:r>
              <a:rPr lang="en-US"/>
              <a:t>following is an example of a deliverables checklist for a project that’s nearing the end of development. There’s another example in Figure 9-2 that you may want to look at. This checklist was used by a company that manufactured cameras. You’ll want to change the items to include the things that are important in your company. The cross-functional team leader (see Chapter 10) can use the checklist to manage the work of the team leading up to a review. After each item, write “by whom,” “by when,” and “percent complete.” When you’ve checked all or most of the items as “100 percent complete,” your team is ready for the review. </a:t>
            </a:r>
          </a:p>
        </p:txBody>
      </p:sp>
    </p:spTree>
    <p:extLst>
      <p:ext uri="{BB962C8B-B14F-4D97-AF65-F5344CB8AC3E}">
        <p14:creationId xmlns:p14="http://schemas.microsoft.com/office/powerpoint/2010/main" val="2873227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ppt_x</p:attrName>
                                        </p:attrNameLst>
                                      </p:cBhvr>
                                      <p:tavLst>
                                        <p:tav tm="0">
                                          <p:val>
                                            <p:strVal val="#ppt_x"/>
                                          </p:val>
                                        </p:tav>
                                        <p:tav tm="100000">
                                          <p:val>
                                            <p:strVal val="#ppt_x"/>
                                          </p:val>
                                        </p:tav>
                                      </p:tavLst>
                                    </p:anim>
                                    <p:anim calcmode="lin" valueType="num">
                                      <p:cBhvr>
                                        <p:cTn id="9" dur="2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1" nodeType="clickEffect">
                                  <p:stCondLst>
                                    <p:cond delay="0"/>
                                  </p:stCondLst>
                                  <p:childTnLst>
                                    <p:animEffect transition="out" filter="fade">
                                      <p:cBhvr>
                                        <p:cTn id="13" dur="1000"/>
                                        <p:tgtEl>
                                          <p:spTgt spid="4"/>
                                        </p:tgtEl>
                                      </p:cBhvr>
                                    </p:animEffect>
                                    <p:anim calcmode="lin" valueType="num">
                                      <p:cBhvr>
                                        <p:cTn id="14" dur="1000"/>
                                        <p:tgtEl>
                                          <p:spTgt spid="4"/>
                                        </p:tgtEl>
                                        <p:attrNameLst>
                                          <p:attrName>ppt_x</p:attrName>
                                        </p:attrNameLst>
                                      </p:cBhvr>
                                      <p:tavLst>
                                        <p:tav tm="0">
                                          <p:val>
                                            <p:strVal val="ppt_x"/>
                                          </p:val>
                                        </p:tav>
                                        <p:tav tm="100000">
                                          <p:val>
                                            <p:strVal val="ppt_x"/>
                                          </p:val>
                                        </p:tav>
                                      </p:tavLst>
                                    </p:anim>
                                    <p:anim calcmode="lin" valueType="num">
                                      <p:cBhvr>
                                        <p:cTn id="15" dur="1000"/>
                                        <p:tgtEl>
                                          <p:spTgt spid="4"/>
                                        </p:tgtEl>
                                        <p:attrNameLst>
                                          <p:attrName>ppt_y</p:attrName>
                                        </p:attrNameLst>
                                      </p:cBhvr>
                                      <p:tavLst>
                                        <p:tav tm="0">
                                          <p:val>
                                            <p:strVal val="ppt_y"/>
                                          </p:val>
                                        </p:tav>
                                        <p:tav tm="100000">
                                          <p:val>
                                            <p:strVal val="ppt_y-.1"/>
                                          </p:val>
                                        </p:tav>
                                      </p:tavLst>
                                    </p:anim>
                                    <p:set>
                                      <p:cBhvr>
                                        <p:cTn id="16"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a:t>Provide clear guidelines</a:t>
            </a:r>
            <a:br>
              <a:rPr lang="en-US"/>
            </a:br>
            <a:r>
              <a:rPr lang="en-US"/>
              <a:t>for team deliverables</a:t>
            </a:r>
          </a:p>
        </p:txBody>
      </p:sp>
      <p:sp>
        <p:nvSpPr>
          <p:cNvPr id="4" name="Content Placeholder 3"/>
          <p:cNvSpPr>
            <a:spLocks noGrp="1"/>
          </p:cNvSpPr>
          <p:nvPr>
            <p:ph idx="1"/>
          </p:nvPr>
        </p:nvSpPr>
        <p:spPr>
          <a:xfrm>
            <a:off x="1295400" y="1981201"/>
            <a:ext cx="10668000" cy="4419600"/>
          </a:xfrm>
        </p:spPr>
        <p:txBody>
          <a:bodyPr>
            <a:normAutofit fontScale="85000" lnSpcReduction="20000"/>
          </a:bodyPr>
          <a:lstStyle/>
          <a:p>
            <a:pPr marL="457200" indent="-457200">
              <a:buNone/>
            </a:pPr>
            <a:r>
              <a:rPr lang="en-US" smtClean="0"/>
              <a:t>❑ 	Beta </a:t>
            </a:r>
            <a:r>
              <a:rPr lang="en-US"/>
              <a:t>Tests complete </a:t>
            </a:r>
            <a:endParaRPr lang="en-US" smtClean="0"/>
          </a:p>
          <a:p>
            <a:pPr marL="457200" indent="-457200">
              <a:buNone/>
            </a:pPr>
            <a:r>
              <a:rPr lang="en-US" smtClean="0"/>
              <a:t>❑ 	Pilot </a:t>
            </a:r>
            <a:r>
              <a:rPr lang="en-US"/>
              <a:t>production runs complete; manufacturability confirmed </a:t>
            </a:r>
            <a:endParaRPr lang="en-US" smtClean="0"/>
          </a:p>
          <a:p>
            <a:pPr marL="457200" indent="-457200">
              <a:buNone/>
            </a:pPr>
            <a:r>
              <a:rPr lang="en-US" smtClean="0"/>
              <a:t>❑ 	Quality </a:t>
            </a:r>
            <a:r>
              <a:rPr lang="en-US"/>
              <a:t>and reliability testing complete </a:t>
            </a:r>
            <a:endParaRPr lang="en-US" smtClean="0"/>
          </a:p>
          <a:p>
            <a:pPr marL="457200" indent="-457200">
              <a:buNone/>
            </a:pPr>
            <a:r>
              <a:rPr lang="en-US" smtClean="0"/>
              <a:t>❑ 	Product </a:t>
            </a:r>
            <a:r>
              <a:rPr lang="en-US"/>
              <a:t>launch details complete and committed to by functions </a:t>
            </a:r>
            <a:endParaRPr lang="en-US" smtClean="0"/>
          </a:p>
          <a:p>
            <a:pPr marL="457200" indent="-457200">
              <a:buNone/>
            </a:pPr>
            <a:r>
              <a:rPr lang="en-US" smtClean="0"/>
              <a:t>❑ 	Market </a:t>
            </a:r>
            <a:r>
              <a:rPr lang="en-US"/>
              <a:t>research that demonstrates market acceptance </a:t>
            </a:r>
            <a:endParaRPr lang="en-US" smtClean="0"/>
          </a:p>
          <a:p>
            <a:pPr marL="457200" indent="-457200">
              <a:buNone/>
            </a:pPr>
            <a:r>
              <a:rPr lang="en-US" smtClean="0"/>
              <a:t>❑ 	Comparison </a:t>
            </a:r>
            <a:r>
              <a:rPr lang="en-US"/>
              <a:t>of manufacturing scale-up plan to marketing launch plan by region </a:t>
            </a:r>
            <a:endParaRPr lang="en-US" smtClean="0"/>
          </a:p>
          <a:p>
            <a:pPr marL="457200" indent="-457200">
              <a:buNone/>
            </a:pPr>
            <a:r>
              <a:rPr lang="en-US" smtClean="0"/>
              <a:t>❑ 	Proposal </a:t>
            </a:r>
            <a:r>
              <a:rPr lang="en-US"/>
              <a:t>outlining key issues “cleaned up” and suggests who should be responsible and accountable for each </a:t>
            </a:r>
            <a:endParaRPr lang="en-US" smtClean="0"/>
          </a:p>
          <a:p>
            <a:pPr marL="457200" indent="-457200">
              <a:buNone/>
            </a:pPr>
            <a:r>
              <a:rPr lang="en-US" smtClean="0"/>
              <a:t>❑ 	Proposal </a:t>
            </a:r>
            <a:r>
              <a:rPr lang="en-US"/>
              <a:t>outlining how we’ll measure product performance over time and who will be accountable for the measuring </a:t>
            </a:r>
            <a:endParaRPr lang="en-US" smtClean="0"/>
          </a:p>
          <a:p>
            <a:pPr marL="457200" indent="-457200">
              <a:buNone/>
            </a:pPr>
            <a:r>
              <a:rPr lang="en-US" smtClean="0"/>
              <a:t>❑ 	Initial </a:t>
            </a:r>
            <a:r>
              <a:rPr lang="en-US"/>
              <a:t>order dates set and committed to by functions </a:t>
            </a:r>
            <a:endParaRPr lang="en-US" smtClean="0"/>
          </a:p>
          <a:p>
            <a:pPr marL="457200" indent="-457200">
              <a:buNone/>
            </a:pPr>
            <a:r>
              <a:rPr lang="en-US" smtClean="0"/>
              <a:t>❑ 	Action </a:t>
            </a:r>
            <a:r>
              <a:rPr lang="en-US"/>
              <a:t>plan and request for resources needed to proceed to the next phase </a:t>
            </a:r>
          </a:p>
        </p:txBody>
      </p:sp>
    </p:spTree>
    <p:extLst>
      <p:ext uri="{BB962C8B-B14F-4D97-AF65-F5344CB8AC3E}">
        <p14:creationId xmlns:p14="http://schemas.microsoft.com/office/powerpoint/2010/main" val="55851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anim calcmode="lin" valueType="num">
                                      <p:cBhvr>
                                        <p:cTn id="8" dur="1500" fill="hold"/>
                                        <p:tgtEl>
                                          <p:spTgt spid="4"/>
                                        </p:tgtEl>
                                        <p:attrNameLst>
                                          <p:attrName>ppt_x</p:attrName>
                                        </p:attrNameLst>
                                      </p:cBhvr>
                                      <p:tavLst>
                                        <p:tav tm="0">
                                          <p:val>
                                            <p:strVal val="#ppt_x"/>
                                          </p:val>
                                        </p:tav>
                                        <p:tav tm="100000">
                                          <p:val>
                                            <p:strVal val="#ppt_x"/>
                                          </p:val>
                                        </p:tav>
                                      </p:tavLst>
                                    </p:anim>
                                    <p:anim calcmode="lin" valueType="num">
                                      <p:cBhvr>
                                        <p:cTn id="9" dur="1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b">
            <a:normAutofit fontScale="90000"/>
          </a:bodyPr>
          <a:lstStyle/>
          <a:p>
            <a:r>
              <a:rPr lang="en-US"/>
              <a:t/>
            </a:r>
            <a:br>
              <a:rPr lang="en-US"/>
            </a:br>
            <a:r>
              <a:rPr lang="en-US"/>
              <a:t>Train the reviewers to know</a:t>
            </a:r>
            <a:br>
              <a:rPr lang="en-US"/>
            </a:br>
            <a:r>
              <a:rPr lang="en-US"/>
              <a:t>what to look for</a:t>
            </a:r>
            <a:endParaRPr lang="en-US">
              <a:latin typeface="Arcon" pitchFamily="50" charset="0"/>
              <a:cs typeface="B Fantezy" pitchFamily="2" charset="-78"/>
            </a:endParaRPr>
          </a:p>
        </p:txBody>
      </p:sp>
    </p:spTree>
    <p:extLst>
      <p:ext uri="{BB962C8B-B14F-4D97-AF65-F5344CB8AC3E}">
        <p14:creationId xmlns:p14="http://schemas.microsoft.com/office/powerpoint/2010/main" val="1032213617"/>
      </p:ext>
    </p:extLst>
  </p:cSld>
  <p:clrMapOvr>
    <a:masterClrMapping/>
  </p:clrMapOvr>
  <mc:AlternateContent xmlns:mc="http://schemas.openxmlformats.org/markup-compatibility/2006">
    <mc:Choice xmlns:p14="http://schemas.microsoft.com/office/powerpoint/2010/main" Requires="p14">
      <p:transition spd="slow" p14:dur="2250">
        <p:blinds dir="vert"/>
      </p:transition>
    </mc:Choice>
    <mc:Fallback>
      <p:transition spd="slow">
        <p:blinds dir="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a:t>Train the reviewers to know</a:t>
            </a:r>
            <a:br>
              <a:rPr lang="en-US"/>
            </a:br>
            <a:r>
              <a:rPr lang="en-US"/>
              <a:t>what to look for</a:t>
            </a:r>
          </a:p>
        </p:txBody>
      </p:sp>
      <p:sp>
        <p:nvSpPr>
          <p:cNvPr id="4" name="Content Placeholder 3"/>
          <p:cNvSpPr>
            <a:spLocks noGrp="1"/>
          </p:cNvSpPr>
          <p:nvPr>
            <p:ph idx="1"/>
          </p:nvPr>
        </p:nvSpPr>
        <p:spPr/>
        <p:txBody>
          <a:bodyPr>
            <a:normAutofit fontScale="92500"/>
          </a:bodyPr>
          <a:lstStyle/>
          <a:p>
            <a:pPr marL="0" indent="914400" algn="just">
              <a:buNone/>
            </a:pPr>
            <a:r>
              <a:rPr lang="en-US" smtClean="0"/>
              <a:t>Companies </a:t>
            </a:r>
            <a:r>
              <a:rPr lang="en-US"/>
              <a:t>usually assume that their teams — the product developers — need the training on how to make reviews effective. This is true, but reviewers need review training, too. What reviewers expect, teams are likely to do. If your reviewers don’t know what to expect, though, trying to improve reviews by focusing on NPD teams is like carrying water uphill in a leaky bucket. </a:t>
            </a:r>
            <a:endParaRPr lang="en-US" smtClean="0"/>
          </a:p>
          <a:p>
            <a:pPr marL="0" indent="914400" algn="just">
              <a:buNone/>
            </a:pPr>
            <a:r>
              <a:rPr lang="en-US" smtClean="0"/>
              <a:t>An </a:t>
            </a:r>
            <a:r>
              <a:rPr lang="en-US"/>
              <a:t>executive should be responsible for making sure that reviewers are trained. The training doesn’t have to be a time sink for busy executives. With a well-thought-out plan, most reviewers will get what they need even if the training is limited to “JIT” (just-in-time training) that gives them what they need to know when they need to know it. </a:t>
            </a:r>
          </a:p>
        </p:txBody>
      </p:sp>
    </p:spTree>
    <p:extLst>
      <p:ext uri="{BB962C8B-B14F-4D97-AF65-F5344CB8AC3E}">
        <p14:creationId xmlns:p14="http://schemas.microsoft.com/office/powerpoint/2010/main" val="2125417309"/>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4"/>
                                        </p:tgtEl>
                                      </p:cBhvr>
                                    </p:animEffect>
                                    <p:anim calcmode="lin" valueType="num">
                                      <p:cBhvr>
                                        <p:cTn id="7" dur="1000"/>
                                        <p:tgtEl>
                                          <p:spTgt spid="4"/>
                                        </p:tgtEl>
                                        <p:attrNameLst>
                                          <p:attrName>ppt_x</p:attrName>
                                        </p:attrNameLst>
                                      </p:cBhvr>
                                      <p:tavLst>
                                        <p:tav tm="0">
                                          <p:val>
                                            <p:strVal val="ppt_x"/>
                                          </p:val>
                                        </p:tav>
                                        <p:tav tm="100000">
                                          <p:val>
                                            <p:strVal val="ppt_x"/>
                                          </p:val>
                                        </p:tav>
                                      </p:tavLst>
                                    </p:anim>
                                    <p:anim calcmode="lin" valueType="num">
                                      <p:cBhvr>
                                        <p:cTn id="8" dur="1000"/>
                                        <p:tgtEl>
                                          <p:spTgt spid="4"/>
                                        </p:tgtEl>
                                        <p:attrNameLst>
                                          <p:attrName>ppt_y</p:attrName>
                                        </p:attrNameLst>
                                      </p:cBhvr>
                                      <p:tavLst>
                                        <p:tav tm="0">
                                          <p:val>
                                            <p:strVal val="ppt_y"/>
                                          </p:val>
                                        </p:tav>
                                        <p:tav tm="100000">
                                          <p:val>
                                            <p:strVal val="ppt_y-.1"/>
                                          </p:val>
                                        </p:tav>
                                      </p:tavLst>
                                    </p:anim>
                                    <p:set>
                                      <p:cBhvr>
                                        <p:cTn id="9"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Train the reviewers to know</a:t>
            </a:r>
            <a:br>
              <a:rPr lang="en-US"/>
            </a:br>
            <a:r>
              <a:rPr lang="en-US"/>
              <a:t>what to look for</a:t>
            </a:r>
          </a:p>
        </p:txBody>
      </p:sp>
      <p:sp>
        <p:nvSpPr>
          <p:cNvPr id="3" name="Content Placeholder 2"/>
          <p:cNvSpPr>
            <a:spLocks noGrp="1"/>
          </p:cNvSpPr>
          <p:nvPr>
            <p:ph idx="1"/>
          </p:nvPr>
        </p:nvSpPr>
        <p:spPr/>
        <p:txBody>
          <a:bodyPr>
            <a:normAutofit fontScale="92500" lnSpcReduction="10000"/>
          </a:bodyPr>
          <a:lstStyle/>
          <a:p>
            <a:pPr marL="0" indent="0">
              <a:buNone/>
            </a:pPr>
            <a:r>
              <a:rPr lang="en-US" smtClean="0"/>
              <a:t>When </a:t>
            </a:r>
            <a:r>
              <a:rPr lang="en-US"/>
              <a:t>building a training program for reviewers, include an overview of the following points, at a minimum: </a:t>
            </a:r>
            <a:endParaRPr lang="en-US" smtClean="0"/>
          </a:p>
          <a:p>
            <a:r>
              <a:rPr lang="en-US" smtClean="0"/>
              <a:t>You </a:t>
            </a:r>
            <a:r>
              <a:rPr lang="en-US"/>
              <a:t>need to know about the project under review </a:t>
            </a:r>
            <a:r>
              <a:rPr lang="en-US" i="1"/>
              <a:t>before </a:t>
            </a:r>
            <a:r>
              <a:rPr lang="en-US"/>
              <a:t>the phase review meeting so that you’re ready to make sound and informed deci- sions. If this means contacting functional members of the team before- hand, don’t hesitate. For example, if the project is developing technology that is of strategic significance for other projects, be sure to understand how all that is supposed to work.  </a:t>
            </a:r>
            <a:endParaRPr lang="en-US" smtClean="0"/>
          </a:p>
          <a:p>
            <a:r>
              <a:rPr lang="en-US" smtClean="0"/>
              <a:t>You </a:t>
            </a:r>
            <a:r>
              <a:rPr lang="en-US"/>
              <a:t>should know the role the project plays in your company’s overall new product portfolio, as well as the resource implications of the project for the new product pipeline. (See Chapter 11 for more on portfolios and pipelines.)  You should understand the different types of reviews. </a:t>
            </a:r>
            <a:endParaRPr lang="en-US" smtClean="0"/>
          </a:p>
        </p:txBody>
      </p:sp>
    </p:spTree>
    <p:extLst>
      <p:ext uri="{BB962C8B-B14F-4D97-AF65-F5344CB8AC3E}">
        <p14:creationId xmlns:p14="http://schemas.microsoft.com/office/powerpoint/2010/main" val="2288681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1"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0" nodeType="clickEffect">
                                  <p:stCondLst>
                                    <p:cond delay="0"/>
                                  </p:stCondLst>
                                  <p:childTnLst>
                                    <p:animEffect transition="out" filter="fade">
                                      <p:cBhvr>
                                        <p:cTn id="13" dur="1000"/>
                                        <p:tgtEl>
                                          <p:spTgt spid="3"/>
                                        </p:tgtEl>
                                      </p:cBhvr>
                                    </p:animEffect>
                                    <p:anim calcmode="lin" valueType="num">
                                      <p:cBhvr>
                                        <p:cTn id="14" dur="1000"/>
                                        <p:tgtEl>
                                          <p:spTgt spid="3"/>
                                        </p:tgtEl>
                                        <p:attrNameLst>
                                          <p:attrName>ppt_x</p:attrName>
                                        </p:attrNameLst>
                                      </p:cBhvr>
                                      <p:tavLst>
                                        <p:tav tm="0">
                                          <p:val>
                                            <p:strVal val="ppt_x"/>
                                          </p:val>
                                        </p:tav>
                                        <p:tav tm="100000">
                                          <p:val>
                                            <p:strVal val="ppt_x"/>
                                          </p:val>
                                        </p:tav>
                                      </p:tavLst>
                                    </p:anim>
                                    <p:anim calcmode="lin" valueType="num">
                                      <p:cBhvr>
                                        <p:cTn id="15" dur="1000"/>
                                        <p:tgtEl>
                                          <p:spTgt spid="3"/>
                                        </p:tgtEl>
                                        <p:attrNameLst>
                                          <p:attrName>ppt_y</p:attrName>
                                        </p:attrNameLst>
                                      </p:cBhvr>
                                      <p:tavLst>
                                        <p:tav tm="0">
                                          <p:val>
                                            <p:strVal val="ppt_y"/>
                                          </p:val>
                                        </p:tav>
                                        <p:tav tm="100000">
                                          <p:val>
                                            <p:strVal val="ppt_y-.1"/>
                                          </p:val>
                                        </p:tav>
                                      </p:tavLst>
                                    </p:anim>
                                    <p:set>
                                      <p:cBhvr>
                                        <p:cTn id="16"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Train the reviewers to know</a:t>
            </a:r>
            <a:br>
              <a:rPr lang="en-US"/>
            </a:br>
            <a:r>
              <a:rPr lang="en-US"/>
              <a:t>what to look for</a:t>
            </a:r>
          </a:p>
        </p:txBody>
      </p:sp>
      <p:sp>
        <p:nvSpPr>
          <p:cNvPr id="3" name="Content Placeholder 2"/>
          <p:cNvSpPr>
            <a:spLocks noGrp="1"/>
          </p:cNvSpPr>
          <p:nvPr>
            <p:ph idx="1"/>
          </p:nvPr>
        </p:nvSpPr>
        <p:spPr/>
        <p:txBody>
          <a:bodyPr>
            <a:normAutofit/>
          </a:bodyPr>
          <a:lstStyle/>
          <a:p>
            <a:r>
              <a:rPr lang="en-US" smtClean="0"/>
              <a:t>You </a:t>
            </a:r>
            <a:r>
              <a:rPr lang="en-US"/>
              <a:t>need to know when it’s appropriate to call a technical review, for </a:t>
            </a:r>
            <a:r>
              <a:rPr lang="en-US" smtClean="0"/>
              <a:t>example</a:t>
            </a:r>
            <a:r>
              <a:rPr lang="en-US"/>
              <a:t>, instead of addressing technical issues at a phase review. </a:t>
            </a:r>
            <a:endParaRPr lang="en-US" smtClean="0"/>
          </a:p>
          <a:p>
            <a:r>
              <a:rPr lang="en-US" smtClean="0"/>
              <a:t>You </a:t>
            </a:r>
            <a:r>
              <a:rPr lang="en-US"/>
              <a:t>should understand the purposes of the phase review, which are to determine the individual merits of a project and its ongoing fit with the company’s strategic objectives and to make a decision to continue, stop, or recycle a project (see the later section “For Reviewers: Knowing When and How to Say No”). </a:t>
            </a:r>
          </a:p>
        </p:txBody>
      </p:sp>
    </p:spTree>
    <p:extLst>
      <p:ext uri="{BB962C8B-B14F-4D97-AF65-F5344CB8AC3E}">
        <p14:creationId xmlns:p14="http://schemas.microsoft.com/office/powerpoint/2010/main" val="886951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b">
            <a:normAutofit fontScale="90000"/>
          </a:bodyPr>
          <a:lstStyle/>
          <a:p>
            <a:r>
              <a:rPr lang="en-US"/>
              <a:t/>
            </a:r>
            <a:br>
              <a:rPr lang="en-US"/>
            </a:br>
            <a:r>
              <a:rPr lang="en-US"/>
              <a:t>Do the necessary team prep work</a:t>
            </a:r>
            <a:endParaRPr lang="en-US">
              <a:latin typeface="Arcon" pitchFamily="50" charset="0"/>
              <a:cs typeface="B Fantezy" pitchFamily="2" charset="-78"/>
            </a:endParaRPr>
          </a:p>
        </p:txBody>
      </p:sp>
    </p:spTree>
    <p:extLst>
      <p:ext uri="{BB962C8B-B14F-4D97-AF65-F5344CB8AC3E}">
        <p14:creationId xmlns:p14="http://schemas.microsoft.com/office/powerpoint/2010/main" val="7858822"/>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Do the necessary team prep work</a:t>
            </a:r>
          </a:p>
        </p:txBody>
      </p:sp>
      <p:sp>
        <p:nvSpPr>
          <p:cNvPr id="4" name="Content Placeholder 3"/>
          <p:cNvSpPr>
            <a:spLocks noGrp="1"/>
          </p:cNvSpPr>
          <p:nvPr>
            <p:ph idx="1"/>
          </p:nvPr>
        </p:nvSpPr>
        <p:spPr/>
        <p:txBody>
          <a:bodyPr>
            <a:normAutofit lnSpcReduction="10000"/>
          </a:bodyPr>
          <a:lstStyle/>
          <a:p>
            <a:r>
              <a:rPr lang="en-US" smtClean="0"/>
              <a:t>Your </a:t>
            </a:r>
            <a:r>
              <a:rPr lang="en-US"/>
              <a:t>NPD team needs to complete many tasks to prepare for a phase review. Preparing for a review includes, but isn’t limited to, updating the business case and creating an executive summary. (You can read about the business case in Chapter 9, and we offer plenty more later in this chapter. </a:t>
            </a:r>
            <a:endParaRPr lang="en-US" smtClean="0"/>
          </a:p>
          <a:p>
            <a:r>
              <a:rPr lang="en-US" smtClean="0"/>
              <a:t>An </a:t>
            </a:r>
            <a:r>
              <a:rPr lang="en-US" i="1"/>
              <a:t>executive summary </a:t>
            </a:r>
            <a:r>
              <a:rPr lang="en-US"/>
              <a:t>covers all the information contained in the full report which the team will present at the review, but in condensed form. An execu- tive summary shouldn’t be longer than one or two pages. If your report has an outline or table of contents, follow that, and write short paragraphs. Write so that if a reviewer reads only the first sentence of each paragraph, she’ll still get the gist. </a:t>
            </a:r>
            <a:r>
              <a:rPr lang="en-US" smtClean="0"/>
              <a:t>o </a:t>
            </a:r>
            <a:r>
              <a:rPr lang="en-US"/>
              <a:t>pro- vide a template in the Appendix.) </a:t>
            </a:r>
          </a:p>
        </p:txBody>
      </p:sp>
    </p:spTree>
    <p:extLst>
      <p:ext uri="{BB962C8B-B14F-4D97-AF65-F5344CB8AC3E}">
        <p14:creationId xmlns:p14="http://schemas.microsoft.com/office/powerpoint/2010/main" val="188473781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b">
            <a:normAutofit fontScale="90000"/>
          </a:bodyPr>
          <a:lstStyle/>
          <a:p>
            <a:r>
              <a:rPr lang="en-US"/>
              <a:t/>
            </a:r>
            <a:br>
              <a:rPr lang="en-US"/>
            </a:br>
            <a:r>
              <a:rPr lang="en-US"/>
              <a:t>Ensure complete review attendance</a:t>
            </a:r>
            <a:endParaRPr lang="en-US">
              <a:latin typeface="Arcon" pitchFamily="50" charset="0"/>
              <a:cs typeface="B Fantezy" pitchFamily="2" charset="-78"/>
            </a:endParaRPr>
          </a:p>
        </p:txBody>
      </p:sp>
    </p:spTree>
    <p:extLst>
      <p:ext uri="{BB962C8B-B14F-4D97-AF65-F5344CB8AC3E}">
        <p14:creationId xmlns:p14="http://schemas.microsoft.com/office/powerpoint/2010/main" val="3428127729"/>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a:t>Ensure complete review attendance</a:t>
            </a:r>
          </a:p>
        </p:txBody>
      </p:sp>
      <p:sp>
        <p:nvSpPr>
          <p:cNvPr id="4" name="Content Placeholder 3"/>
          <p:cNvSpPr>
            <a:spLocks noGrp="1"/>
          </p:cNvSpPr>
          <p:nvPr>
            <p:ph idx="1"/>
          </p:nvPr>
        </p:nvSpPr>
        <p:spPr/>
        <p:txBody>
          <a:bodyPr/>
          <a:lstStyle/>
          <a:p>
            <a:pPr marL="0" indent="914400" algn="just">
              <a:buNone/>
            </a:pPr>
            <a:r>
              <a:rPr lang="en-US" smtClean="0"/>
              <a:t>Having </a:t>
            </a:r>
            <a:r>
              <a:rPr lang="en-US"/>
              <a:t>100 percent attendance seems like a foregone conclusion, right? Not so fast. As companies and new product projects become more and more spread out, it becomes harder to bring a whole team and all the reviewers together for a productive hour of discussion and reflection (see the later sec- tion “Inviting the right people to the review” to see who should attend). </a:t>
            </a:r>
            <a:endParaRPr lang="en-US" smtClean="0"/>
          </a:p>
          <a:p>
            <a:pPr marL="0" indent="914400" algn="just">
              <a:buNone/>
            </a:pPr>
            <a:r>
              <a:rPr lang="en-US" smtClean="0"/>
              <a:t>If </a:t>
            </a:r>
            <a:r>
              <a:rPr lang="en-US"/>
              <a:t>you’re finding it difficult to gather all required review parties, try some approaches that other companies have found successful: </a:t>
            </a:r>
          </a:p>
        </p:txBody>
      </p:sp>
    </p:spTree>
    <p:extLst>
      <p:ext uri="{BB962C8B-B14F-4D97-AF65-F5344CB8AC3E}">
        <p14:creationId xmlns:p14="http://schemas.microsoft.com/office/powerpoint/2010/main" val="178849333"/>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500"/>
                                        <p:tgtEl>
                                          <p:spTgt spid="4"/>
                                        </p:tgtEl>
                                      </p:cBhvr>
                                    </p:animEffect>
                                    <p:anim calcmode="lin" valueType="num">
                                      <p:cBhvr>
                                        <p:cTn id="7" dur="1500"/>
                                        <p:tgtEl>
                                          <p:spTgt spid="4"/>
                                        </p:tgtEl>
                                        <p:attrNameLst>
                                          <p:attrName>ppt_x</p:attrName>
                                        </p:attrNameLst>
                                      </p:cBhvr>
                                      <p:tavLst>
                                        <p:tav tm="0">
                                          <p:val>
                                            <p:strVal val="ppt_x"/>
                                          </p:val>
                                        </p:tav>
                                        <p:tav tm="100000">
                                          <p:val>
                                            <p:strVal val="ppt_x"/>
                                          </p:val>
                                        </p:tav>
                                      </p:tavLst>
                                    </p:anim>
                                    <p:anim calcmode="lin" valueType="num">
                                      <p:cBhvr>
                                        <p:cTn id="8" dur="1500"/>
                                        <p:tgtEl>
                                          <p:spTgt spid="4"/>
                                        </p:tgtEl>
                                        <p:attrNameLst>
                                          <p:attrName>ppt_y</p:attrName>
                                        </p:attrNameLst>
                                      </p:cBhvr>
                                      <p:tavLst>
                                        <p:tav tm="0">
                                          <p:val>
                                            <p:strVal val="ppt_y"/>
                                          </p:val>
                                        </p:tav>
                                        <p:tav tm="100000">
                                          <p:val>
                                            <p:strVal val="ppt_y-.1"/>
                                          </p:val>
                                        </p:tav>
                                      </p:tavLst>
                                    </p:anim>
                                    <p:set>
                                      <p:cBhvr>
                                        <p:cTn id="9" dur="1" fill="hold">
                                          <p:stCondLst>
                                            <p:cond delay="1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a:t>Ensure complete review attendance</a:t>
            </a:r>
          </a:p>
        </p:txBody>
      </p:sp>
      <p:sp>
        <p:nvSpPr>
          <p:cNvPr id="4" name="Content Placeholder 3"/>
          <p:cNvSpPr>
            <a:spLocks noGrp="1"/>
          </p:cNvSpPr>
          <p:nvPr>
            <p:ph idx="1"/>
          </p:nvPr>
        </p:nvSpPr>
        <p:spPr/>
        <p:txBody>
          <a:bodyPr>
            <a:normAutofit fontScale="92500" lnSpcReduction="10000"/>
          </a:bodyPr>
          <a:lstStyle/>
          <a:p>
            <a:pPr algn="just"/>
            <a:r>
              <a:rPr lang="en-US" b="1" smtClean="0"/>
              <a:t>Set </a:t>
            </a:r>
            <a:r>
              <a:rPr lang="en-US" b="1"/>
              <a:t>aside a time — perhaps one day per month — when all the reviews take place. </a:t>
            </a:r>
            <a:r>
              <a:rPr lang="en-US"/>
              <a:t>If you have a set time, you can expect all the reviewers and the key members of the core NPD team to attend. The drawback of this method is that it can delay projects if your company has a hard stop at the end of each phase before the next phase can start. It works best if your reviews happen “around the time” of the transitions from one phase to the next. </a:t>
            </a:r>
          </a:p>
          <a:p>
            <a:pPr algn="just"/>
            <a:r>
              <a:rPr lang="en-US" b="1"/>
              <a:t>Use videoconferencing to “gather” reviewers and teams. </a:t>
            </a:r>
            <a:r>
              <a:rPr lang="en-US"/>
              <a:t>With video- conferencing, you can still display the team slides, the agenda, and any other necessary information for all the participants to see. Videoconfer- encing works well if your team members and your reviewers are dispersed, which is more and more the case these days. </a:t>
            </a:r>
          </a:p>
        </p:txBody>
      </p:sp>
    </p:spTree>
    <p:extLst>
      <p:ext uri="{BB962C8B-B14F-4D97-AF65-F5344CB8AC3E}">
        <p14:creationId xmlns:p14="http://schemas.microsoft.com/office/powerpoint/2010/main" val="987866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750"/>
                                        <p:tgtEl>
                                          <p:spTgt spid="4"/>
                                        </p:tgtEl>
                                      </p:cBhvr>
                                    </p:animEffect>
                                    <p:anim calcmode="lin" valueType="num">
                                      <p:cBhvr>
                                        <p:cTn id="8" dur="1750" fill="hold"/>
                                        <p:tgtEl>
                                          <p:spTgt spid="4"/>
                                        </p:tgtEl>
                                        <p:attrNameLst>
                                          <p:attrName>ppt_x</p:attrName>
                                        </p:attrNameLst>
                                      </p:cBhvr>
                                      <p:tavLst>
                                        <p:tav tm="0">
                                          <p:val>
                                            <p:strVal val="#ppt_x"/>
                                          </p:val>
                                        </p:tav>
                                        <p:tav tm="100000">
                                          <p:val>
                                            <p:strVal val="#ppt_x"/>
                                          </p:val>
                                        </p:tav>
                                      </p:tavLst>
                                    </p:anim>
                                    <p:anim calcmode="lin" valueType="num">
                                      <p:cBhvr>
                                        <p:cTn id="9" dur="175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1" nodeType="clickEffect">
                                  <p:stCondLst>
                                    <p:cond delay="0"/>
                                  </p:stCondLst>
                                  <p:childTnLst>
                                    <p:animEffect transition="out" filter="fade">
                                      <p:cBhvr>
                                        <p:cTn id="13" dur="1000"/>
                                        <p:tgtEl>
                                          <p:spTgt spid="4"/>
                                        </p:tgtEl>
                                      </p:cBhvr>
                                    </p:animEffect>
                                    <p:anim calcmode="lin" valueType="num">
                                      <p:cBhvr>
                                        <p:cTn id="14" dur="1000"/>
                                        <p:tgtEl>
                                          <p:spTgt spid="4"/>
                                        </p:tgtEl>
                                        <p:attrNameLst>
                                          <p:attrName>ppt_x</p:attrName>
                                        </p:attrNameLst>
                                      </p:cBhvr>
                                      <p:tavLst>
                                        <p:tav tm="0">
                                          <p:val>
                                            <p:strVal val="ppt_x"/>
                                          </p:val>
                                        </p:tav>
                                        <p:tav tm="100000">
                                          <p:val>
                                            <p:strVal val="ppt_x"/>
                                          </p:val>
                                        </p:tav>
                                      </p:tavLst>
                                    </p:anim>
                                    <p:anim calcmode="lin" valueType="num">
                                      <p:cBhvr>
                                        <p:cTn id="15" dur="1000"/>
                                        <p:tgtEl>
                                          <p:spTgt spid="4"/>
                                        </p:tgtEl>
                                        <p:attrNameLst>
                                          <p:attrName>ppt_y</p:attrName>
                                        </p:attrNameLst>
                                      </p:cBhvr>
                                      <p:tavLst>
                                        <p:tav tm="0">
                                          <p:val>
                                            <p:strVal val="ppt_y"/>
                                          </p:val>
                                        </p:tav>
                                        <p:tav tm="100000">
                                          <p:val>
                                            <p:strVal val="ppt_y-.1"/>
                                          </p:val>
                                        </p:tav>
                                      </p:tavLst>
                                    </p:anim>
                                    <p:set>
                                      <p:cBhvr>
                                        <p:cTn id="16"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a:t>Ensure complete review attendance</a:t>
            </a:r>
          </a:p>
        </p:txBody>
      </p:sp>
      <p:sp>
        <p:nvSpPr>
          <p:cNvPr id="4" name="Content Placeholder 3"/>
          <p:cNvSpPr>
            <a:spLocks noGrp="1"/>
          </p:cNvSpPr>
          <p:nvPr>
            <p:ph idx="1"/>
          </p:nvPr>
        </p:nvSpPr>
        <p:spPr/>
        <p:txBody>
          <a:bodyPr>
            <a:normAutofit/>
          </a:bodyPr>
          <a:lstStyle/>
          <a:p>
            <a:pPr algn="just"/>
            <a:r>
              <a:rPr lang="en-US" b="1" smtClean="0"/>
              <a:t>Create </a:t>
            </a:r>
            <a:r>
              <a:rPr lang="en-US" b="1"/>
              <a:t>rules of attendance. </a:t>
            </a:r>
            <a:r>
              <a:rPr lang="en-US"/>
              <a:t>No one wants to be called out as the cause of project delay and a waster of company resources. Rules of attendance can instill this fear. At DuPont, for example, the PAC (Project Approval Committee) rules state that if more than one PAC member doesn’t show, the review is cancelled. A cancellation can significantly delay a project and upset a team. After DuPont put the rule in place, PAC members made sure they attended the sessions. One PAC member participated in a review from a telephone on the side of the road (he was on a bicycling vacation). Another joined a review from a cruise ship. It can work! </a:t>
            </a:r>
          </a:p>
        </p:txBody>
      </p:sp>
    </p:spTree>
    <p:extLst>
      <p:ext uri="{BB962C8B-B14F-4D97-AF65-F5344CB8AC3E}">
        <p14:creationId xmlns:p14="http://schemas.microsoft.com/office/powerpoint/2010/main" val="3828455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750"/>
                                        <p:tgtEl>
                                          <p:spTgt spid="4">
                                            <p:txEl>
                                              <p:pRg st="0" end="0"/>
                                            </p:txEl>
                                          </p:spTgt>
                                        </p:tgtEl>
                                      </p:cBhvr>
                                    </p:animEffect>
                                    <p:anim calcmode="lin" valueType="num">
                                      <p:cBhvr>
                                        <p:cTn id="8" dur="175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75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b">
            <a:normAutofit fontScale="90000"/>
          </a:bodyPr>
          <a:lstStyle/>
          <a:p>
            <a:r>
              <a:rPr lang="en-US"/>
              <a:t/>
            </a:r>
            <a:br>
              <a:rPr lang="en-US"/>
            </a:br>
            <a:r>
              <a:rPr lang="en-US"/>
              <a:t/>
            </a:r>
            <a:br>
              <a:rPr lang="en-US"/>
            </a:br>
            <a:r>
              <a:rPr lang="en-US"/>
              <a:t>Communicate review decisions </a:t>
            </a:r>
            <a:endParaRPr lang="en-US">
              <a:latin typeface="Arcon" pitchFamily="50" charset="0"/>
              <a:cs typeface="B Fantezy" pitchFamily="2" charset="-78"/>
            </a:endParaRPr>
          </a:p>
        </p:txBody>
      </p:sp>
    </p:spTree>
    <p:extLst>
      <p:ext uri="{BB962C8B-B14F-4D97-AF65-F5344CB8AC3E}">
        <p14:creationId xmlns:p14="http://schemas.microsoft.com/office/powerpoint/2010/main" val="2263911268"/>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Communicate review decisions</a:t>
            </a:r>
          </a:p>
        </p:txBody>
      </p:sp>
      <p:sp>
        <p:nvSpPr>
          <p:cNvPr id="4" name="Content Placeholder 3"/>
          <p:cNvSpPr>
            <a:spLocks noGrp="1"/>
          </p:cNvSpPr>
          <p:nvPr>
            <p:ph idx="1"/>
          </p:nvPr>
        </p:nvSpPr>
        <p:spPr/>
        <p:txBody>
          <a:bodyPr>
            <a:normAutofit fontScale="92500" lnSpcReduction="10000"/>
          </a:bodyPr>
          <a:lstStyle/>
          <a:p>
            <a:pPr marL="0" indent="0" algn="just">
              <a:buNone/>
            </a:pPr>
            <a:r>
              <a:rPr lang="en-US" smtClean="0"/>
              <a:t>The </a:t>
            </a:r>
            <a:r>
              <a:rPr lang="en-US"/>
              <a:t>reviewers’ decision during a phase review isn’t really a simple “go, stop, or redirect” decision. That final word is just the output of the decision-making process — the choice the reviewers make after they consider all the options, the information, the debate, and discussion. The decision-making process includes the following</a:t>
            </a:r>
            <a:r>
              <a:rPr lang="en-US" smtClean="0"/>
              <a:t>:</a:t>
            </a:r>
          </a:p>
          <a:p>
            <a:pPr algn="just">
              <a:buFont typeface="Wingdings" pitchFamily="2" charset="2"/>
              <a:buChar char="ü"/>
            </a:pPr>
            <a:r>
              <a:rPr lang="en-US" smtClean="0"/>
              <a:t>The </a:t>
            </a:r>
            <a:r>
              <a:rPr lang="en-US"/>
              <a:t>reviewers’ assumptions, values, and concerns  </a:t>
            </a:r>
            <a:endParaRPr lang="en-US" smtClean="0"/>
          </a:p>
          <a:p>
            <a:pPr algn="just">
              <a:buFont typeface="Wingdings" pitchFamily="2" charset="2"/>
              <a:buChar char="ü"/>
            </a:pPr>
            <a:r>
              <a:rPr lang="en-US" smtClean="0"/>
              <a:t>What </a:t>
            </a:r>
            <a:r>
              <a:rPr lang="en-US"/>
              <a:t>the reviewers know or find out about the project  </a:t>
            </a:r>
            <a:endParaRPr lang="en-US" smtClean="0"/>
          </a:p>
          <a:p>
            <a:pPr algn="just">
              <a:buFont typeface="Wingdings" pitchFamily="2" charset="2"/>
              <a:buChar char="ü"/>
            </a:pPr>
            <a:r>
              <a:rPr lang="en-US" smtClean="0"/>
              <a:t>What </a:t>
            </a:r>
            <a:r>
              <a:rPr lang="en-US"/>
              <a:t>the reviewers understand about the new product portfolio and the resources that are available to the new product pipeline (see Chapter 11)  </a:t>
            </a:r>
            <a:endParaRPr lang="en-US" smtClean="0"/>
          </a:p>
          <a:p>
            <a:pPr algn="just">
              <a:buFont typeface="Wingdings" pitchFamily="2" charset="2"/>
              <a:buChar char="ü"/>
            </a:pPr>
            <a:r>
              <a:rPr lang="en-US" smtClean="0"/>
              <a:t>The </a:t>
            </a:r>
            <a:r>
              <a:rPr lang="en-US"/>
              <a:t>reviewers’ takes on the company’s market strategy, their under- standing of the company’s competenci </a:t>
            </a:r>
          </a:p>
        </p:txBody>
      </p:sp>
    </p:spTree>
    <p:extLst>
      <p:ext uri="{BB962C8B-B14F-4D97-AF65-F5344CB8AC3E}">
        <p14:creationId xmlns:p14="http://schemas.microsoft.com/office/powerpoint/2010/main" val="3706277023"/>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4"/>
                                        </p:tgtEl>
                                      </p:cBhvr>
                                    </p:animEffect>
                                    <p:anim calcmode="lin" valueType="num">
                                      <p:cBhvr>
                                        <p:cTn id="7" dur="1000"/>
                                        <p:tgtEl>
                                          <p:spTgt spid="4"/>
                                        </p:tgtEl>
                                        <p:attrNameLst>
                                          <p:attrName>ppt_x</p:attrName>
                                        </p:attrNameLst>
                                      </p:cBhvr>
                                      <p:tavLst>
                                        <p:tav tm="0">
                                          <p:val>
                                            <p:strVal val="ppt_x"/>
                                          </p:val>
                                        </p:tav>
                                        <p:tav tm="100000">
                                          <p:val>
                                            <p:strVal val="ppt_x"/>
                                          </p:val>
                                        </p:tav>
                                      </p:tavLst>
                                    </p:anim>
                                    <p:anim calcmode="lin" valueType="num">
                                      <p:cBhvr>
                                        <p:cTn id="8" dur="1000"/>
                                        <p:tgtEl>
                                          <p:spTgt spid="4"/>
                                        </p:tgtEl>
                                        <p:attrNameLst>
                                          <p:attrName>ppt_y</p:attrName>
                                        </p:attrNameLst>
                                      </p:cBhvr>
                                      <p:tavLst>
                                        <p:tav tm="0">
                                          <p:val>
                                            <p:strVal val="ppt_y"/>
                                          </p:val>
                                        </p:tav>
                                        <p:tav tm="100000">
                                          <p:val>
                                            <p:strVal val="ppt_y-.1"/>
                                          </p:val>
                                        </p:tav>
                                      </p:tavLst>
                                    </p:anim>
                                    <p:set>
                                      <p:cBhvr>
                                        <p:cTn id="9"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Communicate review decisions</a:t>
            </a:r>
          </a:p>
        </p:txBody>
      </p:sp>
      <p:sp>
        <p:nvSpPr>
          <p:cNvPr id="4" name="Content Placeholder 3"/>
          <p:cNvSpPr>
            <a:spLocks noGrp="1"/>
          </p:cNvSpPr>
          <p:nvPr>
            <p:ph idx="1"/>
          </p:nvPr>
        </p:nvSpPr>
        <p:spPr/>
        <p:txBody>
          <a:bodyPr>
            <a:normAutofit/>
          </a:bodyPr>
          <a:lstStyle/>
          <a:p>
            <a:pPr marL="0" indent="0" algn="just">
              <a:buNone/>
            </a:pPr>
            <a:r>
              <a:rPr lang="en-US" smtClean="0"/>
              <a:t>The </a:t>
            </a:r>
            <a:r>
              <a:rPr lang="en-US"/>
              <a:t>review is a conversation in which the team gets to understand the basis for a decision about a project. Team members also get to inform reviewers about their project and correct misunderstandings. The reviewers should walk away with a better understanding of the project; the team should walk away with a better understanding of exactly what reviewers are expecting and how their project aligns with the company’s NPD strategies. </a:t>
            </a:r>
          </a:p>
        </p:txBody>
      </p:sp>
    </p:spTree>
    <p:extLst>
      <p:ext uri="{BB962C8B-B14F-4D97-AF65-F5344CB8AC3E}">
        <p14:creationId xmlns:p14="http://schemas.microsoft.com/office/powerpoint/2010/main" val="4164315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750"/>
                                        <p:tgtEl>
                                          <p:spTgt spid="4">
                                            <p:txEl>
                                              <p:pRg st="0" end="0"/>
                                            </p:txEl>
                                          </p:spTgt>
                                        </p:tgtEl>
                                      </p:cBhvr>
                                    </p:animEffect>
                                    <p:anim calcmode="lin" valueType="num">
                                      <p:cBhvr>
                                        <p:cTn id="8" dur="175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75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751012" y="3308581"/>
            <a:ext cx="9297987" cy="1468800"/>
          </a:xfrm>
        </p:spPr>
        <p:txBody>
          <a:bodyPr>
            <a:noAutofit/>
          </a:bodyPr>
          <a:lstStyle/>
          <a:p>
            <a:pPr marL="742950" indent="-742950" algn="l">
              <a:buFont typeface="+mj-lt"/>
              <a:buAutoNum type="arabicPeriod" startAt="3"/>
            </a:pPr>
            <a:r>
              <a:rPr lang="en-US" smtClean="0">
                <a:latin typeface="+mn-lt"/>
                <a:cs typeface="B Fantezy" pitchFamily="2" charset="-78"/>
              </a:rPr>
              <a:t>For </a:t>
            </a:r>
            <a:r>
              <a:rPr lang="en-US">
                <a:latin typeface="+mn-lt"/>
                <a:cs typeface="B Fantezy" pitchFamily="2" charset="-78"/>
              </a:rPr>
              <a:t>Reviewers: Knowing When</a:t>
            </a:r>
            <a:br>
              <a:rPr lang="en-US">
                <a:latin typeface="+mn-lt"/>
                <a:cs typeface="B Fantezy" pitchFamily="2" charset="-78"/>
              </a:rPr>
            </a:br>
            <a:r>
              <a:rPr lang="en-US">
                <a:latin typeface="+mn-lt"/>
                <a:cs typeface="B Fantezy" pitchFamily="2" charset="-78"/>
              </a:rPr>
              <a:t>and How to Say No</a:t>
            </a:r>
            <a:endParaRPr lang="en-US" sz="4000">
              <a:latin typeface="+mn-lt"/>
              <a:cs typeface="B Fantezy" pitchFamily="2" charset="-78"/>
            </a:endParaRPr>
          </a:p>
        </p:txBody>
      </p:sp>
    </p:spTree>
    <p:extLst>
      <p:ext uri="{BB962C8B-B14F-4D97-AF65-F5344CB8AC3E}">
        <p14:creationId xmlns:p14="http://schemas.microsoft.com/office/powerpoint/2010/main" val="3839679430"/>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Intro</a:t>
            </a:r>
            <a:endParaRPr lang="en-US"/>
          </a:p>
        </p:txBody>
      </p:sp>
      <p:sp>
        <p:nvSpPr>
          <p:cNvPr id="4" name="Content Placeholder 3"/>
          <p:cNvSpPr>
            <a:spLocks noGrp="1"/>
          </p:cNvSpPr>
          <p:nvPr>
            <p:ph idx="1"/>
          </p:nvPr>
        </p:nvSpPr>
        <p:spPr/>
        <p:txBody>
          <a:bodyPr>
            <a:normAutofit fontScale="92500"/>
          </a:bodyPr>
          <a:lstStyle/>
          <a:p>
            <a:pPr marL="0" indent="914400" algn="just">
              <a:buNone/>
            </a:pPr>
            <a:r>
              <a:rPr lang="en-US" smtClean="0"/>
              <a:t>Businesspeople </a:t>
            </a:r>
            <a:r>
              <a:rPr lang="en-US"/>
              <a:t>are supposed to be hardheaded and unsentimental, but for some reason, members of review committees often have a hard time saying no. Sometimes, we suspect, it’s because they aren’t sure that there are any better projects to replace the cancelled ones. If that’s a problem in your com- pany, read Chapter 5 for advice on how to come up with plenty of great options. Some executives really don’t understand that there’s room for only so many projects in the development pipeline. If your executives think this way, get them to read Chapter 11 on “Managing Your Corporation’s NPD Resources.” Whatever the reasons, make sure that the reviewers in your com- pany have a firm grasp on when they should cancel projects and on how they should do so. The following sections show you the way. </a:t>
            </a:r>
          </a:p>
        </p:txBody>
      </p:sp>
    </p:spTree>
    <p:extLst>
      <p:ext uri="{BB962C8B-B14F-4D97-AF65-F5344CB8AC3E}">
        <p14:creationId xmlns:p14="http://schemas.microsoft.com/office/powerpoint/2010/main" val="2044357067"/>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b">
            <a:normAutofit fontScale="90000"/>
          </a:bodyPr>
          <a:lstStyle/>
          <a:p>
            <a:r>
              <a:rPr lang="en-US"/>
              <a:t/>
            </a:r>
            <a:br>
              <a:rPr lang="en-US"/>
            </a:br>
            <a:r>
              <a:rPr lang="en-US"/>
              <a:t/>
            </a:r>
            <a:br>
              <a:rPr lang="en-US"/>
            </a:br>
            <a:r>
              <a:rPr lang="en-US"/>
              <a:t/>
            </a:r>
            <a:br>
              <a:rPr lang="en-US"/>
            </a:br>
            <a:r>
              <a:rPr lang="en-US"/>
              <a:t>When (and why) to stop projects </a:t>
            </a:r>
            <a:endParaRPr lang="en-US">
              <a:latin typeface="Arcon" pitchFamily="50" charset="0"/>
              <a:cs typeface="B Fantezy" pitchFamily="2" charset="-78"/>
            </a:endParaRPr>
          </a:p>
        </p:txBody>
      </p:sp>
    </p:spTree>
    <p:extLst>
      <p:ext uri="{BB962C8B-B14F-4D97-AF65-F5344CB8AC3E}">
        <p14:creationId xmlns:p14="http://schemas.microsoft.com/office/powerpoint/2010/main" val="2473192971"/>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When (and why) to stop projects</a:t>
            </a:r>
          </a:p>
        </p:txBody>
      </p:sp>
      <p:sp>
        <p:nvSpPr>
          <p:cNvPr id="4" name="Content Placeholder 3"/>
          <p:cNvSpPr>
            <a:spLocks noGrp="1"/>
          </p:cNvSpPr>
          <p:nvPr>
            <p:ph idx="1"/>
          </p:nvPr>
        </p:nvSpPr>
        <p:spPr/>
        <p:txBody>
          <a:bodyPr>
            <a:normAutofit lnSpcReduction="10000"/>
          </a:bodyPr>
          <a:lstStyle/>
          <a:p>
            <a:pPr marL="0" indent="0">
              <a:buNone/>
            </a:pPr>
            <a:r>
              <a:rPr lang="en-US" smtClean="0"/>
              <a:t>Here’s </a:t>
            </a:r>
            <a:r>
              <a:rPr lang="en-US"/>
              <a:t>a list of appropriate times for reviewers to stop new product projects</a:t>
            </a:r>
            <a:r>
              <a:rPr lang="en-US" smtClean="0"/>
              <a:t>:</a:t>
            </a:r>
          </a:p>
          <a:p>
            <a:r>
              <a:rPr lang="en-US" b="1" smtClean="0"/>
              <a:t>At </a:t>
            </a:r>
            <a:r>
              <a:rPr lang="en-US" b="1"/>
              <a:t>the very beginning of the process: </a:t>
            </a:r>
            <a:r>
              <a:rPr lang="en-US"/>
              <a:t>The concepts that you review during the Idea/Concept Screens (see Chapter 6) barely qualify as “pro- jects.” The team needs to present the review committee with many con- cepts to choose from. The ones that don’t make it into the development pipeline should hit the shelves for later or be licensed/sold if they have value that your company isn’t likely to use any time soon.  </a:t>
            </a:r>
            <a:endParaRPr lang="en-US" smtClean="0"/>
          </a:p>
          <a:p>
            <a:r>
              <a:rPr lang="en-US" b="1" smtClean="0"/>
              <a:t>At </a:t>
            </a:r>
            <a:r>
              <a:rPr lang="en-US" b="1"/>
              <a:t>the Feasibility Review (see Chapter 9): </a:t>
            </a:r>
            <a:r>
              <a:rPr lang="en-US"/>
              <a:t>After a project passes through the Concept Review, the development team has many questions to answer, including the following: </a:t>
            </a:r>
          </a:p>
        </p:txBody>
      </p:sp>
    </p:spTree>
    <p:extLst>
      <p:ext uri="{BB962C8B-B14F-4D97-AF65-F5344CB8AC3E}">
        <p14:creationId xmlns:p14="http://schemas.microsoft.com/office/powerpoint/2010/main" val="2922545386"/>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4"/>
                                        </p:tgtEl>
                                      </p:cBhvr>
                                    </p:animEffect>
                                    <p:anim calcmode="lin" valueType="num">
                                      <p:cBhvr>
                                        <p:cTn id="7" dur="1000"/>
                                        <p:tgtEl>
                                          <p:spTgt spid="4"/>
                                        </p:tgtEl>
                                        <p:attrNameLst>
                                          <p:attrName>ppt_x</p:attrName>
                                        </p:attrNameLst>
                                      </p:cBhvr>
                                      <p:tavLst>
                                        <p:tav tm="0">
                                          <p:val>
                                            <p:strVal val="ppt_x"/>
                                          </p:val>
                                        </p:tav>
                                        <p:tav tm="100000">
                                          <p:val>
                                            <p:strVal val="ppt_x"/>
                                          </p:val>
                                        </p:tav>
                                      </p:tavLst>
                                    </p:anim>
                                    <p:anim calcmode="lin" valueType="num">
                                      <p:cBhvr>
                                        <p:cTn id="8" dur="1000"/>
                                        <p:tgtEl>
                                          <p:spTgt spid="4"/>
                                        </p:tgtEl>
                                        <p:attrNameLst>
                                          <p:attrName>ppt_y</p:attrName>
                                        </p:attrNameLst>
                                      </p:cBhvr>
                                      <p:tavLst>
                                        <p:tav tm="0">
                                          <p:val>
                                            <p:strVal val="ppt_y"/>
                                          </p:val>
                                        </p:tav>
                                        <p:tav tm="100000">
                                          <p:val>
                                            <p:strVal val="ppt_y-.1"/>
                                          </p:val>
                                        </p:tav>
                                      </p:tavLst>
                                    </p:anim>
                                    <p:set>
                                      <p:cBhvr>
                                        <p:cTn id="9"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When (and why) to stop projects</a:t>
            </a:r>
          </a:p>
        </p:txBody>
      </p:sp>
      <p:sp>
        <p:nvSpPr>
          <p:cNvPr id="4" name="Content Placeholder 3"/>
          <p:cNvSpPr>
            <a:spLocks noGrp="1"/>
          </p:cNvSpPr>
          <p:nvPr>
            <p:ph idx="1"/>
          </p:nvPr>
        </p:nvSpPr>
        <p:spPr/>
        <p:txBody>
          <a:bodyPr>
            <a:normAutofit fontScale="92500"/>
          </a:bodyPr>
          <a:lstStyle/>
          <a:p>
            <a:pPr lvl="1">
              <a:buFont typeface="Courier New" pitchFamily="49" charset="0"/>
              <a:buChar char="o"/>
            </a:pPr>
            <a:r>
              <a:rPr lang="en-US" smtClean="0"/>
              <a:t>How </a:t>
            </a:r>
            <a:r>
              <a:rPr lang="en-US"/>
              <a:t>long will it take to develop or acquire the needed technology, and how much will it cost? </a:t>
            </a:r>
            <a:endParaRPr lang="en-US" smtClean="0"/>
          </a:p>
          <a:p>
            <a:pPr lvl="1">
              <a:buFont typeface="Courier New" pitchFamily="49" charset="0"/>
              <a:buChar char="o"/>
            </a:pPr>
            <a:r>
              <a:rPr lang="en-US" smtClean="0"/>
              <a:t>Will </a:t>
            </a:r>
            <a:r>
              <a:rPr lang="en-US"/>
              <a:t>the proposed product appeal to a large enough market of customers? </a:t>
            </a:r>
            <a:endParaRPr lang="en-US" smtClean="0"/>
          </a:p>
          <a:p>
            <a:pPr lvl="1">
              <a:buFont typeface="Courier New" pitchFamily="49" charset="0"/>
              <a:buChar char="o"/>
            </a:pPr>
            <a:r>
              <a:rPr lang="en-US" smtClean="0"/>
              <a:t>Will </a:t>
            </a:r>
            <a:r>
              <a:rPr lang="en-US"/>
              <a:t>the margins be high enough for the company to make a good return on its investment? </a:t>
            </a:r>
            <a:endParaRPr lang="en-US" smtClean="0"/>
          </a:p>
          <a:p>
            <a:pPr marL="285750" indent="0">
              <a:buNone/>
            </a:pPr>
            <a:r>
              <a:rPr lang="en-US" smtClean="0"/>
              <a:t>The </a:t>
            </a:r>
            <a:r>
              <a:rPr lang="en-US"/>
              <a:t>Feasibility Review is when reviewers and teams should weed out the projects that can’t answer yes to these questions. The best-run NPD processes look like funnels up to the Feasibility Review. After that point, you won’t mind if your process straightens out and looks more like a tunnel. Be sure, however, that the reviewers aren’t closing their eyes to problems that can occur after the Feasibility Review. </a:t>
            </a:r>
          </a:p>
        </p:txBody>
      </p:sp>
    </p:spTree>
    <p:extLst>
      <p:ext uri="{BB962C8B-B14F-4D97-AF65-F5344CB8AC3E}">
        <p14:creationId xmlns:p14="http://schemas.microsoft.com/office/powerpoint/2010/main" val="233732346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1" nodeType="clickEffect">
                                  <p:stCondLst>
                                    <p:cond delay="0"/>
                                  </p:stCondLst>
                                  <p:childTnLst>
                                    <p:animEffect transition="out" filter="fade">
                                      <p:cBhvr>
                                        <p:cTn id="13" dur="1000"/>
                                        <p:tgtEl>
                                          <p:spTgt spid="4"/>
                                        </p:tgtEl>
                                      </p:cBhvr>
                                    </p:animEffect>
                                    <p:anim calcmode="lin" valueType="num">
                                      <p:cBhvr>
                                        <p:cTn id="14" dur="1000"/>
                                        <p:tgtEl>
                                          <p:spTgt spid="4"/>
                                        </p:tgtEl>
                                        <p:attrNameLst>
                                          <p:attrName>ppt_x</p:attrName>
                                        </p:attrNameLst>
                                      </p:cBhvr>
                                      <p:tavLst>
                                        <p:tav tm="0">
                                          <p:val>
                                            <p:strVal val="ppt_x"/>
                                          </p:val>
                                        </p:tav>
                                        <p:tav tm="100000">
                                          <p:val>
                                            <p:strVal val="ppt_x"/>
                                          </p:val>
                                        </p:tav>
                                      </p:tavLst>
                                    </p:anim>
                                    <p:anim calcmode="lin" valueType="num">
                                      <p:cBhvr>
                                        <p:cTn id="15" dur="1000"/>
                                        <p:tgtEl>
                                          <p:spTgt spid="4"/>
                                        </p:tgtEl>
                                        <p:attrNameLst>
                                          <p:attrName>ppt_y</p:attrName>
                                        </p:attrNameLst>
                                      </p:cBhvr>
                                      <p:tavLst>
                                        <p:tav tm="0">
                                          <p:val>
                                            <p:strVal val="ppt_y"/>
                                          </p:val>
                                        </p:tav>
                                        <p:tav tm="100000">
                                          <p:val>
                                            <p:strVal val="ppt_y-.1"/>
                                          </p:val>
                                        </p:tav>
                                      </p:tavLst>
                                    </p:anim>
                                    <p:set>
                                      <p:cBhvr>
                                        <p:cTn id="16"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When (and why) to stop projects</a:t>
            </a:r>
          </a:p>
        </p:txBody>
      </p:sp>
      <p:sp>
        <p:nvSpPr>
          <p:cNvPr id="4" name="Content Placeholder 3"/>
          <p:cNvSpPr>
            <a:spLocks noGrp="1"/>
          </p:cNvSpPr>
          <p:nvPr>
            <p:ph idx="1"/>
          </p:nvPr>
        </p:nvSpPr>
        <p:spPr/>
        <p:txBody>
          <a:bodyPr>
            <a:normAutofit fontScale="85000" lnSpcReduction="20000"/>
          </a:bodyPr>
          <a:lstStyle/>
          <a:p>
            <a:r>
              <a:rPr lang="en-US" b="1" smtClean="0"/>
              <a:t>During </a:t>
            </a:r>
            <a:r>
              <a:rPr lang="en-US" b="1"/>
              <a:t>the phase/review process: </a:t>
            </a:r>
            <a:r>
              <a:rPr lang="en-US"/>
              <a:t>Reviewers have the opportunity to stop a project at scheduled reviews during the development process. For example, they can stop a project whenever </a:t>
            </a:r>
            <a:endParaRPr lang="en-US" smtClean="0"/>
          </a:p>
          <a:p>
            <a:pPr lvl="1"/>
            <a:r>
              <a:rPr lang="en-US" smtClean="0"/>
              <a:t>The </a:t>
            </a:r>
            <a:r>
              <a:rPr lang="en-US"/>
              <a:t>team and/or the reviewers determine that the project is so far out of bounds that it no longer makes good business sense to pursue it. </a:t>
            </a:r>
          </a:p>
          <a:p>
            <a:pPr lvl="1"/>
            <a:r>
              <a:rPr lang="en-US"/>
              <a:t>You run into resource issues. </a:t>
            </a:r>
          </a:p>
          <a:p>
            <a:pPr lvl="1"/>
            <a:r>
              <a:rPr lang="en-US" smtClean="0"/>
              <a:t>Competitors </a:t>
            </a:r>
            <a:r>
              <a:rPr lang="en-US"/>
              <a:t>have changed the basis of competition by introducing products that make the product your company is developing less attractive. </a:t>
            </a:r>
          </a:p>
          <a:p>
            <a:pPr lvl="1"/>
            <a:r>
              <a:rPr lang="en-US" smtClean="0"/>
              <a:t>Changes </a:t>
            </a:r>
            <a:r>
              <a:rPr lang="en-US"/>
              <a:t>to the company’s new product strategy — usually expressed as a portfolio of products </a:t>
            </a:r>
            <a:endParaRPr lang="en-US" smtClean="0"/>
          </a:p>
          <a:p>
            <a:r>
              <a:rPr lang="en-US" b="1" smtClean="0"/>
              <a:t>Before </a:t>
            </a:r>
            <a:r>
              <a:rPr lang="en-US" b="1"/>
              <a:t>or just after launch: </a:t>
            </a:r>
            <a:r>
              <a:rPr lang="en-US"/>
              <a:t>No, not lunch. Launch. This should be a last resort. However, if the development team or the reviewers have reason to believe that their expectations for the product were way off, or if it looks like putting the product into market will harm the company’s brand or existing products, they should bite the bullet here instead of creating a bigger mess to clean up later. </a:t>
            </a:r>
          </a:p>
        </p:txBody>
      </p:sp>
    </p:spTree>
    <p:extLst>
      <p:ext uri="{BB962C8B-B14F-4D97-AF65-F5344CB8AC3E}">
        <p14:creationId xmlns:p14="http://schemas.microsoft.com/office/powerpoint/2010/main" val="304971889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b">
            <a:normAutofit fontScale="90000"/>
          </a:bodyPr>
          <a:lstStyle/>
          <a:p>
            <a:r>
              <a:rPr lang="en-US"/>
              <a:t/>
            </a:r>
            <a:br>
              <a:rPr lang="en-US"/>
            </a:br>
            <a:r>
              <a:rPr lang="en-US"/>
              <a:t/>
            </a:r>
            <a:br>
              <a:rPr lang="en-US"/>
            </a:br>
            <a:r>
              <a:rPr lang="en-US"/>
              <a:t/>
            </a:r>
            <a:br>
              <a:rPr lang="en-US"/>
            </a:br>
            <a:r>
              <a:rPr lang="en-US"/>
              <a:t/>
            </a:r>
            <a:br>
              <a:rPr lang="en-US"/>
            </a:br>
            <a:r>
              <a:rPr lang="en-US"/>
              <a:t>How to stop a project </a:t>
            </a:r>
            <a:endParaRPr lang="en-US">
              <a:latin typeface="Arcon" pitchFamily="50" charset="0"/>
              <a:cs typeface="B Fantezy" pitchFamily="2" charset="-78"/>
            </a:endParaRPr>
          </a:p>
        </p:txBody>
      </p:sp>
    </p:spTree>
    <p:extLst>
      <p:ext uri="{BB962C8B-B14F-4D97-AF65-F5344CB8AC3E}">
        <p14:creationId xmlns:p14="http://schemas.microsoft.com/office/powerpoint/2010/main" val="337083413"/>
      </p:ext>
    </p:extLst>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How to stop a project </a:t>
            </a:r>
          </a:p>
        </p:txBody>
      </p:sp>
      <p:sp>
        <p:nvSpPr>
          <p:cNvPr id="4" name="Content Placeholder 3"/>
          <p:cNvSpPr>
            <a:spLocks noGrp="1"/>
          </p:cNvSpPr>
          <p:nvPr>
            <p:ph idx="1"/>
          </p:nvPr>
        </p:nvSpPr>
        <p:spPr/>
        <p:txBody>
          <a:bodyPr>
            <a:normAutofit fontScale="92500"/>
          </a:bodyPr>
          <a:lstStyle/>
          <a:p>
            <a:r>
              <a:rPr lang="en-US" smtClean="0"/>
              <a:t>Stopping </a:t>
            </a:r>
            <a:r>
              <a:rPr lang="en-US"/>
              <a:t>a project is really as simple as saying to the team, “We’ve decided to stop your project.” The advice in this section centers on how to stop a pro- ject </a:t>
            </a:r>
            <a:r>
              <a:rPr lang="en-US" i="1"/>
              <a:t>well </a:t>
            </a:r>
            <a:r>
              <a:rPr lang="en-US"/>
              <a:t>– how to take care of team members, how to get value from can- celled </a:t>
            </a:r>
            <a:r>
              <a:rPr lang="en-US" smtClean="0"/>
              <a:t>p</a:t>
            </a:r>
            <a:r>
              <a:rPr lang="en-US"/>
              <a:t>rojects, and so on.</a:t>
            </a:r>
            <a:endParaRPr lang="en-US" smtClean="0"/>
          </a:p>
          <a:p>
            <a:r>
              <a:rPr lang="en-US" smtClean="0"/>
              <a:t>First</a:t>
            </a:r>
            <a:r>
              <a:rPr lang="en-US"/>
              <a:t>, management should take great care of the team. Next, management can turn its attention to the rejected project. You should try to extract all </a:t>
            </a:r>
            <a:r>
              <a:rPr lang="en-US" smtClean="0"/>
              <a:t>the</a:t>
            </a:r>
            <a:endParaRPr lang="en-US"/>
          </a:p>
          <a:p>
            <a:r>
              <a:rPr lang="en-US"/>
              <a:t>value that you can from a stopped project. This benefits a company in sev- eral ways, including helping the development team recognize that the com- pany values its work. The following list presents some possible sources of value from stopped projects: </a:t>
            </a:r>
          </a:p>
        </p:txBody>
      </p:sp>
    </p:spTree>
    <p:extLst>
      <p:ext uri="{BB962C8B-B14F-4D97-AF65-F5344CB8AC3E}">
        <p14:creationId xmlns:p14="http://schemas.microsoft.com/office/powerpoint/2010/main" val="2918858960"/>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750"/>
                                        <p:tgtEl>
                                          <p:spTgt spid="4"/>
                                        </p:tgtEl>
                                      </p:cBhvr>
                                    </p:animEffect>
                                    <p:anim calcmode="lin" valueType="num">
                                      <p:cBhvr>
                                        <p:cTn id="7" dur="1750"/>
                                        <p:tgtEl>
                                          <p:spTgt spid="4"/>
                                        </p:tgtEl>
                                        <p:attrNameLst>
                                          <p:attrName>ppt_x</p:attrName>
                                        </p:attrNameLst>
                                      </p:cBhvr>
                                      <p:tavLst>
                                        <p:tav tm="0">
                                          <p:val>
                                            <p:strVal val="ppt_x"/>
                                          </p:val>
                                        </p:tav>
                                        <p:tav tm="100000">
                                          <p:val>
                                            <p:strVal val="ppt_x"/>
                                          </p:val>
                                        </p:tav>
                                      </p:tavLst>
                                    </p:anim>
                                    <p:anim calcmode="lin" valueType="num">
                                      <p:cBhvr>
                                        <p:cTn id="8" dur="1750"/>
                                        <p:tgtEl>
                                          <p:spTgt spid="4"/>
                                        </p:tgtEl>
                                        <p:attrNameLst>
                                          <p:attrName>ppt_y</p:attrName>
                                        </p:attrNameLst>
                                      </p:cBhvr>
                                      <p:tavLst>
                                        <p:tav tm="0">
                                          <p:val>
                                            <p:strVal val="ppt_y"/>
                                          </p:val>
                                        </p:tav>
                                        <p:tav tm="100000">
                                          <p:val>
                                            <p:strVal val="ppt_y-.1"/>
                                          </p:val>
                                        </p:tav>
                                      </p:tavLst>
                                    </p:anim>
                                    <p:set>
                                      <p:cBhvr>
                                        <p:cTn id="9" dur="1" fill="hold">
                                          <p:stCondLst>
                                            <p:cond delay="174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How to stop a project </a:t>
            </a:r>
          </a:p>
        </p:txBody>
      </p:sp>
      <p:sp>
        <p:nvSpPr>
          <p:cNvPr id="4" name="Content Placeholder 3"/>
          <p:cNvSpPr>
            <a:spLocks noGrp="1"/>
          </p:cNvSpPr>
          <p:nvPr>
            <p:ph idx="1"/>
          </p:nvPr>
        </p:nvSpPr>
        <p:spPr/>
        <p:txBody>
          <a:bodyPr>
            <a:normAutofit/>
          </a:bodyPr>
          <a:lstStyle/>
          <a:p>
            <a:pPr lvl="1"/>
            <a:r>
              <a:rPr lang="en-US" smtClean="0"/>
              <a:t>You </a:t>
            </a:r>
            <a:r>
              <a:rPr lang="en-US"/>
              <a:t>may be able to sell or license any intellectual property (IP) you’ve developed (see Chapter 15 for more on IP).  </a:t>
            </a:r>
            <a:endParaRPr lang="en-US" smtClean="0"/>
          </a:p>
          <a:p>
            <a:pPr lvl="1"/>
            <a:r>
              <a:rPr lang="en-US" smtClean="0"/>
              <a:t>You </a:t>
            </a:r>
            <a:r>
              <a:rPr lang="en-US"/>
              <a:t>can shelve the project if it seems like it may be worth developing in the future.  </a:t>
            </a:r>
            <a:endParaRPr lang="en-US" smtClean="0"/>
          </a:p>
          <a:p>
            <a:pPr lvl="1"/>
            <a:r>
              <a:rPr lang="en-US" smtClean="0"/>
              <a:t>You </a:t>
            </a:r>
            <a:r>
              <a:rPr lang="en-US"/>
              <a:t>can make the customer visits and other market research the team carried out (see Chapter 4) available to other projects.  </a:t>
            </a:r>
            <a:endParaRPr lang="en-US" smtClean="0"/>
          </a:p>
          <a:p>
            <a:pPr lvl="1"/>
            <a:r>
              <a:rPr lang="en-US" smtClean="0"/>
              <a:t>You </a:t>
            </a:r>
            <a:r>
              <a:rPr lang="en-US"/>
              <a:t>can divide the project’s resources or what the project has learned among other new product projects. </a:t>
            </a:r>
            <a:r>
              <a:rPr lang="en-US" smtClean="0"/>
              <a:t>This </a:t>
            </a:r>
            <a:r>
              <a:rPr lang="en-US"/>
              <a:t>can be especially useful if a team member’s expertise is needed on other projects. </a:t>
            </a:r>
          </a:p>
        </p:txBody>
      </p:sp>
    </p:spTree>
    <p:extLst>
      <p:ext uri="{BB962C8B-B14F-4D97-AF65-F5344CB8AC3E}">
        <p14:creationId xmlns:p14="http://schemas.microsoft.com/office/powerpoint/2010/main" val="2019781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750"/>
                                        <p:tgtEl>
                                          <p:spTgt spid="4"/>
                                        </p:tgtEl>
                                      </p:cBhvr>
                                    </p:animEffect>
                                    <p:anim calcmode="lin" valueType="num">
                                      <p:cBhvr>
                                        <p:cTn id="8" dur="1750" fill="hold"/>
                                        <p:tgtEl>
                                          <p:spTgt spid="4"/>
                                        </p:tgtEl>
                                        <p:attrNameLst>
                                          <p:attrName>ppt_x</p:attrName>
                                        </p:attrNameLst>
                                      </p:cBhvr>
                                      <p:tavLst>
                                        <p:tav tm="0">
                                          <p:val>
                                            <p:strVal val="#ppt_x"/>
                                          </p:val>
                                        </p:tav>
                                        <p:tav tm="100000">
                                          <p:val>
                                            <p:strVal val="#ppt_x"/>
                                          </p:val>
                                        </p:tav>
                                      </p:tavLst>
                                    </p:anim>
                                    <p:anim calcmode="lin" valueType="num">
                                      <p:cBhvr>
                                        <p:cTn id="9" dur="17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3308581"/>
            <a:ext cx="10056813" cy="1468800"/>
          </a:xfrm>
        </p:spPr>
        <p:txBody>
          <a:bodyPr>
            <a:noAutofit/>
          </a:bodyPr>
          <a:lstStyle/>
          <a:p>
            <a:pPr marL="742950" indent="-742950" algn="l">
              <a:buFont typeface="+mj-lt"/>
              <a:buAutoNum type="arabicPeriod" startAt="4"/>
            </a:pPr>
            <a:r>
              <a:rPr lang="en-US" smtClean="0"/>
              <a:t>Making </a:t>
            </a:r>
            <a:r>
              <a:rPr lang="en-US"/>
              <a:t>Review Meetings Work</a:t>
            </a:r>
            <a:endParaRPr lang="en-US" sz="4000">
              <a:latin typeface="Arcon" pitchFamily="50" charset="0"/>
              <a:cs typeface="B Fantezy" pitchFamily="2" charset="-78"/>
            </a:endParaRPr>
          </a:p>
        </p:txBody>
      </p:sp>
    </p:spTree>
    <p:extLst>
      <p:ext uri="{BB962C8B-B14F-4D97-AF65-F5344CB8AC3E}">
        <p14:creationId xmlns:p14="http://schemas.microsoft.com/office/powerpoint/2010/main" val="1957592975"/>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Intro</a:t>
            </a:r>
            <a:endParaRPr lang="en-US"/>
          </a:p>
        </p:txBody>
      </p:sp>
      <p:sp>
        <p:nvSpPr>
          <p:cNvPr id="4" name="Content Placeholder 3"/>
          <p:cNvSpPr>
            <a:spLocks noGrp="1"/>
          </p:cNvSpPr>
          <p:nvPr>
            <p:ph idx="1"/>
          </p:nvPr>
        </p:nvSpPr>
        <p:spPr/>
        <p:txBody>
          <a:bodyPr/>
          <a:lstStyle/>
          <a:p>
            <a:pPr algn="just"/>
            <a:r>
              <a:rPr lang="en-US" smtClean="0"/>
              <a:t>Good </a:t>
            </a:r>
            <a:r>
              <a:rPr lang="en-US"/>
              <a:t>new product phase reviews should be set up like any good business meeting. </a:t>
            </a:r>
            <a:endParaRPr lang="en-US" smtClean="0"/>
          </a:p>
          <a:p>
            <a:pPr algn="just"/>
            <a:r>
              <a:rPr lang="en-US" smtClean="0"/>
              <a:t>They </a:t>
            </a:r>
            <a:r>
              <a:rPr lang="en-US"/>
              <a:t>work best when the right people are in attendance, when every- one comes prepared, when the participants follow a clear agenda, and when all parties come away with a clear decision and goal to reach before the next review. </a:t>
            </a:r>
            <a:endParaRPr lang="en-US" smtClean="0"/>
          </a:p>
          <a:p>
            <a:pPr algn="just"/>
            <a:r>
              <a:rPr lang="en-US" smtClean="0"/>
              <a:t>We </a:t>
            </a:r>
            <a:r>
              <a:rPr lang="en-US"/>
              <a:t>take you through these requirements in the sections that follow. </a:t>
            </a:r>
          </a:p>
        </p:txBody>
      </p:sp>
    </p:spTree>
    <p:extLst>
      <p:ext uri="{BB962C8B-B14F-4D97-AF65-F5344CB8AC3E}">
        <p14:creationId xmlns:p14="http://schemas.microsoft.com/office/powerpoint/2010/main" val="3960970713"/>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91440" tIns="45720" rIns="91440" bIns="45720" rtlCol="0" anchor="b">
            <a:normAutofit fontScale="90000"/>
            <a:scene3d>
              <a:camera prst="orthographicFront"/>
              <a:lightRig rig="threePt" dir="t">
                <a:rot lat="0" lon="0" rev="600000"/>
              </a:lightRig>
            </a:scene3d>
            <a:sp3d>
              <a:bevelT w="63500" h="44450"/>
            </a:sp3d>
          </a:bodyPr>
          <a:lstStyle/>
          <a:p>
            <a:r>
              <a:rPr lang="en-US"/>
              <a:t/>
            </a:r>
            <a:br>
              <a:rPr lang="en-US"/>
            </a:br>
            <a:r>
              <a:rPr lang="en-US"/>
              <a:t/>
            </a:r>
            <a:br>
              <a:rPr lang="en-US"/>
            </a:br>
            <a:r>
              <a:rPr lang="en-US"/>
              <a:t/>
            </a:r>
            <a:br>
              <a:rPr lang="en-US"/>
            </a:br>
            <a:r>
              <a:rPr lang="en-US"/>
              <a:t/>
            </a:r>
            <a:br>
              <a:rPr lang="en-US"/>
            </a:br>
            <a:r>
              <a:rPr lang="en-US"/>
              <a:t>Inviting the right people to the review </a:t>
            </a:r>
          </a:p>
        </p:txBody>
      </p:sp>
    </p:spTree>
    <p:extLst>
      <p:ext uri="{BB962C8B-B14F-4D97-AF65-F5344CB8AC3E}">
        <p14:creationId xmlns:p14="http://schemas.microsoft.com/office/powerpoint/2010/main" val="2144255918"/>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a:t>Inviting the right people to the review </a:t>
            </a:r>
          </a:p>
        </p:txBody>
      </p:sp>
      <p:sp>
        <p:nvSpPr>
          <p:cNvPr id="4" name="Content Placeholder 3"/>
          <p:cNvSpPr>
            <a:spLocks noGrp="1"/>
          </p:cNvSpPr>
          <p:nvPr>
            <p:ph idx="1"/>
          </p:nvPr>
        </p:nvSpPr>
        <p:spPr/>
        <p:txBody>
          <a:bodyPr/>
          <a:lstStyle/>
          <a:p>
            <a:pPr algn="just"/>
            <a:r>
              <a:rPr lang="en-US" smtClean="0"/>
              <a:t>The </a:t>
            </a:r>
            <a:r>
              <a:rPr lang="en-US"/>
              <a:t>new product team leader(s) should attend every review, as should most or all of the members of the new product core team (see Chapter 10 for more on the team leader and the core and extended teams). </a:t>
            </a:r>
            <a:endParaRPr lang="en-US" smtClean="0"/>
          </a:p>
          <a:p>
            <a:pPr algn="just"/>
            <a:r>
              <a:rPr lang="en-US" smtClean="0"/>
              <a:t>The </a:t>
            </a:r>
            <a:r>
              <a:rPr lang="en-US"/>
              <a:t>team leader should invite any members of the extended development team whose specific knowledge the team needs in order to answer questions from the reviewers.</a:t>
            </a:r>
          </a:p>
        </p:txBody>
      </p:sp>
    </p:spTree>
    <p:extLst>
      <p:ext uri="{BB962C8B-B14F-4D97-AF65-F5344CB8AC3E}">
        <p14:creationId xmlns:p14="http://schemas.microsoft.com/office/powerpoint/2010/main" val="33812008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4"/>
                                        </p:tgtEl>
                                      </p:cBhvr>
                                    </p:animEffect>
                                    <p:anim calcmode="lin" valueType="num">
                                      <p:cBhvr>
                                        <p:cTn id="7" dur="1000"/>
                                        <p:tgtEl>
                                          <p:spTgt spid="4"/>
                                        </p:tgtEl>
                                        <p:attrNameLst>
                                          <p:attrName>ppt_x</p:attrName>
                                        </p:attrNameLst>
                                      </p:cBhvr>
                                      <p:tavLst>
                                        <p:tav tm="0">
                                          <p:val>
                                            <p:strVal val="ppt_x"/>
                                          </p:val>
                                        </p:tav>
                                        <p:tav tm="100000">
                                          <p:val>
                                            <p:strVal val="ppt_x"/>
                                          </p:val>
                                        </p:tav>
                                      </p:tavLst>
                                    </p:anim>
                                    <p:anim calcmode="lin" valueType="num">
                                      <p:cBhvr>
                                        <p:cTn id="8" dur="1000"/>
                                        <p:tgtEl>
                                          <p:spTgt spid="4"/>
                                        </p:tgtEl>
                                        <p:attrNameLst>
                                          <p:attrName>ppt_y</p:attrName>
                                        </p:attrNameLst>
                                      </p:cBhvr>
                                      <p:tavLst>
                                        <p:tav tm="0">
                                          <p:val>
                                            <p:strVal val="ppt_y"/>
                                          </p:val>
                                        </p:tav>
                                        <p:tav tm="100000">
                                          <p:val>
                                            <p:strVal val="ppt_y-.1"/>
                                          </p:val>
                                        </p:tav>
                                      </p:tavLst>
                                    </p:anim>
                                    <p:set>
                                      <p:cBhvr>
                                        <p:cTn id="9"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a:t>Inviting the right people to the review </a:t>
            </a:r>
          </a:p>
        </p:txBody>
      </p:sp>
      <p:sp>
        <p:nvSpPr>
          <p:cNvPr id="4" name="Content Placeholder 3"/>
          <p:cNvSpPr>
            <a:spLocks noGrp="1"/>
          </p:cNvSpPr>
          <p:nvPr>
            <p:ph idx="1"/>
          </p:nvPr>
        </p:nvSpPr>
        <p:spPr/>
        <p:txBody>
          <a:bodyPr>
            <a:normAutofit/>
          </a:bodyPr>
          <a:lstStyle/>
          <a:p>
            <a:pPr algn="just"/>
            <a:r>
              <a:rPr lang="en-US"/>
              <a:t>The other people who attend reviews are, of course, the reviewers. </a:t>
            </a:r>
            <a:r>
              <a:rPr lang="en-US" smtClean="0"/>
              <a:t>Reviewers are </a:t>
            </a:r>
            <a:r>
              <a:rPr lang="en-US"/>
              <a:t>business and functional heads, managers, and executives who can </a:t>
            </a:r>
            <a:r>
              <a:rPr lang="en-US" smtClean="0"/>
              <a:t>assess the </a:t>
            </a:r>
            <a:r>
              <a:rPr lang="en-US"/>
              <a:t>merits of the project under review while understanding the larger </a:t>
            </a:r>
            <a:r>
              <a:rPr lang="en-US" smtClean="0"/>
              <a:t>strategic </a:t>
            </a:r>
            <a:r>
              <a:rPr lang="en-US"/>
              <a:t>landscape. </a:t>
            </a:r>
            <a:endParaRPr lang="en-US" smtClean="0"/>
          </a:p>
          <a:p>
            <a:pPr algn="just"/>
            <a:r>
              <a:rPr lang="en-US" smtClean="0"/>
              <a:t>The </a:t>
            </a:r>
            <a:r>
              <a:rPr lang="en-US"/>
              <a:t>reviewers oversee the resources that the team needs to </a:t>
            </a:r>
            <a:r>
              <a:rPr lang="en-US" smtClean="0"/>
              <a:t>keep the </a:t>
            </a:r>
            <a:r>
              <a:rPr lang="en-US"/>
              <a:t>project going. Some companies call these people the Project </a:t>
            </a:r>
            <a:r>
              <a:rPr lang="en-US" smtClean="0"/>
              <a:t>Approval `Committee</a:t>
            </a:r>
            <a:r>
              <a:rPr lang="en-US"/>
              <a:t>, or PAC.</a:t>
            </a:r>
          </a:p>
        </p:txBody>
      </p:sp>
    </p:spTree>
    <p:extLst>
      <p:ext uri="{BB962C8B-B14F-4D97-AF65-F5344CB8AC3E}">
        <p14:creationId xmlns:p14="http://schemas.microsoft.com/office/powerpoint/2010/main" val="14835848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1"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t">
            <a:normAutofit/>
          </a:bodyPr>
          <a:lstStyle/>
          <a:p>
            <a:r>
              <a:rPr lang="en-US" smtClean="0"/>
              <a:t>Following </a:t>
            </a:r>
            <a:r>
              <a:rPr lang="en-US"/>
              <a:t>a clear meeting plan </a:t>
            </a:r>
            <a:endParaRPr lang="en-US">
              <a:latin typeface="Arcon" pitchFamily="50" charset="0"/>
              <a:cs typeface="B Fantezy" pitchFamily="2" charset="-78"/>
            </a:endParaRPr>
          </a:p>
        </p:txBody>
      </p:sp>
    </p:spTree>
    <p:extLst>
      <p:ext uri="{BB962C8B-B14F-4D97-AF65-F5344CB8AC3E}">
        <p14:creationId xmlns:p14="http://schemas.microsoft.com/office/powerpoint/2010/main" val="3516626858"/>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Following a clear meeting plan </a:t>
            </a:r>
          </a:p>
        </p:txBody>
      </p:sp>
      <p:sp>
        <p:nvSpPr>
          <p:cNvPr id="4" name="Content Placeholder 3"/>
          <p:cNvSpPr>
            <a:spLocks noGrp="1"/>
          </p:cNvSpPr>
          <p:nvPr>
            <p:ph idx="1"/>
          </p:nvPr>
        </p:nvSpPr>
        <p:spPr/>
        <p:txBody>
          <a:bodyPr/>
          <a:lstStyle/>
          <a:p>
            <a:pPr algn="just"/>
            <a:r>
              <a:rPr lang="en-US" smtClean="0"/>
              <a:t>A </a:t>
            </a:r>
            <a:r>
              <a:rPr lang="en-US"/>
              <a:t>new product review meeting needs a clear agenda. It also helps if you have a facilitator who can lead the group and write key discussion points on a wall chart. </a:t>
            </a:r>
            <a:endParaRPr lang="en-US" smtClean="0"/>
          </a:p>
          <a:p>
            <a:pPr algn="just"/>
            <a:r>
              <a:rPr lang="en-US" smtClean="0"/>
              <a:t>An </a:t>
            </a:r>
            <a:r>
              <a:rPr lang="en-US"/>
              <a:t>hour is usually enough for presentation, discussion, and decision — but you don’t want to waste any of it. For more complex projects, a review may take up to two hours. </a:t>
            </a:r>
          </a:p>
        </p:txBody>
      </p:sp>
    </p:spTree>
    <p:extLst>
      <p:ext uri="{BB962C8B-B14F-4D97-AF65-F5344CB8AC3E}">
        <p14:creationId xmlns:p14="http://schemas.microsoft.com/office/powerpoint/2010/main" val="2142537049"/>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4"/>
                                        </p:tgtEl>
                                      </p:cBhvr>
                                    </p:animEffect>
                                    <p:anim calcmode="lin" valueType="num">
                                      <p:cBhvr>
                                        <p:cTn id="7" dur="1000"/>
                                        <p:tgtEl>
                                          <p:spTgt spid="4"/>
                                        </p:tgtEl>
                                        <p:attrNameLst>
                                          <p:attrName>ppt_x</p:attrName>
                                        </p:attrNameLst>
                                      </p:cBhvr>
                                      <p:tavLst>
                                        <p:tav tm="0">
                                          <p:val>
                                            <p:strVal val="ppt_x"/>
                                          </p:val>
                                        </p:tav>
                                        <p:tav tm="100000">
                                          <p:val>
                                            <p:strVal val="ppt_x"/>
                                          </p:val>
                                        </p:tav>
                                      </p:tavLst>
                                    </p:anim>
                                    <p:anim calcmode="lin" valueType="num">
                                      <p:cBhvr>
                                        <p:cTn id="8" dur="1000"/>
                                        <p:tgtEl>
                                          <p:spTgt spid="4"/>
                                        </p:tgtEl>
                                        <p:attrNameLst>
                                          <p:attrName>ppt_y</p:attrName>
                                        </p:attrNameLst>
                                      </p:cBhvr>
                                      <p:tavLst>
                                        <p:tav tm="0">
                                          <p:val>
                                            <p:strVal val="ppt_y"/>
                                          </p:val>
                                        </p:tav>
                                        <p:tav tm="100000">
                                          <p:val>
                                            <p:strVal val="ppt_y-.1"/>
                                          </p:val>
                                        </p:tav>
                                      </p:tavLst>
                                    </p:anim>
                                    <p:set>
                                      <p:cBhvr>
                                        <p:cTn id="9"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Following a clear meeting plan </a:t>
            </a:r>
          </a:p>
        </p:txBody>
      </p:sp>
      <p:sp>
        <p:nvSpPr>
          <p:cNvPr id="4" name="Content Placeholder 3"/>
          <p:cNvSpPr>
            <a:spLocks noGrp="1"/>
          </p:cNvSpPr>
          <p:nvPr>
            <p:ph idx="1"/>
          </p:nvPr>
        </p:nvSpPr>
        <p:spPr/>
        <p:txBody>
          <a:bodyPr>
            <a:normAutofit/>
          </a:bodyPr>
          <a:lstStyle/>
          <a:p>
            <a:pPr algn="just"/>
            <a:r>
              <a:rPr lang="en-US"/>
              <a:t>A review usually starts with the team leader or the review committee </a:t>
            </a:r>
            <a:r>
              <a:rPr lang="en-US" smtClean="0"/>
              <a:t>chair calling </a:t>
            </a:r>
            <a:r>
              <a:rPr lang="en-US"/>
              <a:t>the meeting to order. The leader or chair reminds the attendees of </a:t>
            </a:r>
            <a:r>
              <a:rPr lang="en-US" smtClean="0"/>
              <a:t>the purpose </a:t>
            </a:r>
            <a:r>
              <a:rPr lang="en-US"/>
              <a:t>of the meeting. </a:t>
            </a:r>
            <a:endParaRPr lang="en-US" smtClean="0"/>
          </a:p>
          <a:p>
            <a:pPr algn="just"/>
            <a:r>
              <a:rPr lang="en-US" smtClean="0"/>
              <a:t>The </a:t>
            </a:r>
            <a:r>
              <a:rPr lang="en-US"/>
              <a:t>purpose should be a simple variation on </a:t>
            </a:r>
            <a:r>
              <a:rPr lang="en-US" smtClean="0"/>
              <a:t>this theme</a:t>
            </a:r>
            <a:r>
              <a:rPr lang="en-US"/>
              <a:t>: “The purpose of this meeting is to review the status of the X project</a:t>
            </a:r>
            <a:r>
              <a:rPr lang="en-US" smtClean="0"/>
              <a:t>, to </a:t>
            </a:r>
            <a:r>
              <a:rPr lang="en-US"/>
              <a:t>address any questions the reviewers may have, and to come to a </a:t>
            </a:r>
            <a:r>
              <a:rPr lang="en-US" smtClean="0"/>
              <a:t>decision about </a:t>
            </a:r>
            <a:r>
              <a:rPr lang="en-US"/>
              <a:t>the next phase of the project.”</a:t>
            </a:r>
          </a:p>
        </p:txBody>
      </p:sp>
    </p:spTree>
    <p:extLst>
      <p:ext uri="{BB962C8B-B14F-4D97-AF65-F5344CB8AC3E}">
        <p14:creationId xmlns:p14="http://schemas.microsoft.com/office/powerpoint/2010/main" val="4951008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1" nodeType="clickEffect">
                                  <p:stCondLst>
                                    <p:cond delay="0"/>
                                  </p:stCondLst>
                                  <p:childTnLst>
                                    <p:animEffect transition="out" filter="fade">
                                      <p:cBhvr>
                                        <p:cTn id="13" dur="1000"/>
                                        <p:tgtEl>
                                          <p:spTgt spid="4"/>
                                        </p:tgtEl>
                                      </p:cBhvr>
                                    </p:animEffect>
                                    <p:anim calcmode="lin" valueType="num">
                                      <p:cBhvr>
                                        <p:cTn id="14" dur="1000"/>
                                        <p:tgtEl>
                                          <p:spTgt spid="4"/>
                                        </p:tgtEl>
                                        <p:attrNameLst>
                                          <p:attrName>ppt_x</p:attrName>
                                        </p:attrNameLst>
                                      </p:cBhvr>
                                      <p:tavLst>
                                        <p:tav tm="0">
                                          <p:val>
                                            <p:strVal val="ppt_x"/>
                                          </p:val>
                                        </p:tav>
                                        <p:tav tm="100000">
                                          <p:val>
                                            <p:strVal val="ppt_x"/>
                                          </p:val>
                                        </p:tav>
                                      </p:tavLst>
                                    </p:anim>
                                    <p:anim calcmode="lin" valueType="num">
                                      <p:cBhvr>
                                        <p:cTn id="15" dur="1000"/>
                                        <p:tgtEl>
                                          <p:spTgt spid="4"/>
                                        </p:tgtEl>
                                        <p:attrNameLst>
                                          <p:attrName>ppt_y</p:attrName>
                                        </p:attrNameLst>
                                      </p:cBhvr>
                                      <p:tavLst>
                                        <p:tav tm="0">
                                          <p:val>
                                            <p:strVal val="ppt_y"/>
                                          </p:val>
                                        </p:tav>
                                        <p:tav tm="100000">
                                          <p:val>
                                            <p:strVal val="ppt_y-.1"/>
                                          </p:val>
                                        </p:tav>
                                      </p:tavLst>
                                    </p:anim>
                                    <p:set>
                                      <p:cBhvr>
                                        <p:cTn id="16"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Following a clear meeting plan </a:t>
            </a:r>
          </a:p>
        </p:txBody>
      </p:sp>
      <p:sp>
        <p:nvSpPr>
          <p:cNvPr id="4" name="Content Placeholder 3"/>
          <p:cNvSpPr>
            <a:spLocks noGrp="1"/>
          </p:cNvSpPr>
          <p:nvPr>
            <p:ph idx="1"/>
          </p:nvPr>
        </p:nvSpPr>
        <p:spPr/>
        <p:txBody>
          <a:bodyPr>
            <a:normAutofit/>
          </a:bodyPr>
          <a:lstStyle/>
          <a:p>
            <a:pPr algn="just"/>
            <a:r>
              <a:rPr lang="en-US" smtClean="0"/>
              <a:t>The </a:t>
            </a:r>
            <a:r>
              <a:rPr lang="en-US"/>
              <a:t>team then updates the reviewers </a:t>
            </a:r>
            <a:r>
              <a:rPr lang="en-US" smtClean="0"/>
              <a:t>—briefly— </a:t>
            </a:r>
            <a:r>
              <a:rPr lang="en-US"/>
              <a:t>on events that have taken place since the last review and presents highlights of the business case. </a:t>
            </a:r>
            <a:endParaRPr lang="en-US" smtClean="0"/>
          </a:p>
          <a:p>
            <a:pPr algn="just"/>
            <a:r>
              <a:rPr lang="en-US" b="1" i="1" smtClean="0"/>
              <a:t>Note</a:t>
            </a:r>
            <a:r>
              <a:rPr lang="en-US" b="1" i="1"/>
              <a:t>: </a:t>
            </a:r>
            <a:r>
              <a:rPr lang="en-US"/>
              <a:t>Usually, the team leader will do the presentation, with team members attend- ing in order to answer questions. However, if a part of the presentation is dicey and clearly in the lap of one of the functional members, he or she might </a:t>
            </a:r>
            <a:r>
              <a:rPr lang="en-US" smtClean="0"/>
              <a:t>present </a:t>
            </a:r>
            <a:r>
              <a:rPr lang="en-US"/>
              <a:t>that part. </a:t>
            </a:r>
          </a:p>
        </p:txBody>
      </p:sp>
    </p:spTree>
    <p:extLst>
      <p:ext uri="{BB962C8B-B14F-4D97-AF65-F5344CB8AC3E}">
        <p14:creationId xmlns:p14="http://schemas.microsoft.com/office/powerpoint/2010/main" val="36183663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1" nodeType="clickEffect">
                                  <p:stCondLst>
                                    <p:cond delay="0"/>
                                  </p:stCondLst>
                                  <p:childTnLst>
                                    <p:animEffect transition="out" filter="fade">
                                      <p:cBhvr>
                                        <p:cTn id="13" dur="1000"/>
                                        <p:tgtEl>
                                          <p:spTgt spid="4"/>
                                        </p:tgtEl>
                                      </p:cBhvr>
                                    </p:animEffect>
                                    <p:anim calcmode="lin" valueType="num">
                                      <p:cBhvr>
                                        <p:cTn id="14" dur="1000"/>
                                        <p:tgtEl>
                                          <p:spTgt spid="4"/>
                                        </p:tgtEl>
                                        <p:attrNameLst>
                                          <p:attrName>ppt_x</p:attrName>
                                        </p:attrNameLst>
                                      </p:cBhvr>
                                      <p:tavLst>
                                        <p:tav tm="0">
                                          <p:val>
                                            <p:strVal val="ppt_x"/>
                                          </p:val>
                                        </p:tav>
                                        <p:tav tm="100000">
                                          <p:val>
                                            <p:strVal val="ppt_x"/>
                                          </p:val>
                                        </p:tav>
                                      </p:tavLst>
                                    </p:anim>
                                    <p:anim calcmode="lin" valueType="num">
                                      <p:cBhvr>
                                        <p:cTn id="15" dur="1000"/>
                                        <p:tgtEl>
                                          <p:spTgt spid="4"/>
                                        </p:tgtEl>
                                        <p:attrNameLst>
                                          <p:attrName>ppt_y</p:attrName>
                                        </p:attrNameLst>
                                      </p:cBhvr>
                                      <p:tavLst>
                                        <p:tav tm="0">
                                          <p:val>
                                            <p:strVal val="ppt_y"/>
                                          </p:val>
                                        </p:tav>
                                        <p:tav tm="100000">
                                          <p:val>
                                            <p:strVal val="ppt_y-.1"/>
                                          </p:val>
                                        </p:tav>
                                      </p:tavLst>
                                    </p:anim>
                                    <p:set>
                                      <p:cBhvr>
                                        <p:cTn id="16"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Following a clear meeting plan </a:t>
            </a:r>
          </a:p>
        </p:txBody>
      </p:sp>
      <p:sp>
        <p:nvSpPr>
          <p:cNvPr id="4" name="Content Placeholder 3"/>
          <p:cNvSpPr>
            <a:spLocks noGrp="1"/>
          </p:cNvSpPr>
          <p:nvPr>
            <p:ph idx="1"/>
          </p:nvPr>
        </p:nvSpPr>
        <p:spPr/>
        <p:txBody>
          <a:bodyPr>
            <a:normAutofit fontScale="92500" lnSpcReduction="10000"/>
          </a:bodyPr>
          <a:lstStyle/>
          <a:p>
            <a:pPr algn="just"/>
            <a:r>
              <a:rPr lang="en-US" smtClean="0"/>
              <a:t>As </a:t>
            </a:r>
            <a:r>
              <a:rPr lang="en-US"/>
              <a:t>part of its presentation, the team should make its recommendation to the reviewers to continue, hold, or stop the project. </a:t>
            </a:r>
            <a:endParaRPr lang="en-US" smtClean="0"/>
          </a:p>
          <a:p>
            <a:pPr algn="just"/>
            <a:r>
              <a:rPr lang="en-US" smtClean="0"/>
              <a:t>You </a:t>
            </a:r>
            <a:r>
              <a:rPr lang="en-US"/>
              <a:t>should also make the necessary decisions very explicit. When co-author Robin facilitated reviews, she would recommend that the teams have a slide at the beginning of their presentations entitled “Decisions Needed.” </a:t>
            </a:r>
            <a:endParaRPr lang="en-US" smtClean="0"/>
          </a:p>
          <a:p>
            <a:pPr algn="just"/>
            <a:r>
              <a:rPr lang="en-US" smtClean="0"/>
              <a:t>The </a:t>
            </a:r>
            <a:r>
              <a:rPr lang="en-US"/>
              <a:t>slide listed all the decisions needed at that review. The teams would show the same slides at the end of their presentations. Invite reviewers to ask questions at any time, but ask them to hold discussion until set points. </a:t>
            </a:r>
            <a:endParaRPr lang="en-US" smtClean="0"/>
          </a:p>
          <a:p>
            <a:pPr algn="just"/>
            <a:r>
              <a:rPr lang="en-US" smtClean="0"/>
              <a:t>Design </a:t>
            </a:r>
            <a:r>
              <a:rPr lang="en-US"/>
              <a:t>the presentation so that when you present something that probably needs discussion, you have a slide announcing that. </a:t>
            </a:r>
          </a:p>
        </p:txBody>
      </p:sp>
    </p:spTree>
    <p:extLst>
      <p:ext uri="{BB962C8B-B14F-4D97-AF65-F5344CB8AC3E}">
        <p14:creationId xmlns:p14="http://schemas.microsoft.com/office/powerpoint/2010/main" val="11107345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1" nodeType="clickEffect">
                                  <p:stCondLst>
                                    <p:cond delay="0"/>
                                  </p:stCondLst>
                                  <p:childTnLst>
                                    <p:animEffect transition="out" filter="fade">
                                      <p:cBhvr>
                                        <p:cTn id="13" dur="1000"/>
                                        <p:tgtEl>
                                          <p:spTgt spid="4"/>
                                        </p:tgtEl>
                                      </p:cBhvr>
                                    </p:animEffect>
                                    <p:anim calcmode="lin" valueType="num">
                                      <p:cBhvr>
                                        <p:cTn id="14" dur="1000"/>
                                        <p:tgtEl>
                                          <p:spTgt spid="4"/>
                                        </p:tgtEl>
                                        <p:attrNameLst>
                                          <p:attrName>ppt_x</p:attrName>
                                        </p:attrNameLst>
                                      </p:cBhvr>
                                      <p:tavLst>
                                        <p:tav tm="0">
                                          <p:val>
                                            <p:strVal val="ppt_x"/>
                                          </p:val>
                                        </p:tav>
                                        <p:tav tm="100000">
                                          <p:val>
                                            <p:strVal val="ppt_x"/>
                                          </p:val>
                                        </p:tav>
                                      </p:tavLst>
                                    </p:anim>
                                    <p:anim calcmode="lin" valueType="num">
                                      <p:cBhvr>
                                        <p:cTn id="15" dur="1000"/>
                                        <p:tgtEl>
                                          <p:spTgt spid="4"/>
                                        </p:tgtEl>
                                        <p:attrNameLst>
                                          <p:attrName>ppt_y</p:attrName>
                                        </p:attrNameLst>
                                      </p:cBhvr>
                                      <p:tavLst>
                                        <p:tav tm="0">
                                          <p:val>
                                            <p:strVal val="ppt_y"/>
                                          </p:val>
                                        </p:tav>
                                        <p:tav tm="100000">
                                          <p:val>
                                            <p:strVal val="ppt_y-.1"/>
                                          </p:val>
                                        </p:tav>
                                      </p:tavLst>
                                    </p:anim>
                                    <p:set>
                                      <p:cBhvr>
                                        <p:cTn id="16"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t">
            <a:normAutofit/>
          </a:bodyPr>
          <a:lstStyle/>
          <a:p>
            <a:r>
              <a:rPr lang="en-US" smtClean="0"/>
              <a:t>Ending </a:t>
            </a:r>
            <a:r>
              <a:rPr lang="en-US"/>
              <a:t>with a clear decision </a:t>
            </a:r>
            <a:endParaRPr lang="en-US">
              <a:latin typeface="Arcon" pitchFamily="50" charset="0"/>
              <a:cs typeface="B Fantezy" pitchFamily="2" charset="-78"/>
            </a:endParaRPr>
          </a:p>
        </p:txBody>
      </p:sp>
    </p:spTree>
    <p:extLst>
      <p:ext uri="{BB962C8B-B14F-4D97-AF65-F5344CB8AC3E}">
        <p14:creationId xmlns:p14="http://schemas.microsoft.com/office/powerpoint/2010/main" val="1408706780"/>
      </p:ext>
    </p:extLst>
  </p:cSld>
  <p:clrMapOvr>
    <a:masterClrMapping/>
  </p:clrMapOvr>
  <mc:AlternateContent xmlns:mc="http://schemas.openxmlformats.org/markup-compatibility/2006">
    <mc:Choice xmlns:p14="http://schemas.microsoft.com/office/powerpoint/2010/main" Requires="p14">
      <p:transition spd="slow" p14:dur="3250">
        <p:checker/>
      </p:transition>
    </mc:Choice>
    <mc:Fallback>
      <p:transition spd="slow">
        <p:checker/>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Ending with a clear decision </a:t>
            </a:r>
          </a:p>
        </p:txBody>
      </p:sp>
      <p:sp>
        <p:nvSpPr>
          <p:cNvPr id="4" name="Content Placeholder 3"/>
          <p:cNvSpPr>
            <a:spLocks noGrp="1"/>
          </p:cNvSpPr>
          <p:nvPr>
            <p:ph idx="1"/>
          </p:nvPr>
        </p:nvSpPr>
        <p:spPr/>
        <p:txBody>
          <a:bodyPr>
            <a:normAutofit fontScale="92500"/>
          </a:bodyPr>
          <a:lstStyle/>
          <a:p>
            <a:pPr algn="just"/>
            <a:r>
              <a:rPr lang="en-US" smtClean="0"/>
              <a:t>In </a:t>
            </a:r>
            <a:r>
              <a:rPr lang="en-US"/>
              <a:t>some companies, reviewers send the new product team away after they’ve completed their questioning to give themselves a chance to discuss and decide alone. </a:t>
            </a:r>
            <a:endParaRPr lang="en-US" smtClean="0"/>
          </a:p>
          <a:p>
            <a:r>
              <a:rPr lang="en-US" smtClean="0"/>
              <a:t>Other </a:t>
            </a:r>
            <a:r>
              <a:rPr lang="en-US"/>
              <a:t>companies complete the whole process with the teams and reviewers together. Be sure your participants are clear at the beginning of the meeting about how the decision-making process will unfold. </a:t>
            </a:r>
          </a:p>
          <a:p>
            <a:r>
              <a:rPr lang="en-US"/>
              <a:t>Companies also differ in how they make the decision. You can vote, in which case a simple majority wins, or you can work to consensus. It seems best to us that if any reviewer is firmly opposed to the majority decision, the team should do some further work to answer the questions that would allow the reviewers to come to consensus. </a:t>
            </a:r>
          </a:p>
        </p:txBody>
      </p:sp>
    </p:spTree>
    <p:extLst>
      <p:ext uri="{BB962C8B-B14F-4D97-AF65-F5344CB8AC3E}">
        <p14:creationId xmlns:p14="http://schemas.microsoft.com/office/powerpoint/2010/main" val="3531442373"/>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b">
            <a:normAutofit fontScale="90000"/>
          </a:bodyPr>
          <a:lstStyle/>
          <a:p>
            <a:r>
              <a:rPr lang="en-US"/>
              <a:t/>
            </a:r>
            <a:br>
              <a:rPr lang="en-US"/>
            </a:br>
            <a:r>
              <a:rPr lang="en-US"/>
              <a:t/>
            </a:r>
            <a:br>
              <a:rPr lang="en-US"/>
            </a:br>
            <a:r>
              <a:rPr lang="en-US"/>
              <a:t/>
            </a:r>
            <a:br>
              <a:rPr lang="en-US"/>
            </a:br>
            <a:r>
              <a:rPr lang="en-US"/>
              <a:t/>
            </a:r>
            <a:br>
              <a:rPr lang="en-US"/>
            </a:br>
            <a:r>
              <a:rPr lang="en-US"/>
              <a:t/>
            </a:r>
            <a:br>
              <a:rPr lang="en-US"/>
            </a:br>
            <a:r>
              <a:rPr lang="en-US"/>
              <a:t/>
            </a:r>
            <a:br>
              <a:rPr lang="en-US"/>
            </a:br>
            <a:r>
              <a:rPr lang="en-US"/>
              <a:t/>
            </a:r>
            <a:br>
              <a:rPr lang="en-US"/>
            </a:br>
            <a:r>
              <a:rPr lang="en-US"/>
              <a:t/>
            </a:r>
            <a:br>
              <a:rPr lang="en-US"/>
            </a:br>
            <a:r>
              <a:rPr lang="en-US"/>
              <a:t>Keeping review records </a:t>
            </a:r>
            <a:endParaRPr lang="en-US">
              <a:latin typeface="Arcon" pitchFamily="50" charset="0"/>
              <a:cs typeface="B Fantezy" pitchFamily="2" charset="-78"/>
            </a:endParaRPr>
          </a:p>
        </p:txBody>
      </p:sp>
    </p:spTree>
    <p:extLst>
      <p:ext uri="{BB962C8B-B14F-4D97-AF65-F5344CB8AC3E}">
        <p14:creationId xmlns:p14="http://schemas.microsoft.com/office/powerpoint/2010/main" val="985318721"/>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3308581"/>
            <a:ext cx="10820400" cy="1468800"/>
          </a:xfrm>
        </p:spPr>
        <p:txBody>
          <a:bodyPr>
            <a:noAutofit/>
          </a:bodyPr>
          <a:lstStyle/>
          <a:p>
            <a:pPr marL="742950" indent="-742950" algn="l">
              <a:buFont typeface="+mj-lt"/>
              <a:buAutoNum type="arabicPeriod" startAt="5"/>
            </a:pPr>
            <a:r>
              <a:rPr lang="en-US" smtClean="0"/>
              <a:t>The </a:t>
            </a:r>
            <a:r>
              <a:rPr lang="en-US" smtClean="0"/>
              <a:t>Prose </a:t>
            </a:r>
            <a:r>
              <a:rPr lang="en-US"/>
              <a:t>of Finance and Strategy:</a:t>
            </a:r>
            <a:br>
              <a:rPr lang="en-US"/>
            </a:br>
            <a:r>
              <a:rPr lang="en-US"/>
              <a:t>Writing a Project’s Business Case</a:t>
            </a:r>
            <a:endParaRPr lang="en-US" sz="4000">
              <a:latin typeface="Arcon" pitchFamily="50" charset="0"/>
              <a:cs typeface="B Fantezy" pitchFamily="2" charset="-78"/>
            </a:endParaRPr>
          </a:p>
        </p:txBody>
      </p:sp>
    </p:spTree>
    <p:extLst>
      <p:ext uri="{BB962C8B-B14F-4D97-AF65-F5344CB8AC3E}">
        <p14:creationId xmlns:p14="http://schemas.microsoft.com/office/powerpoint/2010/main" val="302350927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smtClean="0"/>
              <a:t>Intro </a:t>
            </a:r>
            <a:endParaRPr lang="en-US"/>
          </a:p>
        </p:txBody>
      </p:sp>
      <p:sp>
        <p:nvSpPr>
          <p:cNvPr id="4" name="Content Placeholder 3"/>
          <p:cNvSpPr>
            <a:spLocks noGrp="1"/>
          </p:cNvSpPr>
          <p:nvPr>
            <p:ph idx="1"/>
          </p:nvPr>
        </p:nvSpPr>
        <p:spPr/>
        <p:txBody>
          <a:bodyPr>
            <a:normAutofit lnSpcReduction="10000"/>
          </a:bodyPr>
          <a:lstStyle/>
          <a:p>
            <a:pPr marL="0" indent="914400" algn="just">
              <a:buNone/>
            </a:pPr>
            <a:r>
              <a:rPr lang="en-US" sz="7200" smtClean="0">
                <a:solidFill>
                  <a:srgbClr val="FFCC00"/>
                </a:solidFill>
                <a:latin typeface="Old English Text MT" pitchFamily="66" charset="0"/>
              </a:rPr>
              <a:t>I</a:t>
            </a:r>
            <a:r>
              <a:rPr lang="en-US" sz="3200" smtClean="0"/>
              <a:t>n </a:t>
            </a:r>
            <a:r>
              <a:rPr lang="en-US" sz="3200"/>
              <a:t>this section, we look at how a new product team moves from an early</a:t>
            </a:r>
            <a:r>
              <a:rPr lang="en-US" sz="3200"/>
              <a:t>, </a:t>
            </a:r>
            <a:r>
              <a:rPr lang="en-US" sz="3200" smtClean="0"/>
              <a:t>preliminary </a:t>
            </a:r>
            <a:r>
              <a:rPr lang="en-US" sz="3200"/>
              <a:t>business case to the full-fledged financial justification it will need as it moves into the Feasibility Review. We also explain how to update </a:t>
            </a:r>
            <a:r>
              <a:rPr lang="en-US" sz="3200"/>
              <a:t>the </a:t>
            </a:r>
            <a:r>
              <a:rPr lang="en-US" sz="3200" smtClean="0"/>
              <a:t>business </a:t>
            </a:r>
            <a:r>
              <a:rPr lang="en-US" sz="3200"/>
              <a:t>case as the team moves through the rest of the product development process </a:t>
            </a:r>
            <a:endParaRPr lang="en-US" sz="3200"/>
          </a:p>
        </p:txBody>
      </p:sp>
    </p:spTree>
    <p:extLst>
      <p:ext uri="{BB962C8B-B14F-4D97-AF65-F5344CB8AC3E}">
        <p14:creationId xmlns:p14="http://schemas.microsoft.com/office/powerpoint/2010/main" val="326735880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b">
            <a:normAutofit fontScale="90000"/>
          </a:bodyPr>
          <a:lstStyle/>
          <a:p>
            <a:r>
              <a:rPr lang="en-US" b="0"/>
              <a:t/>
            </a:r>
            <a:br>
              <a:rPr lang="en-US" b="0"/>
            </a:br>
            <a:r>
              <a:rPr lang="en-US"/>
              <a:t/>
            </a:r>
            <a:br>
              <a:rPr lang="en-US"/>
            </a:br>
            <a:r>
              <a:rPr lang="en-US"/>
              <a:t/>
            </a:r>
            <a:br>
              <a:rPr lang="en-US"/>
            </a:br>
            <a:r>
              <a:rPr lang="en-US"/>
              <a:t>Drafting the preliminary business case </a:t>
            </a:r>
            <a:endParaRPr lang="en-US">
              <a:latin typeface="Arcon" pitchFamily="50" charset="0"/>
              <a:cs typeface="B Fantezy" pitchFamily="2" charset="-78"/>
            </a:endParaRPr>
          </a:p>
        </p:txBody>
      </p:sp>
    </p:spTree>
    <p:extLst>
      <p:ext uri="{BB962C8B-B14F-4D97-AF65-F5344CB8AC3E}">
        <p14:creationId xmlns:p14="http://schemas.microsoft.com/office/powerpoint/2010/main" val="115207144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a:t>Drafting the preliminary business case</a:t>
            </a:r>
          </a:p>
        </p:txBody>
      </p:sp>
      <p:sp>
        <p:nvSpPr>
          <p:cNvPr id="4" name="Content Placeholder 3"/>
          <p:cNvSpPr>
            <a:spLocks noGrp="1"/>
          </p:cNvSpPr>
          <p:nvPr>
            <p:ph idx="1"/>
          </p:nvPr>
        </p:nvSpPr>
        <p:spPr/>
        <p:txBody>
          <a:bodyPr/>
          <a:lstStyle/>
          <a:p>
            <a:r>
              <a:rPr lang="en-US" smtClean="0"/>
              <a:t>The </a:t>
            </a:r>
            <a:r>
              <a:rPr lang="en-US"/>
              <a:t>new product team should draft a preliminary, mini business case (some- times referred to as a </a:t>
            </a:r>
            <a:r>
              <a:rPr lang="en-US" i="1"/>
              <a:t>trigger document</a:t>
            </a:r>
            <a:r>
              <a:rPr lang="en-US"/>
              <a:t>) as part of defining the product concept</a:t>
            </a:r>
            <a:r>
              <a:rPr lang="en-US"/>
              <a:t>. </a:t>
            </a:r>
            <a:endParaRPr lang="en-US"/>
          </a:p>
          <a:p>
            <a:r>
              <a:rPr lang="en-US"/>
              <a:t>The preliminary business case outlines the requirements for the project and includes estimates of likely return. At this early stage, the team should use ranges — “The market for the product is between 100K and 300K,” for exam- ple. Ranges can accurately represent what the team can know at this point in the project.</a:t>
            </a:r>
            <a:endParaRPr lang="en-US" smtClean="0"/>
          </a:p>
        </p:txBody>
      </p:sp>
    </p:spTree>
    <p:extLst>
      <p:ext uri="{BB962C8B-B14F-4D97-AF65-F5344CB8AC3E}">
        <p14:creationId xmlns:p14="http://schemas.microsoft.com/office/powerpoint/2010/main" val="139388362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a:t>Drafting the preliminary business case</a:t>
            </a:r>
          </a:p>
        </p:txBody>
      </p:sp>
      <p:sp>
        <p:nvSpPr>
          <p:cNvPr id="4" name="Content Placeholder 3"/>
          <p:cNvSpPr>
            <a:spLocks noGrp="1"/>
          </p:cNvSpPr>
          <p:nvPr>
            <p:ph idx="1"/>
          </p:nvPr>
        </p:nvSpPr>
        <p:spPr/>
        <p:txBody>
          <a:bodyPr>
            <a:normAutofit/>
          </a:bodyPr>
          <a:lstStyle/>
          <a:p>
            <a:r>
              <a:rPr lang="en-US" smtClean="0"/>
              <a:t>The </a:t>
            </a:r>
            <a:r>
              <a:rPr lang="en-US"/>
              <a:t>best way to create a preliminary business case is to start with a docu- ment that asks for high-level estimates of what you’ll include in the full business case. Following are suggestions of what you might include in the preliminary business </a:t>
            </a:r>
            <a:r>
              <a:rPr lang="en-US"/>
              <a:t>case</a:t>
            </a:r>
            <a:r>
              <a:rPr lang="en-US" smtClean="0"/>
              <a:t>:</a:t>
            </a:r>
          </a:p>
          <a:p>
            <a:pPr lvl="1"/>
            <a:r>
              <a:rPr lang="en-US" b="1">
                <a:effectLst/>
              </a:rPr>
              <a:t>Project overview: </a:t>
            </a:r>
            <a:r>
              <a:rPr lang="en-US">
                <a:effectLst/>
              </a:rPr>
              <a:t>Include a one-sentence project “mission” or value proposition, a brief description of the proposed project, and a brief description of the product that includes key customer requirements that the team has identified to date. </a:t>
            </a:r>
          </a:p>
          <a:p>
            <a:pPr lvl="1"/>
            <a:r>
              <a:rPr lang="en-US" b="1">
                <a:effectLst/>
              </a:rPr>
              <a:t>Estimate of resources needed: </a:t>
            </a:r>
            <a:r>
              <a:rPr lang="en-US">
                <a:effectLst/>
              </a:rPr>
              <a:t>Include the likely skills and material sup-port the team will need, and for how long. This is also the place to out- line possible supply-chain or partnership plans</a:t>
            </a:r>
            <a:r>
              <a:rPr lang="en-US">
                <a:effectLst/>
              </a:rPr>
              <a:t>. </a:t>
            </a:r>
            <a:endParaRPr lang="en-US">
              <a:effectLst/>
            </a:endParaRPr>
          </a:p>
        </p:txBody>
      </p:sp>
    </p:spTree>
    <p:extLst>
      <p:ext uri="{BB962C8B-B14F-4D97-AF65-F5344CB8AC3E}">
        <p14:creationId xmlns:p14="http://schemas.microsoft.com/office/powerpoint/2010/main" val="70604906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a:t>Drafting the preliminary business case</a:t>
            </a:r>
          </a:p>
        </p:txBody>
      </p:sp>
      <p:sp>
        <p:nvSpPr>
          <p:cNvPr id="4" name="Content Placeholder 3"/>
          <p:cNvSpPr>
            <a:spLocks noGrp="1"/>
          </p:cNvSpPr>
          <p:nvPr>
            <p:ph idx="1"/>
          </p:nvPr>
        </p:nvSpPr>
        <p:spPr/>
        <p:txBody>
          <a:bodyPr>
            <a:normAutofit fontScale="92500" lnSpcReduction="10000"/>
          </a:bodyPr>
          <a:lstStyle/>
          <a:p>
            <a:pPr lvl="1"/>
            <a:r>
              <a:rPr lang="en-US" b="1" smtClean="0">
                <a:effectLst/>
              </a:rPr>
              <a:t>Strategic </a:t>
            </a:r>
            <a:r>
              <a:rPr lang="en-US" b="1">
                <a:effectLst/>
              </a:rPr>
              <a:t>alignment: </a:t>
            </a:r>
            <a:r>
              <a:rPr lang="en-US">
                <a:effectLst/>
              </a:rPr>
              <a:t>Include a statement of the project’s strategic importance and its alignment with the organization’s strategy. </a:t>
            </a:r>
          </a:p>
          <a:p>
            <a:pPr lvl="1"/>
            <a:r>
              <a:rPr lang="en-US" b="1">
                <a:effectLst/>
              </a:rPr>
              <a:t>Project timing: </a:t>
            </a:r>
            <a:r>
              <a:rPr lang="en-US">
                <a:effectLst/>
              </a:rPr>
              <a:t>Include the proposed launch date and a description of any known factors that might impact timing. </a:t>
            </a:r>
          </a:p>
          <a:p>
            <a:pPr lvl="1"/>
            <a:r>
              <a:rPr lang="en-US" b="1">
                <a:effectLst/>
              </a:rPr>
              <a:t>Market overview: </a:t>
            </a:r>
            <a:r>
              <a:rPr lang="en-US">
                <a:effectLst/>
              </a:rPr>
              <a:t>Include key segments and competitor information to the extent known. </a:t>
            </a:r>
          </a:p>
          <a:p>
            <a:pPr lvl="1"/>
            <a:r>
              <a:rPr lang="en-US" b="1">
                <a:effectLst/>
              </a:rPr>
              <a:t>A brief description of technology to be included, plus any foreseen technology hurdles: </a:t>
            </a:r>
            <a:r>
              <a:rPr lang="en-US">
                <a:effectLst/>
              </a:rPr>
              <a:t>Include important manufacturing and operations information here as well. </a:t>
            </a:r>
          </a:p>
          <a:p>
            <a:pPr lvl="1"/>
            <a:r>
              <a:rPr lang="en-US" b="1">
                <a:effectLst/>
              </a:rPr>
              <a:t>Overview of legal, regulatory, and other issues: </a:t>
            </a:r>
            <a:r>
              <a:rPr lang="en-US">
                <a:effectLst/>
              </a:rPr>
              <a:t>Include plans for addressing these to the extent known. </a:t>
            </a:r>
          </a:p>
          <a:p>
            <a:pPr lvl="1"/>
            <a:r>
              <a:rPr lang="en-US" b="1">
                <a:effectLst/>
              </a:rPr>
              <a:t>Key parameters that will affect the financial value of the project: </a:t>
            </a:r>
            <a:r>
              <a:rPr lang="en-US">
                <a:effectLst/>
              </a:rPr>
              <a:t>Include range estimates of sales units and volume, cost targets, margins, and market share.</a:t>
            </a:r>
            <a:endParaRPr lang="en-US" smtClean="0"/>
          </a:p>
        </p:txBody>
      </p:sp>
    </p:spTree>
    <p:extLst>
      <p:ext uri="{BB962C8B-B14F-4D97-AF65-F5344CB8AC3E}">
        <p14:creationId xmlns:p14="http://schemas.microsoft.com/office/powerpoint/2010/main" val="330227546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a:t>Drafting the preliminary business case</a:t>
            </a:r>
          </a:p>
        </p:txBody>
      </p:sp>
      <p:sp>
        <p:nvSpPr>
          <p:cNvPr id="4" name="Content Placeholder 3"/>
          <p:cNvSpPr>
            <a:spLocks noGrp="1"/>
          </p:cNvSpPr>
          <p:nvPr>
            <p:ph idx="1"/>
          </p:nvPr>
        </p:nvSpPr>
        <p:spPr/>
        <p:txBody>
          <a:bodyPr>
            <a:normAutofit/>
          </a:bodyPr>
          <a:lstStyle/>
          <a:p>
            <a:r>
              <a:rPr lang="en-US" smtClean="0"/>
              <a:t>Be </a:t>
            </a:r>
            <a:r>
              <a:rPr lang="en-US"/>
              <a:t>sure to include the names, team roles, and contact information of key team members, too.</a:t>
            </a:r>
            <a:endParaRPr lang="en-US" smtClean="0"/>
          </a:p>
        </p:txBody>
      </p:sp>
    </p:spTree>
    <p:extLst>
      <p:ext uri="{BB962C8B-B14F-4D97-AF65-F5344CB8AC3E}">
        <p14:creationId xmlns:p14="http://schemas.microsoft.com/office/powerpoint/2010/main" val="41631554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b">
            <a:normAutofit fontScale="90000"/>
          </a:bodyPr>
          <a:lstStyle/>
          <a:p>
            <a:r>
              <a:rPr lang="en-US" b="0"/>
              <a:t/>
            </a:r>
            <a:br>
              <a:rPr lang="en-US" b="0"/>
            </a:br>
            <a:r>
              <a:rPr lang="en-US"/>
              <a:t/>
            </a:r>
            <a:br>
              <a:rPr lang="en-US"/>
            </a:br>
            <a:r>
              <a:rPr lang="en-US"/>
              <a:t/>
            </a:r>
            <a:br>
              <a:rPr lang="en-US"/>
            </a:br>
            <a:r>
              <a:rPr lang="en-US"/>
              <a:t/>
            </a:r>
            <a:br>
              <a:rPr lang="en-US"/>
            </a:br>
            <a:r>
              <a:rPr lang="en-US"/>
              <a:t>Factoring in project financials </a:t>
            </a:r>
            <a:endParaRPr lang="en-US">
              <a:latin typeface="Arcon" pitchFamily="50" charset="0"/>
              <a:cs typeface="B Fantezy" pitchFamily="2" charset="-78"/>
            </a:endParaRPr>
          </a:p>
        </p:txBody>
      </p:sp>
    </p:spTree>
    <p:extLst>
      <p:ext uri="{BB962C8B-B14F-4D97-AF65-F5344CB8AC3E}">
        <p14:creationId xmlns:p14="http://schemas.microsoft.com/office/powerpoint/2010/main" val="285988150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Factoring in project financials</a:t>
            </a:r>
          </a:p>
        </p:txBody>
      </p:sp>
      <p:sp>
        <p:nvSpPr>
          <p:cNvPr id="4" name="Content Placeholder 3"/>
          <p:cNvSpPr>
            <a:spLocks noGrp="1"/>
          </p:cNvSpPr>
          <p:nvPr>
            <p:ph idx="1"/>
          </p:nvPr>
        </p:nvSpPr>
        <p:spPr/>
        <p:txBody>
          <a:bodyPr/>
          <a:lstStyle/>
          <a:p>
            <a:pPr algn="just"/>
            <a:r>
              <a:rPr lang="en-US" smtClean="0"/>
              <a:t>At </a:t>
            </a:r>
            <a:r>
              <a:rPr lang="en-US"/>
              <a:t>some companies, the business case is reduced pretty much to financials. If that’s the case in your company, we give you some good arguments at the end of this section as to why relying on financials alone isn’t such a good idea</a:t>
            </a:r>
            <a:r>
              <a:rPr lang="en-US"/>
              <a:t>. </a:t>
            </a:r>
            <a:endParaRPr lang="en-US" smtClean="0"/>
          </a:p>
          <a:p>
            <a:pPr algn="just"/>
            <a:r>
              <a:rPr lang="en-US" smtClean="0"/>
              <a:t>However</a:t>
            </a:r>
            <a:r>
              <a:rPr lang="en-US"/>
              <a:t>, financials </a:t>
            </a:r>
            <a:r>
              <a:rPr lang="en-US" i="1"/>
              <a:t>are </a:t>
            </a:r>
            <a:r>
              <a:rPr lang="en-US"/>
              <a:t>very important. They’re based on estimates of market size and share, competitive assessments, and estimated selling prices. These estimates are part of your launch plan and should be included in the business case that the team prepares.</a:t>
            </a:r>
            <a:endParaRPr lang="en-US"/>
          </a:p>
        </p:txBody>
      </p:sp>
    </p:spTree>
    <p:extLst>
      <p:ext uri="{BB962C8B-B14F-4D97-AF65-F5344CB8AC3E}">
        <p14:creationId xmlns:p14="http://schemas.microsoft.com/office/powerpoint/2010/main" val="147057713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Factoring in project financials</a:t>
            </a:r>
          </a:p>
        </p:txBody>
      </p:sp>
      <p:sp>
        <p:nvSpPr>
          <p:cNvPr id="3" name="Content Placeholder 2"/>
          <p:cNvSpPr>
            <a:spLocks noGrp="1"/>
          </p:cNvSpPr>
          <p:nvPr>
            <p:ph idx="1"/>
          </p:nvPr>
        </p:nvSpPr>
        <p:spPr>
          <a:effectLst>
            <a:outerShdw blurRad="88900" dist="76200" dir="2700000" algn="tl" rotWithShape="0">
              <a:prstClr val="black">
                <a:alpha val="80000"/>
              </a:prstClr>
            </a:outerShdw>
          </a:effectLst>
        </p:spPr>
        <p:txBody>
          <a:bodyPr>
            <a:normAutofit fontScale="70000" lnSpcReduction="20000"/>
          </a:bodyPr>
          <a:lstStyle/>
          <a:p>
            <a:pPr marL="0" lvl="0" indent="0">
              <a:buNone/>
            </a:pPr>
            <a:r>
              <a:rPr lang="en-US" sz="2900" smtClean="0">
                <a:effectLst>
                  <a:glow rad="38100">
                    <a:schemeClr val="bg1">
                      <a:lumMod val="50000"/>
                      <a:lumOff val="50000"/>
                      <a:alpha val="20000"/>
                    </a:schemeClr>
                  </a:glow>
                </a:effectLst>
              </a:rPr>
              <a:t>The </a:t>
            </a:r>
            <a:r>
              <a:rPr lang="en-US" sz="2900">
                <a:effectLst>
                  <a:glow rad="38100">
                    <a:schemeClr val="bg1">
                      <a:lumMod val="50000"/>
                      <a:lumOff val="50000"/>
                      <a:alpha val="20000"/>
                    </a:schemeClr>
                  </a:glow>
                </a:effectLst>
              </a:rPr>
              <a:t>following list presents some ways that companies judge the financial via- bility of their new product projects</a:t>
            </a:r>
            <a:r>
              <a:rPr lang="en-US" sz="2900">
                <a:effectLst>
                  <a:glow rad="38100">
                    <a:schemeClr val="bg1">
                      <a:lumMod val="50000"/>
                      <a:lumOff val="50000"/>
                      <a:alpha val="20000"/>
                    </a:schemeClr>
                  </a:glow>
                </a:effectLst>
              </a:rPr>
              <a:t>: </a:t>
            </a:r>
            <a:endParaRPr lang="en-US" sz="2900" smtClean="0">
              <a:effectLst>
                <a:glow rad="38100">
                  <a:schemeClr val="bg1">
                    <a:lumMod val="50000"/>
                    <a:lumOff val="50000"/>
                    <a:alpha val="20000"/>
                  </a:schemeClr>
                </a:glow>
              </a:effectLst>
            </a:endParaRPr>
          </a:p>
          <a:p>
            <a:pPr lvl="0" algn="just"/>
            <a:r>
              <a:rPr lang="en-US" sz="2600" b="1" i="1" smtClean="0">
                <a:solidFill>
                  <a:srgbClr val="FFC000"/>
                </a:solidFill>
                <a:effectLst/>
              </a:rPr>
              <a:t>Net </a:t>
            </a:r>
            <a:r>
              <a:rPr lang="en-US" sz="2600" b="1" i="1">
                <a:solidFill>
                  <a:srgbClr val="FFC000"/>
                </a:solidFill>
                <a:effectLst/>
              </a:rPr>
              <a:t>present value (NPV): </a:t>
            </a:r>
            <a:r>
              <a:rPr lang="en-US" sz="2600">
                <a:effectLst/>
              </a:rPr>
              <a:t>The present value of cash inflows minus the present value of cash outflows (or minus initial investment in most cases). NPV is a standard method for financial evaluation of long-term projects — like NPD projects. </a:t>
            </a:r>
          </a:p>
          <a:p>
            <a:pPr lvl="0" algn="just"/>
            <a:r>
              <a:rPr lang="en-US" sz="2600" b="1" i="1">
                <a:solidFill>
                  <a:srgbClr val="FFC000"/>
                </a:solidFill>
                <a:effectLst/>
              </a:rPr>
              <a:t>Internal rate of return (IRR): </a:t>
            </a:r>
            <a:r>
              <a:rPr lang="en-US" sz="2600">
                <a:effectLst/>
              </a:rPr>
              <a:t>The return rate that a company expects to earn on the capital it invests. In general, if the IRR is greater than the project’s cost of capital, or </a:t>
            </a:r>
            <a:r>
              <a:rPr lang="en-US" sz="2600" i="1">
                <a:effectLst/>
              </a:rPr>
              <a:t>hurdle rate, </a:t>
            </a:r>
            <a:r>
              <a:rPr lang="en-US" sz="2600">
                <a:effectLst/>
              </a:rPr>
              <a:t>the project will add value for the company. </a:t>
            </a:r>
          </a:p>
          <a:p>
            <a:pPr lvl="0" algn="just"/>
            <a:r>
              <a:rPr lang="en-US" sz="2600" b="1" i="1">
                <a:solidFill>
                  <a:srgbClr val="FFC000"/>
                </a:solidFill>
                <a:effectLst/>
              </a:rPr>
              <a:t>Earnings before interest and taxes (EBIT): </a:t>
            </a:r>
            <a:r>
              <a:rPr lang="en-US" sz="2600">
                <a:effectLst/>
              </a:rPr>
              <a:t>Also known as operating income and operating profit. In deciding whether to invest in a new product project, executives some- times compare the firm’s existing earnings potential (or EBIT) with the profit potential of the investment. </a:t>
            </a:r>
          </a:p>
          <a:p>
            <a:pPr lvl="0" algn="just"/>
            <a:r>
              <a:rPr lang="en-US" sz="2600" b="1" i="1">
                <a:solidFill>
                  <a:srgbClr val="FFC000"/>
                </a:solidFill>
                <a:effectLst/>
              </a:rPr>
              <a:t>Shareholder value added (SVA): </a:t>
            </a:r>
            <a:r>
              <a:rPr lang="en-US" sz="2600">
                <a:effectLst/>
              </a:rPr>
              <a:t>Will the investment in a new product return more value to the company’s shareholders than it could earn in an alternative and safer investment such as risk-free bonds? If so, it will be an investment that produces a positive SVA.</a:t>
            </a:r>
          </a:p>
          <a:p>
            <a:pPr marL="0" indent="0">
              <a:buNone/>
            </a:pPr>
            <a:endParaRPr lang="en-US" smtClean="0">
              <a:effectLst>
                <a:glow rad="38100">
                  <a:schemeClr val="bg1">
                    <a:lumMod val="50000"/>
                    <a:lumOff val="50000"/>
                    <a:alpha val="20000"/>
                  </a:schemeClr>
                </a:glow>
              </a:effectLst>
            </a:endParaRPr>
          </a:p>
          <a:p>
            <a:pPr marL="0" indent="0">
              <a:buNone/>
            </a:pPr>
            <a:endParaRPr lang="en-US">
              <a:effectLst>
                <a:glow rad="38100">
                  <a:schemeClr val="bg1">
                    <a:lumMod val="50000"/>
                    <a:lumOff val="50000"/>
                    <a:alpha val="20000"/>
                  </a:schemeClr>
                </a:glow>
              </a:effectLst>
            </a:endParaRPr>
          </a:p>
        </p:txBody>
      </p:sp>
    </p:spTree>
    <p:extLst>
      <p:ext uri="{BB962C8B-B14F-4D97-AF65-F5344CB8AC3E}">
        <p14:creationId xmlns:p14="http://schemas.microsoft.com/office/powerpoint/2010/main" val="29063798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Factoring in project financials</a:t>
            </a:r>
          </a:p>
        </p:txBody>
      </p:sp>
      <p:sp>
        <p:nvSpPr>
          <p:cNvPr id="3" name="Content Placeholder 2"/>
          <p:cNvSpPr>
            <a:spLocks noGrp="1"/>
          </p:cNvSpPr>
          <p:nvPr>
            <p:ph idx="1"/>
          </p:nvPr>
        </p:nvSpPr>
        <p:spPr>
          <a:effectLst>
            <a:outerShdw blurRad="88900" dist="76200" dir="2700000" algn="tl" rotWithShape="0">
              <a:prstClr val="black">
                <a:alpha val="80000"/>
              </a:prstClr>
            </a:outerShdw>
          </a:effectLst>
        </p:spPr>
        <p:txBody>
          <a:bodyPr>
            <a:normAutofit fontScale="92500"/>
          </a:bodyPr>
          <a:lstStyle/>
          <a:p>
            <a:pPr algn="just"/>
            <a:r>
              <a:rPr lang="en-US" smtClean="0"/>
              <a:t>This </a:t>
            </a:r>
            <a:r>
              <a:rPr lang="en-US"/>
              <a:t>alphabet soup includes various ways that companies figure out the likely value of the projects they spend money on</a:t>
            </a:r>
            <a:r>
              <a:rPr lang="en-US"/>
              <a:t>. </a:t>
            </a:r>
            <a:endParaRPr lang="en-US" smtClean="0"/>
          </a:p>
          <a:p>
            <a:pPr algn="just"/>
            <a:r>
              <a:rPr lang="en-US" smtClean="0"/>
              <a:t>They </a:t>
            </a:r>
            <a:r>
              <a:rPr lang="en-US"/>
              <a:t>all have to do with assess- ing the </a:t>
            </a:r>
            <a:r>
              <a:rPr lang="en-US" i="1"/>
              <a:t>cost of capital </a:t>
            </a:r>
            <a:r>
              <a:rPr lang="en-US"/>
              <a:t>— how much it really costs the company to spend its resources today on projects that will not yield results until some time in the future. Businesses, and their investors, tend to want their money now (if not yesterday). New product development forces them to use present money and resources for results that will come in the future</a:t>
            </a:r>
            <a:r>
              <a:rPr lang="en-US"/>
              <a:t>. </a:t>
            </a:r>
            <a:endParaRPr lang="en-US" smtClean="0"/>
          </a:p>
          <a:p>
            <a:pPr algn="just"/>
            <a:r>
              <a:rPr lang="en-US" smtClean="0"/>
              <a:t>New </a:t>
            </a:r>
            <a:r>
              <a:rPr lang="en-US"/>
              <a:t>product teams have to show executives, shareholders, and reviewers that this makes good sense; the formulas in the previous list help to do that. </a:t>
            </a:r>
            <a:endParaRPr lang="en-US" smtClean="0">
              <a:effectLst>
                <a:glow rad="38100">
                  <a:schemeClr val="bg1">
                    <a:lumMod val="50000"/>
                    <a:lumOff val="50000"/>
                    <a:alpha val="20000"/>
                  </a:schemeClr>
                </a:glow>
              </a:effectLst>
            </a:endParaRPr>
          </a:p>
          <a:p>
            <a:pPr marL="0" indent="0" algn="just">
              <a:buNone/>
            </a:pPr>
            <a:endParaRPr lang="en-US">
              <a:effectLst>
                <a:glow rad="38100">
                  <a:schemeClr val="bg1">
                    <a:lumMod val="50000"/>
                    <a:lumOff val="50000"/>
                    <a:alpha val="20000"/>
                  </a:schemeClr>
                </a:glow>
              </a:effectLst>
            </a:endParaRPr>
          </a:p>
        </p:txBody>
      </p:sp>
    </p:spTree>
    <p:extLst>
      <p:ext uri="{BB962C8B-B14F-4D97-AF65-F5344CB8AC3E}">
        <p14:creationId xmlns:p14="http://schemas.microsoft.com/office/powerpoint/2010/main" val="400102764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Factoring in project financials</a:t>
            </a:r>
          </a:p>
        </p:txBody>
      </p:sp>
      <p:sp>
        <p:nvSpPr>
          <p:cNvPr id="3" name="Content Placeholder 2"/>
          <p:cNvSpPr>
            <a:spLocks noGrp="1"/>
          </p:cNvSpPr>
          <p:nvPr>
            <p:ph idx="1"/>
          </p:nvPr>
        </p:nvSpPr>
        <p:spPr>
          <a:effectLst>
            <a:outerShdw blurRad="88900" dist="76200" dir="2700000" algn="tl" rotWithShape="0">
              <a:prstClr val="black">
                <a:alpha val="80000"/>
              </a:prstClr>
            </a:outerShdw>
          </a:effectLst>
        </p:spPr>
        <p:txBody>
          <a:bodyPr>
            <a:normAutofit/>
          </a:bodyPr>
          <a:lstStyle/>
          <a:p>
            <a:r>
              <a:rPr lang="en-US" smtClean="0"/>
              <a:t>Computing/estimating </a:t>
            </a:r>
            <a:r>
              <a:rPr lang="en-US"/>
              <a:t>the financials for your </a:t>
            </a:r>
            <a:r>
              <a:rPr lang="en-US"/>
              <a:t>project </a:t>
            </a:r>
            <a:endParaRPr lang="en-US" smtClean="0"/>
          </a:p>
          <a:p>
            <a:pPr lvl="1"/>
            <a:r>
              <a:rPr lang="en-US" smtClean="0"/>
              <a:t>To </a:t>
            </a:r>
            <a:r>
              <a:rPr lang="en-US"/>
              <a:t>compute the financials for your project, you use a combination of estimates. The estimates usually include expected gross revenue, how much the prod- uct will cost to produce and distribute (cost of goods sold, or COGS), and other expenses. To figure your expected net revenue, you add the cost to develop the product, any capital expenses incurred, and usually some over- head charge</a:t>
            </a:r>
            <a:r>
              <a:rPr lang="en-US"/>
              <a:t>. </a:t>
            </a:r>
            <a:endParaRPr lang="en-US" smtClean="0"/>
          </a:p>
          <a:p>
            <a:r>
              <a:rPr lang="en-US" smtClean="0"/>
              <a:t>Recognizing </a:t>
            </a:r>
            <a:r>
              <a:rPr lang="en-US"/>
              <a:t>why companies shouldn’t become too fixated on </a:t>
            </a:r>
            <a:r>
              <a:rPr lang="en-US"/>
              <a:t>financials </a:t>
            </a:r>
            <a:endParaRPr lang="en-US" smtClean="0"/>
          </a:p>
          <a:p>
            <a:pPr lvl="1"/>
            <a:r>
              <a:rPr lang="en-US" smtClean="0"/>
              <a:t>Financials </a:t>
            </a:r>
            <a:r>
              <a:rPr lang="en-US"/>
              <a:t>aren’t the whole story. Companies that rely too much on them tend to pull the risk out of their new product portfolios and end up falling behind as product developers. </a:t>
            </a:r>
            <a:endParaRPr lang="en-US">
              <a:effectLst>
                <a:glow rad="38100">
                  <a:schemeClr val="bg1">
                    <a:lumMod val="50000"/>
                    <a:lumOff val="50000"/>
                    <a:alpha val="20000"/>
                  </a:schemeClr>
                </a:glow>
              </a:effectLst>
            </a:endParaRPr>
          </a:p>
        </p:txBody>
      </p:sp>
    </p:spTree>
    <p:extLst>
      <p:ext uri="{BB962C8B-B14F-4D97-AF65-F5344CB8AC3E}">
        <p14:creationId xmlns:p14="http://schemas.microsoft.com/office/powerpoint/2010/main" val="87367762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Factoring in project financials</a:t>
            </a:r>
          </a:p>
        </p:txBody>
      </p:sp>
      <p:sp>
        <p:nvSpPr>
          <p:cNvPr id="3" name="Content Placeholder 2"/>
          <p:cNvSpPr>
            <a:spLocks noGrp="1"/>
          </p:cNvSpPr>
          <p:nvPr>
            <p:ph idx="1"/>
          </p:nvPr>
        </p:nvSpPr>
        <p:spPr>
          <a:effectLst>
            <a:outerShdw blurRad="88900" dist="76200" dir="2700000" algn="tl" rotWithShape="0">
              <a:prstClr val="black">
                <a:alpha val="80000"/>
              </a:prstClr>
            </a:outerShdw>
          </a:effectLst>
        </p:spPr>
        <p:txBody>
          <a:bodyPr>
            <a:normAutofit fontScale="92500" lnSpcReduction="10000"/>
          </a:bodyPr>
          <a:lstStyle/>
          <a:p>
            <a:r>
              <a:rPr lang="en-US" smtClean="0"/>
              <a:t>Recognizing </a:t>
            </a:r>
            <a:r>
              <a:rPr lang="en-US"/>
              <a:t>why companies shouldn’t become too fixated on </a:t>
            </a:r>
            <a:r>
              <a:rPr lang="en-US"/>
              <a:t>financials </a:t>
            </a:r>
            <a:endParaRPr lang="en-US" smtClean="0"/>
          </a:p>
          <a:p>
            <a:pPr lvl="1"/>
            <a:r>
              <a:rPr lang="en-US" smtClean="0"/>
              <a:t>The </a:t>
            </a:r>
            <a:r>
              <a:rPr lang="en-US"/>
              <a:t>following list outlines a few problems with the world of project financials</a:t>
            </a:r>
            <a:r>
              <a:rPr lang="en-US"/>
              <a:t>: </a:t>
            </a:r>
            <a:endParaRPr lang="en-US" smtClean="0"/>
          </a:p>
          <a:p>
            <a:pPr lvl="1"/>
            <a:r>
              <a:rPr lang="en-US">
                <a:effectLst/>
              </a:rPr>
              <a:t>Financial estimates can be very uncertain. </a:t>
            </a:r>
            <a:endParaRPr lang="en-US" sz="2800">
              <a:effectLst/>
            </a:endParaRPr>
          </a:p>
          <a:p>
            <a:pPr lvl="1"/>
            <a:r>
              <a:rPr lang="en-US">
                <a:effectLst/>
              </a:rPr>
              <a:t>The reason for launching a project may be strategic, not financial. For example, </a:t>
            </a:r>
            <a:endParaRPr lang="en-US" sz="2800">
              <a:effectLst/>
            </a:endParaRPr>
          </a:p>
          <a:p>
            <a:pPr lvl="2"/>
            <a:r>
              <a:rPr lang="en-US" smtClean="0">
                <a:effectLst/>
              </a:rPr>
              <a:t>You </a:t>
            </a:r>
            <a:r>
              <a:rPr lang="en-US">
                <a:effectLst/>
              </a:rPr>
              <a:t>may launch a product in order to block a competitor’s entry to a market. </a:t>
            </a:r>
            <a:endParaRPr lang="en-US" sz="2800">
              <a:effectLst/>
            </a:endParaRPr>
          </a:p>
          <a:p>
            <a:pPr lvl="2"/>
            <a:r>
              <a:rPr lang="en-US" smtClean="0">
                <a:effectLst/>
              </a:rPr>
              <a:t>You </a:t>
            </a:r>
            <a:r>
              <a:rPr lang="en-US">
                <a:effectLst/>
              </a:rPr>
              <a:t>may develop a product in order to build technological capac- ity or capability. </a:t>
            </a:r>
            <a:endParaRPr lang="en-US" sz="2800">
              <a:effectLst/>
            </a:endParaRPr>
          </a:p>
          <a:p>
            <a:pPr lvl="1"/>
            <a:r>
              <a:rPr lang="en-US">
                <a:effectLst/>
              </a:rPr>
              <a:t>Sometimes projects that don’t cost much but won’t return much either — for example, exploratory projects — can position a company for success downstream.</a:t>
            </a:r>
            <a:endParaRPr lang="en-US" sz="2800">
              <a:effectLst/>
            </a:endParaRPr>
          </a:p>
          <a:p>
            <a:pPr lvl="1"/>
            <a:endParaRPr lang="en-US">
              <a:effectLst>
                <a:glow rad="38100">
                  <a:schemeClr val="bg1">
                    <a:lumMod val="50000"/>
                    <a:lumOff val="50000"/>
                    <a:alpha val="20000"/>
                  </a:schemeClr>
                </a:glow>
              </a:effectLst>
            </a:endParaRPr>
          </a:p>
        </p:txBody>
      </p:sp>
    </p:spTree>
    <p:extLst>
      <p:ext uri="{BB962C8B-B14F-4D97-AF65-F5344CB8AC3E}">
        <p14:creationId xmlns:p14="http://schemas.microsoft.com/office/powerpoint/2010/main" val="69209755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t">
            <a:normAutofit/>
          </a:bodyPr>
          <a:lstStyle/>
          <a:p>
            <a:r>
              <a:rPr lang="en-US" smtClean="0"/>
              <a:t>Updating </a:t>
            </a:r>
            <a:r>
              <a:rPr lang="en-US"/>
              <a:t>the prelims to draft the full business case </a:t>
            </a:r>
            <a:endParaRPr lang="en-US">
              <a:latin typeface="Arcon" pitchFamily="50" charset="0"/>
              <a:cs typeface="B Fantezy" pitchFamily="2" charset="-78"/>
            </a:endParaRPr>
          </a:p>
        </p:txBody>
      </p:sp>
    </p:spTree>
    <p:extLst>
      <p:ext uri="{BB962C8B-B14F-4D97-AF65-F5344CB8AC3E}">
        <p14:creationId xmlns:p14="http://schemas.microsoft.com/office/powerpoint/2010/main" val="57322438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a:t>Updating the prelims to draft the full business case </a:t>
            </a:r>
          </a:p>
        </p:txBody>
      </p:sp>
      <p:sp>
        <p:nvSpPr>
          <p:cNvPr id="4" name="Content Placeholder 3"/>
          <p:cNvSpPr>
            <a:spLocks noGrp="1"/>
          </p:cNvSpPr>
          <p:nvPr>
            <p:ph idx="1"/>
          </p:nvPr>
        </p:nvSpPr>
        <p:spPr/>
        <p:txBody>
          <a:bodyPr>
            <a:normAutofit lnSpcReduction="10000"/>
          </a:bodyPr>
          <a:lstStyle/>
          <a:p>
            <a:r>
              <a:rPr lang="en-US" smtClean="0"/>
              <a:t>When </a:t>
            </a:r>
            <a:r>
              <a:rPr lang="en-US"/>
              <a:t>you start with a preliminary business case that asks for the early version of information that you’ll include later, keeping the business case up-to-date becomes a normal part of your team’s activities</a:t>
            </a:r>
            <a:r>
              <a:rPr lang="en-US"/>
              <a:t>. </a:t>
            </a:r>
            <a:endParaRPr lang="en-US" smtClean="0"/>
          </a:p>
          <a:p>
            <a:r>
              <a:rPr lang="en-US" smtClean="0"/>
              <a:t>In </a:t>
            </a:r>
            <a:r>
              <a:rPr lang="en-US"/>
              <a:t>a business case update, your team should make clear exactly what elements have changed since the last review. The team is involved with the project nearly every waking moment (and in some sleeping ones, too) between reviews; the reviewers have had plenty of other tasks on their minds. You should provide a summary of changes to the business case as a part of the executive summary (see the earlier section “Do the necessary team prep work”). </a:t>
            </a:r>
            <a:endParaRPr lang="en-US"/>
          </a:p>
        </p:txBody>
      </p:sp>
    </p:spTree>
    <p:extLst>
      <p:ext uri="{BB962C8B-B14F-4D97-AF65-F5344CB8AC3E}">
        <p14:creationId xmlns:p14="http://schemas.microsoft.com/office/powerpoint/2010/main" val="146161847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a:t>Updating the prelims to draft the full business case </a:t>
            </a:r>
          </a:p>
        </p:txBody>
      </p:sp>
      <p:sp>
        <p:nvSpPr>
          <p:cNvPr id="4" name="Content Placeholder 3"/>
          <p:cNvSpPr>
            <a:spLocks noGrp="1"/>
          </p:cNvSpPr>
          <p:nvPr>
            <p:ph idx="1"/>
          </p:nvPr>
        </p:nvSpPr>
        <p:spPr/>
        <p:txBody>
          <a:bodyPr>
            <a:normAutofit fontScale="77500" lnSpcReduction="20000"/>
          </a:bodyPr>
          <a:lstStyle/>
          <a:p>
            <a:pPr marL="0" indent="0">
              <a:buNone/>
            </a:pPr>
            <a:r>
              <a:rPr lang="en-US" sz="2900" smtClean="0"/>
              <a:t>Most </a:t>
            </a:r>
            <a:r>
              <a:rPr lang="en-US" sz="2900"/>
              <a:t>business cases include three parts</a:t>
            </a:r>
            <a:r>
              <a:rPr lang="en-US" sz="2900"/>
              <a:t>: </a:t>
            </a:r>
            <a:r>
              <a:rPr lang="en-US" sz="2900">
                <a:effectLst/>
              </a:rPr>
              <a:t> </a:t>
            </a:r>
          </a:p>
          <a:p>
            <a:pPr lvl="0" algn="just"/>
            <a:r>
              <a:rPr lang="en-US" sz="2600" b="1">
                <a:effectLst/>
              </a:rPr>
              <a:t>Program assumptions and resources: </a:t>
            </a:r>
            <a:r>
              <a:rPr lang="en-US" sz="2100">
                <a:effectLst/>
              </a:rPr>
              <a:t>You cover the rationale for the NPD project, the key financial assumptions (see the previous section), an assessment of risks and uncertainties, and the team’s request for resources from the company’s different functions (see Chapter 11). The team should honestly tell reviewers what the risks and uncertain- ties of the project are, and the reviewers should be able to discuss these risks without blaming anyone. Being able to hold frank discussions of the business case is a good indication that your company has a culture in which new product development can thrive — a culture of openness, honesty, and respect. </a:t>
            </a:r>
          </a:p>
          <a:p>
            <a:pPr lvl="0" algn="just"/>
            <a:r>
              <a:rPr lang="en-US" sz="2600" b="1">
                <a:effectLst/>
              </a:rPr>
              <a:t>Customer satisfaction, competitive landscape, and marketing plan: </a:t>
            </a:r>
            <a:r>
              <a:rPr lang="en-US" sz="2100">
                <a:effectLst/>
              </a:rPr>
              <a:t>You include information about the target market, identified customer needs for the product (see Chapter 4), and the launch plan to date (see Chapter 13). </a:t>
            </a:r>
          </a:p>
          <a:p>
            <a:pPr lvl="0" algn="just"/>
            <a:r>
              <a:rPr lang="en-US" sz="2600" b="1">
                <a:effectLst/>
              </a:rPr>
              <a:t>Product development and production plan: </a:t>
            </a:r>
            <a:r>
              <a:rPr lang="en-US" sz="2100">
                <a:effectLst/>
              </a:rPr>
              <a:t>You provide the project schedule, including target review dates, your plans for research (if any), and your plans for working with partners and/or suppliers (see Chapter 16). You also include environmental issues, patent/legal issues, and stan- dards and quality issues in this part of the plan.</a:t>
            </a:r>
          </a:p>
          <a:p>
            <a:endParaRPr lang="en-US"/>
          </a:p>
        </p:txBody>
      </p:sp>
    </p:spTree>
    <p:extLst>
      <p:ext uri="{BB962C8B-B14F-4D97-AF65-F5344CB8AC3E}">
        <p14:creationId xmlns:p14="http://schemas.microsoft.com/office/powerpoint/2010/main" val="342858678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a:t>Updating the prelims to draft the full business case </a:t>
            </a:r>
          </a:p>
        </p:txBody>
      </p:sp>
      <p:sp>
        <p:nvSpPr>
          <p:cNvPr id="4" name="Content Placeholder 3"/>
          <p:cNvSpPr>
            <a:spLocks noGrp="1"/>
          </p:cNvSpPr>
          <p:nvPr>
            <p:ph idx="1"/>
          </p:nvPr>
        </p:nvSpPr>
        <p:spPr/>
        <p:txBody>
          <a:bodyPr>
            <a:normAutofit/>
          </a:bodyPr>
          <a:lstStyle/>
          <a:p>
            <a:pPr algn="just"/>
            <a:r>
              <a:rPr lang="en-US" smtClean="0"/>
              <a:t>You </a:t>
            </a:r>
            <a:r>
              <a:rPr lang="en-US"/>
              <a:t>can find a business case template in the Appendix to this book. Feel free to copy it just as it is, or tailor it to fit your organization’s needs</a:t>
            </a:r>
            <a:r>
              <a:rPr lang="en-US"/>
              <a:t>. </a:t>
            </a:r>
            <a:endParaRPr lang="en-US" smtClean="0"/>
          </a:p>
          <a:p>
            <a:pPr algn="just"/>
            <a:r>
              <a:rPr lang="en-US" smtClean="0"/>
              <a:t>A </a:t>
            </a:r>
            <a:r>
              <a:rPr lang="en-US"/>
              <a:t>big part of the difference between the full business case and the preliminary business case is the thoroughness of the information that you should include. To create a preliminary business case, just weed out the more detailed stuff from the full case, and be sure to remind people to use estimates and ranges. </a:t>
            </a:r>
            <a:endParaRPr lang="en-US" sz="2000"/>
          </a:p>
        </p:txBody>
      </p:sp>
    </p:spTree>
    <p:extLst>
      <p:ext uri="{BB962C8B-B14F-4D97-AF65-F5344CB8AC3E}">
        <p14:creationId xmlns:p14="http://schemas.microsoft.com/office/powerpoint/2010/main" val="181664710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b">
            <a:normAutofit fontScale="90000"/>
          </a:bodyPr>
          <a:lstStyle/>
          <a:p>
            <a:r>
              <a:rPr lang="en-US" b="0"/>
              <a:t/>
            </a:r>
            <a:br>
              <a:rPr lang="en-US" b="0"/>
            </a:br>
            <a:r>
              <a:rPr lang="en-US"/>
              <a:t/>
            </a:r>
            <a:br>
              <a:rPr lang="en-US"/>
            </a:br>
            <a:r>
              <a:rPr lang="en-US"/>
              <a:t/>
            </a:r>
            <a:br>
              <a:rPr lang="en-US"/>
            </a:br>
            <a:r>
              <a:rPr lang="en-US"/>
              <a:t/>
            </a:r>
            <a:br>
              <a:rPr lang="en-US"/>
            </a:br>
            <a:r>
              <a:rPr lang="en-US"/>
              <a:t/>
            </a:r>
            <a:br>
              <a:rPr lang="en-US"/>
            </a:br>
            <a:r>
              <a:rPr lang="en-US"/>
              <a:t/>
            </a:r>
            <a:br>
              <a:rPr lang="en-US"/>
            </a:br>
            <a:r>
              <a:rPr lang="en-US"/>
              <a:t>Creating out-of-bounds criteria </a:t>
            </a:r>
            <a:endParaRPr lang="en-US">
              <a:latin typeface="Arcon" pitchFamily="50" charset="0"/>
              <a:cs typeface="B Fantezy" pitchFamily="2" charset="-78"/>
            </a:endParaRPr>
          </a:p>
        </p:txBody>
      </p:sp>
    </p:spTree>
    <p:extLst>
      <p:ext uri="{BB962C8B-B14F-4D97-AF65-F5344CB8AC3E}">
        <p14:creationId xmlns:p14="http://schemas.microsoft.com/office/powerpoint/2010/main" val="173184747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Creating out-of-bounds criteria</a:t>
            </a:r>
          </a:p>
        </p:txBody>
      </p:sp>
      <p:sp>
        <p:nvSpPr>
          <p:cNvPr id="4" name="Content Placeholder 3"/>
          <p:cNvSpPr>
            <a:spLocks noGrp="1"/>
          </p:cNvSpPr>
          <p:nvPr>
            <p:ph idx="1"/>
          </p:nvPr>
        </p:nvSpPr>
        <p:spPr/>
        <p:txBody>
          <a:bodyPr>
            <a:normAutofit fontScale="92500"/>
          </a:bodyPr>
          <a:lstStyle/>
          <a:p>
            <a:pPr algn="just"/>
            <a:r>
              <a:rPr lang="en-US" smtClean="0"/>
              <a:t>At </a:t>
            </a:r>
            <a:r>
              <a:rPr lang="en-US"/>
              <a:t>the Feasibility Review of the development process (see Chapter 9), the review committee makes a decision about whether to fund a project, </a:t>
            </a:r>
            <a:r>
              <a:rPr lang="en-US"/>
              <a:t>stick </a:t>
            </a:r>
            <a:r>
              <a:rPr lang="en-US" smtClean="0"/>
              <a:t>it on </a:t>
            </a:r>
            <a:r>
              <a:rPr lang="en-US"/>
              <a:t>the shelf, toss it in the scrap heap, or try to sell it to someone else. The members base their decisions on the information the new product team pro- vides in its business </a:t>
            </a:r>
            <a:r>
              <a:rPr lang="en-US"/>
              <a:t>case</a:t>
            </a:r>
            <a:r>
              <a:rPr lang="en-US" smtClean="0"/>
              <a:t>.</a:t>
            </a:r>
            <a:endParaRPr lang="en-US"/>
          </a:p>
          <a:p>
            <a:pPr algn="just"/>
            <a:r>
              <a:rPr lang="en-US"/>
              <a:t>But what if things change? What if, for example, the target market is smaller than estimated, meaning that the company will sell fewer products than the development team was counting on? What if the time and resources neces- sary are much greater than anticipated? Or, what if it turns out that the tech- nology you had thought would take a year to develop can be acquired cheaply, driving your development time from years to months?</a:t>
            </a:r>
            <a:endParaRPr lang="en-US"/>
          </a:p>
        </p:txBody>
      </p:sp>
    </p:spTree>
    <p:extLst>
      <p:ext uri="{BB962C8B-B14F-4D97-AF65-F5344CB8AC3E}">
        <p14:creationId xmlns:p14="http://schemas.microsoft.com/office/powerpoint/2010/main" val="408084026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Creating out-of-bounds criteria</a:t>
            </a:r>
          </a:p>
        </p:txBody>
      </p:sp>
      <p:sp>
        <p:nvSpPr>
          <p:cNvPr id="4" name="Content Placeholder 3"/>
          <p:cNvSpPr>
            <a:spLocks noGrp="1"/>
          </p:cNvSpPr>
          <p:nvPr>
            <p:ph idx="1"/>
          </p:nvPr>
        </p:nvSpPr>
        <p:spPr/>
        <p:txBody>
          <a:bodyPr>
            <a:normAutofit/>
          </a:bodyPr>
          <a:lstStyle/>
          <a:p>
            <a:pPr algn="just"/>
            <a:r>
              <a:rPr lang="en-US" smtClean="0"/>
              <a:t>During </a:t>
            </a:r>
            <a:r>
              <a:rPr lang="en-US"/>
              <a:t>your Feasibility Review, you should specify certain changes that would affect the business case so seriously that the team would need to call an emer- gency review. The parameters you specify are known as </a:t>
            </a:r>
            <a:r>
              <a:rPr lang="en-US" i="1"/>
              <a:t>out-of-bounds </a:t>
            </a:r>
            <a:r>
              <a:rPr lang="en-US" i="1"/>
              <a:t>criteria</a:t>
            </a:r>
            <a:r>
              <a:rPr lang="en-US" i="1" smtClean="0"/>
              <a:t>.</a:t>
            </a:r>
            <a:endParaRPr lang="en-US"/>
          </a:p>
          <a:p>
            <a:pPr algn="just"/>
            <a:r>
              <a:rPr lang="en-US"/>
              <a:t>To specify out-of-bounds criteria for a project, the team sets a range for how much the net present value (NPV, the value of the resources being spent on the project) can vary without making a huge difference to the business case. Other criteria include project schedule and expected return.</a:t>
            </a:r>
            <a:endParaRPr lang="en-US"/>
          </a:p>
        </p:txBody>
      </p:sp>
    </p:spTree>
    <p:extLst>
      <p:ext uri="{BB962C8B-B14F-4D97-AF65-F5344CB8AC3E}">
        <p14:creationId xmlns:p14="http://schemas.microsoft.com/office/powerpoint/2010/main" val="239016524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Creating out-of-bounds criteria</a:t>
            </a:r>
          </a:p>
        </p:txBody>
      </p:sp>
      <p:sp>
        <p:nvSpPr>
          <p:cNvPr id="4" name="Content Placeholder 3"/>
          <p:cNvSpPr>
            <a:spLocks noGrp="1"/>
          </p:cNvSpPr>
          <p:nvPr>
            <p:ph idx="1"/>
          </p:nvPr>
        </p:nvSpPr>
        <p:spPr/>
        <p:txBody>
          <a:bodyPr>
            <a:normAutofit/>
          </a:bodyPr>
          <a:lstStyle/>
          <a:p>
            <a:pPr algn="just"/>
            <a:r>
              <a:rPr lang="en-US" smtClean="0"/>
              <a:t>By </a:t>
            </a:r>
            <a:r>
              <a:rPr lang="en-US"/>
              <a:t>setting out-of-bounds criteria, the team members give the reviewers confi- dence that the product will be developed in a way that meets the review cri- teria and that the reviewers will be the first to know if that doesn’t happen — in time for corrective action, of course. This certainty also motivates review- ers to let projects move ahead without scheduled reviews, which speeds up the development process. As long as the team has set clear out-of-bounds crite- ria, increasing the speed won’t increase the risk.</a:t>
            </a:r>
            <a:endParaRPr lang="en-US"/>
          </a:p>
        </p:txBody>
      </p:sp>
    </p:spTree>
    <p:extLst>
      <p:ext uri="{BB962C8B-B14F-4D97-AF65-F5344CB8AC3E}">
        <p14:creationId xmlns:p14="http://schemas.microsoft.com/office/powerpoint/2010/main" val="329787601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751013" y="2057400"/>
            <a:ext cx="8686800" cy="2719981"/>
          </a:xfrm>
        </p:spPr>
        <p:txBody>
          <a:bodyPr anchor="b">
            <a:noAutofit/>
          </a:bodyPr>
          <a:lstStyle/>
          <a:p>
            <a:pPr algn="ctr"/>
            <a:r>
              <a:rPr lang="en-US" sz="6600" b="0"/>
              <a:t/>
            </a:r>
            <a:br>
              <a:rPr lang="en-US" sz="6600" b="0"/>
            </a:br>
            <a:r>
              <a:rPr lang="en-US" sz="6600"/>
              <a:t/>
            </a:r>
            <a:br>
              <a:rPr lang="en-US" sz="6600"/>
            </a:br>
            <a:r>
              <a:rPr lang="en-US" sz="6600"/>
              <a:t/>
            </a:r>
            <a:br>
              <a:rPr lang="en-US" sz="6600"/>
            </a:br>
            <a:r>
              <a:rPr lang="en-US" sz="6600"/>
              <a:t/>
            </a:r>
            <a:br>
              <a:rPr lang="en-US" sz="6600"/>
            </a:br>
            <a:r>
              <a:rPr lang="en-US" sz="6600"/>
              <a:t/>
            </a:r>
            <a:br>
              <a:rPr lang="en-US" sz="6600"/>
            </a:br>
            <a:r>
              <a:rPr lang="en-US" sz="6600"/>
              <a:t/>
            </a:r>
            <a:br>
              <a:rPr lang="en-US" sz="6600"/>
            </a:br>
            <a:r>
              <a:rPr lang="en-US" sz="6600" smtClean="0"/>
              <a:t/>
            </a:r>
            <a:br>
              <a:rPr lang="en-US" sz="6600" smtClean="0"/>
            </a:br>
            <a:r>
              <a:rPr lang="en-US" sz="6600"/>
              <a:t/>
            </a:r>
            <a:br>
              <a:rPr lang="en-US" sz="6600"/>
            </a:br>
            <a:r>
              <a:rPr lang="ja-JP" altLang="en-US" sz="13800" b="0"/>
              <a:t>谢</a:t>
            </a:r>
            <a:r>
              <a:rPr lang="ja-JP" altLang="en-US" sz="13800" b="0" smtClean="0"/>
              <a:t>谢</a:t>
            </a:r>
            <a:endParaRPr lang="en-US" sz="6600">
              <a:latin typeface="Arcon" pitchFamily="50" charset="0"/>
              <a:cs typeface="B Fantezy" pitchFamily="2" charset="-78"/>
            </a:endParaRPr>
          </a:p>
        </p:txBody>
      </p:sp>
    </p:spTree>
    <p:extLst>
      <p:ext uri="{BB962C8B-B14F-4D97-AF65-F5344CB8AC3E}">
        <p14:creationId xmlns:p14="http://schemas.microsoft.com/office/powerpoint/2010/main" val="329847578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me1">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 xmlns:thm15="http://schemas.microsoft.com/office/thememl/2012/main" name="Theme1" id="{B9AC6634-E93E-4AC4-A80B-6D1CEF2289B2}" vid="{4CC7DD44-0B0C-457D-8E74-8080C03895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4179</TotalTime>
  <Words>5624</Words>
  <Application>Microsoft Office PowerPoint</Application>
  <PresentationFormat>Custom</PresentationFormat>
  <Paragraphs>224</Paragraphs>
  <Slides>76</Slides>
  <Notes>6</Notes>
  <HiddenSlides>0</HiddenSlides>
  <MMClips>0</MMClips>
  <ScaleCrop>false</ScaleCrop>
  <HeadingPairs>
    <vt:vector size="4" baseType="variant">
      <vt:variant>
        <vt:lpstr>Theme</vt:lpstr>
      </vt:variant>
      <vt:variant>
        <vt:i4>1</vt:i4>
      </vt:variant>
      <vt:variant>
        <vt:lpstr>Slide Titles</vt:lpstr>
      </vt:variant>
      <vt:variant>
        <vt:i4>76</vt:i4>
      </vt:variant>
    </vt:vector>
  </HeadingPairs>
  <TitlesOfParts>
    <vt:vector size="77" baseType="lpstr">
      <vt:lpstr>Theme1</vt:lpstr>
      <vt:lpstr>Using Reviews to Keep  Projects on Track </vt:lpstr>
      <vt:lpstr>Outline</vt:lpstr>
      <vt:lpstr>Intro</vt:lpstr>
      <vt:lpstr>Intro</vt:lpstr>
      <vt:lpstr>Understanding the Purpose of Reviews</vt:lpstr>
      <vt:lpstr>Purpose of Reviews</vt:lpstr>
      <vt:lpstr>Purpose of Reviews</vt:lpstr>
      <vt:lpstr> Is the project still on track? </vt:lpstr>
      <vt:lpstr>Is the project still on track?</vt:lpstr>
      <vt:lpstr>Is the project still on track?</vt:lpstr>
      <vt:lpstr> Does the project still make financial sense?</vt:lpstr>
      <vt:lpstr>Does the project still make financial sense?</vt:lpstr>
      <vt:lpstr>Abiding by the Rules for a Successful Review</vt:lpstr>
      <vt:lpstr>Intro</vt:lpstr>
      <vt:lpstr> Provide clear guidelines for team deliverables</vt:lpstr>
      <vt:lpstr>Provide clear guidelines for team deliverables</vt:lpstr>
      <vt:lpstr>Provide clear guidelines for team deliverables</vt:lpstr>
      <vt:lpstr>Provide clear guidelines for team deliverables</vt:lpstr>
      <vt:lpstr>Provide clear guidelines for team deliverables</vt:lpstr>
      <vt:lpstr> Train the reviewers to know what to look for</vt:lpstr>
      <vt:lpstr>Train the reviewers to know what to look for</vt:lpstr>
      <vt:lpstr>Train the reviewers to know what to look for</vt:lpstr>
      <vt:lpstr>Train the reviewers to know what to look for</vt:lpstr>
      <vt:lpstr> Do the necessary team prep work</vt:lpstr>
      <vt:lpstr>Do the necessary team prep work</vt:lpstr>
      <vt:lpstr> Ensure complete review attendance</vt:lpstr>
      <vt:lpstr>Ensure complete review attendance</vt:lpstr>
      <vt:lpstr>Ensure complete review attendance</vt:lpstr>
      <vt:lpstr>Ensure complete review attendance</vt:lpstr>
      <vt:lpstr>  Communicate review decisions </vt:lpstr>
      <vt:lpstr>Communicate review decisions</vt:lpstr>
      <vt:lpstr>Communicate review decisions</vt:lpstr>
      <vt:lpstr>For Reviewers: Knowing When and How to Say No</vt:lpstr>
      <vt:lpstr>Intro</vt:lpstr>
      <vt:lpstr>   When (and why) to stop projects </vt:lpstr>
      <vt:lpstr>When (and why) to stop projects</vt:lpstr>
      <vt:lpstr>When (and why) to stop projects</vt:lpstr>
      <vt:lpstr>When (and why) to stop projects</vt:lpstr>
      <vt:lpstr>    How to stop a project </vt:lpstr>
      <vt:lpstr>How to stop a project </vt:lpstr>
      <vt:lpstr>How to stop a project </vt:lpstr>
      <vt:lpstr>Making Review Meetings Work</vt:lpstr>
      <vt:lpstr>Intro</vt:lpstr>
      <vt:lpstr>    Inviting the right people to the review </vt:lpstr>
      <vt:lpstr>Inviting the right people to the review </vt:lpstr>
      <vt:lpstr>Inviting the right people to the review </vt:lpstr>
      <vt:lpstr>Following a clear meeting plan </vt:lpstr>
      <vt:lpstr>Following a clear meeting plan </vt:lpstr>
      <vt:lpstr>Following a clear meeting plan </vt:lpstr>
      <vt:lpstr>Following a clear meeting plan </vt:lpstr>
      <vt:lpstr>Following a clear meeting plan </vt:lpstr>
      <vt:lpstr>Ending with a clear decision </vt:lpstr>
      <vt:lpstr>Ending with a clear decision </vt:lpstr>
      <vt:lpstr>        Keeping review records </vt:lpstr>
      <vt:lpstr>The Prose of Finance and Strategy: Writing a Project’s Business Case</vt:lpstr>
      <vt:lpstr>Intro </vt:lpstr>
      <vt:lpstr>   Drafting the preliminary business case </vt:lpstr>
      <vt:lpstr>Drafting the preliminary business case</vt:lpstr>
      <vt:lpstr>Drafting the preliminary business case</vt:lpstr>
      <vt:lpstr>Drafting the preliminary business case</vt:lpstr>
      <vt:lpstr>Drafting the preliminary business case</vt:lpstr>
      <vt:lpstr>    Factoring in project financials </vt:lpstr>
      <vt:lpstr>Factoring in project financials</vt:lpstr>
      <vt:lpstr>Factoring in project financials</vt:lpstr>
      <vt:lpstr>Factoring in project financials</vt:lpstr>
      <vt:lpstr>Factoring in project financials</vt:lpstr>
      <vt:lpstr>Factoring in project financials</vt:lpstr>
      <vt:lpstr>Updating the prelims to draft the full business case </vt:lpstr>
      <vt:lpstr>Updating the prelims to draft the full business case </vt:lpstr>
      <vt:lpstr>Updating the prelims to draft the full business case </vt:lpstr>
      <vt:lpstr>Updating the prelims to draft the full business case </vt:lpstr>
      <vt:lpstr>      Creating out-of-bounds criteria </vt:lpstr>
      <vt:lpstr>Creating out-of-bounds criteria</vt:lpstr>
      <vt:lpstr>Creating out-of-bounds criteria</vt:lpstr>
      <vt:lpstr>Creating out-of-bounds criteria</vt:lpstr>
      <vt:lpstr>        谢谢</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Linda</dc:creator>
  <cp:lastModifiedBy>Jary</cp:lastModifiedBy>
  <cp:revision>587</cp:revision>
  <dcterms:created xsi:type="dcterms:W3CDTF">2010-10-24T06:01:35Z</dcterms:created>
  <dcterms:modified xsi:type="dcterms:W3CDTF">2016-06-04T06:00:25Z</dcterms:modified>
</cp:coreProperties>
</file>