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notesMasterIdLst>
    <p:notesMasterId r:id="rId40"/>
  </p:notesMasterIdLst>
  <p:handoutMasterIdLst>
    <p:handoutMasterId r:id="rId41"/>
  </p:handoutMasterIdLst>
  <p:sldIdLst>
    <p:sldId id="256" r:id="rId2"/>
    <p:sldId id="257" r:id="rId3"/>
    <p:sldId id="274" r:id="rId4"/>
    <p:sldId id="258" r:id="rId5"/>
    <p:sldId id="283" r:id="rId6"/>
    <p:sldId id="284" r:id="rId7"/>
    <p:sldId id="285" r:id="rId8"/>
    <p:sldId id="287" r:id="rId9"/>
    <p:sldId id="265" r:id="rId10"/>
    <p:sldId id="286" r:id="rId11"/>
    <p:sldId id="288" r:id="rId12"/>
    <p:sldId id="289" r:id="rId13"/>
    <p:sldId id="290" r:id="rId14"/>
    <p:sldId id="291" r:id="rId15"/>
    <p:sldId id="295" r:id="rId16"/>
    <p:sldId id="296" r:id="rId17"/>
    <p:sldId id="292" r:id="rId18"/>
    <p:sldId id="297" r:id="rId19"/>
    <p:sldId id="298" r:id="rId20"/>
    <p:sldId id="299" r:id="rId21"/>
    <p:sldId id="300" r:id="rId22"/>
    <p:sldId id="266" r:id="rId23"/>
    <p:sldId id="267" r:id="rId24"/>
    <p:sldId id="268" r:id="rId25"/>
    <p:sldId id="269" r:id="rId26"/>
    <p:sldId id="270" r:id="rId27"/>
    <p:sldId id="272" r:id="rId28"/>
    <p:sldId id="273" r:id="rId29"/>
    <p:sldId id="275" r:id="rId30"/>
    <p:sldId id="276" r:id="rId31"/>
    <p:sldId id="301" r:id="rId32"/>
    <p:sldId id="277" r:id="rId33"/>
    <p:sldId id="278" r:id="rId34"/>
    <p:sldId id="281" r:id="rId35"/>
    <p:sldId id="282" r:id="rId36"/>
    <p:sldId id="302" r:id="rId37"/>
    <p:sldId id="303" r:id="rId38"/>
    <p:sldId id="304" r:id="rId39"/>
  </p:sldIdLst>
  <p:sldSz cx="9144000" cy="5143500" type="screen16x9"/>
  <p:notesSz cx="6858000" cy="9945688"/>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C9C193"/>
    <a:srgbClr val="9F95C7"/>
    <a:srgbClr val="6CB05C"/>
    <a:srgbClr val="AF9F5D"/>
    <a:srgbClr val="61579B"/>
    <a:srgbClr val="5A579B"/>
    <a:srgbClr val="484C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06" autoAdjust="0"/>
    <p:restoredTop sz="83303" autoAdjust="0"/>
  </p:normalViewPr>
  <p:slideViewPr>
    <p:cSldViewPr>
      <p:cViewPr varScale="1">
        <p:scale>
          <a:sx n="77" d="100"/>
          <a:sy n="77" d="100"/>
        </p:scale>
        <p:origin x="228" y="6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6E6B49AF-CA9D-4972-8344-577236B8A7C8}" type="slidenum">
              <a:rPr lang="en-US" smtClean="0"/>
              <a:t>‹#›</a:t>
            </a:fld>
            <a:endParaRPr lang="en-US"/>
          </a:p>
        </p:txBody>
      </p:sp>
    </p:spTree>
    <p:extLst>
      <p:ext uri="{BB962C8B-B14F-4D97-AF65-F5344CB8AC3E}">
        <p14:creationId xmlns:p14="http://schemas.microsoft.com/office/powerpoint/2010/main" val="1786127269"/>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94B51BA-CF5C-4FB2-B55B-F769AE16D8DE}" type="slidenum">
              <a:rPr lang="en-US" smtClean="0"/>
              <a:t>‹#›</a:t>
            </a:fld>
            <a:endParaRPr lang="en-US"/>
          </a:p>
        </p:txBody>
      </p:sp>
    </p:spTree>
    <p:extLst>
      <p:ext uri="{BB962C8B-B14F-4D97-AF65-F5344CB8AC3E}">
        <p14:creationId xmlns:p14="http://schemas.microsoft.com/office/powerpoint/2010/main" val="3840581518"/>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777883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34431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29445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2673023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369047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1769857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1"/>
            <a:ext cx="9144001" cy="514397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0" y="-479"/>
            <a:ext cx="9151145" cy="5143979"/>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 name="Title 1"/>
          <p:cNvSpPr>
            <a:spLocks noGrp="1"/>
          </p:cNvSpPr>
          <p:nvPr>
            <p:ph type="ctrTitle"/>
          </p:nvPr>
        </p:nvSpPr>
        <p:spPr>
          <a:xfrm>
            <a:off x="1628775" y="1789938"/>
            <a:ext cx="6881751" cy="2139696"/>
          </a:xfrm>
        </p:spPr>
        <p:txBody>
          <a:bodyPr anchor="b"/>
          <a:lstStyle>
            <a:lvl1pPr algn="l">
              <a:defRPr sz="45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628775" y="3972045"/>
            <a:ext cx="6881751" cy="1171217"/>
          </a:xfrm>
        </p:spPr>
        <p:txBody>
          <a:bodyPr/>
          <a:lstStyle>
            <a:lvl1pPr marL="0" indent="0" algn="l">
              <a:buNone/>
              <a:defRPr sz="180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A8058E-1AC5-4DA3-B40A-B730C4DBD494}" type="datetimeFigureOut">
              <a:rPr lang="en-US" smtClean="0"/>
              <a:t>12/10/2014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51DFCBB0-4899-4010-9EF1-2DFC6731BDBE}" type="slidenum">
              <a:rPr lang="en-US" smtClean="0"/>
              <a:t>‹#›</a:t>
            </a:fld>
            <a:endParaRPr lang="en-US"/>
          </a:p>
        </p:txBody>
      </p:sp>
      <p:sp>
        <p:nvSpPr>
          <p:cNvPr id="15" name="Freeform 10"/>
          <p:cNvSpPr>
            <a:spLocks/>
          </p:cNvSpPr>
          <p:nvPr/>
        </p:nvSpPr>
        <p:spPr bwMode="auto">
          <a:xfrm>
            <a:off x="-832248" y="21431"/>
            <a:ext cx="10808495" cy="510063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2381" y="-470298"/>
            <a:ext cx="9153525" cy="6084095"/>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17" name="Picture 16"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651385" y="3075291"/>
            <a:ext cx="930479" cy="1080320"/>
          </a:xfrm>
          <a:prstGeom prst="rect">
            <a:avLst/>
          </a:prstGeom>
        </p:spPr>
      </p:pic>
    </p:spTree>
    <p:extLst>
      <p:ext uri="{BB962C8B-B14F-4D97-AF65-F5344CB8AC3E}">
        <p14:creationId xmlns:p14="http://schemas.microsoft.com/office/powerpoint/2010/main" val="1987732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lvl1pPr>
              <a:defRPr b="1" cap="none" spc="0">
                <a:ln/>
                <a:solidFill>
                  <a:schemeClr val="accent3"/>
                </a:solidFill>
                <a:effectLst>
                  <a:outerShdw blurRad="38100" dist="38100" dir="2700000" algn="tl">
                    <a:srgbClr val="000000">
                      <a:alpha val="43137"/>
                    </a:srgbClr>
                  </a:outerShdw>
                </a:effectLst>
                <a:latin typeface="Century Gothic" panose="020B050202020202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A8058E-1AC5-4DA3-B40A-B730C4DBD494}"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extLst>
      <p:ext uri="{BB962C8B-B14F-4D97-AF65-F5344CB8AC3E}">
        <p14:creationId xmlns:p14="http://schemas.microsoft.com/office/powerpoint/2010/main" val="284630426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b="1"/>
            </a:lvl1pPr>
            <a:lvl2pPr marL="0" indent="0">
              <a:buNone/>
              <a:defRPr/>
            </a:lvl2pPr>
            <a:lvl3pPr marL="0" indent="0">
              <a:buNone/>
              <a:defRPr/>
            </a:lvl3pPr>
            <a:lvl4pPr marL="0" indent="0">
              <a:buNone/>
              <a:defRPr/>
            </a:lvl4pPr>
            <a:lvl5pPr marL="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A8058E-1AC5-4DA3-B40A-B730C4DBD494}"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extLst>
      <p:ext uri="{BB962C8B-B14F-4D97-AF65-F5344CB8AC3E}">
        <p14:creationId xmlns:p14="http://schemas.microsoft.com/office/powerpoint/2010/main" val="232212123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100000">
              <a:schemeClr val="accent1"/>
            </a:gs>
            <a:gs pos="0">
              <a:schemeClr val="accent3"/>
            </a:gs>
          </a:gsLst>
          <a:lin ang="19800000" scaled="0"/>
        </a:gradFill>
        <a:effectLst/>
      </p:bgPr>
    </p:bg>
    <p:spTree>
      <p:nvGrpSpPr>
        <p:cNvPr id="1" name=""/>
        <p:cNvGrpSpPr/>
        <p:nvPr/>
      </p:nvGrpSpPr>
      <p:grpSpPr>
        <a:xfrm>
          <a:off x="0" y="0"/>
          <a:ext cx="0" cy="0"/>
          <a:chOff x="0" y="0"/>
          <a:chExt cx="0" cy="0"/>
        </a:xfrm>
      </p:grpSpPr>
      <p:grpSp>
        <p:nvGrpSpPr>
          <p:cNvPr id="14" name="Group 13"/>
          <p:cNvGrpSpPr/>
          <p:nvPr/>
        </p:nvGrpSpPr>
        <p:grpSpPr>
          <a:xfrm flipH="1">
            <a:off x="-1" y="1"/>
            <a:ext cx="9144001" cy="5143979"/>
            <a:chOff x="-1" y="-1"/>
            <a:chExt cx="12192001" cy="6858639"/>
          </a:xfrm>
        </p:grpSpPr>
        <p:sp>
          <p:nvSpPr>
            <p:cNvPr id="15"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19" name="Group 18" descr="abstract background design"/>
          <p:cNvGrpSpPr/>
          <p:nvPr/>
        </p:nvGrpSpPr>
        <p:grpSpPr>
          <a:xfrm flipH="1">
            <a:off x="0" y="-479"/>
            <a:ext cx="9151145" cy="5143979"/>
            <a:chOff x="0" y="618575"/>
            <a:chExt cx="12201526" cy="6858638"/>
          </a:xfrm>
        </p:grpSpPr>
        <p:sp>
          <p:nvSpPr>
            <p:cNvPr id="20" name="Rectangle 19"/>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Rectangle 20"/>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 name="Freeform 15"/>
          <p:cNvSpPr>
            <a:spLocks/>
          </p:cNvSpPr>
          <p:nvPr/>
        </p:nvSpPr>
        <p:spPr bwMode="auto">
          <a:xfrm flipH="1">
            <a:off x="-2381" y="-470298"/>
            <a:ext cx="9153525" cy="6084095"/>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title"/>
          </p:nvPr>
        </p:nvSpPr>
        <p:spPr>
          <a:xfrm>
            <a:off x="1628775" y="1788273"/>
            <a:ext cx="6881751" cy="2139553"/>
          </a:xfrm>
        </p:spPr>
        <p:txBody>
          <a:bodyPr anchor="b"/>
          <a:lstStyle>
            <a:lvl1pPr>
              <a:defRPr sz="4500">
                <a:solidFill>
                  <a:schemeClr val="tx2"/>
                </a:solidFill>
              </a:defRPr>
            </a:lvl1pPr>
          </a:lstStyle>
          <a:p>
            <a:r>
              <a:rPr lang="en-US" smtClean="0"/>
              <a:t>Click to edit Master title style</a:t>
            </a:r>
            <a:endParaRPr lang="en-US" dirty="0"/>
          </a:p>
        </p:txBody>
      </p:sp>
      <p:sp>
        <p:nvSpPr>
          <p:cNvPr id="23" name="Rectangle 22"/>
          <p:cNvSpPr/>
          <p:nvPr/>
        </p:nvSpPr>
        <p:spPr>
          <a:xfrm>
            <a:off x="-2381" y="4114800"/>
            <a:ext cx="9153525" cy="10284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Text Placeholder 2"/>
          <p:cNvSpPr>
            <a:spLocks noGrp="1"/>
          </p:cNvSpPr>
          <p:nvPr>
            <p:ph type="body" idx="1"/>
          </p:nvPr>
        </p:nvSpPr>
        <p:spPr>
          <a:xfrm>
            <a:off x="1628775" y="4215162"/>
            <a:ext cx="6881751" cy="928100"/>
          </a:xfrm>
        </p:spPr>
        <p:txBody>
          <a:bodyPr/>
          <a:lstStyle>
            <a:lvl1pPr marL="0" indent="0">
              <a:buNone/>
              <a:defRPr sz="1800" b="0">
                <a:solidFill>
                  <a:schemeClr val="bg1">
                    <a:lumMod val="65000"/>
                    <a:lumOff val="3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CCA8058E-1AC5-4DA3-B40A-B730C4DBD494}" type="datetimeFigureOut">
              <a:rPr lang="en-US" smtClean="0"/>
              <a:t>12/10/2014</a:t>
            </a:fld>
            <a:endParaRPr lang="en-US"/>
          </a:p>
        </p:txBody>
      </p:sp>
      <p:sp>
        <p:nvSpPr>
          <p:cNvPr id="5" name="Footer Placeholder 4"/>
          <p:cNvSpPr>
            <a:spLocks noGrp="1"/>
          </p:cNvSpPr>
          <p:nvPr>
            <p:ph type="ftr" sz="quarter" idx="11"/>
          </p:nvPr>
        </p:nvSpPr>
        <p:spPr>
          <a:xfrm rot="5400000">
            <a:off x="7656261" y="2509200"/>
            <a:ext cx="2563412" cy="273844"/>
          </a:xfrm>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51DFCBB0-4899-4010-9EF1-2DFC6731BDBE}" type="slidenum">
              <a:rPr lang="en-US" smtClean="0"/>
              <a:t>‹#›</a:t>
            </a:fld>
            <a:endParaRPr lang="en-US"/>
          </a:p>
        </p:txBody>
      </p:sp>
      <p:pic>
        <p:nvPicPr>
          <p:cNvPr id="25" name="Picture 24"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651385" y="3075291"/>
            <a:ext cx="930479" cy="1080320"/>
          </a:xfrm>
          <a:prstGeom prst="rect">
            <a:avLst/>
          </a:prstGeom>
        </p:spPr>
      </p:pic>
    </p:spTree>
    <p:extLst>
      <p:ext uri="{BB962C8B-B14F-4D97-AF65-F5344CB8AC3E}">
        <p14:creationId xmlns:p14="http://schemas.microsoft.com/office/powerpoint/2010/main" val="10494559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136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A8058E-1AC5-4DA3-B40A-B730C4DBD494}"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CBB0-4899-4010-9EF1-2DFC6731BDBE}" type="slidenum">
              <a:rPr lang="en-US" smtClean="0"/>
              <a:t>‹#›</a:t>
            </a:fld>
            <a:endParaRPr lang="en-US"/>
          </a:p>
        </p:txBody>
      </p:sp>
    </p:spTree>
    <p:extLst>
      <p:ext uri="{BB962C8B-B14F-4D97-AF65-F5344CB8AC3E}">
        <p14:creationId xmlns:p14="http://schemas.microsoft.com/office/powerpoint/2010/main" val="157051285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268016"/>
            <a:ext cx="3868340" cy="610790"/>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268016"/>
            <a:ext cx="3887391" cy="610790"/>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A8058E-1AC5-4DA3-B40A-B730C4DBD494}" type="datetimeFigureOut">
              <a:rPr lang="en-US" smtClean="0"/>
              <a:t>12/10/2014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DFCBB0-4899-4010-9EF1-2DFC6731BDBE}" type="slidenum">
              <a:rPr lang="en-US" smtClean="0"/>
              <a:t>‹#›</a:t>
            </a:fld>
            <a:endParaRPr lang="en-US"/>
          </a:p>
        </p:txBody>
      </p:sp>
    </p:spTree>
    <p:extLst>
      <p:ext uri="{BB962C8B-B14F-4D97-AF65-F5344CB8AC3E}">
        <p14:creationId xmlns:p14="http://schemas.microsoft.com/office/powerpoint/2010/main" val="228244665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A8058E-1AC5-4DA3-B40A-B730C4DBD494}" type="datetimeFigureOut">
              <a:rPr lang="en-US" smtClean="0"/>
              <a:t>12/10/2014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DFCBB0-4899-4010-9EF1-2DFC6731BDBE}" type="slidenum">
              <a:rPr lang="en-US" smtClean="0"/>
              <a:t>‹#›</a:t>
            </a:fld>
            <a:endParaRPr lang="en-US"/>
          </a:p>
        </p:txBody>
      </p:sp>
    </p:spTree>
    <p:extLst>
      <p:ext uri="{BB962C8B-B14F-4D97-AF65-F5344CB8AC3E}">
        <p14:creationId xmlns:p14="http://schemas.microsoft.com/office/powerpoint/2010/main" val="300672356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A8058E-1AC5-4DA3-B40A-B730C4DBD494}" type="datetimeFigureOut">
              <a:rPr lang="en-US" smtClean="0"/>
              <a:t>12/10/2014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DFCBB0-4899-4010-9EF1-2DFC6731BDBE}" type="slidenum">
              <a:rPr lang="en-US" smtClean="0"/>
              <a:t>‹#›</a:t>
            </a:fld>
            <a:endParaRPr lang="en-US"/>
          </a:p>
        </p:txBody>
      </p:sp>
    </p:spTree>
    <p:extLst>
      <p:ext uri="{BB962C8B-B14F-4D97-AF65-F5344CB8AC3E}">
        <p14:creationId xmlns:p14="http://schemas.microsoft.com/office/powerpoint/2010/main" val="136638357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 y="-2229"/>
            <a:ext cx="9144001" cy="5149547"/>
            <a:chOff x="-1" y="-2971"/>
            <a:chExt cx="12192001" cy="6866062"/>
          </a:xfrm>
        </p:grpSpPr>
        <p:sp>
          <p:nvSpPr>
            <p:cNvPr id="9"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2"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5" name="Rectangle 14"/>
          <p:cNvSpPr/>
          <p:nvPr/>
        </p:nvSpPr>
        <p:spPr>
          <a:xfrm>
            <a:off x="0" y="312"/>
            <a:ext cx="9144000" cy="51435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 name="Group 19" descr="abstract background design"/>
          <p:cNvGrpSpPr/>
          <p:nvPr/>
        </p:nvGrpSpPr>
        <p:grpSpPr>
          <a:xfrm>
            <a:off x="-1024" y="-3086"/>
            <a:ext cx="3776252" cy="5149376"/>
            <a:chOff x="-1366" y="-4114"/>
            <a:chExt cx="5035003" cy="6865834"/>
          </a:xfrm>
        </p:grpSpPr>
        <p:sp>
          <p:nvSpPr>
            <p:cNvPr id="16"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8"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310541" y="342900"/>
            <a:ext cx="2611738" cy="120015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887391" y="342900"/>
            <a:ext cx="4629150" cy="4285019"/>
          </a:xfrm>
        </p:spPr>
        <p:txBody>
          <a:bodyPr/>
          <a:lstStyle>
            <a:lvl1pPr>
              <a:defRPr sz="1800"/>
            </a:lvl1pPr>
            <a:lvl2pPr>
              <a:defRPr sz="165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10541" y="1885638"/>
            <a:ext cx="2777490" cy="2743511"/>
          </a:xfrm>
        </p:spPr>
        <p:txBody>
          <a:bodyPr/>
          <a:lstStyle>
            <a:lvl1pPr marL="0" indent="0">
              <a:buNone/>
              <a:defRPr sz="120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A8058E-1AC5-4DA3-B40A-B730C4DBD494}"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51DFCBB0-4899-4010-9EF1-2DFC6731BDBE}" type="slidenum">
              <a:rPr lang="en-US" smtClean="0"/>
              <a:t>‹#›</a:t>
            </a:fld>
            <a:endParaRPr lang="en-US"/>
          </a:p>
        </p:txBody>
      </p:sp>
    </p:spTree>
    <p:extLst>
      <p:ext uri="{BB962C8B-B14F-4D97-AF65-F5344CB8AC3E}">
        <p14:creationId xmlns:p14="http://schemas.microsoft.com/office/powerpoint/2010/main" val="6289464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1" y="-2229"/>
            <a:ext cx="9144001" cy="5149547"/>
            <a:chOff x="-1" y="-2971"/>
            <a:chExt cx="12192001" cy="6866062"/>
          </a:xfrm>
        </p:grpSpPr>
        <p:sp>
          <p:nvSpPr>
            <p:cNvPr id="14"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5"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0" name="Rectangle 19"/>
          <p:cNvSpPr/>
          <p:nvPr/>
        </p:nvSpPr>
        <p:spPr>
          <a:xfrm>
            <a:off x="0" y="312"/>
            <a:ext cx="9144000" cy="51435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 name="Group 7" descr="abstract background design"/>
          <p:cNvGrpSpPr/>
          <p:nvPr/>
        </p:nvGrpSpPr>
        <p:grpSpPr>
          <a:xfrm>
            <a:off x="-1024" y="-3086"/>
            <a:ext cx="3776252" cy="5149376"/>
            <a:chOff x="-1366" y="-4114"/>
            <a:chExt cx="5035003" cy="6865834"/>
          </a:xfrm>
        </p:grpSpPr>
        <p:sp>
          <p:nvSpPr>
            <p:cNvPr id="9"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0"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308610" y="342900"/>
            <a:ext cx="2612898" cy="120015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3887391" y="342900"/>
            <a:ext cx="4629150" cy="42850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308610" y="1885638"/>
            <a:ext cx="2777490" cy="2743512"/>
          </a:xfrm>
        </p:spPr>
        <p:txBody>
          <a:bodyPr>
            <a:normAutofit/>
          </a:bodyPr>
          <a:lstStyle>
            <a:lvl1pPr marL="0" indent="0">
              <a:buNone/>
              <a:defRPr sz="105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A8058E-1AC5-4DA3-B40A-B730C4DBD494}"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51DFCBB0-4899-4010-9EF1-2DFC6731BDBE}" type="slidenum">
              <a:rPr lang="en-US" smtClean="0"/>
              <a:t>‹#›</a:t>
            </a:fld>
            <a:endParaRPr lang="en-US"/>
          </a:p>
        </p:txBody>
      </p:sp>
    </p:spTree>
    <p:extLst>
      <p:ext uri="{BB962C8B-B14F-4D97-AF65-F5344CB8AC3E}">
        <p14:creationId xmlns:p14="http://schemas.microsoft.com/office/powerpoint/2010/main" val="266733525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1"/>
            <a:ext cx="9144001" cy="514397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3571" y="0"/>
            <a:ext cx="9151145" cy="5143979"/>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 name="Date Placeholder 3"/>
          <p:cNvSpPr>
            <a:spLocks noGrp="1"/>
          </p:cNvSpPr>
          <p:nvPr>
            <p:ph type="dt" sz="half" idx="10"/>
          </p:nvPr>
        </p:nvSpPr>
        <p:spPr/>
        <p:txBody>
          <a:bodyPr/>
          <a:lstStyle/>
          <a:p>
            <a:fld id="{CCA8058E-1AC5-4DA3-B40A-B730C4DBD494}" type="datetimeFigureOut">
              <a:rPr lang="en-US" smtClean="0"/>
              <a:t>12/10/2014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15" name="Freeform 10"/>
          <p:cNvSpPr>
            <a:spLocks/>
          </p:cNvSpPr>
          <p:nvPr/>
        </p:nvSpPr>
        <p:spPr bwMode="auto">
          <a:xfrm>
            <a:off x="-832248" y="21431"/>
            <a:ext cx="10808495" cy="510063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2381" y="-470298"/>
            <a:ext cx="9153525" cy="6084095"/>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7" name="Picture 6" descr="photo of man sitting on an outdoor bench, using a table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322"/>
            <a:ext cx="6657143" cy="5142857"/>
          </a:xfrm>
          <a:prstGeom prst="rect">
            <a:avLst/>
          </a:prstGeom>
        </p:spPr>
      </p:pic>
      <p:sp>
        <p:nvSpPr>
          <p:cNvPr id="23" name="Freeform 5" descr="Callout shape"/>
          <p:cNvSpPr>
            <a:spLocks/>
          </p:cNvSpPr>
          <p:nvPr/>
        </p:nvSpPr>
        <p:spPr bwMode="auto">
          <a:xfrm>
            <a:off x="5084008" y="267509"/>
            <a:ext cx="3717036" cy="2256282"/>
          </a:xfrm>
          <a:custGeom>
            <a:avLst/>
            <a:gdLst>
              <a:gd name="T0" fmla="*/ 0 w 4338"/>
              <a:gd name="T1" fmla="*/ 0 h 2582"/>
              <a:gd name="T2" fmla="*/ 0 w 4338"/>
              <a:gd name="T3" fmla="*/ 2353 h 2582"/>
              <a:gd name="T4" fmla="*/ 921 w 4338"/>
              <a:gd name="T5" fmla="*/ 2353 h 2582"/>
              <a:gd name="T6" fmla="*/ 1101 w 4338"/>
              <a:gd name="T7" fmla="*/ 2582 h 2582"/>
              <a:gd name="T8" fmla="*/ 1278 w 4338"/>
              <a:gd name="T9" fmla="*/ 2353 h 2582"/>
              <a:gd name="T10" fmla="*/ 4338 w 4338"/>
              <a:gd name="T11" fmla="*/ 2353 h 2582"/>
              <a:gd name="T12" fmla="*/ 4338 w 4338"/>
              <a:gd name="T13" fmla="*/ 0 h 2582"/>
              <a:gd name="T14" fmla="*/ 0 w 4338"/>
              <a:gd name="T15" fmla="*/ 0 h 25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38" h="2582">
                <a:moveTo>
                  <a:pt x="0" y="0"/>
                </a:moveTo>
                <a:lnTo>
                  <a:pt x="0" y="2353"/>
                </a:lnTo>
                <a:lnTo>
                  <a:pt x="921" y="2353"/>
                </a:lnTo>
                <a:lnTo>
                  <a:pt x="1101" y="2582"/>
                </a:lnTo>
                <a:lnTo>
                  <a:pt x="1278" y="2353"/>
                </a:lnTo>
                <a:lnTo>
                  <a:pt x="4338" y="2353"/>
                </a:lnTo>
                <a:lnTo>
                  <a:pt x="4338" y="0"/>
                </a:lnTo>
                <a:lnTo>
                  <a:pt x="0" y="0"/>
                </a:lnTo>
                <a:close/>
              </a:path>
            </a:pathLst>
          </a:custGeom>
          <a:solidFill>
            <a:srgbClr val="FDF6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ctrTitle"/>
          </p:nvPr>
        </p:nvSpPr>
        <p:spPr>
          <a:xfrm>
            <a:off x="5208795" y="1036763"/>
            <a:ext cx="3209576" cy="512840"/>
          </a:xfrm>
        </p:spPr>
        <p:txBody>
          <a:bodyPr anchor="b">
            <a:normAutofit/>
          </a:bodyPr>
          <a:lstStyle>
            <a:lvl1pPr algn="l">
              <a:defRPr sz="1500">
                <a:solidFill>
                  <a:schemeClr val="accent1"/>
                </a:solidFill>
                <a:latin typeface="+mj-lt"/>
              </a:defRPr>
            </a:lvl1pPr>
          </a:lstStyle>
          <a:p>
            <a:r>
              <a:rPr lang="en-US" smtClean="0"/>
              <a:t>Click to edit Master title style</a:t>
            </a:r>
            <a:endParaRPr lang="en-US" dirty="0"/>
          </a:p>
        </p:txBody>
      </p:sp>
      <p:sp>
        <p:nvSpPr>
          <p:cNvPr id="34" name="Text Placeholder 33"/>
          <p:cNvSpPr>
            <a:spLocks noGrp="1"/>
          </p:cNvSpPr>
          <p:nvPr>
            <p:ph type="body" sz="quarter" idx="13" hasCustomPrompt="1"/>
          </p:nvPr>
        </p:nvSpPr>
        <p:spPr>
          <a:xfrm>
            <a:off x="5836487" y="1550472"/>
            <a:ext cx="2662042" cy="716750"/>
          </a:xfrm>
        </p:spPr>
        <p:txBody>
          <a:bodyPr vert="horz" lIns="91440" tIns="45720" rIns="91440" bIns="45720" rtlCol="0" anchor="b">
            <a:noAutofit/>
          </a:bodyPr>
          <a:lstStyle>
            <a:lvl1pPr>
              <a:defRPr lang="en-US" sz="3825" smtClean="0">
                <a:solidFill>
                  <a:schemeClr val="accent1"/>
                </a:solidFill>
                <a:latin typeface="+mj-lt"/>
                <a:ea typeface="+mj-ea"/>
              </a:defRPr>
            </a:lvl1pPr>
            <a:lvl2pPr>
              <a:defRPr lang="en-US" sz="5100" smtClean="0">
                <a:solidFill>
                  <a:schemeClr val="accent1"/>
                </a:solidFill>
                <a:cs typeface="+mn-cs"/>
              </a:defRPr>
            </a:lvl2pPr>
            <a:lvl3pPr>
              <a:defRPr lang="en-US" sz="5100" smtClean="0">
                <a:solidFill>
                  <a:schemeClr val="accent1"/>
                </a:solidFill>
                <a:cs typeface="+mn-cs"/>
              </a:defRPr>
            </a:lvl3pPr>
            <a:lvl4pPr>
              <a:defRPr lang="en-US" sz="5100" smtClean="0">
                <a:solidFill>
                  <a:schemeClr val="accent1"/>
                </a:solidFill>
                <a:cs typeface="+mn-cs"/>
              </a:defRPr>
            </a:lvl4pPr>
            <a:lvl5pPr>
              <a:defRPr lang="en-US" sz="5100">
                <a:solidFill>
                  <a:schemeClr val="accent1"/>
                </a:solidFill>
                <a:cs typeface="+mn-cs"/>
              </a:defRPr>
            </a:lvl5pPr>
          </a:lstStyle>
          <a:p>
            <a:pPr lvl="0">
              <a:spcBef>
                <a:spcPct val="0"/>
              </a:spcBef>
            </a:pPr>
            <a:r>
              <a:rPr lang="en-US" dirty="0" smtClean="0"/>
              <a:t>Slide Title</a:t>
            </a:r>
            <a:endParaRPr lang="en-US" dirty="0"/>
          </a:p>
        </p:txBody>
      </p:sp>
      <p:sp>
        <p:nvSpPr>
          <p:cNvPr id="3" name="Subtitle 2"/>
          <p:cNvSpPr>
            <a:spLocks noGrp="1"/>
          </p:cNvSpPr>
          <p:nvPr>
            <p:ph type="subTitle" idx="1"/>
          </p:nvPr>
        </p:nvSpPr>
        <p:spPr>
          <a:xfrm>
            <a:off x="5178172" y="4657031"/>
            <a:ext cx="3745505" cy="252470"/>
          </a:xfrm>
        </p:spPr>
        <p:txBody>
          <a:bodyPr>
            <a:noAutofit/>
          </a:bodyPr>
          <a:lstStyle>
            <a:lvl1pPr marL="0" indent="0" algn="l">
              <a:buNone/>
              <a:defRPr sz="135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Tree>
    <p:extLst>
      <p:ext uri="{BB962C8B-B14F-4D97-AF65-F5344CB8AC3E}">
        <p14:creationId xmlns:p14="http://schemas.microsoft.com/office/powerpoint/2010/main" val="10465662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A8058E-1AC5-4DA3-B40A-B730C4DBD494}"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extLst>
      <p:ext uri="{BB962C8B-B14F-4D97-AF65-F5344CB8AC3E}">
        <p14:creationId xmlns:p14="http://schemas.microsoft.com/office/powerpoint/2010/main" val="32652184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A8058E-1AC5-4DA3-B40A-B730C4DBD494}"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extLst>
      <p:ext uri="{BB962C8B-B14F-4D97-AF65-F5344CB8AC3E}">
        <p14:creationId xmlns:p14="http://schemas.microsoft.com/office/powerpoint/2010/main" val="384076355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0">
              <a:schemeClr val="bg2"/>
            </a:gs>
            <a:gs pos="0">
              <a:schemeClr val="bg1">
                <a:lumMod val="85000"/>
                <a:alpha val="50000"/>
              </a:schemeClr>
            </a:gs>
          </a:gsLst>
          <a:lin ang="5400000" scaled="0"/>
        </a:gradFill>
        <a:effectLst/>
      </p:bgPr>
    </p:bg>
    <p:spTree>
      <p:nvGrpSpPr>
        <p:cNvPr id="1" name=""/>
        <p:cNvGrpSpPr/>
        <p:nvPr/>
      </p:nvGrpSpPr>
      <p:grpSpPr>
        <a:xfrm>
          <a:off x="0" y="0"/>
          <a:ext cx="0" cy="0"/>
          <a:chOff x="0" y="0"/>
          <a:chExt cx="0" cy="0"/>
        </a:xfrm>
      </p:grpSpPr>
      <p:grpSp>
        <p:nvGrpSpPr>
          <p:cNvPr id="1039" name="Group 1038"/>
          <p:cNvGrpSpPr/>
          <p:nvPr/>
        </p:nvGrpSpPr>
        <p:grpSpPr>
          <a:xfrm>
            <a:off x="-1" y="-2229"/>
            <a:ext cx="9144001" cy="5149547"/>
            <a:chOff x="-1" y="-2971"/>
            <a:chExt cx="12192001" cy="6866062"/>
          </a:xfrm>
        </p:grpSpPr>
        <p:sp>
          <p:nvSpPr>
            <p:cNvPr id="1028"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24"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7"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3"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038" name="Rectangle 1037"/>
          <p:cNvSpPr/>
          <p:nvPr/>
        </p:nvSpPr>
        <p:spPr>
          <a:xfrm>
            <a:off x="0" y="-3819"/>
            <a:ext cx="9144000" cy="51435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smtClean="0"/>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1" name="Rectangle 1040" descr="background shape"/>
          <p:cNvSpPr/>
          <p:nvPr/>
        </p:nvSpPr>
        <p:spPr>
          <a:xfrm>
            <a:off x="-3090" y="4678314"/>
            <a:ext cx="9148373" cy="472822"/>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7830" h="630429">
                <a:moveTo>
                  <a:pt x="0" y="407779"/>
                </a:moveTo>
                <a:lnTo>
                  <a:pt x="12197830" y="0"/>
                </a:lnTo>
                <a:cubicBezTo>
                  <a:pt x="12197260" y="266876"/>
                  <a:pt x="12196689" y="363553"/>
                  <a:pt x="12196119" y="630429"/>
                </a:cubicBezTo>
                <a:lnTo>
                  <a:pt x="4119" y="630429"/>
                </a:lnTo>
                <a:lnTo>
                  <a:pt x="0" y="407779"/>
                </a:ln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4" name="Date Placeholder 3"/>
          <p:cNvSpPr>
            <a:spLocks noGrp="1"/>
          </p:cNvSpPr>
          <p:nvPr>
            <p:ph type="dt" sz="half" idx="2"/>
          </p:nvPr>
        </p:nvSpPr>
        <p:spPr>
          <a:xfrm rot="5400000">
            <a:off x="8426823" y="632784"/>
            <a:ext cx="996622" cy="273844"/>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fld id="{CCA8058E-1AC5-4DA3-B40A-B730C4DBD494}" type="datetimeFigureOut">
              <a:rPr lang="en-US" smtClean="0"/>
              <a:t>12/10/2014</a:t>
            </a:fld>
            <a:endParaRPr lang="en-US"/>
          </a:p>
        </p:txBody>
      </p:sp>
      <p:sp>
        <p:nvSpPr>
          <p:cNvPr id="5" name="Footer Placeholder 4"/>
          <p:cNvSpPr>
            <a:spLocks noGrp="1"/>
          </p:cNvSpPr>
          <p:nvPr>
            <p:ph type="ftr" sz="quarter" idx="3"/>
          </p:nvPr>
        </p:nvSpPr>
        <p:spPr>
          <a:xfrm rot="5400000">
            <a:off x="7306215" y="2859246"/>
            <a:ext cx="3263504" cy="273844"/>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endParaRPr lang="en-US"/>
          </a:p>
        </p:txBody>
      </p:sp>
      <p:sp>
        <p:nvSpPr>
          <p:cNvPr id="6" name="Slide Number Placeholder 5"/>
          <p:cNvSpPr>
            <a:spLocks noGrp="1"/>
          </p:cNvSpPr>
          <p:nvPr>
            <p:ph type="sldNum" sz="quarter" idx="4"/>
          </p:nvPr>
        </p:nvSpPr>
        <p:spPr>
          <a:xfrm>
            <a:off x="8338762" y="4777856"/>
            <a:ext cx="736127" cy="273844"/>
          </a:xfrm>
          <a:prstGeom prst="rect">
            <a:avLst/>
          </a:prstGeom>
        </p:spPr>
        <p:txBody>
          <a:bodyPr vert="horz" lIns="91440" tIns="45720" rIns="91440" bIns="45720" rtlCol="0" anchor="ctr"/>
          <a:lstStyle>
            <a:lvl1pPr algn="r">
              <a:defRPr sz="1500">
                <a:solidFill>
                  <a:schemeClr val="bg2"/>
                </a:solidFill>
                <a:latin typeface="Segoe UI" panose="020B0502040204020203" pitchFamily="34" charset="0"/>
                <a:cs typeface="Segoe UI" panose="020B0502040204020203" pitchFamily="34" charset="0"/>
              </a:defRPr>
            </a:lvl1pPr>
          </a:lstStyle>
          <a:p>
            <a:fld id="{51DFCBB0-4899-4010-9EF1-2DFC6731BDBE}" type="slidenum">
              <a:rPr lang="en-US" smtClean="0"/>
              <a:t>‹#›</a:t>
            </a:fld>
            <a:endParaRPr lang="en-US"/>
          </a:p>
        </p:txBody>
      </p:sp>
    </p:spTree>
    <p:extLst>
      <p:ext uri="{BB962C8B-B14F-4D97-AF65-F5344CB8AC3E}">
        <p14:creationId xmlns:p14="http://schemas.microsoft.com/office/powerpoint/2010/main" val="83806749"/>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b="1" kern="1200" cap="none" spc="0">
          <a:ln/>
          <a:solidFill>
            <a:schemeClr val="accent3"/>
          </a:solidFill>
          <a:effectLst>
            <a:outerShdw blurRad="50800" dist="38100" dir="2700000" algn="tl" rotWithShape="0">
              <a:prstClr val="black">
                <a:alpha val="40000"/>
              </a:prstClr>
            </a:outerShdw>
          </a:effectLst>
          <a:latin typeface="Century Gothic" panose="020B0502020202020204" pitchFamily="34" charset="0"/>
          <a:ea typeface="+mj-ea"/>
          <a:cs typeface="Segoe UI" panose="020B0502040204020203" pitchFamily="34" charset="0"/>
        </a:defRPr>
      </a:lvl1pPr>
    </p:titleStyle>
    <p:bodyStyle>
      <a:lvl1pPr marL="0"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defRPr sz="1800" b="1" kern="1200">
          <a:solidFill>
            <a:schemeClr val="tx1">
              <a:lumMod val="75000"/>
              <a:lumOff val="25000"/>
            </a:schemeClr>
          </a:solidFill>
          <a:latin typeface="Century Gothic" panose="020B0502020202020204" pitchFamily="34" charset="0"/>
          <a:ea typeface="+mn-ea"/>
          <a:cs typeface="Segoe UI" panose="020B0502040204020203" pitchFamily="34" charset="0"/>
        </a:defRPr>
      </a:lvl1pPr>
      <a:lvl2pPr marL="175022"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tabLst/>
        <a:defRPr sz="1650" kern="1200">
          <a:solidFill>
            <a:schemeClr val="tx1">
              <a:lumMod val="50000"/>
              <a:lumOff val="50000"/>
            </a:schemeClr>
          </a:solidFill>
          <a:latin typeface="Century Gothic" panose="020B0502020202020204" pitchFamily="34" charset="0"/>
          <a:ea typeface="+mn-ea"/>
          <a:cs typeface="Segoe UI" panose="020B0502040204020203" pitchFamily="34" charset="0"/>
        </a:defRPr>
      </a:lvl2pPr>
      <a:lvl3pPr marL="515541"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500" kern="1200">
          <a:solidFill>
            <a:schemeClr val="tx1">
              <a:lumMod val="50000"/>
              <a:lumOff val="50000"/>
            </a:schemeClr>
          </a:solidFill>
          <a:latin typeface="Century Gothic" panose="020B0502020202020204" pitchFamily="34" charset="0"/>
          <a:ea typeface="+mn-ea"/>
          <a:cs typeface="Segoe UI" panose="020B0502040204020203" pitchFamily="34" charset="0"/>
        </a:defRPr>
      </a:lvl3pPr>
      <a:lvl4pPr marL="68580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Century Gothic" panose="020B0502020202020204" pitchFamily="34" charset="0"/>
          <a:ea typeface="+mn-ea"/>
          <a:cs typeface="Segoe UI" panose="020B0502040204020203" pitchFamily="34" charset="0"/>
        </a:defRPr>
      </a:lvl4pPr>
      <a:lvl5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Century Gothic" panose="020B0502020202020204" pitchFamily="34" charset="0"/>
          <a:ea typeface="+mn-ea"/>
          <a:cs typeface="Segoe UI" panose="020B0502040204020203" pitchFamily="34" charset="0"/>
        </a:defRPr>
      </a:lvl5pPr>
      <a:lvl6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6pPr>
      <a:lvl7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7pPr>
      <a:lvl8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smtClean="0">
          <a:solidFill>
            <a:schemeClr val="tx1">
              <a:lumMod val="50000"/>
              <a:lumOff val="50000"/>
            </a:schemeClr>
          </a:solidFill>
          <a:latin typeface="+mn-lt"/>
          <a:ea typeface="+mn-ea"/>
          <a:cs typeface="Segoe UI" panose="020B0502040204020203" pitchFamily="34" charset="0"/>
        </a:defRPr>
      </a:lvl8pPr>
      <a:lvl9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a:solidFill>
            <a:schemeClr val="tx1">
              <a:lumMod val="50000"/>
              <a:lumOff val="50000"/>
            </a:schemeClr>
          </a:solidFill>
          <a:latin typeface="+mn-lt"/>
          <a:ea typeface="+mn-ea"/>
          <a:cs typeface="Segoe UI" panose="020B0502040204020203"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993231"/>
            <a:ext cx="7677358" cy="1102519"/>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en-US" sz="3200" b="1">
                <a:ln w="1905">
                  <a:no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Chapter </a:t>
            </a:r>
            <a:r>
              <a:rPr lang="en-US" sz="3200" b="1" smtClean="0">
                <a:ln w="1905">
                  <a:no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a:t>
            </a:r>
            <a:br>
              <a:rPr lang="en-US" sz="3200" b="1" smtClean="0">
                <a:ln w="1905">
                  <a:no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0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72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Compound Interest </a:t>
            </a:r>
            <a:endParaRPr lang="en-US" sz="4800" b="1" spc="50">
              <a:ln w="11430"/>
              <a:no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0318197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Definition</a:t>
            </a:r>
            <a:endParaRPr lang="en-US"/>
          </a:p>
        </p:txBody>
      </p:sp>
      <p:sp>
        <p:nvSpPr>
          <p:cNvPr id="3" name="Content Placeholder 2"/>
          <p:cNvSpPr>
            <a:spLocks noGrp="1"/>
          </p:cNvSpPr>
          <p:nvPr>
            <p:ph idx="1"/>
          </p:nvPr>
        </p:nvSpPr>
        <p:spPr/>
        <p:txBody>
          <a:bodyPr>
            <a:normAutofit fontScale="92500"/>
          </a:bodyPr>
          <a:lstStyle/>
          <a:p>
            <a:pPr marL="342900" indent="-342900" algn="just">
              <a:buFont typeface="Arial" panose="020B0604020202020204" pitchFamily="34" charset="0"/>
              <a:buChar char="•"/>
            </a:pPr>
            <a:r>
              <a:rPr lang="id-ID" sz="2400" b="0"/>
              <a:t>In business</a:t>
            </a:r>
            <a:r>
              <a:rPr lang="id-ID" sz="2400" b="0" smtClean="0"/>
              <a:t>,</a:t>
            </a:r>
            <a:r>
              <a:rPr lang="en-US" sz="2400" b="0" smtClean="0"/>
              <a:t> another </a:t>
            </a:r>
            <a:r>
              <a:rPr lang="en-US" sz="2400" b="0"/>
              <a:t>common way of calculating interest is by using a method known as </a:t>
            </a:r>
            <a:r>
              <a:rPr lang="en-US" sz="2400" i="1"/>
              <a:t>compounding</a:t>
            </a:r>
            <a:r>
              <a:rPr lang="en-US" sz="2400" b="0"/>
              <a:t>, </a:t>
            </a:r>
            <a:r>
              <a:rPr lang="en-US" sz="2400" b="0" smtClean="0"/>
              <a:t>or </a:t>
            </a:r>
            <a:r>
              <a:rPr lang="en-US" sz="2400" i="1" smtClean="0"/>
              <a:t>compound </a:t>
            </a:r>
            <a:r>
              <a:rPr lang="en-US" sz="2400" i="1"/>
              <a:t>interest</a:t>
            </a:r>
            <a:r>
              <a:rPr lang="en-US" sz="2400" b="0"/>
              <a:t>, in which the interest calculation is applied a number of times during </a:t>
            </a:r>
            <a:r>
              <a:rPr lang="en-US" sz="2400" b="0" smtClean="0"/>
              <a:t>the term </a:t>
            </a:r>
            <a:r>
              <a:rPr lang="en-US" sz="2400" b="0"/>
              <a:t>of the loan or investment</a:t>
            </a:r>
            <a:r>
              <a:rPr lang="en-US" sz="2400" b="0" smtClean="0"/>
              <a:t>.</a:t>
            </a:r>
          </a:p>
          <a:p>
            <a:pPr marL="342900" indent="-342900" algn="just">
              <a:buFont typeface="Arial" panose="020B0604020202020204" pitchFamily="34" charset="0"/>
              <a:buChar char="•"/>
            </a:pPr>
            <a:r>
              <a:rPr lang="en-US" sz="2400" b="0"/>
              <a:t>With compound interest, the interest </a:t>
            </a:r>
            <a:r>
              <a:rPr lang="en-US" sz="2400" b="0" smtClean="0"/>
              <a:t>earned for </a:t>
            </a:r>
            <a:r>
              <a:rPr lang="en-US" sz="2400" b="0"/>
              <a:t>each period is reinvested or added to the previous principal before the next </a:t>
            </a:r>
            <a:r>
              <a:rPr lang="en-US" sz="2400" b="0" smtClean="0"/>
              <a:t>calculation or </a:t>
            </a:r>
            <a:r>
              <a:rPr lang="en-US" sz="2400" b="0"/>
              <a:t>compounding. The previous principal plus interest then becomes the new principal for </a:t>
            </a:r>
            <a:r>
              <a:rPr lang="en-US" sz="2400" b="0" smtClean="0"/>
              <a:t>the </a:t>
            </a:r>
            <a:r>
              <a:rPr lang="id-ID" sz="2400" b="0" smtClean="0"/>
              <a:t>next </a:t>
            </a:r>
            <a:r>
              <a:rPr lang="id-ID" sz="2400" b="0"/>
              <a:t>period.</a:t>
            </a:r>
            <a:endParaRPr lang="en-US" sz="2400" b="0"/>
          </a:p>
        </p:txBody>
      </p:sp>
    </p:spTree>
    <p:extLst>
      <p:ext uri="{BB962C8B-B14F-4D97-AF65-F5344CB8AC3E}">
        <p14:creationId xmlns:p14="http://schemas.microsoft.com/office/powerpoint/2010/main" val="425634563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05035"/>
            <a:ext cx="6477000" cy="4811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404266" y="119748"/>
            <a:ext cx="1960366" cy="576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240222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209550"/>
            <a:ext cx="84582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881531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13835" y="1428750"/>
            <a:ext cx="457200" cy="457200"/>
          </a:xfrm>
          <a:prstGeom prst="ellipse">
            <a:avLst/>
          </a:prstGeom>
          <a:solidFill>
            <a:schemeClr val="accent6">
              <a:lumMod val="60000"/>
              <a:lumOff val="4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Oval 4"/>
          <p:cNvSpPr/>
          <p:nvPr/>
        </p:nvSpPr>
        <p:spPr>
          <a:xfrm>
            <a:off x="533400" y="2266950"/>
            <a:ext cx="457200" cy="457200"/>
          </a:xfrm>
          <a:prstGeom prst="ellipse">
            <a:avLst/>
          </a:prstGeom>
          <a:solidFill>
            <a:schemeClr val="accent6">
              <a:lumMod val="60000"/>
              <a:lumOff val="40000"/>
              <a:alpha val="65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rstMaterial="clear">
            <a:bevelT w="190500" h="5080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lstStyle/>
          <a:p>
            <a:r>
              <a:rPr lang="en-US" smtClean="0"/>
              <a:t>Time Value of Money</a:t>
            </a:r>
            <a:endParaRPr lang="id-ID"/>
          </a:p>
        </p:txBody>
      </p:sp>
      <p:sp>
        <p:nvSpPr>
          <p:cNvPr id="3" name="Content Placeholder 2"/>
          <p:cNvSpPr>
            <a:spLocks noGrp="1"/>
          </p:cNvSpPr>
          <p:nvPr>
            <p:ph idx="1"/>
          </p:nvPr>
        </p:nvSpPr>
        <p:spPr>
          <a:xfrm>
            <a:off x="1219200" y="1369219"/>
            <a:ext cx="7296150" cy="3263504"/>
          </a:xfrm>
        </p:spPr>
        <p:txBody>
          <a:bodyPr>
            <a:normAutofit fontScale="85000" lnSpcReduction="20000"/>
          </a:bodyPr>
          <a:lstStyle/>
          <a:p>
            <a:pPr algn="just">
              <a:spcAft>
                <a:spcPts val="1800"/>
              </a:spcAft>
            </a:pPr>
            <a:r>
              <a:rPr lang="en-US" sz="2800" b="0"/>
              <a:t>This chapter </a:t>
            </a:r>
            <a:r>
              <a:rPr lang="en-US" sz="2800" b="0" smtClean="0"/>
              <a:t>also introduces </a:t>
            </a:r>
            <a:r>
              <a:rPr lang="en-US" sz="2800" b="0"/>
              <a:t>you to an all-important business concept, the </a:t>
            </a:r>
            <a:r>
              <a:rPr lang="en-US" sz="2800"/>
              <a:t>time value </a:t>
            </a:r>
            <a:r>
              <a:rPr lang="en-US" sz="2800" smtClean="0"/>
              <a:t>of money</a:t>
            </a:r>
            <a:r>
              <a:rPr lang="en-US" sz="2800" b="0"/>
              <a:t>. </a:t>
            </a:r>
            <a:endParaRPr lang="en-US" sz="2800" b="0" smtClean="0"/>
          </a:p>
          <a:p>
            <a:pPr algn="just"/>
            <a:r>
              <a:rPr lang="en-US" sz="2800" b="0" smtClean="0"/>
              <a:t>Consider </a:t>
            </a:r>
            <a:r>
              <a:rPr lang="en-US" sz="2800" b="0"/>
              <a:t>this: If you were owed $1,000, would you rather have it now or one </a:t>
            </a:r>
            <a:r>
              <a:rPr lang="en-US" sz="2800" b="0" smtClean="0"/>
              <a:t>year from </a:t>
            </a:r>
            <a:r>
              <a:rPr lang="en-US" sz="2800" b="0"/>
              <a:t>now? If you answered “now,” you already have a feeling for the concept. Money “now</a:t>
            </a:r>
            <a:r>
              <a:rPr lang="en-US" sz="2800" b="0" smtClean="0"/>
              <a:t>,” </a:t>
            </a:r>
            <a:r>
              <a:rPr lang="en-US" sz="2800" b="0"/>
              <a:t>or in the </a:t>
            </a:r>
            <a:r>
              <a:rPr lang="en-US" sz="2800" b="0" i="1"/>
              <a:t>present</a:t>
            </a:r>
            <a:r>
              <a:rPr lang="en-US" sz="2800" b="0"/>
              <a:t>, is more desirable than the same amount of money in the </a:t>
            </a:r>
            <a:r>
              <a:rPr lang="en-US" sz="2800" b="0" i="1"/>
              <a:t>future </a:t>
            </a:r>
            <a:r>
              <a:rPr lang="en-US" sz="2800" b="0"/>
              <a:t>because </a:t>
            </a:r>
            <a:r>
              <a:rPr lang="en-US" sz="2800" b="0" smtClean="0"/>
              <a:t>it can </a:t>
            </a:r>
            <a:r>
              <a:rPr lang="en-US" sz="2800" b="0"/>
              <a:t>be invested and earn interest as time goes by.</a:t>
            </a:r>
            <a:endParaRPr lang="id-ID" sz="2800"/>
          </a:p>
        </p:txBody>
      </p:sp>
    </p:spTree>
    <p:extLst>
      <p:ext uri="{BB962C8B-B14F-4D97-AF65-F5344CB8AC3E}">
        <p14:creationId xmlns:p14="http://schemas.microsoft.com/office/powerpoint/2010/main" val="261996453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a:bodyPr>
          <a:lstStyle/>
          <a:p>
            <a:r>
              <a:rPr lang="en-US" sz="2400" b="0"/>
              <a:t>In this chapter, you learn to calculate the </a:t>
            </a:r>
            <a:r>
              <a:rPr lang="en-US" sz="2400"/>
              <a:t>compound amount (future value) </a:t>
            </a:r>
            <a:r>
              <a:rPr lang="en-US" sz="2400" b="0"/>
              <a:t>of an </a:t>
            </a:r>
            <a:r>
              <a:rPr lang="en-US" sz="2400" b="0" smtClean="0"/>
              <a:t>investment at </a:t>
            </a:r>
            <a:r>
              <a:rPr lang="en-US" sz="2400" b="0"/>
              <a:t>compound interest when the </a:t>
            </a:r>
            <a:r>
              <a:rPr lang="en-US" sz="2400"/>
              <a:t>present amount (present value) </a:t>
            </a:r>
            <a:r>
              <a:rPr lang="en-US" sz="2400" b="0"/>
              <a:t>is known. You </a:t>
            </a:r>
            <a:r>
              <a:rPr lang="en-US" sz="2400" b="0" smtClean="0"/>
              <a:t>also learn </a:t>
            </a:r>
            <a:r>
              <a:rPr lang="en-US" sz="2400" b="0"/>
              <a:t>to calculate the present value that must be deposited now at compound interest to </a:t>
            </a:r>
            <a:r>
              <a:rPr lang="en-US" sz="2400" b="0" smtClean="0"/>
              <a:t>yield </a:t>
            </a:r>
            <a:r>
              <a:rPr lang="id-ID" sz="2400" b="0" smtClean="0"/>
              <a:t>a </a:t>
            </a:r>
            <a:r>
              <a:rPr lang="id-ID" sz="2400" b="0"/>
              <a:t>known future amount.</a:t>
            </a:r>
            <a:endParaRPr lang="id-ID" sz="2400"/>
          </a:p>
        </p:txBody>
      </p:sp>
    </p:spTree>
    <p:extLst>
      <p:ext uri="{BB962C8B-B14F-4D97-AF65-F5344CB8AC3E}">
        <p14:creationId xmlns:p14="http://schemas.microsoft.com/office/powerpoint/2010/main" val="424189357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438150"/>
            <a:ext cx="7642753" cy="40003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121025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a:t>MANUALLY CALCULATING COMPOUND AMOUNT</a:t>
            </a:r>
            <a:br>
              <a:rPr lang="id-ID"/>
            </a:br>
            <a:r>
              <a:rPr lang="en-US"/>
              <a:t>(FUTURE VALUE) AND COMPOUND INTEREST</a:t>
            </a:r>
            <a:endParaRPr lang="id-ID"/>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127624081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id-ID" sz="2400"/>
              <a:t>MANUALLY CALCULATING COMPOUND AMOUNT</a:t>
            </a:r>
            <a:br>
              <a:rPr lang="id-ID" sz="2400"/>
            </a:br>
            <a:r>
              <a:rPr lang="en-US" sz="2400"/>
              <a:t>(FUTURE VALUE) AND COMPOUND INTEREST</a:t>
            </a:r>
            <a:endParaRPr lang="id-ID" sz="2400"/>
          </a:p>
        </p:txBody>
      </p:sp>
      <p:sp>
        <p:nvSpPr>
          <p:cNvPr id="5" name="Content Placeholder 4"/>
          <p:cNvSpPr>
            <a:spLocks noGrp="1"/>
          </p:cNvSpPr>
          <p:nvPr>
            <p:ph idx="1"/>
          </p:nvPr>
        </p:nvSpPr>
        <p:spPr/>
        <p:txBody>
          <a:bodyPr>
            <a:normAutofit/>
          </a:bodyPr>
          <a:lstStyle/>
          <a:p>
            <a:r>
              <a:rPr lang="en-US" sz="2400" b="0"/>
              <a:t>Compounding divides the time of a loan or an investment into compounding periods or </a:t>
            </a:r>
            <a:r>
              <a:rPr lang="en-US" sz="2400" b="0" smtClean="0"/>
              <a:t>simply periods</a:t>
            </a:r>
            <a:r>
              <a:rPr lang="en-US" sz="2400" b="0"/>
              <a:t>. </a:t>
            </a:r>
            <a:endParaRPr lang="en-US" sz="2400" b="0" smtClean="0"/>
          </a:p>
          <a:p>
            <a:r>
              <a:rPr lang="en-US" sz="2400" b="0" smtClean="0"/>
              <a:t>To </a:t>
            </a:r>
            <a:r>
              <a:rPr lang="en-US" sz="2400" b="0"/>
              <a:t>manually calculate the compound amount or future value of an investment</a:t>
            </a:r>
            <a:r>
              <a:rPr lang="en-US" sz="2400" b="0" smtClean="0"/>
              <a:t>, we </a:t>
            </a:r>
            <a:r>
              <a:rPr lang="en-US" sz="2400" b="0"/>
              <a:t>must compound or calculate the interest as many times as there are compounding </a:t>
            </a:r>
            <a:r>
              <a:rPr lang="en-US" sz="2400" b="0" smtClean="0"/>
              <a:t>periods at </a:t>
            </a:r>
            <a:r>
              <a:rPr lang="en-US" sz="2400" b="0"/>
              <a:t>the interest rate per period.</a:t>
            </a:r>
            <a:endParaRPr lang="id-ID" sz="2400"/>
          </a:p>
        </p:txBody>
      </p:sp>
    </p:spTree>
    <p:extLst>
      <p:ext uri="{BB962C8B-B14F-4D97-AF65-F5344CB8AC3E}">
        <p14:creationId xmlns:p14="http://schemas.microsoft.com/office/powerpoint/2010/main" val="15210769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a:t>
            </a:r>
            <a:endParaRPr lang="id-ID"/>
          </a:p>
        </p:txBody>
      </p:sp>
      <p:sp>
        <p:nvSpPr>
          <p:cNvPr id="3" name="Content Placeholder 2"/>
          <p:cNvSpPr>
            <a:spLocks noGrp="1"/>
          </p:cNvSpPr>
          <p:nvPr>
            <p:ph idx="1"/>
          </p:nvPr>
        </p:nvSpPr>
        <p:spPr/>
        <p:txBody>
          <a:bodyPr>
            <a:noAutofit/>
          </a:bodyPr>
          <a:lstStyle/>
          <a:p>
            <a:pPr marL="342900" indent="-342900">
              <a:buFont typeface="Courier New" panose="02070309020205020404" pitchFamily="49" charset="0"/>
              <a:buChar char="o"/>
            </a:pPr>
            <a:r>
              <a:rPr lang="en-US" sz="2000" b="0"/>
              <a:t>For example, an investment made for 5 years at 12% compounded annually (once </a:t>
            </a:r>
            <a:r>
              <a:rPr lang="en-US" sz="2000" b="0" smtClean="0"/>
              <a:t>per year</a:t>
            </a:r>
            <a:r>
              <a:rPr lang="en-US" sz="2000" b="0"/>
              <a:t>) would have five compounding periods (5 years </a:t>
            </a:r>
            <a:r>
              <a:rPr lang="en-US" sz="2000" b="0" smtClean="0">
                <a:sym typeface="Symbol" panose="05050102010706020507" pitchFamily="18" charset="2"/>
              </a:rPr>
              <a:t></a:t>
            </a:r>
            <a:r>
              <a:rPr lang="en-US" sz="2000" b="0" smtClean="0"/>
              <a:t>1 </a:t>
            </a:r>
            <a:r>
              <a:rPr lang="en-US" sz="2000" b="0"/>
              <a:t>period per year), each at 12%. </a:t>
            </a:r>
            <a:r>
              <a:rPr lang="en-US" sz="2000" b="0" smtClean="0"/>
              <a:t>If the </a:t>
            </a:r>
            <a:r>
              <a:rPr lang="en-US" sz="2000" b="0"/>
              <a:t>same investment was compounded semiannually (two times per year), there would </a:t>
            </a:r>
            <a:r>
              <a:rPr lang="en-US" sz="2000" b="0" smtClean="0"/>
              <a:t>be 10 </a:t>
            </a:r>
            <a:r>
              <a:rPr lang="en-US" sz="2000" b="0"/>
              <a:t>compounding periods (5 years </a:t>
            </a:r>
            <a:r>
              <a:rPr lang="en-US" sz="2000" b="0" smtClean="0">
                <a:sym typeface="Symbol" panose="05050102010706020507" pitchFamily="18" charset="2"/>
              </a:rPr>
              <a:t></a:t>
            </a:r>
            <a:r>
              <a:rPr lang="en-US" sz="2000" b="0" smtClean="0"/>
              <a:t> </a:t>
            </a:r>
            <a:r>
              <a:rPr lang="en-US" sz="2000" b="0"/>
              <a:t>2 periods per year), each at 6% (12% annual rate </a:t>
            </a:r>
            <a:r>
              <a:rPr lang="en-US" sz="2000" b="0" smtClean="0">
                <a:sym typeface="Symbol" panose="05050102010706020507" pitchFamily="18" charset="2"/>
              </a:rPr>
              <a:t></a:t>
            </a:r>
            <a:r>
              <a:rPr lang="en-US" sz="2000" b="0" smtClean="0"/>
              <a:t> 2 </a:t>
            </a:r>
            <a:r>
              <a:rPr lang="id-ID" sz="2000" b="0" smtClean="0"/>
              <a:t>periods </a:t>
            </a:r>
            <a:r>
              <a:rPr lang="id-ID" sz="2000" b="0"/>
              <a:t>per year).</a:t>
            </a:r>
          </a:p>
          <a:p>
            <a:pPr marL="342900" indent="-342900">
              <a:buFont typeface="Courier New" panose="02070309020205020404" pitchFamily="49" charset="0"/>
              <a:buChar char="o"/>
            </a:pPr>
            <a:r>
              <a:rPr lang="en-US" sz="2000" b="0"/>
              <a:t>The amount of compound interest is calculated by subtracting the principal from </a:t>
            </a:r>
            <a:r>
              <a:rPr lang="en-US" sz="2000" b="0" smtClean="0"/>
              <a:t>the </a:t>
            </a:r>
            <a:r>
              <a:rPr lang="id-ID" sz="2000" b="0" smtClean="0"/>
              <a:t>compound </a:t>
            </a:r>
            <a:r>
              <a:rPr lang="id-ID" sz="2000" b="0"/>
              <a:t>amount.</a:t>
            </a:r>
            <a:endParaRPr lang="id-ID" sz="2000"/>
          </a:p>
        </p:txBody>
      </p:sp>
    </p:spTree>
    <p:extLst>
      <p:ext uri="{BB962C8B-B14F-4D97-AF65-F5344CB8AC3E}">
        <p14:creationId xmlns:p14="http://schemas.microsoft.com/office/powerpoint/2010/main" val="284298416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a:t>MANUALLY CALCULATING</a:t>
            </a:r>
            <a:br>
              <a:rPr lang="id-ID"/>
            </a:br>
            <a:r>
              <a:rPr lang="id-ID"/>
              <a:t>COMPOUND INTEREST</a:t>
            </a:r>
          </a:p>
        </p:txBody>
      </p:sp>
      <p:sp>
        <p:nvSpPr>
          <p:cNvPr id="3" name="Content Placeholder 2"/>
          <p:cNvSpPr>
            <a:spLocks noGrp="1"/>
          </p:cNvSpPr>
          <p:nvPr>
            <p:ph idx="1"/>
          </p:nvPr>
        </p:nvSpPr>
        <p:spPr/>
        <p:txBody>
          <a:bodyPr/>
          <a:lstStyle/>
          <a:p>
            <a:pPr algn="just"/>
            <a:r>
              <a:rPr lang="en-US" b="0"/>
              <a:t>Katie Trotta invested $5,000 in a passbook savings account at 10% interest compounded </a:t>
            </a:r>
            <a:r>
              <a:rPr lang="en-US" b="0" smtClean="0"/>
              <a:t>annually for </a:t>
            </a:r>
            <a:r>
              <a:rPr lang="en-US" b="0"/>
              <a:t>2 years. Manually calculate the compound amount of the investment and the </a:t>
            </a:r>
            <a:r>
              <a:rPr lang="en-US" b="0" smtClean="0"/>
              <a:t>total amount </a:t>
            </a:r>
            <a:r>
              <a:rPr lang="en-US" b="0"/>
              <a:t>of compound interest Katie earned</a:t>
            </a:r>
            <a:r>
              <a:rPr lang="en-US" b="0" smtClean="0"/>
              <a:t>.</a:t>
            </a:r>
          </a:p>
          <a:p>
            <a:pPr algn="just"/>
            <a:r>
              <a:rPr lang="en-US" b="0"/>
              <a:t>To solve this compound interest problem manually, we must apply the simple interest </a:t>
            </a:r>
            <a:r>
              <a:rPr lang="en-US" b="0" smtClean="0"/>
              <a:t>formula twice </a:t>
            </a:r>
            <a:r>
              <a:rPr lang="en-US" b="0"/>
              <a:t>because there are two compounding periods (2 years </a:t>
            </a:r>
            <a:r>
              <a:rPr lang="en-US" b="0" smtClean="0">
                <a:sym typeface="Symbol" panose="05050102010706020507" pitchFamily="18" charset="2"/>
              </a:rPr>
              <a:t></a:t>
            </a:r>
            <a:r>
              <a:rPr lang="en-US" b="0" smtClean="0"/>
              <a:t> </a:t>
            </a:r>
            <a:r>
              <a:rPr lang="en-US" b="0"/>
              <a:t>1 period per year). Note how </a:t>
            </a:r>
            <a:r>
              <a:rPr lang="en-US" b="0" smtClean="0"/>
              <a:t>the </a:t>
            </a:r>
            <a:r>
              <a:rPr lang="en-US" b="0"/>
              <a:t>interest from the first period is reinvested or added to the original principal to earn interest in </a:t>
            </a:r>
            <a:r>
              <a:rPr lang="en-US" b="0" smtClean="0"/>
              <a:t>the </a:t>
            </a:r>
            <a:r>
              <a:rPr lang="id-ID" b="0" smtClean="0"/>
              <a:t>second </a:t>
            </a:r>
            <a:r>
              <a:rPr lang="id-ID" b="0"/>
              <a:t>period.</a:t>
            </a:r>
            <a:endParaRPr lang="id-ID"/>
          </a:p>
        </p:txBody>
      </p:sp>
    </p:spTree>
    <p:extLst>
      <p:ext uri="{BB962C8B-B14F-4D97-AF65-F5344CB8AC3E}">
        <p14:creationId xmlns:p14="http://schemas.microsoft.com/office/powerpoint/2010/main" val="417926511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4800" y="1657350"/>
            <a:ext cx="8597965" cy="3048000"/>
          </a:xfrm>
          <a:prstGeom prst="rect">
            <a:avLst/>
          </a:prstGeom>
          <a:ln>
            <a:noFill/>
          </a:ln>
          <a:effectLst>
            <a:outerShdw blurRad="292100" dist="139700" dir="2700000" algn="tl" rotWithShape="0">
              <a:srgbClr val="333333">
                <a:alpha val="65000"/>
              </a:srgbClr>
            </a:outerShdw>
          </a:effectLst>
        </p:spPr>
      </p:pic>
      <p:sp>
        <p:nvSpPr>
          <p:cNvPr id="6" name="Title 1"/>
          <p:cNvSpPr txBox="1">
            <a:spLocks/>
          </p:cNvSpPr>
          <p:nvPr/>
        </p:nvSpPr>
        <p:spPr>
          <a:xfrm>
            <a:off x="628650" y="273844"/>
            <a:ext cx="7886700" cy="994172"/>
          </a:xfrm>
          <a:prstGeom prst="rect">
            <a:avLst/>
          </a:prstGeom>
        </p:spPr>
        <p:txBody>
          <a:bodyPr>
            <a:normAutofit fontScale="97500"/>
          </a:bodyPr>
          <a:lstStyle>
            <a:lvl1pPr algn="l" defTabSz="685800" rtl="0" eaLnBrk="1" latinLnBrk="0" hangingPunct="1">
              <a:lnSpc>
                <a:spcPct val="90000"/>
              </a:lnSpc>
              <a:spcBef>
                <a:spcPct val="0"/>
              </a:spcBef>
              <a:buNone/>
              <a:defRPr sz="3300" b="1" kern="1200" cap="none" spc="0">
                <a:ln/>
                <a:solidFill>
                  <a:schemeClr val="accent3"/>
                </a:solidFill>
                <a:effectLst>
                  <a:outerShdw blurRad="50800" dist="38100" dir="2700000" algn="tl" rotWithShape="0">
                    <a:prstClr val="black">
                      <a:alpha val="40000"/>
                    </a:prstClr>
                  </a:outerShdw>
                </a:effectLst>
                <a:latin typeface="Century Gothic" panose="020B0502020202020204" pitchFamily="34" charset="0"/>
                <a:ea typeface="+mj-ea"/>
                <a:cs typeface="Segoe UI" panose="020B0502040204020203" pitchFamily="34" charset="0"/>
              </a:defRPr>
            </a:lvl1pPr>
          </a:lstStyle>
          <a:p>
            <a:r>
              <a:rPr lang="id-ID" smtClean="0"/>
              <a:t>MANUALLY CALCULATING</a:t>
            </a:r>
            <a:br>
              <a:rPr lang="id-ID" smtClean="0"/>
            </a:br>
            <a:r>
              <a:rPr lang="id-ID" smtClean="0"/>
              <a:t>COMPOUND INTEREST</a:t>
            </a:r>
            <a:endParaRPr lang="id-ID"/>
          </a:p>
        </p:txBody>
      </p:sp>
    </p:spTree>
    <p:extLst>
      <p:ext uri="{BB962C8B-B14F-4D97-AF65-F5344CB8AC3E}">
        <p14:creationId xmlns:p14="http://schemas.microsoft.com/office/powerpoint/2010/main" val="243072848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81149"/>
            <a:ext cx="7886700" cy="3051573"/>
          </a:xfrm>
        </p:spPr>
        <p:txBody>
          <a:bodyPr>
            <a:normAutofit/>
          </a:bodyPr>
          <a:lstStyle/>
          <a:p>
            <a:pPr algn="just"/>
            <a:r>
              <a:rPr lang="en-US" sz="2800" b="0"/>
              <a:t>Manually recalculate the compound amount and compound interest from the </a:t>
            </a:r>
            <a:r>
              <a:rPr lang="en-US" sz="2800" b="0" smtClean="0"/>
              <a:t>previous example </a:t>
            </a:r>
            <a:r>
              <a:rPr lang="en-US" sz="2800" b="0"/>
              <a:t>by using semiannual compounding (two times per year). How </a:t>
            </a:r>
            <a:r>
              <a:rPr lang="en-US" sz="2800" b="0" smtClean="0"/>
              <a:t>much more </a:t>
            </a:r>
            <a:r>
              <a:rPr lang="en-US" sz="2800" b="0"/>
              <a:t>interest would Katie earn if the bank offered semiannual compounding?</a:t>
            </a:r>
            <a:endParaRPr lang="id-ID" sz="2800"/>
          </a:p>
        </p:txBody>
      </p:sp>
      <p:sp>
        <p:nvSpPr>
          <p:cNvPr id="4" name="Title 1"/>
          <p:cNvSpPr>
            <a:spLocks noGrp="1"/>
          </p:cNvSpPr>
          <p:nvPr>
            <p:ph type="title"/>
          </p:nvPr>
        </p:nvSpPr>
        <p:spPr>
          <a:xfrm>
            <a:off x="628650" y="273844"/>
            <a:ext cx="7886700" cy="994172"/>
          </a:xfrm>
        </p:spPr>
        <p:txBody>
          <a:bodyPr>
            <a:normAutofit fontScale="90000"/>
          </a:bodyPr>
          <a:lstStyle/>
          <a:p>
            <a:r>
              <a:rPr lang="id-ID"/>
              <a:t>MANUALLY CALCULATING</a:t>
            </a:r>
            <a:br>
              <a:rPr lang="id-ID"/>
            </a:br>
            <a:r>
              <a:rPr lang="id-ID"/>
              <a:t>COMPOUND INTEREST</a:t>
            </a:r>
          </a:p>
        </p:txBody>
      </p:sp>
    </p:spTree>
    <p:extLst>
      <p:ext uri="{BB962C8B-B14F-4D97-AF65-F5344CB8AC3E}">
        <p14:creationId xmlns:p14="http://schemas.microsoft.com/office/powerpoint/2010/main" val="2935847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Exercise</a:t>
            </a:r>
            <a:endParaRPr lang="id-ID"/>
          </a:p>
        </p:txBody>
      </p:sp>
      <p:sp>
        <p:nvSpPr>
          <p:cNvPr id="3" name="Content Placeholder 2"/>
          <p:cNvSpPr>
            <a:spLocks noGrp="1"/>
          </p:cNvSpPr>
          <p:nvPr>
            <p:ph idx="1"/>
          </p:nvPr>
        </p:nvSpPr>
        <p:spPr/>
        <p:txBody>
          <a:bodyPr>
            <a:normAutofit/>
          </a:bodyPr>
          <a:lstStyle/>
          <a:p>
            <a:pPr algn="just"/>
            <a:r>
              <a:rPr lang="en-US" sz="2800" b="0"/>
              <a:t>Gail Parker invested $10,000 at 12% interest compounded semiannually for 3 years. </a:t>
            </a:r>
            <a:r>
              <a:rPr lang="en-US" sz="2800" b="0" smtClean="0"/>
              <a:t>Manually calculate </a:t>
            </a:r>
            <a:r>
              <a:rPr lang="en-US" sz="2800" b="0"/>
              <a:t>the compound amount and the compound interest of Gail’s investment.</a:t>
            </a:r>
            <a:endParaRPr lang="id-ID" sz="2800"/>
          </a:p>
        </p:txBody>
      </p:sp>
    </p:spTree>
    <p:extLst>
      <p:ext uri="{BB962C8B-B14F-4D97-AF65-F5344CB8AC3E}">
        <p14:creationId xmlns:p14="http://schemas.microsoft.com/office/powerpoint/2010/main" val="217666945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Future Value </a:t>
            </a:r>
            <a:r>
              <a:rPr lang="en-US" smtClean="0">
                <a:solidFill>
                  <a:schemeClr val="accent4">
                    <a:lumMod val="75000"/>
                  </a:schemeClr>
                </a:solidFill>
              </a:rPr>
              <a:t>or</a:t>
            </a:r>
            <a:r>
              <a:rPr lang="en-US" smtClean="0"/>
              <a:t> Future Amount </a:t>
            </a:r>
            <a:r>
              <a:rPr lang="en-US" smtClean="0">
                <a:solidFill>
                  <a:schemeClr val="accent4">
                    <a:lumMod val="75000"/>
                  </a:schemeClr>
                </a:solidFill>
              </a:rPr>
              <a:t>or</a:t>
            </a:r>
            <a:r>
              <a:rPr lang="en-US" smtClean="0"/>
              <a:t> Compound Amount</a:t>
            </a:r>
            <a:endParaRPr lang="id-ID"/>
          </a:p>
        </p:txBody>
      </p:sp>
      <p:sp>
        <p:nvSpPr>
          <p:cNvPr id="3" name="Content Placeholder 2"/>
          <p:cNvSpPr>
            <a:spLocks noGrp="1"/>
          </p:cNvSpPr>
          <p:nvPr>
            <p:ph idx="1"/>
          </p:nvPr>
        </p:nvSpPr>
        <p:spPr/>
        <p:txBody>
          <a:bodyPr/>
          <a:lstStyle/>
          <a:p>
            <a:r>
              <a:rPr lang="en-US" b="0" smtClean="0"/>
              <a:t>The future value using compound interest can be found by multiplying the principal times the quantity (1+Rate) once for each period the investment is to be compounded. Rate is the annual interest rate. Therefore, the future value of $1000 invested at 8% compounded annually for 3 years is shown as follows.</a:t>
            </a:r>
          </a:p>
          <a:p>
            <a:endParaRPr lang="en-US" b="0"/>
          </a:p>
          <a:p>
            <a:pPr>
              <a:tabLst>
                <a:tab pos="1482725" algn="l"/>
                <a:tab pos="1717675" algn="l"/>
              </a:tabLst>
            </a:pPr>
            <a:r>
              <a:rPr lang="en-US" b="0" smtClean="0"/>
              <a:t>Future value 	=	$1000 x (1 + 0.08) x (1 + 0.08) x (1 + 0.08)</a:t>
            </a:r>
          </a:p>
          <a:p>
            <a:pPr>
              <a:tabLst>
                <a:tab pos="1482725" algn="l"/>
                <a:tab pos="1717675" algn="l"/>
              </a:tabLst>
            </a:pPr>
            <a:r>
              <a:rPr lang="en-US" b="0"/>
              <a:t>	</a:t>
            </a:r>
            <a:r>
              <a:rPr lang="en-US" b="0" smtClean="0"/>
              <a:t>=	$1000 x 1.08 x 1.08 x 1.08</a:t>
            </a:r>
          </a:p>
          <a:p>
            <a:pPr>
              <a:tabLst>
                <a:tab pos="1482725" algn="l"/>
                <a:tab pos="1717675" algn="l"/>
              </a:tabLst>
            </a:pPr>
            <a:r>
              <a:rPr lang="en-US" b="0"/>
              <a:t>	</a:t>
            </a:r>
            <a:r>
              <a:rPr lang="en-US" b="0" smtClean="0"/>
              <a:t>=	$1000 x 1.08</a:t>
            </a:r>
            <a:r>
              <a:rPr lang="en-US" b="0" baseline="30000" smtClean="0"/>
              <a:t>3</a:t>
            </a:r>
          </a:p>
          <a:p>
            <a:pPr>
              <a:tabLst>
                <a:tab pos="1482725" algn="l"/>
                <a:tab pos="1717675" algn="l"/>
              </a:tabLst>
            </a:pPr>
            <a:r>
              <a:rPr lang="en-US" b="0" baseline="30000"/>
              <a:t>	</a:t>
            </a:r>
            <a:r>
              <a:rPr lang="en-US" b="0" smtClean="0"/>
              <a:t>=	$1259.71</a:t>
            </a:r>
            <a:endParaRPr lang="id-ID" b="0"/>
          </a:p>
        </p:txBody>
      </p:sp>
    </p:spTree>
    <p:extLst>
      <p:ext uri="{BB962C8B-B14F-4D97-AF65-F5344CB8AC3E}">
        <p14:creationId xmlns:p14="http://schemas.microsoft.com/office/powerpoint/2010/main" val="351900821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57400" y="1123950"/>
            <a:ext cx="5029200" cy="1295400"/>
          </a:xfrm>
          <a:prstGeom prst="roundRect">
            <a:avLst>
              <a:gd name="adj" fmla="val 49099"/>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lstStyle/>
          <a:p>
            <a:r>
              <a:rPr lang="en-US" smtClean="0"/>
              <a:t>Future Value Formula</a:t>
            </a:r>
            <a:endParaRPr lang="id-ID"/>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r>
                        <a:rPr lang="en-US" sz="4800" b="0" i="1" smtClean="0">
                          <a:latin typeface="Cambria Math" panose="02040503050406030204" pitchFamily="18" charset="0"/>
                        </a:rPr>
                        <m:t>𝑀</m:t>
                      </m:r>
                      <m:r>
                        <a:rPr lang="en-US" sz="4800" b="0" i="1" smtClean="0">
                          <a:latin typeface="Cambria Math" panose="02040503050406030204" pitchFamily="18" charset="0"/>
                        </a:rPr>
                        <m:t>=</m:t>
                      </m:r>
                      <m:sSup>
                        <m:sSupPr>
                          <m:ctrlPr>
                            <a:rPr lang="en-US" sz="4800" b="0" i="1" smtClean="0">
                              <a:latin typeface="Cambria Math" panose="02040503050406030204" pitchFamily="18" charset="0"/>
                            </a:rPr>
                          </m:ctrlPr>
                        </m:sSupPr>
                        <m:e>
                          <m:r>
                            <a:rPr lang="en-US" sz="4800" b="0" i="1">
                              <a:latin typeface="Cambria Math" panose="02040503050406030204" pitchFamily="18" charset="0"/>
                            </a:rPr>
                            <m:t>𝑃</m:t>
                          </m:r>
                          <m:r>
                            <a:rPr lang="en-US" sz="4800" b="0" i="1">
                              <a:latin typeface="Cambria Math" panose="02040503050406030204" pitchFamily="18" charset="0"/>
                            </a:rPr>
                            <m:t>(1+</m:t>
                          </m:r>
                          <m:r>
                            <a:rPr lang="en-US" sz="4800" b="0" i="1">
                              <a:latin typeface="Cambria Math" panose="02040503050406030204" pitchFamily="18" charset="0"/>
                            </a:rPr>
                            <m:t>𝑖</m:t>
                          </m:r>
                          <m:r>
                            <a:rPr lang="en-US" sz="4800" b="0" i="1">
                              <a:latin typeface="Cambria Math" panose="02040503050406030204" pitchFamily="18" charset="0"/>
                            </a:rPr>
                            <m:t>)</m:t>
                          </m:r>
                          <m:r>
                            <m:rPr>
                              <m:nor/>
                            </m:rPr>
                            <a:rPr lang="id-ID" sz="4800" b="0"/>
                            <m:t> </m:t>
                          </m:r>
                        </m:e>
                        <m:sup>
                          <m:r>
                            <a:rPr lang="en-US" sz="4800" b="0" i="1" smtClean="0">
                              <a:latin typeface="Cambria Math" panose="02040503050406030204" pitchFamily="18" charset="0"/>
                            </a:rPr>
                            <m:t>𝑛</m:t>
                          </m:r>
                        </m:sup>
                      </m:sSup>
                    </m:oMath>
                  </m:oMathPara>
                </a14:m>
                <a:endParaRPr lang="en-US" b="0" smtClean="0"/>
              </a:p>
              <a:p>
                <a:endParaRPr lang="en-US"/>
              </a:p>
              <a:p>
                <a:r>
                  <a:rPr lang="en-US" sz="2400" b="0" smtClean="0">
                    <a:latin typeface="Times New Roman" panose="02020603050405020304" pitchFamily="18" charset="0"/>
                    <a:cs typeface="Times New Roman" panose="02020603050405020304" pitchFamily="18" charset="0"/>
                  </a:rPr>
                  <a:t>Where </a:t>
                </a:r>
              </a:p>
              <a:p>
                <a:pPr>
                  <a:tabLst>
                    <a:tab pos="457200" algn="l"/>
                    <a:tab pos="741363" algn="l"/>
                  </a:tabLst>
                </a:pPr>
                <a:r>
                  <a:rPr lang="en-US" sz="2400" b="0" i="1" smtClean="0">
                    <a:latin typeface="Times New Roman" panose="02020603050405020304" pitchFamily="18" charset="0"/>
                    <a:cs typeface="Times New Roman" panose="02020603050405020304" pitchFamily="18" charset="0"/>
                  </a:rPr>
                  <a:t>M</a:t>
                </a:r>
                <a:r>
                  <a:rPr lang="en-US" sz="2400" b="0" smtClean="0">
                    <a:latin typeface="Times New Roman" panose="02020603050405020304" pitchFamily="18" charset="0"/>
                    <a:cs typeface="Times New Roman" panose="02020603050405020304" pitchFamily="18" charset="0"/>
                  </a:rPr>
                  <a:t>	=	Compound Amount</a:t>
                </a:r>
              </a:p>
              <a:p>
                <a:pPr>
                  <a:tabLst>
                    <a:tab pos="457200" algn="l"/>
                    <a:tab pos="741363" algn="l"/>
                  </a:tabLst>
                </a:pPr>
                <a:r>
                  <a:rPr lang="en-US" sz="2400" b="0" i="1" smtClean="0">
                    <a:latin typeface="Times New Roman" panose="02020603050405020304" pitchFamily="18" charset="0"/>
                    <a:cs typeface="Times New Roman" panose="02020603050405020304" pitchFamily="18" charset="0"/>
                  </a:rPr>
                  <a:t>P</a:t>
                </a:r>
                <a:r>
                  <a:rPr lang="en-US" sz="2400" b="0" smtClean="0">
                    <a:latin typeface="Times New Roman" panose="02020603050405020304" pitchFamily="18" charset="0"/>
                    <a:cs typeface="Times New Roman" panose="02020603050405020304" pitchFamily="18" charset="0"/>
                  </a:rPr>
                  <a:t>	=	Principal</a:t>
                </a:r>
              </a:p>
              <a:p>
                <a:pPr>
                  <a:tabLst>
                    <a:tab pos="457200" algn="l"/>
                    <a:tab pos="741363" algn="l"/>
                  </a:tabLst>
                </a:pPr>
                <a:r>
                  <a:rPr lang="en-US" sz="2400" b="0" i="1" smtClean="0">
                    <a:latin typeface="Times New Roman" panose="02020603050405020304" pitchFamily="18" charset="0"/>
                    <a:cs typeface="Times New Roman" panose="02020603050405020304" pitchFamily="18" charset="0"/>
                  </a:rPr>
                  <a:t>i</a:t>
                </a:r>
                <a:r>
                  <a:rPr lang="en-US" sz="2400" b="0" smtClean="0">
                    <a:latin typeface="Times New Roman" panose="02020603050405020304" pitchFamily="18" charset="0"/>
                    <a:cs typeface="Times New Roman" panose="02020603050405020304" pitchFamily="18" charset="0"/>
                  </a:rPr>
                  <a:t>	=	Interest Rate</a:t>
                </a:r>
              </a:p>
              <a:p>
                <a:pPr>
                  <a:tabLst>
                    <a:tab pos="457200" algn="l"/>
                    <a:tab pos="741363" algn="l"/>
                  </a:tabLst>
                </a:pPr>
                <a:r>
                  <a:rPr lang="en-US" sz="2400" b="0" i="1">
                    <a:latin typeface="Times New Roman" panose="02020603050405020304" pitchFamily="18" charset="0"/>
                    <a:cs typeface="Times New Roman" panose="02020603050405020304" pitchFamily="18" charset="0"/>
                  </a:rPr>
                  <a:t>n</a:t>
                </a:r>
                <a:r>
                  <a:rPr lang="en-US" sz="2400" b="0" smtClean="0">
                    <a:latin typeface="Times New Roman" panose="02020603050405020304" pitchFamily="18" charset="0"/>
                    <a:cs typeface="Times New Roman" panose="02020603050405020304" pitchFamily="18" charset="0"/>
                  </a:rPr>
                  <a:t>	=	Period of time</a:t>
                </a:r>
                <a:endParaRPr lang="id-ID" sz="2400" b="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1159" b="-4299"/>
                </a:stretch>
              </a:blipFill>
            </p:spPr>
            <p:txBody>
              <a:bodyPr/>
              <a:lstStyle/>
              <a:p>
                <a:r>
                  <a:rPr lang="id-ID">
                    <a:noFill/>
                  </a:rPr>
                  <a:t> </a:t>
                </a:r>
              </a:p>
            </p:txBody>
          </p:sp>
        </mc:Fallback>
      </mc:AlternateContent>
    </p:spTree>
    <p:extLst>
      <p:ext uri="{BB962C8B-B14F-4D97-AF65-F5344CB8AC3E}">
        <p14:creationId xmlns:p14="http://schemas.microsoft.com/office/powerpoint/2010/main" val="357667464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Determine the Number of Periods</a:t>
            </a:r>
            <a:endParaRPr lang="id-ID"/>
          </a:p>
        </p:txBody>
      </p:sp>
      <p:pic>
        <p:nvPicPr>
          <p:cNvPr id="4" name="Picture 3"/>
          <p:cNvPicPr>
            <a:picLocks noChangeAspect="1"/>
          </p:cNvPicPr>
          <p:nvPr/>
        </p:nvPicPr>
        <p:blipFill>
          <a:blip r:embed="rId2">
            <a:lum bright="-20000" contrast="40000"/>
          </a:blip>
          <a:stretch>
            <a:fillRect/>
          </a:stretch>
        </p:blipFill>
        <p:spPr>
          <a:xfrm>
            <a:off x="228599" y="1581150"/>
            <a:ext cx="8678949" cy="2057400"/>
          </a:xfrm>
          <a:prstGeom prst="rect">
            <a:avLst/>
          </a:prstGeom>
        </p:spPr>
      </p:pic>
    </p:spTree>
    <p:extLst>
      <p:ext uri="{BB962C8B-B14F-4D97-AF65-F5344CB8AC3E}">
        <p14:creationId xmlns:p14="http://schemas.microsoft.com/office/powerpoint/2010/main" val="403948957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Finding Compound Interest</a:t>
            </a:r>
            <a:endParaRPr lang="id-ID"/>
          </a:p>
        </p:txBody>
      </p:sp>
      <p:sp>
        <p:nvSpPr>
          <p:cNvPr id="5" name="Content Placeholder 4"/>
          <p:cNvSpPr>
            <a:spLocks noGrp="1"/>
          </p:cNvSpPr>
          <p:nvPr>
            <p:ph idx="1"/>
          </p:nvPr>
        </p:nvSpPr>
        <p:spPr/>
        <p:txBody>
          <a:bodyPr>
            <a:normAutofit lnSpcReduction="10000"/>
          </a:bodyPr>
          <a:lstStyle/>
          <a:p>
            <a:pPr algn="just"/>
            <a:r>
              <a:rPr lang="en-US" sz="1600" b="0" smtClean="0"/>
              <a:t>Jonathan Simons invests $2500 in an account paying 4% compounded semiannually for 5 years. (a) Estimate the future value using simple interest. Then find (b) the compound amount. (c) the compound interest, and (d) the amount by which simple interst calculations underestimate the compound interest that is earned.</a:t>
            </a:r>
          </a:p>
          <a:p>
            <a:pPr marL="342900" indent="-342900" algn="just">
              <a:buAutoNum type="alphaLcParenBoth"/>
              <a:tabLst>
                <a:tab pos="1890713" algn="l"/>
                <a:tab pos="2112963" algn="l"/>
              </a:tabLst>
            </a:pPr>
            <a:r>
              <a:rPr lang="en-US" sz="1600" b="0" smtClean="0"/>
              <a:t>Simple interst 	=	IRT</a:t>
            </a:r>
          </a:p>
          <a:p>
            <a:pPr algn="just">
              <a:tabLst>
                <a:tab pos="1890713" algn="l"/>
                <a:tab pos="2112963" algn="l"/>
              </a:tabLst>
            </a:pPr>
            <a:r>
              <a:rPr lang="en-US" sz="1600" b="0"/>
              <a:t>	</a:t>
            </a:r>
            <a:r>
              <a:rPr lang="en-US" sz="1600" b="0" smtClean="0"/>
              <a:t>=	$2500 x 0.02 x 10 = $500</a:t>
            </a:r>
          </a:p>
          <a:p>
            <a:pPr algn="just">
              <a:tabLst>
                <a:tab pos="2743200" algn="l"/>
                <a:tab pos="3027363" algn="l"/>
              </a:tabLst>
            </a:pPr>
            <a:r>
              <a:rPr lang="en-US" sz="1600" b="0" smtClean="0"/>
              <a:t>(b) Compound amount 	=	P(1+i)</a:t>
            </a:r>
            <a:r>
              <a:rPr lang="en-US" sz="1600" b="0" baseline="30000" smtClean="0"/>
              <a:t>n</a:t>
            </a:r>
            <a:r>
              <a:rPr lang="en-US" sz="1600" b="0" smtClean="0"/>
              <a:t> </a:t>
            </a:r>
          </a:p>
          <a:p>
            <a:pPr algn="just">
              <a:tabLst>
                <a:tab pos="2743200" algn="l"/>
                <a:tab pos="3027363" algn="l"/>
              </a:tabLst>
            </a:pPr>
            <a:r>
              <a:rPr lang="en-US" sz="1600" b="0"/>
              <a:t>	</a:t>
            </a:r>
            <a:r>
              <a:rPr lang="en-US" sz="1600" b="0" smtClean="0"/>
              <a:t>=	$2500 x (1 + 0.02)</a:t>
            </a:r>
            <a:r>
              <a:rPr lang="en-US" sz="1600" b="0" baseline="30000" smtClean="0"/>
              <a:t>10</a:t>
            </a:r>
          </a:p>
          <a:p>
            <a:pPr algn="just">
              <a:tabLst>
                <a:tab pos="2743200" algn="l"/>
                <a:tab pos="3027363" algn="l"/>
              </a:tabLst>
            </a:pPr>
            <a:r>
              <a:rPr lang="en-US" sz="1600" b="0" baseline="30000"/>
              <a:t>	</a:t>
            </a:r>
            <a:r>
              <a:rPr lang="en-US" sz="1600" b="0" smtClean="0"/>
              <a:t>=	$3047.49</a:t>
            </a:r>
          </a:p>
          <a:p>
            <a:pPr algn="just">
              <a:tabLst>
                <a:tab pos="2743200" algn="l"/>
                <a:tab pos="3027363" algn="l"/>
              </a:tabLst>
            </a:pPr>
            <a:r>
              <a:rPr lang="en-US" sz="1600" b="0" smtClean="0"/>
              <a:t>(c) Compound interst	=	M – P = $3047 - $2500 = $547.49</a:t>
            </a:r>
          </a:p>
          <a:p>
            <a:pPr algn="just">
              <a:tabLst>
                <a:tab pos="2743200" algn="l"/>
                <a:tab pos="3027363" algn="l"/>
              </a:tabLst>
            </a:pPr>
            <a:r>
              <a:rPr lang="en-US" sz="1600" b="0" smtClean="0"/>
              <a:t>(d) Underestimation when simple interest is used = $547.49 - $500 = $47.49</a:t>
            </a:r>
            <a:endParaRPr lang="en-US" sz="1600" b="0"/>
          </a:p>
          <a:p>
            <a:pPr algn="just"/>
            <a:endParaRPr lang="id-ID" sz="1600" b="0"/>
          </a:p>
        </p:txBody>
      </p:sp>
    </p:spTree>
    <p:extLst>
      <p:ext uri="{BB962C8B-B14F-4D97-AF65-F5344CB8AC3E}">
        <p14:creationId xmlns:p14="http://schemas.microsoft.com/office/powerpoint/2010/main" val="406014304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Find Values in the Interest Table</a:t>
            </a:r>
            <a:endParaRPr lang="id-ID"/>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algn="just"/>
                <a:r>
                  <a:rPr lang="en-US" sz="1600" b="0" smtClean="0"/>
                  <a:t>John Smith inherits $15,000, which he deposits in a retirement account that pays interst compounded semiannually. Ho much will he have after 25 years if the funds grow (a) at 6%, (b) at 8%, and (c) at 10%? Round to the nearest cent.</a:t>
                </a:r>
              </a:p>
              <a:p>
                <a:pPr algn="just"/>
                <a:r>
                  <a:rPr lang="en-US" sz="1600" i="1" smtClean="0"/>
                  <a:t>Solution</a:t>
                </a:r>
                <a:r>
                  <a:rPr lang="en-US" sz="1600" b="0" smtClean="0"/>
                  <a:t>: In 25 years, there are 2 x 25 = 50 semiannual periods. The semiannual interest rates are (a) </a:t>
                </a:r>
                <a14:m>
                  <m:oMath xmlns:m="http://schemas.openxmlformats.org/officeDocument/2006/math">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6%</m:t>
                        </m:r>
                      </m:num>
                      <m:den>
                        <m:r>
                          <a:rPr lang="en-US" sz="1600" b="0" i="1" smtClean="0">
                            <a:latin typeface="Cambria Math" panose="02040503050406030204" pitchFamily="18" charset="0"/>
                          </a:rPr>
                          <m:t>2</m:t>
                        </m:r>
                      </m:den>
                    </m:f>
                  </m:oMath>
                </a14:m>
                <a:r>
                  <a:rPr lang="en-US" sz="1600" b="0" smtClean="0">
                    <a:sym typeface="Symbol" panose="05050102010706020507" pitchFamily="18" charset="2"/>
                  </a:rPr>
                  <a:t> = 3%, (b) </a:t>
                </a:r>
                <a14:m>
                  <m:oMath xmlns:m="http://schemas.openxmlformats.org/officeDocument/2006/math">
                    <m:f>
                      <m:fPr>
                        <m:ctrlPr>
                          <a:rPr lang="en-US" sz="1600" b="0" i="1" smtClean="0">
                            <a:latin typeface="Cambria Math" panose="02040503050406030204" pitchFamily="18" charset="0"/>
                            <a:sym typeface="Symbol" panose="05050102010706020507" pitchFamily="18" charset="2"/>
                          </a:rPr>
                        </m:ctrlPr>
                      </m:fPr>
                      <m:num>
                        <m:r>
                          <a:rPr lang="en-US" sz="1600" b="0" i="1" smtClean="0">
                            <a:latin typeface="Cambria Math" panose="02040503050406030204" pitchFamily="18" charset="0"/>
                            <a:sym typeface="Symbol" panose="05050102010706020507" pitchFamily="18" charset="2"/>
                          </a:rPr>
                          <m:t>8%</m:t>
                        </m:r>
                      </m:num>
                      <m:den>
                        <m:r>
                          <a:rPr lang="en-US" sz="1600" b="0" i="1" smtClean="0">
                            <a:latin typeface="Cambria Math" panose="02040503050406030204" pitchFamily="18" charset="0"/>
                            <a:sym typeface="Symbol" panose="05050102010706020507" pitchFamily="18" charset="2"/>
                          </a:rPr>
                          <m:t>2</m:t>
                        </m:r>
                      </m:den>
                    </m:f>
                  </m:oMath>
                </a14:m>
                <a:r>
                  <a:rPr lang="en-US" sz="1600" b="0" smtClean="0"/>
                  <a:t> = 4%, </a:t>
                </a:r>
                <a:r>
                  <a:rPr lang="en-US" sz="1600" b="0">
                    <a:sym typeface="Symbol" panose="05050102010706020507" pitchFamily="18" charset="2"/>
                  </a:rPr>
                  <a:t>(b) </a:t>
                </a:r>
                <a14:m>
                  <m:oMath xmlns:m="http://schemas.openxmlformats.org/officeDocument/2006/math">
                    <m:f>
                      <m:fPr>
                        <m:ctrlPr>
                          <a:rPr lang="en-US" sz="1600" b="0" i="1">
                            <a:latin typeface="Cambria Math" panose="02040503050406030204" pitchFamily="18" charset="0"/>
                            <a:sym typeface="Symbol" panose="05050102010706020507" pitchFamily="18" charset="2"/>
                          </a:rPr>
                        </m:ctrlPr>
                      </m:fPr>
                      <m:num>
                        <m:r>
                          <a:rPr lang="en-US" sz="1600" b="0" i="1" smtClean="0">
                            <a:latin typeface="Cambria Math" panose="02040503050406030204" pitchFamily="18" charset="0"/>
                            <a:sym typeface="Symbol" panose="05050102010706020507" pitchFamily="18" charset="2"/>
                          </a:rPr>
                          <m:t>10</m:t>
                        </m:r>
                        <m:r>
                          <a:rPr lang="en-US" sz="1600" b="0" i="1">
                            <a:latin typeface="Cambria Math" panose="02040503050406030204" pitchFamily="18" charset="0"/>
                            <a:sym typeface="Symbol" panose="05050102010706020507" pitchFamily="18" charset="2"/>
                          </a:rPr>
                          <m:t>%</m:t>
                        </m:r>
                      </m:num>
                      <m:den>
                        <m:r>
                          <a:rPr lang="en-US" sz="1600" b="0" i="1">
                            <a:latin typeface="Cambria Math" panose="02040503050406030204" pitchFamily="18" charset="0"/>
                            <a:sym typeface="Symbol" panose="05050102010706020507" pitchFamily="18" charset="2"/>
                          </a:rPr>
                          <m:t>2</m:t>
                        </m:r>
                      </m:den>
                    </m:f>
                  </m:oMath>
                </a14:m>
                <a:r>
                  <a:rPr lang="en-US" sz="1600" b="0"/>
                  <a:t> = </a:t>
                </a:r>
                <a:r>
                  <a:rPr lang="en-US" sz="1600" b="0" smtClean="0"/>
                  <a:t>5%. Using table to find compound interest.</a:t>
                </a:r>
              </a:p>
              <a:p>
                <a:pPr marL="342900" indent="-342900" algn="just">
                  <a:buAutoNum type="alphaLcParenBoth"/>
                </a:pPr>
                <a:r>
                  <a:rPr lang="en-US" sz="1600" b="0" smtClean="0"/>
                  <a:t>$15,000(1.03)</a:t>
                </a:r>
                <a:r>
                  <a:rPr lang="en-US" sz="1600" b="0" baseline="30000" smtClean="0"/>
                  <a:t>50 </a:t>
                </a:r>
                <a:r>
                  <a:rPr lang="en-US" sz="1600" b="0" smtClean="0"/>
                  <a:t>= $15,000 x </a:t>
                </a:r>
                <a:r>
                  <a:rPr lang="en-US" sz="1600" smtClean="0">
                    <a:solidFill>
                      <a:srgbClr val="FF0000"/>
                    </a:solidFill>
                  </a:rPr>
                  <a:t>4.38390602</a:t>
                </a:r>
                <a:r>
                  <a:rPr lang="en-US" sz="1600" b="0" smtClean="0"/>
                  <a:t> = $65,758.59</a:t>
                </a:r>
              </a:p>
              <a:p>
                <a:pPr marL="342900" indent="-342900" algn="just">
                  <a:buAutoNum type="alphaLcParenBoth"/>
                </a:pPr>
                <a:endParaRPr lang="en-US" sz="1600" b="0" smtClean="0"/>
              </a:p>
              <a:p>
                <a:pPr algn="just"/>
                <a:endParaRPr lang="id-ID" sz="1600" b="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386" t="-1308" r="-464"/>
                </a:stretch>
              </a:blipFill>
            </p:spPr>
            <p:txBody>
              <a:bodyPr/>
              <a:lstStyle/>
              <a:p>
                <a:r>
                  <a:rPr lang="id-ID">
                    <a:noFill/>
                  </a:rPr>
                  <a:t> </a:t>
                </a:r>
              </a:p>
            </p:txBody>
          </p:sp>
        </mc:Fallback>
      </mc:AlternateContent>
    </p:spTree>
    <p:extLst>
      <p:ext uri="{BB962C8B-B14F-4D97-AF65-F5344CB8AC3E}">
        <p14:creationId xmlns:p14="http://schemas.microsoft.com/office/powerpoint/2010/main" val="283812621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274314109"/>
              </p:ext>
            </p:extLst>
          </p:nvPr>
        </p:nvGraphicFramePr>
        <p:xfrm>
          <a:off x="304799" y="256191"/>
          <a:ext cx="8610600" cy="4793902"/>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619668"/>
                <a:gridCol w="739901"/>
                <a:gridCol w="739901"/>
                <a:gridCol w="739901"/>
                <a:gridCol w="739901"/>
                <a:gridCol w="739901"/>
                <a:gridCol w="739901"/>
                <a:gridCol w="739901"/>
                <a:gridCol w="739901"/>
                <a:gridCol w="739901"/>
                <a:gridCol w="739901"/>
                <a:gridCol w="591922"/>
              </a:tblGrid>
              <a:tr h="193227">
                <a:tc>
                  <a:txBody>
                    <a:bodyPr/>
                    <a:lstStyle/>
                    <a:p>
                      <a:pPr algn="ctr" fontAlgn="ctr"/>
                      <a:r>
                        <a:rPr lang="id-ID" sz="900" b="1" u="none" strike="noStrike">
                          <a:effectLst/>
                        </a:rPr>
                        <a:t>Periods</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0.50%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1.00%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1.50%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2.00%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3.00%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4.00%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5.00%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6.00%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7.00%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8.00%</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c>
                  <a:txBody>
                    <a:bodyPr/>
                    <a:lstStyle/>
                    <a:p>
                      <a:pPr algn="ctr" fontAlgn="ctr"/>
                      <a:r>
                        <a:rPr lang="id-ID" sz="900" b="1" u="none" strike="noStrike">
                          <a:effectLst/>
                        </a:rPr>
                        <a:t>Periods</a:t>
                      </a:r>
                      <a:endParaRPr lang="id-ID" sz="900" b="1" i="0" u="none" strike="noStrike">
                        <a:solidFill>
                          <a:srgbClr val="000000"/>
                        </a:solidFill>
                        <a:effectLst/>
                        <a:latin typeface="Calibri" panose="020F0502020204030204" pitchFamily="34" charset="0"/>
                      </a:endParaRPr>
                    </a:p>
                  </a:txBody>
                  <a:tcPr marL="6262" marR="6262" marT="6262" marB="0" anchor="ctr">
                    <a:solidFill>
                      <a:schemeClr val="accent6">
                        <a:lumMod val="40000"/>
                        <a:lumOff val="60000"/>
                      </a:schemeClr>
                    </a:solidFill>
                  </a:tcPr>
                </a:tc>
              </a:tr>
              <a:tr h="184027">
                <a:tc>
                  <a:txBody>
                    <a:bodyPr/>
                    <a:lstStyle/>
                    <a:p>
                      <a:pPr algn="ctr" fontAlgn="b"/>
                      <a:r>
                        <a:rPr lang="id-ID" sz="900" u="none" strike="noStrike">
                          <a:effectLst/>
                        </a:rPr>
                        <a:t>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1.00500000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1.01000000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1.01500000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1.02000000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1.03000000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1.04000000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1.05000000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1.06000000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1.07000000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1.08000000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1.01002500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1.02010000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1.03022500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1.04040000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1.06090000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1.08160000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1.10250000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1.12360000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1.14490000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1.16640000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1.01507513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1.03030100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1.04567838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1.06120800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1.09272700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1.12486400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1.15762500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1.19101600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1.22504300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1.25971200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1.02015050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1.04060401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1.06136355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1.08243216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1.12550881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1.16985856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1.21550625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1.26247696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1.31079601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1.36048896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4</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1.02525125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1.05101005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1.07728400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1.10408080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1.15927407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1.21665290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1.27628156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1.33822558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1.40255173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1.46932808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5</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1.03037751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1.06152015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1.09344326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1.12616242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1.19405230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1.26531902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1.34009564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1.41851911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1.50073035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1.58687432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6</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1.03552940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1.07213535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1.10984491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1.14868567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1.22987387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1.31593178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1.40710042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1.50363026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1.60578148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1.71382427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7</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1.04070704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1.08285671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1.12649259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1.17165938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1.26677008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1.36856905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1.47745544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1.59384807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1.71818618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1.85093021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8</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1.04591058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1.09368527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1.14338998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1.19509257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1.30477318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1.42331181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1.55132822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1.68947896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1.83845921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1.99900463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9</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1.05114013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1.10462213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1.16054083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1.21899442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1.34391638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1.48024428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1.62889463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1.79084770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1.96715136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2.15892500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1.05639583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1.11566835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1.17794894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1.24337431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1.38423387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1.53945406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1.71033936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1.89829856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2.10485195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2.33163900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1.06167781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1.12682503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1.19561817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1.26824179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1.42576089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1.60103222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1.79585633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2.01219647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2.25219159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2.51817012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1.06698620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1.13809328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1.21355244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1.29360663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1.46853371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1.66507351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1.88564914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2.13292826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2.40984500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2.71962373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1.07232113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1.14947421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1.23175573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1.31947876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1.51258972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1.73167645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1.97993160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2.26090396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2.57853415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2.93719362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1.07768274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1.16096896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1.25023207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1.34586834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1.55796742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1.80094351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2.07892818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2.39655819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2.75903154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3.17216911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1.08307115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1.17257864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1.26898555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1.37278571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1.60470644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1.87298125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2.18287459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2.54035168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2.95216375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3.42594264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1.08848651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1.18430443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1.28802033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1.40024142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1.65284763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1.94790050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2.29201832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2.69277279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3.15881521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3.70001805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17</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1.09392894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1.19614748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1.30734064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1.42824625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1.70243306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2.02581652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2.40661923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2.85433915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3.37993228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3.99601950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18</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19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1.09939858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1.20810895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1.32695075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1.45681117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1.75350605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2.10684918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2.52695020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3.02559950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3.61652754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4.31570106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19</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20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1.10489558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1.22019004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1.34685501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1.48594740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1.80611123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2.19112314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2.65329771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3.20713547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3.86968446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4.66095714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20</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21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1.11042006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1.23239194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1.36705783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1.51566634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1.86029457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2.27876807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2.78596259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3.39956360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4.14056237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5.03383372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21</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22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1.11597216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1.24471586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1.38756370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1.54597967</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1.91610341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2.36991879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2.92526072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3.60353742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4.43040174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5.43654041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22</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23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1.12155202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1.25716302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1.40837715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1.57689926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1.97358651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2.46471554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3.07152376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3.81974966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4.74052986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5.87146365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23</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24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1.12715978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1.26973465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1.42950281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1.60843725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2.03279411</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2.56330416</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3.22509994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4.04893464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5.07236695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6.34118074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24</a:t>
                      </a:r>
                      <a:endParaRPr lang="id-ID" sz="900" b="0" i="0" u="none" strike="noStrike">
                        <a:solidFill>
                          <a:srgbClr val="000000"/>
                        </a:solidFill>
                        <a:effectLst/>
                        <a:latin typeface="Calibri" panose="020F0502020204030204" pitchFamily="34" charset="0"/>
                      </a:endParaRPr>
                    </a:p>
                  </a:txBody>
                  <a:tcPr marL="6262" marR="6262" marT="6262" marB="0" anchor="b"/>
                </a:tc>
              </a:tr>
              <a:tr h="184027">
                <a:tc>
                  <a:txBody>
                    <a:bodyPr/>
                    <a:lstStyle/>
                    <a:p>
                      <a:pPr algn="ctr" fontAlgn="b"/>
                      <a:r>
                        <a:rPr lang="id-ID" sz="900" u="none" strike="noStrike">
                          <a:effectLst/>
                        </a:rPr>
                        <a:t>25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1.13279558</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1.28243200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1.45094535</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1.64060599</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2.09377793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2.66583633</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3.38635494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4.29187072</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5.42743264</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6.84847520</a:t>
                      </a:r>
                      <a:endParaRPr lang="id-ID" sz="900" b="0" i="0" u="none" strike="noStrike">
                        <a:solidFill>
                          <a:srgbClr val="000000"/>
                        </a:solidFill>
                        <a:effectLst/>
                        <a:latin typeface="Calibri" panose="020F0502020204030204" pitchFamily="34" charset="0"/>
                      </a:endParaRPr>
                    </a:p>
                  </a:txBody>
                  <a:tcPr marL="6262" marR="6262" marT="6262" marB="0" anchor="b"/>
                </a:tc>
                <a:tc>
                  <a:txBody>
                    <a:bodyPr/>
                    <a:lstStyle/>
                    <a:p>
                      <a:pPr algn="ctr" fontAlgn="b"/>
                      <a:r>
                        <a:rPr lang="id-ID" sz="900" u="none" strike="noStrike">
                          <a:effectLst/>
                        </a:rPr>
                        <a:t>25</a:t>
                      </a:r>
                      <a:endParaRPr lang="id-ID" sz="900" b="0" i="0" u="none" strike="noStrike">
                        <a:solidFill>
                          <a:srgbClr val="000000"/>
                        </a:solidFill>
                        <a:effectLst/>
                        <a:latin typeface="Calibri" panose="020F0502020204030204" pitchFamily="34" charset="0"/>
                      </a:endParaRPr>
                    </a:p>
                  </a:txBody>
                  <a:tcPr marL="6262" marR="6262" marT="6262" marB="0" anchor="b"/>
                </a:tc>
              </a:tr>
            </a:tbl>
          </a:graphicData>
        </a:graphic>
      </p:graphicFrame>
      <p:sp>
        <p:nvSpPr>
          <p:cNvPr id="5" name="TextBox 4"/>
          <p:cNvSpPr txBox="1"/>
          <p:nvPr/>
        </p:nvSpPr>
        <p:spPr>
          <a:xfrm>
            <a:off x="341400" y="-30426"/>
            <a:ext cx="5101718" cy="276999"/>
          </a:xfrm>
          <a:prstGeom prst="rect">
            <a:avLst/>
          </a:prstGeom>
          <a:noFill/>
        </p:spPr>
        <p:txBody>
          <a:bodyPr wrap="none" rtlCol="0">
            <a:spAutoFit/>
          </a:bodyPr>
          <a:lstStyle/>
          <a:p>
            <a:r>
              <a:rPr lang="en-US" sz="1200" b="1" smtClean="0"/>
              <a:t>Compound Interest Table (Future Value of $1 at Compound Interest)</a:t>
            </a:r>
            <a:endParaRPr lang="id-ID" sz="1200" b="1"/>
          </a:p>
        </p:txBody>
      </p:sp>
    </p:spTree>
    <p:extLst>
      <p:ext uri="{BB962C8B-B14F-4D97-AF65-F5344CB8AC3E}">
        <p14:creationId xmlns:p14="http://schemas.microsoft.com/office/powerpoint/2010/main" val="18176631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96622724"/>
              </p:ext>
            </p:extLst>
          </p:nvPr>
        </p:nvGraphicFramePr>
        <p:xfrm>
          <a:off x="304801" y="256188"/>
          <a:ext cx="8610600" cy="4788238"/>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619670"/>
                <a:gridCol w="739901"/>
                <a:gridCol w="739901"/>
                <a:gridCol w="739901"/>
                <a:gridCol w="739901"/>
                <a:gridCol w="739901"/>
                <a:gridCol w="739901"/>
                <a:gridCol w="739901"/>
                <a:gridCol w="739901"/>
                <a:gridCol w="739901"/>
                <a:gridCol w="739901"/>
                <a:gridCol w="591920"/>
              </a:tblGrid>
              <a:tr h="184163">
                <a:tc>
                  <a:txBody>
                    <a:bodyPr/>
                    <a:lstStyle/>
                    <a:p>
                      <a:pPr algn="ctr" fontAlgn="ctr"/>
                      <a:r>
                        <a:rPr lang="id-ID" sz="900" u="none" strike="noStrike">
                          <a:effectLst/>
                        </a:rPr>
                        <a:t>Periods</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0.50%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1.00%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1.50%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2.00%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3.00%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4.00%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5.00%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6.00%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7.00%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8.00%</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c>
                  <a:txBody>
                    <a:bodyPr/>
                    <a:lstStyle/>
                    <a:p>
                      <a:pPr algn="ctr" fontAlgn="ctr"/>
                      <a:r>
                        <a:rPr lang="id-ID" sz="900" u="none" strike="noStrike">
                          <a:effectLst/>
                        </a:rPr>
                        <a:t>Periods</a:t>
                      </a:r>
                      <a:endParaRPr lang="id-ID" sz="900" b="1" i="0" u="none" strike="noStrike">
                        <a:solidFill>
                          <a:srgbClr val="000000"/>
                        </a:solidFill>
                        <a:effectLst/>
                        <a:latin typeface="Calibri" panose="020F0502020204030204" pitchFamily="34" charset="0"/>
                      </a:endParaRPr>
                    </a:p>
                  </a:txBody>
                  <a:tcPr marL="3784" marR="3784" marT="3784" marB="0" anchor="ctr">
                    <a:solidFill>
                      <a:schemeClr val="accent6">
                        <a:lumMod val="40000"/>
                        <a:lumOff val="60000"/>
                      </a:schemeClr>
                    </a:solidFill>
                  </a:tcPr>
                </a:tc>
              </a:tr>
              <a:tr h="184163">
                <a:tc>
                  <a:txBody>
                    <a:bodyPr/>
                    <a:lstStyle/>
                    <a:p>
                      <a:pPr algn="ctr" fontAlgn="b"/>
                      <a:r>
                        <a:rPr lang="id-ID" sz="900" u="none" strike="noStrike">
                          <a:effectLst/>
                        </a:rPr>
                        <a:t>26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1.13845955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1.29525631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1.47270953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1.67341811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2.15659127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2.77246978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3.55567269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4.54938296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5.80735292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7.39635321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26</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27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1.14415185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1.30820888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1.49480018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1.70688648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2.22128901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2.88336858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3.73345632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4.82234594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6.21386763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7.98806147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27</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28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1.14987261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1.32129097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1.51722218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1.74102421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2.28792768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2.99870332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3.92012914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5.11168670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6.64883836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8.62710639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28</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29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1.15562197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1.33450388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1.53998051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1.77584469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2.35656551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3.11865145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4.11613560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5.41838790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7.11425705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9.31727490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29</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1.16140008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1.34784892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1.56308022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1.81136158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2.42726247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3.24339751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4.32194238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5.74349117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7.61225504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10.06265689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30</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1.16720708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1.36132740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1.58652642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1.84758882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2.50008035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3.37313341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4.53803949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6.08810064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8.14511290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10.86766944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31</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1.17304312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1.37494068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1.61032432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1.88454059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2.57508276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3.50805875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4.76494147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6.45338668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8.71527080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11.73708300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32</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1.17890833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1.38869009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1.63447918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1.92223140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2.65233524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3.64838110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5.00318854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6.84058988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9.32533975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12.67604964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33</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1.18480288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1.40257699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1.65899637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1.96067603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2.73190530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3.79431634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5.25334797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7.25102528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9.97811354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13.69013361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34</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1.19072689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1.41660276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1.68388132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1.99988955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2.81386245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3.94608899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5.51601537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7.68608679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10.67658148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14.78534429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35</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1.19668052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1.43076878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1.70913954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2.03988734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2.89827833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4.10393255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5.79181614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8.14725200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11.42394219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15.96817184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36</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1.20266393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1.44507647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1.73477663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2.08068509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2.98522668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4.26808986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6.08140694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8.63608712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12.22361814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17.24562558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37</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1.20867725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1.45952724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1.76079828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2.12229879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3.07478348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4.43881345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6.38547729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9.15425235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13.07927141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18.62527563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38</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39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1.21472063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1.47412251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1.78721025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2.16474477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3.16702698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4.61636599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6.70475115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9.70350749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13.99482041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20.11529768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39</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1.22079424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1.48886373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1.81401841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2.20803966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3.26203779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4.80102063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7.03998871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10.28571794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14.97445784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21.72452150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40</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1.22689821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1.50375237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1.84122868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2.25220046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3.35989893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4.99306145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7.39198815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10.90286101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16.02266989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23.46248322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41</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1.23303270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1.51878989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1.86884712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2.29724447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3.46069589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5.19278391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7.76158756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11.55703267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17.14425678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25.33948187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42</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1.23919786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1.53397779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1.89687982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2.34318936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3.56451677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5.40049527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8.14966693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12.25045463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18.34435475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27.36664042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43</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1.24539385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1.54931757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1.92533302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2.39005314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3.67145227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5.61651508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8.55715028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12.98548191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19.62845959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29.55597166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44</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1.25162082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1.56481075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1.95421301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2.43785421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3.78159584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5.84117568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8.98500779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13.76461083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21.00245176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31.92044939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45</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1.25787892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1.58045885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1.98352621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2.48661129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3.89504372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6.07482271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9.43425818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14.59048748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22.47262338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34.47408534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46</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1.26416832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1.59626344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2.01327910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2.53634352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4.01189503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6.31781562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9.90597109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15.46591673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24.04570702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37.23201217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47</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1.27048916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1.61222608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2.04347829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2.58707039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4.13225188</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6.57052824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10.40126965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16.39387173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25.72890651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40.21057314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48</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49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1.27684161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1.62834834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2.07413046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2.63881179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4.25621944</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6.83334937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10.92133313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17.37750403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27.52992997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43.42741899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49</a:t>
                      </a:r>
                      <a:endParaRPr lang="id-ID" sz="900" b="0" i="0" u="none" strike="noStrike">
                        <a:solidFill>
                          <a:srgbClr val="000000"/>
                        </a:solidFill>
                        <a:effectLst/>
                        <a:latin typeface="Calibri" panose="020F0502020204030204" pitchFamily="34" charset="0"/>
                      </a:endParaRPr>
                    </a:p>
                  </a:txBody>
                  <a:tcPr marL="3784" marR="3784" marT="3784" marB="0" anchor="b"/>
                </a:tc>
              </a:tr>
              <a:tr h="184163">
                <a:tc>
                  <a:txBody>
                    <a:bodyPr/>
                    <a:lstStyle/>
                    <a:p>
                      <a:pPr algn="ctr" fontAlgn="b"/>
                      <a:r>
                        <a:rPr lang="id-ID" sz="900" u="none" strike="noStrike">
                          <a:effectLst/>
                        </a:rPr>
                        <a:t>50</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1.28322581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1.64463182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2.10524242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2.69158803</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4.38390602</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7.10668335</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11.46739979</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18.42015427</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29.45702506</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46.90161251</a:t>
                      </a:r>
                      <a:endParaRPr lang="id-ID" sz="900" b="0" i="0" u="none" strike="noStrike">
                        <a:solidFill>
                          <a:srgbClr val="000000"/>
                        </a:solidFill>
                        <a:effectLst/>
                        <a:latin typeface="Calibri" panose="020F0502020204030204" pitchFamily="34" charset="0"/>
                      </a:endParaRPr>
                    </a:p>
                  </a:txBody>
                  <a:tcPr marL="3784" marR="3784" marT="3784" marB="0" anchor="b"/>
                </a:tc>
                <a:tc>
                  <a:txBody>
                    <a:bodyPr/>
                    <a:lstStyle/>
                    <a:p>
                      <a:pPr algn="ctr" fontAlgn="b"/>
                      <a:r>
                        <a:rPr lang="id-ID" sz="900" u="none" strike="noStrike">
                          <a:effectLst/>
                        </a:rPr>
                        <a:t>50</a:t>
                      </a:r>
                      <a:endParaRPr lang="id-ID" sz="900" b="0" i="0" u="none" strike="noStrike">
                        <a:solidFill>
                          <a:srgbClr val="000000"/>
                        </a:solidFill>
                        <a:effectLst/>
                        <a:latin typeface="Calibri" panose="020F0502020204030204" pitchFamily="34" charset="0"/>
                      </a:endParaRPr>
                    </a:p>
                  </a:txBody>
                  <a:tcPr marL="3784" marR="3784" marT="3784" marB="0" anchor="b"/>
                </a:tc>
              </a:tr>
            </a:tbl>
          </a:graphicData>
        </a:graphic>
      </p:graphicFrame>
      <p:sp>
        <p:nvSpPr>
          <p:cNvPr id="3" name="Rounded Rectangle 2"/>
          <p:cNvSpPr/>
          <p:nvPr/>
        </p:nvSpPr>
        <p:spPr>
          <a:xfrm>
            <a:off x="3904014" y="4892511"/>
            <a:ext cx="685800" cy="152400"/>
          </a:xfrm>
          <a:prstGeom prst="roundRect">
            <a:avLst>
              <a:gd name="adj" fmla="val 45856"/>
            </a:avLst>
          </a:prstGeom>
          <a:solidFill>
            <a:srgbClr val="FF00FF">
              <a:alpha val="50196"/>
            </a:srgb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
        <p:nvSpPr>
          <p:cNvPr id="4" name="TextBox 3"/>
          <p:cNvSpPr txBox="1"/>
          <p:nvPr/>
        </p:nvSpPr>
        <p:spPr>
          <a:xfrm>
            <a:off x="341400" y="-30426"/>
            <a:ext cx="5101718" cy="276999"/>
          </a:xfrm>
          <a:prstGeom prst="rect">
            <a:avLst/>
          </a:prstGeom>
          <a:noFill/>
        </p:spPr>
        <p:txBody>
          <a:bodyPr wrap="none" rtlCol="0">
            <a:spAutoFit/>
          </a:bodyPr>
          <a:lstStyle/>
          <a:p>
            <a:r>
              <a:rPr lang="en-US" sz="1200" b="1" smtClean="0"/>
              <a:t>Compound Interest Table (Future Value of $1 at Compound Interest)</a:t>
            </a:r>
            <a:endParaRPr lang="id-ID" sz="1200" b="1"/>
          </a:p>
        </p:txBody>
      </p:sp>
      <p:sp>
        <p:nvSpPr>
          <p:cNvPr id="5" name="Rounded Rectangle 4"/>
          <p:cNvSpPr/>
          <p:nvPr/>
        </p:nvSpPr>
        <p:spPr>
          <a:xfrm>
            <a:off x="4631379" y="4898449"/>
            <a:ext cx="685800" cy="152400"/>
          </a:xfrm>
          <a:prstGeom prst="roundRect">
            <a:avLst>
              <a:gd name="adj" fmla="val 45856"/>
            </a:avLst>
          </a:prstGeom>
          <a:solidFill>
            <a:schemeClr val="accent4">
              <a:lumMod val="60000"/>
              <a:lumOff val="40000"/>
              <a:alpha val="50196"/>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
        <p:nvSpPr>
          <p:cNvPr id="6" name="Rounded Rectangle 5"/>
          <p:cNvSpPr/>
          <p:nvPr/>
        </p:nvSpPr>
        <p:spPr>
          <a:xfrm>
            <a:off x="5391404" y="4892511"/>
            <a:ext cx="685800" cy="152400"/>
          </a:xfrm>
          <a:prstGeom prst="roundRect">
            <a:avLst>
              <a:gd name="adj" fmla="val 45856"/>
            </a:avLst>
          </a:prstGeom>
          <a:solidFill>
            <a:schemeClr val="tx2">
              <a:lumMod val="50000"/>
              <a:lumOff val="50000"/>
              <a:alpha val="50196"/>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9990920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Konsep Deret</a:t>
            </a: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r>
                  <a:rPr lang="en-US" b="1" smtClean="0">
                    <a:effectLst>
                      <a:outerShdw blurRad="38100" dist="38100" dir="2700000" algn="tl">
                        <a:srgbClr val="000000">
                          <a:alpha val="43137"/>
                        </a:srgbClr>
                      </a:outerShdw>
                    </a:effectLst>
                  </a:rPr>
                  <a:t>Deret ukur</a:t>
                </a:r>
                <a:r>
                  <a:rPr lang="en-US">
                    <a:effectLst>
                      <a:outerShdw blurRad="38100" dist="38100" dir="2700000" algn="tl">
                        <a:srgbClr val="000000">
                          <a:alpha val="43137"/>
                        </a:srgbClr>
                      </a:outerShdw>
                    </a:effectLst>
                  </a:rPr>
                  <a:t> dalam bidang matematika adalah </a:t>
                </a:r>
                <a:r>
                  <a:rPr lang="en-US" smtClean="0">
                    <a:effectLst>
                      <a:outerShdw blurRad="38100" dist="38100" dir="2700000" algn="tl">
                        <a:srgbClr val="000000">
                          <a:alpha val="43137"/>
                        </a:srgbClr>
                      </a:outerShdw>
                    </a:effectLst>
                  </a:rPr>
                  <a:t>urutan</a:t>
                </a:r>
                <a:r>
                  <a:rPr lang="en-US">
                    <a:effectLst>
                      <a:outerShdw blurRad="38100" dist="38100" dir="2700000" algn="tl">
                        <a:srgbClr val="000000">
                          <a:alpha val="43137"/>
                        </a:srgbClr>
                      </a:outerShdw>
                    </a:effectLst>
                  </a:rPr>
                  <a:t> bilangan di mana bilangan berikutnya merupakan perkalian dari bilangan </a:t>
                </a:r>
                <a:r>
                  <a:rPr lang="en-US" smtClean="0">
                    <a:effectLst>
                      <a:outerShdw blurRad="38100" dist="38100" dir="2700000" algn="tl">
                        <a:srgbClr val="000000">
                          <a:alpha val="43137"/>
                        </a:srgbClr>
                      </a:outerShdw>
                    </a:effectLst>
                  </a:rPr>
                  <a:t> sebelumnya </a:t>
                </a:r>
                <a:r>
                  <a:rPr lang="en-US">
                    <a:effectLst>
                      <a:outerShdw blurRad="38100" dist="38100" dir="2700000" algn="tl">
                        <a:srgbClr val="000000">
                          <a:alpha val="43137"/>
                        </a:srgbClr>
                      </a:outerShdw>
                    </a:effectLst>
                  </a:rPr>
                  <a:t>dengan suatu bilangan rasio tertentu. Deret ukur dapat dinyatakan dengan rumus sebagai berikut</a:t>
                </a:r>
                <a:r>
                  <a:rPr lang="en-US" smtClean="0">
                    <a:effectLst>
                      <a:outerShdw blurRad="38100" dist="38100" dir="2700000" algn="tl">
                        <a:srgbClr val="000000">
                          <a:alpha val="43137"/>
                        </a:srgbClr>
                      </a:outerShdw>
                    </a:effectLst>
                  </a:rPr>
                  <a:t>:</a:t>
                </a:r>
              </a:p>
              <a:p>
                <a:pPr marL="0" indent="0">
                  <a:buNone/>
                </a:pPr>
                <a14:m>
                  <m:oMathPara xmlns:m="http://schemas.openxmlformats.org/officeDocument/2006/math">
                    <m:oMathParaPr>
                      <m:jc m:val="centerGroup"/>
                    </m:oMathParaPr>
                    <m:oMath xmlns:m="http://schemas.openxmlformats.org/officeDocument/2006/math">
                      <m:sSup>
                        <m:sSupPr>
                          <m:ctrlPr>
                            <a:rPr lang="en-US" b="0" i="1" smtClean="0">
                              <a:effectLst>
                                <a:outerShdw blurRad="38100" dist="38100" dir="2700000" algn="tl">
                                  <a:srgbClr val="000000">
                                    <a:alpha val="43137"/>
                                  </a:srgbClr>
                                </a:outerShdw>
                              </a:effectLst>
                              <a:latin typeface="Cambria Math" panose="02040503050406030204" pitchFamily="18" charset="0"/>
                            </a:rPr>
                          </m:ctrlPr>
                        </m:sSupPr>
                        <m:e>
                          <m:r>
                            <a:rPr lang="en-US" b="0" i="1" smtClean="0">
                              <a:effectLst>
                                <a:outerShdw blurRad="38100" dist="38100" dir="2700000" algn="tl">
                                  <a:srgbClr val="000000">
                                    <a:alpha val="43137"/>
                                  </a:srgbClr>
                                </a:outerShdw>
                              </a:effectLst>
                              <a:latin typeface="Cambria Math"/>
                            </a:rPr>
                            <m:t>𝑎𝑟</m:t>
                          </m:r>
                        </m:e>
                        <m:sup>
                          <m:r>
                            <a:rPr lang="en-US" b="0" i="1" smtClean="0">
                              <a:effectLst>
                                <a:outerShdw blurRad="38100" dist="38100" dir="2700000" algn="tl">
                                  <a:srgbClr val="000000">
                                    <a:alpha val="43137"/>
                                  </a:srgbClr>
                                </a:outerShdw>
                              </a:effectLst>
                              <a:latin typeface="Cambria Math"/>
                            </a:rPr>
                            <m:t>0</m:t>
                          </m:r>
                        </m:sup>
                      </m:sSup>
                      <m:r>
                        <a:rPr lang="en-US" b="0" i="0" smtClean="0">
                          <a:effectLst>
                            <a:outerShdw blurRad="38100" dist="38100" dir="2700000" algn="tl">
                              <a:srgbClr val="000000">
                                <a:alpha val="43137"/>
                              </a:srgbClr>
                            </a:outerShdw>
                          </a:effectLst>
                          <a:latin typeface="Cambria Math"/>
                        </a:rPr>
                        <m:t>,</m:t>
                      </m:r>
                      <m:sSup>
                        <m:sSupPr>
                          <m:ctrlPr>
                            <a:rPr lang="en-US" b="0" i="1" smtClean="0">
                              <a:effectLst>
                                <a:outerShdw blurRad="38100" dist="38100" dir="2700000" algn="tl">
                                  <a:srgbClr val="000000">
                                    <a:alpha val="43137"/>
                                  </a:srgbClr>
                                </a:outerShdw>
                              </a:effectLst>
                              <a:latin typeface="Cambria Math" panose="02040503050406030204" pitchFamily="18" charset="0"/>
                            </a:rPr>
                          </m:ctrlPr>
                        </m:sSupPr>
                        <m:e>
                          <m:r>
                            <a:rPr lang="en-US" b="0" i="1" smtClean="0">
                              <a:effectLst>
                                <a:outerShdw blurRad="38100" dist="38100" dir="2700000" algn="tl">
                                  <a:srgbClr val="000000">
                                    <a:alpha val="43137"/>
                                  </a:srgbClr>
                                </a:outerShdw>
                              </a:effectLst>
                              <a:latin typeface="Cambria Math"/>
                            </a:rPr>
                            <m:t>𝑎𝑟</m:t>
                          </m:r>
                        </m:e>
                        <m:sup>
                          <m:r>
                            <a:rPr lang="en-US" b="0" i="1" smtClean="0">
                              <a:effectLst>
                                <a:outerShdw blurRad="38100" dist="38100" dir="2700000" algn="tl">
                                  <a:srgbClr val="000000">
                                    <a:alpha val="43137"/>
                                  </a:srgbClr>
                                </a:outerShdw>
                              </a:effectLst>
                              <a:latin typeface="Cambria Math"/>
                            </a:rPr>
                            <m:t>1</m:t>
                          </m:r>
                        </m:sup>
                      </m:sSup>
                      <m:r>
                        <a:rPr lang="en-US" b="0" i="1" smtClean="0">
                          <a:effectLst>
                            <a:outerShdw blurRad="38100" dist="38100" dir="2700000" algn="tl">
                              <a:srgbClr val="000000">
                                <a:alpha val="43137"/>
                              </a:srgbClr>
                            </a:outerShdw>
                          </a:effectLst>
                          <a:latin typeface="Cambria Math"/>
                        </a:rPr>
                        <m:t>,</m:t>
                      </m:r>
                      <m:sSup>
                        <m:sSupPr>
                          <m:ctrlPr>
                            <a:rPr lang="en-US" b="0" i="1" smtClean="0">
                              <a:effectLst>
                                <a:outerShdw blurRad="38100" dist="38100" dir="2700000" algn="tl">
                                  <a:srgbClr val="000000">
                                    <a:alpha val="43137"/>
                                  </a:srgbClr>
                                </a:outerShdw>
                              </a:effectLst>
                              <a:latin typeface="Cambria Math" panose="02040503050406030204" pitchFamily="18" charset="0"/>
                            </a:rPr>
                          </m:ctrlPr>
                        </m:sSupPr>
                        <m:e>
                          <m:r>
                            <a:rPr lang="en-US" b="0" i="1" smtClean="0">
                              <a:effectLst>
                                <a:outerShdw blurRad="38100" dist="38100" dir="2700000" algn="tl">
                                  <a:srgbClr val="000000">
                                    <a:alpha val="43137"/>
                                  </a:srgbClr>
                                </a:outerShdw>
                              </a:effectLst>
                              <a:latin typeface="Cambria Math"/>
                            </a:rPr>
                            <m:t>𝑎𝑟</m:t>
                          </m:r>
                        </m:e>
                        <m:sup>
                          <m:r>
                            <a:rPr lang="en-US" b="0" i="1" smtClean="0">
                              <a:effectLst>
                                <a:outerShdw blurRad="38100" dist="38100" dir="2700000" algn="tl">
                                  <a:srgbClr val="000000">
                                    <a:alpha val="43137"/>
                                  </a:srgbClr>
                                </a:outerShdw>
                              </a:effectLst>
                              <a:latin typeface="Cambria Math"/>
                            </a:rPr>
                            <m:t>2</m:t>
                          </m:r>
                        </m:sup>
                      </m:sSup>
                      <m:r>
                        <a:rPr lang="en-US" b="0" i="1" smtClean="0">
                          <a:effectLst>
                            <a:outerShdw blurRad="38100" dist="38100" dir="2700000" algn="tl">
                              <a:srgbClr val="000000">
                                <a:alpha val="43137"/>
                              </a:srgbClr>
                            </a:outerShdw>
                          </a:effectLst>
                          <a:latin typeface="Cambria Math"/>
                        </a:rPr>
                        <m:t>,</m:t>
                      </m:r>
                      <m:sSup>
                        <m:sSupPr>
                          <m:ctrlPr>
                            <a:rPr lang="en-US" b="0" i="1" smtClean="0">
                              <a:effectLst>
                                <a:outerShdw blurRad="38100" dist="38100" dir="2700000" algn="tl">
                                  <a:srgbClr val="000000">
                                    <a:alpha val="43137"/>
                                  </a:srgbClr>
                                </a:outerShdw>
                              </a:effectLst>
                              <a:latin typeface="Cambria Math" panose="02040503050406030204" pitchFamily="18" charset="0"/>
                            </a:rPr>
                          </m:ctrlPr>
                        </m:sSupPr>
                        <m:e>
                          <m:r>
                            <a:rPr lang="en-US" b="0" i="1" smtClean="0">
                              <a:effectLst>
                                <a:outerShdw blurRad="38100" dist="38100" dir="2700000" algn="tl">
                                  <a:srgbClr val="000000">
                                    <a:alpha val="43137"/>
                                  </a:srgbClr>
                                </a:outerShdw>
                              </a:effectLst>
                              <a:latin typeface="Cambria Math"/>
                            </a:rPr>
                            <m:t>𝑎𝑟</m:t>
                          </m:r>
                        </m:e>
                        <m:sup>
                          <m:r>
                            <a:rPr lang="en-US" b="0" i="1" smtClean="0">
                              <a:effectLst>
                                <a:outerShdw blurRad="38100" dist="38100" dir="2700000" algn="tl">
                                  <a:srgbClr val="000000">
                                    <a:alpha val="43137"/>
                                  </a:srgbClr>
                                </a:outerShdw>
                              </a:effectLst>
                              <a:latin typeface="Cambria Math"/>
                            </a:rPr>
                            <m:t>3</m:t>
                          </m:r>
                        </m:sup>
                      </m:sSup>
                      <m:r>
                        <a:rPr lang="en-US" b="0" i="1" smtClean="0">
                          <a:effectLst>
                            <a:outerShdw blurRad="38100" dist="38100" dir="2700000" algn="tl">
                              <a:srgbClr val="000000">
                                <a:alpha val="43137"/>
                              </a:srgbClr>
                            </a:outerShdw>
                          </a:effectLst>
                          <a:latin typeface="Cambria Math"/>
                        </a:rPr>
                        <m:t>,….</m:t>
                      </m:r>
                    </m:oMath>
                  </m:oMathPara>
                </a14:m>
                <a:endParaRPr lang="en-US">
                  <a:effectLst>
                    <a:outerShdw blurRad="38100" dist="38100" dir="2700000" algn="tl">
                      <a:srgbClr val="000000">
                        <a:alpha val="43137"/>
                      </a:srgbClr>
                    </a:outerShdw>
                  </a:effectLst>
                </a:endParaRPr>
              </a:p>
              <a:p>
                <a:r>
                  <a:rPr lang="en-US">
                    <a:effectLst>
                      <a:outerShdw blurRad="38100" dist="38100" dir="2700000" algn="tl">
                        <a:srgbClr val="000000">
                          <a:alpha val="43137"/>
                        </a:srgbClr>
                      </a:outerShdw>
                    </a:effectLst>
                  </a:rPr>
                  <a:t>dimana </a:t>
                </a:r>
                <a:r>
                  <a:rPr lang="en-US" i="1">
                    <a:effectLst>
                      <a:outerShdw blurRad="38100" dist="38100" dir="2700000" algn="tl">
                        <a:srgbClr val="000000">
                          <a:alpha val="43137"/>
                        </a:srgbClr>
                      </a:outerShdw>
                    </a:effectLst>
                  </a:rPr>
                  <a:t>r</a:t>
                </a:r>
                <a:r>
                  <a:rPr lang="en-US">
                    <a:effectLst>
                      <a:outerShdw blurRad="38100" dist="38100" dir="2700000" algn="tl">
                        <a:srgbClr val="000000">
                          <a:alpha val="43137"/>
                        </a:srgbClr>
                      </a:outerShdw>
                    </a:effectLst>
                  </a:rPr>
                  <a:t> ≠ 0 adalah bilangan rasio pengali dan </a:t>
                </a:r>
                <a:r>
                  <a:rPr lang="en-US" i="1">
                    <a:effectLst>
                      <a:outerShdw blurRad="38100" dist="38100" dir="2700000" algn="tl">
                        <a:srgbClr val="000000">
                          <a:alpha val="43137"/>
                        </a:srgbClr>
                      </a:outerShdw>
                    </a:effectLst>
                  </a:rPr>
                  <a:t>a</a:t>
                </a:r>
                <a:r>
                  <a:rPr lang="en-US">
                    <a:effectLst>
                      <a:outerShdw blurRad="38100" dist="38100" dir="2700000" algn="tl">
                        <a:srgbClr val="000000">
                          <a:alpha val="43137"/>
                        </a:srgbClr>
                      </a:outerShdw>
                    </a:effectLst>
                  </a:rPr>
                  <a:t> adalah faktor skala. Dalam hal ini suku ke-n</a:t>
                </a:r>
                <a:r>
                  <a:rPr lang="en-US" smtClean="0">
                    <a:effectLst>
                      <a:outerShdw blurRad="38100" dist="38100" dir="2700000" algn="tl">
                        <a:srgbClr val="000000">
                          <a:alpha val="43137"/>
                        </a:srgbClr>
                      </a:outerShdw>
                    </a:effectLst>
                  </a:rPr>
                  <a:t>:</a:t>
                </a:r>
              </a:p>
              <a:p>
                <a:pPr marL="0" indent="0" algn="ctr">
                  <a:buNone/>
                </a:pPr>
                <a14:m>
                  <m:oMathPara xmlns:m="http://schemas.openxmlformats.org/officeDocument/2006/math">
                    <m:oMathParaPr>
                      <m:jc m:val="centerGroup"/>
                    </m:oMathParaPr>
                    <m:oMath xmlns:m="http://schemas.openxmlformats.org/officeDocument/2006/math">
                      <m:sSub>
                        <m:sSubPr>
                          <m:ctrlPr>
                            <a:rPr lang="en-US" i="1" smtClean="0">
                              <a:effectLst>
                                <a:outerShdw blurRad="38100" dist="38100" dir="2700000" algn="tl">
                                  <a:srgbClr val="000000">
                                    <a:alpha val="43137"/>
                                  </a:srgbClr>
                                </a:outerShdw>
                              </a:effectLst>
                              <a:latin typeface="Cambria Math" panose="02040503050406030204" pitchFamily="18" charset="0"/>
                            </a:rPr>
                          </m:ctrlPr>
                        </m:sSubPr>
                        <m:e>
                          <m:r>
                            <a:rPr lang="en-US" b="0" i="1" smtClean="0">
                              <a:effectLst>
                                <a:outerShdw blurRad="38100" dist="38100" dir="2700000" algn="tl">
                                  <a:srgbClr val="000000">
                                    <a:alpha val="43137"/>
                                  </a:srgbClr>
                                </a:outerShdw>
                              </a:effectLst>
                              <a:latin typeface="Cambria Math"/>
                            </a:rPr>
                            <m:t>𝑎</m:t>
                          </m:r>
                        </m:e>
                        <m:sub>
                          <m:r>
                            <a:rPr lang="en-US" b="0" i="1" smtClean="0">
                              <a:effectLst>
                                <a:outerShdw blurRad="38100" dist="38100" dir="2700000" algn="tl">
                                  <a:srgbClr val="000000">
                                    <a:alpha val="43137"/>
                                  </a:srgbClr>
                                </a:outerShdw>
                              </a:effectLst>
                              <a:latin typeface="Cambria Math"/>
                            </a:rPr>
                            <m:t>𝑛</m:t>
                          </m:r>
                        </m:sub>
                      </m:sSub>
                      <m:r>
                        <a:rPr lang="en-US" b="0" i="1" smtClean="0">
                          <a:effectLst>
                            <a:outerShdw blurRad="38100" dist="38100" dir="2700000" algn="tl">
                              <a:srgbClr val="000000">
                                <a:alpha val="43137"/>
                              </a:srgbClr>
                            </a:outerShdw>
                          </a:effectLst>
                          <a:latin typeface="Cambria Math"/>
                        </a:rPr>
                        <m:t>=</m:t>
                      </m:r>
                      <m:sSup>
                        <m:sSupPr>
                          <m:ctrlPr>
                            <a:rPr lang="en-US" b="0" i="1" smtClean="0">
                              <a:effectLst>
                                <a:outerShdw blurRad="38100" dist="38100" dir="2700000" algn="tl">
                                  <a:srgbClr val="000000">
                                    <a:alpha val="43137"/>
                                  </a:srgbClr>
                                </a:outerShdw>
                              </a:effectLst>
                              <a:latin typeface="Cambria Math" panose="02040503050406030204" pitchFamily="18" charset="0"/>
                            </a:rPr>
                          </m:ctrlPr>
                        </m:sSupPr>
                        <m:e>
                          <m:sSubSup>
                            <m:sSubSupPr>
                              <m:ctrlPr>
                                <a:rPr lang="en-US" i="1" smtClean="0">
                                  <a:effectLst>
                                    <a:outerShdw blurRad="38100" dist="38100" dir="2700000" algn="tl">
                                      <a:srgbClr val="000000">
                                        <a:alpha val="43137"/>
                                      </a:srgbClr>
                                    </a:outerShdw>
                                  </a:effectLst>
                                  <a:latin typeface="Cambria Math" panose="02040503050406030204" pitchFamily="18" charset="0"/>
                                </a:rPr>
                              </m:ctrlPr>
                            </m:sSubSupPr>
                            <m:e>
                              <m:r>
                                <a:rPr lang="en-US" b="0" i="1" smtClean="0">
                                  <a:effectLst>
                                    <a:outerShdw blurRad="38100" dist="38100" dir="2700000" algn="tl">
                                      <a:srgbClr val="000000">
                                        <a:alpha val="43137"/>
                                      </a:srgbClr>
                                    </a:outerShdw>
                                  </a:effectLst>
                                  <a:latin typeface="Cambria Math"/>
                                </a:rPr>
                                <m:t>𝑎</m:t>
                              </m:r>
                            </m:e>
                            <m:sub>
                              <m:r>
                                <a:rPr lang="en-US" b="0" i="1" smtClean="0">
                                  <a:effectLst>
                                    <a:outerShdw blurRad="38100" dist="38100" dir="2700000" algn="tl">
                                      <a:srgbClr val="000000">
                                        <a:alpha val="43137"/>
                                      </a:srgbClr>
                                    </a:outerShdw>
                                  </a:effectLst>
                                  <a:latin typeface="Cambria Math"/>
                                </a:rPr>
                                <m:t>1</m:t>
                              </m:r>
                            </m:sub>
                            <m:sup/>
                          </m:sSubSup>
                          <m:r>
                            <a:rPr lang="en-US" b="0" i="1" smtClean="0">
                              <a:effectLst>
                                <a:outerShdw blurRad="38100" dist="38100" dir="2700000" algn="tl">
                                  <a:srgbClr val="000000">
                                    <a:alpha val="43137"/>
                                  </a:srgbClr>
                                </a:outerShdw>
                              </a:effectLst>
                              <a:latin typeface="Cambria Math"/>
                            </a:rPr>
                            <m:t>𝑟</m:t>
                          </m:r>
                        </m:e>
                        <m:sup>
                          <m:r>
                            <a:rPr lang="en-US" b="0" i="1" smtClean="0">
                              <a:effectLst>
                                <a:outerShdw blurRad="38100" dist="38100" dir="2700000" algn="tl">
                                  <a:srgbClr val="000000">
                                    <a:alpha val="43137"/>
                                  </a:srgbClr>
                                </a:outerShdw>
                              </a:effectLst>
                              <a:latin typeface="Cambria Math"/>
                            </a:rPr>
                            <m:t>𝑛</m:t>
                          </m:r>
                          <m:r>
                            <a:rPr lang="en-US" b="0" i="1" smtClean="0">
                              <a:effectLst>
                                <a:outerShdw blurRad="38100" dist="38100" dir="2700000" algn="tl">
                                  <a:srgbClr val="000000">
                                    <a:alpha val="43137"/>
                                  </a:srgbClr>
                                </a:outerShdw>
                              </a:effectLst>
                              <a:latin typeface="Cambria Math"/>
                            </a:rPr>
                            <m:t>−1</m:t>
                          </m:r>
                        </m:sup>
                      </m:sSup>
                    </m:oMath>
                  </m:oMathPara>
                </a14:m>
                <a:endParaRPr lang="en-US">
                  <a:effectLst>
                    <a:outerShdw blurRad="38100" dist="38100" dir="2700000" algn="tl">
                      <a:srgbClr val="000000">
                        <a:alpha val="43137"/>
                      </a:srgbClr>
                    </a:outerShdw>
                  </a:effectLst>
                </a:endParaRPr>
              </a:p>
              <a:p>
                <a:r>
                  <a:rPr lang="en-US">
                    <a:effectLst>
                      <a:outerShdw blurRad="38100" dist="38100" dir="2700000" algn="tl">
                        <a:srgbClr val="000000">
                          <a:alpha val="43137"/>
                        </a:srgbClr>
                      </a:outerShdw>
                    </a:effectLst>
                  </a:rPr>
                  <a:t>Jumlah semua suku</a:t>
                </a:r>
                <a:r>
                  <a:rPr lang="en-US" smtClean="0">
                    <a:effectLst>
                      <a:outerShdw blurRad="38100" dist="38100" dir="2700000" algn="tl">
                        <a:srgbClr val="000000">
                          <a:alpha val="43137"/>
                        </a:srgbClr>
                      </a:outerShdw>
                    </a:effectLst>
                  </a:rPr>
                  <a:t>:</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effectLst>
                                <a:outerShdw blurRad="38100" dist="38100" dir="2700000" algn="tl">
                                  <a:srgbClr val="000000">
                                    <a:alpha val="43137"/>
                                  </a:srgbClr>
                                </a:outerShdw>
                              </a:effectLst>
                              <a:latin typeface="Cambria Math" panose="02040503050406030204" pitchFamily="18" charset="0"/>
                            </a:rPr>
                          </m:ctrlPr>
                        </m:sSubPr>
                        <m:e>
                          <m:r>
                            <a:rPr lang="en-US" b="0" i="1" smtClean="0">
                              <a:effectLst>
                                <a:outerShdw blurRad="38100" dist="38100" dir="2700000" algn="tl">
                                  <a:srgbClr val="000000">
                                    <a:alpha val="43137"/>
                                  </a:srgbClr>
                                </a:outerShdw>
                              </a:effectLst>
                              <a:latin typeface="Cambria Math"/>
                            </a:rPr>
                            <m:t>𝑆</m:t>
                          </m:r>
                        </m:e>
                        <m:sub>
                          <m:r>
                            <a:rPr lang="en-US" b="0" i="1" smtClean="0">
                              <a:effectLst>
                                <a:outerShdw blurRad="38100" dist="38100" dir="2700000" algn="tl">
                                  <a:srgbClr val="000000">
                                    <a:alpha val="43137"/>
                                  </a:srgbClr>
                                </a:outerShdw>
                              </a:effectLst>
                              <a:latin typeface="Cambria Math"/>
                            </a:rPr>
                            <m:t>𝑛</m:t>
                          </m:r>
                        </m:sub>
                      </m:sSub>
                      <m:r>
                        <a:rPr lang="en-US" b="0" i="1" smtClean="0">
                          <a:effectLst>
                            <a:outerShdw blurRad="38100" dist="38100" dir="2700000" algn="tl">
                              <a:srgbClr val="000000">
                                <a:alpha val="43137"/>
                              </a:srgbClr>
                            </a:outerShdw>
                          </a:effectLst>
                          <a:latin typeface="Cambria Math"/>
                        </a:rPr>
                        <m:t>=</m:t>
                      </m:r>
                      <m:nary>
                        <m:naryPr>
                          <m:chr m:val="∑"/>
                          <m:ctrlPr>
                            <a:rPr lang="en-US" b="0" i="1" smtClean="0">
                              <a:effectLst>
                                <a:outerShdw blurRad="38100" dist="38100" dir="2700000" algn="tl">
                                  <a:srgbClr val="000000">
                                    <a:alpha val="43137"/>
                                  </a:srgbClr>
                                </a:outerShdw>
                              </a:effectLst>
                              <a:latin typeface="Cambria Math" panose="02040503050406030204" pitchFamily="18" charset="0"/>
                            </a:rPr>
                          </m:ctrlPr>
                        </m:naryPr>
                        <m:sub>
                          <m:r>
                            <m:rPr>
                              <m:brk m:alnAt="23"/>
                            </m:rPr>
                            <a:rPr lang="en-US" b="0" i="1" smtClean="0">
                              <a:effectLst>
                                <a:outerShdw blurRad="38100" dist="38100" dir="2700000" algn="tl">
                                  <a:srgbClr val="000000">
                                    <a:alpha val="43137"/>
                                  </a:srgbClr>
                                </a:outerShdw>
                              </a:effectLst>
                              <a:latin typeface="Cambria Math"/>
                            </a:rPr>
                            <m:t>𝑘</m:t>
                          </m:r>
                          <m:r>
                            <a:rPr lang="en-US" b="0" i="1" smtClean="0">
                              <a:effectLst>
                                <a:outerShdw blurRad="38100" dist="38100" dir="2700000" algn="tl">
                                  <a:srgbClr val="000000">
                                    <a:alpha val="43137"/>
                                  </a:srgbClr>
                                </a:outerShdw>
                              </a:effectLst>
                              <a:latin typeface="Cambria Math"/>
                            </a:rPr>
                            <m:t>=0</m:t>
                          </m:r>
                        </m:sub>
                        <m:sup>
                          <m:r>
                            <a:rPr lang="en-US" b="0" i="1" smtClean="0">
                              <a:effectLst>
                                <a:outerShdw blurRad="38100" dist="38100" dir="2700000" algn="tl">
                                  <a:srgbClr val="000000">
                                    <a:alpha val="43137"/>
                                  </a:srgbClr>
                                </a:outerShdw>
                              </a:effectLst>
                              <a:latin typeface="Cambria Math"/>
                            </a:rPr>
                            <m:t>𝑛</m:t>
                          </m:r>
                          <m:r>
                            <a:rPr lang="en-US" b="0" i="1" smtClean="0">
                              <a:effectLst>
                                <a:outerShdw blurRad="38100" dist="38100" dir="2700000" algn="tl">
                                  <a:srgbClr val="000000">
                                    <a:alpha val="43137"/>
                                  </a:srgbClr>
                                </a:outerShdw>
                              </a:effectLst>
                              <a:latin typeface="Cambria Math"/>
                            </a:rPr>
                            <m:t>−1</m:t>
                          </m:r>
                        </m:sup>
                        <m:e>
                          <m:sSup>
                            <m:sSupPr>
                              <m:ctrlPr>
                                <a:rPr lang="en-US" b="0" i="1" smtClean="0">
                                  <a:effectLst>
                                    <a:outerShdw blurRad="38100" dist="38100" dir="2700000" algn="tl">
                                      <a:srgbClr val="000000">
                                        <a:alpha val="43137"/>
                                      </a:srgbClr>
                                    </a:outerShdw>
                                  </a:effectLst>
                                  <a:latin typeface="Cambria Math" panose="02040503050406030204" pitchFamily="18" charset="0"/>
                                </a:rPr>
                              </m:ctrlPr>
                            </m:sSupPr>
                            <m:e>
                              <m:r>
                                <a:rPr lang="en-US" b="0" i="1" smtClean="0">
                                  <a:effectLst>
                                    <a:outerShdw blurRad="38100" dist="38100" dir="2700000" algn="tl">
                                      <a:srgbClr val="000000">
                                        <a:alpha val="43137"/>
                                      </a:srgbClr>
                                    </a:outerShdw>
                                  </a:effectLst>
                                  <a:latin typeface="Cambria Math"/>
                                </a:rPr>
                                <m:t>𝑎𝑟</m:t>
                              </m:r>
                            </m:e>
                            <m:sup>
                              <m:r>
                                <a:rPr lang="en-US" b="0" i="1" smtClean="0">
                                  <a:effectLst>
                                    <a:outerShdw blurRad="38100" dist="38100" dir="2700000" algn="tl">
                                      <a:srgbClr val="000000">
                                        <a:alpha val="43137"/>
                                      </a:srgbClr>
                                    </a:outerShdw>
                                  </a:effectLst>
                                  <a:latin typeface="Cambria Math"/>
                                </a:rPr>
                                <m:t>𝑘</m:t>
                              </m:r>
                            </m:sup>
                          </m:sSup>
                        </m:e>
                      </m:nary>
                      <m:r>
                        <a:rPr lang="en-US" b="0" i="1" smtClean="0">
                          <a:effectLst>
                            <a:outerShdw blurRad="38100" dist="38100" dir="2700000" algn="tl">
                              <a:srgbClr val="000000">
                                <a:alpha val="43137"/>
                              </a:srgbClr>
                            </a:outerShdw>
                          </a:effectLst>
                          <a:latin typeface="Cambria Math"/>
                        </a:rPr>
                        <m:t>=</m:t>
                      </m:r>
                      <m:f>
                        <m:fPr>
                          <m:ctrlPr>
                            <a:rPr lang="en-US" b="0" i="1" smtClean="0">
                              <a:effectLst>
                                <a:outerShdw blurRad="38100" dist="38100" dir="2700000" algn="tl">
                                  <a:srgbClr val="000000">
                                    <a:alpha val="43137"/>
                                  </a:srgbClr>
                                </a:outerShdw>
                              </a:effectLst>
                              <a:latin typeface="Cambria Math" panose="02040503050406030204" pitchFamily="18" charset="0"/>
                            </a:rPr>
                          </m:ctrlPr>
                        </m:fPr>
                        <m:num>
                          <m:sSub>
                            <m:sSubPr>
                              <m:ctrlPr>
                                <a:rPr lang="en-US" b="0" i="1" smtClean="0">
                                  <a:effectLst>
                                    <a:outerShdw blurRad="38100" dist="38100" dir="2700000" algn="tl">
                                      <a:srgbClr val="000000">
                                        <a:alpha val="43137"/>
                                      </a:srgbClr>
                                    </a:outerShdw>
                                  </a:effectLst>
                                  <a:latin typeface="Cambria Math" panose="02040503050406030204" pitchFamily="18" charset="0"/>
                                </a:rPr>
                              </m:ctrlPr>
                            </m:sSubPr>
                            <m:e>
                              <m:r>
                                <a:rPr lang="en-US" b="0" i="1" smtClean="0">
                                  <a:effectLst>
                                    <a:outerShdw blurRad="38100" dist="38100" dir="2700000" algn="tl">
                                      <a:srgbClr val="000000">
                                        <a:alpha val="43137"/>
                                      </a:srgbClr>
                                    </a:outerShdw>
                                  </a:effectLst>
                                  <a:latin typeface="Cambria Math"/>
                                </a:rPr>
                                <m:t>𝑎</m:t>
                              </m:r>
                            </m:e>
                            <m:sub>
                              <m:r>
                                <a:rPr lang="en-US" b="0" i="1" smtClean="0">
                                  <a:effectLst>
                                    <a:outerShdw blurRad="38100" dist="38100" dir="2700000" algn="tl">
                                      <a:srgbClr val="000000">
                                        <a:alpha val="43137"/>
                                      </a:srgbClr>
                                    </a:outerShdw>
                                  </a:effectLst>
                                  <a:latin typeface="Cambria Math"/>
                                </a:rPr>
                                <m:t>1</m:t>
                              </m:r>
                            </m:sub>
                          </m:sSub>
                          <m:r>
                            <a:rPr lang="en-US" b="0" i="1" smtClean="0">
                              <a:effectLst>
                                <a:outerShdw blurRad="38100" dist="38100" dir="2700000" algn="tl">
                                  <a:srgbClr val="000000">
                                    <a:alpha val="43137"/>
                                  </a:srgbClr>
                                </a:outerShdw>
                              </a:effectLst>
                              <a:latin typeface="Cambria Math"/>
                            </a:rPr>
                            <m:t>(</m:t>
                          </m:r>
                          <m:sSup>
                            <m:sSupPr>
                              <m:ctrlPr>
                                <a:rPr lang="en-US" i="1">
                                  <a:latin typeface="Cambria Math" panose="02040503050406030204" pitchFamily="18" charset="0"/>
                                </a:rPr>
                              </m:ctrlPr>
                            </m:sSupPr>
                            <m:e>
                              <m:r>
                                <a:rPr lang="en-US" i="1">
                                  <a:latin typeface="Cambria Math"/>
                                </a:rPr>
                                <m:t>𝑟</m:t>
                              </m:r>
                            </m:e>
                            <m:sup>
                              <m:r>
                                <a:rPr lang="en-US" i="1">
                                  <a:latin typeface="Cambria Math"/>
                                </a:rPr>
                                <m:t>𝑛</m:t>
                              </m:r>
                            </m:sup>
                          </m:sSup>
                          <m:r>
                            <a:rPr lang="en-US" b="0" i="1" smtClean="0">
                              <a:latin typeface="Cambria Math"/>
                            </a:rPr>
                            <m:t>−</m:t>
                          </m:r>
                          <m:r>
                            <a:rPr lang="en-US" b="0" i="1" smtClean="0">
                              <a:effectLst>
                                <a:outerShdw blurRad="38100" dist="38100" dir="2700000" algn="tl">
                                  <a:srgbClr val="000000">
                                    <a:alpha val="43137"/>
                                  </a:srgbClr>
                                </a:outerShdw>
                              </a:effectLst>
                              <a:latin typeface="Cambria Math"/>
                            </a:rPr>
                            <m:t>1)</m:t>
                          </m:r>
                        </m:num>
                        <m:den>
                          <m:r>
                            <a:rPr lang="en-US" b="0" i="1" smtClean="0">
                              <a:effectLst>
                                <a:outerShdw blurRad="38100" dist="38100" dir="2700000" algn="tl">
                                  <a:srgbClr val="000000">
                                    <a:alpha val="43137"/>
                                  </a:srgbClr>
                                </a:outerShdw>
                              </a:effectLst>
                              <a:latin typeface="Cambria Math"/>
                            </a:rPr>
                            <m:t>𝑟</m:t>
                          </m:r>
                          <m:r>
                            <a:rPr lang="en-US" b="0" i="1" smtClean="0">
                              <a:effectLst>
                                <a:outerShdw blurRad="38100" dist="38100" dir="2700000" algn="tl">
                                  <a:srgbClr val="000000">
                                    <a:alpha val="43137"/>
                                  </a:srgbClr>
                                </a:outerShdw>
                              </a:effectLst>
                              <a:latin typeface="Cambria Math"/>
                            </a:rPr>
                            <m:t>−1</m:t>
                          </m:r>
                        </m:den>
                      </m:f>
                      <m:r>
                        <a:rPr lang="en-US" b="0" i="0" smtClean="0">
                          <a:effectLst>
                            <a:outerShdw blurRad="38100" dist="38100" dir="2700000" algn="tl">
                              <a:srgbClr val="000000">
                                <a:alpha val="43137"/>
                              </a:srgbClr>
                            </a:outerShdw>
                          </a:effectLst>
                          <a:latin typeface="Cambria Math"/>
                        </a:rPr>
                        <m:t>, </m:t>
                      </m:r>
                      <m:r>
                        <m:rPr>
                          <m:sty m:val="p"/>
                        </m:rPr>
                        <a:rPr lang="en-US" b="0" i="0" smtClean="0">
                          <a:effectLst>
                            <a:outerShdw blurRad="38100" dist="38100" dir="2700000" algn="tl">
                              <a:srgbClr val="000000">
                                <a:alpha val="43137"/>
                              </a:srgbClr>
                            </a:outerShdw>
                          </a:effectLst>
                          <a:latin typeface="Cambria Math"/>
                        </a:rPr>
                        <m:t>jika</m:t>
                      </m:r>
                      <m:r>
                        <a:rPr lang="en-US" b="0" i="0" smtClean="0">
                          <a:effectLst>
                            <a:outerShdw blurRad="38100" dist="38100" dir="2700000" algn="tl">
                              <a:srgbClr val="000000">
                                <a:alpha val="43137"/>
                              </a:srgbClr>
                            </a:outerShdw>
                          </a:effectLst>
                          <a:latin typeface="Cambria Math"/>
                        </a:rPr>
                        <m:t> </m:t>
                      </m:r>
                      <m:r>
                        <m:rPr>
                          <m:sty m:val="p"/>
                        </m:rPr>
                        <a:rPr lang="en-US" b="0" i="0" smtClean="0">
                          <a:effectLst>
                            <a:outerShdw blurRad="38100" dist="38100" dir="2700000" algn="tl">
                              <a:srgbClr val="000000">
                                <a:alpha val="43137"/>
                              </a:srgbClr>
                            </a:outerShdw>
                          </a:effectLst>
                          <a:latin typeface="Cambria Math"/>
                        </a:rPr>
                        <m:t>r</m:t>
                      </m:r>
                      <m:r>
                        <a:rPr lang="en-US" b="0" i="0" smtClean="0">
                          <a:effectLst>
                            <a:outerShdw blurRad="38100" dist="38100" dir="2700000" algn="tl">
                              <a:srgbClr val="000000">
                                <a:alpha val="43137"/>
                              </a:srgbClr>
                            </a:outerShdw>
                          </a:effectLst>
                          <a:latin typeface="Cambria Math"/>
                        </a:rPr>
                        <m:t>&gt;1  </m:t>
                      </m:r>
                      <m:r>
                        <m:rPr>
                          <m:sty m:val="p"/>
                        </m:rPr>
                        <a:rPr lang="en-US" b="0" i="0" smtClean="0">
                          <a:effectLst>
                            <a:outerShdw blurRad="38100" dist="38100" dir="2700000" algn="tl">
                              <a:srgbClr val="000000">
                                <a:alpha val="43137"/>
                              </a:srgbClr>
                            </a:outerShdw>
                          </a:effectLst>
                          <a:latin typeface="Cambria Math"/>
                        </a:rPr>
                        <m:t>dan</m:t>
                      </m:r>
                    </m:oMath>
                  </m:oMathPara>
                </a14:m>
                <a:endParaRPr lang="en-US" b="0" smtClean="0">
                  <a:effectLst>
                    <a:outerShdw blurRad="38100" dist="38100" dir="2700000" algn="tl">
                      <a:srgbClr val="000000">
                        <a:alpha val="43137"/>
                      </a:srgbClr>
                    </a:outerShdw>
                  </a:effectLst>
                </a:endParaRPr>
              </a:p>
              <a:p>
                <a:pPr marL="0" indent="0">
                  <a:buNone/>
                </a:pPr>
                <a:endParaRPr lang="en-US" b="0" smtClean="0">
                  <a:effectLst>
                    <a:outerShdw blurRad="38100" dist="38100" dir="2700000" algn="tl">
                      <a:srgbClr val="000000">
                        <a:alpha val="43137"/>
                      </a:srgbClr>
                    </a:outerShdw>
                  </a:effectLst>
                </a:endParaRP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𝑆</m:t>
                          </m:r>
                        </m:e>
                        <m:sub>
                          <m:r>
                            <a:rPr lang="en-US" i="1">
                              <a:latin typeface="Cambria Math"/>
                            </a:rPr>
                            <m:t>𝑛</m:t>
                          </m:r>
                        </m:sub>
                      </m:sSub>
                      <m:r>
                        <a:rPr lang="en-US" i="1">
                          <a:latin typeface="Cambria Math"/>
                        </a:rPr>
                        <m:t>=</m:t>
                      </m:r>
                      <m:nary>
                        <m:naryPr>
                          <m:chr m:val="∑"/>
                          <m:ctrlPr>
                            <a:rPr lang="en-US" i="1">
                              <a:latin typeface="Cambria Math" panose="02040503050406030204" pitchFamily="18" charset="0"/>
                            </a:rPr>
                          </m:ctrlPr>
                        </m:naryPr>
                        <m:sub>
                          <m:r>
                            <m:rPr>
                              <m:brk m:alnAt="23"/>
                            </m:rPr>
                            <a:rPr lang="en-US" i="1">
                              <a:latin typeface="Cambria Math"/>
                            </a:rPr>
                            <m:t>𝑘</m:t>
                          </m:r>
                          <m:r>
                            <a:rPr lang="en-US" i="1">
                              <a:latin typeface="Cambria Math"/>
                            </a:rPr>
                            <m:t>=0</m:t>
                          </m:r>
                        </m:sub>
                        <m:sup>
                          <m:r>
                            <a:rPr lang="en-US" i="1">
                              <a:latin typeface="Cambria Math"/>
                            </a:rPr>
                            <m:t>𝑛</m:t>
                          </m:r>
                          <m:r>
                            <a:rPr lang="en-US" i="1">
                              <a:latin typeface="Cambria Math"/>
                            </a:rPr>
                            <m:t>−1</m:t>
                          </m:r>
                        </m:sup>
                        <m:e>
                          <m:sSup>
                            <m:sSupPr>
                              <m:ctrlPr>
                                <a:rPr lang="en-US" i="1">
                                  <a:latin typeface="Cambria Math" panose="02040503050406030204" pitchFamily="18" charset="0"/>
                                </a:rPr>
                              </m:ctrlPr>
                            </m:sSupPr>
                            <m:e>
                              <m:r>
                                <a:rPr lang="en-US" i="1">
                                  <a:latin typeface="Cambria Math"/>
                                </a:rPr>
                                <m:t>𝑎𝑟</m:t>
                              </m:r>
                            </m:e>
                            <m:sup>
                              <m:r>
                                <a:rPr lang="en-US" i="1">
                                  <a:latin typeface="Cambria Math"/>
                                </a:rPr>
                                <m:t>𝑘</m:t>
                              </m:r>
                            </m:sup>
                          </m:sSup>
                        </m:e>
                      </m:nary>
                      <m:r>
                        <a:rPr lang="en-US" i="1">
                          <a:latin typeface="Cambria Math"/>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a:rPr>
                                <m:t>𝑎</m:t>
                              </m:r>
                            </m:e>
                            <m:sub>
                              <m:r>
                                <a:rPr lang="en-US" i="1">
                                  <a:latin typeface="Cambria Math"/>
                                </a:rPr>
                                <m:t>1</m:t>
                              </m:r>
                            </m:sub>
                          </m:sSub>
                          <m:r>
                            <a:rPr lang="en-US" i="1">
                              <a:latin typeface="Cambria Math"/>
                            </a:rPr>
                            <m:t>(1−</m:t>
                          </m:r>
                          <m:sSup>
                            <m:sSupPr>
                              <m:ctrlPr>
                                <a:rPr lang="en-US" i="1">
                                  <a:latin typeface="Cambria Math" panose="02040503050406030204" pitchFamily="18" charset="0"/>
                                </a:rPr>
                              </m:ctrlPr>
                            </m:sSupPr>
                            <m:e>
                              <m:r>
                                <a:rPr lang="en-US" i="1">
                                  <a:latin typeface="Cambria Math"/>
                                </a:rPr>
                                <m:t>𝑟</m:t>
                              </m:r>
                            </m:e>
                            <m:sup>
                              <m:r>
                                <a:rPr lang="en-US" i="1">
                                  <a:latin typeface="Cambria Math"/>
                                </a:rPr>
                                <m:t>𝑛</m:t>
                              </m:r>
                            </m:sup>
                          </m:sSup>
                          <m:r>
                            <a:rPr lang="en-US" i="1">
                              <a:latin typeface="Cambria Math"/>
                            </a:rPr>
                            <m:t>)</m:t>
                          </m:r>
                        </m:num>
                        <m:den>
                          <m:r>
                            <a:rPr lang="en-US" i="1">
                              <a:latin typeface="Cambria Math"/>
                            </a:rPr>
                            <m:t>1−</m:t>
                          </m:r>
                          <m:r>
                            <a:rPr lang="en-US" i="1">
                              <a:latin typeface="Cambria Math"/>
                            </a:rPr>
                            <m:t>𝑟</m:t>
                          </m:r>
                        </m:den>
                      </m:f>
                      <m:r>
                        <a:rPr lang="en-US">
                          <a:latin typeface="Cambria Math"/>
                        </a:rPr>
                        <m:t>, </m:t>
                      </m:r>
                      <m:r>
                        <m:rPr>
                          <m:sty m:val="p"/>
                        </m:rPr>
                        <a:rPr lang="en-US">
                          <a:latin typeface="Cambria Math"/>
                        </a:rPr>
                        <m:t>jika</m:t>
                      </m:r>
                      <m:r>
                        <a:rPr lang="en-US">
                          <a:latin typeface="Cambria Math"/>
                        </a:rPr>
                        <m:t> </m:t>
                      </m:r>
                      <m:r>
                        <m:rPr>
                          <m:sty m:val="p"/>
                        </m:rPr>
                        <a:rPr lang="en-US">
                          <a:latin typeface="Cambria Math"/>
                        </a:rPr>
                        <m:t>r</m:t>
                      </m:r>
                      <m:r>
                        <a:rPr lang="en-US">
                          <a:latin typeface="Cambria Math"/>
                        </a:rPr>
                        <m:t>&gt;1  </m:t>
                      </m:r>
                      <m:r>
                        <m:rPr>
                          <m:sty m:val="p"/>
                        </m:rPr>
                        <a:rPr lang="en-US">
                          <a:latin typeface="Cambria Math"/>
                        </a:rPr>
                        <m:t>dan</m:t>
                      </m:r>
                    </m:oMath>
                  </m:oMathPara>
                </a14:m>
                <a:endParaRPr lang="en-US"/>
              </a:p>
              <a:p>
                <a:pPr marL="0" indent="0">
                  <a:buNone/>
                </a:pPr>
                <a:endParaRPr lang="en-US" b="0" smtClean="0">
                  <a:effectLst>
                    <a:outerShdw blurRad="38100" dist="38100" dir="2700000" algn="tl">
                      <a:srgbClr val="000000">
                        <a:alpha val="43137"/>
                      </a:srgbClr>
                    </a:outerShdw>
                  </a:effectLst>
                </a:endParaRPr>
              </a:p>
              <a:p>
                <a:pPr marL="0" indent="0">
                  <a:buNone/>
                </a:pPr>
                <a:endParaRPr lang="en-US">
                  <a:effectLst>
                    <a:outerShdw blurRad="38100" dist="38100" dir="2700000" algn="tl">
                      <a:srgbClr val="000000">
                        <a:alpha val="43137"/>
                      </a:srgbClr>
                    </a:outerShdw>
                  </a:effectLst>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309" t="-2617" r="-696"/>
                </a:stretch>
              </a:blipFill>
            </p:spPr>
            <p:txBody>
              <a:bodyPr/>
              <a:lstStyle/>
              <a:p>
                <a:r>
                  <a:rPr lang="id-ID">
                    <a:noFill/>
                  </a:rPr>
                  <a:t> </a:t>
                </a:r>
              </a:p>
            </p:txBody>
          </p:sp>
        </mc:Fallback>
      </mc:AlternateContent>
    </p:spTree>
    <p:extLst>
      <p:ext uri="{BB962C8B-B14F-4D97-AF65-F5344CB8AC3E}">
        <p14:creationId xmlns:p14="http://schemas.microsoft.com/office/powerpoint/2010/main" val="230227636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Konsep Deret pada Bunga Majemuk</a:t>
            </a:r>
            <a:endParaRPr lang="en-US"/>
          </a:p>
        </p:txBody>
      </p:sp>
      <p:sp>
        <p:nvSpPr>
          <p:cNvPr id="3" name="Content Placeholder 2"/>
          <p:cNvSpPr>
            <a:spLocks noGrp="1"/>
          </p:cNvSpPr>
          <p:nvPr>
            <p:ph idx="1"/>
          </p:nvPr>
        </p:nvSpPr>
        <p:spPr/>
        <p:txBody>
          <a:bodyPr>
            <a:noAutofit/>
          </a:bodyPr>
          <a:lstStyle/>
          <a:p>
            <a:r>
              <a:rPr lang="en-US" sz="1800" smtClean="0">
                <a:latin typeface="+mn-lt"/>
              </a:rPr>
              <a:t>Konsep Deret</a:t>
            </a:r>
          </a:p>
          <a:p>
            <a:pPr marL="0" indent="0">
              <a:buNone/>
            </a:pPr>
            <a:r>
              <a:rPr lang="en-US" sz="1800" smtClean="0">
                <a:latin typeface="+mn-lt"/>
              </a:rPr>
              <a:t>    Jika </a:t>
            </a:r>
            <a:r>
              <a:rPr lang="en-US" sz="1800" i="1" smtClean="0">
                <a:latin typeface="+mn-lt"/>
              </a:rPr>
              <a:t>a</a:t>
            </a:r>
            <a:r>
              <a:rPr lang="en-US" sz="1800" baseline="-25000" smtClean="0">
                <a:latin typeface="+mn-lt"/>
              </a:rPr>
              <a:t>1 </a:t>
            </a:r>
            <a:r>
              <a:rPr lang="en-US" sz="1800" smtClean="0">
                <a:latin typeface="+mn-lt"/>
              </a:rPr>
              <a:t>= 1000; r = 1,01; berapa </a:t>
            </a:r>
            <a:r>
              <a:rPr lang="en-US" sz="1800" i="1" smtClean="0">
                <a:latin typeface="+mn-lt"/>
              </a:rPr>
              <a:t>a</a:t>
            </a:r>
            <a:r>
              <a:rPr lang="en-US" sz="1800" baseline="-25000" smtClean="0">
                <a:latin typeface="+mn-lt"/>
              </a:rPr>
              <a:t>2</a:t>
            </a:r>
            <a:r>
              <a:rPr lang="en-US" sz="1800" smtClean="0">
                <a:latin typeface="+mn-lt"/>
              </a:rPr>
              <a:t>, </a:t>
            </a:r>
            <a:r>
              <a:rPr lang="en-US" sz="1800" i="1" smtClean="0">
                <a:latin typeface="+mn-lt"/>
              </a:rPr>
              <a:t>a</a:t>
            </a:r>
            <a:r>
              <a:rPr lang="en-US" sz="1800" baseline="-25000" smtClean="0">
                <a:latin typeface="+mn-lt"/>
              </a:rPr>
              <a:t>3</a:t>
            </a:r>
            <a:r>
              <a:rPr lang="en-US" sz="1800" smtClean="0">
                <a:latin typeface="+mn-lt"/>
              </a:rPr>
              <a:t>, </a:t>
            </a:r>
            <a:r>
              <a:rPr lang="en-US" sz="1800" i="1" smtClean="0">
                <a:latin typeface="+mn-lt"/>
              </a:rPr>
              <a:t>a</a:t>
            </a:r>
            <a:r>
              <a:rPr lang="en-US" sz="1800" baseline="-25000" smtClean="0">
                <a:latin typeface="+mn-lt"/>
              </a:rPr>
              <a:t>4</a:t>
            </a:r>
            <a:r>
              <a:rPr lang="en-US" sz="1800" smtClean="0">
                <a:latin typeface="+mn-lt"/>
              </a:rPr>
              <a:t>, dan </a:t>
            </a:r>
            <a:r>
              <a:rPr lang="en-US" sz="1800" i="1" smtClean="0">
                <a:latin typeface="+mn-lt"/>
              </a:rPr>
              <a:t>a</a:t>
            </a:r>
            <a:r>
              <a:rPr lang="en-US" sz="1800" baseline="-25000" smtClean="0">
                <a:latin typeface="+mn-lt"/>
              </a:rPr>
              <a:t>5</a:t>
            </a:r>
            <a:r>
              <a:rPr lang="en-US" sz="1800" smtClean="0">
                <a:latin typeface="+mn-lt"/>
              </a:rPr>
              <a:t> </a:t>
            </a:r>
          </a:p>
          <a:p>
            <a:pPr marL="0" indent="0">
              <a:buNone/>
            </a:pPr>
            <a:r>
              <a:rPr lang="en-US" sz="1800">
                <a:latin typeface="+mn-lt"/>
              </a:rPr>
              <a:t> </a:t>
            </a:r>
            <a:r>
              <a:rPr lang="en-US" sz="1800" smtClean="0">
                <a:latin typeface="+mn-lt"/>
              </a:rPr>
              <a:t>   dengan forumula </a:t>
            </a:r>
            <a:r>
              <a:rPr lang="en-US" sz="1800" b="1" i="1" smtClean="0">
                <a:solidFill>
                  <a:srgbClr val="FF0000"/>
                </a:solidFill>
                <a:latin typeface="+mn-lt"/>
              </a:rPr>
              <a:t>a</a:t>
            </a:r>
            <a:r>
              <a:rPr lang="en-US" sz="1800" b="1" baseline="-25000" smtClean="0">
                <a:solidFill>
                  <a:srgbClr val="FF0000"/>
                </a:solidFill>
                <a:latin typeface="+mn-lt"/>
              </a:rPr>
              <a:t>n</a:t>
            </a:r>
            <a:r>
              <a:rPr lang="en-US" sz="1800" b="1" smtClean="0">
                <a:solidFill>
                  <a:srgbClr val="FF0000"/>
                </a:solidFill>
                <a:latin typeface="+mn-lt"/>
              </a:rPr>
              <a:t> = </a:t>
            </a:r>
            <a:r>
              <a:rPr lang="en-US" sz="1800" b="1" i="1" smtClean="0">
                <a:solidFill>
                  <a:srgbClr val="FF0000"/>
                </a:solidFill>
                <a:latin typeface="+mn-lt"/>
              </a:rPr>
              <a:t>a</a:t>
            </a:r>
            <a:r>
              <a:rPr lang="en-US" sz="1800" b="1" baseline="-25000" smtClean="0">
                <a:solidFill>
                  <a:srgbClr val="FF0000"/>
                </a:solidFill>
                <a:latin typeface="+mn-lt"/>
              </a:rPr>
              <a:t>1</a:t>
            </a:r>
            <a:r>
              <a:rPr lang="en-US" sz="1800" b="1" i="1" smtClean="0">
                <a:solidFill>
                  <a:srgbClr val="FF0000"/>
                </a:solidFill>
                <a:latin typeface="+mn-lt"/>
              </a:rPr>
              <a:t>r</a:t>
            </a:r>
            <a:r>
              <a:rPr lang="en-US" sz="1800" b="1" baseline="30000" smtClean="0">
                <a:solidFill>
                  <a:srgbClr val="FF0000"/>
                </a:solidFill>
                <a:latin typeface="+mn-lt"/>
              </a:rPr>
              <a:t>(n-1)</a:t>
            </a:r>
          </a:p>
          <a:p>
            <a:pPr marL="228600" indent="0">
              <a:buNone/>
            </a:pPr>
            <a:r>
              <a:rPr lang="en-US" sz="1800" i="1" smtClean="0"/>
              <a:t>a</a:t>
            </a:r>
            <a:r>
              <a:rPr lang="en-US" sz="1800" baseline="-25000" smtClean="0"/>
              <a:t>1</a:t>
            </a:r>
            <a:r>
              <a:rPr lang="en-US" sz="1800" smtClean="0"/>
              <a:t> = 1000 x 1,10</a:t>
            </a:r>
            <a:r>
              <a:rPr lang="en-US" sz="1800" baseline="30000" smtClean="0"/>
              <a:t>0 </a:t>
            </a:r>
            <a:r>
              <a:rPr lang="en-US" sz="1800" smtClean="0"/>
              <a:t> = 1000</a:t>
            </a:r>
            <a:endParaRPr lang="en-US" sz="1800" baseline="30000" smtClean="0"/>
          </a:p>
          <a:p>
            <a:pPr marL="228600" indent="0">
              <a:buNone/>
            </a:pPr>
            <a:r>
              <a:rPr lang="en-US" sz="1800" i="1" smtClean="0"/>
              <a:t>a</a:t>
            </a:r>
            <a:r>
              <a:rPr lang="en-US" sz="1800" baseline="-25000" smtClean="0"/>
              <a:t>2</a:t>
            </a:r>
            <a:r>
              <a:rPr lang="en-US" sz="1800" smtClean="0"/>
              <a:t> = </a:t>
            </a:r>
            <a:r>
              <a:rPr lang="en-US" sz="1800"/>
              <a:t>1000 x </a:t>
            </a:r>
            <a:r>
              <a:rPr lang="en-US" sz="1800" smtClean="0"/>
              <a:t>1,10</a:t>
            </a:r>
            <a:r>
              <a:rPr lang="en-US" sz="1800" baseline="30000" smtClean="0"/>
              <a:t>1 </a:t>
            </a:r>
            <a:r>
              <a:rPr lang="en-US" sz="1800" smtClean="0"/>
              <a:t> </a:t>
            </a:r>
            <a:r>
              <a:rPr lang="en-US" sz="1800"/>
              <a:t>= </a:t>
            </a:r>
            <a:r>
              <a:rPr lang="en-US" sz="1800" smtClean="0"/>
              <a:t>1100</a:t>
            </a:r>
            <a:endParaRPr lang="en-US" sz="1800" baseline="30000"/>
          </a:p>
          <a:p>
            <a:pPr marL="228600" indent="0">
              <a:buNone/>
            </a:pPr>
            <a:r>
              <a:rPr lang="en-US" sz="1800" i="1" smtClean="0"/>
              <a:t>a</a:t>
            </a:r>
            <a:r>
              <a:rPr lang="en-US" sz="1800" baseline="-25000" smtClean="0"/>
              <a:t>3</a:t>
            </a:r>
            <a:r>
              <a:rPr lang="en-US" sz="1800" smtClean="0"/>
              <a:t> = </a:t>
            </a:r>
            <a:r>
              <a:rPr lang="en-US" sz="1800"/>
              <a:t>1000 x </a:t>
            </a:r>
            <a:r>
              <a:rPr lang="en-US" sz="1800" smtClean="0"/>
              <a:t>1,10</a:t>
            </a:r>
            <a:r>
              <a:rPr lang="en-US" sz="1800" baseline="30000" smtClean="0"/>
              <a:t>2 </a:t>
            </a:r>
            <a:r>
              <a:rPr lang="en-US" sz="1800" smtClean="0"/>
              <a:t> </a:t>
            </a:r>
            <a:r>
              <a:rPr lang="en-US" sz="1800"/>
              <a:t>= </a:t>
            </a:r>
            <a:r>
              <a:rPr lang="en-US" sz="1800" smtClean="0"/>
              <a:t>1210</a:t>
            </a:r>
            <a:endParaRPr lang="en-US" sz="1800" baseline="30000"/>
          </a:p>
          <a:p>
            <a:pPr marL="228600" indent="0">
              <a:buNone/>
            </a:pPr>
            <a:r>
              <a:rPr lang="en-US" sz="1800" i="1" smtClean="0"/>
              <a:t>a</a:t>
            </a:r>
            <a:r>
              <a:rPr lang="en-US" sz="1800" baseline="-25000" smtClean="0"/>
              <a:t>4</a:t>
            </a:r>
            <a:r>
              <a:rPr lang="en-US" sz="1800" smtClean="0"/>
              <a:t> = </a:t>
            </a:r>
            <a:r>
              <a:rPr lang="en-US" sz="1800"/>
              <a:t>1000 x </a:t>
            </a:r>
            <a:r>
              <a:rPr lang="en-US" sz="1800" smtClean="0"/>
              <a:t>1,10</a:t>
            </a:r>
            <a:r>
              <a:rPr lang="en-US" sz="1800" baseline="30000" smtClean="0"/>
              <a:t>3 </a:t>
            </a:r>
            <a:r>
              <a:rPr lang="en-US" sz="1800" smtClean="0"/>
              <a:t> </a:t>
            </a:r>
            <a:r>
              <a:rPr lang="en-US" sz="1800"/>
              <a:t>= </a:t>
            </a:r>
            <a:r>
              <a:rPr lang="en-US" sz="1800" smtClean="0"/>
              <a:t>1331</a:t>
            </a:r>
            <a:endParaRPr lang="en-US" sz="1800" baseline="30000"/>
          </a:p>
          <a:p>
            <a:pPr marL="228600" indent="0">
              <a:buNone/>
            </a:pPr>
            <a:r>
              <a:rPr lang="en-US" sz="1800" i="1" smtClean="0"/>
              <a:t>a</a:t>
            </a:r>
            <a:r>
              <a:rPr lang="en-US" sz="1800" baseline="-25000" smtClean="0"/>
              <a:t>5</a:t>
            </a:r>
            <a:r>
              <a:rPr lang="en-US" sz="1800" smtClean="0"/>
              <a:t> = </a:t>
            </a:r>
            <a:r>
              <a:rPr lang="en-US" sz="1800"/>
              <a:t>1000 x </a:t>
            </a:r>
            <a:r>
              <a:rPr lang="en-US" sz="1800" smtClean="0"/>
              <a:t>1,10</a:t>
            </a:r>
            <a:r>
              <a:rPr lang="en-US" sz="1800" baseline="30000" smtClean="0"/>
              <a:t>4 </a:t>
            </a:r>
            <a:r>
              <a:rPr lang="en-US" sz="1800" smtClean="0"/>
              <a:t> </a:t>
            </a:r>
            <a:r>
              <a:rPr lang="en-US" sz="1800"/>
              <a:t>= </a:t>
            </a:r>
            <a:r>
              <a:rPr lang="en-US" sz="1800" smtClean="0"/>
              <a:t>1464</a:t>
            </a:r>
          </a:p>
          <a:p>
            <a:pPr marL="228600" indent="0">
              <a:buNone/>
            </a:pPr>
            <a:endParaRPr lang="en-US" sz="1800" baseline="30000" smtClean="0"/>
          </a:p>
          <a:p>
            <a:pPr marL="228600" indent="0">
              <a:buNone/>
            </a:pPr>
            <a:r>
              <a:rPr lang="en-US" sz="1800" smtClean="0"/>
              <a:t>Jadi deret menjadi</a:t>
            </a:r>
            <a:endParaRPr lang="en-US" sz="1800"/>
          </a:p>
          <a:p>
            <a:pPr marL="228600" indent="0">
              <a:buNone/>
            </a:pPr>
            <a:r>
              <a:rPr lang="en-US" sz="1800" smtClean="0"/>
              <a:t> 1000, 1100, 1210, 1331, 1464</a:t>
            </a:r>
          </a:p>
          <a:p>
            <a:pPr marL="228600" indent="0">
              <a:buNone/>
            </a:pPr>
            <a:endParaRPr lang="en-US" sz="1800" baseline="30000"/>
          </a:p>
          <a:p>
            <a:pPr marL="228600" indent="0">
              <a:buNone/>
            </a:pPr>
            <a:endParaRPr lang="en-US" sz="1800" baseline="30000"/>
          </a:p>
          <a:p>
            <a:pPr marL="228600" indent="0">
              <a:buNone/>
            </a:pPr>
            <a:endParaRPr lang="en-US" sz="1800" baseline="30000">
              <a:latin typeface="+mn-lt"/>
            </a:endParaRPr>
          </a:p>
        </p:txBody>
      </p:sp>
    </p:spTree>
    <p:extLst>
      <p:ext uri="{BB962C8B-B14F-4D97-AF65-F5344CB8AC3E}">
        <p14:creationId xmlns:p14="http://schemas.microsoft.com/office/powerpoint/2010/main" val="145885211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Analogi Bunga Majemuk vs Deret Ukur</a:t>
            </a:r>
            <a:endParaRPr lang="en-US"/>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2740492548"/>
                  </p:ext>
                </p:extLst>
              </p:nvPr>
            </p:nvGraphicFramePr>
            <p:xfrm>
              <a:off x="457200" y="1200150"/>
              <a:ext cx="8229600" cy="3644520"/>
            </p:xfrm>
            <a:graphic>
              <a:graphicData uri="http://schemas.openxmlformats.org/drawingml/2006/table">
                <a:tbl>
                  <a:tblPr firstRow="1" bandRow="1">
                    <a:tableStyleId>{5C22544A-7EE6-4342-B048-85BDC9FD1C3A}</a:tableStyleId>
                  </a:tblPr>
                  <a:tblGrid>
                    <a:gridCol w="2133600"/>
                    <a:gridCol w="1981200"/>
                    <a:gridCol w="4114800"/>
                  </a:tblGrid>
                  <a:tr h="370840">
                    <a:tc>
                      <a:txBody>
                        <a:bodyPr/>
                        <a:lstStyle/>
                        <a:p>
                          <a:pPr algn="ctr"/>
                          <a:r>
                            <a:rPr lang="en-US" sz="1800" smtClean="0"/>
                            <a:t>Bunga Majemuk</a:t>
                          </a:r>
                          <a:endParaRPr lang="en-US" sz="1800"/>
                        </a:p>
                      </a:txBody>
                      <a:tcPr anchor="ctr"/>
                    </a:tc>
                    <a:tc>
                      <a:txBody>
                        <a:bodyPr/>
                        <a:lstStyle/>
                        <a:p>
                          <a:pPr algn="ctr"/>
                          <a:r>
                            <a:rPr lang="en-US" sz="1800" smtClean="0"/>
                            <a:t>Deret</a:t>
                          </a:r>
                          <a:endParaRPr lang="en-US" sz="1800"/>
                        </a:p>
                      </a:txBody>
                      <a:tcPr anchor="ctr"/>
                    </a:tc>
                    <a:tc>
                      <a:txBody>
                        <a:bodyPr/>
                        <a:lstStyle/>
                        <a:p>
                          <a:pPr algn="ctr"/>
                          <a:r>
                            <a:rPr lang="en-US" sz="1800" smtClean="0"/>
                            <a:t>Contoh</a:t>
                          </a:r>
                          <a:endParaRPr lang="en-US" sz="1800"/>
                        </a:p>
                      </a:txBody>
                      <a:tcPr anchor="ctr"/>
                    </a:tc>
                  </a:tr>
                  <a:tr h="370840">
                    <a:tc>
                      <a:txBody>
                        <a:bodyPr/>
                        <a:lstStyle/>
                        <a:p>
                          <a:pPr algn="ctr"/>
                          <a:r>
                            <a:rPr lang="en-US" sz="2400" i="1" smtClean="0">
                              <a:solidFill>
                                <a:srgbClr val="FF0000"/>
                              </a:solidFill>
                            </a:rPr>
                            <a:t>P</a:t>
                          </a:r>
                          <a:endParaRPr lang="en-US" sz="240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i="1" smtClean="0">
                              <a:solidFill>
                                <a:srgbClr val="7030A0"/>
                              </a:solidFill>
                            </a:rPr>
                            <a:t>a</a:t>
                          </a:r>
                          <a:r>
                            <a:rPr lang="en-US" sz="2400" baseline="-25000" smtClean="0">
                              <a:solidFill>
                                <a:srgbClr val="7030A0"/>
                              </a:solidFill>
                            </a:rPr>
                            <a:t>1</a:t>
                          </a:r>
                          <a:endParaRPr lang="en-US" sz="2400">
                            <a:solidFill>
                              <a:srgbClr val="7030A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smtClean="0"/>
                            <a:t>1000</a:t>
                          </a:r>
                          <a:endParaRPr lang="en-US" sz="2400"/>
                        </a:p>
                      </a:txBody>
                      <a:tcPr/>
                    </a:tc>
                  </a:tr>
                  <a:tr h="360680">
                    <a:tc>
                      <a:txBody>
                        <a:bodyPr/>
                        <a:lstStyle/>
                        <a:p>
                          <a:pPr algn="ctr"/>
                          <a:r>
                            <a:rPr lang="en-US" sz="2400" i="1" smtClean="0">
                              <a:solidFill>
                                <a:srgbClr val="FF0000"/>
                              </a:solidFill>
                            </a:rPr>
                            <a:t>F</a:t>
                          </a:r>
                          <a:r>
                            <a:rPr lang="en-US" sz="2400" i="1" baseline="-25000" smtClean="0">
                              <a:solidFill>
                                <a:srgbClr val="FF0000"/>
                              </a:solidFill>
                            </a:rPr>
                            <a:t>n</a:t>
                          </a:r>
                          <a:endParaRPr lang="en-US" sz="240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i="1" smtClean="0">
                              <a:solidFill>
                                <a:srgbClr val="7030A0"/>
                              </a:solidFill>
                            </a:rPr>
                            <a:t>a</a:t>
                          </a:r>
                          <a:r>
                            <a:rPr lang="en-US" sz="2400" i="1" baseline="-25000" smtClean="0">
                              <a:solidFill>
                                <a:srgbClr val="7030A0"/>
                              </a:solidFill>
                            </a:rPr>
                            <a:t>n</a:t>
                          </a:r>
                          <a:endParaRPr lang="en-US" sz="2400">
                            <a:solidFill>
                              <a:srgbClr val="7030A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aseline="-25000"/>
                        </a:p>
                      </a:txBody>
                      <a:tcPr/>
                    </a:tc>
                  </a:tr>
                  <a:tr h="370840">
                    <a:tc>
                      <a:txBody>
                        <a:bodyPr/>
                        <a:lstStyle/>
                        <a:p>
                          <a:pPr algn="ctr"/>
                          <a:r>
                            <a:rPr lang="en-US" sz="2400" i="1" smtClean="0">
                              <a:solidFill>
                                <a:srgbClr val="FF0000"/>
                              </a:solidFill>
                            </a:rPr>
                            <a:t>n</a:t>
                          </a:r>
                          <a:endParaRPr lang="en-US" sz="2400">
                            <a:solidFill>
                              <a:srgbClr val="FF0000"/>
                            </a:solidFill>
                          </a:endParaRPr>
                        </a:p>
                      </a:txBody>
                      <a:tcPr/>
                    </a:tc>
                    <a:tc>
                      <a:txBody>
                        <a:bodyPr/>
                        <a:lstStyle/>
                        <a:p>
                          <a:pPr algn="ctr"/>
                          <a:r>
                            <a:rPr lang="en-US" sz="2400" i="1" smtClean="0">
                              <a:solidFill>
                                <a:srgbClr val="7030A0"/>
                              </a:solidFill>
                            </a:rPr>
                            <a:t>n = </a:t>
                          </a:r>
                          <a:r>
                            <a:rPr lang="en-US" sz="2400" i="1" smtClean="0">
                              <a:solidFill>
                                <a:srgbClr val="FF0000"/>
                              </a:solidFill>
                            </a:rPr>
                            <a:t>n</a:t>
                          </a:r>
                          <a:r>
                            <a:rPr lang="en-US" sz="2400" smtClean="0">
                              <a:solidFill>
                                <a:srgbClr val="7030A0"/>
                              </a:solidFill>
                            </a:rPr>
                            <a:t>-1</a:t>
                          </a:r>
                          <a:endParaRPr lang="en-US" sz="2400">
                            <a:solidFill>
                              <a:srgbClr val="7030A0"/>
                            </a:solidFill>
                          </a:endParaRPr>
                        </a:p>
                      </a:txBody>
                      <a:tcPr/>
                    </a:tc>
                    <a:tc>
                      <a:txBody>
                        <a:bodyPr/>
                        <a:lstStyle/>
                        <a:p>
                          <a:pPr algn="ctr"/>
                          <a:r>
                            <a:rPr lang="en-US" sz="2400" smtClean="0"/>
                            <a:t>4</a:t>
                          </a:r>
                          <a:endParaRPr lang="en-US" sz="2400"/>
                        </a:p>
                      </a:txBody>
                      <a:tcPr/>
                    </a:tc>
                  </a:tr>
                  <a:tr h="370840">
                    <a:tc>
                      <a:txBody>
                        <a:bodyPr/>
                        <a:lstStyle/>
                        <a:p>
                          <a:pPr algn="ctr"/>
                          <a:r>
                            <a:rPr lang="en-US" sz="2400" i="1" smtClean="0">
                              <a:solidFill>
                                <a:srgbClr val="FF0000"/>
                              </a:solidFill>
                            </a:rPr>
                            <a:t>i</a:t>
                          </a:r>
                          <a:endParaRPr lang="en-US" sz="2400" i="1">
                            <a:solidFill>
                              <a:srgbClr val="FF0000"/>
                            </a:solidFill>
                          </a:endParaRPr>
                        </a:p>
                      </a:txBody>
                      <a:tcPr/>
                    </a:tc>
                    <a:tc>
                      <a:txBody>
                        <a:bodyPr/>
                        <a:lstStyle/>
                        <a:p>
                          <a:pPr algn="ctr"/>
                          <a:r>
                            <a:rPr lang="en-US" sz="2400" i="1" smtClean="0">
                              <a:solidFill>
                                <a:srgbClr val="7030A0"/>
                              </a:solidFill>
                            </a:rPr>
                            <a:t>r </a:t>
                          </a:r>
                          <a:r>
                            <a:rPr lang="en-US" sz="2400" smtClean="0">
                              <a:solidFill>
                                <a:srgbClr val="7030A0"/>
                              </a:solidFill>
                            </a:rPr>
                            <a:t>- 1</a:t>
                          </a:r>
                          <a:endParaRPr lang="en-US" sz="2400">
                            <a:solidFill>
                              <a:srgbClr val="7030A0"/>
                            </a:solidFill>
                          </a:endParaRPr>
                        </a:p>
                      </a:txBody>
                      <a:tcPr/>
                    </a:tc>
                    <a:tc>
                      <a:txBody>
                        <a:bodyPr/>
                        <a:lstStyle/>
                        <a:p>
                          <a:pPr algn="ctr"/>
                          <a:r>
                            <a:rPr lang="en-US" sz="2400" smtClean="0"/>
                            <a:t>10% atau 0,10</a:t>
                          </a:r>
                          <a:endParaRPr lang="en-US" sz="2400"/>
                        </a:p>
                      </a:txBody>
                      <a:tcPr/>
                    </a:tc>
                  </a:tr>
                  <a:tr h="370840">
                    <a:tc>
                      <a:txBody>
                        <a:bodyPr/>
                        <a:lstStyle/>
                        <a:p>
                          <a:pPr algn="ctr"/>
                          <a:r>
                            <a:rPr lang="en-US" sz="2400" i="0" smtClean="0">
                              <a:solidFill>
                                <a:srgbClr val="FF0000"/>
                              </a:solidFill>
                            </a:rPr>
                            <a:t>1 </a:t>
                          </a:r>
                          <a:r>
                            <a:rPr lang="en-US" sz="2400" i="1" smtClean="0">
                              <a:solidFill>
                                <a:srgbClr val="FF0000"/>
                              </a:solidFill>
                            </a:rPr>
                            <a:t>+ i</a:t>
                          </a:r>
                          <a:endParaRPr lang="en-US" sz="2400" i="1">
                            <a:solidFill>
                              <a:srgbClr val="FF0000"/>
                            </a:solidFill>
                          </a:endParaRPr>
                        </a:p>
                      </a:txBody>
                      <a:tcPr/>
                    </a:tc>
                    <a:tc>
                      <a:txBody>
                        <a:bodyPr/>
                        <a:lstStyle/>
                        <a:p>
                          <a:pPr algn="ctr"/>
                          <a:r>
                            <a:rPr lang="en-US" sz="2400" i="1" smtClean="0">
                              <a:solidFill>
                                <a:srgbClr val="7030A0"/>
                              </a:solidFill>
                            </a:rPr>
                            <a:t>r</a:t>
                          </a:r>
                          <a:endParaRPr lang="en-US" sz="2400" i="1">
                            <a:solidFill>
                              <a:srgbClr val="7030A0"/>
                            </a:solidFill>
                          </a:endParaRPr>
                        </a:p>
                      </a:txBody>
                      <a:tcPr/>
                    </a:tc>
                    <a:tc>
                      <a:txBody>
                        <a:bodyPr/>
                        <a:lstStyle/>
                        <a:p>
                          <a:pPr algn="ctr"/>
                          <a:r>
                            <a:rPr lang="en-US" sz="2400" smtClean="0"/>
                            <a:t>1 + 0,10</a:t>
                          </a:r>
                          <a:endParaRPr lang="en-US" sz="240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2400" b="0" i="1" smtClean="0">
                                      <a:solidFill>
                                        <a:srgbClr val="FF0000"/>
                                      </a:solidFill>
                                      <a:latin typeface="Cambria Math" panose="02040503050406030204" pitchFamily="18" charset="0"/>
                                    </a:rPr>
                                  </m:ctrlPr>
                                </m:sSubPr>
                                <m:e>
                                  <m:r>
                                    <a:rPr lang="en-US" sz="2400" b="0" i="1" smtClean="0">
                                      <a:solidFill>
                                        <a:srgbClr val="FF0000"/>
                                      </a:solidFill>
                                      <a:latin typeface="Cambria Math"/>
                                    </a:rPr>
                                    <m:t>𝐹</m:t>
                                  </m:r>
                                </m:e>
                                <m:sub>
                                  <m:r>
                                    <a:rPr lang="en-US" sz="2400" b="0" i="1" smtClean="0">
                                      <a:solidFill>
                                        <a:srgbClr val="FF0000"/>
                                      </a:solidFill>
                                      <a:latin typeface="Cambria Math"/>
                                    </a:rPr>
                                    <m:t>𝑛</m:t>
                                  </m:r>
                                </m:sub>
                              </m:sSub>
                              <m:r>
                                <a:rPr lang="en-US" sz="2400" b="0" i="1" smtClean="0">
                                  <a:solidFill>
                                    <a:srgbClr val="FF0000"/>
                                  </a:solidFill>
                                  <a:latin typeface="Cambria Math"/>
                                </a:rPr>
                                <m:t>=</m:t>
                              </m:r>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a:rPr>
                                    <m:t>(1+</m:t>
                                  </m:r>
                                  <m:r>
                                    <a:rPr lang="en-US" sz="2400" b="0" i="1" smtClean="0">
                                      <a:solidFill>
                                        <a:srgbClr val="FF0000"/>
                                      </a:solidFill>
                                      <a:latin typeface="Cambria Math"/>
                                    </a:rPr>
                                    <m:t>𝑖</m:t>
                                  </m:r>
                                  <m:r>
                                    <a:rPr lang="en-US" sz="2400" b="0" i="1" smtClean="0">
                                      <a:solidFill>
                                        <a:srgbClr val="FF0000"/>
                                      </a:solidFill>
                                      <a:latin typeface="Cambria Math"/>
                                    </a:rPr>
                                    <m:t>)</m:t>
                                  </m:r>
                                </m:e>
                                <m:sup>
                                  <m:r>
                                    <a:rPr lang="en-US" sz="2400" b="0" i="1" smtClean="0">
                                      <a:solidFill>
                                        <a:srgbClr val="FF0000"/>
                                      </a:solidFill>
                                      <a:latin typeface="Cambria Math"/>
                                    </a:rPr>
                                    <m:t>𝑛</m:t>
                                  </m:r>
                                </m:sup>
                              </m:sSup>
                            </m:oMath>
                          </a14:m>
                          <a:r>
                            <a:rPr lang="en-US" sz="2400" i="1" smtClean="0">
                              <a:solidFill>
                                <a:srgbClr val="FF0000"/>
                              </a:solidFill>
                            </a:rPr>
                            <a:t>P</a:t>
                          </a:r>
                          <a:endParaRPr lang="en-US" sz="2400" i="1">
                            <a:solidFill>
                              <a:srgbClr val="FF0000"/>
                            </a:solidFill>
                          </a:endParaRP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US" sz="2400" i="1" smtClean="0">
                                        <a:solidFill>
                                          <a:srgbClr val="7030A0"/>
                                        </a:solidFill>
                                        <a:effectLst>
                                          <a:outerShdw blurRad="38100" dist="38100" dir="2700000" algn="tl">
                                            <a:srgbClr val="000000">
                                              <a:alpha val="43137"/>
                                            </a:srgbClr>
                                          </a:outerShdw>
                                        </a:effectLst>
                                        <a:latin typeface="Cambria Math" panose="02040503050406030204" pitchFamily="18" charset="0"/>
                                      </a:rPr>
                                    </m:ctrlPr>
                                  </m:sSubPr>
                                  <m:e>
                                    <m:r>
                                      <a:rPr lang="en-US" sz="2400" b="0" i="1" smtClean="0">
                                        <a:solidFill>
                                          <a:srgbClr val="7030A0"/>
                                        </a:solidFill>
                                        <a:effectLst>
                                          <a:outerShdw blurRad="38100" dist="38100" dir="2700000" algn="tl">
                                            <a:srgbClr val="000000">
                                              <a:alpha val="43137"/>
                                            </a:srgbClr>
                                          </a:outerShdw>
                                        </a:effectLst>
                                        <a:latin typeface="Cambria Math"/>
                                      </a:rPr>
                                      <m:t>𝑎</m:t>
                                    </m:r>
                                  </m:e>
                                  <m:sub>
                                    <m:r>
                                      <a:rPr lang="en-US" sz="2400" b="0" i="1" smtClean="0">
                                        <a:solidFill>
                                          <a:srgbClr val="7030A0"/>
                                        </a:solidFill>
                                        <a:effectLst>
                                          <a:outerShdw blurRad="38100" dist="38100" dir="2700000" algn="tl">
                                            <a:srgbClr val="000000">
                                              <a:alpha val="43137"/>
                                            </a:srgbClr>
                                          </a:outerShdw>
                                        </a:effectLst>
                                        <a:latin typeface="Cambria Math"/>
                                      </a:rPr>
                                      <m:t>𝑛</m:t>
                                    </m:r>
                                  </m:sub>
                                </m:sSub>
                                <m:r>
                                  <a:rPr lang="en-US" sz="2400" b="0" i="1" smtClean="0">
                                    <a:solidFill>
                                      <a:srgbClr val="7030A0"/>
                                    </a:solidFill>
                                    <a:effectLst>
                                      <a:outerShdw blurRad="38100" dist="38100" dir="2700000" algn="tl">
                                        <a:srgbClr val="000000">
                                          <a:alpha val="43137"/>
                                        </a:srgbClr>
                                      </a:outerShdw>
                                    </a:effectLst>
                                    <a:latin typeface="Cambria Math"/>
                                  </a:rPr>
                                  <m:t>=</m:t>
                                </m:r>
                                <m:sSup>
                                  <m:sSupPr>
                                    <m:ctrlPr>
                                      <a:rPr lang="en-US" sz="2400" b="0" i="1" smtClean="0">
                                        <a:solidFill>
                                          <a:srgbClr val="7030A0"/>
                                        </a:solidFill>
                                        <a:effectLst>
                                          <a:outerShdw blurRad="38100" dist="38100" dir="2700000" algn="tl">
                                            <a:srgbClr val="000000">
                                              <a:alpha val="43137"/>
                                            </a:srgbClr>
                                          </a:outerShdw>
                                        </a:effectLst>
                                        <a:latin typeface="Cambria Math" panose="02040503050406030204" pitchFamily="18" charset="0"/>
                                      </a:rPr>
                                    </m:ctrlPr>
                                  </m:sSupPr>
                                  <m:e>
                                    <m:sSubSup>
                                      <m:sSubSupPr>
                                        <m:ctrlPr>
                                          <a:rPr lang="en-US" sz="2400" i="1" smtClean="0">
                                            <a:solidFill>
                                              <a:srgbClr val="7030A0"/>
                                            </a:solidFill>
                                            <a:effectLst>
                                              <a:outerShdw blurRad="38100" dist="38100" dir="2700000" algn="tl">
                                                <a:srgbClr val="000000">
                                                  <a:alpha val="43137"/>
                                                </a:srgbClr>
                                              </a:outerShdw>
                                            </a:effectLst>
                                            <a:latin typeface="Cambria Math" panose="02040503050406030204" pitchFamily="18" charset="0"/>
                                          </a:rPr>
                                        </m:ctrlPr>
                                      </m:sSubSupPr>
                                      <m:e>
                                        <m:r>
                                          <a:rPr lang="en-US" sz="2400" b="0" i="1" smtClean="0">
                                            <a:solidFill>
                                              <a:srgbClr val="7030A0"/>
                                            </a:solidFill>
                                            <a:effectLst>
                                              <a:outerShdw blurRad="38100" dist="38100" dir="2700000" algn="tl">
                                                <a:srgbClr val="000000">
                                                  <a:alpha val="43137"/>
                                                </a:srgbClr>
                                              </a:outerShdw>
                                            </a:effectLst>
                                            <a:latin typeface="Cambria Math"/>
                                          </a:rPr>
                                          <m:t>𝑎</m:t>
                                        </m:r>
                                      </m:e>
                                      <m:sub>
                                        <m:r>
                                          <a:rPr lang="en-US" sz="2400" b="0" i="1" smtClean="0">
                                            <a:solidFill>
                                              <a:srgbClr val="7030A0"/>
                                            </a:solidFill>
                                            <a:effectLst>
                                              <a:outerShdw blurRad="38100" dist="38100" dir="2700000" algn="tl">
                                                <a:srgbClr val="000000">
                                                  <a:alpha val="43137"/>
                                                </a:srgbClr>
                                              </a:outerShdw>
                                            </a:effectLst>
                                            <a:latin typeface="Cambria Math"/>
                                          </a:rPr>
                                          <m:t>1</m:t>
                                        </m:r>
                                      </m:sub>
                                      <m:sup/>
                                    </m:sSubSup>
                                    <m:r>
                                      <a:rPr lang="en-US" sz="2400" b="0" i="1" smtClean="0">
                                        <a:solidFill>
                                          <a:srgbClr val="7030A0"/>
                                        </a:solidFill>
                                        <a:effectLst>
                                          <a:outerShdw blurRad="38100" dist="38100" dir="2700000" algn="tl">
                                            <a:srgbClr val="000000">
                                              <a:alpha val="43137"/>
                                            </a:srgbClr>
                                          </a:outerShdw>
                                        </a:effectLst>
                                        <a:latin typeface="Cambria Math"/>
                                      </a:rPr>
                                      <m:t>𝑟</m:t>
                                    </m:r>
                                  </m:e>
                                  <m:sup>
                                    <m:r>
                                      <a:rPr lang="en-US" sz="2400" b="0" i="1" smtClean="0">
                                        <a:solidFill>
                                          <a:srgbClr val="7030A0"/>
                                        </a:solidFill>
                                        <a:effectLst>
                                          <a:outerShdw blurRad="38100" dist="38100" dir="2700000" algn="tl">
                                            <a:srgbClr val="000000">
                                              <a:alpha val="43137"/>
                                            </a:srgbClr>
                                          </a:outerShdw>
                                        </a:effectLst>
                                        <a:latin typeface="Cambria Math"/>
                                      </a:rPr>
                                      <m:t>𝑛</m:t>
                                    </m:r>
                                    <m:r>
                                      <a:rPr lang="en-US" sz="2400" b="0" i="1" smtClean="0">
                                        <a:solidFill>
                                          <a:srgbClr val="7030A0"/>
                                        </a:solidFill>
                                        <a:effectLst>
                                          <a:outerShdw blurRad="38100" dist="38100" dir="2700000" algn="tl">
                                            <a:srgbClr val="000000">
                                              <a:alpha val="43137"/>
                                            </a:srgbClr>
                                          </a:outerShdw>
                                        </a:effectLst>
                                        <a:latin typeface="Cambria Math"/>
                                      </a:rPr>
                                      <m:t>−1</m:t>
                                    </m:r>
                                  </m:sup>
                                </m:sSup>
                              </m:oMath>
                            </m:oMathPara>
                          </a14:m>
                          <a:endParaRPr lang="en-US" sz="2400">
                            <a:solidFill>
                              <a:srgbClr val="7030A0"/>
                            </a:solidFill>
                          </a:endParaRPr>
                        </a:p>
                      </a:txBody>
                      <a:tcPr/>
                    </a:tc>
                    <a:tc>
                      <a:txBody>
                        <a:bodyPr/>
                        <a:lstStyle/>
                        <a:p>
                          <a:pPr algn="ctr"/>
                          <a:r>
                            <a:rPr lang="en-US" sz="2400" smtClean="0">
                              <a:solidFill>
                                <a:srgbClr val="FF0000"/>
                              </a:solidFill>
                            </a:rPr>
                            <a:t>(1+0,10)</a:t>
                          </a:r>
                          <a:r>
                            <a:rPr lang="en-US" sz="2400" baseline="30000" smtClean="0">
                              <a:solidFill>
                                <a:srgbClr val="FF0000"/>
                              </a:solidFill>
                            </a:rPr>
                            <a:t>4 </a:t>
                          </a:r>
                          <a:r>
                            <a:rPr lang="en-US" sz="2400" baseline="0" smtClean="0">
                              <a:solidFill>
                                <a:srgbClr val="FF0000"/>
                              </a:solidFill>
                            </a:rPr>
                            <a:t>1000 = 1640 </a:t>
                          </a:r>
                          <a:endParaRPr lang="en-US" sz="2400" baseline="30000">
                            <a:solidFill>
                              <a:srgbClr val="FF0000"/>
                            </a:solidFill>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i="1"/>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US" sz="2400" i="1" smtClean="0">
                                        <a:solidFill>
                                          <a:srgbClr val="7030A0"/>
                                        </a:solidFill>
                                        <a:effectLst>
                                          <a:outerShdw blurRad="38100" dist="38100" dir="2700000" algn="tl">
                                            <a:srgbClr val="000000">
                                              <a:alpha val="43137"/>
                                            </a:srgbClr>
                                          </a:outerShdw>
                                        </a:effectLst>
                                        <a:latin typeface="Cambria Math" panose="02040503050406030204" pitchFamily="18" charset="0"/>
                                      </a:rPr>
                                    </m:ctrlPr>
                                  </m:sSubPr>
                                  <m:e>
                                    <m:r>
                                      <a:rPr lang="en-US" sz="2400" b="0" i="1" smtClean="0">
                                        <a:solidFill>
                                          <a:srgbClr val="7030A0"/>
                                        </a:solidFill>
                                        <a:effectLst>
                                          <a:outerShdw blurRad="38100" dist="38100" dir="2700000" algn="tl">
                                            <a:srgbClr val="000000">
                                              <a:alpha val="43137"/>
                                            </a:srgbClr>
                                          </a:outerShdw>
                                        </a:effectLst>
                                        <a:latin typeface="Cambria Math"/>
                                      </a:rPr>
                                      <m:t>𝑎</m:t>
                                    </m:r>
                                  </m:e>
                                  <m:sub>
                                    <m:r>
                                      <a:rPr lang="en-US" sz="2400" b="0" i="1" smtClean="0">
                                        <a:solidFill>
                                          <a:srgbClr val="7030A0"/>
                                        </a:solidFill>
                                        <a:effectLst>
                                          <a:outerShdw blurRad="38100" dist="38100" dir="2700000" algn="tl">
                                            <a:srgbClr val="000000">
                                              <a:alpha val="43137"/>
                                            </a:srgbClr>
                                          </a:outerShdw>
                                        </a:effectLst>
                                        <a:latin typeface="Cambria Math"/>
                                      </a:rPr>
                                      <m:t>𝑛</m:t>
                                    </m:r>
                                  </m:sub>
                                </m:sSub>
                                <m:r>
                                  <a:rPr lang="en-US" sz="2400" b="0" i="1" smtClean="0">
                                    <a:solidFill>
                                      <a:srgbClr val="7030A0"/>
                                    </a:solidFill>
                                    <a:effectLst>
                                      <a:outerShdw blurRad="38100" dist="38100" dir="2700000" algn="tl">
                                        <a:srgbClr val="000000">
                                          <a:alpha val="43137"/>
                                        </a:srgbClr>
                                      </a:outerShdw>
                                    </a:effectLst>
                                    <a:latin typeface="Cambria Math"/>
                                  </a:rPr>
                                  <m:t>=</m:t>
                                </m:r>
                                <m:sSup>
                                  <m:sSupPr>
                                    <m:ctrlPr>
                                      <a:rPr lang="en-US" sz="2400" b="0" i="1" smtClean="0">
                                        <a:solidFill>
                                          <a:srgbClr val="7030A0"/>
                                        </a:solidFill>
                                        <a:effectLst>
                                          <a:outerShdw blurRad="38100" dist="38100" dir="2700000" algn="tl">
                                            <a:srgbClr val="000000">
                                              <a:alpha val="43137"/>
                                            </a:srgbClr>
                                          </a:outerShdw>
                                        </a:effectLst>
                                        <a:latin typeface="Cambria Math" panose="02040503050406030204" pitchFamily="18" charset="0"/>
                                      </a:rPr>
                                    </m:ctrlPr>
                                  </m:sSupPr>
                                  <m:e>
                                    <m:sSubSup>
                                      <m:sSubSupPr>
                                        <m:ctrlPr>
                                          <a:rPr lang="en-US" sz="2400" i="1" smtClean="0">
                                            <a:solidFill>
                                              <a:srgbClr val="7030A0"/>
                                            </a:solidFill>
                                            <a:effectLst>
                                              <a:outerShdw blurRad="38100" dist="38100" dir="2700000" algn="tl">
                                                <a:srgbClr val="000000">
                                                  <a:alpha val="43137"/>
                                                </a:srgbClr>
                                              </a:outerShdw>
                                            </a:effectLst>
                                            <a:latin typeface="Cambria Math" panose="02040503050406030204" pitchFamily="18" charset="0"/>
                                          </a:rPr>
                                        </m:ctrlPr>
                                      </m:sSubSupPr>
                                      <m:e>
                                        <m:r>
                                          <a:rPr lang="en-US" sz="2400" b="0" i="1" smtClean="0">
                                            <a:solidFill>
                                              <a:srgbClr val="7030A0"/>
                                            </a:solidFill>
                                            <a:effectLst>
                                              <a:outerShdw blurRad="38100" dist="38100" dir="2700000" algn="tl">
                                                <a:srgbClr val="000000">
                                                  <a:alpha val="43137"/>
                                                </a:srgbClr>
                                              </a:outerShdw>
                                            </a:effectLst>
                                            <a:latin typeface="Cambria Math"/>
                                          </a:rPr>
                                          <m:t>𝑎</m:t>
                                        </m:r>
                                      </m:e>
                                      <m:sub>
                                        <m:r>
                                          <a:rPr lang="en-US" sz="2400" b="0" i="1" smtClean="0">
                                            <a:solidFill>
                                              <a:srgbClr val="7030A0"/>
                                            </a:solidFill>
                                            <a:effectLst>
                                              <a:outerShdw blurRad="38100" dist="38100" dir="2700000" algn="tl">
                                                <a:srgbClr val="000000">
                                                  <a:alpha val="43137"/>
                                                </a:srgbClr>
                                              </a:outerShdw>
                                            </a:effectLst>
                                            <a:latin typeface="Cambria Math"/>
                                          </a:rPr>
                                          <m:t>1</m:t>
                                        </m:r>
                                      </m:sub>
                                      <m:sup/>
                                    </m:sSubSup>
                                    <m:r>
                                      <a:rPr lang="en-US" sz="2400" b="0" i="1" smtClean="0">
                                        <a:solidFill>
                                          <a:srgbClr val="7030A0"/>
                                        </a:solidFill>
                                        <a:effectLst>
                                          <a:outerShdw blurRad="38100" dist="38100" dir="2700000" algn="tl">
                                            <a:srgbClr val="000000">
                                              <a:alpha val="43137"/>
                                            </a:srgbClr>
                                          </a:outerShdw>
                                        </a:effectLst>
                                        <a:latin typeface="Cambria Math"/>
                                      </a:rPr>
                                      <m:t>𝑟</m:t>
                                    </m:r>
                                  </m:e>
                                  <m:sup>
                                    <m:r>
                                      <a:rPr lang="en-US" sz="2400" b="0" i="1" smtClean="0">
                                        <a:solidFill>
                                          <a:srgbClr val="7030A0"/>
                                        </a:solidFill>
                                        <a:effectLst>
                                          <a:outerShdw blurRad="38100" dist="38100" dir="2700000" algn="tl">
                                            <a:srgbClr val="000000">
                                              <a:alpha val="43137"/>
                                            </a:srgbClr>
                                          </a:outerShdw>
                                        </a:effectLst>
                                        <a:latin typeface="Cambria Math"/>
                                      </a:rPr>
                                      <m:t>𝑛</m:t>
                                    </m:r>
                                    <m:r>
                                      <a:rPr lang="en-US" sz="2400" b="0" i="1" smtClean="0">
                                        <a:solidFill>
                                          <a:srgbClr val="7030A0"/>
                                        </a:solidFill>
                                        <a:effectLst>
                                          <a:outerShdw blurRad="38100" dist="38100" dir="2700000" algn="tl">
                                            <a:srgbClr val="000000">
                                              <a:alpha val="43137"/>
                                            </a:srgbClr>
                                          </a:outerShdw>
                                        </a:effectLst>
                                        <a:latin typeface="Cambria Math"/>
                                      </a:rPr>
                                      <m:t>−1</m:t>
                                    </m:r>
                                  </m:sup>
                                </m:sSup>
                              </m:oMath>
                            </m:oMathPara>
                          </a14:m>
                          <a:endParaRPr lang="en-US" sz="2400"/>
                        </a:p>
                      </a:txBody>
                      <a:tcPr/>
                    </a:tc>
                    <a:tc>
                      <a:txBody>
                        <a:bodyPr/>
                        <a:lstStyle/>
                        <a:p>
                          <a:pPr algn="ctr"/>
                          <a:r>
                            <a:rPr lang="en-US" sz="2400" smtClean="0">
                              <a:solidFill>
                                <a:srgbClr val="7030A0"/>
                              </a:solidFill>
                            </a:rPr>
                            <a:t>(1000)(1,10)</a:t>
                          </a:r>
                          <a:r>
                            <a:rPr lang="en-US" sz="2400" baseline="30000" smtClean="0">
                              <a:solidFill>
                                <a:srgbClr val="7030A0"/>
                              </a:solidFill>
                            </a:rPr>
                            <a:t> 4 </a:t>
                          </a:r>
                          <a:r>
                            <a:rPr lang="en-US" sz="2400" baseline="0" smtClean="0">
                              <a:solidFill>
                                <a:srgbClr val="7030A0"/>
                              </a:solidFill>
                            </a:rPr>
                            <a:t>= 1640</a:t>
                          </a:r>
                          <a:endParaRPr lang="en-US" sz="2400">
                            <a:solidFill>
                              <a:srgbClr val="7030A0"/>
                            </a:solidFill>
                          </a:endParaRPr>
                        </a:p>
                      </a:txBody>
                      <a:tcPr/>
                    </a:tc>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2740492548"/>
                  </p:ext>
                </p:extLst>
              </p:nvPr>
            </p:nvGraphicFramePr>
            <p:xfrm>
              <a:off x="457200" y="1200150"/>
              <a:ext cx="8229600" cy="3571240"/>
            </p:xfrm>
            <a:graphic>
              <a:graphicData uri="http://schemas.openxmlformats.org/drawingml/2006/table">
                <a:tbl>
                  <a:tblPr firstRow="1" bandRow="1">
                    <a:tableStyleId>{5C22544A-7EE6-4342-B048-85BDC9FD1C3A}</a:tableStyleId>
                  </a:tblPr>
                  <a:tblGrid>
                    <a:gridCol w="2133600"/>
                    <a:gridCol w="1981200"/>
                    <a:gridCol w="4114800"/>
                  </a:tblGrid>
                  <a:tr h="370840">
                    <a:tc>
                      <a:txBody>
                        <a:bodyPr/>
                        <a:lstStyle/>
                        <a:p>
                          <a:pPr algn="ctr"/>
                          <a:r>
                            <a:rPr lang="en-US" sz="1800" smtClean="0"/>
                            <a:t>Bunga Majemuk</a:t>
                          </a:r>
                          <a:endParaRPr lang="en-US" sz="1800"/>
                        </a:p>
                      </a:txBody>
                      <a:tcPr anchor="ctr"/>
                    </a:tc>
                    <a:tc>
                      <a:txBody>
                        <a:bodyPr/>
                        <a:lstStyle/>
                        <a:p>
                          <a:pPr algn="ctr"/>
                          <a:r>
                            <a:rPr lang="en-US" sz="1800" smtClean="0"/>
                            <a:t>Deret</a:t>
                          </a:r>
                          <a:endParaRPr lang="en-US" sz="1800"/>
                        </a:p>
                      </a:txBody>
                      <a:tcPr anchor="ctr"/>
                    </a:tc>
                    <a:tc>
                      <a:txBody>
                        <a:bodyPr/>
                        <a:lstStyle/>
                        <a:p>
                          <a:pPr algn="ctr"/>
                          <a:r>
                            <a:rPr lang="en-US" sz="1800" smtClean="0"/>
                            <a:t>Contoh</a:t>
                          </a:r>
                          <a:endParaRPr lang="en-US" sz="1800"/>
                        </a:p>
                      </a:txBody>
                      <a:tcPr anchor="ctr"/>
                    </a:tc>
                  </a:tr>
                  <a:tr h="457200">
                    <a:tc>
                      <a:txBody>
                        <a:bodyPr/>
                        <a:lstStyle/>
                        <a:p>
                          <a:pPr algn="ctr"/>
                          <a:r>
                            <a:rPr lang="en-US" sz="2400" i="1" smtClean="0">
                              <a:solidFill>
                                <a:srgbClr val="FF0000"/>
                              </a:solidFill>
                            </a:rPr>
                            <a:t>P</a:t>
                          </a:r>
                          <a:endParaRPr lang="en-US" sz="240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i="1" smtClean="0">
                              <a:solidFill>
                                <a:srgbClr val="7030A0"/>
                              </a:solidFill>
                            </a:rPr>
                            <a:t>a</a:t>
                          </a:r>
                          <a:r>
                            <a:rPr lang="en-US" sz="2400" baseline="-25000" smtClean="0">
                              <a:solidFill>
                                <a:srgbClr val="7030A0"/>
                              </a:solidFill>
                            </a:rPr>
                            <a:t>1</a:t>
                          </a:r>
                          <a:endParaRPr lang="en-US" sz="2400">
                            <a:solidFill>
                              <a:srgbClr val="7030A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smtClean="0"/>
                            <a:t>1000</a:t>
                          </a:r>
                          <a:endParaRPr lang="en-US" sz="2400"/>
                        </a:p>
                      </a:txBody>
                      <a:tcPr/>
                    </a:tc>
                  </a:tr>
                  <a:tr h="457200">
                    <a:tc>
                      <a:txBody>
                        <a:bodyPr/>
                        <a:lstStyle/>
                        <a:p>
                          <a:pPr algn="ctr"/>
                          <a:r>
                            <a:rPr lang="en-US" sz="2400" i="1" smtClean="0">
                              <a:solidFill>
                                <a:srgbClr val="FF0000"/>
                              </a:solidFill>
                            </a:rPr>
                            <a:t>F</a:t>
                          </a:r>
                          <a:r>
                            <a:rPr lang="en-US" sz="2400" i="1" baseline="-25000" smtClean="0">
                              <a:solidFill>
                                <a:srgbClr val="FF0000"/>
                              </a:solidFill>
                            </a:rPr>
                            <a:t>n</a:t>
                          </a:r>
                          <a:endParaRPr lang="en-US" sz="240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i="1" smtClean="0">
                              <a:solidFill>
                                <a:srgbClr val="7030A0"/>
                              </a:solidFill>
                            </a:rPr>
                            <a:t>a</a:t>
                          </a:r>
                          <a:r>
                            <a:rPr lang="en-US" sz="2400" i="1" baseline="-25000" smtClean="0">
                              <a:solidFill>
                                <a:srgbClr val="7030A0"/>
                              </a:solidFill>
                            </a:rPr>
                            <a:t>n</a:t>
                          </a:r>
                          <a:endParaRPr lang="en-US" sz="2400">
                            <a:solidFill>
                              <a:srgbClr val="7030A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aseline="-25000"/>
                        </a:p>
                      </a:txBody>
                      <a:tcPr/>
                    </a:tc>
                  </a:tr>
                  <a:tr h="457200">
                    <a:tc>
                      <a:txBody>
                        <a:bodyPr/>
                        <a:lstStyle/>
                        <a:p>
                          <a:pPr algn="ctr"/>
                          <a:r>
                            <a:rPr lang="en-US" sz="2400" i="1" smtClean="0">
                              <a:solidFill>
                                <a:srgbClr val="FF0000"/>
                              </a:solidFill>
                            </a:rPr>
                            <a:t>n</a:t>
                          </a:r>
                          <a:endParaRPr lang="en-US" sz="2400">
                            <a:solidFill>
                              <a:srgbClr val="FF0000"/>
                            </a:solidFill>
                          </a:endParaRPr>
                        </a:p>
                      </a:txBody>
                      <a:tcPr/>
                    </a:tc>
                    <a:tc>
                      <a:txBody>
                        <a:bodyPr/>
                        <a:lstStyle/>
                        <a:p>
                          <a:pPr algn="ctr"/>
                          <a:r>
                            <a:rPr lang="en-US" sz="2400" i="1" smtClean="0">
                              <a:solidFill>
                                <a:srgbClr val="7030A0"/>
                              </a:solidFill>
                            </a:rPr>
                            <a:t>n = </a:t>
                          </a:r>
                          <a:r>
                            <a:rPr lang="en-US" sz="2400" i="1" smtClean="0">
                              <a:solidFill>
                                <a:srgbClr val="FF0000"/>
                              </a:solidFill>
                            </a:rPr>
                            <a:t>n</a:t>
                          </a:r>
                          <a:r>
                            <a:rPr lang="en-US" sz="2400" smtClean="0">
                              <a:solidFill>
                                <a:srgbClr val="7030A0"/>
                              </a:solidFill>
                            </a:rPr>
                            <a:t>-1</a:t>
                          </a:r>
                          <a:endParaRPr lang="en-US" sz="2400">
                            <a:solidFill>
                              <a:srgbClr val="7030A0"/>
                            </a:solidFill>
                          </a:endParaRPr>
                        </a:p>
                      </a:txBody>
                      <a:tcPr/>
                    </a:tc>
                    <a:tc>
                      <a:txBody>
                        <a:bodyPr/>
                        <a:lstStyle/>
                        <a:p>
                          <a:pPr algn="ctr"/>
                          <a:r>
                            <a:rPr lang="en-US" sz="2400" smtClean="0"/>
                            <a:t>4</a:t>
                          </a:r>
                          <a:endParaRPr lang="en-US" sz="2400"/>
                        </a:p>
                      </a:txBody>
                      <a:tcPr/>
                    </a:tc>
                  </a:tr>
                  <a:tr h="457200">
                    <a:tc>
                      <a:txBody>
                        <a:bodyPr/>
                        <a:lstStyle/>
                        <a:p>
                          <a:pPr algn="ctr"/>
                          <a:r>
                            <a:rPr lang="en-US" sz="2400" i="1" smtClean="0">
                              <a:solidFill>
                                <a:srgbClr val="FF0000"/>
                              </a:solidFill>
                            </a:rPr>
                            <a:t>i</a:t>
                          </a:r>
                          <a:endParaRPr lang="en-US" sz="2400" i="1">
                            <a:solidFill>
                              <a:srgbClr val="FF0000"/>
                            </a:solidFill>
                          </a:endParaRPr>
                        </a:p>
                      </a:txBody>
                      <a:tcPr/>
                    </a:tc>
                    <a:tc>
                      <a:txBody>
                        <a:bodyPr/>
                        <a:lstStyle/>
                        <a:p>
                          <a:pPr algn="ctr"/>
                          <a:r>
                            <a:rPr lang="en-US" sz="2400" i="1" smtClean="0">
                              <a:solidFill>
                                <a:srgbClr val="7030A0"/>
                              </a:solidFill>
                            </a:rPr>
                            <a:t>r </a:t>
                          </a:r>
                          <a:r>
                            <a:rPr lang="en-US" sz="2400" smtClean="0">
                              <a:solidFill>
                                <a:srgbClr val="7030A0"/>
                              </a:solidFill>
                            </a:rPr>
                            <a:t>- 1</a:t>
                          </a:r>
                          <a:endParaRPr lang="en-US" sz="2400">
                            <a:solidFill>
                              <a:srgbClr val="7030A0"/>
                            </a:solidFill>
                          </a:endParaRPr>
                        </a:p>
                      </a:txBody>
                      <a:tcPr/>
                    </a:tc>
                    <a:tc>
                      <a:txBody>
                        <a:bodyPr/>
                        <a:lstStyle/>
                        <a:p>
                          <a:pPr algn="ctr"/>
                          <a:r>
                            <a:rPr lang="en-US" sz="2400" smtClean="0"/>
                            <a:t>10% atau 0,10</a:t>
                          </a:r>
                          <a:endParaRPr lang="en-US" sz="2400"/>
                        </a:p>
                      </a:txBody>
                      <a:tcPr/>
                    </a:tc>
                  </a:tr>
                  <a:tr h="457200">
                    <a:tc>
                      <a:txBody>
                        <a:bodyPr/>
                        <a:lstStyle/>
                        <a:p>
                          <a:pPr algn="ctr"/>
                          <a:r>
                            <a:rPr lang="en-US" sz="2400" i="0" smtClean="0">
                              <a:solidFill>
                                <a:srgbClr val="FF0000"/>
                              </a:solidFill>
                            </a:rPr>
                            <a:t>1 </a:t>
                          </a:r>
                          <a:r>
                            <a:rPr lang="en-US" sz="2400" i="1" smtClean="0">
                              <a:solidFill>
                                <a:srgbClr val="FF0000"/>
                              </a:solidFill>
                            </a:rPr>
                            <a:t>+ i</a:t>
                          </a:r>
                          <a:endParaRPr lang="en-US" sz="2400" i="1">
                            <a:solidFill>
                              <a:srgbClr val="FF0000"/>
                            </a:solidFill>
                          </a:endParaRPr>
                        </a:p>
                      </a:txBody>
                      <a:tcPr/>
                    </a:tc>
                    <a:tc>
                      <a:txBody>
                        <a:bodyPr/>
                        <a:lstStyle/>
                        <a:p>
                          <a:pPr algn="ctr"/>
                          <a:r>
                            <a:rPr lang="en-US" sz="2400" i="1" smtClean="0">
                              <a:solidFill>
                                <a:srgbClr val="7030A0"/>
                              </a:solidFill>
                            </a:rPr>
                            <a:t>r</a:t>
                          </a:r>
                          <a:endParaRPr lang="en-US" sz="2400" i="1">
                            <a:solidFill>
                              <a:srgbClr val="7030A0"/>
                            </a:solidFill>
                          </a:endParaRPr>
                        </a:p>
                      </a:txBody>
                      <a:tcPr/>
                    </a:tc>
                    <a:tc>
                      <a:txBody>
                        <a:bodyPr/>
                        <a:lstStyle/>
                        <a:p>
                          <a:pPr algn="ctr"/>
                          <a:r>
                            <a:rPr lang="en-US" sz="2400" smtClean="0"/>
                            <a:t>1 + 0,10</a:t>
                          </a:r>
                          <a:endParaRPr lang="en-US" sz="2400"/>
                        </a:p>
                      </a:txBody>
                      <a:tcPr/>
                    </a:tc>
                  </a:tr>
                  <a:tr h="457200">
                    <a:tc>
                      <a:txBody>
                        <a:bodyPr/>
                        <a:lstStyle/>
                        <a:p>
                          <a:endParaRPr lang="en-US"/>
                        </a:p>
                      </a:txBody>
                      <a:tcPr>
                        <a:blipFill rotWithShape="1">
                          <a:blip r:embed="rId3"/>
                          <a:stretch>
                            <a:fillRect t="-588000" r="-285714" b="-130667"/>
                          </a:stretch>
                        </a:blipFill>
                      </a:tcPr>
                    </a:tc>
                    <a:tc>
                      <a:txBody>
                        <a:bodyPr/>
                        <a:lstStyle/>
                        <a:p>
                          <a:endParaRPr lang="en-US"/>
                        </a:p>
                      </a:txBody>
                      <a:tcPr>
                        <a:blipFill rotWithShape="1">
                          <a:blip r:embed="rId3"/>
                          <a:stretch>
                            <a:fillRect l="-107692" t="-588000" r="-207692" b="-130667"/>
                          </a:stretch>
                        </a:blipFill>
                      </a:tcPr>
                    </a:tc>
                    <a:tc>
                      <a:txBody>
                        <a:bodyPr/>
                        <a:lstStyle/>
                        <a:p>
                          <a:pPr algn="ctr"/>
                          <a:r>
                            <a:rPr lang="en-US" sz="2400" smtClean="0">
                              <a:solidFill>
                                <a:srgbClr val="FF0000"/>
                              </a:solidFill>
                            </a:rPr>
                            <a:t>(1+0,10)</a:t>
                          </a:r>
                          <a:r>
                            <a:rPr lang="en-US" sz="2400" baseline="30000" smtClean="0">
                              <a:solidFill>
                                <a:srgbClr val="FF0000"/>
                              </a:solidFill>
                            </a:rPr>
                            <a:t>4 </a:t>
                          </a:r>
                          <a:r>
                            <a:rPr lang="en-US" sz="2400" baseline="0" smtClean="0">
                              <a:solidFill>
                                <a:srgbClr val="FF0000"/>
                              </a:solidFill>
                            </a:rPr>
                            <a:t>1000 = 1640 </a:t>
                          </a:r>
                          <a:endParaRPr lang="en-US" sz="2400" baseline="30000">
                            <a:solidFill>
                              <a:srgbClr val="FF0000"/>
                            </a:solidFill>
                          </a:endParaRPr>
                        </a:p>
                      </a:txBody>
                      <a:tcPr/>
                    </a:tc>
                  </a:tr>
                  <a:tr h="457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i="1"/>
                        </a:p>
                      </a:txBody>
                      <a:tcPr/>
                    </a:tc>
                    <a:tc>
                      <a:txBody>
                        <a:bodyPr/>
                        <a:lstStyle/>
                        <a:p>
                          <a:endParaRPr lang="en-US"/>
                        </a:p>
                      </a:txBody>
                      <a:tcPr>
                        <a:blipFill rotWithShape="1">
                          <a:blip r:embed="rId3"/>
                          <a:stretch>
                            <a:fillRect l="-107692" t="-688000" r="-207692" b="-30667"/>
                          </a:stretch>
                        </a:blipFill>
                      </a:tcPr>
                    </a:tc>
                    <a:tc>
                      <a:txBody>
                        <a:bodyPr/>
                        <a:lstStyle/>
                        <a:p>
                          <a:pPr algn="ctr"/>
                          <a:r>
                            <a:rPr lang="en-US" sz="2400" smtClean="0">
                              <a:solidFill>
                                <a:srgbClr val="7030A0"/>
                              </a:solidFill>
                            </a:rPr>
                            <a:t>(1000)(1,10)</a:t>
                          </a:r>
                          <a:r>
                            <a:rPr lang="en-US" sz="2400" baseline="30000" smtClean="0">
                              <a:solidFill>
                                <a:srgbClr val="7030A0"/>
                              </a:solidFill>
                            </a:rPr>
                            <a:t> 4 </a:t>
                          </a:r>
                          <a:r>
                            <a:rPr lang="en-US" sz="2400" baseline="0" smtClean="0">
                              <a:solidFill>
                                <a:srgbClr val="7030A0"/>
                              </a:solidFill>
                            </a:rPr>
                            <a:t>= 1640</a:t>
                          </a:r>
                          <a:endParaRPr lang="en-US" sz="2400">
                            <a:solidFill>
                              <a:srgbClr val="7030A0"/>
                            </a:solidFill>
                          </a:endParaRPr>
                        </a:p>
                      </a:txBody>
                      <a:tcPr/>
                    </a:tc>
                  </a:tr>
                </a:tbl>
              </a:graphicData>
            </a:graphic>
          </p:graphicFrame>
        </mc:Fallback>
      </mc:AlternateContent>
    </p:spTree>
    <p:extLst>
      <p:ext uri="{BB962C8B-B14F-4D97-AF65-F5344CB8AC3E}">
        <p14:creationId xmlns:p14="http://schemas.microsoft.com/office/powerpoint/2010/main" val="415526404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Analogi Bunga Majemuk vs Deret Ukur</a:t>
            </a:r>
            <a:endParaRPr lang="en-US"/>
          </a:p>
        </p:txBody>
      </p:sp>
      <p:sp>
        <p:nvSpPr>
          <p:cNvPr id="3" name="Content Placeholder 2"/>
          <p:cNvSpPr>
            <a:spLocks noGrp="1"/>
          </p:cNvSpPr>
          <p:nvPr>
            <p:ph idx="1"/>
          </p:nvPr>
        </p:nvSpPr>
        <p:spPr/>
        <p:txBody>
          <a:bodyPr>
            <a:normAutofit/>
          </a:bodyPr>
          <a:lstStyle/>
          <a:p>
            <a:r>
              <a:rPr lang="en-US" sz="2400" smtClean="0">
                <a:latin typeface="+mn-lt"/>
              </a:rPr>
              <a:t>JIKA </a:t>
            </a:r>
            <a:r>
              <a:rPr lang="en-US" sz="2400" i="1" smtClean="0">
                <a:latin typeface="+mn-lt"/>
              </a:rPr>
              <a:t>a</a:t>
            </a:r>
            <a:r>
              <a:rPr lang="en-US" sz="2400" smtClean="0">
                <a:latin typeface="+mn-lt"/>
              </a:rPr>
              <a:t>1 = 1000; </a:t>
            </a:r>
            <a:r>
              <a:rPr lang="en-US" sz="2400" i="1" smtClean="0">
                <a:latin typeface="+mn-lt"/>
              </a:rPr>
              <a:t>r </a:t>
            </a:r>
            <a:r>
              <a:rPr lang="en-US" sz="2400" smtClean="0">
                <a:latin typeface="+mn-lt"/>
              </a:rPr>
              <a:t>= 1,10; dan </a:t>
            </a:r>
            <a:r>
              <a:rPr lang="en-US" sz="2400" i="1" smtClean="0">
                <a:latin typeface="+mn-lt"/>
              </a:rPr>
              <a:t>n</a:t>
            </a:r>
            <a:r>
              <a:rPr lang="en-US" sz="2400" smtClean="0">
                <a:latin typeface="+mn-lt"/>
              </a:rPr>
              <a:t> = 5</a:t>
            </a:r>
          </a:p>
          <a:p>
            <a:r>
              <a:rPr lang="en-US" sz="2400" smtClean="0">
                <a:latin typeface="+mn-lt"/>
              </a:rPr>
              <a:t>Maka  </a:t>
            </a:r>
            <a:r>
              <a:rPr lang="en-US" sz="2400" i="1" smtClean="0">
                <a:latin typeface="+mn-lt"/>
              </a:rPr>
              <a:t>a</a:t>
            </a:r>
            <a:r>
              <a:rPr lang="en-US" sz="2400" baseline="-25000" smtClean="0">
                <a:latin typeface="+mn-lt"/>
              </a:rPr>
              <a:t>1</a:t>
            </a:r>
            <a:r>
              <a:rPr lang="en-US" sz="2400" smtClean="0">
                <a:latin typeface="+mn-lt"/>
              </a:rPr>
              <a:t>= 1000, </a:t>
            </a:r>
            <a:r>
              <a:rPr lang="en-US" sz="2400" i="1" smtClean="0">
                <a:latin typeface="+mn-lt"/>
              </a:rPr>
              <a:t>a</a:t>
            </a:r>
            <a:r>
              <a:rPr lang="en-US" sz="2400" baseline="-25000" smtClean="0">
                <a:latin typeface="+mn-lt"/>
              </a:rPr>
              <a:t>2</a:t>
            </a:r>
            <a:r>
              <a:rPr lang="en-US" sz="2400" smtClean="0">
                <a:latin typeface="+mn-lt"/>
              </a:rPr>
              <a:t>= 1100, </a:t>
            </a:r>
            <a:r>
              <a:rPr lang="en-US" sz="2400" i="1" smtClean="0">
                <a:latin typeface="+mn-lt"/>
              </a:rPr>
              <a:t>a</a:t>
            </a:r>
            <a:r>
              <a:rPr lang="en-US" sz="2400" baseline="-25000" smtClean="0">
                <a:latin typeface="+mn-lt"/>
              </a:rPr>
              <a:t>3</a:t>
            </a:r>
            <a:r>
              <a:rPr lang="en-US" sz="2400" smtClean="0">
                <a:latin typeface="+mn-lt"/>
              </a:rPr>
              <a:t>= 1210, </a:t>
            </a:r>
            <a:r>
              <a:rPr lang="en-US" sz="2400" i="1" smtClean="0">
                <a:latin typeface="+mn-lt"/>
              </a:rPr>
              <a:t>a</a:t>
            </a:r>
            <a:r>
              <a:rPr lang="en-US" sz="2400" baseline="-25000" smtClean="0">
                <a:latin typeface="+mn-lt"/>
              </a:rPr>
              <a:t>4</a:t>
            </a:r>
            <a:r>
              <a:rPr lang="en-US" sz="2400" smtClean="0">
                <a:latin typeface="+mn-lt"/>
              </a:rPr>
              <a:t>= 1331, </a:t>
            </a:r>
            <a:r>
              <a:rPr lang="en-US" sz="2400" i="1" smtClean="0">
                <a:latin typeface="+mn-lt"/>
              </a:rPr>
              <a:t>a</a:t>
            </a:r>
            <a:r>
              <a:rPr lang="en-US" sz="2400" baseline="-25000" smtClean="0">
                <a:latin typeface="+mn-lt"/>
              </a:rPr>
              <a:t>5</a:t>
            </a:r>
            <a:r>
              <a:rPr lang="en-US" sz="2400" smtClean="0">
                <a:latin typeface="+mn-lt"/>
              </a:rPr>
              <a:t>= 1464</a:t>
            </a:r>
          </a:p>
          <a:p>
            <a:endParaRPr lang="en-US" sz="2400">
              <a:latin typeface="+mn-lt"/>
            </a:endParaRPr>
          </a:p>
          <a:p>
            <a:r>
              <a:rPr lang="en-US" sz="2400" smtClean="0">
                <a:latin typeface="+mn-lt"/>
              </a:rPr>
              <a:t>JIKA  </a:t>
            </a:r>
            <a:r>
              <a:rPr lang="en-US" sz="2400" i="1" smtClean="0">
                <a:latin typeface="+mn-lt"/>
              </a:rPr>
              <a:t>P</a:t>
            </a:r>
            <a:r>
              <a:rPr lang="en-US" sz="2400" smtClean="0">
                <a:latin typeface="+mn-lt"/>
              </a:rPr>
              <a:t> = 1000; </a:t>
            </a:r>
            <a:r>
              <a:rPr lang="en-US" sz="2400" i="1" smtClean="0">
                <a:latin typeface="+mn-lt"/>
              </a:rPr>
              <a:t>i</a:t>
            </a:r>
            <a:r>
              <a:rPr lang="en-US" sz="2400" smtClean="0">
                <a:latin typeface="+mn-lt"/>
              </a:rPr>
              <a:t> = 0,10; dan </a:t>
            </a:r>
            <a:r>
              <a:rPr lang="en-US" sz="2400" i="1" smtClean="0">
                <a:latin typeface="+mn-lt"/>
              </a:rPr>
              <a:t>n</a:t>
            </a:r>
            <a:r>
              <a:rPr lang="en-US" sz="2400" smtClean="0">
                <a:latin typeface="+mn-lt"/>
              </a:rPr>
              <a:t> = 4</a:t>
            </a:r>
          </a:p>
          <a:p>
            <a:r>
              <a:rPr lang="en-US" sz="2400" smtClean="0">
                <a:latin typeface="+mn-lt"/>
              </a:rPr>
              <a:t>Maka </a:t>
            </a:r>
            <a:r>
              <a:rPr lang="en-US" sz="2400" i="1" smtClean="0">
                <a:latin typeface="+mn-lt"/>
              </a:rPr>
              <a:t>P</a:t>
            </a:r>
            <a:r>
              <a:rPr lang="en-US" sz="2400" smtClean="0">
                <a:latin typeface="+mn-lt"/>
              </a:rPr>
              <a:t>= 1000, </a:t>
            </a:r>
            <a:r>
              <a:rPr lang="en-US" sz="2400" i="1" smtClean="0">
                <a:latin typeface="+mn-lt"/>
              </a:rPr>
              <a:t>F</a:t>
            </a:r>
            <a:r>
              <a:rPr lang="en-US" sz="2400" baseline="-25000" smtClean="0">
                <a:latin typeface="+mn-lt"/>
              </a:rPr>
              <a:t>1</a:t>
            </a:r>
            <a:r>
              <a:rPr lang="en-US" sz="2400" smtClean="0">
                <a:latin typeface="+mn-lt"/>
              </a:rPr>
              <a:t>= 1100, </a:t>
            </a:r>
            <a:r>
              <a:rPr lang="en-US" sz="2400" i="1" smtClean="0">
                <a:latin typeface="+mn-lt"/>
              </a:rPr>
              <a:t>F</a:t>
            </a:r>
            <a:r>
              <a:rPr lang="en-US" sz="2400" baseline="-25000" smtClean="0">
                <a:latin typeface="+mn-lt"/>
              </a:rPr>
              <a:t>2</a:t>
            </a:r>
            <a:r>
              <a:rPr lang="en-US" sz="2400" smtClean="0">
                <a:latin typeface="+mn-lt"/>
              </a:rPr>
              <a:t>= 1210, </a:t>
            </a:r>
            <a:r>
              <a:rPr lang="en-US" sz="2400" i="1" smtClean="0">
                <a:latin typeface="+mn-lt"/>
              </a:rPr>
              <a:t>F</a:t>
            </a:r>
            <a:r>
              <a:rPr lang="en-US" sz="2400" baseline="-25000" smtClean="0">
                <a:latin typeface="+mn-lt"/>
              </a:rPr>
              <a:t>3</a:t>
            </a:r>
            <a:r>
              <a:rPr lang="en-US" sz="2400" smtClean="0">
                <a:latin typeface="+mn-lt"/>
              </a:rPr>
              <a:t>= 1331, </a:t>
            </a:r>
            <a:r>
              <a:rPr lang="en-US" sz="2400" i="1" smtClean="0">
                <a:latin typeface="+mn-lt"/>
              </a:rPr>
              <a:t>F</a:t>
            </a:r>
            <a:r>
              <a:rPr lang="en-US" sz="2400" baseline="-25000" smtClean="0">
                <a:latin typeface="+mn-lt"/>
              </a:rPr>
              <a:t>4</a:t>
            </a:r>
            <a:r>
              <a:rPr lang="en-US" sz="2400" smtClean="0">
                <a:latin typeface="+mn-lt"/>
              </a:rPr>
              <a:t>= 1464</a:t>
            </a:r>
            <a:endParaRPr lang="en-US" sz="2400">
              <a:latin typeface="+mn-lt"/>
            </a:endParaRPr>
          </a:p>
        </p:txBody>
      </p:sp>
    </p:spTree>
    <p:extLst>
      <p:ext uri="{BB962C8B-B14F-4D97-AF65-F5344CB8AC3E}">
        <p14:creationId xmlns:p14="http://schemas.microsoft.com/office/powerpoint/2010/main" val="30423159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FUTURE VALUE FACTOR</a:t>
            </a:r>
            <a:endParaRPr lang="id-ID"/>
          </a:p>
        </p:txBody>
      </p:sp>
      <p:sp>
        <p:nvSpPr>
          <p:cNvPr id="5" name="Text Placeholder 4"/>
          <p:cNvSpPr>
            <a:spLocks noGrp="1"/>
          </p:cNvSpPr>
          <p:nvPr>
            <p:ph type="body" idx="1"/>
          </p:nvPr>
        </p:nvSpPr>
        <p:spPr/>
        <p:txBody>
          <a:bodyPr/>
          <a:lstStyle/>
          <a:p>
            <a:r>
              <a:rPr lang="id-ID" smtClean="0"/>
              <a:t>(Faktor nilai YAD)</a:t>
            </a:r>
            <a:endParaRPr lang="id-ID"/>
          </a:p>
        </p:txBody>
      </p:sp>
    </p:spTree>
    <p:extLst>
      <p:ext uri="{BB962C8B-B14F-4D97-AF65-F5344CB8AC3E}">
        <p14:creationId xmlns:p14="http://schemas.microsoft.com/office/powerpoint/2010/main" val="158409776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3505200" y="2307771"/>
            <a:ext cx="2438400" cy="838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extBox 1"/>
              <p:cNvSpPr txBox="1"/>
              <p:nvPr/>
            </p:nvSpPr>
            <p:spPr>
              <a:xfrm>
                <a:off x="914400" y="998875"/>
                <a:ext cx="7696200" cy="3477875"/>
              </a:xfrm>
              <a:prstGeom prst="rect">
                <a:avLst/>
              </a:prstGeom>
              <a:noFill/>
            </p:spPr>
            <p:txBody>
              <a:bodyPr wrap="square" rtlCol="0">
                <a:spAutoFit/>
              </a:bodyPr>
              <a:lstStyle/>
              <a:p>
                <a:pPr algn="just"/>
                <a:r>
                  <a:rPr lang="en-US" sz="2400" smtClean="0"/>
                  <a:t>Jika kita punya pokok </a:t>
                </a:r>
                <a:r>
                  <a:rPr lang="en-US" sz="2400" i="1" smtClean="0"/>
                  <a:t>P</a:t>
                </a:r>
                <a:r>
                  <a:rPr lang="en-US" sz="2400" smtClean="0"/>
                  <a:t>, dengan tingkat bunga </a:t>
                </a:r>
                <a:r>
                  <a:rPr lang="en-US" sz="2400" i="1" smtClean="0"/>
                  <a:t>i</a:t>
                </a:r>
                <a:r>
                  <a:rPr lang="en-US" sz="2400" smtClean="0"/>
                  <a:t>, dan dibungakan dengan bunga majemuk selama </a:t>
                </a:r>
                <a:r>
                  <a:rPr lang="en-US" sz="2400" i="1" smtClean="0"/>
                  <a:t>n</a:t>
                </a:r>
                <a:r>
                  <a:rPr lang="en-US" sz="2400" smtClean="0"/>
                  <a:t> periode, maka saldo pada akhir periode ke</a:t>
                </a:r>
                <a:r>
                  <a:rPr lang="id-ID" sz="2400" smtClean="0"/>
                  <a:t>-</a:t>
                </a:r>
                <a:r>
                  <a:rPr lang="en-US" sz="2400" i="1" smtClean="0"/>
                  <a:t>n</a:t>
                </a:r>
                <a:r>
                  <a:rPr lang="en-US" sz="2400" smtClean="0"/>
                  <a:t> adalah, sebesar</a:t>
                </a:r>
                <a:r>
                  <a:rPr lang="en-US" sz="2400" i="1" smtClean="0"/>
                  <a:t> </a:t>
                </a:r>
              </a:p>
              <a:p>
                <a:pPr algn="just"/>
                <a:endParaRPr lang="en-US" sz="2400"/>
              </a:p>
              <a:p>
                <a:pPr algn="ct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a:rPr>
                          <m:t>𝐹</m:t>
                        </m:r>
                      </m:e>
                      <m:sub>
                        <m:r>
                          <a:rPr lang="en-US" sz="2400" b="0" i="1" smtClean="0">
                            <a:latin typeface="Cambria Math"/>
                          </a:rPr>
                          <m:t>𝑛</m:t>
                        </m:r>
                      </m:sub>
                    </m:sSub>
                    <m:r>
                      <a:rPr lang="en-US" sz="2400" b="0" i="1" smtClean="0">
                        <a:latin typeface="Cambria Math"/>
                      </a:rPr>
                      <m:t>=</m:t>
                    </m:r>
                    <m:sSup>
                      <m:sSupPr>
                        <m:ctrlPr>
                          <a:rPr lang="en-US" sz="2400" b="0" i="1" smtClean="0">
                            <a:latin typeface="Cambria Math" panose="02040503050406030204" pitchFamily="18" charset="0"/>
                          </a:rPr>
                        </m:ctrlPr>
                      </m:sSupPr>
                      <m:e>
                        <m:r>
                          <a:rPr lang="en-US" sz="2400" b="0" i="1" smtClean="0">
                            <a:latin typeface="Cambria Math"/>
                          </a:rPr>
                          <m:t>(1+</m:t>
                        </m:r>
                        <m:r>
                          <a:rPr lang="en-US" sz="2400" b="0" i="1" smtClean="0">
                            <a:latin typeface="Cambria Math"/>
                          </a:rPr>
                          <m:t>𝑖</m:t>
                        </m:r>
                        <m:r>
                          <a:rPr lang="en-US" sz="2400" b="0" i="1" smtClean="0">
                            <a:latin typeface="Cambria Math"/>
                          </a:rPr>
                          <m:t>)</m:t>
                        </m:r>
                      </m:e>
                      <m:sup>
                        <m:r>
                          <a:rPr lang="en-US" sz="2400" b="0" i="1" smtClean="0">
                            <a:latin typeface="Cambria Math"/>
                          </a:rPr>
                          <m:t>𝑛</m:t>
                        </m:r>
                      </m:sup>
                    </m:sSup>
                  </m:oMath>
                </a14:m>
                <a:r>
                  <a:rPr lang="en-US" sz="2400" i="1" smtClean="0"/>
                  <a:t>P</a:t>
                </a:r>
                <a:endParaRPr lang="id-ID" sz="2400" i="1" smtClean="0"/>
              </a:p>
              <a:p>
                <a:pPr algn="ctr"/>
                <a:endParaRPr lang="id-ID" sz="2400" i="1"/>
              </a:p>
              <a:p>
                <a:pPr algn="ctr"/>
                <a:endParaRPr lang="id-ID" sz="2400" i="1" smtClean="0"/>
              </a:p>
              <a:p>
                <a:pPr algn="ctr"/>
                <a:r>
                  <a:rPr lang="id-ID" sz="2800" smtClean="0">
                    <a:solidFill>
                      <a:srgbClr val="FF0000"/>
                    </a:solidFill>
                    <a:effectLst>
                      <a:outerShdw blurRad="38100" dist="38100" dir="2700000" algn="tl">
                        <a:srgbClr val="000000">
                          <a:alpha val="43137"/>
                        </a:srgbClr>
                      </a:outerShdw>
                    </a:effectLst>
                  </a:rPr>
                  <a:t>(1</a:t>
                </a:r>
                <a:r>
                  <a:rPr lang="id-ID" sz="2800" i="1" smtClean="0">
                    <a:solidFill>
                      <a:srgbClr val="FF0000"/>
                    </a:solidFill>
                    <a:effectLst>
                      <a:outerShdw blurRad="38100" dist="38100" dir="2700000" algn="tl">
                        <a:srgbClr val="000000">
                          <a:alpha val="43137"/>
                        </a:srgbClr>
                      </a:outerShdw>
                    </a:effectLst>
                  </a:rPr>
                  <a:t>+i</a:t>
                </a:r>
                <a:r>
                  <a:rPr lang="id-ID" sz="2800" smtClean="0">
                    <a:solidFill>
                      <a:srgbClr val="FF0000"/>
                    </a:solidFill>
                    <a:effectLst>
                      <a:outerShdw blurRad="38100" dist="38100" dir="2700000" algn="tl">
                        <a:srgbClr val="000000">
                          <a:alpha val="43137"/>
                        </a:srgbClr>
                      </a:outerShdw>
                    </a:effectLst>
                  </a:rPr>
                  <a:t>)</a:t>
                </a:r>
                <a:r>
                  <a:rPr lang="id-ID" sz="2800" baseline="30000" smtClean="0">
                    <a:solidFill>
                      <a:srgbClr val="FF0000"/>
                    </a:solidFill>
                    <a:effectLst>
                      <a:outerShdw blurRad="38100" dist="38100" dir="2700000" algn="tl">
                        <a:srgbClr val="000000">
                          <a:alpha val="43137"/>
                        </a:srgbClr>
                      </a:outerShdw>
                    </a:effectLst>
                  </a:rPr>
                  <a:t>n</a:t>
                </a:r>
                <a:r>
                  <a:rPr lang="id-ID" sz="2800" i="1" smtClean="0">
                    <a:solidFill>
                      <a:srgbClr val="FF0000"/>
                    </a:solidFill>
                    <a:effectLst>
                      <a:outerShdw blurRad="38100" dist="38100" dir="2700000" algn="tl">
                        <a:srgbClr val="000000">
                          <a:alpha val="43137"/>
                        </a:srgbClr>
                      </a:outerShdw>
                    </a:effectLst>
                  </a:rPr>
                  <a:t>  </a:t>
                </a:r>
                <a:r>
                  <a:rPr lang="id-ID" sz="2000" smtClean="0"/>
                  <a:t>disebut faktor nilai yad (future value factor =  </a:t>
                </a:r>
                <a:r>
                  <a:rPr lang="id-ID" sz="2000" i="1" smtClean="0"/>
                  <a:t>FVF</a:t>
                </a:r>
                <a:r>
                  <a:rPr lang="id-ID" sz="2000" smtClean="0"/>
                  <a:t>)</a:t>
                </a:r>
              </a:p>
              <a:p>
                <a:pPr algn="ctr"/>
                <a:endParaRPr lang="en-US" sz="2400" i="1"/>
              </a:p>
            </p:txBody>
          </p:sp>
        </mc:Choice>
        <mc:Fallback xmlns="">
          <p:sp>
            <p:nvSpPr>
              <p:cNvPr id="2" name="TextBox 1"/>
              <p:cNvSpPr txBox="1">
                <a:spLocks noRot="1" noChangeAspect="1" noMove="1" noResize="1" noEditPoints="1" noAdjustHandles="1" noChangeArrowheads="1" noChangeShapeType="1" noTextEdit="1"/>
              </p:cNvSpPr>
              <p:nvPr/>
            </p:nvSpPr>
            <p:spPr>
              <a:xfrm>
                <a:off x="914400" y="998875"/>
                <a:ext cx="7696200" cy="3477875"/>
              </a:xfrm>
              <a:prstGeom prst="rect">
                <a:avLst/>
              </a:prstGeom>
              <a:blipFill rotWithShape="1">
                <a:blip r:embed="rId2"/>
                <a:stretch>
                  <a:fillRect l="-1188" t="-1404" r="-2059" b="-3158"/>
                </a:stretch>
              </a:blipFill>
            </p:spPr>
            <p:txBody>
              <a:bodyPr/>
              <a:lstStyle/>
              <a:p>
                <a:r>
                  <a:rPr lang="id-ID">
                    <a:noFill/>
                  </a:rPr>
                  <a:t> </a:t>
                </a:r>
              </a:p>
            </p:txBody>
          </p:sp>
        </mc:Fallback>
      </mc:AlternateContent>
    </p:spTree>
    <p:extLst>
      <p:ext uri="{BB962C8B-B14F-4D97-AF65-F5344CB8AC3E}">
        <p14:creationId xmlns:p14="http://schemas.microsoft.com/office/powerpoint/2010/main" val="37486040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2449286" y="2114550"/>
            <a:ext cx="4114800" cy="1332637"/>
          </a:xfrm>
          <a:prstGeom prst="rect">
            <a:avLst/>
          </a:prstGeom>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sp>
        <p:nvSpPr>
          <p:cNvPr id="2" name="TextBox 1"/>
          <p:cNvSpPr txBox="1"/>
          <p:nvPr/>
        </p:nvSpPr>
        <p:spPr>
          <a:xfrm>
            <a:off x="1828800" y="1352550"/>
            <a:ext cx="5371983" cy="3046988"/>
          </a:xfrm>
          <a:prstGeom prst="rect">
            <a:avLst/>
          </a:prstGeom>
          <a:noFill/>
        </p:spPr>
        <p:txBody>
          <a:bodyPr wrap="none" rtlCol="0">
            <a:spAutoFit/>
          </a:bodyPr>
          <a:lstStyle/>
          <a:p>
            <a:pPr algn="ctr"/>
            <a:r>
              <a:rPr lang="id-ID" sz="3600" smtClean="0"/>
              <a:t>Jadi</a:t>
            </a:r>
          </a:p>
          <a:p>
            <a:pPr algn="ctr"/>
            <a:endParaRPr lang="id-ID" sz="3600"/>
          </a:p>
          <a:p>
            <a:pPr algn="ctr"/>
            <a:r>
              <a:rPr lang="id-ID" sz="3600" i="1" smtClean="0"/>
              <a:t>F</a:t>
            </a:r>
            <a:r>
              <a:rPr lang="id-ID" sz="3600" i="1" baseline="-25000" smtClean="0"/>
              <a:t>n</a:t>
            </a:r>
            <a:r>
              <a:rPr lang="id-ID" sz="3600" i="1" smtClean="0"/>
              <a:t> = P </a:t>
            </a:r>
            <a:r>
              <a:rPr lang="id-ID" sz="3600" smtClean="0">
                <a:latin typeface="Andale Mono" pitchFamily="49" charset="0"/>
              </a:rPr>
              <a:t>x</a:t>
            </a:r>
            <a:r>
              <a:rPr lang="id-ID" sz="3600" i="1" smtClean="0"/>
              <a:t> FVF</a:t>
            </a:r>
            <a:r>
              <a:rPr lang="id-ID" sz="3600" baseline="-25000" smtClean="0"/>
              <a:t>(</a:t>
            </a:r>
            <a:r>
              <a:rPr lang="id-ID" sz="3600" i="1" baseline="-25000" smtClean="0"/>
              <a:t>i,n</a:t>
            </a:r>
            <a:r>
              <a:rPr lang="id-ID" sz="3600" baseline="-25000" smtClean="0"/>
              <a:t>)</a:t>
            </a:r>
          </a:p>
          <a:p>
            <a:pPr algn="ctr"/>
            <a:endParaRPr lang="id-ID" sz="3600" baseline="-25000"/>
          </a:p>
          <a:p>
            <a:pPr algn="ctr"/>
            <a:endParaRPr lang="id-ID" sz="3600" baseline="-25000" smtClean="0"/>
          </a:p>
          <a:p>
            <a:pPr algn="ctr"/>
            <a:r>
              <a:rPr lang="id-ID" sz="3600" smtClean="0"/>
              <a:t>di mana </a:t>
            </a:r>
            <a:r>
              <a:rPr lang="id-ID" sz="3600" i="1" smtClean="0"/>
              <a:t>FVF</a:t>
            </a:r>
            <a:r>
              <a:rPr lang="id-ID" sz="3600" smtClean="0"/>
              <a:t>(</a:t>
            </a:r>
            <a:r>
              <a:rPr lang="id-ID" sz="3600" i="1" smtClean="0"/>
              <a:t>i</a:t>
            </a:r>
            <a:r>
              <a:rPr lang="id-ID" sz="3600" smtClean="0"/>
              <a:t>,</a:t>
            </a:r>
            <a:r>
              <a:rPr lang="id-ID" sz="3600" i="1" smtClean="0"/>
              <a:t>n</a:t>
            </a:r>
            <a:r>
              <a:rPr lang="id-ID" sz="3600" smtClean="0"/>
              <a:t>) = (1+</a:t>
            </a:r>
            <a:r>
              <a:rPr lang="id-ID" sz="3600" i="1" smtClean="0"/>
              <a:t>i</a:t>
            </a:r>
            <a:r>
              <a:rPr lang="id-ID" sz="3600" smtClean="0"/>
              <a:t>)</a:t>
            </a:r>
            <a:r>
              <a:rPr lang="id-ID" sz="3600" i="1" baseline="30000" smtClean="0"/>
              <a:t>n</a:t>
            </a:r>
            <a:endParaRPr lang="id-ID" sz="3600" i="1" baseline="30000"/>
          </a:p>
        </p:txBody>
      </p:sp>
    </p:spTree>
    <p:extLst>
      <p:ext uri="{BB962C8B-B14F-4D97-AF65-F5344CB8AC3E}">
        <p14:creationId xmlns:p14="http://schemas.microsoft.com/office/powerpoint/2010/main" val="16396776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3447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61260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mtClean="0"/>
              <a:t>Annual Percentage Yield (APY)</a:t>
            </a:r>
            <a:endParaRPr lang="id-ID"/>
          </a:p>
        </p:txBody>
      </p:sp>
      <p:sp>
        <p:nvSpPr>
          <p:cNvPr id="3" name="Content Placeholder 2"/>
          <p:cNvSpPr>
            <a:spLocks noGrp="1"/>
          </p:cNvSpPr>
          <p:nvPr>
            <p:ph idx="1"/>
          </p:nvPr>
        </p:nvSpPr>
        <p:spPr/>
        <p:txBody>
          <a:bodyPr>
            <a:normAutofit/>
          </a:bodyPr>
          <a:lstStyle/>
          <a:p>
            <a:pPr marL="285750" indent="-285750">
              <a:buFont typeface="Courier New" panose="02070309020205020404" pitchFamily="49" charset="0"/>
              <a:buChar char="o"/>
            </a:pPr>
            <a:r>
              <a:rPr lang="en-US" sz="2000" b="0"/>
              <a:t>The </a:t>
            </a:r>
            <a:r>
              <a:rPr lang="en-US" sz="2000"/>
              <a:t>annual percentage yield (APY)</a:t>
            </a:r>
            <a:r>
              <a:rPr lang="en-US" sz="2000" b="0"/>
              <a:t>, or </a:t>
            </a:r>
            <a:r>
              <a:rPr lang="en-US" sz="2000"/>
              <a:t>effective rate</a:t>
            </a:r>
            <a:r>
              <a:rPr lang="en-US" sz="2000" b="0"/>
              <a:t>, reflects the real rate of return </a:t>
            </a:r>
            <a:r>
              <a:rPr lang="en-US" sz="2000" b="0" smtClean="0"/>
              <a:t>on </a:t>
            </a:r>
            <a:r>
              <a:rPr lang="id-ID" sz="2000" b="0" smtClean="0"/>
              <a:t>an </a:t>
            </a:r>
            <a:r>
              <a:rPr lang="id-ID" sz="2000" b="0"/>
              <a:t>investment</a:t>
            </a:r>
            <a:r>
              <a:rPr lang="id-ID" sz="2000" b="0" smtClean="0"/>
              <a:t>.</a:t>
            </a:r>
            <a:endParaRPr lang="en-US" sz="2000" b="0" smtClean="0"/>
          </a:p>
          <a:p>
            <a:pPr marL="285750" indent="-285750">
              <a:buFont typeface="Courier New" panose="02070309020205020404" pitchFamily="49" charset="0"/>
              <a:buChar char="o"/>
            </a:pPr>
            <a:r>
              <a:rPr lang="en-US" sz="2000" b="0"/>
              <a:t>APY is calculated by finding the total compound interest earned in 1 year </a:t>
            </a:r>
            <a:r>
              <a:rPr lang="en-US" sz="2000" b="0" smtClean="0"/>
              <a:t>and </a:t>
            </a:r>
            <a:r>
              <a:rPr lang="id-ID" sz="2000" b="0" smtClean="0"/>
              <a:t>dividing </a:t>
            </a:r>
            <a:r>
              <a:rPr lang="id-ID" sz="2000" b="0"/>
              <a:t>by the </a:t>
            </a:r>
            <a:r>
              <a:rPr lang="id-ID" sz="2000" b="0" smtClean="0"/>
              <a:t>principal</a:t>
            </a:r>
            <a:r>
              <a:rPr lang="en-US" sz="2000" b="0" smtClean="0"/>
              <a:t>.</a:t>
            </a:r>
          </a:p>
          <a:p>
            <a:pPr marL="285750" indent="-285750">
              <a:buFont typeface="Courier New" panose="02070309020205020404" pitchFamily="49" charset="0"/>
              <a:buChar char="o"/>
            </a:pPr>
            <a:endParaRPr lang="id-ID" sz="2000" b="0"/>
          </a:p>
        </p:txBody>
      </p:sp>
      <p:pic>
        <p:nvPicPr>
          <p:cNvPr id="4" name="Picture 3"/>
          <p:cNvPicPr>
            <a:picLocks noChangeAspect="1"/>
          </p:cNvPicPr>
          <p:nvPr/>
        </p:nvPicPr>
        <p:blipFill>
          <a:blip r:embed="rId2">
            <a:lum bright="-20000" contrast="40000"/>
          </a:blip>
          <a:stretch>
            <a:fillRect/>
          </a:stretch>
        </p:blipFill>
        <p:spPr>
          <a:xfrm>
            <a:off x="990600" y="2876550"/>
            <a:ext cx="7037864" cy="685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067241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smtClean="0"/>
              <a:t>Calculating APY or Efective Rate of Interest</a:t>
            </a:r>
            <a:endParaRPr lang="id-ID" sz="2800"/>
          </a:p>
        </p:txBody>
      </p:sp>
      <p:sp>
        <p:nvSpPr>
          <p:cNvPr id="5" name="Content Placeholder 4"/>
          <p:cNvSpPr>
            <a:spLocks noGrp="1"/>
          </p:cNvSpPr>
          <p:nvPr>
            <p:ph idx="1"/>
          </p:nvPr>
        </p:nvSpPr>
        <p:spPr/>
        <p:txBody>
          <a:bodyPr/>
          <a:lstStyle/>
          <a:p>
            <a:r>
              <a:rPr lang="en-US" b="0">
                <a:solidFill>
                  <a:schemeClr val="accent4">
                    <a:lumMod val="75000"/>
                  </a:schemeClr>
                </a:solidFill>
              </a:rPr>
              <a:t>What is the compound amount, compound interest, and annual percentage yield </a:t>
            </a:r>
            <a:r>
              <a:rPr lang="en-US" b="0" smtClean="0">
                <a:solidFill>
                  <a:schemeClr val="accent4">
                    <a:lumMod val="75000"/>
                  </a:schemeClr>
                </a:solidFill>
              </a:rPr>
              <a:t>of $</a:t>
            </a:r>
            <a:r>
              <a:rPr lang="en-US" b="0">
                <a:solidFill>
                  <a:schemeClr val="accent4">
                    <a:lumMod val="75000"/>
                  </a:schemeClr>
                </a:solidFill>
              </a:rPr>
              <a:t>4,000 invested for 1 year at 8% compounded </a:t>
            </a:r>
            <a:r>
              <a:rPr lang="en-US" b="0" smtClean="0">
                <a:solidFill>
                  <a:schemeClr val="accent4">
                    <a:lumMod val="75000"/>
                  </a:schemeClr>
                </a:solidFill>
              </a:rPr>
              <a:t>semiannually?</a:t>
            </a:r>
          </a:p>
          <a:p>
            <a:endParaRPr lang="en-US" b="0">
              <a:solidFill>
                <a:schemeClr val="accent4">
                  <a:lumMod val="75000"/>
                </a:schemeClr>
              </a:solidFill>
            </a:endParaRPr>
          </a:p>
          <a:p>
            <a:endParaRPr lang="id-ID" b="0">
              <a:solidFill>
                <a:schemeClr val="accent4">
                  <a:lumMod val="75000"/>
                </a:schemeClr>
              </a:solidFill>
            </a:endParaRPr>
          </a:p>
        </p:txBody>
      </p:sp>
    </p:spTree>
    <p:extLst>
      <p:ext uri="{BB962C8B-B14F-4D97-AF65-F5344CB8AC3E}">
        <p14:creationId xmlns:p14="http://schemas.microsoft.com/office/powerpoint/2010/main" val="36848342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07"/>
            <a:ext cx="9144000" cy="9416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43747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62050"/>
            <a:ext cx="9144000" cy="6305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88090"/>
            <a:ext cx="9144000" cy="918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403555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000" smtClean="0"/>
              <a:t>Present Value</a:t>
            </a:r>
            <a:endParaRPr lang="id-ID" sz="6000"/>
          </a:p>
        </p:txBody>
      </p:sp>
    </p:spTree>
    <p:extLst>
      <p:ext uri="{BB962C8B-B14F-4D97-AF65-F5344CB8AC3E}">
        <p14:creationId xmlns:p14="http://schemas.microsoft.com/office/powerpoint/2010/main" val="37783428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9050"/>
            <a:ext cx="9144001"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718626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800" smtClean="0"/>
              <a:t>Daily and Continuous Compounding</a:t>
            </a:r>
            <a:endParaRPr lang="id-ID" sz="4800"/>
          </a:p>
        </p:txBody>
      </p:sp>
    </p:spTree>
    <p:extLst>
      <p:ext uri="{BB962C8B-B14F-4D97-AF65-F5344CB8AC3E}">
        <p14:creationId xmlns:p14="http://schemas.microsoft.com/office/powerpoint/2010/main" val="233773002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Continuous Compounding</a:t>
            </a:r>
            <a:endParaRPr lang="id-ID"/>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0" smtClean="0"/>
                  <a:t>If P dollars are deposited at a rate of interest r per year and compounded continuously for t years, the compound interst M is as follows:</a:t>
                </a:r>
              </a:p>
              <a:p>
                <a:endParaRPr lang="en-US" smtClean="0"/>
              </a:p>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𝑀</m:t>
                      </m:r>
                      <m:r>
                        <a:rPr lang="en-US" sz="4000" b="0" i="1" smtClean="0">
                          <a:latin typeface="Cambria Math" panose="02040503050406030204" pitchFamily="18" charset="0"/>
                        </a:rPr>
                        <m:t>=</m:t>
                      </m:r>
                      <m:r>
                        <a:rPr lang="en-US" sz="4000" b="0" i="1" smtClean="0">
                          <a:latin typeface="Cambria Math" panose="02040503050406030204" pitchFamily="18" charset="0"/>
                        </a:rPr>
                        <m:t>𝑃</m:t>
                      </m:r>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𝑒</m:t>
                          </m:r>
                        </m:e>
                        <m:sup>
                          <m:r>
                            <a:rPr lang="en-US" sz="4000" b="0" i="1" smtClean="0">
                              <a:latin typeface="Cambria Math" panose="02040503050406030204" pitchFamily="18" charset="0"/>
                            </a:rPr>
                            <m:t>𝑟𝑡</m:t>
                          </m:r>
                        </m:sup>
                      </m:sSup>
                    </m:oMath>
                  </m:oMathPara>
                </a14:m>
                <a:endParaRPr lang="en-US" b="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618" t="-2056"/>
                </a:stretch>
              </a:blipFill>
            </p:spPr>
            <p:txBody>
              <a:bodyPr/>
              <a:lstStyle/>
              <a:p>
                <a:r>
                  <a:rPr lang="id-ID">
                    <a:noFill/>
                  </a:rPr>
                  <a:t> </a:t>
                </a:r>
              </a:p>
            </p:txBody>
          </p:sp>
        </mc:Fallback>
      </mc:AlternateContent>
    </p:spTree>
    <p:extLst>
      <p:ext uri="{BB962C8B-B14F-4D97-AF65-F5344CB8AC3E}">
        <p14:creationId xmlns:p14="http://schemas.microsoft.com/office/powerpoint/2010/main" val="298578035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a:t>
            </a:r>
            <a:endParaRPr lang="id-ID"/>
          </a:p>
        </p:txBody>
      </p:sp>
      <p:sp>
        <p:nvSpPr>
          <p:cNvPr id="3" name="Content Placeholder 2"/>
          <p:cNvSpPr>
            <a:spLocks noGrp="1"/>
          </p:cNvSpPr>
          <p:nvPr>
            <p:ph idx="1"/>
          </p:nvPr>
        </p:nvSpPr>
        <p:spPr/>
        <p:txBody>
          <a:bodyPr>
            <a:normAutofit/>
          </a:bodyPr>
          <a:lstStyle/>
          <a:p>
            <a:r>
              <a:rPr lang="en-US" sz="2000" b="0" smtClean="0"/>
              <a:t>Find the compound amount for the following deposits</a:t>
            </a:r>
          </a:p>
          <a:p>
            <a:pPr marL="342900" indent="-342900">
              <a:buAutoNum type="alphaLcPeriod"/>
            </a:pPr>
            <a:r>
              <a:rPr lang="en-US" sz="2000" b="0" smtClean="0"/>
              <a:t>$1000 at 6% compounded continuously for 10 years</a:t>
            </a:r>
          </a:p>
          <a:p>
            <a:pPr marL="342900" indent="-342900">
              <a:buAutoNum type="alphaLcPeriod"/>
            </a:pPr>
            <a:r>
              <a:rPr lang="en-US" sz="2000" b="0" smtClean="0"/>
              <a:t>$45000 at 5% compounded continuously for 3 years</a:t>
            </a:r>
          </a:p>
          <a:p>
            <a:pPr marL="342900" indent="-342900">
              <a:buAutoNum type="alphaLcPeriod"/>
            </a:pPr>
            <a:endParaRPr lang="en-US" sz="2000" b="0"/>
          </a:p>
          <a:p>
            <a:r>
              <a:rPr lang="en-US" sz="2000" b="0" i="1" smtClean="0">
                <a:latin typeface="Times New Roman" panose="02020603050405020304" pitchFamily="18" charset="0"/>
                <a:cs typeface="Times New Roman" panose="02020603050405020304" pitchFamily="18" charset="0"/>
              </a:rPr>
              <a:t>M = Pe</a:t>
            </a:r>
            <a:r>
              <a:rPr lang="en-US" sz="2000" b="0" i="1" baseline="30000" smtClean="0">
                <a:latin typeface="Times New Roman" panose="02020603050405020304" pitchFamily="18" charset="0"/>
                <a:cs typeface="Times New Roman" panose="02020603050405020304" pitchFamily="18" charset="0"/>
              </a:rPr>
              <a:t>rt</a:t>
            </a:r>
          </a:p>
          <a:p>
            <a:pPr>
              <a:tabLst>
                <a:tab pos="284163" algn="l"/>
              </a:tabLst>
            </a:pPr>
            <a:r>
              <a:rPr lang="en-US" sz="2000" b="0" i="1">
                <a:latin typeface="Times New Roman" panose="02020603050405020304" pitchFamily="18" charset="0"/>
                <a:cs typeface="Times New Roman" panose="02020603050405020304" pitchFamily="18" charset="0"/>
              </a:rPr>
              <a:t>	</a:t>
            </a:r>
            <a:r>
              <a:rPr lang="en-US" sz="2000" b="0" i="1" smtClean="0">
                <a:latin typeface="Times New Roman" panose="02020603050405020304" pitchFamily="18" charset="0"/>
                <a:cs typeface="Times New Roman" panose="02020603050405020304" pitchFamily="18" charset="0"/>
              </a:rPr>
              <a:t>= </a:t>
            </a:r>
            <a:r>
              <a:rPr lang="en-US" sz="2000" b="0" smtClean="0">
                <a:latin typeface="Times New Roman" panose="02020603050405020304" pitchFamily="18" charset="0"/>
                <a:cs typeface="Times New Roman" panose="02020603050405020304" pitchFamily="18" charset="0"/>
              </a:rPr>
              <a:t>1000</a:t>
            </a:r>
            <a:r>
              <a:rPr lang="en-US" sz="2000" b="0" i="1" smtClean="0">
                <a:latin typeface="Times New Roman" panose="02020603050405020304" pitchFamily="18" charset="0"/>
                <a:cs typeface="Times New Roman" panose="02020603050405020304" pitchFamily="18" charset="0"/>
              </a:rPr>
              <a:t> e</a:t>
            </a:r>
            <a:r>
              <a:rPr lang="en-US" sz="2000" b="0" baseline="30000" smtClean="0">
                <a:latin typeface="Times New Roman" panose="02020603050405020304" pitchFamily="18" charset="0"/>
                <a:cs typeface="Times New Roman" panose="02020603050405020304" pitchFamily="18" charset="0"/>
              </a:rPr>
              <a:t>0.06</a:t>
            </a:r>
            <a:r>
              <a:rPr lang="en-US" sz="2000" b="0" baseline="30000" smtClean="0">
                <a:latin typeface="+mn-lt"/>
                <a:cs typeface="Times New Roman" panose="02020603050405020304" pitchFamily="18" charset="0"/>
              </a:rPr>
              <a:t>x</a:t>
            </a:r>
            <a:r>
              <a:rPr lang="en-US" sz="2000" b="0" baseline="30000" smtClean="0">
                <a:latin typeface="Times New Roman" panose="02020603050405020304" pitchFamily="18" charset="0"/>
                <a:cs typeface="Times New Roman" panose="02020603050405020304" pitchFamily="18" charset="0"/>
              </a:rPr>
              <a:t>10</a:t>
            </a:r>
          </a:p>
          <a:p>
            <a:pPr>
              <a:tabLst>
                <a:tab pos="284163" algn="l"/>
              </a:tabLst>
            </a:pPr>
            <a:r>
              <a:rPr lang="en-US" sz="2000" b="0" i="1">
                <a:latin typeface="Times New Roman" panose="02020603050405020304" pitchFamily="18" charset="0"/>
                <a:cs typeface="Times New Roman" panose="02020603050405020304" pitchFamily="18" charset="0"/>
              </a:rPr>
              <a:t>	</a:t>
            </a:r>
            <a:r>
              <a:rPr lang="en-US" sz="2000" b="0" i="1" smtClean="0">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1000</a:t>
            </a:r>
            <a:r>
              <a:rPr lang="en-US" sz="2000" b="0" i="1">
                <a:latin typeface="Times New Roman" panose="02020603050405020304" pitchFamily="18" charset="0"/>
                <a:cs typeface="Times New Roman" panose="02020603050405020304" pitchFamily="18" charset="0"/>
              </a:rPr>
              <a:t> </a:t>
            </a:r>
            <a:r>
              <a:rPr lang="en-US" sz="2000" b="0" i="1" smtClean="0">
                <a:latin typeface="Times New Roman" panose="02020603050405020304" pitchFamily="18" charset="0"/>
                <a:cs typeface="Times New Roman" panose="02020603050405020304" pitchFamily="18" charset="0"/>
              </a:rPr>
              <a:t>e</a:t>
            </a:r>
            <a:r>
              <a:rPr lang="en-US" sz="2000" b="0" baseline="30000" smtClean="0">
                <a:latin typeface="Times New Roman" panose="02020603050405020304" pitchFamily="18" charset="0"/>
                <a:cs typeface="Times New Roman" panose="02020603050405020304" pitchFamily="18" charset="0"/>
              </a:rPr>
              <a:t>0.6</a:t>
            </a:r>
            <a:endParaRPr lang="en-US" sz="2000" b="0" smtClean="0">
              <a:latin typeface="Times New Roman" panose="02020603050405020304" pitchFamily="18" charset="0"/>
              <a:cs typeface="Times New Roman" panose="02020603050405020304" pitchFamily="18" charset="0"/>
            </a:endParaRPr>
          </a:p>
          <a:p>
            <a:pPr>
              <a:tabLst>
                <a:tab pos="284163" algn="l"/>
              </a:tabLst>
            </a:pPr>
            <a:r>
              <a:rPr lang="en-US" sz="2000" b="0" i="1" smtClean="0">
                <a:latin typeface="Times New Roman" panose="02020603050405020304" pitchFamily="18" charset="0"/>
                <a:cs typeface="Times New Roman" panose="02020603050405020304" pitchFamily="18" charset="0"/>
              </a:rPr>
              <a:t>	</a:t>
            </a:r>
            <a:r>
              <a:rPr lang="en-US" sz="2000" b="0" smtClean="0">
                <a:latin typeface="Times New Roman" panose="02020603050405020304" pitchFamily="18" charset="0"/>
                <a:cs typeface="Times New Roman" panose="02020603050405020304" pitchFamily="18" charset="0"/>
              </a:rPr>
              <a:t>= $1822.12</a:t>
            </a:r>
            <a:endParaRPr lang="id-ID" sz="2000" b="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207959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569a49a83cc2e45b0dd55ac568e85b5bdbd3b2"/>
</p:tagLst>
</file>

<file path=ppt/theme/theme1.xml><?xml version="1.0" encoding="utf-8"?>
<a:theme xmlns:a="http://schemas.openxmlformats.org/drawingml/2006/main" name="Theme15">
  <a:themeElements>
    <a:clrScheme name="Custom 561">
      <a:dk1>
        <a:sysClr val="windowText" lastClr="000000"/>
      </a:dk1>
      <a:lt1>
        <a:sysClr val="window" lastClr="FFFFFF"/>
      </a:lt1>
      <a:dk2>
        <a:srgbClr val="0E0600"/>
      </a:dk2>
      <a:lt2>
        <a:srgbClr val="FCF5EF"/>
      </a:lt2>
      <a:accent1>
        <a:srgbClr val="DD5900"/>
      </a:accent1>
      <a:accent2>
        <a:srgbClr val="FFB900"/>
      </a:accent2>
      <a:accent3>
        <a:srgbClr val="DC3C00"/>
      </a:accent3>
      <a:accent4>
        <a:srgbClr val="00BCF2"/>
      </a:accent4>
      <a:accent5>
        <a:srgbClr val="00B294"/>
      </a:accent5>
      <a:accent6>
        <a:srgbClr val="68217A"/>
      </a:accent6>
      <a:hlink>
        <a:srgbClr val="00BCF2"/>
      </a:hlink>
      <a:folHlink>
        <a:srgbClr val="68217A"/>
      </a:folHlink>
    </a:clrScheme>
    <a:fontScheme name="Custom 3">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5" id="{3A4BD2B8-D7F7-49E1-ABD2-6F47C9C25F55}" vid="{16CF962A-F658-4D2B-9A69-454D247F8B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Theme15</Template>
  <TotalTime>1178</TotalTime>
  <Words>1871</Words>
  <Application>Microsoft Office PowerPoint</Application>
  <PresentationFormat>On-screen Show (16:9)</PresentationFormat>
  <Paragraphs>763</Paragraphs>
  <Slides>38</Slides>
  <Notes>6</Notes>
  <HiddenSlides>8</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Andale Mono</vt:lpstr>
      <vt:lpstr>Arial</vt:lpstr>
      <vt:lpstr>Calibri</vt:lpstr>
      <vt:lpstr>Cambria Math</vt:lpstr>
      <vt:lpstr>Century Gothic</vt:lpstr>
      <vt:lpstr>Courier New</vt:lpstr>
      <vt:lpstr>Segoe UI</vt:lpstr>
      <vt:lpstr>Segoe UI Light</vt:lpstr>
      <vt:lpstr>Symbol</vt:lpstr>
      <vt:lpstr>Times New Roman</vt:lpstr>
      <vt:lpstr>Theme15</vt:lpstr>
      <vt:lpstr>Chapter 14  Compound Interest </vt:lpstr>
      <vt:lpstr>Definition</vt:lpstr>
      <vt:lpstr>PowerPoint Presentation</vt:lpstr>
      <vt:lpstr>PowerPoint Presentation</vt:lpstr>
      <vt:lpstr>Time Value of Money</vt:lpstr>
      <vt:lpstr>PowerPoint Presentation</vt:lpstr>
      <vt:lpstr>PowerPoint Presentation</vt:lpstr>
      <vt:lpstr>MANUALLY CALCULATING COMPOUND AMOUNT (FUTURE VALUE) AND COMPOUND INTEREST</vt:lpstr>
      <vt:lpstr>MANUALLY CALCULATING COMPOUND AMOUNT (FUTURE VALUE) AND COMPOUND INTEREST</vt:lpstr>
      <vt:lpstr>EXAMPLE</vt:lpstr>
      <vt:lpstr>MANUALLY CALCULATING COMPOUND INTEREST</vt:lpstr>
      <vt:lpstr>PowerPoint Presentation</vt:lpstr>
      <vt:lpstr>MANUALLY CALCULATING COMPOUND INTEREST</vt:lpstr>
      <vt:lpstr>Exercise</vt:lpstr>
      <vt:lpstr>Future Value or Future Amount or Compound Amount</vt:lpstr>
      <vt:lpstr>Future Value Formula</vt:lpstr>
      <vt:lpstr>Determine the Number of Periods</vt:lpstr>
      <vt:lpstr>Finding Compound Interest</vt:lpstr>
      <vt:lpstr>Find Values in the Interest Table</vt:lpstr>
      <vt:lpstr>PowerPoint Presentation</vt:lpstr>
      <vt:lpstr>PowerPoint Presentation</vt:lpstr>
      <vt:lpstr>Konsep Deret</vt:lpstr>
      <vt:lpstr>Konsep Deret pada Bunga Majemuk</vt:lpstr>
      <vt:lpstr>Analogi Bunga Majemuk vs Deret Ukur</vt:lpstr>
      <vt:lpstr>Analogi Bunga Majemuk vs Deret Ukur</vt:lpstr>
      <vt:lpstr>FUTURE VALUE FACTOR</vt:lpstr>
      <vt:lpstr>PowerPoint Presentation</vt:lpstr>
      <vt:lpstr>PowerPoint Presentation</vt:lpstr>
      <vt:lpstr>PowerPoint Presentation</vt:lpstr>
      <vt:lpstr>Annual Percentage Yield (APY)</vt:lpstr>
      <vt:lpstr>Calculating APY or Efective Rate of Interest</vt:lpstr>
      <vt:lpstr>PowerPoint Presentation</vt:lpstr>
      <vt:lpstr>PowerPoint Presentation</vt:lpstr>
      <vt:lpstr>Present Value</vt:lpstr>
      <vt:lpstr>PowerPoint Presentation</vt:lpstr>
      <vt:lpstr>Daily and Continuous Compounding</vt:lpstr>
      <vt:lpstr>Continuous Compounding</vt:lpstr>
      <vt:lpstr>example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Interest (Bunga Sederhana)</dc:title>
  <dc:creator>babeh</dc:creator>
  <cp:lastModifiedBy>Jaryono Angga Widagdo</cp:lastModifiedBy>
  <cp:revision>85</cp:revision>
  <cp:lastPrinted>2013-11-24T09:29:26Z</cp:lastPrinted>
  <dcterms:created xsi:type="dcterms:W3CDTF">2013-11-05T13:09:33Z</dcterms:created>
  <dcterms:modified xsi:type="dcterms:W3CDTF">2014-12-10T00:27:39Z</dcterms:modified>
</cp:coreProperties>
</file>