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7" r:id="rId2"/>
    <p:sldMasterId id="2147483762" r:id="rId3"/>
  </p:sldMasterIdLst>
  <p:notesMasterIdLst>
    <p:notesMasterId r:id="rId50"/>
  </p:notesMasterIdLst>
  <p:handoutMasterIdLst>
    <p:handoutMasterId r:id="rId51"/>
  </p:handoutMasterIdLst>
  <p:sldIdLst>
    <p:sldId id="256" r:id="rId4"/>
    <p:sldId id="310" r:id="rId5"/>
    <p:sldId id="311" r:id="rId6"/>
    <p:sldId id="313" r:id="rId7"/>
    <p:sldId id="314" r:id="rId8"/>
    <p:sldId id="312" r:id="rId9"/>
    <p:sldId id="315" r:id="rId10"/>
    <p:sldId id="259" r:id="rId11"/>
    <p:sldId id="260" r:id="rId12"/>
    <p:sldId id="316" r:id="rId13"/>
    <p:sldId id="291" r:id="rId14"/>
    <p:sldId id="257" r:id="rId15"/>
    <p:sldId id="301" r:id="rId16"/>
    <p:sldId id="302" r:id="rId17"/>
    <p:sldId id="317" r:id="rId18"/>
    <p:sldId id="318" r:id="rId19"/>
    <p:sldId id="319" r:id="rId20"/>
    <p:sldId id="320" r:id="rId21"/>
    <p:sldId id="321" r:id="rId22"/>
    <p:sldId id="323" r:id="rId23"/>
    <p:sldId id="322" r:id="rId24"/>
    <p:sldId id="324" r:id="rId25"/>
    <p:sldId id="343" r:id="rId26"/>
    <p:sldId id="325" r:id="rId27"/>
    <p:sldId id="326" r:id="rId28"/>
    <p:sldId id="327" r:id="rId29"/>
    <p:sldId id="328" r:id="rId30"/>
    <p:sldId id="329" r:id="rId31"/>
    <p:sldId id="330" r:id="rId32"/>
    <p:sldId id="331" r:id="rId33"/>
    <p:sldId id="332" r:id="rId34"/>
    <p:sldId id="341" r:id="rId35"/>
    <p:sldId id="334" r:id="rId36"/>
    <p:sldId id="335" r:id="rId37"/>
    <p:sldId id="336" r:id="rId38"/>
    <p:sldId id="342" r:id="rId39"/>
    <p:sldId id="338" r:id="rId40"/>
    <p:sldId id="339" r:id="rId41"/>
    <p:sldId id="340" r:id="rId42"/>
    <p:sldId id="303" r:id="rId43"/>
    <p:sldId id="309" r:id="rId44"/>
    <p:sldId id="308" r:id="rId45"/>
    <p:sldId id="304" r:id="rId46"/>
    <p:sldId id="305" r:id="rId47"/>
    <p:sldId id="306" r:id="rId48"/>
    <p:sldId id="307" r:id="rId49"/>
  </p:sldIdLst>
  <p:sldSz cx="9144000" cy="5143500" type="screen16x9"/>
  <p:notesSz cx="6858000" cy="9945688"/>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20" d="100"/>
          <a:sy n="120" d="100"/>
        </p:scale>
        <p:origin x="180" y="43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304B9B44-79D5-479A-824A-DC2ECAD9622F}" type="datetimeFigureOut">
              <a:rPr lang="en-US" smtClean="0"/>
              <a:t>2/15/2015</a:t>
            </a:fld>
            <a:endParaRPr lang="en-US"/>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6EFE54EE-0963-46C9-9ED0-5E79310DD7B5}" type="slidenum">
              <a:rPr lang="en-US" smtClean="0"/>
              <a:t>‹#›</a:t>
            </a:fld>
            <a:endParaRPr lang="en-US"/>
          </a:p>
        </p:txBody>
      </p:sp>
    </p:spTree>
    <p:extLst>
      <p:ext uri="{BB962C8B-B14F-4D97-AF65-F5344CB8AC3E}">
        <p14:creationId xmlns:p14="http://schemas.microsoft.com/office/powerpoint/2010/main" val="2363252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D7EB9122-7E6C-4597-AB90-1E1FF5A38F92}" type="datetimeFigureOut">
              <a:rPr lang="id-ID" smtClean="0"/>
              <a:t>15/02/2015</a:t>
            </a:fld>
            <a:endParaRPr lang="id-ID"/>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610E49E5-9819-4099-84D3-40E4A26F8A3B}" type="slidenum">
              <a:rPr lang="id-ID" smtClean="0"/>
              <a:t>‹#›</a:t>
            </a:fld>
            <a:endParaRPr lang="id-ID"/>
          </a:p>
        </p:txBody>
      </p:sp>
    </p:spTree>
    <p:extLst>
      <p:ext uri="{BB962C8B-B14F-4D97-AF65-F5344CB8AC3E}">
        <p14:creationId xmlns:p14="http://schemas.microsoft.com/office/powerpoint/2010/main" val="2864693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Master" Target="../slideMasters/slideMaster1.xml"/><Relationship Id="rId7" Type="http://schemas.openxmlformats.org/officeDocument/2006/relationships/image" Target="../media/image8.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Animated Title Slide">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glassy_earth_new.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844" y="-722616"/>
            <a:ext cx="7862664" cy="5840814"/>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1555909"/>
          </a:xfrm>
          <a:prstGeom prst="rect">
            <a:avLst/>
          </a:prstGeom>
        </p:spPr>
      </p:pic>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
        <p:nvSpPr>
          <p:cNvPr id="3" name="Subtitle 2"/>
          <p:cNvSpPr>
            <a:spLocks noGrp="1"/>
          </p:cNvSpPr>
          <p:nvPr>
            <p:ph type="subTitle" idx="1"/>
          </p:nvPr>
        </p:nvSpPr>
        <p:spPr>
          <a:xfrm>
            <a:off x="4800600" y="3682676"/>
            <a:ext cx="3581400" cy="982195"/>
          </a:xfrm>
        </p:spPr>
        <p:txBody>
          <a:bodyPr>
            <a:normAutofit/>
          </a:bodyPr>
          <a:lstStyle>
            <a:lvl1pPr marL="0" indent="0" algn="l">
              <a:buNone/>
              <a:defRPr sz="1350">
                <a:solidFill>
                  <a:schemeClr val="tx1">
                    <a:lumMod val="95000"/>
                    <a:lumOff val="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hasCustomPrompt="1"/>
          </p:nvPr>
        </p:nvSpPr>
        <p:spPr>
          <a:xfrm>
            <a:off x="4800600" y="2571750"/>
            <a:ext cx="3581400" cy="1102519"/>
          </a:xfrm>
          <a:ln>
            <a:noFill/>
          </a:ln>
        </p:spPr>
        <p:txBody>
          <a:bodyPr anchor="b">
            <a:normAutofit/>
          </a:bodyPr>
          <a:lstStyle>
            <a:lvl1pPr algn="l">
              <a:defRPr sz="2400">
                <a:solidFill>
                  <a:schemeClr val="accent1">
                    <a:lumMod val="75000"/>
                  </a:schemeClr>
                </a:solidFill>
              </a:defRPr>
            </a:lvl1pPr>
          </a:lstStyle>
          <a:p>
            <a:r>
              <a:rPr lang="en-US" dirty="0" smtClean="0"/>
              <a:t>Title</a:t>
            </a:r>
            <a:endParaRPr lang="en-US" dirty="0"/>
          </a:p>
        </p:txBody>
      </p:sp>
    </p:spTree>
    <p:extLst>
      <p:ext uri="{BB962C8B-B14F-4D97-AF65-F5344CB8AC3E}">
        <p14:creationId xmlns:p14="http://schemas.microsoft.com/office/powerpoint/2010/main" val="393981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966" fill="hold"/>
                                        <p:tgtEl>
                                          <p:spTgt spid="7"/>
                                        </p:tgtEl>
                                      </p:cBhvr>
                                    </p:cmd>
                                  </p:childTnLst>
                                </p:cTn>
                              </p:par>
                              <p:par>
                                <p:cTn id="7" presetID="2" presetClass="entr" presetSubtype="2" decel="56000" fill="hold" grpId="0" nodeType="withEffect">
                                  <p:stCondLst>
                                    <p:cond delay="100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800" fill="hold"/>
                                        <p:tgtEl>
                                          <p:spTgt spid="2"/>
                                        </p:tgtEl>
                                        <p:attrNameLst>
                                          <p:attrName>ppt_x</p:attrName>
                                        </p:attrNameLst>
                                      </p:cBhvr>
                                      <p:tavLst>
                                        <p:tav tm="0">
                                          <p:val>
                                            <p:strVal val="1+#ppt_w/2"/>
                                          </p:val>
                                        </p:tav>
                                        <p:tav tm="100000">
                                          <p:val>
                                            <p:strVal val="#ppt_x"/>
                                          </p:val>
                                        </p:tav>
                                      </p:tavLst>
                                    </p:anim>
                                    <p:anim calcmode="lin" valueType="num">
                                      <p:cBhvr additive="base">
                                        <p:cTn id="10" dur="800" fill="hold"/>
                                        <p:tgtEl>
                                          <p:spTgt spid="2"/>
                                        </p:tgtEl>
                                        <p:attrNameLst>
                                          <p:attrName>ppt_y</p:attrName>
                                        </p:attrNameLst>
                                      </p:cBhvr>
                                      <p:tavLst>
                                        <p:tav tm="0">
                                          <p:val>
                                            <p:strVal val="#ppt_y"/>
                                          </p:val>
                                        </p:tav>
                                        <p:tav tm="100000">
                                          <p:val>
                                            <p:strVal val="#ppt_y"/>
                                          </p:val>
                                        </p:tav>
                                      </p:tavLst>
                                    </p:anim>
                                  </p:childTnLst>
                                </p:cTn>
                              </p:par>
                              <p:par>
                                <p:cTn id="11" presetID="2" presetClass="entr" presetSubtype="2" decel="56000" fill="hold" grpId="0" nodeType="withEffect">
                                  <p:stCondLst>
                                    <p:cond delay="10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800" fill="hold"/>
                                        <p:tgtEl>
                                          <p:spTgt spid="3"/>
                                        </p:tgtEl>
                                        <p:attrNameLst>
                                          <p:attrName>ppt_x</p:attrName>
                                        </p:attrNameLst>
                                      </p:cBhvr>
                                      <p:tavLst>
                                        <p:tav tm="0">
                                          <p:val>
                                            <p:strVal val="1+#ppt_w/2"/>
                                          </p:val>
                                        </p:tav>
                                        <p:tav tm="100000">
                                          <p:val>
                                            <p:strVal val="#ppt_x"/>
                                          </p:val>
                                        </p:tav>
                                      </p:tavLst>
                                    </p:anim>
                                    <p:anim calcmode="lin" valueType="num">
                                      <p:cBhvr additive="base">
                                        <p:cTn id="14" dur="8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7"/>
                </p:tgtEl>
              </p:cMediaNode>
            </p:video>
          </p:childTnLst>
        </p:cTn>
      </p:par>
    </p:tnLst>
    <p:bldLst>
      <p:bldP spid="3" grpId="0">
        <p:tmplLst>
          <p:tmpl>
            <p:tnLst>
              <p:par>
                <p:cTn presetID="2" presetClass="entr" presetSubtype="2" decel="56000" fill="hold" nodeType="withEffect">
                  <p:stCondLst>
                    <p:cond delay="10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800" fill="hold"/>
                        <p:tgtEl>
                          <p:spTgt spid="3"/>
                        </p:tgtEl>
                        <p:attrNameLst>
                          <p:attrName>ppt_x</p:attrName>
                        </p:attrNameLst>
                      </p:cBhvr>
                      <p:tavLst>
                        <p:tav tm="0">
                          <p:val>
                            <p:strVal val="1+#ppt_w/2"/>
                          </p:val>
                        </p:tav>
                        <p:tav tm="100000">
                          <p:val>
                            <p:strVal val="#ppt_x"/>
                          </p:val>
                        </p:tav>
                      </p:tavLst>
                    </p:anim>
                    <p:anim calcmode="lin" valueType="num">
                      <p:cBhvr additive="base">
                        <p:cTn dur="800" fill="hold"/>
                        <p:tgtEl>
                          <p:spTgt spid="3"/>
                        </p:tgtEl>
                        <p:attrNameLst>
                          <p:attrName>ppt_y</p:attrName>
                        </p:attrNameLst>
                      </p:cBhvr>
                      <p:tavLst>
                        <p:tav tm="0">
                          <p:val>
                            <p:strVal val="#ppt_y"/>
                          </p:val>
                        </p:tav>
                        <p:tav tm="100000">
                          <p:val>
                            <p:strVal val="#ppt_y"/>
                          </p:val>
                        </p:tav>
                      </p:tavLst>
                    </p:anim>
                  </p:childTnLst>
                </p:cTn>
              </p:par>
            </p:tnLst>
          </p:tmpl>
        </p:tmplLst>
      </p:bldP>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tatic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
        <p:nvSpPr>
          <p:cNvPr id="2" name="Title 1"/>
          <p:cNvSpPr>
            <a:spLocks noGrp="1"/>
          </p:cNvSpPr>
          <p:nvPr>
            <p:ph type="ctrTitle"/>
          </p:nvPr>
        </p:nvSpPr>
        <p:spPr>
          <a:xfrm>
            <a:off x="5105400" y="1314451"/>
            <a:ext cx="3581400" cy="1102519"/>
          </a:xfrm>
        </p:spPr>
        <p:txBody>
          <a:bodyPr anchor="b">
            <a:normAutofit/>
          </a:bodyPr>
          <a:lstStyle>
            <a:lvl1pPr algn="r">
              <a:defRPr sz="2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105400" y="2343150"/>
            <a:ext cx="3581400" cy="1314450"/>
          </a:xfrm>
        </p:spPr>
        <p:txBody>
          <a:bodyPr>
            <a:normAutofit/>
          </a:bodyPr>
          <a:lstStyle>
            <a:lvl1pPr marL="0" indent="0" algn="r">
              <a:buNone/>
              <a:defRPr sz="1350">
                <a:solidFill>
                  <a:schemeClr val="accent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6282707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Animated Title and Content">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4" name="glassy_earth_new.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50812" y="-457200"/>
            <a:ext cx="7237362" cy="5452313"/>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1555909"/>
          </a:xfrm>
          <a:prstGeom prst="rect">
            <a:avLst/>
          </a:prstGeom>
        </p:spPr>
      </p:pic>
      <p:pic>
        <p:nvPicPr>
          <p:cNvPr id="10" name="Picture 9" hidden="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00" y="31386"/>
            <a:ext cx="9144000" cy="5143500"/>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059" y="-148388"/>
            <a:ext cx="9144000" cy="5143500"/>
          </a:xfrm>
          <a:prstGeom prst="rect">
            <a:avLst/>
          </a:prstGeom>
        </p:spPr>
      </p:pic>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3" name="Content Placeholder 2"/>
          <p:cNvSpPr>
            <a:spLocks noGrp="1"/>
          </p:cNvSpPr>
          <p:nvPr>
            <p:ph idx="1"/>
          </p:nvPr>
        </p:nvSpPr>
        <p:spPr>
          <a:xfrm>
            <a:off x="2491509" y="507699"/>
            <a:ext cx="7620000" cy="3851672"/>
          </a:xfrm>
        </p:spPr>
        <p:txBody>
          <a:bodyPr/>
          <a:lstStyle>
            <a:lvl1pPr>
              <a:defRPr>
                <a:solidFill>
                  <a:schemeClr val="accent2">
                    <a:lumMod val="75000"/>
                  </a:schemeClr>
                </a:solidFill>
              </a:defRPr>
            </a:lvl1pPr>
            <a:lvl2pPr>
              <a:defRPr>
                <a:solidFill>
                  <a:schemeClr val="accent2">
                    <a:lumMod val="75000"/>
                  </a:schemeClr>
                </a:solidFill>
              </a:defRPr>
            </a:lvl2pPr>
            <a:lvl3pPr>
              <a:defRPr>
                <a:solidFill>
                  <a:schemeClr val="accent2">
                    <a:lumMod val="75000"/>
                  </a:schemeClr>
                </a:solidFill>
              </a:defRPr>
            </a:lvl3pPr>
            <a:lvl4pPr>
              <a:defRPr>
                <a:solidFill>
                  <a:schemeClr val="accent2">
                    <a:lumMod val="75000"/>
                  </a:schemeClr>
                </a:solidFill>
              </a:defRPr>
            </a:lvl4pPr>
            <a:lvl5pPr>
              <a:defRPr>
                <a:solidFill>
                  <a:schemeClr val="accent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
        <p:nvSpPr>
          <p:cNvPr id="2" name="Title 1"/>
          <p:cNvSpPr>
            <a:spLocks noGrp="1"/>
          </p:cNvSpPr>
          <p:nvPr>
            <p:ph type="title"/>
          </p:nvPr>
        </p:nvSpPr>
        <p:spPr>
          <a:xfrm>
            <a:off x="1143000" y="354806"/>
            <a:ext cx="7620000" cy="536972"/>
          </a:xfrm>
        </p:spPr>
        <p:txBody>
          <a:bodyPr>
            <a:normAutofit/>
          </a:bodyPr>
          <a:lstStyle>
            <a:lvl1pPr algn="l">
              <a:defRPr sz="2700">
                <a:solidFill>
                  <a:schemeClr val="accent1">
                    <a:lumMod val="75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00625540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par>
                              <p:cTn id="8" fill="hold">
                                <p:stCondLst>
                                  <p:cond delay="1100"/>
                                </p:stCondLst>
                                <p:childTnLst>
                                  <p:par>
                                    <p:cTn id="9" presetID="10" presetClass="entr" presetSubtype="0" fill="hold" grpId="0" nodeType="afterEffect">
                                      <p:stCondLst>
                                        <p:cond delay="1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600"/>
                                            <p:tgtEl>
                                              <p:spTgt spid="2"/>
                                            </p:tgtEl>
                                          </p:cBhvr>
                                        </p:animEffect>
                                      </p:childTnLst>
                                    </p:cTn>
                                  </p:par>
                                  <p:par>
                                    <p:cTn id="12" presetID="10" presetClass="entr" presetSubtype="0" fill="hold" grpId="0" nodeType="withEffect">
                                      <p:stCondLst>
                                        <p:cond delay="16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grpId="0" nodeType="withEffect">
                                      <p:stCondLst>
                                        <p:cond delay="17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180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190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2" presetClass="entr" presetSubtype="2" fill="hold" nodeType="withEffect" p14:presetBounceEnd="28750">
                                      <p:stCondLst>
                                        <p:cond delay="700"/>
                                      </p:stCondLst>
                                      <p:childTnLst>
                                        <p:set>
                                          <p:cBhvr>
                                            <p:cTn id="28" dur="1" fill="hold">
                                              <p:stCondLst>
                                                <p:cond delay="0"/>
                                              </p:stCondLst>
                                            </p:cTn>
                                            <p:tgtEl>
                                              <p:spTgt spid="17"/>
                                            </p:tgtEl>
                                            <p:attrNameLst>
                                              <p:attrName>style.visibility</p:attrName>
                                            </p:attrNameLst>
                                          </p:cBhvr>
                                          <p:to>
                                            <p:strVal val="visible"/>
                                          </p:to>
                                        </p:set>
                                        <p:anim calcmode="lin" valueType="num" p14:bounceEnd="28750">
                                          <p:cBhvr additive="base">
                                            <p:cTn id="29" dur="800" fill="hold"/>
                                            <p:tgtEl>
                                              <p:spTgt spid="17"/>
                                            </p:tgtEl>
                                            <p:attrNameLst>
                                              <p:attrName>ppt_x</p:attrName>
                                            </p:attrNameLst>
                                          </p:cBhvr>
                                          <p:tavLst>
                                            <p:tav tm="0">
                                              <p:val>
                                                <p:strVal val="1+#ppt_w/2"/>
                                              </p:val>
                                            </p:tav>
                                            <p:tav tm="100000">
                                              <p:val>
                                                <p:strVal val="#ppt_x"/>
                                              </p:val>
                                            </p:tav>
                                          </p:tavLst>
                                        </p:anim>
                                        <p:anim calcmode="lin" valueType="num" p14:bounceEnd="28750">
                                          <p:cBhvr additive="base">
                                            <p:cTn id="30" dur="8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28750">
                                      <p:stCondLst>
                                        <p:cond delay="600"/>
                                      </p:stCondLst>
                                      <p:childTnLst>
                                        <p:set>
                                          <p:cBhvr>
                                            <p:cTn id="32" dur="1" fill="hold">
                                              <p:stCondLst>
                                                <p:cond delay="0"/>
                                              </p:stCondLst>
                                            </p:cTn>
                                            <p:tgtEl>
                                              <p:spTgt spid="11"/>
                                            </p:tgtEl>
                                            <p:attrNameLst>
                                              <p:attrName>style.visibility</p:attrName>
                                            </p:attrNameLst>
                                          </p:cBhvr>
                                          <p:to>
                                            <p:strVal val="visible"/>
                                          </p:to>
                                        </p:set>
                                        <p:anim calcmode="lin" valueType="num" p14:bounceEnd="28750">
                                          <p:cBhvr additive="base">
                                            <p:cTn id="33" dur="800" fill="hold"/>
                                            <p:tgtEl>
                                              <p:spTgt spid="11"/>
                                            </p:tgtEl>
                                            <p:attrNameLst>
                                              <p:attrName>ppt_x</p:attrName>
                                            </p:attrNameLst>
                                          </p:cBhvr>
                                          <p:tavLst>
                                            <p:tav tm="0">
                                              <p:val>
                                                <p:strVal val="1+#ppt_w/2"/>
                                              </p:val>
                                            </p:tav>
                                            <p:tav tm="100000">
                                              <p:val>
                                                <p:strVal val="#ppt_x"/>
                                              </p:val>
                                            </p:tav>
                                          </p:tavLst>
                                        </p:anim>
                                        <p:anim calcmode="lin" valueType="num" p14:bounceEnd="28750">
                                          <p:cBhvr additive="base">
                                            <p:cTn id="34" dur="800" fill="hold"/>
                                            <p:tgtEl>
                                              <p:spTgt spid="11"/>
                                            </p:tgtEl>
                                            <p:attrNameLst>
                                              <p:attrName>ppt_y</p:attrName>
                                            </p:attrNameLst>
                                          </p:cBhvr>
                                          <p:tavLst>
                                            <p:tav tm="0">
                                              <p:val>
                                                <p:strVal val="#ppt_y"/>
                                              </p:val>
                                            </p:tav>
                                            <p:tav tm="100000">
                                              <p:val>
                                                <p:strVal val="#ppt_y"/>
                                              </p:val>
                                            </p:tav>
                                          </p:tavLst>
                                        </p:anim>
                                      </p:childTnLst>
                                    </p:cTn>
                                  </p:par>
                                  <p:par>
                                    <p:cTn id="35" presetID="1" presetClass="mediacall" presetSubtype="0" fill="hold" nodeType="withEffect">
                                      <p:stCondLst>
                                        <p:cond delay="0"/>
                                      </p:stCondLst>
                                      <p:childTnLst>
                                        <p:cmd type="call" cmd="playFrom(0.0)">
                                          <p:cBhvr>
                                            <p:cTn id="36" dur="3996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14"/>
                    </p:tgtEl>
                  </p:cMediaNode>
                </p:video>
              </p:childTnLst>
            </p:cTn>
          </p:par>
        </p:tnLst>
        <p:bldLst>
          <p:bldP spid="3" grpId="0" build="p">
            <p:tmplLst>
              <p:tmpl lvl="1">
                <p:tnLst>
                  <p:par>
                    <p:cTn presetID="10" presetClass="entr" presetSubtype="0" fill="hold" nodeType="withEffect">
                      <p:stCondLst>
                        <p:cond delay="16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17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18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19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par>
                              <p:cTn id="8" fill="hold">
                                <p:stCondLst>
                                  <p:cond delay="1100"/>
                                </p:stCondLst>
                                <p:childTnLst>
                                  <p:par>
                                    <p:cTn id="9" presetID="10" presetClass="entr" presetSubtype="0" fill="hold" grpId="0" nodeType="afterEffect">
                                      <p:stCondLst>
                                        <p:cond delay="1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600"/>
                                            <p:tgtEl>
                                              <p:spTgt spid="2"/>
                                            </p:tgtEl>
                                          </p:cBhvr>
                                        </p:animEffect>
                                      </p:childTnLst>
                                    </p:cTn>
                                  </p:par>
                                  <p:par>
                                    <p:cTn id="12" presetID="10" presetClass="entr" presetSubtype="0" fill="hold" grpId="0" nodeType="withEffect">
                                      <p:stCondLst>
                                        <p:cond delay="16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grpId="0" nodeType="withEffect">
                                      <p:stCondLst>
                                        <p:cond delay="17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180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190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2" presetClass="entr" presetSubtype="2" fill="hold" nodeType="withEffect">
                                      <p:stCondLst>
                                        <p:cond delay="70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800" fill="hold"/>
                                            <p:tgtEl>
                                              <p:spTgt spid="17"/>
                                            </p:tgtEl>
                                            <p:attrNameLst>
                                              <p:attrName>ppt_x</p:attrName>
                                            </p:attrNameLst>
                                          </p:cBhvr>
                                          <p:tavLst>
                                            <p:tav tm="0">
                                              <p:val>
                                                <p:strVal val="1+#ppt_w/2"/>
                                              </p:val>
                                            </p:tav>
                                            <p:tav tm="100000">
                                              <p:val>
                                                <p:strVal val="#ppt_x"/>
                                              </p:val>
                                            </p:tav>
                                          </p:tavLst>
                                        </p:anim>
                                        <p:anim calcmode="lin" valueType="num">
                                          <p:cBhvr additive="base">
                                            <p:cTn id="30" dur="8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6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800" fill="hold"/>
                                            <p:tgtEl>
                                              <p:spTgt spid="11"/>
                                            </p:tgtEl>
                                            <p:attrNameLst>
                                              <p:attrName>ppt_x</p:attrName>
                                            </p:attrNameLst>
                                          </p:cBhvr>
                                          <p:tavLst>
                                            <p:tav tm="0">
                                              <p:val>
                                                <p:strVal val="1+#ppt_w/2"/>
                                              </p:val>
                                            </p:tav>
                                            <p:tav tm="100000">
                                              <p:val>
                                                <p:strVal val="#ppt_x"/>
                                              </p:val>
                                            </p:tav>
                                          </p:tavLst>
                                        </p:anim>
                                        <p:anim calcmode="lin" valueType="num">
                                          <p:cBhvr additive="base">
                                            <p:cTn id="34" dur="800" fill="hold"/>
                                            <p:tgtEl>
                                              <p:spTgt spid="11"/>
                                            </p:tgtEl>
                                            <p:attrNameLst>
                                              <p:attrName>ppt_y</p:attrName>
                                            </p:attrNameLst>
                                          </p:cBhvr>
                                          <p:tavLst>
                                            <p:tav tm="0">
                                              <p:val>
                                                <p:strVal val="#ppt_y"/>
                                              </p:val>
                                            </p:tav>
                                            <p:tav tm="100000">
                                              <p:val>
                                                <p:strVal val="#ppt_y"/>
                                              </p:val>
                                            </p:tav>
                                          </p:tavLst>
                                        </p:anim>
                                      </p:childTnLst>
                                    </p:cTn>
                                  </p:par>
                                  <p:par>
                                    <p:cTn id="35" presetID="1" presetClass="mediacall" presetSubtype="0" fill="hold" nodeType="withEffect">
                                      <p:stCondLst>
                                        <p:cond delay="0"/>
                                      </p:stCondLst>
                                      <p:childTnLst>
                                        <p:cmd type="call" cmd="playFrom(0.0)">
                                          <p:cBhvr>
                                            <p:cTn id="36" dur="3996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14"/>
                    </p:tgtEl>
                  </p:cMediaNode>
                </p:video>
              </p:childTnLst>
            </p:cTn>
          </p:par>
        </p:tnLst>
        <p:bldLst>
          <p:bldP spid="3" grpId="0" uiExpand="1" build="p">
            <p:tmplLst>
              <p:tmpl lvl="1">
                <p:tnLst>
                  <p:par>
                    <p:cTn xmlns:p14="http://schemas.microsoft.com/office/powerpoint/2010/main" presetID="10" presetClass="entr" presetSubtype="0" fill="hold" nodeType="withEffect">
                      <p:stCondLst>
                        <p:cond delay="16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xmlns:p14="http://schemas.microsoft.com/office/powerpoint/2010/main" presetID="10" presetClass="entr" presetSubtype="0" fill="hold" nodeType="withEffect">
                      <p:stCondLst>
                        <p:cond delay="17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xmlns:p14="http://schemas.microsoft.com/office/powerpoint/2010/main" presetID="10" presetClass="entr" presetSubtype="0" fill="hold" nodeType="withEffect">
                      <p:stCondLst>
                        <p:cond delay="18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xmlns:p14="http://schemas.microsoft.com/office/powerpoint/2010/main" presetID="10" presetClass="entr" presetSubtype="0" fill="hold" nodeType="withEffect">
                      <p:stCondLst>
                        <p:cond delay="19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xmlns:p14="http://schemas.microsoft.com/office/powerpoint/2010/main" presetID="10" presetClass="entr" presetSubtype="0"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tatic Title and Content">
    <p:spTree>
      <p:nvGrpSpPr>
        <p:cNvPr id="1" name=""/>
        <p:cNvGrpSpPr/>
        <p:nvPr/>
      </p:nvGrpSpPr>
      <p:grpSpPr>
        <a:xfrm>
          <a:off x="0" y="0"/>
          <a:ext cx="0" cy="0"/>
          <a:chOff x="0" y="0"/>
          <a:chExt cx="0" cy="0"/>
        </a:xfrm>
      </p:grpSpPr>
      <p:pic>
        <p:nvPicPr>
          <p:cNvPr id="10" name="Picture 9"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normAutofit/>
          </a:bodyPr>
          <a:lstStyle>
            <a:lvl1pPr algn="l">
              <a:defRPr sz="27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01682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1314451"/>
            <a:ext cx="77724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838200" y="189311"/>
            <a:ext cx="7772400" cy="1125140"/>
          </a:xfrm>
        </p:spPr>
        <p:txBody>
          <a:bodyPr anchor="b"/>
          <a:lstStyle>
            <a:lvl1pPr marL="0" indent="0">
              <a:buNone/>
              <a:defRPr sz="1500">
                <a:solidFill>
                  <a:schemeClr val="accent1">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763205797"/>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234679"/>
            <a:ext cx="3581400" cy="3737372"/>
          </a:xfrm>
        </p:spPr>
        <p:txBody>
          <a:bodyPr>
            <a:normAutofit/>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857251"/>
            <a:ext cx="3581400" cy="3737372"/>
          </a:xfrm>
        </p:spPr>
        <p:txBody>
          <a:bodyPr>
            <a:normAutofit/>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74C7A0-225D-4B52-8519-F3F58656B6FA}" type="datetimeFigureOut">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718308726"/>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7150"/>
            <a:ext cx="7620000" cy="536972"/>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176" y="742950"/>
            <a:ext cx="3654425" cy="479822"/>
          </a:xfrm>
        </p:spPr>
        <p:txBody>
          <a:bodyPr anchor="b">
            <a:normAutofit/>
          </a:bodyPr>
          <a:lstStyle>
            <a:lvl1pPr marL="0" indent="0">
              <a:buNone/>
              <a:defRPr sz="15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762001" y="1463279"/>
            <a:ext cx="3654425" cy="3394472"/>
          </a:xfrm>
        </p:spPr>
        <p:txBody>
          <a:bodyPr>
            <a:normAutofit/>
          </a:bodyPr>
          <a:lstStyle>
            <a:lvl1pPr>
              <a:defRPr sz="1350">
                <a:solidFill>
                  <a:schemeClr val="tx2">
                    <a:lumMod val="50000"/>
                  </a:schemeClr>
                </a:solidFill>
              </a:defRPr>
            </a:lvl1pPr>
            <a:lvl2pPr>
              <a:defRPr sz="1350">
                <a:solidFill>
                  <a:schemeClr val="tx2">
                    <a:lumMod val="50000"/>
                  </a:schemeClr>
                </a:solidFill>
              </a:defRPr>
            </a:lvl2pPr>
            <a:lvl3pPr>
              <a:defRPr sz="1350">
                <a:solidFill>
                  <a:schemeClr val="tx2">
                    <a:lumMod val="50000"/>
                  </a:schemeClr>
                </a:solidFill>
              </a:defRPr>
            </a:lvl3pPr>
            <a:lvl4pPr>
              <a:defRPr sz="1350">
                <a:solidFill>
                  <a:schemeClr val="tx2">
                    <a:lumMod val="50000"/>
                  </a:schemeClr>
                </a:solidFill>
              </a:defRPr>
            </a:lvl4pPr>
            <a:lvl5pPr>
              <a:defRPr sz="1350">
                <a:solidFill>
                  <a:schemeClr val="tx2">
                    <a:lumMod val="50000"/>
                  </a:schemeClr>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7575" y="742950"/>
            <a:ext cx="3654426" cy="479822"/>
          </a:xfrm>
        </p:spPr>
        <p:txBody>
          <a:bodyPr anchor="b">
            <a:noAutofit/>
          </a:bodyPr>
          <a:lstStyle>
            <a:lvl1pPr marL="0" indent="0">
              <a:buNone/>
              <a:defRPr sz="15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24400" y="1463279"/>
            <a:ext cx="3654426" cy="3394472"/>
          </a:xfrm>
        </p:spPr>
        <p:txBody>
          <a:bodyPr>
            <a:normAutofit/>
          </a:bodyPr>
          <a:lstStyle>
            <a:lvl1pPr>
              <a:defRPr sz="1350">
                <a:solidFill>
                  <a:schemeClr val="tx2">
                    <a:lumMod val="50000"/>
                  </a:schemeClr>
                </a:solidFill>
              </a:defRPr>
            </a:lvl1pPr>
            <a:lvl2pPr>
              <a:defRPr sz="1350">
                <a:solidFill>
                  <a:schemeClr val="tx2">
                    <a:lumMod val="50000"/>
                  </a:schemeClr>
                </a:solidFill>
              </a:defRPr>
            </a:lvl2pPr>
            <a:lvl3pPr>
              <a:defRPr sz="1350">
                <a:solidFill>
                  <a:schemeClr val="tx2">
                    <a:lumMod val="50000"/>
                  </a:schemeClr>
                </a:solidFill>
              </a:defRPr>
            </a:lvl3pPr>
            <a:lvl4pPr>
              <a:defRPr sz="1350">
                <a:solidFill>
                  <a:schemeClr val="tx2">
                    <a:lumMod val="50000"/>
                  </a:schemeClr>
                </a:solidFill>
              </a:defRPr>
            </a:lvl4pPr>
            <a:lvl5pPr>
              <a:defRPr sz="1350">
                <a:solidFill>
                  <a:schemeClr val="tx2">
                    <a:lumMod val="50000"/>
                  </a:schemeClr>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74C7A0-225D-4B52-8519-F3F58656B6FA}" type="datetimeFigureOut">
              <a:rPr lang="en-US" smtClean="0"/>
              <a:t>2/15/2015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530700651"/>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74C7A0-225D-4B52-8519-F3F58656B6FA}" type="datetimeFigureOut">
              <a:rPr lang="en-US" smtClean="0"/>
              <a:t>2/15/2015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698946-5958-4BA3-B11B-20294F8C1FFA}" type="slidenum">
              <a:rPr lang="en-US" smtClean="0"/>
              <a:t>‹#›</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885950"/>
            <a:ext cx="5486400" cy="3086100"/>
          </a:xfrm>
          <a:prstGeom prst="rect">
            <a:avLst/>
          </a:prstGeom>
        </p:spPr>
      </p:pic>
    </p:spTree>
    <p:extLst>
      <p:ext uri="{BB962C8B-B14F-4D97-AF65-F5344CB8AC3E}">
        <p14:creationId xmlns:p14="http://schemas.microsoft.com/office/powerpoint/2010/main" val="142644063"/>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74C7A0-225D-4B52-8519-F3F58656B6FA}" type="datetimeFigureOut">
              <a:rPr lang="en-US" smtClean="0"/>
              <a:t>2/15/2015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882769983"/>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77888" y="204787"/>
            <a:ext cx="3008313"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835"/>
          </a:xfrm>
        </p:spPr>
        <p:txBody>
          <a:bodyPr>
            <a:normAutofit/>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7888"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508772487"/>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85750"/>
            <a:ext cx="2286000" cy="857250"/>
          </a:xfrm>
        </p:spPr>
        <p:txBody>
          <a:bodyPr anchor="b"/>
          <a:lstStyle>
            <a:lvl1pPr algn="r">
              <a:defRPr sz="1500" b="1"/>
            </a:lvl1pPr>
          </a:lstStyle>
          <a:p>
            <a:r>
              <a:rPr lang="en-US" smtClean="0"/>
              <a:t>Click to edit Master title style</a:t>
            </a:r>
            <a:endParaRPr lang="en-US" dirty="0"/>
          </a:p>
        </p:txBody>
      </p:sp>
      <p:sp>
        <p:nvSpPr>
          <p:cNvPr id="3" name="Picture Placeholder 2"/>
          <p:cNvSpPr>
            <a:spLocks noGrp="1"/>
          </p:cNvSpPr>
          <p:nvPr>
            <p:ph type="pic" idx="1"/>
          </p:nvPr>
        </p:nvSpPr>
        <p:spPr>
          <a:xfrm>
            <a:off x="2962871" y="228601"/>
            <a:ext cx="5892815" cy="32575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685800" y="1143000"/>
            <a:ext cx="2286000" cy="1200150"/>
          </a:xfrm>
        </p:spPr>
        <p:txBody>
          <a:bodyPr/>
          <a:lstStyle>
            <a:lvl1pPr marL="0" indent="0" algn="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526697915"/>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098830803"/>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000142960"/>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028701"/>
            <a:ext cx="3505200" cy="2857500"/>
          </a:xfrm>
        </p:spPr>
        <p:txBody>
          <a:bodyPr>
            <a:normAutofit/>
          </a:bodyPr>
          <a:lstStyle>
            <a:lvl1pPr marL="0" indent="0">
              <a:buFontTx/>
              <a:buNone/>
              <a:defRPr sz="900" b="0">
                <a:solidFill>
                  <a:schemeClr val="bg1"/>
                </a:solidFill>
              </a:defRPr>
            </a:lvl1pPr>
            <a:lvl2pPr marL="1371600" indent="-1371600">
              <a:buFontTx/>
              <a:buNone/>
              <a:defRPr sz="900">
                <a:solidFill>
                  <a:schemeClr val="bg1"/>
                </a:solidFill>
              </a:defRPr>
            </a:lvl2pPr>
            <a:lvl3pPr marL="1371600" indent="-1371600">
              <a:buFontTx/>
              <a:buNone/>
              <a:defRPr sz="900">
                <a:solidFill>
                  <a:schemeClr val="bg1"/>
                </a:solidFill>
              </a:defRPr>
            </a:lvl3pPr>
            <a:lvl4pPr marL="1371600" indent="-1371600">
              <a:buFontTx/>
              <a:buNone/>
              <a:defRPr sz="900">
                <a:solidFill>
                  <a:schemeClr val="bg1"/>
                </a:solidFill>
              </a:defRPr>
            </a:lvl4pPr>
            <a:lvl5pPr marL="1371600" indent="-137160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29200" y="1028701"/>
            <a:ext cx="3429000" cy="2857500"/>
          </a:xfrm>
        </p:spPr>
        <p:txBody>
          <a:bodyPr>
            <a:normAutofit/>
          </a:bodyPr>
          <a:lstStyle>
            <a:lvl1pPr marL="0" indent="0">
              <a:buFontTx/>
              <a:buNone/>
              <a:defRPr sz="900" b="0">
                <a:solidFill>
                  <a:schemeClr val="bg1"/>
                </a:solidFill>
              </a:defRPr>
            </a:lvl1pPr>
            <a:lvl2pPr marL="0" indent="0">
              <a:buFontTx/>
              <a:buNone/>
              <a:defRPr sz="900">
                <a:solidFill>
                  <a:schemeClr val="bg1"/>
                </a:solidFill>
              </a:defRPr>
            </a:lvl2pPr>
            <a:lvl3pPr marL="0" indent="0">
              <a:buFontTx/>
              <a:buNone/>
              <a:defRPr sz="900">
                <a:solidFill>
                  <a:schemeClr val="bg1"/>
                </a:solidFill>
              </a:defRPr>
            </a:lvl3pPr>
            <a:lvl4pPr marL="0" indent="0">
              <a:buFontTx/>
              <a:buNone/>
              <a:defRPr sz="900">
                <a:solidFill>
                  <a:schemeClr val="bg1"/>
                </a:solidFill>
              </a:defRPr>
            </a:lvl4pPr>
            <a:lvl5pPr marL="0" indent="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p:txBody>
          <a:bodyPr/>
          <a:lstStyle/>
          <a:p>
            <a:fld id="{96698946-5958-4BA3-B11B-20294F8C1FFA}" type="slidenum">
              <a:rPr lang="en-US" smtClean="0"/>
              <a:t>‹#›</a:t>
            </a:fld>
            <a:endParaRPr lang="en-US"/>
          </a:p>
        </p:txBody>
      </p:sp>
      <p:sp>
        <p:nvSpPr>
          <p:cNvPr id="10" name="Footer Placeholder 9"/>
          <p:cNvSpPr>
            <a:spLocks noGrp="1"/>
          </p:cNvSpPr>
          <p:nvPr>
            <p:ph type="ftr" sz="quarter" idx="15"/>
          </p:nvPr>
        </p:nvSpPr>
        <p:spPr/>
        <p:txBody>
          <a:bodyPr/>
          <a:lstStyle/>
          <a:p>
            <a:endParaRPr lang="en-US"/>
          </a:p>
        </p:txBody>
      </p:sp>
      <p:sp>
        <p:nvSpPr>
          <p:cNvPr id="12" name="Title 11"/>
          <p:cNvSpPr>
            <a:spLocks noGrp="1"/>
          </p:cNvSpPr>
          <p:nvPr>
            <p:ph type="title"/>
          </p:nvPr>
        </p:nvSpPr>
        <p:spPr>
          <a:xfrm>
            <a:off x="990600" y="114300"/>
            <a:ext cx="7620000" cy="53697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82961840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96698946-5958-4BA3-B11B-20294F8C1FFA}" type="slidenum">
              <a:rPr lang="en-US" smtClean="0"/>
              <a:t>‹#›</a:t>
            </a:fld>
            <a:endParaRPr lang="en-US"/>
          </a:p>
        </p:txBody>
      </p:sp>
      <p:sp>
        <p:nvSpPr>
          <p:cNvPr id="9" name="Content Placeholder 2"/>
          <p:cNvSpPr>
            <a:spLocks noGrp="1"/>
          </p:cNvSpPr>
          <p:nvPr>
            <p:ph sz="half" idx="1"/>
          </p:nvPr>
        </p:nvSpPr>
        <p:spPr>
          <a:xfrm>
            <a:off x="4572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0" name="Content Placeholder 3"/>
          <p:cNvSpPr>
            <a:spLocks noGrp="1"/>
          </p:cNvSpPr>
          <p:nvPr>
            <p:ph sz="half" idx="2"/>
          </p:nvPr>
        </p:nvSpPr>
        <p:spPr>
          <a:xfrm>
            <a:off x="32385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1" name="Content Placeholder 3"/>
          <p:cNvSpPr>
            <a:spLocks noGrp="1"/>
          </p:cNvSpPr>
          <p:nvPr>
            <p:ph sz="half" idx="14"/>
          </p:nvPr>
        </p:nvSpPr>
        <p:spPr>
          <a:xfrm>
            <a:off x="60198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5" name="Content Placeholder 2"/>
          <p:cNvSpPr>
            <a:spLocks noGrp="1"/>
          </p:cNvSpPr>
          <p:nvPr>
            <p:ph sz="half" idx="15"/>
          </p:nvPr>
        </p:nvSpPr>
        <p:spPr>
          <a:xfrm>
            <a:off x="457200" y="800101"/>
            <a:ext cx="2743200" cy="1428750"/>
          </a:xfrm>
        </p:spPr>
        <p:txBody>
          <a:bodyPr>
            <a:no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6" name="Content Placeholder 3"/>
          <p:cNvSpPr>
            <a:spLocks noGrp="1"/>
          </p:cNvSpPr>
          <p:nvPr>
            <p:ph sz="half" idx="16"/>
          </p:nvPr>
        </p:nvSpPr>
        <p:spPr>
          <a:xfrm>
            <a:off x="3276600" y="800101"/>
            <a:ext cx="2667000" cy="1428750"/>
          </a:xfrm>
        </p:spPr>
        <p:txBody>
          <a:bodyPr>
            <a:norm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7" name="Content Placeholder 3"/>
          <p:cNvSpPr>
            <a:spLocks noGrp="1"/>
          </p:cNvSpPr>
          <p:nvPr>
            <p:ph sz="half" idx="17"/>
          </p:nvPr>
        </p:nvSpPr>
        <p:spPr>
          <a:xfrm>
            <a:off x="6019800" y="800101"/>
            <a:ext cx="2743200" cy="1428750"/>
          </a:xfrm>
        </p:spPr>
        <p:txBody>
          <a:bodyPr>
            <a:norm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9" name="Title 1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3090190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96698946-5958-4BA3-B11B-20294F8C1FFA}" type="slidenum">
              <a:rPr lang="en-US" smtClean="0"/>
              <a:t>‹#›</a:t>
            </a:fld>
            <a:endParaRPr lang="en-US"/>
          </a:p>
        </p:txBody>
      </p:sp>
      <p:sp>
        <p:nvSpPr>
          <p:cNvPr id="5" name="Content Placeholder 2"/>
          <p:cNvSpPr>
            <a:spLocks noGrp="1"/>
          </p:cNvSpPr>
          <p:nvPr>
            <p:ph sz="half" idx="1"/>
          </p:nvPr>
        </p:nvSpPr>
        <p:spPr>
          <a:xfrm>
            <a:off x="1017638" y="857250"/>
            <a:ext cx="3429000" cy="1371600"/>
          </a:xfrm>
        </p:spPr>
        <p:txBody>
          <a:bodyP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6" name="Content Placeholder 3"/>
          <p:cNvSpPr>
            <a:spLocks noGrp="1"/>
          </p:cNvSpPr>
          <p:nvPr>
            <p:ph sz="half" idx="2"/>
          </p:nvPr>
        </p:nvSpPr>
        <p:spPr>
          <a:xfrm>
            <a:off x="4572000" y="914401"/>
            <a:ext cx="3810000" cy="1543049"/>
          </a:xfrm>
        </p:spPr>
        <p:txBody>
          <a:bodyPr>
            <a:normAutofit/>
          </a:bodyPr>
          <a:lstStyle>
            <a:lvl1pPr marL="0" indent="0" algn="l">
              <a:buFontTx/>
              <a:buNone/>
              <a:defRPr sz="1050" b="1">
                <a:solidFill>
                  <a:schemeClr val="bg1"/>
                </a:solidFill>
              </a:defRPr>
            </a:lvl1pPr>
            <a:lvl2pPr marL="0" indent="0" algn="l">
              <a:buFontTx/>
              <a:buNone/>
              <a:defRPr sz="900">
                <a:solidFill>
                  <a:schemeClr val="bg1"/>
                </a:solidFill>
              </a:defRPr>
            </a:lvl2pPr>
            <a:lvl3pPr marL="0" indent="0" algn="l">
              <a:buFontTx/>
              <a:buNone/>
              <a:defRPr sz="900">
                <a:solidFill>
                  <a:schemeClr val="bg1"/>
                </a:solidFill>
              </a:defRPr>
            </a:lvl3pPr>
            <a:lvl4pPr marL="0" indent="0" algn="l">
              <a:buFontTx/>
              <a:buNone/>
              <a:defRPr sz="900">
                <a:solidFill>
                  <a:schemeClr val="bg1"/>
                </a:solidFill>
              </a:defRPr>
            </a:lvl4pPr>
            <a:lvl5pPr marL="0" indent="0" algn="l">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4"/>
          </p:nvPr>
        </p:nvSpPr>
        <p:spPr>
          <a:xfrm>
            <a:off x="4778477" y="2628900"/>
            <a:ext cx="3429000" cy="1485900"/>
          </a:xfrm>
        </p:spPr>
        <p:txBody>
          <a:bodyP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0" name="Content Placeholder 3"/>
          <p:cNvSpPr>
            <a:spLocks noGrp="1"/>
          </p:cNvSpPr>
          <p:nvPr>
            <p:ph sz="half" idx="15"/>
          </p:nvPr>
        </p:nvSpPr>
        <p:spPr>
          <a:xfrm>
            <a:off x="990600" y="2171700"/>
            <a:ext cx="3429000" cy="2286000"/>
          </a:xfrm>
        </p:spPr>
        <p:txBody>
          <a:bodyPr>
            <a:normAutofit/>
          </a:bodyPr>
          <a:lstStyle>
            <a:lvl1pPr marL="0" indent="0">
              <a:buFontTx/>
              <a:buNone/>
              <a:defRPr sz="1050" b="1">
                <a:solidFill>
                  <a:schemeClr val="bg1"/>
                </a:solidFill>
              </a:defRPr>
            </a:lvl1pPr>
            <a:lvl2pPr marL="0" indent="0">
              <a:buFontTx/>
              <a:buNone/>
              <a:defRPr sz="900">
                <a:solidFill>
                  <a:schemeClr val="bg1"/>
                </a:solidFill>
              </a:defRPr>
            </a:lvl2pPr>
            <a:lvl3pPr marL="0" indent="0">
              <a:buFontTx/>
              <a:buNone/>
              <a:defRPr sz="900">
                <a:solidFill>
                  <a:schemeClr val="bg1"/>
                </a:solidFill>
              </a:defRPr>
            </a:lvl3pPr>
            <a:lvl4pPr marL="0" indent="0">
              <a:buFontTx/>
              <a:buNone/>
              <a:defRPr sz="900">
                <a:solidFill>
                  <a:schemeClr val="bg1"/>
                </a:solidFill>
              </a:defRPr>
            </a:lvl4pPr>
            <a:lvl5pPr marL="0" indent="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28079669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96698946-5958-4BA3-B11B-20294F8C1FFA}" type="slidenum">
              <a:rPr lang="en-US" smtClean="0"/>
              <a:t>‹#›</a:t>
            </a:fld>
            <a:endParaRPr lang="en-US"/>
          </a:p>
        </p:txBody>
      </p:sp>
      <p:sp>
        <p:nvSpPr>
          <p:cNvPr id="9" name="Text Placeholder 8"/>
          <p:cNvSpPr>
            <a:spLocks noGrp="1"/>
          </p:cNvSpPr>
          <p:nvPr>
            <p:ph type="body" sz="quarter" idx="15"/>
          </p:nvPr>
        </p:nvSpPr>
        <p:spPr>
          <a:xfrm>
            <a:off x="2667000" y="25146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
        <p:nvSpPr>
          <p:cNvPr id="12" name="Text Placeholder 8"/>
          <p:cNvSpPr>
            <a:spLocks noGrp="1"/>
          </p:cNvSpPr>
          <p:nvPr>
            <p:ph type="body" sz="quarter" idx="16"/>
          </p:nvPr>
        </p:nvSpPr>
        <p:spPr>
          <a:xfrm>
            <a:off x="2667000" y="12573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4" name="Text Placeholder 8"/>
          <p:cNvSpPr>
            <a:spLocks noGrp="1"/>
          </p:cNvSpPr>
          <p:nvPr>
            <p:ph type="body" sz="quarter" idx="17"/>
          </p:nvPr>
        </p:nvSpPr>
        <p:spPr>
          <a:xfrm>
            <a:off x="2667000" y="188595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5" name="Text Placeholder 8"/>
          <p:cNvSpPr>
            <a:spLocks noGrp="1"/>
          </p:cNvSpPr>
          <p:nvPr>
            <p:ph type="body" sz="quarter" idx="18"/>
          </p:nvPr>
        </p:nvSpPr>
        <p:spPr>
          <a:xfrm>
            <a:off x="2667000" y="314325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6" name="Text Placeholder 8"/>
          <p:cNvSpPr>
            <a:spLocks noGrp="1"/>
          </p:cNvSpPr>
          <p:nvPr>
            <p:ph type="body" sz="quarter" idx="19"/>
          </p:nvPr>
        </p:nvSpPr>
        <p:spPr>
          <a:xfrm>
            <a:off x="2667000" y="37719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3" name="Text Placeholder 10"/>
          <p:cNvSpPr>
            <a:spLocks noGrp="1"/>
          </p:cNvSpPr>
          <p:nvPr>
            <p:ph type="body" sz="quarter" idx="13"/>
          </p:nvPr>
        </p:nvSpPr>
        <p:spPr>
          <a:xfrm>
            <a:off x="762000" y="800100"/>
            <a:ext cx="7620000" cy="342900"/>
          </a:xfrm>
        </p:spPr>
        <p:txBody>
          <a:bodyPr>
            <a:normAutofit/>
          </a:bodyPr>
          <a:lstStyle>
            <a:lvl1pPr algn="ctr">
              <a:buFontTx/>
              <a:buNone/>
              <a:defRPr sz="1800"/>
            </a:lvl1pPr>
          </a:lstStyle>
          <a:p>
            <a:pPr lvl="0"/>
            <a:r>
              <a:rPr lang="en-US" smtClean="0"/>
              <a:t>Click to edit Master text styles</a:t>
            </a:r>
          </a:p>
        </p:txBody>
      </p:sp>
    </p:spTree>
    <p:extLst>
      <p:ext uri="{BB962C8B-B14F-4D97-AF65-F5344CB8AC3E}">
        <p14:creationId xmlns:p14="http://schemas.microsoft.com/office/powerpoint/2010/main" val="231405408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Animated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lick_Box"/>
          <p:cNvSpPr/>
          <p:nvPr/>
        </p:nvSpPr>
        <p:spPr>
          <a:xfrm>
            <a:off x="-381000" y="-228600"/>
            <a:ext cx="10439400" cy="588645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1229" y="557893"/>
            <a:ext cx="8957437" cy="535305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555909"/>
          </a:xfrm>
          <a:prstGeom prst="rect">
            <a:avLst/>
          </a:prstGeom>
        </p:spPr>
      </p:pic>
      <p:sp>
        <p:nvSpPr>
          <p:cNvPr id="4" name="Date Placeholder 3"/>
          <p:cNvSpPr>
            <a:spLocks noGrp="1"/>
          </p:cNvSpPr>
          <p:nvPr>
            <p:ph type="dt" sz="half" idx="10"/>
          </p:nvPr>
        </p:nvSpPr>
        <p:spPr/>
        <p:txBody>
          <a:bodyPr/>
          <a:lstStyle/>
          <a:p>
            <a:fld id="{C61259C5-F156-4DB6-8315-1D076089775B}" type="datetime1">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2971" y="-1118507"/>
            <a:ext cx="9144000" cy="51435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6542" y="-1102178"/>
            <a:ext cx="9144000" cy="514350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5601" y="228600"/>
            <a:ext cx="1942293" cy="538353"/>
          </a:xfrm>
          <a:prstGeom prst="rect">
            <a:avLst/>
          </a:prstGeom>
        </p:spPr>
      </p:pic>
      <p:sp>
        <p:nvSpPr>
          <p:cNvPr id="3" name="Subtitle 2"/>
          <p:cNvSpPr>
            <a:spLocks noGrp="1"/>
          </p:cNvSpPr>
          <p:nvPr>
            <p:ph type="subTitle" idx="1"/>
          </p:nvPr>
        </p:nvSpPr>
        <p:spPr>
          <a:xfrm>
            <a:off x="4800600" y="4514850"/>
            <a:ext cx="3581400" cy="1314450"/>
          </a:xfrm>
        </p:spPr>
        <p:txBody>
          <a:bodyPr>
            <a:normAutofit/>
          </a:bodyPr>
          <a:lstStyle>
            <a:lvl1pPr marL="0" indent="0" algn="l">
              <a:buNone/>
              <a:defRPr sz="1350">
                <a:solidFill>
                  <a:schemeClr val="tx1">
                    <a:lumMod val="95000"/>
                    <a:lumOff val="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hasCustomPrompt="1"/>
          </p:nvPr>
        </p:nvSpPr>
        <p:spPr>
          <a:xfrm>
            <a:off x="4800600" y="3486151"/>
            <a:ext cx="3581400" cy="1102519"/>
          </a:xfrm>
          <a:ln>
            <a:noFill/>
          </a:ln>
        </p:spPr>
        <p:txBody>
          <a:bodyPr anchor="b">
            <a:normAutofit/>
          </a:bodyPr>
          <a:lstStyle>
            <a:lvl1pPr algn="l">
              <a:defRPr sz="2400">
                <a:solidFill>
                  <a:schemeClr val="accent1">
                    <a:lumMod val="75000"/>
                  </a:schemeClr>
                </a:solidFill>
              </a:defRPr>
            </a:lvl1pPr>
          </a:lstStyle>
          <a:p>
            <a:r>
              <a:rPr lang="en-US" dirty="0" smtClean="0"/>
              <a:t>Title</a:t>
            </a:r>
            <a:endParaRPr lang="en-US" dirty="0"/>
          </a:p>
        </p:txBody>
      </p:sp>
    </p:spTree>
    <p:extLst>
      <p:ext uri="{BB962C8B-B14F-4D97-AF65-F5344CB8AC3E}">
        <p14:creationId xmlns:p14="http://schemas.microsoft.com/office/powerpoint/2010/main" val="299700199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tatic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59D3974-108C-4FE0-9376-30030F5A869C}" type="datetime1">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
        <p:nvSpPr>
          <p:cNvPr id="2" name="Title 1"/>
          <p:cNvSpPr>
            <a:spLocks noGrp="1"/>
          </p:cNvSpPr>
          <p:nvPr>
            <p:ph type="ctrTitle"/>
          </p:nvPr>
        </p:nvSpPr>
        <p:spPr>
          <a:xfrm>
            <a:off x="5105400" y="1314451"/>
            <a:ext cx="3581400" cy="1102519"/>
          </a:xfrm>
        </p:spPr>
        <p:txBody>
          <a:bodyPr anchor="b">
            <a:normAutofit/>
          </a:bodyPr>
          <a:lstStyle>
            <a:lvl1pPr algn="r">
              <a:defRPr sz="2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105400" y="2343150"/>
            <a:ext cx="3581400" cy="1314450"/>
          </a:xfrm>
        </p:spPr>
        <p:txBody>
          <a:bodyPr>
            <a:normAutofit/>
          </a:bodyPr>
          <a:lstStyle>
            <a:lvl1pPr marL="0" indent="0" algn="r">
              <a:buNone/>
              <a:defRPr sz="1350">
                <a:solidFill>
                  <a:schemeClr val="accent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49186080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Animated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1229" y="557893"/>
            <a:ext cx="8957437" cy="5353050"/>
          </a:xfrm>
          <a:prstGeom prst="rect">
            <a:avLst/>
          </a:prstGeom>
        </p:spPr>
      </p:pic>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555909"/>
          </a:xfrm>
          <a:prstGeom prst="rect">
            <a:avLst/>
          </a:prstGeom>
        </p:spPr>
      </p:pic>
      <p:pic>
        <p:nvPicPr>
          <p:cNvPr id="10" name="Picture 9" hidden="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0314" y="-1126671"/>
            <a:ext cx="9144000" cy="514350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800" y="-228600"/>
            <a:ext cx="9144000" cy="5143500"/>
          </a:xfrm>
          <a:prstGeom prst="rect">
            <a:avLst/>
          </a:prstGeom>
        </p:spPr>
      </p:pic>
      <p:sp>
        <p:nvSpPr>
          <p:cNvPr id="4" name="Date Placeholder 3"/>
          <p:cNvSpPr>
            <a:spLocks noGrp="1"/>
          </p:cNvSpPr>
          <p:nvPr>
            <p:ph type="dt" sz="half" idx="10"/>
          </p:nvPr>
        </p:nvSpPr>
        <p:spPr/>
        <p:txBody>
          <a:bodyPr/>
          <a:lstStyle/>
          <a:p>
            <a:fld id="{2C2D8846-9F27-4843-9B79-F7F01493375B}" type="datetime1">
              <a:rPr lang="en-US" smtClean="0"/>
              <a:t>2/15/2015</a:t>
            </a:fld>
            <a:endParaRPr lang="en-US"/>
          </a:p>
        </p:txBody>
      </p:sp>
      <p:sp>
        <p:nvSpPr>
          <p:cNvPr id="3" name="Content Placeholder 2"/>
          <p:cNvSpPr>
            <a:spLocks noGrp="1"/>
          </p:cNvSpPr>
          <p:nvPr>
            <p:ph idx="1"/>
          </p:nvPr>
        </p:nvSpPr>
        <p:spPr>
          <a:xfrm>
            <a:off x="1143000" y="891779"/>
            <a:ext cx="7620000" cy="3851672"/>
          </a:xfrm>
        </p:spPr>
        <p:txBody>
          <a:bodyPr/>
          <a:lstStyle>
            <a:lvl1pPr>
              <a:defRPr>
                <a:solidFill>
                  <a:schemeClr val="accent2">
                    <a:lumMod val="75000"/>
                  </a:schemeClr>
                </a:solidFill>
              </a:defRPr>
            </a:lvl1pPr>
            <a:lvl2pPr>
              <a:defRPr>
                <a:solidFill>
                  <a:schemeClr val="accent2">
                    <a:lumMod val="75000"/>
                  </a:schemeClr>
                </a:solidFill>
              </a:defRPr>
            </a:lvl2pPr>
            <a:lvl3pPr>
              <a:defRPr>
                <a:solidFill>
                  <a:schemeClr val="accent2">
                    <a:lumMod val="75000"/>
                  </a:schemeClr>
                </a:solidFill>
              </a:defRPr>
            </a:lvl3pPr>
            <a:lvl4pPr>
              <a:defRPr>
                <a:solidFill>
                  <a:schemeClr val="accent2">
                    <a:lumMod val="75000"/>
                  </a:schemeClr>
                </a:solidFill>
              </a:defRPr>
            </a:lvl4pPr>
            <a:lvl5pPr>
              <a:defRPr>
                <a:solidFill>
                  <a:schemeClr val="accent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2801" y="4057651"/>
            <a:ext cx="1633993" cy="452900"/>
          </a:xfrm>
          <a:prstGeom prst="rect">
            <a:avLst/>
          </a:prstGeom>
        </p:spPr>
      </p:pic>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
        <p:nvSpPr>
          <p:cNvPr id="2" name="Title 1"/>
          <p:cNvSpPr>
            <a:spLocks noGrp="1"/>
          </p:cNvSpPr>
          <p:nvPr>
            <p:ph type="title"/>
          </p:nvPr>
        </p:nvSpPr>
        <p:spPr>
          <a:xfrm>
            <a:off x="1143000" y="354806"/>
            <a:ext cx="7620000" cy="536972"/>
          </a:xfrm>
        </p:spPr>
        <p:txBody>
          <a:bodyPr>
            <a:normAutofit/>
          </a:bodyPr>
          <a:lstStyle>
            <a:lvl1pPr algn="l">
              <a:defRPr sz="2700">
                <a:solidFill>
                  <a:schemeClr val="accent1">
                    <a:lumMod val="75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18533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Static Title and Content">
    <p:spTree>
      <p:nvGrpSpPr>
        <p:cNvPr id="1" name=""/>
        <p:cNvGrpSpPr/>
        <p:nvPr/>
      </p:nvGrpSpPr>
      <p:grpSpPr>
        <a:xfrm>
          <a:off x="0" y="0"/>
          <a:ext cx="0" cy="0"/>
          <a:chOff x="0" y="0"/>
          <a:chExt cx="0" cy="0"/>
        </a:xfrm>
      </p:grpSpPr>
      <p:pic>
        <p:nvPicPr>
          <p:cNvPr id="10" name="Picture 9"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normAutofit/>
          </a:bodyPr>
          <a:lstStyle>
            <a:lvl1pPr algn="l">
              <a:defRPr sz="27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AF4A87-5168-464A-B3B6-FE0BFA75A17A}" type="datetime1">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126859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1314451"/>
            <a:ext cx="77724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838200" y="189311"/>
            <a:ext cx="7772400" cy="1125140"/>
          </a:xfrm>
        </p:spPr>
        <p:txBody>
          <a:bodyPr anchor="b"/>
          <a:lstStyle>
            <a:lvl1pPr marL="0" indent="0">
              <a:buNone/>
              <a:defRPr sz="1500">
                <a:solidFill>
                  <a:schemeClr val="accent1">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54504D-E393-41EA-AB81-EA69277B09A0}" type="datetime1">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84869851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234679"/>
            <a:ext cx="3581400" cy="3737372"/>
          </a:xfrm>
        </p:spPr>
        <p:txBody>
          <a:bodyPr>
            <a:normAutofit/>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857251"/>
            <a:ext cx="3581400" cy="3737372"/>
          </a:xfrm>
        </p:spPr>
        <p:txBody>
          <a:bodyPr>
            <a:normAutofit/>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419AF23-4179-4DAE-AF2D-2CE9D6E5A0F1}" type="datetime1">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153230956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7150"/>
            <a:ext cx="7620000" cy="536972"/>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176" y="742950"/>
            <a:ext cx="3654425" cy="479822"/>
          </a:xfrm>
        </p:spPr>
        <p:txBody>
          <a:bodyPr anchor="b">
            <a:normAutofit/>
          </a:bodyPr>
          <a:lstStyle>
            <a:lvl1pPr marL="0" indent="0">
              <a:buNone/>
              <a:defRPr sz="15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762001" y="1463279"/>
            <a:ext cx="3654425" cy="3394472"/>
          </a:xfrm>
        </p:spPr>
        <p:txBody>
          <a:bodyPr>
            <a:normAutofit/>
          </a:bodyPr>
          <a:lstStyle>
            <a:lvl1pPr>
              <a:defRPr sz="1350">
                <a:solidFill>
                  <a:schemeClr val="tx2">
                    <a:lumMod val="50000"/>
                  </a:schemeClr>
                </a:solidFill>
              </a:defRPr>
            </a:lvl1pPr>
            <a:lvl2pPr>
              <a:defRPr sz="1350">
                <a:solidFill>
                  <a:schemeClr val="tx2">
                    <a:lumMod val="50000"/>
                  </a:schemeClr>
                </a:solidFill>
              </a:defRPr>
            </a:lvl2pPr>
            <a:lvl3pPr>
              <a:defRPr sz="1350">
                <a:solidFill>
                  <a:schemeClr val="tx2">
                    <a:lumMod val="50000"/>
                  </a:schemeClr>
                </a:solidFill>
              </a:defRPr>
            </a:lvl3pPr>
            <a:lvl4pPr>
              <a:defRPr sz="1350">
                <a:solidFill>
                  <a:schemeClr val="tx2">
                    <a:lumMod val="50000"/>
                  </a:schemeClr>
                </a:solidFill>
              </a:defRPr>
            </a:lvl4pPr>
            <a:lvl5pPr>
              <a:defRPr sz="1350">
                <a:solidFill>
                  <a:schemeClr val="tx2">
                    <a:lumMod val="50000"/>
                  </a:schemeClr>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7575" y="742950"/>
            <a:ext cx="3654426" cy="479822"/>
          </a:xfrm>
        </p:spPr>
        <p:txBody>
          <a:bodyPr anchor="b">
            <a:noAutofit/>
          </a:bodyPr>
          <a:lstStyle>
            <a:lvl1pPr marL="0" indent="0">
              <a:buNone/>
              <a:defRPr sz="15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24400" y="1463279"/>
            <a:ext cx="3654426" cy="3394472"/>
          </a:xfrm>
        </p:spPr>
        <p:txBody>
          <a:bodyPr>
            <a:normAutofit/>
          </a:bodyPr>
          <a:lstStyle>
            <a:lvl1pPr>
              <a:defRPr sz="1350">
                <a:solidFill>
                  <a:schemeClr val="tx2">
                    <a:lumMod val="50000"/>
                  </a:schemeClr>
                </a:solidFill>
              </a:defRPr>
            </a:lvl1pPr>
            <a:lvl2pPr>
              <a:defRPr sz="1350">
                <a:solidFill>
                  <a:schemeClr val="tx2">
                    <a:lumMod val="50000"/>
                  </a:schemeClr>
                </a:solidFill>
              </a:defRPr>
            </a:lvl2pPr>
            <a:lvl3pPr>
              <a:defRPr sz="1350">
                <a:solidFill>
                  <a:schemeClr val="tx2">
                    <a:lumMod val="50000"/>
                  </a:schemeClr>
                </a:solidFill>
              </a:defRPr>
            </a:lvl3pPr>
            <a:lvl4pPr>
              <a:defRPr sz="1350">
                <a:solidFill>
                  <a:schemeClr val="tx2">
                    <a:lumMod val="50000"/>
                  </a:schemeClr>
                </a:solidFill>
              </a:defRPr>
            </a:lvl4pPr>
            <a:lvl5pPr>
              <a:defRPr sz="1350">
                <a:solidFill>
                  <a:schemeClr val="tx2">
                    <a:lumMod val="50000"/>
                  </a:schemeClr>
                </a:solidFill>
              </a:defRPr>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B9E9AF-C19C-48FD-AFBC-018D3E5DB9C3}" type="datetime1">
              <a:rPr lang="en-US" smtClean="0"/>
              <a:t>2/15/2015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51387954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C83B6C-AB43-44D0-8DE2-08C30766203B}" type="datetime1">
              <a:rPr lang="en-US" smtClean="0"/>
              <a:t>2/15/2015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3D4356-750F-43A5-86F1-332F9B8C8A9C}" type="slidenum">
              <a:rPr lang="en-US" smtClean="0"/>
              <a:t>‹#›</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885950"/>
            <a:ext cx="5486400" cy="3086100"/>
          </a:xfrm>
          <a:prstGeom prst="rect">
            <a:avLst/>
          </a:prstGeom>
        </p:spPr>
      </p:pic>
    </p:spTree>
    <p:extLst>
      <p:ext uri="{BB962C8B-B14F-4D97-AF65-F5344CB8AC3E}">
        <p14:creationId xmlns:p14="http://schemas.microsoft.com/office/powerpoint/2010/main" val="427517411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A3F017-40AA-41DB-BFC6-E273E1142FA6}" type="datetime1">
              <a:rPr lang="en-US" smtClean="0"/>
              <a:t>2/15/2015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07250175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77888" y="204787"/>
            <a:ext cx="3008313"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835"/>
          </a:xfrm>
        </p:spPr>
        <p:txBody>
          <a:bodyPr>
            <a:normAutofit/>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7888"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B4C277-FB54-4B16-8D14-3AD2FF365878}" type="datetime1">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1619789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85750"/>
            <a:ext cx="2286000" cy="857250"/>
          </a:xfrm>
        </p:spPr>
        <p:txBody>
          <a:bodyPr anchor="b"/>
          <a:lstStyle>
            <a:lvl1pPr algn="r">
              <a:defRPr sz="1500" b="1"/>
            </a:lvl1pPr>
          </a:lstStyle>
          <a:p>
            <a:r>
              <a:rPr lang="en-US" smtClean="0"/>
              <a:t>Click to edit Master title style</a:t>
            </a:r>
            <a:endParaRPr lang="en-US" dirty="0"/>
          </a:p>
        </p:txBody>
      </p:sp>
      <p:sp>
        <p:nvSpPr>
          <p:cNvPr id="3" name="Picture Placeholder 2"/>
          <p:cNvSpPr>
            <a:spLocks noGrp="1"/>
          </p:cNvSpPr>
          <p:nvPr>
            <p:ph type="pic" idx="1"/>
          </p:nvPr>
        </p:nvSpPr>
        <p:spPr>
          <a:xfrm>
            <a:off x="2962871" y="228601"/>
            <a:ext cx="5892815" cy="32575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685800" y="1143000"/>
            <a:ext cx="2286000" cy="1200150"/>
          </a:xfrm>
        </p:spPr>
        <p:txBody>
          <a:bodyPr/>
          <a:lstStyle>
            <a:lvl1pPr marL="0" indent="0" algn="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0915CA-1770-430C-805E-D21D09707406}" type="datetime1">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57482950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6E282-BF5E-4B68-B580-A7BC191D1969}" type="datetime1">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301504265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4CBDFA-4E4D-4F5B-8167-48C3E7F3D5D4}" type="datetime1">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374028716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028701"/>
            <a:ext cx="3505200" cy="2857500"/>
          </a:xfrm>
        </p:spPr>
        <p:txBody>
          <a:bodyPr>
            <a:normAutofit/>
          </a:bodyPr>
          <a:lstStyle>
            <a:lvl1pPr marL="0" indent="0">
              <a:buFontTx/>
              <a:buNone/>
              <a:defRPr sz="900" b="0">
                <a:solidFill>
                  <a:schemeClr val="bg1"/>
                </a:solidFill>
              </a:defRPr>
            </a:lvl1pPr>
            <a:lvl2pPr marL="1371600" indent="-1371600">
              <a:buFontTx/>
              <a:buNone/>
              <a:defRPr sz="900">
                <a:solidFill>
                  <a:schemeClr val="bg1"/>
                </a:solidFill>
              </a:defRPr>
            </a:lvl2pPr>
            <a:lvl3pPr marL="1371600" indent="-1371600">
              <a:buFontTx/>
              <a:buNone/>
              <a:defRPr sz="900">
                <a:solidFill>
                  <a:schemeClr val="bg1"/>
                </a:solidFill>
              </a:defRPr>
            </a:lvl3pPr>
            <a:lvl4pPr marL="1371600" indent="-1371600">
              <a:buFontTx/>
              <a:buNone/>
              <a:defRPr sz="900">
                <a:solidFill>
                  <a:schemeClr val="bg1"/>
                </a:solidFill>
              </a:defRPr>
            </a:lvl4pPr>
            <a:lvl5pPr marL="1371600" indent="-137160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29200" y="1028701"/>
            <a:ext cx="3429000" cy="2857500"/>
          </a:xfrm>
        </p:spPr>
        <p:txBody>
          <a:bodyPr>
            <a:normAutofit/>
          </a:bodyPr>
          <a:lstStyle>
            <a:lvl1pPr marL="0" indent="0">
              <a:buFontTx/>
              <a:buNone/>
              <a:defRPr sz="900" b="0">
                <a:solidFill>
                  <a:schemeClr val="bg1"/>
                </a:solidFill>
              </a:defRPr>
            </a:lvl1pPr>
            <a:lvl2pPr marL="0" indent="0">
              <a:buFontTx/>
              <a:buNone/>
              <a:defRPr sz="900">
                <a:solidFill>
                  <a:schemeClr val="bg1"/>
                </a:solidFill>
              </a:defRPr>
            </a:lvl2pPr>
            <a:lvl3pPr marL="0" indent="0">
              <a:buFontTx/>
              <a:buNone/>
              <a:defRPr sz="900">
                <a:solidFill>
                  <a:schemeClr val="bg1"/>
                </a:solidFill>
              </a:defRPr>
            </a:lvl3pPr>
            <a:lvl4pPr marL="0" indent="0">
              <a:buFontTx/>
              <a:buNone/>
              <a:defRPr sz="900">
                <a:solidFill>
                  <a:schemeClr val="bg1"/>
                </a:solidFill>
              </a:defRPr>
            </a:lvl4pPr>
            <a:lvl5pPr marL="0" indent="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endParaRPr lang="en-US" dirty="0"/>
          </a:p>
        </p:txBody>
      </p:sp>
      <p:sp>
        <p:nvSpPr>
          <p:cNvPr id="12" name="Title 11"/>
          <p:cNvSpPr>
            <a:spLocks noGrp="1"/>
          </p:cNvSpPr>
          <p:nvPr>
            <p:ph type="title"/>
          </p:nvPr>
        </p:nvSpPr>
        <p:spPr>
          <a:xfrm>
            <a:off x="990600" y="114300"/>
            <a:ext cx="7620000" cy="53697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867202293"/>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4572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0" name="Content Placeholder 3"/>
          <p:cNvSpPr>
            <a:spLocks noGrp="1"/>
          </p:cNvSpPr>
          <p:nvPr>
            <p:ph sz="half" idx="2"/>
          </p:nvPr>
        </p:nvSpPr>
        <p:spPr>
          <a:xfrm>
            <a:off x="32385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1" name="Content Placeholder 3"/>
          <p:cNvSpPr>
            <a:spLocks noGrp="1"/>
          </p:cNvSpPr>
          <p:nvPr>
            <p:ph sz="half" idx="14"/>
          </p:nvPr>
        </p:nvSpPr>
        <p:spPr>
          <a:xfrm>
            <a:off x="6019800" y="2286002"/>
            <a:ext cx="2743200" cy="2000249"/>
          </a:xfrm>
        </p:spPr>
        <p:txBody>
          <a:bodyPr lIns="274320" tIns="0" rIns="182880">
            <a:normAutofit/>
          </a:bodyPr>
          <a:lstStyle>
            <a:lvl1pPr>
              <a:lnSpc>
                <a:spcPts val="1500"/>
              </a:lnSpc>
              <a:defRPr sz="135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5" name="Content Placeholder 2"/>
          <p:cNvSpPr>
            <a:spLocks noGrp="1"/>
          </p:cNvSpPr>
          <p:nvPr>
            <p:ph sz="half" idx="15"/>
          </p:nvPr>
        </p:nvSpPr>
        <p:spPr>
          <a:xfrm>
            <a:off x="457200" y="800101"/>
            <a:ext cx="2743200" cy="1428750"/>
          </a:xfrm>
        </p:spPr>
        <p:txBody>
          <a:bodyPr>
            <a:no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6" name="Content Placeholder 3"/>
          <p:cNvSpPr>
            <a:spLocks noGrp="1"/>
          </p:cNvSpPr>
          <p:nvPr>
            <p:ph sz="half" idx="16"/>
          </p:nvPr>
        </p:nvSpPr>
        <p:spPr>
          <a:xfrm>
            <a:off x="3276600" y="800101"/>
            <a:ext cx="2667000" cy="1428750"/>
          </a:xfrm>
        </p:spPr>
        <p:txBody>
          <a:bodyPr>
            <a:norm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7" name="Content Placeholder 3"/>
          <p:cNvSpPr>
            <a:spLocks noGrp="1"/>
          </p:cNvSpPr>
          <p:nvPr>
            <p:ph sz="half" idx="17"/>
          </p:nvPr>
        </p:nvSpPr>
        <p:spPr>
          <a:xfrm>
            <a:off x="6019800" y="800101"/>
            <a:ext cx="2743200" cy="1428750"/>
          </a:xfrm>
        </p:spPr>
        <p:txBody>
          <a:bodyPr>
            <a:normAutofit/>
          </a:bodyPr>
          <a:lstStyle>
            <a:lvl1pPr>
              <a:defRPr sz="1500">
                <a:solidFill>
                  <a:schemeClr val="bg1"/>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9" name="Title 1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4067463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1017638" y="857250"/>
            <a:ext cx="3429000" cy="1371600"/>
          </a:xfrm>
        </p:spPr>
        <p:txBody>
          <a:bodyP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6" name="Content Placeholder 3"/>
          <p:cNvSpPr>
            <a:spLocks noGrp="1"/>
          </p:cNvSpPr>
          <p:nvPr>
            <p:ph sz="half" idx="2"/>
          </p:nvPr>
        </p:nvSpPr>
        <p:spPr>
          <a:xfrm>
            <a:off x="4572000" y="914401"/>
            <a:ext cx="3810000" cy="1543049"/>
          </a:xfrm>
        </p:spPr>
        <p:txBody>
          <a:bodyPr>
            <a:normAutofit/>
          </a:bodyPr>
          <a:lstStyle>
            <a:lvl1pPr marL="0" indent="0" algn="l">
              <a:buFontTx/>
              <a:buNone/>
              <a:defRPr sz="1050" b="1">
                <a:solidFill>
                  <a:schemeClr val="bg1"/>
                </a:solidFill>
              </a:defRPr>
            </a:lvl1pPr>
            <a:lvl2pPr marL="0" indent="0" algn="l">
              <a:buFontTx/>
              <a:buNone/>
              <a:defRPr sz="900">
                <a:solidFill>
                  <a:schemeClr val="bg1"/>
                </a:solidFill>
              </a:defRPr>
            </a:lvl2pPr>
            <a:lvl3pPr marL="0" indent="0" algn="l">
              <a:buFontTx/>
              <a:buNone/>
              <a:defRPr sz="900">
                <a:solidFill>
                  <a:schemeClr val="bg1"/>
                </a:solidFill>
              </a:defRPr>
            </a:lvl3pPr>
            <a:lvl4pPr marL="0" indent="0" algn="l">
              <a:buFontTx/>
              <a:buNone/>
              <a:defRPr sz="900">
                <a:solidFill>
                  <a:schemeClr val="bg1"/>
                </a:solidFill>
              </a:defRPr>
            </a:lvl4pPr>
            <a:lvl5pPr marL="0" indent="0" algn="l">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4"/>
          </p:nvPr>
        </p:nvSpPr>
        <p:spPr>
          <a:xfrm>
            <a:off x="4778477" y="2628900"/>
            <a:ext cx="3429000" cy="1485900"/>
          </a:xfrm>
        </p:spPr>
        <p:txBody>
          <a:bodyPr>
            <a:normAutofit/>
          </a:bodyPr>
          <a:lstStyle>
            <a:lvl1pPr>
              <a:defRPr sz="15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p:txBody>
      </p:sp>
      <p:sp>
        <p:nvSpPr>
          <p:cNvPr id="10" name="Content Placeholder 3"/>
          <p:cNvSpPr>
            <a:spLocks noGrp="1"/>
          </p:cNvSpPr>
          <p:nvPr>
            <p:ph sz="half" idx="15"/>
          </p:nvPr>
        </p:nvSpPr>
        <p:spPr>
          <a:xfrm>
            <a:off x="990600" y="2171700"/>
            <a:ext cx="3429000" cy="2286000"/>
          </a:xfrm>
        </p:spPr>
        <p:txBody>
          <a:bodyPr>
            <a:normAutofit/>
          </a:bodyPr>
          <a:lstStyle>
            <a:lvl1pPr marL="0" indent="0">
              <a:buFontTx/>
              <a:buNone/>
              <a:defRPr sz="1050" b="1">
                <a:solidFill>
                  <a:schemeClr val="bg1"/>
                </a:solidFill>
              </a:defRPr>
            </a:lvl1pPr>
            <a:lvl2pPr marL="0" indent="0">
              <a:buFontTx/>
              <a:buNone/>
              <a:defRPr sz="900">
                <a:solidFill>
                  <a:schemeClr val="bg1"/>
                </a:solidFill>
              </a:defRPr>
            </a:lvl2pPr>
            <a:lvl3pPr marL="0" indent="0">
              <a:buFontTx/>
              <a:buNone/>
              <a:defRPr sz="900">
                <a:solidFill>
                  <a:schemeClr val="bg1"/>
                </a:solidFill>
              </a:defRPr>
            </a:lvl3pPr>
            <a:lvl4pPr marL="0" indent="0">
              <a:buFontTx/>
              <a:buNone/>
              <a:defRPr sz="900">
                <a:solidFill>
                  <a:schemeClr val="bg1"/>
                </a:solidFill>
              </a:defRPr>
            </a:lvl4pPr>
            <a:lvl5pPr marL="0" indent="0">
              <a:buFontTx/>
              <a:buNone/>
              <a:defRPr sz="900">
                <a:solidFill>
                  <a:schemeClr val="bg1"/>
                </a:solidFill>
              </a:defRPr>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19258221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estions contact">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791200" y="1143001"/>
            <a:ext cx="3048000" cy="3223022"/>
          </a:xfrm>
        </p:spPr>
        <p:txBody>
          <a:bodyPr/>
          <a:lstStyle>
            <a:lvl1pPr marL="0" indent="0">
              <a:lnSpc>
                <a:spcPts val="1200"/>
              </a:lnSpc>
              <a:buNone/>
              <a:defRPr sz="1050">
                <a:solidFill>
                  <a:schemeClr val="tx2">
                    <a:lumMod val="5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Title 13"/>
          <p:cNvSpPr>
            <a:spLocks noGrp="1"/>
          </p:cNvSpPr>
          <p:nvPr>
            <p:ph type="title"/>
          </p:nvPr>
        </p:nvSpPr>
        <p:spPr/>
        <p:txBody>
          <a:bodyPr>
            <a:normAutofit/>
          </a:bodyPr>
          <a:lstStyle>
            <a:lvl1pPr algn="ctr" defTabSz="685800" rtl="0" eaLnBrk="1" latinLnBrk="0" hangingPunct="1">
              <a:spcBef>
                <a:spcPct val="0"/>
              </a:spcBef>
              <a:buNone/>
              <a:defRPr lang="en-US" sz="3000" b="1" kern="120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8" name="Text Placeholder 10"/>
          <p:cNvSpPr>
            <a:spLocks noGrp="1"/>
          </p:cNvSpPr>
          <p:nvPr>
            <p:ph type="body" sz="quarter" idx="13"/>
          </p:nvPr>
        </p:nvSpPr>
        <p:spPr>
          <a:xfrm>
            <a:off x="762000" y="685800"/>
            <a:ext cx="7620000" cy="342900"/>
          </a:xfrm>
        </p:spPr>
        <p:txBody>
          <a:bodyPr>
            <a:normAutofit/>
          </a:bodyPr>
          <a:lstStyle>
            <a:lvl1pPr algn="ctr">
              <a:buFontTx/>
              <a:buNone/>
              <a:defRPr sz="1500">
                <a:solidFill>
                  <a:schemeClr val="accent1">
                    <a:lumMod val="50000"/>
                  </a:schemeClr>
                </a:solidFill>
              </a:defRPr>
            </a:lvl1pPr>
          </a:lstStyle>
          <a:p>
            <a:pPr lvl="0"/>
            <a:r>
              <a:rPr lang="en-US" smtClean="0"/>
              <a:t>Click to edit Master text styles</a:t>
            </a:r>
          </a:p>
        </p:txBody>
      </p:sp>
    </p:spTree>
    <p:extLst>
      <p:ext uri="{BB962C8B-B14F-4D97-AF65-F5344CB8AC3E}">
        <p14:creationId xmlns:p14="http://schemas.microsoft.com/office/powerpoint/2010/main" val="162376221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2667000" y="25146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
        <p:nvSpPr>
          <p:cNvPr id="12" name="Text Placeholder 8"/>
          <p:cNvSpPr>
            <a:spLocks noGrp="1"/>
          </p:cNvSpPr>
          <p:nvPr>
            <p:ph type="body" sz="quarter" idx="16"/>
          </p:nvPr>
        </p:nvSpPr>
        <p:spPr>
          <a:xfrm>
            <a:off x="2667000" y="12573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4" name="Text Placeholder 8"/>
          <p:cNvSpPr>
            <a:spLocks noGrp="1"/>
          </p:cNvSpPr>
          <p:nvPr>
            <p:ph type="body" sz="quarter" idx="17"/>
          </p:nvPr>
        </p:nvSpPr>
        <p:spPr>
          <a:xfrm>
            <a:off x="2667000" y="188595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5" name="Text Placeholder 8"/>
          <p:cNvSpPr>
            <a:spLocks noGrp="1"/>
          </p:cNvSpPr>
          <p:nvPr>
            <p:ph type="body" sz="quarter" idx="18"/>
          </p:nvPr>
        </p:nvSpPr>
        <p:spPr>
          <a:xfrm>
            <a:off x="2667000" y="314325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6" name="Text Placeholder 8"/>
          <p:cNvSpPr>
            <a:spLocks noGrp="1"/>
          </p:cNvSpPr>
          <p:nvPr>
            <p:ph type="body" sz="quarter" idx="19"/>
          </p:nvPr>
        </p:nvSpPr>
        <p:spPr>
          <a:xfrm>
            <a:off x="2667000" y="3771900"/>
            <a:ext cx="6324600" cy="628650"/>
          </a:xfrm>
        </p:spPr>
        <p:txBody>
          <a:bodyPr>
            <a:normAutofit/>
          </a:bodyPr>
          <a:lstStyle>
            <a:lvl1pPr marL="42863" indent="0">
              <a:buFontTx/>
              <a:buNone/>
              <a:defRPr sz="1350" baseline="0">
                <a:solidFill>
                  <a:schemeClr val="accent1">
                    <a:lumMod val="75000"/>
                  </a:schemeClr>
                </a:solidFill>
              </a:defRPr>
            </a:lvl1pPr>
          </a:lstStyle>
          <a:p>
            <a:pPr lvl="0"/>
            <a:r>
              <a:rPr lang="en-US" smtClean="0"/>
              <a:t>Click to edit Master text styles</a:t>
            </a:r>
          </a:p>
        </p:txBody>
      </p:sp>
      <p:sp>
        <p:nvSpPr>
          <p:cNvPr id="13" name="Text Placeholder 10"/>
          <p:cNvSpPr>
            <a:spLocks noGrp="1"/>
          </p:cNvSpPr>
          <p:nvPr>
            <p:ph type="body" sz="quarter" idx="13"/>
          </p:nvPr>
        </p:nvSpPr>
        <p:spPr>
          <a:xfrm>
            <a:off x="762000" y="800100"/>
            <a:ext cx="7620000" cy="342900"/>
          </a:xfrm>
        </p:spPr>
        <p:txBody>
          <a:bodyPr>
            <a:normAutofit/>
          </a:bodyPr>
          <a:lstStyle>
            <a:lvl1pPr algn="ctr">
              <a:buFontTx/>
              <a:buNone/>
              <a:defRPr sz="1800"/>
            </a:lvl1pPr>
          </a:lstStyle>
          <a:p>
            <a:pPr lvl="0"/>
            <a:r>
              <a:rPr lang="en-US" smtClean="0"/>
              <a:t>Click to edit Master text styles</a:t>
            </a:r>
          </a:p>
        </p:txBody>
      </p:sp>
    </p:spTree>
    <p:extLst>
      <p:ext uri="{BB962C8B-B14F-4D97-AF65-F5344CB8AC3E}">
        <p14:creationId xmlns:p14="http://schemas.microsoft.com/office/powerpoint/2010/main" val="130706487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13259" y="457201"/>
            <a:ext cx="6507167" cy="24003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13259" y="2914650"/>
            <a:ext cx="6507167" cy="142875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181658187"/>
      </p:ext>
    </p:extLst>
  </p:cSld>
  <p:clrMapOvr>
    <a:masterClrMapping/>
  </p:clrMapOvr>
  <p:timing>
    <p:tnLst>
      <p:par>
        <p:cTn id="1" dur="indefinite" restart="never" nodeType="tmRoot"/>
      </p:par>
    </p:tnLst>
  </p:timing>
  <p:extLst>
    <p:ext uri="{DCECCB84-F9BA-43D5-87BE-67443E8EF086}">
      <p15:sldGuideLst xmlns=""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6060" y="457200"/>
            <a:ext cx="7429499" cy="1047750"/>
          </a:xfrm>
        </p:spPr>
        <p:txBody>
          <a:bodyPr/>
          <a:lstStyle>
            <a:lvl1pPr>
              <a:defRPr b="1"/>
            </a:lvl1pPr>
          </a:lstStyle>
          <a:p>
            <a:r>
              <a:rPr lang="en-US" smtClean="0"/>
              <a:t>Click to edit Master title style</a:t>
            </a:r>
            <a:endParaRPr lang="en-US" dirty="0"/>
          </a:p>
        </p:txBody>
      </p:sp>
      <p:sp>
        <p:nvSpPr>
          <p:cNvPr id="3" name="Content Placeholder 2"/>
          <p:cNvSpPr>
            <a:spLocks noGrp="1"/>
          </p:cNvSpPr>
          <p:nvPr>
            <p:ph idx="1"/>
          </p:nvPr>
        </p:nvSpPr>
        <p:spPr>
          <a:xfrm>
            <a:off x="856060" y="1581150"/>
            <a:ext cx="7429499" cy="2762251"/>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92949553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13260" y="2481436"/>
            <a:ext cx="6515100" cy="1101600"/>
          </a:xfrm>
        </p:spPr>
        <p:txBody>
          <a:bodyPr anchor="b"/>
          <a:lstStyle>
            <a:lvl1pPr algn="r">
              <a:defRPr sz="3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313259" y="3583036"/>
            <a:ext cx="6515101" cy="6453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804242279"/>
      </p:ext>
    </p:extLst>
  </p:cSld>
  <p:clrMapOvr>
    <a:masterClrMapping/>
  </p:clrMapOvr>
  <p:transition>
    <p:fade/>
  </p:transition>
  <p:timing>
    <p:tnLst>
      <p:par>
        <p:cTn id="1" dur="indefinite" restart="never" nodeType="tmRoot"/>
      </p:par>
    </p:tnLst>
  </p:timing>
  <p:extLst>
    <p:ext uri="{DCECCB84-F9BA-43D5-87BE-67443E8EF086}">
      <p15:sldGuideLst xmlns=""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6059" y="2000250"/>
            <a:ext cx="3657600" cy="234315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7959" y="2000250"/>
            <a:ext cx="3657600" cy="234315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74C7A0-225D-4B52-8519-F3F58656B6FA}" type="datetimeFigureOut">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995770385"/>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71961" y="1993900"/>
            <a:ext cx="3441698" cy="432197"/>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56059" y="2432447"/>
            <a:ext cx="3657600" cy="1910953"/>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32350" y="2000250"/>
            <a:ext cx="3453210" cy="432197"/>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7959" y="2432447"/>
            <a:ext cx="3657601" cy="1910953"/>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74C7A0-225D-4B52-8519-F3F58656B6FA}" type="datetimeFigureOut">
              <a:rPr lang="en-US" smtClean="0"/>
              <a:t>2/15/2015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149690132"/>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74C7A0-225D-4B52-8519-F3F58656B6FA}" type="datetimeFigureOut">
              <a:rPr lang="en-US" smtClean="0"/>
              <a:t>2/15/2015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868094569"/>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74C7A0-225D-4B52-8519-F3F58656B6FA}" type="datetimeFigureOut">
              <a:rPr lang="en-US" smtClean="0"/>
              <a:t>2/15/2015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604726479"/>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1200150"/>
            <a:ext cx="2661841" cy="10287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3827859" y="457201"/>
            <a:ext cx="4457701" cy="38862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6059" y="2228850"/>
            <a:ext cx="2661841" cy="13716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99100493"/>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1200150"/>
            <a:ext cx="4000501" cy="10287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575300" y="-13716"/>
            <a:ext cx="2457449" cy="517779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856059" y="2228850"/>
            <a:ext cx="4000501" cy="13716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4799409" y="4412457"/>
            <a:ext cx="685800" cy="273844"/>
          </a:xfrm>
        </p:spPr>
        <p:txBody>
          <a:bodyPr/>
          <a:lstStyle/>
          <a:p>
            <a:fld id="{C574C7A0-225D-4B52-8519-F3F58656B6FA}" type="datetimeFigureOut">
              <a:rPr lang="en-US" smtClean="0"/>
              <a:t>2/15/2015</a:t>
            </a:fld>
            <a:endParaRPr lang="en-US"/>
          </a:p>
        </p:txBody>
      </p:sp>
      <p:sp>
        <p:nvSpPr>
          <p:cNvPr id="6" name="Footer Placeholder 5"/>
          <p:cNvSpPr>
            <a:spLocks noGrp="1"/>
          </p:cNvSpPr>
          <p:nvPr>
            <p:ph type="ftr" sz="quarter" idx="11"/>
          </p:nvPr>
        </p:nvSpPr>
        <p:spPr>
          <a:xfrm>
            <a:off x="856059" y="4412457"/>
            <a:ext cx="3829050" cy="273844"/>
          </a:xfrm>
        </p:spPr>
        <p:txBody>
          <a:bodyPr/>
          <a:lstStyle/>
          <a:p>
            <a:endParaRPr lang="en-US"/>
          </a:p>
        </p:txBody>
      </p:sp>
      <p:sp>
        <p:nvSpPr>
          <p:cNvPr id="7" name="Slide Number Placeholder 6"/>
          <p:cNvSpPr>
            <a:spLocks noGrp="1"/>
          </p:cNvSpPr>
          <p:nvPr>
            <p:ph type="sldNum" sz="quarter" idx="12"/>
          </p:nvPr>
        </p:nvSpPr>
        <p:spPr>
          <a:xfrm>
            <a:off x="8056960" y="4412457"/>
            <a:ext cx="241925" cy="273844"/>
          </a:xfrm>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879829659"/>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0" y="3549649"/>
            <a:ext cx="7429500" cy="425054"/>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484709" y="699084"/>
            <a:ext cx="6169458" cy="23737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856060" y="3974702"/>
            <a:ext cx="7429500" cy="370284"/>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4C7A0-225D-4B52-8519-F3F58656B6FA}" type="datetimeFigureOut">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6354923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0" y="457201"/>
            <a:ext cx="7429499" cy="234314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856058" y="3257550"/>
            <a:ext cx="7429500" cy="108585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873283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627459"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084660" y="457201"/>
            <a:ext cx="6972299" cy="20573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09" y="2514600"/>
            <a:ext cx="6629402" cy="28575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856058" y="3257550"/>
            <a:ext cx="7429500" cy="108585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5113743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9" y="2481436"/>
            <a:ext cx="7429500" cy="11016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856058" y="3583036"/>
            <a:ext cx="7429501" cy="6453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2517827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627459"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084660" y="457201"/>
            <a:ext cx="6972299" cy="20573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856059" y="2914650"/>
            <a:ext cx="7429500" cy="66675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856058" y="3581400"/>
            <a:ext cx="7429500" cy="762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2623770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56060" y="457201"/>
            <a:ext cx="7429499" cy="20573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856059" y="2628900"/>
            <a:ext cx="7429500" cy="62865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856058" y="3257550"/>
            <a:ext cx="7429500" cy="108585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16219765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56060" y="457200"/>
            <a:ext cx="7429499" cy="142875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3026331407"/>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673" y="457200"/>
            <a:ext cx="1657886" cy="38862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6059" y="457200"/>
            <a:ext cx="5657850" cy="38862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4C7A0-225D-4B52-8519-F3F58656B6FA}"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698946-5958-4BA3-B11B-20294F8C1FFA}" type="slidenum">
              <a:rPr lang="en-US" smtClean="0"/>
              <a:t>‹#›</a:t>
            </a:fld>
            <a:endParaRPr lang="en-US"/>
          </a:p>
        </p:txBody>
      </p:sp>
    </p:spTree>
    <p:extLst>
      <p:ext uri="{BB962C8B-B14F-4D97-AF65-F5344CB8AC3E}">
        <p14:creationId xmlns:p14="http://schemas.microsoft.com/office/powerpoint/2010/main" val="969074552"/>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image" Target="../media/image2.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5.png"/><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image" Target="../media/image4.png"/><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theme" Target="../theme/theme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98630" y="685800"/>
            <a:ext cx="7081238" cy="5578929"/>
          </a:xfrm>
          <a:prstGeom prst="rect">
            <a:avLst/>
          </a:prstGeom>
        </p:spPr>
      </p:pic>
      <p:pic>
        <p:nvPicPr>
          <p:cNvPr id="19" name="Picture 18"/>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010400" y="57151"/>
            <a:ext cx="2019300" cy="452900"/>
          </a:xfrm>
          <a:prstGeom prst="rect">
            <a:avLst/>
          </a:prstGeom>
        </p:spPr>
      </p:pic>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574C7A0-225D-4B52-8519-F3F58656B6FA}" type="datetimeFigureOut">
              <a:rPr lang="en-US" smtClean="0"/>
              <a:t>2/15/2015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bg1"/>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bg1"/>
                </a:solidFill>
              </a:defRPr>
            </a:lvl1pPr>
          </a:lstStyle>
          <a:p>
            <a:fld id="{96698946-5958-4BA3-B11B-20294F8C1FFA}" type="slidenum">
              <a:rPr lang="en-US" smtClean="0"/>
              <a:t>‹#›</a:t>
            </a:fld>
            <a:endParaRPr lang="en-US"/>
          </a:p>
        </p:txBody>
      </p:sp>
      <p:pic>
        <p:nvPicPr>
          <p:cNvPr id="18" name="Picture 17"/>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33400" y="0"/>
            <a:ext cx="9829800" cy="5143500"/>
          </a:xfrm>
          <a:prstGeom prst="rect">
            <a:avLst/>
          </a:prstGeom>
        </p:spPr>
      </p:pic>
      <p:pic>
        <p:nvPicPr>
          <p:cNvPr id="12" name="Picture 11"/>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33400" y="-342900"/>
            <a:ext cx="9144000" cy="5143500"/>
          </a:xfrm>
          <a:prstGeom prst="rect">
            <a:avLst/>
          </a:prstGeom>
        </p:spPr>
      </p:pic>
      <p:sp>
        <p:nvSpPr>
          <p:cNvPr id="2" name="Title Placeholder 1"/>
          <p:cNvSpPr>
            <a:spLocks noGrp="1"/>
          </p:cNvSpPr>
          <p:nvPr>
            <p:ph type="title"/>
          </p:nvPr>
        </p:nvSpPr>
        <p:spPr>
          <a:xfrm>
            <a:off x="990600" y="354806"/>
            <a:ext cx="7620000" cy="53697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90600" y="891779"/>
            <a:ext cx="7620000" cy="38516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9235987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Lst>
  <p:transition>
    <p:fade/>
  </p:transition>
  <p:timing>
    <p:tnLst>
      <p:par>
        <p:cTn id="1" dur="indefinite" restart="never" nodeType="tmRoot"/>
      </p:par>
    </p:tnLst>
  </p:timing>
  <p:txStyles>
    <p:titleStyle>
      <a:lvl1pPr algn="ctr" defTabSz="685800" rtl="0" eaLnBrk="1" latinLnBrk="0" hangingPunct="1">
        <a:spcBef>
          <a:spcPct val="0"/>
        </a:spcBef>
        <a:buNone/>
        <a:defRPr sz="3000" b="1" kern="1200">
          <a:solidFill>
            <a:schemeClr val="accent1">
              <a:lumMod val="75000"/>
            </a:schemeClr>
          </a:solidFill>
          <a:latin typeface="+mj-lt"/>
          <a:ea typeface="+mj-ea"/>
          <a:cs typeface="+mj-cs"/>
        </a:defRPr>
      </a:lvl1pPr>
    </p:titleStyle>
    <p:bodyStyle>
      <a:lvl1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1pPr>
      <a:lvl2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2pPr>
      <a:lvl3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3pPr>
      <a:lvl4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4pPr>
      <a:lvl5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352800" y="685800"/>
            <a:ext cx="9335408" cy="5578929"/>
          </a:xfrm>
          <a:prstGeom prst="rect">
            <a:avLst/>
          </a:prstGeom>
        </p:spPr>
      </p:pic>
      <p:pic>
        <p:nvPicPr>
          <p:cNvPr id="19" name="Picture 18"/>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010400" y="57151"/>
            <a:ext cx="2019300" cy="452900"/>
          </a:xfrm>
          <a:prstGeom prst="rect">
            <a:avLst/>
          </a:prstGeom>
        </p:spPr>
      </p:pic>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90EABC2-A707-411B-ADC3-8B0B96869775}" type="datetime1">
              <a:rPr lang="en-US" smtClean="0"/>
              <a:t>2/15/2015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bg1"/>
                </a:solidFill>
              </a:defRPr>
            </a:lvl1pPr>
          </a:lstStyle>
          <a:p>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bg1"/>
                </a:solidFill>
              </a:defRPr>
            </a:lvl1pPr>
          </a:lstStyle>
          <a:p>
            <a:fld id="{7D3D4356-750F-43A5-86F1-332F9B8C8A9C}" type="slidenum">
              <a:rPr lang="en-US" smtClean="0"/>
              <a:pPr/>
              <a:t>‹#›</a:t>
            </a:fld>
            <a:endParaRPr lang="en-US" dirty="0"/>
          </a:p>
        </p:txBody>
      </p:sp>
      <p:pic>
        <p:nvPicPr>
          <p:cNvPr id="18" name="Picture 17"/>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33400" y="0"/>
            <a:ext cx="9829800" cy="5143500"/>
          </a:xfrm>
          <a:prstGeom prst="rect">
            <a:avLst/>
          </a:prstGeom>
        </p:spPr>
      </p:pic>
      <p:pic>
        <p:nvPicPr>
          <p:cNvPr id="12" name="Picture 11"/>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33400" y="-342900"/>
            <a:ext cx="9144000" cy="5143500"/>
          </a:xfrm>
          <a:prstGeom prst="rect">
            <a:avLst/>
          </a:prstGeom>
        </p:spPr>
      </p:pic>
      <p:sp>
        <p:nvSpPr>
          <p:cNvPr id="2" name="Title Placeholder 1"/>
          <p:cNvSpPr>
            <a:spLocks noGrp="1"/>
          </p:cNvSpPr>
          <p:nvPr>
            <p:ph type="title"/>
          </p:nvPr>
        </p:nvSpPr>
        <p:spPr>
          <a:xfrm>
            <a:off x="990600" y="354806"/>
            <a:ext cx="7620000" cy="53697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90600" y="891779"/>
            <a:ext cx="7620000" cy="38516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029306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Lst>
  <p:timing>
    <p:tnLst>
      <p:par>
        <p:cTn id="1" dur="indefinite" restart="never" nodeType="tmRoot"/>
      </p:par>
    </p:tnLst>
  </p:timing>
  <p:hf sldNum="0" hdr="0" ftr="0" dt="0"/>
  <p:txStyles>
    <p:titleStyle>
      <a:lvl1pPr algn="ctr" defTabSz="685800" rtl="0" eaLnBrk="1" latinLnBrk="0" hangingPunct="1">
        <a:spcBef>
          <a:spcPct val="0"/>
        </a:spcBef>
        <a:buNone/>
        <a:defRPr sz="3000" b="1" kern="1200">
          <a:solidFill>
            <a:schemeClr val="accent1">
              <a:lumMod val="75000"/>
            </a:schemeClr>
          </a:solidFill>
          <a:latin typeface="+mj-lt"/>
          <a:ea typeface="+mj-ea"/>
          <a:cs typeface="+mj-cs"/>
        </a:defRPr>
      </a:lvl1pPr>
    </p:titleStyle>
    <p:bodyStyle>
      <a:lvl1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1pPr>
      <a:lvl2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2pPr>
      <a:lvl3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3pPr>
      <a:lvl4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4pPr>
      <a:lvl5pPr marL="0" indent="0" algn="l" defTabSz="685800" rtl="0" eaLnBrk="1" latinLnBrk="0" hangingPunct="1">
        <a:spcBef>
          <a:spcPct val="20000"/>
        </a:spcBef>
        <a:buFontTx/>
        <a:buNone/>
        <a:defRPr sz="1500" kern="1200">
          <a:solidFill>
            <a:schemeClr val="accent2">
              <a:lumMod val="75000"/>
            </a:schemeClr>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6060" y="457200"/>
            <a:ext cx="7429499" cy="14287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56060" y="2000250"/>
            <a:ext cx="7429499" cy="234315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628209" y="4412457"/>
            <a:ext cx="1200150" cy="273844"/>
          </a:xfrm>
          <a:prstGeom prst="rect">
            <a:avLst/>
          </a:prstGeom>
        </p:spPr>
        <p:txBody>
          <a:bodyPr vert="horz" lIns="91440" tIns="45720" rIns="91440" bIns="45720" rtlCol="0" anchor="ctr"/>
          <a:lstStyle>
            <a:lvl1pPr algn="r">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fld id="{C574C7A0-225D-4B52-8519-F3F58656B6FA}" type="datetimeFigureOut">
              <a:rPr lang="en-US" smtClean="0"/>
              <a:t>2/15/2015</a:t>
            </a:fld>
            <a:endParaRPr lang="en-US"/>
          </a:p>
        </p:txBody>
      </p:sp>
      <p:sp>
        <p:nvSpPr>
          <p:cNvPr id="5" name="Footer Placeholder 4"/>
          <p:cNvSpPr>
            <a:spLocks noGrp="1"/>
          </p:cNvSpPr>
          <p:nvPr>
            <p:ph type="ftr" sz="quarter" idx="3"/>
          </p:nvPr>
        </p:nvSpPr>
        <p:spPr>
          <a:xfrm>
            <a:off x="856059" y="4412457"/>
            <a:ext cx="5657850" cy="273844"/>
          </a:xfrm>
          <a:prstGeom prst="rect">
            <a:avLst/>
          </a:prstGeom>
        </p:spPr>
        <p:txBody>
          <a:bodyPr vert="horz" lIns="91440" tIns="45720" rIns="91440" bIns="45720" rtlCol="0" anchor="ctr"/>
          <a:lstStyle>
            <a:lvl1pPr algn="l">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7885510" y="4412457"/>
            <a:ext cx="413375" cy="273844"/>
          </a:xfrm>
          <a:prstGeom prst="rect">
            <a:avLst/>
          </a:prstGeom>
        </p:spPr>
        <p:txBody>
          <a:bodyPr vert="horz" lIns="91440" tIns="45720" rIns="91440" bIns="45720" rtlCol="0" anchor="ctr"/>
          <a:lstStyle>
            <a:lvl1pPr algn="r">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fld id="{96698946-5958-4BA3-B11B-20294F8C1FFA}" type="slidenum">
              <a:rPr lang="en-US" smtClean="0"/>
              <a:t>‹#›</a:t>
            </a:fld>
            <a:endParaRPr lang="en-US"/>
          </a:p>
        </p:txBody>
      </p:sp>
    </p:spTree>
    <p:extLst>
      <p:ext uri="{BB962C8B-B14F-4D97-AF65-F5344CB8AC3E}">
        <p14:creationId xmlns:p14="http://schemas.microsoft.com/office/powerpoint/2010/main" val="74838049"/>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ransition>
    <p:fade/>
  </p:transition>
  <p:timing>
    <p:tnLst>
      <p:par>
        <p:cTn id="1" dur="indefinite" restart="never" nodeType="tmRoot"/>
      </p:par>
    </p:tnLst>
  </p:timing>
  <p:txStyles>
    <p:titleStyle>
      <a:lvl1pPr algn="l" defTabSz="342900" rtl="0" eaLnBrk="1" latinLnBrk="0" hangingPunct="1">
        <a:spcBef>
          <a:spcPct val="0"/>
        </a:spcBef>
        <a:buNone/>
        <a:defRPr sz="24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15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135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05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05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0.png"/><Relationship Id="rId1" Type="http://schemas.openxmlformats.org/officeDocument/2006/relationships/slideLayout" Target="../slideLayouts/slideLayout42.xml"/><Relationship Id="rId5" Type="http://schemas.openxmlformats.org/officeDocument/2006/relationships/image" Target="../media/image17.png"/><Relationship Id="rId4" Type="http://schemas.openxmlformats.org/officeDocument/2006/relationships/image" Target="../media/image160.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2.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657350"/>
            <a:ext cx="6507167" cy="2400300"/>
          </a:xfrm>
          <a:effectLst>
            <a:outerShdw blurRad="50800" dist="38100" dir="2700000" algn="tl" rotWithShape="0">
              <a:prstClr val="black">
                <a:alpha val="40000"/>
              </a:prstClr>
            </a:outerShdw>
          </a:effectLst>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6600" b="1" cap="none" smtClean="0">
                <a:ln/>
                <a:solidFill>
                  <a:schemeClr val="accent3"/>
                </a:solidFill>
                <a:effectLst>
                  <a:outerShdw blurRad="88900" dist="76200" dir="2700000" algn="tl" rotWithShape="0">
                    <a:prstClr val="black">
                      <a:alpha val="60000"/>
                    </a:prstClr>
                  </a:outerShdw>
                </a:effectLst>
              </a:rPr>
              <a:t>Annuities, and Sinking Funds</a:t>
            </a:r>
            <a:endParaRPr lang="en-US" sz="6600" b="1" cap="none">
              <a:ln/>
              <a:solidFill>
                <a:schemeClr val="accent3"/>
              </a:solidFill>
              <a:effectLst>
                <a:outerShdw blurRad="88900" dist="76200" dir="2700000" algn="tl" rotWithShape="0">
                  <a:prstClr val="black">
                    <a:alpha val="60000"/>
                  </a:prstClr>
                </a:outerShdw>
              </a:effectLst>
            </a:endParaRPr>
          </a:p>
        </p:txBody>
      </p:sp>
      <p:sp>
        <p:nvSpPr>
          <p:cNvPr id="3" name="Subtitle 2"/>
          <p:cNvSpPr>
            <a:spLocks noGrp="1"/>
          </p:cNvSpPr>
          <p:nvPr>
            <p:ph type="subTitle" idx="1"/>
          </p:nvPr>
        </p:nvSpPr>
        <p:spPr>
          <a:xfrm>
            <a:off x="1066800" y="1200150"/>
            <a:ext cx="7117180" cy="646065"/>
          </a:xfrm>
        </p:spPr>
        <p:txBody>
          <a:bodyPr>
            <a:normAutofit/>
          </a:bodyPr>
          <a:lstStyle/>
          <a:p>
            <a:r>
              <a:rPr lang="en-US" sz="3200" smtClean="0">
                <a:solidFill>
                  <a:schemeClr val="tx1"/>
                </a:solidFill>
                <a:effectLst>
                  <a:glow rad="38100">
                    <a:schemeClr val="bg1">
                      <a:lumMod val="50000"/>
                      <a:lumOff val="50000"/>
                      <a:alpha val="20000"/>
                    </a:schemeClr>
                  </a:glow>
                  <a:outerShdw blurRad="215900" dist="127000" dir="2700000" algn="tl" rotWithShape="0">
                    <a:prstClr val="black">
                      <a:alpha val="80000"/>
                    </a:prstClr>
                  </a:outerShdw>
                </a:effectLst>
              </a:rPr>
              <a:t>Chapter 15</a:t>
            </a:r>
            <a:endParaRPr lang="en-US" sz="3200">
              <a:solidFill>
                <a:schemeClr val="tx1"/>
              </a:solidFill>
              <a:effectLst>
                <a:glow rad="38100">
                  <a:schemeClr val="bg1">
                    <a:lumMod val="50000"/>
                    <a:lumOff val="50000"/>
                    <a:alpha val="20000"/>
                  </a:schemeClr>
                </a:glow>
                <a:outerShdw blurRad="215900" dist="127000" dir="2700000" algn="tl" rotWithShape="0">
                  <a:prstClr val="black">
                    <a:alpha val="80000"/>
                  </a:prstClr>
                </a:outerShdw>
              </a:effectLst>
            </a:endParaRPr>
          </a:p>
        </p:txBody>
      </p:sp>
    </p:spTree>
    <p:extLst>
      <p:ext uri="{BB962C8B-B14F-4D97-AF65-F5344CB8AC3E}">
        <p14:creationId xmlns:p14="http://schemas.microsoft.com/office/powerpoint/2010/main" val="149876090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effectLst>
                  <a:glow rad="38100">
                    <a:schemeClr val="bg1">
                      <a:lumMod val="65000"/>
                      <a:lumOff val="35000"/>
                      <a:alpha val="40000"/>
                    </a:schemeClr>
                  </a:glow>
                  <a:outerShdw blurRad="50800" dist="38100" dir="2700000" algn="tl" rotWithShape="0">
                    <a:prstClr val="black">
                      <a:alpha val="40000"/>
                    </a:prstClr>
                  </a:outerShdw>
                </a:effectLst>
              </a:rPr>
              <a:t>Chapter 15 Outline</a:t>
            </a:r>
            <a:endParaRPr lang="id-ID">
              <a:effectLst>
                <a:glow rad="38100">
                  <a:schemeClr val="bg1">
                    <a:lumMod val="65000"/>
                    <a:lumOff val="35000"/>
                    <a:alpha val="40000"/>
                  </a:schemeClr>
                </a:glow>
                <a:outerShdw blurRad="50800" dist="38100" dir="2700000" algn="tl" rotWithShape="0">
                  <a:prstClr val="black">
                    <a:alpha val="40000"/>
                  </a:prstClr>
                </a:outerShdw>
              </a:effectLst>
            </a:endParaRPr>
          </a:p>
        </p:txBody>
      </p:sp>
      <p:sp>
        <p:nvSpPr>
          <p:cNvPr id="5" name="Content Placeholder 4"/>
          <p:cNvSpPr>
            <a:spLocks noGrp="1"/>
          </p:cNvSpPr>
          <p:nvPr>
            <p:ph idx="1"/>
          </p:nvPr>
        </p:nvSpPr>
        <p:spPr/>
        <p:txBody>
          <a:bodyPr>
            <a:normAutofit fontScale="92500" lnSpcReduction="10000"/>
          </a:bodyPr>
          <a:lstStyle/>
          <a:p>
            <a:pPr marL="0" indent="0">
              <a:buNone/>
            </a:pPr>
            <a:r>
              <a:rPr lang="en-US" sz="1800" b="1" smtClean="0">
                <a:effectLst>
                  <a:glow rad="38100">
                    <a:schemeClr val="bg1">
                      <a:lumMod val="50000"/>
                      <a:lumOff val="50000"/>
                      <a:alpha val="20000"/>
                    </a:schemeClr>
                  </a:glow>
                  <a:outerShdw blurRad="50800" dist="38100" dir="2700000" algn="tl" rotWithShape="0">
                    <a:prstClr val="black">
                      <a:alpha val="40000"/>
                    </a:prstClr>
                  </a:outerShdw>
                </a:effectLst>
              </a:rPr>
              <a:t>15.1 Amount of an Annuity</a:t>
            </a: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Identify the types of annuities</a:t>
            </a: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Find the amount of an annuity</a:t>
            </a: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Find the amount of an annuity payment</a:t>
            </a: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Finde the number of payments</a:t>
            </a: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Find the amount of an annuity due</a:t>
            </a: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Find the value of an individual retirement account (IRA)</a:t>
            </a:r>
            <a:endParaRPr lang="en-US" sz="1200" cap="none" smtClean="0">
              <a:effectLst>
                <a:glow rad="38100">
                  <a:schemeClr val="bg1">
                    <a:lumMod val="50000"/>
                    <a:lumOff val="50000"/>
                    <a:alpha val="20000"/>
                  </a:schemeClr>
                </a:glow>
                <a:outerShdw blurRad="50800" dist="38100" dir="2700000" algn="tl" rotWithShape="0">
                  <a:prstClr val="black">
                    <a:alpha val="40000"/>
                  </a:prstClr>
                </a:outerShdw>
              </a:effectLst>
            </a:endParaRPr>
          </a:p>
          <a:p>
            <a:pPr marL="0" indent="0">
              <a:buNone/>
            </a:pPr>
            <a:r>
              <a:rPr lang="en-US" sz="1800" b="1" smtClean="0">
                <a:effectLst>
                  <a:glow rad="38100">
                    <a:schemeClr val="bg1">
                      <a:lumMod val="50000"/>
                      <a:lumOff val="50000"/>
                      <a:alpha val="20000"/>
                    </a:schemeClr>
                  </a:glow>
                  <a:outerShdw blurRad="50800" dist="38100" dir="2700000" algn="tl" rotWithShape="0">
                    <a:prstClr val="black">
                      <a:alpha val="40000"/>
                    </a:prstClr>
                  </a:outerShdw>
                </a:effectLst>
              </a:rPr>
              <a:t>15.2 Present Value of an Annuity</a:t>
            </a: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Calculate the present value of an annuity</a:t>
            </a:r>
            <a:endParaRPr lang="en-US" sz="1200" i="1" cap="none">
              <a:effectLst>
                <a:glow rad="38100">
                  <a:schemeClr val="bg1">
                    <a:lumMod val="50000"/>
                    <a:lumOff val="50000"/>
                    <a:alpha val="20000"/>
                  </a:schemeClr>
                </a:glow>
                <a:outerShdw blurRad="50800" dist="38100" dir="2700000" algn="tl" rotWithShape="0">
                  <a:prstClr val="black">
                    <a:alpha val="40000"/>
                  </a:prstClr>
                </a:outerShdw>
              </a:effectLst>
            </a:endParaRP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Use the formula for the present value of an annuity</a:t>
            </a: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Find the equivalent cash price</a:t>
            </a:r>
            <a:endParaRPr lang="en-US" sz="1200" i="1" cap="none">
              <a:effectLst>
                <a:glow rad="38100">
                  <a:schemeClr val="bg1">
                    <a:lumMod val="50000"/>
                    <a:lumOff val="50000"/>
                    <a:alpha val="20000"/>
                  </a:schemeClr>
                </a:glow>
                <a:outerShdw blurRad="50800" dist="38100" dir="2700000" algn="tl" rotWithShape="0">
                  <a:prstClr val="black">
                    <a:alpha val="40000"/>
                  </a:prstClr>
                </a:outerShdw>
              </a:effectLst>
            </a:endParaRPr>
          </a:p>
          <a:p>
            <a:pPr marL="0" indent="0">
              <a:buNone/>
            </a:pPr>
            <a:r>
              <a:rPr lang="en-US" sz="1800" b="1" smtClean="0">
                <a:effectLst>
                  <a:glow rad="38100">
                    <a:schemeClr val="bg1">
                      <a:lumMod val="50000"/>
                      <a:lumOff val="50000"/>
                      <a:alpha val="20000"/>
                    </a:schemeClr>
                  </a:glow>
                  <a:outerShdw blurRad="50800" dist="38100" dir="2700000" algn="tl" rotWithShape="0">
                    <a:prstClr val="black">
                      <a:alpha val="40000"/>
                    </a:prstClr>
                  </a:outerShdw>
                </a:effectLst>
              </a:rPr>
              <a:t>15.3 Sinking Funds</a:t>
            </a: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Find the amount of a sinking fund payment</a:t>
            </a:r>
            <a:endParaRPr lang="en-US" sz="1200" i="1" cap="none">
              <a:effectLst>
                <a:glow rad="38100">
                  <a:schemeClr val="bg1">
                    <a:lumMod val="50000"/>
                    <a:lumOff val="50000"/>
                    <a:alpha val="20000"/>
                  </a:schemeClr>
                </a:glow>
                <a:outerShdw blurRad="50800" dist="38100" dir="2700000" algn="tl" rotWithShape="0">
                  <a:prstClr val="black">
                    <a:alpha val="40000"/>
                  </a:prstClr>
                </a:outerShdw>
              </a:effectLst>
            </a:endParaRPr>
          </a:p>
          <a:p>
            <a:pPr marL="854075" indent="-342900">
              <a:spcBef>
                <a:spcPts val="0"/>
              </a:spcBef>
              <a:spcAft>
                <a:spcPts val="0"/>
              </a:spcAft>
              <a:buAutoNum type="alphaLcPeriod"/>
            </a:pPr>
            <a:r>
              <a:rPr lang="en-US" sz="1200" i="1" cap="none" smtClean="0">
                <a:effectLst>
                  <a:glow rad="38100">
                    <a:schemeClr val="bg1">
                      <a:lumMod val="50000"/>
                      <a:lumOff val="50000"/>
                      <a:alpha val="20000"/>
                    </a:schemeClr>
                  </a:glow>
                  <a:outerShdw blurRad="50800" dist="38100" dir="2700000" algn="tl" rotWithShape="0">
                    <a:prstClr val="black">
                      <a:alpha val="40000"/>
                    </a:prstClr>
                  </a:outerShdw>
                </a:effectLst>
              </a:rPr>
              <a:t>Set up a sinking fund table</a:t>
            </a:r>
            <a:endParaRPr lang="en-US" sz="1200" i="1" cap="none">
              <a:effectLst>
                <a:glow rad="38100">
                  <a:schemeClr val="bg1">
                    <a:lumMod val="50000"/>
                    <a:lumOff val="50000"/>
                    <a:alpha val="20000"/>
                  </a:schemeClr>
                </a:glow>
                <a:outerShdw blurRad="50800" dist="38100" dir="2700000" algn="tl" rotWithShape="0">
                  <a:prstClr val="black">
                    <a:alpha val="40000"/>
                  </a:prstClr>
                </a:outerShdw>
              </a:effectLst>
            </a:endParaRPr>
          </a:p>
          <a:p>
            <a:pPr marL="0" indent="0">
              <a:buNone/>
            </a:pPr>
            <a:endParaRPr lang="id-ID" sz="1800">
              <a:effectLst>
                <a:glow rad="38100">
                  <a:schemeClr val="bg1">
                    <a:lumMod val="50000"/>
                    <a:lumOff val="50000"/>
                    <a:alpha val="20000"/>
                  </a:schemeClr>
                </a:glow>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813529871"/>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DEFINITION</a:t>
            </a:r>
            <a:endParaRPr lang="id-ID"/>
          </a:p>
        </p:txBody>
      </p:sp>
      <p:sp>
        <p:nvSpPr>
          <p:cNvPr id="3" name="Content Placeholder 2"/>
          <p:cNvSpPr>
            <a:spLocks noGrp="1"/>
          </p:cNvSpPr>
          <p:nvPr>
            <p:ph idx="1"/>
          </p:nvPr>
        </p:nvSpPr>
        <p:spPr/>
        <p:txBody>
          <a:bodyPr/>
          <a:lstStyle/>
          <a:p>
            <a:r>
              <a:rPr lang="en-US" cap="none" smtClean="0"/>
              <a:t>An annuity is a </a:t>
            </a:r>
            <a:r>
              <a:rPr lang="en-US" b="1" i="1" cap="none" smtClean="0"/>
              <a:t>sequence of equal payments</a:t>
            </a:r>
            <a:r>
              <a:rPr lang="en-US" cap="none" smtClean="0"/>
              <a:t>. It can be used to accumulate money for the future or to pay off a debt.</a:t>
            </a:r>
          </a:p>
          <a:p>
            <a:r>
              <a:rPr lang="en-US" cap="none" smtClean="0"/>
              <a:t>Eamples of annuities include </a:t>
            </a:r>
            <a:r>
              <a:rPr lang="en-US" b="1" cap="none" smtClean="0"/>
              <a:t>car payments</a:t>
            </a:r>
            <a:r>
              <a:rPr lang="en-US" cap="none" smtClean="0"/>
              <a:t>, </a:t>
            </a:r>
            <a:r>
              <a:rPr lang="en-US" b="1" cap="none" smtClean="0"/>
              <a:t>mortgage payments on a home</a:t>
            </a:r>
            <a:r>
              <a:rPr lang="en-US" cap="none" smtClean="0"/>
              <a:t>, and </a:t>
            </a:r>
            <a:r>
              <a:rPr lang="en-US" b="1" cap="none" smtClean="0"/>
              <a:t>a regular contribution to a retirement plan</a:t>
            </a:r>
            <a:r>
              <a:rPr lang="en-US" cap="none" smtClean="0"/>
              <a:t>.</a:t>
            </a:r>
          </a:p>
          <a:p>
            <a:r>
              <a:rPr lang="en-US" cap="none" smtClean="0"/>
              <a:t>Another example of an annuity is </a:t>
            </a:r>
            <a:r>
              <a:rPr lang="en-US" b="1" cap="none" smtClean="0"/>
              <a:t>the regular payments of the life insurance benefits</a:t>
            </a:r>
            <a:r>
              <a:rPr lang="en-US" cap="none" smtClean="0"/>
              <a:t> from an insurance company to the spouse of the deceased person.</a:t>
            </a:r>
            <a:endParaRPr lang="id-ID" cap="none"/>
          </a:p>
        </p:txBody>
      </p:sp>
    </p:spTree>
    <p:extLst>
      <p:ext uri="{BB962C8B-B14F-4D97-AF65-F5344CB8AC3E}">
        <p14:creationId xmlns:p14="http://schemas.microsoft.com/office/powerpoint/2010/main" val="2468470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DEFINITION</a:t>
            </a:r>
            <a:endParaRPr lang="id-ID"/>
          </a:p>
        </p:txBody>
      </p:sp>
      <p:sp>
        <p:nvSpPr>
          <p:cNvPr id="3" name="Content Placeholder 2"/>
          <p:cNvSpPr>
            <a:spLocks noGrp="1"/>
          </p:cNvSpPr>
          <p:nvPr>
            <p:ph idx="1"/>
          </p:nvPr>
        </p:nvSpPr>
        <p:spPr/>
        <p:txBody>
          <a:bodyPr>
            <a:normAutofit/>
          </a:bodyPr>
          <a:lstStyle/>
          <a:p>
            <a:r>
              <a:rPr lang="en-US" sz="1600" b="1" i="1" cap="none" smtClean="0"/>
              <a:t>Payment Period</a:t>
            </a:r>
            <a:r>
              <a:rPr lang="en-US" sz="1600" cap="none" smtClean="0"/>
              <a:t>. Is the time between the payments of an annuity.</a:t>
            </a:r>
          </a:p>
          <a:p>
            <a:r>
              <a:rPr lang="en-US" sz="1600" b="1" i="1" cap="none" smtClean="0"/>
              <a:t>Term of the annuity</a:t>
            </a:r>
            <a:r>
              <a:rPr lang="en-US" sz="1600" cap="none" smtClean="0"/>
              <a:t>. Is time from the beginning of the first payment period to the end of the last.</a:t>
            </a:r>
          </a:p>
          <a:p>
            <a:r>
              <a:rPr lang="en-US" sz="1600" b="1" i="1" cap="none" smtClean="0"/>
              <a:t>Amount of The Annuity </a:t>
            </a:r>
            <a:r>
              <a:rPr lang="en-US" sz="1600" cap="none" smtClean="0"/>
              <a:t>or </a:t>
            </a:r>
            <a:r>
              <a:rPr lang="en-US" sz="1600" b="1" i="1" cap="none" smtClean="0"/>
              <a:t>Future Value of The Annuity</a:t>
            </a:r>
            <a:r>
              <a:rPr lang="en-US" sz="1600" cap="none" smtClean="0"/>
              <a:t>. Is the total amount accumulated at the end of the annuity. It is the sum of all payments along with compound interest on each payment to the end of the term.</a:t>
            </a:r>
            <a:endParaRPr lang="id-ID" sz="1600" cap="none"/>
          </a:p>
        </p:txBody>
      </p:sp>
    </p:spTree>
    <p:extLst>
      <p:ext uri="{BB962C8B-B14F-4D97-AF65-F5344CB8AC3E}">
        <p14:creationId xmlns:p14="http://schemas.microsoft.com/office/powerpoint/2010/main" val="1796581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smtClean="0">
                <a:solidFill>
                  <a:srgbClr val="FF0000"/>
                </a:solidFill>
              </a:rPr>
              <a:t>15.1 amount of an annuity</a:t>
            </a:r>
            <a:endParaRPr lang="id-ID" b="1">
              <a:solidFill>
                <a:srgbClr val="FF0000"/>
              </a:solidFill>
            </a:endParaRPr>
          </a:p>
        </p:txBody>
      </p:sp>
    </p:spTree>
    <p:extLst>
      <p:ext uri="{BB962C8B-B14F-4D97-AF65-F5344CB8AC3E}">
        <p14:creationId xmlns:p14="http://schemas.microsoft.com/office/powerpoint/2010/main" val="72081053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Type of annuities</a:t>
            </a:r>
            <a:endParaRPr lang="id-ID"/>
          </a:p>
        </p:txBody>
      </p:sp>
      <p:sp>
        <p:nvSpPr>
          <p:cNvPr id="3" name="Content Placeholder 2"/>
          <p:cNvSpPr>
            <a:spLocks noGrp="1"/>
          </p:cNvSpPr>
          <p:nvPr>
            <p:ph idx="1"/>
          </p:nvPr>
        </p:nvSpPr>
        <p:spPr/>
        <p:txBody>
          <a:bodyPr/>
          <a:lstStyle/>
          <a:p>
            <a:r>
              <a:rPr lang="en-US" b="1" i="1" smtClean="0"/>
              <a:t>Contingent annuity </a:t>
            </a:r>
            <a:r>
              <a:rPr lang="en-US" smtClean="0"/>
              <a:t>has variable beginning or ending dates.</a:t>
            </a:r>
          </a:p>
          <a:p>
            <a:r>
              <a:rPr lang="en-US" b="1" smtClean="0"/>
              <a:t>Annuity certain</a:t>
            </a:r>
            <a:r>
              <a:rPr lang="en-US" smtClean="0"/>
              <a:t> has a specified beginning date and a specified ending date</a:t>
            </a:r>
          </a:p>
          <a:p>
            <a:r>
              <a:rPr lang="en-US" b="1" smtClean="0"/>
              <a:t>Ordinary annuity </a:t>
            </a:r>
            <a:r>
              <a:rPr lang="en-US" smtClean="0"/>
              <a:t>has a payments made at the end of each period</a:t>
            </a:r>
          </a:p>
          <a:p>
            <a:r>
              <a:rPr lang="en-US" b="1" smtClean="0"/>
              <a:t>Annuity Due</a:t>
            </a:r>
            <a:r>
              <a:rPr lang="en-US" smtClean="0"/>
              <a:t> has a payments made at the beginning of each period.</a:t>
            </a:r>
          </a:p>
          <a:p>
            <a:r>
              <a:rPr lang="en-US" b="1" smtClean="0"/>
              <a:t>Simple Annuity </a:t>
            </a:r>
            <a:r>
              <a:rPr lang="en-US" smtClean="0"/>
              <a:t>has payment dates matching the compounding period.</a:t>
            </a:r>
            <a:endParaRPr lang="en-US" b="1" smtClean="0"/>
          </a:p>
          <a:p>
            <a:endParaRPr lang="id-ID"/>
          </a:p>
        </p:txBody>
      </p:sp>
    </p:spTree>
    <p:extLst>
      <p:ext uri="{BB962C8B-B14F-4D97-AF65-F5344CB8AC3E}">
        <p14:creationId xmlns:p14="http://schemas.microsoft.com/office/powerpoint/2010/main" val="513536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How an annuity works</a:t>
            </a:r>
            <a:endParaRPr lang="id-ID"/>
          </a:p>
        </p:txBody>
      </p:sp>
      <p:sp>
        <p:nvSpPr>
          <p:cNvPr id="5" name="Text Placeholder 4"/>
          <p:cNvSpPr>
            <a:spLocks noGrp="1"/>
          </p:cNvSpPr>
          <p:nvPr>
            <p:ph type="body" idx="1"/>
          </p:nvPr>
        </p:nvSpPr>
        <p:spPr/>
        <p:txBody>
          <a:bodyPr/>
          <a:lstStyle/>
          <a:p>
            <a:endParaRPr lang="id-ID"/>
          </a:p>
        </p:txBody>
      </p:sp>
    </p:spTree>
    <p:extLst>
      <p:ext uri="{BB962C8B-B14F-4D97-AF65-F5344CB8AC3E}">
        <p14:creationId xmlns:p14="http://schemas.microsoft.com/office/powerpoint/2010/main" val="348202200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640079" y="202007"/>
            <a:ext cx="7852631" cy="1461939"/>
          </a:xfrm>
          <a:prstGeom prst="rect">
            <a:avLst/>
          </a:prstGeom>
          <a:noFill/>
        </p:spPr>
        <p:txBody>
          <a:bodyPr wrap="square" rtlCol="0">
            <a:spAutoFit/>
          </a:bodyPr>
          <a:lstStyle/>
          <a:p>
            <a:pPr algn="just"/>
            <a:r>
              <a:rPr lang="en-US" sz="1600"/>
              <a:t>Suppose each end of the year to save $ 1,000 over five years, how much money savings plus interest compounded at the end of the fifth year if the bank gives </a:t>
            </a:r>
            <a:r>
              <a:rPr lang="en-US" sz="1600" smtClean="0"/>
              <a:t>of10</a:t>
            </a:r>
            <a:r>
              <a:rPr lang="en-US" sz="1600"/>
              <a:t>% </a:t>
            </a:r>
            <a:r>
              <a:rPr lang="en-US" sz="1600" smtClean="0"/>
              <a:t>interest rate per </a:t>
            </a:r>
            <a:r>
              <a:rPr lang="en-US" sz="1600"/>
              <a:t>year</a:t>
            </a:r>
            <a:r>
              <a:rPr lang="en-US" sz="1600" smtClean="0"/>
              <a:t>?</a:t>
            </a:r>
          </a:p>
          <a:p>
            <a:pPr algn="just"/>
            <a:endParaRPr lang="en-US" sz="1600"/>
          </a:p>
          <a:p>
            <a:pPr algn="just"/>
            <a:endParaRPr lang="en-US" sz="900"/>
          </a:p>
          <a:p>
            <a:pPr algn="just"/>
            <a:r>
              <a:rPr lang="en-US" sz="1600" smtClean="0"/>
              <a:t>Look for the timeline bellow</a:t>
            </a:r>
            <a:endParaRPr lang="en-US" sz="1600"/>
          </a:p>
        </p:txBody>
      </p:sp>
      <p:cxnSp>
        <p:nvCxnSpPr>
          <p:cNvPr id="4" name="Straight Connector 3"/>
          <p:cNvCxnSpPr/>
          <p:nvPr/>
        </p:nvCxnSpPr>
        <p:spPr>
          <a:xfrm>
            <a:off x="1140031" y="2210501"/>
            <a:ext cx="457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Flowchart: Connector 4"/>
          <p:cNvSpPr/>
          <p:nvPr/>
        </p:nvSpPr>
        <p:spPr>
          <a:xfrm>
            <a:off x="2015441" y="2175506"/>
            <a:ext cx="91440" cy="91440"/>
          </a:xfrm>
          <a:prstGeom prst="flowChartConnec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 name="Flowchart: Connector 5"/>
          <p:cNvSpPr/>
          <p:nvPr/>
        </p:nvSpPr>
        <p:spPr>
          <a:xfrm>
            <a:off x="2929841" y="2164781"/>
            <a:ext cx="91440" cy="91440"/>
          </a:xfrm>
          <a:prstGeom prst="flowChartConnec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 name="Flowchart: Connector 6"/>
          <p:cNvSpPr/>
          <p:nvPr/>
        </p:nvSpPr>
        <p:spPr>
          <a:xfrm>
            <a:off x="3844241" y="2164781"/>
            <a:ext cx="91440" cy="91440"/>
          </a:xfrm>
          <a:prstGeom prst="flowChartConnec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 name="Flowchart: Connector 7"/>
          <p:cNvSpPr/>
          <p:nvPr/>
        </p:nvSpPr>
        <p:spPr>
          <a:xfrm>
            <a:off x="4736696" y="2164781"/>
            <a:ext cx="91440" cy="91440"/>
          </a:xfrm>
          <a:prstGeom prst="flowChartConnec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 name="Flowchart: Connector 8"/>
          <p:cNvSpPr/>
          <p:nvPr/>
        </p:nvSpPr>
        <p:spPr>
          <a:xfrm>
            <a:off x="5648612" y="2171131"/>
            <a:ext cx="91440" cy="91440"/>
          </a:xfrm>
          <a:prstGeom prst="flowChartConnec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 name="TextBox 10"/>
          <p:cNvSpPr txBox="1"/>
          <p:nvPr/>
        </p:nvSpPr>
        <p:spPr>
          <a:xfrm>
            <a:off x="1759760" y="2311628"/>
            <a:ext cx="646331" cy="369332"/>
          </a:xfrm>
          <a:prstGeom prst="rect">
            <a:avLst/>
          </a:prstGeom>
          <a:noFill/>
        </p:spPr>
        <p:txBody>
          <a:bodyPr wrap="none" rtlCol="0">
            <a:spAutoFit/>
          </a:bodyPr>
          <a:lstStyle/>
          <a:p>
            <a:r>
              <a:rPr lang="en-US" smtClean="0">
                <a:latin typeface="Times New Roman" pitchFamily="18" charset="0"/>
                <a:cs typeface="Times New Roman" pitchFamily="18" charset="0"/>
              </a:rPr>
              <a:t>1000</a:t>
            </a:r>
            <a:endParaRPr lang="en-US">
              <a:latin typeface="Times New Roman" pitchFamily="18" charset="0"/>
              <a:cs typeface="Times New Roman" pitchFamily="18" charset="0"/>
            </a:endParaRPr>
          </a:p>
        </p:txBody>
      </p:sp>
      <p:sp>
        <p:nvSpPr>
          <p:cNvPr id="12" name="TextBox 11"/>
          <p:cNvSpPr txBox="1"/>
          <p:nvPr/>
        </p:nvSpPr>
        <p:spPr>
          <a:xfrm>
            <a:off x="2651729" y="2311628"/>
            <a:ext cx="646331" cy="369332"/>
          </a:xfrm>
          <a:prstGeom prst="rect">
            <a:avLst/>
          </a:prstGeom>
          <a:noFill/>
        </p:spPr>
        <p:txBody>
          <a:bodyPr wrap="none" rtlCol="0">
            <a:spAutoFit/>
          </a:bodyPr>
          <a:lstStyle/>
          <a:p>
            <a:r>
              <a:rPr lang="en-US" smtClean="0">
                <a:latin typeface="Times New Roman" pitchFamily="18" charset="0"/>
                <a:cs typeface="Times New Roman" pitchFamily="18" charset="0"/>
              </a:rPr>
              <a:t>1000</a:t>
            </a:r>
            <a:endParaRPr lang="en-US">
              <a:latin typeface="Times New Roman" pitchFamily="18" charset="0"/>
              <a:cs typeface="Times New Roman" pitchFamily="18" charset="0"/>
            </a:endParaRPr>
          </a:p>
        </p:txBody>
      </p:sp>
      <p:sp>
        <p:nvSpPr>
          <p:cNvPr id="13" name="TextBox 12"/>
          <p:cNvSpPr txBox="1"/>
          <p:nvPr/>
        </p:nvSpPr>
        <p:spPr>
          <a:xfrm>
            <a:off x="3566129" y="2311628"/>
            <a:ext cx="646331" cy="369332"/>
          </a:xfrm>
          <a:prstGeom prst="rect">
            <a:avLst/>
          </a:prstGeom>
          <a:noFill/>
        </p:spPr>
        <p:txBody>
          <a:bodyPr wrap="none" rtlCol="0">
            <a:spAutoFit/>
          </a:bodyPr>
          <a:lstStyle/>
          <a:p>
            <a:r>
              <a:rPr lang="en-US" smtClean="0">
                <a:latin typeface="Times New Roman" pitchFamily="18" charset="0"/>
                <a:cs typeface="Times New Roman" pitchFamily="18" charset="0"/>
              </a:rPr>
              <a:t>1000</a:t>
            </a:r>
            <a:endParaRPr lang="en-US">
              <a:latin typeface="Times New Roman" pitchFamily="18" charset="0"/>
              <a:cs typeface="Times New Roman" pitchFamily="18" charset="0"/>
            </a:endParaRPr>
          </a:p>
        </p:txBody>
      </p:sp>
      <p:sp>
        <p:nvSpPr>
          <p:cNvPr id="14" name="TextBox 13"/>
          <p:cNvSpPr txBox="1"/>
          <p:nvPr/>
        </p:nvSpPr>
        <p:spPr>
          <a:xfrm>
            <a:off x="4458584" y="2311628"/>
            <a:ext cx="646331" cy="369332"/>
          </a:xfrm>
          <a:prstGeom prst="rect">
            <a:avLst/>
          </a:prstGeom>
          <a:noFill/>
        </p:spPr>
        <p:txBody>
          <a:bodyPr wrap="none" rtlCol="0">
            <a:spAutoFit/>
          </a:bodyPr>
          <a:lstStyle/>
          <a:p>
            <a:r>
              <a:rPr lang="en-US" smtClean="0">
                <a:latin typeface="Times New Roman" pitchFamily="18" charset="0"/>
                <a:cs typeface="Times New Roman" pitchFamily="18" charset="0"/>
              </a:rPr>
              <a:t>1000</a:t>
            </a:r>
            <a:endParaRPr lang="en-US">
              <a:latin typeface="Times New Roman" pitchFamily="18" charset="0"/>
              <a:cs typeface="Times New Roman" pitchFamily="18" charset="0"/>
            </a:endParaRPr>
          </a:p>
        </p:txBody>
      </p:sp>
      <p:sp>
        <p:nvSpPr>
          <p:cNvPr id="15" name="TextBox 14"/>
          <p:cNvSpPr txBox="1"/>
          <p:nvPr/>
        </p:nvSpPr>
        <p:spPr>
          <a:xfrm>
            <a:off x="5370500" y="2311628"/>
            <a:ext cx="646331" cy="369332"/>
          </a:xfrm>
          <a:prstGeom prst="rect">
            <a:avLst/>
          </a:prstGeom>
          <a:noFill/>
        </p:spPr>
        <p:txBody>
          <a:bodyPr wrap="none" rtlCol="0">
            <a:spAutoFit/>
          </a:bodyPr>
          <a:lstStyle/>
          <a:p>
            <a:r>
              <a:rPr lang="en-US" smtClean="0">
                <a:latin typeface="Times New Roman" pitchFamily="18" charset="0"/>
                <a:cs typeface="Times New Roman" pitchFamily="18" charset="0"/>
              </a:rPr>
              <a:t>1000</a:t>
            </a:r>
            <a:endParaRPr lang="en-US">
              <a:latin typeface="Times New Roman" pitchFamily="18" charset="0"/>
              <a:cs typeface="Times New Roman" pitchFamily="18" charset="0"/>
            </a:endParaRPr>
          </a:p>
        </p:txBody>
      </p:sp>
      <p:sp>
        <p:nvSpPr>
          <p:cNvPr id="18" name="TextBox 17"/>
          <p:cNvSpPr txBox="1"/>
          <p:nvPr/>
        </p:nvSpPr>
        <p:spPr>
          <a:xfrm>
            <a:off x="1508729" y="1700540"/>
            <a:ext cx="4114800" cy="523220"/>
          </a:xfrm>
          <a:prstGeom prst="rect">
            <a:avLst/>
          </a:prstGeom>
          <a:noFill/>
        </p:spPr>
        <p:txBody>
          <a:bodyPr wrap="square" rtlCol="0">
            <a:spAutoFit/>
          </a:bodyPr>
          <a:lstStyle/>
          <a:p>
            <a:pPr algn="ctr"/>
            <a:r>
              <a:rPr lang="en-US" sz="1400" smtClean="0">
                <a:latin typeface="Times New Roman" pitchFamily="18" charset="0"/>
                <a:cs typeface="Times New Roman" pitchFamily="18" charset="0"/>
              </a:rPr>
              <a:t>year</a:t>
            </a:r>
          </a:p>
          <a:p>
            <a:r>
              <a:rPr lang="en-US" sz="1400" smtClean="0">
                <a:latin typeface="Times New Roman" pitchFamily="18" charset="0"/>
                <a:cs typeface="Times New Roman" pitchFamily="18" charset="0"/>
              </a:rPr>
              <a:t>1                  2                   3                  4                  5</a:t>
            </a:r>
            <a:endParaRPr lang="en-US" sz="1400">
              <a:latin typeface="Times New Roman" pitchFamily="18" charset="0"/>
              <a:cs typeface="Times New Roman" pitchFamily="18" charset="0"/>
            </a:endParaRPr>
          </a:p>
        </p:txBody>
      </p:sp>
      <p:cxnSp>
        <p:nvCxnSpPr>
          <p:cNvPr id="21" name="Elbow Connector 20"/>
          <p:cNvCxnSpPr/>
          <p:nvPr/>
        </p:nvCxnSpPr>
        <p:spPr>
          <a:xfrm>
            <a:off x="4782416" y="2741920"/>
            <a:ext cx="1645920" cy="91440"/>
          </a:xfrm>
          <a:prstGeom prst="bentConnector3">
            <a:avLst>
              <a:gd name="adj1" fmla="val 595"/>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5" name="Elbow Connector 24"/>
          <p:cNvCxnSpPr/>
          <p:nvPr/>
        </p:nvCxnSpPr>
        <p:spPr>
          <a:xfrm>
            <a:off x="3866211" y="2688629"/>
            <a:ext cx="2560320" cy="457200"/>
          </a:xfrm>
          <a:prstGeom prst="bentConnector3">
            <a:avLst>
              <a:gd name="adj1" fmla="val 133"/>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8" name="Elbow Connector 27"/>
          <p:cNvCxnSpPr/>
          <p:nvPr/>
        </p:nvCxnSpPr>
        <p:spPr>
          <a:xfrm>
            <a:off x="2968634" y="2814112"/>
            <a:ext cx="3474720" cy="640080"/>
          </a:xfrm>
          <a:prstGeom prst="bentConnector3">
            <a:avLst>
              <a:gd name="adj1" fmla="val -386"/>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9" name="Elbow Connector 28"/>
          <p:cNvCxnSpPr/>
          <p:nvPr/>
        </p:nvCxnSpPr>
        <p:spPr>
          <a:xfrm>
            <a:off x="2056016" y="2692835"/>
            <a:ext cx="4389120" cy="1097280"/>
          </a:xfrm>
          <a:prstGeom prst="bentConnector3">
            <a:avLst>
              <a:gd name="adj1" fmla="val -386"/>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5" name="Straight Arrow Connector 34"/>
          <p:cNvCxnSpPr/>
          <p:nvPr/>
        </p:nvCxnSpPr>
        <p:spPr>
          <a:xfrm>
            <a:off x="5957455" y="2508169"/>
            <a:ext cx="457200"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36" name="TextBox 35"/>
          <p:cNvSpPr txBox="1"/>
          <p:nvPr/>
        </p:nvSpPr>
        <p:spPr>
          <a:xfrm>
            <a:off x="6638306" y="2287878"/>
            <a:ext cx="646331" cy="369332"/>
          </a:xfrm>
          <a:prstGeom prst="rect">
            <a:avLst/>
          </a:prstGeom>
          <a:noFill/>
        </p:spPr>
        <p:txBody>
          <a:bodyPr wrap="none" rtlCol="0">
            <a:spAutoFit/>
          </a:bodyPr>
          <a:lstStyle/>
          <a:p>
            <a:r>
              <a:rPr lang="en-US" smtClean="0">
                <a:latin typeface="Times New Roman" pitchFamily="18" charset="0"/>
                <a:cs typeface="Times New Roman" pitchFamily="18" charset="0"/>
              </a:rPr>
              <a:t>1000</a:t>
            </a:r>
            <a:endParaRPr lang="en-US">
              <a:latin typeface="Times New Roman" pitchFamily="18" charset="0"/>
              <a:cs typeface="Times New Roman" pitchFamily="18" charset="0"/>
            </a:endParaRPr>
          </a:p>
        </p:txBody>
      </p:sp>
      <p:sp>
        <p:nvSpPr>
          <p:cNvPr id="37" name="TextBox 36"/>
          <p:cNvSpPr txBox="1"/>
          <p:nvPr/>
        </p:nvSpPr>
        <p:spPr>
          <a:xfrm>
            <a:off x="6638306" y="2611728"/>
            <a:ext cx="637739" cy="369332"/>
          </a:xfrm>
          <a:prstGeom prst="rect">
            <a:avLst/>
          </a:prstGeom>
          <a:noFill/>
        </p:spPr>
        <p:txBody>
          <a:bodyPr wrap="none" rtlCol="0">
            <a:spAutoFit/>
          </a:bodyPr>
          <a:lstStyle/>
          <a:p>
            <a:r>
              <a:rPr lang="en-US" smtClean="0">
                <a:latin typeface="Times New Roman" pitchFamily="18" charset="0"/>
                <a:cs typeface="Times New Roman" pitchFamily="18" charset="0"/>
              </a:rPr>
              <a:t>1100</a:t>
            </a:r>
            <a:endParaRPr lang="en-US">
              <a:latin typeface="Times New Roman" pitchFamily="18" charset="0"/>
              <a:cs typeface="Times New Roman" pitchFamily="18" charset="0"/>
            </a:endParaRPr>
          </a:p>
        </p:txBody>
      </p:sp>
      <p:sp>
        <p:nvSpPr>
          <p:cNvPr id="38" name="TextBox 37"/>
          <p:cNvSpPr txBox="1"/>
          <p:nvPr/>
        </p:nvSpPr>
        <p:spPr>
          <a:xfrm>
            <a:off x="6638306" y="2935578"/>
            <a:ext cx="646331" cy="369332"/>
          </a:xfrm>
          <a:prstGeom prst="rect">
            <a:avLst/>
          </a:prstGeom>
          <a:noFill/>
        </p:spPr>
        <p:txBody>
          <a:bodyPr wrap="none" rtlCol="0">
            <a:spAutoFit/>
          </a:bodyPr>
          <a:lstStyle/>
          <a:p>
            <a:r>
              <a:rPr lang="en-US" smtClean="0">
                <a:latin typeface="Times New Roman" pitchFamily="18" charset="0"/>
                <a:cs typeface="Times New Roman" pitchFamily="18" charset="0"/>
              </a:rPr>
              <a:t>1210</a:t>
            </a:r>
            <a:endParaRPr lang="en-US">
              <a:latin typeface="Times New Roman" pitchFamily="18" charset="0"/>
              <a:cs typeface="Times New Roman" pitchFamily="18" charset="0"/>
            </a:endParaRPr>
          </a:p>
        </p:txBody>
      </p:sp>
      <p:sp>
        <p:nvSpPr>
          <p:cNvPr id="39" name="TextBox 38"/>
          <p:cNvSpPr txBox="1"/>
          <p:nvPr/>
        </p:nvSpPr>
        <p:spPr>
          <a:xfrm>
            <a:off x="6638306" y="3259428"/>
            <a:ext cx="646331" cy="369332"/>
          </a:xfrm>
          <a:prstGeom prst="rect">
            <a:avLst/>
          </a:prstGeom>
          <a:noFill/>
        </p:spPr>
        <p:txBody>
          <a:bodyPr wrap="none" rtlCol="0">
            <a:spAutoFit/>
          </a:bodyPr>
          <a:lstStyle/>
          <a:p>
            <a:r>
              <a:rPr lang="en-US" smtClean="0">
                <a:latin typeface="Times New Roman" pitchFamily="18" charset="0"/>
                <a:cs typeface="Times New Roman" pitchFamily="18" charset="0"/>
              </a:rPr>
              <a:t>1331</a:t>
            </a:r>
            <a:endParaRPr lang="en-US">
              <a:latin typeface="Times New Roman" pitchFamily="18" charset="0"/>
              <a:cs typeface="Times New Roman" pitchFamily="18" charset="0"/>
            </a:endParaRPr>
          </a:p>
        </p:txBody>
      </p:sp>
      <p:sp>
        <p:nvSpPr>
          <p:cNvPr id="40" name="TextBox 39"/>
          <p:cNvSpPr txBox="1"/>
          <p:nvPr/>
        </p:nvSpPr>
        <p:spPr>
          <a:xfrm>
            <a:off x="6638306" y="3583278"/>
            <a:ext cx="819455" cy="369332"/>
          </a:xfrm>
          <a:prstGeom prst="rect">
            <a:avLst/>
          </a:prstGeom>
          <a:noFill/>
        </p:spPr>
        <p:txBody>
          <a:bodyPr wrap="none" rtlCol="0">
            <a:spAutoFit/>
          </a:bodyPr>
          <a:lstStyle/>
          <a:p>
            <a:r>
              <a:rPr lang="en-US" smtClean="0">
                <a:latin typeface="Times New Roman" pitchFamily="18" charset="0"/>
                <a:cs typeface="Times New Roman" pitchFamily="18" charset="0"/>
              </a:rPr>
              <a:t>1464.1</a:t>
            </a:r>
            <a:endParaRPr lang="en-US">
              <a:latin typeface="Times New Roman" pitchFamily="18" charset="0"/>
              <a:cs typeface="Times New Roman" pitchFamily="18" charset="0"/>
            </a:endParaRPr>
          </a:p>
        </p:txBody>
      </p:sp>
      <p:sp>
        <p:nvSpPr>
          <p:cNvPr id="41" name="TextBox 40"/>
          <p:cNvSpPr txBox="1"/>
          <p:nvPr/>
        </p:nvSpPr>
        <p:spPr>
          <a:xfrm>
            <a:off x="7458706" y="2278518"/>
            <a:ext cx="891591" cy="369332"/>
          </a:xfrm>
          <a:prstGeom prst="rect">
            <a:avLst/>
          </a:prstGeom>
          <a:noFill/>
        </p:spPr>
        <p:txBody>
          <a:bodyPr wrap="none" rtlCol="0">
            <a:spAutoFit/>
          </a:bodyPr>
          <a:lstStyle/>
          <a:p>
            <a:r>
              <a:rPr lang="en-US" smtClean="0">
                <a:latin typeface="Times New Roman" pitchFamily="18" charset="0"/>
                <a:cs typeface="Times New Roman" pitchFamily="18" charset="0"/>
              </a:rPr>
              <a:t>A(1+i)</a:t>
            </a:r>
            <a:r>
              <a:rPr lang="en-US" baseline="30000" smtClean="0">
                <a:latin typeface="Times New Roman" pitchFamily="18" charset="0"/>
                <a:cs typeface="Times New Roman" pitchFamily="18" charset="0"/>
              </a:rPr>
              <a:t>0</a:t>
            </a:r>
            <a:endParaRPr lang="en-US" baseline="30000">
              <a:latin typeface="Times New Roman" pitchFamily="18" charset="0"/>
              <a:cs typeface="Times New Roman" pitchFamily="18" charset="0"/>
            </a:endParaRPr>
          </a:p>
        </p:txBody>
      </p:sp>
      <p:sp>
        <p:nvSpPr>
          <p:cNvPr id="42" name="TextBox 41"/>
          <p:cNvSpPr txBox="1"/>
          <p:nvPr/>
        </p:nvSpPr>
        <p:spPr>
          <a:xfrm>
            <a:off x="7458706" y="2602368"/>
            <a:ext cx="891591" cy="369332"/>
          </a:xfrm>
          <a:prstGeom prst="rect">
            <a:avLst/>
          </a:prstGeom>
          <a:noFill/>
        </p:spPr>
        <p:txBody>
          <a:bodyPr wrap="none" rtlCol="0">
            <a:spAutoFit/>
          </a:bodyPr>
          <a:lstStyle/>
          <a:p>
            <a:r>
              <a:rPr lang="en-US" smtClean="0">
                <a:latin typeface="Times New Roman" pitchFamily="18" charset="0"/>
                <a:cs typeface="Times New Roman" pitchFamily="18" charset="0"/>
              </a:rPr>
              <a:t>A(1+i)</a:t>
            </a:r>
            <a:r>
              <a:rPr lang="en-US" baseline="30000" smtClean="0">
                <a:latin typeface="Times New Roman" pitchFamily="18" charset="0"/>
                <a:cs typeface="Times New Roman" pitchFamily="18" charset="0"/>
              </a:rPr>
              <a:t>1</a:t>
            </a:r>
            <a:endParaRPr lang="en-US" baseline="30000">
              <a:latin typeface="Times New Roman" pitchFamily="18" charset="0"/>
              <a:cs typeface="Times New Roman" pitchFamily="18" charset="0"/>
            </a:endParaRPr>
          </a:p>
        </p:txBody>
      </p:sp>
      <p:sp>
        <p:nvSpPr>
          <p:cNvPr id="43" name="TextBox 42"/>
          <p:cNvSpPr txBox="1"/>
          <p:nvPr/>
        </p:nvSpPr>
        <p:spPr>
          <a:xfrm>
            <a:off x="7458706" y="2926218"/>
            <a:ext cx="891591" cy="369332"/>
          </a:xfrm>
          <a:prstGeom prst="rect">
            <a:avLst/>
          </a:prstGeom>
          <a:noFill/>
        </p:spPr>
        <p:txBody>
          <a:bodyPr wrap="none" rtlCol="0">
            <a:spAutoFit/>
          </a:bodyPr>
          <a:lstStyle/>
          <a:p>
            <a:r>
              <a:rPr lang="en-US" smtClean="0">
                <a:latin typeface="Times New Roman" pitchFamily="18" charset="0"/>
                <a:cs typeface="Times New Roman" pitchFamily="18" charset="0"/>
              </a:rPr>
              <a:t>A(1+i)</a:t>
            </a:r>
            <a:r>
              <a:rPr lang="en-US" baseline="30000" smtClean="0">
                <a:latin typeface="Times New Roman" pitchFamily="18" charset="0"/>
                <a:cs typeface="Times New Roman" pitchFamily="18" charset="0"/>
              </a:rPr>
              <a:t>2</a:t>
            </a:r>
            <a:endParaRPr lang="en-US" baseline="30000">
              <a:latin typeface="Times New Roman" pitchFamily="18" charset="0"/>
              <a:cs typeface="Times New Roman" pitchFamily="18" charset="0"/>
            </a:endParaRPr>
          </a:p>
        </p:txBody>
      </p:sp>
      <p:sp>
        <p:nvSpPr>
          <p:cNvPr id="44" name="TextBox 43"/>
          <p:cNvSpPr txBox="1"/>
          <p:nvPr/>
        </p:nvSpPr>
        <p:spPr>
          <a:xfrm>
            <a:off x="7458706" y="3250068"/>
            <a:ext cx="891591" cy="369332"/>
          </a:xfrm>
          <a:prstGeom prst="rect">
            <a:avLst/>
          </a:prstGeom>
          <a:noFill/>
        </p:spPr>
        <p:txBody>
          <a:bodyPr wrap="none" rtlCol="0">
            <a:spAutoFit/>
          </a:bodyPr>
          <a:lstStyle/>
          <a:p>
            <a:r>
              <a:rPr lang="en-US" smtClean="0">
                <a:latin typeface="Times New Roman" pitchFamily="18" charset="0"/>
                <a:cs typeface="Times New Roman" pitchFamily="18" charset="0"/>
              </a:rPr>
              <a:t>A(1+i)</a:t>
            </a:r>
            <a:r>
              <a:rPr lang="en-US" baseline="30000" smtClean="0">
                <a:latin typeface="Times New Roman" pitchFamily="18" charset="0"/>
                <a:cs typeface="Times New Roman" pitchFamily="18" charset="0"/>
              </a:rPr>
              <a:t>3</a:t>
            </a:r>
            <a:endParaRPr lang="en-US" baseline="30000">
              <a:latin typeface="Times New Roman" pitchFamily="18" charset="0"/>
              <a:cs typeface="Times New Roman" pitchFamily="18" charset="0"/>
            </a:endParaRPr>
          </a:p>
        </p:txBody>
      </p:sp>
      <p:sp>
        <p:nvSpPr>
          <p:cNvPr id="45" name="TextBox 44"/>
          <p:cNvSpPr txBox="1"/>
          <p:nvPr/>
        </p:nvSpPr>
        <p:spPr>
          <a:xfrm>
            <a:off x="7458706" y="3573918"/>
            <a:ext cx="891591" cy="369332"/>
          </a:xfrm>
          <a:prstGeom prst="rect">
            <a:avLst/>
          </a:prstGeom>
          <a:noFill/>
        </p:spPr>
        <p:txBody>
          <a:bodyPr wrap="none" rtlCol="0">
            <a:spAutoFit/>
          </a:bodyPr>
          <a:lstStyle/>
          <a:p>
            <a:r>
              <a:rPr lang="en-US" smtClean="0">
                <a:latin typeface="Times New Roman" pitchFamily="18" charset="0"/>
                <a:cs typeface="Times New Roman" pitchFamily="18" charset="0"/>
              </a:rPr>
              <a:t>A(1+i)</a:t>
            </a:r>
            <a:r>
              <a:rPr lang="en-US" baseline="30000" smtClean="0">
                <a:latin typeface="Times New Roman" pitchFamily="18" charset="0"/>
                <a:cs typeface="Times New Roman" pitchFamily="18" charset="0"/>
              </a:rPr>
              <a:t>4</a:t>
            </a:r>
          </a:p>
        </p:txBody>
      </p:sp>
      <p:cxnSp>
        <p:nvCxnSpPr>
          <p:cNvPr id="47" name="Straight Connector 46"/>
          <p:cNvCxnSpPr/>
          <p:nvPr/>
        </p:nvCxnSpPr>
        <p:spPr>
          <a:xfrm>
            <a:off x="6525244" y="3976360"/>
            <a:ext cx="1828800" cy="0"/>
          </a:xfrm>
          <a:prstGeom prst="line">
            <a:avLst/>
          </a:prstGeom>
        </p:spPr>
        <p:style>
          <a:lnRef idx="2">
            <a:schemeClr val="accent5"/>
          </a:lnRef>
          <a:fillRef idx="0">
            <a:schemeClr val="accent5"/>
          </a:fillRef>
          <a:effectRef idx="1">
            <a:schemeClr val="accent5"/>
          </a:effectRef>
          <a:fontRef idx="minor">
            <a:schemeClr val="tx1"/>
          </a:fontRef>
        </p:style>
      </p:cxnSp>
      <p:sp>
        <p:nvSpPr>
          <p:cNvPr id="48" name="TextBox 47"/>
          <p:cNvSpPr txBox="1"/>
          <p:nvPr/>
        </p:nvSpPr>
        <p:spPr>
          <a:xfrm>
            <a:off x="8346375" y="3747408"/>
            <a:ext cx="370614" cy="461665"/>
          </a:xfrm>
          <a:prstGeom prst="rect">
            <a:avLst/>
          </a:prstGeom>
          <a:noFill/>
        </p:spPr>
        <p:txBody>
          <a:bodyPr wrap="none" rtlCol="0">
            <a:spAutoFit/>
          </a:bodyPr>
          <a:lstStyle/>
          <a:p>
            <a:r>
              <a:rPr lang="en-US" sz="2400" smtClean="0"/>
              <a:t>+</a:t>
            </a:r>
            <a:endParaRPr lang="en-US" sz="2400"/>
          </a:p>
        </p:txBody>
      </p:sp>
      <p:sp>
        <p:nvSpPr>
          <p:cNvPr id="49" name="TextBox 48"/>
          <p:cNvSpPr txBox="1"/>
          <p:nvPr/>
        </p:nvSpPr>
        <p:spPr>
          <a:xfrm>
            <a:off x="7747757" y="3952610"/>
            <a:ext cx="389850" cy="369332"/>
          </a:xfrm>
          <a:prstGeom prst="rect">
            <a:avLst/>
          </a:prstGeom>
          <a:noFill/>
        </p:spPr>
        <p:txBody>
          <a:bodyPr wrap="none" rtlCol="0">
            <a:spAutoFit/>
          </a:bodyPr>
          <a:lstStyle/>
          <a:p>
            <a:r>
              <a:rPr lang="en-US" smtClean="0">
                <a:latin typeface="Times New Roman" pitchFamily="18" charset="0"/>
                <a:cs typeface="Times New Roman" pitchFamily="18" charset="0"/>
              </a:rPr>
              <a:t>F</a:t>
            </a:r>
            <a:r>
              <a:rPr lang="en-US" baseline="-25000" smtClean="0">
                <a:latin typeface="Times New Roman" pitchFamily="18" charset="0"/>
                <a:cs typeface="Times New Roman" pitchFamily="18" charset="0"/>
              </a:rPr>
              <a:t>5</a:t>
            </a:r>
            <a:endParaRPr lang="en-US" baseline="-25000">
              <a:latin typeface="Times New Roman" pitchFamily="18" charset="0"/>
              <a:cs typeface="Times New Roman" pitchFamily="18" charset="0"/>
            </a:endParaRPr>
          </a:p>
        </p:txBody>
      </p:sp>
      <p:cxnSp>
        <p:nvCxnSpPr>
          <p:cNvPr id="50" name="Straight Connector 49"/>
          <p:cNvCxnSpPr/>
          <p:nvPr/>
        </p:nvCxnSpPr>
        <p:spPr>
          <a:xfrm>
            <a:off x="6510293" y="4321942"/>
            <a:ext cx="1828800" cy="0"/>
          </a:xfrm>
          <a:prstGeom prst="line">
            <a:avLst/>
          </a:prstGeom>
          <a:ln/>
        </p:spPr>
        <p:style>
          <a:lnRef idx="3">
            <a:schemeClr val="accent4"/>
          </a:lnRef>
          <a:fillRef idx="0">
            <a:schemeClr val="accent4"/>
          </a:fillRef>
          <a:effectRef idx="2">
            <a:schemeClr val="accent4"/>
          </a:effectRef>
          <a:fontRef idx="minor">
            <a:schemeClr val="tx1"/>
          </a:fontRef>
        </p:style>
      </p:cxnSp>
      <p:cxnSp>
        <p:nvCxnSpPr>
          <p:cNvPr id="51" name="Straight Connector 50"/>
          <p:cNvCxnSpPr/>
          <p:nvPr/>
        </p:nvCxnSpPr>
        <p:spPr>
          <a:xfrm>
            <a:off x="6509658" y="4357004"/>
            <a:ext cx="18288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54" name="TextBox 53"/>
          <p:cNvSpPr txBox="1"/>
          <p:nvPr/>
        </p:nvSpPr>
        <p:spPr>
          <a:xfrm>
            <a:off x="813742" y="4476750"/>
            <a:ext cx="7904728" cy="461665"/>
          </a:xfrm>
          <a:prstGeom prst="rect">
            <a:avLst/>
          </a:prstGeom>
          <a:noFill/>
        </p:spPr>
        <p:txBody>
          <a:bodyPr wrap="none" rtlCol="0">
            <a:spAutoFit/>
          </a:bodyPr>
          <a:lstStyle/>
          <a:p>
            <a:r>
              <a:rPr lang="en-US" sz="2400" smtClean="0">
                <a:latin typeface="Times New Roman" pitchFamily="18" charset="0"/>
                <a:cs typeface="Times New Roman" pitchFamily="18" charset="0"/>
              </a:rPr>
              <a:t>F</a:t>
            </a:r>
            <a:r>
              <a:rPr lang="en-US" sz="2400" baseline="-25000" smtClean="0">
                <a:latin typeface="Times New Roman" pitchFamily="18" charset="0"/>
                <a:cs typeface="Times New Roman" pitchFamily="18" charset="0"/>
              </a:rPr>
              <a:t>n</a:t>
            </a:r>
            <a:r>
              <a:rPr lang="en-US" sz="2400" smtClean="0">
                <a:latin typeface="Times New Roman" pitchFamily="18" charset="0"/>
                <a:cs typeface="Times New Roman" pitchFamily="18" charset="0"/>
              </a:rPr>
              <a:t> = A(1+i)</a:t>
            </a:r>
            <a:r>
              <a:rPr lang="en-US" sz="2400" baseline="30000" smtClean="0">
                <a:latin typeface="Times New Roman" pitchFamily="18" charset="0"/>
                <a:cs typeface="Times New Roman" pitchFamily="18" charset="0"/>
              </a:rPr>
              <a:t>0</a:t>
            </a:r>
            <a:r>
              <a:rPr lang="en-US" sz="2400" smtClean="0">
                <a:latin typeface="Times New Roman" pitchFamily="18" charset="0"/>
                <a:cs typeface="Times New Roman" pitchFamily="18" charset="0"/>
              </a:rPr>
              <a:t> + A(1+i)</a:t>
            </a:r>
            <a:r>
              <a:rPr lang="en-US" sz="2400" baseline="30000" smtClean="0">
                <a:latin typeface="Times New Roman" pitchFamily="18" charset="0"/>
                <a:cs typeface="Times New Roman" pitchFamily="18" charset="0"/>
              </a:rPr>
              <a:t>1</a:t>
            </a:r>
            <a:r>
              <a:rPr lang="en-US" sz="2400" smtClean="0">
                <a:latin typeface="Times New Roman" pitchFamily="18" charset="0"/>
                <a:cs typeface="Times New Roman" pitchFamily="18" charset="0"/>
              </a:rPr>
              <a:t> + A(1+i)</a:t>
            </a:r>
            <a:r>
              <a:rPr lang="en-US" sz="2400" baseline="30000" smtClean="0">
                <a:latin typeface="Times New Roman" pitchFamily="18" charset="0"/>
                <a:cs typeface="Times New Roman" pitchFamily="18" charset="0"/>
              </a:rPr>
              <a:t>2</a:t>
            </a:r>
            <a:r>
              <a:rPr lang="en-US" sz="2400" smtClean="0">
                <a:latin typeface="Times New Roman" pitchFamily="18" charset="0"/>
                <a:cs typeface="Times New Roman" pitchFamily="18" charset="0"/>
              </a:rPr>
              <a:t> + A(1+i)</a:t>
            </a:r>
            <a:r>
              <a:rPr lang="en-US" sz="2400" baseline="30000" smtClean="0">
                <a:latin typeface="Times New Roman" pitchFamily="18" charset="0"/>
                <a:cs typeface="Times New Roman" pitchFamily="18" charset="0"/>
              </a:rPr>
              <a:t>3</a:t>
            </a:r>
            <a:r>
              <a:rPr lang="en-US" sz="2400" smtClean="0">
                <a:latin typeface="Times New Roman" pitchFamily="18" charset="0"/>
                <a:cs typeface="Times New Roman" pitchFamily="18" charset="0"/>
              </a:rPr>
              <a:t> + ….+ A(1+i)</a:t>
            </a:r>
            <a:r>
              <a:rPr lang="en-US" sz="2400" baseline="30000" smtClean="0">
                <a:latin typeface="Times New Roman" pitchFamily="18" charset="0"/>
                <a:cs typeface="Times New Roman" pitchFamily="18" charset="0"/>
              </a:rPr>
              <a:t>n-1</a:t>
            </a:r>
            <a:r>
              <a:rPr lang="en-US" sz="2400" smtClean="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3" name="Rectangle 2"/>
          <p:cNvSpPr/>
          <p:nvPr/>
        </p:nvSpPr>
        <p:spPr>
          <a:xfrm>
            <a:off x="6565586" y="3923016"/>
            <a:ext cx="892175" cy="368300"/>
          </a:xfrm>
          <a:prstGeom prst="rect">
            <a:avLst/>
          </a:prstGeom>
        </p:spPr>
        <p:txBody>
          <a:bodyPr wrap="none">
            <a:spAutoFit/>
          </a:bodyPr>
          <a:lstStyle/>
          <a:p>
            <a:r>
              <a:rPr lang="id-ID" b="1">
                <a:solidFill>
                  <a:srgbClr val="FFFF00"/>
                </a:solidFill>
                <a:effectLst>
                  <a:outerShdw blurRad="38100" dist="38100" dir="2700000" algn="tl">
                    <a:srgbClr val="000000">
                      <a:alpha val="43137"/>
                    </a:srgbClr>
                  </a:outerShdw>
                </a:effectLst>
                <a:latin typeface="Calibri" panose="020F0502020204030204" pitchFamily="34" charset="0"/>
              </a:rPr>
              <a:t>6105.1</a:t>
            </a:r>
            <a:r>
              <a:rPr lang="id-ID" b="1">
                <a:solidFill>
                  <a:srgbClr val="FFFF00"/>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3954620990"/>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0" y="0"/>
            <a:ext cx="9144000" cy="5143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ounded Rectangle 27"/>
          <p:cNvSpPr/>
          <p:nvPr/>
        </p:nvSpPr>
        <p:spPr>
          <a:xfrm>
            <a:off x="2951355" y="4125457"/>
            <a:ext cx="3125064" cy="914400"/>
          </a:xfrm>
          <a:prstGeom prst="roundRect">
            <a:avLst>
              <a:gd name="adj" fmla="val 50000"/>
            </a:avLst>
          </a:prstGeom>
          <a:solidFill>
            <a:srgbClr val="FF0000"/>
          </a:solidFill>
          <a:effectLst>
            <a:outerShdw blurRad="127000" dist="127000" dir="2700000" algn="tl" rotWithShape="0">
              <a:prstClr val="black">
                <a:alpha val="40000"/>
              </a:prstClr>
            </a:outerShdw>
          </a:effectLst>
          <a:scene3d>
            <a:camera prst="orthographicFront">
              <a:rot lat="0" lon="0" rev="0"/>
            </a:camera>
            <a:lightRig rig="threePt" dir="tl"/>
          </a:scene3d>
          <a:sp3d>
            <a:bevelT w="146050" h="1651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sp>
        <p:nvSpPr>
          <p:cNvPr id="2" name="TextBox 1"/>
          <p:cNvSpPr txBox="1"/>
          <p:nvPr/>
        </p:nvSpPr>
        <p:spPr>
          <a:xfrm>
            <a:off x="843146" y="396324"/>
            <a:ext cx="7543988" cy="400110"/>
          </a:xfrm>
          <a:prstGeom prst="rect">
            <a:avLst/>
          </a:prstGeom>
          <a:noFill/>
        </p:spPr>
        <p:txBody>
          <a:bodyPr wrap="none" rtlCol="0">
            <a:spAutoFit/>
          </a:bodyPr>
          <a:lstStyle/>
          <a:p>
            <a:r>
              <a:rPr lang="en-US" sz="2000" smtClean="0">
                <a:latin typeface="Times New Roman" pitchFamily="18" charset="0"/>
                <a:cs typeface="Times New Roman" pitchFamily="18" charset="0"/>
              </a:rPr>
              <a:t>F</a:t>
            </a:r>
            <a:r>
              <a:rPr lang="en-US" sz="2000" baseline="-25000" smtClean="0">
                <a:latin typeface="Times New Roman" pitchFamily="18" charset="0"/>
                <a:cs typeface="Times New Roman" pitchFamily="18" charset="0"/>
              </a:rPr>
              <a:t>n</a:t>
            </a:r>
            <a:r>
              <a:rPr lang="en-US" sz="2000" smtClean="0">
                <a:latin typeface="Times New Roman" pitchFamily="18" charset="0"/>
                <a:cs typeface="Times New Roman" pitchFamily="18" charset="0"/>
              </a:rPr>
              <a:t> = A(1+i)</a:t>
            </a:r>
            <a:r>
              <a:rPr lang="en-US" sz="2000" baseline="30000" smtClean="0">
                <a:latin typeface="Times New Roman" pitchFamily="18" charset="0"/>
                <a:cs typeface="Times New Roman" pitchFamily="18" charset="0"/>
              </a:rPr>
              <a:t>0</a:t>
            </a:r>
            <a:r>
              <a:rPr lang="en-US" sz="2000" smtClean="0">
                <a:latin typeface="Times New Roman" pitchFamily="18" charset="0"/>
                <a:cs typeface="Times New Roman" pitchFamily="18" charset="0"/>
              </a:rPr>
              <a:t> + A(1+i)</a:t>
            </a:r>
            <a:r>
              <a:rPr lang="en-US" sz="2000" baseline="30000" smtClean="0">
                <a:latin typeface="Times New Roman" pitchFamily="18" charset="0"/>
                <a:cs typeface="Times New Roman" pitchFamily="18" charset="0"/>
              </a:rPr>
              <a:t>1</a:t>
            </a:r>
            <a:r>
              <a:rPr lang="en-US" sz="2000" smtClean="0">
                <a:latin typeface="Times New Roman" pitchFamily="18" charset="0"/>
                <a:cs typeface="Times New Roman" pitchFamily="18" charset="0"/>
              </a:rPr>
              <a:t> + A(1+i)</a:t>
            </a:r>
            <a:r>
              <a:rPr lang="en-US" sz="2000" baseline="30000" smtClean="0">
                <a:latin typeface="Times New Roman" pitchFamily="18" charset="0"/>
                <a:cs typeface="Times New Roman" pitchFamily="18" charset="0"/>
              </a:rPr>
              <a:t>2</a:t>
            </a:r>
            <a:r>
              <a:rPr lang="en-US" sz="2000" smtClean="0">
                <a:latin typeface="Times New Roman" pitchFamily="18" charset="0"/>
                <a:cs typeface="Times New Roman" pitchFamily="18" charset="0"/>
              </a:rPr>
              <a:t> + A(1+i)</a:t>
            </a:r>
            <a:r>
              <a:rPr lang="en-US" sz="2000" baseline="30000" smtClean="0">
                <a:latin typeface="Times New Roman" pitchFamily="18" charset="0"/>
                <a:cs typeface="Times New Roman" pitchFamily="18" charset="0"/>
              </a:rPr>
              <a:t>3</a:t>
            </a:r>
            <a:r>
              <a:rPr lang="en-US" sz="2000" smtClean="0">
                <a:latin typeface="Times New Roman" pitchFamily="18" charset="0"/>
                <a:cs typeface="Times New Roman" pitchFamily="18" charset="0"/>
              </a:rPr>
              <a:t> + ….+ A(1+i)</a:t>
            </a:r>
            <a:r>
              <a:rPr lang="en-US" sz="2000" baseline="30000" smtClean="0">
                <a:latin typeface="Times New Roman" pitchFamily="18" charset="0"/>
                <a:cs typeface="Times New Roman" pitchFamily="18" charset="0"/>
              </a:rPr>
              <a:t>n-2</a:t>
            </a:r>
            <a:r>
              <a:rPr lang="en-US" sz="2000" smtClean="0">
                <a:latin typeface="Times New Roman" pitchFamily="18" charset="0"/>
                <a:cs typeface="Times New Roman" pitchFamily="18" charset="0"/>
              </a:rPr>
              <a:t> + A(1+i)</a:t>
            </a:r>
            <a:r>
              <a:rPr lang="en-US" sz="2000" baseline="30000" smtClean="0">
                <a:latin typeface="Times New Roman" pitchFamily="18" charset="0"/>
                <a:cs typeface="Times New Roman" pitchFamily="18" charset="0"/>
              </a:rPr>
              <a:t>n-1</a:t>
            </a:r>
            <a:r>
              <a:rPr lang="en-US" sz="2000" smtClean="0">
                <a:latin typeface="Times New Roman" pitchFamily="18" charset="0"/>
                <a:cs typeface="Times New Roman" pitchFamily="18" charset="0"/>
              </a:rPr>
              <a:t> </a:t>
            </a:r>
            <a:endParaRPr lang="en-US" sz="2000">
              <a:latin typeface="Times New Roman" pitchFamily="18" charset="0"/>
              <a:cs typeface="Times New Roman" pitchFamily="18" charset="0"/>
            </a:endParaRPr>
          </a:p>
        </p:txBody>
      </p:sp>
      <p:sp>
        <p:nvSpPr>
          <p:cNvPr id="22" name="TextBox 21"/>
          <p:cNvSpPr txBox="1"/>
          <p:nvPr/>
        </p:nvSpPr>
        <p:spPr>
          <a:xfrm>
            <a:off x="841182" y="819150"/>
            <a:ext cx="7026539" cy="400110"/>
          </a:xfrm>
          <a:prstGeom prst="rect">
            <a:avLst/>
          </a:prstGeom>
          <a:noFill/>
        </p:spPr>
        <p:txBody>
          <a:bodyPr wrap="none" rtlCol="0">
            <a:spAutoFit/>
          </a:bodyPr>
          <a:lstStyle/>
          <a:p>
            <a:r>
              <a:rPr lang="en-US" sz="2000" smtClean="0">
                <a:latin typeface="Times New Roman" pitchFamily="18" charset="0"/>
                <a:cs typeface="Times New Roman" pitchFamily="18" charset="0"/>
              </a:rPr>
              <a:t>F</a:t>
            </a:r>
            <a:r>
              <a:rPr lang="en-US" sz="2000" baseline="-25000" smtClean="0">
                <a:latin typeface="Times New Roman" pitchFamily="18" charset="0"/>
                <a:cs typeface="Times New Roman" pitchFamily="18" charset="0"/>
              </a:rPr>
              <a:t>n</a:t>
            </a:r>
            <a:r>
              <a:rPr lang="en-US" sz="2000" smtClean="0">
                <a:latin typeface="Times New Roman" pitchFamily="18" charset="0"/>
                <a:cs typeface="Times New Roman" pitchFamily="18" charset="0"/>
              </a:rPr>
              <a:t> = A[    1    + (1+i)</a:t>
            </a:r>
            <a:r>
              <a:rPr lang="en-US" sz="2000" baseline="30000" smtClean="0">
                <a:latin typeface="Times New Roman" pitchFamily="18" charset="0"/>
                <a:cs typeface="Times New Roman" pitchFamily="18" charset="0"/>
              </a:rPr>
              <a:t>1</a:t>
            </a:r>
            <a:r>
              <a:rPr lang="en-US" sz="2000" smtClean="0">
                <a:latin typeface="Times New Roman" pitchFamily="18" charset="0"/>
                <a:cs typeface="Times New Roman" pitchFamily="18" charset="0"/>
              </a:rPr>
              <a:t> + (1+i)</a:t>
            </a:r>
            <a:r>
              <a:rPr lang="en-US" sz="2000" baseline="30000" smtClean="0">
                <a:latin typeface="Times New Roman" pitchFamily="18" charset="0"/>
                <a:cs typeface="Times New Roman" pitchFamily="18" charset="0"/>
              </a:rPr>
              <a:t>2</a:t>
            </a:r>
            <a:r>
              <a:rPr lang="en-US" sz="2000" smtClean="0">
                <a:latin typeface="Times New Roman" pitchFamily="18" charset="0"/>
                <a:cs typeface="Times New Roman" pitchFamily="18" charset="0"/>
              </a:rPr>
              <a:t> + (1+i)</a:t>
            </a:r>
            <a:r>
              <a:rPr lang="en-US" sz="2000" baseline="30000" smtClean="0">
                <a:latin typeface="Times New Roman" pitchFamily="18" charset="0"/>
                <a:cs typeface="Times New Roman" pitchFamily="18" charset="0"/>
              </a:rPr>
              <a:t>3</a:t>
            </a:r>
            <a:r>
              <a:rPr lang="en-US" sz="2000" smtClean="0">
                <a:latin typeface="Times New Roman" pitchFamily="18" charset="0"/>
                <a:cs typeface="Times New Roman" pitchFamily="18" charset="0"/>
              </a:rPr>
              <a:t> + ….+ (1+i)</a:t>
            </a:r>
            <a:r>
              <a:rPr lang="en-US" sz="2000" baseline="30000" smtClean="0">
                <a:latin typeface="Times New Roman" pitchFamily="18" charset="0"/>
                <a:cs typeface="Times New Roman" pitchFamily="18" charset="0"/>
              </a:rPr>
              <a:t>n-2</a:t>
            </a:r>
            <a:r>
              <a:rPr lang="en-US" sz="2000" smtClean="0">
                <a:latin typeface="Times New Roman" pitchFamily="18" charset="0"/>
                <a:cs typeface="Times New Roman" pitchFamily="18" charset="0"/>
              </a:rPr>
              <a:t> + (1+i)</a:t>
            </a:r>
            <a:r>
              <a:rPr lang="en-US" sz="2000" baseline="30000" smtClean="0">
                <a:latin typeface="Times New Roman" pitchFamily="18" charset="0"/>
                <a:cs typeface="Times New Roman" pitchFamily="18" charset="0"/>
              </a:rPr>
              <a:t>n-1</a:t>
            </a:r>
            <a:r>
              <a:rPr lang="en-US" sz="2000" smtClean="0">
                <a:latin typeface="Times New Roman" pitchFamily="18" charset="0"/>
                <a:cs typeface="Times New Roman" pitchFamily="18" charset="0"/>
              </a:rPr>
              <a:t> ]</a:t>
            </a:r>
            <a:endParaRPr lang="en-US" sz="2000">
              <a:latin typeface="Times New Roman" pitchFamily="18" charset="0"/>
              <a:cs typeface="Times New Roman" pitchFamily="18" charset="0"/>
            </a:endParaRPr>
          </a:p>
        </p:txBody>
      </p:sp>
      <p:sp>
        <p:nvSpPr>
          <p:cNvPr id="23" name="TextBox 22"/>
          <p:cNvSpPr txBox="1"/>
          <p:nvPr/>
        </p:nvSpPr>
        <p:spPr>
          <a:xfrm>
            <a:off x="364175" y="1232864"/>
            <a:ext cx="7161191" cy="400110"/>
          </a:xfrm>
          <a:prstGeom prst="rect">
            <a:avLst/>
          </a:prstGeom>
          <a:noFill/>
        </p:spPr>
        <p:txBody>
          <a:bodyPr wrap="none" rtlCol="0">
            <a:spAutoFit/>
          </a:bodyPr>
          <a:lstStyle/>
          <a:p>
            <a:r>
              <a:rPr lang="en-US" sz="2000" smtClean="0">
                <a:latin typeface="Times New Roman" pitchFamily="18" charset="0"/>
                <a:cs typeface="Times New Roman" pitchFamily="18" charset="0"/>
              </a:rPr>
              <a:t>(1+i)F</a:t>
            </a:r>
            <a:r>
              <a:rPr lang="en-US" sz="2000" baseline="-25000" smtClean="0">
                <a:latin typeface="Times New Roman" pitchFamily="18" charset="0"/>
                <a:cs typeface="Times New Roman" pitchFamily="18" charset="0"/>
              </a:rPr>
              <a:t>n</a:t>
            </a:r>
            <a:r>
              <a:rPr lang="en-US" sz="2000" smtClean="0">
                <a:latin typeface="Times New Roman" pitchFamily="18" charset="0"/>
                <a:cs typeface="Times New Roman" pitchFamily="18" charset="0"/>
              </a:rPr>
              <a:t> = A[(1+i)</a:t>
            </a:r>
            <a:r>
              <a:rPr lang="en-US" sz="2000" baseline="30000" smtClean="0">
                <a:latin typeface="Times New Roman" pitchFamily="18" charset="0"/>
                <a:cs typeface="Times New Roman" pitchFamily="18" charset="0"/>
              </a:rPr>
              <a:t>1 </a:t>
            </a:r>
            <a:r>
              <a:rPr lang="en-US" sz="2000" smtClean="0">
                <a:latin typeface="Times New Roman" pitchFamily="18" charset="0"/>
                <a:cs typeface="Times New Roman" pitchFamily="18" charset="0"/>
              </a:rPr>
              <a:t>+ (1+i)</a:t>
            </a:r>
            <a:r>
              <a:rPr lang="en-US" sz="2000" baseline="30000" smtClean="0">
                <a:latin typeface="Times New Roman" pitchFamily="18" charset="0"/>
                <a:cs typeface="Times New Roman" pitchFamily="18" charset="0"/>
              </a:rPr>
              <a:t>2</a:t>
            </a:r>
            <a:r>
              <a:rPr lang="en-US" sz="2000" smtClean="0">
                <a:latin typeface="Times New Roman" pitchFamily="18" charset="0"/>
                <a:cs typeface="Times New Roman" pitchFamily="18" charset="0"/>
              </a:rPr>
              <a:t> + (1+i)</a:t>
            </a:r>
            <a:r>
              <a:rPr lang="en-US" sz="2000" baseline="30000" smtClean="0">
                <a:latin typeface="Times New Roman" pitchFamily="18" charset="0"/>
                <a:cs typeface="Times New Roman" pitchFamily="18" charset="0"/>
              </a:rPr>
              <a:t>3</a:t>
            </a:r>
            <a:r>
              <a:rPr lang="en-US" sz="2000" smtClean="0">
                <a:latin typeface="Times New Roman" pitchFamily="18" charset="0"/>
                <a:cs typeface="Times New Roman" pitchFamily="18" charset="0"/>
              </a:rPr>
              <a:t> + (1+i)</a:t>
            </a:r>
            <a:r>
              <a:rPr lang="en-US" sz="2000" baseline="30000" smtClean="0">
                <a:latin typeface="Times New Roman" pitchFamily="18" charset="0"/>
                <a:cs typeface="Times New Roman" pitchFamily="18" charset="0"/>
              </a:rPr>
              <a:t>4</a:t>
            </a:r>
            <a:r>
              <a:rPr lang="en-US" sz="2000" smtClean="0">
                <a:latin typeface="Times New Roman" pitchFamily="18" charset="0"/>
                <a:cs typeface="Times New Roman" pitchFamily="18" charset="0"/>
              </a:rPr>
              <a:t> + ….+ (1+i)</a:t>
            </a:r>
            <a:r>
              <a:rPr lang="en-US" sz="2000" baseline="30000" smtClean="0">
                <a:latin typeface="Times New Roman" pitchFamily="18" charset="0"/>
                <a:cs typeface="Times New Roman" pitchFamily="18" charset="0"/>
              </a:rPr>
              <a:t>n-1</a:t>
            </a:r>
            <a:r>
              <a:rPr lang="en-US" sz="2000" smtClean="0">
                <a:latin typeface="Times New Roman" pitchFamily="18" charset="0"/>
                <a:cs typeface="Times New Roman" pitchFamily="18" charset="0"/>
              </a:rPr>
              <a:t> + (1+i)</a:t>
            </a:r>
            <a:r>
              <a:rPr lang="en-US" sz="2000" baseline="30000" smtClean="0">
                <a:latin typeface="Times New Roman" pitchFamily="18" charset="0"/>
                <a:cs typeface="Times New Roman" pitchFamily="18" charset="0"/>
              </a:rPr>
              <a:t>n</a:t>
            </a:r>
            <a:r>
              <a:rPr lang="en-US" sz="2000" smtClean="0">
                <a:latin typeface="Times New Roman" pitchFamily="18" charset="0"/>
                <a:cs typeface="Times New Roman" pitchFamily="18" charset="0"/>
              </a:rPr>
              <a:t> ]</a:t>
            </a:r>
            <a:endParaRPr lang="en-US" sz="2000">
              <a:latin typeface="Times New Roman" pitchFamily="18" charset="0"/>
              <a:cs typeface="Times New Roman" pitchFamily="18" charset="0"/>
            </a:endParaRPr>
          </a:p>
        </p:txBody>
      </p:sp>
      <p:cxnSp>
        <p:nvCxnSpPr>
          <p:cNvPr id="10" name="Straight Connector 9"/>
          <p:cNvCxnSpPr/>
          <p:nvPr/>
        </p:nvCxnSpPr>
        <p:spPr>
          <a:xfrm>
            <a:off x="457200" y="1600950"/>
            <a:ext cx="7315200" cy="0"/>
          </a:xfrm>
          <a:prstGeom prst="line">
            <a:avLst/>
          </a:prstGeom>
        </p:spPr>
        <p:style>
          <a:lnRef idx="2">
            <a:schemeClr val="dk1"/>
          </a:lnRef>
          <a:fillRef idx="0">
            <a:schemeClr val="dk1"/>
          </a:fillRef>
          <a:effectRef idx="1">
            <a:schemeClr val="dk1"/>
          </a:effectRef>
          <a:fontRef idx="minor">
            <a:schemeClr val="tx1"/>
          </a:fontRef>
        </p:style>
      </p:cxnSp>
      <p:sp>
        <p:nvSpPr>
          <p:cNvPr id="16" name="TextBox 15"/>
          <p:cNvSpPr txBox="1"/>
          <p:nvPr/>
        </p:nvSpPr>
        <p:spPr>
          <a:xfrm>
            <a:off x="7724900" y="1388175"/>
            <a:ext cx="457176" cy="369332"/>
          </a:xfrm>
          <a:prstGeom prst="rect">
            <a:avLst/>
          </a:prstGeom>
          <a:noFill/>
        </p:spPr>
        <p:txBody>
          <a:bodyPr wrap="none" rtlCol="0">
            <a:spAutoFit/>
          </a:bodyPr>
          <a:lstStyle/>
          <a:p>
            <a:r>
              <a:rPr lang="en-US" b="1" smtClean="0">
                <a:solidFill>
                  <a:srgbClr val="FFFF00"/>
                </a:solidFill>
                <a:effectLst>
                  <a:outerShdw blurRad="38100" dist="38100" dir="2700000" algn="tl">
                    <a:srgbClr val="000000">
                      <a:alpha val="43137"/>
                    </a:srgbClr>
                  </a:outerShdw>
                </a:effectLst>
              </a:rPr>
              <a:t>(-)</a:t>
            </a:r>
            <a:endParaRPr lang="en-US" b="1">
              <a:solidFill>
                <a:srgbClr val="FFFF00"/>
              </a:solidFill>
              <a:effectLst>
                <a:outerShdw blurRad="38100" dist="38100" dir="2700000" algn="tl">
                  <a:srgbClr val="000000">
                    <a:alpha val="43137"/>
                  </a:srgbClr>
                </a:outerShdw>
              </a:effectLst>
            </a:endParaRPr>
          </a:p>
        </p:txBody>
      </p:sp>
      <p:sp>
        <p:nvSpPr>
          <p:cNvPr id="26" name="TextBox 25"/>
          <p:cNvSpPr txBox="1"/>
          <p:nvPr/>
        </p:nvSpPr>
        <p:spPr>
          <a:xfrm>
            <a:off x="8387134" y="858586"/>
            <a:ext cx="248786" cy="369332"/>
          </a:xfrm>
          <a:prstGeom prst="rect">
            <a:avLst/>
          </a:prstGeom>
          <a:noFill/>
        </p:spPr>
        <p:txBody>
          <a:bodyPr wrap="none" rtlCol="0">
            <a:spAutoFit/>
          </a:bodyPr>
          <a:lstStyle/>
          <a:p>
            <a:r>
              <a:rPr lang="en-US" b="1" smtClean="0">
                <a:solidFill>
                  <a:srgbClr val="FFFF00"/>
                </a:solidFill>
                <a:effectLst>
                  <a:outerShdw blurRad="38100" dist="38100" dir="2700000" algn="tl">
                    <a:srgbClr val="000000">
                      <a:alpha val="43137"/>
                    </a:srgbClr>
                  </a:outerShdw>
                </a:effectLst>
              </a:rPr>
              <a:t>I</a:t>
            </a:r>
            <a:endParaRPr lang="en-US" b="1">
              <a:solidFill>
                <a:srgbClr val="FFFF00"/>
              </a:solidFill>
              <a:effectLst>
                <a:outerShdw blurRad="38100" dist="38100" dir="2700000" algn="tl">
                  <a:srgbClr val="000000">
                    <a:alpha val="43137"/>
                  </a:srgbClr>
                </a:outerShdw>
              </a:effectLst>
            </a:endParaRPr>
          </a:p>
        </p:txBody>
      </p:sp>
      <p:sp>
        <p:nvSpPr>
          <p:cNvPr id="27" name="TextBox 26"/>
          <p:cNvSpPr txBox="1"/>
          <p:nvPr/>
        </p:nvSpPr>
        <p:spPr>
          <a:xfrm>
            <a:off x="8374455" y="1216229"/>
            <a:ext cx="312906" cy="369332"/>
          </a:xfrm>
          <a:prstGeom prst="rect">
            <a:avLst/>
          </a:prstGeom>
          <a:noFill/>
        </p:spPr>
        <p:txBody>
          <a:bodyPr wrap="none" rtlCol="0">
            <a:spAutoFit/>
          </a:bodyPr>
          <a:lstStyle/>
          <a:p>
            <a:r>
              <a:rPr lang="en-US" b="1" smtClean="0">
                <a:solidFill>
                  <a:srgbClr val="FFFF00"/>
                </a:solidFill>
                <a:effectLst>
                  <a:outerShdw blurRad="38100" dist="38100" dir="2700000" algn="tl">
                    <a:srgbClr val="000000">
                      <a:alpha val="43137"/>
                    </a:srgbClr>
                  </a:outerShdw>
                </a:effectLst>
              </a:rPr>
              <a:t>II</a:t>
            </a:r>
            <a:endParaRPr lang="en-US" b="1">
              <a:solidFill>
                <a:srgbClr val="FFFF00"/>
              </a:solidFill>
              <a:effectLst>
                <a:outerShdw blurRad="38100" dist="38100" dir="2700000" algn="tl">
                  <a:srgbClr val="000000">
                    <a:alpha val="43137"/>
                  </a:srgbClr>
                </a:outerShdw>
              </a:effectLst>
            </a:endParaRPr>
          </a:p>
        </p:txBody>
      </p:sp>
      <p:sp>
        <p:nvSpPr>
          <p:cNvPr id="30" name="TextBox 29"/>
          <p:cNvSpPr txBox="1"/>
          <p:nvPr/>
        </p:nvSpPr>
        <p:spPr>
          <a:xfrm>
            <a:off x="8281527" y="1717172"/>
            <a:ext cx="601447" cy="369332"/>
          </a:xfrm>
          <a:prstGeom prst="rect">
            <a:avLst/>
          </a:prstGeom>
          <a:noFill/>
        </p:spPr>
        <p:txBody>
          <a:bodyPr wrap="none" rtlCol="0">
            <a:spAutoFit/>
          </a:bodyPr>
          <a:lstStyle/>
          <a:p>
            <a:r>
              <a:rPr lang="en-US" b="1" smtClean="0">
                <a:solidFill>
                  <a:srgbClr val="FFFF00"/>
                </a:solidFill>
                <a:effectLst>
                  <a:outerShdw blurRad="38100" dist="38100" dir="2700000" algn="tl">
                    <a:srgbClr val="000000">
                      <a:alpha val="43137"/>
                    </a:srgbClr>
                  </a:outerShdw>
                </a:effectLst>
              </a:rPr>
              <a:t>II - I</a:t>
            </a:r>
            <a:endParaRPr lang="en-US" b="1">
              <a:solidFill>
                <a:srgbClr val="FFFF00"/>
              </a:solidFill>
              <a:effectLst>
                <a:outerShdw blurRad="38100" dist="38100" dir="2700000" algn="tl">
                  <a:srgbClr val="000000">
                    <a:alpha val="43137"/>
                  </a:srgbClr>
                </a:outerShdw>
              </a:effectLst>
            </a:endParaRPr>
          </a:p>
        </p:txBody>
      </p:sp>
      <p:sp>
        <p:nvSpPr>
          <p:cNvPr id="31" name="TextBox 30"/>
          <p:cNvSpPr txBox="1"/>
          <p:nvPr/>
        </p:nvSpPr>
        <p:spPr>
          <a:xfrm>
            <a:off x="-59375" y="1665474"/>
            <a:ext cx="2983766" cy="400110"/>
          </a:xfrm>
          <a:prstGeom prst="rect">
            <a:avLst/>
          </a:prstGeom>
          <a:noFill/>
        </p:spPr>
        <p:txBody>
          <a:bodyPr wrap="none" rtlCol="0">
            <a:spAutoFit/>
          </a:bodyPr>
          <a:lstStyle/>
          <a:p>
            <a:r>
              <a:rPr lang="en-US" sz="2000" b="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(1+i)F</a:t>
            </a:r>
            <a:r>
              <a:rPr lang="en-US" sz="2000" b="1" baseline="-2500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n </a:t>
            </a:r>
            <a:r>
              <a:rPr lang="en-US" sz="2000" b="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F</a:t>
            </a:r>
            <a:r>
              <a:rPr lang="en-US" sz="2000" b="1" baseline="-2500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n</a:t>
            </a:r>
            <a:r>
              <a:rPr lang="en-US" sz="2000" b="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 A[(1+i)</a:t>
            </a:r>
            <a:r>
              <a:rPr lang="en-US" sz="2000" b="1" baseline="3000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n </a:t>
            </a:r>
            <a:r>
              <a:rPr lang="en-US" sz="2000" b="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1]</a:t>
            </a:r>
            <a:endParaRPr lang="en-US" sz="2000" b="1">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2" name="TextBox 31"/>
          <p:cNvSpPr txBox="1"/>
          <p:nvPr/>
        </p:nvSpPr>
        <p:spPr>
          <a:xfrm>
            <a:off x="2447306" y="2409889"/>
            <a:ext cx="2921249" cy="400110"/>
          </a:xfrm>
          <a:prstGeom prst="rect">
            <a:avLst/>
          </a:prstGeom>
          <a:noFill/>
        </p:spPr>
        <p:txBody>
          <a:bodyPr wrap="none" rtlCol="0">
            <a:spAutoFit/>
          </a:bodyPr>
          <a:lstStyle/>
          <a:p>
            <a:r>
              <a:rPr lang="en-US" sz="2000" smtClean="0">
                <a:latin typeface="Times New Roman" pitchFamily="18" charset="0"/>
                <a:cs typeface="Times New Roman" pitchFamily="18" charset="0"/>
              </a:rPr>
              <a:t>(1+i)F</a:t>
            </a:r>
            <a:r>
              <a:rPr lang="en-US" sz="2000" baseline="-25000" smtClean="0">
                <a:latin typeface="Times New Roman" pitchFamily="18" charset="0"/>
                <a:cs typeface="Times New Roman" pitchFamily="18" charset="0"/>
              </a:rPr>
              <a:t>n </a:t>
            </a:r>
            <a:r>
              <a:rPr lang="en-US" sz="2000" smtClean="0">
                <a:latin typeface="Times New Roman" pitchFamily="18" charset="0"/>
                <a:cs typeface="Times New Roman" pitchFamily="18" charset="0"/>
              </a:rPr>
              <a:t>- F</a:t>
            </a:r>
            <a:r>
              <a:rPr lang="en-US" sz="2000" baseline="-25000" smtClean="0">
                <a:latin typeface="Times New Roman" pitchFamily="18" charset="0"/>
                <a:cs typeface="Times New Roman" pitchFamily="18" charset="0"/>
              </a:rPr>
              <a:t>n</a:t>
            </a:r>
            <a:r>
              <a:rPr lang="en-US" sz="2000" smtClean="0">
                <a:latin typeface="Times New Roman" pitchFamily="18" charset="0"/>
                <a:cs typeface="Times New Roman" pitchFamily="18" charset="0"/>
              </a:rPr>
              <a:t> = A[(1+i)</a:t>
            </a:r>
            <a:r>
              <a:rPr lang="en-US" sz="2000" baseline="30000" smtClean="0">
                <a:latin typeface="Times New Roman" pitchFamily="18" charset="0"/>
                <a:cs typeface="Times New Roman" pitchFamily="18" charset="0"/>
              </a:rPr>
              <a:t>n </a:t>
            </a:r>
            <a:r>
              <a:rPr lang="en-US" sz="2000" smtClean="0">
                <a:latin typeface="Times New Roman" pitchFamily="18" charset="0"/>
                <a:cs typeface="Times New Roman" pitchFamily="18" charset="0"/>
              </a:rPr>
              <a:t>– 1]</a:t>
            </a:r>
            <a:endParaRPr lang="en-US" sz="2000">
              <a:latin typeface="Times New Roman" pitchFamily="18" charset="0"/>
              <a:cs typeface="Times New Roman" pitchFamily="18" charset="0"/>
            </a:endParaRPr>
          </a:p>
        </p:txBody>
      </p:sp>
      <p:cxnSp>
        <p:nvCxnSpPr>
          <p:cNvPr id="24" name="Straight Connector 23"/>
          <p:cNvCxnSpPr/>
          <p:nvPr/>
        </p:nvCxnSpPr>
        <p:spPr>
          <a:xfrm flipV="1">
            <a:off x="2514600" y="858586"/>
            <a:ext cx="762000" cy="357643"/>
          </a:xfrm>
          <a:prstGeom prst="line">
            <a:avLst/>
          </a:prstGeom>
          <a:ln w="38100">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3" name="Straight Connector 32"/>
          <p:cNvCxnSpPr/>
          <p:nvPr/>
        </p:nvCxnSpPr>
        <p:spPr>
          <a:xfrm flipV="1">
            <a:off x="1676400" y="1253099"/>
            <a:ext cx="762000" cy="357643"/>
          </a:xfrm>
          <a:prstGeom prst="line">
            <a:avLst/>
          </a:prstGeom>
          <a:ln w="28575">
            <a:solidFill>
              <a:srgbClr val="FF0000"/>
            </a:solidFill>
          </a:ln>
        </p:spPr>
        <p:style>
          <a:lnRef idx="2">
            <a:schemeClr val="accent6"/>
          </a:lnRef>
          <a:fillRef idx="0">
            <a:schemeClr val="accent6"/>
          </a:fillRef>
          <a:effectRef idx="1">
            <a:schemeClr val="accent6"/>
          </a:effectRef>
          <a:fontRef idx="minor">
            <a:schemeClr val="tx1"/>
          </a:fontRef>
        </p:style>
      </p:cxnSp>
      <p:cxnSp>
        <p:nvCxnSpPr>
          <p:cNvPr id="34" name="Straight Connector 33"/>
          <p:cNvCxnSpPr/>
          <p:nvPr/>
        </p:nvCxnSpPr>
        <p:spPr>
          <a:xfrm flipV="1">
            <a:off x="5638800" y="1291000"/>
            <a:ext cx="762000" cy="357643"/>
          </a:xfrm>
          <a:prstGeom prst="line">
            <a:avLst/>
          </a:prstGeom>
          <a:ln w="28575">
            <a:solidFill>
              <a:srgbClr val="FF0000"/>
            </a:solidFill>
          </a:ln>
        </p:spPr>
        <p:style>
          <a:lnRef idx="2">
            <a:schemeClr val="dk1"/>
          </a:lnRef>
          <a:fillRef idx="0">
            <a:schemeClr val="dk1"/>
          </a:fillRef>
          <a:effectRef idx="1">
            <a:schemeClr val="dk1"/>
          </a:effectRef>
          <a:fontRef idx="minor">
            <a:schemeClr val="tx1"/>
          </a:fontRef>
        </p:style>
      </p:cxnSp>
      <p:cxnSp>
        <p:nvCxnSpPr>
          <p:cNvPr id="35" name="Straight Connector 34"/>
          <p:cNvCxnSpPr/>
          <p:nvPr/>
        </p:nvCxnSpPr>
        <p:spPr>
          <a:xfrm flipV="1">
            <a:off x="6621483" y="861515"/>
            <a:ext cx="762000" cy="357643"/>
          </a:xfrm>
          <a:prstGeom prst="line">
            <a:avLst/>
          </a:prstGeom>
          <a:ln w="28575">
            <a:solidFill>
              <a:srgbClr val="FF0000"/>
            </a:solidFill>
          </a:ln>
        </p:spPr>
        <p:style>
          <a:lnRef idx="2">
            <a:schemeClr val="dk1"/>
          </a:lnRef>
          <a:fillRef idx="0">
            <a:schemeClr val="dk1"/>
          </a:fillRef>
          <a:effectRef idx="1">
            <a:schemeClr val="dk1"/>
          </a:effectRef>
          <a:fontRef idx="minor">
            <a:schemeClr val="tx1"/>
          </a:fontRef>
        </p:style>
      </p:cxnSp>
      <p:cxnSp>
        <p:nvCxnSpPr>
          <p:cNvPr id="37" name="Straight Arrow Connector 36"/>
          <p:cNvCxnSpPr/>
          <p:nvPr/>
        </p:nvCxnSpPr>
        <p:spPr>
          <a:xfrm>
            <a:off x="2438400" y="2065584"/>
            <a:ext cx="838200" cy="344305"/>
          </a:xfrm>
          <a:prstGeom prst="straightConnector1">
            <a:avLst/>
          </a:prstGeom>
          <a:ln w="38100">
            <a:solidFill>
              <a:srgbClr val="FF0000"/>
            </a:solidFill>
            <a:tailEnd type="arrow"/>
          </a:ln>
        </p:spPr>
        <p:style>
          <a:lnRef idx="3">
            <a:schemeClr val="accent4"/>
          </a:lnRef>
          <a:fillRef idx="0">
            <a:schemeClr val="accent4"/>
          </a:fillRef>
          <a:effectRef idx="2">
            <a:schemeClr val="accent4"/>
          </a:effectRef>
          <a:fontRef idx="minor">
            <a:schemeClr val="tx1"/>
          </a:fontRef>
        </p:style>
      </p:cxnSp>
      <p:sp>
        <p:nvSpPr>
          <p:cNvPr id="38" name="TextBox 37"/>
          <p:cNvSpPr txBox="1"/>
          <p:nvPr/>
        </p:nvSpPr>
        <p:spPr>
          <a:xfrm>
            <a:off x="2429576" y="2857440"/>
            <a:ext cx="2958117" cy="400110"/>
          </a:xfrm>
          <a:prstGeom prst="rect">
            <a:avLst/>
          </a:prstGeom>
          <a:noFill/>
        </p:spPr>
        <p:txBody>
          <a:bodyPr wrap="none" rtlCol="0">
            <a:spAutoFit/>
          </a:bodyPr>
          <a:lstStyle/>
          <a:p>
            <a:r>
              <a:rPr lang="en-US" sz="2000" smtClean="0">
                <a:latin typeface="Times New Roman" pitchFamily="18" charset="0"/>
                <a:cs typeface="Times New Roman" pitchFamily="18" charset="0"/>
              </a:rPr>
              <a:t>F</a:t>
            </a:r>
            <a:r>
              <a:rPr lang="en-US" sz="2000" baseline="-25000" smtClean="0">
                <a:latin typeface="Times New Roman" pitchFamily="18" charset="0"/>
                <a:cs typeface="Times New Roman" pitchFamily="18" charset="0"/>
              </a:rPr>
              <a:t>n </a:t>
            </a:r>
            <a:r>
              <a:rPr lang="en-US" sz="2000" smtClean="0">
                <a:latin typeface="Times New Roman" pitchFamily="18" charset="0"/>
                <a:cs typeface="Times New Roman" pitchFamily="18" charset="0"/>
              </a:rPr>
              <a:t>+ iF</a:t>
            </a:r>
            <a:r>
              <a:rPr lang="en-US" sz="2000" baseline="-25000" smtClean="0">
                <a:latin typeface="Times New Roman" pitchFamily="18" charset="0"/>
                <a:cs typeface="Times New Roman" pitchFamily="18" charset="0"/>
              </a:rPr>
              <a:t>n </a:t>
            </a:r>
            <a:r>
              <a:rPr lang="en-US" sz="2000" smtClean="0">
                <a:latin typeface="Times New Roman" pitchFamily="18" charset="0"/>
                <a:cs typeface="Times New Roman" pitchFamily="18" charset="0"/>
              </a:rPr>
              <a:t>- F</a:t>
            </a:r>
            <a:r>
              <a:rPr lang="en-US" sz="2000" baseline="-25000" smtClean="0">
                <a:latin typeface="Times New Roman" pitchFamily="18" charset="0"/>
                <a:cs typeface="Times New Roman" pitchFamily="18" charset="0"/>
              </a:rPr>
              <a:t>n</a:t>
            </a:r>
            <a:r>
              <a:rPr lang="en-US" sz="2000" smtClean="0">
                <a:latin typeface="Times New Roman" pitchFamily="18" charset="0"/>
                <a:cs typeface="Times New Roman" pitchFamily="18" charset="0"/>
              </a:rPr>
              <a:t> = A[(1+i)</a:t>
            </a:r>
            <a:r>
              <a:rPr lang="en-US" sz="2000" baseline="30000" smtClean="0">
                <a:latin typeface="Times New Roman" pitchFamily="18" charset="0"/>
                <a:cs typeface="Times New Roman" pitchFamily="18" charset="0"/>
              </a:rPr>
              <a:t>n </a:t>
            </a:r>
            <a:r>
              <a:rPr lang="en-US" sz="2000" smtClean="0">
                <a:latin typeface="Times New Roman" pitchFamily="18" charset="0"/>
                <a:cs typeface="Times New Roman" pitchFamily="18" charset="0"/>
              </a:rPr>
              <a:t>– 1]</a:t>
            </a:r>
            <a:endParaRPr lang="en-US" sz="2000">
              <a:latin typeface="Times New Roman" pitchFamily="18" charset="0"/>
              <a:cs typeface="Times New Roman" pitchFamily="18" charset="0"/>
            </a:endParaRPr>
          </a:p>
        </p:txBody>
      </p:sp>
      <p:sp>
        <p:nvSpPr>
          <p:cNvPr id="39" name="TextBox 38"/>
          <p:cNvSpPr txBox="1"/>
          <p:nvPr/>
        </p:nvSpPr>
        <p:spPr>
          <a:xfrm>
            <a:off x="3352775" y="3314640"/>
            <a:ext cx="2037994" cy="400110"/>
          </a:xfrm>
          <a:prstGeom prst="rect">
            <a:avLst/>
          </a:prstGeom>
          <a:noFill/>
        </p:spPr>
        <p:txBody>
          <a:bodyPr wrap="none" rtlCol="0">
            <a:spAutoFit/>
          </a:bodyPr>
          <a:lstStyle/>
          <a:p>
            <a:r>
              <a:rPr lang="en-US" sz="2000" smtClean="0">
                <a:latin typeface="Times New Roman" pitchFamily="18" charset="0"/>
                <a:cs typeface="Times New Roman" pitchFamily="18" charset="0"/>
              </a:rPr>
              <a:t>iF</a:t>
            </a:r>
            <a:r>
              <a:rPr lang="en-US" sz="2000" baseline="-25000" smtClean="0">
                <a:latin typeface="Times New Roman" pitchFamily="18" charset="0"/>
                <a:cs typeface="Times New Roman" pitchFamily="18" charset="0"/>
              </a:rPr>
              <a:t>n </a:t>
            </a:r>
            <a:r>
              <a:rPr lang="en-US" sz="2000" smtClean="0">
                <a:latin typeface="Times New Roman" pitchFamily="18" charset="0"/>
                <a:cs typeface="Times New Roman" pitchFamily="18" charset="0"/>
              </a:rPr>
              <a:t>= A[(1+i)</a:t>
            </a:r>
            <a:r>
              <a:rPr lang="en-US" sz="2000" baseline="30000" smtClean="0">
                <a:latin typeface="Times New Roman" pitchFamily="18" charset="0"/>
                <a:cs typeface="Times New Roman" pitchFamily="18" charset="0"/>
              </a:rPr>
              <a:t>n </a:t>
            </a:r>
            <a:r>
              <a:rPr lang="en-US" sz="2000" smtClean="0">
                <a:latin typeface="Times New Roman" pitchFamily="18" charset="0"/>
                <a:cs typeface="Times New Roman" pitchFamily="18" charset="0"/>
              </a:rPr>
              <a:t>– 1]</a:t>
            </a:r>
            <a:endParaRPr lang="en-US" sz="200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40" name="TextBox 39"/>
              <p:cNvSpPr txBox="1"/>
              <p:nvPr/>
            </p:nvSpPr>
            <p:spPr>
              <a:xfrm>
                <a:off x="3277691" y="4175486"/>
                <a:ext cx="2618409" cy="7772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a:cs typeface="Times New Roman" pitchFamily="18" charset="0"/>
                        </a:rPr>
                        <m:t>𝐹</m:t>
                      </m:r>
                      <m:r>
                        <a:rPr lang="en-US" sz="2000" i="1" baseline="-25000" smtClean="0">
                          <a:latin typeface="Cambria Math"/>
                          <a:cs typeface="Times New Roman" pitchFamily="18" charset="0"/>
                        </a:rPr>
                        <m:t>𝑛</m:t>
                      </m:r>
                      <m:r>
                        <a:rPr lang="en-US" sz="2000" i="1" baseline="-25000" smtClean="0">
                          <a:latin typeface="Cambria Math"/>
                          <a:cs typeface="Times New Roman" pitchFamily="18" charset="0"/>
                        </a:rPr>
                        <m:t> = </m:t>
                      </m:r>
                      <m:r>
                        <a:rPr lang="en-US" sz="2000" i="1" smtClean="0">
                          <a:latin typeface="Cambria Math"/>
                          <a:cs typeface="Times New Roman" pitchFamily="18" charset="0"/>
                        </a:rPr>
                        <m:t>𝐴</m:t>
                      </m:r>
                      <m:d>
                        <m:dPr>
                          <m:begChr m:val="["/>
                          <m:endChr m:val="]"/>
                          <m:ctrlPr>
                            <a:rPr lang="en-US" sz="2000" i="1" smtClean="0">
                              <a:latin typeface="Cambria Math"/>
                              <a:cs typeface="Times New Roman" pitchFamily="18" charset="0"/>
                            </a:rPr>
                          </m:ctrlPr>
                        </m:dPr>
                        <m:e>
                          <m:f>
                            <m:fPr>
                              <m:ctrlPr>
                                <a:rPr lang="en-US" sz="2000" i="1" smtClean="0">
                                  <a:latin typeface="Cambria Math"/>
                                  <a:cs typeface="Times New Roman" pitchFamily="18" charset="0"/>
                                </a:rPr>
                              </m:ctrlPr>
                            </m:fPr>
                            <m:num>
                              <m:r>
                                <a:rPr lang="en-US" sz="2000" i="1" smtClean="0">
                                  <a:latin typeface="Cambria Math"/>
                                  <a:cs typeface="Times New Roman" pitchFamily="18" charset="0"/>
                                </a:rPr>
                                <m:t>(1+</m:t>
                              </m:r>
                              <m:r>
                                <a:rPr lang="en-US" sz="2000" i="1" smtClean="0">
                                  <a:latin typeface="Cambria Math"/>
                                  <a:cs typeface="Times New Roman" pitchFamily="18" charset="0"/>
                                </a:rPr>
                                <m:t>𝑖</m:t>
                              </m:r>
                              <m:r>
                                <a:rPr lang="en-US" sz="2000" i="1" smtClean="0">
                                  <a:latin typeface="Cambria Math"/>
                                  <a:cs typeface="Times New Roman" pitchFamily="18" charset="0"/>
                                </a:rPr>
                                <m:t>)</m:t>
                              </m:r>
                              <m:r>
                                <a:rPr lang="en-US" sz="2000" i="1" baseline="30000" smtClean="0">
                                  <a:latin typeface="Cambria Math"/>
                                  <a:cs typeface="Times New Roman" pitchFamily="18" charset="0"/>
                                </a:rPr>
                                <m:t>𝑛</m:t>
                              </m:r>
                              <m:r>
                                <a:rPr lang="en-US" sz="2000" i="1" smtClean="0">
                                  <a:latin typeface="Cambria Math"/>
                                  <a:cs typeface="Times New Roman" pitchFamily="18" charset="0"/>
                                </a:rPr>
                                <m:t> – 1</m:t>
                              </m:r>
                            </m:num>
                            <m:den>
                              <m:r>
                                <a:rPr lang="en-US" sz="2000" b="0" i="1" smtClean="0">
                                  <a:latin typeface="Cambria Math"/>
                                  <a:cs typeface="Times New Roman" pitchFamily="18" charset="0"/>
                                </a:rPr>
                                <m:t>𝑖</m:t>
                              </m:r>
                            </m:den>
                          </m:f>
                        </m:e>
                      </m:d>
                    </m:oMath>
                  </m:oMathPara>
                </a14:m>
                <a:endParaRPr lang="en-US" sz="2000">
                  <a:latin typeface="Times New Roman" pitchFamily="18" charset="0"/>
                  <a:cs typeface="Times New Roman" pitchFamily="18" charset="0"/>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3277691" y="4175486"/>
                <a:ext cx="2618409" cy="777264"/>
              </a:xfrm>
              <a:prstGeom prst="rect">
                <a:avLst/>
              </a:prstGeom>
              <a:blipFill rotWithShape="1">
                <a:blip r:embed="rId2"/>
                <a:stretch>
                  <a:fillRect r="-3263"/>
                </a:stretch>
              </a:blipFill>
            </p:spPr>
            <p:txBody>
              <a:bodyPr/>
              <a:lstStyle/>
              <a:p>
                <a:r>
                  <a:rPr lang="en-US">
                    <a:noFill/>
                  </a:rPr>
                  <a:t> </a:t>
                </a:r>
              </a:p>
            </p:txBody>
          </p:sp>
        </mc:Fallback>
      </mc:AlternateContent>
      <p:sp>
        <p:nvSpPr>
          <p:cNvPr id="41" name="TextBox 40"/>
          <p:cNvSpPr txBox="1"/>
          <p:nvPr/>
        </p:nvSpPr>
        <p:spPr>
          <a:xfrm>
            <a:off x="3408316" y="3714196"/>
            <a:ext cx="2307298" cy="400110"/>
          </a:xfrm>
          <a:prstGeom prst="rect">
            <a:avLst/>
          </a:prstGeom>
          <a:noFill/>
        </p:spPr>
        <p:txBody>
          <a:bodyPr wrap="none" rtlCol="0">
            <a:spAutoFit/>
          </a:bodyPr>
          <a:lstStyle/>
          <a:p>
            <a:r>
              <a:rPr lang="en-US" sz="2000" smtClean="0">
                <a:latin typeface="Times New Roman" pitchFamily="18" charset="0"/>
                <a:cs typeface="Times New Roman" pitchFamily="18" charset="0"/>
              </a:rPr>
              <a:t>F</a:t>
            </a:r>
            <a:r>
              <a:rPr lang="en-US" sz="2000" baseline="-25000" smtClean="0">
                <a:latin typeface="Times New Roman" pitchFamily="18" charset="0"/>
                <a:cs typeface="Times New Roman" pitchFamily="18" charset="0"/>
              </a:rPr>
              <a:t>n </a:t>
            </a:r>
            <a:r>
              <a:rPr lang="en-US" sz="2000" smtClean="0">
                <a:latin typeface="Times New Roman" pitchFamily="18" charset="0"/>
                <a:cs typeface="Times New Roman" pitchFamily="18" charset="0"/>
              </a:rPr>
              <a:t>= A[(1+i)</a:t>
            </a:r>
            <a:r>
              <a:rPr lang="en-US" sz="2000" baseline="30000" smtClean="0">
                <a:latin typeface="Times New Roman" pitchFamily="18" charset="0"/>
                <a:cs typeface="Times New Roman" pitchFamily="18" charset="0"/>
              </a:rPr>
              <a:t>n </a:t>
            </a:r>
            <a:r>
              <a:rPr lang="en-US" sz="2000" smtClean="0">
                <a:latin typeface="Times New Roman" pitchFamily="18" charset="0"/>
                <a:cs typeface="Times New Roman" pitchFamily="18" charset="0"/>
              </a:rPr>
              <a:t>– 1] / i</a:t>
            </a:r>
            <a:endParaRPr lang="en-US" sz="2000">
              <a:latin typeface="Times New Roman" pitchFamily="18" charset="0"/>
              <a:cs typeface="Times New Roman" pitchFamily="18" charset="0"/>
            </a:endParaRPr>
          </a:p>
        </p:txBody>
      </p:sp>
      <p:sp>
        <p:nvSpPr>
          <p:cNvPr id="42" name="TextBox 41"/>
          <p:cNvSpPr txBox="1"/>
          <p:nvPr/>
        </p:nvSpPr>
        <p:spPr>
          <a:xfrm>
            <a:off x="364175" y="4379452"/>
            <a:ext cx="2027158" cy="369332"/>
          </a:xfrm>
          <a:prstGeom prst="rect">
            <a:avLst/>
          </a:prstGeom>
          <a:noFill/>
        </p:spPr>
        <p:txBody>
          <a:bodyPr wrap="none" rtlCol="0">
            <a:spAutoFit/>
          </a:bodyPr>
          <a:lstStyle/>
          <a:p>
            <a:r>
              <a:rPr lang="en-US" b="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Or we can write as</a:t>
            </a:r>
            <a:endParaRPr lang="en-US" b="1">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1174803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left)">
                                      <p:cBhvr>
                                        <p:cTn id="75" dur="500"/>
                                        <p:tgtEl>
                                          <p:spTgt spid="37"/>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1000"/>
                                        <p:tgtEl>
                                          <p:spTgt spid="32"/>
                                        </p:tgtEl>
                                      </p:cBhvr>
                                    </p:animEffect>
                                    <p:anim calcmode="lin" valueType="num">
                                      <p:cBhvr>
                                        <p:cTn id="81" dur="1000" fill="hold"/>
                                        <p:tgtEl>
                                          <p:spTgt spid="32"/>
                                        </p:tgtEl>
                                        <p:attrNameLst>
                                          <p:attrName>ppt_x</p:attrName>
                                        </p:attrNameLst>
                                      </p:cBhvr>
                                      <p:tavLst>
                                        <p:tav tm="0">
                                          <p:val>
                                            <p:strVal val="#ppt_x"/>
                                          </p:val>
                                        </p:tav>
                                        <p:tav tm="100000">
                                          <p:val>
                                            <p:strVal val="#ppt_x"/>
                                          </p:val>
                                        </p:tav>
                                      </p:tavLst>
                                    </p:anim>
                                    <p:anim calcmode="lin" valueType="num">
                                      <p:cBhvr>
                                        <p:cTn id="8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1000"/>
                                        <p:tgtEl>
                                          <p:spTgt spid="38"/>
                                        </p:tgtEl>
                                      </p:cBhvr>
                                    </p:animEffect>
                                    <p:anim calcmode="lin" valueType="num">
                                      <p:cBhvr>
                                        <p:cTn id="88" dur="1000" fill="hold"/>
                                        <p:tgtEl>
                                          <p:spTgt spid="38"/>
                                        </p:tgtEl>
                                        <p:attrNameLst>
                                          <p:attrName>ppt_x</p:attrName>
                                        </p:attrNameLst>
                                      </p:cBhvr>
                                      <p:tavLst>
                                        <p:tav tm="0">
                                          <p:val>
                                            <p:strVal val="#ppt_x"/>
                                          </p:val>
                                        </p:tav>
                                        <p:tav tm="100000">
                                          <p:val>
                                            <p:strVal val="#ppt_x"/>
                                          </p:val>
                                        </p:tav>
                                      </p:tavLst>
                                    </p:anim>
                                    <p:anim calcmode="lin" valueType="num">
                                      <p:cBhvr>
                                        <p:cTn id="8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1000"/>
                                        <p:tgtEl>
                                          <p:spTgt spid="39"/>
                                        </p:tgtEl>
                                      </p:cBhvr>
                                    </p:animEffect>
                                    <p:anim calcmode="lin" valueType="num">
                                      <p:cBhvr>
                                        <p:cTn id="95" dur="1000" fill="hold"/>
                                        <p:tgtEl>
                                          <p:spTgt spid="39"/>
                                        </p:tgtEl>
                                        <p:attrNameLst>
                                          <p:attrName>ppt_x</p:attrName>
                                        </p:attrNameLst>
                                      </p:cBhvr>
                                      <p:tavLst>
                                        <p:tav tm="0">
                                          <p:val>
                                            <p:strVal val="#ppt_x"/>
                                          </p:val>
                                        </p:tav>
                                        <p:tav tm="100000">
                                          <p:val>
                                            <p:strVal val="#ppt_x"/>
                                          </p:val>
                                        </p:tav>
                                      </p:tavLst>
                                    </p:anim>
                                    <p:anim calcmode="lin" valueType="num">
                                      <p:cBhvr>
                                        <p:cTn id="9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fade">
                                      <p:cBhvr>
                                        <p:cTn id="101" dur="1000"/>
                                        <p:tgtEl>
                                          <p:spTgt spid="41"/>
                                        </p:tgtEl>
                                      </p:cBhvr>
                                    </p:animEffect>
                                    <p:anim calcmode="lin" valueType="num">
                                      <p:cBhvr>
                                        <p:cTn id="102" dur="1000" fill="hold"/>
                                        <p:tgtEl>
                                          <p:spTgt spid="41"/>
                                        </p:tgtEl>
                                        <p:attrNameLst>
                                          <p:attrName>ppt_x</p:attrName>
                                        </p:attrNameLst>
                                      </p:cBhvr>
                                      <p:tavLst>
                                        <p:tav tm="0">
                                          <p:val>
                                            <p:strVal val="#ppt_x"/>
                                          </p:val>
                                        </p:tav>
                                        <p:tav tm="100000">
                                          <p:val>
                                            <p:strVal val="#ppt_x"/>
                                          </p:val>
                                        </p:tav>
                                      </p:tavLst>
                                    </p:anim>
                                    <p:anim calcmode="lin" valueType="num">
                                      <p:cBhvr>
                                        <p:cTn id="10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fade">
                                      <p:cBhvr>
                                        <p:cTn id="108" dur="1000"/>
                                        <p:tgtEl>
                                          <p:spTgt spid="42"/>
                                        </p:tgtEl>
                                      </p:cBhvr>
                                    </p:animEffect>
                                    <p:anim calcmode="lin" valueType="num">
                                      <p:cBhvr>
                                        <p:cTn id="109" dur="1000" fill="hold"/>
                                        <p:tgtEl>
                                          <p:spTgt spid="42"/>
                                        </p:tgtEl>
                                        <p:attrNameLst>
                                          <p:attrName>ppt_x</p:attrName>
                                        </p:attrNameLst>
                                      </p:cBhvr>
                                      <p:tavLst>
                                        <p:tav tm="0">
                                          <p:val>
                                            <p:strVal val="#ppt_x"/>
                                          </p:val>
                                        </p:tav>
                                        <p:tav tm="100000">
                                          <p:val>
                                            <p:strVal val="#ppt_x"/>
                                          </p:val>
                                        </p:tav>
                                      </p:tavLst>
                                    </p:anim>
                                    <p:anim calcmode="lin" valueType="num">
                                      <p:cBhvr>
                                        <p:cTn id="11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fade">
                                      <p:cBhvr>
                                        <p:cTn id="115" dur="1750"/>
                                        <p:tgtEl>
                                          <p:spTgt spid="28"/>
                                        </p:tgtEl>
                                      </p:cBhvr>
                                    </p:animEffect>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40"/>
                                        </p:tgtEl>
                                        <p:attrNameLst>
                                          <p:attrName>style.visibility</p:attrName>
                                        </p:attrNameLst>
                                      </p:cBhvr>
                                      <p:to>
                                        <p:strVal val="visible"/>
                                      </p:to>
                                    </p:set>
                                    <p:animEffect transition="in" filter="fade">
                                      <p:cBhvr>
                                        <p:cTn id="120" dur="1000"/>
                                        <p:tgtEl>
                                          <p:spTgt spid="40"/>
                                        </p:tgtEl>
                                      </p:cBhvr>
                                    </p:animEffect>
                                    <p:anim calcmode="lin" valueType="num">
                                      <p:cBhvr>
                                        <p:cTn id="121" dur="1000" fill="hold"/>
                                        <p:tgtEl>
                                          <p:spTgt spid="40"/>
                                        </p:tgtEl>
                                        <p:attrNameLst>
                                          <p:attrName>ppt_x</p:attrName>
                                        </p:attrNameLst>
                                      </p:cBhvr>
                                      <p:tavLst>
                                        <p:tav tm="0">
                                          <p:val>
                                            <p:strVal val="#ppt_x"/>
                                          </p:val>
                                        </p:tav>
                                        <p:tav tm="100000">
                                          <p:val>
                                            <p:strVal val="#ppt_x"/>
                                          </p:val>
                                        </p:tav>
                                      </p:tavLst>
                                    </p:anim>
                                    <p:anim calcmode="lin" valueType="num">
                                      <p:cBhvr>
                                        <p:cTn id="12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p:bldP spid="23" grpId="0"/>
      <p:bldP spid="16" grpId="0"/>
      <p:bldP spid="26" grpId="0"/>
      <p:bldP spid="27" grpId="0"/>
      <p:bldP spid="30" grpId="0"/>
      <p:bldP spid="31" grpId="0"/>
      <p:bldP spid="32" grpId="0"/>
      <p:bldP spid="38" grpId="0"/>
      <p:bldP spid="39"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extBox 2"/>
          <p:cNvSpPr txBox="1"/>
          <p:nvPr/>
        </p:nvSpPr>
        <p:spPr>
          <a:xfrm>
            <a:off x="640079" y="202007"/>
            <a:ext cx="7852631" cy="2939266"/>
          </a:xfrm>
          <a:prstGeom prst="rect">
            <a:avLst/>
          </a:prstGeom>
          <a:noFill/>
        </p:spPr>
        <p:txBody>
          <a:bodyPr wrap="square" rtlCol="0">
            <a:spAutoFit/>
          </a:bodyPr>
          <a:lstStyle/>
          <a:p>
            <a:pPr algn="just"/>
            <a:r>
              <a:rPr lang="en-US" sz="1600">
                <a:effectLst>
                  <a:outerShdw blurRad="38100" dist="38100" dir="2700000" algn="tl">
                    <a:srgbClr val="000000">
                      <a:alpha val="43137"/>
                    </a:srgbClr>
                  </a:outerShdw>
                </a:effectLst>
              </a:rPr>
              <a:t>Suppose each end of the year to save $ 1,000 over five years, how much money savings plus interest compounded at the end of the fifth year if the bank gives </a:t>
            </a:r>
            <a:r>
              <a:rPr lang="en-US" sz="1600" smtClean="0">
                <a:effectLst>
                  <a:outerShdw blurRad="38100" dist="38100" dir="2700000" algn="tl">
                    <a:srgbClr val="000000">
                      <a:alpha val="43137"/>
                    </a:srgbClr>
                  </a:outerShdw>
                </a:effectLst>
              </a:rPr>
              <a:t>of10</a:t>
            </a:r>
            <a:r>
              <a:rPr lang="en-US" sz="1600">
                <a:effectLst>
                  <a:outerShdw blurRad="38100" dist="38100" dir="2700000" algn="tl">
                    <a:srgbClr val="000000">
                      <a:alpha val="43137"/>
                    </a:srgbClr>
                  </a:outerShdw>
                </a:effectLst>
              </a:rPr>
              <a:t>% </a:t>
            </a:r>
            <a:r>
              <a:rPr lang="en-US" sz="1600" smtClean="0">
                <a:effectLst>
                  <a:outerShdw blurRad="38100" dist="38100" dir="2700000" algn="tl">
                    <a:srgbClr val="000000">
                      <a:alpha val="43137"/>
                    </a:srgbClr>
                  </a:outerShdw>
                </a:effectLst>
              </a:rPr>
              <a:t>interest rate per </a:t>
            </a:r>
            <a:r>
              <a:rPr lang="en-US" sz="1600">
                <a:effectLst>
                  <a:outerShdw blurRad="38100" dist="38100" dir="2700000" algn="tl">
                    <a:srgbClr val="000000">
                      <a:alpha val="43137"/>
                    </a:srgbClr>
                  </a:outerShdw>
                </a:effectLst>
              </a:rPr>
              <a:t>year</a:t>
            </a:r>
            <a:r>
              <a:rPr lang="en-US" sz="1600" smtClean="0">
                <a:effectLst>
                  <a:outerShdw blurRad="38100" dist="38100" dir="2700000" algn="tl">
                    <a:srgbClr val="000000">
                      <a:alpha val="43137"/>
                    </a:srgbClr>
                  </a:outerShdw>
                </a:effectLst>
              </a:rPr>
              <a:t>?</a:t>
            </a:r>
          </a:p>
          <a:p>
            <a:pPr algn="just"/>
            <a:endParaRPr lang="en-US" sz="900">
              <a:effectLst>
                <a:outerShdw blurRad="38100" dist="38100" dir="2700000" algn="tl">
                  <a:srgbClr val="000000">
                    <a:alpha val="43137"/>
                  </a:srgbClr>
                </a:outerShdw>
              </a:effectLst>
            </a:endParaRPr>
          </a:p>
          <a:p>
            <a:pPr algn="just"/>
            <a:r>
              <a:rPr lang="en-US" sz="1600" b="1" i="1" smtClean="0">
                <a:effectLst>
                  <a:outerShdw blurRad="38100" dist="38100" dir="2700000" algn="tl">
                    <a:srgbClr val="000000">
                      <a:alpha val="43137"/>
                    </a:srgbClr>
                  </a:outerShdw>
                </a:effectLst>
              </a:rPr>
              <a:t>It is given that</a:t>
            </a:r>
            <a:r>
              <a:rPr lang="en-US" sz="1600" smtClean="0">
                <a:effectLst>
                  <a:outerShdw blurRad="38100" dist="38100" dir="2700000" algn="tl">
                    <a:srgbClr val="000000">
                      <a:alpha val="43137"/>
                    </a:srgbClr>
                  </a:outerShdw>
                </a:effectLst>
              </a:rPr>
              <a:t>:</a:t>
            </a:r>
          </a:p>
          <a:p>
            <a:pPr algn="just">
              <a:tabLst>
                <a:tab pos="457200" algn="l"/>
                <a:tab pos="685800" algn="l"/>
                <a:tab pos="1719263" algn="r"/>
              </a:tabLst>
            </a:pPr>
            <a:r>
              <a:rPr lang="en-US" sz="1600" i="1" smtClean="0">
                <a:effectLst>
                  <a:outerShdw blurRad="38100" dist="38100" dir="2700000" algn="tl">
                    <a:srgbClr val="000000">
                      <a:alpha val="43137"/>
                    </a:srgbClr>
                  </a:outerShdw>
                </a:effectLst>
              </a:rPr>
              <a:t>A</a:t>
            </a:r>
            <a:r>
              <a:rPr lang="en-US" sz="1600" smtClean="0">
                <a:effectLst>
                  <a:outerShdw blurRad="38100" dist="38100" dir="2700000" algn="tl">
                    <a:srgbClr val="000000">
                      <a:alpha val="43137"/>
                    </a:srgbClr>
                  </a:outerShdw>
                </a:effectLst>
              </a:rPr>
              <a:t> 	=	$	1,000</a:t>
            </a:r>
          </a:p>
          <a:p>
            <a:pPr algn="just">
              <a:tabLst>
                <a:tab pos="457200" algn="l"/>
                <a:tab pos="685800" algn="l"/>
                <a:tab pos="1719263" algn="r"/>
              </a:tabLst>
            </a:pPr>
            <a:r>
              <a:rPr lang="en-US" sz="1600" i="1" smtClean="0">
                <a:effectLst>
                  <a:outerShdw blurRad="38100" dist="38100" dir="2700000" algn="tl">
                    <a:srgbClr val="000000">
                      <a:alpha val="43137"/>
                    </a:srgbClr>
                  </a:outerShdw>
                </a:effectLst>
              </a:rPr>
              <a:t>i</a:t>
            </a:r>
            <a:r>
              <a:rPr lang="en-US" sz="1600" smtClean="0">
                <a:effectLst>
                  <a:outerShdw blurRad="38100" dist="38100" dir="2700000" algn="tl">
                    <a:srgbClr val="000000">
                      <a:alpha val="43137"/>
                    </a:srgbClr>
                  </a:outerShdw>
                </a:effectLst>
              </a:rPr>
              <a:t>	=	10% = 0.10</a:t>
            </a:r>
          </a:p>
          <a:p>
            <a:pPr algn="just">
              <a:tabLst>
                <a:tab pos="457200" algn="l"/>
                <a:tab pos="685800" algn="l"/>
                <a:tab pos="1719263" algn="r"/>
              </a:tabLst>
            </a:pPr>
            <a:r>
              <a:rPr lang="en-US" sz="1600" i="1" smtClean="0">
                <a:effectLst>
                  <a:outerShdw blurRad="38100" dist="38100" dir="2700000" algn="tl">
                    <a:srgbClr val="000000">
                      <a:alpha val="43137"/>
                    </a:srgbClr>
                  </a:outerShdw>
                </a:effectLst>
              </a:rPr>
              <a:t>n</a:t>
            </a:r>
            <a:r>
              <a:rPr lang="en-US" sz="1600" smtClean="0">
                <a:effectLst>
                  <a:outerShdw blurRad="38100" dist="38100" dir="2700000" algn="tl">
                    <a:srgbClr val="000000">
                      <a:alpha val="43137"/>
                    </a:srgbClr>
                  </a:outerShdw>
                </a:effectLst>
              </a:rPr>
              <a:t>	= 5 years</a:t>
            </a:r>
          </a:p>
          <a:p>
            <a:pPr algn="just">
              <a:tabLst>
                <a:tab pos="457200" algn="l"/>
                <a:tab pos="685800" algn="l"/>
                <a:tab pos="1719263" algn="r"/>
              </a:tabLst>
            </a:pPr>
            <a:endParaRPr lang="en-US" sz="1600">
              <a:effectLst>
                <a:outerShdw blurRad="38100" dist="38100" dir="2700000" algn="tl">
                  <a:srgbClr val="000000">
                    <a:alpha val="43137"/>
                  </a:srgbClr>
                </a:outerShdw>
              </a:effectLst>
            </a:endParaRPr>
          </a:p>
          <a:p>
            <a:pPr algn="just">
              <a:tabLst>
                <a:tab pos="457200" algn="l"/>
                <a:tab pos="685800" algn="l"/>
                <a:tab pos="1719263" algn="r"/>
              </a:tabLst>
            </a:pPr>
            <a:endParaRPr lang="en-US" sz="1600" smtClean="0">
              <a:effectLst>
                <a:outerShdw blurRad="38100" dist="38100" dir="2700000" algn="tl">
                  <a:srgbClr val="000000">
                    <a:alpha val="43137"/>
                  </a:srgbClr>
                </a:outerShdw>
              </a:effectLst>
            </a:endParaRPr>
          </a:p>
          <a:p>
            <a:pPr algn="just">
              <a:tabLst>
                <a:tab pos="457200" algn="l"/>
                <a:tab pos="685800" algn="l"/>
                <a:tab pos="1719263" algn="r"/>
              </a:tabLst>
            </a:pPr>
            <a:endParaRPr lang="en-US" sz="1600" smtClean="0">
              <a:effectLst>
                <a:outerShdw blurRad="38100" dist="38100" dir="2700000" algn="tl">
                  <a:srgbClr val="000000">
                    <a:alpha val="43137"/>
                  </a:srgbClr>
                </a:outerShdw>
              </a:effectLst>
            </a:endParaRPr>
          </a:p>
          <a:p>
            <a:pPr algn="just">
              <a:tabLst>
                <a:tab pos="457200" algn="l"/>
                <a:tab pos="685800" algn="l"/>
                <a:tab pos="1719263" algn="r"/>
              </a:tabLst>
            </a:pPr>
            <a:endParaRPr lang="en-US" sz="160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4" name="TextBox 3"/>
              <p:cNvSpPr txBox="1"/>
              <p:nvPr/>
            </p:nvSpPr>
            <p:spPr>
              <a:xfrm>
                <a:off x="286870" y="2373787"/>
                <a:ext cx="3465068" cy="91422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smtClean="0">
                          <a:effectLst>
                            <a:outerShdw blurRad="50800" dist="38100" dir="2700000" algn="tl" rotWithShape="0">
                              <a:prstClr val="black">
                                <a:alpha val="40000"/>
                              </a:prstClr>
                            </a:outerShdw>
                          </a:effectLst>
                          <a:latin typeface="Cambria Math"/>
                          <a:cs typeface="Times New Roman" pitchFamily="18" charset="0"/>
                        </a:rPr>
                        <m:t>𝐹</m:t>
                      </m:r>
                      <m:r>
                        <a:rPr lang="en-US" sz="2400" i="1" baseline="-25000" smtClean="0">
                          <a:effectLst>
                            <a:outerShdw blurRad="50800" dist="38100" dir="2700000" algn="tl" rotWithShape="0">
                              <a:prstClr val="black">
                                <a:alpha val="40000"/>
                              </a:prstClr>
                            </a:outerShdw>
                          </a:effectLst>
                          <a:latin typeface="Cambria Math"/>
                          <a:cs typeface="Times New Roman" pitchFamily="18" charset="0"/>
                        </a:rPr>
                        <m:t>𝑛</m:t>
                      </m:r>
                      <m:r>
                        <a:rPr lang="en-US" sz="2400" i="1" baseline="-25000" smtClean="0">
                          <a:effectLst>
                            <a:outerShdw blurRad="50800" dist="38100" dir="2700000" algn="tl" rotWithShape="0">
                              <a:prstClr val="black">
                                <a:alpha val="40000"/>
                              </a:prstClr>
                            </a:outerShdw>
                          </a:effectLst>
                          <a:latin typeface="Cambria Math"/>
                          <a:cs typeface="Times New Roman" pitchFamily="18" charset="0"/>
                        </a:rPr>
                        <m:t> = </m:t>
                      </m:r>
                      <m:r>
                        <a:rPr lang="en-US" sz="2400" i="1" smtClean="0">
                          <a:effectLst>
                            <a:outerShdw blurRad="50800" dist="38100" dir="2700000" algn="tl" rotWithShape="0">
                              <a:prstClr val="black">
                                <a:alpha val="40000"/>
                              </a:prstClr>
                            </a:outerShdw>
                          </a:effectLst>
                          <a:latin typeface="Cambria Math"/>
                          <a:cs typeface="Times New Roman" pitchFamily="18" charset="0"/>
                        </a:rPr>
                        <m:t>𝐴</m:t>
                      </m:r>
                      <m:d>
                        <m:dPr>
                          <m:begChr m:val="["/>
                          <m:endChr m:val="]"/>
                          <m:ctrlPr>
                            <a:rPr lang="en-US" sz="2400" i="1" smtClean="0">
                              <a:effectLst>
                                <a:outerShdw blurRad="50800" dist="38100" dir="2700000" algn="tl" rotWithShape="0">
                                  <a:prstClr val="black">
                                    <a:alpha val="40000"/>
                                  </a:prstClr>
                                </a:outerShdw>
                              </a:effectLst>
                              <a:latin typeface="Cambria Math"/>
                              <a:cs typeface="Times New Roman" pitchFamily="18" charset="0"/>
                            </a:rPr>
                          </m:ctrlPr>
                        </m:dPr>
                        <m:e>
                          <m:f>
                            <m:fPr>
                              <m:ctrlPr>
                                <a:rPr lang="en-US" sz="2400" i="1" smtClean="0">
                                  <a:effectLst>
                                    <a:outerShdw blurRad="50800" dist="38100" dir="2700000" algn="tl" rotWithShape="0">
                                      <a:prstClr val="black">
                                        <a:alpha val="40000"/>
                                      </a:prstClr>
                                    </a:outerShdw>
                                  </a:effectLst>
                                  <a:latin typeface="Cambria Math"/>
                                  <a:cs typeface="Times New Roman" pitchFamily="18" charset="0"/>
                                </a:rPr>
                              </m:ctrlPr>
                            </m:fPr>
                            <m:num>
                              <m:r>
                                <a:rPr lang="en-US" sz="2400" i="1" smtClean="0">
                                  <a:effectLst>
                                    <a:outerShdw blurRad="50800" dist="38100" dir="2700000" algn="tl" rotWithShape="0">
                                      <a:prstClr val="black">
                                        <a:alpha val="40000"/>
                                      </a:prstClr>
                                    </a:outerShdw>
                                  </a:effectLst>
                                  <a:latin typeface="Cambria Math"/>
                                  <a:cs typeface="Times New Roman" pitchFamily="18" charset="0"/>
                                </a:rPr>
                                <m:t>(1+</m:t>
                              </m:r>
                              <m:r>
                                <a:rPr lang="en-US" sz="2400" i="1" smtClean="0">
                                  <a:effectLst>
                                    <a:outerShdw blurRad="50800" dist="38100" dir="2700000" algn="tl" rotWithShape="0">
                                      <a:prstClr val="black">
                                        <a:alpha val="40000"/>
                                      </a:prstClr>
                                    </a:outerShdw>
                                  </a:effectLst>
                                  <a:latin typeface="Cambria Math"/>
                                  <a:cs typeface="Times New Roman" pitchFamily="18" charset="0"/>
                                </a:rPr>
                                <m:t>𝑖</m:t>
                              </m:r>
                              <m:r>
                                <a:rPr lang="en-US" sz="2400" i="1" smtClean="0">
                                  <a:effectLst>
                                    <a:outerShdw blurRad="50800" dist="38100" dir="2700000" algn="tl" rotWithShape="0">
                                      <a:prstClr val="black">
                                        <a:alpha val="40000"/>
                                      </a:prstClr>
                                    </a:outerShdw>
                                  </a:effectLst>
                                  <a:latin typeface="Cambria Math"/>
                                  <a:cs typeface="Times New Roman" pitchFamily="18" charset="0"/>
                                </a:rPr>
                                <m:t>)</m:t>
                              </m:r>
                              <m:r>
                                <a:rPr lang="en-US" sz="2400" i="1" baseline="30000" smtClean="0">
                                  <a:effectLst>
                                    <a:outerShdw blurRad="50800" dist="38100" dir="2700000" algn="tl" rotWithShape="0">
                                      <a:prstClr val="black">
                                        <a:alpha val="40000"/>
                                      </a:prstClr>
                                    </a:outerShdw>
                                  </a:effectLst>
                                  <a:latin typeface="Cambria Math"/>
                                  <a:cs typeface="Times New Roman" pitchFamily="18" charset="0"/>
                                </a:rPr>
                                <m:t>𝑛</m:t>
                              </m:r>
                              <m:r>
                                <a:rPr lang="en-US" sz="2400" i="1" smtClean="0">
                                  <a:effectLst>
                                    <a:outerShdw blurRad="50800" dist="38100" dir="2700000" algn="tl" rotWithShape="0">
                                      <a:prstClr val="black">
                                        <a:alpha val="40000"/>
                                      </a:prstClr>
                                    </a:outerShdw>
                                  </a:effectLst>
                                  <a:latin typeface="Cambria Math"/>
                                  <a:cs typeface="Times New Roman" pitchFamily="18" charset="0"/>
                                </a:rPr>
                                <m:t> – 1</m:t>
                              </m:r>
                            </m:num>
                            <m:den>
                              <m:r>
                                <a:rPr lang="en-US" sz="2400" b="0" i="1" smtClean="0">
                                  <a:effectLst>
                                    <a:outerShdw blurRad="50800" dist="38100" dir="2700000" algn="tl" rotWithShape="0">
                                      <a:prstClr val="black">
                                        <a:alpha val="40000"/>
                                      </a:prstClr>
                                    </a:outerShdw>
                                  </a:effectLst>
                                  <a:latin typeface="Cambria Math"/>
                                  <a:cs typeface="Times New Roman" pitchFamily="18" charset="0"/>
                                </a:rPr>
                                <m:t>𝑖</m:t>
                              </m:r>
                            </m:den>
                          </m:f>
                        </m:e>
                      </m:d>
                    </m:oMath>
                  </m:oMathPara>
                </a14:m>
                <a:endParaRPr lang="en-US" sz="2400">
                  <a:effectLst>
                    <a:outerShdw blurRad="50800" dist="38100" dir="2700000" algn="tl" rotWithShape="0">
                      <a:prstClr val="black">
                        <a:alpha val="40000"/>
                      </a:prstClr>
                    </a:outerShdw>
                  </a:effectLst>
                  <a:latin typeface="Times New Roman" pitchFamily="18" charset="0"/>
                  <a:cs typeface="Times New Roman"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286870" y="2373787"/>
                <a:ext cx="3465068" cy="914225"/>
              </a:xfrm>
              <a:prstGeom prst="rect">
                <a:avLst/>
              </a:prstGeom>
              <a:blipFill rotWithShape="1">
                <a:blip r:embed="rId2"/>
                <a:stretch>
                  <a:fillRect b="-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33400" y="3357558"/>
                <a:ext cx="3474284" cy="7772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smtClean="0">
                          <a:effectLst>
                            <a:outerShdw blurRad="50800" dist="38100" dir="2700000" algn="tl" rotWithShape="0">
                              <a:prstClr val="black">
                                <a:alpha val="40000"/>
                              </a:prstClr>
                            </a:outerShdw>
                          </a:effectLst>
                          <a:latin typeface="Cambria Math"/>
                          <a:cs typeface="Times New Roman" pitchFamily="18" charset="0"/>
                        </a:rPr>
                        <m:t>𝐹</m:t>
                      </m:r>
                      <m:r>
                        <a:rPr lang="en-US" sz="2000" b="0" i="1" baseline="-25000"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5</m:t>
                      </m:r>
                      <m:r>
                        <a:rPr lang="en-US" sz="2000" i="1" baseline="-25000" smtClean="0">
                          <a:effectLst>
                            <a:outerShdw blurRad="50800" dist="38100" dir="2700000" algn="tl" rotWithShape="0">
                              <a:prstClr val="black">
                                <a:alpha val="40000"/>
                              </a:prstClr>
                            </a:outerShdw>
                          </a:effectLst>
                          <a:latin typeface="Cambria Math"/>
                          <a:cs typeface="Times New Roman" pitchFamily="18" charset="0"/>
                        </a:rPr>
                        <m:t> </m:t>
                      </m:r>
                      <m:r>
                        <a:rPr lang="en-US" sz="20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=$1000</m:t>
                      </m:r>
                      <m:d>
                        <m:dPr>
                          <m:begChr m:val="["/>
                          <m:endChr m:val="]"/>
                          <m:ctrlPr>
                            <a:rPr lang="en-US" sz="2000" i="1" smtClean="0">
                              <a:effectLst>
                                <a:outerShdw blurRad="50800" dist="38100" dir="2700000" algn="tl" rotWithShape="0">
                                  <a:prstClr val="black">
                                    <a:alpha val="40000"/>
                                  </a:prstClr>
                                </a:outerShdw>
                              </a:effectLst>
                              <a:latin typeface="Cambria Math"/>
                              <a:cs typeface="Times New Roman" pitchFamily="18" charset="0"/>
                            </a:rPr>
                          </m:ctrlPr>
                        </m:dPr>
                        <m:e>
                          <m:f>
                            <m:fPr>
                              <m:ctrlPr>
                                <a:rPr lang="en-US" sz="2000" i="1" smtClean="0">
                                  <a:effectLst>
                                    <a:outerShdw blurRad="50800" dist="38100" dir="2700000" algn="tl" rotWithShape="0">
                                      <a:prstClr val="black">
                                        <a:alpha val="40000"/>
                                      </a:prstClr>
                                    </a:outerShdw>
                                  </a:effectLst>
                                  <a:latin typeface="Cambria Math"/>
                                  <a:cs typeface="Times New Roman" pitchFamily="18" charset="0"/>
                                </a:rPr>
                              </m:ctrlPr>
                            </m:fPr>
                            <m:num>
                              <m:r>
                                <a:rPr lang="en-US" sz="2000" i="1" smtClean="0">
                                  <a:effectLst>
                                    <a:outerShdw blurRad="50800" dist="38100" dir="2700000" algn="tl" rotWithShape="0">
                                      <a:prstClr val="black">
                                        <a:alpha val="40000"/>
                                      </a:prstClr>
                                    </a:outerShdw>
                                  </a:effectLst>
                                  <a:latin typeface="Cambria Math"/>
                                  <a:cs typeface="Times New Roman" pitchFamily="18" charset="0"/>
                                </a:rPr>
                                <m:t>(1+</m:t>
                              </m:r>
                              <m:r>
                                <a:rPr lang="en-US" sz="20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0</m:t>
                              </m:r>
                              <m:r>
                                <a:rPr lang="en-US" sz="2000" b="0" i="1" smtClean="0">
                                  <a:effectLst>
                                    <a:outerShdw blurRad="50800" dist="38100" dir="2700000" algn="tl" rotWithShape="0">
                                      <a:prstClr val="black">
                                        <a:alpha val="40000"/>
                                      </a:prstClr>
                                    </a:outerShdw>
                                  </a:effectLst>
                                  <a:latin typeface="Cambria Math"/>
                                  <a:cs typeface="Times New Roman" pitchFamily="18" charset="0"/>
                                </a:rPr>
                                <m:t>.</m:t>
                              </m:r>
                              <m:r>
                                <a:rPr lang="en-US" sz="20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10</m:t>
                              </m:r>
                              <m:r>
                                <a:rPr lang="en-US" sz="2000" i="1" smtClean="0">
                                  <a:effectLst>
                                    <a:outerShdw blurRad="50800" dist="38100" dir="2700000" algn="tl" rotWithShape="0">
                                      <a:prstClr val="black">
                                        <a:alpha val="40000"/>
                                      </a:prstClr>
                                    </a:outerShdw>
                                  </a:effectLst>
                                  <a:latin typeface="Cambria Math"/>
                                  <a:cs typeface="Times New Roman" pitchFamily="18" charset="0"/>
                                </a:rPr>
                                <m:t>)</m:t>
                              </m:r>
                              <m:r>
                                <a:rPr lang="en-US" sz="2000" b="0" i="1" baseline="30000"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5</m:t>
                              </m:r>
                              <m:r>
                                <a:rPr lang="en-US" sz="2000" i="1" smtClean="0">
                                  <a:effectLst>
                                    <a:outerShdw blurRad="50800" dist="38100" dir="2700000" algn="tl" rotWithShape="0">
                                      <a:prstClr val="black">
                                        <a:alpha val="40000"/>
                                      </a:prstClr>
                                    </a:outerShdw>
                                  </a:effectLst>
                                  <a:latin typeface="Cambria Math"/>
                                  <a:cs typeface="Times New Roman" pitchFamily="18" charset="0"/>
                                </a:rPr>
                                <m:t> – 1</m:t>
                              </m:r>
                            </m:num>
                            <m:den>
                              <m:r>
                                <a:rPr lang="en-US" sz="20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0</m:t>
                              </m:r>
                              <m:r>
                                <a:rPr lang="en-US" sz="2000" b="0" i="1" smtClean="0">
                                  <a:effectLst>
                                    <a:outerShdw blurRad="50800" dist="38100" dir="2700000" algn="tl" rotWithShape="0">
                                      <a:prstClr val="black">
                                        <a:alpha val="40000"/>
                                      </a:prstClr>
                                    </a:outerShdw>
                                  </a:effectLst>
                                  <a:latin typeface="Cambria Math"/>
                                  <a:cs typeface="Times New Roman" pitchFamily="18" charset="0"/>
                                </a:rPr>
                                <m:t>.</m:t>
                              </m:r>
                              <m:r>
                                <a:rPr lang="en-US" sz="20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10</m:t>
                              </m:r>
                            </m:den>
                          </m:f>
                        </m:e>
                      </m:d>
                    </m:oMath>
                  </m:oMathPara>
                </a14:m>
                <a:endParaRPr lang="en-US" sz="2000">
                  <a:effectLst>
                    <a:outerShdw blurRad="50800" dist="38100" dir="2700000" algn="tl" rotWithShape="0">
                      <a:prstClr val="black">
                        <a:alpha val="40000"/>
                      </a:prstClr>
                    </a:outerShdw>
                  </a:effectLst>
                  <a:latin typeface="Times New Roman" pitchFamily="18" charset="0"/>
                  <a:cs typeface="Times New Roman"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533400" y="3357558"/>
                <a:ext cx="3474284" cy="777264"/>
              </a:xfrm>
              <a:prstGeom prst="rect">
                <a:avLst/>
              </a:prstGeom>
              <a:blipFill rotWithShape="1">
                <a:blip r:embed="rId3"/>
                <a:stretch>
                  <a:fillRect b="-15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00635" y="4179965"/>
                <a:ext cx="1963807"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smtClean="0">
                          <a:effectLst>
                            <a:outerShdw blurRad="50800" dist="38100" dir="2700000" algn="tl" rotWithShape="0">
                              <a:prstClr val="black">
                                <a:alpha val="40000"/>
                              </a:prstClr>
                            </a:outerShdw>
                          </a:effectLst>
                          <a:latin typeface="Cambria Math"/>
                          <a:cs typeface="Times New Roman" pitchFamily="18" charset="0"/>
                        </a:rPr>
                        <m:t>𝐹</m:t>
                      </m:r>
                      <m:r>
                        <a:rPr lang="en-US" sz="2000" b="0" i="1" baseline="-25000"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5</m:t>
                      </m:r>
                      <m:r>
                        <a:rPr lang="en-US" sz="2000" i="1" baseline="-25000" smtClean="0">
                          <a:effectLst>
                            <a:outerShdw blurRad="50800" dist="38100" dir="2700000" algn="tl" rotWithShape="0">
                              <a:prstClr val="black">
                                <a:alpha val="40000"/>
                              </a:prstClr>
                            </a:outerShdw>
                          </a:effectLst>
                          <a:latin typeface="Cambria Math"/>
                          <a:cs typeface="Times New Roman" pitchFamily="18" charset="0"/>
                        </a:rPr>
                        <m:t> </m:t>
                      </m:r>
                      <m:r>
                        <a:rPr lang="en-US" sz="20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=$6</m:t>
                      </m:r>
                      <m:r>
                        <a:rPr lang="en-US" sz="2000" b="0" i="1" smtClean="0">
                          <a:effectLst>
                            <a:outerShdw blurRad="50800" dist="38100" dir="2700000" algn="tl" rotWithShape="0">
                              <a:prstClr val="black">
                                <a:alpha val="40000"/>
                              </a:prstClr>
                            </a:outerShdw>
                          </a:effectLst>
                          <a:latin typeface="Cambria Math"/>
                          <a:cs typeface="Times New Roman" pitchFamily="18" charset="0"/>
                        </a:rPr>
                        <m:t>,</m:t>
                      </m:r>
                      <m:r>
                        <a:rPr lang="en-US" sz="20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105</m:t>
                      </m:r>
                      <m:r>
                        <a:rPr lang="en-US" sz="2000" b="0" i="1" smtClean="0">
                          <a:effectLst>
                            <a:outerShdw blurRad="50800" dist="38100" dir="2700000" algn="tl" rotWithShape="0">
                              <a:prstClr val="black">
                                <a:alpha val="40000"/>
                              </a:prstClr>
                            </a:outerShdw>
                          </a:effectLst>
                          <a:latin typeface="Cambria Math"/>
                          <a:cs typeface="Times New Roman" pitchFamily="18" charset="0"/>
                        </a:rPr>
                        <m:t>.</m:t>
                      </m:r>
                      <m:r>
                        <a:rPr lang="en-US" sz="20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1</m:t>
                      </m:r>
                      <m:r>
                        <a:rPr lang="en-US" sz="2000" b="0" i="1" smtClean="0">
                          <a:effectLst>
                            <a:outerShdw blurRad="50800" dist="38100" dir="2700000" algn="tl" rotWithShape="0">
                              <a:prstClr val="black">
                                <a:alpha val="40000"/>
                              </a:prstClr>
                            </a:outerShdw>
                          </a:effectLst>
                          <a:latin typeface="Cambria Math"/>
                          <a:cs typeface="Times New Roman" pitchFamily="18" charset="0"/>
                        </a:rPr>
                        <m:t>0</m:t>
                      </m:r>
                    </m:oMath>
                  </m:oMathPara>
                </a14:m>
                <a:endParaRPr lang="en-US" sz="2000">
                  <a:effectLst>
                    <a:outerShdw blurRad="50800" dist="38100" dir="2700000" algn="tl" rotWithShape="0">
                      <a:prstClr val="black">
                        <a:alpha val="40000"/>
                      </a:prstClr>
                    </a:outerShdw>
                  </a:effectLst>
                  <a:latin typeface="Times New Roman" pitchFamily="18" charset="0"/>
                  <a:cs typeface="Times New Roman"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600635" y="4179965"/>
                <a:ext cx="1963807" cy="400110"/>
              </a:xfrm>
              <a:prstGeom prst="rect">
                <a:avLst/>
              </a:prstGeom>
              <a:blipFill rotWithShape="1">
                <a:blip r:embed="rId4"/>
                <a:stretch>
                  <a:fillRect b="-12308"/>
                </a:stretch>
              </a:blipFill>
            </p:spPr>
            <p:txBody>
              <a:bodyPr/>
              <a:lstStyle/>
              <a:p>
                <a:r>
                  <a:rPr lang="en-US">
                    <a:noFill/>
                  </a:rPr>
                  <a:t> </a:t>
                </a:r>
              </a:p>
            </p:txBody>
          </p:sp>
        </mc:Fallback>
      </mc:AlternateContent>
    </p:spTree>
    <p:extLst>
      <p:ext uri="{BB962C8B-B14F-4D97-AF65-F5344CB8AC3E}">
        <p14:creationId xmlns:p14="http://schemas.microsoft.com/office/powerpoint/2010/main" val="25205697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000" b="1" smtClean="0">
                <a:solidFill>
                  <a:srgbClr val="FFFF00"/>
                </a:solidFill>
                <a:effectLst>
                  <a:glow rad="38100">
                    <a:schemeClr val="bg1">
                      <a:lumMod val="65000"/>
                      <a:lumOff val="35000"/>
                      <a:alpha val="40000"/>
                    </a:schemeClr>
                  </a:glow>
                  <a:outerShdw blurRad="50800" dist="38100" dir="2700000" algn="tl" rotWithShape="0">
                    <a:prstClr val="black">
                      <a:alpha val="40000"/>
                    </a:prstClr>
                  </a:outerShdw>
                </a:effectLst>
              </a:rPr>
              <a:t>THE </a:t>
            </a:r>
            <a:r>
              <a:rPr lang="id-ID" sz="4000" b="1" smtClean="0">
                <a:solidFill>
                  <a:srgbClr val="FFFF00"/>
                </a:solidFill>
                <a:effectLst>
                  <a:glow rad="38100">
                    <a:schemeClr val="bg1">
                      <a:lumMod val="65000"/>
                      <a:lumOff val="35000"/>
                      <a:alpha val="40000"/>
                    </a:schemeClr>
                  </a:glow>
                  <a:outerShdw blurRad="50800" dist="38100" dir="2700000" algn="tl" rotWithShape="0">
                    <a:prstClr val="black">
                      <a:alpha val="40000"/>
                    </a:prstClr>
                  </a:outerShdw>
                </a:effectLst>
              </a:rPr>
              <a:t>FORMULA</a:t>
            </a:r>
            <a:r>
              <a:rPr lang="en-US" sz="4000" b="1" smtClean="0">
                <a:solidFill>
                  <a:srgbClr val="FFFF00"/>
                </a:solidFill>
                <a:effectLst>
                  <a:glow rad="38100">
                    <a:schemeClr val="bg1">
                      <a:lumMod val="65000"/>
                      <a:lumOff val="35000"/>
                      <a:alpha val="40000"/>
                    </a:schemeClr>
                  </a:glow>
                  <a:outerShdw blurRad="50800" dist="38100" dir="2700000" algn="tl" rotWithShape="0">
                    <a:prstClr val="black">
                      <a:alpha val="40000"/>
                    </a:prstClr>
                  </a:outerShdw>
                </a:effectLst>
              </a:rPr>
              <a:t>S OF</a:t>
            </a:r>
            <a:r>
              <a:rPr lang="id-ID" smtClean="0">
                <a:effectLst>
                  <a:glow rad="38100">
                    <a:schemeClr val="bg1">
                      <a:lumMod val="65000"/>
                      <a:lumOff val="35000"/>
                      <a:alpha val="40000"/>
                    </a:schemeClr>
                  </a:glow>
                  <a:outerShdw blurRad="50800" dist="38100" dir="2700000" algn="tl" rotWithShape="0">
                    <a:prstClr val="black">
                      <a:alpha val="40000"/>
                    </a:prstClr>
                  </a:outerShdw>
                </a:effectLst>
              </a:rPr>
              <a:t/>
            </a:r>
            <a:br>
              <a:rPr lang="id-ID" smtClean="0">
                <a:effectLst>
                  <a:glow rad="38100">
                    <a:schemeClr val="bg1">
                      <a:lumMod val="65000"/>
                      <a:lumOff val="35000"/>
                      <a:alpha val="40000"/>
                    </a:schemeClr>
                  </a:glow>
                  <a:outerShdw blurRad="50800" dist="38100" dir="2700000" algn="tl" rotWithShape="0">
                    <a:prstClr val="black">
                      <a:alpha val="40000"/>
                    </a:prstClr>
                  </a:outerShdw>
                </a:effectLst>
              </a:rPr>
            </a:br>
            <a:r>
              <a:rPr lang="en-US" smtClean="0">
                <a:effectLst>
                  <a:glow rad="38100">
                    <a:schemeClr val="bg1">
                      <a:lumMod val="65000"/>
                      <a:lumOff val="35000"/>
                      <a:alpha val="40000"/>
                    </a:schemeClr>
                  </a:glow>
                  <a:outerShdw blurRad="50800" dist="38100" dir="2700000" algn="tl" rotWithShape="0">
                    <a:prstClr val="black">
                      <a:alpha val="40000"/>
                    </a:prstClr>
                  </a:outerShdw>
                </a:effectLst>
              </a:rPr>
              <a:t>PRESENT VALUE</a:t>
            </a:r>
            <a:r>
              <a:rPr lang="id-ID" smtClean="0">
                <a:effectLst>
                  <a:glow rad="38100">
                    <a:schemeClr val="bg1">
                      <a:lumMod val="65000"/>
                      <a:lumOff val="35000"/>
                      <a:alpha val="40000"/>
                    </a:schemeClr>
                  </a:glow>
                  <a:outerShdw blurRad="50800" dist="38100" dir="2700000" algn="tl" rotWithShape="0">
                    <a:prstClr val="black">
                      <a:alpha val="40000"/>
                    </a:prstClr>
                  </a:outerShdw>
                </a:effectLst>
              </a:rPr>
              <a:t>, </a:t>
            </a:r>
            <a:r>
              <a:rPr lang="en-US" smtClean="0">
                <a:effectLst>
                  <a:glow rad="38100">
                    <a:schemeClr val="bg1">
                      <a:lumMod val="65000"/>
                      <a:lumOff val="35000"/>
                      <a:alpha val="40000"/>
                    </a:schemeClr>
                  </a:glow>
                  <a:outerShdw blurRad="50800" dist="38100" dir="2700000" algn="tl" rotWithShape="0">
                    <a:prstClr val="black">
                      <a:alpha val="40000"/>
                    </a:prstClr>
                  </a:outerShdw>
                </a:effectLst>
              </a:rPr>
              <a:t/>
            </a:r>
            <a:br>
              <a:rPr lang="en-US" smtClean="0">
                <a:effectLst>
                  <a:glow rad="38100">
                    <a:schemeClr val="bg1">
                      <a:lumMod val="65000"/>
                      <a:lumOff val="35000"/>
                      <a:alpha val="40000"/>
                    </a:schemeClr>
                  </a:glow>
                  <a:outerShdw blurRad="50800" dist="38100" dir="2700000" algn="tl" rotWithShape="0">
                    <a:prstClr val="black">
                      <a:alpha val="40000"/>
                    </a:prstClr>
                  </a:outerShdw>
                </a:effectLst>
              </a:rPr>
            </a:br>
            <a:r>
              <a:rPr lang="en-US" smtClean="0">
                <a:effectLst>
                  <a:glow rad="38100">
                    <a:schemeClr val="bg1">
                      <a:lumMod val="65000"/>
                      <a:lumOff val="35000"/>
                      <a:alpha val="40000"/>
                    </a:schemeClr>
                  </a:glow>
                  <a:outerShdw blurRad="50800" dist="38100" dir="2700000" algn="tl" rotWithShape="0">
                    <a:prstClr val="black">
                      <a:alpha val="40000"/>
                    </a:prstClr>
                  </a:outerShdw>
                </a:effectLst>
              </a:rPr>
              <a:t>FUTURE VALUE</a:t>
            </a:r>
            <a:r>
              <a:rPr lang="id-ID" smtClean="0">
                <a:effectLst>
                  <a:glow rad="38100">
                    <a:schemeClr val="bg1">
                      <a:lumMod val="65000"/>
                      <a:lumOff val="35000"/>
                      <a:alpha val="40000"/>
                    </a:schemeClr>
                  </a:glow>
                  <a:outerShdw blurRad="50800" dist="38100" dir="2700000" algn="tl" rotWithShape="0">
                    <a:prstClr val="black">
                      <a:alpha val="40000"/>
                    </a:prstClr>
                  </a:outerShdw>
                </a:effectLst>
              </a:rPr>
              <a:t>, </a:t>
            </a:r>
            <a:r>
              <a:rPr lang="en-US" smtClean="0">
                <a:effectLst>
                  <a:glow rad="38100">
                    <a:schemeClr val="bg1">
                      <a:lumMod val="65000"/>
                      <a:lumOff val="35000"/>
                      <a:alpha val="40000"/>
                    </a:schemeClr>
                  </a:glow>
                  <a:outerShdw blurRad="50800" dist="38100" dir="2700000" algn="tl" rotWithShape="0">
                    <a:prstClr val="black">
                      <a:alpha val="40000"/>
                    </a:prstClr>
                  </a:outerShdw>
                </a:effectLst>
              </a:rPr>
              <a:t/>
            </a:r>
            <a:br>
              <a:rPr lang="en-US" smtClean="0">
                <a:effectLst>
                  <a:glow rad="38100">
                    <a:schemeClr val="bg1">
                      <a:lumMod val="65000"/>
                      <a:lumOff val="35000"/>
                      <a:alpha val="40000"/>
                    </a:schemeClr>
                  </a:glow>
                  <a:outerShdw blurRad="50800" dist="38100" dir="2700000" algn="tl" rotWithShape="0">
                    <a:prstClr val="black">
                      <a:alpha val="40000"/>
                    </a:prstClr>
                  </a:outerShdw>
                </a:effectLst>
              </a:rPr>
            </a:br>
            <a:r>
              <a:rPr lang="en-US" smtClean="0">
                <a:effectLst>
                  <a:glow rad="38100">
                    <a:schemeClr val="bg1">
                      <a:lumMod val="65000"/>
                      <a:lumOff val="35000"/>
                      <a:alpha val="40000"/>
                    </a:schemeClr>
                  </a:glow>
                  <a:outerShdw blurRad="50800" dist="38100" dir="2700000" algn="tl" rotWithShape="0">
                    <a:prstClr val="black">
                      <a:alpha val="40000"/>
                    </a:prstClr>
                  </a:outerShdw>
                </a:effectLst>
              </a:rPr>
              <a:t>ANNUITY</a:t>
            </a:r>
            <a:r>
              <a:rPr lang="id-ID" smtClean="0">
                <a:effectLst>
                  <a:glow rad="38100">
                    <a:schemeClr val="bg1">
                      <a:lumMod val="65000"/>
                      <a:lumOff val="35000"/>
                      <a:alpha val="40000"/>
                    </a:schemeClr>
                  </a:glow>
                  <a:outerShdw blurRad="50800" dist="38100" dir="2700000" algn="tl" rotWithShape="0">
                    <a:prstClr val="black">
                      <a:alpha val="40000"/>
                    </a:prstClr>
                  </a:outerShdw>
                </a:effectLst>
              </a:rPr>
              <a:t>, </a:t>
            </a:r>
            <a:r>
              <a:rPr lang="en-US" smtClean="0">
                <a:effectLst>
                  <a:glow rad="38100">
                    <a:schemeClr val="bg1">
                      <a:lumMod val="65000"/>
                      <a:lumOff val="35000"/>
                      <a:alpha val="40000"/>
                    </a:schemeClr>
                  </a:glow>
                  <a:outerShdw blurRad="50800" dist="38100" dir="2700000" algn="tl" rotWithShape="0">
                    <a:prstClr val="black">
                      <a:alpha val="40000"/>
                    </a:prstClr>
                  </a:outerShdw>
                </a:effectLst>
              </a:rPr>
              <a:t/>
            </a:r>
            <a:br>
              <a:rPr lang="en-US" smtClean="0">
                <a:effectLst>
                  <a:glow rad="38100">
                    <a:schemeClr val="bg1">
                      <a:lumMod val="65000"/>
                      <a:lumOff val="35000"/>
                      <a:alpha val="40000"/>
                    </a:schemeClr>
                  </a:glow>
                  <a:outerShdw blurRad="50800" dist="38100" dir="2700000" algn="tl" rotWithShape="0">
                    <a:prstClr val="black">
                      <a:alpha val="40000"/>
                    </a:prstClr>
                  </a:outerShdw>
                </a:effectLst>
              </a:rPr>
            </a:br>
            <a:r>
              <a:rPr lang="en-US" smtClean="0">
                <a:effectLst>
                  <a:glow rad="38100">
                    <a:schemeClr val="bg1">
                      <a:lumMod val="65000"/>
                      <a:lumOff val="35000"/>
                      <a:alpha val="40000"/>
                    </a:schemeClr>
                  </a:glow>
                  <a:outerShdw blurRad="50800" dist="38100" dir="2700000" algn="tl" rotWithShape="0">
                    <a:prstClr val="black">
                      <a:alpha val="40000"/>
                    </a:prstClr>
                  </a:outerShdw>
                </a:effectLst>
              </a:rPr>
              <a:t>PRESENT VELUE OF ANNUITY</a:t>
            </a:r>
            <a:r>
              <a:rPr lang="id-ID" smtClean="0">
                <a:effectLst>
                  <a:glow rad="38100">
                    <a:schemeClr val="bg1">
                      <a:lumMod val="65000"/>
                      <a:lumOff val="35000"/>
                      <a:alpha val="40000"/>
                    </a:schemeClr>
                  </a:glow>
                  <a:outerShdw blurRad="50800" dist="38100" dir="2700000" algn="tl" rotWithShape="0">
                    <a:prstClr val="black">
                      <a:alpha val="40000"/>
                    </a:prstClr>
                  </a:outerShdw>
                </a:effectLst>
              </a:rPr>
              <a:t>, </a:t>
            </a:r>
            <a:r>
              <a:rPr lang="en-US" smtClean="0">
                <a:effectLst>
                  <a:glow rad="38100">
                    <a:schemeClr val="bg1">
                      <a:lumMod val="65000"/>
                      <a:lumOff val="35000"/>
                      <a:alpha val="40000"/>
                    </a:schemeClr>
                  </a:glow>
                  <a:outerShdw blurRad="50800" dist="38100" dir="2700000" algn="tl" rotWithShape="0">
                    <a:prstClr val="black">
                      <a:alpha val="40000"/>
                    </a:prstClr>
                  </a:outerShdw>
                </a:effectLst>
              </a:rPr>
              <a:t/>
            </a:r>
            <a:br>
              <a:rPr lang="en-US" smtClean="0">
                <a:effectLst>
                  <a:glow rad="38100">
                    <a:schemeClr val="bg1">
                      <a:lumMod val="65000"/>
                      <a:lumOff val="35000"/>
                      <a:alpha val="40000"/>
                    </a:schemeClr>
                  </a:glow>
                  <a:outerShdw blurRad="50800" dist="38100" dir="2700000" algn="tl" rotWithShape="0">
                    <a:prstClr val="black">
                      <a:alpha val="40000"/>
                    </a:prstClr>
                  </a:outerShdw>
                </a:effectLst>
              </a:rPr>
            </a:br>
            <a:r>
              <a:rPr lang="en-US" smtClean="0">
                <a:effectLst>
                  <a:glow rad="38100">
                    <a:schemeClr val="bg1">
                      <a:lumMod val="65000"/>
                      <a:lumOff val="35000"/>
                      <a:alpha val="40000"/>
                    </a:schemeClr>
                  </a:glow>
                  <a:outerShdw blurRad="50800" dist="38100" dir="2700000" algn="tl" rotWithShape="0">
                    <a:prstClr val="black">
                      <a:alpha val="40000"/>
                    </a:prstClr>
                  </a:outerShdw>
                </a:effectLst>
              </a:rPr>
              <a:t>FUTURE VALUE OF ANNUITY</a:t>
            </a:r>
            <a:endParaRPr lang="id-ID">
              <a:effectLst>
                <a:glow rad="38100">
                  <a:schemeClr val="bg1">
                    <a:lumMod val="65000"/>
                    <a:lumOff val="35000"/>
                    <a:alpha val="40000"/>
                  </a:schemeClr>
                </a:glow>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33591236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1000" y="390763"/>
            <a:ext cx="2618024" cy="4247317"/>
          </a:xfrm>
          <a:prstGeom prst="rect">
            <a:avLst/>
          </a:prstGeom>
          <a:noFill/>
        </p:spPr>
        <p:txBody>
          <a:bodyPr wrap="none" rtlCol="0">
            <a:spAutoFit/>
          </a:bodyPr>
          <a:lstStyle/>
          <a:p>
            <a:pPr marL="342900" indent="-342900">
              <a:buFont typeface="+mj-lt"/>
              <a:buAutoNum type="arabicPeriod"/>
            </a:pPr>
            <a:r>
              <a:rPr lang="en-US" smtClean="0"/>
              <a:t>Future Value</a:t>
            </a:r>
          </a:p>
          <a:p>
            <a:pPr marL="342900" indent="-342900">
              <a:buFont typeface="+mj-lt"/>
              <a:buAutoNum type="arabicPeriod"/>
            </a:pPr>
            <a:endParaRPr lang="en-US"/>
          </a:p>
          <a:p>
            <a:pPr marL="342900" indent="-342900">
              <a:buFont typeface="+mj-lt"/>
              <a:buAutoNum type="arabicPeriod"/>
            </a:pPr>
            <a:endParaRPr lang="en-US" smtClean="0"/>
          </a:p>
          <a:p>
            <a:pPr marL="342900" indent="-342900">
              <a:buFont typeface="+mj-lt"/>
              <a:buAutoNum type="arabicPeriod"/>
            </a:pPr>
            <a:endParaRPr lang="en-US"/>
          </a:p>
          <a:p>
            <a:pPr marL="342900" indent="-342900">
              <a:buFont typeface="+mj-lt"/>
              <a:buAutoNum type="arabicPeriod"/>
            </a:pPr>
            <a:r>
              <a:rPr lang="en-US" smtClean="0"/>
              <a:t>Present Value</a:t>
            </a:r>
          </a:p>
          <a:p>
            <a:pPr marL="342900" indent="-342900">
              <a:buFont typeface="+mj-lt"/>
              <a:buAutoNum type="arabicPeriod"/>
            </a:pPr>
            <a:endParaRPr lang="en-US"/>
          </a:p>
          <a:p>
            <a:pPr marL="342900" indent="-342900">
              <a:buFont typeface="+mj-lt"/>
              <a:buAutoNum type="arabicPeriod"/>
            </a:pPr>
            <a:endParaRPr lang="en-US" smtClean="0"/>
          </a:p>
          <a:p>
            <a:pPr marL="342900" indent="-342900">
              <a:buFont typeface="+mj-lt"/>
              <a:buAutoNum type="arabicPeriod"/>
            </a:pPr>
            <a:endParaRPr lang="en-US"/>
          </a:p>
          <a:p>
            <a:pPr marL="342900" indent="-342900">
              <a:buFont typeface="+mj-lt"/>
              <a:buAutoNum type="arabicPeriod"/>
            </a:pPr>
            <a:endParaRPr lang="en-US" smtClean="0"/>
          </a:p>
          <a:p>
            <a:pPr marL="342900" indent="-342900">
              <a:buFont typeface="+mj-lt"/>
              <a:buAutoNum type="arabicPeriod"/>
            </a:pPr>
            <a:r>
              <a:rPr lang="en-US" smtClean="0"/>
              <a:t>Interest Rate</a:t>
            </a:r>
          </a:p>
          <a:p>
            <a:pPr marL="342900" indent="-342900">
              <a:buFont typeface="+mj-lt"/>
              <a:buAutoNum type="arabicPeriod"/>
            </a:pPr>
            <a:endParaRPr lang="en-US"/>
          </a:p>
          <a:p>
            <a:pPr marL="342900" indent="-342900">
              <a:buFont typeface="+mj-lt"/>
              <a:buAutoNum type="arabicPeriod"/>
            </a:pPr>
            <a:endParaRPr lang="en-US" smtClean="0"/>
          </a:p>
          <a:p>
            <a:pPr marL="342900" indent="-342900">
              <a:buFont typeface="+mj-lt"/>
              <a:buAutoNum type="arabicPeriod"/>
            </a:pPr>
            <a:endParaRPr lang="en-US"/>
          </a:p>
          <a:p>
            <a:pPr marL="342900" indent="-342900">
              <a:buFont typeface="+mj-lt"/>
              <a:buAutoNum type="arabicPeriod"/>
            </a:pPr>
            <a:endParaRPr lang="en-US" smtClean="0"/>
          </a:p>
          <a:p>
            <a:pPr marL="342900" indent="-342900">
              <a:buFont typeface="+mj-lt"/>
              <a:buAutoNum type="arabicPeriod"/>
            </a:pPr>
            <a:r>
              <a:rPr lang="en-US" smtClean="0"/>
              <a:t>Discounting Period</a:t>
            </a:r>
            <a:endParaRPr lang="en-US"/>
          </a:p>
        </p:txBody>
      </p:sp>
      <p:sp>
        <p:nvSpPr>
          <p:cNvPr id="2" name="TextBox 1"/>
          <p:cNvSpPr txBox="1"/>
          <p:nvPr/>
        </p:nvSpPr>
        <p:spPr>
          <a:xfrm>
            <a:off x="6553200" y="325219"/>
            <a:ext cx="2209800" cy="646331"/>
          </a:xfrm>
          <a:prstGeom prst="rect">
            <a:avLst/>
          </a:prstGeom>
          <a:noFill/>
        </p:spPr>
        <p:txBody>
          <a:bodyPr wrap="square" rtlCol="0">
            <a:spAutoFit/>
          </a:bodyPr>
          <a:lstStyle/>
          <a:p>
            <a:r>
              <a:rPr lang="en-US" sz="1200" smtClean="0">
                <a:latin typeface="Gill Sans MT" pitchFamily="34" charset="0"/>
              </a:rPr>
              <a:t>Finding the </a:t>
            </a:r>
            <a:r>
              <a:rPr lang="id-ID" sz="1200" smtClean="0">
                <a:latin typeface="Gill Sans MT" pitchFamily="34" charset="0"/>
              </a:rPr>
              <a:t>Future Value (Compound Amount) </a:t>
            </a:r>
            <a:r>
              <a:rPr lang="en-US" sz="1200" smtClean="0">
                <a:latin typeface="Gill Sans MT" pitchFamily="34" charset="0"/>
              </a:rPr>
              <a:t>if it is given</a:t>
            </a:r>
            <a:r>
              <a:rPr lang="id-ID" sz="1200" smtClean="0">
                <a:latin typeface="Gill Sans MT" pitchFamily="34" charset="0"/>
              </a:rPr>
              <a:t> </a:t>
            </a:r>
            <a:r>
              <a:rPr lang="id-ID" sz="1200" i="1" smtClean="0">
                <a:latin typeface="Gill Sans MT" pitchFamily="34" charset="0"/>
              </a:rPr>
              <a:t>P</a:t>
            </a:r>
            <a:r>
              <a:rPr lang="id-ID" sz="1200" smtClean="0">
                <a:latin typeface="Gill Sans MT" pitchFamily="34" charset="0"/>
              </a:rPr>
              <a:t>, </a:t>
            </a:r>
            <a:r>
              <a:rPr lang="id-ID" sz="1200" i="1" smtClean="0">
                <a:latin typeface="Gill Sans MT" pitchFamily="34" charset="0"/>
              </a:rPr>
              <a:t>i</a:t>
            </a:r>
            <a:r>
              <a:rPr lang="id-ID" sz="1200" smtClean="0">
                <a:latin typeface="Gill Sans MT" pitchFamily="34" charset="0"/>
              </a:rPr>
              <a:t>, </a:t>
            </a:r>
            <a:r>
              <a:rPr lang="en-US" sz="1200" smtClean="0">
                <a:latin typeface="Gill Sans MT" pitchFamily="34" charset="0"/>
              </a:rPr>
              <a:t>and</a:t>
            </a:r>
            <a:r>
              <a:rPr lang="id-ID" sz="1200" smtClean="0">
                <a:latin typeface="Gill Sans MT" pitchFamily="34" charset="0"/>
              </a:rPr>
              <a:t> </a:t>
            </a:r>
            <a:r>
              <a:rPr lang="id-ID" sz="1200" i="1" smtClean="0">
                <a:latin typeface="Gill Sans MT" pitchFamily="34" charset="0"/>
              </a:rPr>
              <a:t>n</a:t>
            </a:r>
            <a:endParaRPr lang="id-ID" sz="1200" i="1">
              <a:latin typeface="Gill Sans MT" pitchFamily="34" charset="0"/>
            </a:endParaRPr>
          </a:p>
        </p:txBody>
      </p:sp>
      <p:sp>
        <p:nvSpPr>
          <p:cNvPr id="8" name="TextBox 7"/>
          <p:cNvSpPr txBox="1"/>
          <p:nvPr/>
        </p:nvSpPr>
        <p:spPr>
          <a:xfrm>
            <a:off x="6553200" y="1581150"/>
            <a:ext cx="2209800" cy="461665"/>
          </a:xfrm>
          <a:prstGeom prst="rect">
            <a:avLst/>
          </a:prstGeom>
          <a:noFill/>
        </p:spPr>
        <p:txBody>
          <a:bodyPr wrap="square" rtlCol="0">
            <a:spAutoFit/>
          </a:bodyPr>
          <a:lstStyle/>
          <a:p>
            <a:r>
              <a:rPr lang="en-US" sz="1200" smtClean="0">
                <a:latin typeface="Gill Sans MT" pitchFamily="34" charset="0"/>
              </a:rPr>
              <a:t>Finding the</a:t>
            </a:r>
            <a:r>
              <a:rPr lang="id-ID" sz="1200" smtClean="0">
                <a:latin typeface="Gill Sans MT" pitchFamily="34" charset="0"/>
              </a:rPr>
              <a:t> Present Value </a:t>
            </a:r>
            <a:r>
              <a:rPr lang="en-US" sz="1200" smtClean="0">
                <a:latin typeface="Gill Sans MT" pitchFamily="34" charset="0"/>
              </a:rPr>
              <a:t>if it is given</a:t>
            </a:r>
            <a:r>
              <a:rPr lang="id-ID" sz="1200" smtClean="0">
                <a:latin typeface="Gill Sans MT" pitchFamily="34" charset="0"/>
              </a:rPr>
              <a:t> </a:t>
            </a:r>
            <a:r>
              <a:rPr lang="id-ID" sz="1200" i="1" smtClean="0">
                <a:latin typeface="Gill Sans MT" pitchFamily="34" charset="0"/>
              </a:rPr>
              <a:t>F</a:t>
            </a:r>
            <a:r>
              <a:rPr lang="id-ID" sz="1200" smtClean="0">
                <a:latin typeface="Gill Sans MT" pitchFamily="34" charset="0"/>
              </a:rPr>
              <a:t>, </a:t>
            </a:r>
            <a:r>
              <a:rPr lang="id-ID" sz="1200" i="1" smtClean="0">
                <a:latin typeface="Gill Sans MT" pitchFamily="34" charset="0"/>
              </a:rPr>
              <a:t>i</a:t>
            </a:r>
            <a:r>
              <a:rPr lang="id-ID" sz="1200" smtClean="0">
                <a:latin typeface="Gill Sans MT" pitchFamily="34" charset="0"/>
              </a:rPr>
              <a:t>, </a:t>
            </a:r>
            <a:r>
              <a:rPr lang="en-US" sz="1200" smtClean="0">
                <a:latin typeface="Gill Sans MT" pitchFamily="34" charset="0"/>
              </a:rPr>
              <a:t>and</a:t>
            </a:r>
            <a:r>
              <a:rPr lang="id-ID" sz="1200" smtClean="0">
                <a:latin typeface="Gill Sans MT" pitchFamily="34" charset="0"/>
              </a:rPr>
              <a:t> </a:t>
            </a:r>
            <a:r>
              <a:rPr lang="id-ID" sz="1200" i="1" smtClean="0">
                <a:latin typeface="Gill Sans MT" pitchFamily="34" charset="0"/>
              </a:rPr>
              <a:t>n</a:t>
            </a:r>
            <a:endParaRPr lang="id-ID" sz="1200" i="1">
              <a:latin typeface="Gill Sans MT" pitchFamily="34" charset="0"/>
            </a:endParaRPr>
          </a:p>
        </p:txBody>
      </p:sp>
      <p:sp>
        <p:nvSpPr>
          <p:cNvPr id="9" name="TextBox 8"/>
          <p:cNvSpPr txBox="1"/>
          <p:nvPr/>
        </p:nvSpPr>
        <p:spPr>
          <a:xfrm>
            <a:off x="6553200" y="2932596"/>
            <a:ext cx="2209800" cy="646331"/>
          </a:xfrm>
          <a:prstGeom prst="rect">
            <a:avLst/>
          </a:prstGeom>
          <a:noFill/>
        </p:spPr>
        <p:txBody>
          <a:bodyPr wrap="square" rtlCol="0">
            <a:spAutoFit/>
          </a:bodyPr>
          <a:lstStyle/>
          <a:p>
            <a:r>
              <a:rPr lang="en-US" sz="1200" smtClean="0">
                <a:latin typeface="Gill Sans MT" pitchFamily="34" charset="0"/>
              </a:rPr>
              <a:t>Calculating</a:t>
            </a:r>
            <a:r>
              <a:rPr lang="id-ID" sz="1200" smtClean="0">
                <a:latin typeface="Gill Sans MT" pitchFamily="34" charset="0"/>
              </a:rPr>
              <a:t> Interest Rate (Discount Rate) </a:t>
            </a:r>
            <a:r>
              <a:rPr lang="en-US" sz="1200" smtClean="0">
                <a:latin typeface="Gill Sans MT" pitchFamily="34" charset="0"/>
              </a:rPr>
              <a:t>if it is given</a:t>
            </a:r>
            <a:r>
              <a:rPr lang="id-ID" sz="1200" smtClean="0">
                <a:latin typeface="Gill Sans MT" pitchFamily="34" charset="0"/>
              </a:rPr>
              <a:t> </a:t>
            </a:r>
            <a:r>
              <a:rPr lang="id-ID" sz="1200" i="1" smtClean="0">
                <a:latin typeface="Gill Sans MT" pitchFamily="34" charset="0"/>
              </a:rPr>
              <a:t>F</a:t>
            </a:r>
            <a:r>
              <a:rPr lang="id-ID" sz="1200" smtClean="0">
                <a:latin typeface="Gill Sans MT" pitchFamily="34" charset="0"/>
              </a:rPr>
              <a:t>, </a:t>
            </a:r>
            <a:r>
              <a:rPr lang="id-ID" sz="1200" i="1" smtClean="0">
                <a:latin typeface="Gill Sans MT" pitchFamily="34" charset="0"/>
              </a:rPr>
              <a:t>P</a:t>
            </a:r>
            <a:r>
              <a:rPr lang="id-ID" sz="1200" smtClean="0">
                <a:latin typeface="Gill Sans MT" pitchFamily="34" charset="0"/>
              </a:rPr>
              <a:t>, </a:t>
            </a:r>
            <a:r>
              <a:rPr lang="en-US" sz="1200" smtClean="0">
                <a:latin typeface="Gill Sans MT" pitchFamily="34" charset="0"/>
              </a:rPr>
              <a:t>and</a:t>
            </a:r>
            <a:r>
              <a:rPr lang="id-ID" sz="1200" smtClean="0">
                <a:latin typeface="Gill Sans MT" pitchFamily="34" charset="0"/>
              </a:rPr>
              <a:t> </a:t>
            </a:r>
            <a:r>
              <a:rPr lang="id-ID" sz="1200" i="1" smtClean="0">
                <a:latin typeface="Gill Sans MT" pitchFamily="34" charset="0"/>
              </a:rPr>
              <a:t>n</a:t>
            </a:r>
            <a:endParaRPr lang="id-ID" sz="1200" i="1">
              <a:latin typeface="Gill Sans MT" pitchFamily="34" charset="0"/>
            </a:endParaRPr>
          </a:p>
        </p:txBody>
      </p:sp>
      <mc:AlternateContent xmlns:mc="http://schemas.openxmlformats.org/markup-compatibility/2006" xmlns:a14="http://schemas.microsoft.com/office/drawing/2010/main">
        <mc:Choice Requires="a14">
          <p:sp>
            <p:nvSpPr>
              <p:cNvPr id="3" name="Rounded Rectangle 2"/>
              <p:cNvSpPr/>
              <p:nvPr/>
            </p:nvSpPr>
            <p:spPr>
              <a:xfrm>
                <a:off x="3325533" y="227721"/>
                <a:ext cx="2719358" cy="902285"/>
              </a:xfrm>
              <a:prstGeom prst="roundRect">
                <a:avLst>
                  <a:gd name="adj" fmla="val 50000"/>
                </a:avLst>
              </a:prstGeom>
              <a:solidFill>
                <a:srgbClr val="FF0000"/>
              </a:solidFill>
              <a:scene3d>
                <a:camera prst="orthographicFront">
                  <a:rot lat="0" lon="0" rev="0"/>
                </a:camera>
                <a:lightRig rig="threePt" dir="tl">
                  <a:rot lat="0" lon="0" rev="5400000"/>
                </a:lightRig>
              </a:scene3d>
              <a:sp3d prstMaterial="plastic">
                <a:bevelT w="133350" h="1524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i="1" smtClean="0">
                          <a:effectLst>
                            <a:outerShdw blurRad="38100" dist="38100" dir="2700000" algn="tl">
                              <a:srgbClr val="000000">
                                <a:alpha val="43137"/>
                              </a:srgbClr>
                            </a:outerShdw>
                          </a:effectLst>
                          <a:latin typeface="Cambria Math"/>
                        </a:rPr>
                        <m:t>𝐹</m:t>
                      </m:r>
                      <m:r>
                        <a:rPr lang="en-US" i="1" smtClean="0">
                          <a:effectLst>
                            <a:outerShdw blurRad="38100" dist="38100" dir="2700000" algn="tl">
                              <a:srgbClr val="000000">
                                <a:alpha val="43137"/>
                              </a:srgbClr>
                            </a:outerShdw>
                          </a:effectLst>
                          <a:latin typeface="Cambria Math"/>
                        </a:rPr>
                        <m:t>=</m:t>
                      </m:r>
                      <m:r>
                        <a:rPr lang="en-US" i="1" smtClean="0">
                          <a:effectLst>
                            <a:outerShdw blurRad="38100" dist="38100" dir="2700000" algn="tl">
                              <a:srgbClr val="000000">
                                <a:alpha val="43137"/>
                              </a:srgbClr>
                            </a:outerShdw>
                          </a:effectLst>
                          <a:latin typeface="Cambria Math"/>
                        </a:rPr>
                        <m:t>𝑃</m:t>
                      </m:r>
                      <m:sSup>
                        <m:sSupPr>
                          <m:ctrlPr>
                            <a:rPr lang="en-US" i="1">
                              <a:effectLst>
                                <a:outerShdw blurRad="38100" dist="38100" dir="2700000" algn="tl">
                                  <a:srgbClr val="000000">
                                    <a:alpha val="43137"/>
                                  </a:srgbClr>
                                </a:outerShdw>
                              </a:effectLst>
                              <a:latin typeface="Cambria Math"/>
                            </a:rPr>
                          </m:ctrlPr>
                        </m:sSupPr>
                        <m:e>
                          <m:r>
                            <a:rPr lang="en-US" i="1">
                              <a:effectLst>
                                <a:outerShdw blurRad="38100" dist="38100" dir="2700000" algn="tl">
                                  <a:srgbClr val="000000">
                                    <a:alpha val="43137"/>
                                  </a:srgbClr>
                                </a:outerShdw>
                              </a:effectLst>
                              <a:latin typeface="Cambria Math"/>
                            </a:rPr>
                            <m:t>(1+</m:t>
                          </m:r>
                          <m:r>
                            <a:rPr lang="en-US" i="1">
                              <a:effectLst>
                                <a:outerShdw blurRad="38100" dist="38100" dir="2700000" algn="tl">
                                  <a:srgbClr val="000000">
                                    <a:alpha val="43137"/>
                                  </a:srgbClr>
                                </a:outerShdw>
                              </a:effectLst>
                              <a:latin typeface="Cambria Math"/>
                            </a:rPr>
                            <m:t>𝑖</m:t>
                          </m:r>
                          <m:r>
                            <a:rPr lang="en-US" i="1">
                              <a:effectLst>
                                <a:outerShdw blurRad="38100" dist="38100" dir="2700000" algn="tl">
                                  <a:srgbClr val="000000">
                                    <a:alpha val="43137"/>
                                  </a:srgbClr>
                                </a:outerShdw>
                              </a:effectLst>
                              <a:latin typeface="Cambria Math"/>
                            </a:rPr>
                            <m:t>)</m:t>
                          </m:r>
                        </m:e>
                        <m:sup>
                          <m:r>
                            <a:rPr lang="en-US" i="1">
                              <a:effectLst>
                                <a:outerShdw blurRad="38100" dist="38100" dir="2700000" algn="tl">
                                  <a:srgbClr val="000000">
                                    <a:alpha val="43137"/>
                                  </a:srgbClr>
                                </a:outerShdw>
                              </a:effectLst>
                              <a:latin typeface="Cambria Math"/>
                            </a:rPr>
                            <m:t>𝑛</m:t>
                          </m:r>
                        </m:sup>
                      </m:sSup>
                    </m:oMath>
                  </m:oMathPara>
                </a14:m>
                <a:endParaRPr lang="id-ID">
                  <a:effectLst>
                    <a:outerShdw blurRad="38100" dist="38100" dir="2700000" algn="tl">
                      <a:srgbClr val="000000">
                        <a:alpha val="43137"/>
                      </a:srgbClr>
                    </a:outerShdw>
                  </a:effectLst>
                </a:endParaRPr>
              </a:p>
            </p:txBody>
          </p:sp>
        </mc:Choice>
        <mc:Fallback xmlns="">
          <p:sp>
            <p:nvSpPr>
              <p:cNvPr id="3" name="Rounded Rectangle 2"/>
              <p:cNvSpPr>
                <a:spLocks noRot="1" noChangeAspect="1" noMove="1" noResize="1" noEditPoints="1" noAdjustHandles="1" noChangeArrowheads="1" noChangeShapeType="1" noTextEdit="1"/>
              </p:cNvSpPr>
              <p:nvPr/>
            </p:nvSpPr>
            <p:spPr>
              <a:xfrm>
                <a:off x="3325533" y="227721"/>
                <a:ext cx="2719358" cy="902285"/>
              </a:xfrm>
              <a:prstGeom prst="roundRect">
                <a:avLst>
                  <a:gd name="adj" fmla="val 50000"/>
                </a:avLst>
              </a:prstGeom>
              <a:blipFill rotWithShape="0">
                <a:blip r:embed="rId2"/>
                <a:stretch>
                  <a:fillRect/>
                </a:stretch>
              </a:blipFill>
            </p:spPr>
            <p:txBody>
              <a:bodyPr/>
              <a:lstStyle/>
              <a:p>
                <a:r>
                  <a:rPr lang="id-ID">
                    <a:noFill/>
                  </a:rPr>
                  <a:t> </a:t>
                </a:r>
              </a:p>
            </p:txBody>
          </p:sp>
        </mc:Fallback>
      </mc:AlternateContent>
      <mc:AlternateContent xmlns:mc="http://schemas.openxmlformats.org/markup-compatibility/2006" xmlns:a14="http://schemas.microsoft.com/office/drawing/2010/main">
        <mc:Choice Requires="a14">
          <p:sp>
            <p:nvSpPr>
              <p:cNvPr id="10" name="Rounded Rectangle 9"/>
              <p:cNvSpPr/>
              <p:nvPr/>
            </p:nvSpPr>
            <p:spPr>
              <a:xfrm>
                <a:off x="3325533" y="1402763"/>
                <a:ext cx="2664822" cy="990600"/>
              </a:xfrm>
              <a:prstGeom prst="roundRect">
                <a:avLst>
                  <a:gd name="adj" fmla="val 50000"/>
                </a:avLst>
              </a:prstGeom>
              <a:ln/>
              <a:scene3d>
                <a:camera prst="orthographicFront">
                  <a:rot lat="0" lon="0" rev="0"/>
                </a:camera>
                <a:lightRig rig="threePt" dir="tl">
                  <a:rot lat="0" lon="0" rev="5400000"/>
                </a:lightRig>
              </a:scene3d>
              <a:sp3d>
                <a:bevelT w="127000" h="1270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i="1" smtClean="0">
                          <a:effectLst>
                            <a:outerShdw blurRad="50800" dist="38100" dir="2700000" algn="tl" rotWithShape="0">
                              <a:prstClr val="black">
                                <a:alpha val="40000"/>
                              </a:prstClr>
                            </a:outerShdw>
                          </a:effectLst>
                          <a:latin typeface="Cambria Math"/>
                        </a:rPr>
                        <m:t>𝑃</m:t>
                      </m:r>
                      <m:r>
                        <a:rPr lang="en-US" i="1" smtClean="0">
                          <a:effectLst>
                            <a:outerShdw blurRad="50800" dist="38100" dir="2700000" algn="tl" rotWithShape="0">
                              <a:prstClr val="black">
                                <a:alpha val="40000"/>
                              </a:prstClr>
                            </a:outerShdw>
                          </a:effectLst>
                          <a:latin typeface="Cambria Math"/>
                        </a:rPr>
                        <m:t>=</m:t>
                      </m:r>
                      <m:f>
                        <m:fPr>
                          <m:ctrlPr>
                            <a:rPr lang="en-US" i="1">
                              <a:effectLst>
                                <a:outerShdw blurRad="50800" dist="38100" dir="2700000" algn="tl" rotWithShape="0">
                                  <a:prstClr val="black">
                                    <a:alpha val="40000"/>
                                  </a:prstClr>
                                </a:outerShdw>
                              </a:effectLst>
                              <a:latin typeface="Cambria Math"/>
                            </a:rPr>
                          </m:ctrlPr>
                        </m:fPr>
                        <m:num>
                          <m:r>
                            <a:rPr lang="en-US" i="1">
                              <a:effectLst>
                                <a:outerShdw blurRad="50800" dist="38100" dir="2700000" algn="tl" rotWithShape="0">
                                  <a:prstClr val="black">
                                    <a:alpha val="40000"/>
                                  </a:prstClr>
                                </a:outerShdw>
                              </a:effectLst>
                              <a:latin typeface="Cambria Math"/>
                            </a:rPr>
                            <m:t>𝐹</m:t>
                          </m:r>
                        </m:num>
                        <m:den>
                          <m:sSup>
                            <m:sSupPr>
                              <m:ctrlPr>
                                <a:rPr lang="en-US" i="1">
                                  <a:effectLst>
                                    <a:outerShdw blurRad="50800" dist="38100" dir="2700000" algn="tl" rotWithShape="0">
                                      <a:prstClr val="black">
                                        <a:alpha val="40000"/>
                                      </a:prstClr>
                                    </a:outerShdw>
                                  </a:effectLst>
                                  <a:latin typeface="Cambria Math"/>
                                </a:rPr>
                              </m:ctrlPr>
                            </m:sSupPr>
                            <m:e>
                              <m:r>
                                <a:rPr lang="en-US" i="1">
                                  <a:effectLst>
                                    <a:outerShdw blurRad="50800" dist="38100" dir="2700000" algn="tl" rotWithShape="0">
                                      <a:prstClr val="black">
                                        <a:alpha val="40000"/>
                                      </a:prstClr>
                                    </a:outerShdw>
                                  </a:effectLst>
                                  <a:latin typeface="Cambria Math"/>
                                </a:rPr>
                                <m:t>(1+</m:t>
                              </m:r>
                              <m:r>
                                <a:rPr lang="en-US" i="1">
                                  <a:effectLst>
                                    <a:outerShdw blurRad="50800" dist="38100" dir="2700000" algn="tl" rotWithShape="0">
                                      <a:prstClr val="black">
                                        <a:alpha val="40000"/>
                                      </a:prstClr>
                                    </a:outerShdw>
                                  </a:effectLst>
                                  <a:latin typeface="Cambria Math"/>
                                </a:rPr>
                                <m:t>𝑖</m:t>
                              </m:r>
                              <m:r>
                                <a:rPr lang="en-US" i="1">
                                  <a:effectLst>
                                    <a:outerShdw blurRad="50800" dist="38100" dir="2700000" algn="tl" rotWithShape="0">
                                      <a:prstClr val="black">
                                        <a:alpha val="40000"/>
                                      </a:prstClr>
                                    </a:outerShdw>
                                  </a:effectLst>
                                  <a:latin typeface="Cambria Math"/>
                                </a:rPr>
                                <m:t>)</m:t>
                              </m:r>
                            </m:e>
                            <m:sup>
                              <m:r>
                                <a:rPr lang="en-US" i="1">
                                  <a:effectLst>
                                    <a:outerShdw blurRad="50800" dist="38100" dir="2700000" algn="tl" rotWithShape="0">
                                      <a:prstClr val="black">
                                        <a:alpha val="40000"/>
                                      </a:prstClr>
                                    </a:outerShdw>
                                  </a:effectLst>
                                  <a:latin typeface="Cambria Math"/>
                                </a:rPr>
                                <m:t>𝑛</m:t>
                              </m:r>
                            </m:sup>
                          </m:sSup>
                        </m:den>
                      </m:f>
                    </m:oMath>
                  </m:oMathPara>
                </a14:m>
                <a:endParaRPr lang="id-ID"/>
              </a:p>
            </p:txBody>
          </p:sp>
        </mc:Choice>
        <mc:Fallback xmlns="">
          <p:sp>
            <p:nvSpPr>
              <p:cNvPr id="10" name="Rounded Rectangle 9"/>
              <p:cNvSpPr>
                <a:spLocks noRot="1" noChangeAspect="1" noMove="1" noResize="1" noEditPoints="1" noAdjustHandles="1" noChangeArrowheads="1" noChangeShapeType="1" noTextEdit="1"/>
              </p:cNvSpPr>
              <p:nvPr/>
            </p:nvSpPr>
            <p:spPr>
              <a:xfrm>
                <a:off x="3325533" y="1402763"/>
                <a:ext cx="2664822" cy="990600"/>
              </a:xfrm>
              <a:prstGeom prst="roundRect">
                <a:avLst>
                  <a:gd name="adj" fmla="val 50000"/>
                </a:avLst>
              </a:prstGeom>
              <a:blipFill rotWithShape="0">
                <a:blip r:embed="rId3"/>
                <a:stretch>
                  <a:fillRect/>
                </a:stretch>
              </a:blipFill>
              <a:ln/>
            </p:spPr>
            <p:txBody>
              <a:bodyPr/>
              <a:lstStyle/>
              <a:p>
                <a:r>
                  <a:rPr lang="id-ID">
                    <a:noFill/>
                  </a:rPr>
                  <a:t> </a:t>
                </a:r>
              </a:p>
            </p:txBody>
          </p:sp>
        </mc:Fallback>
      </mc:AlternateContent>
      <mc:AlternateContent xmlns:mc="http://schemas.openxmlformats.org/markup-compatibility/2006" xmlns:a14="http://schemas.microsoft.com/office/drawing/2010/main">
        <mc:Choice Requires="a14">
          <p:sp>
            <p:nvSpPr>
              <p:cNvPr id="11" name="Rounded Rectangle 10"/>
              <p:cNvSpPr/>
              <p:nvPr/>
            </p:nvSpPr>
            <p:spPr>
              <a:xfrm>
                <a:off x="3299513" y="2659769"/>
                <a:ext cx="2690842" cy="1064559"/>
              </a:xfrm>
              <a:prstGeom prst="roundRect">
                <a:avLst>
                  <a:gd name="adj" fmla="val 50000"/>
                </a:avLst>
              </a:prstGeom>
              <a:solidFill>
                <a:schemeClr val="accent4">
                  <a:lumMod val="75000"/>
                </a:schemeClr>
              </a:solidFill>
              <a:effectLst>
                <a:outerShdw blurRad="50800" dist="38100" dir="2700000" algn="tl" rotWithShape="0">
                  <a:prstClr val="black">
                    <a:alpha val="40000"/>
                  </a:prstClr>
                </a:outerShdw>
              </a:effectLst>
              <a:scene3d>
                <a:camera prst="orthographicFront">
                  <a:rot lat="0" lon="0" rev="0"/>
                </a:camera>
                <a:lightRig rig="threePt" dir="tl">
                  <a:rot lat="0" lon="0" rev="5400000"/>
                </a:lightRig>
              </a:scene3d>
              <a:sp3d>
                <a:bevelT w="114300" h="38100" prst="angle"/>
              </a:sp3d>
            </p:spPr>
            <p:style>
              <a:lnRef idx="0">
                <a:schemeClr val="accent3"/>
              </a:lnRef>
              <a:fillRef idx="3">
                <a:schemeClr val="accent3"/>
              </a:fillRef>
              <a:effectRef idx="3">
                <a:schemeClr val="accent3"/>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i="1" smtClean="0">
                          <a:effectLst>
                            <a:outerShdw blurRad="50800" dist="38100" dir="2700000" algn="tl" rotWithShape="0">
                              <a:prstClr val="black">
                                <a:alpha val="40000"/>
                              </a:prstClr>
                            </a:outerShdw>
                          </a:effectLst>
                          <a:latin typeface="Cambria Math"/>
                        </a:rPr>
                        <m:t>𝑖</m:t>
                      </m:r>
                      <m:r>
                        <a:rPr lang="en-US" i="1" smtClean="0">
                          <a:effectLst>
                            <a:outerShdw blurRad="50800" dist="38100" dir="2700000" algn="tl" rotWithShape="0">
                              <a:prstClr val="black">
                                <a:alpha val="40000"/>
                              </a:prstClr>
                            </a:outerShdw>
                          </a:effectLst>
                          <a:latin typeface="Cambria Math"/>
                        </a:rPr>
                        <m:t>=</m:t>
                      </m:r>
                      <m:rad>
                        <m:radPr>
                          <m:ctrlPr>
                            <a:rPr lang="en-US" i="1">
                              <a:effectLst>
                                <a:outerShdw blurRad="50800" dist="38100" dir="2700000" algn="tl" rotWithShape="0">
                                  <a:prstClr val="black">
                                    <a:alpha val="40000"/>
                                  </a:prstClr>
                                </a:outerShdw>
                              </a:effectLst>
                              <a:latin typeface="Cambria Math"/>
                            </a:rPr>
                          </m:ctrlPr>
                        </m:radPr>
                        <m:deg>
                          <m:r>
                            <m:rPr>
                              <m:brk m:alnAt="7"/>
                            </m:rPr>
                            <a:rPr lang="en-US" i="1">
                              <a:effectLst>
                                <a:outerShdw blurRad="50800" dist="38100" dir="2700000" algn="tl" rotWithShape="0">
                                  <a:prstClr val="black">
                                    <a:alpha val="40000"/>
                                  </a:prstClr>
                                </a:outerShdw>
                              </a:effectLst>
                              <a:latin typeface="Cambria Math"/>
                            </a:rPr>
                            <m:t>𝑛</m:t>
                          </m:r>
                        </m:deg>
                        <m:e>
                          <m:f>
                            <m:fPr>
                              <m:ctrlPr>
                                <a:rPr lang="en-US" i="1">
                                  <a:effectLst>
                                    <a:outerShdw blurRad="50800" dist="38100" dir="2700000" algn="tl" rotWithShape="0">
                                      <a:prstClr val="black">
                                        <a:alpha val="40000"/>
                                      </a:prstClr>
                                    </a:outerShdw>
                                  </a:effectLst>
                                  <a:latin typeface="Cambria Math"/>
                                </a:rPr>
                              </m:ctrlPr>
                            </m:fPr>
                            <m:num>
                              <m:r>
                                <a:rPr lang="en-US" i="1">
                                  <a:effectLst>
                                    <a:outerShdw blurRad="50800" dist="38100" dir="2700000" algn="tl" rotWithShape="0">
                                      <a:prstClr val="black">
                                        <a:alpha val="40000"/>
                                      </a:prstClr>
                                    </a:outerShdw>
                                  </a:effectLst>
                                  <a:latin typeface="Cambria Math"/>
                                </a:rPr>
                                <m:t>𝐹</m:t>
                              </m:r>
                            </m:num>
                            <m:den>
                              <m:r>
                                <a:rPr lang="en-US" i="1">
                                  <a:effectLst>
                                    <a:outerShdw blurRad="50800" dist="38100" dir="2700000" algn="tl" rotWithShape="0">
                                      <a:prstClr val="black">
                                        <a:alpha val="40000"/>
                                      </a:prstClr>
                                    </a:outerShdw>
                                  </a:effectLst>
                                  <a:latin typeface="Cambria Math"/>
                                </a:rPr>
                                <m:t>𝑃</m:t>
                              </m:r>
                            </m:den>
                          </m:f>
                        </m:e>
                      </m:rad>
                      <m:r>
                        <a:rPr lang="en-US" i="1">
                          <a:effectLst>
                            <a:outerShdw blurRad="50800" dist="38100" dir="2700000" algn="tl" rotWithShape="0">
                              <a:prstClr val="black">
                                <a:alpha val="40000"/>
                              </a:prstClr>
                            </a:outerShdw>
                          </a:effectLst>
                          <a:latin typeface="Cambria Math"/>
                        </a:rPr>
                        <m:t>−1</m:t>
                      </m:r>
                    </m:oMath>
                  </m:oMathPara>
                </a14:m>
                <a:endParaRPr lang="id-ID">
                  <a:effectLst>
                    <a:outerShdw blurRad="50800" dist="38100" dir="2700000" algn="tl" rotWithShape="0">
                      <a:prstClr val="black">
                        <a:alpha val="40000"/>
                      </a:prstClr>
                    </a:outerShdw>
                  </a:effectLst>
                </a:endParaRPr>
              </a:p>
            </p:txBody>
          </p:sp>
        </mc:Choice>
        <mc:Fallback xmlns="">
          <p:sp>
            <p:nvSpPr>
              <p:cNvPr id="11" name="Rounded Rectangle 10"/>
              <p:cNvSpPr>
                <a:spLocks noRot="1" noChangeAspect="1" noMove="1" noResize="1" noEditPoints="1" noAdjustHandles="1" noChangeArrowheads="1" noChangeShapeType="1" noTextEdit="1"/>
              </p:cNvSpPr>
              <p:nvPr/>
            </p:nvSpPr>
            <p:spPr>
              <a:xfrm>
                <a:off x="3299513" y="2659769"/>
                <a:ext cx="2690842" cy="1064559"/>
              </a:xfrm>
              <a:prstGeom prst="roundRect">
                <a:avLst>
                  <a:gd name="adj" fmla="val 50000"/>
                </a:avLst>
              </a:prstGeom>
              <a:blipFill rotWithShape="0">
                <a:blip r:embed="rId4"/>
                <a:stretch>
                  <a:fillRect/>
                </a:stretch>
              </a:blipFill>
              <a:effectLst>
                <a:outerShdw blurRad="50800" dist="38100" dir="2700000" algn="tl" rotWithShape="0">
                  <a:prstClr val="black">
                    <a:alpha val="40000"/>
                  </a:prstClr>
                </a:outerShdw>
              </a:effectLst>
            </p:spPr>
            <p:txBody>
              <a:bodyPr/>
              <a:lstStyle/>
              <a:p>
                <a:r>
                  <a:rPr lang="id-ID">
                    <a:noFill/>
                  </a:rPr>
                  <a:t> </a:t>
                </a:r>
              </a:p>
            </p:txBody>
          </p:sp>
        </mc:Fallback>
      </mc:AlternateContent>
      <mc:AlternateContent xmlns:mc="http://schemas.openxmlformats.org/markup-compatibility/2006" xmlns:a14="http://schemas.microsoft.com/office/drawing/2010/main">
        <mc:Choice Requires="a14">
          <p:sp>
            <p:nvSpPr>
              <p:cNvPr id="12" name="Rounded Rectangle 11"/>
              <p:cNvSpPr/>
              <p:nvPr/>
            </p:nvSpPr>
            <p:spPr>
              <a:xfrm>
                <a:off x="3325533" y="3990734"/>
                <a:ext cx="2819400" cy="872099"/>
              </a:xfrm>
              <a:prstGeom prst="roundRect">
                <a:avLst>
                  <a:gd name="adj" fmla="val 5000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1" i="1" smtClean="0">
                          <a:effectLst>
                            <a:outerShdw blurRad="50800" dist="38100" dir="2700000" algn="tl" rotWithShape="0">
                              <a:prstClr val="black">
                                <a:alpha val="40000"/>
                              </a:prstClr>
                            </a:outerShdw>
                          </a:effectLst>
                          <a:latin typeface="Cambria Math"/>
                        </a:rPr>
                        <m:t>𝒏</m:t>
                      </m:r>
                      <m:r>
                        <a:rPr lang="en-US" b="1" i="1" smtClean="0">
                          <a:effectLst>
                            <a:outerShdw blurRad="50800" dist="38100" dir="2700000" algn="tl" rotWithShape="0">
                              <a:prstClr val="black">
                                <a:alpha val="40000"/>
                              </a:prstClr>
                            </a:outerShdw>
                          </a:effectLst>
                          <a:latin typeface="Cambria Math"/>
                        </a:rPr>
                        <m:t>=</m:t>
                      </m:r>
                      <m:f>
                        <m:fPr>
                          <m:ctrlPr>
                            <a:rPr lang="en-US" b="1" i="1">
                              <a:effectLst>
                                <a:outerShdw blurRad="50800" dist="38100" dir="2700000" algn="tl" rotWithShape="0">
                                  <a:prstClr val="black">
                                    <a:alpha val="40000"/>
                                  </a:prstClr>
                                </a:outerShdw>
                              </a:effectLst>
                              <a:latin typeface="Cambria Math"/>
                            </a:rPr>
                          </m:ctrlPr>
                        </m:fPr>
                        <m:num>
                          <m:r>
                            <a:rPr lang="en-US" b="1" i="1">
                              <a:effectLst>
                                <a:outerShdw blurRad="50800" dist="38100" dir="2700000" algn="tl" rotWithShape="0">
                                  <a:prstClr val="black">
                                    <a:alpha val="40000"/>
                                  </a:prstClr>
                                </a:outerShdw>
                              </a:effectLst>
                              <a:latin typeface="Cambria Math"/>
                            </a:rPr>
                            <m:t>(</m:t>
                          </m:r>
                          <m:func>
                            <m:funcPr>
                              <m:ctrlPr>
                                <a:rPr lang="en-US" b="1" i="1">
                                  <a:effectLst>
                                    <a:outerShdw blurRad="50800" dist="38100" dir="2700000" algn="tl" rotWithShape="0">
                                      <a:prstClr val="black">
                                        <a:alpha val="40000"/>
                                      </a:prstClr>
                                    </a:outerShdw>
                                  </a:effectLst>
                                  <a:latin typeface="Cambria Math"/>
                                </a:rPr>
                              </m:ctrlPr>
                            </m:funcPr>
                            <m:fName>
                              <m:r>
                                <a:rPr lang="en-US" b="1" i="1">
                                  <a:effectLst>
                                    <a:outerShdw blurRad="50800" dist="38100" dir="2700000" algn="tl" rotWithShape="0">
                                      <a:prstClr val="black">
                                        <a:alpha val="40000"/>
                                      </a:prstClr>
                                    </a:outerShdw>
                                  </a:effectLst>
                                  <a:latin typeface="Cambria Math"/>
                                </a:rPr>
                                <m:t>𝐥𝐨𝐠</m:t>
                              </m:r>
                            </m:fName>
                            <m:e>
                              <m:r>
                                <a:rPr lang="en-US" b="1" i="1">
                                  <a:effectLst>
                                    <a:outerShdw blurRad="50800" dist="38100" dir="2700000" algn="tl" rotWithShape="0">
                                      <a:prstClr val="black">
                                        <a:alpha val="40000"/>
                                      </a:prstClr>
                                    </a:outerShdw>
                                  </a:effectLst>
                                  <a:latin typeface="Cambria Math"/>
                                </a:rPr>
                                <m:t>𝑭</m:t>
                              </m:r>
                              <m:r>
                                <a:rPr lang="en-US" b="1" i="1">
                                  <a:effectLst>
                                    <a:outerShdw blurRad="50800" dist="38100" dir="2700000" algn="tl" rotWithShape="0">
                                      <a:prstClr val="black">
                                        <a:alpha val="40000"/>
                                      </a:prstClr>
                                    </a:outerShdw>
                                  </a:effectLst>
                                  <a:latin typeface="Cambria Math"/>
                                </a:rPr>
                                <m:t>−</m:t>
                              </m:r>
                              <m:func>
                                <m:funcPr>
                                  <m:ctrlPr>
                                    <a:rPr lang="en-US" b="1" i="1">
                                      <a:effectLst>
                                        <a:outerShdw blurRad="50800" dist="38100" dir="2700000" algn="tl" rotWithShape="0">
                                          <a:prstClr val="black">
                                            <a:alpha val="40000"/>
                                          </a:prstClr>
                                        </a:outerShdw>
                                      </a:effectLst>
                                      <a:latin typeface="Cambria Math"/>
                                    </a:rPr>
                                  </m:ctrlPr>
                                </m:funcPr>
                                <m:fName>
                                  <m:r>
                                    <a:rPr lang="en-US" b="1" i="1">
                                      <a:effectLst>
                                        <a:outerShdw blurRad="50800" dist="38100" dir="2700000" algn="tl" rotWithShape="0">
                                          <a:prstClr val="black">
                                            <a:alpha val="40000"/>
                                          </a:prstClr>
                                        </a:outerShdw>
                                      </a:effectLst>
                                      <a:latin typeface="Cambria Math"/>
                                    </a:rPr>
                                    <m:t>𝐥𝐨𝐠</m:t>
                                  </m:r>
                                </m:fName>
                                <m:e>
                                  <m:r>
                                    <a:rPr lang="en-US" b="1" i="1">
                                      <a:effectLst>
                                        <a:outerShdw blurRad="50800" dist="38100" dir="2700000" algn="tl" rotWithShape="0">
                                          <a:prstClr val="black">
                                            <a:alpha val="40000"/>
                                          </a:prstClr>
                                        </a:outerShdw>
                                      </a:effectLst>
                                      <a:latin typeface="Cambria Math"/>
                                    </a:rPr>
                                    <m:t>𝑷</m:t>
                                  </m:r>
                                  <m:r>
                                    <a:rPr lang="en-US" b="1" i="1">
                                      <a:effectLst>
                                        <a:outerShdw blurRad="50800" dist="38100" dir="2700000" algn="tl" rotWithShape="0">
                                          <a:prstClr val="black">
                                            <a:alpha val="40000"/>
                                          </a:prstClr>
                                        </a:outerShdw>
                                      </a:effectLst>
                                      <a:latin typeface="Cambria Math"/>
                                    </a:rPr>
                                    <m:t>)</m:t>
                                  </m:r>
                                </m:e>
                              </m:func>
                            </m:e>
                          </m:func>
                        </m:num>
                        <m:den>
                          <m:func>
                            <m:funcPr>
                              <m:ctrlPr>
                                <a:rPr lang="en-US" b="1" i="1">
                                  <a:effectLst>
                                    <a:outerShdw blurRad="50800" dist="38100" dir="2700000" algn="tl" rotWithShape="0">
                                      <a:prstClr val="black">
                                        <a:alpha val="40000"/>
                                      </a:prstClr>
                                    </a:outerShdw>
                                  </a:effectLst>
                                  <a:latin typeface="Cambria Math"/>
                                </a:rPr>
                              </m:ctrlPr>
                            </m:funcPr>
                            <m:fName>
                              <m:r>
                                <a:rPr lang="en-US" b="1" i="1">
                                  <a:effectLst>
                                    <a:outerShdw blurRad="50800" dist="38100" dir="2700000" algn="tl" rotWithShape="0">
                                      <a:prstClr val="black">
                                        <a:alpha val="40000"/>
                                      </a:prstClr>
                                    </a:outerShdw>
                                  </a:effectLst>
                                  <a:latin typeface="Cambria Math"/>
                                </a:rPr>
                                <m:t>𝐥𝐨𝐠</m:t>
                              </m:r>
                            </m:fName>
                            <m:e>
                              <m:r>
                                <a:rPr lang="en-US" b="1" i="1">
                                  <a:effectLst>
                                    <a:outerShdw blurRad="50800" dist="38100" dir="2700000" algn="tl" rotWithShape="0">
                                      <a:prstClr val="black">
                                        <a:alpha val="40000"/>
                                      </a:prstClr>
                                    </a:outerShdw>
                                  </a:effectLst>
                                  <a:latin typeface="Cambria Math"/>
                                </a:rPr>
                                <m:t>(</m:t>
                              </m:r>
                              <m:r>
                                <a:rPr lang="en-US" b="1" i="1">
                                  <a:effectLst>
                                    <a:outerShdw blurRad="50800" dist="38100" dir="2700000" algn="tl" rotWithShape="0">
                                      <a:prstClr val="black">
                                        <a:alpha val="40000"/>
                                      </a:prstClr>
                                    </a:outerShdw>
                                  </a:effectLst>
                                  <a:latin typeface="Cambria Math"/>
                                </a:rPr>
                                <m:t>𝟏</m:t>
                              </m:r>
                              <m:r>
                                <a:rPr lang="en-US" b="1" i="1">
                                  <a:effectLst>
                                    <a:outerShdw blurRad="50800" dist="38100" dir="2700000" algn="tl" rotWithShape="0">
                                      <a:prstClr val="black">
                                        <a:alpha val="40000"/>
                                      </a:prstClr>
                                    </a:outerShdw>
                                  </a:effectLst>
                                  <a:latin typeface="Cambria Math"/>
                                </a:rPr>
                                <m:t>+</m:t>
                              </m:r>
                              <m:r>
                                <a:rPr lang="en-US" b="1" i="1">
                                  <a:effectLst>
                                    <a:outerShdw blurRad="50800" dist="38100" dir="2700000" algn="tl" rotWithShape="0">
                                      <a:prstClr val="black">
                                        <a:alpha val="40000"/>
                                      </a:prstClr>
                                    </a:outerShdw>
                                  </a:effectLst>
                                  <a:latin typeface="Cambria Math"/>
                                </a:rPr>
                                <m:t>𝒊</m:t>
                              </m:r>
                              <m:r>
                                <a:rPr lang="en-US" b="1" i="1">
                                  <a:effectLst>
                                    <a:outerShdw blurRad="50800" dist="38100" dir="2700000" algn="tl" rotWithShape="0">
                                      <a:prstClr val="black">
                                        <a:alpha val="40000"/>
                                      </a:prstClr>
                                    </a:outerShdw>
                                  </a:effectLst>
                                  <a:latin typeface="Cambria Math"/>
                                </a:rPr>
                                <m:t>)</m:t>
                              </m:r>
                            </m:e>
                          </m:func>
                        </m:den>
                      </m:f>
                    </m:oMath>
                  </m:oMathPara>
                </a14:m>
                <a:endParaRPr lang="id-ID" b="1"/>
              </a:p>
            </p:txBody>
          </p:sp>
        </mc:Choice>
        <mc:Fallback xmlns="">
          <p:sp>
            <p:nvSpPr>
              <p:cNvPr id="12" name="Rounded Rectangle 11"/>
              <p:cNvSpPr>
                <a:spLocks noRot="1" noChangeAspect="1" noMove="1" noResize="1" noEditPoints="1" noAdjustHandles="1" noChangeArrowheads="1" noChangeShapeType="1" noTextEdit="1"/>
              </p:cNvSpPr>
              <p:nvPr/>
            </p:nvSpPr>
            <p:spPr>
              <a:xfrm>
                <a:off x="3325533" y="3990734"/>
                <a:ext cx="2819400" cy="872099"/>
              </a:xfrm>
              <a:prstGeom prst="roundRect">
                <a:avLst>
                  <a:gd name="adj" fmla="val 50000"/>
                </a:avLst>
              </a:prstGeom>
              <a:blipFill rotWithShape="0">
                <a:blip r:embed="rId5"/>
                <a:stretch>
                  <a:fillRect/>
                </a:stretch>
              </a:blipFill>
            </p:spPr>
            <p:txBody>
              <a:bodyPr/>
              <a:lstStyle/>
              <a:p>
                <a:r>
                  <a:rPr lang="id-ID">
                    <a:noFill/>
                  </a:rPr>
                  <a:t> </a:t>
                </a:r>
              </a:p>
            </p:txBody>
          </p:sp>
        </mc:Fallback>
      </mc:AlternateContent>
      <p:sp>
        <p:nvSpPr>
          <p:cNvPr id="13" name="TextBox 12"/>
          <p:cNvSpPr txBox="1"/>
          <p:nvPr/>
        </p:nvSpPr>
        <p:spPr>
          <a:xfrm>
            <a:off x="6553200" y="4171950"/>
            <a:ext cx="2232126" cy="461665"/>
          </a:xfrm>
          <a:prstGeom prst="rect">
            <a:avLst/>
          </a:prstGeom>
          <a:noFill/>
        </p:spPr>
        <p:txBody>
          <a:bodyPr wrap="square" rtlCol="0">
            <a:spAutoFit/>
          </a:bodyPr>
          <a:lstStyle/>
          <a:p>
            <a:r>
              <a:rPr lang="en-US" sz="1200" smtClean="0">
                <a:latin typeface="Gill Sans MT" pitchFamily="34" charset="0"/>
              </a:rPr>
              <a:t>Calculating the</a:t>
            </a:r>
            <a:r>
              <a:rPr lang="id-ID" sz="1200" smtClean="0">
                <a:latin typeface="Gill Sans MT" pitchFamily="34" charset="0"/>
              </a:rPr>
              <a:t> Discounting Period  </a:t>
            </a:r>
            <a:r>
              <a:rPr lang="en-US" sz="1200" smtClean="0">
                <a:latin typeface="Gill Sans MT" pitchFamily="34" charset="0"/>
              </a:rPr>
              <a:t>if it is given</a:t>
            </a:r>
            <a:r>
              <a:rPr lang="id-ID" sz="1200" smtClean="0">
                <a:latin typeface="Gill Sans MT" pitchFamily="34" charset="0"/>
              </a:rPr>
              <a:t> </a:t>
            </a:r>
            <a:r>
              <a:rPr lang="id-ID" sz="1200" i="1" smtClean="0">
                <a:latin typeface="Gill Sans MT" pitchFamily="34" charset="0"/>
              </a:rPr>
              <a:t>F</a:t>
            </a:r>
            <a:r>
              <a:rPr lang="id-ID" sz="1200" smtClean="0">
                <a:latin typeface="Gill Sans MT" pitchFamily="34" charset="0"/>
              </a:rPr>
              <a:t>, </a:t>
            </a:r>
            <a:r>
              <a:rPr lang="id-ID" sz="1200" i="1" smtClean="0">
                <a:latin typeface="Gill Sans MT" pitchFamily="34" charset="0"/>
              </a:rPr>
              <a:t>P</a:t>
            </a:r>
            <a:r>
              <a:rPr lang="id-ID" sz="1200" smtClean="0">
                <a:latin typeface="Gill Sans MT" pitchFamily="34" charset="0"/>
              </a:rPr>
              <a:t>, </a:t>
            </a:r>
            <a:r>
              <a:rPr lang="en-US" sz="1200" smtClean="0">
                <a:latin typeface="Gill Sans MT" pitchFamily="34" charset="0"/>
              </a:rPr>
              <a:t>and</a:t>
            </a:r>
            <a:r>
              <a:rPr lang="id-ID" sz="1200" smtClean="0">
                <a:latin typeface="Gill Sans MT" pitchFamily="34" charset="0"/>
              </a:rPr>
              <a:t> </a:t>
            </a:r>
            <a:r>
              <a:rPr lang="id-ID" sz="1200" i="1">
                <a:latin typeface="Gill Sans MT" pitchFamily="34" charset="0"/>
              </a:rPr>
              <a:t>i</a:t>
            </a:r>
          </a:p>
        </p:txBody>
      </p:sp>
    </p:spTree>
    <p:extLst>
      <p:ext uri="{BB962C8B-B14F-4D97-AF65-F5344CB8AC3E}">
        <p14:creationId xmlns:p14="http://schemas.microsoft.com/office/powerpoint/2010/main" val="255334560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3767454" y="4232535"/>
            <a:ext cx="3657599" cy="777615"/>
          </a:xfrm>
          <a:prstGeom prst="roundRect">
            <a:avLst>
              <a:gd name="adj" fmla="val 50000"/>
            </a:avLst>
          </a:prstGeom>
          <a:solidFill>
            <a:srgbClr val="00B0F0"/>
          </a:solidFill>
          <a:effectLst>
            <a:outerShdw blurRad="50800" dist="38100" dir="2700000" algn="tl" rotWithShape="0">
              <a:prstClr val="black">
                <a:alpha val="40000"/>
              </a:prstClr>
            </a:outerShdw>
          </a:effectLst>
          <a:scene3d>
            <a:camera prst="orthographicFront">
              <a:rot lat="0" lon="0" rev="0"/>
            </a:camera>
            <a:lightRig rig="threePt" dir="tl"/>
          </a:scene3d>
          <a:sp3d>
            <a:bevelT w="146050" h="1651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sp>
        <p:nvSpPr>
          <p:cNvPr id="15" name="Rounded Rectangle 14"/>
          <p:cNvSpPr/>
          <p:nvPr/>
        </p:nvSpPr>
        <p:spPr>
          <a:xfrm>
            <a:off x="3767454" y="3359204"/>
            <a:ext cx="3657599" cy="771855"/>
          </a:xfrm>
          <a:prstGeom prst="roundRect">
            <a:avLst>
              <a:gd name="adj" fmla="val 50000"/>
            </a:avLst>
          </a:prstGeom>
          <a:solidFill>
            <a:srgbClr val="7030A0"/>
          </a:solidFill>
          <a:effectLst>
            <a:outerShdw blurRad="50800" dist="38100" dir="2700000" algn="tl" rotWithShape="0">
              <a:prstClr val="black">
                <a:alpha val="40000"/>
              </a:prstClr>
            </a:outerShdw>
          </a:effectLst>
          <a:scene3d>
            <a:camera prst="orthographicFront">
              <a:rot lat="0" lon="0" rev="0"/>
            </a:camera>
            <a:lightRig rig="threePt" dir="tl"/>
          </a:scene3d>
          <a:sp3d>
            <a:bevelT w="146050" h="1651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sp>
        <p:nvSpPr>
          <p:cNvPr id="14" name="Rounded Rectangle 13"/>
          <p:cNvSpPr/>
          <p:nvPr/>
        </p:nvSpPr>
        <p:spPr>
          <a:xfrm>
            <a:off x="3767454" y="1772361"/>
            <a:ext cx="3657599" cy="1405185"/>
          </a:xfrm>
          <a:prstGeom prst="roundRect">
            <a:avLst>
              <a:gd name="adj" fmla="val 50000"/>
            </a:avLst>
          </a:prstGeom>
          <a:solidFill>
            <a:srgbClr val="00B050"/>
          </a:solidFill>
          <a:effectLst>
            <a:outerShdw blurRad="50800" dist="38100" dir="2700000" algn="tl" rotWithShape="0">
              <a:prstClr val="black">
                <a:alpha val="40000"/>
              </a:prstClr>
            </a:outerShdw>
          </a:effectLst>
          <a:scene3d>
            <a:camera prst="orthographicFront">
              <a:rot lat="0" lon="0" rev="0"/>
            </a:camera>
            <a:lightRig rig="threePt" dir="tl"/>
          </a:scene3d>
          <a:sp3d>
            <a:bevelT w="146050" h="1651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sp>
        <p:nvSpPr>
          <p:cNvPr id="3" name="Rounded Rectangle 2"/>
          <p:cNvSpPr/>
          <p:nvPr/>
        </p:nvSpPr>
        <p:spPr>
          <a:xfrm>
            <a:off x="3767454" y="209550"/>
            <a:ext cx="3657599" cy="1405185"/>
          </a:xfrm>
          <a:prstGeom prst="roundRect">
            <a:avLst>
              <a:gd name="adj" fmla="val 50000"/>
            </a:avLst>
          </a:prstGeom>
          <a:effectLst>
            <a:outerShdw blurRad="50800" dist="38100" dir="2700000" algn="tl" rotWithShape="0">
              <a:prstClr val="black">
                <a:alpha val="40000"/>
              </a:prstClr>
            </a:outerShdw>
          </a:effectLst>
          <a:scene3d>
            <a:camera prst="orthographicFront">
              <a:rot lat="0" lon="0" rev="0"/>
            </a:camera>
            <a:lightRig rig="threePt" dir="tl"/>
          </a:scene3d>
          <a:sp3d>
            <a:bevelT w="146050" h="1651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mc:AlternateContent xmlns:mc="http://schemas.openxmlformats.org/markup-compatibility/2006" xmlns:a14="http://schemas.microsoft.com/office/drawing/2010/main">
        <mc:Choice Requires="a14">
          <p:sp>
            <p:nvSpPr>
              <p:cNvPr id="5" name="TextBox 4"/>
              <p:cNvSpPr txBox="1"/>
              <p:nvPr/>
            </p:nvSpPr>
            <p:spPr>
              <a:xfrm>
                <a:off x="3875314" y="422015"/>
                <a:ext cx="3429000" cy="1051185"/>
              </a:xfrm>
              <a:prstGeom prst="rect">
                <a:avLst/>
              </a:prstGeom>
              <a:noFill/>
              <a:ln>
                <a:noFill/>
              </a:ln>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a:rPr>
                        <m:t>𝐹</m:t>
                      </m:r>
                      <m:r>
                        <a:rPr lang="en-US" sz="2800" b="0" i="1" smtClean="0">
                          <a:latin typeface="Cambria Math"/>
                        </a:rPr>
                        <m:t>=</m:t>
                      </m:r>
                      <m:r>
                        <a:rPr lang="en-US" sz="2800" b="0" i="1" smtClean="0">
                          <a:latin typeface="Cambria Math"/>
                        </a:rPr>
                        <m:t>𝐴</m:t>
                      </m:r>
                      <m:d>
                        <m:dPr>
                          <m:begChr m:val="["/>
                          <m:endChr m:val="]"/>
                          <m:ctrlPr>
                            <a:rPr lang="en-US" sz="2800" b="0" i="1" smtClean="0">
                              <a:latin typeface="Cambria Math"/>
                            </a:rPr>
                          </m:ctrlPr>
                        </m:dPr>
                        <m:e>
                          <m:f>
                            <m:fPr>
                              <m:ctrlPr>
                                <a:rPr lang="en-US" sz="2800" b="0" i="1" smtClean="0">
                                  <a:latin typeface="Cambria Math"/>
                                </a:rPr>
                              </m:ctrlPr>
                            </m:fPr>
                            <m:num>
                              <m:sSup>
                                <m:sSupPr>
                                  <m:ctrlPr>
                                    <a:rPr lang="en-US" sz="2800" b="0" i="1" smtClean="0">
                                      <a:latin typeface="Cambria Math"/>
                                    </a:rPr>
                                  </m:ctrlPr>
                                </m:sSupPr>
                                <m:e>
                                  <m:r>
                                    <a:rPr lang="en-US" sz="2800" b="0" i="1" smtClean="0">
                                      <a:latin typeface="Cambria Math"/>
                                    </a:rPr>
                                    <m:t>(1+</m:t>
                                  </m:r>
                                  <m:r>
                                    <a:rPr lang="en-US" sz="2800" b="0" i="1" smtClean="0">
                                      <a:latin typeface="Cambria Math"/>
                                    </a:rPr>
                                    <m:t>𝑖</m:t>
                                  </m:r>
                                  <m:r>
                                    <a:rPr lang="en-US" sz="2800" b="0" i="1" smtClean="0">
                                      <a:latin typeface="Cambria Math"/>
                                    </a:rPr>
                                    <m:t>)</m:t>
                                  </m:r>
                                </m:e>
                                <m:sup>
                                  <m:r>
                                    <a:rPr lang="en-US" sz="2800" b="0" i="1" smtClean="0">
                                      <a:latin typeface="Cambria Math"/>
                                    </a:rPr>
                                    <m:t>𝑛</m:t>
                                  </m:r>
                                </m:sup>
                              </m:sSup>
                              <m:r>
                                <a:rPr lang="en-US" sz="2800" b="0" i="1" smtClean="0">
                                  <a:latin typeface="Cambria Math"/>
                                </a:rPr>
                                <m:t>−1</m:t>
                              </m:r>
                            </m:num>
                            <m:den>
                              <m:r>
                                <a:rPr lang="en-US" sz="2800" b="0" i="1" smtClean="0">
                                  <a:latin typeface="Cambria Math"/>
                                </a:rPr>
                                <m:t>𝑖</m:t>
                              </m:r>
                            </m:den>
                          </m:f>
                        </m:e>
                      </m:d>
                    </m:oMath>
                  </m:oMathPara>
                </a14:m>
                <a:endParaRPr lang="en-US" sz="2800"/>
              </a:p>
            </p:txBody>
          </p:sp>
        </mc:Choice>
        <mc:Fallback xmlns="">
          <p:sp>
            <p:nvSpPr>
              <p:cNvPr id="5" name="TextBox 4"/>
              <p:cNvSpPr txBox="1">
                <a:spLocks noRot="1" noChangeAspect="1" noMove="1" noResize="1" noEditPoints="1" noAdjustHandles="1" noChangeArrowheads="1" noChangeShapeType="1" noTextEdit="1"/>
              </p:cNvSpPr>
              <p:nvPr/>
            </p:nvSpPr>
            <p:spPr>
              <a:xfrm>
                <a:off x="3875314" y="422015"/>
                <a:ext cx="3429000" cy="1051185"/>
              </a:xfrm>
              <a:prstGeom prst="rect">
                <a:avLst/>
              </a:prstGeom>
              <a:blipFill rotWithShape="0">
                <a:blip r:embed="rId2"/>
                <a:stretch>
                  <a:fillRect/>
                </a:stretch>
              </a:blipFill>
              <a:ln>
                <a:noFill/>
              </a:ln>
            </p:spPr>
            <p:txBody>
              <a:bodyPr/>
              <a:lstStyle/>
              <a:p>
                <a:r>
                  <a:rPr lang="id-ID">
                    <a:noFill/>
                  </a:rPr>
                  <a:t> </a:t>
                </a:r>
              </a:p>
            </p:txBody>
          </p:sp>
        </mc:Fallback>
      </mc:AlternateContent>
      <p:sp>
        <p:nvSpPr>
          <p:cNvPr id="7" name="TextBox 6"/>
          <p:cNvSpPr txBox="1"/>
          <p:nvPr/>
        </p:nvSpPr>
        <p:spPr>
          <a:xfrm>
            <a:off x="381001" y="861451"/>
            <a:ext cx="3352800" cy="1754326"/>
          </a:xfrm>
          <a:prstGeom prst="rect">
            <a:avLst/>
          </a:prstGeom>
          <a:noFill/>
        </p:spPr>
        <p:txBody>
          <a:bodyPr wrap="square" rtlCol="0">
            <a:spAutoFit/>
          </a:bodyPr>
          <a:lstStyle/>
          <a:p>
            <a:pPr marL="342900" indent="-342900">
              <a:buFont typeface="+mj-lt"/>
              <a:buAutoNum type="arabicPeriod" startAt="5"/>
            </a:pPr>
            <a:r>
              <a:rPr lang="en-US" smtClean="0"/>
              <a:t>Future Value of Annuity</a:t>
            </a:r>
          </a:p>
          <a:p>
            <a:pPr marL="342900" indent="-342900">
              <a:buFont typeface="+mj-lt"/>
              <a:buAutoNum type="arabicPeriod" startAt="5"/>
            </a:pPr>
            <a:endParaRPr lang="en-US"/>
          </a:p>
          <a:p>
            <a:pPr marL="342900" indent="-342900">
              <a:buFont typeface="+mj-lt"/>
              <a:buAutoNum type="arabicPeriod" startAt="5"/>
            </a:pPr>
            <a:endParaRPr lang="en-US" smtClean="0"/>
          </a:p>
          <a:p>
            <a:pPr marL="342900" indent="-342900">
              <a:buFont typeface="+mj-lt"/>
              <a:buAutoNum type="arabicPeriod" startAt="5"/>
            </a:pPr>
            <a:endParaRPr lang="en-US"/>
          </a:p>
          <a:p>
            <a:pPr marL="342900" indent="-342900">
              <a:buFont typeface="+mj-lt"/>
              <a:buAutoNum type="arabicPeriod" startAt="5"/>
            </a:pPr>
            <a:endParaRPr lang="en-US" smtClean="0"/>
          </a:p>
          <a:p>
            <a:pPr marL="342900" indent="-342900">
              <a:buFont typeface="+mj-lt"/>
              <a:buAutoNum type="arabicPeriod" startAt="5"/>
            </a:pPr>
            <a:r>
              <a:rPr lang="en-US" smtClean="0"/>
              <a:t>Annuity of Future Value </a:t>
            </a:r>
            <a:endParaRPr lang="en-US"/>
          </a:p>
        </p:txBody>
      </p:sp>
      <mc:AlternateContent xmlns:mc="http://schemas.openxmlformats.org/markup-compatibility/2006" xmlns:a14="http://schemas.microsoft.com/office/drawing/2010/main">
        <mc:Choice Requires="a14">
          <p:sp>
            <p:nvSpPr>
              <p:cNvPr id="8" name="TextBox 7"/>
              <p:cNvSpPr txBox="1"/>
              <p:nvPr/>
            </p:nvSpPr>
            <p:spPr>
              <a:xfrm>
                <a:off x="3886200" y="1977765"/>
                <a:ext cx="3429000" cy="1051185"/>
              </a:xfrm>
              <a:prstGeom prst="rect">
                <a:avLst/>
              </a:prstGeom>
              <a:noFill/>
              <a:ln>
                <a:noFill/>
              </a:ln>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a:rPr>
                        <m:t>𝐴</m:t>
                      </m:r>
                      <m:r>
                        <a:rPr lang="en-US" sz="2800" b="0" i="1" smtClean="0">
                          <a:latin typeface="Cambria Math"/>
                        </a:rPr>
                        <m:t>=</m:t>
                      </m:r>
                      <m:r>
                        <a:rPr lang="en-US" sz="2800" b="0" i="1" smtClean="0">
                          <a:latin typeface="Cambria Math"/>
                        </a:rPr>
                        <m:t>𝐹</m:t>
                      </m:r>
                      <m:d>
                        <m:dPr>
                          <m:begChr m:val="["/>
                          <m:endChr m:val="]"/>
                          <m:ctrlPr>
                            <a:rPr lang="en-US" sz="2800" b="0" i="1" smtClean="0">
                              <a:latin typeface="Cambria Math"/>
                            </a:rPr>
                          </m:ctrlPr>
                        </m:dPr>
                        <m:e>
                          <m:f>
                            <m:fPr>
                              <m:ctrlPr>
                                <a:rPr lang="en-US" sz="2800" b="0" i="1" smtClean="0">
                                  <a:latin typeface="Cambria Math"/>
                                </a:rPr>
                              </m:ctrlPr>
                            </m:fPr>
                            <m:num>
                              <m:r>
                                <a:rPr lang="en-US" sz="2800" b="0" i="1" smtClean="0">
                                  <a:latin typeface="Cambria Math"/>
                                </a:rPr>
                                <m:t>𝑖</m:t>
                              </m:r>
                            </m:num>
                            <m:den>
                              <m:sSup>
                                <m:sSupPr>
                                  <m:ctrlPr>
                                    <a:rPr lang="en-US" sz="2800" b="0" i="1" smtClean="0">
                                      <a:latin typeface="Cambria Math"/>
                                    </a:rPr>
                                  </m:ctrlPr>
                                </m:sSupPr>
                                <m:e>
                                  <m:r>
                                    <a:rPr lang="en-US" sz="2800" b="0" i="1" smtClean="0">
                                      <a:latin typeface="Cambria Math"/>
                                    </a:rPr>
                                    <m:t>(1+</m:t>
                                  </m:r>
                                  <m:r>
                                    <a:rPr lang="en-US" sz="2800" b="0" i="1" smtClean="0">
                                      <a:latin typeface="Cambria Math"/>
                                    </a:rPr>
                                    <m:t>𝑖</m:t>
                                  </m:r>
                                  <m:r>
                                    <a:rPr lang="en-US" sz="2800" b="0" i="1" smtClean="0">
                                      <a:latin typeface="Cambria Math"/>
                                    </a:rPr>
                                    <m:t>)</m:t>
                                  </m:r>
                                </m:e>
                                <m:sup>
                                  <m:r>
                                    <a:rPr lang="en-US" sz="2800" b="0" i="1" smtClean="0">
                                      <a:latin typeface="Cambria Math"/>
                                    </a:rPr>
                                    <m:t>𝑛</m:t>
                                  </m:r>
                                </m:sup>
                              </m:sSup>
                              <m:r>
                                <a:rPr lang="en-US" sz="2800" b="0" i="1" smtClean="0">
                                  <a:latin typeface="Cambria Math"/>
                                </a:rPr>
                                <m:t>−1</m:t>
                              </m:r>
                            </m:den>
                          </m:f>
                        </m:e>
                      </m:d>
                    </m:oMath>
                  </m:oMathPara>
                </a14:m>
                <a:endParaRPr lang="en-US" sz="2800"/>
              </a:p>
            </p:txBody>
          </p:sp>
        </mc:Choice>
        <mc:Fallback xmlns="">
          <p:sp>
            <p:nvSpPr>
              <p:cNvPr id="8" name="TextBox 7"/>
              <p:cNvSpPr txBox="1">
                <a:spLocks noRot="1" noChangeAspect="1" noMove="1" noResize="1" noEditPoints="1" noAdjustHandles="1" noChangeArrowheads="1" noChangeShapeType="1" noTextEdit="1"/>
              </p:cNvSpPr>
              <p:nvPr/>
            </p:nvSpPr>
            <p:spPr>
              <a:xfrm>
                <a:off x="3886200" y="1977765"/>
                <a:ext cx="3429000" cy="1051185"/>
              </a:xfrm>
              <a:prstGeom prst="rect">
                <a:avLst/>
              </a:prstGeom>
              <a:blipFill rotWithShape="0">
                <a:blip r:embed="rId3"/>
                <a:stretch>
                  <a:fillRect/>
                </a:stretch>
              </a:blipFill>
              <a:ln>
                <a:noFill/>
              </a:ln>
            </p:spPr>
            <p:txBody>
              <a:bodyPr/>
              <a:lstStyle/>
              <a:p>
                <a:r>
                  <a:rPr lang="id-ID">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170225" y="3391980"/>
                <a:ext cx="2895600" cy="70872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nchor="ctr">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a:rPr>
                        <m:t>𝐴</m:t>
                      </m:r>
                      <m:r>
                        <a:rPr lang="en-US" b="0" i="1" smtClean="0">
                          <a:solidFill>
                            <a:schemeClr val="tx1"/>
                          </a:solidFill>
                          <a:latin typeface="Cambria Math"/>
                        </a:rPr>
                        <m:t>=</m:t>
                      </m:r>
                      <m:r>
                        <a:rPr lang="en-US" b="0" i="1" smtClean="0">
                          <a:solidFill>
                            <a:schemeClr val="tx1"/>
                          </a:solidFill>
                          <a:latin typeface="Cambria Math"/>
                        </a:rPr>
                        <m:t>𝑃</m:t>
                      </m:r>
                      <m:d>
                        <m:dPr>
                          <m:ctrlPr>
                            <a:rPr lang="en-US" b="0" i="1" smtClean="0">
                              <a:solidFill>
                                <a:schemeClr val="tx1"/>
                              </a:solidFill>
                              <a:latin typeface="Cambria Math"/>
                            </a:rPr>
                          </m:ctrlPr>
                        </m:dPr>
                        <m:e>
                          <m:r>
                            <a:rPr lang="en-US" b="0" i="1" smtClean="0">
                              <a:solidFill>
                                <a:schemeClr val="tx1"/>
                              </a:solidFill>
                              <a:latin typeface="Cambria Math"/>
                            </a:rPr>
                            <m:t>1+</m:t>
                          </m:r>
                          <m:r>
                            <a:rPr lang="en-US" b="0" i="1" smtClean="0">
                              <a:solidFill>
                                <a:schemeClr val="tx1"/>
                              </a:solidFill>
                              <a:latin typeface="Cambria Math"/>
                            </a:rPr>
                            <m:t>𝑖</m:t>
                          </m:r>
                        </m:e>
                      </m:d>
                      <m:r>
                        <a:rPr lang="en-US" b="0" i="1" baseline="30000" smtClean="0">
                          <a:solidFill>
                            <a:schemeClr val="tx1"/>
                          </a:solidFill>
                          <a:latin typeface="Cambria Math"/>
                        </a:rPr>
                        <m:t>𝑛</m:t>
                      </m:r>
                      <m:d>
                        <m:dPr>
                          <m:begChr m:val="["/>
                          <m:endChr m:val="]"/>
                          <m:ctrlPr>
                            <a:rPr lang="en-US" b="0" i="1" smtClean="0">
                              <a:solidFill>
                                <a:schemeClr val="tx1"/>
                              </a:solidFill>
                              <a:latin typeface="Cambria Math"/>
                            </a:rPr>
                          </m:ctrlPr>
                        </m:dPr>
                        <m:e>
                          <m:f>
                            <m:fPr>
                              <m:ctrlPr>
                                <a:rPr lang="en-US" b="0" i="1" smtClean="0">
                                  <a:solidFill>
                                    <a:schemeClr val="tx1"/>
                                  </a:solidFill>
                                  <a:latin typeface="Cambria Math"/>
                                </a:rPr>
                              </m:ctrlPr>
                            </m:fPr>
                            <m:num>
                              <m:r>
                                <a:rPr lang="en-US" b="0" i="1" smtClean="0">
                                  <a:solidFill>
                                    <a:schemeClr val="tx1"/>
                                  </a:solidFill>
                                  <a:latin typeface="Cambria Math"/>
                                </a:rPr>
                                <m:t>𝑖</m:t>
                              </m:r>
                            </m:num>
                            <m:den>
                              <m:sSup>
                                <m:sSupPr>
                                  <m:ctrlPr>
                                    <a:rPr lang="en-US" b="0" i="1" smtClean="0">
                                      <a:solidFill>
                                        <a:schemeClr val="tx1"/>
                                      </a:solidFill>
                                      <a:latin typeface="Cambria Math"/>
                                    </a:rPr>
                                  </m:ctrlPr>
                                </m:sSupPr>
                                <m:e>
                                  <m:r>
                                    <a:rPr lang="en-US" b="0" i="1" smtClean="0">
                                      <a:solidFill>
                                        <a:schemeClr val="tx1"/>
                                      </a:solidFill>
                                      <a:latin typeface="Cambria Math"/>
                                    </a:rPr>
                                    <m:t>(1+</m:t>
                                  </m:r>
                                  <m:r>
                                    <a:rPr lang="en-US" b="0" i="1" smtClean="0">
                                      <a:solidFill>
                                        <a:schemeClr val="tx1"/>
                                      </a:solidFill>
                                      <a:latin typeface="Cambria Math"/>
                                    </a:rPr>
                                    <m:t>𝑖</m:t>
                                  </m:r>
                                  <m:r>
                                    <a:rPr lang="en-US" b="0" i="1" smtClean="0">
                                      <a:solidFill>
                                        <a:schemeClr val="tx1"/>
                                      </a:solidFill>
                                      <a:latin typeface="Cambria Math"/>
                                    </a:rPr>
                                    <m:t>)</m:t>
                                  </m:r>
                                </m:e>
                                <m:sup>
                                  <m:r>
                                    <a:rPr lang="en-US" b="0" i="1" smtClean="0">
                                      <a:solidFill>
                                        <a:schemeClr val="tx1"/>
                                      </a:solidFill>
                                      <a:latin typeface="Cambria Math"/>
                                    </a:rPr>
                                    <m:t>𝑛</m:t>
                                  </m:r>
                                </m:sup>
                              </m:sSup>
                              <m:r>
                                <a:rPr lang="en-US" b="0" i="1" smtClean="0">
                                  <a:solidFill>
                                    <a:schemeClr val="tx1"/>
                                  </a:solidFill>
                                  <a:latin typeface="Cambria Math"/>
                                </a:rPr>
                                <m:t>−1</m:t>
                              </m:r>
                            </m:den>
                          </m:f>
                        </m:e>
                      </m:d>
                    </m:oMath>
                  </m:oMathPara>
                </a14:m>
                <a:endParaRPr lang="en-US">
                  <a:solidFill>
                    <a:schemeClr val="tx1"/>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4170225" y="3391980"/>
                <a:ext cx="2895600" cy="708720"/>
              </a:xfrm>
              <a:prstGeom prst="rect">
                <a:avLst/>
              </a:prstGeom>
              <a:blipFill rotWithShape="0">
                <a:blip r:embed="rId4"/>
                <a:stretch>
                  <a:fillRect/>
                </a:stretch>
              </a:blipFill>
              <a:ln>
                <a:noFill/>
              </a:ln>
            </p:spPr>
            <p:txBody>
              <a:bodyPr/>
              <a:lstStyle/>
              <a:p>
                <a:r>
                  <a:rPr lang="id-ID">
                    <a:noFill/>
                  </a:rPr>
                  <a:t> </a:t>
                </a:r>
              </a:p>
            </p:txBody>
          </p:sp>
        </mc:Fallback>
      </mc:AlternateContent>
      <p:sp>
        <p:nvSpPr>
          <p:cNvPr id="2" name="TextBox 1"/>
          <p:cNvSpPr txBox="1"/>
          <p:nvPr/>
        </p:nvSpPr>
        <p:spPr>
          <a:xfrm>
            <a:off x="228600" y="3562350"/>
            <a:ext cx="2589170" cy="646331"/>
          </a:xfrm>
          <a:prstGeom prst="rect">
            <a:avLst/>
          </a:prstGeom>
          <a:noFill/>
        </p:spPr>
        <p:txBody>
          <a:bodyPr wrap="none" rtlCol="0">
            <a:spAutoFit/>
          </a:bodyPr>
          <a:lstStyle/>
          <a:p>
            <a:r>
              <a:rPr lang="en-US" smtClean="0">
                <a:latin typeface="Times New Roman" pitchFamily="18" charset="0"/>
                <a:cs typeface="Times New Roman" pitchFamily="18" charset="0"/>
              </a:rPr>
              <a:t>According to formula #1, </a:t>
            </a:r>
          </a:p>
          <a:p>
            <a:r>
              <a:rPr lang="en-US" i="1" smtClean="0">
                <a:latin typeface="Times New Roman" pitchFamily="18" charset="0"/>
                <a:cs typeface="Times New Roman" pitchFamily="18" charset="0"/>
              </a:rPr>
              <a:t>F</a:t>
            </a:r>
            <a:r>
              <a:rPr lang="en-US" smtClean="0">
                <a:latin typeface="Times New Roman" pitchFamily="18" charset="0"/>
                <a:cs typeface="Times New Roman" pitchFamily="18" charset="0"/>
              </a:rPr>
              <a:t> = </a:t>
            </a:r>
            <a:r>
              <a:rPr lang="en-US" i="1" smtClean="0">
                <a:latin typeface="Times New Roman" pitchFamily="18" charset="0"/>
                <a:cs typeface="Times New Roman" pitchFamily="18" charset="0"/>
              </a:rPr>
              <a:t>P</a:t>
            </a:r>
            <a:r>
              <a:rPr lang="en-US" smtClean="0">
                <a:latin typeface="Times New Roman" pitchFamily="18" charset="0"/>
                <a:cs typeface="Times New Roman" pitchFamily="18" charset="0"/>
              </a:rPr>
              <a:t>(1+</a:t>
            </a:r>
            <a:r>
              <a:rPr lang="en-US" i="1" smtClean="0">
                <a:latin typeface="Times New Roman" pitchFamily="18" charset="0"/>
                <a:cs typeface="Times New Roman" pitchFamily="18" charset="0"/>
              </a:rPr>
              <a:t>i</a:t>
            </a:r>
            <a:r>
              <a:rPr lang="en-US" smtClean="0">
                <a:latin typeface="Times New Roman" pitchFamily="18" charset="0"/>
                <a:cs typeface="Times New Roman" pitchFamily="18" charset="0"/>
              </a:rPr>
              <a:t>)</a:t>
            </a:r>
            <a:r>
              <a:rPr lang="en-US" i="1" baseline="30000" smtClean="0">
                <a:latin typeface="Times New Roman" pitchFamily="18" charset="0"/>
                <a:cs typeface="Times New Roman" pitchFamily="18" charset="0"/>
              </a:rPr>
              <a:t>n</a:t>
            </a:r>
            <a:r>
              <a:rPr lang="en-US" smtClean="0">
                <a:latin typeface="Times New Roman" pitchFamily="18" charset="0"/>
                <a:cs typeface="Times New Roman" pitchFamily="18" charset="0"/>
              </a:rPr>
              <a:t>, then</a:t>
            </a:r>
            <a:endParaRPr lang="en-US">
              <a:latin typeface="Times New Roman" pitchFamily="18" charset="0"/>
              <a:cs typeface="Times New Roman" pitchFamily="18" charset="0"/>
            </a:endParaRPr>
          </a:p>
        </p:txBody>
      </p:sp>
      <p:cxnSp>
        <p:nvCxnSpPr>
          <p:cNvPr id="9" name="Straight Arrow Connector 8"/>
          <p:cNvCxnSpPr/>
          <p:nvPr/>
        </p:nvCxnSpPr>
        <p:spPr>
          <a:xfrm>
            <a:off x="4876800" y="2724150"/>
            <a:ext cx="228600" cy="914400"/>
          </a:xfrm>
          <a:prstGeom prst="straightConnector1">
            <a:avLst/>
          </a:prstGeom>
          <a:ln w="38100">
            <a:solidFill>
              <a:srgbClr val="FFFF00"/>
            </a:solidFill>
            <a:tailEnd type="arrow"/>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4170225" y="4282358"/>
                <a:ext cx="2895600" cy="640303"/>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nchor="ctr">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a:rPr>
                        <m:t>𝐴</m:t>
                      </m:r>
                      <m:r>
                        <a:rPr lang="en-US" sz="1600" b="0" i="1" smtClean="0">
                          <a:solidFill>
                            <a:schemeClr val="tx1"/>
                          </a:solidFill>
                          <a:latin typeface="Cambria Math"/>
                        </a:rPr>
                        <m:t>=</m:t>
                      </m:r>
                      <m:r>
                        <a:rPr lang="en-US" sz="1600" b="0" i="1" smtClean="0">
                          <a:solidFill>
                            <a:schemeClr val="tx1"/>
                          </a:solidFill>
                          <a:latin typeface="Cambria Math"/>
                        </a:rPr>
                        <m:t>𝑃</m:t>
                      </m:r>
                      <m:d>
                        <m:dPr>
                          <m:begChr m:val="["/>
                          <m:endChr m:val="]"/>
                          <m:ctrlPr>
                            <a:rPr lang="en-US" sz="1600" b="0" i="1" smtClean="0">
                              <a:solidFill>
                                <a:schemeClr val="tx1"/>
                              </a:solidFill>
                              <a:latin typeface="Cambria Math"/>
                            </a:rPr>
                          </m:ctrlPr>
                        </m:dPr>
                        <m:e>
                          <m:f>
                            <m:fPr>
                              <m:ctrlPr>
                                <a:rPr lang="en-US" sz="1600" b="0" i="1" smtClean="0">
                                  <a:solidFill>
                                    <a:schemeClr val="tx1"/>
                                  </a:solidFill>
                                  <a:latin typeface="Cambria Math"/>
                                </a:rPr>
                              </m:ctrlPr>
                            </m:fPr>
                            <m:num>
                              <m:r>
                                <a:rPr lang="en-US" sz="1600" b="0" i="1" smtClean="0">
                                  <a:solidFill>
                                    <a:schemeClr val="tx1"/>
                                  </a:solidFill>
                                  <a:latin typeface="Cambria Math"/>
                                </a:rPr>
                                <m:t>𝑖</m:t>
                              </m:r>
                              <m:d>
                                <m:dPr>
                                  <m:ctrlPr>
                                    <a:rPr lang="en-US" sz="1600" b="0" i="1" smtClean="0">
                                      <a:solidFill>
                                        <a:schemeClr val="tx1"/>
                                      </a:solidFill>
                                      <a:latin typeface="Cambria Math"/>
                                    </a:rPr>
                                  </m:ctrlPr>
                                </m:dPr>
                                <m:e>
                                  <m:r>
                                    <a:rPr lang="en-US" sz="1600" b="0" i="1" smtClean="0">
                                      <a:solidFill>
                                        <a:schemeClr val="tx1"/>
                                      </a:solidFill>
                                      <a:latin typeface="Cambria Math"/>
                                    </a:rPr>
                                    <m:t>1+</m:t>
                                  </m:r>
                                  <m:r>
                                    <a:rPr lang="en-US" sz="1600" b="0" i="1" smtClean="0">
                                      <a:solidFill>
                                        <a:schemeClr val="tx1"/>
                                      </a:solidFill>
                                      <a:latin typeface="Cambria Math"/>
                                    </a:rPr>
                                    <m:t>𝑖</m:t>
                                  </m:r>
                                </m:e>
                              </m:d>
                              <m:r>
                                <a:rPr lang="en-US" sz="1600" b="0" i="1" baseline="30000" smtClean="0">
                                  <a:solidFill>
                                    <a:schemeClr val="tx1"/>
                                  </a:solidFill>
                                  <a:latin typeface="Cambria Math"/>
                                </a:rPr>
                                <m:t>𝑛</m:t>
                              </m:r>
                            </m:num>
                            <m:den>
                              <m:sSup>
                                <m:sSupPr>
                                  <m:ctrlPr>
                                    <a:rPr lang="en-US" sz="1600" b="0" i="1" smtClean="0">
                                      <a:solidFill>
                                        <a:schemeClr val="tx1"/>
                                      </a:solidFill>
                                      <a:latin typeface="Cambria Math"/>
                                    </a:rPr>
                                  </m:ctrlPr>
                                </m:sSupPr>
                                <m:e>
                                  <m:r>
                                    <a:rPr lang="en-US" sz="1600" b="0" i="1" smtClean="0">
                                      <a:solidFill>
                                        <a:schemeClr val="tx1"/>
                                      </a:solidFill>
                                      <a:latin typeface="Cambria Math"/>
                                    </a:rPr>
                                    <m:t>(1+</m:t>
                                  </m:r>
                                  <m:r>
                                    <a:rPr lang="en-US" sz="1600" b="0" i="1" smtClean="0">
                                      <a:solidFill>
                                        <a:schemeClr val="tx1"/>
                                      </a:solidFill>
                                      <a:latin typeface="Cambria Math"/>
                                    </a:rPr>
                                    <m:t>𝑖</m:t>
                                  </m:r>
                                  <m:r>
                                    <a:rPr lang="en-US" sz="1600" b="0" i="1" smtClean="0">
                                      <a:solidFill>
                                        <a:schemeClr val="tx1"/>
                                      </a:solidFill>
                                      <a:latin typeface="Cambria Math"/>
                                    </a:rPr>
                                    <m:t>)</m:t>
                                  </m:r>
                                </m:e>
                                <m:sup>
                                  <m:r>
                                    <a:rPr lang="en-US" sz="1600" b="0" i="1" smtClean="0">
                                      <a:solidFill>
                                        <a:schemeClr val="tx1"/>
                                      </a:solidFill>
                                      <a:latin typeface="Cambria Math"/>
                                    </a:rPr>
                                    <m:t>𝑛</m:t>
                                  </m:r>
                                </m:sup>
                              </m:sSup>
                              <m:r>
                                <a:rPr lang="en-US" sz="1600" b="0" i="1" smtClean="0">
                                  <a:solidFill>
                                    <a:schemeClr val="tx1"/>
                                  </a:solidFill>
                                  <a:latin typeface="Cambria Math"/>
                                </a:rPr>
                                <m:t>−1</m:t>
                              </m:r>
                            </m:den>
                          </m:f>
                        </m:e>
                      </m:d>
                    </m:oMath>
                  </m:oMathPara>
                </a14:m>
                <a:endParaRPr lang="en-US" sz="1600">
                  <a:solidFill>
                    <a:schemeClr val="tx1"/>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4170225" y="4282358"/>
                <a:ext cx="2895600" cy="640303"/>
              </a:xfrm>
              <a:prstGeom prst="rect">
                <a:avLst/>
              </a:prstGeom>
              <a:blipFill rotWithShape="0">
                <a:blip r:embed="rId5"/>
                <a:stretch>
                  <a:fillRect/>
                </a:stretch>
              </a:blipFill>
              <a:ln>
                <a:noFill/>
              </a:ln>
            </p:spPr>
            <p:txBody>
              <a:bodyPr/>
              <a:lstStyle/>
              <a:p>
                <a:r>
                  <a:rPr lang="id-ID">
                    <a:noFill/>
                  </a:rPr>
                  <a:t> </a:t>
                </a:r>
              </a:p>
            </p:txBody>
          </p:sp>
        </mc:Fallback>
      </mc:AlternateContent>
      <p:sp>
        <p:nvSpPr>
          <p:cNvPr id="12" name="TextBox 11"/>
          <p:cNvSpPr txBox="1"/>
          <p:nvPr/>
        </p:nvSpPr>
        <p:spPr>
          <a:xfrm>
            <a:off x="3320771" y="4418067"/>
            <a:ext cx="377026" cy="369332"/>
          </a:xfrm>
          <a:prstGeom prst="rect">
            <a:avLst/>
          </a:prstGeom>
          <a:noFill/>
        </p:spPr>
        <p:txBody>
          <a:bodyPr wrap="none" rtlCol="0">
            <a:spAutoFit/>
          </a:bodyPr>
          <a:lstStyle/>
          <a:p>
            <a:r>
              <a:rPr lang="en-US" smtClean="0">
                <a:latin typeface="Times New Roman" pitchFamily="18" charset="0"/>
                <a:cs typeface="Times New Roman" pitchFamily="18" charset="0"/>
              </a:rPr>
              <a:t>or</a:t>
            </a:r>
            <a:endParaRPr lang="en-US">
              <a:latin typeface="Times New Roman" pitchFamily="18" charset="0"/>
              <a:cs typeface="Times New Roman" pitchFamily="18" charset="0"/>
            </a:endParaRPr>
          </a:p>
        </p:txBody>
      </p:sp>
      <p:sp>
        <p:nvSpPr>
          <p:cNvPr id="11" name="TextBox 10"/>
          <p:cNvSpPr txBox="1"/>
          <p:nvPr/>
        </p:nvSpPr>
        <p:spPr>
          <a:xfrm>
            <a:off x="7543800" y="624443"/>
            <a:ext cx="1371600" cy="646331"/>
          </a:xfrm>
          <a:prstGeom prst="rect">
            <a:avLst/>
          </a:prstGeom>
          <a:noFill/>
        </p:spPr>
        <p:txBody>
          <a:bodyPr wrap="square" rtlCol="0">
            <a:spAutoFit/>
          </a:bodyPr>
          <a:lstStyle/>
          <a:p>
            <a:r>
              <a:rPr lang="en-US" sz="1200" smtClean="0">
                <a:latin typeface="Gill Sans MT" pitchFamily="34" charset="0"/>
              </a:rPr>
              <a:t>Finding the</a:t>
            </a:r>
            <a:r>
              <a:rPr lang="id-ID" sz="1200" smtClean="0">
                <a:latin typeface="Gill Sans MT" pitchFamily="34" charset="0"/>
              </a:rPr>
              <a:t> Future Value </a:t>
            </a:r>
            <a:r>
              <a:rPr lang="en-US" sz="1200" smtClean="0">
                <a:latin typeface="Gill Sans MT" pitchFamily="34" charset="0"/>
              </a:rPr>
              <a:t>if its </a:t>
            </a:r>
            <a:r>
              <a:rPr lang="id-ID" sz="1200" i="1" smtClean="0">
                <a:latin typeface="Gill Sans MT" pitchFamily="34" charset="0"/>
              </a:rPr>
              <a:t>A</a:t>
            </a:r>
            <a:r>
              <a:rPr lang="id-ID" sz="1200" smtClean="0">
                <a:latin typeface="Gill Sans MT" pitchFamily="34" charset="0"/>
              </a:rPr>
              <a:t>, </a:t>
            </a:r>
            <a:r>
              <a:rPr lang="id-ID" sz="1200" i="1" smtClean="0">
                <a:latin typeface="Gill Sans MT" pitchFamily="34" charset="0"/>
              </a:rPr>
              <a:t>i</a:t>
            </a:r>
            <a:r>
              <a:rPr lang="id-ID" sz="1200" smtClean="0">
                <a:latin typeface="Gill Sans MT" pitchFamily="34" charset="0"/>
              </a:rPr>
              <a:t>, </a:t>
            </a:r>
            <a:r>
              <a:rPr lang="en-US" sz="1200" smtClean="0">
                <a:latin typeface="Gill Sans MT" pitchFamily="34" charset="0"/>
              </a:rPr>
              <a:t>and</a:t>
            </a:r>
            <a:r>
              <a:rPr lang="id-ID" sz="1200" smtClean="0">
                <a:latin typeface="Gill Sans MT" pitchFamily="34" charset="0"/>
              </a:rPr>
              <a:t> </a:t>
            </a:r>
            <a:r>
              <a:rPr lang="id-ID" sz="1200" i="1" smtClean="0">
                <a:latin typeface="Gill Sans MT" pitchFamily="34" charset="0"/>
              </a:rPr>
              <a:t>n</a:t>
            </a:r>
            <a:r>
              <a:rPr lang="en-US" sz="1200" i="1" smtClean="0">
                <a:latin typeface="Gill Sans MT" pitchFamily="34" charset="0"/>
              </a:rPr>
              <a:t> </a:t>
            </a:r>
            <a:r>
              <a:rPr lang="en-US" sz="1200" smtClean="0">
                <a:latin typeface="Gill Sans MT" pitchFamily="34" charset="0"/>
              </a:rPr>
              <a:t>are given</a:t>
            </a:r>
            <a:endParaRPr lang="id-ID" sz="1200">
              <a:latin typeface="Gill Sans MT" pitchFamily="34" charset="0"/>
            </a:endParaRPr>
          </a:p>
        </p:txBody>
      </p:sp>
      <p:sp>
        <p:nvSpPr>
          <p:cNvPr id="13" name="TextBox 12"/>
          <p:cNvSpPr txBox="1"/>
          <p:nvPr/>
        </p:nvSpPr>
        <p:spPr>
          <a:xfrm>
            <a:off x="7588332" y="2054067"/>
            <a:ext cx="1371600" cy="830997"/>
          </a:xfrm>
          <a:prstGeom prst="rect">
            <a:avLst/>
          </a:prstGeom>
          <a:noFill/>
        </p:spPr>
        <p:txBody>
          <a:bodyPr wrap="square" rtlCol="0">
            <a:spAutoFit/>
          </a:bodyPr>
          <a:lstStyle/>
          <a:p>
            <a:r>
              <a:rPr lang="en-US" sz="1200" smtClean="0">
                <a:latin typeface="Gill Sans MT" pitchFamily="34" charset="0"/>
              </a:rPr>
              <a:t>Finding the</a:t>
            </a:r>
            <a:r>
              <a:rPr lang="id-ID" sz="1200" smtClean="0">
                <a:latin typeface="Gill Sans MT" pitchFamily="34" charset="0"/>
              </a:rPr>
              <a:t> Annuity (Serial Payment) </a:t>
            </a:r>
            <a:r>
              <a:rPr lang="en-US" sz="1200" smtClean="0">
                <a:latin typeface="Gill Sans MT" pitchFamily="34" charset="0"/>
              </a:rPr>
              <a:t>if its</a:t>
            </a:r>
            <a:r>
              <a:rPr lang="id-ID" sz="1200" smtClean="0">
                <a:latin typeface="Gill Sans MT" pitchFamily="34" charset="0"/>
              </a:rPr>
              <a:t> </a:t>
            </a:r>
            <a:r>
              <a:rPr lang="id-ID" sz="1200" i="1" smtClean="0">
                <a:latin typeface="Gill Sans MT" pitchFamily="34" charset="0"/>
              </a:rPr>
              <a:t>F</a:t>
            </a:r>
            <a:r>
              <a:rPr lang="id-ID" sz="1200" smtClean="0">
                <a:latin typeface="Gill Sans MT" pitchFamily="34" charset="0"/>
              </a:rPr>
              <a:t>, </a:t>
            </a:r>
            <a:r>
              <a:rPr lang="id-ID" sz="1200" i="1" smtClean="0">
                <a:latin typeface="Gill Sans MT" pitchFamily="34" charset="0"/>
              </a:rPr>
              <a:t>i</a:t>
            </a:r>
            <a:r>
              <a:rPr lang="id-ID" sz="1200" smtClean="0">
                <a:latin typeface="Gill Sans MT" pitchFamily="34" charset="0"/>
              </a:rPr>
              <a:t>, </a:t>
            </a:r>
            <a:r>
              <a:rPr lang="en-US" sz="1200" smtClean="0">
                <a:latin typeface="Gill Sans MT" pitchFamily="34" charset="0"/>
              </a:rPr>
              <a:t>and</a:t>
            </a:r>
            <a:r>
              <a:rPr lang="id-ID" sz="1200" smtClean="0">
                <a:latin typeface="Gill Sans MT" pitchFamily="34" charset="0"/>
              </a:rPr>
              <a:t> </a:t>
            </a:r>
            <a:r>
              <a:rPr lang="id-ID" sz="1200" i="1" smtClean="0">
                <a:latin typeface="Gill Sans MT" pitchFamily="34" charset="0"/>
              </a:rPr>
              <a:t>n</a:t>
            </a:r>
            <a:r>
              <a:rPr lang="en-US" sz="1200" i="1" smtClean="0">
                <a:latin typeface="Gill Sans MT" pitchFamily="34" charset="0"/>
              </a:rPr>
              <a:t> </a:t>
            </a:r>
            <a:r>
              <a:rPr lang="en-US" sz="1200" smtClean="0">
                <a:latin typeface="Gill Sans MT" pitchFamily="34" charset="0"/>
              </a:rPr>
              <a:t>are given</a:t>
            </a:r>
            <a:endParaRPr lang="id-ID" sz="1200">
              <a:latin typeface="Gill Sans MT" pitchFamily="34" charset="0"/>
            </a:endParaRPr>
          </a:p>
        </p:txBody>
      </p:sp>
    </p:spTree>
    <p:extLst>
      <p:ext uri="{BB962C8B-B14F-4D97-AF65-F5344CB8AC3E}">
        <p14:creationId xmlns:p14="http://schemas.microsoft.com/office/powerpoint/2010/main" val="4151035879"/>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3810000" y="1962150"/>
            <a:ext cx="3657599" cy="1447800"/>
          </a:xfrm>
          <a:prstGeom prst="roundRect">
            <a:avLst>
              <a:gd name="adj" fmla="val 50000"/>
            </a:avLst>
          </a:prstGeom>
          <a:solidFill>
            <a:srgbClr val="FFC000"/>
          </a:solidFill>
          <a:effectLst>
            <a:outerShdw blurRad="50800" dist="38100" dir="2700000" algn="tl" rotWithShape="0">
              <a:prstClr val="black">
                <a:alpha val="40000"/>
              </a:prstClr>
            </a:outerShdw>
          </a:effectLst>
          <a:scene3d>
            <a:camera prst="orthographicFront">
              <a:rot lat="0" lon="0" rev="0"/>
            </a:camera>
            <a:lightRig rig="threePt" dir="tl"/>
          </a:scene3d>
          <a:sp3d>
            <a:bevelT w="146050" h="1651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sp>
        <p:nvSpPr>
          <p:cNvPr id="10" name="Rounded Rectangle 9"/>
          <p:cNvSpPr/>
          <p:nvPr/>
        </p:nvSpPr>
        <p:spPr>
          <a:xfrm>
            <a:off x="3810002" y="242208"/>
            <a:ext cx="3657599" cy="1447800"/>
          </a:xfrm>
          <a:prstGeom prst="roundRect">
            <a:avLst>
              <a:gd name="adj" fmla="val 50000"/>
            </a:avLst>
          </a:prstGeom>
          <a:solidFill>
            <a:srgbClr val="FF0000"/>
          </a:solidFill>
          <a:effectLst>
            <a:outerShdw blurRad="50800" dist="38100" dir="2700000" algn="tl" rotWithShape="0">
              <a:prstClr val="black">
                <a:alpha val="40000"/>
              </a:prstClr>
            </a:outerShdw>
          </a:effectLst>
          <a:scene3d>
            <a:camera prst="orthographicFront">
              <a:rot lat="0" lon="0" rev="0"/>
            </a:camera>
            <a:lightRig rig="threePt" dir="tl"/>
          </a:scene3d>
          <a:sp3d>
            <a:bevelT w="146050" h="1651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sp>
        <p:nvSpPr>
          <p:cNvPr id="7" name="TextBox 6"/>
          <p:cNvSpPr txBox="1"/>
          <p:nvPr/>
        </p:nvSpPr>
        <p:spPr>
          <a:xfrm>
            <a:off x="304800" y="769025"/>
            <a:ext cx="3505200" cy="2031325"/>
          </a:xfrm>
          <a:prstGeom prst="rect">
            <a:avLst/>
          </a:prstGeom>
          <a:noFill/>
        </p:spPr>
        <p:txBody>
          <a:bodyPr wrap="square" rtlCol="0">
            <a:spAutoFit/>
          </a:bodyPr>
          <a:lstStyle/>
          <a:p>
            <a:pPr marL="342900" indent="-342900">
              <a:buFont typeface="+mj-lt"/>
              <a:buAutoNum type="arabicPeriod" startAt="7"/>
            </a:pPr>
            <a:r>
              <a:rPr lang="en-US" smtClean="0"/>
              <a:t>Annuity of Present Value</a:t>
            </a:r>
          </a:p>
          <a:p>
            <a:pPr marL="342900" indent="-342900">
              <a:buFont typeface="+mj-lt"/>
              <a:buAutoNum type="arabicPeriod" startAt="7"/>
            </a:pPr>
            <a:endParaRPr lang="en-US" smtClean="0"/>
          </a:p>
          <a:p>
            <a:pPr marL="342900" indent="-342900">
              <a:buFont typeface="+mj-lt"/>
              <a:buAutoNum type="arabicPeriod" startAt="7"/>
            </a:pPr>
            <a:endParaRPr lang="en-US"/>
          </a:p>
          <a:p>
            <a:pPr marL="342900" indent="-342900">
              <a:buFont typeface="+mj-lt"/>
              <a:buAutoNum type="arabicPeriod" startAt="7"/>
            </a:pPr>
            <a:endParaRPr lang="en-US" smtClean="0"/>
          </a:p>
          <a:p>
            <a:pPr marL="342900" indent="-342900">
              <a:buFont typeface="+mj-lt"/>
              <a:buAutoNum type="arabicPeriod" startAt="7"/>
            </a:pPr>
            <a:endParaRPr lang="en-US"/>
          </a:p>
          <a:p>
            <a:pPr marL="342900" indent="-342900">
              <a:buFont typeface="+mj-lt"/>
              <a:buAutoNum type="arabicPeriod" startAt="7"/>
            </a:pPr>
            <a:endParaRPr lang="en-US" smtClean="0"/>
          </a:p>
          <a:p>
            <a:pPr marL="342900" indent="-342900">
              <a:buFont typeface="+mj-lt"/>
              <a:buAutoNum type="arabicPeriod" startAt="7"/>
            </a:pPr>
            <a:r>
              <a:rPr lang="en-US" smtClean="0"/>
              <a:t>Present Value of Annuity</a:t>
            </a:r>
            <a:endParaRPr lang="en-US"/>
          </a:p>
        </p:txBody>
      </p:sp>
      <mc:AlternateContent xmlns:mc="http://schemas.openxmlformats.org/markup-compatibility/2006" xmlns:a14="http://schemas.microsoft.com/office/drawing/2010/main">
        <mc:Choice Requires="a14">
          <p:sp>
            <p:nvSpPr>
              <p:cNvPr id="8" name="TextBox 7"/>
              <p:cNvSpPr txBox="1"/>
              <p:nvPr/>
            </p:nvSpPr>
            <p:spPr>
              <a:xfrm>
                <a:off x="3908961" y="438150"/>
                <a:ext cx="3429000" cy="1051185"/>
              </a:xfrm>
              <a:prstGeom prst="rect">
                <a:avLst/>
              </a:prstGeom>
              <a:noFill/>
              <a:ln>
                <a:noFill/>
              </a:ln>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a:rPr>
                        <m:t>𝐴</m:t>
                      </m:r>
                      <m:r>
                        <a:rPr lang="en-US" sz="2800" b="0" i="1" smtClean="0">
                          <a:latin typeface="Cambria Math"/>
                        </a:rPr>
                        <m:t>=</m:t>
                      </m:r>
                      <m:r>
                        <a:rPr lang="en-US" sz="2800" b="0" i="1" smtClean="0">
                          <a:latin typeface="Cambria Math"/>
                        </a:rPr>
                        <m:t>𝑃</m:t>
                      </m:r>
                      <m:d>
                        <m:dPr>
                          <m:begChr m:val="["/>
                          <m:endChr m:val="]"/>
                          <m:ctrlPr>
                            <a:rPr lang="en-US" sz="2800" b="0" i="1" smtClean="0">
                              <a:latin typeface="Cambria Math"/>
                            </a:rPr>
                          </m:ctrlPr>
                        </m:dPr>
                        <m:e>
                          <m:f>
                            <m:fPr>
                              <m:ctrlPr>
                                <a:rPr lang="en-US" sz="2800" b="0" i="1" smtClean="0">
                                  <a:latin typeface="Cambria Math"/>
                                </a:rPr>
                              </m:ctrlPr>
                            </m:fPr>
                            <m:num>
                              <m:r>
                                <a:rPr lang="en-US" sz="2800" b="0" i="1" smtClean="0">
                                  <a:latin typeface="Cambria Math"/>
                                </a:rPr>
                                <m:t>𝑖</m:t>
                              </m:r>
                              <m:sSup>
                                <m:sSupPr>
                                  <m:ctrlPr>
                                    <a:rPr lang="en-US" sz="2800" b="0" i="1" smtClean="0">
                                      <a:latin typeface="Cambria Math"/>
                                    </a:rPr>
                                  </m:ctrlPr>
                                </m:sSupPr>
                                <m:e>
                                  <m:r>
                                    <a:rPr lang="en-US" sz="2800" b="0" i="1" smtClean="0">
                                      <a:latin typeface="Cambria Math"/>
                                    </a:rPr>
                                    <m:t>(1+</m:t>
                                  </m:r>
                                  <m:r>
                                    <a:rPr lang="en-US" sz="2800" b="0" i="1" smtClean="0">
                                      <a:latin typeface="Cambria Math"/>
                                    </a:rPr>
                                    <m:t>𝑖</m:t>
                                  </m:r>
                                  <m:r>
                                    <a:rPr lang="en-US" sz="2800" b="0" i="1" smtClean="0">
                                      <a:latin typeface="Cambria Math"/>
                                    </a:rPr>
                                    <m:t>)</m:t>
                                  </m:r>
                                </m:e>
                                <m:sup>
                                  <m:r>
                                    <a:rPr lang="en-US" sz="2800" b="0" i="1" smtClean="0">
                                      <a:latin typeface="Cambria Math"/>
                                    </a:rPr>
                                    <m:t>𝑛</m:t>
                                  </m:r>
                                </m:sup>
                              </m:sSup>
                            </m:num>
                            <m:den>
                              <m:sSup>
                                <m:sSupPr>
                                  <m:ctrlPr>
                                    <a:rPr lang="en-US" sz="2800" b="0" i="1" smtClean="0">
                                      <a:latin typeface="Cambria Math"/>
                                    </a:rPr>
                                  </m:ctrlPr>
                                </m:sSupPr>
                                <m:e>
                                  <m:r>
                                    <a:rPr lang="en-US" sz="2800" b="0" i="1" smtClean="0">
                                      <a:latin typeface="Cambria Math"/>
                                    </a:rPr>
                                    <m:t>(1+</m:t>
                                  </m:r>
                                  <m:r>
                                    <a:rPr lang="en-US" sz="2800" b="0" i="1" smtClean="0">
                                      <a:latin typeface="Cambria Math"/>
                                    </a:rPr>
                                    <m:t>𝑖</m:t>
                                  </m:r>
                                  <m:r>
                                    <a:rPr lang="en-US" sz="2800" b="0" i="1" smtClean="0">
                                      <a:latin typeface="Cambria Math"/>
                                    </a:rPr>
                                    <m:t>)</m:t>
                                  </m:r>
                                </m:e>
                                <m:sup>
                                  <m:r>
                                    <a:rPr lang="en-US" sz="2800" b="0" i="1" smtClean="0">
                                      <a:latin typeface="Cambria Math"/>
                                    </a:rPr>
                                    <m:t>𝑛</m:t>
                                  </m:r>
                                </m:sup>
                              </m:sSup>
                              <m:r>
                                <a:rPr lang="en-US" sz="2800" b="0" i="1" smtClean="0">
                                  <a:latin typeface="Cambria Math"/>
                                </a:rPr>
                                <m:t>−1</m:t>
                              </m:r>
                            </m:den>
                          </m:f>
                        </m:e>
                      </m:d>
                    </m:oMath>
                  </m:oMathPara>
                </a14:m>
                <a:endParaRPr lang="en-US" sz="2800"/>
              </a:p>
            </p:txBody>
          </p:sp>
        </mc:Choice>
        <mc:Fallback xmlns="">
          <p:sp>
            <p:nvSpPr>
              <p:cNvPr id="8" name="TextBox 7"/>
              <p:cNvSpPr txBox="1">
                <a:spLocks noRot="1" noChangeAspect="1" noMove="1" noResize="1" noEditPoints="1" noAdjustHandles="1" noChangeArrowheads="1" noChangeShapeType="1" noTextEdit="1"/>
              </p:cNvSpPr>
              <p:nvPr/>
            </p:nvSpPr>
            <p:spPr>
              <a:xfrm>
                <a:off x="3908961" y="438150"/>
                <a:ext cx="3429000" cy="1051185"/>
              </a:xfrm>
              <a:prstGeom prst="rect">
                <a:avLst/>
              </a:prstGeom>
              <a:blipFill rotWithShape="0">
                <a:blip r:embed="rId2"/>
                <a:stretch>
                  <a:fillRect/>
                </a:stretch>
              </a:blipFill>
              <a:ln>
                <a:noFill/>
              </a:ln>
            </p:spPr>
            <p:txBody>
              <a:bodyPr/>
              <a:lstStyle/>
              <a:p>
                <a:r>
                  <a:rPr lang="id-ID">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893127" y="2114550"/>
                <a:ext cx="3429000" cy="1051185"/>
              </a:xfrm>
              <a:prstGeom prst="rect">
                <a:avLst/>
              </a:prstGeom>
              <a:noFill/>
              <a:ln>
                <a:noFill/>
              </a:ln>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a:rPr>
                        <m:t>𝑃</m:t>
                      </m:r>
                      <m:r>
                        <a:rPr lang="en-US" sz="2800" b="0" i="1" smtClean="0">
                          <a:latin typeface="Cambria Math"/>
                        </a:rPr>
                        <m:t>=</m:t>
                      </m:r>
                      <m:r>
                        <a:rPr lang="en-US" sz="2800" b="0" i="1" smtClean="0">
                          <a:latin typeface="Cambria Math"/>
                        </a:rPr>
                        <m:t>𝐴</m:t>
                      </m:r>
                      <m:d>
                        <m:dPr>
                          <m:begChr m:val="["/>
                          <m:endChr m:val="]"/>
                          <m:ctrlPr>
                            <a:rPr lang="en-US" sz="2800" b="0" i="1" smtClean="0">
                              <a:latin typeface="Cambria Math"/>
                            </a:rPr>
                          </m:ctrlPr>
                        </m:dPr>
                        <m:e>
                          <m:f>
                            <m:fPr>
                              <m:ctrlPr>
                                <a:rPr lang="en-US" sz="2800" b="0" i="1" smtClean="0">
                                  <a:latin typeface="Cambria Math"/>
                                </a:rPr>
                              </m:ctrlPr>
                            </m:fPr>
                            <m:num>
                              <m:sSup>
                                <m:sSupPr>
                                  <m:ctrlPr>
                                    <a:rPr lang="en-US" sz="2800" b="0" i="1" smtClean="0">
                                      <a:latin typeface="Cambria Math"/>
                                    </a:rPr>
                                  </m:ctrlPr>
                                </m:sSupPr>
                                <m:e>
                                  <m:r>
                                    <a:rPr lang="en-US" sz="2800" b="0" i="1" smtClean="0">
                                      <a:latin typeface="Cambria Math"/>
                                    </a:rPr>
                                    <m:t>(1+</m:t>
                                  </m:r>
                                  <m:r>
                                    <a:rPr lang="en-US" sz="2800" b="0" i="1" smtClean="0">
                                      <a:latin typeface="Cambria Math"/>
                                    </a:rPr>
                                    <m:t>𝑖</m:t>
                                  </m:r>
                                  <m:r>
                                    <a:rPr lang="en-US" sz="2800" b="0" i="1" smtClean="0">
                                      <a:latin typeface="Cambria Math"/>
                                    </a:rPr>
                                    <m:t>)</m:t>
                                  </m:r>
                                </m:e>
                                <m:sup>
                                  <m:r>
                                    <a:rPr lang="en-US" sz="2800" b="0" i="1" smtClean="0">
                                      <a:latin typeface="Cambria Math"/>
                                    </a:rPr>
                                    <m:t>𝑛</m:t>
                                  </m:r>
                                </m:sup>
                              </m:sSup>
                              <m:r>
                                <a:rPr lang="en-US" sz="2800" b="0" i="1" smtClean="0">
                                  <a:latin typeface="Cambria Math"/>
                                </a:rPr>
                                <m:t>−1</m:t>
                              </m:r>
                            </m:num>
                            <m:den>
                              <m:r>
                                <a:rPr lang="en-US" sz="2800" b="0" i="1" smtClean="0">
                                  <a:latin typeface="Cambria Math"/>
                                </a:rPr>
                                <m:t>𝑖</m:t>
                              </m:r>
                              <m:sSup>
                                <m:sSupPr>
                                  <m:ctrlPr>
                                    <a:rPr lang="en-US" sz="2800" b="0" i="1" smtClean="0">
                                      <a:latin typeface="Cambria Math"/>
                                    </a:rPr>
                                  </m:ctrlPr>
                                </m:sSupPr>
                                <m:e>
                                  <m:r>
                                    <a:rPr lang="en-US" sz="2800" b="0" i="1" smtClean="0">
                                      <a:latin typeface="Cambria Math"/>
                                    </a:rPr>
                                    <m:t>(1+</m:t>
                                  </m:r>
                                  <m:r>
                                    <a:rPr lang="en-US" sz="2800" b="0" i="1" smtClean="0">
                                      <a:latin typeface="Cambria Math"/>
                                    </a:rPr>
                                    <m:t>𝑖</m:t>
                                  </m:r>
                                  <m:r>
                                    <a:rPr lang="en-US" sz="2800" b="0" i="1" smtClean="0">
                                      <a:latin typeface="Cambria Math"/>
                                    </a:rPr>
                                    <m:t>)</m:t>
                                  </m:r>
                                </m:e>
                                <m:sup>
                                  <m:r>
                                    <a:rPr lang="en-US" sz="2800" b="0" i="1" smtClean="0">
                                      <a:latin typeface="Cambria Math"/>
                                    </a:rPr>
                                    <m:t>𝑛</m:t>
                                  </m:r>
                                </m:sup>
                              </m:sSup>
                            </m:den>
                          </m:f>
                        </m:e>
                      </m:d>
                    </m:oMath>
                  </m:oMathPara>
                </a14:m>
                <a:endParaRPr lang="en-US" sz="2800"/>
              </a:p>
            </p:txBody>
          </p:sp>
        </mc:Choice>
        <mc:Fallback xmlns="">
          <p:sp>
            <p:nvSpPr>
              <p:cNvPr id="6" name="TextBox 5"/>
              <p:cNvSpPr txBox="1">
                <a:spLocks noRot="1" noChangeAspect="1" noMove="1" noResize="1" noEditPoints="1" noAdjustHandles="1" noChangeArrowheads="1" noChangeShapeType="1" noTextEdit="1"/>
              </p:cNvSpPr>
              <p:nvPr/>
            </p:nvSpPr>
            <p:spPr>
              <a:xfrm>
                <a:off x="3893127" y="2114550"/>
                <a:ext cx="3429000" cy="1051185"/>
              </a:xfrm>
              <a:prstGeom prst="rect">
                <a:avLst/>
              </a:prstGeom>
              <a:blipFill rotWithShape="0">
                <a:blip r:embed="rId3"/>
                <a:stretch>
                  <a:fillRect/>
                </a:stretch>
              </a:blipFill>
              <a:ln>
                <a:noFill/>
              </a:ln>
            </p:spPr>
            <p:txBody>
              <a:bodyPr/>
              <a:lstStyle/>
              <a:p>
                <a:r>
                  <a:rPr lang="id-ID">
                    <a:noFill/>
                  </a:rPr>
                  <a:t> </a:t>
                </a:r>
              </a:p>
            </p:txBody>
          </p:sp>
        </mc:Fallback>
      </mc:AlternateContent>
      <p:sp>
        <p:nvSpPr>
          <p:cNvPr id="5" name="TextBox 4"/>
          <p:cNvSpPr txBox="1"/>
          <p:nvPr/>
        </p:nvSpPr>
        <p:spPr>
          <a:xfrm>
            <a:off x="7555675" y="548243"/>
            <a:ext cx="1371600" cy="646331"/>
          </a:xfrm>
          <a:prstGeom prst="rect">
            <a:avLst/>
          </a:prstGeom>
          <a:noFill/>
        </p:spPr>
        <p:txBody>
          <a:bodyPr wrap="square" rtlCol="0">
            <a:spAutoFit/>
          </a:bodyPr>
          <a:lstStyle/>
          <a:p>
            <a:r>
              <a:rPr lang="en-US" sz="1200" smtClean="0">
                <a:latin typeface="Gill Sans MT" pitchFamily="34" charset="0"/>
              </a:rPr>
              <a:t>Calculating the</a:t>
            </a:r>
            <a:r>
              <a:rPr lang="id-ID" sz="1200" smtClean="0">
                <a:latin typeface="Gill Sans MT" pitchFamily="34" charset="0"/>
              </a:rPr>
              <a:t> Annuity </a:t>
            </a:r>
            <a:r>
              <a:rPr lang="en-US" sz="1200" smtClean="0">
                <a:latin typeface="Gill Sans MT" pitchFamily="34" charset="0"/>
              </a:rPr>
              <a:t>if it is given</a:t>
            </a:r>
            <a:r>
              <a:rPr lang="id-ID" sz="1200" smtClean="0">
                <a:latin typeface="Gill Sans MT" pitchFamily="34" charset="0"/>
              </a:rPr>
              <a:t> </a:t>
            </a:r>
            <a:r>
              <a:rPr lang="id-ID" sz="1200" i="1">
                <a:latin typeface="Gill Sans MT" pitchFamily="34" charset="0"/>
              </a:rPr>
              <a:t>P</a:t>
            </a:r>
            <a:r>
              <a:rPr lang="id-ID" sz="1200" smtClean="0">
                <a:latin typeface="Gill Sans MT" pitchFamily="34" charset="0"/>
              </a:rPr>
              <a:t>, </a:t>
            </a:r>
            <a:r>
              <a:rPr lang="id-ID" sz="1200" i="1" smtClean="0">
                <a:latin typeface="Gill Sans MT" pitchFamily="34" charset="0"/>
              </a:rPr>
              <a:t>i</a:t>
            </a:r>
            <a:r>
              <a:rPr lang="id-ID" sz="1200" smtClean="0">
                <a:latin typeface="Gill Sans MT" pitchFamily="34" charset="0"/>
              </a:rPr>
              <a:t>, </a:t>
            </a:r>
            <a:r>
              <a:rPr lang="en-US" sz="1200" smtClean="0">
                <a:latin typeface="Gill Sans MT" pitchFamily="34" charset="0"/>
              </a:rPr>
              <a:t>and</a:t>
            </a:r>
            <a:r>
              <a:rPr lang="id-ID" sz="1200" smtClean="0">
                <a:latin typeface="Gill Sans MT" pitchFamily="34" charset="0"/>
              </a:rPr>
              <a:t> </a:t>
            </a:r>
            <a:r>
              <a:rPr lang="id-ID" sz="1200" i="1" smtClean="0">
                <a:latin typeface="Gill Sans MT" pitchFamily="34" charset="0"/>
              </a:rPr>
              <a:t>n</a:t>
            </a:r>
            <a:endParaRPr lang="id-ID" sz="1200" i="1">
              <a:latin typeface="Gill Sans MT" pitchFamily="34" charset="0"/>
            </a:endParaRPr>
          </a:p>
        </p:txBody>
      </p:sp>
      <p:sp>
        <p:nvSpPr>
          <p:cNvPr id="9" name="TextBox 8"/>
          <p:cNvSpPr txBox="1"/>
          <p:nvPr/>
        </p:nvSpPr>
        <p:spPr>
          <a:xfrm>
            <a:off x="7588332" y="2197953"/>
            <a:ext cx="1371600" cy="646331"/>
          </a:xfrm>
          <a:prstGeom prst="rect">
            <a:avLst/>
          </a:prstGeom>
          <a:noFill/>
        </p:spPr>
        <p:txBody>
          <a:bodyPr wrap="square" rtlCol="0">
            <a:spAutoFit/>
          </a:bodyPr>
          <a:lstStyle/>
          <a:p>
            <a:r>
              <a:rPr lang="en-US" sz="1200" smtClean="0">
                <a:latin typeface="Gill Sans MT" pitchFamily="34" charset="0"/>
              </a:rPr>
              <a:t>Calculating the</a:t>
            </a:r>
            <a:r>
              <a:rPr lang="id-ID" sz="1200" smtClean="0">
                <a:latin typeface="Gill Sans MT" pitchFamily="34" charset="0"/>
              </a:rPr>
              <a:t> Present Value </a:t>
            </a:r>
            <a:r>
              <a:rPr lang="en-US" sz="1200" smtClean="0">
                <a:latin typeface="Gill Sans MT" pitchFamily="34" charset="0"/>
              </a:rPr>
              <a:t>if it is given</a:t>
            </a:r>
            <a:r>
              <a:rPr lang="id-ID" sz="1200" smtClean="0">
                <a:latin typeface="Gill Sans MT" pitchFamily="34" charset="0"/>
              </a:rPr>
              <a:t> </a:t>
            </a:r>
            <a:r>
              <a:rPr lang="id-ID" sz="1200" i="1" smtClean="0">
                <a:latin typeface="Gill Sans MT" pitchFamily="34" charset="0"/>
              </a:rPr>
              <a:t>A</a:t>
            </a:r>
            <a:r>
              <a:rPr lang="id-ID" sz="1200" smtClean="0">
                <a:latin typeface="Gill Sans MT" pitchFamily="34" charset="0"/>
              </a:rPr>
              <a:t>, </a:t>
            </a:r>
            <a:r>
              <a:rPr lang="id-ID" sz="1200" i="1" smtClean="0">
                <a:latin typeface="Gill Sans MT" pitchFamily="34" charset="0"/>
              </a:rPr>
              <a:t>i</a:t>
            </a:r>
            <a:r>
              <a:rPr lang="id-ID" sz="1200" smtClean="0">
                <a:latin typeface="Gill Sans MT" pitchFamily="34" charset="0"/>
              </a:rPr>
              <a:t>, </a:t>
            </a:r>
            <a:r>
              <a:rPr lang="en-US" sz="1200" smtClean="0">
                <a:latin typeface="Gill Sans MT" pitchFamily="34" charset="0"/>
              </a:rPr>
              <a:t>and</a:t>
            </a:r>
            <a:r>
              <a:rPr lang="id-ID" sz="1200" smtClean="0">
                <a:latin typeface="Gill Sans MT" pitchFamily="34" charset="0"/>
              </a:rPr>
              <a:t> </a:t>
            </a:r>
            <a:r>
              <a:rPr lang="id-ID" sz="1200" i="1" smtClean="0">
                <a:latin typeface="Gill Sans MT" pitchFamily="34" charset="0"/>
              </a:rPr>
              <a:t>n</a:t>
            </a:r>
            <a:endParaRPr lang="id-ID" sz="1200" i="1">
              <a:latin typeface="Gill Sans MT" pitchFamily="34" charset="0"/>
            </a:endParaRPr>
          </a:p>
        </p:txBody>
      </p:sp>
    </p:spTree>
    <p:extLst>
      <p:ext uri="{BB962C8B-B14F-4D97-AF65-F5344CB8AC3E}">
        <p14:creationId xmlns:p14="http://schemas.microsoft.com/office/powerpoint/2010/main" val="820153230"/>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FIND THE AMOUNT OF AN ANNUITY</a:t>
            </a:r>
            <a:endParaRPr lang="id-ID"/>
          </a:p>
        </p:txBody>
      </p:sp>
      <p:sp>
        <p:nvSpPr>
          <p:cNvPr id="3" name="Content Placeholder 2"/>
          <p:cNvSpPr>
            <a:spLocks noGrp="1"/>
          </p:cNvSpPr>
          <p:nvPr>
            <p:ph idx="1"/>
          </p:nvPr>
        </p:nvSpPr>
        <p:spPr/>
        <p:txBody>
          <a:bodyPr>
            <a:normAutofit lnSpcReduction="10000"/>
          </a:bodyPr>
          <a:lstStyle/>
          <a:p>
            <a:pPr marL="0" indent="0">
              <a:buNone/>
            </a:pPr>
            <a:r>
              <a:rPr lang="en-US" sz="1800" cap="none" smtClean="0">
                <a:latin typeface="Segoe UI" panose="020B0502040204020203" pitchFamily="34" charset="0"/>
                <a:cs typeface="Segoe UI" panose="020B0502040204020203" pitchFamily="34" charset="0"/>
              </a:rPr>
              <a:t>The hospital where Tish Baker works as an </a:t>
            </a:r>
            <a:r>
              <a:rPr lang="en-US" sz="1800" b="1" i="1" cap="none" smtClean="0">
                <a:latin typeface="Segoe UI" panose="020B0502040204020203" pitchFamily="34" charset="0"/>
                <a:cs typeface="Segoe UI" panose="020B0502040204020203" pitchFamily="34" charset="0"/>
              </a:rPr>
              <a:t>aide</a:t>
            </a:r>
            <a:r>
              <a:rPr lang="en-US" sz="1800" cap="none" smtClean="0">
                <a:latin typeface="Segoe UI" panose="020B0502040204020203" pitchFamily="34" charset="0"/>
                <a:cs typeface="Segoe UI" panose="020B0502040204020203" pitchFamily="34" charset="0"/>
              </a:rPr>
              <a:t> pays $600 at the end of each quarter into her retirement plan. If she chooses an investment that yields 6% per year compounded quarterly, how much will she have in 10 years? How much interest will she have earned?</a:t>
            </a:r>
          </a:p>
          <a:p>
            <a:pPr marL="0" indent="0">
              <a:buNone/>
            </a:pPr>
            <a:r>
              <a:rPr lang="en-US" sz="1800" b="1" i="1" cap="none" smtClean="0">
                <a:solidFill>
                  <a:srgbClr val="FFFF00"/>
                </a:solidFill>
                <a:latin typeface="Segoe UI" panose="020B0502040204020203" pitchFamily="34" charset="0"/>
                <a:cs typeface="Segoe UI" panose="020B0502040204020203" pitchFamily="34" charset="0"/>
              </a:rPr>
              <a:t>Solution:</a:t>
            </a:r>
          </a:p>
          <a:p>
            <a:pPr marL="0" indent="0">
              <a:buNone/>
            </a:pPr>
            <a:r>
              <a:rPr lang="en-US" sz="1800" cap="none" smtClean="0">
                <a:latin typeface="Segoe UI" panose="020B0502040204020203" pitchFamily="34" charset="0"/>
                <a:cs typeface="Segoe UI" panose="020B0502040204020203" pitchFamily="34" charset="0"/>
              </a:rPr>
              <a:t>Baker’s payments from an ordinary annuity, with A = $600, n = 10 x 4 = 40 compounding periods (quarters), and </a:t>
            </a:r>
            <a:r>
              <a:rPr lang="en-US" sz="1800" i="1" cap="none" smtClean="0">
                <a:latin typeface="Segoe UI" panose="020B0502040204020203" pitchFamily="34" charset="0"/>
                <a:cs typeface="Segoe UI" panose="020B0502040204020203" pitchFamily="34" charset="0"/>
              </a:rPr>
              <a:t>i</a:t>
            </a:r>
            <a:r>
              <a:rPr lang="en-US" sz="1800" cap="none" smtClean="0">
                <a:latin typeface="Segoe UI" panose="020B0502040204020203" pitchFamily="34" charset="0"/>
                <a:cs typeface="Segoe UI" panose="020B0502040204020203" pitchFamily="34" charset="0"/>
              </a:rPr>
              <a:t> = 6% </a:t>
            </a:r>
            <a:r>
              <a:rPr lang="en-US" sz="1800" cap="none" smtClean="0">
                <a:latin typeface="Segoe UI" panose="020B0502040204020203" pitchFamily="34" charset="0"/>
                <a:cs typeface="Segoe UI" panose="020B0502040204020203" pitchFamily="34" charset="0"/>
                <a:sym typeface="Symbol" panose="05050102010706020507" pitchFamily="18" charset="2"/>
              </a:rPr>
              <a:t> 4 = 1.5% per compounding period (per quarter). The amount or future value of the annuity is found as follows.</a:t>
            </a:r>
            <a:r>
              <a:rPr lang="en-US" sz="1800" cap="none" smtClean="0">
                <a:latin typeface="Segoe UI" panose="020B0502040204020203" pitchFamily="34" charset="0"/>
                <a:cs typeface="Segoe UI" panose="020B0502040204020203" pitchFamily="34" charset="0"/>
              </a:rPr>
              <a:t> </a:t>
            </a:r>
            <a:endParaRPr lang="id-ID" sz="1800" cap="none">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97223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57400" y="590550"/>
            <a:ext cx="4669736" cy="1752600"/>
          </a:xfrm>
          <a:prstGeom prst="roundRect">
            <a:avLst>
              <a:gd name="adj" fmla="val 50000"/>
            </a:avLst>
          </a:prstGeom>
          <a:solidFill>
            <a:srgbClr val="FF0000"/>
          </a:solidFill>
          <a:effectLst>
            <a:outerShdw blurRad="127000" dist="127000" dir="2700000" algn="tl" rotWithShape="0">
              <a:prstClr val="black">
                <a:alpha val="40000"/>
              </a:prstClr>
            </a:outerShdw>
          </a:effectLst>
          <a:scene3d>
            <a:camera prst="orthographicFront">
              <a:rot lat="0" lon="0" rev="0"/>
            </a:camera>
            <a:lightRig rig="threePt" dir="tl"/>
          </a:scene3d>
          <a:sp3d>
            <a:bevelT w="146050" h="1651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mc:AlternateContent xmlns:mc="http://schemas.openxmlformats.org/markup-compatibility/2006" xmlns:a14="http://schemas.microsoft.com/office/drawing/2010/main">
        <mc:Choice Requires="a14">
          <p:sp>
            <p:nvSpPr>
              <p:cNvPr id="5" name="TextBox 4"/>
              <p:cNvSpPr txBox="1"/>
              <p:nvPr/>
            </p:nvSpPr>
            <p:spPr>
              <a:xfrm>
                <a:off x="2286000" y="819150"/>
                <a:ext cx="3947234" cy="11882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i="1" smtClean="0">
                          <a:effectLst>
                            <a:outerShdw blurRad="50800" dist="38100" dir="2700000" algn="tl" rotWithShape="0">
                              <a:prstClr val="black">
                                <a:alpha val="40000"/>
                              </a:prstClr>
                            </a:outerShdw>
                          </a:effectLst>
                          <a:latin typeface="Cambria Math"/>
                          <a:cs typeface="Times New Roman" pitchFamily="18" charset="0"/>
                        </a:rPr>
                        <m:t>𝐹</m:t>
                      </m:r>
                      <m:r>
                        <a:rPr lang="en-US" sz="3200" i="1" baseline="-25000" smtClean="0">
                          <a:effectLst>
                            <a:outerShdw blurRad="50800" dist="38100" dir="2700000" algn="tl" rotWithShape="0">
                              <a:prstClr val="black">
                                <a:alpha val="40000"/>
                              </a:prstClr>
                            </a:outerShdw>
                          </a:effectLst>
                          <a:latin typeface="Cambria Math"/>
                          <a:cs typeface="Times New Roman" pitchFamily="18" charset="0"/>
                        </a:rPr>
                        <m:t>𝑛</m:t>
                      </m:r>
                      <m:r>
                        <a:rPr lang="en-US" sz="3200" i="1" baseline="-25000" smtClean="0">
                          <a:effectLst>
                            <a:outerShdw blurRad="50800" dist="38100" dir="2700000" algn="tl" rotWithShape="0">
                              <a:prstClr val="black">
                                <a:alpha val="40000"/>
                              </a:prstClr>
                            </a:outerShdw>
                          </a:effectLst>
                          <a:latin typeface="Cambria Math"/>
                          <a:cs typeface="Times New Roman" pitchFamily="18" charset="0"/>
                        </a:rPr>
                        <m:t> = </m:t>
                      </m:r>
                      <m:r>
                        <a:rPr lang="en-US" sz="3200" i="1" smtClean="0">
                          <a:effectLst>
                            <a:outerShdw blurRad="50800" dist="38100" dir="2700000" algn="tl" rotWithShape="0">
                              <a:prstClr val="black">
                                <a:alpha val="40000"/>
                              </a:prstClr>
                            </a:outerShdw>
                          </a:effectLst>
                          <a:latin typeface="Cambria Math"/>
                          <a:cs typeface="Times New Roman" pitchFamily="18" charset="0"/>
                        </a:rPr>
                        <m:t>𝐴</m:t>
                      </m:r>
                      <m:d>
                        <m:dPr>
                          <m:begChr m:val="["/>
                          <m:endChr m:val="]"/>
                          <m:ctrlPr>
                            <a:rPr lang="en-US" sz="3200" i="1" smtClean="0">
                              <a:effectLst>
                                <a:outerShdw blurRad="50800" dist="38100" dir="2700000" algn="tl" rotWithShape="0">
                                  <a:prstClr val="black">
                                    <a:alpha val="40000"/>
                                  </a:prstClr>
                                </a:outerShdw>
                              </a:effectLst>
                              <a:latin typeface="Cambria Math"/>
                              <a:cs typeface="Times New Roman" pitchFamily="18" charset="0"/>
                            </a:rPr>
                          </m:ctrlPr>
                        </m:dPr>
                        <m:e>
                          <m:f>
                            <m:fPr>
                              <m:ctrlPr>
                                <a:rPr lang="en-US" sz="3200" i="1" smtClean="0">
                                  <a:effectLst>
                                    <a:outerShdw blurRad="50800" dist="38100" dir="2700000" algn="tl" rotWithShape="0">
                                      <a:prstClr val="black">
                                        <a:alpha val="40000"/>
                                      </a:prstClr>
                                    </a:outerShdw>
                                  </a:effectLst>
                                  <a:latin typeface="Cambria Math"/>
                                  <a:cs typeface="Times New Roman" pitchFamily="18" charset="0"/>
                                </a:rPr>
                              </m:ctrlPr>
                            </m:fPr>
                            <m:num>
                              <m:r>
                                <a:rPr lang="en-US" sz="3200" i="1" smtClean="0">
                                  <a:effectLst>
                                    <a:outerShdw blurRad="50800" dist="38100" dir="2700000" algn="tl" rotWithShape="0">
                                      <a:prstClr val="black">
                                        <a:alpha val="40000"/>
                                      </a:prstClr>
                                    </a:outerShdw>
                                  </a:effectLst>
                                  <a:latin typeface="Cambria Math"/>
                                  <a:cs typeface="Times New Roman" pitchFamily="18" charset="0"/>
                                </a:rPr>
                                <m:t>(1+</m:t>
                              </m:r>
                              <m:r>
                                <a:rPr lang="en-US" sz="3200" i="1" smtClean="0">
                                  <a:effectLst>
                                    <a:outerShdw blurRad="50800" dist="38100" dir="2700000" algn="tl" rotWithShape="0">
                                      <a:prstClr val="black">
                                        <a:alpha val="40000"/>
                                      </a:prstClr>
                                    </a:outerShdw>
                                  </a:effectLst>
                                  <a:latin typeface="Cambria Math"/>
                                  <a:cs typeface="Times New Roman" pitchFamily="18" charset="0"/>
                                </a:rPr>
                                <m:t>𝑖</m:t>
                              </m:r>
                              <m:r>
                                <a:rPr lang="en-US" sz="3200" i="1" smtClean="0">
                                  <a:effectLst>
                                    <a:outerShdw blurRad="50800" dist="38100" dir="2700000" algn="tl" rotWithShape="0">
                                      <a:prstClr val="black">
                                        <a:alpha val="40000"/>
                                      </a:prstClr>
                                    </a:outerShdw>
                                  </a:effectLst>
                                  <a:latin typeface="Cambria Math"/>
                                  <a:cs typeface="Times New Roman" pitchFamily="18" charset="0"/>
                                </a:rPr>
                                <m:t>)</m:t>
                              </m:r>
                              <m:r>
                                <a:rPr lang="en-US" sz="3200" i="1" baseline="30000" smtClean="0">
                                  <a:effectLst>
                                    <a:outerShdw blurRad="50800" dist="38100" dir="2700000" algn="tl" rotWithShape="0">
                                      <a:prstClr val="black">
                                        <a:alpha val="40000"/>
                                      </a:prstClr>
                                    </a:outerShdw>
                                  </a:effectLst>
                                  <a:latin typeface="Cambria Math"/>
                                  <a:cs typeface="Times New Roman" pitchFamily="18" charset="0"/>
                                </a:rPr>
                                <m:t>𝑛</m:t>
                              </m:r>
                              <m:r>
                                <a:rPr lang="en-US" sz="3200" i="1" smtClean="0">
                                  <a:effectLst>
                                    <a:outerShdw blurRad="50800" dist="38100" dir="2700000" algn="tl" rotWithShape="0">
                                      <a:prstClr val="black">
                                        <a:alpha val="40000"/>
                                      </a:prstClr>
                                    </a:outerShdw>
                                  </a:effectLst>
                                  <a:latin typeface="Cambria Math"/>
                                  <a:cs typeface="Times New Roman" pitchFamily="18" charset="0"/>
                                </a:rPr>
                                <m:t> – 1</m:t>
                              </m:r>
                            </m:num>
                            <m:den>
                              <m:r>
                                <a:rPr lang="en-US" sz="3200" b="0" i="1" smtClean="0">
                                  <a:effectLst>
                                    <a:outerShdw blurRad="50800" dist="38100" dir="2700000" algn="tl" rotWithShape="0">
                                      <a:prstClr val="black">
                                        <a:alpha val="40000"/>
                                      </a:prstClr>
                                    </a:outerShdw>
                                  </a:effectLst>
                                  <a:latin typeface="Cambria Math"/>
                                  <a:cs typeface="Times New Roman" pitchFamily="18" charset="0"/>
                                </a:rPr>
                                <m:t>𝑖</m:t>
                              </m:r>
                            </m:den>
                          </m:f>
                        </m:e>
                      </m:d>
                    </m:oMath>
                  </m:oMathPara>
                </a14:m>
                <a:endParaRPr lang="en-US" sz="3200">
                  <a:effectLst>
                    <a:outerShdw blurRad="50800" dist="38100" dir="2700000" algn="tl" rotWithShape="0">
                      <a:prstClr val="black">
                        <a:alpha val="40000"/>
                      </a:prstClr>
                    </a:outerShdw>
                  </a:effectLst>
                  <a:latin typeface="Times New Roman" pitchFamily="18" charset="0"/>
                  <a:cs typeface="Times New Roman"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286000" y="819150"/>
                <a:ext cx="3947234" cy="1188210"/>
              </a:xfrm>
              <a:prstGeom prst="rect">
                <a:avLst/>
              </a:prstGeom>
              <a:blipFill rotWithShape="1">
                <a:blip r:embed="rId2"/>
                <a:stretch>
                  <a:fillRect b="-3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209800" y="2400300"/>
                <a:ext cx="5748432" cy="11882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i="1" smtClean="0">
                          <a:effectLst>
                            <a:outerShdw blurRad="50800" dist="38100" dir="2700000" algn="tl" rotWithShape="0">
                              <a:prstClr val="black">
                                <a:alpha val="40000"/>
                              </a:prstClr>
                            </a:outerShdw>
                          </a:effectLst>
                          <a:latin typeface="Cambria Math"/>
                          <a:cs typeface="Times New Roman" pitchFamily="18" charset="0"/>
                        </a:rPr>
                        <m:t>𝐹</m:t>
                      </m:r>
                      <m:r>
                        <a:rPr lang="en-US" sz="3200" b="0" i="1" baseline="-25000"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40</m:t>
                      </m:r>
                      <m:r>
                        <a:rPr lang="en-US" sz="3200" i="1" baseline="-25000" smtClean="0">
                          <a:effectLst>
                            <a:outerShdw blurRad="50800" dist="38100" dir="2700000" algn="tl" rotWithShape="0">
                              <a:prstClr val="black">
                                <a:alpha val="40000"/>
                              </a:prstClr>
                            </a:outerShdw>
                          </a:effectLst>
                          <a:latin typeface="Cambria Math"/>
                          <a:cs typeface="Times New Roman" pitchFamily="18" charset="0"/>
                        </a:rPr>
                        <m:t> </m:t>
                      </m:r>
                      <m:r>
                        <a:rPr lang="en-US" sz="32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=$600</m:t>
                      </m:r>
                      <m:d>
                        <m:dPr>
                          <m:begChr m:val="["/>
                          <m:endChr m:val="]"/>
                          <m:ctrlPr>
                            <a:rPr lang="en-US" sz="3200" i="1" smtClean="0">
                              <a:effectLst>
                                <a:outerShdw blurRad="50800" dist="38100" dir="2700000" algn="tl" rotWithShape="0">
                                  <a:prstClr val="black">
                                    <a:alpha val="40000"/>
                                  </a:prstClr>
                                </a:outerShdw>
                              </a:effectLst>
                              <a:latin typeface="Cambria Math"/>
                              <a:cs typeface="Times New Roman" pitchFamily="18" charset="0"/>
                            </a:rPr>
                          </m:ctrlPr>
                        </m:dPr>
                        <m:e>
                          <m:f>
                            <m:fPr>
                              <m:ctrlPr>
                                <a:rPr lang="en-US" sz="3200" i="1" smtClean="0">
                                  <a:effectLst>
                                    <a:outerShdw blurRad="50800" dist="38100" dir="2700000" algn="tl" rotWithShape="0">
                                      <a:prstClr val="black">
                                        <a:alpha val="40000"/>
                                      </a:prstClr>
                                    </a:outerShdw>
                                  </a:effectLst>
                                  <a:latin typeface="Cambria Math"/>
                                  <a:cs typeface="Times New Roman" pitchFamily="18" charset="0"/>
                                </a:rPr>
                              </m:ctrlPr>
                            </m:fPr>
                            <m:num>
                              <m:r>
                                <a:rPr lang="en-US" sz="3200" i="1" smtClean="0">
                                  <a:effectLst>
                                    <a:outerShdw blurRad="50800" dist="38100" dir="2700000" algn="tl" rotWithShape="0">
                                      <a:prstClr val="black">
                                        <a:alpha val="40000"/>
                                      </a:prstClr>
                                    </a:outerShdw>
                                  </a:effectLst>
                                  <a:latin typeface="Cambria Math"/>
                                  <a:cs typeface="Times New Roman" pitchFamily="18" charset="0"/>
                                </a:rPr>
                                <m:t>(1+</m:t>
                              </m:r>
                              <m:r>
                                <a:rPr lang="en-US" sz="32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0</m:t>
                              </m:r>
                              <m:r>
                                <a:rPr lang="en-US" sz="3200" b="0" i="1" smtClean="0">
                                  <a:effectLst>
                                    <a:outerShdw blurRad="50800" dist="38100" dir="2700000" algn="tl" rotWithShape="0">
                                      <a:prstClr val="black">
                                        <a:alpha val="40000"/>
                                      </a:prstClr>
                                    </a:outerShdw>
                                  </a:effectLst>
                                  <a:latin typeface="Cambria Math"/>
                                  <a:cs typeface="Times New Roman" pitchFamily="18" charset="0"/>
                                </a:rPr>
                                <m:t>.</m:t>
                              </m:r>
                              <m:r>
                                <a:rPr lang="en-US" sz="32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015</m:t>
                              </m:r>
                              <m:r>
                                <a:rPr lang="en-US" sz="3200" i="1" smtClean="0">
                                  <a:effectLst>
                                    <a:outerShdw blurRad="50800" dist="38100" dir="2700000" algn="tl" rotWithShape="0">
                                      <a:prstClr val="black">
                                        <a:alpha val="40000"/>
                                      </a:prstClr>
                                    </a:outerShdw>
                                  </a:effectLst>
                                  <a:latin typeface="Cambria Math"/>
                                  <a:cs typeface="Times New Roman" pitchFamily="18" charset="0"/>
                                </a:rPr>
                                <m:t>)</m:t>
                              </m:r>
                              <m:r>
                                <a:rPr lang="en-US" sz="3200" b="0" i="1" baseline="30000"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40</m:t>
                              </m:r>
                              <m:r>
                                <a:rPr lang="en-US" sz="3200" i="1" smtClean="0">
                                  <a:effectLst>
                                    <a:outerShdw blurRad="50800" dist="38100" dir="2700000" algn="tl" rotWithShape="0">
                                      <a:prstClr val="black">
                                        <a:alpha val="40000"/>
                                      </a:prstClr>
                                    </a:outerShdw>
                                  </a:effectLst>
                                  <a:latin typeface="Cambria Math"/>
                                  <a:cs typeface="Times New Roman" pitchFamily="18" charset="0"/>
                                </a:rPr>
                                <m:t> – 1</m:t>
                              </m:r>
                            </m:num>
                            <m:den>
                              <m:r>
                                <a:rPr lang="en-US" sz="32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0</m:t>
                              </m:r>
                              <m:r>
                                <a:rPr lang="en-US" sz="3200" b="0" i="1" smtClean="0">
                                  <a:effectLst>
                                    <a:outerShdw blurRad="50800" dist="38100" dir="2700000" algn="tl" rotWithShape="0">
                                      <a:prstClr val="black">
                                        <a:alpha val="40000"/>
                                      </a:prstClr>
                                    </a:outerShdw>
                                  </a:effectLst>
                                  <a:latin typeface="Cambria Math"/>
                                  <a:cs typeface="Times New Roman" pitchFamily="18" charset="0"/>
                                </a:rPr>
                                <m:t>.</m:t>
                              </m:r>
                              <m:r>
                                <a:rPr lang="en-US" sz="32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015</m:t>
                              </m:r>
                            </m:den>
                          </m:f>
                        </m:e>
                      </m:d>
                    </m:oMath>
                  </m:oMathPara>
                </a14:m>
                <a:endParaRPr lang="en-US" sz="3200">
                  <a:effectLst>
                    <a:outerShdw blurRad="50800" dist="38100" dir="2700000" algn="tl" rotWithShape="0">
                      <a:prstClr val="black">
                        <a:alpha val="40000"/>
                      </a:prstClr>
                    </a:outerShdw>
                  </a:effectLst>
                  <a:latin typeface="Times New Roman" pitchFamily="18" charset="0"/>
                  <a:cs typeface="Times New Roman"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209800" y="2400300"/>
                <a:ext cx="5748432" cy="1188210"/>
              </a:xfrm>
              <a:prstGeom prst="rect">
                <a:avLst/>
              </a:prstGeom>
              <a:blipFill rotWithShape="1">
                <a:blip r:embed="rId3"/>
                <a:stretch>
                  <a:fillRect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63582" y="3867150"/>
                <a:ext cx="6494085" cy="584775"/>
              </a:xfrm>
              <a:prstGeom prst="rect">
                <a:avLst/>
              </a:prstGeom>
              <a:noFill/>
            </p:spPr>
            <p:txBody>
              <a:bodyPr wrap="none" rtlCol="0">
                <a:spAutoFit/>
              </a:bodyPr>
              <a:lstStyle/>
              <a:p>
                <a14:m>
                  <m:oMath xmlns:m="http://schemas.openxmlformats.org/officeDocument/2006/math">
                    <m:r>
                      <a:rPr lang="en-US" sz="3200" i="1" smtClean="0">
                        <a:effectLst>
                          <a:outerShdw blurRad="50800" dist="38100" dir="2700000" algn="tl" rotWithShape="0">
                            <a:prstClr val="black">
                              <a:alpha val="40000"/>
                            </a:prstClr>
                          </a:outerShdw>
                        </a:effectLst>
                        <a:latin typeface="Cambria Math"/>
                        <a:cs typeface="Times New Roman" pitchFamily="18" charset="0"/>
                      </a:rPr>
                      <m:t>𝐹</m:t>
                    </m:r>
                    <m:r>
                      <a:rPr lang="en-US" sz="3200" b="0" i="1" baseline="-25000"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40</m:t>
                    </m:r>
                    <m:r>
                      <a:rPr lang="en-US" sz="3200" i="1" baseline="-25000" smtClean="0">
                        <a:effectLst>
                          <a:outerShdw blurRad="50800" dist="38100" dir="2700000" algn="tl" rotWithShape="0">
                            <a:prstClr val="black">
                              <a:alpha val="40000"/>
                            </a:prstClr>
                          </a:outerShdw>
                        </a:effectLst>
                        <a:latin typeface="Cambria Math"/>
                        <a:cs typeface="Times New Roman" pitchFamily="18" charset="0"/>
                      </a:rPr>
                      <m:t> </m:t>
                    </m:r>
                  </m:oMath>
                </a14:m>
                <a:r>
                  <a:rPr lang="en-US" sz="3200" smtClean="0">
                    <a:effectLst>
                      <a:outerShdw blurRad="50800" dist="38100" dir="2700000" algn="tl" rotWithShape="0">
                        <a:prstClr val="black">
                          <a:alpha val="40000"/>
                        </a:prstClr>
                      </a:outerShdw>
                    </a:effectLst>
                    <a:latin typeface="Times New Roman" pitchFamily="18" charset="0"/>
                    <a:cs typeface="Times New Roman" pitchFamily="18" charset="0"/>
                  </a:rPr>
                  <a:t>=$600 x 54.26789391 = 32,560.74</a:t>
                </a:r>
                <a:endParaRPr lang="en-US" sz="3200">
                  <a:effectLst>
                    <a:outerShdw blurRad="50800" dist="38100" dir="2700000" algn="tl" rotWithShape="0">
                      <a:prstClr val="black">
                        <a:alpha val="40000"/>
                      </a:prstClr>
                    </a:outerShdw>
                  </a:effectLst>
                  <a:latin typeface="Times New Roman" pitchFamily="18" charset="0"/>
                  <a:cs typeface="Times New Roman"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363582" y="3867150"/>
                <a:ext cx="6494085" cy="584775"/>
              </a:xfrm>
              <a:prstGeom prst="rect">
                <a:avLst/>
              </a:prstGeom>
              <a:blipFill rotWithShape="1">
                <a:blip r:embed="rId4"/>
                <a:stretch>
                  <a:fillRect t="-16667" r="-2441" b="-40625"/>
                </a:stretch>
              </a:blipFill>
            </p:spPr>
            <p:txBody>
              <a:bodyPr/>
              <a:lstStyle/>
              <a:p>
                <a:r>
                  <a:rPr lang="en-US">
                    <a:noFill/>
                  </a:rPr>
                  <a:t> </a:t>
                </a:r>
              </a:p>
            </p:txBody>
          </p:sp>
        </mc:Fallback>
      </mc:AlternateContent>
    </p:spTree>
    <p:extLst>
      <p:ext uri="{BB962C8B-B14F-4D97-AF65-F5344CB8AC3E}">
        <p14:creationId xmlns:p14="http://schemas.microsoft.com/office/powerpoint/2010/main" val="2811630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819150"/>
            <a:ext cx="7337265" cy="2677656"/>
          </a:xfrm>
          <a:prstGeom prst="rect">
            <a:avLst/>
          </a:prstGeom>
          <a:noFill/>
        </p:spPr>
        <p:txBody>
          <a:bodyPr wrap="none" rtlCol="0">
            <a:spAutoFit/>
          </a:bodyPr>
          <a:lstStyle/>
          <a:p>
            <a:r>
              <a:rPr lang="en-US" sz="2400" smtClean="0">
                <a:latin typeface="Times New Roman" panose="02020603050405020304" pitchFamily="18" charset="0"/>
                <a:cs typeface="Times New Roman" panose="02020603050405020304" pitchFamily="18" charset="0"/>
              </a:rPr>
              <a:t>The future value of the annuity is </a:t>
            </a:r>
            <a:r>
              <a:rPr lang="en-US" sz="2400" smtClean="0">
                <a:solidFill>
                  <a:srgbClr val="FFFF00"/>
                </a:solidFill>
                <a:latin typeface="Times New Roman" panose="02020603050405020304" pitchFamily="18" charset="0"/>
                <a:cs typeface="Times New Roman" panose="02020603050405020304" pitchFamily="18" charset="0"/>
              </a:rPr>
              <a:t>$32,560.74</a:t>
            </a:r>
            <a:endParaRPr lang="en-US" sz="2400">
              <a:solidFill>
                <a:srgbClr val="FFFF00"/>
              </a:solidFill>
              <a:latin typeface="Times New Roman" panose="02020603050405020304" pitchFamily="18" charset="0"/>
              <a:cs typeface="Times New Roman" panose="02020603050405020304" pitchFamily="18" charset="0"/>
            </a:endParaRPr>
          </a:p>
          <a:p>
            <a:endParaRPr lang="en-US" sz="2400">
              <a:latin typeface="Times New Roman" panose="02020603050405020304" pitchFamily="18" charset="0"/>
              <a:cs typeface="Times New Roman" panose="02020603050405020304" pitchFamily="18" charset="0"/>
            </a:endParaRPr>
          </a:p>
          <a:p>
            <a:r>
              <a:rPr lang="en-US" sz="2400" smtClean="0">
                <a:latin typeface="Times New Roman" panose="02020603050405020304" pitchFamily="18" charset="0"/>
                <a:cs typeface="Times New Roman" panose="02020603050405020304" pitchFamily="18" charset="0"/>
              </a:rPr>
              <a:t>The interest earned is the future amount less all payments,</a:t>
            </a:r>
          </a:p>
          <a:p>
            <a:endParaRPr lang="en-US" sz="2400">
              <a:latin typeface="Times New Roman" panose="02020603050405020304" pitchFamily="18" charset="0"/>
              <a:cs typeface="Times New Roman" panose="02020603050405020304" pitchFamily="18" charset="0"/>
            </a:endParaRPr>
          </a:p>
          <a:p>
            <a:r>
              <a:rPr lang="en-US" sz="2400" i="1" smtClean="0">
                <a:latin typeface="Times New Roman" panose="02020603050405020304" pitchFamily="18" charset="0"/>
                <a:cs typeface="Times New Roman" panose="02020603050405020304" pitchFamily="18" charset="0"/>
              </a:rPr>
              <a:t>i = </a:t>
            </a:r>
            <a:r>
              <a:rPr lang="en-US" sz="2400">
                <a:latin typeface="Times New Roman" panose="02020603050405020304" pitchFamily="18" charset="0"/>
                <a:cs typeface="Times New Roman" panose="02020603050405020304" pitchFamily="18" charset="0"/>
              </a:rPr>
              <a:t>$</a:t>
            </a:r>
            <a:r>
              <a:rPr lang="en-US" sz="2400" smtClean="0">
                <a:latin typeface="Times New Roman" panose="02020603050405020304" pitchFamily="18" charset="0"/>
                <a:cs typeface="Times New Roman" panose="02020603050405020304" pitchFamily="18" charset="0"/>
              </a:rPr>
              <a:t>32,560.74 – 40 x $600 </a:t>
            </a:r>
            <a:r>
              <a:rPr lang="en-US" sz="2400" smtClean="0">
                <a:solidFill>
                  <a:srgbClr val="FFFF00"/>
                </a:solidFill>
                <a:latin typeface="Times New Roman" panose="02020603050405020304" pitchFamily="18" charset="0"/>
                <a:cs typeface="Times New Roman" panose="02020603050405020304" pitchFamily="18" charset="0"/>
              </a:rPr>
              <a:t>= $8560.74</a:t>
            </a:r>
            <a:endParaRPr lang="en-US" sz="2400" i="1" smtClean="0">
              <a:latin typeface="Times New Roman" panose="02020603050405020304" pitchFamily="18" charset="0"/>
              <a:cs typeface="Times New Roman" panose="02020603050405020304" pitchFamily="18" charset="0"/>
            </a:endParaRPr>
          </a:p>
          <a:p>
            <a:endParaRPr lang="en-US" sz="2400">
              <a:latin typeface="Times New Roman" panose="02020603050405020304" pitchFamily="18" charset="0"/>
              <a:cs typeface="Times New Roman" panose="02020603050405020304" pitchFamily="18" charset="0"/>
            </a:endParaRPr>
          </a:p>
          <a:p>
            <a:endParaRPr lang="id-ID"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806042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effectLst>
                  <a:glow rad="38100">
                    <a:schemeClr val="bg1">
                      <a:lumMod val="65000"/>
                      <a:lumOff val="35000"/>
                      <a:alpha val="40000"/>
                    </a:schemeClr>
                  </a:glow>
                  <a:outerShdw blurRad="50800" dist="38100" dir="2700000" algn="tl" rotWithShape="0">
                    <a:prstClr val="black">
                      <a:alpha val="40000"/>
                    </a:prstClr>
                  </a:outerShdw>
                </a:effectLst>
              </a:rPr>
              <a:t>exercise</a:t>
            </a:r>
            <a:endParaRPr lang="id-ID">
              <a:effectLst>
                <a:glow rad="38100">
                  <a:schemeClr val="bg1">
                    <a:lumMod val="65000"/>
                    <a:lumOff val="35000"/>
                    <a:alpha val="40000"/>
                  </a:schemeClr>
                </a:glow>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normAutofit/>
          </a:bodyPr>
          <a:lstStyle/>
          <a:p>
            <a:pPr marL="0" indent="0" algn="just">
              <a:buNone/>
            </a:pPr>
            <a:r>
              <a:rPr lang="en-US" sz="1600" cap="none" smtClean="0">
                <a:effectLst>
                  <a:glow rad="38100">
                    <a:schemeClr val="bg1">
                      <a:lumMod val="50000"/>
                      <a:lumOff val="50000"/>
                      <a:alpha val="20000"/>
                    </a:schemeClr>
                  </a:glow>
                  <a:outerShdw blurRad="50800" dist="38100" dir="2700000" algn="tl" rotWithShape="0">
                    <a:prstClr val="black">
                      <a:alpha val="40000"/>
                    </a:prstClr>
                  </a:outerShdw>
                </a:effectLst>
              </a:rPr>
              <a:t>At the birth of her grandson, Junella Smith decides to help pay for his college education. She commits to making deposits of $600 into an accout </a:t>
            </a:r>
            <a:r>
              <a:rPr lang="en-US" sz="1600" b="1" i="1" cap="none" smtClean="0">
                <a:effectLst>
                  <a:glow rad="38100">
                    <a:schemeClr val="bg1">
                      <a:lumMod val="50000"/>
                      <a:lumOff val="50000"/>
                      <a:alpha val="20000"/>
                    </a:schemeClr>
                  </a:glow>
                  <a:outerShdw blurRad="50800" dist="38100" dir="2700000" algn="tl" rotWithShape="0">
                    <a:prstClr val="black">
                      <a:alpha val="40000"/>
                    </a:prstClr>
                  </a:outerShdw>
                </a:effectLst>
              </a:rPr>
              <a:t>at the end of each 6 month for 18 years</a:t>
            </a:r>
            <a:r>
              <a:rPr lang="en-US" sz="1600" cap="none" smtClean="0">
                <a:effectLst>
                  <a:glow rad="38100">
                    <a:schemeClr val="bg1">
                      <a:lumMod val="50000"/>
                      <a:lumOff val="50000"/>
                      <a:alpha val="20000"/>
                    </a:schemeClr>
                  </a:glow>
                  <a:outerShdw blurRad="50800" dist="38100" dir="2700000" algn="tl" rotWithShape="0">
                    <a:prstClr val="black">
                      <a:alpha val="40000"/>
                    </a:prstClr>
                  </a:outerShdw>
                </a:effectLst>
              </a:rPr>
              <a:t>. Smith has narrowed her choices to an annuity at an insurance company paying 6% compounded semiannualy, a CD at a bank paying 5% compounded semiannually, or a savings account at a credit union paying 3½% compounded semiannually.</a:t>
            </a:r>
          </a:p>
          <a:p>
            <a:pPr marL="342900" indent="-342900" algn="just">
              <a:buAutoNum type="alphaLcPeriod"/>
            </a:pPr>
            <a:r>
              <a:rPr lang="en-US" sz="1600" cap="none" smtClean="0">
                <a:effectLst>
                  <a:glow rad="38100">
                    <a:schemeClr val="bg1">
                      <a:lumMod val="50000"/>
                      <a:lumOff val="50000"/>
                      <a:alpha val="20000"/>
                    </a:schemeClr>
                  </a:glow>
                  <a:outerShdw blurRad="50800" dist="38100" dir="2700000" algn="tl" rotWithShape="0">
                    <a:prstClr val="black">
                      <a:alpha val="40000"/>
                    </a:prstClr>
                  </a:outerShdw>
                </a:effectLst>
              </a:rPr>
              <a:t>Find the amount of the annuity in each case.</a:t>
            </a:r>
          </a:p>
          <a:p>
            <a:pPr marL="342900" indent="-342900" algn="just">
              <a:buAutoNum type="alphaLcPeriod"/>
            </a:pPr>
            <a:r>
              <a:rPr lang="en-US" sz="1600" cap="none" smtClean="0">
                <a:effectLst>
                  <a:glow rad="38100">
                    <a:schemeClr val="bg1">
                      <a:lumMod val="50000"/>
                      <a:lumOff val="50000"/>
                      <a:alpha val="20000"/>
                    </a:schemeClr>
                  </a:glow>
                  <a:outerShdw blurRad="50800" dist="38100" dir="2700000" algn="tl" rotWithShape="0">
                    <a:prstClr val="black">
                      <a:alpha val="40000"/>
                    </a:prstClr>
                  </a:outerShdw>
                </a:effectLst>
              </a:rPr>
              <a:t>Which is preferred if all three options are safe?</a:t>
            </a:r>
            <a:endParaRPr lang="id-ID" sz="1600" cap="none">
              <a:effectLst>
                <a:glow rad="38100">
                  <a:schemeClr val="bg1">
                    <a:lumMod val="50000"/>
                    <a:lumOff val="50000"/>
                    <a:alpha val="20000"/>
                  </a:schemeClr>
                </a:glow>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52867563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effectLst>
                  <a:glow rad="38100">
                    <a:schemeClr val="bg1">
                      <a:lumMod val="65000"/>
                      <a:lumOff val="35000"/>
                      <a:alpha val="40000"/>
                    </a:schemeClr>
                  </a:glow>
                  <a:outerShdw blurRad="50800" dist="38100" dir="2700000" algn="tl" rotWithShape="0">
                    <a:prstClr val="black">
                      <a:alpha val="40000"/>
                    </a:prstClr>
                  </a:outerShdw>
                </a:effectLst>
              </a:rPr>
              <a:t>Finding the </a:t>
            </a:r>
            <a:r>
              <a:rPr lang="en-US" smtClean="0">
                <a:solidFill>
                  <a:srgbClr val="FFFF00"/>
                </a:solidFill>
                <a:effectLst>
                  <a:glow rad="38100">
                    <a:schemeClr val="bg1">
                      <a:lumMod val="65000"/>
                      <a:lumOff val="35000"/>
                      <a:alpha val="40000"/>
                    </a:schemeClr>
                  </a:glow>
                  <a:outerShdw blurRad="50800" dist="38100" dir="2700000" algn="tl" rotWithShape="0">
                    <a:prstClr val="black">
                      <a:alpha val="40000"/>
                    </a:prstClr>
                  </a:outerShdw>
                </a:effectLst>
              </a:rPr>
              <a:t>amount of an annuity payment</a:t>
            </a:r>
            <a:endParaRPr lang="id-ID">
              <a:solidFill>
                <a:srgbClr val="FFFF00"/>
              </a:solidFill>
              <a:effectLst>
                <a:glow rad="38100">
                  <a:schemeClr val="bg1">
                    <a:lumMod val="65000"/>
                    <a:lumOff val="35000"/>
                    <a:alpha val="40000"/>
                  </a:schemeClr>
                </a:glow>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en-US" cap="none" smtClean="0"/>
              <a:t>Fast Copy, Inc. will need several new commercial printers in 3 years and the owner wants to make end-of-quarter payments now toward that goal. She estimates that the equipment will cost $70,000. If funds earn 6% compounded quarterly, find the payment of the annuity needed to accumulate this amount.</a:t>
            </a:r>
          </a:p>
          <a:p>
            <a:pPr marL="0" indent="0">
              <a:buNone/>
            </a:pPr>
            <a:r>
              <a:rPr lang="en-US" b="1" cap="none" smtClean="0">
                <a:solidFill>
                  <a:srgbClr val="FFFF00"/>
                </a:solidFill>
              </a:rPr>
              <a:t>Solution:</a:t>
            </a:r>
          </a:p>
          <a:p>
            <a:pPr marL="0" indent="0">
              <a:buNone/>
            </a:pPr>
            <a:r>
              <a:rPr lang="en-US" cap="none" smtClean="0"/>
              <a:t>This is an ordinary annuity with F = 70,000, </a:t>
            </a:r>
            <a:r>
              <a:rPr lang="en-US" i="1" cap="none" smtClean="0"/>
              <a:t>i = 1.5%, and n = 12. The unknown in the formula for the amount of an annuity is the size of each payment, or A</a:t>
            </a:r>
            <a:endParaRPr lang="id-ID" cap="none"/>
          </a:p>
        </p:txBody>
      </p:sp>
    </p:spTree>
    <p:extLst>
      <p:ext uri="{BB962C8B-B14F-4D97-AF65-F5344CB8AC3E}">
        <p14:creationId xmlns:p14="http://schemas.microsoft.com/office/powerpoint/2010/main" val="33465527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EXERCISE</a:t>
            </a:r>
            <a:endParaRPr lang="id-ID"/>
          </a:p>
        </p:txBody>
      </p:sp>
      <p:sp>
        <p:nvSpPr>
          <p:cNvPr id="3" name="Content Placeholder 2"/>
          <p:cNvSpPr>
            <a:spLocks noGrp="1"/>
          </p:cNvSpPr>
          <p:nvPr>
            <p:ph idx="1"/>
          </p:nvPr>
        </p:nvSpPr>
        <p:spPr/>
        <p:txBody>
          <a:bodyPr>
            <a:normAutofit fontScale="92500" lnSpcReduction="20000"/>
          </a:bodyPr>
          <a:lstStyle/>
          <a:p>
            <a:pPr marL="0" indent="0">
              <a:buNone/>
            </a:pPr>
            <a:r>
              <a:rPr lang="en-US" sz="1800" cap="none" smtClean="0"/>
              <a:t>Find the periodic payment that will amount to the following sums under the given conditions.</a:t>
            </a:r>
          </a:p>
          <a:p>
            <a:pPr marL="349250" indent="-349250">
              <a:buFont typeface="+mj-lt"/>
              <a:buAutoNum type="alphaLcPeriod"/>
            </a:pPr>
            <a:r>
              <a:rPr lang="en-US" sz="1800" cap="none" smtClean="0"/>
              <a:t>F = $20,000, interest at 7½% compounded annually, payments made at the end of each year for 10 years</a:t>
            </a:r>
          </a:p>
          <a:p>
            <a:pPr marL="349250" indent="-349250">
              <a:buFont typeface="+mj-lt"/>
              <a:buAutoNum type="alphaLcPeriod"/>
            </a:pPr>
            <a:r>
              <a:rPr lang="en-US" sz="1800" cap="none" smtClean="0"/>
              <a:t>F = $30,000, interest is 5% compounded semiannyally, payments made at the end of each 6-month period for 8 years.</a:t>
            </a:r>
          </a:p>
          <a:p>
            <a:pPr marL="349250" indent="-349250">
              <a:buFont typeface="+mj-lt"/>
              <a:buAutoNum type="alphaLcPeriod"/>
            </a:pPr>
            <a:r>
              <a:rPr lang="en-US" sz="1800" cap="none" smtClean="0"/>
              <a:t>F = $50,000, interest is 12% compounded quarterly, payments made at the end of each quarter for 8 years.</a:t>
            </a:r>
          </a:p>
          <a:p>
            <a:pPr marL="349250" indent="-349250">
              <a:buFont typeface="+mj-lt"/>
              <a:buAutoNum type="alphaLcPeriod"/>
            </a:pPr>
            <a:r>
              <a:rPr lang="en-US" sz="1800" cap="none" smtClean="0"/>
              <a:t>F = $24,000, interest is 9% compounded monthly, payments are made at the edn of each month for 3¼ years.</a:t>
            </a:r>
          </a:p>
          <a:p>
            <a:pPr marL="0" indent="0">
              <a:buNone/>
            </a:pPr>
            <a:endParaRPr lang="id-ID" sz="1800" cap="none"/>
          </a:p>
        </p:txBody>
      </p:sp>
    </p:spTree>
    <p:extLst>
      <p:ext uri="{BB962C8B-B14F-4D97-AF65-F5344CB8AC3E}">
        <p14:creationId xmlns:p14="http://schemas.microsoft.com/office/powerpoint/2010/main" val="2836906815"/>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57400" y="590550"/>
            <a:ext cx="4669736" cy="1752600"/>
          </a:xfrm>
          <a:prstGeom prst="roundRect">
            <a:avLst>
              <a:gd name="adj" fmla="val 50000"/>
            </a:avLst>
          </a:prstGeom>
          <a:solidFill>
            <a:srgbClr val="00B0F0"/>
          </a:solidFill>
          <a:effectLst>
            <a:outerShdw blurRad="127000" dist="127000" dir="2700000" algn="tl" rotWithShape="0">
              <a:prstClr val="black">
                <a:alpha val="40000"/>
              </a:prstClr>
            </a:outerShdw>
          </a:effectLst>
          <a:scene3d>
            <a:camera prst="orthographicFront">
              <a:rot lat="0" lon="0" rev="0"/>
            </a:camera>
            <a:lightRig rig="threePt" dir="tl"/>
          </a:scene3d>
          <a:sp3d>
            <a:bevelT w="146050" h="165100" prst="artDeco"/>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mc:AlternateContent xmlns:mc="http://schemas.openxmlformats.org/markup-compatibility/2006" xmlns:a14="http://schemas.microsoft.com/office/drawing/2010/main">
        <mc:Choice Requires="a14">
          <p:sp>
            <p:nvSpPr>
              <p:cNvPr id="5" name="TextBox 4"/>
              <p:cNvSpPr txBox="1"/>
              <p:nvPr/>
            </p:nvSpPr>
            <p:spPr>
              <a:xfrm>
                <a:off x="2286000" y="819150"/>
                <a:ext cx="3982116" cy="11882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𝐴</m:t>
                      </m:r>
                      <m:r>
                        <a:rPr lang="en-US" sz="3200" i="1" baseline="-25000" smtClean="0">
                          <a:effectLst>
                            <a:outerShdw blurRad="50800" dist="38100" dir="2700000" algn="tl" rotWithShape="0">
                              <a:prstClr val="black">
                                <a:alpha val="40000"/>
                              </a:prstClr>
                            </a:outerShdw>
                          </a:effectLst>
                          <a:latin typeface="Cambria Math"/>
                          <a:cs typeface="Times New Roman" pitchFamily="18" charset="0"/>
                        </a:rPr>
                        <m:t> </m:t>
                      </m:r>
                      <m:r>
                        <a:rPr lang="en-US" sz="32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m:t>
                      </m:r>
                      <m:r>
                        <a:rPr lang="en-US" sz="3200" b="0" i="1" smtClean="0">
                          <a:effectLst>
                            <a:outerShdw blurRad="50800" dist="38100" dir="2700000" algn="tl" rotWithShape="0">
                              <a:prstClr val="black">
                                <a:alpha val="40000"/>
                              </a:prstClr>
                            </a:outerShdw>
                          </a:effectLst>
                          <a:latin typeface="Cambria Math" panose="02040503050406030204" pitchFamily="18" charset="0"/>
                          <a:cs typeface="Times New Roman" pitchFamily="18" charset="0"/>
                        </a:rPr>
                        <m:t>𝐹</m:t>
                      </m:r>
                      <m:d>
                        <m:dPr>
                          <m:begChr m:val="["/>
                          <m:endChr m:val="]"/>
                          <m:ctrlPr>
                            <a:rPr lang="en-US" sz="3200" i="1" smtClean="0">
                              <a:effectLst>
                                <a:outerShdw blurRad="50800" dist="38100" dir="2700000" algn="tl" rotWithShape="0">
                                  <a:prstClr val="black">
                                    <a:alpha val="40000"/>
                                  </a:prstClr>
                                </a:outerShdw>
                              </a:effectLst>
                              <a:latin typeface="Cambria Math"/>
                              <a:cs typeface="Times New Roman" pitchFamily="18" charset="0"/>
                            </a:rPr>
                          </m:ctrlPr>
                        </m:dPr>
                        <m:e>
                          <m:f>
                            <m:fPr>
                              <m:ctrlPr>
                                <a:rPr lang="en-US" sz="3200" i="1" smtClean="0">
                                  <a:effectLst>
                                    <a:outerShdw blurRad="50800" dist="38100" dir="2700000" algn="tl" rotWithShape="0">
                                      <a:prstClr val="black">
                                        <a:alpha val="40000"/>
                                      </a:prstClr>
                                    </a:outerShdw>
                                  </a:effectLst>
                                  <a:latin typeface="Cambria Math"/>
                                  <a:cs typeface="Times New Roman" pitchFamily="18" charset="0"/>
                                </a:rPr>
                              </m:ctrlPr>
                            </m:fPr>
                            <m:num>
                              <m:r>
                                <a:rPr lang="en-US" sz="3200" i="1" smtClean="0">
                                  <a:effectLst>
                                    <a:outerShdw blurRad="50800" dist="38100" dir="2700000" algn="tl" rotWithShape="0">
                                      <a:prstClr val="black">
                                        <a:alpha val="40000"/>
                                      </a:prstClr>
                                    </a:outerShdw>
                                  </a:effectLst>
                                  <a:latin typeface="Cambria Math"/>
                                  <a:cs typeface="Times New Roman" pitchFamily="18" charset="0"/>
                                </a:rPr>
                                <m:t>𝑖</m:t>
                              </m:r>
                            </m:num>
                            <m:den>
                              <m:r>
                                <a:rPr lang="en-US" sz="3200" i="1">
                                  <a:effectLst>
                                    <a:outerShdw blurRad="50800" dist="38100" dir="2700000" algn="tl" rotWithShape="0">
                                      <a:prstClr val="black">
                                        <a:alpha val="40000"/>
                                      </a:prstClr>
                                    </a:outerShdw>
                                  </a:effectLst>
                                  <a:latin typeface="Cambria Math"/>
                                  <a:cs typeface="Times New Roman" pitchFamily="18" charset="0"/>
                                </a:rPr>
                                <m:t>(1+</m:t>
                              </m:r>
                              <m:r>
                                <a:rPr lang="en-US" sz="3200" i="1">
                                  <a:effectLst>
                                    <a:outerShdw blurRad="50800" dist="38100" dir="2700000" algn="tl" rotWithShape="0">
                                      <a:prstClr val="black">
                                        <a:alpha val="40000"/>
                                      </a:prstClr>
                                    </a:outerShdw>
                                  </a:effectLst>
                                  <a:latin typeface="Cambria Math"/>
                                  <a:cs typeface="Times New Roman" pitchFamily="18" charset="0"/>
                                </a:rPr>
                                <m:t>𝑖</m:t>
                              </m:r>
                              <m:r>
                                <a:rPr lang="en-US" sz="3200" i="1">
                                  <a:effectLst>
                                    <a:outerShdw blurRad="50800" dist="38100" dir="2700000" algn="tl" rotWithShape="0">
                                      <a:prstClr val="black">
                                        <a:alpha val="40000"/>
                                      </a:prstClr>
                                    </a:outerShdw>
                                  </a:effectLst>
                                  <a:latin typeface="Cambria Math"/>
                                  <a:cs typeface="Times New Roman" pitchFamily="18" charset="0"/>
                                </a:rPr>
                                <m:t>)</m:t>
                              </m:r>
                              <m:r>
                                <a:rPr lang="en-US" sz="3200" i="1" baseline="30000">
                                  <a:effectLst>
                                    <a:outerShdw blurRad="50800" dist="38100" dir="2700000" algn="tl" rotWithShape="0">
                                      <a:prstClr val="black">
                                        <a:alpha val="40000"/>
                                      </a:prstClr>
                                    </a:outerShdw>
                                  </a:effectLst>
                                  <a:latin typeface="Cambria Math"/>
                                  <a:cs typeface="Times New Roman" pitchFamily="18" charset="0"/>
                                </a:rPr>
                                <m:t>𝑛</m:t>
                              </m:r>
                              <m:r>
                                <a:rPr lang="en-US" sz="3200" i="1">
                                  <a:effectLst>
                                    <a:outerShdw blurRad="50800" dist="38100" dir="2700000" algn="tl" rotWithShape="0">
                                      <a:prstClr val="black">
                                        <a:alpha val="40000"/>
                                      </a:prstClr>
                                    </a:outerShdw>
                                  </a:effectLst>
                                  <a:latin typeface="Cambria Math"/>
                                  <a:cs typeface="Times New Roman" pitchFamily="18" charset="0"/>
                                </a:rPr>
                                <m:t> – 1</m:t>
                              </m:r>
                            </m:den>
                          </m:f>
                        </m:e>
                      </m:d>
                    </m:oMath>
                  </m:oMathPara>
                </a14:m>
                <a:endParaRPr lang="en-US" sz="3200">
                  <a:effectLst>
                    <a:outerShdw blurRad="50800" dist="38100" dir="2700000" algn="tl" rotWithShape="0">
                      <a:prstClr val="black">
                        <a:alpha val="40000"/>
                      </a:prstClr>
                    </a:outerShdw>
                  </a:effectLst>
                  <a:latin typeface="Times New Roman" pitchFamily="18" charset="0"/>
                  <a:cs typeface="Times New Roman"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286000" y="819150"/>
                <a:ext cx="3982116" cy="1188210"/>
              </a:xfrm>
              <a:prstGeom prst="rect">
                <a:avLst/>
              </a:prstGeom>
              <a:blipFill rotWithShape="1">
                <a:blip r:embed="rId2"/>
                <a:stretch>
                  <a:fillRect b="-3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209800" y="2400300"/>
                <a:ext cx="5912772" cy="11882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effectLst>
                            <a:outerShdw blurRad="38100" dist="38100" dir="2700000" algn="tl">
                              <a:srgbClr val="000000">
                                <a:alpha val="43137"/>
                              </a:srgbClr>
                            </a:outerShdw>
                          </a:effectLst>
                          <a:latin typeface="Cambria Math" panose="02040503050406030204" pitchFamily="18" charset="0"/>
                          <a:cs typeface="Times New Roman" pitchFamily="18" charset="0"/>
                        </a:rPr>
                        <m:t>𝐴</m:t>
                      </m:r>
                      <m:r>
                        <a:rPr lang="en-US" sz="3200" i="1" baseline="-25000" smtClean="0">
                          <a:effectLst>
                            <a:outerShdw blurRad="38100" dist="38100" dir="2700000" algn="tl">
                              <a:srgbClr val="000000">
                                <a:alpha val="43137"/>
                              </a:srgbClr>
                            </a:outerShdw>
                          </a:effectLst>
                          <a:latin typeface="Cambria Math"/>
                          <a:cs typeface="Times New Roman" pitchFamily="18" charset="0"/>
                        </a:rPr>
                        <m:t> </m:t>
                      </m:r>
                      <m:r>
                        <a:rPr lang="en-US" sz="3200" b="0" i="1" smtClean="0">
                          <a:effectLst>
                            <a:outerShdw blurRad="38100" dist="38100" dir="2700000" algn="tl">
                              <a:srgbClr val="000000">
                                <a:alpha val="43137"/>
                              </a:srgbClr>
                            </a:outerShdw>
                          </a:effectLst>
                          <a:latin typeface="Cambria Math" panose="02040503050406030204" pitchFamily="18" charset="0"/>
                          <a:cs typeface="Times New Roman" pitchFamily="18" charset="0"/>
                        </a:rPr>
                        <m:t>=$70000</m:t>
                      </m:r>
                      <m:d>
                        <m:dPr>
                          <m:begChr m:val="["/>
                          <m:endChr m:val="]"/>
                          <m:ctrlPr>
                            <a:rPr lang="en-US" sz="3200" i="1" smtClean="0">
                              <a:effectLst>
                                <a:outerShdw blurRad="38100" dist="38100" dir="2700000" algn="tl">
                                  <a:srgbClr val="000000">
                                    <a:alpha val="43137"/>
                                  </a:srgbClr>
                                </a:outerShdw>
                              </a:effectLst>
                              <a:latin typeface="Cambria Math"/>
                              <a:cs typeface="Times New Roman" pitchFamily="18" charset="0"/>
                            </a:rPr>
                          </m:ctrlPr>
                        </m:dPr>
                        <m:e>
                          <m:f>
                            <m:fPr>
                              <m:ctrlPr>
                                <a:rPr lang="en-US" sz="3200" i="1" smtClean="0">
                                  <a:effectLst>
                                    <a:outerShdw blurRad="38100" dist="38100" dir="2700000" algn="tl">
                                      <a:srgbClr val="000000">
                                        <a:alpha val="43137"/>
                                      </a:srgbClr>
                                    </a:outerShdw>
                                  </a:effectLst>
                                  <a:latin typeface="Cambria Math"/>
                                  <a:cs typeface="Times New Roman" pitchFamily="18" charset="0"/>
                                </a:rPr>
                              </m:ctrlPr>
                            </m:fPr>
                            <m:num>
                              <m:r>
                                <a:rPr lang="en-US" sz="3200" b="0" i="1" smtClean="0">
                                  <a:effectLst>
                                    <a:outerShdw blurRad="38100" dist="38100" dir="2700000" algn="tl">
                                      <a:srgbClr val="000000">
                                        <a:alpha val="43137"/>
                                      </a:srgbClr>
                                    </a:outerShdw>
                                  </a:effectLst>
                                  <a:latin typeface="Cambria Math" panose="02040503050406030204" pitchFamily="18" charset="0"/>
                                  <a:cs typeface="Times New Roman" pitchFamily="18" charset="0"/>
                                </a:rPr>
                                <m:t>0</m:t>
                              </m:r>
                              <m:r>
                                <a:rPr lang="en-US" sz="3200" b="0" i="1" smtClean="0">
                                  <a:effectLst>
                                    <a:outerShdw blurRad="38100" dist="38100" dir="2700000" algn="tl">
                                      <a:srgbClr val="000000">
                                        <a:alpha val="43137"/>
                                      </a:srgbClr>
                                    </a:outerShdw>
                                  </a:effectLst>
                                  <a:latin typeface="Cambria Math"/>
                                  <a:cs typeface="Times New Roman" pitchFamily="18" charset="0"/>
                                </a:rPr>
                                <m:t>.</m:t>
                              </m:r>
                              <m:r>
                                <a:rPr lang="en-US" sz="3200" b="0" i="1" smtClean="0">
                                  <a:effectLst>
                                    <a:outerShdw blurRad="38100" dist="38100" dir="2700000" algn="tl">
                                      <a:srgbClr val="000000">
                                        <a:alpha val="43137"/>
                                      </a:srgbClr>
                                    </a:outerShdw>
                                  </a:effectLst>
                                  <a:latin typeface="Cambria Math" panose="02040503050406030204" pitchFamily="18" charset="0"/>
                                  <a:cs typeface="Times New Roman" pitchFamily="18" charset="0"/>
                                </a:rPr>
                                <m:t>015</m:t>
                              </m:r>
                            </m:num>
                            <m:den>
                              <m:r>
                                <a:rPr lang="en-US" sz="3200" i="1">
                                  <a:effectLst>
                                    <a:outerShdw blurRad="38100" dist="38100" dir="2700000" algn="tl">
                                      <a:srgbClr val="000000">
                                        <a:alpha val="43137"/>
                                      </a:srgbClr>
                                    </a:outerShdw>
                                  </a:effectLst>
                                  <a:latin typeface="Cambria Math"/>
                                  <a:cs typeface="Times New Roman" pitchFamily="18" charset="0"/>
                                </a:rPr>
                                <m:t>(1+</m:t>
                              </m:r>
                              <m:r>
                                <a:rPr lang="en-US" sz="3200" i="1">
                                  <a:effectLst>
                                    <a:outerShdw blurRad="38100" dist="38100" dir="2700000" algn="tl">
                                      <a:srgbClr val="000000">
                                        <a:alpha val="43137"/>
                                      </a:srgbClr>
                                    </a:outerShdw>
                                  </a:effectLst>
                                  <a:latin typeface="Cambria Math" panose="02040503050406030204" pitchFamily="18" charset="0"/>
                                  <a:cs typeface="Times New Roman" pitchFamily="18" charset="0"/>
                                </a:rPr>
                                <m:t>0</m:t>
                              </m:r>
                              <m:r>
                                <a:rPr lang="en-US" sz="3200" b="0" i="1" smtClean="0">
                                  <a:effectLst>
                                    <a:outerShdw blurRad="38100" dist="38100" dir="2700000" algn="tl">
                                      <a:srgbClr val="000000">
                                        <a:alpha val="43137"/>
                                      </a:srgbClr>
                                    </a:outerShdw>
                                  </a:effectLst>
                                  <a:latin typeface="Cambria Math"/>
                                  <a:cs typeface="Times New Roman" pitchFamily="18" charset="0"/>
                                </a:rPr>
                                <m:t>.</m:t>
                              </m:r>
                              <m:r>
                                <a:rPr lang="en-US" sz="3200" i="1">
                                  <a:effectLst>
                                    <a:outerShdw blurRad="38100" dist="38100" dir="2700000" algn="tl">
                                      <a:srgbClr val="000000">
                                        <a:alpha val="43137"/>
                                      </a:srgbClr>
                                    </a:outerShdw>
                                  </a:effectLst>
                                  <a:latin typeface="Cambria Math" panose="02040503050406030204" pitchFamily="18" charset="0"/>
                                  <a:cs typeface="Times New Roman" pitchFamily="18" charset="0"/>
                                </a:rPr>
                                <m:t>015</m:t>
                              </m:r>
                              <m:r>
                                <a:rPr lang="en-US" sz="3200" i="1">
                                  <a:effectLst>
                                    <a:outerShdw blurRad="38100" dist="38100" dir="2700000" algn="tl">
                                      <a:srgbClr val="000000">
                                        <a:alpha val="43137"/>
                                      </a:srgbClr>
                                    </a:outerShdw>
                                  </a:effectLst>
                                  <a:latin typeface="Cambria Math"/>
                                  <a:cs typeface="Times New Roman" pitchFamily="18" charset="0"/>
                                </a:rPr>
                                <m:t>)</m:t>
                              </m:r>
                              <m:r>
                                <a:rPr lang="en-US" sz="3200" b="0" i="1" baseline="30000" smtClean="0">
                                  <a:effectLst>
                                    <a:outerShdw blurRad="38100" dist="38100" dir="2700000" algn="tl">
                                      <a:srgbClr val="000000">
                                        <a:alpha val="43137"/>
                                      </a:srgbClr>
                                    </a:outerShdw>
                                  </a:effectLst>
                                  <a:latin typeface="Cambria Math" panose="02040503050406030204" pitchFamily="18" charset="0"/>
                                  <a:cs typeface="Times New Roman" pitchFamily="18" charset="0"/>
                                </a:rPr>
                                <m:t>12</m:t>
                              </m:r>
                              <m:r>
                                <a:rPr lang="en-US" sz="3200" i="1">
                                  <a:effectLst>
                                    <a:outerShdw blurRad="38100" dist="38100" dir="2700000" algn="tl">
                                      <a:srgbClr val="000000">
                                        <a:alpha val="43137"/>
                                      </a:srgbClr>
                                    </a:outerShdw>
                                  </a:effectLst>
                                  <a:latin typeface="Cambria Math"/>
                                  <a:cs typeface="Times New Roman" pitchFamily="18" charset="0"/>
                                </a:rPr>
                                <m:t> – 1</m:t>
                              </m:r>
                            </m:den>
                          </m:f>
                        </m:e>
                      </m:d>
                    </m:oMath>
                  </m:oMathPara>
                </a14:m>
                <a:endParaRPr lang="en-US" sz="3200">
                  <a:effectLst>
                    <a:outerShdw blurRad="38100" dist="38100" dir="2700000" algn="tl">
                      <a:srgbClr val="000000">
                        <a:alpha val="43137"/>
                      </a:srgbClr>
                    </a:outerShdw>
                  </a:effectLst>
                  <a:latin typeface="Times New Roman" pitchFamily="18" charset="0"/>
                  <a:cs typeface="Times New Roman"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209800" y="2400300"/>
                <a:ext cx="5912772" cy="1188210"/>
              </a:xfrm>
              <a:prstGeom prst="rect">
                <a:avLst/>
              </a:prstGeom>
              <a:blipFill rotWithShape="1">
                <a:blip r:embed="rId3"/>
                <a:stretch>
                  <a:fillRect b="-20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438400" y="3653504"/>
                <a:ext cx="2279022" cy="584775"/>
              </a:xfrm>
              <a:prstGeom prst="rect">
                <a:avLst/>
              </a:prstGeom>
              <a:noFill/>
            </p:spPr>
            <p:txBody>
              <a:bodyPr wrap="none" rtlCol="0">
                <a:spAutoFit/>
              </a:bodyPr>
              <a:lstStyle/>
              <a:p>
                <a14:m>
                  <m:oMath xmlns:m="http://schemas.openxmlformats.org/officeDocument/2006/math">
                    <m:r>
                      <a:rPr lang="en-US" sz="3200" b="0" i="1" smtClean="0">
                        <a:effectLst>
                          <a:outerShdw blurRad="38100" dist="38100" dir="2700000" algn="tl">
                            <a:srgbClr val="000000">
                              <a:alpha val="43137"/>
                            </a:srgbClr>
                          </a:outerShdw>
                        </a:effectLst>
                        <a:latin typeface="Cambria Math" panose="02040503050406030204" pitchFamily="18" charset="0"/>
                        <a:cs typeface="Times New Roman" pitchFamily="18" charset="0"/>
                      </a:rPr>
                      <m:t>𝐴</m:t>
                    </m:r>
                    <m:r>
                      <a:rPr lang="en-US" sz="3200" i="1" baseline="-25000" smtClean="0">
                        <a:effectLst>
                          <a:outerShdw blurRad="38100" dist="38100" dir="2700000" algn="tl">
                            <a:srgbClr val="000000">
                              <a:alpha val="43137"/>
                            </a:srgbClr>
                          </a:outerShdw>
                        </a:effectLst>
                        <a:latin typeface="Cambria Math"/>
                        <a:cs typeface="Times New Roman" pitchFamily="18" charset="0"/>
                      </a:rPr>
                      <m:t> </m:t>
                    </m:r>
                  </m:oMath>
                </a14:m>
                <a:r>
                  <a:rPr lang="en-US" sz="3200" smtClean="0">
                    <a:effectLst>
                      <a:outerShdw blurRad="38100" dist="38100" dir="2700000" algn="tl">
                        <a:srgbClr val="000000">
                          <a:alpha val="43137"/>
                        </a:srgbClr>
                      </a:outerShdw>
                    </a:effectLst>
                    <a:latin typeface="Times New Roman" pitchFamily="18" charset="0"/>
                    <a:cs typeface="Times New Roman" pitchFamily="18" charset="0"/>
                  </a:rPr>
                  <a:t>=$5367.60</a:t>
                </a:r>
                <a:endParaRPr lang="en-US" sz="3200">
                  <a:effectLst>
                    <a:outerShdw blurRad="38100" dist="38100" dir="2700000" algn="tl">
                      <a:srgbClr val="000000">
                        <a:alpha val="43137"/>
                      </a:srgbClr>
                    </a:outerShdw>
                  </a:effectLst>
                  <a:latin typeface="Times New Roman" pitchFamily="18" charset="0"/>
                  <a:cs typeface="Times New Roman"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438400" y="3653504"/>
                <a:ext cx="2279022" cy="584775"/>
              </a:xfrm>
              <a:prstGeom prst="rect">
                <a:avLst/>
              </a:prstGeom>
              <a:blipFill rotWithShape="1">
                <a:blip r:embed="rId4"/>
                <a:stretch>
                  <a:fillRect t="-15625" r="-8289" b="-39583"/>
                </a:stretch>
              </a:blipFill>
            </p:spPr>
            <p:txBody>
              <a:bodyPr/>
              <a:lstStyle/>
              <a:p>
                <a:r>
                  <a:rPr lang="en-US">
                    <a:noFill/>
                  </a:rPr>
                  <a:t> </a:t>
                </a:r>
              </a:p>
            </p:txBody>
          </p:sp>
        </mc:Fallback>
      </mc:AlternateContent>
      <p:sp>
        <p:nvSpPr>
          <p:cNvPr id="2" name="TextBox 1"/>
          <p:cNvSpPr txBox="1"/>
          <p:nvPr/>
        </p:nvSpPr>
        <p:spPr>
          <a:xfrm>
            <a:off x="1182028" y="4476750"/>
            <a:ext cx="7316426" cy="461665"/>
          </a:xfrm>
          <a:prstGeom prst="rect">
            <a:avLst/>
          </a:prstGeom>
          <a:noFill/>
        </p:spPr>
        <p:txBody>
          <a:bodyPr wrap="none" rtlCol="0">
            <a:spAutoFit/>
          </a:bodyPr>
          <a:lstStyle/>
          <a:p>
            <a:r>
              <a:rPr lang="en-US" sz="2400" smtClean="0">
                <a:effectLst>
                  <a:outerShdw blurRad="38100" dist="38100" dir="2700000" algn="tl">
                    <a:srgbClr val="000000">
                      <a:alpha val="43137"/>
                    </a:srgbClr>
                  </a:outerShdw>
                </a:effectLst>
                <a:latin typeface="+mj-lt"/>
                <a:cs typeface="Times New Roman" panose="02020603050405020304" pitchFamily="18" charset="0"/>
              </a:rPr>
              <a:t>Each end-of-quarter payment must be </a:t>
            </a:r>
            <a:r>
              <a:rPr lang="en-US" sz="2400" b="1" smtClean="0">
                <a:solidFill>
                  <a:srgbClr val="FFFF00"/>
                </a:solidFill>
                <a:effectLst>
                  <a:outerShdw blurRad="38100" dist="38100" dir="2700000" algn="tl">
                    <a:srgbClr val="000000">
                      <a:alpha val="43137"/>
                    </a:srgbClr>
                  </a:outerShdw>
                </a:effectLst>
                <a:latin typeface="+mj-lt"/>
                <a:cs typeface="Times New Roman" panose="02020603050405020304" pitchFamily="18" charset="0"/>
              </a:rPr>
              <a:t>$5367.60</a:t>
            </a:r>
            <a:endParaRPr lang="id-ID" sz="2400" b="1">
              <a:solidFill>
                <a:srgbClr val="FFFF00"/>
              </a:solidFill>
              <a:effectLst>
                <a:outerShdw blurRad="38100" dist="38100" dir="2700000" algn="tl">
                  <a:srgbClr val="000000">
                    <a:alpha val="43137"/>
                  </a:srgbClr>
                </a:outerShdw>
              </a:effectLst>
              <a:latin typeface="+mj-lt"/>
              <a:cs typeface="Times New Roman" panose="02020603050405020304" pitchFamily="18" charset="0"/>
            </a:endParaRPr>
          </a:p>
        </p:txBody>
      </p:sp>
    </p:spTree>
    <p:extLst>
      <p:ext uri="{BB962C8B-B14F-4D97-AF65-F5344CB8AC3E}">
        <p14:creationId xmlns:p14="http://schemas.microsoft.com/office/powerpoint/2010/main" val="994199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Finding the number of payments</a:t>
            </a:r>
            <a:endParaRPr lang="id-ID"/>
          </a:p>
        </p:txBody>
      </p:sp>
      <p:sp>
        <p:nvSpPr>
          <p:cNvPr id="5" name="Content Placeholder 4"/>
          <p:cNvSpPr>
            <a:spLocks noGrp="1"/>
          </p:cNvSpPr>
          <p:nvPr>
            <p:ph idx="1"/>
          </p:nvPr>
        </p:nvSpPr>
        <p:spPr/>
        <p:txBody>
          <a:bodyPr>
            <a:normAutofit/>
          </a:bodyPr>
          <a:lstStyle/>
          <a:p>
            <a:pPr marL="0" indent="0">
              <a:buNone/>
            </a:pPr>
            <a:r>
              <a:rPr lang="en-US" sz="1800" cap="none" smtClean="0"/>
              <a:t>The Dunlaps want to purchase their first home and need $12.000 for a down payment. They can save $825 per quarter. If they deposit this amount in an account paying 3% interest compounded quarterly, how long will it be before they can purchase a home?</a:t>
            </a:r>
            <a:endParaRPr lang="id-ID" sz="1800" cap="none"/>
          </a:p>
        </p:txBody>
      </p:sp>
    </p:spTree>
    <p:extLst>
      <p:ext uri="{BB962C8B-B14F-4D97-AF65-F5344CB8AC3E}">
        <p14:creationId xmlns:p14="http://schemas.microsoft.com/office/powerpoint/2010/main" val="14776652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6060" y="514350"/>
            <a:ext cx="7429499" cy="3829051"/>
          </a:xfrm>
        </p:spPr>
        <p:txBody>
          <a:bodyPr>
            <a:normAutofit lnSpcReduction="10000"/>
          </a:bodyPr>
          <a:lstStyle/>
          <a:p>
            <a:pPr marL="0" indent="0">
              <a:buNone/>
            </a:pPr>
            <a:r>
              <a:rPr lang="en-US" b="1" smtClean="0">
                <a:solidFill>
                  <a:srgbClr val="FFFF00"/>
                </a:solidFill>
              </a:rPr>
              <a:t>SOLUTION</a:t>
            </a:r>
            <a:r>
              <a:rPr lang="en-US" b="1" smtClean="0"/>
              <a:t>:</a:t>
            </a:r>
          </a:p>
          <a:p>
            <a:pPr marL="0" indent="0">
              <a:buNone/>
            </a:pPr>
            <a:r>
              <a:rPr lang="en-US" cap="none" smtClean="0"/>
              <a:t>Here the amountof the annuity (</a:t>
            </a:r>
            <a:r>
              <a:rPr lang="en-US" i="1" cap="none" smtClean="0"/>
              <a:t>S</a:t>
            </a:r>
            <a:r>
              <a:rPr lang="en-US" cap="none" smtClean="0"/>
              <a:t>),the amount of each payment (</a:t>
            </a:r>
            <a:r>
              <a:rPr lang="en-US" i="1" cap="none" smtClean="0"/>
              <a:t>R</a:t>
            </a:r>
            <a:r>
              <a:rPr lang="en-US" cap="none" smtClean="0"/>
              <a:t>), and the interest rate per period (</a:t>
            </a:r>
            <a:r>
              <a:rPr lang="en-US" i="1" cap="none" smtClean="0"/>
              <a:t>i</a:t>
            </a:r>
            <a:r>
              <a:rPr lang="en-US" cap="none" smtClean="0"/>
              <a:t>) are known. The unknown is </a:t>
            </a:r>
            <a:r>
              <a:rPr lang="en-US" i="1" cap="none" smtClean="0"/>
              <a:t>n</a:t>
            </a:r>
            <a:r>
              <a:rPr lang="en-US" cap="none" smtClean="0"/>
              <a:t>, the number of quarters for which deposits must be made. Start with the formula for the amount of an annuity and substitute $12,000 for </a:t>
            </a:r>
            <a:r>
              <a:rPr lang="en-US" i="1" cap="none" smtClean="0"/>
              <a:t>S</a:t>
            </a:r>
            <a:r>
              <a:rPr lang="en-US" cap="none" smtClean="0"/>
              <a:t>, $825 for </a:t>
            </a:r>
            <a:r>
              <a:rPr lang="en-US" i="1" cap="none" smtClean="0"/>
              <a:t>R</a:t>
            </a:r>
            <a:r>
              <a:rPr lang="en-US" cap="none" smtClean="0"/>
              <a:t>, and ¾% (3% ÷ 4) for </a:t>
            </a:r>
            <a:r>
              <a:rPr lang="en-US" i="1" cap="none" smtClean="0"/>
              <a:t>i</a:t>
            </a:r>
            <a:r>
              <a:rPr lang="en-US" cap="none" smtClean="0"/>
              <a:t>. </a:t>
            </a:r>
          </a:p>
          <a:p>
            <a:pPr marL="0" indent="0">
              <a:buNone/>
            </a:pPr>
            <a:endParaRPr lang="en-US" cap="none"/>
          </a:p>
          <a:p>
            <a:pPr marL="0" indent="0">
              <a:buNone/>
            </a:pPr>
            <a:r>
              <a:rPr lang="en-US" cap="none" smtClean="0"/>
              <a:t>S = R </a:t>
            </a:r>
            <a:r>
              <a:rPr lang="en-US" cap="none" smtClean="0">
                <a:sym typeface="Symbol"/>
              </a:rPr>
              <a:t> S</a:t>
            </a:r>
            <a:r>
              <a:rPr lang="en-US" cap="none" baseline="-25000" smtClean="0">
                <a:sym typeface="Symbol"/>
              </a:rPr>
              <a:t>n i</a:t>
            </a:r>
          </a:p>
          <a:p>
            <a:pPr marL="0" indent="0">
              <a:buNone/>
            </a:pPr>
            <a:r>
              <a:rPr lang="en-US" cap="none" smtClean="0">
                <a:sym typeface="Symbol"/>
              </a:rPr>
              <a:t>$12,000 = $825 </a:t>
            </a:r>
            <a:r>
              <a:rPr lang="en-US" cap="none">
                <a:sym typeface="Symbol"/>
              </a:rPr>
              <a:t>S</a:t>
            </a:r>
            <a:r>
              <a:rPr lang="en-US" cap="none" baseline="-25000">
                <a:sym typeface="Symbol"/>
              </a:rPr>
              <a:t>n </a:t>
            </a:r>
            <a:r>
              <a:rPr lang="en-US" cap="none" baseline="-25000" smtClean="0">
                <a:sym typeface="Symbol"/>
              </a:rPr>
              <a:t>|0.0075</a:t>
            </a:r>
          </a:p>
          <a:p>
            <a:pPr marL="0" indent="0">
              <a:buNone/>
            </a:pPr>
            <a:r>
              <a:rPr lang="en-US" cap="none" smtClean="0">
                <a:sym typeface="Symbol"/>
              </a:rPr>
              <a:t>$14.54545455 = </a:t>
            </a:r>
            <a:r>
              <a:rPr lang="en-US" cap="none">
                <a:sym typeface="Symbol"/>
              </a:rPr>
              <a:t>S</a:t>
            </a:r>
            <a:r>
              <a:rPr lang="en-US" cap="none" baseline="-25000">
                <a:sym typeface="Symbol"/>
              </a:rPr>
              <a:t>n |0.0075</a:t>
            </a:r>
          </a:p>
          <a:p>
            <a:pPr marL="0" indent="0">
              <a:buNone/>
            </a:pPr>
            <a:r>
              <a:rPr lang="en-US" cap="none" smtClean="0">
                <a:sym typeface="Symbol"/>
              </a:rPr>
              <a:t>Find the interest table, and go to the ¾%. Look down column C for the first number larger than 14.54545455. The first number that is larger is 14.70340370, which corresponds to 14 quarters.</a:t>
            </a:r>
          </a:p>
          <a:p>
            <a:pPr marL="0" indent="0">
              <a:buNone/>
            </a:pPr>
            <a:r>
              <a:rPr lang="en-US" cap="none" smtClean="0">
                <a:sym typeface="Symbol"/>
              </a:rPr>
              <a:t>The family must save for 14 quarters, or 3½  years.  </a:t>
            </a:r>
          </a:p>
          <a:p>
            <a:pPr marL="0" indent="0">
              <a:buNone/>
            </a:pPr>
            <a:endParaRPr lang="en-US" cap="none" baseline="-25000" smtClean="0"/>
          </a:p>
          <a:p>
            <a:endParaRPr lang="en-US"/>
          </a:p>
        </p:txBody>
      </p:sp>
    </p:spTree>
    <p:extLst>
      <p:ext uri="{BB962C8B-B14F-4D97-AF65-F5344CB8AC3E}">
        <p14:creationId xmlns:p14="http://schemas.microsoft.com/office/powerpoint/2010/main" val="687206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Finding the amount of an annuity due</a:t>
            </a:r>
            <a:endParaRPr lang="id-ID"/>
          </a:p>
        </p:txBody>
      </p:sp>
      <p:sp>
        <p:nvSpPr>
          <p:cNvPr id="5" name="Content Placeholder 4"/>
          <p:cNvSpPr>
            <a:spLocks noGrp="1"/>
          </p:cNvSpPr>
          <p:nvPr>
            <p:ph idx="1"/>
          </p:nvPr>
        </p:nvSpPr>
        <p:spPr>
          <a:xfrm>
            <a:off x="856060" y="1428751"/>
            <a:ext cx="7429499" cy="3276599"/>
          </a:xfrm>
        </p:spPr>
        <p:txBody>
          <a:bodyPr>
            <a:normAutofit lnSpcReduction="10000"/>
          </a:bodyPr>
          <a:lstStyle/>
          <a:p>
            <a:pPr marL="0" indent="0">
              <a:buNone/>
            </a:pPr>
            <a:r>
              <a:rPr lang="en-US" sz="1800" cap="none" smtClean="0"/>
              <a:t>With </a:t>
            </a:r>
            <a:r>
              <a:rPr lang="en-US" sz="1800" b="1" cap="none" smtClean="0"/>
              <a:t>annuities due</a:t>
            </a:r>
            <a:r>
              <a:rPr lang="en-US" sz="1800" cap="none" smtClean="0"/>
              <a:t> the payment are made at the beginning of the time period. </a:t>
            </a:r>
          </a:p>
          <a:p>
            <a:pPr marL="0" indent="0">
              <a:buNone/>
            </a:pPr>
            <a:r>
              <a:rPr lang="en-US" sz="1800" cap="none" smtClean="0"/>
              <a:t>The difference between an ordinary annuity and an annuity due is subtle, but both are used in the financial services industry. </a:t>
            </a:r>
          </a:p>
          <a:p>
            <a:pPr marL="0" indent="0">
              <a:buNone/>
            </a:pPr>
            <a:r>
              <a:rPr lang="en-US" sz="1800" b="1" cap="none" smtClean="0">
                <a:solidFill>
                  <a:srgbClr val="FFFF00"/>
                </a:solidFill>
              </a:rPr>
              <a:t>Ordinary annuity </a:t>
            </a:r>
            <a:r>
              <a:rPr lang="en-US" sz="1800" b="1" cap="none" smtClean="0"/>
              <a:t>payment are at the nd of each year</a:t>
            </a:r>
          </a:p>
          <a:p>
            <a:pPr marL="0" indent="0">
              <a:buNone/>
              <a:tabLst>
                <a:tab pos="914400" algn="ctr"/>
                <a:tab pos="1828800" algn="ctr"/>
                <a:tab pos="2743200" algn="ctr"/>
                <a:tab pos="3603625" algn="ctr"/>
                <a:tab pos="4572000" algn="ctr"/>
              </a:tabLst>
            </a:pPr>
            <a:r>
              <a:rPr lang="en-US" sz="1800" cap="none" smtClean="0"/>
              <a:t>	|	|	|	|	|	</a:t>
            </a:r>
          </a:p>
          <a:p>
            <a:pPr marL="0" indent="0">
              <a:buNone/>
            </a:pPr>
            <a:endParaRPr lang="en-US" sz="1800" b="1" cap="none"/>
          </a:p>
          <a:p>
            <a:pPr marL="0" indent="0">
              <a:buNone/>
            </a:pPr>
            <a:r>
              <a:rPr lang="en-US" sz="1800" b="1" cap="none" smtClean="0">
                <a:solidFill>
                  <a:srgbClr val="FFFF00"/>
                </a:solidFill>
              </a:rPr>
              <a:t>Annuity due </a:t>
            </a:r>
            <a:r>
              <a:rPr lang="en-US" sz="1800" b="1" cap="none" smtClean="0"/>
              <a:t>payments are at the beginning of each year</a:t>
            </a:r>
          </a:p>
          <a:p>
            <a:pPr marL="0" indent="0">
              <a:buNone/>
              <a:tabLst>
                <a:tab pos="914400" algn="ctr"/>
                <a:tab pos="1828800" algn="ctr"/>
                <a:tab pos="2743200" algn="ctr"/>
                <a:tab pos="3657600" algn="ctr"/>
                <a:tab pos="4572000" algn="ctr"/>
              </a:tabLst>
            </a:pPr>
            <a:r>
              <a:rPr lang="en-US" sz="1800" b="1" cap="none" smtClean="0"/>
              <a:t>	|	|	|	|	|</a:t>
            </a:r>
            <a:endParaRPr lang="id-ID" sz="1800" b="1" cap="none"/>
          </a:p>
        </p:txBody>
      </p:sp>
      <p:cxnSp>
        <p:nvCxnSpPr>
          <p:cNvPr id="7" name="Straight Arrow Connector 6"/>
          <p:cNvCxnSpPr/>
          <p:nvPr/>
        </p:nvCxnSpPr>
        <p:spPr>
          <a:xfrm>
            <a:off x="2754086" y="3181344"/>
            <a:ext cx="0" cy="304800"/>
          </a:xfrm>
          <a:prstGeom prst="straightConnector1">
            <a:avLst/>
          </a:prstGeom>
          <a:ln w="28575">
            <a:solidFill>
              <a:srgbClr val="FFFF00"/>
            </a:solidFill>
            <a:tailEnd type="triangle"/>
          </a:ln>
        </p:spPr>
        <p:style>
          <a:lnRef idx="3">
            <a:schemeClr val="accent6"/>
          </a:lnRef>
          <a:fillRef idx="0">
            <a:schemeClr val="accent6"/>
          </a:fillRef>
          <a:effectRef idx="2">
            <a:schemeClr val="accent6"/>
          </a:effectRef>
          <a:fontRef idx="minor">
            <a:schemeClr val="tx1"/>
          </a:fontRef>
        </p:style>
      </p:cxnSp>
      <p:cxnSp>
        <p:nvCxnSpPr>
          <p:cNvPr id="8" name="Straight Arrow Connector 7"/>
          <p:cNvCxnSpPr/>
          <p:nvPr/>
        </p:nvCxnSpPr>
        <p:spPr>
          <a:xfrm>
            <a:off x="3672965" y="3189006"/>
            <a:ext cx="0" cy="30480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524609" y="3185584"/>
            <a:ext cx="0" cy="30480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497276" y="3182162"/>
            <a:ext cx="0" cy="30480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894114" y="4531180"/>
            <a:ext cx="0" cy="30480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808514" y="4549291"/>
            <a:ext cx="0" cy="30480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731879" y="4536721"/>
            <a:ext cx="0" cy="30480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637314" y="4543749"/>
            <a:ext cx="0" cy="30480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flipV="1">
            <a:off x="1839686" y="3181344"/>
            <a:ext cx="374904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p:cNvCxnSpPr/>
          <p:nvPr/>
        </p:nvCxnSpPr>
        <p:spPr>
          <a:xfrm flipV="1">
            <a:off x="1817914" y="4531180"/>
            <a:ext cx="3749040" cy="0"/>
          </a:xfrm>
          <a:prstGeom prst="line">
            <a:avLst/>
          </a:prstGeom>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7049589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Finding the amount of an annuity due</a:t>
            </a:r>
            <a:endParaRPr lang="id-ID"/>
          </a:p>
        </p:txBody>
      </p:sp>
      <p:sp>
        <p:nvSpPr>
          <p:cNvPr id="3" name="Content Placeholder 2"/>
          <p:cNvSpPr>
            <a:spLocks noGrp="1"/>
          </p:cNvSpPr>
          <p:nvPr>
            <p:ph idx="1"/>
          </p:nvPr>
        </p:nvSpPr>
        <p:spPr/>
        <p:txBody>
          <a:bodyPr>
            <a:normAutofit/>
          </a:bodyPr>
          <a:lstStyle/>
          <a:p>
            <a:pPr marL="0" indent="0">
              <a:buNone/>
            </a:pPr>
            <a:r>
              <a:rPr lang="en-US" sz="1800" cap="none" smtClean="0"/>
              <a:t>To find the amount of an annuity due, treat each payment as if it were made at the end of the preceding period. Then follow these steps.</a:t>
            </a:r>
          </a:p>
          <a:p>
            <a:pPr marL="914400" indent="-914400">
              <a:buNone/>
            </a:pPr>
            <a:r>
              <a:rPr lang="en-US" sz="1800" cap="none" smtClean="0"/>
              <a:t>Step 1	Add 1 to the number of periods</a:t>
            </a:r>
          </a:p>
          <a:p>
            <a:pPr marL="914400" indent="-914400">
              <a:buNone/>
            </a:pPr>
            <a:r>
              <a:rPr lang="en-US" sz="1800" cap="none" smtClean="0"/>
              <a:t>Step 2	Use this number of periods to find amount of the annuity</a:t>
            </a:r>
          </a:p>
          <a:p>
            <a:pPr marL="914400" indent="-914400">
              <a:buNone/>
            </a:pPr>
            <a:r>
              <a:rPr lang="en-US" sz="1800" cap="none" smtClean="0"/>
              <a:t>Step 3 	Subtract one payment from the amount found in Step 2</a:t>
            </a:r>
            <a:endParaRPr lang="id-ID" sz="1800" cap="none"/>
          </a:p>
        </p:txBody>
      </p:sp>
    </p:spTree>
    <p:extLst>
      <p:ext uri="{BB962C8B-B14F-4D97-AF65-F5344CB8AC3E}">
        <p14:creationId xmlns:p14="http://schemas.microsoft.com/office/powerpoint/2010/main" val="1176029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Finding the amount of an annuity due</a:t>
            </a:r>
            <a:endParaRPr lang="id-ID"/>
          </a:p>
        </p:txBody>
      </p:sp>
      <p:sp>
        <p:nvSpPr>
          <p:cNvPr id="3" name="Content Placeholder 2"/>
          <p:cNvSpPr>
            <a:spLocks noGrp="1"/>
          </p:cNvSpPr>
          <p:nvPr>
            <p:ph idx="1"/>
          </p:nvPr>
        </p:nvSpPr>
        <p:spPr/>
        <p:txBody>
          <a:bodyPr>
            <a:normAutofit fontScale="92500" lnSpcReduction="20000"/>
          </a:bodyPr>
          <a:lstStyle/>
          <a:p>
            <a:pPr marL="0" indent="0">
              <a:buNone/>
            </a:pPr>
            <a:r>
              <a:rPr lang="en-US" sz="1800" cap="none" smtClean="0"/>
              <a:t>Mr. and Mrs. Thompson set up an investment program using an </a:t>
            </a:r>
            <a:r>
              <a:rPr lang="en-US" sz="1800" b="1" i="1" cap="none" smtClean="0"/>
              <a:t>annuity due </a:t>
            </a:r>
            <a:r>
              <a:rPr lang="en-US" sz="1800" cap="none" smtClean="0"/>
              <a:t>with payments of $500 at the beginning of each quarter. Find the amount of the annuity if they make payments for 7 years in a mutual fund paying 6% compound quarterly.</a:t>
            </a:r>
          </a:p>
          <a:p>
            <a:pPr marL="0" indent="0">
              <a:buNone/>
            </a:pPr>
            <a:r>
              <a:rPr lang="en-US" sz="1800" b="1" cap="none" smtClean="0">
                <a:solidFill>
                  <a:srgbClr val="FFFF00"/>
                </a:solidFill>
              </a:rPr>
              <a:t>SOLUTION</a:t>
            </a:r>
            <a:r>
              <a:rPr lang="en-US" sz="1800" cap="none" smtClean="0"/>
              <a:t>: There are 7 x 4 = 28 compounding periods</a:t>
            </a:r>
          </a:p>
          <a:p>
            <a:pPr marL="914400" indent="-914400">
              <a:buNone/>
            </a:pPr>
            <a:r>
              <a:rPr lang="en-US" sz="1800" cap="none" smtClean="0"/>
              <a:t>Step 1	Add 1 to the number of periods: 28 + 1 = 29</a:t>
            </a:r>
          </a:p>
          <a:p>
            <a:pPr marL="914400" indent="-914400">
              <a:buNone/>
            </a:pPr>
            <a:r>
              <a:rPr lang="en-US" sz="1800" cap="none" smtClean="0"/>
              <a:t>Setp 2	Use the 6% </a:t>
            </a:r>
            <a:r>
              <a:rPr lang="en-US" sz="1800" cap="none" smtClean="0">
                <a:sym typeface="Symbol" panose="05050102010706020507" pitchFamily="18" charset="2"/>
              </a:rPr>
              <a:t> 4 = 1,5% interest with 29 periods to find Amount = 500 x {(1.015</a:t>
            </a:r>
            <a:r>
              <a:rPr lang="en-US" sz="1800" cap="none" baseline="30000" smtClean="0">
                <a:sym typeface="Symbol" panose="05050102010706020507" pitchFamily="18" charset="2"/>
              </a:rPr>
              <a:t>29</a:t>
            </a:r>
            <a:r>
              <a:rPr lang="en-US" sz="1800" cap="none" smtClean="0">
                <a:sym typeface="Symbol" panose="05050102010706020507" pitchFamily="18" charset="2"/>
              </a:rPr>
              <a:t> -1)/0.015} = </a:t>
            </a:r>
            <a:r>
              <a:rPr lang="en-US" sz="1800" b="1" cap="none" smtClean="0">
                <a:solidFill>
                  <a:srgbClr val="FFFF00"/>
                </a:solidFill>
                <a:sym typeface="Symbol" panose="05050102010706020507" pitchFamily="18" charset="2"/>
              </a:rPr>
              <a:t>$17,999.35</a:t>
            </a:r>
          </a:p>
          <a:p>
            <a:pPr marL="914400" indent="-914400">
              <a:buNone/>
            </a:pPr>
            <a:r>
              <a:rPr lang="en-US" sz="1800" cap="none" smtClean="0">
                <a:sym typeface="Symbol" panose="05050102010706020507" pitchFamily="18" charset="2"/>
              </a:rPr>
              <a:t>Step 3	Subtract one payment</a:t>
            </a:r>
          </a:p>
          <a:p>
            <a:pPr marL="914400" indent="-914400">
              <a:buNone/>
            </a:pPr>
            <a:r>
              <a:rPr lang="en-US" sz="1800" cap="none">
                <a:sym typeface="Symbol" panose="05050102010706020507" pitchFamily="18" charset="2"/>
              </a:rPr>
              <a:t>	F</a:t>
            </a:r>
            <a:r>
              <a:rPr lang="en-US" sz="1800" cap="none" smtClean="0">
                <a:sym typeface="Symbol" panose="05050102010706020507" pitchFamily="18" charset="2"/>
              </a:rPr>
              <a:t>uture Value = $17,999.35 – 500 = </a:t>
            </a:r>
            <a:r>
              <a:rPr lang="en-US" sz="1800" b="1" cap="none" smtClean="0">
                <a:solidFill>
                  <a:srgbClr val="FFFF00"/>
                </a:solidFill>
                <a:sym typeface="Symbol" panose="05050102010706020507" pitchFamily="18" charset="2"/>
              </a:rPr>
              <a:t>$17,499.35</a:t>
            </a:r>
            <a:endParaRPr lang="id-ID" sz="1800" b="1" cap="none">
              <a:solidFill>
                <a:srgbClr val="FFFF00"/>
              </a:solidFill>
            </a:endParaRPr>
          </a:p>
        </p:txBody>
      </p:sp>
    </p:spTree>
    <p:extLst>
      <p:ext uri="{BB962C8B-B14F-4D97-AF65-F5344CB8AC3E}">
        <p14:creationId xmlns:p14="http://schemas.microsoft.com/office/powerpoint/2010/main" val="83767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FIND THE VALUE OF AN </a:t>
            </a:r>
            <a:r>
              <a:rPr lang="en-US" b="0" smtClean="0"/>
              <a:t/>
            </a:r>
            <a:br>
              <a:rPr lang="en-US" b="0" smtClean="0"/>
            </a:br>
            <a:r>
              <a:rPr lang="en-US" smtClean="0">
                <a:solidFill>
                  <a:srgbClr val="FFFF00"/>
                </a:solidFill>
              </a:rPr>
              <a:t>INDIVIDUAL RETIREMENT ACCOUNT </a:t>
            </a:r>
            <a:r>
              <a:rPr lang="en-US" smtClean="0"/>
              <a:t>(IRA)</a:t>
            </a:r>
            <a:endParaRPr lang="id-ID"/>
          </a:p>
        </p:txBody>
      </p:sp>
      <p:sp>
        <p:nvSpPr>
          <p:cNvPr id="3" name="Content Placeholder 2"/>
          <p:cNvSpPr>
            <a:spLocks noGrp="1"/>
          </p:cNvSpPr>
          <p:nvPr>
            <p:ph idx="1"/>
          </p:nvPr>
        </p:nvSpPr>
        <p:spPr/>
        <p:txBody>
          <a:bodyPr>
            <a:normAutofit fontScale="85000" lnSpcReduction="10000"/>
          </a:bodyPr>
          <a:lstStyle/>
          <a:p>
            <a:r>
              <a:rPr lang="en-US" sz="1800" cap="none" smtClean="0"/>
              <a:t>A really great investment vehicle that working people can use to save for retirement is an Individual Retirement Account, also called an IRA. There are two common types of IRA accounts, </a:t>
            </a:r>
            <a:r>
              <a:rPr lang="en-US" sz="1800" b="1" cap="none" smtClean="0">
                <a:solidFill>
                  <a:srgbClr val="FFFF00"/>
                </a:solidFill>
              </a:rPr>
              <a:t>regular IRAs </a:t>
            </a:r>
            <a:r>
              <a:rPr lang="en-US" sz="1800" cap="none" smtClean="0"/>
              <a:t>and </a:t>
            </a:r>
            <a:r>
              <a:rPr lang="en-US" sz="1800" b="1" cap="none" smtClean="0">
                <a:solidFill>
                  <a:srgbClr val="FFFF00"/>
                </a:solidFill>
              </a:rPr>
              <a:t>Roth  IRAs</a:t>
            </a:r>
            <a:r>
              <a:rPr lang="en-US" sz="1800" cap="none" smtClean="0"/>
              <a:t>.</a:t>
            </a:r>
          </a:p>
          <a:p>
            <a:r>
              <a:rPr lang="en-US" sz="1800" cap="none" smtClean="0"/>
              <a:t>Deposit to a regular IRA account are often excluded from federal income taxes in the current year. Therefore, a contribution to a regular IRA may reduce the amount of income taxes that you must pay this year. Interest earned in a regular IRA is not subject to income taxes in the year earned. At retirement, the account holder withdraws funds from the regular IRA and pays taxes at that time. As a result, a regular IRA may allow you to save for retirement without having to pay taxes on the savings for years or even decades!</a:t>
            </a:r>
            <a:endParaRPr lang="id-ID" sz="1800" cap="none"/>
          </a:p>
        </p:txBody>
      </p:sp>
    </p:spTree>
    <p:extLst>
      <p:ext uri="{BB962C8B-B14F-4D97-AF65-F5344CB8AC3E}">
        <p14:creationId xmlns:p14="http://schemas.microsoft.com/office/powerpoint/2010/main" val="12033068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FIND THE VALUE OF AN </a:t>
            </a:r>
            <a:br>
              <a:rPr lang="en-US" smtClean="0"/>
            </a:br>
            <a:r>
              <a:rPr lang="en-US" smtClean="0">
                <a:solidFill>
                  <a:srgbClr val="FFFF00"/>
                </a:solidFill>
              </a:rPr>
              <a:t>INDIVIDUAL RETIREMENT ACCOUNT </a:t>
            </a:r>
            <a:r>
              <a:rPr lang="en-US" smtClean="0"/>
              <a:t>(IRA)</a:t>
            </a:r>
            <a:endParaRPr lang="id-ID"/>
          </a:p>
        </p:txBody>
      </p:sp>
      <p:sp>
        <p:nvSpPr>
          <p:cNvPr id="3" name="Content Placeholder 2"/>
          <p:cNvSpPr>
            <a:spLocks noGrp="1"/>
          </p:cNvSpPr>
          <p:nvPr>
            <p:ph idx="1"/>
          </p:nvPr>
        </p:nvSpPr>
        <p:spPr/>
        <p:txBody>
          <a:bodyPr>
            <a:normAutofit/>
          </a:bodyPr>
          <a:lstStyle/>
          <a:p>
            <a:r>
              <a:rPr lang="en-US" sz="1400" cap="none" smtClean="0"/>
              <a:t>Deposit to a </a:t>
            </a:r>
            <a:r>
              <a:rPr lang="en-US" sz="1400" cap="none"/>
              <a:t>R</a:t>
            </a:r>
            <a:r>
              <a:rPr lang="en-US" sz="1400" cap="none" smtClean="0"/>
              <a:t>oth IRA are not excluded from federal taxes in the year paid, so they do not reduce current income taxes. Howefer, the deposit and intersst do grow tax-free. In addition, one huge advantage is that the withdrawals from the Roth IRA at retirement are not subject to income taxes. This offers you a great opportunity to save money for retirement without having to pay taxes when you withdraw the funds.</a:t>
            </a:r>
            <a:endParaRPr lang="id-ID" sz="1400" cap="none"/>
          </a:p>
        </p:txBody>
      </p:sp>
    </p:spTree>
    <p:extLst>
      <p:ext uri="{BB962C8B-B14F-4D97-AF65-F5344CB8AC3E}">
        <p14:creationId xmlns:p14="http://schemas.microsoft.com/office/powerpoint/2010/main" val="755330333"/>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Finding the value of an ira</a:t>
            </a:r>
            <a:endParaRPr lang="id-ID"/>
          </a:p>
        </p:txBody>
      </p:sp>
      <p:sp>
        <p:nvSpPr>
          <p:cNvPr id="3" name="Content Placeholder 2"/>
          <p:cNvSpPr>
            <a:spLocks noGrp="1"/>
          </p:cNvSpPr>
          <p:nvPr>
            <p:ph idx="1"/>
          </p:nvPr>
        </p:nvSpPr>
        <p:spPr/>
        <p:txBody>
          <a:bodyPr>
            <a:normAutofit/>
          </a:bodyPr>
          <a:lstStyle/>
          <a:p>
            <a:pPr marL="0" indent="0">
              <a:buNone/>
            </a:pPr>
            <a:r>
              <a:rPr lang="en-US" sz="1800" cap="none" smtClean="0"/>
              <a:t>At 27, Joann Gretz sets up an IRA with Merrill Lynch where she plans to deposit $2000 at the end of each year until age 60. find the amount of the annuity if she invests in (a) a Treasury-bill fund, which has historically yielded 6% compounded annually versus (b) a stock fund, which has historically yielded 10% compounded annually. Although past performance is no guarantee of the future, assume that future yields equal historical yields.</a:t>
            </a:r>
            <a:endParaRPr lang="id-ID" sz="1800" cap="none"/>
          </a:p>
        </p:txBody>
      </p:sp>
    </p:spTree>
    <p:extLst>
      <p:ext uri="{BB962C8B-B14F-4D97-AF65-F5344CB8AC3E}">
        <p14:creationId xmlns:p14="http://schemas.microsoft.com/office/powerpoint/2010/main" val="27778975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Finding the value of an ira</a:t>
            </a:r>
            <a:endParaRPr lang="id-ID"/>
          </a:p>
        </p:txBody>
      </p:sp>
      <p:sp>
        <p:nvSpPr>
          <p:cNvPr id="3" name="Content Placeholder 2"/>
          <p:cNvSpPr>
            <a:spLocks noGrp="1"/>
          </p:cNvSpPr>
          <p:nvPr>
            <p:ph idx="1"/>
          </p:nvPr>
        </p:nvSpPr>
        <p:spPr/>
        <p:txBody>
          <a:bodyPr>
            <a:normAutofit/>
          </a:bodyPr>
          <a:lstStyle/>
          <a:p>
            <a:pPr marL="0" indent="0">
              <a:buNone/>
            </a:pPr>
            <a:r>
              <a:rPr lang="en-US" sz="1800" b="1" cap="none" smtClean="0">
                <a:solidFill>
                  <a:srgbClr val="FFFF00"/>
                </a:solidFill>
              </a:rPr>
              <a:t>SOLUTION</a:t>
            </a:r>
            <a:r>
              <a:rPr lang="en-US" sz="1800" cap="none" smtClean="0"/>
              <a:t>. Age 60 is 60 – 27 = 33 years away.</a:t>
            </a:r>
          </a:p>
          <a:p>
            <a:pPr marL="463550" indent="-463550">
              <a:buNone/>
            </a:pPr>
            <a:r>
              <a:rPr lang="en-US" sz="1800" cap="none" smtClean="0"/>
              <a:t>(a) 	Treasury-bill fund: Calculate amount with n = 33, and i = 6% ;  Amount = $2000 x 97.34316471 = $194,686.33</a:t>
            </a:r>
          </a:p>
          <a:p>
            <a:pPr marL="463550" indent="-463550">
              <a:buNone/>
            </a:pPr>
            <a:r>
              <a:rPr lang="en-US" sz="1800" cap="none" smtClean="0"/>
              <a:t>(b)	Stock fund: Calculate amount with n = 33, and </a:t>
            </a:r>
            <a:r>
              <a:rPr lang="en-US" sz="1800" i="1" cap="none" smtClean="0"/>
              <a:t>i</a:t>
            </a:r>
            <a:r>
              <a:rPr lang="en-US" sz="1800" cap="none" smtClean="0"/>
              <a:t> = 10%;  Amount = $2000 x 222.25154420 = $444,503.09</a:t>
            </a:r>
            <a:endParaRPr lang="id-ID" sz="1800" cap="none"/>
          </a:p>
        </p:txBody>
      </p:sp>
    </p:spTree>
    <p:extLst>
      <p:ext uri="{BB962C8B-B14F-4D97-AF65-F5344CB8AC3E}">
        <p14:creationId xmlns:p14="http://schemas.microsoft.com/office/powerpoint/2010/main" val="20365491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Saving for retirement</a:t>
            </a:r>
            <a:endParaRPr lang="id-ID"/>
          </a:p>
        </p:txBody>
      </p:sp>
      <p:sp>
        <p:nvSpPr>
          <p:cNvPr id="3" name="Content Placeholder 2"/>
          <p:cNvSpPr>
            <a:spLocks noGrp="1"/>
          </p:cNvSpPr>
          <p:nvPr>
            <p:ph idx="1"/>
          </p:nvPr>
        </p:nvSpPr>
        <p:spPr/>
        <p:txBody>
          <a:bodyPr>
            <a:normAutofit lnSpcReduction="10000"/>
          </a:bodyPr>
          <a:lstStyle/>
          <a:p>
            <a:r>
              <a:rPr lang="en-US" smtClean="0"/>
              <a:t>At age 20, Tom Jones begin saving for retirement by making end-of-year payments of %400 into an IRA account, until age 65 (a total of 45 years). Becky Smith doesn’t begin saving for retirement until age 40, at which time she deposits $1000 at the end of each year until age 65 (a total of 25 years). Assume that each account earns 7% compounded annually and find the amount available at age 65 to each individual.</a:t>
            </a:r>
          </a:p>
          <a:p>
            <a:r>
              <a:rPr lang="en-US" smtClean="0"/>
              <a:t>SOLUTION</a:t>
            </a:r>
          </a:p>
          <a:p>
            <a:r>
              <a:rPr lang="en-US" smtClean="0"/>
              <a:t>Tom Jones saves $400 at the end of each year for 45 years at 7% compounded annually. FUTURE AMOUNT = $400 x 285.74931084 = $114,299.72</a:t>
            </a:r>
          </a:p>
          <a:p>
            <a:r>
              <a:rPr lang="en-US" smtClean="0"/>
              <a:t>Becky Smith save $1000 at the end of each year for 25 years also earn 7% compounded annually. FUTURE AMOUNT = $1000 x 63.24903772 = $63,249.04</a:t>
            </a:r>
            <a:endParaRPr lang="id-ID"/>
          </a:p>
        </p:txBody>
      </p:sp>
    </p:spTree>
    <p:extLst>
      <p:ext uri="{BB962C8B-B14F-4D97-AF65-F5344CB8AC3E}">
        <p14:creationId xmlns:p14="http://schemas.microsoft.com/office/powerpoint/2010/main" val="40447440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481436"/>
            <a:ext cx="7142560" cy="1101600"/>
          </a:xfrm>
        </p:spPr>
        <p:txBody>
          <a:bodyPr/>
          <a:lstStyle/>
          <a:p>
            <a:r>
              <a:rPr lang="en-US" b="1" smtClean="0">
                <a:solidFill>
                  <a:srgbClr val="FF0000"/>
                </a:solidFill>
              </a:rPr>
              <a:t>15.2 present value of an annuity</a:t>
            </a:r>
            <a:endParaRPr lang="id-ID" b="1">
              <a:solidFill>
                <a:srgbClr val="FF0000"/>
              </a:solidFill>
            </a:endParaRPr>
          </a:p>
        </p:txBody>
      </p:sp>
    </p:spTree>
    <p:extLst>
      <p:ext uri="{BB962C8B-B14F-4D97-AF65-F5344CB8AC3E}">
        <p14:creationId xmlns:p14="http://schemas.microsoft.com/office/powerpoint/2010/main" val="304880998"/>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DEFINITION</a:t>
            </a:r>
            <a:endParaRPr lang="id-ID"/>
          </a:p>
        </p:txBody>
      </p:sp>
      <p:sp>
        <p:nvSpPr>
          <p:cNvPr id="5" name="Content Placeholder 4"/>
          <p:cNvSpPr>
            <a:spLocks noGrp="1"/>
          </p:cNvSpPr>
          <p:nvPr>
            <p:ph idx="1"/>
          </p:nvPr>
        </p:nvSpPr>
        <p:spPr/>
        <p:txBody>
          <a:bodyPr>
            <a:normAutofit/>
          </a:bodyPr>
          <a:lstStyle/>
          <a:p>
            <a:r>
              <a:rPr lang="en-US" sz="2000" smtClean="0"/>
              <a:t>The </a:t>
            </a:r>
            <a:r>
              <a:rPr lang="en-US" sz="2000" b="1" smtClean="0">
                <a:solidFill>
                  <a:srgbClr val="FFFF00"/>
                </a:solidFill>
              </a:rPr>
              <a:t>present value of an annuity </a:t>
            </a:r>
            <a:r>
              <a:rPr lang="en-US" sz="2000" smtClean="0"/>
              <a:t>is a lump sum that can be deposited today that will emount to the same future amount as would the periodic payments into an annuity</a:t>
            </a:r>
          </a:p>
          <a:p>
            <a:r>
              <a:rPr lang="en-US" sz="2000" smtClean="0"/>
              <a:t>The </a:t>
            </a:r>
            <a:r>
              <a:rPr lang="en-US" sz="2000" b="1" smtClean="0">
                <a:solidFill>
                  <a:srgbClr val="FFFF00"/>
                </a:solidFill>
              </a:rPr>
              <a:t>present value of an annuity </a:t>
            </a:r>
            <a:r>
              <a:rPr lang="en-US" sz="2000" smtClean="0"/>
              <a:t>is a lump sum that can be deposited today that is needed to generate the payments from an annuity.</a:t>
            </a:r>
          </a:p>
          <a:p>
            <a:endParaRPr lang="id-ID" sz="2000"/>
          </a:p>
        </p:txBody>
      </p:sp>
    </p:spTree>
    <p:extLst>
      <p:ext uri="{BB962C8B-B14F-4D97-AF65-F5344CB8AC3E}">
        <p14:creationId xmlns:p14="http://schemas.microsoft.com/office/powerpoint/2010/main" val="4151074938"/>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a:t>
            </a:r>
            <a:endParaRPr lang="id-ID"/>
          </a:p>
        </p:txBody>
      </p:sp>
      <p:sp>
        <p:nvSpPr>
          <p:cNvPr id="3" name="Content Placeholder 2"/>
          <p:cNvSpPr>
            <a:spLocks noGrp="1"/>
          </p:cNvSpPr>
          <p:nvPr>
            <p:ph idx="1"/>
          </p:nvPr>
        </p:nvSpPr>
        <p:spPr/>
        <p:txBody>
          <a:bodyPr>
            <a:normAutofit/>
          </a:bodyPr>
          <a:lstStyle/>
          <a:p>
            <a:pPr marL="342900" indent="-342900" algn="just">
              <a:buFont typeface="+mj-lt"/>
              <a:buAutoNum type="arabicPeriod"/>
            </a:pPr>
            <a:r>
              <a:rPr lang="en-US" sz="1600" cap="none" smtClean="0"/>
              <a:t>Dion Martinez has decided to make annual payments of $1200 at the end of each year for 15 years into an investment that she thinks will yield 8% compounded annually. What lump sum deposited today at 8% compounded annually will result in the same future value?</a:t>
            </a:r>
          </a:p>
          <a:p>
            <a:pPr marL="342900" indent="-342900" algn="just">
              <a:buFont typeface="+mj-lt"/>
              <a:buAutoNum type="arabicPeriod"/>
            </a:pPr>
            <a:r>
              <a:rPr lang="en-US" sz="1600" cap="none" smtClean="0"/>
              <a:t>Fred and Sara Zhao recently divorced. As one part of the divorce settlement, Fred must pay Sara $2000 at the end of each year for 10 years. If money can be deposited at 6% compounded annually, find the lump sum he could deposit today to have enough money, with principal and interest, to make the payments.</a:t>
            </a:r>
            <a:endParaRPr lang="id-ID" sz="1600" cap="none"/>
          </a:p>
        </p:txBody>
      </p:sp>
    </p:spTree>
    <p:extLst>
      <p:ext uri="{BB962C8B-B14F-4D97-AF65-F5344CB8AC3E}">
        <p14:creationId xmlns:p14="http://schemas.microsoft.com/office/powerpoint/2010/main" val="40003370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a:t>
            </a:r>
            <a:endParaRPr lang="id-ID"/>
          </a:p>
        </p:txBody>
      </p:sp>
      <p:sp>
        <p:nvSpPr>
          <p:cNvPr id="3" name="Content Placeholder 2"/>
          <p:cNvSpPr>
            <a:spLocks noGrp="1"/>
          </p:cNvSpPr>
          <p:nvPr>
            <p:ph idx="1"/>
          </p:nvPr>
        </p:nvSpPr>
        <p:spPr/>
        <p:txBody>
          <a:bodyPr>
            <a:normAutofit fontScale="92500" lnSpcReduction="20000"/>
          </a:bodyPr>
          <a:lstStyle/>
          <a:p>
            <a:pPr marL="342900" indent="-342900" algn="just">
              <a:buFont typeface="+mj-lt"/>
              <a:buAutoNum type="arabicPeriod" startAt="3"/>
            </a:pPr>
            <a:r>
              <a:rPr lang="en-US" sz="1600" cap="none" smtClean="0"/>
              <a:t>Bill Jones wishes to retire at age 65 and withdraw $25.000 at the end of each year until age 90. (a) If money earns 8% per year compounded annually, how much will he need at age 65? (b) If Jones starts an IRA at age 32 by depositing $2000 per year in an account paying 8% per year compounded annually, will the IRA account contain enough money?</a:t>
            </a:r>
          </a:p>
          <a:p>
            <a:pPr marL="342900" indent="-342900" algn="just">
              <a:buFont typeface="+mj-lt"/>
              <a:buAutoNum type="arabicPeriod" startAt="3"/>
            </a:pPr>
            <a:r>
              <a:rPr lang="en-US" sz="1600" cap="none" smtClean="0"/>
              <a:t>Julia Smithers is an attorney trying to settle an estate. The estate owns a piece of property that is desired by two different developers. Delton properties offers $140.000 in cash, today, for the land. Stoneybrook offers $50.000 now as a down payment, with payments of $8000 at the end of each quarter for 4 years. Money may be invested at 12% compounded quarterly. Stoneybrook offers a bank guarantee that the payment will be made, making each offer equally safe. Which bid should the attourney accept?</a:t>
            </a:r>
            <a:endParaRPr lang="id-ID" sz="1600" cap="none"/>
          </a:p>
        </p:txBody>
      </p:sp>
    </p:spTree>
    <p:extLst>
      <p:ext uri="{BB962C8B-B14F-4D97-AF65-F5344CB8AC3E}">
        <p14:creationId xmlns:p14="http://schemas.microsoft.com/office/powerpoint/2010/main" val="30830585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481436"/>
            <a:ext cx="7142560" cy="1101600"/>
          </a:xfrm>
        </p:spPr>
        <p:txBody>
          <a:bodyPr/>
          <a:lstStyle/>
          <a:p>
            <a:r>
              <a:rPr lang="en-US" b="1" smtClean="0">
                <a:solidFill>
                  <a:srgbClr val="FF0000"/>
                </a:solidFill>
              </a:rPr>
              <a:t>15.3 sinking funds</a:t>
            </a:r>
            <a:endParaRPr lang="id-ID" b="1">
              <a:solidFill>
                <a:srgbClr val="FF0000"/>
              </a:solidFill>
            </a:endParaRPr>
          </a:p>
        </p:txBody>
      </p:sp>
    </p:spTree>
    <p:extLst>
      <p:ext uri="{BB962C8B-B14F-4D97-AF65-F5344CB8AC3E}">
        <p14:creationId xmlns:p14="http://schemas.microsoft.com/office/powerpoint/2010/main" val="1524892129"/>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definition</a:t>
            </a:r>
            <a:endParaRPr lang="id-ID"/>
          </a:p>
        </p:txBody>
      </p:sp>
      <p:sp>
        <p:nvSpPr>
          <p:cNvPr id="5" name="Content Placeholder 4"/>
          <p:cNvSpPr>
            <a:spLocks noGrp="1"/>
          </p:cNvSpPr>
          <p:nvPr>
            <p:ph idx="1"/>
          </p:nvPr>
        </p:nvSpPr>
        <p:spPr/>
        <p:txBody>
          <a:bodyPr>
            <a:normAutofit/>
          </a:bodyPr>
          <a:lstStyle/>
          <a:p>
            <a:r>
              <a:rPr lang="en-US" sz="1800" smtClean="0"/>
              <a:t>A </a:t>
            </a:r>
            <a:r>
              <a:rPr lang="en-US" sz="1800" b="1" i="1" smtClean="0">
                <a:solidFill>
                  <a:srgbClr val="FFFF00"/>
                </a:solidFill>
              </a:rPr>
              <a:t>sinking fund </a:t>
            </a:r>
            <a:r>
              <a:rPr lang="en-US" sz="1800" smtClean="0"/>
              <a:t>is a fund that is set up to receive these periodic payments. The periodic payments plus the interest produce the necessary lump sum needed in the future.</a:t>
            </a:r>
          </a:p>
          <a:p>
            <a:r>
              <a:rPr lang="en-US" sz="1800" smtClean="0"/>
              <a:t>Sinking funds are set up to provide money to build new factories, buy equipment, and purchase other companies.</a:t>
            </a:r>
          </a:p>
          <a:p>
            <a:r>
              <a:rPr lang="en-US" sz="1800" smtClean="0"/>
              <a:t>Also, many corporations and governmental agencies set up sinking funds to cover the face value of bonds or other debt that must be paid off at some time in the future</a:t>
            </a:r>
            <a:endParaRPr lang="id-ID" sz="1800"/>
          </a:p>
        </p:txBody>
      </p:sp>
    </p:spTree>
    <p:extLst>
      <p:ext uri="{BB962C8B-B14F-4D97-AF65-F5344CB8AC3E}">
        <p14:creationId xmlns:p14="http://schemas.microsoft.com/office/powerpoint/2010/main" val="569453861"/>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a:t>
            </a:r>
            <a:endParaRPr lang="id-ID"/>
          </a:p>
        </p:txBody>
      </p:sp>
      <p:sp>
        <p:nvSpPr>
          <p:cNvPr id="3" name="Content Placeholder 2"/>
          <p:cNvSpPr>
            <a:spLocks noGrp="1"/>
          </p:cNvSpPr>
          <p:nvPr>
            <p:ph idx="1"/>
          </p:nvPr>
        </p:nvSpPr>
        <p:spPr/>
        <p:txBody>
          <a:bodyPr>
            <a:normAutofit fontScale="92500" lnSpcReduction="20000"/>
          </a:bodyPr>
          <a:lstStyle/>
          <a:p>
            <a:pPr marL="342900" indent="-342900">
              <a:buFont typeface="+mj-lt"/>
              <a:buAutoNum type="arabicPeriod"/>
            </a:pPr>
            <a:r>
              <a:rPr lang="en-US" smtClean="0"/>
              <a:t>Arctic Drilling, Inc. borrowed money by selling bonds with a maturity value in 15 years totaling $10.000.000. Find the mount of each payment into a sinking fund needed to build the required amount in 15 years to pay off the bonds. Assume 9% compounded annually. </a:t>
            </a:r>
          </a:p>
          <a:p>
            <a:pPr marL="342900" indent="-342900">
              <a:buFont typeface="+mj-lt"/>
              <a:buAutoNum type="arabicPeriod"/>
            </a:pPr>
            <a:r>
              <a:rPr lang="en-US" smtClean="0"/>
              <a:t>Arctic Drilling, Inc. in Example 1 depolited $340.588,80 at the end of each year in a sninking fund earning 9% compounded annually. Set up a sinking fund table for the first 8 years.</a:t>
            </a:r>
          </a:p>
          <a:p>
            <a:pPr marL="342900" indent="-342900">
              <a:buFont typeface="+mj-lt"/>
              <a:buAutoNum type="arabicPeriod"/>
            </a:pPr>
            <a:r>
              <a:rPr lang="en-US" smtClean="0"/>
              <a:t>Children’s Hospital plans to purchase a new MRI machine in 3 years. The machine currently sells for $2.100.000, but the price is expected to increase at 8% per year compounded semiannually. The hospital decides to set up a sinking fund to purchase the machine. Find the amount of each year-end payment into the fund if annual payments are made and the money is expected to earn 6% compounded annually. Round each to the nearest dollar.</a:t>
            </a:r>
            <a:endParaRPr lang="id-ID"/>
          </a:p>
        </p:txBody>
      </p:sp>
    </p:spTree>
    <p:extLst>
      <p:ext uri="{BB962C8B-B14F-4D97-AF65-F5344CB8AC3E}">
        <p14:creationId xmlns:p14="http://schemas.microsoft.com/office/powerpoint/2010/main" val="29967598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77114413"/>
              </p:ext>
            </p:extLst>
          </p:nvPr>
        </p:nvGraphicFramePr>
        <p:xfrm>
          <a:off x="381001" y="285744"/>
          <a:ext cx="8305799" cy="4343405"/>
        </p:xfrm>
        <a:graphic>
          <a:graphicData uri="http://schemas.openxmlformats.org/drawingml/2006/table">
            <a:tbl>
              <a:tblPr>
                <a:tableStyleId>{5C22544A-7EE6-4342-B048-85BDC9FD1C3A}</a:tableStyleId>
              </a:tblPr>
              <a:tblGrid>
                <a:gridCol w="1119883"/>
                <a:gridCol w="1796479"/>
                <a:gridCol w="1796479"/>
                <a:gridCol w="1796479"/>
                <a:gridCol w="1796479"/>
              </a:tblGrid>
              <a:tr h="363088">
                <a:tc gridSpan="2">
                  <a:txBody>
                    <a:bodyPr/>
                    <a:lstStyle/>
                    <a:p>
                      <a:pPr algn="l" fontAlgn="b"/>
                      <a:r>
                        <a:rPr lang="id-ID" sz="1600" b="1" u="none" strike="noStrike">
                          <a:solidFill>
                            <a:schemeClr val="tx1"/>
                          </a:solidFill>
                          <a:effectLst>
                            <a:outerShdw blurRad="38100" dist="38100" dir="2700000" algn="tl">
                              <a:srgbClr val="000000">
                                <a:alpha val="43137"/>
                              </a:srgbClr>
                            </a:outerShdw>
                          </a:effectLst>
                        </a:rPr>
                        <a:t>SINKING FUND TABLE</a:t>
                      </a:r>
                      <a:endParaRPr lang="id-ID" sz="1600" b="1" i="0" u="none" strike="noStrike">
                        <a:solidFill>
                          <a:schemeClr val="tx1"/>
                        </a:solidFill>
                        <a:effectLst>
                          <a:outerShdw blurRad="38100" dist="38100" dir="2700000" algn="tl">
                            <a:srgbClr val="000000">
                              <a:alpha val="43137"/>
                            </a:srgbClr>
                          </a:outerShdw>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EBEB">
                        <a:alpha val="0"/>
                      </a:srgbClr>
                    </a:solidFill>
                  </a:tcPr>
                </a:tc>
                <a:tc hMerge="1">
                  <a:txBody>
                    <a:bodyPr/>
                    <a:lstStyle/>
                    <a:p>
                      <a:endParaRPr lang="id-ID"/>
                    </a:p>
                  </a:txBody>
                  <a:tcPr/>
                </a:tc>
                <a:tc>
                  <a:txBody>
                    <a:bodyPr/>
                    <a:lstStyle/>
                    <a:p>
                      <a:pPr algn="l" fontAlgn="b"/>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EBEB">
                        <a:alpha val="0"/>
                      </a:srgbClr>
                    </a:solidFill>
                  </a:tcPr>
                </a:tc>
                <a:tc>
                  <a:txBody>
                    <a:bodyPr/>
                    <a:lstStyle/>
                    <a:p>
                      <a:pPr algn="l" fontAlgn="b"/>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EBEB">
                        <a:alpha val="0"/>
                      </a:srgbClr>
                    </a:solidFill>
                  </a:tcPr>
                </a:tc>
                <a:tc>
                  <a:txBody>
                    <a:bodyPr/>
                    <a:lstStyle/>
                    <a:p>
                      <a:pPr algn="l" fontAlgn="b"/>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EBEB">
                        <a:alpha val="0"/>
                      </a:srgbClr>
                    </a:solidFill>
                  </a:tcPr>
                </a:tc>
              </a:tr>
              <a:tr h="363088">
                <a:tc>
                  <a:txBody>
                    <a:bodyPr/>
                    <a:lstStyle/>
                    <a:p>
                      <a:pPr algn="ctr" fontAlgn="ctr"/>
                      <a:r>
                        <a:rPr lang="id-ID" sz="1600" u="none" strike="noStrike">
                          <a:effectLst/>
                        </a:rPr>
                        <a:t> </a:t>
                      </a:r>
                      <a:endParaRPr lang="id-ID" sz="16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75000"/>
                      </a:schemeClr>
                    </a:solidFill>
                  </a:tcPr>
                </a:tc>
                <a:tc gridSpan="2">
                  <a:txBody>
                    <a:bodyPr/>
                    <a:lstStyle/>
                    <a:p>
                      <a:pPr algn="ctr" fontAlgn="ctr"/>
                      <a:r>
                        <a:rPr lang="id-ID" sz="1600" u="none" strike="noStrike">
                          <a:effectLst/>
                        </a:rPr>
                        <a:t>Beginning of Period</a:t>
                      </a:r>
                      <a:endParaRPr lang="id-ID" sz="16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75000"/>
                      </a:schemeClr>
                    </a:solidFill>
                  </a:tcPr>
                </a:tc>
                <a:tc hMerge="1">
                  <a:txBody>
                    <a:bodyPr/>
                    <a:lstStyle/>
                    <a:p>
                      <a:endParaRPr lang="id-ID"/>
                    </a:p>
                  </a:txBody>
                  <a:tcPr/>
                </a:tc>
                <a:tc gridSpan="2">
                  <a:txBody>
                    <a:bodyPr/>
                    <a:lstStyle/>
                    <a:p>
                      <a:pPr algn="ctr" fontAlgn="ctr"/>
                      <a:r>
                        <a:rPr lang="id-ID" sz="1600" u="none" strike="noStrike">
                          <a:effectLst/>
                        </a:rPr>
                        <a:t>End of period</a:t>
                      </a:r>
                      <a:endParaRPr lang="id-ID" sz="16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75000"/>
                      </a:schemeClr>
                    </a:solidFill>
                  </a:tcPr>
                </a:tc>
                <a:tc hMerge="1">
                  <a:txBody>
                    <a:bodyPr/>
                    <a:lstStyle/>
                    <a:p>
                      <a:endParaRPr lang="id-ID"/>
                    </a:p>
                  </a:txBody>
                  <a:tcPr/>
                </a:tc>
              </a:tr>
              <a:tr h="712525">
                <a:tc>
                  <a:txBody>
                    <a:bodyPr/>
                    <a:lstStyle/>
                    <a:p>
                      <a:pPr algn="ctr" fontAlgn="ctr"/>
                      <a:r>
                        <a:rPr lang="id-ID" sz="1600" u="none" strike="noStrike">
                          <a:effectLst/>
                        </a:rPr>
                        <a:t>Period</a:t>
                      </a:r>
                      <a:endParaRPr lang="id-ID" sz="16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75000"/>
                      </a:schemeClr>
                    </a:solidFill>
                  </a:tcPr>
                </a:tc>
                <a:tc>
                  <a:txBody>
                    <a:bodyPr/>
                    <a:lstStyle/>
                    <a:p>
                      <a:pPr algn="ctr" fontAlgn="ctr"/>
                      <a:r>
                        <a:rPr lang="id-ID" sz="1600" u="none" strike="noStrike">
                          <a:effectLst/>
                        </a:rPr>
                        <a:t>Accumulated Amount</a:t>
                      </a:r>
                      <a:endParaRPr lang="id-ID" sz="16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75000"/>
                      </a:schemeClr>
                    </a:solidFill>
                  </a:tcPr>
                </a:tc>
                <a:tc>
                  <a:txBody>
                    <a:bodyPr/>
                    <a:lstStyle/>
                    <a:p>
                      <a:pPr algn="ctr" fontAlgn="ctr"/>
                      <a:r>
                        <a:rPr lang="id-ID" sz="1600" u="none" strike="noStrike">
                          <a:effectLst/>
                        </a:rPr>
                        <a:t>Periodic Deposit</a:t>
                      </a:r>
                      <a:endParaRPr lang="id-ID" sz="16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75000"/>
                      </a:schemeClr>
                    </a:solidFill>
                  </a:tcPr>
                </a:tc>
                <a:tc>
                  <a:txBody>
                    <a:bodyPr/>
                    <a:lstStyle/>
                    <a:p>
                      <a:pPr algn="ctr" fontAlgn="ctr"/>
                      <a:r>
                        <a:rPr lang="id-ID" sz="1600" u="none" strike="noStrike">
                          <a:effectLst/>
                        </a:rPr>
                        <a:t>Interest Earned</a:t>
                      </a:r>
                      <a:endParaRPr lang="id-ID" sz="16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75000"/>
                      </a:schemeClr>
                    </a:solidFill>
                  </a:tcPr>
                </a:tc>
                <a:tc>
                  <a:txBody>
                    <a:bodyPr/>
                    <a:lstStyle/>
                    <a:p>
                      <a:pPr algn="ctr" fontAlgn="ctr"/>
                      <a:r>
                        <a:rPr lang="id-ID" sz="1600" u="none" strike="noStrike">
                          <a:effectLst/>
                        </a:rPr>
                        <a:t>Accumulated Amount</a:t>
                      </a:r>
                      <a:endParaRPr lang="id-ID" sz="16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75000"/>
                      </a:schemeClr>
                    </a:solidFill>
                  </a:tcPr>
                </a:tc>
              </a:tr>
              <a:tr h="363088">
                <a:tc>
                  <a:txBody>
                    <a:bodyPr/>
                    <a:lstStyle/>
                    <a:p>
                      <a:pPr algn="ctr" fontAlgn="b"/>
                      <a:r>
                        <a:rPr lang="id-ID" sz="1600" u="none" strike="noStrike">
                          <a:effectLst/>
                        </a:rPr>
                        <a:t>1</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3088">
                <a:tc>
                  <a:txBody>
                    <a:bodyPr/>
                    <a:lstStyle/>
                    <a:p>
                      <a:pPr algn="ctr" fontAlgn="b"/>
                      <a:r>
                        <a:rPr lang="id-ID" sz="1600" u="none" strike="noStrike">
                          <a:effectLst/>
                        </a:rPr>
                        <a:t>2</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30,652.99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711,830.59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3088">
                <a:tc>
                  <a:txBody>
                    <a:bodyPr/>
                    <a:lstStyle/>
                    <a:p>
                      <a:pPr algn="ctr" fontAlgn="b"/>
                      <a:r>
                        <a:rPr lang="id-ID" sz="1600" u="none" strike="noStrike">
                          <a:effectLst/>
                        </a:rPr>
                        <a:t>3</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711,830.59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64,064.75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1,116,484.15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3088">
                <a:tc>
                  <a:txBody>
                    <a:bodyPr/>
                    <a:lstStyle/>
                    <a:p>
                      <a:pPr algn="ctr" fontAlgn="b"/>
                      <a:r>
                        <a:rPr lang="id-ID" sz="1600" u="none" strike="noStrike">
                          <a:effectLst/>
                        </a:rPr>
                        <a:t>4</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1,116,484.15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100,483.57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1,557,556.52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3088">
                <a:tc>
                  <a:txBody>
                    <a:bodyPr/>
                    <a:lstStyle/>
                    <a:p>
                      <a:pPr algn="ctr" fontAlgn="b"/>
                      <a:r>
                        <a:rPr lang="id-ID" sz="1600" u="none" strike="noStrike">
                          <a:effectLst/>
                        </a:rPr>
                        <a:t>5</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1,557,556.52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140,180.09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2,038,325.41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3088">
                <a:tc>
                  <a:txBody>
                    <a:bodyPr/>
                    <a:lstStyle/>
                    <a:p>
                      <a:pPr algn="ctr" fontAlgn="b"/>
                      <a:r>
                        <a:rPr lang="id-ID" sz="1600" u="none" strike="noStrike">
                          <a:effectLst/>
                        </a:rPr>
                        <a:t>6</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2,038,325.41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183,449.29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2,562,363.49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3088">
                <a:tc>
                  <a:txBody>
                    <a:bodyPr/>
                    <a:lstStyle/>
                    <a:p>
                      <a:pPr algn="ctr" fontAlgn="b"/>
                      <a:r>
                        <a:rPr lang="id-ID" sz="1600" u="none" strike="noStrike">
                          <a:effectLst/>
                        </a:rPr>
                        <a:t>7</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2,562,363.49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230,612.71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3,133,565.01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3088">
                <a:tc>
                  <a:txBody>
                    <a:bodyPr/>
                    <a:lstStyle/>
                    <a:p>
                      <a:pPr algn="ctr" fontAlgn="b"/>
                      <a:r>
                        <a:rPr lang="id-ID" sz="1600" u="none" strike="noStrike">
                          <a:effectLst/>
                        </a:rPr>
                        <a:t>8</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3,133,565.01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340,588.80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282,020.85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r>
                        <a:rPr lang="id-ID" sz="1600" u="none" strike="noStrike">
                          <a:effectLst/>
                        </a:rPr>
                        <a:t> $   3,756,174.66 </a:t>
                      </a:r>
                      <a:endParaRPr lang="id-ID" sz="16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94629135"/>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457200"/>
            <a:ext cx="7429499" cy="819150"/>
          </a:xfrm>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sz="3600" b="1" cap="none" smtClean="0">
                <a:ln/>
                <a:solidFill>
                  <a:schemeClr val="accent3"/>
                </a:solidFill>
                <a:effectLst>
                  <a:outerShdw blurRad="50800" dist="38100" dir="2700000" algn="tl" rotWithShape="0">
                    <a:prstClr val="black">
                      <a:alpha val="40000"/>
                    </a:prstClr>
                  </a:outerShdw>
                </a:effectLst>
              </a:rPr>
              <a:t>EXERCISES</a:t>
            </a:r>
            <a:endParaRPr lang="en-US" b="1" cap="none">
              <a:ln/>
              <a:solidFill>
                <a:schemeClr val="accent3"/>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856060" y="1733550"/>
            <a:ext cx="7429499" cy="2609851"/>
          </a:xfrm>
        </p:spPr>
        <p:txBody>
          <a:bodyPr anchor="t">
            <a:noAutofit/>
          </a:bodyPr>
          <a:lstStyle/>
          <a:p>
            <a:pPr>
              <a:buFont typeface="+mj-lt"/>
              <a:buAutoNum type="arabicPeriod"/>
            </a:pPr>
            <a:r>
              <a:rPr lang="en-US" sz="1600" b="1" smtClean="0"/>
              <a:t>FUTURE VALUE. </a:t>
            </a:r>
            <a:r>
              <a:rPr lang="en-US" sz="1600" b="1" i="1" smtClean="0"/>
              <a:t>In 4 years, Tony and Lynn Jameson will need $8000 for a down payment on a manufactured home. They have $5500 that they invest in an account earning 5% per year compounded annually. Find (a) the future amount in 4 years, (b) the amount of compound interest earned, (c) the excess of compound interest over simple interest for the 4 years, and (d) the additional amount needed to achieve their goal.</a:t>
            </a:r>
          </a:p>
          <a:p>
            <a:pPr>
              <a:buFont typeface="+mj-lt"/>
              <a:buAutoNum type="arabicPeriod"/>
            </a:pPr>
            <a:r>
              <a:rPr lang="en-US" sz="1600" b="1" smtClean="0"/>
              <a:t>FUTURE VALUE (COMPOUND AMOUNT). </a:t>
            </a:r>
            <a:r>
              <a:rPr lang="en-US" sz="1600" b="1" i="1" smtClean="0"/>
              <a:t>Ben Fitzgerald is comparing two different investment options. Find the compund amount (future value) on a deposit of $8000 for 3 years at (a) 6% compounded quarterly and (b) 6% compounded monthly.</a:t>
            </a:r>
            <a:endParaRPr lang="en-US" sz="1600" b="1" smtClean="0"/>
          </a:p>
          <a:p>
            <a:pPr>
              <a:buFont typeface="+mj-lt"/>
              <a:buAutoNum type="arabicPeriod"/>
            </a:pPr>
            <a:endParaRPr lang="en-US" sz="1600" b="1"/>
          </a:p>
        </p:txBody>
      </p:sp>
    </p:spTree>
    <p:extLst>
      <p:ext uri="{BB962C8B-B14F-4D97-AF65-F5344CB8AC3E}">
        <p14:creationId xmlns:p14="http://schemas.microsoft.com/office/powerpoint/2010/main" val="2065578353"/>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457200"/>
            <a:ext cx="7429499" cy="819150"/>
          </a:xfrm>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sz="3600" b="1" cap="none" smtClean="0">
                <a:ln/>
                <a:solidFill>
                  <a:schemeClr val="accent3"/>
                </a:solidFill>
                <a:effectLst>
                  <a:outerShdw blurRad="50800" dist="38100" dir="2700000" algn="tl" rotWithShape="0">
                    <a:prstClr val="black">
                      <a:alpha val="40000"/>
                    </a:prstClr>
                  </a:outerShdw>
                </a:effectLst>
              </a:rPr>
              <a:t>EXERCISES</a:t>
            </a:r>
            <a:endParaRPr lang="en-US" b="1" cap="none">
              <a:ln/>
              <a:solidFill>
                <a:schemeClr val="accent3"/>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856060" y="1733550"/>
            <a:ext cx="7429499" cy="2609851"/>
          </a:xfrm>
        </p:spPr>
        <p:txBody>
          <a:bodyPr anchor="t">
            <a:noAutofit/>
          </a:bodyPr>
          <a:lstStyle/>
          <a:p>
            <a:pPr marL="342900" indent="-342900">
              <a:buFont typeface="+mj-lt"/>
              <a:buAutoNum type="arabicPeriod" startAt="4"/>
            </a:pPr>
            <a:r>
              <a:rPr lang="en-US" sz="1600" b="1" smtClean="0"/>
              <a:t>FUTURE VALUE. </a:t>
            </a:r>
            <a:r>
              <a:rPr lang="en-US" sz="1600" b="1" i="1" smtClean="0"/>
              <a:t>In 4 years, Tony and Lynn Jameson will need $8000 for a down payment on a manufactured home. They have $5500 that they invest in an account earning 5% per year compounded annually. Find (a) the future amount in 4 years, (b) the amount of compound interest earned, (c) the excess of compound interest over simple interest for the 4 years, and (d) the additional amount needed to achieve their goal.</a:t>
            </a:r>
          </a:p>
          <a:p>
            <a:pPr marL="342900" indent="-342900">
              <a:buFont typeface="+mj-lt"/>
              <a:buAutoNum type="arabicPeriod" startAt="4"/>
            </a:pPr>
            <a:r>
              <a:rPr lang="en-US" sz="1600" b="1" smtClean="0"/>
              <a:t>FUTURE VALUE (COMPOUND AMOUNT). </a:t>
            </a:r>
            <a:r>
              <a:rPr lang="en-US" sz="1600" b="1" i="1" smtClean="0"/>
              <a:t>Ben Fitzgerald is comparing two different investment options. Find the compund amount (future value) on a deposit of $8000 for 3 years at (a) 6% compounded quarterly and (b) 6% compounded monthly.</a:t>
            </a:r>
            <a:endParaRPr lang="en-US" sz="1600" b="1" smtClean="0"/>
          </a:p>
          <a:p>
            <a:pPr marL="342900" indent="-342900">
              <a:buFont typeface="+mj-lt"/>
              <a:buAutoNum type="arabicPeriod" startAt="4"/>
            </a:pPr>
            <a:endParaRPr lang="en-US" sz="1600" b="1"/>
          </a:p>
        </p:txBody>
      </p:sp>
    </p:spTree>
    <p:extLst>
      <p:ext uri="{BB962C8B-B14F-4D97-AF65-F5344CB8AC3E}">
        <p14:creationId xmlns:p14="http://schemas.microsoft.com/office/powerpoint/2010/main" val="1389728495"/>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Beberapa Soal Latihan</a:t>
            </a:r>
            <a:endParaRPr lang="en-US"/>
          </a:p>
        </p:txBody>
      </p:sp>
      <p:sp>
        <p:nvSpPr>
          <p:cNvPr id="3" name="Content Placeholder 2"/>
          <p:cNvSpPr>
            <a:spLocks noGrp="1"/>
          </p:cNvSpPr>
          <p:nvPr>
            <p:ph idx="1"/>
          </p:nvPr>
        </p:nvSpPr>
        <p:spPr/>
        <p:txBody>
          <a:bodyPr>
            <a:normAutofit/>
          </a:bodyPr>
          <a:lstStyle/>
          <a:p>
            <a:pPr>
              <a:buFont typeface="+mj-lt"/>
              <a:buAutoNum type="arabicPeriod"/>
            </a:pPr>
            <a:r>
              <a:rPr lang="en-US" sz="1200" smtClean="0"/>
              <a:t>FUTURE </a:t>
            </a:r>
            <a:r>
              <a:rPr lang="en-US" sz="1200"/>
              <a:t>VALUE. </a:t>
            </a:r>
            <a:r>
              <a:rPr lang="en-US" sz="1200" i="1"/>
              <a:t>Untuk persiapan event penting tertentu pada 12 tahun yang akan datang, Saudara merasa perlu untuk menabung dalam bentuk Deposito Berjangka. Jika Saudara </a:t>
            </a:r>
            <a:r>
              <a:rPr lang="en-US" sz="1200" i="1" smtClean="0"/>
              <a:t>menyimpan uang sebesar Rp500 juta, dan bank memberikan bunga deposito 5,5% per tahun, berapa uang Saudara pada saat event penting itu dilaksanakan?</a:t>
            </a:r>
          </a:p>
          <a:p>
            <a:pPr>
              <a:buFont typeface="+mj-lt"/>
              <a:buAutoNum type="arabicPeriod"/>
            </a:pPr>
            <a:r>
              <a:rPr lang="en-US" sz="1200" smtClean="0"/>
              <a:t>FUTURE VALUE. </a:t>
            </a:r>
            <a:r>
              <a:rPr lang="en-US" sz="1200" i="1" smtClean="0"/>
              <a:t>In 4 years, Tony and Lynn Jameson will need $8000 for a down payment on a manufactured home. They have $5500 that they invest in an account earning 5% per year compounded annually. Find (a) the future amount in 4 years, (b) the amount of compound interest earned, (c) the excess of compound interest over simple interest for the 4 years, and (d) the additional amount needed to achieve their goal.</a:t>
            </a:r>
          </a:p>
          <a:p>
            <a:pPr>
              <a:buFont typeface="+mj-lt"/>
              <a:buAutoNum type="arabicPeriod"/>
            </a:pPr>
            <a:r>
              <a:rPr lang="en-US" sz="1200" smtClean="0"/>
              <a:t>FUTURE VALUE (COMPOUND AMOUNT). </a:t>
            </a:r>
            <a:r>
              <a:rPr lang="en-US" sz="1200" i="1" smtClean="0"/>
              <a:t>Ben Fitzgerald is comparing two different investment options. Find the compund amount (future value) on a deposit of $8000 for 3 years at (a) 6% compounded quarterly and (b) 6% compounded monthly.</a:t>
            </a:r>
            <a:endParaRPr lang="en-US" sz="1200" smtClean="0"/>
          </a:p>
          <a:p>
            <a:pPr>
              <a:buFont typeface="+mj-lt"/>
              <a:buAutoNum type="arabicPeriod"/>
            </a:pPr>
            <a:endParaRPr lang="en-US" sz="1200"/>
          </a:p>
        </p:txBody>
      </p:sp>
    </p:spTree>
    <p:extLst>
      <p:ext uri="{BB962C8B-B14F-4D97-AF65-F5344CB8AC3E}">
        <p14:creationId xmlns:p14="http://schemas.microsoft.com/office/powerpoint/2010/main" val="387909006"/>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Beberapa Soal </a:t>
            </a:r>
            <a:r>
              <a:rPr lang="en-US"/>
              <a:t>Latihan</a:t>
            </a:r>
          </a:p>
        </p:txBody>
      </p:sp>
      <p:sp>
        <p:nvSpPr>
          <p:cNvPr id="3" name="Content Placeholder 2"/>
          <p:cNvSpPr>
            <a:spLocks noGrp="1"/>
          </p:cNvSpPr>
          <p:nvPr>
            <p:ph idx="1"/>
          </p:nvPr>
        </p:nvSpPr>
        <p:spPr/>
        <p:txBody>
          <a:bodyPr>
            <a:normAutofit fontScale="92500"/>
          </a:bodyPr>
          <a:lstStyle/>
          <a:p>
            <a:pPr algn="just">
              <a:buFont typeface="+mj-lt"/>
              <a:buAutoNum type="arabicPeriod" startAt="4"/>
            </a:pPr>
            <a:r>
              <a:rPr lang="en-US" sz="1400" smtClean="0"/>
              <a:t>PRESENT VALUE. </a:t>
            </a:r>
            <a:r>
              <a:rPr lang="en-US" sz="1400" i="1" smtClean="0"/>
              <a:t>Rasyid Sidhek menandatangani surat hutang dengan maturity value sebesar RM67.291 untuk membeli 1 hektar lahan di dekat sungai kecil di Kuching, negara bagian Sarawak, Malaysia. Surat berbarga tersebut memiliki bunga majemuk (compound interset) sebesar 9% per tahun dan jangka waktu surat hutang adalah 5 tahun. Berapa present value (nilai sekarang) yang diterima oleh Rasyid Sidhek?</a:t>
            </a:r>
          </a:p>
          <a:p>
            <a:pPr algn="just">
              <a:buFont typeface="+mj-lt"/>
              <a:buAutoNum type="arabicPeriod" startAt="4"/>
            </a:pPr>
            <a:r>
              <a:rPr lang="en-US" sz="1400" smtClean="0"/>
              <a:t>COMPOUND INTEREST</a:t>
            </a:r>
            <a:r>
              <a:rPr lang="en-US" sz="1400" i="1" smtClean="0"/>
              <a:t>. John Smith inherits $15.500, which he deposits in a retirement account that pays interest compounded semiannually. How much will he have after 25 years if the funds grow (a) at 6%, (b) at 8%, and (c) at 10%? Round to the nearest cent.</a:t>
            </a:r>
          </a:p>
          <a:p>
            <a:pPr algn="just">
              <a:buFont typeface="+mj-lt"/>
              <a:buAutoNum type="arabicPeriod" startAt="4"/>
            </a:pPr>
            <a:r>
              <a:rPr lang="en-US" sz="1400" smtClean="0"/>
              <a:t>INTEREST RATE</a:t>
            </a:r>
            <a:r>
              <a:rPr lang="en-US" sz="1400" i="1" smtClean="0"/>
              <a:t>. Jonathan Simons menginvestasikan $2500 pada pada rekening Deposito Berjangka yang memberikan bunga majemuk semesteran selama 5 tahun. Saldo pada akhir tahun ke-5 diketahui sebesar $3047,49. Berapa tingkat bunga per semester yang diberikan bank? Begitu juga, berapa tingkat bunga tahunannya? </a:t>
            </a:r>
            <a:endParaRPr lang="en-US" sz="1400"/>
          </a:p>
        </p:txBody>
      </p:sp>
    </p:spTree>
    <p:extLst>
      <p:ext uri="{BB962C8B-B14F-4D97-AF65-F5344CB8AC3E}">
        <p14:creationId xmlns:p14="http://schemas.microsoft.com/office/powerpoint/2010/main" val="704815221"/>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Beberapa Soal </a:t>
            </a:r>
            <a:r>
              <a:rPr lang="en-US"/>
              <a:t>Latihan</a:t>
            </a:r>
          </a:p>
        </p:txBody>
      </p:sp>
      <p:sp>
        <p:nvSpPr>
          <p:cNvPr id="3" name="Content Placeholder 2"/>
          <p:cNvSpPr>
            <a:spLocks noGrp="1"/>
          </p:cNvSpPr>
          <p:nvPr>
            <p:ph idx="1"/>
          </p:nvPr>
        </p:nvSpPr>
        <p:spPr/>
        <p:txBody>
          <a:bodyPr>
            <a:normAutofit fontScale="92500" lnSpcReduction="20000"/>
          </a:bodyPr>
          <a:lstStyle/>
          <a:p>
            <a:pPr algn="just">
              <a:buFont typeface="+mj-lt"/>
              <a:buAutoNum type="arabicPeriod" startAt="4"/>
            </a:pPr>
            <a:r>
              <a:rPr lang="en-US" sz="1400" smtClean="0"/>
              <a:t>PRESENT VALUE. </a:t>
            </a:r>
            <a:r>
              <a:rPr lang="en-US" sz="1400" i="1" smtClean="0"/>
              <a:t>Shin Bun Niang adalah seorang pengusaha di Beijing. Ia suatu waktu menyimpan uangnya di Bank ICBC sebesar CN</a:t>
            </a:r>
            <a:r>
              <a:rPr lang="en-US" sz="1400" i="1" smtClean="0">
                <a:latin typeface="Times New Roman"/>
                <a:cs typeface="Times New Roman"/>
              </a:rPr>
              <a:t>¥</a:t>
            </a:r>
            <a:r>
              <a:rPr lang="en-US" sz="1400" i="1" smtClean="0"/>
              <a:t>1.600.000.000. Jika diketahui Bank ICBC memberikan bunga majemuk tahunan 15%, dan saldo bank setelah sekian periode menjadi CN</a:t>
            </a:r>
            <a:r>
              <a:rPr lang="en-US" sz="1400" i="1" smtClean="0">
                <a:latin typeface="Times New Roman"/>
                <a:cs typeface="Times New Roman"/>
              </a:rPr>
              <a:t>¥</a:t>
            </a:r>
            <a:r>
              <a:rPr lang="en-US" sz="1400" i="1" smtClean="0">
                <a:latin typeface="+mj-lt"/>
                <a:cs typeface="Times New Roman"/>
              </a:rPr>
              <a:t>3.700.897.225, berapa lama Shin Bun Niang menyimpan uangnya?</a:t>
            </a:r>
          </a:p>
          <a:p>
            <a:pPr algn="just">
              <a:buFont typeface="+mj-lt"/>
              <a:buAutoNum type="arabicPeriod" startAt="4"/>
            </a:pPr>
            <a:r>
              <a:rPr lang="en-US" sz="1400" smtClean="0">
                <a:latin typeface="+mj-lt"/>
                <a:cs typeface="Times New Roman"/>
              </a:rPr>
              <a:t>EFECTIVE RATE OF INTEREST</a:t>
            </a:r>
            <a:r>
              <a:rPr lang="en-US" sz="1400" i="1" smtClean="0">
                <a:latin typeface="+mj-lt"/>
                <a:cs typeface="Times New Roman"/>
              </a:rPr>
              <a:t>. James Suhr is comparing two loans. Loan A has a nominal rate of 10% compounded quarterly and Loan B has a nominal rate of 9% compounded monthly. Find the effective rate of interest for each loan.</a:t>
            </a:r>
          </a:p>
          <a:p>
            <a:pPr algn="just">
              <a:buFont typeface="+mj-lt"/>
              <a:buAutoNum type="arabicPeriod" startAt="4"/>
            </a:pPr>
            <a:r>
              <a:rPr lang="en-US" sz="1400" smtClean="0">
                <a:latin typeface="+mj-lt"/>
              </a:rPr>
              <a:t>FUTURE AMOUNT OF ANNUITY</a:t>
            </a:r>
            <a:r>
              <a:rPr lang="en-US" sz="1400" i="1" smtClean="0">
                <a:latin typeface="+mj-lt"/>
              </a:rPr>
              <a:t>. At the birth of her grandson, Junella Smith decides to help pay for his college education. She commits to making deposits of $600 into an account at the end of each 6 months for 18 years. Smith has narrowed her choices to an annuity at an insurance company paying 6% compounded semiannually, a CD at a bank paying 5% compounded semiannually, or a savings account at a credit union paying 3½% compounded semiannualy. (a) Find the future amount of the annuity in each case. (b) which is preferred if all three options are safe? </a:t>
            </a:r>
          </a:p>
        </p:txBody>
      </p:sp>
    </p:spTree>
    <p:extLst>
      <p:ext uri="{BB962C8B-B14F-4D97-AF65-F5344CB8AC3E}">
        <p14:creationId xmlns:p14="http://schemas.microsoft.com/office/powerpoint/2010/main" val="2852406803"/>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Beberapa Soal </a:t>
            </a:r>
            <a:r>
              <a:rPr lang="en-US"/>
              <a:t>Latihan</a:t>
            </a:r>
          </a:p>
        </p:txBody>
      </p:sp>
      <p:sp>
        <p:nvSpPr>
          <p:cNvPr id="3" name="Content Placeholder 2"/>
          <p:cNvSpPr>
            <a:spLocks noGrp="1"/>
          </p:cNvSpPr>
          <p:nvPr>
            <p:ph idx="1"/>
          </p:nvPr>
        </p:nvSpPr>
        <p:spPr/>
        <p:txBody>
          <a:bodyPr>
            <a:normAutofit fontScale="92500" lnSpcReduction="10000"/>
          </a:bodyPr>
          <a:lstStyle/>
          <a:p>
            <a:pPr algn="just">
              <a:buFont typeface="+mj-lt"/>
              <a:buAutoNum type="arabicPeriod" startAt="7"/>
            </a:pPr>
            <a:r>
              <a:rPr lang="en-US" sz="1400" smtClean="0"/>
              <a:t>ANNUITY OF FUTURE VALUE. </a:t>
            </a:r>
            <a:r>
              <a:rPr lang="en-US" sz="1400" i="1" smtClean="0"/>
              <a:t>Galaxy Digital Inc. adalah pusat fotokopi (copy center) di Jln HR Bunjamin Purwokerto. Galaxy perlu beberapa mesin fotokopi digital tiga tahun yang akan datang, oleh karena itu pemiliknya, Dewi Percik, ingin menabung pada tiap akhir triwulan sejak sekarang selama 3 tahun ke depan. Dewi Percik memprediksi investasi pada peralatan mesin fotokopi digital dan pendukungnya seharga Rp700 juta. Jika bank di mana ia menabung memberi bunga 6% dengan pembungaan triwulanan (quarterly), berapa besar tabungan tiap kali yang diperlukan pada tiap akhir triwulan agar jumlah akumulasi sebesar Rp700 juta dapat tercapai pada akhir tahun ke tiga? </a:t>
            </a:r>
            <a:endParaRPr lang="en-US" sz="1400" i="1" smtClean="0">
              <a:latin typeface="+mj-lt"/>
              <a:cs typeface="Times New Roman"/>
            </a:endParaRPr>
          </a:p>
          <a:p>
            <a:pPr algn="just">
              <a:buFont typeface="+mj-lt"/>
              <a:buAutoNum type="arabicPeriod" startAt="7"/>
            </a:pPr>
            <a:r>
              <a:rPr lang="en-US" sz="1400" smtClean="0">
                <a:latin typeface="+mj-lt"/>
                <a:cs typeface="Times New Roman"/>
              </a:rPr>
              <a:t>BESAR ANGSURAN (ANNUITY OF GIVEN PRESENT VALUE)</a:t>
            </a:r>
            <a:r>
              <a:rPr lang="en-US" sz="1400" i="1" smtClean="0">
                <a:latin typeface="+mj-lt"/>
                <a:cs typeface="Times New Roman"/>
              </a:rPr>
              <a:t>. Sebuah real estate seharga Rp2 milyar ditawarkan dengan fasilitas Kredit Pemilikan Rumah dari Bank BTN. Jika salah satu pembeli mendapatkan fasilitas tersebut, tanpa uang muka, tanpa biaya administrasi, dengan bunga 14%, dan tenor 15 tahun. Berapa angsuran per bulan jika anuitas dihitung tahunan (annully). </a:t>
            </a:r>
            <a:r>
              <a:rPr lang="en-US" sz="1400" b="1" smtClean="0">
                <a:latin typeface="+mj-lt"/>
                <a:cs typeface="Times New Roman"/>
              </a:rPr>
              <a:t>Catatan</a:t>
            </a:r>
            <a:r>
              <a:rPr lang="en-US" sz="1400" i="1" smtClean="0">
                <a:latin typeface="+mj-lt"/>
                <a:cs typeface="Times New Roman"/>
              </a:rPr>
              <a:t>: Angsuran perbulan adalah angsuran per tahun dibagi 12? </a:t>
            </a:r>
            <a:endParaRPr lang="en-US" sz="1400" i="1" smtClean="0">
              <a:latin typeface="+mj-lt"/>
            </a:endParaRPr>
          </a:p>
        </p:txBody>
      </p:sp>
    </p:spTree>
    <p:extLst>
      <p:ext uri="{BB962C8B-B14F-4D97-AF65-F5344CB8AC3E}">
        <p14:creationId xmlns:p14="http://schemas.microsoft.com/office/powerpoint/2010/main" val="4247963664"/>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Beberapa Soal </a:t>
            </a:r>
            <a:r>
              <a:rPr lang="en-US"/>
              <a:t>Latihan</a:t>
            </a:r>
          </a:p>
        </p:txBody>
      </p:sp>
      <p:sp>
        <p:nvSpPr>
          <p:cNvPr id="3" name="Content Placeholder 2"/>
          <p:cNvSpPr>
            <a:spLocks noGrp="1"/>
          </p:cNvSpPr>
          <p:nvPr>
            <p:ph idx="1"/>
          </p:nvPr>
        </p:nvSpPr>
        <p:spPr/>
        <p:txBody>
          <a:bodyPr>
            <a:normAutofit/>
          </a:bodyPr>
          <a:lstStyle/>
          <a:p>
            <a:pPr algn="just">
              <a:buFont typeface="+mj-lt"/>
              <a:buAutoNum type="arabicPeriod" startAt="7"/>
            </a:pPr>
            <a:r>
              <a:rPr lang="en-US" sz="1400" smtClean="0">
                <a:latin typeface="+mj-lt"/>
                <a:cs typeface="Times New Roman"/>
              </a:rPr>
              <a:t>BESAR ANGSURAN</a:t>
            </a:r>
            <a:r>
              <a:rPr lang="en-US" sz="1400" i="1" smtClean="0">
                <a:latin typeface="+mj-lt"/>
                <a:cs typeface="Times New Roman"/>
              </a:rPr>
              <a:t>. Anthony wants to buy a boat which costs $17.000. He has saved $5.000, which he will use as a deposit. And he will finance the rest of it by taking out a loan to be paid back in equal monthly installments, amortized over 5 years at an annual interest rate of 12%. What will his payment be?. </a:t>
            </a:r>
          </a:p>
          <a:p>
            <a:pPr algn="just">
              <a:buFont typeface="+mj-lt"/>
              <a:buAutoNum type="arabicPeriod" startAt="7"/>
            </a:pPr>
            <a:r>
              <a:rPr lang="en-US" sz="1400" smtClean="0">
                <a:latin typeface="+mj-lt"/>
                <a:cs typeface="Times New Roman"/>
              </a:rPr>
              <a:t>CAPITAL BUDGETING</a:t>
            </a:r>
            <a:r>
              <a:rPr lang="en-US" sz="1400" i="1" smtClean="0">
                <a:latin typeface="+mj-lt"/>
                <a:cs typeface="Times New Roman"/>
              </a:rPr>
              <a:t>. Frank wants to buy a car. The dealer tells him that he can pay $500 a month for 36 month for 36 months, or he can pay $15.000 cash for the car. Assuming that the prevailing interest rate is 9% monthly, which is a better deal for Frank?</a:t>
            </a:r>
            <a:endParaRPr lang="en-US" sz="1400" i="1" smtClean="0">
              <a:latin typeface="+mj-lt"/>
            </a:endParaRPr>
          </a:p>
        </p:txBody>
      </p:sp>
    </p:spTree>
    <p:extLst>
      <p:ext uri="{BB962C8B-B14F-4D97-AF65-F5344CB8AC3E}">
        <p14:creationId xmlns:p14="http://schemas.microsoft.com/office/powerpoint/2010/main" val="980055331"/>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d1d6d7a52d8dc9daf287e7f7d01716ae2d6e"/>
</p:tagLst>
</file>

<file path=ppt/theme/_rels/theme3.xml.rels><?xml version="1.0" encoding="UTF-8" standalone="yes"?>
<Relationships xmlns="http://schemas.openxmlformats.org/package/2006/relationships"><Relationship Id="rId1" Type="http://schemas.openxmlformats.org/officeDocument/2006/relationships/image" Target="../media/image13.jpeg"/></Relationships>
</file>

<file path=ppt/theme/theme1.xml><?xml version="1.0" encoding="utf-8"?>
<a:theme xmlns:a="http://schemas.openxmlformats.org/drawingml/2006/main" name="Theme9">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华文楷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Theme9" id="{699CBFF0-945A-46B6-AEF0-37BE66DFF6EE}" vid="{E91768EB-4D68-485A-BC93-A526211C9A98}"/>
    </a:ext>
  </a:extLst>
</a:theme>
</file>

<file path=ppt/theme/theme2.xml><?xml version="1.0" encoding="utf-8"?>
<a:theme xmlns:a="http://schemas.openxmlformats.org/drawingml/2006/main" name="www.PresenterMedia.com - Static Glassy Blue Earth">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华文楷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Mesh" id="{789EC3FE-34FD-429C-9918-760025E6C145}" vid="{B8BE45C0-8141-4D58-8C71-A009BC26FB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Theme9</Template>
  <TotalTime>1090</TotalTime>
  <Words>4283</Words>
  <Application>Microsoft Office PowerPoint</Application>
  <PresentationFormat>On-screen Show (16:9)</PresentationFormat>
  <Paragraphs>301</Paragraphs>
  <Slides>46</Slides>
  <Notes>0</Notes>
  <HiddenSlides>5</HiddenSlides>
  <MMClips>0</MMClips>
  <ScaleCrop>false</ScaleCrop>
  <HeadingPairs>
    <vt:vector size="4" baseType="variant">
      <vt:variant>
        <vt:lpstr>Theme</vt:lpstr>
      </vt:variant>
      <vt:variant>
        <vt:i4>3</vt:i4>
      </vt:variant>
      <vt:variant>
        <vt:lpstr>Slide Titles</vt:lpstr>
      </vt:variant>
      <vt:variant>
        <vt:i4>46</vt:i4>
      </vt:variant>
    </vt:vector>
  </HeadingPairs>
  <TitlesOfParts>
    <vt:vector size="49" baseType="lpstr">
      <vt:lpstr>Theme9</vt:lpstr>
      <vt:lpstr>www.PresenterMedia.com - Static Glassy Blue Earth</vt:lpstr>
      <vt:lpstr>Mesh</vt:lpstr>
      <vt:lpstr>Annuities, and Sinking Funds</vt:lpstr>
      <vt:lpstr>Chapter 15 Outline</vt:lpstr>
      <vt:lpstr>DEFINITION</vt:lpstr>
      <vt:lpstr>DEFINITION</vt:lpstr>
      <vt:lpstr>15.1 amount of an annuity</vt:lpstr>
      <vt:lpstr>Type of annuities</vt:lpstr>
      <vt:lpstr>How an annuity works</vt:lpstr>
      <vt:lpstr>PowerPoint Presentation</vt:lpstr>
      <vt:lpstr>PowerPoint Presentation</vt:lpstr>
      <vt:lpstr>PowerPoint Presentation</vt:lpstr>
      <vt:lpstr>THE FORMULAS OF PRESENT VALUE,  FUTURE VALUE,  ANNUITY,  PRESENT VELUE OF ANNUITY,  FUTURE VALUE OF ANNUITY</vt:lpstr>
      <vt:lpstr>PowerPoint Presentation</vt:lpstr>
      <vt:lpstr>PowerPoint Presentation</vt:lpstr>
      <vt:lpstr>PowerPoint Presentation</vt:lpstr>
      <vt:lpstr>FIND THE AMOUNT OF AN ANNUITY</vt:lpstr>
      <vt:lpstr>PowerPoint Presentation</vt:lpstr>
      <vt:lpstr>PowerPoint Presentation</vt:lpstr>
      <vt:lpstr>exercise</vt:lpstr>
      <vt:lpstr>Finding the amount of an annuity payment</vt:lpstr>
      <vt:lpstr>EXERCISE</vt:lpstr>
      <vt:lpstr>PowerPoint Presentation</vt:lpstr>
      <vt:lpstr>Finding the number of payments</vt:lpstr>
      <vt:lpstr>PowerPoint Presentation</vt:lpstr>
      <vt:lpstr>Finding the amount of an annuity due</vt:lpstr>
      <vt:lpstr>Finding the amount of an annuity due</vt:lpstr>
      <vt:lpstr>Finding the amount of an annuity due</vt:lpstr>
      <vt:lpstr>FIND THE VALUE OF AN  INDIVIDUAL RETIREMENT ACCOUNT (IRA)</vt:lpstr>
      <vt:lpstr>FIND THE VALUE OF AN  INDIVIDUAL RETIREMENT ACCOUNT (IRA)</vt:lpstr>
      <vt:lpstr>Finding the value of an ira</vt:lpstr>
      <vt:lpstr>Finding the value of an ira</vt:lpstr>
      <vt:lpstr>Saving for retirement</vt:lpstr>
      <vt:lpstr>15.2 present value of an annuity</vt:lpstr>
      <vt:lpstr>DEFINITION</vt:lpstr>
      <vt:lpstr>Example</vt:lpstr>
      <vt:lpstr>Example</vt:lpstr>
      <vt:lpstr>15.3 sinking funds</vt:lpstr>
      <vt:lpstr>definition</vt:lpstr>
      <vt:lpstr>example</vt:lpstr>
      <vt:lpstr>PowerPoint Presentation</vt:lpstr>
      <vt:lpstr>EXERCISES</vt:lpstr>
      <vt:lpstr>EXERCISES</vt:lpstr>
      <vt:lpstr>Beberapa Soal Latihan</vt:lpstr>
      <vt:lpstr>Beberapa Soal Latihan</vt:lpstr>
      <vt:lpstr>Beberapa Soal Latihan</vt:lpstr>
      <vt:lpstr>Beberapa Soal Latihan</vt:lpstr>
      <vt:lpstr>Beberapa Soal Latihan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babeh</dc:creator>
  <cp:lastModifiedBy>Jary</cp:lastModifiedBy>
  <cp:revision>105</cp:revision>
  <cp:lastPrinted>2013-11-24T09:07:11Z</cp:lastPrinted>
  <dcterms:created xsi:type="dcterms:W3CDTF">2013-11-19T22:06:11Z</dcterms:created>
  <dcterms:modified xsi:type="dcterms:W3CDTF">2015-02-16T03:21:10Z</dcterms:modified>
</cp:coreProperties>
</file>