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69"/>
  </p:notesMasterIdLst>
  <p:handoutMasterIdLst>
    <p:handoutMasterId r:id="rId70"/>
  </p:handoutMasterIdLst>
  <p:sldIdLst>
    <p:sldId id="276" r:id="rId3"/>
    <p:sldId id="277" r:id="rId4"/>
    <p:sldId id="331" r:id="rId5"/>
    <p:sldId id="427" r:id="rId6"/>
    <p:sldId id="333" r:id="rId7"/>
    <p:sldId id="361" r:id="rId8"/>
    <p:sldId id="367" r:id="rId9"/>
    <p:sldId id="366" r:id="rId10"/>
    <p:sldId id="429" r:id="rId11"/>
    <p:sldId id="430" r:id="rId12"/>
    <p:sldId id="432" r:id="rId13"/>
    <p:sldId id="433" r:id="rId14"/>
    <p:sldId id="469" r:id="rId15"/>
    <p:sldId id="434" r:id="rId16"/>
    <p:sldId id="369" r:id="rId17"/>
    <p:sldId id="370" r:id="rId18"/>
    <p:sldId id="435" r:id="rId19"/>
    <p:sldId id="428" r:id="rId20"/>
    <p:sldId id="379" r:id="rId21"/>
    <p:sldId id="380" r:id="rId22"/>
    <p:sldId id="389" r:id="rId23"/>
    <p:sldId id="390" r:id="rId24"/>
    <p:sldId id="392" r:id="rId25"/>
    <p:sldId id="394" r:id="rId26"/>
    <p:sldId id="424" r:id="rId27"/>
    <p:sldId id="436" r:id="rId28"/>
    <p:sldId id="437" r:id="rId29"/>
    <p:sldId id="438" r:id="rId30"/>
    <p:sldId id="382" r:id="rId31"/>
    <p:sldId id="397" r:id="rId32"/>
    <p:sldId id="398" r:id="rId33"/>
    <p:sldId id="421" r:id="rId34"/>
    <p:sldId id="383" r:id="rId35"/>
    <p:sldId id="399" r:id="rId36"/>
    <p:sldId id="439" r:id="rId37"/>
    <p:sldId id="440" r:id="rId38"/>
    <p:sldId id="441" r:id="rId39"/>
    <p:sldId id="442" r:id="rId40"/>
    <p:sldId id="363" r:id="rId41"/>
    <p:sldId id="413" r:id="rId42"/>
    <p:sldId id="443" r:id="rId43"/>
    <p:sldId id="449" r:id="rId44"/>
    <p:sldId id="444" r:id="rId45"/>
    <p:sldId id="445" r:id="rId46"/>
    <p:sldId id="450" r:id="rId47"/>
    <p:sldId id="448" r:id="rId48"/>
    <p:sldId id="451" r:id="rId49"/>
    <p:sldId id="452" r:id="rId50"/>
    <p:sldId id="453" r:id="rId51"/>
    <p:sldId id="454" r:id="rId52"/>
    <p:sldId id="455" r:id="rId53"/>
    <p:sldId id="364" r:id="rId54"/>
    <p:sldId id="456" r:id="rId55"/>
    <p:sldId id="457" r:id="rId56"/>
    <p:sldId id="458" r:id="rId57"/>
    <p:sldId id="459" r:id="rId58"/>
    <p:sldId id="460" r:id="rId59"/>
    <p:sldId id="461" r:id="rId60"/>
    <p:sldId id="462" r:id="rId61"/>
    <p:sldId id="463" r:id="rId62"/>
    <p:sldId id="464" r:id="rId63"/>
    <p:sldId id="465" r:id="rId64"/>
    <p:sldId id="468" r:id="rId65"/>
    <p:sldId id="466" r:id="rId66"/>
    <p:sldId id="467" r:id="rId67"/>
    <p:sldId id="418" r:id="rId68"/>
  </p:sldIdLst>
  <p:sldSz cx="12188825" cy="6858000"/>
  <p:notesSz cx="6858000" cy="9144000"/>
  <p:custDataLst>
    <p:tags r:id="rId7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FF00"/>
    <a:srgbClr val="E85252"/>
    <a:srgbClr val="FF6600"/>
    <a:srgbClr val="F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58" autoAdjust="0"/>
    <p:restoredTop sz="92540" autoAdjust="0"/>
  </p:normalViewPr>
  <p:slideViewPr>
    <p:cSldViewPr>
      <p:cViewPr>
        <p:scale>
          <a:sx n="60" d="100"/>
          <a:sy n="60" d="100"/>
        </p:scale>
        <p:origin x="-522" y="-126"/>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482589-CB2F-4003-801D-095B67490E73}" type="datetimeFigureOut">
              <a:rPr lang="en-US"/>
              <a:t>6/5/2016</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D4DBF-746C-4C25-853D-8A1CBE8404F4}" type="datetimeFigureOut">
              <a:rPr lang="en-US"/>
              <a:t>6/5/2016</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49638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1855557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200400"/>
          </a:xfrm>
        </p:spPr>
        <p:txBody>
          <a:bodyPr>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674813" y="4876800"/>
            <a:ext cx="7162799" cy="990600"/>
          </a:xfrm>
        </p:spPr>
        <p:txBody>
          <a:bodyPr lIns="91440">
            <a:normAutofit/>
          </a:bodyPr>
          <a:lstStyle>
            <a:lvl1pPr marL="0" indent="0" algn="l">
              <a:spcBef>
                <a:spcPts val="0"/>
              </a:spcBef>
              <a:buNone/>
              <a:defRPr sz="2000" cap="all" spc="250" baseline="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1988707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200">
                <a:ln>
                  <a:noFill/>
                </a:ln>
                <a:effectLst>
                  <a:outerShdw blurRad="38100" dist="38100" dir="2700000" algn="tl">
                    <a:srgbClr val="000000">
                      <a:alpha val="43137"/>
                    </a:srgbClr>
                  </a:outerShdw>
                </a:effectLst>
              </a:defRPr>
            </a:lvl1pPr>
            <a:lvl2pPr>
              <a:defRPr sz="2800">
                <a:ln>
                  <a:noFill/>
                </a:ln>
                <a:effectLst>
                  <a:outerShdw blurRad="38100" dist="38100" dir="2700000" algn="tl">
                    <a:srgbClr val="000000">
                      <a:alpha val="43137"/>
                    </a:srgbClr>
                  </a:outerShdw>
                </a:effectLst>
              </a:defRPr>
            </a:lvl2pPr>
            <a:lvl3pPr>
              <a:defRPr sz="2400">
                <a:ln>
                  <a:noFill/>
                </a:ln>
                <a:effectLst>
                  <a:outerShdw blurRad="38100" dist="38100" dir="2700000" algn="tl">
                    <a:srgbClr val="000000">
                      <a:alpha val="43137"/>
                    </a:srgbClr>
                  </a:outerShdw>
                </a:effectLst>
              </a:defRPr>
            </a:lvl3pPr>
            <a:lvl4pPr>
              <a:defRPr sz="2000">
                <a:ln>
                  <a:noFill/>
                </a:ln>
                <a:effectLst>
                  <a:outerShdw blurRad="38100" dist="38100" dir="2700000" algn="tl">
                    <a:srgbClr val="000000">
                      <a:alpha val="43137"/>
                    </a:srgbClr>
                  </a:outerShdw>
                </a:effectLst>
              </a:defRPr>
            </a:lvl4pPr>
            <a:lvl5pPr>
              <a:defRPr sz="2000">
                <a:ln>
                  <a:noFill/>
                </a:ln>
                <a:effectLst>
                  <a:outerShdw blurRad="38100" dist="38100" dir="2700000" algn="tl">
                    <a:srgbClr val="000000">
                      <a:alpha val="43137"/>
                    </a:srgbClr>
                  </a:outerShdw>
                </a:effectLst>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Title 6"/>
          <p:cNvSpPr>
            <a:spLocks noGrp="1"/>
          </p:cNvSpPr>
          <p:nvPr>
            <p:ph type="title"/>
          </p:nvPr>
        </p:nvSpPr>
        <p:spPr/>
        <p:txBody>
          <a:bodyPr>
            <a:scene3d>
              <a:camera prst="orthographicFront"/>
              <a:lightRig rig="soft" dir="t">
                <a:rot lat="0" lon="0" rev="2400000"/>
              </a:lightRig>
            </a:scene3d>
            <a:sp3d extrusionH="57150" prstMaterial="metal">
              <a:bevelT w="50800" h="44450"/>
            </a:sp3d>
          </a:bodyPr>
          <a:lstStyle>
            <a:lvl1pPr>
              <a:defRPr b="0" cap="none" spc="0">
                <a:ln w="18415" cmpd="sng">
                  <a:solidFill>
                    <a:srgbClr val="FFFF00"/>
                  </a:solidFill>
                  <a:prstDash val="solid"/>
                </a:ln>
                <a:solidFill>
                  <a:srgbClr val="FFFF00"/>
                </a:solidFill>
                <a:effectLst>
                  <a:outerShdw blurRad="165100" dist="101600" dir="2700000" algn="tl" rotWithShape="0">
                    <a:schemeClr val="bg1">
                      <a:alpha val="94000"/>
                    </a:schemeClr>
                  </a:outerShdw>
                </a:effectLst>
                <a:latin typeface="Aharoni" panose="02010803020104030203" pitchFamily="2" charset="-79"/>
                <a:cs typeface="Aharoni" panose="02010803020104030203" pitchFamily="2" charset="-79"/>
              </a:defRPr>
            </a:lvl1pPr>
          </a:lstStyle>
          <a:p>
            <a:r>
              <a:rPr lang="en-US" dirty="0" smtClean="0"/>
              <a:t>Click to edit Master title style</a:t>
            </a:r>
            <a:endParaRPr lang="id-ID" dirty="0"/>
          </a:p>
        </p:txBody>
      </p:sp>
    </p:spTree>
    <p:extLst>
      <p:ext uri="{BB962C8B-B14F-4D97-AF65-F5344CB8AC3E}">
        <p14:creationId xmlns:p14="http://schemas.microsoft.com/office/powerpoint/2010/main" val="440086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3813" y="3429000"/>
            <a:ext cx="9601201" cy="2286000"/>
          </a:xfrm>
        </p:spPr>
        <p:txBody>
          <a:bodyPr anchor="b">
            <a:normAutofit/>
          </a:bodyPr>
          <a:lstStyle>
            <a:lvl1pPr algn="l">
              <a:defRPr sz="4800" b="0" cap="none" baseline="0">
                <a:effectLst>
                  <a:outerShdw blurRad="228600" dist="152400" dir="2700000" algn="tl" rotWithShape="0">
                    <a:prstClr val="black">
                      <a:alpha val="88000"/>
                    </a:prstClr>
                  </a:outerShdw>
                </a:effectLst>
                <a:latin typeface="Cacophony Loud" pitchFamily="2" charset="0"/>
              </a:defRPr>
            </a:lvl1pPr>
          </a:lstStyle>
          <a:p>
            <a:r>
              <a:rPr lang="en-US" smtClean="0"/>
              <a:t>Click to edit Master title style</a:t>
            </a:r>
            <a:endParaRPr/>
          </a:p>
        </p:txBody>
      </p:sp>
    </p:spTree>
    <p:extLst>
      <p:ext uri="{BB962C8B-B14F-4D97-AF65-F5344CB8AC3E}">
        <p14:creationId xmlns:p14="http://schemas.microsoft.com/office/powerpoint/2010/main" val="3357889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228600" dist="101600" dir="2700000" algn="tl" rotWithShape="0">
                    <a:schemeClr val="bg1">
                      <a:alpha val="88000"/>
                    </a:schemeClr>
                  </a:outerShdw>
                </a:effectLst>
              </a:defRPr>
            </a:lvl1pPr>
          </a:lstStyle>
          <a:p>
            <a:r>
              <a:rPr lang="en-US" smtClean="0"/>
              <a:t>Click to edit Master title style</a:t>
            </a:r>
            <a:endParaRPr/>
          </a:p>
        </p:txBody>
      </p:sp>
      <p:sp>
        <p:nvSpPr>
          <p:cNvPr id="3" name="Content Placeholder 2"/>
          <p:cNvSpPr>
            <a:spLocks noGrp="1"/>
          </p:cNvSpPr>
          <p:nvPr>
            <p:ph sz="half" idx="1"/>
          </p:nvPr>
        </p:nvSpPr>
        <p:spPr>
          <a:xfrm>
            <a:off x="1293813" y="1828800"/>
            <a:ext cx="4648199"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2" y="1828801"/>
            <a:ext cx="4648202"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14138783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400"/>
            <a:ext cx="4646376"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438400"/>
            <a:ext cx="4648199"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6812" y="1676400"/>
            <a:ext cx="4648201"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6812" y="2438400"/>
            <a:ext cx="4648201"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3195692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021311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6312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Content Placeholder 2"/>
          <p:cNvSpPr>
            <a:spLocks noGrp="1"/>
          </p:cNvSpPr>
          <p:nvPr>
            <p:ph idx="1"/>
          </p:nvPr>
        </p:nvSpPr>
        <p:spPr>
          <a:xfrm>
            <a:off x="6094413" y="685800"/>
            <a:ext cx="548497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95758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71934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5393372" y="0"/>
            <a:ext cx="67954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484812" y="0"/>
            <a:ext cx="6704012"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08013" y="685800"/>
            <a:ext cx="42672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08013" y="4724400"/>
            <a:ext cx="4267200" cy="14478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395369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214899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75812" y="685801"/>
            <a:ext cx="12192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3" y="685800"/>
            <a:ext cx="8153399" cy="54864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3127202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812" y="381000"/>
            <a:ext cx="9601200" cy="1143000"/>
          </a:xfrm>
          <a:prstGeom prst="rect">
            <a:avLst/>
          </a:prstGeom>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smtClean="0"/>
              <a:t>Click to edit Master title style</a:t>
            </a:r>
            <a:endParaRPr/>
          </a:p>
        </p:txBody>
      </p:sp>
      <p:sp>
        <p:nvSpPr>
          <p:cNvPr id="3" name="Text Placeholder 2"/>
          <p:cNvSpPr>
            <a:spLocks noGrp="1"/>
          </p:cNvSpPr>
          <p:nvPr>
            <p:ph type="body" idx="1"/>
          </p:nvPr>
        </p:nvSpPr>
        <p:spPr>
          <a:xfrm>
            <a:off x="1293814" y="1828800"/>
            <a:ext cx="9601200" cy="434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6" name="Slide Number Placeholder 5"/>
          <p:cNvSpPr>
            <a:spLocks noGrp="1"/>
          </p:cNvSpPr>
          <p:nvPr>
            <p:ph type="sldNum" sz="quarter" idx="4"/>
          </p:nvPr>
        </p:nvSpPr>
        <p:spPr>
          <a:xfrm>
            <a:off x="9675812" y="6400801"/>
            <a:ext cx="12192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99542E4-2CCF-42F6-9D92-ED568035133D}" type="slidenum">
              <a:rPr/>
              <a:pPr/>
              <a:t>‹#›</a:t>
            </a:fld>
            <a:endParaRPr/>
          </a:p>
        </p:txBody>
      </p:sp>
    </p:spTree>
    <p:extLst>
      <p:ext uri="{BB962C8B-B14F-4D97-AF65-F5344CB8AC3E}">
        <p14:creationId xmlns:p14="http://schemas.microsoft.com/office/powerpoint/2010/main" val="410820990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58" r:id="rId11"/>
    <p:sldLayoutId id="2147483659"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sldNum="0" hdr="0" ftr="0" dt="0"/>
  <p:txStyles>
    <p:titleStyle>
      <a:lvl1pPr algn="l" defTabSz="914400" rtl="0" eaLnBrk="1" latinLnBrk="0" hangingPunct="1">
        <a:lnSpc>
          <a:spcPct val="80000"/>
        </a:lnSpc>
        <a:spcBef>
          <a:spcPct val="0"/>
        </a:spcBef>
        <a:buNone/>
        <a:defRPr lang="en-US" sz="4000" b="0" kern="1200" cap="none" spc="0" smtClean="0">
          <a:ln w="18415" cmpd="sng">
            <a:solidFill>
              <a:srgbClr val="FFFF00"/>
            </a:solidFill>
            <a:prstDash val="solid"/>
          </a:ln>
          <a:solidFill>
            <a:srgbClr val="FFFF00"/>
          </a:solidFill>
          <a:effectLst>
            <a:outerShdw blurRad="215900" dist="127000" dir="2700000" algn="tl" rotWithShape="0">
              <a:srgbClr val="000000">
                <a:alpha val="87843"/>
              </a:srgbClr>
            </a:outerShdw>
          </a:effectLst>
          <a:latin typeface="Aharoni" panose="02010803020104030203" pitchFamily="2" charset="-79"/>
          <a:ea typeface="+mj-ea"/>
          <a:cs typeface="Aharoni" panose="02010803020104030203" pitchFamily="2" charset="-79"/>
        </a:defRPr>
      </a:lvl1pPr>
    </p:titleStyle>
    <p:bodyStyle>
      <a:lvl1pPr marL="403225" indent="-403225" algn="l" defTabSz="914400" rtl="0" eaLnBrk="1" latinLnBrk="0" hangingPunct="1">
        <a:lnSpc>
          <a:spcPct val="90000"/>
        </a:lnSpc>
        <a:spcBef>
          <a:spcPts val="1600"/>
        </a:spcBef>
        <a:buFont typeface="Arial" pitchFamily="34" charset="0"/>
        <a:buChar char="•"/>
        <a:defRPr lang="en-US" sz="3000" kern="1200" dirty="0" smtClean="0">
          <a:ln>
            <a:noFill/>
          </a:ln>
          <a:solidFill>
            <a:schemeClr val="tx1"/>
          </a:solidFill>
          <a:effectLst>
            <a:outerShdw blurRad="165100" dist="152400" dir="2700000" algn="tl">
              <a:srgbClr val="000000">
                <a:alpha val="92000"/>
              </a:srgbClr>
            </a:outerShdw>
          </a:effectLst>
          <a:latin typeface="Arcon" pitchFamily="50" charset="0"/>
          <a:ea typeface="+mn-ea"/>
          <a:cs typeface="+mn-cs"/>
        </a:defRPr>
      </a:lvl1pPr>
      <a:lvl2pPr marL="811213" indent="-403225" algn="l" defTabSz="914400" rtl="0" eaLnBrk="1" latinLnBrk="0" hangingPunct="1">
        <a:lnSpc>
          <a:spcPct val="90000"/>
        </a:lnSpc>
        <a:spcBef>
          <a:spcPts val="1600"/>
        </a:spcBef>
        <a:buFont typeface="Arial" pitchFamily="34" charset="0"/>
        <a:buChar char="•"/>
        <a:defRPr lang="en-US" sz="2800" kern="1200" dirty="0" smtClean="0">
          <a:ln>
            <a:noFill/>
          </a:ln>
          <a:solidFill>
            <a:schemeClr val="tx1"/>
          </a:solidFill>
          <a:effectLst>
            <a:outerShdw blurRad="165100" dist="152400" dir="2700000" algn="tl">
              <a:srgbClr val="000000">
                <a:alpha val="92000"/>
              </a:srgbClr>
            </a:outerShdw>
          </a:effectLst>
          <a:latin typeface="Arcon" pitchFamily="50" charset="0"/>
          <a:ea typeface="+mn-ea"/>
          <a:cs typeface="+mn-cs"/>
        </a:defRPr>
      </a:lvl2pPr>
      <a:lvl3pPr marL="1249363" indent="-403225" algn="l" defTabSz="914400" rtl="0" eaLnBrk="1" latinLnBrk="0" hangingPunct="1">
        <a:lnSpc>
          <a:spcPct val="90000"/>
        </a:lnSpc>
        <a:spcBef>
          <a:spcPts val="1600"/>
        </a:spcBef>
        <a:buFont typeface="Arial" pitchFamily="34" charset="0"/>
        <a:buChar char="•"/>
        <a:defRPr lang="en-US" sz="2400" kern="1200" dirty="0" smtClean="0">
          <a:ln>
            <a:noFill/>
          </a:ln>
          <a:solidFill>
            <a:schemeClr val="tx1"/>
          </a:solidFill>
          <a:effectLst>
            <a:outerShdw blurRad="165100" dist="152400" dir="2700000" algn="tl">
              <a:srgbClr val="000000">
                <a:alpha val="92000"/>
              </a:srgbClr>
            </a:outerShdw>
          </a:effectLst>
          <a:latin typeface="Arcon" pitchFamily="50" charset="0"/>
          <a:ea typeface="+mn-ea"/>
          <a:cs typeface="+mn-cs"/>
        </a:defRPr>
      </a:lvl3pPr>
      <a:lvl4pPr marL="1768475" indent="-403225" algn="l" defTabSz="914400" rtl="0" eaLnBrk="1" latinLnBrk="0" hangingPunct="1">
        <a:lnSpc>
          <a:spcPct val="90000"/>
        </a:lnSpc>
        <a:spcBef>
          <a:spcPts val="1600"/>
        </a:spcBef>
        <a:buFont typeface="Arial" pitchFamily="34" charset="0"/>
        <a:buChar char="•"/>
        <a:defRPr lang="en-US" sz="2000" kern="1200" dirty="0" smtClean="0">
          <a:ln>
            <a:noFill/>
          </a:ln>
          <a:solidFill>
            <a:schemeClr val="tx1"/>
          </a:solidFill>
          <a:effectLst>
            <a:outerShdw blurRad="165100" dist="152400" dir="2700000" algn="tl">
              <a:srgbClr val="000000">
                <a:alpha val="92000"/>
              </a:srgbClr>
            </a:outerShdw>
          </a:effectLst>
          <a:latin typeface="Arcon" pitchFamily="50" charset="0"/>
          <a:ea typeface="+mn-ea"/>
          <a:cs typeface="+mn-cs"/>
        </a:defRPr>
      </a:lvl4pPr>
      <a:lvl5pPr marL="2176463" indent="-403225" algn="l" defTabSz="914400" rtl="0" eaLnBrk="1" latinLnBrk="0" hangingPunct="1">
        <a:lnSpc>
          <a:spcPct val="90000"/>
        </a:lnSpc>
        <a:spcBef>
          <a:spcPts val="1600"/>
        </a:spcBef>
        <a:buFont typeface="Arial" pitchFamily="34" charset="0"/>
        <a:buChar char="•"/>
        <a:defRPr lang="en-US" sz="1800" kern="1200" dirty="0">
          <a:ln>
            <a:noFill/>
          </a:ln>
          <a:solidFill>
            <a:schemeClr val="tx1"/>
          </a:solidFill>
          <a:effectLst>
            <a:outerShdw blurRad="165100" dist="152400" dir="2700000" algn="tl">
              <a:srgbClr val="000000">
                <a:alpha val="92000"/>
              </a:srgbClr>
            </a:outerShdw>
          </a:effectLst>
          <a:latin typeface="Arcon" pitchFamily="50" charset="0"/>
          <a:ea typeface="+mn-ea"/>
          <a:cs typeface="+mn-cs"/>
        </a:defRPr>
      </a:lvl5pPr>
      <a:lvl6pPr marL="205740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6pPr>
      <a:lvl7pPr marL="242316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7pPr>
      <a:lvl8pPr marL="278892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8pPr>
      <a:lvl9pPr marL="315468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1812" y="2819400"/>
            <a:ext cx="11430000" cy="3733800"/>
          </a:xfrm>
          <a:prstGeom prst="rect">
            <a:avLst/>
          </a:prstGeom>
          <a:scene3d>
            <a:camera prst="orthographicFront"/>
            <a:lightRig rig="balanced" dir="t"/>
          </a:scene3d>
          <a:sp3d prstMaterial="clear">
            <a:bevelT w="209550" h="158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8012" y="3352800"/>
            <a:ext cx="10896600" cy="3200400"/>
          </a:xfrm>
        </p:spPr>
        <p:txBody>
          <a:bodyPr anchor="t">
            <a:noAutofit/>
            <a:scene3d>
              <a:camera prst="orthographicFront"/>
              <a:lightRig rig="flat" dir="t">
                <a:rot lat="0" lon="0" rev="6600000"/>
              </a:lightRig>
            </a:scene3d>
            <a:sp3d prstMaterial="powder">
              <a:bevelT w="0" h="101600" prst="softRound"/>
            </a:sp3d>
          </a:bodyPr>
          <a:lstStyle/>
          <a:p>
            <a:pPr algn="ctr">
              <a:lnSpc>
                <a:spcPct val="100000"/>
              </a:lnSpc>
            </a:pPr>
            <a:r>
              <a:rPr lang="en-US" sz="7200" smtClean="0">
                <a:ln w="18415" cmpd="sng">
                  <a:solidFill>
                    <a:srgbClr val="FFFFFF"/>
                  </a:solidFill>
                  <a:prstDash val="solid"/>
                </a:ln>
                <a:solidFill>
                  <a:srgbClr val="FFFFFF"/>
                </a:solidFill>
                <a:effectLst>
                  <a:outerShdw blurRad="139700" dist="254000" dir="3600000" algn="tl" rotWithShape="0">
                    <a:srgbClr val="000000">
                      <a:alpha val="83000"/>
                    </a:srgbClr>
                  </a:outerShdw>
                </a:effectLst>
                <a:latin typeface="Franklin Gothic Heavy" panose="020B0903020102020204" pitchFamily="34" charset="0"/>
              </a:rPr>
              <a:t>Product Development </a:t>
            </a:r>
            <a:br>
              <a:rPr lang="en-US" sz="7200" smtClean="0">
                <a:ln w="18415" cmpd="sng">
                  <a:solidFill>
                    <a:srgbClr val="FFFFFF"/>
                  </a:solidFill>
                  <a:prstDash val="solid"/>
                </a:ln>
                <a:solidFill>
                  <a:srgbClr val="FFFFFF"/>
                </a:solidFill>
                <a:effectLst>
                  <a:outerShdw blurRad="139700" dist="254000" dir="3600000" algn="tl" rotWithShape="0">
                    <a:srgbClr val="000000">
                      <a:alpha val="83000"/>
                    </a:srgbClr>
                  </a:outerShdw>
                </a:effectLst>
                <a:latin typeface="Franklin Gothic Heavy" panose="020B0903020102020204" pitchFamily="34" charset="0"/>
              </a:rPr>
            </a:br>
            <a:r>
              <a:rPr lang="en-US" sz="7200" smtClean="0">
                <a:ln w="18415" cmpd="sng">
                  <a:solidFill>
                    <a:srgbClr val="FFFFFF"/>
                  </a:solidFill>
                  <a:prstDash val="solid"/>
                </a:ln>
                <a:solidFill>
                  <a:srgbClr val="FFFFFF"/>
                </a:solidFill>
                <a:effectLst>
                  <a:outerShdw blurRad="139700" dist="254000" dir="3600000" algn="tl" rotWithShape="0">
                    <a:srgbClr val="000000">
                      <a:alpha val="83000"/>
                    </a:srgbClr>
                  </a:outerShdw>
                </a:effectLst>
                <a:latin typeface="Franklin Gothic Heavy" panose="020B0903020102020204" pitchFamily="34" charset="0"/>
              </a:rPr>
              <a:t>Goes Global</a:t>
            </a:r>
            <a:endParaRPr lang="en-US" sz="7200" dirty="0">
              <a:ln w="18415" cmpd="sng">
                <a:solidFill>
                  <a:srgbClr val="FFFFFF"/>
                </a:solidFill>
                <a:prstDash val="solid"/>
              </a:ln>
              <a:solidFill>
                <a:srgbClr val="FFFFFF"/>
              </a:solidFill>
              <a:effectLst>
                <a:outerShdw blurRad="139700" dist="254000" dir="3600000" algn="tl" rotWithShape="0">
                  <a:srgbClr val="000000">
                    <a:alpha val="83000"/>
                  </a:srgbClr>
                </a:outerShdw>
              </a:effectLst>
              <a:latin typeface="Franklin Gothic Heavy" panose="020B0903020102020204" pitchFamily="34" charset="0"/>
            </a:endParaRPr>
          </a:p>
        </p:txBody>
      </p:sp>
      <p:sp>
        <p:nvSpPr>
          <p:cNvPr id="3" name="Subtitle 2"/>
          <p:cNvSpPr>
            <a:spLocks noGrp="1"/>
          </p:cNvSpPr>
          <p:nvPr>
            <p:ph type="subTitle" idx="1"/>
          </p:nvPr>
        </p:nvSpPr>
        <p:spPr>
          <a:xfrm>
            <a:off x="836613" y="1676400"/>
            <a:ext cx="10493992" cy="83820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cap="none" spc="0" smtClean="0">
                <a:ln/>
                <a:solidFill>
                  <a:srgbClr val="FFFF00"/>
                </a:solidFill>
                <a:effectLst>
                  <a:outerShdw blurRad="266700" dist="266700" dir="2700000" algn="tl" rotWithShape="0">
                    <a:prstClr val="black">
                      <a:alpha val="63000"/>
                    </a:prstClr>
                  </a:outerShdw>
                </a:effectLst>
                <a:latin typeface="Gill Sans MT" panose="020B0502020104020203" pitchFamily="34" charset="0"/>
                <a:cs typeface="Aharoni" panose="02010803020104030203" pitchFamily="2" charset="-79"/>
              </a:rPr>
              <a:t>CHAPTER 15</a:t>
            </a:r>
            <a:endParaRPr lang="en-US" sz="6600" b="1" cap="none" spc="0" dirty="0">
              <a:ln/>
              <a:solidFill>
                <a:srgbClr val="FFFF00"/>
              </a:solidFill>
              <a:effectLst>
                <a:outerShdw blurRad="266700" dist="266700" dir="2700000" algn="tl" rotWithShape="0">
                  <a:prstClr val="black">
                    <a:alpha val="63000"/>
                  </a:prstClr>
                </a:outerShdw>
              </a:effectLst>
              <a:latin typeface="Gill Sans MT" panose="020B0502020104020203" pitchFamily="34" charset="0"/>
              <a:cs typeface="Aharoni" panose="02010803020104030203" pitchFamily="2" charset="-79"/>
            </a:endParaRPr>
          </a:p>
        </p:txBody>
      </p:sp>
    </p:spTree>
    <p:extLst>
      <p:ext uri="{BB962C8B-B14F-4D97-AF65-F5344CB8AC3E}">
        <p14:creationId xmlns:p14="http://schemas.microsoft.com/office/powerpoint/2010/main" val="2867223400"/>
      </p:ext>
    </p:extLst>
  </p:cSld>
  <p:clrMapOvr>
    <a:masterClrMapping/>
  </p:clrMapOvr>
  <mc:AlternateContent xmlns:mc="http://schemas.openxmlformats.org/markup-compatibility/2006" xmlns:p14="http://schemas.microsoft.com/office/powerpoint/2010/main">
    <mc:Choice Requires="p14">
      <p:transition spd="slow" p14:dur="45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par>
                                <p:cTn id="27" presetID="26"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80">
                                          <p:stCondLst>
                                            <p:cond delay="0"/>
                                          </p:stCondLst>
                                        </p:cTn>
                                        <p:tgtEl>
                                          <p:spTgt spid="4"/>
                                        </p:tgtEl>
                                      </p:cBhvr>
                                    </p:animEffect>
                                    <p:anim calcmode="lin" valueType="num">
                                      <p:cBhvr>
                                        <p:cTn id="3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5" dur="26">
                                          <p:stCondLst>
                                            <p:cond delay="650"/>
                                          </p:stCondLst>
                                        </p:cTn>
                                        <p:tgtEl>
                                          <p:spTgt spid="4"/>
                                        </p:tgtEl>
                                      </p:cBhvr>
                                      <p:to x="100000" y="60000"/>
                                    </p:animScale>
                                    <p:animScale>
                                      <p:cBhvr>
                                        <p:cTn id="36" dur="166" decel="50000">
                                          <p:stCondLst>
                                            <p:cond delay="676"/>
                                          </p:stCondLst>
                                        </p:cTn>
                                        <p:tgtEl>
                                          <p:spTgt spid="4"/>
                                        </p:tgtEl>
                                      </p:cBhvr>
                                      <p:to x="100000" y="100000"/>
                                    </p:animScale>
                                    <p:animScale>
                                      <p:cBhvr>
                                        <p:cTn id="37" dur="26">
                                          <p:stCondLst>
                                            <p:cond delay="1312"/>
                                          </p:stCondLst>
                                        </p:cTn>
                                        <p:tgtEl>
                                          <p:spTgt spid="4"/>
                                        </p:tgtEl>
                                      </p:cBhvr>
                                      <p:to x="100000" y="80000"/>
                                    </p:animScale>
                                    <p:animScale>
                                      <p:cBhvr>
                                        <p:cTn id="38" dur="166" decel="50000">
                                          <p:stCondLst>
                                            <p:cond delay="1338"/>
                                          </p:stCondLst>
                                        </p:cTn>
                                        <p:tgtEl>
                                          <p:spTgt spid="4"/>
                                        </p:tgtEl>
                                      </p:cBhvr>
                                      <p:to x="100000" y="100000"/>
                                    </p:animScale>
                                    <p:animScale>
                                      <p:cBhvr>
                                        <p:cTn id="39" dur="26">
                                          <p:stCondLst>
                                            <p:cond delay="1642"/>
                                          </p:stCondLst>
                                        </p:cTn>
                                        <p:tgtEl>
                                          <p:spTgt spid="4"/>
                                        </p:tgtEl>
                                      </p:cBhvr>
                                      <p:to x="100000" y="90000"/>
                                    </p:animScale>
                                    <p:animScale>
                                      <p:cBhvr>
                                        <p:cTn id="40" dur="166" decel="50000">
                                          <p:stCondLst>
                                            <p:cond delay="1668"/>
                                          </p:stCondLst>
                                        </p:cTn>
                                        <p:tgtEl>
                                          <p:spTgt spid="4"/>
                                        </p:tgtEl>
                                      </p:cBhvr>
                                      <p:to x="100000" y="100000"/>
                                    </p:animScale>
                                    <p:animScale>
                                      <p:cBhvr>
                                        <p:cTn id="41" dur="26">
                                          <p:stCondLst>
                                            <p:cond delay="1808"/>
                                          </p:stCondLst>
                                        </p:cTn>
                                        <p:tgtEl>
                                          <p:spTgt spid="4"/>
                                        </p:tgtEl>
                                      </p:cBhvr>
                                      <p:to x="100000" y="95000"/>
                                    </p:animScale>
                                    <p:animScale>
                                      <p:cBhvr>
                                        <p:cTn id="4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36612" y="457200"/>
            <a:ext cx="6858000" cy="1447800"/>
          </a:xfrm>
          <a:prstGeom prst="roundRect">
            <a:avLst>
              <a:gd name="adj" fmla="val 50000"/>
            </a:avLst>
          </a:prstGeom>
          <a:blipFill>
            <a:blip r:embed="rId3"/>
            <a:tile tx="0" ty="0" sx="100000" sy="100000" flip="none" algn="tl"/>
          </a:blipFill>
          <a:effectLst>
            <a:outerShdw blurRad="165100" dist="254000" dir="2700000" algn="tl" rotWithShape="0">
              <a:prstClr val="black">
                <a:alpha val="58000"/>
              </a:prstClr>
            </a:outerShdw>
          </a:effectLst>
          <a:scene3d>
            <a:camera prst="orthographicFront"/>
            <a:lightRig rig="threePt" dir="t"/>
          </a:scene3d>
          <a:sp3d>
            <a:bevelT w="152400" h="2667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93812" y="381000"/>
            <a:ext cx="9601200" cy="1143000"/>
          </a:xfrm>
        </p:spPr>
        <p:txBody>
          <a:bodyPr>
            <a:normAutofit/>
          </a:bodyPr>
          <a:lstStyle/>
          <a:p>
            <a:r>
              <a:rPr lang="en-US" sz="4400" b="1" spc="300" smtClean="0">
                <a:solidFill>
                  <a:srgbClr val="FFFF00"/>
                </a:solidFill>
                <a:effectLst>
                  <a:outerShdw blurRad="127000" dist="127000" dir="2700000" algn="tl">
                    <a:srgbClr val="000000">
                      <a:alpha val="43137"/>
                    </a:srgbClr>
                  </a:outerShdw>
                </a:effectLst>
                <a:latin typeface="Arial Rounded MT Bold" panose="020F0704030504030204" pitchFamily="34" charset="0"/>
              </a:rPr>
              <a:t>Chapter 15 </a:t>
            </a:r>
            <a:r>
              <a:rPr lang="en-US" sz="4400" b="1" spc="300" dirty="0" smtClean="0">
                <a:solidFill>
                  <a:srgbClr val="FFFF00"/>
                </a:solidFill>
                <a:effectLst>
                  <a:outerShdw blurRad="127000" dist="127000" dir="2700000" algn="tl">
                    <a:srgbClr val="000000">
                      <a:alpha val="43137"/>
                    </a:srgbClr>
                  </a:outerShdw>
                </a:effectLst>
                <a:latin typeface="Arial Rounded MT Bold" panose="020F0704030504030204" pitchFamily="34" charset="0"/>
              </a:rPr>
              <a:t>Outline</a:t>
            </a:r>
            <a:endParaRPr lang="en-US" sz="4400" b="1" dirty="0">
              <a:solidFill>
                <a:srgbClr val="FFFF00"/>
              </a:solidFill>
              <a:effectLst>
                <a:outerShdw blurRad="127000" dist="127000" dir="2700000" algn="tl">
                  <a:srgbClr val="000000">
                    <a:alpha val="43137"/>
                  </a:srgbClr>
                </a:outerShdw>
              </a:effectLst>
              <a:latin typeface="Arial Rounded MT Bold" panose="020F0704030504030204" pitchFamily="34" charset="0"/>
            </a:endParaRPr>
          </a:p>
        </p:txBody>
      </p:sp>
      <p:sp>
        <p:nvSpPr>
          <p:cNvPr id="3" name="Content Placeholder 2"/>
          <p:cNvSpPr>
            <a:spLocks noGrp="1"/>
          </p:cNvSpPr>
          <p:nvPr>
            <p:ph idx="1"/>
          </p:nvPr>
        </p:nvSpPr>
        <p:spPr>
          <a:xfrm>
            <a:off x="1293814" y="2286000"/>
            <a:ext cx="9601200" cy="3886200"/>
          </a:xfrm>
        </p:spPr>
        <p:txBody>
          <a:bodyPr>
            <a:normAutofit/>
          </a:bodyPr>
          <a:lstStyle/>
          <a:p>
            <a:pPr marL="742950" lvl="0" indent="-742950">
              <a:buFont typeface="+mj-lt"/>
              <a:buAutoNum type="arabicPeriod"/>
            </a:pPr>
            <a:r>
              <a:rPr lang="en-US" sz="3600">
                <a:effectLst>
                  <a:outerShdw blurRad="127000" dist="139700" dir="2700000" algn="tl" rotWithShape="0">
                    <a:prstClr val="black">
                      <a:alpha val="90000"/>
                    </a:prstClr>
                  </a:outerShdw>
                </a:effectLst>
              </a:rPr>
              <a:t>Understanding your global opportunities </a:t>
            </a:r>
          </a:p>
          <a:p>
            <a:pPr marL="742950" lvl="0" indent="-742950">
              <a:buFont typeface="+mj-lt"/>
              <a:buAutoNum type="arabicPeriod"/>
            </a:pPr>
            <a:r>
              <a:rPr lang="en-US" sz="3600">
                <a:effectLst>
                  <a:outerShdw blurRad="127000" dist="139700" dir="2700000" algn="tl" rotWithShape="0">
                    <a:prstClr val="black">
                      <a:alpha val="90000"/>
                    </a:prstClr>
                  </a:outerShdw>
                </a:effectLst>
              </a:rPr>
              <a:t>Being strategic in your approach to globalization </a:t>
            </a:r>
          </a:p>
          <a:p>
            <a:pPr marL="742950" lvl="0" indent="-742950">
              <a:buFont typeface="+mj-lt"/>
              <a:buAutoNum type="arabicPeriod"/>
            </a:pPr>
            <a:r>
              <a:rPr lang="en-US" sz="3600">
                <a:effectLst>
                  <a:outerShdw blurRad="127000" dist="139700" dir="2700000" algn="tl" rotWithShape="0">
                    <a:prstClr val="black">
                      <a:alpha val="90000"/>
                    </a:prstClr>
                  </a:outerShdw>
                </a:effectLst>
              </a:rPr>
              <a:t>Managing globalization risks </a:t>
            </a:r>
          </a:p>
          <a:p>
            <a:pPr marL="742950" lvl="0" indent="-742950">
              <a:buFont typeface="+mj-lt"/>
              <a:buAutoNum type="arabicPeriod"/>
            </a:pPr>
            <a:r>
              <a:rPr lang="en-US" sz="3600">
                <a:effectLst>
                  <a:outerShdw blurRad="127000" dist="139700" dir="2700000" algn="tl" rotWithShape="0">
                    <a:prstClr val="black">
                      <a:alpha val="90000"/>
                    </a:prstClr>
                  </a:outerShdw>
                </a:effectLst>
              </a:rPr>
              <a:t>Being on your best collaboration behavior</a:t>
            </a:r>
          </a:p>
        </p:txBody>
      </p:sp>
    </p:spTree>
    <p:extLst>
      <p:ext uri="{BB962C8B-B14F-4D97-AF65-F5344CB8AC3E}">
        <p14:creationId xmlns:p14="http://schemas.microsoft.com/office/powerpoint/2010/main" val="20553593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6566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smtClean="0"/>
              <a:t>Intro</a:t>
            </a:r>
            <a:endParaRPr lang="id-ID" dirty="0"/>
          </a:p>
        </p:txBody>
      </p:sp>
      <p:sp>
        <p:nvSpPr>
          <p:cNvPr id="5" name="Rectangle 4"/>
          <p:cNvSpPr/>
          <p:nvPr/>
        </p:nvSpPr>
        <p:spPr>
          <a:xfrm>
            <a:off x="1329675" y="609600"/>
            <a:ext cx="1183337" cy="1862048"/>
          </a:xfrm>
          <a:prstGeom prst="rect">
            <a:avLst/>
          </a:prstGeom>
        </p:spPr>
        <p:txBody>
          <a:bodyPr wrap="none">
            <a:spAutoFit/>
          </a:bodyPr>
          <a:lstStyle/>
          <a:p>
            <a:r>
              <a:rPr lang="en-US" sz="11500">
                <a:solidFill>
                  <a:srgbClr val="00B0F0"/>
                </a:solidFill>
                <a:effectLst>
                  <a:outerShdw blurRad="63500" dist="88900" dir="2700000" algn="tl" rotWithShape="0">
                    <a:prstClr val="black">
                      <a:alpha val="87000"/>
                    </a:prstClr>
                  </a:outerShdw>
                </a:effectLst>
                <a:latin typeface="Old English Text MT" pitchFamily="66" charset="0"/>
              </a:rPr>
              <a:t>w</a:t>
            </a:r>
            <a:endParaRPr lang="en-US" sz="2000">
              <a:effectLst>
                <a:outerShdw blurRad="63500" dist="88900" dir="2700000" algn="tl" rotWithShape="0">
                  <a:prstClr val="black">
                    <a:alpha val="87000"/>
                  </a:prstClr>
                </a:outerShdw>
              </a:effectLst>
            </a:endParaRPr>
          </a:p>
        </p:txBody>
      </p:sp>
      <p:sp>
        <p:nvSpPr>
          <p:cNvPr id="3" name="Content Placeholder 2"/>
          <p:cNvSpPr>
            <a:spLocks noGrp="1"/>
          </p:cNvSpPr>
          <p:nvPr>
            <p:ph idx="1"/>
          </p:nvPr>
        </p:nvSpPr>
        <p:spPr>
          <a:effectLst>
            <a:outerShdw blurRad="88900" dist="101600" dir="2700000" algn="tl" rotWithShape="0">
              <a:prstClr val="black">
                <a:alpha val="74000"/>
              </a:prstClr>
            </a:outerShdw>
          </a:effectLst>
        </p:spPr>
        <p:txBody>
          <a:bodyPr>
            <a:normAutofit fontScale="85000" lnSpcReduction="20000"/>
          </a:bodyPr>
          <a:lstStyle/>
          <a:p>
            <a:pPr marL="0" indent="968375" algn="just">
              <a:buNone/>
            </a:pPr>
            <a:r>
              <a:rPr lang="en-US" smtClean="0">
                <a:effectLst/>
              </a:rPr>
              <a:t>e’d </a:t>
            </a:r>
            <a:r>
              <a:rPr lang="en-US">
                <a:effectLst/>
              </a:rPr>
              <a:t>lay dollars to doughnuts that you outsource some aspects of your company’s new product development to other countries. </a:t>
            </a:r>
            <a:endParaRPr lang="en-US" smtClean="0">
              <a:effectLst/>
            </a:endParaRPr>
          </a:p>
          <a:p>
            <a:pPr marL="0" indent="968375" algn="just">
              <a:buNone/>
            </a:pPr>
            <a:r>
              <a:rPr lang="en-US" smtClean="0">
                <a:effectLst/>
              </a:rPr>
              <a:t>Maybe </a:t>
            </a:r>
            <a:r>
              <a:rPr lang="en-US">
                <a:effectLst/>
              </a:rPr>
              <a:t>you buy widgets from China, or a company in Mexico makes your springs. Perhaps you test your new products in other countries before you send them to market. In our highly interlinked world, more and more companies are </a:t>
            </a:r>
            <a:r>
              <a:rPr lang="en-US" smtClean="0">
                <a:effectLst/>
              </a:rPr>
              <a:t>turning </a:t>
            </a:r>
            <a:r>
              <a:rPr lang="en-US">
                <a:effectLst/>
              </a:rPr>
              <a:t>to suppliers to streamline the product development process. </a:t>
            </a:r>
            <a:endParaRPr lang="en-US" smtClean="0">
              <a:effectLst/>
            </a:endParaRPr>
          </a:p>
          <a:p>
            <a:pPr marL="0" indent="968375" algn="just">
              <a:buNone/>
            </a:pPr>
            <a:r>
              <a:rPr lang="en-US" smtClean="0">
                <a:effectLst/>
              </a:rPr>
              <a:t>Many </a:t>
            </a:r>
            <a:r>
              <a:rPr lang="en-US">
                <a:effectLst/>
              </a:rPr>
              <a:t>of these suppliers are located in other countries, and many of them don’t just provide widgets — they’re becoming partners in the product development </a:t>
            </a:r>
            <a:r>
              <a:rPr lang="en-US" smtClean="0"/>
              <a:t>process</a:t>
            </a:r>
            <a:r>
              <a:rPr lang="en-US"/>
              <a:t>, which turns up the heat on opportunity (and increases the risk). </a:t>
            </a:r>
            <a:endParaRPr lang="id-ID" sz="3200" dirty="0">
              <a:ln w="18415" cmpd="sng">
                <a:solidFill>
                  <a:srgbClr val="FFFFFF"/>
                </a:solidFill>
                <a:prstDash val="solid"/>
              </a:ln>
              <a:solidFill>
                <a:srgbClr val="FFFFFF"/>
              </a:solidFill>
              <a:effectLst/>
            </a:endParaRPr>
          </a:p>
        </p:txBody>
      </p:sp>
    </p:spTree>
    <p:extLst>
      <p:ext uri="{BB962C8B-B14F-4D97-AF65-F5344CB8AC3E}">
        <p14:creationId xmlns:p14="http://schemas.microsoft.com/office/powerpoint/2010/main" val="27840760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xit" presetSubtype="0" fill="hold" grpId="1" nodeType="clickEffect">
                                  <p:stCondLst>
                                    <p:cond delay="0"/>
                                  </p:stCondLst>
                                  <p:childTnLst>
                                    <p:animEffect transition="out" filter="fade">
                                      <p:cBhvr>
                                        <p:cTn id="18" dur="1000"/>
                                        <p:tgtEl>
                                          <p:spTgt spid="3"/>
                                        </p:tgtEl>
                                      </p:cBhvr>
                                    </p:animEffect>
                                    <p:anim calcmode="lin" valueType="num">
                                      <p:cBhvr>
                                        <p:cTn id="19" dur="1000"/>
                                        <p:tgtEl>
                                          <p:spTgt spid="3"/>
                                        </p:tgtEl>
                                        <p:attrNameLst>
                                          <p:attrName>ppt_x</p:attrName>
                                        </p:attrNameLst>
                                      </p:cBhvr>
                                      <p:tavLst>
                                        <p:tav tm="0">
                                          <p:val>
                                            <p:strVal val="ppt_x"/>
                                          </p:val>
                                        </p:tav>
                                        <p:tav tm="100000">
                                          <p:val>
                                            <p:strVal val="ppt_x"/>
                                          </p:val>
                                        </p:tav>
                                      </p:tavLst>
                                    </p:anim>
                                    <p:anim calcmode="lin" valueType="num">
                                      <p:cBhvr>
                                        <p:cTn id="20" dur="1000"/>
                                        <p:tgtEl>
                                          <p:spTgt spid="3"/>
                                        </p:tgtEl>
                                        <p:attrNameLst>
                                          <p:attrName>ppt_y</p:attrName>
                                        </p:attrNameLst>
                                      </p:cBhvr>
                                      <p:tavLst>
                                        <p:tav tm="0">
                                          <p:val>
                                            <p:strVal val="ppt_y"/>
                                          </p:val>
                                        </p:tav>
                                        <p:tav tm="100000">
                                          <p:val>
                                            <p:strVal val="ppt_y-.1"/>
                                          </p:val>
                                        </p:tav>
                                      </p:tavLst>
                                    </p:anim>
                                    <p:set>
                                      <p:cBhvr>
                                        <p:cTn id="21" dur="1" fill="hold">
                                          <p:stCondLst>
                                            <p:cond delay="999"/>
                                          </p:stCondLst>
                                        </p:cTn>
                                        <p:tgtEl>
                                          <p:spTgt spid="3"/>
                                        </p:tgtEl>
                                        <p:attrNameLst>
                                          <p:attrName>style.visibility</p:attrName>
                                        </p:attrNameLst>
                                      </p:cBhvr>
                                      <p:to>
                                        <p:strVal val="hidden"/>
                                      </p:to>
                                    </p:set>
                                  </p:childTnLst>
                                </p:cTn>
                              </p:par>
                              <p:par>
                                <p:cTn id="22" presetID="47" presetClass="exit" presetSubtype="0" fill="hold" grpId="1" nodeType="withEffect">
                                  <p:stCondLst>
                                    <p:cond delay="0"/>
                                  </p:stCondLst>
                                  <p:childTnLst>
                                    <p:animEffect transition="out" filter="fade">
                                      <p:cBhvr>
                                        <p:cTn id="23" dur="1000"/>
                                        <p:tgtEl>
                                          <p:spTgt spid="5"/>
                                        </p:tgtEl>
                                      </p:cBhvr>
                                    </p:animEffect>
                                    <p:anim calcmode="lin" valueType="num">
                                      <p:cBhvr>
                                        <p:cTn id="24" dur="1000"/>
                                        <p:tgtEl>
                                          <p:spTgt spid="5"/>
                                        </p:tgtEl>
                                        <p:attrNameLst>
                                          <p:attrName>ppt_x</p:attrName>
                                        </p:attrNameLst>
                                      </p:cBhvr>
                                      <p:tavLst>
                                        <p:tav tm="0">
                                          <p:val>
                                            <p:strVal val="ppt_x"/>
                                          </p:val>
                                        </p:tav>
                                        <p:tav tm="100000">
                                          <p:val>
                                            <p:strVal val="ppt_x"/>
                                          </p:val>
                                        </p:tav>
                                      </p:tavLst>
                                    </p:anim>
                                    <p:anim calcmode="lin" valueType="num">
                                      <p:cBhvr>
                                        <p:cTn id="25" dur="1000"/>
                                        <p:tgtEl>
                                          <p:spTgt spid="5"/>
                                        </p:tgtEl>
                                        <p:attrNameLst>
                                          <p:attrName>ppt_y</p:attrName>
                                        </p:attrNameLst>
                                      </p:cBhvr>
                                      <p:tavLst>
                                        <p:tav tm="0">
                                          <p:val>
                                            <p:strVal val="ppt_y"/>
                                          </p:val>
                                        </p:tav>
                                        <p:tav tm="100000">
                                          <p:val>
                                            <p:strVal val="ppt_y-.1"/>
                                          </p:val>
                                        </p:tav>
                                      </p:tavLst>
                                    </p:anim>
                                    <p:set>
                                      <p:cBhvr>
                                        <p:cTn id="2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3" grpId="0"/>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6566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smtClean="0"/>
              <a:t>Intro</a:t>
            </a:r>
            <a:endParaRPr lang="id-ID" dirty="0"/>
          </a:p>
        </p:txBody>
      </p:sp>
      <p:sp>
        <p:nvSpPr>
          <p:cNvPr id="3" name="Content Placeholder 2"/>
          <p:cNvSpPr>
            <a:spLocks noGrp="1"/>
          </p:cNvSpPr>
          <p:nvPr>
            <p:ph idx="1"/>
          </p:nvPr>
        </p:nvSpPr>
        <p:spPr>
          <a:effectLst>
            <a:outerShdw blurRad="88900" dist="101600" dir="2700000" algn="tl" rotWithShape="0">
              <a:prstClr val="black">
                <a:alpha val="74000"/>
              </a:prstClr>
            </a:outerShdw>
          </a:effectLst>
        </p:spPr>
        <p:txBody>
          <a:bodyPr vert="horz" lIns="91440" tIns="45720" rIns="91440" bIns="45720" rtlCol="0">
            <a:normAutofit fontScale="92500" lnSpcReduction="20000"/>
          </a:bodyPr>
          <a:lstStyle/>
          <a:p>
            <a:pPr marL="0" indent="914400" algn="just">
              <a:buNone/>
            </a:pPr>
            <a:r>
              <a:rPr lang="en-US" smtClean="0"/>
              <a:t>In </a:t>
            </a:r>
            <a:r>
              <a:rPr lang="en-US"/>
              <a:t>this chapter, we introduce you to what leading companies are doing in the global marketplace — including what challenges them and how they meet those challenges. You discover the distinction between “outsourcing” and “offshoring,” and you find out why the distinction makes a difference. </a:t>
            </a:r>
            <a:endParaRPr lang="en-US" smtClean="0"/>
          </a:p>
          <a:p>
            <a:pPr marL="0" indent="914400" algn="just">
              <a:buNone/>
            </a:pPr>
            <a:r>
              <a:rPr lang="en-US" smtClean="0"/>
              <a:t>Companies </a:t>
            </a:r>
            <a:r>
              <a:rPr lang="en-US"/>
              <a:t>that approach globalization in a purely opportunistic manner often run into trouble, so we give you some tips to consider as you create your strategy for globalization. Finally, we review some of the basics of </a:t>
            </a:r>
            <a:r>
              <a:rPr lang="en-US" smtClean="0"/>
              <a:t>collaboration</a:t>
            </a:r>
            <a:r>
              <a:rPr lang="en-US"/>
              <a:t>, because collaboration is a key to success in the global economy. </a:t>
            </a:r>
            <a:endParaRPr lang="id-ID" dirty="0">
              <a:effectLst/>
            </a:endParaRPr>
          </a:p>
        </p:txBody>
      </p:sp>
    </p:spTree>
    <p:extLst>
      <p:ext uri="{BB962C8B-B14F-4D97-AF65-F5344CB8AC3E}">
        <p14:creationId xmlns:p14="http://schemas.microsoft.com/office/powerpoint/2010/main" val="186085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0412" y="3124200"/>
            <a:ext cx="10972800" cy="2281600"/>
          </a:xfr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p>
            <a:pPr marL="914400" indent="-914400">
              <a:buFont typeface="+mj-lt"/>
              <a:buAutoNum type="arabicPeriod"/>
            </a:pPr>
            <a:r>
              <a:rPr lang="en-US" sz="5400" smtClean="0"/>
              <a:t>Mapping </a:t>
            </a:r>
            <a:r>
              <a:rPr lang="en-US" sz="5400"/>
              <a:t>the Landscape in the Global Development Game </a:t>
            </a:r>
            <a:endParaRPr lang="id-ID" sz="5400"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207427962"/>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66566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normAutofit fontScale="85000" lnSpcReduction="10000"/>
          </a:bodyPr>
          <a:lstStyle/>
          <a:p>
            <a:pPr algn="just"/>
            <a:r>
              <a:rPr lang="en-US" smtClean="0">
                <a:ln w="3175">
                  <a:solidFill>
                    <a:schemeClr val="tx1"/>
                  </a:solidFill>
                </a:ln>
                <a:effectLst>
                  <a:outerShdw blurRad="76200" dist="76200" dir="2700000" algn="tl" rotWithShape="0">
                    <a:prstClr val="black">
                      <a:alpha val="74000"/>
                    </a:prstClr>
                  </a:outerShdw>
                </a:effectLst>
              </a:rPr>
              <a:t>Where </a:t>
            </a:r>
            <a:r>
              <a:rPr lang="en-US">
                <a:ln w="3175">
                  <a:solidFill>
                    <a:schemeClr val="tx1"/>
                  </a:solidFill>
                </a:ln>
                <a:effectLst>
                  <a:outerShdw blurRad="76200" dist="76200" dir="2700000" algn="tl" rotWithShape="0">
                    <a:prstClr val="black">
                      <a:alpha val="74000"/>
                    </a:prstClr>
                  </a:outerShdw>
                </a:effectLst>
              </a:rPr>
              <a:t>in the world might you find partners to join with you in the game of </a:t>
            </a:r>
            <a:r>
              <a:rPr lang="en-US" b="1" i="1" smtClean="0">
                <a:ln w="3175">
                  <a:solidFill>
                    <a:srgbClr val="FFFF00"/>
                  </a:solidFill>
                </a:ln>
                <a:solidFill>
                  <a:srgbClr val="FFFF00"/>
                </a:solidFill>
                <a:effectLst>
                  <a:outerShdw blurRad="76200" dist="76200" dir="2700000" algn="tl" rotWithShape="0">
                    <a:prstClr val="black">
                      <a:alpha val="74000"/>
                    </a:prstClr>
                  </a:outerShdw>
                </a:effectLst>
              </a:rPr>
              <a:t>Globally Distributed Product Development </a:t>
            </a:r>
            <a:r>
              <a:rPr lang="en-US">
                <a:ln w="3175">
                  <a:solidFill>
                    <a:schemeClr val="tx1"/>
                  </a:solidFill>
                </a:ln>
                <a:effectLst>
                  <a:outerShdw blurRad="76200" dist="76200" dir="2700000" algn="tl" rotWithShape="0">
                    <a:prstClr val="black">
                      <a:alpha val="74000"/>
                    </a:prstClr>
                  </a:outerShdw>
                </a:effectLst>
              </a:rPr>
              <a:t>(GDPD)? Literally anywhere. If you haven’t heard yet, let us be the first to tell you: The world is flat. In his book by that title, Thomas Friedman speculates that one of the leading flatteners of the world is the rise of digital technology. </a:t>
            </a:r>
            <a:endParaRPr lang="en-US" smtClean="0">
              <a:ln w="3175">
                <a:solidFill>
                  <a:schemeClr val="tx1"/>
                </a:solidFill>
              </a:ln>
              <a:effectLst>
                <a:outerShdw blurRad="76200" dist="76200" dir="2700000" algn="tl" rotWithShape="0">
                  <a:prstClr val="black">
                    <a:alpha val="74000"/>
                  </a:prstClr>
                </a:outerShdw>
              </a:effectLst>
            </a:endParaRPr>
          </a:p>
          <a:p>
            <a:pPr algn="just"/>
            <a:r>
              <a:rPr lang="en-US" smtClean="0">
                <a:ln w="3175">
                  <a:solidFill>
                    <a:schemeClr val="tx1"/>
                  </a:solidFill>
                </a:ln>
                <a:effectLst>
                  <a:outerShdw blurRad="76200" dist="76200" dir="2700000" algn="tl" rotWithShape="0">
                    <a:prstClr val="black">
                      <a:alpha val="74000"/>
                    </a:prstClr>
                  </a:outerShdw>
                </a:effectLst>
              </a:rPr>
              <a:t>In </a:t>
            </a:r>
            <a:r>
              <a:rPr lang="en-US">
                <a:ln w="3175">
                  <a:solidFill>
                    <a:schemeClr val="tx1"/>
                  </a:solidFill>
                </a:ln>
                <a:effectLst>
                  <a:outerShdw blurRad="76200" dist="76200" dir="2700000" algn="tl" rotWithShape="0">
                    <a:prstClr val="black">
                      <a:alpha val="74000"/>
                    </a:prstClr>
                  </a:outerShdw>
                </a:effectLst>
              </a:rPr>
              <a:t>the digital age that has defined the early 21st century, we can communicate with almost anyone anywhere in seconds. So if the world is flat and distance isn’t a factor, what does the global product development landscape look like? How can you draw a map and find your way in this new world? Read the following sections to find out. </a:t>
            </a:r>
            <a:r>
              <a:rPr lang="en-US" smtClean="0">
                <a:ln w="3175">
                  <a:solidFill>
                    <a:schemeClr val="tx1"/>
                  </a:solidFill>
                </a:ln>
                <a:effectLst>
                  <a:outerShdw blurRad="76200" dist="76200" dir="2700000" algn="tl" rotWithShape="0">
                    <a:prstClr val="black">
                      <a:alpha val="74000"/>
                    </a:prstClr>
                  </a:outerShdw>
                </a:effectLst>
              </a:rPr>
              <a:t>. </a:t>
            </a:r>
            <a:endParaRPr lang="en-US" dirty="0">
              <a:ln w="3175">
                <a:solidFill>
                  <a:schemeClr val="tx1"/>
                </a:solidFill>
              </a:ln>
              <a:effectLst>
                <a:outerShdw blurRad="76200" dist="76200" dir="2700000" algn="tl" rotWithShape="0">
                  <a:prstClr val="black">
                    <a:alpha val="74000"/>
                  </a:prstClr>
                </a:outerShdw>
              </a:effectLst>
            </a:endParaRPr>
          </a:p>
        </p:txBody>
      </p:sp>
      <p:sp>
        <p:nvSpPr>
          <p:cNvPr id="4" name="Title 3"/>
          <p:cNvSpPr>
            <a:spLocks noGrp="1"/>
          </p:cNvSpPr>
          <p:nvPr>
            <p:ph type="title"/>
          </p:nvPr>
        </p:nvSpPr>
        <p:spPr/>
        <p:txBody>
          <a:bodyPr/>
          <a:lstStyle/>
          <a:p>
            <a:pPr algn="ctr"/>
            <a:r>
              <a:rPr lang="en-US" b="1" dirty="0" smtClean="0">
                <a:ln/>
                <a:effectLst>
                  <a:outerShdw blurRad="76200" dist="88900" dir="2700000" algn="tl" rotWithShape="0">
                    <a:prstClr val="black">
                      <a:alpha val="66000"/>
                    </a:prstClr>
                  </a:outerShdw>
                </a:effectLst>
              </a:rPr>
              <a:t>Intro</a:t>
            </a:r>
            <a:endParaRPr lang="en-US" dirty="0"/>
          </a:p>
        </p:txBody>
      </p:sp>
    </p:spTree>
    <p:extLst>
      <p:ext uri="{BB962C8B-B14F-4D97-AF65-F5344CB8AC3E}">
        <p14:creationId xmlns:p14="http://schemas.microsoft.com/office/powerpoint/2010/main" val="421417375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i="1" smtClean="0">
                <a:latin typeface="Gill Sans MT" pitchFamily="34" charset="0"/>
              </a:rPr>
              <a:t>Understanding </a:t>
            </a:r>
            <a:r>
              <a:rPr lang="en-US" i="1">
                <a:latin typeface="Gill Sans MT" pitchFamily="34" charset="0"/>
              </a:rPr>
              <a:t>your company’s place in GDPD </a:t>
            </a:r>
          </a:p>
        </p:txBody>
      </p:sp>
    </p:spTree>
    <p:extLst>
      <p:ext uri="{BB962C8B-B14F-4D97-AF65-F5344CB8AC3E}">
        <p14:creationId xmlns:p14="http://schemas.microsoft.com/office/powerpoint/2010/main" val="36085944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mtClean="0"/>
              <a:t>Where </a:t>
            </a:r>
            <a:r>
              <a:rPr lang="en-US"/>
              <a:t>and how your company plays in the global game of product </a:t>
            </a:r>
            <a:r>
              <a:rPr lang="en-US" smtClean="0"/>
              <a:t>development </a:t>
            </a:r>
            <a:r>
              <a:rPr lang="en-US"/>
              <a:t>depends in part on where you are now on the game board. Over the course of the digital age, the global distribution of product development has followed three stages: </a:t>
            </a:r>
            <a:endParaRPr lang="en-US" smtClean="0"/>
          </a:p>
          <a:p>
            <a:endParaRPr lang="en-US"/>
          </a:p>
        </p:txBody>
      </p:sp>
      <p:sp>
        <p:nvSpPr>
          <p:cNvPr id="3" name="Title 2"/>
          <p:cNvSpPr>
            <a:spLocks noGrp="1"/>
          </p:cNvSpPr>
          <p:nvPr>
            <p:ph type="title"/>
          </p:nvPr>
        </p:nvSpPr>
        <p:spPr/>
        <p:txBody>
          <a:bodyPr anchor="ctr"/>
          <a:lstStyle/>
          <a:p>
            <a:r>
              <a:rPr lang="en-US" i="1">
                <a:latin typeface="Gill Sans MT" pitchFamily="34" charset="0"/>
              </a:rPr>
              <a:t>Understanding your company’s place in GDPD </a:t>
            </a:r>
            <a:endParaRPr lang="en-US"/>
          </a:p>
        </p:txBody>
      </p:sp>
    </p:spTree>
    <p:extLst>
      <p:ext uri="{BB962C8B-B14F-4D97-AF65-F5344CB8AC3E}">
        <p14:creationId xmlns:p14="http://schemas.microsoft.com/office/powerpoint/2010/main" val="10513357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487488" lvl="1" indent="-1487488" algn="just">
              <a:buNone/>
              <a:tabLst>
                <a:tab pos="1487488" algn="l"/>
              </a:tabLst>
            </a:pPr>
            <a:r>
              <a:rPr lang="en-US" sz="2400" b="1" smtClean="0"/>
              <a:t>Stage </a:t>
            </a:r>
            <a:r>
              <a:rPr lang="en-US" sz="2400" b="1"/>
              <a:t>1: </a:t>
            </a:r>
            <a:r>
              <a:rPr lang="en-US" sz="2400" b="1" smtClean="0"/>
              <a:t>	Companies </a:t>
            </a:r>
            <a:r>
              <a:rPr lang="en-US" sz="2400" b="1"/>
              <a:t>identify strongly with their home bases. </a:t>
            </a:r>
            <a:r>
              <a:rPr lang="en-US" sz="2400"/>
              <a:t>The drivers of globalization are a combination of low-cost suppliers and emerging markets. The game is opportunistic, not strategic. Companies in this stage may outsource some of their product development because </a:t>
            </a:r>
            <a:r>
              <a:rPr lang="en-US" sz="2400" smtClean="0"/>
              <a:t>countries </a:t>
            </a:r>
            <a:r>
              <a:rPr lang="en-US" sz="2400"/>
              <a:t>where they sell products mandate that they spend some percent of their sales on local research and development. Or, companies may look for engineers or scientists in other countries because they can’t find the talent in their locations. </a:t>
            </a:r>
          </a:p>
        </p:txBody>
      </p:sp>
      <p:sp>
        <p:nvSpPr>
          <p:cNvPr id="3" name="Title 2"/>
          <p:cNvSpPr>
            <a:spLocks noGrp="1"/>
          </p:cNvSpPr>
          <p:nvPr>
            <p:ph type="title"/>
          </p:nvPr>
        </p:nvSpPr>
        <p:spPr/>
        <p:txBody>
          <a:bodyPr anchor="ctr"/>
          <a:lstStyle/>
          <a:p>
            <a:r>
              <a:rPr lang="en-US" i="1">
                <a:latin typeface="Gill Sans MT" pitchFamily="34" charset="0"/>
              </a:rPr>
              <a:t>Understanding your company’s place in GDPD </a:t>
            </a:r>
            <a:endParaRPr lang="en-US"/>
          </a:p>
        </p:txBody>
      </p:sp>
    </p:spTree>
    <p:extLst>
      <p:ext uri="{BB962C8B-B14F-4D97-AF65-F5344CB8AC3E}">
        <p14:creationId xmlns:p14="http://schemas.microsoft.com/office/powerpoint/2010/main" val="133862213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0"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91440" tIns="45720" rIns="91440" bIns="45720" rtlCol="0">
            <a:normAutofit fontScale="92500" lnSpcReduction="20000"/>
          </a:bodyPr>
          <a:lstStyle/>
          <a:p>
            <a:pPr marL="1487488" indent="-1487488" algn="just">
              <a:buNone/>
            </a:pPr>
            <a:r>
              <a:rPr lang="en-US"/>
              <a:t>Stage 2: 	The strategic nature of the opportunity becomes more </a:t>
            </a:r>
            <a:r>
              <a:rPr lang="en-US" smtClean="0"/>
              <a:t>apparent</a:t>
            </a:r>
            <a:r>
              <a:rPr lang="en-US"/>
              <a:t>. Companies see more that’s attractive in the GDPD game. Former low-cost suppliers — in Taiwan, India, and China, for example — gain technology competence. Risks and advantages are becoming clearer. </a:t>
            </a:r>
          </a:p>
          <a:p>
            <a:pPr marL="1487488" indent="-1487488" algn="just">
              <a:buNone/>
            </a:pPr>
            <a:r>
              <a:rPr lang="en-US"/>
              <a:t>Stage 3: </a:t>
            </a:r>
            <a:r>
              <a:rPr lang="en-US" smtClean="0"/>
              <a:t>	Companies </a:t>
            </a:r>
            <a:r>
              <a:rPr lang="en-US"/>
              <a:t>are founded as global companies. Companies seek and find suppliers, markets, and technology partners all over the world. A company’s “backyard” is everywhere. Lines of communication and </a:t>
            </a:r>
            <a:r>
              <a:rPr lang="en-US" smtClean="0"/>
              <a:t>cultural </a:t>
            </a:r>
            <a:r>
              <a:rPr lang="en-US"/>
              <a:t>differences are integrated as matters of course. </a:t>
            </a:r>
          </a:p>
        </p:txBody>
      </p:sp>
      <p:sp>
        <p:nvSpPr>
          <p:cNvPr id="3" name="Title 2"/>
          <p:cNvSpPr>
            <a:spLocks noGrp="1"/>
          </p:cNvSpPr>
          <p:nvPr>
            <p:ph type="title"/>
          </p:nvPr>
        </p:nvSpPr>
        <p:spPr/>
        <p:txBody>
          <a:bodyPr anchor="ctr"/>
          <a:lstStyle/>
          <a:p>
            <a:r>
              <a:rPr lang="en-US" i="1">
                <a:latin typeface="Gill Sans MT" pitchFamily="34" charset="0"/>
              </a:rPr>
              <a:t>Understanding your company’s place in GDPD </a:t>
            </a:r>
            <a:endParaRPr lang="en-US"/>
          </a:p>
        </p:txBody>
      </p:sp>
    </p:spTree>
    <p:extLst>
      <p:ext uri="{BB962C8B-B14F-4D97-AF65-F5344CB8AC3E}">
        <p14:creationId xmlns:p14="http://schemas.microsoft.com/office/powerpoint/2010/main" val="89969409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0"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91440" tIns="45720" rIns="91440" bIns="45720" rtlCol="0">
            <a:normAutofit/>
          </a:bodyPr>
          <a:lstStyle/>
          <a:p>
            <a:pPr algn="just"/>
            <a:r>
              <a:rPr lang="en-US" smtClean="0"/>
              <a:t>We </a:t>
            </a:r>
            <a:r>
              <a:rPr lang="en-US"/>
              <a:t>imagine that you can identify which stage best describes your company. Did you get into the game early? In that case, there’s a good chance that your scene is Stage 1. Did your company start global, in Stage 3? The following list presents some detail about the different stages. We include the most important jobs for your company to focus on in order to optimize its global position: </a:t>
            </a:r>
          </a:p>
        </p:txBody>
      </p:sp>
      <p:sp>
        <p:nvSpPr>
          <p:cNvPr id="3" name="Title 2"/>
          <p:cNvSpPr>
            <a:spLocks noGrp="1"/>
          </p:cNvSpPr>
          <p:nvPr>
            <p:ph type="title"/>
          </p:nvPr>
        </p:nvSpPr>
        <p:spPr/>
        <p:txBody>
          <a:bodyPr anchor="ctr"/>
          <a:lstStyle/>
          <a:p>
            <a:r>
              <a:rPr lang="en-US" i="1">
                <a:latin typeface="Gill Sans MT" pitchFamily="34" charset="0"/>
              </a:rPr>
              <a:t>Understanding your company’s place in GDPD </a:t>
            </a:r>
            <a:endParaRPr lang="en-US"/>
          </a:p>
        </p:txBody>
      </p:sp>
    </p:spTree>
    <p:extLst>
      <p:ext uri="{BB962C8B-B14F-4D97-AF65-F5344CB8AC3E}">
        <p14:creationId xmlns:p14="http://schemas.microsoft.com/office/powerpoint/2010/main" val="189506053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0"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91440" tIns="45720" rIns="91440" bIns="45720" rtlCol="0">
            <a:normAutofit fontScale="77500" lnSpcReduction="20000"/>
          </a:bodyPr>
          <a:lstStyle/>
          <a:p>
            <a:pPr algn="just">
              <a:lnSpc>
                <a:spcPct val="120000"/>
              </a:lnSpc>
              <a:spcBef>
                <a:spcPts val="0"/>
              </a:spcBef>
            </a:pPr>
            <a:r>
              <a:rPr lang="en-US" smtClean="0">
                <a:solidFill>
                  <a:schemeClr val="accent1">
                    <a:lumMod val="60000"/>
                    <a:lumOff val="40000"/>
                  </a:schemeClr>
                </a:solidFill>
                <a:effectLst/>
                <a:latin typeface="Adobe Garamond Pro" pitchFamily="18" charset="0"/>
              </a:rPr>
              <a:t>If </a:t>
            </a:r>
            <a:r>
              <a:rPr lang="en-US">
                <a:solidFill>
                  <a:schemeClr val="accent1">
                    <a:lumMod val="60000"/>
                    <a:lumOff val="40000"/>
                  </a:schemeClr>
                </a:solidFill>
                <a:effectLst/>
                <a:latin typeface="Adobe Garamond Pro" pitchFamily="18" charset="0"/>
              </a:rPr>
              <a:t>Stage 1 describes your company’s GDPD position, you may have woken up one morning to find yourself doing business all over the world. You may be developing products in Alaska to sell in Honduras and in China to sell anywhere you can find a market. Your job is to get a handle on your global assets and use them strategically. Stage 1 companies often have very strong identifications with their home base. That identification may be historic (“We were born here, and we grew up here”). Sometimes, it includes brand identity. For example, although Ford has widely distributed development centers and markets all over the world, make no mistake: It’s a U.S. company.  </a:t>
            </a:r>
            <a:endParaRPr lang="en-US" smtClean="0">
              <a:solidFill>
                <a:schemeClr val="accent1">
                  <a:lumMod val="60000"/>
                  <a:lumOff val="40000"/>
                </a:schemeClr>
              </a:solidFill>
              <a:effectLst/>
              <a:latin typeface="Adobe Garamond Pro" pitchFamily="18" charset="0"/>
            </a:endParaRPr>
          </a:p>
        </p:txBody>
      </p:sp>
      <p:sp>
        <p:nvSpPr>
          <p:cNvPr id="3" name="Title 2"/>
          <p:cNvSpPr>
            <a:spLocks noGrp="1"/>
          </p:cNvSpPr>
          <p:nvPr>
            <p:ph type="title"/>
          </p:nvPr>
        </p:nvSpPr>
        <p:spPr/>
        <p:txBody>
          <a:bodyPr anchor="ctr"/>
          <a:lstStyle/>
          <a:p>
            <a:r>
              <a:rPr lang="en-US" i="1">
                <a:latin typeface="Gill Sans MT" pitchFamily="34" charset="0"/>
              </a:rPr>
              <a:t>Understanding your company’s place in GDPD </a:t>
            </a:r>
            <a:endParaRPr lang="en-US"/>
          </a:p>
        </p:txBody>
      </p:sp>
    </p:spTree>
    <p:extLst>
      <p:ext uri="{BB962C8B-B14F-4D97-AF65-F5344CB8AC3E}">
        <p14:creationId xmlns:p14="http://schemas.microsoft.com/office/powerpoint/2010/main" val="8137282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0"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91440" tIns="45720" rIns="91440" bIns="45720" rtlCol="0">
            <a:normAutofit/>
          </a:bodyPr>
          <a:lstStyle/>
          <a:p>
            <a:pPr algn="just">
              <a:lnSpc>
                <a:spcPct val="100000"/>
              </a:lnSpc>
              <a:spcBef>
                <a:spcPts val="0"/>
              </a:spcBef>
            </a:pPr>
            <a:r>
              <a:rPr lang="en-US" sz="2400">
                <a:solidFill>
                  <a:schemeClr val="accent1">
                    <a:lumMod val="60000"/>
                    <a:lumOff val="40000"/>
                  </a:schemeClr>
                </a:solidFill>
                <a:effectLst/>
                <a:latin typeface="Adobe Garamond Pro" pitchFamily="18" charset="0"/>
              </a:rPr>
              <a:t>If Stage 2 describes your company’s GDPD position, you may be researching how to get more out of your existing business partnerships and looking around to find new opportunities. You may have legacy pro- jects that focus solely on low-cost or new markets, but you — and your company’s leadership — are getting more and more strategic in your approach. Your job is to create a robust strategic plan for GDPD.  </a:t>
            </a:r>
          </a:p>
        </p:txBody>
      </p:sp>
      <p:sp>
        <p:nvSpPr>
          <p:cNvPr id="3" name="Title 2"/>
          <p:cNvSpPr>
            <a:spLocks noGrp="1"/>
          </p:cNvSpPr>
          <p:nvPr>
            <p:ph type="title"/>
          </p:nvPr>
        </p:nvSpPr>
        <p:spPr/>
        <p:txBody>
          <a:bodyPr anchor="ctr"/>
          <a:lstStyle/>
          <a:p>
            <a:r>
              <a:rPr lang="en-US" i="1">
                <a:latin typeface="Gill Sans MT" pitchFamily="34" charset="0"/>
              </a:rPr>
              <a:t>Understanding your company’s place in GDPD </a:t>
            </a:r>
            <a:endParaRPr lang="en-US"/>
          </a:p>
        </p:txBody>
      </p:sp>
    </p:spTree>
    <p:extLst>
      <p:ext uri="{BB962C8B-B14F-4D97-AF65-F5344CB8AC3E}">
        <p14:creationId xmlns:p14="http://schemas.microsoft.com/office/powerpoint/2010/main" val="132935911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0" nodeType="clickEffect">
                                  <p:stCondLst>
                                    <p:cond delay="0"/>
                                  </p:stCondLst>
                                  <p:childTnLst>
                                    <p:animEffect transition="out" filter="fade">
                                      <p:cBhvr>
                                        <p:cTn id="13" dur="1000"/>
                                        <p:tgtEl>
                                          <p:spTgt spid="2"/>
                                        </p:tgtEl>
                                      </p:cBhvr>
                                    </p:animEffect>
                                    <p:anim calcmode="lin" valueType="num">
                                      <p:cBhvr>
                                        <p:cTn id="14" dur="1000"/>
                                        <p:tgtEl>
                                          <p:spTgt spid="2"/>
                                        </p:tgtEl>
                                        <p:attrNameLst>
                                          <p:attrName>ppt_x</p:attrName>
                                        </p:attrNameLst>
                                      </p:cBhvr>
                                      <p:tavLst>
                                        <p:tav tm="0">
                                          <p:val>
                                            <p:strVal val="ppt_x"/>
                                          </p:val>
                                        </p:tav>
                                        <p:tav tm="100000">
                                          <p:val>
                                            <p:strVal val="ppt_x"/>
                                          </p:val>
                                        </p:tav>
                                      </p:tavLst>
                                    </p:anim>
                                    <p:anim calcmode="lin" valueType="num">
                                      <p:cBhvr>
                                        <p:cTn id="15" dur="1000"/>
                                        <p:tgtEl>
                                          <p:spTgt spid="2"/>
                                        </p:tgtEl>
                                        <p:attrNameLst>
                                          <p:attrName>ppt_y</p:attrName>
                                        </p:attrNameLst>
                                      </p:cBhvr>
                                      <p:tavLst>
                                        <p:tav tm="0">
                                          <p:val>
                                            <p:strVal val="ppt_y"/>
                                          </p:val>
                                        </p:tav>
                                        <p:tav tm="100000">
                                          <p:val>
                                            <p:strVal val="ppt_y-.1"/>
                                          </p:val>
                                        </p:tav>
                                      </p:tavLst>
                                    </p:anim>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91440" tIns="45720" rIns="91440" bIns="45720" rtlCol="0">
            <a:noAutofit/>
          </a:bodyPr>
          <a:lstStyle/>
          <a:p>
            <a:pPr algn="just">
              <a:lnSpc>
                <a:spcPct val="100000"/>
              </a:lnSpc>
              <a:spcBef>
                <a:spcPts val="0"/>
              </a:spcBef>
            </a:pPr>
            <a:r>
              <a:rPr lang="en-US" sz="2400" smtClean="0">
                <a:solidFill>
                  <a:schemeClr val="accent1">
                    <a:lumMod val="60000"/>
                    <a:lumOff val="40000"/>
                  </a:schemeClr>
                </a:solidFill>
                <a:effectLst/>
                <a:latin typeface="Adobe Garamond Pro" pitchFamily="18" charset="0"/>
              </a:rPr>
              <a:t>If </a:t>
            </a:r>
            <a:r>
              <a:rPr lang="en-US" sz="2400">
                <a:solidFill>
                  <a:schemeClr val="accent1">
                    <a:lumMod val="60000"/>
                    <a:lumOff val="40000"/>
                  </a:schemeClr>
                </a:solidFill>
                <a:effectLst/>
                <a:latin typeface="Adobe Garamond Pro" pitchFamily="18" charset="0"/>
              </a:rPr>
              <a:t>you started life as a Stage 3 company, please come on over and help us write the next version of this section! These companies are the lucky ones — except that they have to launch their businesses in a world of high uncertainty and high risk. The most critical job of the Stage 3 com- pany is to take advantage of the wide world of opportunity and to lead the way by implementing new and successful practices. </a:t>
            </a:r>
          </a:p>
        </p:txBody>
      </p:sp>
      <p:sp>
        <p:nvSpPr>
          <p:cNvPr id="3" name="Title 2"/>
          <p:cNvSpPr>
            <a:spLocks noGrp="1"/>
          </p:cNvSpPr>
          <p:nvPr>
            <p:ph type="title"/>
          </p:nvPr>
        </p:nvSpPr>
        <p:spPr/>
        <p:txBody>
          <a:bodyPr anchor="ctr"/>
          <a:lstStyle/>
          <a:p>
            <a:r>
              <a:rPr lang="en-US" i="1">
                <a:latin typeface="Gill Sans MT" pitchFamily="34" charset="0"/>
              </a:rPr>
              <a:t>Understanding your company’s place in GDPD </a:t>
            </a:r>
            <a:endParaRPr lang="en-US"/>
          </a:p>
        </p:txBody>
      </p:sp>
    </p:spTree>
    <p:extLst>
      <p:ext uri="{BB962C8B-B14F-4D97-AF65-F5344CB8AC3E}">
        <p14:creationId xmlns:p14="http://schemas.microsoft.com/office/powerpoint/2010/main" val="191759944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Here</a:t>
            </a:r>
            <a:r>
              <a:rPr lang="en-US" i="1">
                <a:latin typeface="Gill Sans MT" pitchFamily="34" charset="0"/>
              </a:rPr>
              <a:t>, there, and everywhere: </a:t>
            </a:r>
            <a:r>
              <a:rPr lang="en-US" i="1">
                <a:ln w="18415" cmpd="sng">
                  <a:solidFill>
                    <a:srgbClr val="00B0F0"/>
                  </a:solidFill>
                  <a:prstDash val="solid"/>
                </a:ln>
                <a:solidFill>
                  <a:srgbClr val="00B0F0"/>
                </a:solidFill>
                <a:latin typeface="Gill Sans MT" pitchFamily="34" charset="0"/>
              </a:rPr>
              <a:t>Figuring out where you can play</a:t>
            </a:r>
            <a:r>
              <a:rPr lang="en-US" i="1">
                <a:latin typeface="Gill Sans MT" pitchFamily="34" charset="0"/>
              </a:rPr>
              <a:t> </a:t>
            </a:r>
          </a:p>
        </p:txBody>
      </p:sp>
    </p:spTree>
    <p:extLst>
      <p:ext uri="{BB962C8B-B14F-4D97-AF65-F5344CB8AC3E}">
        <p14:creationId xmlns:p14="http://schemas.microsoft.com/office/powerpoint/2010/main" val="388060198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lgn="just"/>
            <a:r>
              <a:rPr lang="en-US" sz="2400" smtClean="0"/>
              <a:t>Table </a:t>
            </a:r>
            <a:r>
              <a:rPr lang="en-US" sz="2400"/>
              <a:t>15-1 lists the kinds of supplier and partner relationships your company may have in the GDPD game. The list goes in order from relatively easy and tactical to very complex and strategic. </a:t>
            </a:r>
            <a:endParaRPr lang="en-US" sz="2400" smtClean="0"/>
          </a:p>
          <a:p>
            <a:pPr algn="just"/>
            <a:endParaRPr lang="en-US" sz="2400"/>
          </a:p>
        </p:txBody>
      </p:sp>
      <p:sp>
        <p:nvSpPr>
          <p:cNvPr id="3" name="Title 2"/>
          <p:cNvSpPr>
            <a:spLocks noGrp="1"/>
          </p:cNvSpPr>
          <p:nvPr>
            <p:ph type="title"/>
          </p:nvPr>
        </p:nvSpPr>
        <p:spPr/>
        <p:txBody>
          <a:bodyPr/>
          <a:lstStyle/>
          <a:p>
            <a:r>
              <a:rPr lang="en-US" i="1">
                <a:latin typeface="Gill Sans MT" pitchFamily="34" charset="0"/>
              </a:rPr>
              <a:t>Here, there, and everywhere: Figuring out where you can play </a:t>
            </a: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7212" y="2971800"/>
            <a:ext cx="8382000" cy="3712342"/>
          </a:xfrm>
          <a:prstGeom prst="rect">
            <a:avLst/>
          </a:prstGeom>
          <a:noFill/>
          <a:ln>
            <a:noFill/>
          </a:ln>
          <a:effectLst>
            <a:outerShdw blurRad="152400" dist="127000" dir="2700000" algn="ctr" rotWithShape="0">
              <a:schemeClr val="bg1">
                <a:alpha val="86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63267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026"/>
                                        </p:tgtEl>
                                      </p:cBhvr>
                                    </p:animEffect>
                                    <p:anim calcmode="lin" valueType="num">
                                      <p:cBhvr>
                                        <p:cTn id="12" dur="1000"/>
                                        <p:tgtEl>
                                          <p:spTgt spid="1026"/>
                                        </p:tgtEl>
                                        <p:attrNameLst>
                                          <p:attrName>ppt_x</p:attrName>
                                        </p:attrNameLst>
                                      </p:cBhvr>
                                      <p:tavLst>
                                        <p:tav tm="0">
                                          <p:val>
                                            <p:strVal val="ppt_x"/>
                                          </p:val>
                                        </p:tav>
                                        <p:tav tm="100000">
                                          <p:val>
                                            <p:strVal val="ppt_x"/>
                                          </p:val>
                                        </p:tav>
                                      </p:tavLst>
                                    </p:anim>
                                    <p:anim calcmode="lin" valueType="num">
                                      <p:cBhvr>
                                        <p:cTn id="13" dur="1000"/>
                                        <p:tgtEl>
                                          <p:spTgt spid="1026"/>
                                        </p:tgtEl>
                                        <p:attrNameLst>
                                          <p:attrName>ppt_y</p:attrName>
                                        </p:attrNameLst>
                                      </p:cBhvr>
                                      <p:tavLst>
                                        <p:tav tm="0">
                                          <p:val>
                                            <p:strVal val="ppt_y"/>
                                          </p:val>
                                        </p:tav>
                                        <p:tav tm="100000">
                                          <p:val>
                                            <p:strVal val="ppt_y-.1"/>
                                          </p:val>
                                        </p:tav>
                                      </p:tavLst>
                                    </p:anim>
                                    <p:set>
                                      <p:cBhvr>
                                        <p:cTn id="14" dur="1" fill="hold">
                                          <p:stCondLst>
                                            <p:cond delay="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Autofit/>
          </a:bodyPr>
          <a:lstStyle/>
          <a:p>
            <a:pPr>
              <a:lnSpc>
                <a:spcPct val="100000"/>
              </a:lnSpc>
              <a:spcBef>
                <a:spcPts val="600"/>
              </a:spcBef>
            </a:pPr>
            <a:r>
              <a:rPr lang="en-US" sz="2000" b="1" smtClean="0">
                <a:solidFill>
                  <a:srgbClr val="FFFF00"/>
                </a:solidFill>
                <a:effectLst>
                  <a:outerShdw blurRad="76200" dist="76200" dir="2700000" algn="tl" rotWithShape="0">
                    <a:prstClr val="black">
                      <a:alpha val="79000"/>
                    </a:prstClr>
                  </a:outerShdw>
                </a:effectLst>
              </a:rPr>
              <a:t>Outsourcing </a:t>
            </a:r>
            <a:r>
              <a:rPr lang="en-US" sz="2000" b="1">
                <a:solidFill>
                  <a:srgbClr val="FFFF00"/>
                </a:solidFill>
                <a:effectLst>
                  <a:outerShdw blurRad="76200" dist="76200" dir="2700000" algn="tl" rotWithShape="0">
                    <a:prstClr val="black">
                      <a:alpha val="79000"/>
                    </a:prstClr>
                  </a:outerShdw>
                </a:effectLst>
              </a:rPr>
              <a:t>product development tasks to a </a:t>
            </a:r>
            <a:r>
              <a:rPr lang="en-US" sz="2000" b="1" smtClean="0">
                <a:solidFill>
                  <a:srgbClr val="FFFF00"/>
                </a:solidFill>
                <a:effectLst>
                  <a:outerShdw blurRad="76200" dist="76200" dir="2700000" algn="tl" rotWithShape="0">
                    <a:prstClr val="black">
                      <a:alpha val="79000"/>
                    </a:prstClr>
                  </a:outerShdw>
                </a:effectLst>
              </a:rPr>
              <a:t>vendor. </a:t>
            </a:r>
          </a:p>
          <a:p>
            <a:pPr marL="407988" lvl="1" indent="0">
              <a:lnSpc>
                <a:spcPct val="100000"/>
              </a:lnSpc>
              <a:spcBef>
                <a:spcPts val="600"/>
              </a:spcBef>
              <a:buNone/>
            </a:pPr>
            <a:r>
              <a:rPr lang="en-US" sz="1400" smtClean="0">
                <a:effectLst>
                  <a:outerShdw blurRad="76200" dist="76200" dir="2700000" algn="tl" rotWithShape="0">
                    <a:prstClr val="black">
                      <a:alpha val="79000"/>
                    </a:prstClr>
                  </a:outerShdw>
                </a:effectLst>
              </a:rPr>
              <a:t>The </a:t>
            </a:r>
            <a:r>
              <a:rPr lang="en-US" sz="1400">
                <a:effectLst>
                  <a:outerShdw blurRad="76200" dist="76200" dir="2700000" algn="tl" rotWithShape="0">
                    <a:prstClr val="black">
                      <a:alpha val="79000"/>
                    </a:prstClr>
                  </a:outerShdw>
                </a:effectLst>
              </a:rPr>
              <a:t>lowest level of GDPD is when you outsource product development tasks. In other words, suppliers and vendors that you don’t own do some routine work for you — updating drawings, for example. In this chapter, we concen- trate on </a:t>
            </a:r>
            <a:r>
              <a:rPr lang="en-US" sz="1400" i="1">
                <a:effectLst>
                  <a:outerShdw blurRad="76200" dist="76200" dir="2700000" algn="tl" rotWithShape="0">
                    <a:prstClr val="black">
                      <a:alpha val="79000"/>
                    </a:prstClr>
                  </a:outerShdw>
                </a:effectLst>
              </a:rPr>
              <a:t>global </a:t>
            </a:r>
            <a:r>
              <a:rPr lang="en-US" sz="1400">
                <a:effectLst>
                  <a:outerShdw blurRad="76200" dist="76200" dir="2700000" algn="tl" rotWithShape="0">
                    <a:prstClr val="black">
                      <a:alpha val="79000"/>
                    </a:prstClr>
                  </a:outerShdw>
                </a:effectLst>
              </a:rPr>
              <a:t>outsourcing, but “outsourcing” also can apply if your supplier does business in the next town just down the road. </a:t>
            </a:r>
            <a:r>
              <a:rPr lang="en-US" sz="1800" smtClean="0">
                <a:effectLst>
                  <a:outerShdw blurRad="76200" dist="76200" dir="2700000" algn="tl" rotWithShape="0">
                    <a:prstClr val="black">
                      <a:alpha val="79000"/>
                    </a:prstClr>
                  </a:outerShdw>
                </a:effectLst>
              </a:rPr>
              <a:t> </a:t>
            </a:r>
            <a:endParaRPr lang="en-US" sz="1800">
              <a:effectLst>
                <a:outerShdw blurRad="76200" dist="76200" dir="2700000" algn="tl" rotWithShape="0">
                  <a:prstClr val="black">
                    <a:alpha val="79000"/>
                  </a:prstClr>
                </a:outerShdw>
              </a:effectLst>
            </a:endParaRPr>
          </a:p>
          <a:p>
            <a:pPr>
              <a:lnSpc>
                <a:spcPct val="100000"/>
              </a:lnSpc>
              <a:spcBef>
                <a:spcPts val="600"/>
              </a:spcBef>
            </a:pPr>
            <a:r>
              <a:rPr lang="en-US" sz="2000" b="1">
                <a:solidFill>
                  <a:srgbClr val="FFFF00"/>
                </a:solidFill>
                <a:effectLst>
                  <a:outerShdw blurRad="76200" dist="76200" dir="2700000" algn="tl" rotWithShape="0">
                    <a:prstClr val="black">
                      <a:alpha val="79000"/>
                    </a:prstClr>
                  </a:outerShdw>
                </a:effectLst>
              </a:rPr>
              <a:t>Building a relationship with a preferred vendor </a:t>
            </a:r>
          </a:p>
          <a:p>
            <a:pPr marL="407988" lvl="1" indent="0">
              <a:lnSpc>
                <a:spcPct val="100000"/>
              </a:lnSpc>
              <a:spcBef>
                <a:spcPts val="600"/>
              </a:spcBef>
              <a:buNone/>
            </a:pPr>
            <a:r>
              <a:rPr lang="en-US" sz="1400">
                <a:effectLst>
                  <a:outerShdw blurRad="76200" dist="76200" dir="2700000" algn="tl" rotWithShape="0">
                    <a:prstClr val="black">
                      <a:alpha val="79000"/>
                    </a:prstClr>
                  </a:outerShdw>
                </a:effectLst>
              </a:rPr>
              <a:t>The next step in GDPD is when you start trusting your suppliers with more complicated and important work. If you’ve been outsourcing the testing of circuits, for instance, you may move on to outsourcing circuit design. Companies often take this step because they find out that suppliers they’re already working with have the skills and experience needed to take on more sophisticated work. This often is work that their product developers are struggling to keep up with on their own. </a:t>
            </a:r>
          </a:p>
          <a:p>
            <a:pPr>
              <a:lnSpc>
                <a:spcPct val="100000"/>
              </a:lnSpc>
              <a:spcBef>
                <a:spcPts val="600"/>
              </a:spcBef>
            </a:pPr>
            <a:r>
              <a:rPr lang="en-US" sz="2000" b="1">
                <a:solidFill>
                  <a:srgbClr val="FFFF00"/>
                </a:solidFill>
                <a:effectLst>
                  <a:outerShdw blurRad="76200" dist="76200" dir="2700000" algn="tl" rotWithShape="0">
                    <a:prstClr val="black">
                      <a:alpha val="79000"/>
                    </a:prstClr>
                  </a:outerShdw>
                </a:effectLst>
              </a:rPr>
              <a:t>Insourcing </a:t>
            </a:r>
          </a:p>
          <a:p>
            <a:pPr marL="407988" lvl="1" indent="0">
              <a:lnSpc>
                <a:spcPct val="100000"/>
              </a:lnSpc>
              <a:spcBef>
                <a:spcPts val="600"/>
              </a:spcBef>
              <a:buNone/>
            </a:pPr>
            <a:r>
              <a:rPr lang="en-US" sz="1600">
                <a:effectLst>
                  <a:outerShdw blurRad="76200" dist="76200" dir="2700000" algn="tl" rotWithShape="0">
                    <a:prstClr val="black">
                      <a:alpha val="79000"/>
                    </a:prstClr>
                  </a:outerShdw>
                </a:effectLst>
              </a:rPr>
              <a:t>When a company </a:t>
            </a:r>
            <a:r>
              <a:rPr lang="en-US" sz="1600" i="1">
                <a:effectLst>
                  <a:outerShdw blurRad="76200" dist="76200" dir="2700000" algn="tl" rotWithShape="0">
                    <a:prstClr val="black">
                      <a:alpha val="79000"/>
                    </a:prstClr>
                  </a:outerShdw>
                </a:effectLst>
              </a:rPr>
              <a:t>insources </a:t>
            </a:r>
            <a:r>
              <a:rPr lang="en-US" sz="1600">
                <a:effectLst>
                  <a:outerShdw blurRad="76200" dist="76200" dir="2700000" algn="tl" rotWithShape="0">
                    <a:prstClr val="black">
                      <a:alpha val="79000"/>
                    </a:prstClr>
                  </a:outerShdw>
                </a:effectLst>
              </a:rPr>
              <a:t>its product development, it owns product devel- opment capabilities away from its central location. For example, Kodak’s home base is in Rochester, New York, and its digital camera facility is in Taiwan. Kodak owns the Taiwanese facilities, and the employees there are Kodak employees. That facility is an example of what companies often call a “captive site,” or </a:t>
            </a:r>
            <a:r>
              <a:rPr lang="en-US" sz="1600" i="1">
                <a:effectLst>
                  <a:outerShdw blurRad="76200" dist="76200" dir="2700000" algn="tl" rotWithShape="0">
                    <a:prstClr val="black">
                      <a:alpha val="79000"/>
                    </a:prstClr>
                  </a:outerShdw>
                </a:effectLst>
              </a:rPr>
              <a:t>offshore insourcing</a:t>
            </a:r>
            <a:r>
              <a:rPr lang="en-US" sz="1800" i="1">
                <a:effectLst>
                  <a:outerShdw blurRad="76200" dist="76200" dir="2700000" algn="tl" rotWithShape="0">
                    <a:prstClr val="black">
                      <a:alpha val="79000"/>
                    </a:prstClr>
                  </a:outerShdw>
                </a:effectLst>
              </a:rPr>
              <a:t>. </a:t>
            </a:r>
            <a:endParaRPr lang="en-US" sz="1800">
              <a:effectLst>
                <a:outerShdw blurRad="76200" dist="76200" dir="2700000" algn="tl" rotWithShape="0">
                  <a:prstClr val="black">
                    <a:alpha val="79000"/>
                  </a:prstClr>
                </a:outerShdw>
              </a:effectLst>
            </a:endParaRPr>
          </a:p>
        </p:txBody>
      </p:sp>
      <p:sp>
        <p:nvSpPr>
          <p:cNvPr id="3" name="Title 2"/>
          <p:cNvSpPr>
            <a:spLocks noGrp="1"/>
          </p:cNvSpPr>
          <p:nvPr>
            <p:ph type="title"/>
          </p:nvPr>
        </p:nvSpPr>
        <p:spPr/>
        <p:txBody>
          <a:bodyPr/>
          <a:lstStyle/>
          <a:p>
            <a:r>
              <a:rPr lang="en-US" i="1">
                <a:latin typeface="Gill Sans MT" pitchFamily="34" charset="0"/>
              </a:rPr>
              <a:t>Here, there, and everywhere: Figuring out where you can play </a:t>
            </a:r>
            <a:endParaRPr lang="en-US"/>
          </a:p>
        </p:txBody>
      </p:sp>
    </p:spTree>
    <p:extLst>
      <p:ext uri="{BB962C8B-B14F-4D97-AF65-F5344CB8AC3E}">
        <p14:creationId xmlns:p14="http://schemas.microsoft.com/office/powerpoint/2010/main" val="14006631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0412" y="3124200"/>
            <a:ext cx="10439400" cy="2281600"/>
          </a:xfr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p>
            <a:pPr marL="914400" indent="-914400">
              <a:buFont typeface="+mj-lt"/>
              <a:buAutoNum type="arabicPeriod" startAt="2"/>
            </a:pPr>
            <a:r>
              <a:rPr lang="en-US" sz="5400" b="1" smtClean="0">
                <a:ln/>
                <a:effectLst>
                  <a:outerShdw blurRad="76200" dist="88900" dir="2700000" algn="tl" rotWithShape="0">
                    <a:prstClr val="black">
                      <a:alpha val="66000"/>
                    </a:prstClr>
                  </a:outerShdw>
                </a:effectLst>
              </a:rPr>
              <a:t>Surveying </a:t>
            </a:r>
            <a:r>
              <a:rPr lang="en-US" sz="5400" b="1">
                <a:ln/>
                <a:effectLst>
                  <a:outerShdw blurRad="76200" dist="88900" dir="2700000" algn="tl" rotWithShape="0">
                    <a:prstClr val="black">
                      <a:alpha val="66000"/>
                    </a:prstClr>
                  </a:outerShdw>
                </a:effectLst>
              </a:rPr>
              <a:t>the Benefits of Globalization and Defining Your Strategy </a:t>
            </a:r>
            <a:endParaRPr lang="id-ID" sz="5400" b="1" dirty="0">
              <a:ln/>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753132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noFill/>
        </p:spPr>
        <p:txBody>
          <a:bodyPr>
            <a:normAutofit fontScale="85000" lnSpcReduction="10000"/>
          </a:bodyPr>
          <a:lstStyle/>
          <a:p>
            <a:pPr marL="0" indent="914400" algn="just">
              <a:buNone/>
            </a:pPr>
            <a:r>
              <a:rPr lang="en-US" sz="7000" b="1" smtClean="0">
                <a:solidFill>
                  <a:srgbClr val="FFC000"/>
                </a:solidFill>
                <a:effectLst>
                  <a:outerShdw blurRad="165100" dist="76200" dir="2700000" algn="tl" rotWithShape="0">
                    <a:schemeClr val="bg1">
                      <a:alpha val="94000"/>
                    </a:schemeClr>
                  </a:outerShdw>
                </a:effectLst>
                <a:latin typeface="Old English Text MT" pitchFamily="66" charset="0"/>
              </a:rPr>
              <a:t>I</a:t>
            </a:r>
            <a:r>
              <a:rPr lang="en-US" smtClean="0"/>
              <a:t>n </a:t>
            </a:r>
            <a:r>
              <a:rPr lang="en-US"/>
              <a:t>order to be competitive, most companies need to access global </a:t>
            </a:r>
            <a:r>
              <a:rPr lang="en-US" smtClean="0"/>
              <a:t>capabilities </a:t>
            </a:r>
            <a:r>
              <a:rPr lang="en-US"/>
              <a:t>and global markets. “To be all you can be,” you almost certainly need to tread the path of globalization. </a:t>
            </a:r>
          </a:p>
          <a:p>
            <a:pPr marL="0" indent="914400" algn="just">
              <a:buNone/>
            </a:pPr>
            <a:r>
              <a:rPr lang="en-US"/>
              <a:t>In this section, we look at the basics of what globalization offers your </a:t>
            </a:r>
            <a:r>
              <a:rPr lang="en-US" smtClean="0"/>
              <a:t>organization </a:t>
            </a:r>
            <a:r>
              <a:rPr lang="en-US"/>
              <a:t>— in other words, why globalization may have strategic importance for your company. When you decide that a globalization strategy is important for your company to accomplish its goals, you’re ready to read further. You also discover how many companies decide where to locate their facilities and where they can find suppliers and partners. </a:t>
            </a:r>
            <a:endParaRPr lang="en-US">
              <a:effectLst>
                <a:outerShdw blurRad="165100" dist="76200" dir="2700000" algn="tl" rotWithShape="0">
                  <a:schemeClr val="bg1">
                    <a:alpha val="94000"/>
                  </a:schemeClr>
                </a:outerShdw>
              </a:effectLst>
            </a:endParaRPr>
          </a:p>
        </p:txBody>
      </p:sp>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2651457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fontScale="90000"/>
            <a:scene3d>
              <a:camera prst="orthographicFront"/>
              <a:lightRig rig="threePt" dir="t">
                <a:rot lat="0" lon="0" rev="1200000"/>
              </a:lightRig>
            </a:scene3d>
            <a:sp3d>
              <a:bevelT w="6350" h="82550"/>
            </a:sp3d>
          </a:bodyPr>
          <a:lstStyle/>
          <a:p>
            <a:r>
              <a:rPr lang="en-US" i="1">
                <a:latin typeface="Gill Sans MT" pitchFamily="34" charset="0"/>
              </a:rPr>
              <a:t/>
            </a:r>
            <a:br>
              <a:rPr lang="en-US" i="1">
                <a:latin typeface="Gill Sans MT" pitchFamily="34" charset="0"/>
              </a:rPr>
            </a:br>
            <a:r>
              <a:rPr lang="en-US" i="1">
                <a:latin typeface="Gill Sans MT" pitchFamily="34" charset="0"/>
              </a:rPr>
              <a:t/>
            </a:r>
            <a:br>
              <a:rPr lang="en-US" i="1">
                <a:latin typeface="Gill Sans MT" pitchFamily="34" charset="0"/>
              </a:rPr>
            </a:br>
            <a:r>
              <a:rPr lang="en-US" i="1">
                <a:latin typeface="Gill Sans MT" pitchFamily="34" charset="0"/>
              </a:rPr>
              <a:t/>
            </a:r>
            <a:br>
              <a:rPr lang="en-US" i="1">
                <a:latin typeface="Gill Sans MT" pitchFamily="34" charset="0"/>
              </a:rPr>
            </a:br>
            <a:r>
              <a:rPr lang="en-US" i="1">
                <a:latin typeface="Gill Sans MT" pitchFamily="34" charset="0"/>
              </a:rPr>
              <a:t/>
            </a:r>
            <a:br>
              <a:rPr lang="en-US" i="1">
                <a:latin typeface="Gill Sans MT" pitchFamily="34" charset="0"/>
              </a:rPr>
            </a:br>
            <a:r>
              <a:rPr lang="en-US"/>
              <a:t/>
            </a:r>
            <a:br>
              <a:rPr lang="en-US"/>
            </a:br>
            <a:r>
              <a:rPr lang="en-US" i="1">
                <a:latin typeface="Gill Sans MT" pitchFamily="34" charset="0"/>
              </a:rPr>
              <a:t>Going global to add capacity  </a:t>
            </a:r>
          </a:p>
        </p:txBody>
      </p:sp>
    </p:spTree>
    <p:extLst>
      <p:ext uri="{BB962C8B-B14F-4D97-AF65-F5344CB8AC3E}">
        <p14:creationId xmlns:p14="http://schemas.microsoft.com/office/powerpoint/2010/main" val="209983563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lnSpcReduction="10000"/>
          </a:bodyPr>
          <a:lstStyle/>
          <a:p>
            <a:pPr algn="just"/>
            <a:r>
              <a:rPr lang="en-US" smtClean="0"/>
              <a:t>Perhaps </a:t>
            </a:r>
            <a:r>
              <a:rPr lang="en-US"/>
              <a:t>the most common reason companies “go global” with product </a:t>
            </a:r>
            <a:r>
              <a:rPr lang="en-US" smtClean="0"/>
              <a:t>development </a:t>
            </a:r>
            <a:r>
              <a:rPr lang="en-US"/>
              <a:t>is to expand their capacity — in other words, to add skills, knowledge, expertise, and infrastructure that can help them develop more and better products. The following list presents some of the resources your company may want more of and that you may be looking around the world to find; what your organization is looking for should shape your globalization strategy:</a:t>
            </a:r>
            <a:r>
              <a:rPr lang="en-US" smtClean="0"/>
              <a:t> </a:t>
            </a:r>
          </a:p>
          <a:p>
            <a:pPr marL="0" indent="0" algn="just">
              <a:buNone/>
            </a:pPr>
            <a:endParaRPr lang="en-US"/>
          </a:p>
        </p:txBody>
      </p:sp>
      <p:sp>
        <p:nvSpPr>
          <p:cNvPr id="3" name="Title 2"/>
          <p:cNvSpPr>
            <a:spLocks noGrp="1"/>
          </p:cNvSpPr>
          <p:nvPr>
            <p:ph type="title"/>
          </p:nvPr>
        </p:nvSpPr>
        <p:spPr/>
        <p:txBody>
          <a:bodyPr/>
          <a:lstStyle/>
          <a:p>
            <a:r>
              <a:rPr lang="en-US" i="1">
                <a:latin typeface="Gill Sans MT" pitchFamily="34" charset="0"/>
              </a:rPr>
              <a:t>Going global to add capacity</a:t>
            </a:r>
            <a:endParaRPr lang="en-US"/>
          </a:p>
        </p:txBody>
      </p:sp>
    </p:spTree>
    <p:extLst>
      <p:ext uri="{BB962C8B-B14F-4D97-AF65-F5344CB8AC3E}">
        <p14:creationId xmlns:p14="http://schemas.microsoft.com/office/powerpoint/2010/main" val="12465513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70000" lnSpcReduction="20000"/>
          </a:bodyPr>
          <a:lstStyle/>
          <a:p>
            <a:pPr algn="just"/>
            <a:r>
              <a:rPr lang="en-US" b="1" smtClean="0"/>
              <a:t>Finding </a:t>
            </a:r>
            <a:r>
              <a:rPr lang="en-US" b="1"/>
              <a:t>more skilled hands to do the routine work. </a:t>
            </a:r>
            <a:r>
              <a:rPr lang="en-US"/>
              <a:t>Your skilled prod- uct developers — engineers, designers, market researchers, and so on — spend much of their valuable time completing tasks that don’t require a high level of skill or integration. Many companies outsource tasks like updating drawings or collating questionnaire results to reduce the burden shouldered by their skilled workforce. </a:t>
            </a:r>
            <a:endParaRPr lang="en-US" smtClean="0"/>
          </a:p>
          <a:p>
            <a:pPr algn="just"/>
            <a:r>
              <a:rPr lang="en-US" b="1" smtClean="0"/>
              <a:t>Finding </a:t>
            </a:r>
            <a:r>
              <a:rPr lang="en-US" b="1"/>
              <a:t>resources that can extend and complement your product development work. </a:t>
            </a:r>
            <a:r>
              <a:rPr lang="en-US"/>
              <a:t>Many employees possess skills that your company needs over and over in the NPD process. Pharmaceutical companies need research scientists, electronics companies need electrical engi- neers, and so on. If you need more skilled people to keep your new prod- uct pipeline flowing, you may want to outsource work to a competent supplier or establish a center of your own in another country to insource the work. </a:t>
            </a:r>
            <a:r>
              <a:rPr lang="en-US" smtClean="0"/>
              <a:t>.</a:t>
            </a:r>
            <a:endParaRPr lang="en-US"/>
          </a:p>
        </p:txBody>
      </p:sp>
      <p:sp>
        <p:nvSpPr>
          <p:cNvPr id="3" name="Title 2"/>
          <p:cNvSpPr>
            <a:spLocks noGrp="1"/>
          </p:cNvSpPr>
          <p:nvPr>
            <p:ph type="title"/>
          </p:nvPr>
        </p:nvSpPr>
        <p:spPr/>
        <p:txBody>
          <a:bodyPr/>
          <a:lstStyle/>
          <a:p>
            <a:r>
              <a:rPr lang="en-US" i="1">
                <a:latin typeface="Gill Sans MT" pitchFamily="34" charset="0"/>
              </a:rPr>
              <a:t>Going global to add capacity</a:t>
            </a:r>
            <a:endParaRPr lang="en-US"/>
          </a:p>
        </p:txBody>
      </p:sp>
    </p:spTree>
    <p:extLst>
      <p:ext uri="{BB962C8B-B14F-4D97-AF65-F5344CB8AC3E}">
        <p14:creationId xmlns:p14="http://schemas.microsoft.com/office/powerpoint/2010/main" val="3674619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85000" lnSpcReduction="20000"/>
          </a:bodyPr>
          <a:lstStyle/>
          <a:p>
            <a:r>
              <a:rPr lang="en-US" sz="2800" b="1" smtClean="0"/>
              <a:t>Increasing </a:t>
            </a:r>
            <a:r>
              <a:rPr lang="en-US" sz="2800" b="1"/>
              <a:t>your access to special competencies. </a:t>
            </a:r>
            <a:r>
              <a:rPr lang="en-US" sz="2800"/>
              <a:t>Many times, your product development projects can be held up because a particular skill is missing in your company. Or perhaps you have too much demand on the limited capacity you possess. This could be true, for example, of </a:t>
            </a:r>
            <a:r>
              <a:rPr lang="en-US" sz="2800" smtClean="0"/>
              <a:t>special </a:t>
            </a:r>
            <a:r>
              <a:rPr lang="en-US" sz="2800"/>
              <a:t>software design skills or of various kinds of product testing. An out- side supplier may be able to help you cope with the bottlenecks. </a:t>
            </a:r>
          </a:p>
          <a:p>
            <a:r>
              <a:rPr lang="en-US" sz="2800" b="1"/>
              <a:t>Acquiring special skills that out- or insource vendors may do better than you. </a:t>
            </a:r>
            <a:r>
              <a:rPr lang="en-US" sz="2800"/>
              <a:t>Some of the talent and skills you need may be more abundant elsewhere in the world. If so, you should consider establishing </a:t>
            </a:r>
            <a:r>
              <a:rPr lang="en-US" sz="2800" smtClean="0"/>
              <a:t>relationships </a:t>
            </a:r>
            <a:r>
              <a:rPr lang="en-US" sz="2800"/>
              <a:t>that make those skills and talents available. For example, Kodak’s digital facility, located in Taiwan, has access to the skills of the “Silicone Valley of the East,” skills that tend to be in comparatively short supply in Kodak’s home base in Rochester, New York. </a:t>
            </a:r>
          </a:p>
        </p:txBody>
      </p:sp>
      <p:sp>
        <p:nvSpPr>
          <p:cNvPr id="3" name="Title 2"/>
          <p:cNvSpPr>
            <a:spLocks noGrp="1"/>
          </p:cNvSpPr>
          <p:nvPr>
            <p:ph type="title"/>
          </p:nvPr>
        </p:nvSpPr>
        <p:spPr/>
        <p:txBody>
          <a:bodyPr/>
          <a:lstStyle/>
          <a:p>
            <a:r>
              <a:rPr lang="en-US" i="1">
                <a:latin typeface="Gill Sans MT" pitchFamily="34" charset="0"/>
              </a:rPr>
              <a:t>Going global to add capacity</a:t>
            </a:r>
            <a:endParaRPr lang="en-US"/>
          </a:p>
        </p:txBody>
      </p:sp>
    </p:spTree>
    <p:extLst>
      <p:ext uri="{BB962C8B-B14F-4D97-AF65-F5344CB8AC3E}">
        <p14:creationId xmlns:p14="http://schemas.microsoft.com/office/powerpoint/2010/main" val="382697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74812" y="1828800"/>
            <a:ext cx="9448800" cy="4343400"/>
          </a:xfrm>
        </p:spPr>
        <p:txBody>
          <a:bodyPr>
            <a:noAutofit/>
          </a:bodyPr>
          <a:lstStyle/>
          <a:p>
            <a:pPr algn="just">
              <a:lnSpc>
                <a:spcPct val="100000"/>
              </a:lnSpc>
              <a:spcBef>
                <a:spcPts val="0"/>
              </a:spcBef>
            </a:pPr>
            <a:r>
              <a:rPr lang="en-US" sz="2400" b="1" smtClean="0"/>
              <a:t>How </a:t>
            </a:r>
            <a:r>
              <a:rPr lang="en-US" sz="2400" b="1"/>
              <a:t>important is speed to market for the product and “first-mover” advantage in the product or service category? </a:t>
            </a:r>
            <a:r>
              <a:rPr lang="en-US" sz="2400"/>
              <a:t>If you answer “very,” you’re looking at a hard launch.  </a:t>
            </a:r>
            <a:endParaRPr lang="en-US" sz="2400" smtClean="0"/>
          </a:p>
          <a:p>
            <a:pPr algn="just">
              <a:lnSpc>
                <a:spcPct val="100000"/>
              </a:lnSpc>
              <a:spcBef>
                <a:spcPts val="0"/>
              </a:spcBef>
            </a:pPr>
            <a:r>
              <a:rPr lang="en-US" sz="2400" b="1" smtClean="0"/>
              <a:t>Can </a:t>
            </a:r>
            <a:r>
              <a:rPr lang="en-US" sz="2400" b="1"/>
              <a:t>competitors easily move in after you launch your product? </a:t>
            </a:r>
            <a:r>
              <a:rPr lang="en-US" sz="2400"/>
              <a:t>If so, you may want to protect your position with a hard launch.  </a:t>
            </a:r>
            <a:endParaRPr lang="en-US" sz="2400" smtClean="0"/>
          </a:p>
          <a:p>
            <a:pPr algn="just">
              <a:lnSpc>
                <a:spcPct val="100000"/>
              </a:lnSpc>
              <a:spcBef>
                <a:spcPts val="0"/>
              </a:spcBef>
            </a:pPr>
            <a:r>
              <a:rPr lang="en-US" sz="2400" b="1" smtClean="0"/>
              <a:t>Can </a:t>
            </a:r>
            <a:r>
              <a:rPr lang="en-US" sz="2400" b="1"/>
              <a:t>you stay ahead of the competition by innovating faster than they can? </a:t>
            </a:r>
            <a:r>
              <a:rPr lang="en-US" sz="2400"/>
              <a:t>If you can, the slower pace of a staged rolling launch may work best for you.  </a:t>
            </a:r>
            <a:endParaRPr lang="en-US" sz="2400" smtClean="0"/>
          </a:p>
        </p:txBody>
      </p:sp>
      <p:sp>
        <p:nvSpPr>
          <p:cNvPr id="3" name="Title 2"/>
          <p:cNvSpPr>
            <a:spLocks noGrp="1"/>
          </p:cNvSpPr>
          <p:nvPr>
            <p:ph type="title"/>
          </p:nvPr>
        </p:nvSpPr>
        <p:spPr/>
        <p:txBody>
          <a:bodyPr/>
          <a:lstStyle/>
          <a:p>
            <a:r>
              <a:rPr lang="en-US" i="1">
                <a:latin typeface="Gill Sans MT" pitchFamily="34" charset="0"/>
              </a:rPr>
              <a:t>Going global to add capacity</a:t>
            </a:r>
            <a:endParaRPr lang="en-US"/>
          </a:p>
        </p:txBody>
      </p:sp>
    </p:spTree>
    <p:extLst>
      <p:ext uri="{BB962C8B-B14F-4D97-AF65-F5344CB8AC3E}">
        <p14:creationId xmlns:p14="http://schemas.microsoft.com/office/powerpoint/2010/main" val="90734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fontScale="90000"/>
            <a:scene3d>
              <a:camera prst="orthographicFront"/>
              <a:lightRig rig="threePt" dir="t">
                <a:rot lat="0" lon="0" rev="1200000"/>
              </a:lightRig>
            </a:scene3d>
            <a:sp3d>
              <a:bevelT w="6350" h="82550"/>
            </a:sp3d>
          </a:bodyPr>
          <a:lstStyle/>
          <a:p>
            <a:r>
              <a:rPr lang="en-US" i="1">
                <a:latin typeface="Gill Sans MT" pitchFamily="34" charset="0"/>
              </a:rPr>
              <a:t/>
            </a:r>
            <a:br>
              <a:rPr lang="en-US" i="1">
                <a:latin typeface="Gill Sans MT" pitchFamily="34" charset="0"/>
              </a:rPr>
            </a:br>
            <a:r>
              <a:rPr lang="en-US" i="1">
                <a:latin typeface="Gill Sans MT" pitchFamily="34" charset="0"/>
              </a:rPr>
              <a:t/>
            </a:r>
            <a:br>
              <a:rPr lang="en-US" i="1">
                <a:latin typeface="Gill Sans MT" pitchFamily="34" charset="0"/>
              </a:rPr>
            </a:br>
            <a:r>
              <a:rPr lang="en-US" i="1">
                <a:latin typeface="Gill Sans MT" pitchFamily="34" charset="0"/>
              </a:rPr>
              <a:t/>
            </a:r>
            <a:br>
              <a:rPr lang="en-US" i="1">
                <a:latin typeface="Gill Sans MT" pitchFamily="34" charset="0"/>
              </a:rPr>
            </a:br>
            <a:r>
              <a:rPr lang="en-US" i="1">
                <a:latin typeface="Gill Sans MT" pitchFamily="34" charset="0"/>
              </a:rPr>
              <a:t/>
            </a:r>
            <a:br>
              <a:rPr lang="en-US" i="1">
                <a:latin typeface="Gill Sans MT" pitchFamily="34" charset="0"/>
              </a:rPr>
            </a:br>
            <a:r>
              <a:rPr lang="en-US" i="1" smtClean="0">
                <a:latin typeface="Gill Sans MT" pitchFamily="34" charset="0"/>
              </a:rPr>
              <a:t>Saving </a:t>
            </a:r>
            <a:r>
              <a:rPr lang="en-US" i="1">
                <a:latin typeface="Gill Sans MT" pitchFamily="34" charset="0"/>
              </a:rPr>
              <a:t>product development costs  </a:t>
            </a:r>
          </a:p>
        </p:txBody>
      </p:sp>
    </p:spTree>
    <p:extLst>
      <p:ext uri="{BB962C8B-B14F-4D97-AF65-F5344CB8AC3E}">
        <p14:creationId xmlns:p14="http://schemas.microsoft.com/office/powerpoint/2010/main" val="20750898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smtClean="0"/>
              <a:t>Saving </a:t>
            </a:r>
            <a:r>
              <a:rPr lang="en-US"/>
              <a:t>on product development costs is the first reason why many </a:t>
            </a:r>
            <a:r>
              <a:rPr lang="en-US" smtClean="0"/>
              <a:t>companies </a:t>
            </a:r>
            <a:r>
              <a:rPr lang="en-US"/>
              <a:t>outsource or offshore their NPD efforts. In the pursuit of bottom-line efficiency — of “doing more with less” — many firms outsource and offshore parts of their product development activities </a:t>
            </a:r>
          </a:p>
        </p:txBody>
      </p:sp>
      <p:sp>
        <p:nvSpPr>
          <p:cNvPr id="3" name="Title 2"/>
          <p:cNvSpPr>
            <a:spLocks noGrp="1"/>
          </p:cNvSpPr>
          <p:nvPr>
            <p:ph type="title"/>
          </p:nvPr>
        </p:nvSpPr>
        <p:spPr/>
        <p:txBody>
          <a:bodyPr anchor="ctr"/>
          <a:lstStyle/>
          <a:p>
            <a:r>
              <a:rPr lang="en-US" i="1">
                <a:latin typeface="Gill Sans MT" pitchFamily="34" charset="0"/>
              </a:rPr>
              <a:t>Saving product development costs</a:t>
            </a:r>
            <a:endParaRPr lang="en-US"/>
          </a:p>
        </p:txBody>
      </p:sp>
    </p:spTree>
    <p:extLst>
      <p:ext uri="{BB962C8B-B14F-4D97-AF65-F5344CB8AC3E}">
        <p14:creationId xmlns:p14="http://schemas.microsoft.com/office/powerpoint/2010/main" val="12062330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77500" lnSpcReduction="20000"/>
          </a:bodyPr>
          <a:lstStyle/>
          <a:p>
            <a:pPr algn="just"/>
            <a:r>
              <a:rPr lang="en-US" smtClean="0"/>
              <a:t>The </a:t>
            </a:r>
            <a:r>
              <a:rPr lang="en-US"/>
              <a:t>first “bottom line” is that the labor rates are far lower in many parts of the world outside of developed countries. For example, one company increased its capacity, measured by its number of full-time employees, by almost 20 percent by outsourcing a portion of its NPD work. At the same time, the orga- nization lowered its spending on labor by 10 percent and its spending per year per employee by nearly 25 percent</a:t>
            </a:r>
            <a:r>
              <a:rPr lang="en-US" smtClean="0"/>
              <a:t>. </a:t>
            </a:r>
            <a:endParaRPr lang="en-US"/>
          </a:p>
          <a:p>
            <a:pPr algn="just"/>
            <a:r>
              <a:rPr lang="en-US"/>
              <a:t>Wow! But we called this “the first bottom line.” Don’t be fooled by the appear- ance of savings. In the previous example, when this company figured in its other costs associated with GDPD, the savings were much lower. Successful outsourcing and offshoring require plenty of support. When you do the math, be sure you add in the unexpected costs, like training, travel, and so on.</a:t>
            </a:r>
          </a:p>
        </p:txBody>
      </p:sp>
      <p:sp>
        <p:nvSpPr>
          <p:cNvPr id="3" name="Title 2"/>
          <p:cNvSpPr>
            <a:spLocks noGrp="1"/>
          </p:cNvSpPr>
          <p:nvPr>
            <p:ph type="title"/>
          </p:nvPr>
        </p:nvSpPr>
        <p:spPr/>
        <p:txBody>
          <a:bodyPr anchor="ctr"/>
          <a:lstStyle/>
          <a:p>
            <a:r>
              <a:rPr lang="en-US" i="1">
                <a:latin typeface="Gill Sans MT" pitchFamily="34" charset="0"/>
              </a:rPr>
              <a:t>Saving product development costs</a:t>
            </a:r>
            <a:endParaRPr lang="en-US"/>
          </a:p>
        </p:txBody>
      </p:sp>
    </p:spTree>
    <p:extLst>
      <p:ext uri="{BB962C8B-B14F-4D97-AF65-F5344CB8AC3E}">
        <p14:creationId xmlns:p14="http://schemas.microsoft.com/office/powerpoint/2010/main" val="277201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lgn="just"/>
            <a:r>
              <a:rPr lang="en-US" sz="2400" smtClean="0"/>
              <a:t>Also</a:t>
            </a:r>
            <a:r>
              <a:rPr lang="en-US" sz="2400"/>
              <a:t>, you must recognize that the more the developed country exports its work, the more the developing country develops. In this cycle, the </a:t>
            </a:r>
            <a:r>
              <a:rPr lang="en-US" sz="2400" smtClean="0"/>
              <a:t>developing </a:t>
            </a:r>
            <a:r>
              <a:rPr lang="en-US" sz="2400"/>
              <a:t>world’s labor supply becomes more skilled — and more expensive. At the same time, its populations become more and more attractive markets.</a:t>
            </a:r>
          </a:p>
        </p:txBody>
      </p:sp>
      <p:sp>
        <p:nvSpPr>
          <p:cNvPr id="3" name="Title 2"/>
          <p:cNvSpPr>
            <a:spLocks noGrp="1"/>
          </p:cNvSpPr>
          <p:nvPr>
            <p:ph type="title"/>
          </p:nvPr>
        </p:nvSpPr>
        <p:spPr/>
        <p:txBody>
          <a:bodyPr anchor="ctr"/>
          <a:lstStyle/>
          <a:p>
            <a:r>
              <a:rPr lang="en-US" i="1">
                <a:latin typeface="Gill Sans MT" pitchFamily="34" charset="0"/>
              </a:rPr>
              <a:t>Saving product development costs</a:t>
            </a:r>
            <a:endParaRPr lang="en-US"/>
          </a:p>
        </p:txBody>
      </p:sp>
    </p:spTree>
    <p:extLst>
      <p:ext uri="{BB962C8B-B14F-4D97-AF65-F5344CB8AC3E}">
        <p14:creationId xmlns:p14="http://schemas.microsoft.com/office/powerpoint/2010/main" val="2583977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0"/>
                                        <p:tgtEl>
                                          <p:spTgt spid="4"/>
                                        </p:tgtEl>
                                        <p:attrNameLst>
                                          <p:attrName>ppt_y</p:attrName>
                                        </p:attrNameLst>
                                      </p:cBhvr>
                                      <p:tavLst>
                                        <p:tav tm="0">
                                          <p:val>
                                            <p:strVal val="ppt_y"/>
                                          </p:val>
                                        </p:tav>
                                        <p:tav tm="100000">
                                          <p:val>
                                            <p:strVal val="ppt_y-.1"/>
                                          </p:val>
                                        </p:tav>
                                      </p:tavLst>
                                    </p:anim>
                                    <p:set>
                                      <p:cBhvr>
                                        <p:cTn id="1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Making </a:t>
            </a:r>
            <a:r>
              <a:rPr lang="en-US" i="1">
                <a:latin typeface="Gill Sans MT" pitchFamily="34" charset="0"/>
              </a:rPr>
              <a:t>global products </a:t>
            </a:r>
          </a:p>
        </p:txBody>
      </p:sp>
    </p:spTree>
    <p:extLst>
      <p:ext uri="{BB962C8B-B14F-4D97-AF65-F5344CB8AC3E}">
        <p14:creationId xmlns:p14="http://schemas.microsoft.com/office/powerpoint/2010/main" val="8928530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sz="2800" smtClean="0"/>
              <a:t>In </a:t>
            </a:r>
            <a:r>
              <a:rPr lang="en-US" sz="2800"/>
              <a:t>order to make products that appeal to customers in different parts of the world, many companies are finding that they need to develop a deep </a:t>
            </a:r>
            <a:r>
              <a:rPr lang="en-US" sz="2800" smtClean="0"/>
              <a:t>understanding </a:t>
            </a:r>
            <a:r>
              <a:rPr lang="en-US" sz="2800"/>
              <a:t>of consumers in different parts of the world. When a company locates design and manufacturing facilities — and its designers, developers, marketers, and so on — near potential customers, it can be much more successful in understanding and meeting customer needs in a wide variety of markets. </a:t>
            </a:r>
            <a:r>
              <a:rPr lang="en-US" sz="2800" smtClean="0"/>
              <a:t>! </a:t>
            </a:r>
            <a:endParaRPr lang="en-US" sz="2800"/>
          </a:p>
        </p:txBody>
      </p:sp>
      <p:sp>
        <p:nvSpPr>
          <p:cNvPr id="3" name="Title 2"/>
          <p:cNvSpPr>
            <a:spLocks noGrp="1"/>
          </p:cNvSpPr>
          <p:nvPr>
            <p:ph type="title"/>
          </p:nvPr>
        </p:nvSpPr>
        <p:spPr/>
        <p:txBody>
          <a:bodyPr/>
          <a:lstStyle/>
          <a:p>
            <a:r>
              <a:rPr lang="en-US" i="1">
                <a:latin typeface="Gill Sans MT" pitchFamily="34" charset="0"/>
              </a:rPr>
              <a:t>Making global products </a:t>
            </a:r>
            <a:endParaRPr lang="en-US"/>
          </a:p>
        </p:txBody>
      </p:sp>
    </p:spTree>
    <p:extLst>
      <p:ext uri="{BB962C8B-B14F-4D97-AF65-F5344CB8AC3E}">
        <p14:creationId xmlns:p14="http://schemas.microsoft.com/office/powerpoint/2010/main" val="3286396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r>
              <a:rPr lang="en-US" sz="2800" smtClean="0"/>
              <a:t>In </a:t>
            </a:r>
            <a:r>
              <a:rPr lang="en-US" sz="2800"/>
              <a:t>general, European companies tend to be more aware of these market differ- ences than companies in the United States. Nestlé, for example, alters its foods and its brands to suit local populations. The “same” product, such as chicken bouillon cubes, looks and tastes very different depending on whether it’s being offered in China, Nigeria, or Poland. </a:t>
            </a:r>
          </a:p>
          <a:p>
            <a:r>
              <a:rPr lang="en-US" sz="2800"/>
              <a:t>Nestlé bases its ability to meet customer needs and expectations in all these locations on a comprehensive methodology of customer understanding backed by a worldwide local training program. (Take a look at Chapter 4 for more on understanding customers.) </a:t>
            </a:r>
            <a:endParaRPr lang="en-US" sz="2800" smtClean="0"/>
          </a:p>
        </p:txBody>
      </p:sp>
      <p:sp>
        <p:nvSpPr>
          <p:cNvPr id="4" name="Title 3"/>
          <p:cNvSpPr>
            <a:spLocks noGrp="1"/>
          </p:cNvSpPr>
          <p:nvPr>
            <p:ph type="title"/>
          </p:nvPr>
        </p:nvSpPr>
        <p:spPr/>
        <p:txBody>
          <a:bodyPr/>
          <a:lstStyle/>
          <a:p>
            <a:r>
              <a:rPr lang="en-US" i="1">
                <a:latin typeface="Gill Sans MT" pitchFamily="34" charset="0"/>
              </a:rPr>
              <a:t>Making global products </a:t>
            </a:r>
            <a:endParaRPr lang="en-US"/>
          </a:p>
        </p:txBody>
      </p:sp>
    </p:spTree>
    <p:extLst>
      <p:ext uri="{BB962C8B-B14F-4D97-AF65-F5344CB8AC3E}">
        <p14:creationId xmlns:p14="http://schemas.microsoft.com/office/powerpoint/2010/main" val="2633655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algn="just"/>
            <a:r>
              <a:rPr lang="en-US" sz="2800" smtClean="0"/>
              <a:t>Such </a:t>
            </a:r>
            <a:r>
              <a:rPr lang="en-US" sz="2800"/>
              <a:t>an “act local” approach runs the risk of creating a fragmented set of product offerings that can be very difficult to manage. Nestlé integrates </a:t>
            </a:r>
            <a:r>
              <a:rPr lang="en-US" sz="2800" smtClean="0"/>
              <a:t>technology </a:t>
            </a:r>
            <a:r>
              <a:rPr lang="en-US" sz="2800"/>
              <a:t>and market strategies to achieve as much consistency as possible. Its byword is: “Optimize on similarities; respect local differences.” Take a look at Chapter 3 for information on developing product platforms that can meet dif- fering customer needs. </a:t>
            </a:r>
          </a:p>
        </p:txBody>
      </p:sp>
      <p:sp>
        <p:nvSpPr>
          <p:cNvPr id="4" name="Title 3"/>
          <p:cNvSpPr>
            <a:spLocks noGrp="1"/>
          </p:cNvSpPr>
          <p:nvPr>
            <p:ph type="title"/>
          </p:nvPr>
        </p:nvSpPr>
        <p:spPr/>
        <p:txBody>
          <a:bodyPr/>
          <a:lstStyle/>
          <a:p>
            <a:r>
              <a:rPr lang="en-US" i="1">
                <a:latin typeface="Gill Sans MT" pitchFamily="34" charset="0"/>
              </a:rPr>
              <a:t>Making global products </a:t>
            </a:r>
            <a:endParaRPr lang="en-US"/>
          </a:p>
        </p:txBody>
      </p:sp>
    </p:spTree>
    <p:extLst>
      <p:ext uri="{BB962C8B-B14F-4D97-AF65-F5344CB8AC3E}">
        <p14:creationId xmlns:p14="http://schemas.microsoft.com/office/powerpoint/2010/main" val="1230069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a:latin typeface="Gill Sans MT" pitchFamily="34" charset="0"/>
              </a:rPr>
              <a:t/>
            </a:r>
            <a:br>
              <a:rPr lang="en-US" i="1">
                <a:latin typeface="Gill Sans MT" pitchFamily="34" charset="0"/>
              </a:rPr>
            </a:br>
            <a:r>
              <a:rPr lang="en-US" i="1">
                <a:latin typeface="Gill Sans MT" pitchFamily="34" charset="0"/>
              </a:rPr>
              <a:t>Deciding where to go when you go global </a:t>
            </a:r>
          </a:p>
        </p:txBody>
      </p:sp>
    </p:spTree>
    <p:extLst>
      <p:ext uri="{BB962C8B-B14F-4D97-AF65-F5344CB8AC3E}">
        <p14:creationId xmlns:p14="http://schemas.microsoft.com/office/powerpoint/2010/main" val="1750676413"/>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92500"/>
          </a:bodyPr>
          <a:lstStyle/>
          <a:p>
            <a:pPr algn="just"/>
            <a:r>
              <a:rPr lang="en-US" smtClean="0"/>
              <a:t>Most </a:t>
            </a:r>
            <a:r>
              <a:rPr lang="en-US"/>
              <a:t>companies begin to globalize their product development activities in order to exploit low-cost suppliers or global markets. They stick with global- ization to reap the benefits of additional skills and capacities. Many of your GDPD activities may emerge from early attempts to outsource lower-skilled tasks. Intel, for example, developed a site in Israel around 30 years ago because of low labor cost and tax incentives. The Israel site has evolved from a low-cost design center to a robust corporate business group.</a:t>
            </a:r>
          </a:p>
        </p:txBody>
      </p:sp>
      <p:sp>
        <p:nvSpPr>
          <p:cNvPr id="3" name="Title 2"/>
          <p:cNvSpPr>
            <a:spLocks noGrp="1"/>
          </p:cNvSpPr>
          <p:nvPr>
            <p:ph type="title"/>
          </p:nvPr>
        </p:nvSpPr>
        <p:spPr/>
        <p:txBody>
          <a:bodyPr/>
          <a:lstStyle/>
          <a:p>
            <a:r>
              <a:rPr lang="en-US" i="1">
                <a:latin typeface="Gill Sans MT" pitchFamily="34" charset="0"/>
              </a:rPr>
              <a:t>Deciding where to go when you go global</a:t>
            </a:r>
            <a:endParaRPr lang="en-US"/>
          </a:p>
        </p:txBody>
      </p:sp>
    </p:spTree>
    <p:extLst>
      <p:ext uri="{BB962C8B-B14F-4D97-AF65-F5344CB8AC3E}">
        <p14:creationId xmlns:p14="http://schemas.microsoft.com/office/powerpoint/2010/main" val="16177730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r>
              <a:rPr lang="en-US" smtClean="0"/>
              <a:t>When </a:t>
            </a:r>
            <a:r>
              <a:rPr lang="en-US"/>
              <a:t>deciding where to take your development efforts, scan the world to find different strengths that could attract you to outsource work or locate centers for GDPD. Consider the strengths of the following locations: </a:t>
            </a:r>
            <a:endParaRPr lang="en-US" smtClean="0"/>
          </a:p>
          <a:p>
            <a:pPr lvl="1"/>
            <a:r>
              <a:rPr lang="en-US" smtClean="0"/>
              <a:t>In </a:t>
            </a:r>
            <a:r>
              <a:rPr lang="en-US"/>
              <a:t>Taiwan and Japan, you can find high-tech and electronics capabilities.  </a:t>
            </a:r>
            <a:endParaRPr lang="en-US" smtClean="0"/>
          </a:p>
          <a:p>
            <a:pPr lvl="1"/>
            <a:endParaRPr lang="en-US" smtClean="0"/>
          </a:p>
        </p:txBody>
      </p:sp>
      <p:sp>
        <p:nvSpPr>
          <p:cNvPr id="4" name="Title 3"/>
          <p:cNvSpPr>
            <a:spLocks noGrp="1"/>
          </p:cNvSpPr>
          <p:nvPr>
            <p:ph type="title"/>
          </p:nvPr>
        </p:nvSpPr>
        <p:spPr/>
        <p:txBody>
          <a:bodyPr/>
          <a:lstStyle/>
          <a:p>
            <a:r>
              <a:rPr lang="en-US" i="1">
                <a:latin typeface="Gill Sans MT" pitchFamily="34" charset="0"/>
              </a:rPr>
              <a:t>Deciding where to go when you go global</a:t>
            </a:r>
            <a:endParaRPr lang="en-US"/>
          </a:p>
        </p:txBody>
      </p:sp>
    </p:spTree>
    <p:extLst>
      <p:ext uri="{BB962C8B-B14F-4D97-AF65-F5344CB8AC3E}">
        <p14:creationId xmlns:p14="http://schemas.microsoft.com/office/powerpoint/2010/main" val="2819754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lvl="1"/>
            <a:r>
              <a:rPr lang="en-US" sz="2400" smtClean="0"/>
              <a:t>In </a:t>
            </a:r>
            <a:r>
              <a:rPr lang="en-US" sz="2400"/>
              <a:t>China, you can find vendors/partners that can link into your manufac- turing efforts and work well with offshore facilities in Taiwan and Korea.  </a:t>
            </a:r>
            <a:endParaRPr lang="en-US" sz="2400" smtClean="0"/>
          </a:p>
          <a:p>
            <a:pPr lvl="1"/>
            <a:r>
              <a:rPr lang="en-US" sz="2400" smtClean="0"/>
              <a:t>India </a:t>
            </a:r>
            <a:r>
              <a:rPr lang="en-US" sz="2400"/>
              <a:t>excels in design services and information technology. </a:t>
            </a:r>
            <a:r>
              <a:rPr lang="en-US" sz="2400">
                <a:effectLst/>
              </a:rPr>
              <a:t>Russia and Eastern Europe are big into industrial projects, including aerospace, automotive, and defense. </a:t>
            </a:r>
          </a:p>
          <a:p>
            <a:pPr lvl="1"/>
            <a:r>
              <a:rPr lang="en-US" sz="2400">
                <a:effectLst/>
              </a:rPr>
              <a:t>Canada has most of the talent you can find in the United States for lower — although not low — cost.</a:t>
            </a:r>
          </a:p>
          <a:p>
            <a:pPr lvl="1"/>
            <a:endParaRPr lang="en-US" sz="2400" smtClean="0"/>
          </a:p>
        </p:txBody>
      </p:sp>
      <p:sp>
        <p:nvSpPr>
          <p:cNvPr id="4" name="Title 3"/>
          <p:cNvSpPr>
            <a:spLocks noGrp="1"/>
          </p:cNvSpPr>
          <p:nvPr>
            <p:ph type="title"/>
          </p:nvPr>
        </p:nvSpPr>
        <p:spPr/>
        <p:txBody>
          <a:bodyPr/>
          <a:lstStyle/>
          <a:p>
            <a:r>
              <a:rPr lang="en-US" i="1">
                <a:latin typeface="Gill Sans MT" pitchFamily="34" charset="0"/>
              </a:rPr>
              <a:t>Deciding where to go when you go global</a:t>
            </a:r>
            <a:endParaRPr lang="en-US"/>
          </a:p>
        </p:txBody>
      </p:sp>
    </p:spTree>
    <p:extLst>
      <p:ext uri="{BB962C8B-B14F-4D97-AF65-F5344CB8AC3E}">
        <p14:creationId xmlns:p14="http://schemas.microsoft.com/office/powerpoint/2010/main" val="12361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algn="just"/>
            <a:r>
              <a:rPr lang="en-US" sz="2800"/>
              <a:t>Of course, you can find pockets of just about whatever your organization needs in many locations these days, if you devote the time and have the patience to seek them out. By combining your company’s existing relation- ships and a careful review of the different capabilities around the world, you can select the places that will meet your needs. </a:t>
            </a:r>
            <a:endParaRPr lang="en-US" sz="2800">
              <a:effectLst>
                <a:outerShdw blurRad="139700" dist="88900" dir="2700000" algn="tl">
                  <a:srgbClr val="000000">
                    <a:alpha val="90000"/>
                  </a:srgbClr>
                </a:outerShdw>
              </a:effectLst>
            </a:endParaRPr>
          </a:p>
          <a:p>
            <a:pPr lvl="1"/>
            <a:endParaRPr lang="en-US" sz="2400" smtClean="0"/>
          </a:p>
        </p:txBody>
      </p:sp>
      <p:sp>
        <p:nvSpPr>
          <p:cNvPr id="4" name="Title 3"/>
          <p:cNvSpPr>
            <a:spLocks noGrp="1"/>
          </p:cNvSpPr>
          <p:nvPr>
            <p:ph type="title"/>
          </p:nvPr>
        </p:nvSpPr>
        <p:spPr/>
        <p:txBody>
          <a:bodyPr/>
          <a:lstStyle/>
          <a:p>
            <a:r>
              <a:rPr lang="en-US" i="1">
                <a:latin typeface="Gill Sans MT" pitchFamily="34" charset="0"/>
              </a:rPr>
              <a:t>Deciding where to go when you go global</a:t>
            </a:r>
            <a:endParaRPr lang="en-US"/>
          </a:p>
        </p:txBody>
      </p:sp>
    </p:spTree>
    <p:extLst>
      <p:ext uri="{BB962C8B-B14F-4D97-AF65-F5344CB8AC3E}">
        <p14:creationId xmlns:p14="http://schemas.microsoft.com/office/powerpoint/2010/main" val="1272692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noFill/>
        </p:spPr>
        <p:txBody>
          <a:bodyPr>
            <a:normAutofit lnSpcReduction="10000"/>
          </a:bodyPr>
          <a:lstStyle/>
          <a:p>
            <a:pPr algn="just"/>
            <a:r>
              <a:rPr lang="en-US" sz="2800" smtClean="0"/>
              <a:t>Consider </a:t>
            </a:r>
            <a:r>
              <a:rPr lang="en-US" sz="2800"/>
              <a:t>the following examples:  </a:t>
            </a:r>
            <a:endParaRPr lang="en-US" sz="2800" smtClean="0"/>
          </a:p>
          <a:p>
            <a:pPr lvl="1" algn="just"/>
            <a:r>
              <a:rPr lang="en-US" sz="2400" smtClean="0"/>
              <a:t>Depending </a:t>
            </a:r>
            <a:r>
              <a:rPr lang="en-US" sz="2400"/>
              <a:t>on outsourcing to fill an immediate need can weaken a </a:t>
            </a:r>
            <a:r>
              <a:rPr lang="en-US" sz="2400" smtClean="0"/>
              <a:t>company’s </a:t>
            </a:r>
            <a:r>
              <a:rPr lang="en-US" sz="2400"/>
              <a:t>resolve to build the capacity in-house.  </a:t>
            </a:r>
            <a:endParaRPr lang="en-US" sz="2400" smtClean="0"/>
          </a:p>
          <a:p>
            <a:pPr lvl="1" algn="just"/>
            <a:r>
              <a:rPr lang="en-US" sz="2400" smtClean="0"/>
              <a:t>Outsourcing </a:t>
            </a:r>
            <a:r>
              <a:rPr lang="en-US" sz="2400"/>
              <a:t>keeps a company dependent on outside partners.  </a:t>
            </a:r>
            <a:endParaRPr lang="en-US" sz="2400" smtClean="0"/>
          </a:p>
          <a:p>
            <a:pPr lvl="1" algn="just"/>
            <a:r>
              <a:rPr lang="en-US" sz="2400" smtClean="0"/>
              <a:t>Insourcing </a:t>
            </a:r>
            <a:r>
              <a:rPr lang="en-US" sz="2400"/>
              <a:t>saddles a company with the large responsibility to create and maintain that asset. </a:t>
            </a:r>
            <a:endParaRPr lang="en-US" sz="2400" smtClean="0"/>
          </a:p>
          <a:p>
            <a:pPr algn="just"/>
            <a:r>
              <a:rPr lang="en-US" sz="2800" smtClean="0"/>
              <a:t>From </a:t>
            </a:r>
            <a:r>
              <a:rPr lang="en-US" sz="2800"/>
              <a:t>the start, be committed to bringing your globalization decisions to senior management. Make sure that you include the issues in the strategic decision-making process. </a:t>
            </a:r>
            <a:endParaRPr lang="en-US" sz="2800">
              <a:ln>
                <a:noFill/>
              </a:ln>
              <a:effectLst>
                <a:outerShdw blurRad="139700" dist="88900" dir="2700000" algn="tl">
                  <a:srgbClr val="000000">
                    <a:alpha val="90000"/>
                  </a:srgbClr>
                </a:outerShdw>
              </a:effectLst>
            </a:endParaRPr>
          </a:p>
        </p:txBody>
      </p:sp>
      <p:sp>
        <p:nvSpPr>
          <p:cNvPr id="3" name="Title 2"/>
          <p:cNvSpPr>
            <a:spLocks noGrp="1"/>
          </p:cNvSpPr>
          <p:nvPr>
            <p:ph type="title"/>
          </p:nvPr>
        </p:nvSpPr>
        <p:spPr/>
        <p:txBody>
          <a:bodyPr/>
          <a:lstStyle/>
          <a:p>
            <a:r>
              <a:rPr lang="en-US" i="1">
                <a:latin typeface="Gill Sans MT" pitchFamily="34" charset="0"/>
              </a:rPr>
              <a:t>Deciding where to go when you go global</a:t>
            </a:r>
            <a:endParaRPr lang="en-US"/>
          </a:p>
        </p:txBody>
      </p:sp>
    </p:spTree>
    <p:extLst>
      <p:ext uri="{BB962C8B-B14F-4D97-AF65-F5344CB8AC3E}">
        <p14:creationId xmlns:p14="http://schemas.microsoft.com/office/powerpoint/2010/main" val="317514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0412" y="2590800"/>
            <a:ext cx="10287000" cy="2281600"/>
          </a:xfr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p>
            <a:pPr marL="914400" indent="-914400">
              <a:buFont typeface="+mj-lt"/>
              <a:buAutoNum type="arabicPeriod" startAt="3"/>
            </a:pPr>
            <a:r>
              <a:rPr lang="en-US" sz="5400" smtClean="0"/>
              <a:t>Recognizing </a:t>
            </a:r>
            <a:r>
              <a:rPr lang="en-US" sz="5400"/>
              <a:t>(And Avoiding) the Risks of Globalization </a:t>
            </a:r>
            <a:r>
              <a:rPr lang="en-US" sz="5400" smtClean="0"/>
              <a:t> </a:t>
            </a:r>
            <a:endParaRPr lang="id-ID" sz="5400"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342934900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1293814" y="1828800"/>
            <a:ext cx="9982198" cy="4648200"/>
          </a:xfrm>
        </p:spPr>
        <p:txBody>
          <a:bodyPr>
            <a:normAutofit/>
          </a:bodyPr>
          <a:lstStyle/>
          <a:p>
            <a:pPr marL="0" indent="914400" algn="just">
              <a:buNone/>
            </a:pPr>
            <a:r>
              <a:rPr lang="en-US" sz="5700" smtClean="0">
                <a:solidFill>
                  <a:srgbClr val="FFC000"/>
                </a:solidFill>
                <a:latin typeface="Old English Text MT" pitchFamily="66" charset="0"/>
              </a:rPr>
              <a:t>E</a:t>
            </a:r>
            <a:r>
              <a:rPr lang="en-US" sz="2400" smtClean="0"/>
              <a:t>very </a:t>
            </a:r>
            <a:r>
              <a:rPr lang="en-US" sz="2400"/>
              <a:t>new product project and every new product strategy brings some risk to the table. In Chapter 11, which deals with managing your company’s NPD resources, we recommend that you take on a reasonable amount of risk; </a:t>
            </a:r>
            <a:r>
              <a:rPr lang="en-US" sz="2400" smtClean="0"/>
              <a:t>otherwise</a:t>
            </a:r>
            <a:r>
              <a:rPr lang="en-US" sz="2400"/>
              <a:t>, your new products will turn into commodities, mere ho-hum’s, and me-too’s that customers won’t get excited about or pay for. Along with the opportunity to differentiate your products, globally distributed product development brings risk, and much of it is new risk that you may not have any tried-and-true methods of assessing and managing. </a:t>
            </a:r>
            <a:endParaRPr lang="en-US" sz="2800"/>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3982452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1293814" y="1828800"/>
            <a:ext cx="9982198" cy="4648200"/>
          </a:xfrm>
        </p:spPr>
        <p:txBody>
          <a:bodyPr>
            <a:noAutofit/>
          </a:bodyPr>
          <a:lstStyle/>
          <a:p>
            <a:pPr marL="0" indent="0" algn="just">
              <a:buNone/>
            </a:pPr>
            <a:r>
              <a:rPr lang="en-US" sz="2400"/>
              <a:t>I</a:t>
            </a:r>
            <a:r>
              <a:rPr lang="en-US" sz="2400" smtClean="0"/>
              <a:t>f </a:t>
            </a:r>
            <a:r>
              <a:rPr lang="en-US" sz="2400"/>
              <a:t>your organization goes the globalization route, you need to be aware of at least three major risks: losing your core capabilities, giving away your intel- lectual property (IP), and political conflicts. In this section, you discover how to recognize these risks and avoid, or at least mitigate, them. </a:t>
            </a:r>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93069221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Protecting </a:t>
            </a:r>
            <a:r>
              <a:rPr lang="en-US" i="1">
                <a:latin typeface="Gill Sans MT" pitchFamily="34" charset="0"/>
              </a:rPr>
              <a:t>your company’s core assets and capabilities  </a:t>
            </a:r>
          </a:p>
        </p:txBody>
      </p:sp>
    </p:spTree>
    <p:extLst>
      <p:ext uri="{BB962C8B-B14F-4D97-AF65-F5344CB8AC3E}">
        <p14:creationId xmlns:p14="http://schemas.microsoft.com/office/powerpoint/2010/main" val="1460170434"/>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lnSpcReduction="10000"/>
          </a:bodyPr>
          <a:lstStyle/>
          <a:p>
            <a:pPr algn="just"/>
            <a:r>
              <a:rPr lang="en-US" smtClean="0"/>
              <a:t>Your </a:t>
            </a:r>
            <a:r>
              <a:rPr lang="en-US"/>
              <a:t>organization’s core assets and capabilities are your life force. What </a:t>
            </a:r>
            <a:r>
              <a:rPr lang="en-US" smtClean="0"/>
              <a:t>distinguishes </a:t>
            </a:r>
            <a:r>
              <a:rPr lang="en-US"/>
              <a:t>you as a company? What do customers look to you for? What do you possess that allows you to continue your success into the next year? The next decade? GDPD puts your core assets at risk because you outsource work that you used to do yourself. How far is too far in the GDPD game? We can’t give you a simple answer to this question. It’s a strategic issue, and you need to ask some tough questions: </a:t>
            </a:r>
          </a:p>
        </p:txBody>
      </p:sp>
      <p:sp>
        <p:nvSpPr>
          <p:cNvPr id="3" name="Title 2"/>
          <p:cNvSpPr>
            <a:spLocks noGrp="1"/>
          </p:cNvSpPr>
          <p:nvPr>
            <p:ph type="title"/>
          </p:nvPr>
        </p:nvSpPr>
        <p:spPr/>
        <p:txBody>
          <a:bodyPr/>
          <a:lstStyle/>
          <a:p>
            <a:r>
              <a:rPr lang="en-US" i="1">
                <a:latin typeface="Gill Sans MT" pitchFamily="34" charset="0"/>
              </a:rPr>
              <a:t>Protecting your company’s core assets and capabilities </a:t>
            </a:r>
            <a:endParaRPr lang="en-US"/>
          </a:p>
        </p:txBody>
      </p:sp>
    </p:spTree>
    <p:extLst>
      <p:ext uri="{BB962C8B-B14F-4D97-AF65-F5344CB8AC3E}">
        <p14:creationId xmlns:p14="http://schemas.microsoft.com/office/powerpoint/2010/main" val="54997584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lvl="1" algn="just"/>
            <a:r>
              <a:rPr lang="en-US">
                <a:effectLst/>
              </a:rPr>
              <a:t>What do you want to preserve? </a:t>
            </a:r>
          </a:p>
          <a:p>
            <a:pPr lvl="1" algn="just"/>
            <a:r>
              <a:rPr lang="en-US">
                <a:effectLst/>
              </a:rPr>
              <a:t>How much can you outsource before you become nothing more than a “system integrator” of other people’s work? </a:t>
            </a:r>
          </a:p>
          <a:p>
            <a:pPr lvl="1" algn="just"/>
            <a:r>
              <a:rPr lang="en-US">
                <a:effectLst/>
              </a:rPr>
              <a:t>Is your distinctive competency exactly that of a system integrator</a:t>
            </a:r>
            <a:r>
              <a:rPr lang="en-US" smtClean="0">
                <a:effectLst/>
              </a:rPr>
              <a:t>?</a:t>
            </a:r>
          </a:p>
          <a:p>
            <a:pPr algn="just"/>
            <a:r>
              <a:rPr lang="en-US" smtClean="0"/>
              <a:t>You </a:t>
            </a:r>
            <a:r>
              <a:rPr lang="en-US"/>
              <a:t>need to be sure that you make strategic assessments of what you can have others do and what you have to keep to yourself before you’ve gone too far. </a:t>
            </a:r>
            <a:endParaRPr lang="en-US" smtClean="0"/>
          </a:p>
        </p:txBody>
      </p:sp>
      <p:sp>
        <p:nvSpPr>
          <p:cNvPr id="4" name="Title 3"/>
          <p:cNvSpPr>
            <a:spLocks noGrp="1"/>
          </p:cNvSpPr>
          <p:nvPr>
            <p:ph type="title"/>
          </p:nvPr>
        </p:nvSpPr>
        <p:spPr/>
        <p:txBody>
          <a:bodyPr/>
          <a:lstStyle/>
          <a:p>
            <a:r>
              <a:rPr lang="en-US" i="1">
                <a:latin typeface="Gill Sans MT" pitchFamily="34" charset="0"/>
              </a:rPr>
              <a:t>Protecting your company’s core assets and capabilities </a:t>
            </a:r>
            <a:endParaRPr lang="en-US"/>
          </a:p>
        </p:txBody>
      </p:sp>
    </p:spTree>
    <p:extLst>
      <p:ext uri="{BB962C8B-B14F-4D97-AF65-F5344CB8AC3E}">
        <p14:creationId xmlns:p14="http://schemas.microsoft.com/office/powerpoint/2010/main" val="107630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algn="just"/>
            <a:r>
              <a:rPr lang="en-US" smtClean="0"/>
              <a:t>Some </a:t>
            </a:r>
            <a:r>
              <a:rPr lang="en-US"/>
              <a:t>companies — Bose and Corning, for example — identify strongly with their technology competence. Others’ identities are tied up in products and/or brands. A company like Caterpillar can outsource a fair amount of development work as long as the end result is a huge, yellow earth-moving machine. Some companies are frankly integrators; Dell has made a great busi- ness following this model. </a:t>
            </a:r>
            <a:endParaRPr lang="en-US" smtClean="0"/>
          </a:p>
          <a:p>
            <a:pPr algn="just"/>
            <a:endParaRPr lang="en-US">
              <a:effectLst/>
            </a:endParaRPr>
          </a:p>
          <a:p>
            <a:pPr lvl="1" algn="just"/>
            <a:endParaRPr lang="en-US" smtClean="0"/>
          </a:p>
        </p:txBody>
      </p:sp>
      <p:sp>
        <p:nvSpPr>
          <p:cNvPr id="4" name="Title 3"/>
          <p:cNvSpPr>
            <a:spLocks noGrp="1"/>
          </p:cNvSpPr>
          <p:nvPr>
            <p:ph type="title"/>
          </p:nvPr>
        </p:nvSpPr>
        <p:spPr/>
        <p:txBody>
          <a:bodyPr/>
          <a:lstStyle/>
          <a:p>
            <a:r>
              <a:rPr lang="en-US" i="1">
                <a:latin typeface="Gill Sans MT" pitchFamily="34" charset="0"/>
              </a:rPr>
              <a:t>Protecting your company’s core assets and capabilities </a:t>
            </a:r>
            <a:endParaRPr lang="en-US"/>
          </a:p>
        </p:txBody>
      </p:sp>
    </p:spTree>
    <p:extLst>
      <p:ext uri="{BB962C8B-B14F-4D97-AF65-F5344CB8AC3E}">
        <p14:creationId xmlns:p14="http://schemas.microsoft.com/office/powerpoint/2010/main" val="2808302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noFill/>
        </p:spPr>
        <p:txBody>
          <a:bodyPr>
            <a:normAutofit/>
          </a:bodyPr>
          <a:lstStyle/>
          <a:p>
            <a:pPr algn="just"/>
            <a:r>
              <a:rPr lang="en-US" sz="2800"/>
              <a:t>Our advice to you is that you </a:t>
            </a:r>
            <a:r>
              <a:rPr lang="en-US" sz="2800" i="1"/>
              <a:t>choose </a:t>
            </a:r>
            <a:r>
              <a:rPr lang="en-US" sz="2800"/>
              <a:t>the direction that GDPD opens up for you instead of waking up five or ten years from now and finding that your core identity has changed. (In Chapter 8, you find out how to identify your core technologies. Mapping product lines, which we dis- cuss in Chapter 3, also helps you spot your most important assets.) </a:t>
            </a:r>
            <a:endParaRPr lang="en-US" sz="2800">
              <a:effectLst/>
            </a:endParaRPr>
          </a:p>
        </p:txBody>
      </p:sp>
      <p:sp>
        <p:nvSpPr>
          <p:cNvPr id="3" name="Title 2"/>
          <p:cNvSpPr>
            <a:spLocks noGrp="1"/>
          </p:cNvSpPr>
          <p:nvPr>
            <p:ph type="title"/>
          </p:nvPr>
        </p:nvSpPr>
        <p:spPr/>
        <p:txBody>
          <a:bodyPr/>
          <a:lstStyle/>
          <a:p>
            <a:r>
              <a:rPr lang="en-US" i="1">
                <a:latin typeface="Gill Sans MT" pitchFamily="34" charset="0"/>
              </a:rPr>
              <a:t>Protecting your company’s core assets and capabilities </a:t>
            </a:r>
            <a:endParaRPr lang="en-US"/>
          </a:p>
        </p:txBody>
      </p:sp>
    </p:spTree>
    <p:extLst>
      <p:ext uri="{BB962C8B-B14F-4D97-AF65-F5344CB8AC3E}">
        <p14:creationId xmlns:p14="http://schemas.microsoft.com/office/powerpoint/2010/main" val="1284372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Guarding </a:t>
            </a:r>
            <a:r>
              <a:rPr lang="en-US" i="1">
                <a:latin typeface="Gill Sans MT" pitchFamily="34" charset="0"/>
              </a:rPr>
              <a:t>your intellectual property  </a:t>
            </a:r>
          </a:p>
        </p:txBody>
      </p:sp>
    </p:spTree>
    <p:extLst>
      <p:ext uri="{BB962C8B-B14F-4D97-AF65-F5344CB8AC3E}">
        <p14:creationId xmlns:p14="http://schemas.microsoft.com/office/powerpoint/2010/main" val="197052288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85000" lnSpcReduction="20000"/>
          </a:bodyPr>
          <a:lstStyle/>
          <a:p>
            <a:pPr algn="just"/>
            <a:r>
              <a:rPr lang="en-US" smtClean="0"/>
              <a:t>The </a:t>
            </a:r>
            <a:r>
              <a:rPr lang="en-US"/>
              <a:t>United States and many other developed nations have very clear rules about intellectual property (IP). </a:t>
            </a:r>
            <a:r>
              <a:rPr lang="en-US" i="1"/>
              <a:t>Intellectual property </a:t>
            </a:r>
            <a:r>
              <a:rPr lang="en-US"/>
              <a:t>is knowledge that </a:t>
            </a:r>
            <a:r>
              <a:rPr lang="en-US" smtClean="0"/>
              <a:t>provides </a:t>
            </a:r>
            <a:r>
              <a:rPr lang="en-US"/>
              <a:t>competitive advantage to its owner. </a:t>
            </a:r>
            <a:endParaRPr lang="en-US" smtClean="0"/>
          </a:p>
          <a:p>
            <a:pPr algn="just"/>
            <a:r>
              <a:rPr lang="en-US" smtClean="0"/>
              <a:t>It </a:t>
            </a:r>
            <a:r>
              <a:rPr lang="en-US"/>
              <a:t>includes such assets as </a:t>
            </a:r>
            <a:r>
              <a:rPr lang="en-US" smtClean="0"/>
              <a:t>technology </a:t>
            </a:r>
            <a:r>
              <a:rPr lang="en-US"/>
              <a:t>competence and designs. If you know how to do something or make something that others can’t do and it’s clear that you own the rights to the </a:t>
            </a:r>
            <a:r>
              <a:rPr lang="en-US" smtClean="0"/>
              <a:t>process </a:t>
            </a:r>
            <a:r>
              <a:rPr lang="en-US"/>
              <a:t>or the design, that becomes your intellectual property. </a:t>
            </a:r>
            <a:endParaRPr lang="en-US" smtClean="0"/>
          </a:p>
          <a:p>
            <a:pPr algn="just"/>
            <a:r>
              <a:rPr lang="en-US" smtClean="0"/>
              <a:t>The </a:t>
            </a:r>
            <a:r>
              <a:rPr lang="en-US"/>
              <a:t>United States and other parts of the “developed world” have rules in place to protect IP because the countries have so much of it, and it behooves everyone to play by the rules that protect them while also protecting others. </a:t>
            </a:r>
          </a:p>
        </p:txBody>
      </p:sp>
      <p:sp>
        <p:nvSpPr>
          <p:cNvPr id="3" name="Title 2"/>
          <p:cNvSpPr>
            <a:spLocks noGrp="1"/>
          </p:cNvSpPr>
          <p:nvPr>
            <p:ph type="title"/>
          </p:nvPr>
        </p:nvSpPr>
        <p:spPr/>
        <p:txBody>
          <a:bodyPr/>
          <a:lstStyle/>
          <a:p>
            <a:r>
              <a:rPr lang="en-US" i="1">
                <a:latin typeface="Gill Sans MT" pitchFamily="34" charset="0"/>
              </a:rPr>
              <a:t>Guarding your intellectual property </a:t>
            </a:r>
            <a:endParaRPr lang="en-US"/>
          </a:p>
        </p:txBody>
      </p:sp>
    </p:spTree>
    <p:extLst>
      <p:ext uri="{BB962C8B-B14F-4D97-AF65-F5344CB8AC3E}">
        <p14:creationId xmlns:p14="http://schemas.microsoft.com/office/powerpoint/2010/main" val="204371510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algn="just"/>
            <a:r>
              <a:rPr lang="en-US" sz="2400" smtClean="0"/>
              <a:t>We’re </a:t>
            </a:r>
            <a:r>
              <a:rPr lang="en-US" sz="2400"/>
              <a:t>not saying that developed countries have ironclad IP protection; think of the impact Napster and other Web-based technologies that enabled </a:t>
            </a:r>
            <a:r>
              <a:rPr lang="en-US" sz="2400" smtClean="0"/>
              <a:t>consumers </a:t>
            </a:r>
            <a:r>
              <a:rPr lang="en-US" sz="2400"/>
              <a:t>to download music for free had on the music industry. What we’re saying is that when you do business in countries where IP isn’t well protected, you have to take special care. IP protection is improving in developing </a:t>
            </a:r>
            <a:r>
              <a:rPr lang="en-US" sz="2400" smtClean="0"/>
              <a:t>countries</a:t>
            </a:r>
            <a:r>
              <a:rPr lang="en-US" sz="2400"/>
              <a:t>, including China. But you shouldn’t count on IP protection in other countries. Many countries don’t have laws in place, they don’t have the legal infrastructure to enforce the laws they have, and often they don’t have a </a:t>
            </a:r>
            <a:r>
              <a:rPr lang="en-US" sz="2400" smtClean="0"/>
              <a:t>culture </a:t>
            </a:r>
            <a:r>
              <a:rPr lang="en-US" sz="2400"/>
              <a:t>that condemns taking other people’s IP. </a:t>
            </a:r>
            <a:endParaRPr lang="en-US" sz="2400" smtClean="0"/>
          </a:p>
        </p:txBody>
      </p:sp>
      <p:sp>
        <p:nvSpPr>
          <p:cNvPr id="4" name="Title 3"/>
          <p:cNvSpPr>
            <a:spLocks noGrp="1"/>
          </p:cNvSpPr>
          <p:nvPr>
            <p:ph type="title"/>
          </p:nvPr>
        </p:nvSpPr>
        <p:spPr/>
        <p:txBody>
          <a:bodyPr/>
          <a:lstStyle/>
          <a:p>
            <a:r>
              <a:rPr lang="en-US" i="1">
                <a:latin typeface="Gill Sans MT" pitchFamily="34" charset="0"/>
              </a:rPr>
              <a:t>Guarding your intellectual property </a:t>
            </a:r>
            <a:endParaRPr lang="en-US"/>
          </a:p>
        </p:txBody>
      </p:sp>
    </p:spTree>
    <p:extLst>
      <p:ext uri="{BB962C8B-B14F-4D97-AF65-F5344CB8AC3E}">
        <p14:creationId xmlns:p14="http://schemas.microsoft.com/office/powerpoint/2010/main" val="89021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marL="0" indent="0" algn="just">
              <a:buNone/>
            </a:pPr>
            <a:r>
              <a:rPr lang="en-US" sz="2400" smtClean="0"/>
              <a:t>We </a:t>
            </a:r>
            <a:r>
              <a:rPr lang="en-US" sz="2400"/>
              <a:t>recommend that you prioritize your intellectual property into three categories: </a:t>
            </a:r>
          </a:p>
          <a:p>
            <a:pPr algn="just"/>
            <a:r>
              <a:rPr lang="en-US" sz="2400" b="1" smtClean="0"/>
              <a:t>Very </a:t>
            </a:r>
            <a:r>
              <a:rPr lang="en-US" sz="2400" b="1"/>
              <a:t>important to you. </a:t>
            </a:r>
            <a:r>
              <a:rPr lang="en-US" sz="2400"/>
              <a:t>Protecting this first category is a critical issue. As much as possible, you should simply keep this IP at home. If you must offshore work with this IP, make sure that you offshore it to a trusted partner (see Chapter 16) and install strong protection proce- dures and processes.  </a:t>
            </a:r>
            <a:endParaRPr lang="en-US" sz="2400" smtClean="0"/>
          </a:p>
          <a:p>
            <a:pPr lvl="1" algn="just"/>
            <a:endParaRPr lang="en-US" sz="2400" smtClean="0"/>
          </a:p>
        </p:txBody>
      </p:sp>
      <p:sp>
        <p:nvSpPr>
          <p:cNvPr id="4" name="Title 3"/>
          <p:cNvSpPr>
            <a:spLocks noGrp="1"/>
          </p:cNvSpPr>
          <p:nvPr>
            <p:ph type="title"/>
          </p:nvPr>
        </p:nvSpPr>
        <p:spPr/>
        <p:txBody>
          <a:bodyPr/>
          <a:lstStyle/>
          <a:p>
            <a:r>
              <a:rPr lang="en-US" i="1">
                <a:latin typeface="Gill Sans MT" pitchFamily="34" charset="0"/>
              </a:rPr>
              <a:t>Guarding your intellectual property </a:t>
            </a:r>
            <a:endParaRPr lang="en-US"/>
          </a:p>
        </p:txBody>
      </p:sp>
    </p:spTree>
    <p:extLst>
      <p:ext uri="{BB962C8B-B14F-4D97-AF65-F5344CB8AC3E}">
        <p14:creationId xmlns:p14="http://schemas.microsoft.com/office/powerpoint/2010/main" val="156705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noFill/>
        </p:spPr>
        <p:txBody>
          <a:bodyPr>
            <a:noAutofit/>
          </a:bodyPr>
          <a:lstStyle/>
          <a:p>
            <a:pPr algn="just"/>
            <a:r>
              <a:rPr lang="en-US" sz="2400" b="1"/>
              <a:t>Important, but not critical. </a:t>
            </a:r>
            <a:r>
              <a:rPr lang="en-US" sz="2400"/>
              <a:t>In the second group, be sure that you assess the risks and put in place reasonable protections, such as making sure that you share only parts of projects that your outsource partner cannot copy. The downside is that you may have no ironclad laws and </a:t>
            </a:r>
            <a:r>
              <a:rPr lang="en-US" sz="2400" smtClean="0"/>
              <a:t>procedures </a:t>
            </a:r>
            <a:r>
              <a:rPr lang="en-US" sz="2400"/>
              <a:t>to protect your IP, and going after offenders may be both expen- sive and ineffective.  </a:t>
            </a:r>
          </a:p>
          <a:p>
            <a:pPr algn="just"/>
            <a:r>
              <a:rPr lang="en-US" sz="2400" b="1"/>
              <a:t>Not all that important. </a:t>
            </a:r>
            <a:r>
              <a:rPr lang="en-US" sz="2400"/>
              <a:t>This IP does belong to you, and “stealing” it isn’t nice or right, but it isn’t too important. Because protecting IP in many countries is uncertain, difficult, and expensive, many companies identify IP that isn’t critical and simply take their chances with it. </a:t>
            </a:r>
            <a:endParaRPr lang="en-US" sz="2400">
              <a:effectLst/>
            </a:endParaRPr>
          </a:p>
        </p:txBody>
      </p:sp>
      <p:sp>
        <p:nvSpPr>
          <p:cNvPr id="3" name="Title 2"/>
          <p:cNvSpPr>
            <a:spLocks noGrp="1"/>
          </p:cNvSpPr>
          <p:nvPr>
            <p:ph type="title"/>
          </p:nvPr>
        </p:nvSpPr>
        <p:spPr/>
        <p:txBody>
          <a:bodyPr/>
          <a:lstStyle/>
          <a:p>
            <a:r>
              <a:rPr lang="en-US" i="1">
                <a:latin typeface="Gill Sans MT" pitchFamily="34" charset="0"/>
              </a:rPr>
              <a:t>Guarding your intellectual property </a:t>
            </a:r>
            <a:endParaRPr lang="en-US"/>
          </a:p>
        </p:txBody>
      </p:sp>
    </p:spTree>
    <p:extLst>
      <p:ext uri="{BB962C8B-B14F-4D97-AF65-F5344CB8AC3E}">
        <p14:creationId xmlns:p14="http://schemas.microsoft.com/office/powerpoint/2010/main" val="4230586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0412" y="2590800"/>
            <a:ext cx="9982200" cy="2281600"/>
          </a:xfr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p>
            <a:pPr marL="735013" indent="-735013"/>
            <a:r>
              <a:rPr lang="en-US" sz="5400" b="1" smtClean="0">
                <a:ln/>
                <a:effectLst>
                  <a:outerShdw blurRad="76200" dist="88900" dir="2700000" algn="tl" rotWithShape="0">
                    <a:prstClr val="black">
                      <a:alpha val="66000"/>
                    </a:prstClr>
                  </a:outerShdw>
                </a:effectLst>
              </a:rPr>
              <a:t>4.	</a:t>
            </a:r>
            <a:r>
              <a:rPr lang="en-US" sz="5400" smtClean="0"/>
              <a:t>Beefing </a:t>
            </a:r>
            <a:r>
              <a:rPr lang="en-US" sz="5400"/>
              <a:t>Up Your Social Skills in the Global Economy </a:t>
            </a:r>
            <a:endParaRPr lang="id-ID" sz="5400"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201310847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1293814" y="1828800"/>
            <a:ext cx="9982198" cy="4648200"/>
          </a:xfrm>
        </p:spPr>
        <p:txBody>
          <a:bodyPr>
            <a:normAutofit/>
          </a:bodyPr>
          <a:lstStyle/>
          <a:p>
            <a:pPr marL="0" indent="914400" algn="just">
              <a:buNone/>
            </a:pPr>
            <a:r>
              <a:rPr lang="en-US" sz="5700" smtClean="0">
                <a:solidFill>
                  <a:srgbClr val="FFC000"/>
                </a:solidFill>
                <a:latin typeface="Old English Text MT" pitchFamily="66" charset="0"/>
              </a:rPr>
              <a:t>G</a:t>
            </a:r>
            <a:r>
              <a:rPr lang="en-US" sz="2800" smtClean="0"/>
              <a:t>ood </a:t>
            </a:r>
            <a:r>
              <a:rPr lang="en-US" sz="2800"/>
              <a:t>communication is a foundation stone of GDPD success, and good communication includes a number of important factors. We consider the following </a:t>
            </a:r>
            <a:r>
              <a:rPr lang="en-US" sz="2800" smtClean="0"/>
              <a:t>to </a:t>
            </a:r>
            <a:r>
              <a:rPr lang="en-US" sz="2800"/>
              <a:t>be critical ingredients of good communication and success in the global arena: </a:t>
            </a:r>
            <a:endParaRPr lang="en-US" sz="2800" smtClean="0"/>
          </a:p>
          <a:p>
            <a:pPr lvl="1">
              <a:lnSpc>
                <a:spcPct val="110000"/>
              </a:lnSpc>
              <a:spcBef>
                <a:spcPts val="0"/>
              </a:spcBef>
            </a:pPr>
            <a:r>
              <a:rPr lang="en-US" sz="2400">
                <a:effectLst>
                  <a:outerShdw blurRad="50800" dist="76200" dir="2700000" algn="tl" rotWithShape="0">
                    <a:prstClr val="black">
                      <a:alpha val="78000"/>
                    </a:prstClr>
                  </a:outerShdw>
                </a:effectLst>
              </a:rPr>
              <a:t>The sharing of practices </a:t>
            </a:r>
          </a:p>
          <a:p>
            <a:pPr lvl="1">
              <a:lnSpc>
                <a:spcPct val="110000"/>
              </a:lnSpc>
              <a:spcBef>
                <a:spcPts val="0"/>
              </a:spcBef>
            </a:pPr>
            <a:r>
              <a:rPr lang="en-US" sz="2400">
                <a:effectLst>
                  <a:outerShdw blurRad="50800" dist="76200" dir="2700000" algn="tl" rotWithShape="0">
                    <a:prstClr val="black">
                      <a:alpha val="78000"/>
                    </a:prstClr>
                  </a:outerShdw>
                </a:effectLst>
              </a:rPr>
              <a:t>Patience </a:t>
            </a:r>
          </a:p>
          <a:p>
            <a:pPr lvl="1">
              <a:lnSpc>
                <a:spcPct val="110000"/>
              </a:lnSpc>
              <a:spcBef>
                <a:spcPts val="0"/>
              </a:spcBef>
            </a:pPr>
            <a:r>
              <a:rPr lang="en-US" sz="2400">
                <a:effectLst>
                  <a:outerShdw blurRad="50800" dist="76200" dir="2700000" algn="tl" rotWithShape="0">
                    <a:prstClr val="black">
                      <a:alpha val="78000"/>
                    </a:prstClr>
                  </a:outerShdw>
                </a:effectLst>
              </a:rPr>
              <a:t>Respect for diversity </a:t>
            </a:r>
          </a:p>
          <a:p>
            <a:pPr lvl="1">
              <a:lnSpc>
                <a:spcPct val="110000"/>
              </a:lnSpc>
              <a:spcBef>
                <a:spcPts val="0"/>
              </a:spcBef>
            </a:pPr>
            <a:r>
              <a:rPr lang="en-US" sz="2400">
                <a:effectLst>
                  <a:outerShdw blurRad="50800" dist="76200" dir="2700000" algn="tl" rotWithShape="0">
                    <a:prstClr val="black">
                      <a:alpha val="78000"/>
                    </a:prstClr>
                  </a:outerShdw>
                </a:effectLst>
              </a:rPr>
              <a:t>A commitment to partnership</a:t>
            </a:r>
          </a:p>
          <a:p>
            <a:pPr marL="0" indent="914400" algn="just">
              <a:buNone/>
            </a:pPr>
            <a:endParaRPr lang="en-US" sz="2800"/>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37099613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677842" y="838200"/>
            <a:ext cx="2819400" cy="7620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1293814" y="1828800"/>
            <a:ext cx="9982198" cy="4648200"/>
          </a:xfrm>
        </p:spPr>
        <p:txBody>
          <a:bodyPr>
            <a:noAutofit/>
          </a:bodyPr>
          <a:lstStyle/>
          <a:p>
            <a:pPr marL="0" indent="520700" algn="just">
              <a:buNone/>
            </a:pPr>
            <a:r>
              <a:rPr lang="en-US" sz="2800" smtClean="0"/>
              <a:t>In </a:t>
            </a:r>
            <a:r>
              <a:rPr lang="en-US" sz="2800"/>
              <a:t>the sections that follow, we focus your attention on some basic rules of communicating when you can’t depend on sitting down with your team over a cup of coffee to work through knotty problems. </a:t>
            </a:r>
            <a:endParaRPr lang="en-US" sz="2800" smtClean="0"/>
          </a:p>
          <a:p>
            <a:pPr marL="0" indent="520700" algn="just">
              <a:buNone/>
            </a:pPr>
            <a:r>
              <a:rPr lang="en-US" sz="2800" smtClean="0"/>
              <a:t>We </a:t>
            </a:r>
            <a:r>
              <a:rPr lang="en-US" sz="2800"/>
              <a:t>emphasize the need for sharing practices in the last section, but remember that everything we say in the concluding pages of this chapter assumes, even when we don’t say it out loud, that you’re including patience, respect for diversity, and a commitment to the partnership</a:t>
            </a:r>
            <a:r>
              <a:rPr lang="en-US" sz="2800" smtClean="0"/>
              <a:t>. </a:t>
            </a:r>
            <a:endParaRPr lang="en-US" sz="2800"/>
          </a:p>
        </p:txBody>
      </p:sp>
      <p:sp>
        <p:nvSpPr>
          <p:cNvPr id="3" name="Title 2"/>
          <p:cNvSpPr>
            <a:spLocks noGrp="1"/>
          </p:cNvSpPr>
          <p:nvPr>
            <p:ph type="title"/>
          </p:nvPr>
        </p:nvSpPr>
        <p:spPr/>
        <p:txBody>
          <a:bodyPr/>
          <a:lstStyle/>
          <a:p>
            <a:pPr algn="ctr"/>
            <a:r>
              <a:rPr lang="en-US" smtClean="0"/>
              <a:t>Intro</a:t>
            </a:r>
            <a:endParaRPr lang="en-US"/>
          </a:p>
        </p:txBody>
      </p:sp>
    </p:spTree>
    <p:extLst>
      <p:ext uri="{BB962C8B-B14F-4D97-AF65-F5344CB8AC3E}">
        <p14:creationId xmlns:p14="http://schemas.microsoft.com/office/powerpoint/2010/main" val="118849584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a:latin typeface="Gill Sans MT" pitchFamily="34" charset="0"/>
              </a:rPr>
              <a:t/>
            </a:r>
            <a:br>
              <a:rPr lang="en-US" i="1">
                <a:latin typeface="Gill Sans MT" pitchFamily="34" charset="0"/>
              </a:rPr>
            </a:br>
            <a:r>
              <a:rPr lang="en-US" i="1">
                <a:latin typeface="Gill Sans MT" pitchFamily="34" charset="0"/>
              </a:rPr>
              <a:t>What time is it there? What language are we speaking? </a:t>
            </a:r>
          </a:p>
        </p:txBody>
      </p:sp>
    </p:spTree>
    <p:extLst>
      <p:ext uri="{BB962C8B-B14F-4D97-AF65-F5344CB8AC3E}">
        <p14:creationId xmlns:p14="http://schemas.microsoft.com/office/powerpoint/2010/main" val="2887390478"/>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lgn="just"/>
            <a:r>
              <a:rPr lang="en-US" smtClean="0"/>
              <a:t>Even </a:t>
            </a:r>
            <a:r>
              <a:rPr lang="en-US"/>
              <a:t>though distance disappears in the age of digitization and globalization, languages and time zones don’t. Too bad. </a:t>
            </a:r>
            <a:endParaRPr lang="en-US" smtClean="0"/>
          </a:p>
          <a:p>
            <a:pPr algn="just"/>
            <a:r>
              <a:rPr lang="en-US" smtClean="0"/>
              <a:t>Global </a:t>
            </a:r>
            <a:r>
              <a:rPr lang="en-US"/>
              <a:t>collaboration puts a huge strain on us mere mortals. Working in different time zones means that you always have to be working in multiple circadian rhythms. In the process, your own rhythm may get totally messed up.</a:t>
            </a:r>
            <a:r>
              <a:rPr lang="en-US" smtClean="0"/>
              <a:t>. </a:t>
            </a:r>
            <a:endParaRPr lang="en-US"/>
          </a:p>
        </p:txBody>
      </p:sp>
      <p:sp>
        <p:nvSpPr>
          <p:cNvPr id="3" name="Title 2"/>
          <p:cNvSpPr>
            <a:spLocks noGrp="1"/>
          </p:cNvSpPr>
          <p:nvPr>
            <p:ph type="title"/>
          </p:nvPr>
        </p:nvSpPr>
        <p:spPr/>
        <p:txBody>
          <a:bodyPr/>
          <a:lstStyle/>
          <a:p>
            <a:r>
              <a:rPr lang="en-US" i="1">
                <a:latin typeface="Gill Sans MT" pitchFamily="34" charset="0"/>
              </a:rPr>
              <a:t>What time is it there? What language are we speaking?</a:t>
            </a:r>
            <a:endParaRPr lang="en-US"/>
          </a:p>
        </p:txBody>
      </p:sp>
    </p:spTree>
    <p:extLst>
      <p:ext uri="{BB962C8B-B14F-4D97-AF65-F5344CB8AC3E}">
        <p14:creationId xmlns:p14="http://schemas.microsoft.com/office/powerpoint/2010/main" val="410219562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algn="just"/>
            <a:r>
              <a:rPr lang="en-US" sz="2400" smtClean="0"/>
              <a:t>Working </a:t>
            </a:r>
            <a:r>
              <a:rPr lang="en-US" sz="2400"/>
              <a:t>with colleagues who speak different languages is fairly straightfor- ward for English speakers, which is a good thing for those of us who live in the United States. Most of us are utterly incompetent in any language but our own — and some of us in that one as well</a:t>
            </a:r>
            <a:r>
              <a:rPr lang="en-US" sz="2400" smtClean="0"/>
              <a:t>.</a:t>
            </a:r>
            <a:endParaRPr lang="en-US" sz="2400"/>
          </a:p>
          <a:p>
            <a:pPr algn="just"/>
            <a:r>
              <a:rPr lang="en-US" sz="2400"/>
              <a:t>As your organization globalizes its product development work, you must account for the fact that employees who usually work from 9 to 5, 8 to 5, or even 6 to 6 will have longer days because of communication to other continents. Most of China and most of the United States are roughly 12 hours apart, for example; just about no time falls within the normal workdays of all the members of a team that’s distributed between those two countries.</a:t>
            </a:r>
            <a:endParaRPr lang="en-US" sz="2400" smtClean="0"/>
          </a:p>
        </p:txBody>
      </p:sp>
      <p:sp>
        <p:nvSpPr>
          <p:cNvPr id="4" name="Title 3"/>
          <p:cNvSpPr>
            <a:spLocks noGrp="1"/>
          </p:cNvSpPr>
          <p:nvPr>
            <p:ph type="title"/>
          </p:nvPr>
        </p:nvSpPr>
        <p:spPr/>
        <p:txBody>
          <a:bodyPr/>
          <a:lstStyle/>
          <a:p>
            <a:r>
              <a:rPr lang="en-US" i="1">
                <a:latin typeface="Gill Sans MT" pitchFamily="34" charset="0"/>
              </a:rPr>
              <a:t>What time is it there? What language are we speaking?</a:t>
            </a:r>
            <a:endParaRPr lang="en-US"/>
          </a:p>
        </p:txBody>
      </p:sp>
    </p:spTree>
    <p:extLst>
      <p:ext uri="{BB962C8B-B14F-4D97-AF65-F5344CB8AC3E}">
        <p14:creationId xmlns:p14="http://schemas.microsoft.com/office/powerpoint/2010/main" val="1237348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r>
              <a:rPr lang="en-US" sz="2400" smtClean="0"/>
              <a:t>Following </a:t>
            </a:r>
            <a:r>
              <a:rPr lang="en-US" sz="2400"/>
              <a:t>are a few rules you can put in place to make sure that your </a:t>
            </a:r>
            <a:r>
              <a:rPr lang="en-US" sz="2400" smtClean="0"/>
              <a:t>distributed </a:t>
            </a:r>
            <a:r>
              <a:rPr lang="en-US" sz="2400"/>
              <a:t>new product team, as well as the parts of your company that support it, can communicate effectively: </a:t>
            </a:r>
            <a:endParaRPr lang="en-US" sz="2400" smtClean="0"/>
          </a:p>
          <a:p>
            <a:pPr lvl="1" algn="just">
              <a:lnSpc>
                <a:spcPct val="100000"/>
              </a:lnSpc>
              <a:spcBef>
                <a:spcPts val="600"/>
              </a:spcBef>
            </a:pPr>
            <a:r>
              <a:rPr lang="en-US" sz="1800" b="1">
                <a:effectLst/>
              </a:rPr>
              <a:t>Meet regularly. </a:t>
            </a:r>
            <a:r>
              <a:rPr lang="en-US" sz="1800">
                <a:effectLst/>
              </a:rPr>
              <a:t>Get members of the team used to a regular meeting — every Monday or the second Tuesday of the month, for example. You can vary the times, if necessary, to spread the pain of having to meet outside of normal work hours. </a:t>
            </a:r>
          </a:p>
          <a:p>
            <a:pPr lvl="1" algn="just">
              <a:lnSpc>
                <a:spcPct val="100000"/>
              </a:lnSpc>
              <a:spcBef>
                <a:spcPts val="600"/>
              </a:spcBef>
            </a:pPr>
            <a:r>
              <a:rPr lang="en-US" sz="1800" b="1">
                <a:effectLst/>
              </a:rPr>
              <a:t>Use a consistent format. </a:t>
            </a:r>
            <a:r>
              <a:rPr lang="en-US" sz="1800">
                <a:effectLst/>
              </a:rPr>
              <a:t>Keep the agenda simple, and keep the agenda format the same. For example, you might include time for the team to greet each other, followed by the status of the project. The team can then work on any problems that have surfaced, as well as any new opportunities. It’s a good idea to include a time for new business and to encourage team members to bring up issues that don’t fit the rest of the agenda in that slot. </a:t>
            </a:r>
          </a:p>
          <a:p>
            <a:pPr lvl="1"/>
            <a:endParaRPr lang="en-US" sz="2400" smtClean="0"/>
          </a:p>
        </p:txBody>
      </p:sp>
      <p:sp>
        <p:nvSpPr>
          <p:cNvPr id="4" name="Title 3"/>
          <p:cNvSpPr>
            <a:spLocks noGrp="1"/>
          </p:cNvSpPr>
          <p:nvPr>
            <p:ph type="title"/>
          </p:nvPr>
        </p:nvSpPr>
        <p:spPr/>
        <p:txBody>
          <a:bodyPr/>
          <a:lstStyle/>
          <a:p>
            <a:r>
              <a:rPr lang="en-US" i="1">
                <a:latin typeface="Gill Sans MT" pitchFamily="34" charset="0"/>
              </a:rPr>
              <a:t>What time is it there? What language are we speaking?</a:t>
            </a:r>
            <a:endParaRPr lang="en-US"/>
          </a:p>
        </p:txBody>
      </p:sp>
    </p:spTree>
    <p:extLst>
      <p:ext uri="{BB962C8B-B14F-4D97-AF65-F5344CB8AC3E}">
        <p14:creationId xmlns:p14="http://schemas.microsoft.com/office/powerpoint/2010/main" val="565716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noFill/>
        </p:spPr>
        <p:txBody>
          <a:bodyPr>
            <a:noAutofit/>
          </a:bodyPr>
          <a:lstStyle/>
          <a:p>
            <a:pPr lvl="1" algn="just">
              <a:lnSpc>
                <a:spcPct val="100000"/>
              </a:lnSpc>
              <a:spcBef>
                <a:spcPts val="600"/>
              </a:spcBef>
            </a:pPr>
            <a:r>
              <a:rPr lang="en-US" sz="1800" b="1">
                <a:effectLst/>
              </a:rPr>
              <a:t>Create a central location for product documentation. </a:t>
            </a:r>
            <a:r>
              <a:rPr lang="en-US" sz="1800">
                <a:effectLst/>
              </a:rPr>
              <a:t>A password- protected Internet/Intranet site can provide a repository for the team’s work (see Chapter 14). </a:t>
            </a:r>
          </a:p>
          <a:p>
            <a:pPr lvl="1" algn="just">
              <a:lnSpc>
                <a:spcPct val="100000"/>
              </a:lnSpc>
              <a:spcBef>
                <a:spcPts val="600"/>
              </a:spcBef>
            </a:pPr>
            <a:r>
              <a:rPr lang="en-US" sz="1800" b="1">
                <a:effectLst/>
              </a:rPr>
              <a:t>Implement a process for version control. </a:t>
            </a:r>
            <a:r>
              <a:rPr lang="en-US" sz="1800">
                <a:effectLst/>
              </a:rPr>
              <a:t>Make sure that your team doesn’t end up in document chaos! This can be as simple as enforcing a format that team members use when they access or change a document. If you have software that allows several members of the team to access documents simultaneously, make sure that software includes version control features. </a:t>
            </a:r>
          </a:p>
          <a:p>
            <a:pPr lvl="1" algn="just">
              <a:lnSpc>
                <a:spcPct val="100000"/>
              </a:lnSpc>
              <a:spcBef>
                <a:spcPts val="600"/>
              </a:spcBef>
            </a:pPr>
            <a:r>
              <a:rPr lang="en-US" sz="1800" b="1">
                <a:effectLst/>
              </a:rPr>
              <a:t>Use the advantages of a “work-around-the-clock” system. </a:t>
            </a:r>
            <a:r>
              <a:rPr lang="en-US" sz="1800">
                <a:effectLst/>
              </a:rPr>
              <a:t>One team can post its work at the end of the day so a partner whose day is just start- ing can review it and carry on. Be careful not to go overboard with this; too much 24/7 work can take a huge toll on a team. Take a look at Chapter 14 for an example of ‘round-the-clock work. </a:t>
            </a:r>
          </a:p>
          <a:p>
            <a:pPr lvl="1" algn="just">
              <a:lnSpc>
                <a:spcPct val="100000"/>
              </a:lnSpc>
              <a:spcBef>
                <a:spcPts val="600"/>
              </a:spcBef>
            </a:pPr>
            <a:r>
              <a:rPr lang="en-US" sz="1800" b="1">
                <a:effectLst/>
              </a:rPr>
              <a:t>Familiarize your teams with all the new collaboration tools (see Chap-ter 14). </a:t>
            </a:r>
            <a:r>
              <a:rPr lang="en-US" sz="1800">
                <a:effectLst/>
              </a:rPr>
              <a:t>Phone conference lines, Web meeting tools (like WebEx and NetMeeting), and videoconferencing allow teams</a:t>
            </a:r>
          </a:p>
        </p:txBody>
      </p:sp>
      <p:sp>
        <p:nvSpPr>
          <p:cNvPr id="3" name="Title 2"/>
          <p:cNvSpPr>
            <a:spLocks noGrp="1"/>
          </p:cNvSpPr>
          <p:nvPr>
            <p:ph type="title"/>
          </p:nvPr>
        </p:nvSpPr>
        <p:spPr/>
        <p:txBody>
          <a:bodyPr/>
          <a:lstStyle/>
          <a:p>
            <a:r>
              <a:rPr lang="en-US" i="1">
                <a:latin typeface="Gill Sans MT" pitchFamily="34" charset="0"/>
              </a:rPr>
              <a:t>What time is it there? What language are we speaking?</a:t>
            </a:r>
            <a:endParaRPr lang="en-US"/>
          </a:p>
        </p:txBody>
      </p:sp>
    </p:spTree>
    <p:extLst>
      <p:ext uri="{BB962C8B-B14F-4D97-AF65-F5344CB8AC3E}">
        <p14:creationId xmlns:p14="http://schemas.microsoft.com/office/powerpoint/2010/main" val="4263375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b">
            <a:normAutofit/>
            <a:scene3d>
              <a:camera prst="orthographicFront"/>
              <a:lightRig rig="threePt" dir="t">
                <a:rot lat="0" lon="0" rev="1200000"/>
              </a:lightRig>
            </a:scene3d>
            <a:sp3d>
              <a:bevelT w="6350" h="82550"/>
            </a:sp3d>
          </a:bodyPr>
          <a:lstStyle/>
          <a:p>
            <a:r>
              <a:rPr lang="en-US" i="1" smtClean="0">
                <a:latin typeface="Gill Sans MT" pitchFamily="34" charset="0"/>
              </a:rPr>
              <a:t>Aligning </a:t>
            </a:r>
            <a:r>
              <a:rPr lang="en-US" i="1">
                <a:latin typeface="Gill Sans MT" pitchFamily="34" charset="0"/>
              </a:rPr>
              <a:t>your processes and practices </a:t>
            </a:r>
          </a:p>
        </p:txBody>
      </p:sp>
    </p:spTree>
    <p:extLst>
      <p:ext uri="{BB962C8B-B14F-4D97-AF65-F5344CB8AC3E}">
        <p14:creationId xmlns:p14="http://schemas.microsoft.com/office/powerpoint/2010/main" val="201116790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lgn="just"/>
            <a:r>
              <a:rPr lang="en-US" sz="2800" smtClean="0"/>
              <a:t>New </a:t>
            </a:r>
            <a:r>
              <a:rPr lang="en-US" sz="2800"/>
              <a:t>product developers are using plenty of well-honed processes and </a:t>
            </a:r>
            <a:r>
              <a:rPr lang="en-US" sz="2800" smtClean="0"/>
              <a:t>practices </a:t>
            </a:r>
            <a:r>
              <a:rPr lang="en-US" sz="2800"/>
              <a:t>to roll out great products that meet customer requirements. </a:t>
            </a:r>
            <a:endParaRPr lang="en-US" sz="2800" smtClean="0"/>
          </a:p>
          <a:p>
            <a:pPr algn="just"/>
            <a:r>
              <a:rPr lang="en-US" sz="2800" smtClean="0"/>
              <a:t>Even product </a:t>
            </a:r>
            <a:r>
              <a:rPr lang="en-US" sz="2800"/>
              <a:t>developers who work in the same location must align their processes. This task becomes even more critical when an organization collaborates across cultures and languages, companies, and continents to produce new products. </a:t>
            </a:r>
          </a:p>
        </p:txBody>
      </p:sp>
      <p:sp>
        <p:nvSpPr>
          <p:cNvPr id="3" name="Title 2"/>
          <p:cNvSpPr>
            <a:spLocks noGrp="1"/>
          </p:cNvSpPr>
          <p:nvPr>
            <p:ph type="title"/>
          </p:nvPr>
        </p:nvSpPr>
        <p:spPr/>
        <p:txBody>
          <a:bodyPr/>
          <a:lstStyle/>
          <a:p>
            <a:r>
              <a:rPr lang="en-US" i="1">
                <a:latin typeface="Gill Sans MT" pitchFamily="34" charset="0"/>
              </a:rPr>
              <a:t>Aligning your processes and practices </a:t>
            </a:r>
            <a:endParaRPr lang="en-US"/>
          </a:p>
        </p:txBody>
      </p:sp>
    </p:spTree>
    <p:extLst>
      <p:ext uri="{BB962C8B-B14F-4D97-AF65-F5344CB8AC3E}">
        <p14:creationId xmlns:p14="http://schemas.microsoft.com/office/powerpoint/2010/main" val="285688528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algn="just"/>
            <a:r>
              <a:rPr lang="en-US" sz="2400" smtClean="0"/>
              <a:t>Companies </a:t>
            </a:r>
            <a:r>
              <a:rPr lang="en-US" sz="2400"/>
              <a:t>that succeed at aligning their processes and practices at home generally have the best success at aligning the work of teams globally. They also have the ability to create an aligned strategy for new product </a:t>
            </a:r>
            <a:r>
              <a:rPr lang="en-US" sz="2400" smtClean="0"/>
              <a:t>development</a:t>
            </a:r>
            <a:r>
              <a:rPr lang="en-US" sz="2400"/>
              <a:t>. You can learn more about most of these important processes and prac- tices elsewhere in this book. The following list reviews them in the context of promoting GDPD success: </a:t>
            </a:r>
          </a:p>
          <a:p>
            <a:pPr lvl="1" algn="just"/>
            <a:r>
              <a:rPr lang="en-US" sz="2000" b="1"/>
              <a:t>Understanding customer needs: </a:t>
            </a:r>
            <a:r>
              <a:rPr lang="en-US" sz="2000"/>
              <a:t>The best way to put a team on the same page is to visit customers together to find out what they really want/need. Use the information we present in Chapter 4 to organize a cross-functional, cross-cultural, and international team to carry out a program of customer visits. </a:t>
            </a:r>
            <a:endParaRPr lang="en-US" sz="2000" smtClean="0"/>
          </a:p>
        </p:txBody>
      </p:sp>
      <p:sp>
        <p:nvSpPr>
          <p:cNvPr id="4" name="Title 3"/>
          <p:cNvSpPr>
            <a:spLocks noGrp="1"/>
          </p:cNvSpPr>
          <p:nvPr>
            <p:ph type="title"/>
          </p:nvPr>
        </p:nvSpPr>
        <p:spPr/>
        <p:txBody>
          <a:bodyPr/>
          <a:lstStyle/>
          <a:p>
            <a:r>
              <a:rPr lang="en-US" i="1">
                <a:latin typeface="Gill Sans MT" pitchFamily="34" charset="0"/>
              </a:rPr>
              <a:t>Aligning your processes and practices </a:t>
            </a:r>
            <a:endParaRPr lang="en-US"/>
          </a:p>
        </p:txBody>
      </p:sp>
    </p:spTree>
    <p:extLst>
      <p:ext uri="{BB962C8B-B14F-4D97-AF65-F5344CB8AC3E}">
        <p14:creationId xmlns:p14="http://schemas.microsoft.com/office/powerpoint/2010/main" val="362813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lvl="1" algn="just"/>
            <a:r>
              <a:rPr lang="en-US" sz="2000" b="1" smtClean="0"/>
              <a:t>Linking </a:t>
            </a:r>
            <a:r>
              <a:rPr lang="en-US" sz="2000" b="1"/>
              <a:t>customer needs to product requirements: </a:t>
            </a:r>
            <a:r>
              <a:rPr lang="en-US" sz="2000"/>
              <a:t>When your teams understand what customers all over the world want, and when they can tie those needs to what the product should do, they can travel a relatively straight and narrow path to the end result. (See Chapter 4 for techniques that make these linkages work.) </a:t>
            </a:r>
          </a:p>
          <a:p>
            <a:pPr lvl="1" algn="just"/>
            <a:r>
              <a:rPr lang="en-US" sz="2000" b="1"/>
              <a:t>Mapping technologies, product portfolios, and product lines: </a:t>
            </a:r>
            <a:r>
              <a:rPr lang="en-US" sz="2000"/>
              <a:t>When your teams understand the role their work plays in the company’s over- all product strategy, they can make good decisions about trade-offs and can hoist a red flag if their work doesn’t seem to be in sync. (See Chapter 3 for more on mapping the key aspects of a company’s new product strategy.) </a:t>
            </a:r>
          </a:p>
          <a:p>
            <a:pPr lvl="1" algn="just"/>
            <a:r>
              <a:rPr lang="en-US" sz="2000" b="1"/>
              <a:t>Using digital formats for design and drawing: </a:t>
            </a:r>
            <a:r>
              <a:rPr lang="en-US" sz="2000"/>
              <a:t>Make sure you have a standard and well-accepted format for rendering your designs. You don’t want to have to translate any drawings into different formats. (See Chapter 14 for the impact of digital technologies on NPD.) </a:t>
            </a:r>
            <a:endParaRPr lang="en-US" sz="2000" smtClean="0"/>
          </a:p>
        </p:txBody>
      </p:sp>
      <p:sp>
        <p:nvSpPr>
          <p:cNvPr id="4" name="Title 3"/>
          <p:cNvSpPr>
            <a:spLocks noGrp="1"/>
          </p:cNvSpPr>
          <p:nvPr>
            <p:ph type="title"/>
          </p:nvPr>
        </p:nvSpPr>
        <p:spPr/>
        <p:txBody>
          <a:bodyPr/>
          <a:lstStyle/>
          <a:p>
            <a:r>
              <a:rPr lang="en-US" i="1">
                <a:latin typeface="Gill Sans MT" pitchFamily="34" charset="0"/>
              </a:rPr>
              <a:t>Aligning your processes and practices </a:t>
            </a:r>
            <a:endParaRPr lang="en-US"/>
          </a:p>
        </p:txBody>
      </p:sp>
    </p:spTree>
    <p:extLst>
      <p:ext uri="{BB962C8B-B14F-4D97-AF65-F5344CB8AC3E}">
        <p14:creationId xmlns:p14="http://schemas.microsoft.com/office/powerpoint/2010/main" val="3993672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814" y="1828800"/>
            <a:ext cx="9982198" cy="4343400"/>
          </a:xfrm>
        </p:spPr>
        <p:txBody>
          <a:bodyPr>
            <a:noAutofit/>
          </a:bodyPr>
          <a:lstStyle/>
          <a:p>
            <a:pPr lvl="1" algn="just"/>
            <a:r>
              <a:rPr lang="en-US" sz="2000" b="1" smtClean="0"/>
              <a:t>Implementing </a:t>
            </a:r>
            <a:r>
              <a:rPr lang="en-US" sz="2000" b="1"/>
              <a:t>standard project management practices: </a:t>
            </a:r>
            <a:r>
              <a:rPr lang="en-US" sz="2000"/>
              <a:t>Every member of every team should have some training in, and a great deal of respect for, standard project management (PM) practices. Some teams use </a:t>
            </a:r>
            <a:r>
              <a:rPr lang="en-US" sz="2000" smtClean="0"/>
              <a:t>project </a:t>
            </a:r>
            <a:r>
              <a:rPr lang="en-US" sz="2000"/>
              <a:t>management software, some don’t; what makes the real difference isn’t the software but the practices themselves. (Take a look at </a:t>
            </a:r>
            <a:r>
              <a:rPr lang="en-US" sz="2000" i="1"/>
              <a:t>Project Management For Dummies, </a:t>
            </a:r>
            <a:r>
              <a:rPr lang="en-US" sz="2000"/>
              <a:t>2nd Edition, by Sydney E. Portny [Wiley] for more information</a:t>
            </a:r>
            <a:r>
              <a:rPr lang="en-US" sz="2000" smtClean="0"/>
              <a:t>.)</a:t>
            </a:r>
            <a:endParaRPr lang="en-US" sz="2000"/>
          </a:p>
          <a:p>
            <a:pPr lvl="1" algn="just"/>
            <a:r>
              <a:rPr lang="en-US" sz="2000" b="1" smtClean="0"/>
              <a:t>Implementing </a:t>
            </a:r>
            <a:r>
              <a:rPr lang="en-US" sz="2000" b="1"/>
              <a:t>a robust phase/review process: </a:t>
            </a:r>
            <a:r>
              <a:rPr lang="en-US" sz="2000"/>
              <a:t>Using a phase/review process streamlines the new product development process. A phase/ review process keeps the workflow aligned, forces the teams to pay attention to the business cases for projects, and connects the work of the teams to executive oversight and judgment. (See Chapters 9 and 12 for more advice on conducting the phase/review process.) </a:t>
            </a:r>
          </a:p>
        </p:txBody>
      </p:sp>
      <p:sp>
        <p:nvSpPr>
          <p:cNvPr id="4" name="Title 3"/>
          <p:cNvSpPr>
            <a:spLocks noGrp="1"/>
          </p:cNvSpPr>
          <p:nvPr>
            <p:ph type="title"/>
          </p:nvPr>
        </p:nvSpPr>
        <p:spPr/>
        <p:txBody>
          <a:bodyPr/>
          <a:lstStyle/>
          <a:p>
            <a:r>
              <a:rPr lang="en-US" i="1">
                <a:latin typeface="Gill Sans MT" pitchFamily="34" charset="0"/>
              </a:rPr>
              <a:t>Aligning your processes and practices </a:t>
            </a:r>
            <a:endParaRPr lang="en-US"/>
          </a:p>
        </p:txBody>
      </p:sp>
    </p:spTree>
    <p:extLst>
      <p:ext uri="{BB962C8B-B14F-4D97-AF65-F5344CB8AC3E}">
        <p14:creationId xmlns:p14="http://schemas.microsoft.com/office/powerpoint/2010/main" val="180046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noFill/>
        </p:spPr>
        <p:txBody>
          <a:bodyPr>
            <a:noAutofit/>
          </a:bodyPr>
          <a:lstStyle/>
          <a:p>
            <a:pPr algn="just"/>
            <a:r>
              <a:rPr lang="en-US" sz="2400" smtClean="0"/>
              <a:t>If </a:t>
            </a:r>
            <a:r>
              <a:rPr lang="en-US" sz="2400"/>
              <a:t>you use these practices and processes for your product development </a:t>
            </a:r>
            <a:r>
              <a:rPr lang="en-US" sz="2400" smtClean="0"/>
              <a:t>projects</a:t>
            </a:r>
            <a:r>
              <a:rPr lang="en-US" sz="2400"/>
              <a:t>, you’ll find it much easier to keep your GDPD projects on track. </a:t>
            </a:r>
            <a:endParaRPr lang="en-US" sz="2400" smtClean="0"/>
          </a:p>
          <a:p>
            <a:pPr algn="just"/>
            <a:r>
              <a:rPr lang="en-US" sz="2400" smtClean="0"/>
              <a:t>Most </a:t>
            </a:r>
            <a:r>
              <a:rPr lang="en-US" sz="2400"/>
              <a:t>of the time, your organization’s GDPD projects constitute only a portion of a whole NPD project; your GDPD partners may not need to know all about how your project fits within the related technology, the portfolio, and the product line maps. </a:t>
            </a:r>
            <a:endParaRPr lang="en-US" sz="2400" smtClean="0"/>
          </a:p>
          <a:p>
            <a:pPr algn="just"/>
            <a:r>
              <a:rPr lang="en-US" sz="2400" smtClean="0"/>
              <a:t>But </a:t>
            </a:r>
            <a:r>
              <a:rPr lang="en-US" sz="2400"/>
              <a:t>you’ll be able to connect your in-house work with the work that you in- or outsource, manage that work, and provide consistent formats for your partners and suppliers to work with. </a:t>
            </a:r>
            <a:endParaRPr lang="en-US" sz="5400">
              <a:effectLst/>
            </a:endParaRPr>
          </a:p>
        </p:txBody>
      </p:sp>
      <p:sp>
        <p:nvSpPr>
          <p:cNvPr id="3" name="Title 2"/>
          <p:cNvSpPr>
            <a:spLocks noGrp="1"/>
          </p:cNvSpPr>
          <p:nvPr>
            <p:ph type="title"/>
          </p:nvPr>
        </p:nvSpPr>
        <p:spPr/>
        <p:txBody>
          <a:bodyPr/>
          <a:lstStyle/>
          <a:p>
            <a:r>
              <a:rPr lang="en-US" i="1">
                <a:latin typeface="Gill Sans MT" pitchFamily="34" charset="0"/>
              </a:rPr>
              <a:t>Aligning your processes and practices </a:t>
            </a:r>
            <a:endParaRPr lang="en-US"/>
          </a:p>
        </p:txBody>
      </p:sp>
    </p:spTree>
    <p:extLst>
      <p:ext uri="{BB962C8B-B14F-4D97-AF65-F5344CB8AC3E}">
        <p14:creationId xmlns:p14="http://schemas.microsoft.com/office/powerpoint/2010/main" val="156671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776182" y="1715365"/>
            <a:ext cx="3200400" cy="3200400"/>
            <a:chOff x="3010256" y="1032447"/>
            <a:chExt cx="2133600" cy="2133600"/>
          </a:xfrm>
        </p:grpSpPr>
        <p:sp>
          <p:nvSpPr>
            <p:cNvPr id="5" name="Rectangle 4"/>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4" name="Rounded Rectangle 3"/>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6697391" y="2590800"/>
            <a:ext cx="3200400" cy="3200400"/>
            <a:chOff x="3010256" y="1032447"/>
            <a:chExt cx="2133600" cy="2133600"/>
          </a:xfrm>
        </p:grpSpPr>
        <p:sp>
          <p:nvSpPr>
            <p:cNvPr id="8" name="Rectangle 7"/>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9" name="Rounded Rectangle 8"/>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8416872" y="1481168"/>
            <a:ext cx="3200400" cy="3200400"/>
            <a:chOff x="3010256" y="1032447"/>
            <a:chExt cx="2133600" cy="2133600"/>
          </a:xfrm>
        </p:grpSpPr>
        <p:sp>
          <p:nvSpPr>
            <p:cNvPr id="11" name="Rectangle 10"/>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12" name="Rounded Rectangle 11"/>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2589212" y="2853900"/>
            <a:ext cx="3200400" cy="3200400"/>
            <a:chOff x="3010256" y="1032447"/>
            <a:chExt cx="2133600" cy="2133600"/>
          </a:xfrm>
        </p:grpSpPr>
        <p:sp>
          <p:nvSpPr>
            <p:cNvPr id="14" name="Rectangle 13"/>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15" name="Rounded Rectangle 14"/>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1979612" y="1077310"/>
            <a:ext cx="3200400" cy="3200400"/>
            <a:chOff x="3010256" y="1032447"/>
            <a:chExt cx="2133600" cy="2133600"/>
          </a:xfrm>
        </p:grpSpPr>
        <p:sp>
          <p:nvSpPr>
            <p:cNvPr id="17" name="Rectangle 16"/>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18" name="Rounded Rectangle 17"/>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8449991" y="3204865"/>
            <a:ext cx="3200400" cy="3200400"/>
            <a:chOff x="3010256" y="1032447"/>
            <a:chExt cx="2133600" cy="2133600"/>
          </a:xfrm>
        </p:grpSpPr>
        <p:sp>
          <p:nvSpPr>
            <p:cNvPr id="20" name="Rectangle 19"/>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21" name="Rounded Rectangle 20"/>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4974242" y="3531027"/>
            <a:ext cx="3200400" cy="3200400"/>
            <a:chOff x="3010256" y="1032447"/>
            <a:chExt cx="2133600" cy="2133600"/>
          </a:xfrm>
        </p:grpSpPr>
        <p:sp>
          <p:nvSpPr>
            <p:cNvPr id="23" name="Rectangle 22"/>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24" name="Rounded Rectangle 23"/>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1103309" y="3622651"/>
            <a:ext cx="3200400" cy="3200400"/>
            <a:chOff x="3010256" y="1032447"/>
            <a:chExt cx="2133600" cy="2133600"/>
          </a:xfrm>
        </p:grpSpPr>
        <p:sp>
          <p:nvSpPr>
            <p:cNvPr id="26" name="Rectangle 25"/>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27" name="Rounded Rectangle 26"/>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9201702" y="3622651"/>
            <a:ext cx="3200400" cy="3200400"/>
            <a:chOff x="3010256" y="1032447"/>
            <a:chExt cx="2133600" cy="2133600"/>
          </a:xfrm>
        </p:grpSpPr>
        <p:sp>
          <p:nvSpPr>
            <p:cNvPr id="29" name="Rectangle 28"/>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30" name="Rounded Rectangle 29"/>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915988" y="3643223"/>
            <a:ext cx="3200400" cy="3200400"/>
            <a:chOff x="3010256" y="1032447"/>
            <a:chExt cx="2133600" cy="2133600"/>
          </a:xfrm>
        </p:grpSpPr>
        <p:sp>
          <p:nvSpPr>
            <p:cNvPr id="32" name="Rectangle 31"/>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33" name="Rounded Rectangle 32"/>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p:cNvGrpSpPr/>
          <p:nvPr/>
        </p:nvGrpSpPr>
        <p:grpSpPr>
          <a:xfrm>
            <a:off x="8988425" y="1253700"/>
            <a:ext cx="3200400" cy="3200400"/>
            <a:chOff x="3010256" y="1032447"/>
            <a:chExt cx="2133600" cy="2133600"/>
          </a:xfrm>
        </p:grpSpPr>
        <p:sp>
          <p:nvSpPr>
            <p:cNvPr id="35" name="Rectangle 34"/>
            <p:cNvSpPr/>
            <p:nvPr/>
          </p:nvSpPr>
          <p:spPr>
            <a:xfrm>
              <a:off x="3553836" y="1791470"/>
              <a:ext cx="1046440" cy="615553"/>
            </a:xfrm>
            <a:prstGeom prst="rect">
              <a:avLst/>
            </a:prstGeom>
          </p:spPr>
          <p:txBody>
            <a:bodyPr wrap="none">
              <a:spAutoFit/>
            </a:bodyPr>
            <a:lstStyle/>
            <a:p>
              <a:r>
                <a:rPr lang="ja-JP" altLang="en-US" sz="5400" b="1">
                  <a:effectLst>
                    <a:outerShdw blurRad="38100" dist="38100" dir="2700000" algn="tl">
                      <a:srgbClr val="000000">
                        <a:alpha val="43137"/>
                      </a:srgbClr>
                    </a:outerShdw>
                  </a:effectLst>
                </a:rPr>
                <a:t>谢谢</a:t>
              </a:r>
              <a:endParaRPr lang="en-US" sz="5400" b="1">
                <a:effectLst>
                  <a:outerShdw blurRad="38100" dist="38100" dir="2700000" algn="tl">
                    <a:srgbClr val="000000">
                      <a:alpha val="43137"/>
                    </a:srgbClr>
                  </a:outerShdw>
                </a:effectLst>
              </a:endParaRPr>
            </a:p>
          </p:txBody>
        </p:sp>
        <p:sp>
          <p:nvSpPr>
            <p:cNvPr id="36" name="Rounded Rectangle 35"/>
            <p:cNvSpPr/>
            <p:nvPr/>
          </p:nvSpPr>
          <p:spPr>
            <a:xfrm>
              <a:off x="3010256" y="1032447"/>
              <a:ext cx="2133600" cy="2133600"/>
            </a:xfrm>
            <a:prstGeom prst="roundRect">
              <a:avLst>
                <a:gd name="adj" fmla="val 50000"/>
              </a:avLst>
            </a:prstGeom>
            <a:effectLst>
              <a:outerShdw blurRad="241300" dist="50800" dir="18900000" sy="23000" kx="-1200000" algn="bl" rotWithShape="0">
                <a:prstClr val="black">
                  <a:alpha val="88000"/>
                </a:prstClr>
              </a:outerShdw>
            </a:effectLst>
            <a:scene3d>
              <a:camera prst="orthographicFront"/>
              <a:lightRig rig="glow" dir="t">
                <a:rot lat="0" lon="0" rev="3000000"/>
              </a:lightRig>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99056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797">
                                          <p:stCondLst>
                                            <p:cond delay="0"/>
                                          </p:stCondLst>
                                        </p:cTn>
                                        <p:tgtEl>
                                          <p:spTgt spid="6"/>
                                        </p:tgtEl>
                                      </p:cBhvr>
                                    </p:animEffect>
                                    <p:anim calcmode="lin" valueType="num">
                                      <p:cBhvr>
                                        <p:cTn id="8" dur="2505"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913"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913" tmFilter="0, 0; 0.125,0.2665; 0.25,0.4; 0.375,0.465; 0.5,0.5;  0.625,0.535; 0.75,0.6; 0.875,0.7335; 1,1">
                                          <p:stCondLst>
                                            <p:cond delay="913"/>
                                          </p:stCondLst>
                                        </p:cTn>
                                        <p:tgtEl>
                                          <p:spTgt spid="6"/>
                                        </p:tgtEl>
                                        <p:attrNameLst>
                                          <p:attrName>ppt_y</p:attrName>
                                        </p:attrNameLst>
                                      </p:cBhvr>
                                      <p:tavLst>
                                        <p:tav tm="0" fmla="#ppt_y-sin(pi*$)/9">
                                          <p:val>
                                            <p:fltVal val="0"/>
                                          </p:val>
                                        </p:tav>
                                        <p:tav tm="100000">
                                          <p:val>
                                            <p:fltVal val="1"/>
                                          </p:val>
                                        </p:tav>
                                      </p:tavLst>
                                    </p:anim>
                                    <p:anim calcmode="lin" valueType="num">
                                      <p:cBhvr>
                                        <p:cTn id="11" dur="456" tmFilter="0, 0; 0.125,0.2665; 0.25,0.4; 0.375,0.465; 0.5,0.5;  0.625,0.535; 0.75,0.6; 0.875,0.7335; 1,1">
                                          <p:stCondLst>
                                            <p:cond delay="1821"/>
                                          </p:stCondLst>
                                        </p:cTn>
                                        <p:tgtEl>
                                          <p:spTgt spid="6"/>
                                        </p:tgtEl>
                                        <p:attrNameLst>
                                          <p:attrName>ppt_y</p:attrName>
                                        </p:attrNameLst>
                                      </p:cBhvr>
                                      <p:tavLst>
                                        <p:tav tm="0" fmla="#ppt_y-sin(pi*$)/27">
                                          <p:val>
                                            <p:fltVal val="0"/>
                                          </p:val>
                                        </p:tav>
                                        <p:tav tm="100000">
                                          <p:val>
                                            <p:fltVal val="1"/>
                                          </p:val>
                                        </p:tav>
                                      </p:tavLst>
                                    </p:anim>
                                    <p:anim calcmode="lin" valueType="num">
                                      <p:cBhvr>
                                        <p:cTn id="12" dur="226" tmFilter="0, 0; 0.125,0.2665; 0.25,0.4; 0.375,0.465; 0.5,0.5;  0.625,0.535; 0.75,0.6; 0.875,0.7335; 1,1">
                                          <p:stCondLst>
                                            <p:cond delay="2277"/>
                                          </p:stCondLst>
                                        </p:cTn>
                                        <p:tgtEl>
                                          <p:spTgt spid="6"/>
                                        </p:tgtEl>
                                        <p:attrNameLst>
                                          <p:attrName>ppt_y</p:attrName>
                                        </p:attrNameLst>
                                      </p:cBhvr>
                                      <p:tavLst>
                                        <p:tav tm="0" fmla="#ppt_y-sin(pi*$)/81">
                                          <p:val>
                                            <p:fltVal val="0"/>
                                          </p:val>
                                        </p:tav>
                                        <p:tav tm="100000">
                                          <p:val>
                                            <p:fltVal val="1"/>
                                          </p:val>
                                        </p:tav>
                                      </p:tavLst>
                                    </p:anim>
                                    <p:animScale>
                                      <p:cBhvr>
                                        <p:cTn id="13" dur="36">
                                          <p:stCondLst>
                                            <p:cond delay="894"/>
                                          </p:stCondLst>
                                        </p:cTn>
                                        <p:tgtEl>
                                          <p:spTgt spid="6"/>
                                        </p:tgtEl>
                                      </p:cBhvr>
                                      <p:to x="100000" y="60000"/>
                                    </p:animScale>
                                    <p:animScale>
                                      <p:cBhvr>
                                        <p:cTn id="14" dur="228" decel="50000">
                                          <p:stCondLst>
                                            <p:cond delay="930"/>
                                          </p:stCondLst>
                                        </p:cTn>
                                        <p:tgtEl>
                                          <p:spTgt spid="6"/>
                                        </p:tgtEl>
                                      </p:cBhvr>
                                      <p:to x="100000" y="100000"/>
                                    </p:animScale>
                                    <p:animScale>
                                      <p:cBhvr>
                                        <p:cTn id="15" dur="36">
                                          <p:stCondLst>
                                            <p:cond delay="1804"/>
                                          </p:stCondLst>
                                        </p:cTn>
                                        <p:tgtEl>
                                          <p:spTgt spid="6"/>
                                        </p:tgtEl>
                                      </p:cBhvr>
                                      <p:to x="100000" y="80000"/>
                                    </p:animScale>
                                    <p:animScale>
                                      <p:cBhvr>
                                        <p:cTn id="16" dur="228" decel="50000">
                                          <p:stCondLst>
                                            <p:cond delay="1840"/>
                                          </p:stCondLst>
                                        </p:cTn>
                                        <p:tgtEl>
                                          <p:spTgt spid="6"/>
                                        </p:tgtEl>
                                      </p:cBhvr>
                                      <p:to x="100000" y="100000"/>
                                    </p:animScale>
                                    <p:animScale>
                                      <p:cBhvr>
                                        <p:cTn id="17" dur="36">
                                          <p:stCondLst>
                                            <p:cond delay="2258"/>
                                          </p:stCondLst>
                                        </p:cTn>
                                        <p:tgtEl>
                                          <p:spTgt spid="6"/>
                                        </p:tgtEl>
                                      </p:cBhvr>
                                      <p:to x="100000" y="90000"/>
                                    </p:animScale>
                                    <p:animScale>
                                      <p:cBhvr>
                                        <p:cTn id="18" dur="228" decel="50000">
                                          <p:stCondLst>
                                            <p:cond delay="2293"/>
                                          </p:stCondLst>
                                        </p:cTn>
                                        <p:tgtEl>
                                          <p:spTgt spid="6"/>
                                        </p:tgtEl>
                                      </p:cBhvr>
                                      <p:to x="100000" y="100000"/>
                                    </p:animScale>
                                    <p:animScale>
                                      <p:cBhvr>
                                        <p:cTn id="19" dur="36">
                                          <p:stCondLst>
                                            <p:cond delay="2486"/>
                                          </p:stCondLst>
                                        </p:cTn>
                                        <p:tgtEl>
                                          <p:spTgt spid="6"/>
                                        </p:tgtEl>
                                      </p:cBhvr>
                                      <p:to x="100000" y="95000"/>
                                    </p:animScale>
                                    <p:animScale>
                                      <p:cBhvr>
                                        <p:cTn id="20" dur="228" decel="50000">
                                          <p:stCondLst>
                                            <p:cond delay="2522"/>
                                          </p:stCondLst>
                                        </p:cTn>
                                        <p:tgtEl>
                                          <p:spTgt spid="6"/>
                                        </p:tgtEl>
                                      </p:cBhvr>
                                      <p:to x="100000" y="100000"/>
                                    </p:animScale>
                                  </p:childTnLst>
                                </p:cTn>
                              </p:par>
                            </p:childTnLst>
                          </p:cTn>
                        </p:par>
                        <p:par>
                          <p:cTn id="21" fill="hold">
                            <p:stCondLst>
                              <p:cond delay="2750"/>
                            </p:stCondLst>
                            <p:childTnLst>
                              <p:par>
                                <p:cTn id="22" presetID="26"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797">
                                          <p:stCondLst>
                                            <p:cond delay="0"/>
                                          </p:stCondLst>
                                        </p:cTn>
                                        <p:tgtEl>
                                          <p:spTgt spid="7"/>
                                        </p:tgtEl>
                                      </p:cBhvr>
                                    </p:animEffect>
                                    <p:anim calcmode="lin" valueType="num">
                                      <p:cBhvr>
                                        <p:cTn id="25" dur="2505"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6" dur="913"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7" dur="913" tmFilter="0, 0; 0.125,0.2665; 0.25,0.4; 0.375,0.465; 0.5,0.5;  0.625,0.535; 0.75,0.6; 0.875,0.7335; 1,1">
                                          <p:stCondLst>
                                            <p:cond delay="913"/>
                                          </p:stCondLst>
                                        </p:cTn>
                                        <p:tgtEl>
                                          <p:spTgt spid="7"/>
                                        </p:tgtEl>
                                        <p:attrNameLst>
                                          <p:attrName>ppt_y</p:attrName>
                                        </p:attrNameLst>
                                      </p:cBhvr>
                                      <p:tavLst>
                                        <p:tav tm="0" fmla="#ppt_y-sin(pi*$)/9">
                                          <p:val>
                                            <p:fltVal val="0"/>
                                          </p:val>
                                        </p:tav>
                                        <p:tav tm="100000">
                                          <p:val>
                                            <p:fltVal val="1"/>
                                          </p:val>
                                        </p:tav>
                                      </p:tavLst>
                                    </p:anim>
                                    <p:anim calcmode="lin" valueType="num">
                                      <p:cBhvr>
                                        <p:cTn id="28" dur="456" tmFilter="0, 0; 0.125,0.2665; 0.25,0.4; 0.375,0.465; 0.5,0.5;  0.625,0.535; 0.75,0.6; 0.875,0.7335; 1,1">
                                          <p:stCondLst>
                                            <p:cond delay="1821"/>
                                          </p:stCondLst>
                                        </p:cTn>
                                        <p:tgtEl>
                                          <p:spTgt spid="7"/>
                                        </p:tgtEl>
                                        <p:attrNameLst>
                                          <p:attrName>ppt_y</p:attrName>
                                        </p:attrNameLst>
                                      </p:cBhvr>
                                      <p:tavLst>
                                        <p:tav tm="0" fmla="#ppt_y-sin(pi*$)/27">
                                          <p:val>
                                            <p:fltVal val="0"/>
                                          </p:val>
                                        </p:tav>
                                        <p:tav tm="100000">
                                          <p:val>
                                            <p:fltVal val="1"/>
                                          </p:val>
                                        </p:tav>
                                      </p:tavLst>
                                    </p:anim>
                                    <p:anim calcmode="lin" valueType="num">
                                      <p:cBhvr>
                                        <p:cTn id="29" dur="226" tmFilter="0, 0; 0.125,0.2665; 0.25,0.4; 0.375,0.465; 0.5,0.5;  0.625,0.535; 0.75,0.6; 0.875,0.7335; 1,1">
                                          <p:stCondLst>
                                            <p:cond delay="2277"/>
                                          </p:stCondLst>
                                        </p:cTn>
                                        <p:tgtEl>
                                          <p:spTgt spid="7"/>
                                        </p:tgtEl>
                                        <p:attrNameLst>
                                          <p:attrName>ppt_y</p:attrName>
                                        </p:attrNameLst>
                                      </p:cBhvr>
                                      <p:tavLst>
                                        <p:tav tm="0" fmla="#ppt_y-sin(pi*$)/81">
                                          <p:val>
                                            <p:fltVal val="0"/>
                                          </p:val>
                                        </p:tav>
                                        <p:tav tm="100000">
                                          <p:val>
                                            <p:fltVal val="1"/>
                                          </p:val>
                                        </p:tav>
                                      </p:tavLst>
                                    </p:anim>
                                    <p:animScale>
                                      <p:cBhvr>
                                        <p:cTn id="30" dur="36">
                                          <p:stCondLst>
                                            <p:cond delay="894"/>
                                          </p:stCondLst>
                                        </p:cTn>
                                        <p:tgtEl>
                                          <p:spTgt spid="7"/>
                                        </p:tgtEl>
                                      </p:cBhvr>
                                      <p:to x="100000" y="60000"/>
                                    </p:animScale>
                                    <p:animScale>
                                      <p:cBhvr>
                                        <p:cTn id="31" dur="228" decel="50000">
                                          <p:stCondLst>
                                            <p:cond delay="930"/>
                                          </p:stCondLst>
                                        </p:cTn>
                                        <p:tgtEl>
                                          <p:spTgt spid="7"/>
                                        </p:tgtEl>
                                      </p:cBhvr>
                                      <p:to x="100000" y="100000"/>
                                    </p:animScale>
                                    <p:animScale>
                                      <p:cBhvr>
                                        <p:cTn id="32" dur="36">
                                          <p:stCondLst>
                                            <p:cond delay="1804"/>
                                          </p:stCondLst>
                                        </p:cTn>
                                        <p:tgtEl>
                                          <p:spTgt spid="7"/>
                                        </p:tgtEl>
                                      </p:cBhvr>
                                      <p:to x="100000" y="80000"/>
                                    </p:animScale>
                                    <p:animScale>
                                      <p:cBhvr>
                                        <p:cTn id="33" dur="228" decel="50000">
                                          <p:stCondLst>
                                            <p:cond delay="1840"/>
                                          </p:stCondLst>
                                        </p:cTn>
                                        <p:tgtEl>
                                          <p:spTgt spid="7"/>
                                        </p:tgtEl>
                                      </p:cBhvr>
                                      <p:to x="100000" y="100000"/>
                                    </p:animScale>
                                    <p:animScale>
                                      <p:cBhvr>
                                        <p:cTn id="34" dur="36">
                                          <p:stCondLst>
                                            <p:cond delay="2258"/>
                                          </p:stCondLst>
                                        </p:cTn>
                                        <p:tgtEl>
                                          <p:spTgt spid="7"/>
                                        </p:tgtEl>
                                      </p:cBhvr>
                                      <p:to x="100000" y="90000"/>
                                    </p:animScale>
                                    <p:animScale>
                                      <p:cBhvr>
                                        <p:cTn id="35" dur="228" decel="50000">
                                          <p:stCondLst>
                                            <p:cond delay="2293"/>
                                          </p:stCondLst>
                                        </p:cTn>
                                        <p:tgtEl>
                                          <p:spTgt spid="7"/>
                                        </p:tgtEl>
                                      </p:cBhvr>
                                      <p:to x="100000" y="100000"/>
                                    </p:animScale>
                                    <p:animScale>
                                      <p:cBhvr>
                                        <p:cTn id="36" dur="36">
                                          <p:stCondLst>
                                            <p:cond delay="2486"/>
                                          </p:stCondLst>
                                        </p:cTn>
                                        <p:tgtEl>
                                          <p:spTgt spid="7"/>
                                        </p:tgtEl>
                                      </p:cBhvr>
                                      <p:to x="100000" y="95000"/>
                                    </p:animScale>
                                    <p:animScale>
                                      <p:cBhvr>
                                        <p:cTn id="37" dur="228" decel="50000">
                                          <p:stCondLst>
                                            <p:cond delay="2522"/>
                                          </p:stCondLst>
                                        </p:cTn>
                                        <p:tgtEl>
                                          <p:spTgt spid="7"/>
                                        </p:tgtEl>
                                      </p:cBhvr>
                                      <p:to x="100000" y="100000"/>
                                    </p:animScale>
                                  </p:childTnLst>
                                </p:cTn>
                              </p:par>
                            </p:childTnLst>
                          </p:cTn>
                        </p:par>
                        <p:par>
                          <p:cTn id="38" fill="hold">
                            <p:stCondLst>
                              <p:cond delay="5500"/>
                            </p:stCondLst>
                            <p:childTnLst>
                              <p:par>
                                <p:cTn id="39" presetID="26"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797">
                                          <p:stCondLst>
                                            <p:cond delay="0"/>
                                          </p:stCondLst>
                                        </p:cTn>
                                        <p:tgtEl>
                                          <p:spTgt spid="10"/>
                                        </p:tgtEl>
                                      </p:cBhvr>
                                    </p:animEffect>
                                    <p:anim calcmode="lin" valueType="num">
                                      <p:cBhvr>
                                        <p:cTn id="42" dur="2505"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3" dur="91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4" dur="913" tmFilter="0, 0; 0.125,0.2665; 0.25,0.4; 0.375,0.465; 0.5,0.5;  0.625,0.535; 0.75,0.6; 0.875,0.7335; 1,1">
                                          <p:stCondLst>
                                            <p:cond delay="913"/>
                                          </p:stCondLst>
                                        </p:cTn>
                                        <p:tgtEl>
                                          <p:spTgt spid="10"/>
                                        </p:tgtEl>
                                        <p:attrNameLst>
                                          <p:attrName>ppt_y</p:attrName>
                                        </p:attrNameLst>
                                      </p:cBhvr>
                                      <p:tavLst>
                                        <p:tav tm="0" fmla="#ppt_y-sin(pi*$)/9">
                                          <p:val>
                                            <p:fltVal val="0"/>
                                          </p:val>
                                        </p:tav>
                                        <p:tav tm="100000">
                                          <p:val>
                                            <p:fltVal val="1"/>
                                          </p:val>
                                        </p:tav>
                                      </p:tavLst>
                                    </p:anim>
                                    <p:anim calcmode="lin" valueType="num">
                                      <p:cBhvr>
                                        <p:cTn id="45" dur="456" tmFilter="0, 0; 0.125,0.2665; 0.25,0.4; 0.375,0.465; 0.5,0.5;  0.625,0.535; 0.75,0.6; 0.875,0.7335; 1,1">
                                          <p:stCondLst>
                                            <p:cond delay="1821"/>
                                          </p:stCondLst>
                                        </p:cTn>
                                        <p:tgtEl>
                                          <p:spTgt spid="10"/>
                                        </p:tgtEl>
                                        <p:attrNameLst>
                                          <p:attrName>ppt_y</p:attrName>
                                        </p:attrNameLst>
                                      </p:cBhvr>
                                      <p:tavLst>
                                        <p:tav tm="0" fmla="#ppt_y-sin(pi*$)/27">
                                          <p:val>
                                            <p:fltVal val="0"/>
                                          </p:val>
                                        </p:tav>
                                        <p:tav tm="100000">
                                          <p:val>
                                            <p:fltVal val="1"/>
                                          </p:val>
                                        </p:tav>
                                      </p:tavLst>
                                    </p:anim>
                                    <p:anim calcmode="lin" valueType="num">
                                      <p:cBhvr>
                                        <p:cTn id="46" dur="226" tmFilter="0, 0; 0.125,0.2665; 0.25,0.4; 0.375,0.465; 0.5,0.5;  0.625,0.535; 0.75,0.6; 0.875,0.7335; 1,1">
                                          <p:stCondLst>
                                            <p:cond delay="2277"/>
                                          </p:stCondLst>
                                        </p:cTn>
                                        <p:tgtEl>
                                          <p:spTgt spid="10"/>
                                        </p:tgtEl>
                                        <p:attrNameLst>
                                          <p:attrName>ppt_y</p:attrName>
                                        </p:attrNameLst>
                                      </p:cBhvr>
                                      <p:tavLst>
                                        <p:tav tm="0" fmla="#ppt_y-sin(pi*$)/81">
                                          <p:val>
                                            <p:fltVal val="0"/>
                                          </p:val>
                                        </p:tav>
                                        <p:tav tm="100000">
                                          <p:val>
                                            <p:fltVal val="1"/>
                                          </p:val>
                                        </p:tav>
                                      </p:tavLst>
                                    </p:anim>
                                    <p:animScale>
                                      <p:cBhvr>
                                        <p:cTn id="47" dur="36">
                                          <p:stCondLst>
                                            <p:cond delay="894"/>
                                          </p:stCondLst>
                                        </p:cTn>
                                        <p:tgtEl>
                                          <p:spTgt spid="10"/>
                                        </p:tgtEl>
                                      </p:cBhvr>
                                      <p:to x="100000" y="60000"/>
                                    </p:animScale>
                                    <p:animScale>
                                      <p:cBhvr>
                                        <p:cTn id="48" dur="228" decel="50000">
                                          <p:stCondLst>
                                            <p:cond delay="930"/>
                                          </p:stCondLst>
                                        </p:cTn>
                                        <p:tgtEl>
                                          <p:spTgt spid="10"/>
                                        </p:tgtEl>
                                      </p:cBhvr>
                                      <p:to x="100000" y="100000"/>
                                    </p:animScale>
                                    <p:animScale>
                                      <p:cBhvr>
                                        <p:cTn id="49" dur="36">
                                          <p:stCondLst>
                                            <p:cond delay="1804"/>
                                          </p:stCondLst>
                                        </p:cTn>
                                        <p:tgtEl>
                                          <p:spTgt spid="10"/>
                                        </p:tgtEl>
                                      </p:cBhvr>
                                      <p:to x="100000" y="80000"/>
                                    </p:animScale>
                                    <p:animScale>
                                      <p:cBhvr>
                                        <p:cTn id="50" dur="228" decel="50000">
                                          <p:stCondLst>
                                            <p:cond delay="1840"/>
                                          </p:stCondLst>
                                        </p:cTn>
                                        <p:tgtEl>
                                          <p:spTgt spid="10"/>
                                        </p:tgtEl>
                                      </p:cBhvr>
                                      <p:to x="100000" y="100000"/>
                                    </p:animScale>
                                    <p:animScale>
                                      <p:cBhvr>
                                        <p:cTn id="51" dur="36">
                                          <p:stCondLst>
                                            <p:cond delay="2258"/>
                                          </p:stCondLst>
                                        </p:cTn>
                                        <p:tgtEl>
                                          <p:spTgt spid="10"/>
                                        </p:tgtEl>
                                      </p:cBhvr>
                                      <p:to x="100000" y="90000"/>
                                    </p:animScale>
                                    <p:animScale>
                                      <p:cBhvr>
                                        <p:cTn id="52" dur="228" decel="50000">
                                          <p:stCondLst>
                                            <p:cond delay="2293"/>
                                          </p:stCondLst>
                                        </p:cTn>
                                        <p:tgtEl>
                                          <p:spTgt spid="10"/>
                                        </p:tgtEl>
                                      </p:cBhvr>
                                      <p:to x="100000" y="100000"/>
                                    </p:animScale>
                                    <p:animScale>
                                      <p:cBhvr>
                                        <p:cTn id="53" dur="36">
                                          <p:stCondLst>
                                            <p:cond delay="2486"/>
                                          </p:stCondLst>
                                        </p:cTn>
                                        <p:tgtEl>
                                          <p:spTgt spid="10"/>
                                        </p:tgtEl>
                                      </p:cBhvr>
                                      <p:to x="100000" y="95000"/>
                                    </p:animScale>
                                    <p:animScale>
                                      <p:cBhvr>
                                        <p:cTn id="54" dur="228" decel="50000">
                                          <p:stCondLst>
                                            <p:cond delay="2522"/>
                                          </p:stCondLst>
                                        </p:cTn>
                                        <p:tgtEl>
                                          <p:spTgt spid="10"/>
                                        </p:tgtEl>
                                      </p:cBhvr>
                                      <p:to x="100000" y="100000"/>
                                    </p:animScale>
                                  </p:childTnLst>
                                </p:cTn>
                              </p:par>
                            </p:childTnLst>
                          </p:cTn>
                        </p:par>
                        <p:par>
                          <p:cTn id="55" fill="hold">
                            <p:stCondLst>
                              <p:cond delay="8250"/>
                            </p:stCondLst>
                            <p:childTnLst>
                              <p:par>
                                <p:cTn id="56" presetID="26" presetClass="entr" presetSubtype="0"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down)">
                                      <p:cBhvr>
                                        <p:cTn id="58" dur="797">
                                          <p:stCondLst>
                                            <p:cond delay="0"/>
                                          </p:stCondLst>
                                        </p:cTn>
                                        <p:tgtEl>
                                          <p:spTgt spid="13"/>
                                        </p:tgtEl>
                                      </p:cBhvr>
                                    </p:animEffect>
                                    <p:anim calcmode="lin" valueType="num">
                                      <p:cBhvr>
                                        <p:cTn id="59" dur="2505"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0" dur="913"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1" dur="913" tmFilter="0, 0; 0.125,0.2665; 0.25,0.4; 0.375,0.465; 0.5,0.5;  0.625,0.535; 0.75,0.6; 0.875,0.7335; 1,1">
                                          <p:stCondLst>
                                            <p:cond delay="913"/>
                                          </p:stCondLst>
                                        </p:cTn>
                                        <p:tgtEl>
                                          <p:spTgt spid="13"/>
                                        </p:tgtEl>
                                        <p:attrNameLst>
                                          <p:attrName>ppt_y</p:attrName>
                                        </p:attrNameLst>
                                      </p:cBhvr>
                                      <p:tavLst>
                                        <p:tav tm="0" fmla="#ppt_y-sin(pi*$)/9">
                                          <p:val>
                                            <p:fltVal val="0"/>
                                          </p:val>
                                        </p:tav>
                                        <p:tav tm="100000">
                                          <p:val>
                                            <p:fltVal val="1"/>
                                          </p:val>
                                        </p:tav>
                                      </p:tavLst>
                                    </p:anim>
                                    <p:anim calcmode="lin" valueType="num">
                                      <p:cBhvr>
                                        <p:cTn id="62" dur="456" tmFilter="0, 0; 0.125,0.2665; 0.25,0.4; 0.375,0.465; 0.5,0.5;  0.625,0.535; 0.75,0.6; 0.875,0.7335; 1,1">
                                          <p:stCondLst>
                                            <p:cond delay="1821"/>
                                          </p:stCondLst>
                                        </p:cTn>
                                        <p:tgtEl>
                                          <p:spTgt spid="13"/>
                                        </p:tgtEl>
                                        <p:attrNameLst>
                                          <p:attrName>ppt_y</p:attrName>
                                        </p:attrNameLst>
                                      </p:cBhvr>
                                      <p:tavLst>
                                        <p:tav tm="0" fmla="#ppt_y-sin(pi*$)/27">
                                          <p:val>
                                            <p:fltVal val="0"/>
                                          </p:val>
                                        </p:tav>
                                        <p:tav tm="100000">
                                          <p:val>
                                            <p:fltVal val="1"/>
                                          </p:val>
                                        </p:tav>
                                      </p:tavLst>
                                    </p:anim>
                                    <p:anim calcmode="lin" valueType="num">
                                      <p:cBhvr>
                                        <p:cTn id="63" dur="226" tmFilter="0, 0; 0.125,0.2665; 0.25,0.4; 0.375,0.465; 0.5,0.5;  0.625,0.535; 0.75,0.6; 0.875,0.7335; 1,1">
                                          <p:stCondLst>
                                            <p:cond delay="2277"/>
                                          </p:stCondLst>
                                        </p:cTn>
                                        <p:tgtEl>
                                          <p:spTgt spid="13"/>
                                        </p:tgtEl>
                                        <p:attrNameLst>
                                          <p:attrName>ppt_y</p:attrName>
                                        </p:attrNameLst>
                                      </p:cBhvr>
                                      <p:tavLst>
                                        <p:tav tm="0" fmla="#ppt_y-sin(pi*$)/81">
                                          <p:val>
                                            <p:fltVal val="0"/>
                                          </p:val>
                                        </p:tav>
                                        <p:tav tm="100000">
                                          <p:val>
                                            <p:fltVal val="1"/>
                                          </p:val>
                                        </p:tav>
                                      </p:tavLst>
                                    </p:anim>
                                    <p:animScale>
                                      <p:cBhvr>
                                        <p:cTn id="64" dur="36">
                                          <p:stCondLst>
                                            <p:cond delay="894"/>
                                          </p:stCondLst>
                                        </p:cTn>
                                        <p:tgtEl>
                                          <p:spTgt spid="13"/>
                                        </p:tgtEl>
                                      </p:cBhvr>
                                      <p:to x="100000" y="60000"/>
                                    </p:animScale>
                                    <p:animScale>
                                      <p:cBhvr>
                                        <p:cTn id="65" dur="228" decel="50000">
                                          <p:stCondLst>
                                            <p:cond delay="930"/>
                                          </p:stCondLst>
                                        </p:cTn>
                                        <p:tgtEl>
                                          <p:spTgt spid="13"/>
                                        </p:tgtEl>
                                      </p:cBhvr>
                                      <p:to x="100000" y="100000"/>
                                    </p:animScale>
                                    <p:animScale>
                                      <p:cBhvr>
                                        <p:cTn id="66" dur="36">
                                          <p:stCondLst>
                                            <p:cond delay="1804"/>
                                          </p:stCondLst>
                                        </p:cTn>
                                        <p:tgtEl>
                                          <p:spTgt spid="13"/>
                                        </p:tgtEl>
                                      </p:cBhvr>
                                      <p:to x="100000" y="80000"/>
                                    </p:animScale>
                                    <p:animScale>
                                      <p:cBhvr>
                                        <p:cTn id="67" dur="228" decel="50000">
                                          <p:stCondLst>
                                            <p:cond delay="1840"/>
                                          </p:stCondLst>
                                        </p:cTn>
                                        <p:tgtEl>
                                          <p:spTgt spid="13"/>
                                        </p:tgtEl>
                                      </p:cBhvr>
                                      <p:to x="100000" y="100000"/>
                                    </p:animScale>
                                    <p:animScale>
                                      <p:cBhvr>
                                        <p:cTn id="68" dur="36">
                                          <p:stCondLst>
                                            <p:cond delay="2258"/>
                                          </p:stCondLst>
                                        </p:cTn>
                                        <p:tgtEl>
                                          <p:spTgt spid="13"/>
                                        </p:tgtEl>
                                      </p:cBhvr>
                                      <p:to x="100000" y="90000"/>
                                    </p:animScale>
                                    <p:animScale>
                                      <p:cBhvr>
                                        <p:cTn id="69" dur="228" decel="50000">
                                          <p:stCondLst>
                                            <p:cond delay="2293"/>
                                          </p:stCondLst>
                                        </p:cTn>
                                        <p:tgtEl>
                                          <p:spTgt spid="13"/>
                                        </p:tgtEl>
                                      </p:cBhvr>
                                      <p:to x="100000" y="100000"/>
                                    </p:animScale>
                                    <p:animScale>
                                      <p:cBhvr>
                                        <p:cTn id="70" dur="36">
                                          <p:stCondLst>
                                            <p:cond delay="2486"/>
                                          </p:stCondLst>
                                        </p:cTn>
                                        <p:tgtEl>
                                          <p:spTgt spid="13"/>
                                        </p:tgtEl>
                                      </p:cBhvr>
                                      <p:to x="100000" y="95000"/>
                                    </p:animScale>
                                    <p:animScale>
                                      <p:cBhvr>
                                        <p:cTn id="71" dur="228" decel="50000">
                                          <p:stCondLst>
                                            <p:cond delay="2522"/>
                                          </p:stCondLst>
                                        </p:cTn>
                                        <p:tgtEl>
                                          <p:spTgt spid="13"/>
                                        </p:tgtEl>
                                      </p:cBhvr>
                                      <p:to x="100000" y="100000"/>
                                    </p:animScale>
                                  </p:childTnLst>
                                </p:cTn>
                              </p:par>
                            </p:childTnLst>
                          </p:cTn>
                        </p:par>
                        <p:par>
                          <p:cTn id="72" fill="hold">
                            <p:stCondLst>
                              <p:cond delay="11000"/>
                            </p:stCondLst>
                            <p:childTnLst>
                              <p:par>
                                <p:cTn id="73" presetID="26" presetClass="entr" presetSubtype="0"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797">
                                          <p:stCondLst>
                                            <p:cond delay="0"/>
                                          </p:stCondLst>
                                        </p:cTn>
                                        <p:tgtEl>
                                          <p:spTgt spid="16"/>
                                        </p:tgtEl>
                                      </p:cBhvr>
                                    </p:animEffect>
                                    <p:anim calcmode="lin" valueType="num">
                                      <p:cBhvr>
                                        <p:cTn id="76" dur="2505"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7" dur="913"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8" dur="913" tmFilter="0, 0; 0.125,0.2665; 0.25,0.4; 0.375,0.465; 0.5,0.5;  0.625,0.535; 0.75,0.6; 0.875,0.7335; 1,1">
                                          <p:stCondLst>
                                            <p:cond delay="913"/>
                                          </p:stCondLst>
                                        </p:cTn>
                                        <p:tgtEl>
                                          <p:spTgt spid="16"/>
                                        </p:tgtEl>
                                        <p:attrNameLst>
                                          <p:attrName>ppt_y</p:attrName>
                                        </p:attrNameLst>
                                      </p:cBhvr>
                                      <p:tavLst>
                                        <p:tav tm="0" fmla="#ppt_y-sin(pi*$)/9">
                                          <p:val>
                                            <p:fltVal val="0"/>
                                          </p:val>
                                        </p:tav>
                                        <p:tav tm="100000">
                                          <p:val>
                                            <p:fltVal val="1"/>
                                          </p:val>
                                        </p:tav>
                                      </p:tavLst>
                                    </p:anim>
                                    <p:anim calcmode="lin" valueType="num">
                                      <p:cBhvr>
                                        <p:cTn id="79" dur="456" tmFilter="0, 0; 0.125,0.2665; 0.25,0.4; 0.375,0.465; 0.5,0.5;  0.625,0.535; 0.75,0.6; 0.875,0.7335; 1,1">
                                          <p:stCondLst>
                                            <p:cond delay="1821"/>
                                          </p:stCondLst>
                                        </p:cTn>
                                        <p:tgtEl>
                                          <p:spTgt spid="16"/>
                                        </p:tgtEl>
                                        <p:attrNameLst>
                                          <p:attrName>ppt_y</p:attrName>
                                        </p:attrNameLst>
                                      </p:cBhvr>
                                      <p:tavLst>
                                        <p:tav tm="0" fmla="#ppt_y-sin(pi*$)/27">
                                          <p:val>
                                            <p:fltVal val="0"/>
                                          </p:val>
                                        </p:tav>
                                        <p:tav tm="100000">
                                          <p:val>
                                            <p:fltVal val="1"/>
                                          </p:val>
                                        </p:tav>
                                      </p:tavLst>
                                    </p:anim>
                                    <p:anim calcmode="lin" valueType="num">
                                      <p:cBhvr>
                                        <p:cTn id="80" dur="226" tmFilter="0, 0; 0.125,0.2665; 0.25,0.4; 0.375,0.465; 0.5,0.5;  0.625,0.535; 0.75,0.6; 0.875,0.7335; 1,1">
                                          <p:stCondLst>
                                            <p:cond delay="2277"/>
                                          </p:stCondLst>
                                        </p:cTn>
                                        <p:tgtEl>
                                          <p:spTgt spid="16"/>
                                        </p:tgtEl>
                                        <p:attrNameLst>
                                          <p:attrName>ppt_y</p:attrName>
                                        </p:attrNameLst>
                                      </p:cBhvr>
                                      <p:tavLst>
                                        <p:tav tm="0" fmla="#ppt_y-sin(pi*$)/81">
                                          <p:val>
                                            <p:fltVal val="0"/>
                                          </p:val>
                                        </p:tav>
                                        <p:tav tm="100000">
                                          <p:val>
                                            <p:fltVal val="1"/>
                                          </p:val>
                                        </p:tav>
                                      </p:tavLst>
                                    </p:anim>
                                    <p:animScale>
                                      <p:cBhvr>
                                        <p:cTn id="81" dur="36">
                                          <p:stCondLst>
                                            <p:cond delay="894"/>
                                          </p:stCondLst>
                                        </p:cTn>
                                        <p:tgtEl>
                                          <p:spTgt spid="16"/>
                                        </p:tgtEl>
                                      </p:cBhvr>
                                      <p:to x="100000" y="60000"/>
                                    </p:animScale>
                                    <p:animScale>
                                      <p:cBhvr>
                                        <p:cTn id="82" dur="228" decel="50000">
                                          <p:stCondLst>
                                            <p:cond delay="930"/>
                                          </p:stCondLst>
                                        </p:cTn>
                                        <p:tgtEl>
                                          <p:spTgt spid="16"/>
                                        </p:tgtEl>
                                      </p:cBhvr>
                                      <p:to x="100000" y="100000"/>
                                    </p:animScale>
                                    <p:animScale>
                                      <p:cBhvr>
                                        <p:cTn id="83" dur="36">
                                          <p:stCondLst>
                                            <p:cond delay="1804"/>
                                          </p:stCondLst>
                                        </p:cTn>
                                        <p:tgtEl>
                                          <p:spTgt spid="16"/>
                                        </p:tgtEl>
                                      </p:cBhvr>
                                      <p:to x="100000" y="80000"/>
                                    </p:animScale>
                                    <p:animScale>
                                      <p:cBhvr>
                                        <p:cTn id="84" dur="228" decel="50000">
                                          <p:stCondLst>
                                            <p:cond delay="1840"/>
                                          </p:stCondLst>
                                        </p:cTn>
                                        <p:tgtEl>
                                          <p:spTgt spid="16"/>
                                        </p:tgtEl>
                                      </p:cBhvr>
                                      <p:to x="100000" y="100000"/>
                                    </p:animScale>
                                    <p:animScale>
                                      <p:cBhvr>
                                        <p:cTn id="85" dur="36">
                                          <p:stCondLst>
                                            <p:cond delay="2258"/>
                                          </p:stCondLst>
                                        </p:cTn>
                                        <p:tgtEl>
                                          <p:spTgt spid="16"/>
                                        </p:tgtEl>
                                      </p:cBhvr>
                                      <p:to x="100000" y="90000"/>
                                    </p:animScale>
                                    <p:animScale>
                                      <p:cBhvr>
                                        <p:cTn id="86" dur="228" decel="50000">
                                          <p:stCondLst>
                                            <p:cond delay="2293"/>
                                          </p:stCondLst>
                                        </p:cTn>
                                        <p:tgtEl>
                                          <p:spTgt spid="16"/>
                                        </p:tgtEl>
                                      </p:cBhvr>
                                      <p:to x="100000" y="100000"/>
                                    </p:animScale>
                                    <p:animScale>
                                      <p:cBhvr>
                                        <p:cTn id="87" dur="36">
                                          <p:stCondLst>
                                            <p:cond delay="2486"/>
                                          </p:stCondLst>
                                        </p:cTn>
                                        <p:tgtEl>
                                          <p:spTgt spid="16"/>
                                        </p:tgtEl>
                                      </p:cBhvr>
                                      <p:to x="100000" y="95000"/>
                                    </p:animScale>
                                    <p:animScale>
                                      <p:cBhvr>
                                        <p:cTn id="88" dur="228" decel="50000">
                                          <p:stCondLst>
                                            <p:cond delay="2522"/>
                                          </p:stCondLst>
                                        </p:cTn>
                                        <p:tgtEl>
                                          <p:spTgt spid="16"/>
                                        </p:tgtEl>
                                      </p:cBhvr>
                                      <p:to x="100000" y="100000"/>
                                    </p:animScale>
                                  </p:childTnLst>
                                </p:cTn>
                              </p:par>
                            </p:childTnLst>
                          </p:cTn>
                        </p:par>
                        <p:par>
                          <p:cTn id="89" fill="hold">
                            <p:stCondLst>
                              <p:cond delay="13750"/>
                            </p:stCondLst>
                            <p:childTnLst>
                              <p:par>
                                <p:cTn id="90" presetID="26" presetClass="entr" presetSubtype="0" fill="hold"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down)">
                                      <p:cBhvr>
                                        <p:cTn id="92" dur="797">
                                          <p:stCondLst>
                                            <p:cond delay="0"/>
                                          </p:stCondLst>
                                        </p:cTn>
                                        <p:tgtEl>
                                          <p:spTgt spid="19"/>
                                        </p:tgtEl>
                                      </p:cBhvr>
                                    </p:animEffect>
                                    <p:anim calcmode="lin" valueType="num">
                                      <p:cBhvr>
                                        <p:cTn id="93" dur="2505"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4" dur="913"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95" dur="913" tmFilter="0, 0; 0.125,0.2665; 0.25,0.4; 0.375,0.465; 0.5,0.5;  0.625,0.535; 0.75,0.6; 0.875,0.7335; 1,1">
                                          <p:stCondLst>
                                            <p:cond delay="913"/>
                                          </p:stCondLst>
                                        </p:cTn>
                                        <p:tgtEl>
                                          <p:spTgt spid="19"/>
                                        </p:tgtEl>
                                        <p:attrNameLst>
                                          <p:attrName>ppt_y</p:attrName>
                                        </p:attrNameLst>
                                      </p:cBhvr>
                                      <p:tavLst>
                                        <p:tav tm="0" fmla="#ppt_y-sin(pi*$)/9">
                                          <p:val>
                                            <p:fltVal val="0"/>
                                          </p:val>
                                        </p:tav>
                                        <p:tav tm="100000">
                                          <p:val>
                                            <p:fltVal val="1"/>
                                          </p:val>
                                        </p:tav>
                                      </p:tavLst>
                                    </p:anim>
                                    <p:anim calcmode="lin" valueType="num">
                                      <p:cBhvr>
                                        <p:cTn id="96" dur="456" tmFilter="0, 0; 0.125,0.2665; 0.25,0.4; 0.375,0.465; 0.5,0.5;  0.625,0.535; 0.75,0.6; 0.875,0.7335; 1,1">
                                          <p:stCondLst>
                                            <p:cond delay="1821"/>
                                          </p:stCondLst>
                                        </p:cTn>
                                        <p:tgtEl>
                                          <p:spTgt spid="19"/>
                                        </p:tgtEl>
                                        <p:attrNameLst>
                                          <p:attrName>ppt_y</p:attrName>
                                        </p:attrNameLst>
                                      </p:cBhvr>
                                      <p:tavLst>
                                        <p:tav tm="0" fmla="#ppt_y-sin(pi*$)/27">
                                          <p:val>
                                            <p:fltVal val="0"/>
                                          </p:val>
                                        </p:tav>
                                        <p:tav tm="100000">
                                          <p:val>
                                            <p:fltVal val="1"/>
                                          </p:val>
                                        </p:tav>
                                      </p:tavLst>
                                    </p:anim>
                                    <p:anim calcmode="lin" valueType="num">
                                      <p:cBhvr>
                                        <p:cTn id="97" dur="226" tmFilter="0, 0; 0.125,0.2665; 0.25,0.4; 0.375,0.465; 0.5,0.5;  0.625,0.535; 0.75,0.6; 0.875,0.7335; 1,1">
                                          <p:stCondLst>
                                            <p:cond delay="2277"/>
                                          </p:stCondLst>
                                        </p:cTn>
                                        <p:tgtEl>
                                          <p:spTgt spid="19"/>
                                        </p:tgtEl>
                                        <p:attrNameLst>
                                          <p:attrName>ppt_y</p:attrName>
                                        </p:attrNameLst>
                                      </p:cBhvr>
                                      <p:tavLst>
                                        <p:tav tm="0" fmla="#ppt_y-sin(pi*$)/81">
                                          <p:val>
                                            <p:fltVal val="0"/>
                                          </p:val>
                                        </p:tav>
                                        <p:tav tm="100000">
                                          <p:val>
                                            <p:fltVal val="1"/>
                                          </p:val>
                                        </p:tav>
                                      </p:tavLst>
                                    </p:anim>
                                    <p:animScale>
                                      <p:cBhvr>
                                        <p:cTn id="98" dur="36">
                                          <p:stCondLst>
                                            <p:cond delay="894"/>
                                          </p:stCondLst>
                                        </p:cTn>
                                        <p:tgtEl>
                                          <p:spTgt spid="19"/>
                                        </p:tgtEl>
                                      </p:cBhvr>
                                      <p:to x="100000" y="60000"/>
                                    </p:animScale>
                                    <p:animScale>
                                      <p:cBhvr>
                                        <p:cTn id="99" dur="228" decel="50000">
                                          <p:stCondLst>
                                            <p:cond delay="930"/>
                                          </p:stCondLst>
                                        </p:cTn>
                                        <p:tgtEl>
                                          <p:spTgt spid="19"/>
                                        </p:tgtEl>
                                      </p:cBhvr>
                                      <p:to x="100000" y="100000"/>
                                    </p:animScale>
                                    <p:animScale>
                                      <p:cBhvr>
                                        <p:cTn id="100" dur="36">
                                          <p:stCondLst>
                                            <p:cond delay="1804"/>
                                          </p:stCondLst>
                                        </p:cTn>
                                        <p:tgtEl>
                                          <p:spTgt spid="19"/>
                                        </p:tgtEl>
                                      </p:cBhvr>
                                      <p:to x="100000" y="80000"/>
                                    </p:animScale>
                                    <p:animScale>
                                      <p:cBhvr>
                                        <p:cTn id="101" dur="228" decel="50000">
                                          <p:stCondLst>
                                            <p:cond delay="1840"/>
                                          </p:stCondLst>
                                        </p:cTn>
                                        <p:tgtEl>
                                          <p:spTgt spid="19"/>
                                        </p:tgtEl>
                                      </p:cBhvr>
                                      <p:to x="100000" y="100000"/>
                                    </p:animScale>
                                    <p:animScale>
                                      <p:cBhvr>
                                        <p:cTn id="102" dur="36">
                                          <p:stCondLst>
                                            <p:cond delay="2258"/>
                                          </p:stCondLst>
                                        </p:cTn>
                                        <p:tgtEl>
                                          <p:spTgt spid="19"/>
                                        </p:tgtEl>
                                      </p:cBhvr>
                                      <p:to x="100000" y="90000"/>
                                    </p:animScale>
                                    <p:animScale>
                                      <p:cBhvr>
                                        <p:cTn id="103" dur="228" decel="50000">
                                          <p:stCondLst>
                                            <p:cond delay="2293"/>
                                          </p:stCondLst>
                                        </p:cTn>
                                        <p:tgtEl>
                                          <p:spTgt spid="19"/>
                                        </p:tgtEl>
                                      </p:cBhvr>
                                      <p:to x="100000" y="100000"/>
                                    </p:animScale>
                                    <p:animScale>
                                      <p:cBhvr>
                                        <p:cTn id="104" dur="36">
                                          <p:stCondLst>
                                            <p:cond delay="2486"/>
                                          </p:stCondLst>
                                        </p:cTn>
                                        <p:tgtEl>
                                          <p:spTgt spid="19"/>
                                        </p:tgtEl>
                                      </p:cBhvr>
                                      <p:to x="100000" y="95000"/>
                                    </p:animScale>
                                    <p:animScale>
                                      <p:cBhvr>
                                        <p:cTn id="105" dur="228" decel="50000">
                                          <p:stCondLst>
                                            <p:cond delay="2522"/>
                                          </p:stCondLst>
                                        </p:cTn>
                                        <p:tgtEl>
                                          <p:spTgt spid="19"/>
                                        </p:tgtEl>
                                      </p:cBhvr>
                                      <p:to x="100000" y="100000"/>
                                    </p:animScale>
                                  </p:childTnLst>
                                </p:cTn>
                              </p:par>
                            </p:childTnLst>
                          </p:cTn>
                        </p:par>
                        <p:par>
                          <p:cTn id="106" fill="hold">
                            <p:stCondLst>
                              <p:cond delay="16500"/>
                            </p:stCondLst>
                            <p:childTnLst>
                              <p:par>
                                <p:cTn id="107" presetID="26" presetClass="entr" presetSubtype="0" fill="hold" nodeType="afterEffect">
                                  <p:stCondLst>
                                    <p:cond delay="0"/>
                                  </p:stCondLst>
                                  <p:childTnLst>
                                    <p:set>
                                      <p:cBhvr>
                                        <p:cTn id="108" dur="1" fill="hold">
                                          <p:stCondLst>
                                            <p:cond delay="0"/>
                                          </p:stCondLst>
                                        </p:cTn>
                                        <p:tgtEl>
                                          <p:spTgt spid="22"/>
                                        </p:tgtEl>
                                        <p:attrNameLst>
                                          <p:attrName>style.visibility</p:attrName>
                                        </p:attrNameLst>
                                      </p:cBhvr>
                                      <p:to>
                                        <p:strVal val="visible"/>
                                      </p:to>
                                    </p:set>
                                    <p:animEffect transition="in" filter="wipe(down)">
                                      <p:cBhvr>
                                        <p:cTn id="109" dur="797">
                                          <p:stCondLst>
                                            <p:cond delay="0"/>
                                          </p:stCondLst>
                                        </p:cTn>
                                        <p:tgtEl>
                                          <p:spTgt spid="22"/>
                                        </p:tgtEl>
                                      </p:cBhvr>
                                    </p:animEffect>
                                    <p:anim calcmode="lin" valueType="num">
                                      <p:cBhvr>
                                        <p:cTn id="110" dur="2505"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11" dur="913"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12" dur="913" tmFilter="0, 0; 0.125,0.2665; 0.25,0.4; 0.375,0.465; 0.5,0.5;  0.625,0.535; 0.75,0.6; 0.875,0.7335; 1,1">
                                          <p:stCondLst>
                                            <p:cond delay="913"/>
                                          </p:stCondLst>
                                        </p:cTn>
                                        <p:tgtEl>
                                          <p:spTgt spid="22"/>
                                        </p:tgtEl>
                                        <p:attrNameLst>
                                          <p:attrName>ppt_y</p:attrName>
                                        </p:attrNameLst>
                                      </p:cBhvr>
                                      <p:tavLst>
                                        <p:tav tm="0" fmla="#ppt_y-sin(pi*$)/9">
                                          <p:val>
                                            <p:fltVal val="0"/>
                                          </p:val>
                                        </p:tav>
                                        <p:tav tm="100000">
                                          <p:val>
                                            <p:fltVal val="1"/>
                                          </p:val>
                                        </p:tav>
                                      </p:tavLst>
                                    </p:anim>
                                    <p:anim calcmode="lin" valueType="num">
                                      <p:cBhvr>
                                        <p:cTn id="113" dur="456" tmFilter="0, 0; 0.125,0.2665; 0.25,0.4; 0.375,0.465; 0.5,0.5;  0.625,0.535; 0.75,0.6; 0.875,0.7335; 1,1">
                                          <p:stCondLst>
                                            <p:cond delay="1821"/>
                                          </p:stCondLst>
                                        </p:cTn>
                                        <p:tgtEl>
                                          <p:spTgt spid="22"/>
                                        </p:tgtEl>
                                        <p:attrNameLst>
                                          <p:attrName>ppt_y</p:attrName>
                                        </p:attrNameLst>
                                      </p:cBhvr>
                                      <p:tavLst>
                                        <p:tav tm="0" fmla="#ppt_y-sin(pi*$)/27">
                                          <p:val>
                                            <p:fltVal val="0"/>
                                          </p:val>
                                        </p:tav>
                                        <p:tav tm="100000">
                                          <p:val>
                                            <p:fltVal val="1"/>
                                          </p:val>
                                        </p:tav>
                                      </p:tavLst>
                                    </p:anim>
                                    <p:anim calcmode="lin" valueType="num">
                                      <p:cBhvr>
                                        <p:cTn id="114" dur="226" tmFilter="0, 0; 0.125,0.2665; 0.25,0.4; 0.375,0.465; 0.5,0.5;  0.625,0.535; 0.75,0.6; 0.875,0.7335; 1,1">
                                          <p:stCondLst>
                                            <p:cond delay="2277"/>
                                          </p:stCondLst>
                                        </p:cTn>
                                        <p:tgtEl>
                                          <p:spTgt spid="22"/>
                                        </p:tgtEl>
                                        <p:attrNameLst>
                                          <p:attrName>ppt_y</p:attrName>
                                        </p:attrNameLst>
                                      </p:cBhvr>
                                      <p:tavLst>
                                        <p:tav tm="0" fmla="#ppt_y-sin(pi*$)/81">
                                          <p:val>
                                            <p:fltVal val="0"/>
                                          </p:val>
                                        </p:tav>
                                        <p:tav tm="100000">
                                          <p:val>
                                            <p:fltVal val="1"/>
                                          </p:val>
                                        </p:tav>
                                      </p:tavLst>
                                    </p:anim>
                                    <p:animScale>
                                      <p:cBhvr>
                                        <p:cTn id="115" dur="36">
                                          <p:stCondLst>
                                            <p:cond delay="894"/>
                                          </p:stCondLst>
                                        </p:cTn>
                                        <p:tgtEl>
                                          <p:spTgt spid="22"/>
                                        </p:tgtEl>
                                      </p:cBhvr>
                                      <p:to x="100000" y="60000"/>
                                    </p:animScale>
                                    <p:animScale>
                                      <p:cBhvr>
                                        <p:cTn id="116" dur="228" decel="50000">
                                          <p:stCondLst>
                                            <p:cond delay="930"/>
                                          </p:stCondLst>
                                        </p:cTn>
                                        <p:tgtEl>
                                          <p:spTgt spid="22"/>
                                        </p:tgtEl>
                                      </p:cBhvr>
                                      <p:to x="100000" y="100000"/>
                                    </p:animScale>
                                    <p:animScale>
                                      <p:cBhvr>
                                        <p:cTn id="117" dur="36">
                                          <p:stCondLst>
                                            <p:cond delay="1804"/>
                                          </p:stCondLst>
                                        </p:cTn>
                                        <p:tgtEl>
                                          <p:spTgt spid="22"/>
                                        </p:tgtEl>
                                      </p:cBhvr>
                                      <p:to x="100000" y="80000"/>
                                    </p:animScale>
                                    <p:animScale>
                                      <p:cBhvr>
                                        <p:cTn id="118" dur="228" decel="50000">
                                          <p:stCondLst>
                                            <p:cond delay="1840"/>
                                          </p:stCondLst>
                                        </p:cTn>
                                        <p:tgtEl>
                                          <p:spTgt spid="22"/>
                                        </p:tgtEl>
                                      </p:cBhvr>
                                      <p:to x="100000" y="100000"/>
                                    </p:animScale>
                                    <p:animScale>
                                      <p:cBhvr>
                                        <p:cTn id="119" dur="36">
                                          <p:stCondLst>
                                            <p:cond delay="2258"/>
                                          </p:stCondLst>
                                        </p:cTn>
                                        <p:tgtEl>
                                          <p:spTgt spid="22"/>
                                        </p:tgtEl>
                                      </p:cBhvr>
                                      <p:to x="100000" y="90000"/>
                                    </p:animScale>
                                    <p:animScale>
                                      <p:cBhvr>
                                        <p:cTn id="120" dur="228" decel="50000">
                                          <p:stCondLst>
                                            <p:cond delay="2293"/>
                                          </p:stCondLst>
                                        </p:cTn>
                                        <p:tgtEl>
                                          <p:spTgt spid="22"/>
                                        </p:tgtEl>
                                      </p:cBhvr>
                                      <p:to x="100000" y="100000"/>
                                    </p:animScale>
                                    <p:animScale>
                                      <p:cBhvr>
                                        <p:cTn id="121" dur="36">
                                          <p:stCondLst>
                                            <p:cond delay="2486"/>
                                          </p:stCondLst>
                                        </p:cTn>
                                        <p:tgtEl>
                                          <p:spTgt spid="22"/>
                                        </p:tgtEl>
                                      </p:cBhvr>
                                      <p:to x="100000" y="95000"/>
                                    </p:animScale>
                                    <p:animScale>
                                      <p:cBhvr>
                                        <p:cTn id="122" dur="228" decel="50000">
                                          <p:stCondLst>
                                            <p:cond delay="2522"/>
                                          </p:stCondLst>
                                        </p:cTn>
                                        <p:tgtEl>
                                          <p:spTgt spid="22"/>
                                        </p:tgtEl>
                                      </p:cBhvr>
                                      <p:to x="100000" y="100000"/>
                                    </p:animScale>
                                  </p:childTnLst>
                                </p:cTn>
                              </p:par>
                            </p:childTnLst>
                          </p:cTn>
                        </p:par>
                        <p:par>
                          <p:cTn id="123" fill="hold">
                            <p:stCondLst>
                              <p:cond delay="19250"/>
                            </p:stCondLst>
                            <p:childTnLst>
                              <p:par>
                                <p:cTn id="124" presetID="26" presetClass="entr" presetSubtype="0" fill="hold"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wipe(down)">
                                      <p:cBhvr>
                                        <p:cTn id="126" dur="797">
                                          <p:stCondLst>
                                            <p:cond delay="0"/>
                                          </p:stCondLst>
                                        </p:cTn>
                                        <p:tgtEl>
                                          <p:spTgt spid="25"/>
                                        </p:tgtEl>
                                      </p:cBhvr>
                                    </p:animEffect>
                                    <p:anim calcmode="lin" valueType="num">
                                      <p:cBhvr>
                                        <p:cTn id="127" dur="2505"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28" dur="913"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29" dur="913" tmFilter="0, 0; 0.125,0.2665; 0.25,0.4; 0.375,0.465; 0.5,0.5;  0.625,0.535; 0.75,0.6; 0.875,0.7335; 1,1">
                                          <p:stCondLst>
                                            <p:cond delay="913"/>
                                          </p:stCondLst>
                                        </p:cTn>
                                        <p:tgtEl>
                                          <p:spTgt spid="25"/>
                                        </p:tgtEl>
                                        <p:attrNameLst>
                                          <p:attrName>ppt_y</p:attrName>
                                        </p:attrNameLst>
                                      </p:cBhvr>
                                      <p:tavLst>
                                        <p:tav tm="0" fmla="#ppt_y-sin(pi*$)/9">
                                          <p:val>
                                            <p:fltVal val="0"/>
                                          </p:val>
                                        </p:tav>
                                        <p:tav tm="100000">
                                          <p:val>
                                            <p:fltVal val="1"/>
                                          </p:val>
                                        </p:tav>
                                      </p:tavLst>
                                    </p:anim>
                                    <p:anim calcmode="lin" valueType="num">
                                      <p:cBhvr>
                                        <p:cTn id="130" dur="456" tmFilter="0, 0; 0.125,0.2665; 0.25,0.4; 0.375,0.465; 0.5,0.5;  0.625,0.535; 0.75,0.6; 0.875,0.7335; 1,1">
                                          <p:stCondLst>
                                            <p:cond delay="1821"/>
                                          </p:stCondLst>
                                        </p:cTn>
                                        <p:tgtEl>
                                          <p:spTgt spid="25"/>
                                        </p:tgtEl>
                                        <p:attrNameLst>
                                          <p:attrName>ppt_y</p:attrName>
                                        </p:attrNameLst>
                                      </p:cBhvr>
                                      <p:tavLst>
                                        <p:tav tm="0" fmla="#ppt_y-sin(pi*$)/27">
                                          <p:val>
                                            <p:fltVal val="0"/>
                                          </p:val>
                                        </p:tav>
                                        <p:tav tm="100000">
                                          <p:val>
                                            <p:fltVal val="1"/>
                                          </p:val>
                                        </p:tav>
                                      </p:tavLst>
                                    </p:anim>
                                    <p:anim calcmode="lin" valueType="num">
                                      <p:cBhvr>
                                        <p:cTn id="131" dur="226" tmFilter="0, 0; 0.125,0.2665; 0.25,0.4; 0.375,0.465; 0.5,0.5;  0.625,0.535; 0.75,0.6; 0.875,0.7335; 1,1">
                                          <p:stCondLst>
                                            <p:cond delay="2277"/>
                                          </p:stCondLst>
                                        </p:cTn>
                                        <p:tgtEl>
                                          <p:spTgt spid="25"/>
                                        </p:tgtEl>
                                        <p:attrNameLst>
                                          <p:attrName>ppt_y</p:attrName>
                                        </p:attrNameLst>
                                      </p:cBhvr>
                                      <p:tavLst>
                                        <p:tav tm="0" fmla="#ppt_y-sin(pi*$)/81">
                                          <p:val>
                                            <p:fltVal val="0"/>
                                          </p:val>
                                        </p:tav>
                                        <p:tav tm="100000">
                                          <p:val>
                                            <p:fltVal val="1"/>
                                          </p:val>
                                        </p:tav>
                                      </p:tavLst>
                                    </p:anim>
                                    <p:animScale>
                                      <p:cBhvr>
                                        <p:cTn id="132" dur="36">
                                          <p:stCondLst>
                                            <p:cond delay="894"/>
                                          </p:stCondLst>
                                        </p:cTn>
                                        <p:tgtEl>
                                          <p:spTgt spid="25"/>
                                        </p:tgtEl>
                                      </p:cBhvr>
                                      <p:to x="100000" y="60000"/>
                                    </p:animScale>
                                    <p:animScale>
                                      <p:cBhvr>
                                        <p:cTn id="133" dur="228" decel="50000">
                                          <p:stCondLst>
                                            <p:cond delay="930"/>
                                          </p:stCondLst>
                                        </p:cTn>
                                        <p:tgtEl>
                                          <p:spTgt spid="25"/>
                                        </p:tgtEl>
                                      </p:cBhvr>
                                      <p:to x="100000" y="100000"/>
                                    </p:animScale>
                                    <p:animScale>
                                      <p:cBhvr>
                                        <p:cTn id="134" dur="36">
                                          <p:stCondLst>
                                            <p:cond delay="1804"/>
                                          </p:stCondLst>
                                        </p:cTn>
                                        <p:tgtEl>
                                          <p:spTgt spid="25"/>
                                        </p:tgtEl>
                                      </p:cBhvr>
                                      <p:to x="100000" y="80000"/>
                                    </p:animScale>
                                    <p:animScale>
                                      <p:cBhvr>
                                        <p:cTn id="135" dur="228" decel="50000">
                                          <p:stCondLst>
                                            <p:cond delay="1840"/>
                                          </p:stCondLst>
                                        </p:cTn>
                                        <p:tgtEl>
                                          <p:spTgt spid="25"/>
                                        </p:tgtEl>
                                      </p:cBhvr>
                                      <p:to x="100000" y="100000"/>
                                    </p:animScale>
                                    <p:animScale>
                                      <p:cBhvr>
                                        <p:cTn id="136" dur="36">
                                          <p:stCondLst>
                                            <p:cond delay="2258"/>
                                          </p:stCondLst>
                                        </p:cTn>
                                        <p:tgtEl>
                                          <p:spTgt spid="25"/>
                                        </p:tgtEl>
                                      </p:cBhvr>
                                      <p:to x="100000" y="90000"/>
                                    </p:animScale>
                                    <p:animScale>
                                      <p:cBhvr>
                                        <p:cTn id="137" dur="228" decel="50000">
                                          <p:stCondLst>
                                            <p:cond delay="2293"/>
                                          </p:stCondLst>
                                        </p:cTn>
                                        <p:tgtEl>
                                          <p:spTgt spid="25"/>
                                        </p:tgtEl>
                                      </p:cBhvr>
                                      <p:to x="100000" y="100000"/>
                                    </p:animScale>
                                    <p:animScale>
                                      <p:cBhvr>
                                        <p:cTn id="138" dur="36">
                                          <p:stCondLst>
                                            <p:cond delay="2486"/>
                                          </p:stCondLst>
                                        </p:cTn>
                                        <p:tgtEl>
                                          <p:spTgt spid="25"/>
                                        </p:tgtEl>
                                      </p:cBhvr>
                                      <p:to x="100000" y="95000"/>
                                    </p:animScale>
                                    <p:animScale>
                                      <p:cBhvr>
                                        <p:cTn id="139" dur="228" decel="50000">
                                          <p:stCondLst>
                                            <p:cond delay="2522"/>
                                          </p:stCondLst>
                                        </p:cTn>
                                        <p:tgtEl>
                                          <p:spTgt spid="25"/>
                                        </p:tgtEl>
                                      </p:cBhvr>
                                      <p:to x="100000" y="100000"/>
                                    </p:animScale>
                                  </p:childTnLst>
                                </p:cTn>
                              </p:par>
                            </p:childTnLst>
                          </p:cTn>
                        </p:par>
                        <p:par>
                          <p:cTn id="140" fill="hold">
                            <p:stCondLst>
                              <p:cond delay="22000"/>
                            </p:stCondLst>
                            <p:childTnLst>
                              <p:par>
                                <p:cTn id="141" presetID="26" presetClass="entr" presetSubtype="0" fill="hold" nodeType="afterEffect">
                                  <p:stCondLst>
                                    <p:cond delay="0"/>
                                  </p:stCondLst>
                                  <p:childTnLst>
                                    <p:set>
                                      <p:cBhvr>
                                        <p:cTn id="142" dur="1" fill="hold">
                                          <p:stCondLst>
                                            <p:cond delay="0"/>
                                          </p:stCondLst>
                                        </p:cTn>
                                        <p:tgtEl>
                                          <p:spTgt spid="28"/>
                                        </p:tgtEl>
                                        <p:attrNameLst>
                                          <p:attrName>style.visibility</p:attrName>
                                        </p:attrNameLst>
                                      </p:cBhvr>
                                      <p:to>
                                        <p:strVal val="visible"/>
                                      </p:to>
                                    </p:set>
                                    <p:animEffect transition="in" filter="wipe(down)">
                                      <p:cBhvr>
                                        <p:cTn id="143" dur="797">
                                          <p:stCondLst>
                                            <p:cond delay="0"/>
                                          </p:stCondLst>
                                        </p:cTn>
                                        <p:tgtEl>
                                          <p:spTgt spid="28"/>
                                        </p:tgtEl>
                                      </p:cBhvr>
                                    </p:animEffect>
                                    <p:anim calcmode="lin" valueType="num">
                                      <p:cBhvr>
                                        <p:cTn id="144" dur="2505"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45" dur="913"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46" dur="913" tmFilter="0, 0; 0.125,0.2665; 0.25,0.4; 0.375,0.465; 0.5,0.5;  0.625,0.535; 0.75,0.6; 0.875,0.7335; 1,1">
                                          <p:stCondLst>
                                            <p:cond delay="913"/>
                                          </p:stCondLst>
                                        </p:cTn>
                                        <p:tgtEl>
                                          <p:spTgt spid="28"/>
                                        </p:tgtEl>
                                        <p:attrNameLst>
                                          <p:attrName>ppt_y</p:attrName>
                                        </p:attrNameLst>
                                      </p:cBhvr>
                                      <p:tavLst>
                                        <p:tav tm="0" fmla="#ppt_y-sin(pi*$)/9">
                                          <p:val>
                                            <p:fltVal val="0"/>
                                          </p:val>
                                        </p:tav>
                                        <p:tav tm="100000">
                                          <p:val>
                                            <p:fltVal val="1"/>
                                          </p:val>
                                        </p:tav>
                                      </p:tavLst>
                                    </p:anim>
                                    <p:anim calcmode="lin" valueType="num">
                                      <p:cBhvr>
                                        <p:cTn id="147" dur="456" tmFilter="0, 0; 0.125,0.2665; 0.25,0.4; 0.375,0.465; 0.5,0.5;  0.625,0.535; 0.75,0.6; 0.875,0.7335; 1,1">
                                          <p:stCondLst>
                                            <p:cond delay="1821"/>
                                          </p:stCondLst>
                                        </p:cTn>
                                        <p:tgtEl>
                                          <p:spTgt spid="28"/>
                                        </p:tgtEl>
                                        <p:attrNameLst>
                                          <p:attrName>ppt_y</p:attrName>
                                        </p:attrNameLst>
                                      </p:cBhvr>
                                      <p:tavLst>
                                        <p:tav tm="0" fmla="#ppt_y-sin(pi*$)/27">
                                          <p:val>
                                            <p:fltVal val="0"/>
                                          </p:val>
                                        </p:tav>
                                        <p:tav tm="100000">
                                          <p:val>
                                            <p:fltVal val="1"/>
                                          </p:val>
                                        </p:tav>
                                      </p:tavLst>
                                    </p:anim>
                                    <p:anim calcmode="lin" valueType="num">
                                      <p:cBhvr>
                                        <p:cTn id="148" dur="226" tmFilter="0, 0; 0.125,0.2665; 0.25,0.4; 0.375,0.465; 0.5,0.5;  0.625,0.535; 0.75,0.6; 0.875,0.7335; 1,1">
                                          <p:stCondLst>
                                            <p:cond delay="2277"/>
                                          </p:stCondLst>
                                        </p:cTn>
                                        <p:tgtEl>
                                          <p:spTgt spid="28"/>
                                        </p:tgtEl>
                                        <p:attrNameLst>
                                          <p:attrName>ppt_y</p:attrName>
                                        </p:attrNameLst>
                                      </p:cBhvr>
                                      <p:tavLst>
                                        <p:tav tm="0" fmla="#ppt_y-sin(pi*$)/81">
                                          <p:val>
                                            <p:fltVal val="0"/>
                                          </p:val>
                                        </p:tav>
                                        <p:tav tm="100000">
                                          <p:val>
                                            <p:fltVal val="1"/>
                                          </p:val>
                                        </p:tav>
                                      </p:tavLst>
                                    </p:anim>
                                    <p:animScale>
                                      <p:cBhvr>
                                        <p:cTn id="149" dur="36">
                                          <p:stCondLst>
                                            <p:cond delay="894"/>
                                          </p:stCondLst>
                                        </p:cTn>
                                        <p:tgtEl>
                                          <p:spTgt spid="28"/>
                                        </p:tgtEl>
                                      </p:cBhvr>
                                      <p:to x="100000" y="60000"/>
                                    </p:animScale>
                                    <p:animScale>
                                      <p:cBhvr>
                                        <p:cTn id="150" dur="228" decel="50000">
                                          <p:stCondLst>
                                            <p:cond delay="930"/>
                                          </p:stCondLst>
                                        </p:cTn>
                                        <p:tgtEl>
                                          <p:spTgt spid="28"/>
                                        </p:tgtEl>
                                      </p:cBhvr>
                                      <p:to x="100000" y="100000"/>
                                    </p:animScale>
                                    <p:animScale>
                                      <p:cBhvr>
                                        <p:cTn id="151" dur="36">
                                          <p:stCondLst>
                                            <p:cond delay="1804"/>
                                          </p:stCondLst>
                                        </p:cTn>
                                        <p:tgtEl>
                                          <p:spTgt spid="28"/>
                                        </p:tgtEl>
                                      </p:cBhvr>
                                      <p:to x="100000" y="80000"/>
                                    </p:animScale>
                                    <p:animScale>
                                      <p:cBhvr>
                                        <p:cTn id="152" dur="228" decel="50000">
                                          <p:stCondLst>
                                            <p:cond delay="1840"/>
                                          </p:stCondLst>
                                        </p:cTn>
                                        <p:tgtEl>
                                          <p:spTgt spid="28"/>
                                        </p:tgtEl>
                                      </p:cBhvr>
                                      <p:to x="100000" y="100000"/>
                                    </p:animScale>
                                    <p:animScale>
                                      <p:cBhvr>
                                        <p:cTn id="153" dur="36">
                                          <p:stCondLst>
                                            <p:cond delay="2258"/>
                                          </p:stCondLst>
                                        </p:cTn>
                                        <p:tgtEl>
                                          <p:spTgt spid="28"/>
                                        </p:tgtEl>
                                      </p:cBhvr>
                                      <p:to x="100000" y="90000"/>
                                    </p:animScale>
                                    <p:animScale>
                                      <p:cBhvr>
                                        <p:cTn id="154" dur="228" decel="50000">
                                          <p:stCondLst>
                                            <p:cond delay="2293"/>
                                          </p:stCondLst>
                                        </p:cTn>
                                        <p:tgtEl>
                                          <p:spTgt spid="28"/>
                                        </p:tgtEl>
                                      </p:cBhvr>
                                      <p:to x="100000" y="100000"/>
                                    </p:animScale>
                                    <p:animScale>
                                      <p:cBhvr>
                                        <p:cTn id="155" dur="36">
                                          <p:stCondLst>
                                            <p:cond delay="2486"/>
                                          </p:stCondLst>
                                        </p:cTn>
                                        <p:tgtEl>
                                          <p:spTgt spid="28"/>
                                        </p:tgtEl>
                                      </p:cBhvr>
                                      <p:to x="100000" y="95000"/>
                                    </p:animScale>
                                    <p:animScale>
                                      <p:cBhvr>
                                        <p:cTn id="156" dur="228" decel="50000">
                                          <p:stCondLst>
                                            <p:cond delay="2522"/>
                                          </p:stCondLst>
                                        </p:cTn>
                                        <p:tgtEl>
                                          <p:spTgt spid="28"/>
                                        </p:tgtEl>
                                      </p:cBhvr>
                                      <p:to x="100000" y="100000"/>
                                    </p:animScale>
                                  </p:childTnLst>
                                </p:cTn>
                              </p:par>
                            </p:childTnLst>
                          </p:cTn>
                        </p:par>
                        <p:par>
                          <p:cTn id="157" fill="hold">
                            <p:stCondLst>
                              <p:cond delay="24750"/>
                            </p:stCondLst>
                            <p:childTnLst>
                              <p:par>
                                <p:cTn id="158" presetID="26" presetClass="entr" presetSubtype="0" fill="hold" nodeType="afterEffect">
                                  <p:stCondLst>
                                    <p:cond delay="0"/>
                                  </p:stCondLst>
                                  <p:childTnLst>
                                    <p:set>
                                      <p:cBhvr>
                                        <p:cTn id="159" dur="1" fill="hold">
                                          <p:stCondLst>
                                            <p:cond delay="0"/>
                                          </p:stCondLst>
                                        </p:cTn>
                                        <p:tgtEl>
                                          <p:spTgt spid="31"/>
                                        </p:tgtEl>
                                        <p:attrNameLst>
                                          <p:attrName>style.visibility</p:attrName>
                                        </p:attrNameLst>
                                      </p:cBhvr>
                                      <p:to>
                                        <p:strVal val="visible"/>
                                      </p:to>
                                    </p:set>
                                    <p:animEffect transition="in" filter="wipe(down)">
                                      <p:cBhvr>
                                        <p:cTn id="160" dur="797">
                                          <p:stCondLst>
                                            <p:cond delay="0"/>
                                          </p:stCondLst>
                                        </p:cTn>
                                        <p:tgtEl>
                                          <p:spTgt spid="31"/>
                                        </p:tgtEl>
                                      </p:cBhvr>
                                    </p:animEffect>
                                    <p:anim calcmode="lin" valueType="num">
                                      <p:cBhvr>
                                        <p:cTn id="161" dur="2505"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162" dur="913"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63" dur="913" tmFilter="0, 0; 0.125,0.2665; 0.25,0.4; 0.375,0.465; 0.5,0.5;  0.625,0.535; 0.75,0.6; 0.875,0.7335; 1,1">
                                          <p:stCondLst>
                                            <p:cond delay="913"/>
                                          </p:stCondLst>
                                        </p:cTn>
                                        <p:tgtEl>
                                          <p:spTgt spid="31"/>
                                        </p:tgtEl>
                                        <p:attrNameLst>
                                          <p:attrName>ppt_y</p:attrName>
                                        </p:attrNameLst>
                                      </p:cBhvr>
                                      <p:tavLst>
                                        <p:tav tm="0" fmla="#ppt_y-sin(pi*$)/9">
                                          <p:val>
                                            <p:fltVal val="0"/>
                                          </p:val>
                                        </p:tav>
                                        <p:tav tm="100000">
                                          <p:val>
                                            <p:fltVal val="1"/>
                                          </p:val>
                                        </p:tav>
                                      </p:tavLst>
                                    </p:anim>
                                    <p:anim calcmode="lin" valueType="num">
                                      <p:cBhvr>
                                        <p:cTn id="164" dur="456" tmFilter="0, 0; 0.125,0.2665; 0.25,0.4; 0.375,0.465; 0.5,0.5;  0.625,0.535; 0.75,0.6; 0.875,0.7335; 1,1">
                                          <p:stCondLst>
                                            <p:cond delay="1821"/>
                                          </p:stCondLst>
                                        </p:cTn>
                                        <p:tgtEl>
                                          <p:spTgt spid="31"/>
                                        </p:tgtEl>
                                        <p:attrNameLst>
                                          <p:attrName>ppt_y</p:attrName>
                                        </p:attrNameLst>
                                      </p:cBhvr>
                                      <p:tavLst>
                                        <p:tav tm="0" fmla="#ppt_y-sin(pi*$)/27">
                                          <p:val>
                                            <p:fltVal val="0"/>
                                          </p:val>
                                        </p:tav>
                                        <p:tav tm="100000">
                                          <p:val>
                                            <p:fltVal val="1"/>
                                          </p:val>
                                        </p:tav>
                                      </p:tavLst>
                                    </p:anim>
                                    <p:anim calcmode="lin" valueType="num">
                                      <p:cBhvr>
                                        <p:cTn id="165" dur="226" tmFilter="0, 0; 0.125,0.2665; 0.25,0.4; 0.375,0.465; 0.5,0.5;  0.625,0.535; 0.75,0.6; 0.875,0.7335; 1,1">
                                          <p:stCondLst>
                                            <p:cond delay="2277"/>
                                          </p:stCondLst>
                                        </p:cTn>
                                        <p:tgtEl>
                                          <p:spTgt spid="31"/>
                                        </p:tgtEl>
                                        <p:attrNameLst>
                                          <p:attrName>ppt_y</p:attrName>
                                        </p:attrNameLst>
                                      </p:cBhvr>
                                      <p:tavLst>
                                        <p:tav tm="0" fmla="#ppt_y-sin(pi*$)/81">
                                          <p:val>
                                            <p:fltVal val="0"/>
                                          </p:val>
                                        </p:tav>
                                        <p:tav tm="100000">
                                          <p:val>
                                            <p:fltVal val="1"/>
                                          </p:val>
                                        </p:tav>
                                      </p:tavLst>
                                    </p:anim>
                                    <p:animScale>
                                      <p:cBhvr>
                                        <p:cTn id="166" dur="36">
                                          <p:stCondLst>
                                            <p:cond delay="894"/>
                                          </p:stCondLst>
                                        </p:cTn>
                                        <p:tgtEl>
                                          <p:spTgt spid="31"/>
                                        </p:tgtEl>
                                      </p:cBhvr>
                                      <p:to x="100000" y="60000"/>
                                    </p:animScale>
                                    <p:animScale>
                                      <p:cBhvr>
                                        <p:cTn id="167" dur="228" decel="50000">
                                          <p:stCondLst>
                                            <p:cond delay="930"/>
                                          </p:stCondLst>
                                        </p:cTn>
                                        <p:tgtEl>
                                          <p:spTgt spid="31"/>
                                        </p:tgtEl>
                                      </p:cBhvr>
                                      <p:to x="100000" y="100000"/>
                                    </p:animScale>
                                    <p:animScale>
                                      <p:cBhvr>
                                        <p:cTn id="168" dur="36">
                                          <p:stCondLst>
                                            <p:cond delay="1804"/>
                                          </p:stCondLst>
                                        </p:cTn>
                                        <p:tgtEl>
                                          <p:spTgt spid="31"/>
                                        </p:tgtEl>
                                      </p:cBhvr>
                                      <p:to x="100000" y="80000"/>
                                    </p:animScale>
                                    <p:animScale>
                                      <p:cBhvr>
                                        <p:cTn id="169" dur="228" decel="50000">
                                          <p:stCondLst>
                                            <p:cond delay="1840"/>
                                          </p:stCondLst>
                                        </p:cTn>
                                        <p:tgtEl>
                                          <p:spTgt spid="31"/>
                                        </p:tgtEl>
                                      </p:cBhvr>
                                      <p:to x="100000" y="100000"/>
                                    </p:animScale>
                                    <p:animScale>
                                      <p:cBhvr>
                                        <p:cTn id="170" dur="36">
                                          <p:stCondLst>
                                            <p:cond delay="2258"/>
                                          </p:stCondLst>
                                        </p:cTn>
                                        <p:tgtEl>
                                          <p:spTgt spid="31"/>
                                        </p:tgtEl>
                                      </p:cBhvr>
                                      <p:to x="100000" y="90000"/>
                                    </p:animScale>
                                    <p:animScale>
                                      <p:cBhvr>
                                        <p:cTn id="171" dur="228" decel="50000">
                                          <p:stCondLst>
                                            <p:cond delay="2293"/>
                                          </p:stCondLst>
                                        </p:cTn>
                                        <p:tgtEl>
                                          <p:spTgt spid="31"/>
                                        </p:tgtEl>
                                      </p:cBhvr>
                                      <p:to x="100000" y="100000"/>
                                    </p:animScale>
                                    <p:animScale>
                                      <p:cBhvr>
                                        <p:cTn id="172" dur="36">
                                          <p:stCondLst>
                                            <p:cond delay="2486"/>
                                          </p:stCondLst>
                                        </p:cTn>
                                        <p:tgtEl>
                                          <p:spTgt spid="31"/>
                                        </p:tgtEl>
                                      </p:cBhvr>
                                      <p:to x="100000" y="95000"/>
                                    </p:animScale>
                                    <p:animScale>
                                      <p:cBhvr>
                                        <p:cTn id="173" dur="228" decel="50000">
                                          <p:stCondLst>
                                            <p:cond delay="2522"/>
                                          </p:stCondLst>
                                        </p:cTn>
                                        <p:tgtEl>
                                          <p:spTgt spid="31"/>
                                        </p:tgtEl>
                                      </p:cBhvr>
                                      <p:to x="100000" y="100000"/>
                                    </p:animScale>
                                  </p:childTnLst>
                                </p:cTn>
                              </p:par>
                            </p:childTnLst>
                          </p:cTn>
                        </p:par>
                        <p:par>
                          <p:cTn id="174" fill="hold">
                            <p:stCondLst>
                              <p:cond delay="27500"/>
                            </p:stCondLst>
                            <p:childTnLst>
                              <p:par>
                                <p:cTn id="175" presetID="26" presetClass="entr" presetSubtype="0" fill="hold" nodeType="afterEffect">
                                  <p:stCondLst>
                                    <p:cond delay="0"/>
                                  </p:stCondLst>
                                  <p:childTnLst>
                                    <p:set>
                                      <p:cBhvr>
                                        <p:cTn id="176" dur="1" fill="hold">
                                          <p:stCondLst>
                                            <p:cond delay="0"/>
                                          </p:stCondLst>
                                        </p:cTn>
                                        <p:tgtEl>
                                          <p:spTgt spid="34"/>
                                        </p:tgtEl>
                                        <p:attrNameLst>
                                          <p:attrName>style.visibility</p:attrName>
                                        </p:attrNameLst>
                                      </p:cBhvr>
                                      <p:to>
                                        <p:strVal val="visible"/>
                                      </p:to>
                                    </p:set>
                                    <p:animEffect transition="in" filter="wipe(down)">
                                      <p:cBhvr>
                                        <p:cTn id="177" dur="797">
                                          <p:stCondLst>
                                            <p:cond delay="0"/>
                                          </p:stCondLst>
                                        </p:cTn>
                                        <p:tgtEl>
                                          <p:spTgt spid="34"/>
                                        </p:tgtEl>
                                      </p:cBhvr>
                                    </p:animEffect>
                                    <p:anim calcmode="lin" valueType="num">
                                      <p:cBhvr>
                                        <p:cTn id="178" dur="2505"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179" dur="913"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80" dur="913" tmFilter="0, 0; 0.125,0.2665; 0.25,0.4; 0.375,0.465; 0.5,0.5;  0.625,0.535; 0.75,0.6; 0.875,0.7335; 1,1">
                                          <p:stCondLst>
                                            <p:cond delay="913"/>
                                          </p:stCondLst>
                                        </p:cTn>
                                        <p:tgtEl>
                                          <p:spTgt spid="34"/>
                                        </p:tgtEl>
                                        <p:attrNameLst>
                                          <p:attrName>ppt_y</p:attrName>
                                        </p:attrNameLst>
                                      </p:cBhvr>
                                      <p:tavLst>
                                        <p:tav tm="0" fmla="#ppt_y-sin(pi*$)/9">
                                          <p:val>
                                            <p:fltVal val="0"/>
                                          </p:val>
                                        </p:tav>
                                        <p:tav tm="100000">
                                          <p:val>
                                            <p:fltVal val="1"/>
                                          </p:val>
                                        </p:tav>
                                      </p:tavLst>
                                    </p:anim>
                                    <p:anim calcmode="lin" valueType="num">
                                      <p:cBhvr>
                                        <p:cTn id="181" dur="456" tmFilter="0, 0; 0.125,0.2665; 0.25,0.4; 0.375,0.465; 0.5,0.5;  0.625,0.535; 0.75,0.6; 0.875,0.7335; 1,1">
                                          <p:stCondLst>
                                            <p:cond delay="1821"/>
                                          </p:stCondLst>
                                        </p:cTn>
                                        <p:tgtEl>
                                          <p:spTgt spid="34"/>
                                        </p:tgtEl>
                                        <p:attrNameLst>
                                          <p:attrName>ppt_y</p:attrName>
                                        </p:attrNameLst>
                                      </p:cBhvr>
                                      <p:tavLst>
                                        <p:tav tm="0" fmla="#ppt_y-sin(pi*$)/27">
                                          <p:val>
                                            <p:fltVal val="0"/>
                                          </p:val>
                                        </p:tav>
                                        <p:tav tm="100000">
                                          <p:val>
                                            <p:fltVal val="1"/>
                                          </p:val>
                                        </p:tav>
                                      </p:tavLst>
                                    </p:anim>
                                    <p:anim calcmode="lin" valueType="num">
                                      <p:cBhvr>
                                        <p:cTn id="182" dur="226" tmFilter="0, 0; 0.125,0.2665; 0.25,0.4; 0.375,0.465; 0.5,0.5;  0.625,0.535; 0.75,0.6; 0.875,0.7335; 1,1">
                                          <p:stCondLst>
                                            <p:cond delay="2277"/>
                                          </p:stCondLst>
                                        </p:cTn>
                                        <p:tgtEl>
                                          <p:spTgt spid="34"/>
                                        </p:tgtEl>
                                        <p:attrNameLst>
                                          <p:attrName>ppt_y</p:attrName>
                                        </p:attrNameLst>
                                      </p:cBhvr>
                                      <p:tavLst>
                                        <p:tav tm="0" fmla="#ppt_y-sin(pi*$)/81">
                                          <p:val>
                                            <p:fltVal val="0"/>
                                          </p:val>
                                        </p:tav>
                                        <p:tav tm="100000">
                                          <p:val>
                                            <p:fltVal val="1"/>
                                          </p:val>
                                        </p:tav>
                                      </p:tavLst>
                                    </p:anim>
                                    <p:animScale>
                                      <p:cBhvr>
                                        <p:cTn id="183" dur="36">
                                          <p:stCondLst>
                                            <p:cond delay="894"/>
                                          </p:stCondLst>
                                        </p:cTn>
                                        <p:tgtEl>
                                          <p:spTgt spid="34"/>
                                        </p:tgtEl>
                                      </p:cBhvr>
                                      <p:to x="100000" y="60000"/>
                                    </p:animScale>
                                    <p:animScale>
                                      <p:cBhvr>
                                        <p:cTn id="184" dur="228" decel="50000">
                                          <p:stCondLst>
                                            <p:cond delay="930"/>
                                          </p:stCondLst>
                                        </p:cTn>
                                        <p:tgtEl>
                                          <p:spTgt spid="34"/>
                                        </p:tgtEl>
                                      </p:cBhvr>
                                      <p:to x="100000" y="100000"/>
                                    </p:animScale>
                                    <p:animScale>
                                      <p:cBhvr>
                                        <p:cTn id="185" dur="36">
                                          <p:stCondLst>
                                            <p:cond delay="1804"/>
                                          </p:stCondLst>
                                        </p:cTn>
                                        <p:tgtEl>
                                          <p:spTgt spid="34"/>
                                        </p:tgtEl>
                                      </p:cBhvr>
                                      <p:to x="100000" y="80000"/>
                                    </p:animScale>
                                    <p:animScale>
                                      <p:cBhvr>
                                        <p:cTn id="186" dur="228" decel="50000">
                                          <p:stCondLst>
                                            <p:cond delay="1840"/>
                                          </p:stCondLst>
                                        </p:cTn>
                                        <p:tgtEl>
                                          <p:spTgt spid="34"/>
                                        </p:tgtEl>
                                      </p:cBhvr>
                                      <p:to x="100000" y="100000"/>
                                    </p:animScale>
                                    <p:animScale>
                                      <p:cBhvr>
                                        <p:cTn id="187" dur="36">
                                          <p:stCondLst>
                                            <p:cond delay="2258"/>
                                          </p:stCondLst>
                                        </p:cTn>
                                        <p:tgtEl>
                                          <p:spTgt spid="34"/>
                                        </p:tgtEl>
                                      </p:cBhvr>
                                      <p:to x="100000" y="90000"/>
                                    </p:animScale>
                                    <p:animScale>
                                      <p:cBhvr>
                                        <p:cTn id="188" dur="228" decel="50000">
                                          <p:stCondLst>
                                            <p:cond delay="2293"/>
                                          </p:stCondLst>
                                        </p:cTn>
                                        <p:tgtEl>
                                          <p:spTgt spid="34"/>
                                        </p:tgtEl>
                                      </p:cBhvr>
                                      <p:to x="100000" y="100000"/>
                                    </p:animScale>
                                    <p:animScale>
                                      <p:cBhvr>
                                        <p:cTn id="189" dur="36">
                                          <p:stCondLst>
                                            <p:cond delay="2486"/>
                                          </p:stCondLst>
                                        </p:cTn>
                                        <p:tgtEl>
                                          <p:spTgt spid="34"/>
                                        </p:tgtEl>
                                      </p:cBhvr>
                                      <p:to x="100000" y="95000"/>
                                    </p:animScale>
                                    <p:animScale>
                                      <p:cBhvr>
                                        <p:cTn id="190" dur="228" decel="50000">
                                          <p:stCondLst>
                                            <p:cond delay="2522"/>
                                          </p:stCondLst>
                                        </p:cTn>
                                        <p:tgtEl>
                                          <p:spTgt spid="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5bc54d9ec95428c7ff922dbe9fca3f57e45126"/>
</p:tagLst>
</file>

<file path=ppt/theme/theme1.xml><?xml version="1.0" encoding="utf-8"?>
<a:theme xmlns:a="http://schemas.openxmlformats.org/drawingml/2006/main" name="Woodgrain 16x9">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5172</Words>
  <Application>Microsoft Office PowerPoint</Application>
  <PresentationFormat>Custom</PresentationFormat>
  <Paragraphs>183</Paragraphs>
  <Slides>66</Slides>
  <Notes>2</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Woodgrain 16x9</vt:lpstr>
      <vt:lpstr>Product Development  Goes Global</vt:lpstr>
      <vt:lpstr>Chapter 15 Outline</vt:lpstr>
      <vt:lpstr>Intro</vt:lpstr>
      <vt:lpstr>Intro</vt:lpstr>
      <vt:lpstr>Mapping the Landscape in the Global Development Game </vt:lpstr>
      <vt:lpstr>Intro</vt:lpstr>
      <vt:lpstr>Understanding your company’s place in GDPD </vt:lpstr>
      <vt:lpstr>Understanding your company’s place in GDPD </vt:lpstr>
      <vt:lpstr>Understanding your company’s place in GDPD </vt:lpstr>
      <vt:lpstr>Understanding your company’s place in GDPD </vt:lpstr>
      <vt:lpstr>Understanding your company’s place in GDPD </vt:lpstr>
      <vt:lpstr>Understanding your company’s place in GDPD </vt:lpstr>
      <vt:lpstr>Understanding your company’s place in GDPD </vt:lpstr>
      <vt:lpstr>Understanding your company’s place in GDPD </vt:lpstr>
      <vt:lpstr>Here, there, and everywhere: Figuring out where you can play </vt:lpstr>
      <vt:lpstr>Here, there, and everywhere: Figuring out where you can play </vt:lpstr>
      <vt:lpstr>Here, there, and everywhere: Figuring out where you can play </vt:lpstr>
      <vt:lpstr>Surveying the Benefits of Globalization and Defining Your Strategy </vt:lpstr>
      <vt:lpstr>Intro</vt:lpstr>
      <vt:lpstr>     Going global to add capacity  </vt:lpstr>
      <vt:lpstr>Going global to add capacity</vt:lpstr>
      <vt:lpstr>Going global to add capacity</vt:lpstr>
      <vt:lpstr>Going global to add capacity</vt:lpstr>
      <vt:lpstr>Going global to add capacity</vt:lpstr>
      <vt:lpstr>    Saving product development costs  </vt:lpstr>
      <vt:lpstr>Saving product development costs</vt:lpstr>
      <vt:lpstr>Saving product development costs</vt:lpstr>
      <vt:lpstr>Saving product development costs</vt:lpstr>
      <vt:lpstr>Making global products </vt:lpstr>
      <vt:lpstr>Making global products </vt:lpstr>
      <vt:lpstr>Making global products </vt:lpstr>
      <vt:lpstr>Making global products </vt:lpstr>
      <vt:lpstr> Deciding where to go when you go global </vt:lpstr>
      <vt:lpstr>Deciding where to go when you go global</vt:lpstr>
      <vt:lpstr>Deciding where to go when you go global</vt:lpstr>
      <vt:lpstr>Deciding where to go when you go global</vt:lpstr>
      <vt:lpstr>Deciding where to go when you go global</vt:lpstr>
      <vt:lpstr>Deciding where to go when you go global</vt:lpstr>
      <vt:lpstr>Recognizing (And Avoiding) the Risks of Globalization  </vt:lpstr>
      <vt:lpstr>Intro</vt:lpstr>
      <vt:lpstr>Intro</vt:lpstr>
      <vt:lpstr>Protecting your company’s core assets and capabilities  </vt:lpstr>
      <vt:lpstr>Protecting your company’s core assets and capabilities </vt:lpstr>
      <vt:lpstr>Protecting your company’s core assets and capabilities </vt:lpstr>
      <vt:lpstr>Protecting your company’s core assets and capabilities </vt:lpstr>
      <vt:lpstr>Protecting your company’s core assets and capabilities </vt:lpstr>
      <vt:lpstr>Guarding your intellectual property  </vt:lpstr>
      <vt:lpstr>Guarding your intellectual property </vt:lpstr>
      <vt:lpstr>Guarding your intellectual property </vt:lpstr>
      <vt:lpstr>Guarding your intellectual property </vt:lpstr>
      <vt:lpstr>Guarding your intellectual property </vt:lpstr>
      <vt:lpstr>4. Beefing Up Your Social Skills in the Global Economy </vt:lpstr>
      <vt:lpstr>Intro</vt:lpstr>
      <vt:lpstr>Intro</vt:lpstr>
      <vt:lpstr> What time is it there? What language are we speaking? </vt:lpstr>
      <vt:lpstr>What time is it there? What language are we speaking?</vt:lpstr>
      <vt:lpstr>What time is it there? What language are we speaking?</vt:lpstr>
      <vt:lpstr>What time is it there? What language are we speaking?</vt:lpstr>
      <vt:lpstr>What time is it there? What language are we speaking?</vt:lpstr>
      <vt:lpstr>Aligning your processes and practices </vt:lpstr>
      <vt:lpstr>Aligning your processes and practices </vt:lpstr>
      <vt:lpstr>Aligning your processes and practices </vt:lpstr>
      <vt:lpstr>Aligning your processes and practices </vt:lpstr>
      <vt:lpstr>Aligning your processes and practices </vt:lpstr>
      <vt:lpstr>Aligning your processes and practices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2014-11-30T13:15:11Z</dcterms:created>
  <dcterms:modified xsi:type="dcterms:W3CDTF">2016-06-05T15:06:13Z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TC028011159991</vt:lpwstr>
  </property>
</Properties>
</file>