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notesMasterIdLst>
    <p:notesMasterId r:id="rId79"/>
  </p:notesMasterIdLst>
  <p:handoutMasterIdLst>
    <p:handoutMasterId r:id="rId80"/>
  </p:handoutMasterIdLst>
  <p:sldIdLst>
    <p:sldId id="256" r:id="rId2"/>
    <p:sldId id="257" r:id="rId3"/>
    <p:sldId id="346" r:id="rId4"/>
    <p:sldId id="276" r:id="rId5"/>
    <p:sldId id="258" r:id="rId6"/>
    <p:sldId id="337" r:id="rId7"/>
    <p:sldId id="340" r:id="rId8"/>
    <p:sldId id="341" r:id="rId9"/>
    <p:sldId id="333" r:id="rId10"/>
    <p:sldId id="335" r:id="rId11"/>
    <p:sldId id="336" r:id="rId12"/>
    <p:sldId id="339" r:id="rId13"/>
    <p:sldId id="259" r:id="rId14"/>
    <p:sldId id="277" r:id="rId15"/>
    <p:sldId id="338" r:id="rId16"/>
    <p:sldId id="278" r:id="rId17"/>
    <p:sldId id="279" r:id="rId18"/>
    <p:sldId id="280" r:id="rId19"/>
    <p:sldId id="281" r:id="rId20"/>
    <p:sldId id="282" r:id="rId21"/>
    <p:sldId id="342" r:id="rId22"/>
    <p:sldId id="272" r:id="rId23"/>
    <p:sldId id="273" r:id="rId24"/>
    <p:sldId id="274" r:id="rId25"/>
    <p:sldId id="289" r:id="rId26"/>
    <p:sldId id="283" r:id="rId27"/>
    <p:sldId id="284" r:id="rId28"/>
    <p:sldId id="285" r:id="rId29"/>
    <p:sldId id="286" r:id="rId30"/>
    <p:sldId id="348" r:id="rId31"/>
    <p:sldId id="288" r:id="rId32"/>
    <p:sldId id="347" r:id="rId33"/>
    <p:sldId id="291" r:id="rId34"/>
    <p:sldId id="293" r:id="rId35"/>
    <p:sldId id="292"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3" r:id="rId54"/>
    <p:sldId id="343" r:id="rId55"/>
    <p:sldId id="314" r:id="rId56"/>
    <p:sldId id="344" r:id="rId57"/>
    <p:sldId id="315" r:id="rId58"/>
    <p:sldId id="345" r:id="rId59"/>
    <p:sldId id="311" r:id="rId60"/>
    <p:sldId id="312"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Lst>
  <p:sldSz cx="9144000" cy="5143500" type="screen16x9"/>
  <p:notesSz cx="6858000" cy="9945688"/>
  <p:custDataLst>
    <p:tags r:id="rId8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1DEE"/>
    <a:srgbClr val="FFFF00"/>
    <a:srgbClr val="A2E2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88869" autoAdjust="0"/>
  </p:normalViewPr>
  <p:slideViewPr>
    <p:cSldViewPr>
      <p:cViewPr varScale="1">
        <p:scale>
          <a:sx n="96" d="100"/>
          <a:sy n="96" d="100"/>
        </p:scale>
        <p:origin x="-534"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8C61B180-5696-49A7-846B-1CD0142B6A44}" type="slidenum">
              <a:rPr lang="en-US" smtClean="0"/>
              <a:t>‹#›</a:t>
            </a:fld>
            <a:endParaRPr lang="en-US"/>
          </a:p>
        </p:txBody>
      </p:sp>
    </p:spTree>
    <p:extLst>
      <p:ext uri="{BB962C8B-B14F-4D97-AF65-F5344CB8AC3E}">
        <p14:creationId xmlns:p14="http://schemas.microsoft.com/office/powerpoint/2010/main" val="388386842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endParaRPr lang="id-ID"/>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610E49E5-9819-4099-84D3-40E4A26F8A3B}" type="slidenum">
              <a:rPr lang="id-ID" smtClean="0"/>
              <a:t>‹#›</a:t>
            </a:fld>
            <a:endParaRPr lang="id-ID"/>
          </a:p>
        </p:txBody>
      </p:sp>
    </p:spTree>
    <p:extLst>
      <p:ext uri="{BB962C8B-B14F-4D97-AF65-F5344CB8AC3E}">
        <p14:creationId xmlns:p14="http://schemas.microsoft.com/office/powerpoint/2010/main" val="286469322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7479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13303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050" smtClean="0"/>
              <a:t>MENGHITUNG TOTAL HARGA</a:t>
            </a:r>
            <a:r>
              <a:rPr lang="en-US" sz="1050" smtClean="0"/>
              <a:t> </a:t>
            </a:r>
            <a:r>
              <a:rPr lang="id-ID" sz="1050" smtClean="0"/>
              <a:t>PEMBAYARAN </a:t>
            </a:r>
            <a:r>
              <a:rPr lang="en-US" sz="1050" smtClean="0"/>
              <a:t>TERTUNDA </a:t>
            </a:r>
            <a:r>
              <a:rPr lang="id-ID" sz="1050" smtClean="0"/>
              <a:t>DAN JUMLAH BIAYA</a:t>
            </a:r>
            <a:r>
              <a:rPr lang="en-US" sz="1050" smtClean="0"/>
              <a:t> </a:t>
            </a:r>
            <a:r>
              <a:rPr lang="id-ID" sz="1050" smtClean="0"/>
              <a:t>KEUANGAN DARI KREDIT</a:t>
            </a:r>
          </a:p>
          <a:p>
            <a:r>
              <a:rPr lang="id-ID" sz="1050" smtClean="0"/>
              <a:t>ANGSURAN</a:t>
            </a:r>
            <a:endParaRPr lang="id-ID"/>
          </a:p>
        </p:txBody>
      </p:sp>
    </p:spTree>
    <p:extLst>
      <p:ext uri="{BB962C8B-B14F-4D97-AF65-F5344CB8AC3E}">
        <p14:creationId xmlns:p14="http://schemas.microsoft.com/office/powerpoint/2010/main" val="3701784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78062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1"/>
          <p:cNvGrpSpPr/>
          <p:nvPr/>
        </p:nvGrpSpPr>
        <p:grpSpPr>
          <a:xfrm>
            <a:off x="-2131" y="0"/>
            <a:ext cx="9146131" cy="5143500"/>
            <a:chOff x="-2841" y="0"/>
            <a:chExt cx="12194841" cy="6858000"/>
          </a:xfrm>
        </p:grpSpPr>
        <p:sp>
          <p:nvSpPr>
            <p:cNvPr id="117" name="Rectangle 116"/>
            <p:cNvSpPr/>
            <p:nvPr/>
          </p:nvSpPr>
          <p:spPr>
            <a:xfrm>
              <a:off x="-2841" y="0"/>
              <a:ext cx="12188952"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0" name="Group 103"/>
            <p:cNvGrpSpPr>
              <a:grpSpLocks/>
            </p:cNvGrpSpPr>
            <p:nvPr/>
          </p:nvGrpSpPr>
          <p:grpSpPr bwMode="auto">
            <a:xfrm>
              <a:off x="-1" y="0"/>
              <a:ext cx="12192001" cy="6846888"/>
              <a:chOff x="0" y="0"/>
              <a:chExt cx="5745" cy="4313"/>
            </a:xfrm>
            <a:solidFill>
              <a:schemeClr val="bg2">
                <a:lumMod val="20000"/>
                <a:lumOff val="80000"/>
              </a:schemeClr>
            </a:solidFill>
          </p:grpSpPr>
          <p:sp>
            <p:nvSpPr>
              <p:cNvPr id="11" name="Rectangle 2"/>
              <p:cNvSpPr>
                <a:spLocks noChangeArrowheads="1"/>
              </p:cNvSpPr>
              <p:nvPr/>
            </p:nvSpPr>
            <p:spPr bwMode="ltGray">
              <a:xfrm>
                <a:off x="2201" y="4113"/>
                <a:ext cx="62" cy="64"/>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13" name="Rectangle 3"/>
              <p:cNvSpPr>
                <a:spLocks noChangeArrowheads="1"/>
              </p:cNvSpPr>
              <p:nvPr/>
            </p:nvSpPr>
            <p:spPr bwMode="ltGray">
              <a:xfrm>
                <a:off x="276" y="3715"/>
                <a:ext cx="62" cy="65"/>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14" name="Freeform 4"/>
              <p:cNvSpPr>
                <a:spLocks/>
              </p:cNvSpPr>
              <p:nvPr/>
            </p:nvSpPr>
            <p:spPr bwMode="ltGray">
              <a:xfrm>
                <a:off x="4516" y="3856"/>
                <a:ext cx="99" cy="311"/>
              </a:xfrm>
              <a:custGeom>
                <a:avLst/>
                <a:gdLst>
                  <a:gd name="T0" fmla="*/ 49 w 99"/>
                  <a:gd name="T1" fmla="*/ 304 h 311"/>
                  <a:gd name="T2" fmla="*/ 52 w 99"/>
                  <a:gd name="T3" fmla="*/ 294 h 311"/>
                  <a:gd name="T4" fmla="*/ 55 w 99"/>
                  <a:gd name="T5" fmla="*/ 288 h 311"/>
                  <a:gd name="T6" fmla="*/ 60 w 99"/>
                  <a:gd name="T7" fmla="*/ 272 h 311"/>
                  <a:gd name="T8" fmla="*/ 69 w 99"/>
                  <a:gd name="T9" fmla="*/ 245 h 311"/>
                  <a:gd name="T10" fmla="*/ 72 w 99"/>
                  <a:gd name="T11" fmla="*/ 232 h 311"/>
                  <a:gd name="T12" fmla="*/ 75 w 99"/>
                  <a:gd name="T13" fmla="*/ 213 h 311"/>
                  <a:gd name="T14" fmla="*/ 75 w 99"/>
                  <a:gd name="T15" fmla="*/ 203 h 311"/>
                  <a:gd name="T16" fmla="*/ 75 w 99"/>
                  <a:gd name="T17" fmla="*/ 191 h 311"/>
                  <a:gd name="T18" fmla="*/ 75 w 99"/>
                  <a:gd name="T19" fmla="*/ 181 h 311"/>
                  <a:gd name="T20" fmla="*/ 69 w 99"/>
                  <a:gd name="T21" fmla="*/ 171 h 311"/>
                  <a:gd name="T22" fmla="*/ 64 w 99"/>
                  <a:gd name="T23" fmla="*/ 162 h 311"/>
                  <a:gd name="T24" fmla="*/ 52 w 99"/>
                  <a:gd name="T25" fmla="*/ 148 h 311"/>
                  <a:gd name="T26" fmla="*/ 40 w 99"/>
                  <a:gd name="T27" fmla="*/ 135 h 311"/>
                  <a:gd name="T28" fmla="*/ 23 w 99"/>
                  <a:gd name="T29" fmla="*/ 110 h 311"/>
                  <a:gd name="T30" fmla="*/ 9 w 99"/>
                  <a:gd name="T31" fmla="*/ 94 h 311"/>
                  <a:gd name="T32" fmla="*/ 3 w 99"/>
                  <a:gd name="T33" fmla="*/ 84 h 311"/>
                  <a:gd name="T34" fmla="*/ 0 w 99"/>
                  <a:gd name="T35" fmla="*/ 74 h 311"/>
                  <a:gd name="T36" fmla="*/ 0 w 99"/>
                  <a:gd name="T37" fmla="*/ 58 h 311"/>
                  <a:gd name="T38" fmla="*/ 0 w 99"/>
                  <a:gd name="T39" fmla="*/ 45 h 311"/>
                  <a:gd name="T40" fmla="*/ 0 w 99"/>
                  <a:gd name="T41" fmla="*/ 32 h 311"/>
                  <a:gd name="T42" fmla="*/ 6 w 99"/>
                  <a:gd name="T43" fmla="*/ 16 h 311"/>
                  <a:gd name="T44" fmla="*/ 9 w 99"/>
                  <a:gd name="T45" fmla="*/ 0 h 311"/>
                  <a:gd name="T46" fmla="*/ 29 w 99"/>
                  <a:gd name="T47" fmla="*/ 22 h 311"/>
                  <a:gd name="T48" fmla="*/ 26 w 99"/>
                  <a:gd name="T49" fmla="*/ 32 h 311"/>
                  <a:gd name="T50" fmla="*/ 21 w 99"/>
                  <a:gd name="T51" fmla="*/ 48 h 311"/>
                  <a:gd name="T52" fmla="*/ 17 w 99"/>
                  <a:gd name="T53" fmla="*/ 62 h 311"/>
                  <a:gd name="T54" fmla="*/ 17 w 99"/>
                  <a:gd name="T55" fmla="*/ 74 h 311"/>
                  <a:gd name="T56" fmla="*/ 17 w 99"/>
                  <a:gd name="T57" fmla="*/ 84 h 311"/>
                  <a:gd name="T58" fmla="*/ 23 w 99"/>
                  <a:gd name="T59" fmla="*/ 100 h 311"/>
                  <a:gd name="T60" fmla="*/ 26 w 99"/>
                  <a:gd name="T61" fmla="*/ 110 h 311"/>
                  <a:gd name="T62" fmla="*/ 35 w 99"/>
                  <a:gd name="T63" fmla="*/ 119 h 311"/>
                  <a:gd name="T64" fmla="*/ 43 w 99"/>
                  <a:gd name="T65" fmla="*/ 129 h 311"/>
                  <a:gd name="T66" fmla="*/ 58 w 99"/>
                  <a:gd name="T67" fmla="*/ 142 h 311"/>
                  <a:gd name="T68" fmla="*/ 69 w 99"/>
                  <a:gd name="T69" fmla="*/ 154 h 311"/>
                  <a:gd name="T70" fmla="*/ 75 w 99"/>
                  <a:gd name="T71" fmla="*/ 168 h 311"/>
                  <a:gd name="T72" fmla="*/ 86 w 99"/>
                  <a:gd name="T73" fmla="*/ 187 h 311"/>
                  <a:gd name="T74" fmla="*/ 95 w 99"/>
                  <a:gd name="T75" fmla="*/ 200 h 311"/>
                  <a:gd name="T76" fmla="*/ 95 w 99"/>
                  <a:gd name="T77" fmla="*/ 210 h 311"/>
                  <a:gd name="T78" fmla="*/ 98 w 99"/>
                  <a:gd name="T79" fmla="*/ 226 h 311"/>
                  <a:gd name="T80" fmla="*/ 98 w 99"/>
                  <a:gd name="T81" fmla="*/ 248 h 311"/>
                  <a:gd name="T82" fmla="*/ 95 w 99"/>
                  <a:gd name="T83" fmla="*/ 262 h 311"/>
                  <a:gd name="T84" fmla="*/ 95 w 99"/>
                  <a:gd name="T85" fmla="*/ 278 h 311"/>
                  <a:gd name="T86" fmla="*/ 93 w 99"/>
                  <a:gd name="T87" fmla="*/ 288 h 311"/>
                  <a:gd name="T88" fmla="*/ 89 w 99"/>
                  <a:gd name="T89" fmla="*/ 300 h 311"/>
                  <a:gd name="T90" fmla="*/ 86 w 99"/>
                  <a:gd name="T91" fmla="*/ 310 h 311"/>
                  <a:gd name="T92" fmla="*/ 49 w 99"/>
                  <a:gd name="T93" fmla="*/ 304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311">
                    <a:moveTo>
                      <a:pt x="49" y="304"/>
                    </a:moveTo>
                    <a:lnTo>
                      <a:pt x="52" y="294"/>
                    </a:lnTo>
                    <a:lnTo>
                      <a:pt x="55" y="288"/>
                    </a:lnTo>
                    <a:lnTo>
                      <a:pt x="60" y="272"/>
                    </a:lnTo>
                    <a:lnTo>
                      <a:pt x="69" y="245"/>
                    </a:lnTo>
                    <a:lnTo>
                      <a:pt x="72" y="232"/>
                    </a:lnTo>
                    <a:lnTo>
                      <a:pt x="75" y="213"/>
                    </a:lnTo>
                    <a:lnTo>
                      <a:pt x="75" y="203"/>
                    </a:lnTo>
                    <a:lnTo>
                      <a:pt x="75" y="191"/>
                    </a:lnTo>
                    <a:lnTo>
                      <a:pt x="75" y="181"/>
                    </a:lnTo>
                    <a:lnTo>
                      <a:pt x="69" y="171"/>
                    </a:lnTo>
                    <a:lnTo>
                      <a:pt x="64" y="162"/>
                    </a:lnTo>
                    <a:lnTo>
                      <a:pt x="52" y="148"/>
                    </a:lnTo>
                    <a:lnTo>
                      <a:pt x="40" y="135"/>
                    </a:lnTo>
                    <a:lnTo>
                      <a:pt x="23" y="110"/>
                    </a:lnTo>
                    <a:lnTo>
                      <a:pt x="9" y="94"/>
                    </a:lnTo>
                    <a:lnTo>
                      <a:pt x="3" y="84"/>
                    </a:lnTo>
                    <a:lnTo>
                      <a:pt x="0" y="74"/>
                    </a:lnTo>
                    <a:lnTo>
                      <a:pt x="0" y="58"/>
                    </a:lnTo>
                    <a:lnTo>
                      <a:pt x="0" y="45"/>
                    </a:lnTo>
                    <a:lnTo>
                      <a:pt x="0" y="32"/>
                    </a:lnTo>
                    <a:lnTo>
                      <a:pt x="6" y="16"/>
                    </a:lnTo>
                    <a:lnTo>
                      <a:pt x="9" y="0"/>
                    </a:lnTo>
                    <a:lnTo>
                      <a:pt x="29" y="22"/>
                    </a:lnTo>
                    <a:lnTo>
                      <a:pt x="26" y="32"/>
                    </a:lnTo>
                    <a:lnTo>
                      <a:pt x="21" y="48"/>
                    </a:lnTo>
                    <a:lnTo>
                      <a:pt x="17" y="62"/>
                    </a:lnTo>
                    <a:lnTo>
                      <a:pt x="17" y="74"/>
                    </a:lnTo>
                    <a:lnTo>
                      <a:pt x="17" y="84"/>
                    </a:lnTo>
                    <a:lnTo>
                      <a:pt x="23" y="100"/>
                    </a:lnTo>
                    <a:lnTo>
                      <a:pt x="26" y="110"/>
                    </a:lnTo>
                    <a:lnTo>
                      <a:pt x="35" y="119"/>
                    </a:lnTo>
                    <a:lnTo>
                      <a:pt x="43" y="129"/>
                    </a:lnTo>
                    <a:lnTo>
                      <a:pt x="58" y="142"/>
                    </a:lnTo>
                    <a:lnTo>
                      <a:pt x="69" y="154"/>
                    </a:lnTo>
                    <a:lnTo>
                      <a:pt x="75" y="168"/>
                    </a:lnTo>
                    <a:lnTo>
                      <a:pt x="86" y="187"/>
                    </a:lnTo>
                    <a:lnTo>
                      <a:pt x="95" y="200"/>
                    </a:lnTo>
                    <a:lnTo>
                      <a:pt x="95" y="210"/>
                    </a:lnTo>
                    <a:lnTo>
                      <a:pt x="98" y="226"/>
                    </a:lnTo>
                    <a:lnTo>
                      <a:pt x="98" y="248"/>
                    </a:lnTo>
                    <a:lnTo>
                      <a:pt x="95" y="262"/>
                    </a:lnTo>
                    <a:lnTo>
                      <a:pt x="95" y="278"/>
                    </a:lnTo>
                    <a:lnTo>
                      <a:pt x="93" y="288"/>
                    </a:lnTo>
                    <a:lnTo>
                      <a:pt x="89" y="300"/>
                    </a:lnTo>
                    <a:lnTo>
                      <a:pt x="86" y="310"/>
                    </a:lnTo>
                    <a:lnTo>
                      <a:pt x="49" y="304"/>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5" name="Freeform 5"/>
              <p:cNvSpPr>
                <a:spLocks/>
              </p:cNvSpPr>
              <p:nvPr/>
            </p:nvSpPr>
            <p:spPr bwMode="ltGray">
              <a:xfrm>
                <a:off x="262" y="2361"/>
                <a:ext cx="101" cy="309"/>
              </a:xfrm>
              <a:custGeom>
                <a:avLst/>
                <a:gdLst>
                  <a:gd name="T0" fmla="*/ 50 w 101"/>
                  <a:gd name="T1" fmla="*/ 305 h 309"/>
                  <a:gd name="T2" fmla="*/ 53 w 101"/>
                  <a:gd name="T3" fmla="*/ 296 h 309"/>
                  <a:gd name="T4" fmla="*/ 56 w 101"/>
                  <a:gd name="T5" fmla="*/ 292 h 309"/>
                  <a:gd name="T6" fmla="*/ 56 w 101"/>
                  <a:gd name="T7" fmla="*/ 286 h 309"/>
                  <a:gd name="T8" fmla="*/ 65 w 101"/>
                  <a:gd name="T9" fmla="*/ 270 h 309"/>
                  <a:gd name="T10" fmla="*/ 71 w 101"/>
                  <a:gd name="T11" fmla="*/ 247 h 309"/>
                  <a:gd name="T12" fmla="*/ 76 w 101"/>
                  <a:gd name="T13" fmla="*/ 231 h 309"/>
                  <a:gd name="T14" fmla="*/ 76 w 101"/>
                  <a:gd name="T15" fmla="*/ 215 h 309"/>
                  <a:gd name="T16" fmla="*/ 80 w 101"/>
                  <a:gd name="T17" fmla="*/ 202 h 309"/>
                  <a:gd name="T18" fmla="*/ 80 w 101"/>
                  <a:gd name="T19" fmla="*/ 188 h 309"/>
                  <a:gd name="T20" fmla="*/ 76 w 101"/>
                  <a:gd name="T21" fmla="*/ 178 h 309"/>
                  <a:gd name="T22" fmla="*/ 73 w 101"/>
                  <a:gd name="T23" fmla="*/ 172 h 309"/>
                  <a:gd name="T24" fmla="*/ 65 w 101"/>
                  <a:gd name="T25" fmla="*/ 159 h 309"/>
                  <a:gd name="T26" fmla="*/ 56 w 101"/>
                  <a:gd name="T27" fmla="*/ 146 h 309"/>
                  <a:gd name="T28" fmla="*/ 44 w 101"/>
                  <a:gd name="T29" fmla="*/ 134 h 309"/>
                  <a:gd name="T30" fmla="*/ 24 w 101"/>
                  <a:gd name="T31" fmla="*/ 110 h 309"/>
                  <a:gd name="T32" fmla="*/ 12 w 101"/>
                  <a:gd name="T33" fmla="*/ 91 h 309"/>
                  <a:gd name="T34" fmla="*/ 6 w 101"/>
                  <a:gd name="T35" fmla="*/ 81 h 309"/>
                  <a:gd name="T36" fmla="*/ 3 w 101"/>
                  <a:gd name="T37" fmla="*/ 72 h 309"/>
                  <a:gd name="T38" fmla="*/ 0 w 101"/>
                  <a:gd name="T39" fmla="*/ 56 h 309"/>
                  <a:gd name="T40" fmla="*/ 0 w 101"/>
                  <a:gd name="T41" fmla="*/ 43 h 309"/>
                  <a:gd name="T42" fmla="*/ 3 w 101"/>
                  <a:gd name="T43" fmla="*/ 32 h 309"/>
                  <a:gd name="T44" fmla="*/ 6 w 101"/>
                  <a:gd name="T45" fmla="*/ 13 h 309"/>
                  <a:gd name="T46" fmla="*/ 12 w 101"/>
                  <a:gd name="T47" fmla="*/ 0 h 309"/>
                  <a:gd name="T48" fmla="*/ 29 w 101"/>
                  <a:gd name="T49" fmla="*/ 20 h 309"/>
                  <a:gd name="T50" fmla="*/ 27 w 101"/>
                  <a:gd name="T51" fmla="*/ 29 h 309"/>
                  <a:gd name="T52" fmla="*/ 24 w 101"/>
                  <a:gd name="T53" fmla="*/ 46 h 309"/>
                  <a:gd name="T54" fmla="*/ 21 w 101"/>
                  <a:gd name="T55" fmla="*/ 59 h 309"/>
                  <a:gd name="T56" fmla="*/ 21 w 101"/>
                  <a:gd name="T57" fmla="*/ 72 h 309"/>
                  <a:gd name="T58" fmla="*/ 21 w 101"/>
                  <a:gd name="T59" fmla="*/ 85 h 309"/>
                  <a:gd name="T60" fmla="*/ 27 w 101"/>
                  <a:gd name="T61" fmla="*/ 97 h 309"/>
                  <a:gd name="T62" fmla="*/ 29 w 101"/>
                  <a:gd name="T63" fmla="*/ 110 h 309"/>
                  <a:gd name="T64" fmla="*/ 36 w 101"/>
                  <a:gd name="T65" fmla="*/ 118 h 309"/>
                  <a:gd name="T66" fmla="*/ 47 w 101"/>
                  <a:gd name="T67" fmla="*/ 127 h 309"/>
                  <a:gd name="T68" fmla="*/ 61 w 101"/>
                  <a:gd name="T69" fmla="*/ 140 h 309"/>
                  <a:gd name="T70" fmla="*/ 71 w 101"/>
                  <a:gd name="T71" fmla="*/ 153 h 309"/>
                  <a:gd name="T72" fmla="*/ 80 w 101"/>
                  <a:gd name="T73" fmla="*/ 166 h 309"/>
                  <a:gd name="T74" fmla="*/ 88 w 101"/>
                  <a:gd name="T75" fmla="*/ 185 h 309"/>
                  <a:gd name="T76" fmla="*/ 97 w 101"/>
                  <a:gd name="T77" fmla="*/ 199 h 309"/>
                  <a:gd name="T78" fmla="*/ 100 w 101"/>
                  <a:gd name="T79" fmla="*/ 208 h 309"/>
                  <a:gd name="T80" fmla="*/ 100 w 101"/>
                  <a:gd name="T81" fmla="*/ 227 h 309"/>
                  <a:gd name="T82" fmla="*/ 100 w 101"/>
                  <a:gd name="T83" fmla="*/ 247 h 309"/>
                  <a:gd name="T84" fmla="*/ 100 w 101"/>
                  <a:gd name="T85" fmla="*/ 259 h 309"/>
                  <a:gd name="T86" fmla="*/ 97 w 101"/>
                  <a:gd name="T87" fmla="*/ 276 h 309"/>
                  <a:gd name="T88" fmla="*/ 94 w 101"/>
                  <a:gd name="T89" fmla="*/ 286 h 309"/>
                  <a:gd name="T90" fmla="*/ 94 w 101"/>
                  <a:gd name="T91" fmla="*/ 299 h 309"/>
                  <a:gd name="T92" fmla="*/ 88 w 101"/>
                  <a:gd name="T93" fmla="*/ 308 h 309"/>
                  <a:gd name="T94" fmla="*/ 50 w 101"/>
                  <a:gd name="T95" fmla="*/ 30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 h="309">
                    <a:moveTo>
                      <a:pt x="50" y="305"/>
                    </a:moveTo>
                    <a:lnTo>
                      <a:pt x="53" y="296"/>
                    </a:lnTo>
                    <a:lnTo>
                      <a:pt x="56" y="292"/>
                    </a:lnTo>
                    <a:lnTo>
                      <a:pt x="56" y="286"/>
                    </a:lnTo>
                    <a:lnTo>
                      <a:pt x="65" y="270"/>
                    </a:lnTo>
                    <a:lnTo>
                      <a:pt x="71" y="247"/>
                    </a:lnTo>
                    <a:lnTo>
                      <a:pt x="76" y="231"/>
                    </a:lnTo>
                    <a:lnTo>
                      <a:pt x="76" y="215"/>
                    </a:lnTo>
                    <a:lnTo>
                      <a:pt x="80" y="202"/>
                    </a:lnTo>
                    <a:lnTo>
                      <a:pt x="80" y="188"/>
                    </a:lnTo>
                    <a:lnTo>
                      <a:pt x="76" y="178"/>
                    </a:lnTo>
                    <a:lnTo>
                      <a:pt x="73" y="172"/>
                    </a:lnTo>
                    <a:lnTo>
                      <a:pt x="65" y="159"/>
                    </a:lnTo>
                    <a:lnTo>
                      <a:pt x="56" y="146"/>
                    </a:lnTo>
                    <a:lnTo>
                      <a:pt x="44" y="134"/>
                    </a:lnTo>
                    <a:lnTo>
                      <a:pt x="24" y="110"/>
                    </a:lnTo>
                    <a:lnTo>
                      <a:pt x="12" y="91"/>
                    </a:lnTo>
                    <a:lnTo>
                      <a:pt x="6" y="81"/>
                    </a:lnTo>
                    <a:lnTo>
                      <a:pt x="3" y="72"/>
                    </a:lnTo>
                    <a:lnTo>
                      <a:pt x="0" y="56"/>
                    </a:lnTo>
                    <a:lnTo>
                      <a:pt x="0" y="43"/>
                    </a:lnTo>
                    <a:lnTo>
                      <a:pt x="3" y="32"/>
                    </a:lnTo>
                    <a:lnTo>
                      <a:pt x="6" y="13"/>
                    </a:lnTo>
                    <a:lnTo>
                      <a:pt x="12" y="0"/>
                    </a:lnTo>
                    <a:lnTo>
                      <a:pt x="29" y="20"/>
                    </a:lnTo>
                    <a:lnTo>
                      <a:pt x="27" y="29"/>
                    </a:lnTo>
                    <a:lnTo>
                      <a:pt x="24" y="46"/>
                    </a:lnTo>
                    <a:lnTo>
                      <a:pt x="21" y="59"/>
                    </a:lnTo>
                    <a:lnTo>
                      <a:pt x="21" y="72"/>
                    </a:lnTo>
                    <a:lnTo>
                      <a:pt x="21" y="85"/>
                    </a:lnTo>
                    <a:lnTo>
                      <a:pt x="27" y="97"/>
                    </a:lnTo>
                    <a:lnTo>
                      <a:pt x="29" y="110"/>
                    </a:lnTo>
                    <a:lnTo>
                      <a:pt x="36" y="118"/>
                    </a:lnTo>
                    <a:lnTo>
                      <a:pt x="47" y="127"/>
                    </a:lnTo>
                    <a:lnTo>
                      <a:pt x="61" y="140"/>
                    </a:lnTo>
                    <a:lnTo>
                      <a:pt x="71" y="153"/>
                    </a:lnTo>
                    <a:lnTo>
                      <a:pt x="80" y="166"/>
                    </a:lnTo>
                    <a:lnTo>
                      <a:pt x="88" y="185"/>
                    </a:lnTo>
                    <a:lnTo>
                      <a:pt x="97" y="199"/>
                    </a:lnTo>
                    <a:lnTo>
                      <a:pt x="100" y="208"/>
                    </a:lnTo>
                    <a:lnTo>
                      <a:pt x="100" y="227"/>
                    </a:lnTo>
                    <a:lnTo>
                      <a:pt x="100" y="247"/>
                    </a:lnTo>
                    <a:lnTo>
                      <a:pt x="100" y="259"/>
                    </a:lnTo>
                    <a:lnTo>
                      <a:pt x="97" y="276"/>
                    </a:lnTo>
                    <a:lnTo>
                      <a:pt x="94" y="286"/>
                    </a:lnTo>
                    <a:lnTo>
                      <a:pt x="94" y="299"/>
                    </a:lnTo>
                    <a:lnTo>
                      <a:pt x="88" y="308"/>
                    </a:lnTo>
                    <a:lnTo>
                      <a:pt x="50" y="30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6" name="Freeform 6"/>
              <p:cNvSpPr>
                <a:spLocks/>
              </p:cNvSpPr>
              <p:nvPr/>
            </p:nvSpPr>
            <p:spPr bwMode="ltGray">
              <a:xfrm>
                <a:off x="5204" y="0"/>
                <a:ext cx="103" cy="312"/>
              </a:xfrm>
              <a:custGeom>
                <a:avLst/>
                <a:gdLst>
                  <a:gd name="T0" fmla="*/ 49 w 103"/>
                  <a:gd name="T1" fmla="*/ 305 h 312"/>
                  <a:gd name="T2" fmla="*/ 56 w 103"/>
                  <a:gd name="T3" fmla="*/ 295 h 312"/>
                  <a:gd name="T4" fmla="*/ 56 w 103"/>
                  <a:gd name="T5" fmla="*/ 292 h 312"/>
                  <a:gd name="T6" fmla="*/ 58 w 103"/>
                  <a:gd name="T7" fmla="*/ 286 h 312"/>
                  <a:gd name="T8" fmla="*/ 64 w 103"/>
                  <a:gd name="T9" fmla="*/ 269 h 312"/>
                  <a:gd name="T10" fmla="*/ 70 w 103"/>
                  <a:gd name="T11" fmla="*/ 246 h 312"/>
                  <a:gd name="T12" fmla="*/ 76 w 103"/>
                  <a:gd name="T13" fmla="*/ 234 h 312"/>
                  <a:gd name="T14" fmla="*/ 78 w 103"/>
                  <a:gd name="T15" fmla="*/ 214 h 312"/>
                  <a:gd name="T16" fmla="*/ 78 w 103"/>
                  <a:gd name="T17" fmla="*/ 202 h 312"/>
                  <a:gd name="T18" fmla="*/ 78 w 103"/>
                  <a:gd name="T19" fmla="*/ 191 h 312"/>
                  <a:gd name="T20" fmla="*/ 76 w 103"/>
                  <a:gd name="T21" fmla="*/ 178 h 312"/>
                  <a:gd name="T22" fmla="*/ 73 w 103"/>
                  <a:gd name="T23" fmla="*/ 172 h 312"/>
                  <a:gd name="T24" fmla="*/ 64 w 103"/>
                  <a:gd name="T25" fmla="*/ 159 h 312"/>
                  <a:gd name="T26" fmla="*/ 56 w 103"/>
                  <a:gd name="T27" fmla="*/ 146 h 312"/>
                  <a:gd name="T28" fmla="*/ 44 w 103"/>
                  <a:gd name="T29" fmla="*/ 133 h 312"/>
                  <a:gd name="T30" fmla="*/ 23 w 103"/>
                  <a:gd name="T31" fmla="*/ 110 h 312"/>
                  <a:gd name="T32" fmla="*/ 12 w 103"/>
                  <a:gd name="T33" fmla="*/ 94 h 312"/>
                  <a:gd name="T34" fmla="*/ 5 w 103"/>
                  <a:gd name="T35" fmla="*/ 81 h 312"/>
                  <a:gd name="T36" fmla="*/ 3 w 103"/>
                  <a:gd name="T37" fmla="*/ 72 h 312"/>
                  <a:gd name="T38" fmla="*/ 0 w 103"/>
                  <a:gd name="T39" fmla="*/ 56 h 312"/>
                  <a:gd name="T40" fmla="*/ 0 w 103"/>
                  <a:gd name="T41" fmla="*/ 43 h 312"/>
                  <a:gd name="T42" fmla="*/ 3 w 103"/>
                  <a:gd name="T43" fmla="*/ 32 h 312"/>
                  <a:gd name="T44" fmla="*/ 5 w 103"/>
                  <a:gd name="T45" fmla="*/ 16 h 312"/>
                  <a:gd name="T46" fmla="*/ 12 w 103"/>
                  <a:gd name="T47" fmla="*/ 0 h 312"/>
                  <a:gd name="T48" fmla="*/ 32 w 103"/>
                  <a:gd name="T49" fmla="*/ 19 h 312"/>
                  <a:gd name="T50" fmla="*/ 26 w 103"/>
                  <a:gd name="T51" fmla="*/ 32 h 312"/>
                  <a:gd name="T52" fmla="*/ 23 w 103"/>
                  <a:gd name="T53" fmla="*/ 46 h 312"/>
                  <a:gd name="T54" fmla="*/ 20 w 103"/>
                  <a:gd name="T55" fmla="*/ 59 h 312"/>
                  <a:gd name="T56" fmla="*/ 20 w 103"/>
                  <a:gd name="T57" fmla="*/ 72 h 312"/>
                  <a:gd name="T58" fmla="*/ 20 w 103"/>
                  <a:gd name="T59" fmla="*/ 84 h 312"/>
                  <a:gd name="T60" fmla="*/ 26 w 103"/>
                  <a:gd name="T61" fmla="*/ 100 h 312"/>
                  <a:gd name="T62" fmla="*/ 29 w 103"/>
                  <a:gd name="T63" fmla="*/ 110 h 312"/>
                  <a:gd name="T64" fmla="*/ 35 w 103"/>
                  <a:gd name="T65" fmla="*/ 121 h 312"/>
                  <a:gd name="T66" fmla="*/ 46 w 103"/>
                  <a:gd name="T67" fmla="*/ 127 h 312"/>
                  <a:gd name="T68" fmla="*/ 61 w 103"/>
                  <a:gd name="T69" fmla="*/ 143 h 312"/>
                  <a:gd name="T70" fmla="*/ 73 w 103"/>
                  <a:gd name="T71" fmla="*/ 156 h 312"/>
                  <a:gd name="T72" fmla="*/ 78 w 103"/>
                  <a:gd name="T73" fmla="*/ 165 h 312"/>
                  <a:gd name="T74" fmla="*/ 90 w 103"/>
                  <a:gd name="T75" fmla="*/ 185 h 312"/>
                  <a:gd name="T76" fmla="*/ 96 w 103"/>
                  <a:gd name="T77" fmla="*/ 198 h 312"/>
                  <a:gd name="T78" fmla="*/ 99 w 103"/>
                  <a:gd name="T79" fmla="*/ 208 h 312"/>
                  <a:gd name="T80" fmla="*/ 102 w 103"/>
                  <a:gd name="T81" fmla="*/ 227 h 312"/>
                  <a:gd name="T82" fmla="*/ 102 w 103"/>
                  <a:gd name="T83" fmla="*/ 246 h 312"/>
                  <a:gd name="T84" fmla="*/ 99 w 103"/>
                  <a:gd name="T85" fmla="*/ 259 h 312"/>
                  <a:gd name="T86" fmla="*/ 99 w 103"/>
                  <a:gd name="T87" fmla="*/ 276 h 312"/>
                  <a:gd name="T88" fmla="*/ 96 w 103"/>
                  <a:gd name="T89" fmla="*/ 289 h 312"/>
                  <a:gd name="T90" fmla="*/ 93 w 103"/>
                  <a:gd name="T91" fmla="*/ 302 h 312"/>
                  <a:gd name="T92" fmla="*/ 87 w 103"/>
                  <a:gd name="T93" fmla="*/ 311 h 312"/>
                  <a:gd name="T94" fmla="*/ 49 w 103"/>
                  <a:gd name="T95" fmla="*/ 30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3" h="312">
                    <a:moveTo>
                      <a:pt x="49" y="305"/>
                    </a:moveTo>
                    <a:lnTo>
                      <a:pt x="56" y="295"/>
                    </a:lnTo>
                    <a:lnTo>
                      <a:pt x="56" y="292"/>
                    </a:lnTo>
                    <a:lnTo>
                      <a:pt x="58" y="286"/>
                    </a:lnTo>
                    <a:lnTo>
                      <a:pt x="64" y="269"/>
                    </a:lnTo>
                    <a:lnTo>
                      <a:pt x="70" y="246"/>
                    </a:lnTo>
                    <a:lnTo>
                      <a:pt x="76" y="234"/>
                    </a:lnTo>
                    <a:lnTo>
                      <a:pt x="78" y="214"/>
                    </a:lnTo>
                    <a:lnTo>
                      <a:pt x="78" y="202"/>
                    </a:lnTo>
                    <a:lnTo>
                      <a:pt x="78" y="191"/>
                    </a:lnTo>
                    <a:lnTo>
                      <a:pt x="76" y="178"/>
                    </a:lnTo>
                    <a:lnTo>
                      <a:pt x="73" y="172"/>
                    </a:lnTo>
                    <a:lnTo>
                      <a:pt x="64" y="159"/>
                    </a:lnTo>
                    <a:lnTo>
                      <a:pt x="56" y="146"/>
                    </a:lnTo>
                    <a:lnTo>
                      <a:pt x="44" y="133"/>
                    </a:lnTo>
                    <a:lnTo>
                      <a:pt x="23" y="110"/>
                    </a:lnTo>
                    <a:lnTo>
                      <a:pt x="12" y="94"/>
                    </a:lnTo>
                    <a:lnTo>
                      <a:pt x="5" y="81"/>
                    </a:lnTo>
                    <a:lnTo>
                      <a:pt x="3" y="72"/>
                    </a:lnTo>
                    <a:lnTo>
                      <a:pt x="0" y="56"/>
                    </a:lnTo>
                    <a:lnTo>
                      <a:pt x="0" y="43"/>
                    </a:lnTo>
                    <a:lnTo>
                      <a:pt x="3" y="32"/>
                    </a:lnTo>
                    <a:lnTo>
                      <a:pt x="5" y="16"/>
                    </a:lnTo>
                    <a:lnTo>
                      <a:pt x="12" y="0"/>
                    </a:lnTo>
                    <a:lnTo>
                      <a:pt x="32" y="19"/>
                    </a:lnTo>
                    <a:lnTo>
                      <a:pt x="26" y="32"/>
                    </a:lnTo>
                    <a:lnTo>
                      <a:pt x="23" y="46"/>
                    </a:lnTo>
                    <a:lnTo>
                      <a:pt x="20" y="59"/>
                    </a:lnTo>
                    <a:lnTo>
                      <a:pt x="20" y="72"/>
                    </a:lnTo>
                    <a:lnTo>
                      <a:pt x="20" y="84"/>
                    </a:lnTo>
                    <a:lnTo>
                      <a:pt x="26" y="100"/>
                    </a:lnTo>
                    <a:lnTo>
                      <a:pt x="29" y="110"/>
                    </a:lnTo>
                    <a:lnTo>
                      <a:pt x="35" y="121"/>
                    </a:lnTo>
                    <a:lnTo>
                      <a:pt x="46" y="127"/>
                    </a:lnTo>
                    <a:lnTo>
                      <a:pt x="61" y="143"/>
                    </a:lnTo>
                    <a:lnTo>
                      <a:pt x="73" y="156"/>
                    </a:lnTo>
                    <a:lnTo>
                      <a:pt x="78" y="165"/>
                    </a:lnTo>
                    <a:lnTo>
                      <a:pt x="90" y="185"/>
                    </a:lnTo>
                    <a:lnTo>
                      <a:pt x="96" y="198"/>
                    </a:lnTo>
                    <a:lnTo>
                      <a:pt x="99" y="208"/>
                    </a:lnTo>
                    <a:lnTo>
                      <a:pt x="102" y="227"/>
                    </a:lnTo>
                    <a:lnTo>
                      <a:pt x="102" y="246"/>
                    </a:lnTo>
                    <a:lnTo>
                      <a:pt x="99" y="259"/>
                    </a:lnTo>
                    <a:lnTo>
                      <a:pt x="99" y="276"/>
                    </a:lnTo>
                    <a:lnTo>
                      <a:pt x="96" y="289"/>
                    </a:lnTo>
                    <a:lnTo>
                      <a:pt x="93" y="302"/>
                    </a:lnTo>
                    <a:lnTo>
                      <a:pt x="87" y="311"/>
                    </a:lnTo>
                    <a:lnTo>
                      <a:pt x="49" y="30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 name="Freeform 7"/>
              <p:cNvSpPr>
                <a:spLocks/>
              </p:cNvSpPr>
              <p:nvPr/>
            </p:nvSpPr>
            <p:spPr bwMode="ltGray">
              <a:xfrm>
                <a:off x="5358" y="2133"/>
                <a:ext cx="229" cy="114"/>
              </a:xfrm>
              <a:custGeom>
                <a:avLst/>
                <a:gdLst>
                  <a:gd name="T0" fmla="*/ 0 w 229"/>
                  <a:gd name="T1" fmla="*/ 110 h 114"/>
                  <a:gd name="T2" fmla="*/ 6 w 229"/>
                  <a:gd name="T3" fmla="*/ 113 h 114"/>
                  <a:gd name="T4" fmla="*/ 18 w 229"/>
                  <a:gd name="T5" fmla="*/ 113 h 114"/>
                  <a:gd name="T6" fmla="*/ 28 w 229"/>
                  <a:gd name="T7" fmla="*/ 113 h 114"/>
                  <a:gd name="T8" fmla="*/ 36 w 229"/>
                  <a:gd name="T9" fmla="*/ 110 h 114"/>
                  <a:gd name="T10" fmla="*/ 48 w 229"/>
                  <a:gd name="T11" fmla="*/ 107 h 114"/>
                  <a:gd name="T12" fmla="*/ 58 w 229"/>
                  <a:gd name="T13" fmla="*/ 103 h 114"/>
                  <a:gd name="T14" fmla="*/ 64 w 229"/>
                  <a:gd name="T15" fmla="*/ 101 h 114"/>
                  <a:gd name="T16" fmla="*/ 69 w 229"/>
                  <a:gd name="T17" fmla="*/ 92 h 114"/>
                  <a:gd name="T18" fmla="*/ 76 w 229"/>
                  <a:gd name="T19" fmla="*/ 82 h 114"/>
                  <a:gd name="T20" fmla="*/ 79 w 229"/>
                  <a:gd name="T21" fmla="*/ 77 h 114"/>
                  <a:gd name="T22" fmla="*/ 82 w 229"/>
                  <a:gd name="T23" fmla="*/ 70 h 114"/>
                  <a:gd name="T24" fmla="*/ 94 w 229"/>
                  <a:gd name="T25" fmla="*/ 55 h 114"/>
                  <a:gd name="T26" fmla="*/ 106 w 229"/>
                  <a:gd name="T27" fmla="*/ 39 h 114"/>
                  <a:gd name="T28" fmla="*/ 115 w 229"/>
                  <a:gd name="T29" fmla="*/ 36 h 114"/>
                  <a:gd name="T30" fmla="*/ 130 w 229"/>
                  <a:gd name="T31" fmla="*/ 31 h 114"/>
                  <a:gd name="T32" fmla="*/ 143 w 229"/>
                  <a:gd name="T33" fmla="*/ 24 h 114"/>
                  <a:gd name="T34" fmla="*/ 155 w 229"/>
                  <a:gd name="T35" fmla="*/ 21 h 114"/>
                  <a:gd name="T36" fmla="*/ 164 w 229"/>
                  <a:gd name="T37" fmla="*/ 18 h 114"/>
                  <a:gd name="T38" fmla="*/ 176 w 229"/>
                  <a:gd name="T39" fmla="*/ 21 h 114"/>
                  <a:gd name="T40" fmla="*/ 191 w 229"/>
                  <a:gd name="T41" fmla="*/ 24 h 114"/>
                  <a:gd name="T42" fmla="*/ 206 w 229"/>
                  <a:gd name="T43" fmla="*/ 31 h 114"/>
                  <a:gd name="T44" fmla="*/ 213 w 229"/>
                  <a:gd name="T45" fmla="*/ 36 h 114"/>
                  <a:gd name="T46" fmla="*/ 219 w 229"/>
                  <a:gd name="T47" fmla="*/ 42 h 114"/>
                  <a:gd name="T48" fmla="*/ 228 w 229"/>
                  <a:gd name="T49" fmla="*/ 11 h 114"/>
                  <a:gd name="T50" fmla="*/ 221 w 229"/>
                  <a:gd name="T51" fmla="*/ 9 h 114"/>
                  <a:gd name="T52" fmla="*/ 206 w 229"/>
                  <a:gd name="T53" fmla="*/ 3 h 114"/>
                  <a:gd name="T54" fmla="*/ 195 w 229"/>
                  <a:gd name="T55" fmla="*/ 0 h 114"/>
                  <a:gd name="T56" fmla="*/ 180 w 229"/>
                  <a:gd name="T57" fmla="*/ 0 h 114"/>
                  <a:gd name="T58" fmla="*/ 167 w 229"/>
                  <a:gd name="T59" fmla="*/ 0 h 114"/>
                  <a:gd name="T60" fmla="*/ 155 w 229"/>
                  <a:gd name="T61" fmla="*/ 3 h 114"/>
                  <a:gd name="T62" fmla="*/ 140 w 229"/>
                  <a:gd name="T63" fmla="*/ 9 h 114"/>
                  <a:gd name="T64" fmla="*/ 127 w 229"/>
                  <a:gd name="T65" fmla="*/ 15 h 114"/>
                  <a:gd name="T66" fmla="*/ 124 w 229"/>
                  <a:gd name="T67" fmla="*/ 18 h 114"/>
                  <a:gd name="T68" fmla="*/ 109 w 229"/>
                  <a:gd name="T69" fmla="*/ 31 h 114"/>
                  <a:gd name="T70" fmla="*/ 97 w 229"/>
                  <a:gd name="T71" fmla="*/ 42 h 114"/>
                  <a:gd name="T72" fmla="*/ 88 w 229"/>
                  <a:gd name="T73" fmla="*/ 55 h 114"/>
                  <a:gd name="T74" fmla="*/ 76 w 229"/>
                  <a:gd name="T75" fmla="*/ 67 h 114"/>
                  <a:gd name="T76" fmla="*/ 69 w 229"/>
                  <a:gd name="T77" fmla="*/ 73 h 114"/>
                  <a:gd name="T78" fmla="*/ 61 w 229"/>
                  <a:gd name="T79" fmla="*/ 82 h 114"/>
                  <a:gd name="T80" fmla="*/ 51 w 229"/>
                  <a:gd name="T81" fmla="*/ 85 h 114"/>
                  <a:gd name="T82" fmla="*/ 43 w 229"/>
                  <a:gd name="T83" fmla="*/ 88 h 114"/>
                  <a:gd name="T84" fmla="*/ 30 w 229"/>
                  <a:gd name="T85" fmla="*/ 88 h 114"/>
                  <a:gd name="T86" fmla="*/ 24 w 229"/>
                  <a:gd name="T87" fmla="*/ 88 h 114"/>
                  <a:gd name="T88" fmla="*/ 18 w 229"/>
                  <a:gd name="T89" fmla="*/ 85 h 114"/>
                  <a:gd name="T90" fmla="*/ 6 w 229"/>
                  <a:gd name="T91" fmla="*/ 79 h 114"/>
                  <a:gd name="T92" fmla="*/ 0 w 229"/>
                  <a:gd name="T93"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 h="114">
                    <a:moveTo>
                      <a:pt x="0" y="110"/>
                    </a:moveTo>
                    <a:lnTo>
                      <a:pt x="6" y="113"/>
                    </a:lnTo>
                    <a:lnTo>
                      <a:pt x="18" y="113"/>
                    </a:lnTo>
                    <a:lnTo>
                      <a:pt x="28" y="113"/>
                    </a:lnTo>
                    <a:lnTo>
                      <a:pt x="36" y="110"/>
                    </a:lnTo>
                    <a:lnTo>
                      <a:pt x="48" y="107"/>
                    </a:lnTo>
                    <a:lnTo>
                      <a:pt x="58" y="103"/>
                    </a:lnTo>
                    <a:lnTo>
                      <a:pt x="64" y="101"/>
                    </a:lnTo>
                    <a:lnTo>
                      <a:pt x="69" y="92"/>
                    </a:lnTo>
                    <a:lnTo>
                      <a:pt x="76" y="82"/>
                    </a:lnTo>
                    <a:lnTo>
                      <a:pt x="79" y="77"/>
                    </a:lnTo>
                    <a:lnTo>
                      <a:pt x="82" y="70"/>
                    </a:lnTo>
                    <a:lnTo>
                      <a:pt x="94" y="55"/>
                    </a:lnTo>
                    <a:lnTo>
                      <a:pt x="106" y="39"/>
                    </a:lnTo>
                    <a:lnTo>
                      <a:pt x="115" y="36"/>
                    </a:lnTo>
                    <a:lnTo>
                      <a:pt x="130" y="31"/>
                    </a:lnTo>
                    <a:lnTo>
                      <a:pt x="143" y="24"/>
                    </a:lnTo>
                    <a:lnTo>
                      <a:pt x="155" y="21"/>
                    </a:lnTo>
                    <a:lnTo>
                      <a:pt x="164" y="18"/>
                    </a:lnTo>
                    <a:lnTo>
                      <a:pt x="176" y="21"/>
                    </a:lnTo>
                    <a:lnTo>
                      <a:pt x="191" y="24"/>
                    </a:lnTo>
                    <a:lnTo>
                      <a:pt x="206" y="31"/>
                    </a:lnTo>
                    <a:lnTo>
                      <a:pt x="213" y="36"/>
                    </a:lnTo>
                    <a:lnTo>
                      <a:pt x="219" y="42"/>
                    </a:lnTo>
                    <a:lnTo>
                      <a:pt x="228" y="11"/>
                    </a:lnTo>
                    <a:lnTo>
                      <a:pt x="221" y="9"/>
                    </a:lnTo>
                    <a:lnTo>
                      <a:pt x="206" y="3"/>
                    </a:lnTo>
                    <a:lnTo>
                      <a:pt x="195" y="0"/>
                    </a:lnTo>
                    <a:lnTo>
                      <a:pt x="180" y="0"/>
                    </a:lnTo>
                    <a:lnTo>
                      <a:pt x="167" y="0"/>
                    </a:lnTo>
                    <a:lnTo>
                      <a:pt x="155" y="3"/>
                    </a:lnTo>
                    <a:lnTo>
                      <a:pt x="140" y="9"/>
                    </a:lnTo>
                    <a:lnTo>
                      <a:pt x="127" y="15"/>
                    </a:lnTo>
                    <a:lnTo>
                      <a:pt x="124" y="18"/>
                    </a:lnTo>
                    <a:lnTo>
                      <a:pt x="109" y="31"/>
                    </a:lnTo>
                    <a:lnTo>
                      <a:pt x="97" y="42"/>
                    </a:lnTo>
                    <a:lnTo>
                      <a:pt x="88" y="55"/>
                    </a:lnTo>
                    <a:lnTo>
                      <a:pt x="76" y="67"/>
                    </a:lnTo>
                    <a:lnTo>
                      <a:pt x="69" y="73"/>
                    </a:lnTo>
                    <a:lnTo>
                      <a:pt x="61" y="82"/>
                    </a:lnTo>
                    <a:lnTo>
                      <a:pt x="51" y="85"/>
                    </a:lnTo>
                    <a:lnTo>
                      <a:pt x="43" y="88"/>
                    </a:lnTo>
                    <a:lnTo>
                      <a:pt x="30" y="88"/>
                    </a:lnTo>
                    <a:lnTo>
                      <a:pt x="24" y="88"/>
                    </a:lnTo>
                    <a:lnTo>
                      <a:pt x="18" y="85"/>
                    </a:lnTo>
                    <a:lnTo>
                      <a:pt x="6" y="79"/>
                    </a:lnTo>
                    <a:lnTo>
                      <a:pt x="0" y="11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 name="Freeform 8"/>
              <p:cNvSpPr>
                <a:spLocks/>
              </p:cNvSpPr>
              <p:nvPr/>
            </p:nvSpPr>
            <p:spPr bwMode="ltGray">
              <a:xfrm>
                <a:off x="43" y="1862"/>
                <a:ext cx="233" cy="119"/>
              </a:xfrm>
              <a:custGeom>
                <a:avLst/>
                <a:gdLst>
                  <a:gd name="T0" fmla="*/ 0 w 233"/>
                  <a:gd name="T1" fmla="*/ 115 h 119"/>
                  <a:gd name="T2" fmla="*/ 7 w 233"/>
                  <a:gd name="T3" fmla="*/ 118 h 119"/>
                  <a:gd name="T4" fmla="*/ 19 w 233"/>
                  <a:gd name="T5" fmla="*/ 118 h 119"/>
                  <a:gd name="T6" fmla="*/ 28 w 233"/>
                  <a:gd name="T7" fmla="*/ 118 h 119"/>
                  <a:gd name="T8" fmla="*/ 40 w 233"/>
                  <a:gd name="T9" fmla="*/ 118 h 119"/>
                  <a:gd name="T10" fmla="*/ 49 w 233"/>
                  <a:gd name="T11" fmla="*/ 111 h 119"/>
                  <a:gd name="T12" fmla="*/ 58 w 233"/>
                  <a:gd name="T13" fmla="*/ 108 h 119"/>
                  <a:gd name="T14" fmla="*/ 65 w 233"/>
                  <a:gd name="T15" fmla="*/ 105 h 119"/>
                  <a:gd name="T16" fmla="*/ 73 w 233"/>
                  <a:gd name="T17" fmla="*/ 95 h 119"/>
                  <a:gd name="T18" fmla="*/ 76 w 233"/>
                  <a:gd name="T19" fmla="*/ 86 h 119"/>
                  <a:gd name="T20" fmla="*/ 83 w 233"/>
                  <a:gd name="T21" fmla="*/ 79 h 119"/>
                  <a:gd name="T22" fmla="*/ 86 w 233"/>
                  <a:gd name="T23" fmla="*/ 73 h 119"/>
                  <a:gd name="T24" fmla="*/ 95 w 233"/>
                  <a:gd name="T25" fmla="*/ 58 h 119"/>
                  <a:gd name="T26" fmla="*/ 110 w 233"/>
                  <a:gd name="T27" fmla="*/ 45 h 119"/>
                  <a:gd name="T28" fmla="*/ 116 w 233"/>
                  <a:gd name="T29" fmla="*/ 39 h 119"/>
                  <a:gd name="T30" fmla="*/ 131 w 233"/>
                  <a:gd name="T31" fmla="*/ 32 h 119"/>
                  <a:gd name="T32" fmla="*/ 146 w 233"/>
                  <a:gd name="T33" fmla="*/ 26 h 119"/>
                  <a:gd name="T34" fmla="*/ 156 w 233"/>
                  <a:gd name="T35" fmla="*/ 23 h 119"/>
                  <a:gd name="T36" fmla="*/ 164 w 233"/>
                  <a:gd name="T37" fmla="*/ 23 h 119"/>
                  <a:gd name="T38" fmla="*/ 177 w 233"/>
                  <a:gd name="T39" fmla="*/ 23 h 119"/>
                  <a:gd name="T40" fmla="*/ 192 w 233"/>
                  <a:gd name="T41" fmla="*/ 26 h 119"/>
                  <a:gd name="T42" fmla="*/ 207 w 233"/>
                  <a:gd name="T43" fmla="*/ 32 h 119"/>
                  <a:gd name="T44" fmla="*/ 217 w 233"/>
                  <a:gd name="T45" fmla="*/ 42 h 119"/>
                  <a:gd name="T46" fmla="*/ 220 w 233"/>
                  <a:gd name="T47" fmla="*/ 48 h 119"/>
                  <a:gd name="T48" fmla="*/ 232 w 233"/>
                  <a:gd name="T49" fmla="*/ 16 h 119"/>
                  <a:gd name="T50" fmla="*/ 222 w 233"/>
                  <a:gd name="T51" fmla="*/ 10 h 119"/>
                  <a:gd name="T52" fmla="*/ 210 w 233"/>
                  <a:gd name="T53" fmla="*/ 4 h 119"/>
                  <a:gd name="T54" fmla="*/ 195 w 233"/>
                  <a:gd name="T55" fmla="*/ 4 h 119"/>
                  <a:gd name="T56" fmla="*/ 183 w 233"/>
                  <a:gd name="T57" fmla="*/ 0 h 119"/>
                  <a:gd name="T58" fmla="*/ 167 w 233"/>
                  <a:gd name="T59" fmla="*/ 0 h 119"/>
                  <a:gd name="T60" fmla="*/ 156 w 233"/>
                  <a:gd name="T61" fmla="*/ 4 h 119"/>
                  <a:gd name="T62" fmla="*/ 141 w 233"/>
                  <a:gd name="T63" fmla="*/ 10 h 119"/>
                  <a:gd name="T64" fmla="*/ 131 w 233"/>
                  <a:gd name="T65" fmla="*/ 16 h 119"/>
                  <a:gd name="T66" fmla="*/ 126 w 233"/>
                  <a:gd name="T67" fmla="*/ 20 h 119"/>
                  <a:gd name="T68" fmla="*/ 110 w 233"/>
                  <a:gd name="T69" fmla="*/ 32 h 119"/>
                  <a:gd name="T70" fmla="*/ 101 w 233"/>
                  <a:gd name="T71" fmla="*/ 45 h 119"/>
                  <a:gd name="T72" fmla="*/ 88 w 233"/>
                  <a:gd name="T73" fmla="*/ 58 h 119"/>
                  <a:gd name="T74" fmla="*/ 80 w 233"/>
                  <a:gd name="T75" fmla="*/ 70 h 119"/>
                  <a:gd name="T76" fmla="*/ 73 w 233"/>
                  <a:gd name="T77" fmla="*/ 79 h 119"/>
                  <a:gd name="T78" fmla="*/ 61 w 233"/>
                  <a:gd name="T79" fmla="*/ 86 h 119"/>
                  <a:gd name="T80" fmla="*/ 52 w 233"/>
                  <a:gd name="T81" fmla="*/ 89 h 119"/>
                  <a:gd name="T82" fmla="*/ 43 w 233"/>
                  <a:gd name="T83" fmla="*/ 92 h 119"/>
                  <a:gd name="T84" fmla="*/ 34 w 233"/>
                  <a:gd name="T85" fmla="*/ 92 h 119"/>
                  <a:gd name="T86" fmla="*/ 25 w 233"/>
                  <a:gd name="T87" fmla="*/ 92 h 119"/>
                  <a:gd name="T88" fmla="*/ 19 w 233"/>
                  <a:gd name="T89" fmla="*/ 89 h 119"/>
                  <a:gd name="T90" fmla="*/ 7 w 233"/>
                  <a:gd name="T91" fmla="*/ 83 h 119"/>
                  <a:gd name="T92" fmla="*/ 0 w 233"/>
                  <a:gd name="T93" fmla="*/ 11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3" h="119">
                    <a:moveTo>
                      <a:pt x="0" y="115"/>
                    </a:moveTo>
                    <a:lnTo>
                      <a:pt x="7" y="118"/>
                    </a:lnTo>
                    <a:lnTo>
                      <a:pt x="19" y="118"/>
                    </a:lnTo>
                    <a:lnTo>
                      <a:pt x="28" y="118"/>
                    </a:lnTo>
                    <a:lnTo>
                      <a:pt x="40" y="118"/>
                    </a:lnTo>
                    <a:lnTo>
                      <a:pt x="49" y="111"/>
                    </a:lnTo>
                    <a:lnTo>
                      <a:pt x="58" y="108"/>
                    </a:lnTo>
                    <a:lnTo>
                      <a:pt x="65" y="105"/>
                    </a:lnTo>
                    <a:lnTo>
                      <a:pt x="73" y="95"/>
                    </a:lnTo>
                    <a:lnTo>
                      <a:pt x="76" y="86"/>
                    </a:lnTo>
                    <a:lnTo>
                      <a:pt x="83" y="79"/>
                    </a:lnTo>
                    <a:lnTo>
                      <a:pt x="86" y="73"/>
                    </a:lnTo>
                    <a:lnTo>
                      <a:pt x="95" y="58"/>
                    </a:lnTo>
                    <a:lnTo>
                      <a:pt x="110" y="45"/>
                    </a:lnTo>
                    <a:lnTo>
                      <a:pt x="116" y="39"/>
                    </a:lnTo>
                    <a:lnTo>
                      <a:pt x="131" y="32"/>
                    </a:lnTo>
                    <a:lnTo>
                      <a:pt x="146" y="26"/>
                    </a:lnTo>
                    <a:lnTo>
                      <a:pt x="156" y="23"/>
                    </a:lnTo>
                    <a:lnTo>
                      <a:pt x="164" y="23"/>
                    </a:lnTo>
                    <a:lnTo>
                      <a:pt x="177" y="23"/>
                    </a:lnTo>
                    <a:lnTo>
                      <a:pt x="192" y="26"/>
                    </a:lnTo>
                    <a:lnTo>
                      <a:pt x="207" y="32"/>
                    </a:lnTo>
                    <a:lnTo>
                      <a:pt x="217" y="42"/>
                    </a:lnTo>
                    <a:lnTo>
                      <a:pt x="220" y="48"/>
                    </a:lnTo>
                    <a:lnTo>
                      <a:pt x="232" y="16"/>
                    </a:lnTo>
                    <a:lnTo>
                      <a:pt x="222" y="10"/>
                    </a:lnTo>
                    <a:lnTo>
                      <a:pt x="210" y="4"/>
                    </a:lnTo>
                    <a:lnTo>
                      <a:pt x="195" y="4"/>
                    </a:lnTo>
                    <a:lnTo>
                      <a:pt x="183" y="0"/>
                    </a:lnTo>
                    <a:lnTo>
                      <a:pt x="167" y="0"/>
                    </a:lnTo>
                    <a:lnTo>
                      <a:pt x="156" y="4"/>
                    </a:lnTo>
                    <a:lnTo>
                      <a:pt x="141" y="10"/>
                    </a:lnTo>
                    <a:lnTo>
                      <a:pt x="131" y="16"/>
                    </a:lnTo>
                    <a:lnTo>
                      <a:pt x="126" y="20"/>
                    </a:lnTo>
                    <a:lnTo>
                      <a:pt x="110" y="32"/>
                    </a:lnTo>
                    <a:lnTo>
                      <a:pt x="101" y="45"/>
                    </a:lnTo>
                    <a:lnTo>
                      <a:pt x="88" y="58"/>
                    </a:lnTo>
                    <a:lnTo>
                      <a:pt x="80" y="70"/>
                    </a:lnTo>
                    <a:lnTo>
                      <a:pt x="73" y="79"/>
                    </a:lnTo>
                    <a:lnTo>
                      <a:pt x="61" y="86"/>
                    </a:lnTo>
                    <a:lnTo>
                      <a:pt x="52" y="89"/>
                    </a:lnTo>
                    <a:lnTo>
                      <a:pt x="43" y="92"/>
                    </a:lnTo>
                    <a:lnTo>
                      <a:pt x="34" y="92"/>
                    </a:lnTo>
                    <a:lnTo>
                      <a:pt x="25" y="92"/>
                    </a:lnTo>
                    <a:lnTo>
                      <a:pt x="19" y="89"/>
                    </a:lnTo>
                    <a:lnTo>
                      <a:pt x="7" y="83"/>
                    </a:lnTo>
                    <a:lnTo>
                      <a:pt x="0" y="11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0" name="Freeform 9"/>
              <p:cNvSpPr>
                <a:spLocks/>
              </p:cNvSpPr>
              <p:nvPr/>
            </p:nvSpPr>
            <p:spPr bwMode="ltGray">
              <a:xfrm>
                <a:off x="454" y="3914"/>
                <a:ext cx="232" cy="116"/>
              </a:xfrm>
              <a:custGeom>
                <a:avLst/>
                <a:gdLst>
                  <a:gd name="T0" fmla="*/ 0 w 232"/>
                  <a:gd name="T1" fmla="*/ 111 h 116"/>
                  <a:gd name="T2" fmla="*/ 9 w 232"/>
                  <a:gd name="T3" fmla="*/ 115 h 116"/>
                  <a:gd name="T4" fmla="*/ 19 w 232"/>
                  <a:gd name="T5" fmla="*/ 115 h 116"/>
                  <a:gd name="T6" fmla="*/ 30 w 232"/>
                  <a:gd name="T7" fmla="*/ 115 h 116"/>
                  <a:gd name="T8" fmla="*/ 40 w 232"/>
                  <a:gd name="T9" fmla="*/ 111 h 116"/>
                  <a:gd name="T10" fmla="*/ 49 w 232"/>
                  <a:gd name="T11" fmla="*/ 108 h 116"/>
                  <a:gd name="T12" fmla="*/ 61 w 232"/>
                  <a:gd name="T13" fmla="*/ 105 h 116"/>
                  <a:gd name="T14" fmla="*/ 64 w 232"/>
                  <a:gd name="T15" fmla="*/ 102 h 116"/>
                  <a:gd name="T16" fmla="*/ 73 w 232"/>
                  <a:gd name="T17" fmla="*/ 93 h 116"/>
                  <a:gd name="T18" fmla="*/ 76 w 232"/>
                  <a:gd name="T19" fmla="*/ 84 h 116"/>
                  <a:gd name="T20" fmla="*/ 82 w 232"/>
                  <a:gd name="T21" fmla="*/ 77 h 116"/>
                  <a:gd name="T22" fmla="*/ 85 w 232"/>
                  <a:gd name="T23" fmla="*/ 72 h 116"/>
                  <a:gd name="T24" fmla="*/ 95 w 232"/>
                  <a:gd name="T25" fmla="*/ 56 h 116"/>
                  <a:gd name="T26" fmla="*/ 110 w 232"/>
                  <a:gd name="T27" fmla="*/ 43 h 116"/>
                  <a:gd name="T28" fmla="*/ 116 w 232"/>
                  <a:gd name="T29" fmla="*/ 38 h 116"/>
                  <a:gd name="T30" fmla="*/ 131 w 232"/>
                  <a:gd name="T31" fmla="*/ 31 h 116"/>
                  <a:gd name="T32" fmla="*/ 146 w 232"/>
                  <a:gd name="T33" fmla="*/ 25 h 116"/>
                  <a:gd name="T34" fmla="*/ 155 w 232"/>
                  <a:gd name="T35" fmla="*/ 22 h 116"/>
                  <a:gd name="T36" fmla="*/ 167 w 232"/>
                  <a:gd name="T37" fmla="*/ 18 h 116"/>
                  <a:gd name="T38" fmla="*/ 176 w 232"/>
                  <a:gd name="T39" fmla="*/ 22 h 116"/>
                  <a:gd name="T40" fmla="*/ 191 w 232"/>
                  <a:gd name="T41" fmla="*/ 25 h 116"/>
                  <a:gd name="T42" fmla="*/ 206 w 232"/>
                  <a:gd name="T43" fmla="*/ 31 h 116"/>
                  <a:gd name="T44" fmla="*/ 216 w 232"/>
                  <a:gd name="T45" fmla="*/ 38 h 116"/>
                  <a:gd name="T46" fmla="*/ 219 w 232"/>
                  <a:gd name="T47" fmla="*/ 46 h 116"/>
                  <a:gd name="T48" fmla="*/ 231 w 232"/>
                  <a:gd name="T49" fmla="*/ 13 h 116"/>
                  <a:gd name="T50" fmla="*/ 222 w 232"/>
                  <a:gd name="T51" fmla="*/ 10 h 116"/>
                  <a:gd name="T52" fmla="*/ 209 w 232"/>
                  <a:gd name="T53" fmla="*/ 3 h 116"/>
                  <a:gd name="T54" fmla="*/ 194 w 232"/>
                  <a:gd name="T55" fmla="*/ 0 h 116"/>
                  <a:gd name="T56" fmla="*/ 182 w 232"/>
                  <a:gd name="T57" fmla="*/ 0 h 116"/>
                  <a:gd name="T58" fmla="*/ 167 w 232"/>
                  <a:gd name="T59" fmla="*/ 0 h 116"/>
                  <a:gd name="T60" fmla="*/ 155 w 232"/>
                  <a:gd name="T61" fmla="*/ 3 h 116"/>
                  <a:gd name="T62" fmla="*/ 143 w 232"/>
                  <a:gd name="T63" fmla="*/ 10 h 116"/>
                  <a:gd name="T64" fmla="*/ 131 w 232"/>
                  <a:gd name="T65" fmla="*/ 13 h 116"/>
                  <a:gd name="T66" fmla="*/ 125 w 232"/>
                  <a:gd name="T67" fmla="*/ 18 h 116"/>
                  <a:gd name="T68" fmla="*/ 113 w 232"/>
                  <a:gd name="T69" fmla="*/ 31 h 116"/>
                  <a:gd name="T70" fmla="*/ 100 w 232"/>
                  <a:gd name="T71" fmla="*/ 43 h 116"/>
                  <a:gd name="T72" fmla="*/ 88 w 232"/>
                  <a:gd name="T73" fmla="*/ 56 h 116"/>
                  <a:gd name="T74" fmla="*/ 80 w 232"/>
                  <a:gd name="T75" fmla="*/ 69 h 116"/>
                  <a:gd name="T76" fmla="*/ 73 w 232"/>
                  <a:gd name="T77" fmla="*/ 74 h 116"/>
                  <a:gd name="T78" fmla="*/ 61 w 232"/>
                  <a:gd name="T79" fmla="*/ 84 h 116"/>
                  <a:gd name="T80" fmla="*/ 52 w 232"/>
                  <a:gd name="T81" fmla="*/ 87 h 116"/>
                  <a:gd name="T82" fmla="*/ 45 w 232"/>
                  <a:gd name="T83" fmla="*/ 90 h 116"/>
                  <a:gd name="T84" fmla="*/ 34 w 232"/>
                  <a:gd name="T85" fmla="*/ 90 h 116"/>
                  <a:gd name="T86" fmla="*/ 25 w 232"/>
                  <a:gd name="T87" fmla="*/ 90 h 116"/>
                  <a:gd name="T88" fmla="*/ 19 w 232"/>
                  <a:gd name="T89" fmla="*/ 87 h 116"/>
                  <a:gd name="T90" fmla="*/ 7 w 232"/>
                  <a:gd name="T91" fmla="*/ 80 h 116"/>
                  <a:gd name="T92" fmla="*/ 0 w 232"/>
                  <a:gd name="T93" fmla="*/ 11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2" h="116">
                    <a:moveTo>
                      <a:pt x="0" y="111"/>
                    </a:moveTo>
                    <a:lnTo>
                      <a:pt x="9" y="115"/>
                    </a:lnTo>
                    <a:lnTo>
                      <a:pt x="19" y="115"/>
                    </a:lnTo>
                    <a:lnTo>
                      <a:pt x="30" y="115"/>
                    </a:lnTo>
                    <a:lnTo>
                      <a:pt x="40" y="111"/>
                    </a:lnTo>
                    <a:lnTo>
                      <a:pt x="49" y="108"/>
                    </a:lnTo>
                    <a:lnTo>
                      <a:pt x="61" y="105"/>
                    </a:lnTo>
                    <a:lnTo>
                      <a:pt x="64" y="102"/>
                    </a:lnTo>
                    <a:lnTo>
                      <a:pt x="73" y="93"/>
                    </a:lnTo>
                    <a:lnTo>
                      <a:pt x="76" y="84"/>
                    </a:lnTo>
                    <a:lnTo>
                      <a:pt x="82" y="77"/>
                    </a:lnTo>
                    <a:lnTo>
                      <a:pt x="85" y="72"/>
                    </a:lnTo>
                    <a:lnTo>
                      <a:pt x="95" y="56"/>
                    </a:lnTo>
                    <a:lnTo>
                      <a:pt x="110" y="43"/>
                    </a:lnTo>
                    <a:lnTo>
                      <a:pt x="116" y="38"/>
                    </a:lnTo>
                    <a:lnTo>
                      <a:pt x="131" y="31"/>
                    </a:lnTo>
                    <a:lnTo>
                      <a:pt x="146" y="25"/>
                    </a:lnTo>
                    <a:lnTo>
                      <a:pt x="155" y="22"/>
                    </a:lnTo>
                    <a:lnTo>
                      <a:pt x="167" y="18"/>
                    </a:lnTo>
                    <a:lnTo>
                      <a:pt x="176" y="22"/>
                    </a:lnTo>
                    <a:lnTo>
                      <a:pt x="191" y="25"/>
                    </a:lnTo>
                    <a:lnTo>
                      <a:pt x="206" y="31"/>
                    </a:lnTo>
                    <a:lnTo>
                      <a:pt x="216" y="38"/>
                    </a:lnTo>
                    <a:lnTo>
                      <a:pt x="219" y="46"/>
                    </a:lnTo>
                    <a:lnTo>
                      <a:pt x="231" y="13"/>
                    </a:lnTo>
                    <a:lnTo>
                      <a:pt x="222" y="10"/>
                    </a:lnTo>
                    <a:lnTo>
                      <a:pt x="209" y="3"/>
                    </a:lnTo>
                    <a:lnTo>
                      <a:pt x="194" y="0"/>
                    </a:lnTo>
                    <a:lnTo>
                      <a:pt x="182" y="0"/>
                    </a:lnTo>
                    <a:lnTo>
                      <a:pt x="167" y="0"/>
                    </a:lnTo>
                    <a:lnTo>
                      <a:pt x="155" y="3"/>
                    </a:lnTo>
                    <a:lnTo>
                      <a:pt x="143" y="10"/>
                    </a:lnTo>
                    <a:lnTo>
                      <a:pt x="131" y="13"/>
                    </a:lnTo>
                    <a:lnTo>
                      <a:pt x="125" y="18"/>
                    </a:lnTo>
                    <a:lnTo>
                      <a:pt x="113" y="31"/>
                    </a:lnTo>
                    <a:lnTo>
                      <a:pt x="100" y="43"/>
                    </a:lnTo>
                    <a:lnTo>
                      <a:pt x="88" y="56"/>
                    </a:lnTo>
                    <a:lnTo>
                      <a:pt x="80" y="69"/>
                    </a:lnTo>
                    <a:lnTo>
                      <a:pt x="73" y="74"/>
                    </a:lnTo>
                    <a:lnTo>
                      <a:pt x="61" y="84"/>
                    </a:lnTo>
                    <a:lnTo>
                      <a:pt x="52" y="87"/>
                    </a:lnTo>
                    <a:lnTo>
                      <a:pt x="45" y="90"/>
                    </a:lnTo>
                    <a:lnTo>
                      <a:pt x="34" y="90"/>
                    </a:lnTo>
                    <a:lnTo>
                      <a:pt x="25" y="90"/>
                    </a:lnTo>
                    <a:lnTo>
                      <a:pt x="19" y="87"/>
                    </a:lnTo>
                    <a:lnTo>
                      <a:pt x="7" y="80"/>
                    </a:lnTo>
                    <a:lnTo>
                      <a:pt x="0" y="11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 name="Freeform 10"/>
              <p:cNvSpPr>
                <a:spLocks/>
              </p:cNvSpPr>
              <p:nvPr/>
            </p:nvSpPr>
            <p:spPr bwMode="ltGray">
              <a:xfrm>
                <a:off x="5314" y="1011"/>
                <a:ext cx="233" cy="119"/>
              </a:xfrm>
              <a:custGeom>
                <a:avLst/>
                <a:gdLst>
                  <a:gd name="T0" fmla="*/ 232 w 233"/>
                  <a:gd name="T1" fmla="*/ 115 h 119"/>
                  <a:gd name="T2" fmla="*/ 222 w 233"/>
                  <a:gd name="T3" fmla="*/ 115 h 119"/>
                  <a:gd name="T4" fmla="*/ 214 w 233"/>
                  <a:gd name="T5" fmla="*/ 118 h 119"/>
                  <a:gd name="T6" fmla="*/ 201 w 233"/>
                  <a:gd name="T7" fmla="*/ 118 h 119"/>
                  <a:gd name="T8" fmla="*/ 192 w 233"/>
                  <a:gd name="T9" fmla="*/ 115 h 119"/>
                  <a:gd name="T10" fmla="*/ 183 w 233"/>
                  <a:gd name="T11" fmla="*/ 112 h 119"/>
                  <a:gd name="T12" fmla="*/ 171 w 233"/>
                  <a:gd name="T13" fmla="*/ 106 h 119"/>
                  <a:gd name="T14" fmla="*/ 164 w 233"/>
                  <a:gd name="T15" fmla="*/ 102 h 119"/>
                  <a:gd name="T16" fmla="*/ 158 w 233"/>
                  <a:gd name="T17" fmla="*/ 94 h 119"/>
                  <a:gd name="T18" fmla="*/ 153 w 233"/>
                  <a:gd name="T19" fmla="*/ 84 h 119"/>
                  <a:gd name="T20" fmla="*/ 149 w 233"/>
                  <a:gd name="T21" fmla="*/ 78 h 119"/>
                  <a:gd name="T22" fmla="*/ 146 w 233"/>
                  <a:gd name="T23" fmla="*/ 71 h 119"/>
                  <a:gd name="T24" fmla="*/ 134 w 233"/>
                  <a:gd name="T25" fmla="*/ 59 h 119"/>
                  <a:gd name="T26" fmla="*/ 122 w 233"/>
                  <a:gd name="T27" fmla="*/ 44 h 119"/>
                  <a:gd name="T28" fmla="*/ 113 w 233"/>
                  <a:gd name="T29" fmla="*/ 37 h 119"/>
                  <a:gd name="T30" fmla="*/ 97 w 233"/>
                  <a:gd name="T31" fmla="*/ 31 h 119"/>
                  <a:gd name="T32" fmla="*/ 85 w 233"/>
                  <a:gd name="T33" fmla="*/ 28 h 119"/>
                  <a:gd name="T34" fmla="*/ 73 w 233"/>
                  <a:gd name="T35" fmla="*/ 24 h 119"/>
                  <a:gd name="T36" fmla="*/ 64 w 233"/>
                  <a:gd name="T37" fmla="*/ 21 h 119"/>
                  <a:gd name="T38" fmla="*/ 52 w 233"/>
                  <a:gd name="T39" fmla="*/ 24 h 119"/>
                  <a:gd name="T40" fmla="*/ 39 w 233"/>
                  <a:gd name="T41" fmla="*/ 28 h 119"/>
                  <a:gd name="T42" fmla="*/ 24 w 233"/>
                  <a:gd name="T43" fmla="*/ 31 h 119"/>
                  <a:gd name="T44" fmla="*/ 15 w 233"/>
                  <a:gd name="T45" fmla="*/ 40 h 119"/>
                  <a:gd name="T46" fmla="*/ 9 w 233"/>
                  <a:gd name="T47" fmla="*/ 47 h 119"/>
                  <a:gd name="T48" fmla="*/ 0 w 233"/>
                  <a:gd name="T49" fmla="*/ 16 h 119"/>
                  <a:gd name="T50" fmla="*/ 6 w 233"/>
                  <a:gd name="T51" fmla="*/ 9 h 119"/>
                  <a:gd name="T52" fmla="*/ 21 w 233"/>
                  <a:gd name="T53" fmla="*/ 6 h 119"/>
                  <a:gd name="T54" fmla="*/ 33 w 233"/>
                  <a:gd name="T55" fmla="*/ 3 h 119"/>
                  <a:gd name="T56" fmla="*/ 49 w 233"/>
                  <a:gd name="T57" fmla="*/ 0 h 119"/>
                  <a:gd name="T58" fmla="*/ 61 w 233"/>
                  <a:gd name="T59" fmla="*/ 3 h 119"/>
                  <a:gd name="T60" fmla="*/ 73 w 233"/>
                  <a:gd name="T61" fmla="*/ 6 h 119"/>
                  <a:gd name="T62" fmla="*/ 88 w 233"/>
                  <a:gd name="T63" fmla="*/ 13 h 119"/>
                  <a:gd name="T64" fmla="*/ 100 w 233"/>
                  <a:gd name="T65" fmla="*/ 16 h 119"/>
                  <a:gd name="T66" fmla="*/ 107 w 233"/>
                  <a:gd name="T67" fmla="*/ 21 h 119"/>
                  <a:gd name="T68" fmla="*/ 118 w 233"/>
                  <a:gd name="T69" fmla="*/ 31 h 119"/>
                  <a:gd name="T70" fmla="*/ 131 w 233"/>
                  <a:gd name="T71" fmla="*/ 47 h 119"/>
                  <a:gd name="T72" fmla="*/ 143 w 233"/>
                  <a:gd name="T73" fmla="*/ 59 h 119"/>
                  <a:gd name="T74" fmla="*/ 153 w 233"/>
                  <a:gd name="T75" fmla="*/ 71 h 119"/>
                  <a:gd name="T76" fmla="*/ 158 w 233"/>
                  <a:gd name="T77" fmla="*/ 78 h 119"/>
                  <a:gd name="T78" fmla="*/ 168 w 233"/>
                  <a:gd name="T79" fmla="*/ 84 h 119"/>
                  <a:gd name="T80" fmla="*/ 177 w 233"/>
                  <a:gd name="T81" fmla="*/ 91 h 119"/>
                  <a:gd name="T82" fmla="*/ 186 w 233"/>
                  <a:gd name="T83" fmla="*/ 94 h 119"/>
                  <a:gd name="T84" fmla="*/ 199 w 233"/>
                  <a:gd name="T85" fmla="*/ 94 h 119"/>
                  <a:gd name="T86" fmla="*/ 204 w 233"/>
                  <a:gd name="T87" fmla="*/ 91 h 119"/>
                  <a:gd name="T88" fmla="*/ 214 w 233"/>
                  <a:gd name="T89" fmla="*/ 91 h 119"/>
                  <a:gd name="T90" fmla="*/ 225 w 233"/>
                  <a:gd name="T91" fmla="*/ 84 h 119"/>
                  <a:gd name="T92" fmla="*/ 232 w 233"/>
                  <a:gd name="T93" fmla="*/ 11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3" h="119">
                    <a:moveTo>
                      <a:pt x="232" y="115"/>
                    </a:moveTo>
                    <a:lnTo>
                      <a:pt x="222" y="115"/>
                    </a:lnTo>
                    <a:lnTo>
                      <a:pt x="214" y="118"/>
                    </a:lnTo>
                    <a:lnTo>
                      <a:pt x="201" y="118"/>
                    </a:lnTo>
                    <a:lnTo>
                      <a:pt x="192" y="115"/>
                    </a:lnTo>
                    <a:lnTo>
                      <a:pt x="183" y="112"/>
                    </a:lnTo>
                    <a:lnTo>
                      <a:pt x="171" y="106"/>
                    </a:lnTo>
                    <a:lnTo>
                      <a:pt x="164" y="102"/>
                    </a:lnTo>
                    <a:lnTo>
                      <a:pt x="158" y="94"/>
                    </a:lnTo>
                    <a:lnTo>
                      <a:pt x="153" y="84"/>
                    </a:lnTo>
                    <a:lnTo>
                      <a:pt x="149" y="78"/>
                    </a:lnTo>
                    <a:lnTo>
                      <a:pt x="146" y="71"/>
                    </a:lnTo>
                    <a:lnTo>
                      <a:pt x="134" y="59"/>
                    </a:lnTo>
                    <a:lnTo>
                      <a:pt x="122" y="44"/>
                    </a:lnTo>
                    <a:lnTo>
                      <a:pt x="113" y="37"/>
                    </a:lnTo>
                    <a:lnTo>
                      <a:pt x="97" y="31"/>
                    </a:lnTo>
                    <a:lnTo>
                      <a:pt x="85" y="28"/>
                    </a:lnTo>
                    <a:lnTo>
                      <a:pt x="73" y="24"/>
                    </a:lnTo>
                    <a:lnTo>
                      <a:pt x="64" y="21"/>
                    </a:lnTo>
                    <a:lnTo>
                      <a:pt x="52" y="24"/>
                    </a:lnTo>
                    <a:lnTo>
                      <a:pt x="39" y="28"/>
                    </a:lnTo>
                    <a:lnTo>
                      <a:pt x="24" y="31"/>
                    </a:lnTo>
                    <a:lnTo>
                      <a:pt x="15" y="40"/>
                    </a:lnTo>
                    <a:lnTo>
                      <a:pt x="9" y="47"/>
                    </a:lnTo>
                    <a:lnTo>
                      <a:pt x="0" y="16"/>
                    </a:lnTo>
                    <a:lnTo>
                      <a:pt x="6" y="9"/>
                    </a:lnTo>
                    <a:lnTo>
                      <a:pt x="21" y="6"/>
                    </a:lnTo>
                    <a:lnTo>
                      <a:pt x="33" y="3"/>
                    </a:lnTo>
                    <a:lnTo>
                      <a:pt x="49" y="0"/>
                    </a:lnTo>
                    <a:lnTo>
                      <a:pt x="61" y="3"/>
                    </a:lnTo>
                    <a:lnTo>
                      <a:pt x="73" y="6"/>
                    </a:lnTo>
                    <a:lnTo>
                      <a:pt x="88" y="13"/>
                    </a:lnTo>
                    <a:lnTo>
                      <a:pt x="100" y="16"/>
                    </a:lnTo>
                    <a:lnTo>
                      <a:pt x="107" y="21"/>
                    </a:lnTo>
                    <a:lnTo>
                      <a:pt x="118" y="31"/>
                    </a:lnTo>
                    <a:lnTo>
                      <a:pt x="131" y="47"/>
                    </a:lnTo>
                    <a:lnTo>
                      <a:pt x="143" y="59"/>
                    </a:lnTo>
                    <a:lnTo>
                      <a:pt x="153" y="71"/>
                    </a:lnTo>
                    <a:lnTo>
                      <a:pt x="158" y="78"/>
                    </a:lnTo>
                    <a:lnTo>
                      <a:pt x="168" y="84"/>
                    </a:lnTo>
                    <a:lnTo>
                      <a:pt x="177" y="91"/>
                    </a:lnTo>
                    <a:lnTo>
                      <a:pt x="186" y="94"/>
                    </a:lnTo>
                    <a:lnTo>
                      <a:pt x="199" y="94"/>
                    </a:lnTo>
                    <a:lnTo>
                      <a:pt x="204" y="91"/>
                    </a:lnTo>
                    <a:lnTo>
                      <a:pt x="214" y="91"/>
                    </a:lnTo>
                    <a:lnTo>
                      <a:pt x="225" y="84"/>
                    </a:lnTo>
                    <a:lnTo>
                      <a:pt x="232" y="11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2" name="Freeform 11"/>
              <p:cNvSpPr>
                <a:spLocks/>
              </p:cNvSpPr>
              <p:nvPr/>
            </p:nvSpPr>
            <p:spPr bwMode="ltGray">
              <a:xfrm>
                <a:off x="1852" y="147"/>
                <a:ext cx="232" cy="114"/>
              </a:xfrm>
              <a:custGeom>
                <a:avLst/>
                <a:gdLst>
                  <a:gd name="T0" fmla="*/ 231 w 232"/>
                  <a:gd name="T1" fmla="*/ 110 h 114"/>
                  <a:gd name="T2" fmla="*/ 221 w 232"/>
                  <a:gd name="T3" fmla="*/ 113 h 114"/>
                  <a:gd name="T4" fmla="*/ 213 w 232"/>
                  <a:gd name="T5" fmla="*/ 113 h 114"/>
                  <a:gd name="T6" fmla="*/ 201 w 232"/>
                  <a:gd name="T7" fmla="*/ 113 h 114"/>
                  <a:gd name="T8" fmla="*/ 191 w 232"/>
                  <a:gd name="T9" fmla="*/ 113 h 114"/>
                  <a:gd name="T10" fmla="*/ 183 w 232"/>
                  <a:gd name="T11" fmla="*/ 110 h 114"/>
                  <a:gd name="T12" fmla="*/ 170 w 232"/>
                  <a:gd name="T13" fmla="*/ 104 h 114"/>
                  <a:gd name="T14" fmla="*/ 167 w 232"/>
                  <a:gd name="T15" fmla="*/ 102 h 114"/>
                  <a:gd name="T16" fmla="*/ 158 w 232"/>
                  <a:gd name="T17" fmla="*/ 92 h 114"/>
                  <a:gd name="T18" fmla="*/ 155 w 232"/>
                  <a:gd name="T19" fmla="*/ 82 h 114"/>
                  <a:gd name="T20" fmla="*/ 148 w 232"/>
                  <a:gd name="T21" fmla="*/ 77 h 114"/>
                  <a:gd name="T22" fmla="*/ 145 w 232"/>
                  <a:gd name="T23" fmla="*/ 71 h 114"/>
                  <a:gd name="T24" fmla="*/ 133 w 232"/>
                  <a:gd name="T25" fmla="*/ 56 h 114"/>
                  <a:gd name="T26" fmla="*/ 122 w 232"/>
                  <a:gd name="T27" fmla="*/ 43 h 114"/>
                  <a:gd name="T28" fmla="*/ 112 w 232"/>
                  <a:gd name="T29" fmla="*/ 36 h 114"/>
                  <a:gd name="T30" fmla="*/ 100 w 232"/>
                  <a:gd name="T31" fmla="*/ 31 h 114"/>
                  <a:gd name="T32" fmla="*/ 85 w 232"/>
                  <a:gd name="T33" fmla="*/ 25 h 114"/>
                  <a:gd name="T34" fmla="*/ 76 w 232"/>
                  <a:gd name="T35" fmla="*/ 21 h 114"/>
                  <a:gd name="T36" fmla="*/ 64 w 232"/>
                  <a:gd name="T37" fmla="*/ 21 h 114"/>
                  <a:gd name="T38" fmla="*/ 54 w 232"/>
                  <a:gd name="T39" fmla="*/ 21 h 114"/>
                  <a:gd name="T40" fmla="*/ 39 w 232"/>
                  <a:gd name="T41" fmla="*/ 25 h 114"/>
                  <a:gd name="T42" fmla="*/ 24 w 232"/>
                  <a:gd name="T43" fmla="*/ 31 h 114"/>
                  <a:gd name="T44" fmla="*/ 15 w 232"/>
                  <a:gd name="T45" fmla="*/ 36 h 114"/>
                  <a:gd name="T46" fmla="*/ 9 w 232"/>
                  <a:gd name="T47" fmla="*/ 46 h 114"/>
                  <a:gd name="T48" fmla="*/ 0 w 232"/>
                  <a:gd name="T49" fmla="*/ 15 h 114"/>
                  <a:gd name="T50" fmla="*/ 9 w 232"/>
                  <a:gd name="T51" fmla="*/ 10 h 114"/>
                  <a:gd name="T52" fmla="*/ 21 w 232"/>
                  <a:gd name="T53" fmla="*/ 3 h 114"/>
                  <a:gd name="T54" fmla="*/ 33 w 232"/>
                  <a:gd name="T55" fmla="*/ 0 h 114"/>
                  <a:gd name="T56" fmla="*/ 48 w 232"/>
                  <a:gd name="T57" fmla="*/ 0 h 114"/>
                  <a:gd name="T58" fmla="*/ 64 w 232"/>
                  <a:gd name="T59" fmla="*/ 0 h 114"/>
                  <a:gd name="T60" fmla="*/ 72 w 232"/>
                  <a:gd name="T61" fmla="*/ 3 h 114"/>
                  <a:gd name="T62" fmla="*/ 87 w 232"/>
                  <a:gd name="T63" fmla="*/ 10 h 114"/>
                  <a:gd name="T64" fmla="*/ 100 w 232"/>
                  <a:gd name="T65" fmla="*/ 15 h 114"/>
                  <a:gd name="T66" fmla="*/ 106 w 232"/>
                  <a:gd name="T67" fmla="*/ 18 h 114"/>
                  <a:gd name="T68" fmla="*/ 118 w 232"/>
                  <a:gd name="T69" fmla="*/ 31 h 114"/>
                  <a:gd name="T70" fmla="*/ 130 w 232"/>
                  <a:gd name="T71" fmla="*/ 43 h 114"/>
                  <a:gd name="T72" fmla="*/ 143 w 232"/>
                  <a:gd name="T73" fmla="*/ 58 h 114"/>
                  <a:gd name="T74" fmla="*/ 152 w 232"/>
                  <a:gd name="T75" fmla="*/ 67 h 114"/>
                  <a:gd name="T76" fmla="*/ 158 w 232"/>
                  <a:gd name="T77" fmla="*/ 77 h 114"/>
                  <a:gd name="T78" fmla="*/ 167 w 232"/>
                  <a:gd name="T79" fmla="*/ 82 h 114"/>
                  <a:gd name="T80" fmla="*/ 179 w 232"/>
                  <a:gd name="T81" fmla="*/ 86 h 114"/>
                  <a:gd name="T82" fmla="*/ 185 w 232"/>
                  <a:gd name="T83" fmla="*/ 89 h 114"/>
                  <a:gd name="T84" fmla="*/ 198 w 232"/>
                  <a:gd name="T85" fmla="*/ 89 h 114"/>
                  <a:gd name="T86" fmla="*/ 206 w 232"/>
                  <a:gd name="T87" fmla="*/ 89 h 114"/>
                  <a:gd name="T88" fmla="*/ 213 w 232"/>
                  <a:gd name="T89" fmla="*/ 86 h 114"/>
                  <a:gd name="T90" fmla="*/ 224 w 232"/>
                  <a:gd name="T91" fmla="*/ 79 h 114"/>
                  <a:gd name="T92" fmla="*/ 231 w 232"/>
                  <a:gd name="T93"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2" h="114">
                    <a:moveTo>
                      <a:pt x="231" y="110"/>
                    </a:moveTo>
                    <a:lnTo>
                      <a:pt x="221" y="113"/>
                    </a:lnTo>
                    <a:lnTo>
                      <a:pt x="213" y="113"/>
                    </a:lnTo>
                    <a:lnTo>
                      <a:pt x="201" y="113"/>
                    </a:lnTo>
                    <a:lnTo>
                      <a:pt x="191" y="113"/>
                    </a:lnTo>
                    <a:lnTo>
                      <a:pt x="183" y="110"/>
                    </a:lnTo>
                    <a:lnTo>
                      <a:pt x="170" y="104"/>
                    </a:lnTo>
                    <a:lnTo>
                      <a:pt x="167" y="102"/>
                    </a:lnTo>
                    <a:lnTo>
                      <a:pt x="158" y="92"/>
                    </a:lnTo>
                    <a:lnTo>
                      <a:pt x="155" y="82"/>
                    </a:lnTo>
                    <a:lnTo>
                      <a:pt x="148" y="77"/>
                    </a:lnTo>
                    <a:lnTo>
                      <a:pt x="145" y="71"/>
                    </a:lnTo>
                    <a:lnTo>
                      <a:pt x="133" y="56"/>
                    </a:lnTo>
                    <a:lnTo>
                      <a:pt x="122" y="43"/>
                    </a:lnTo>
                    <a:lnTo>
                      <a:pt x="112" y="36"/>
                    </a:lnTo>
                    <a:lnTo>
                      <a:pt x="100" y="31"/>
                    </a:lnTo>
                    <a:lnTo>
                      <a:pt x="85" y="25"/>
                    </a:lnTo>
                    <a:lnTo>
                      <a:pt x="76" y="21"/>
                    </a:lnTo>
                    <a:lnTo>
                      <a:pt x="64" y="21"/>
                    </a:lnTo>
                    <a:lnTo>
                      <a:pt x="54" y="21"/>
                    </a:lnTo>
                    <a:lnTo>
                      <a:pt x="39" y="25"/>
                    </a:lnTo>
                    <a:lnTo>
                      <a:pt x="24" y="31"/>
                    </a:lnTo>
                    <a:lnTo>
                      <a:pt x="15" y="36"/>
                    </a:lnTo>
                    <a:lnTo>
                      <a:pt x="9" y="46"/>
                    </a:lnTo>
                    <a:lnTo>
                      <a:pt x="0" y="15"/>
                    </a:lnTo>
                    <a:lnTo>
                      <a:pt x="9" y="10"/>
                    </a:lnTo>
                    <a:lnTo>
                      <a:pt x="21" y="3"/>
                    </a:lnTo>
                    <a:lnTo>
                      <a:pt x="33" y="0"/>
                    </a:lnTo>
                    <a:lnTo>
                      <a:pt x="48" y="0"/>
                    </a:lnTo>
                    <a:lnTo>
                      <a:pt x="64" y="0"/>
                    </a:lnTo>
                    <a:lnTo>
                      <a:pt x="72" y="3"/>
                    </a:lnTo>
                    <a:lnTo>
                      <a:pt x="87" y="10"/>
                    </a:lnTo>
                    <a:lnTo>
                      <a:pt x="100" y="15"/>
                    </a:lnTo>
                    <a:lnTo>
                      <a:pt x="106" y="18"/>
                    </a:lnTo>
                    <a:lnTo>
                      <a:pt x="118" y="31"/>
                    </a:lnTo>
                    <a:lnTo>
                      <a:pt x="130" y="43"/>
                    </a:lnTo>
                    <a:lnTo>
                      <a:pt x="143" y="58"/>
                    </a:lnTo>
                    <a:lnTo>
                      <a:pt x="152" y="67"/>
                    </a:lnTo>
                    <a:lnTo>
                      <a:pt x="158" y="77"/>
                    </a:lnTo>
                    <a:lnTo>
                      <a:pt x="167" y="82"/>
                    </a:lnTo>
                    <a:lnTo>
                      <a:pt x="179" y="86"/>
                    </a:lnTo>
                    <a:lnTo>
                      <a:pt x="185" y="89"/>
                    </a:lnTo>
                    <a:lnTo>
                      <a:pt x="198" y="89"/>
                    </a:lnTo>
                    <a:lnTo>
                      <a:pt x="206" y="89"/>
                    </a:lnTo>
                    <a:lnTo>
                      <a:pt x="213" y="86"/>
                    </a:lnTo>
                    <a:lnTo>
                      <a:pt x="224" y="79"/>
                    </a:lnTo>
                    <a:lnTo>
                      <a:pt x="231" y="11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3" name="Freeform 12"/>
              <p:cNvSpPr>
                <a:spLocks/>
              </p:cNvSpPr>
              <p:nvPr/>
            </p:nvSpPr>
            <p:spPr bwMode="ltGray">
              <a:xfrm>
                <a:off x="151" y="121"/>
                <a:ext cx="233" cy="120"/>
              </a:xfrm>
              <a:custGeom>
                <a:avLst/>
                <a:gdLst>
                  <a:gd name="T0" fmla="*/ 232 w 233"/>
                  <a:gd name="T1" fmla="*/ 116 h 120"/>
                  <a:gd name="T2" fmla="*/ 223 w 233"/>
                  <a:gd name="T3" fmla="*/ 116 h 120"/>
                  <a:gd name="T4" fmla="*/ 214 w 233"/>
                  <a:gd name="T5" fmla="*/ 119 h 120"/>
                  <a:gd name="T6" fmla="*/ 204 w 233"/>
                  <a:gd name="T7" fmla="*/ 119 h 120"/>
                  <a:gd name="T8" fmla="*/ 193 w 233"/>
                  <a:gd name="T9" fmla="*/ 116 h 120"/>
                  <a:gd name="T10" fmla="*/ 183 w 233"/>
                  <a:gd name="T11" fmla="*/ 112 h 120"/>
                  <a:gd name="T12" fmla="*/ 174 w 233"/>
                  <a:gd name="T13" fmla="*/ 106 h 120"/>
                  <a:gd name="T14" fmla="*/ 168 w 233"/>
                  <a:gd name="T15" fmla="*/ 103 h 120"/>
                  <a:gd name="T16" fmla="*/ 158 w 233"/>
                  <a:gd name="T17" fmla="*/ 94 h 120"/>
                  <a:gd name="T18" fmla="*/ 156 w 233"/>
                  <a:gd name="T19" fmla="*/ 85 h 120"/>
                  <a:gd name="T20" fmla="*/ 150 w 233"/>
                  <a:gd name="T21" fmla="*/ 78 h 120"/>
                  <a:gd name="T22" fmla="*/ 147 w 233"/>
                  <a:gd name="T23" fmla="*/ 72 h 120"/>
                  <a:gd name="T24" fmla="*/ 137 w 233"/>
                  <a:gd name="T25" fmla="*/ 60 h 120"/>
                  <a:gd name="T26" fmla="*/ 122 w 233"/>
                  <a:gd name="T27" fmla="*/ 44 h 120"/>
                  <a:gd name="T28" fmla="*/ 116 w 233"/>
                  <a:gd name="T29" fmla="*/ 38 h 120"/>
                  <a:gd name="T30" fmla="*/ 101 w 233"/>
                  <a:gd name="T31" fmla="*/ 31 h 120"/>
                  <a:gd name="T32" fmla="*/ 86 w 233"/>
                  <a:gd name="T33" fmla="*/ 25 h 120"/>
                  <a:gd name="T34" fmla="*/ 76 w 233"/>
                  <a:gd name="T35" fmla="*/ 22 h 120"/>
                  <a:gd name="T36" fmla="*/ 67 w 233"/>
                  <a:gd name="T37" fmla="*/ 22 h 120"/>
                  <a:gd name="T38" fmla="*/ 55 w 233"/>
                  <a:gd name="T39" fmla="*/ 22 h 120"/>
                  <a:gd name="T40" fmla="*/ 40 w 233"/>
                  <a:gd name="T41" fmla="*/ 28 h 120"/>
                  <a:gd name="T42" fmla="*/ 25 w 233"/>
                  <a:gd name="T43" fmla="*/ 31 h 120"/>
                  <a:gd name="T44" fmla="*/ 18 w 233"/>
                  <a:gd name="T45" fmla="*/ 41 h 120"/>
                  <a:gd name="T46" fmla="*/ 12 w 233"/>
                  <a:gd name="T47" fmla="*/ 47 h 120"/>
                  <a:gd name="T48" fmla="*/ 0 w 233"/>
                  <a:gd name="T49" fmla="*/ 16 h 120"/>
                  <a:gd name="T50" fmla="*/ 10 w 233"/>
                  <a:gd name="T51" fmla="*/ 10 h 120"/>
                  <a:gd name="T52" fmla="*/ 21 w 233"/>
                  <a:gd name="T53" fmla="*/ 7 h 120"/>
                  <a:gd name="T54" fmla="*/ 36 w 233"/>
                  <a:gd name="T55" fmla="*/ 3 h 120"/>
                  <a:gd name="T56" fmla="*/ 49 w 233"/>
                  <a:gd name="T57" fmla="*/ 0 h 120"/>
                  <a:gd name="T58" fmla="*/ 64 w 233"/>
                  <a:gd name="T59" fmla="*/ 3 h 120"/>
                  <a:gd name="T60" fmla="*/ 76 w 233"/>
                  <a:gd name="T61" fmla="*/ 7 h 120"/>
                  <a:gd name="T62" fmla="*/ 89 w 233"/>
                  <a:gd name="T63" fmla="*/ 13 h 120"/>
                  <a:gd name="T64" fmla="*/ 101 w 233"/>
                  <a:gd name="T65" fmla="*/ 16 h 120"/>
                  <a:gd name="T66" fmla="*/ 107 w 233"/>
                  <a:gd name="T67" fmla="*/ 22 h 120"/>
                  <a:gd name="T68" fmla="*/ 119 w 233"/>
                  <a:gd name="T69" fmla="*/ 31 h 120"/>
                  <a:gd name="T70" fmla="*/ 132 w 233"/>
                  <a:gd name="T71" fmla="*/ 47 h 120"/>
                  <a:gd name="T72" fmla="*/ 143 w 233"/>
                  <a:gd name="T73" fmla="*/ 60 h 120"/>
                  <a:gd name="T74" fmla="*/ 153 w 233"/>
                  <a:gd name="T75" fmla="*/ 72 h 120"/>
                  <a:gd name="T76" fmla="*/ 158 w 233"/>
                  <a:gd name="T77" fmla="*/ 78 h 120"/>
                  <a:gd name="T78" fmla="*/ 171 w 233"/>
                  <a:gd name="T79" fmla="*/ 85 h 120"/>
                  <a:gd name="T80" fmla="*/ 180 w 233"/>
                  <a:gd name="T81" fmla="*/ 91 h 120"/>
                  <a:gd name="T82" fmla="*/ 189 w 233"/>
                  <a:gd name="T83" fmla="*/ 94 h 120"/>
                  <a:gd name="T84" fmla="*/ 199 w 233"/>
                  <a:gd name="T85" fmla="*/ 94 h 120"/>
                  <a:gd name="T86" fmla="*/ 208 w 233"/>
                  <a:gd name="T87" fmla="*/ 91 h 120"/>
                  <a:gd name="T88" fmla="*/ 214 w 233"/>
                  <a:gd name="T89" fmla="*/ 91 h 120"/>
                  <a:gd name="T90" fmla="*/ 226 w 233"/>
                  <a:gd name="T91" fmla="*/ 85 h 120"/>
                  <a:gd name="T92" fmla="*/ 232 w 233"/>
                  <a:gd name="T93"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3" h="120">
                    <a:moveTo>
                      <a:pt x="232" y="116"/>
                    </a:moveTo>
                    <a:lnTo>
                      <a:pt x="223" y="116"/>
                    </a:lnTo>
                    <a:lnTo>
                      <a:pt x="214" y="119"/>
                    </a:lnTo>
                    <a:lnTo>
                      <a:pt x="204" y="119"/>
                    </a:lnTo>
                    <a:lnTo>
                      <a:pt x="193" y="116"/>
                    </a:lnTo>
                    <a:lnTo>
                      <a:pt x="183" y="112"/>
                    </a:lnTo>
                    <a:lnTo>
                      <a:pt x="174" y="106"/>
                    </a:lnTo>
                    <a:lnTo>
                      <a:pt x="168" y="103"/>
                    </a:lnTo>
                    <a:lnTo>
                      <a:pt x="158" y="94"/>
                    </a:lnTo>
                    <a:lnTo>
                      <a:pt x="156" y="85"/>
                    </a:lnTo>
                    <a:lnTo>
                      <a:pt x="150" y="78"/>
                    </a:lnTo>
                    <a:lnTo>
                      <a:pt x="147" y="72"/>
                    </a:lnTo>
                    <a:lnTo>
                      <a:pt x="137" y="60"/>
                    </a:lnTo>
                    <a:lnTo>
                      <a:pt x="122" y="44"/>
                    </a:lnTo>
                    <a:lnTo>
                      <a:pt x="116" y="38"/>
                    </a:lnTo>
                    <a:lnTo>
                      <a:pt x="101" y="31"/>
                    </a:lnTo>
                    <a:lnTo>
                      <a:pt x="86" y="25"/>
                    </a:lnTo>
                    <a:lnTo>
                      <a:pt x="76" y="22"/>
                    </a:lnTo>
                    <a:lnTo>
                      <a:pt x="67" y="22"/>
                    </a:lnTo>
                    <a:lnTo>
                      <a:pt x="55" y="22"/>
                    </a:lnTo>
                    <a:lnTo>
                      <a:pt x="40" y="28"/>
                    </a:lnTo>
                    <a:lnTo>
                      <a:pt x="25" y="31"/>
                    </a:lnTo>
                    <a:lnTo>
                      <a:pt x="18" y="41"/>
                    </a:lnTo>
                    <a:lnTo>
                      <a:pt x="12" y="47"/>
                    </a:lnTo>
                    <a:lnTo>
                      <a:pt x="0" y="16"/>
                    </a:lnTo>
                    <a:lnTo>
                      <a:pt x="10" y="10"/>
                    </a:lnTo>
                    <a:lnTo>
                      <a:pt x="21" y="7"/>
                    </a:lnTo>
                    <a:lnTo>
                      <a:pt x="36" y="3"/>
                    </a:lnTo>
                    <a:lnTo>
                      <a:pt x="49" y="0"/>
                    </a:lnTo>
                    <a:lnTo>
                      <a:pt x="64" y="3"/>
                    </a:lnTo>
                    <a:lnTo>
                      <a:pt x="76" y="7"/>
                    </a:lnTo>
                    <a:lnTo>
                      <a:pt x="89" y="13"/>
                    </a:lnTo>
                    <a:lnTo>
                      <a:pt x="101" y="16"/>
                    </a:lnTo>
                    <a:lnTo>
                      <a:pt x="107" y="22"/>
                    </a:lnTo>
                    <a:lnTo>
                      <a:pt x="119" y="31"/>
                    </a:lnTo>
                    <a:lnTo>
                      <a:pt x="132" y="47"/>
                    </a:lnTo>
                    <a:lnTo>
                      <a:pt x="143" y="60"/>
                    </a:lnTo>
                    <a:lnTo>
                      <a:pt x="153" y="72"/>
                    </a:lnTo>
                    <a:lnTo>
                      <a:pt x="158" y="78"/>
                    </a:lnTo>
                    <a:lnTo>
                      <a:pt x="171" y="85"/>
                    </a:lnTo>
                    <a:lnTo>
                      <a:pt x="180" y="91"/>
                    </a:lnTo>
                    <a:lnTo>
                      <a:pt x="189" y="94"/>
                    </a:lnTo>
                    <a:lnTo>
                      <a:pt x="199" y="94"/>
                    </a:lnTo>
                    <a:lnTo>
                      <a:pt x="208" y="91"/>
                    </a:lnTo>
                    <a:lnTo>
                      <a:pt x="214" y="91"/>
                    </a:lnTo>
                    <a:lnTo>
                      <a:pt x="226" y="85"/>
                    </a:lnTo>
                    <a:lnTo>
                      <a:pt x="232" y="11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4" name="Freeform 13"/>
              <p:cNvSpPr>
                <a:spLocks/>
              </p:cNvSpPr>
              <p:nvPr/>
            </p:nvSpPr>
            <p:spPr bwMode="ltGray">
              <a:xfrm>
                <a:off x="1756" y="3890"/>
                <a:ext cx="228" cy="116"/>
              </a:xfrm>
              <a:custGeom>
                <a:avLst/>
                <a:gdLst>
                  <a:gd name="T0" fmla="*/ 227 w 228"/>
                  <a:gd name="T1" fmla="*/ 112 h 116"/>
                  <a:gd name="T2" fmla="*/ 220 w 228"/>
                  <a:gd name="T3" fmla="*/ 115 h 116"/>
                  <a:gd name="T4" fmla="*/ 209 w 228"/>
                  <a:gd name="T5" fmla="*/ 115 h 116"/>
                  <a:gd name="T6" fmla="*/ 200 w 228"/>
                  <a:gd name="T7" fmla="*/ 115 h 116"/>
                  <a:gd name="T8" fmla="*/ 187 w 228"/>
                  <a:gd name="T9" fmla="*/ 112 h 116"/>
                  <a:gd name="T10" fmla="*/ 179 w 228"/>
                  <a:gd name="T11" fmla="*/ 108 h 116"/>
                  <a:gd name="T12" fmla="*/ 169 w 228"/>
                  <a:gd name="T13" fmla="*/ 105 h 116"/>
                  <a:gd name="T14" fmla="*/ 164 w 228"/>
                  <a:gd name="T15" fmla="*/ 100 h 116"/>
                  <a:gd name="T16" fmla="*/ 157 w 228"/>
                  <a:gd name="T17" fmla="*/ 90 h 116"/>
                  <a:gd name="T18" fmla="*/ 151 w 228"/>
                  <a:gd name="T19" fmla="*/ 84 h 116"/>
                  <a:gd name="T20" fmla="*/ 148 w 228"/>
                  <a:gd name="T21" fmla="*/ 77 h 116"/>
                  <a:gd name="T22" fmla="*/ 145 w 228"/>
                  <a:gd name="T23" fmla="*/ 72 h 116"/>
                  <a:gd name="T24" fmla="*/ 133 w 228"/>
                  <a:gd name="T25" fmla="*/ 56 h 116"/>
                  <a:gd name="T26" fmla="*/ 118 w 228"/>
                  <a:gd name="T27" fmla="*/ 41 h 116"/>
                  <a:gd name="T28" fmla="*/ 112 w 228"/>
                  <a:gd name="T29" fmla="*/ 35 h 116"/>
                  <a:gd name="T30" fmla="*/ 96 w 228"/>
                  <a:gd name="T31" fmla="*/ 31 h 116"/>
                  <a:gd name="T32" fmla="*/ 84 w 228"/>
                  <a:gd name="T33" fmla="*/ 25 h 116"/>
                  <a:gd name="T34" fmla="*/ 73 w 228"/>
                  <a:gd name="T35" fmla="*/ 22 h 116"/>
                  <a:gd name="T36" fmla="*/ 63 w 228"/>
                  <a:gd name="T37" fmla="*/ 19 h 116"/>
                  <a:gd name="T38" fmla="*/ 51 w 228"/>
                  <a:gd name="T39" fmla="*/ 22 h 116"/>
                  <a:gd name="T40" fmla="*/ 36 w 228"/>
                  <a:gd name="T41" fmla="*/ 25 h 116"/>
                  <a:gd name="T42" fmla="*/ 21 w 228"/>
                  <a:gd name="T43" fmla="*/ 31 h 116"/>
                  <a:gd name="T44" fmla="*/ 15 w 228"/>
                  <a:gd name="T45" fmla="*/ 38 h 116"/>
                  <a:gd name="T46" fmla="*/ 9 w 228"/>
                  <a:gd name="T47" fmla="*/ 43 h 116"/>
                  <a:gd name="T48" fmla="*/ 0 w 228"/>
                  <a:gd name="T49" fmla="*/ 13 h 116"/>
                  <a:gd name="T50" fmla="*/ 6 w 228"/>
                  <a:gd name="T51" fmla="*/ 10 h 116"/>
                  <a:gd name="T52" fmla="*/ 21 w 228"/>
                  <a:gd name="T53" fmla="*/ 4 h 116"/>
                  <a:gd name="T54" fmla="*/ 33 w 228"/>
                  <a:gd name="T55" fmla="*/ 0 h 116"/>
                  <a:gd name="T56" fmla="*/ 48 w 228"/>
                  <a:gd name="T57" fmla="*/ 0 h 116"/>
                  <a:gd name="T58" fmla="*/ 61 w 228"/>
                  <a:gd name="T59" fmla="*/ 0 h 116"/>
                  <a:gd name="T60" fmla="*/ 73 w 228"/>
                  <a:gd name="T61" fmla="*/ 4 h 116"/>
                  <a:gd name="T62" fmla="*/ 88 w 228"/>
                  <a:gd name="T63" fmla="*/ 10 h 116"/>
                  <a:gd name="T64" fmla="*/ 96 w 228"/>
                  <a:gd name="T65" fmla="*/ 13 h 116"/>
                  <a:gd name="T66" fmla="*/ 103 w 228"/>
                  <a:gd name="T67" fmla="*/ 19 h 116"/>
                  <a:gd name="T68" fmla="*/ 118 w 228"/>
                  <a:gd name="T69" fmla="*/ 31 h 116"/>
                  <a:gd name="T70" fmla="*/ 130 w 228"/>
                  <a:gd name="T71" fmla="*/ 43 h 116"/>
                  <a:gd name="T72" fmla="*/ 139 w 228"/>
                  <a:gd name="T73" fmla="*/ 56 h 116"/>
                  <a:gd name="T74" fmla="*/ 148 w 228"/>
                  <a:gd name="T75" fmla="*/ 69 h 116"/>
                  <a:gd name="T76" fmla="*/ 157 w 228"/>
                  <a:gd name="T77" fmla="*/ 74 h 116"/>
                  <a:gd name="T78" fmla="*/ 166 w 228"/>
                  <a:gd name="T79" fmla="*/ 84 h 116"/>
                  <a:gd name="T80" fmla="*/ 175 w 228"/>
                  <a:gd name="T81" fmla="*/ 87 h 116"/>
                  <a:gd name="T82" fmla="*/ 184 w 228"/>
                  <a:gd name="T83" fmla="*/ 90 h 116"/>
                  <a:gd name="T84" fmla="*/ 194 w 228"/>
                  <a:gd name="T85" fmla="*/ 90 h 116"/>
                  <a:gd name="T86" fmla="*/ 202 w 228"/>
                  <a:gd name="T87" fmla="*/ 90 h 116"/>
                  <a:gd name="T88" fmla="*/ 209 w 228"/>
                  <a:gd name="T89" fmla="*/ 87 h 116"/>
                  <a:gd name="T90" fmla="*/ 220 w 228"/>
                  <a:gd name="T91" fmla="*/ 81 h 116"/>
                  <a:gd name="T92" fmla="*/ 227 w 228"/>
                  <a:gd name="T93" fmla="*/ 11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8" h="116">
                    <a:moveTo>
                      <a:pt x="227" y="112"/>
                    </a:moveTo>
                    <a:lnTo>
                      <a:pt x="220" y="115"/>
                    </a:lnTo>
                    <a:lnTo>
                      <a:pt x="209" y="115"/>
                    </a:lnTo>
                    <a:lnTo>
                      <a:pt x="200" y="115"/>
                    </a:lnTo>
                    <a:lnTo>
                      <a:pt x="187" y="112"/>
                    </a:lnTo>
                    <a:lnTo>
                      <a:pt x="179" y="108"/>
                    </a:lnTo>
                    <a:lnTo>
                      <a:pt x="169" y="105"/>
                    </a:lnTo>
                    <a:lnTo>
                      <a:pt x="164" y="100"/>
                    </a:lnTo>
                    <a:lnTo>
                      <a:pt x="157" y="90"/>
                    </a:lnTo>
                    <a:lnTo>
                      <a:pt x="151" y="84"/>
                    </a:lnTo>
                    <a:lnTo>
                      <a:pt x="148" y="77"/>
                    </a:lnTo>
                    <a:lnTo>
                      <a:pt x="145" y="72"/>
                    </a:lnTo>
                    <a:lnTo>
                      <a:pt x="133" y="56"/>
                    </a:lnTo>
                    <a:lnTo>
                      <a:pt x="118" y="41"/>
                    </a:lnTo>
                    <a:lnTo>
                      <a:pt x="112" y="35"/>
                    </a:lnTo>
                    <a:lnTo>
                      <a:pt x="96" y="31"/>
                    </a:lnTo>
                    <a:lnTo>
                      <a:pt x="84" y="25"/>
                    </a:lnTo>
                    <a:lnTo>
                      <a:pt x="73" y="22"/>
                    </a:lnTo>
                    <a:lnTo>
                      <a:pt x="63" y="19"/>
                    </a:lnTo>
                    <a:lnTo>
                      <a:pt x="51" y="22"/>
                    </a:lnTo>
                    <a:lnTo>
                      <a:pt x="36" y="25"/>
                    </a:lnTo>
                    <a:lnTo>
                      <a:pt x="21" y="31"/>
                    </a:lnTo>
                    <a:lnTo>
                      <a:pt x="15" y="38"/>
                    </a:lnTo>
                    <a:lnTo>
                      <a:pt x="9" y="43"/>
                    </a:lnTo>
                    <a:lnTo>
                      <a:pt x="0" y="13"/>
                    </a:lnTo>
                    <a:lnTo>
                      <a:pt x="6" y="10"/>
                    </a:lnTo>
                    <a:lnTo>
                      <a:pt x="21" y="4"/>
                    </a:lnTo>
                    <a:lnTo>
                      <a:pt x="33" y="0"/>
                    </a:lnTo>
                    <a:lnTo>
                      <a:pt x="48" y="0"/>
                    </a:lnTo>
                    <a:lnTo>
                      <a:pt x="61" y="0"/>
                    </a:lnTo>
                    <a:lnTo>
                      <a:pt x="73" y="4"/>
                    </a:lnTo>
                    <a:lnTo>
                      <a:pt x="88" y="10"/>
                    </a:lnTo>
                    <a:lnTo>
                      <a:pt x="96" y="13"/>
                    </a:lnTo>
                    <a:lnTo>
                      <a:pt x="103" y="19"/>
                    </a:lnTo>
                    <a:lnTo>
                      <a:pt x="118" y="31"/>
                    </a:lnTo>
                    <a:lnTo>
                      <a:pt x="130" y="43"/>
                    </a:lnTo>
                    <a:lnTo>
                      <a:pt x="139" y="56"/>
                    </a:lnTo>
                    <a:lnTo>
                      <a:pt x="148" y="69"/>
                    </a:lnTo>
                    <a:lnTo>
                      <a:pt x="157" y="74"/>
                    </a:lnTo>
                    <a:lnTo>
                      <a:pt x="166" y="84"/>
                    </a:lnTo>
                    <a:lnTo>
                      <a:pt x="175" y="87"/>
                    </a:lnTo>
                    <a:lnTo>
                      <a:pt x="184" y="90"/>
                    </a:lnTo>
                    <a:lnTo>
                      <a:pt x="194" y="90"/>
                    </a:lnTo>
                    <a:lnTo>
                      <a:pt x="202" y="90"/>
                    </a:lnTo>
                    <a:lnTo>
                      <a:pt x="209" y="87"/>
                    </a:lnTo>
                    <a:lnTo>
                      <a:pt x="220" y="81"/>
                    </a:lnTo>
                    <a:lnTo>
                      <a:pt x="227" y="112"/>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6" name="Freeform 14"/>
              <p:cNvSpPr>
                <a:spLocks/>
              </p:cNvSpPr>
              <p:nvPr/>
            </p:nvSpPr>
            <p:spPr bwMode="ltGray">
              <a:xfrm>
                <a:off x="5489" y="3411"/>
                <a:ext cx="228" cy="116"/>
              </a:xfrm>
              <a:custGeom>
                <a:avLst/>
                <a:gdLst>
                  <a:gd name="T0" fmla="*/ 227 w 228"/>
                  <a:gd name="T1" fmla="*/ 3 h 116"/>
                  <a:gd name="T2" fmla="*/ 220 w 228"/>
                  <a:gd name="T3" fmla="*/ 3 h 116"/>
                  <a:gd name="T4" fmla="*/ 209 w 228"/>
                  <a:gd name="T5" fmla="*/ 0 h 116"/>
                  <a:gd name="T6" fmla="*/ 200 w 228"/>
                  <a:gd name="T7" fmla="*/ 0 h 116"/>
                  <a:gd name="T8" fmla="*/ 190 w 228"/>
                  <a:gd name="T9" fmla="*/ 3 h 116"/>
                  <a:gd name="T10" fmla="*/ 179 w 228"/>
                  <a:gd name="T11" fmla="*/ 6 h 116"/>
                  <a:gd name="T12" fmla="*/ 169 w 228"/>
                  <a:gd name="T13" fmla="*/ 9 h 116"/>
                  <a:gd name="T14" fmla="*/ 164 w 228"/>
                  <a:gd name="T15" fmla="*/ 16 h 116"/>
                  <a:gd name="T16" fmla="*/ 157 w 228"/>
                  <a:gd name="T17" fmla="*/ 24 h 116"/>
                  <a:gd name="T18" fmla="*/ 151 w 228"/>
                  <a:gd name="T19" fmla="*/ 34 h 116"/>
                  <a:gd name="T20" fmla="*/ 148 w 228"/>
                  <a:gd name="T21" fmla="*/ 40 h 116"/>
                  <a:gd name="T22" fmla="*/ 145 w 228"/>
                  <a:gd name="T23" fmla="*/ 47 h 116"/>
                  <a:gd name="T24" fmla="*/ 133 w 228"/>
                  <a:gd name="T25" fmla="*/ 58 h 116"/>
                  <a:gd name="T26" fmla="*/ 118 w 228"/>
                  <a:gd name="T27" fmla="*/ 74 h 116"/>
                  <a:gd name="T28" fmla="*/ 112 w 228"/>
                  <a:gd name="T29" fmla="*/ 78 h 116"/>
                  <a:gd name="T30" fmla="*/ 96 w 228"/>
                  <a:gd name="T31" fmla="*/ 87 h 116"/>
                  <a:gd name="T32" fmla="*/ 84 w 228"/>
                  <a:gd name="T33" fmla="*/ 90 h 116"/>
                  <a:gd name="T34" fmla="*/ 73 w 228"/>
                  <a:gd name="T35" fmla="*/ 94 h 116"/>
                  <a:gd name="T36" fmla="*/ 63 w 228"/>
                  <a:gd name="T37" fmla="*/ 96 h 116"/>
                  <a:gd name="T38" fmla="*/ 51 w 228"/>
                  <a:gd name="T39" fmla="*/ 94 h 116"/>
                  <a:gd name="T40" fmla="*/ 36 w 228"/>
                  <a:gd name="T41" fmla="*/ 90 h 116"/>
                  <a:gd name="T42" fmla="*/ 21 w 228"/>
                  <a:gd name="T43" fmla="*/ 84 h 116"/>
                  <a:gd name="T44" fmla="*/ 15 w 228"/>
                  <a:gd name="T45" fmla="*/ 78 h 116"/>
                  <a:gd name="T46" fmla="*/ 9 w 228"/>
                  <a:gd name="T47" fmla="*/ 71 h 116"/>
                  <a:gd name="T48" fmla="*/ 0 w 228"/>
                  <a:gd name="T49" fmla="*/ 102 h 116"/>
                  <a:gd name="T50" fmla="*/ 6 w 228"/>
                  <a:gd name="T51" fmla="*/ 109 h 116"/>
                  <a:gd name="T52" fmla="*/ 18 w 228"/>
                  <a:gd name="T53" fmla="*/ 112 h 116"/>
                  <a:gd name="T54" fmla="*/ 33 w 228"/>
                  <a:gd name="T55" fmla="*/ 115 h 116"/>
                  <a:gd name="T56" fmla="*/ 48 w 228"/>
                  <a:gd name="T57" fmla="*/ 115 h 116"/>
                  <a:gd name="T58" fmla="*/ 61 w 228"/>
                  <a:gd name="T59" fmla="*/ 115 h 116"/>
                  <a:gd name="T60" fmla="*/ 73 w 228"/>
                  <a:gd name="T61" fmla="*/ 112 h 116"/>
                  <a:gd name="T62" fmla="*/ 88 w 228"/>
                  <a:gd name="T63" fmla="*/ 109 h 116"/>
                  <a:gd name="T64" fmla="*/ 96 w 228"/>
                  <a:gd name="T65" fmla="*/ 102 h 116"/>
                  <a:gd name="T66" fmla="*/ 103 w 228"/>
                  <a:gd name="T67" fmla="*/ 96 h 116"/>
                  <a:gd name="T68" fmla="*/ 118 w 228"/>
                  <a:gd name="T69" fmla="*/ 84 h 116"/>
                  <a:gd name="T70" fmla="*/ 130 w 228"/>
                  <a:gd name="T71" fmla="*/ 71 h 116"/>
                  <a:gd name="T72" fmla="*/ 139 w 228"/>
                  <a:gd name="T73" fmla="*/ 58 h 116"/>
                  <a:gd name="T74" fmla="*/ 148 w 228"/>
                  <a:gd name="T75" fmla="*/ 47 h 116"/>
                  <a:gd name="T76" fmla="*/ 157 w 228"/>
                  <a:gd name="T77" fmla="*/ 40 h 116"/>
                  <a:gd name="T78" fmla="*/ 166 w 228"/>
                  <a:gd name="T79" fmla="*/ 34 h 116"/>
                  <a:gd name="T80" fmla="*/ 175 w 228"/>
                  <a:gd name="T81" fmla="*/ 27 h 116"/>
                  <a:gd name="T82" fmla="*/ 184 w 228"/>
                  <a:gd name="T83" fmla="*/ 24 h 116"/>
                  <a:gd name="T84" fmla="*/ 194 w 228"/>
                  <a:gd name="T85" fmla="*/ 24 h 116"/>
                  <a:gd name="T86" fmla="*/ 202 w 228"/>
                  <a:gd name="T87" fmla="*/ 24 h 116"/>
                  <a:gd name="T88" fmla="*/ 209 w 228"/>
                  <a:gd name="T89" fmla="*/ 27 h 116"/>
                  <a:gd name="T90" fmla="*/ 220 w 228"/>
                  <a:gd name="T91" fmla="*/ 34 h 116"/>
                  <a:gd name="T92" fmla="*/ 227 w 228"/>
                  <a:gd name="T9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8" h="116">
                    <a:moveTo>
                      <a:pt x="227" y="3"/>
                    </a:moveTo>
                    <a:lnTo>
                      <a:pt x="220" y="3"/>
                    </a:lnTo>
                    <a:lnTo>
                      <a:pt x="209" y="0"/>
                    </a:lnTo>
                    <a:lnTo>
                      <a:pt x="200" y="0"/>
                    </a:lnTo>
                    <a:lnTo>
                      <a:pt x="190" y="3"/>
                    </a:lnTo>
                    <a:lnTo>
                      <a:pt x="179" y="6"/>
                    </a:lnTo>
                    <a:lnTo>
                      <a:pt x="169" y="9"/>
                    </a:lnTo>
                    <a:lnTo>
                      <a:pt x="164" y="16"/>
                    </a:lnTo>
                    <a:lnTo>
                      <a:pt x="157" y="24"/>
                    </a:lnTo>
                    <a:lnTo>
                      <a:pt x="151" y="34"/>
                    </a:lnTo>
                    <a:lnTo>
                      <a:pt x="148" y="40"/>
                    </a:lnTo>
                    <a:lnTo>
                      <a:pt x="145" y="47"/>
                    </a:lnTo>
                    <a:lnTo>
                      <a:pt x="133" y="58"/>
                    </a:lnTo>
                    <a:lnTo>
                      <a:pt x="118" y="74"/>
                    </a:lnTo>
                    <a:lnTo>
                      <a:pt x="112" y="78"/>
                    </a:lnTo>
                    <a:lnTo>
                      <a:pt x="96" y="87"/>
                    </a:lnTo>
                    <a:lnTo>
                      <a:pt x="84" y="90"/>
                    </a:lnTo>
                    <a:lnTo>
                      <a:pt x="73" y="94"/>
                    </a:lnTo>
                    <a:lnTo>
                      <a:pt x="63" y="96"/>
                    </a:lnTo>
                    <a:lnTo>
                      <a:pt x="51" y="94"/>
                    </a:lnTo>
                    <a:lnTo>
                      <a:pt x="36" y="90"/>
                    </a:lnTo>
                    <a:lnTo>
                      <a:pt x="21" y="84"/>
                    </a:lnTo>
                    <a:lnTo>
                      <a:pt x="15" y="78"/>
                    </a:lnTo>
                    <a:lnTo>
                      <a:pt x="9" y="71"/>
                    </a:lnTo>
                    <a:lnTo>
                      <a:pt x="0" y="102"/>
                    </a:lnTo>
                    <a:lnTo>
                      <a:pt x="6" y="109"/>
                    </a:lnTo>
                    <a:lnTo>
                      <a:pt x="18" y="112"/>
                    </a:lnTo>
                    <a:lnTo>
                      <a:pt x="33" y="115"/>
                    </a:lnTo>
                    <a:lnTo>
                      <a:pt x="48" y="115"/>
                    </a:lnTo>
                    <a:lnTo>
                      <a:pt x="61" y="115"/>
                    </a:lnTo>
                    <a:lnTo>
                      <a:pt x="73" y="112"/>
                    </a:lnTo>
                    <a:lnTo>
                      <a:pt x="88" y="109"/>
                    </a:lnTo>
                    <a:lnTo>
                      <a:pt x="96" y="102"/>
                    </a:lnTo>
                    <a:lnTo>
                      <a:pt x="103" y="96"/>
                    </a:lnTo>
                    <a:lnTo>
                      <a:pt x="118" y="84"/>
                    </a:lnTo>
                    <a:lnTo>
                      <a:pt x="130" y="71"/>
                    </a:lnTo>
                    <a:lnTo>
                      <a:pt x="139" y="58"/>
                    </a:lnTo>
                    <a:lnTo>
                      <a:pt x="148" y="47"/>
                    </a:lnTo>
                    <a:lnTo>
                      <a:pt x="157" y="40"/>
                    </a:lnTo>
                    <a:lnTo>
                      <a:pt x="166" y="34"/>
                    </a:lnTo>
                    <a:lnTo>
                      <a:pt x="175" y="27"/>
                    </a:lnTo>
                    <a:lnTo>
                      <a:pt x="184" y="24"/>
                    </a:lnTo>
                    <a:lnTo>
                      <a:pt x="194" y="24"/>
                    </a:lnTo>
                    <a:lnTo>
                      <a:pt x="202" y="24"/>
                    </a:lnTo>
                    <a:lnTo>
                      <a:pt x="209" y="27"/>
                    </a:lnTo>
                    <a:lnTo>
                      <a:pt x="220" y="34"/>
                    </a:lnTo>
                    <a:lnTo>
                      <a:pt x="227" y="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7" name="Freeform 15"/>
              <p:cNvSpPr>
                <a:spLocks/>
              </p:cNvSpPr>
              <p:nvPr/>
            </p:nvSpPr>
            <p:spPr bwMode="ltGray">
              <a:xfrm>
                <a:off x="5442" y="2855"/>
                <a:ext cx="66" cy="61"/>
              </a:xfrm>
              <a:custGeom>
                <a:avLst/>
                <a:gdLst>
                  <a:gd name="T0" fmla="*/ 21 w 66"/>
                  <a:gd name="T1" fmla="*/ 0 h 61"/>
                  <a:gd name="T2" fmla="*/ 0 w 66"/>
                  <a:gd name="T3" fmla="*/ 39 h 61"/>
                  <a:gd name="T4" fmla="*/ 41 w 66"/>
                  <a:gd name="T5" fmla="*/ 60 h 61"/>
                  <a:gd name="T6" fmla="*/ 65 w 66"/>
                  <a:gd name="T7" fmla="*/ 20 h 61"/>
                  <a:gd name="T8" fmla="*/ 21 w 66"/>
                  <a:gd name="T9" fmla="*/ 0 h 61"/>
                </a:gdLst>
                <a:ahLst/>
                <a:cxnLst>
                  <a:cxn ang="0">
                    <a:pos x="T0" y="T1"/>
                  </a:cxn>
                  <a:cxn ang="0">
                    <a:pos x="T2" y="T3"/>
                  </a:cxn>
                  <a:cxn ang="0">
                    <a:pos x="T4" y="T5"/>
                  </a:cxn>
                  <a:cxn ang="0">
                    <a:pos x="T6" y="T7"/>
                  </a:cxn>
                  <a:cxn ang="0">
                    <a:pos x="T8" y="T9"/>
                  </a:cxn>
                </a:cxnLst>
                <a:rect l="0" t="0" r="r" b="b"/>
                <a:pathLst>
                  <a:path w="66" h="61">
                    <a:moveTo>
                      <a:pt x="21" y="0"/>
                    </a:moveTo>
                    <a:lnTo>
                      <a:pt x="0" y="39"/>
                    </a:lnTo>
                    <a:lnTo>
                      <a:pt x="41" y="60"/>
                    </a:lnTo>
                    <a:lnTo>
                      <a:pt x="65" y="20"/>
                    </a:lnTo>
                    <a:lnTo>
                      <a:pt x="21"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8" name="Freeform 16"/>
              <p:cNvSpPr>
                <a:spLocks/>
              </p:cNvSpPr>
              <p:nvPr/>
            </p:nvSpPr>
            <p:spPr bwMode="ltGray">
              <a:xfrm>
                <a:off x="3764" y="4046"/>
                <a:ext cx="61" cy="65"/>
              </a:xfrm>
              <a:custGeom>
                <a:avLst/>
                <a:gdLst>
                  <a:gd name="T0" fmla="*/ 20 w 61"/>
                  <a:gd name="T1" fmla="*/ 0 h 65"/>
                  <a:gd name="T2" fmla="*/ 0 w 61"/>
                  <a:gd name="T3" fmla="*/ 44 h 65"/>
                  <a:gd name="T4" fmla="*/ 40 w 61"/>
                  <a:gd name="T5" fmla="*/ 64 h 65"/>
                  <a:gd name="T6" fmla="*/ 60 w 61"/>
                  <a:gd name="T7" fmla="*/ 20 h 65"/>
                  <a:gd name="T8" fmla="*/ 20 w 61"/>
                  <a:gd name="T9" fmla="*/ 0 h 65"/>
                </a:gdLst>
                <a:ahLst/>
                <a:cxnLst>
                  <a:cxn ang="0">
                    <a:pos x="T0" y="T1"/>
                  </a:cxn>
                  <a:cxn ang="0">
                    <a:pos x="T2" y="T3"/>
                  </a:cxn>
                  <a:cxn ang="0">
                    <a:pos x="T4" y="T5"/>
                  </a:cxn>
                  <a:cxn ang="0">
                    <a:pos x="T6" y="T7"/>
                  </a:cxn>
                  <a:cxn ang="0">
                    <a:pos x="T8" y="T9"/>
                  </a:cxn>
                </a:cxnLst>
                <a:rect l="0" t="0" r="r" b="b"/>
                <a:pathLst>
                  <a:path w="61" h="65">
                    <a:moveTo>
                      <a:pt x="20" y="0"/>
                    </a:moveTo>
                    <a:lnTo>
                      <a:pt x="0" y="44"/>
                    </a:lnTo>
                    <a:lnTo>
                      <a:pt x="40" y="64"/>
                    </a:lnTo>
                    <a:lnTo>
                      <a:pt x="60" y="20"/>
                    </a:lnTo>
                    <a:lnTo>
                      <a:pt x="2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30" name="Freeform 17"/>
              <p:cNvSpPr>
                <a:spLocks/>
              </p:cNvSpPr>
              <p:nvPr/>
            </p:nvSpPr>
            <p:spPr bwMode="ltGray">
              <a:xfrm>
                <a:off x="500" y="541"/>
                <a:ext cx="57" cy="65"/>
              </a:xfrm>
              <a:custGeom>
                <a:avLst/>
                <a:gdLst>
                  <a:gd name="T0" fmla="*/ 18 w 57"/>
                  <a:gd name="T1" fmla="*/ 0 h 65"/>
                  <a:gd name="T2" fmla="*/ 0 w 57"/>
                  <a:gd name="T3" fmla="*/ 44 h 65"/>
                  <a:gd name="T4" fmla="*/ 38 w 57"/>
                  <a:gd name="T5" fmla="*/ 64 h 65"/>
                  <a:gd name="T6" fmla="*/ 56 w 57"/>
                  <a:gd name="T7" fmla="*/ 23 h 65"/>
                  <a:gd name="T8" fmla="*/ 18 w 57"/>
                  <a:gd name="T9" fmla="*/ 0 h 65"/>
                </a:gdLst>
                <a:ahLst/>
                <a:cxnLst>
                  <a:cxn ang="0">
                    <a:pos x="T0" y="T1"/>
                  </a:cxn>
                  <a:cxn ang="0">
                    <a:pos x="T2" y="T3"/>
                  </a:cxn>
                  <a:cxn ang="0">
                    <a:pos x="T4" y="T5"/>
                  </a:cxn>
                  <a:cxn ang="0">
                    <a:pos x="T6" y="T7"/>
                  </a:cxn>
                  <a:cxn ang="0">
                    <a:pos x="T8" y="T9"/>
                  </a:cxn>
                </a:cxnLst>
                <a:rect l="0" t="0" r="r" b="b"/>
                <a:pathLst>
                  <a:path w="57" h="65">
                    <a:moveTo>
                      <a:pt x="18" y="0"/>
                    </a:moveTo>
                    <a:lnTo>
                      <a:pt x="0" y="44"/>
                    </a:lnTo>
                    <a:lnTo>
                      <a:pt x="38" y="64"/>
                    </a:lnTo>
                    <a:lnTo>
                      <a:pt x="56" y="23"/>
                    </a:lnTo>
                    <a:lnTo>
                      <a:pt x="18"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32" name="Freeform 18"/>
              <p:cNvSpPr>
                <a:spLocks/>
              </p:cNvSpPr>
              <p:nvPr/>
            </p:nvSpPr>
            <p:spPr bwMode="ltGray">
              <a:xfrm>
                <a:off x="2644" y="186"/>
                <a:ext cx="57" cy="102"/>
              </a:xfrm>
              <a:custGeom>
                <a:avLst/>
                <a:gdLst>
                  <a:gd name="T0" fmla="*/ 16 w 57"/>
                  <a:gd name="T1" fmla="*/ 0 h 102"/>
                  <a:gd name="T2" fmla="*/ 0 w 57"/>
                  <a:gd name="T3" fmla="*/ 101 h 102"/>
                  <a:gd name="T4" fmla="*/ 56 w 57"/>
                  <a:gd name="T5" fmla="*/ 49 h 102"/>
                  <a:gd name="T6" fmla="*/ 16 w 57"/>
                  <a:gd name="T7" fmla="*/ 0 h 102"/>
                </a:gdLst>
                <a:ahLst/>
                <a:cxnLst>
                  <a:cxn ang="0">
                    <a:pos x="T0" y="T1"/>
                  </a:cxn>
                  <a:cxn ang="0">
                    <a:pos x="T2" y="T3"/>
                  </a:cxn>
                  <a:cxn ang="0">
                    <a:pos x="T4" y="T5"/>
                  </a:cxn>
                  <a:cxn ang="0">
                    <a:pos x="T6" y="T7"/>
                  </a:cxn>
                </a:cxnLst>
                <a:rect l="0" t="0" r="r" b="b"/>
                <a:pathLst>
                  <a:path w="57" h="102">
                    <a:moveTo>
                      <a:pt x="16" y="0"/>
                    </a:moveTo>
                    <a:lnTo>
                      <a:pt x="0" y="101"/>
                    </a:lnTo>
                    <a:lnTo>
                      <a:pt x="56" y="49"/>
                    </a:lnTo>
                    <a:lnTo>
                      <a:pt x="16"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33" name="Freeform 19"/>
              <p:cNvSpPr>
                <a:spLocks/>
              </p:cNvSpPr>
              <p:nvPr/>
            </p:nvSpPr>
            <p:spPr bwMode="ltGray">
              <a:xfrm>
                <a:off x="5673" y="2034"/>
                <a:ext cx="58" cy="102"/>
              </a:xfrm>
              <a:custGeom>
                <a:avLst/>
                <a:gdLst>
                  <a:gd name="T0" fmla="*/ 16 w 58"/>
                  <a:gd name="T1" fmla="*/ 0 h 102"/>
                  <a:gd name="T2" fmla="*/ 0 w 58"/>
                  <a:gd name="T3" fmla="*/ 101 h 102"/>
                  <a:gd name="T4" fmla="*/ 57 w 58"/>
                  <a:gd name="T5" fmla="*/ 49 h 102"/>
                  <a:gd name="T6" fmla="*/ 16 w 58"/>
                  <a:gd name="T7" fmla="*/ 0 h 102"/>
                </a:gdLst>
                <a:ahLst/>
                <a:cxnLst>
                  <a:cxn ang="0">
                    <a:pos x="T0" y="T1"/>
                  </a:cxn>
                  <a:cxn ang="0">
                    <a:pos x="T2" y="T3"/>
                  </a:cxn>
                  <a:cxn ang="0">
                    <a:pos x="T4" y="T5"/>
                  </a:cxn>
                  <a:cxn ang="0">
                    <a:pos x="T6" y="T7"/>
                  </a:cxn>
                </a:cxnLst>
                <a:rect l="0" t="0" r="r" b="b"/>
                <a:pathLst>
                  <a:path w="58" h="102">
                    <a:moveTo>
                      <a:pt x="16" y="0"/>
                    </a:moveTo>
                    <a:lnTo>
                      <a:pt x="0" y="101"/>
                    </a:lnTo>
                    <a:lnTo>
                      <a:pt x="57" y="49"/>
                    </a:lnTo>
                    <a:lnTo>
                      <a:pt x="16"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34" name="Freeform 20"/>
              <p:cNvSpPr>
                <a:spLocks/>
              </p:cNvSpPr>
              <p:nvPr/>
            </p:nvSpPr>
            <p:spPr bwMode="ltGray">
              <a:xfrm>
                <a:off x="3478" y="3974"/>
                <a:ext cx="59" cy="104"/>
              </a:xfrm>
              <a:custGeom>
                <a:avLst/>
                <a:gdLst>
                  <a:gd name="T0" fmla="*/ 16 w 59"/>
                  <a:gd name="T1" fmla="*/ 0 h 104"/>
                  <a:gd name="T2" fmla="*/ 0 w 59"/>
                  <a:gd name="T3" fmla="*/ 103 h 104"/>
                  <a:gd name="T4" fmla="*/ 58 w 59"/>
                  <a:gd name="T5" fmla="*/ 50 h 104"/>
                  <a:gd name="T6" fmla="*/ 16 w 59"/>
                  <a:gd name="T7" fmla="*/ 0 h 104"/>
                </a:gdLst>
                <a:ahLst/>
                <a:cxnLst>
                  <a:cxn ang="0">
                    <a:pos x="T0" y="T1"/>
                  </a:cxn>
                  <a:cxn ang="0">
                    <a:pos x="T2" y="T3"/>
                  </a:cxn>
                  <a:cxn ang="0">
                    <a:pos x="T4" y="T5"/>
                  </a:cxn>
                  <a:cxn ang="0">
                    <a:pos x="T6" y="T7"/>
                  </a:cxn>
                </a:cxnLst>
                <a:rect l="0" t="0" r="r" b="b"/>
                <a:pathLst>
                  <a:path w="59" h="104">
                    <a:moveTo>
                      <a:pt x="16" y="0"/>
                    </a:moveTo>
                    <a:lnTo>
                      <a:pt x="0" y="103"/>
                    </a:lnTo>
                    <a:lnTo>
                      <a:pt x="58" y="50"/>
                    </a:lnTo>
                    <a:lnTo>
                      <a:pt x="16"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35" name="Freeform 21"/>
              <p:cNvSpPr>
                <a:spLocks/>
              </p:cNvSpPr>
              <p:nvPr/>
            </p:nvSpPr>
            <p:spPr bwMode="ltGray">
              <a:xfrm>
                <a:off x="426" y="4149"/>
                <a:ext cx="56" cy="102"/>
              </a:xfrm>
              <a:custGeom>
                <a:avLst/>
                <a:gdLst>
                  <a:gd name="T0" fmla="*/ 14 w 56"/>
                  <a:gd name="T1" fmla="*/ 0 h 102"/>
                  <a:gd name="T2" fmla="*/ 0 w 56"/>
                  <a:gd name="T3" fmla="*/ 101 h 102"/>
                  <a:gd name="T4" fmla="*/ 55 w 56"/>
                  <a:gd name="T5" fmla="*/ 49 h 102"/>
                  <a:gd name="T6" fmla="*/ 14 w 56"/>
                  <a:gd name="T7" fmla="*/ 0 h 102"/>
                </a:gdLst>
                <a:ahLst/>
                <a:cxnLst>
                  <a:cxn ang="0">
                    <a:pos x="T0" y="T1"/>
                  </a:cxn>
                  <a:cxn ang="0">
                    <a:pos x="T2" y="T3"/>
                  </a:cxn>
                  <a:cxn ang="0">
                    <a:pos x="T4" y="T5"/>
                  </a:cxn>
                  <a:cxn ang="0">
                    <a:pos x="T6" y="T7"/>
                  </a:cxn>
                </a:cxnLst>
                <a:rect l="0" t="0" r="r" b="b"/>
                <a:pathLst>
                  <a:path w="56" h="102">
                    <a:moveTo>
                      <a:pt x="14" y="0"/>
                    </a:moveTo>
                    <a:lnTo>
                      <a:pt x="0" y="101"/>
                    </a:lnTo>
                    <a:lnTo>
                      <a:pt x="55" y="49"/>
                    </a:lnTo>
                    <a:lnTo>
                      <a:pt x="14"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36" name="Freeform 22"/>
              <p:cNvSpPr>
                <a:spLocks/>
              </p:cNvSpPr>
              <p:nvPr/>
            </p:nvSpPr>
            <p:spPr bwMode="ltGray">
              <a:xfrm>
                <a:off x="1604" y="4043"/>
                <a:ext cx="57" cy="102"/>
              </a:xfrm>
              <a:custGeom>
                <a:avLst/>
                <a:gdLst>
                  <a:gd name="T0" fmla="*/ 16 w 57"/>
                  <a:gd name="T1" fmla="*/ 101 h 102"/>
                  <a:gd name="T2" fmla="*/ 0 w 57"/>
                  <a:gd name="T3" fmla="*/ 0 h 102"/>
                  <a:gd name="T4" fmla="*/ 56 w 57"/>
                  <a:gd name="T5" fmla="*/ 51 h 102"/>
                  <a:gd name="T6" fmla="*/ 16 w 57"/>
                  <a:gd name="T7" fmla="*/ 101 h 102"/>
                </a:gdLst>
                <a:ahLst/>
                <a:cxnLst>
                  <a:cxn ang="0">
                    <a:pos x="T0" y="T1"/>
                  </a:cxn>
                  <a:cxn ang="0">
                    <a:pos x="T2" y="T3"/>
                  </a:cxn>
                  <a:cxn ang="0">
                    <a:pos x="T4" y="T5"/>
                  </a:cxn>
                  <a:cxn ang="0">
                    <a:pos x="T6" y="T7"/>
                  </a:cxn>
                </a:cxnLst>
                <a:rect l="0" t="0" r="r" b="b"/>
                <a:pathLst>
                  <a:path w="57" h="102">
                    <a:moveTo>
                      <a:pt x="16" y="101"/>
                    </a:moveTo>
                    <a:lnTo>
                      <a:pt x="0" y="0"/>
                    </a:lnTo>
                    <a:lnTo>
                      <a:pt x="56" y="51"/>
                    </a:lnTo>
                    <a:lnTo>
                      <a:pt x="16" y="10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37" name="Freeform 23"/>
              <p:cNvSpPr>
                <a:spLocks/>
              </p:cNvSpPr>
              <p:nvPr/>
            </p:nvSpPr>
            <p:spPr bwMode="ltGray">
              <a:xfrm>
                <a:off x="5453" y="1573"/>
                <a:ext cx="46" cy="88"/>
              </a:xfrm>
              <a:custGeom>
                <a:avLst/>
                <a:gdLst>
                  <a:gd name="T0" fmla="*/ 27 w 46"/>
                  <a:gd name="T1" fmla="*/ 87 h 88"/>
                  <a:gd name="T2" fmla="*/ 45 w 46"/>
                  <a:gd name="T3" fmla="*/ 46 h 88"/>
                  <a:gd name="T4" fmla="*/ 18 w 46"/>
                  <a:gd name="T5" fmla="*/ 0 h 88"/>
                  <a:gd name="T6" fmla="*/ 0 w 46"/>
                  <a:gd name="T7" fmla="*/ 49 h 88"/>
                  <a:gd name="T8" fmla="*/ 27 w 46"/>
                  <a:gd name="T9" fmla="*/ 87 h 88"/>
                </a:gdLst>
                <a:ahLst/>
                <a:cxnLst>
                  <a:cxn ang="0">
                    <a:pos x="T0" y="T1"/>
                  </a:cxn>
                  <a:cxn ang="0">
                    <a:pos x="T2" y="T3"/>
                  </a:cxn>
                  <a:cxn ang="0">
                    <a:pos x="T4" y="T5"/>
                  </a:cxn>
                  <a:cxn ang="0">
                    <a:pos x="T6" y="T7"/>
                  </a:cxn>
                  <a:cxn ang="0">
                    <a:pos x="T8" y="T9"/>
                  </a:cxn>
                </a:cxnLst>
                <a:rect l="0" t="0" r="r" b="b"/>
                <a:pathLst>
                  <a:path w="46" h="88">
                    <a:moveTo>
                      <a:pt x="27" y="87"/>
                    </a:moveTo>
                    <a:lnTo>
                      <a:pt x="45" y="46"/>
                    </a:lnTo>
                    <a:lnTo>
                      <a:pt x="18" y="0"/>
                    </a:lnTo>
                    <a:lnTo>
                      <a:pt x="0" y="49"/>
                    </a:lnTo>
                    <a:lnTo>
                      <a:pt x="27" y="87"/>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38" name="Freeform 24"/>
              <p:cNvSpPr>
                <a:spLocks/>
              </p:cNvSpPr>
              <p:nvPr/>
            </p:nvSpPr>
            <p:spPr bwMode="ltGray">
              <a:xfrm>
                <a:off x="5571" y="3729"/>
                <a:ext cx="47" cy="85"/>
              </a:xfrm>
              <a:custGeom>
                <a:avLst/>
                <a:gdLst>
                  <a:gd name="T0" fmla="*/ 19 w 47"/>
                  <a:gd name="T1" fmla="*/ 84 h 85"/>
                  <a:gd name="T2" fmla="*/ 0 w 47"/>
                  <a:gd name="T3" fmla="*/ 45 h 85"/>
                  <a:gd name="T4" fmla="*/ 27 w 47"/>
                  <a:gd name="T5" fmla="*/ 0 h 85"/>
                  <a:gd name="T6" fmla="*/ 46 w 47"/>
                  <a:gd name="T7" fmla="*/ 45 h 85"/>
                  <a:gd name="T8" fmla="*/ 19 w 47"/>
                  <a:gd name="T9" fmla="*/ 84 h 85"/>
                </a:gdLst>
                <a:ahLst/>
                <a:cxnLst>
                  <a:cxn ang="0">
                    <a:pos x="T0" y="T1"/>
                  </a:cxn>
                  <a:cxn ang="0">
                    <a:pos x="T2" y="T3"/>
                  </a:cxn>
                  <a:cxn ang="0">
                    <a:pos x="T4" y="T5"/>
                  </a:cxn>
                  <a:cxn ang="0">
                    <a:pos x="T6" y="T7"/>
                  </a:cxn>
                  <a:cxn ang="0">
                    <a:pos x="T8" y="T9"/>
                  </a:cxn>
                </a:cxnLst>
                <a:rect l="0" t="0" r="r" b="b"/>
                <a:pathLst>
                  <a:path w="47" h="85">
                    <a:moveTo>
                      <a:pt x="19" y="84"/>
                    </a:moveTo>
                    <a:lnTo>
                      <a:pt x="0" y="45"/>
                    </a:lnTo>
                    <a:lnTo>
                      <a:pt x="27" y="0"/>
                    </a:lnTo>
                    <a:lnTo>
                      <a:pt x="46" y="45"/>
                    </a:lnTo>
                    <a:lnTo>
                      <a:pt x="19" y="84"/>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39" name="Freeform 25"/>
              <p:cNvSpPr>
                <a:spLocks/>
              </p:cNvSpPr>
              <p:nvPr/>
            </p:nvSpPr>
            <p:spPr bwMode="ltGray">
              <a:xfrm>
                <a:off x="5394" y="746"/>
                <a:ext cx="45" cy="86"/>
              </a:xfrm>
              <a:custGeom>
                <a:avLst/>
                <a:gdLst>
                  <a:gd name="T0" fmla="*/ 18 w 45"/>
                  <a:gd name="T1" fmla="*/ 85 h 86"/>
                  <a:gd name="T2" fmla="*/ 0 w 45"/>
                  <a:gd name="T3" fmla="*/ 45 h 86"/>
                  <a:gd name="T4" fmla="*/ 26 w 45"/>
                  <a:gd name="T5" fmla="*/ 0 h 86"/>
                  <a:gd name="T6" fmla="*/ 44 w 45"/>
                  <a:gd name="T7" fmla="*/ 49 h 86"/>
                  <a:gd name="T8" fmla="*/ 18 w 45"/>
                  <a:gd name="T9" fmla="*/ 85 h 86"/>
                </a:gdLst>
                <a:ahLst/>
                <a:cxnLst>
                  <a:cxn ang="0">
                    <a:pos x="T0" y="T1"/>
                  </a:cxn>
                  <a:cxn ang="0">
                    <a:pos x="T2" y="T3"/>
                  </a:cxn>
                  <a:cxn ang="0">
                    <a:pos x="T4" y="T5"/>
                  </a:cxn>
                  <a:cxn ang="0">
                    <a:pos x="T6" y="T7"/>
                  </a:cxn>
                  <a:cxn ang="0">
                    <a:pos x="T8" y="T9"/>
                  </a:cxn>
                </a:cxnLst>
                <a:rect l="0" t="0" r="r" b="b"/>
                <a:pathLst>
                  <a:path w="45" h="86">
                    <a:moveTo>
                      <a:pt x="18" y="85"/>
                    </a:moveTo>
                    <a:lnTo>
                      <a:pt x="0" y="45"/>
                    </a:lnTo>
                    <a:lnTo>
                      <a:pt x="26" y="0"/>
                    </a:lnTo>
                    <a:lnTo>
                      <a:pt x="44" y="49"/>
                    </a:lnTo>
                    <a:lnTo>
                      <a:pt x="18" y="8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40" name="Freeform 26"/>
              <p:cNvSpPr>
                <a:spLocks/>
              </p:cNvSpPr>
              <p:nvPr/>
            </p:nvSpPr>
            <p:spPr bwMode="ltGray">
              <a:xfrm>
                <a:off x="5394" y="746"/>
                <a:ext cx="45" cy="86"/>
              </a:xfrm>
              <a:custGeom>
                <a:avLst/>
                <a:gdLst>
                  <a:gd name="T0" fmla="*/ 18 w 45"/>
                  <a:gd name="T1" fmla="*/ 85 h 86"/>
                  <a:gd name="T2" fmla="*/ 0 w 45"/>
                  <a:gd name="T3" fmla="*/ 45 h 86"/>
                  <a:gd name="T4" fmla="*/ 26 w 45"/>
                  <a:gd name="T5" fmla="*/ 0 h 86"/>
                  <a:gd name="T6" fmla="*/ 44 w 45"/>
                  <a:gd name="T7" fmla="*/ 49 h 86"/>
                  <a:gd name="T8" fmla="*/ 18 w 45"/>
                  <a:gd name="T9" fmla="*/ 85 h 86"/>
                </a:gdLst>
                <a:ahLst/>
                <a:cxnLst>
                  <a:cxn ang="0">
                    <a:pos x="T0" y="T1"/>
                  </a:cxn>
                  <a:cxn ang="0">
                    <a:pos x="T2" y="T3"/>
                  </a:cxn>
                  <a:cxn ang="0">
                    <a:pos x="T4" y="T5"/>
                  </a:cxn>
                  <a:cxn ang="0">
                    <a:pos x="T6" y="T7"/>
                  </a:cxn>
                  <a:cxn ang="0">
                    <a:pos x="T8" y="T9"/>
                  </a:cxn>
                </a:cxnLst>
                <a:rect l="0" t="0" r="r" b="b"/>
                <a:pathLst>
                  <a:path w="45" h="86">
                    <a:moveTo>
                      <a:pt x="18" y="85"/>
                    </a:moveTo>
                    <a:lnTo>
                      <a:pt x="0" y="45"/>
                    </a:lnTo>
                    <a:lnTo>
                      <a:pt x="26" y="0"/>
                    </a:lnTo>
                    <a:lnTo>
                      <a:pt x="44" y="49"/>
                    </a:lnTo>
                    <a:lnTo>
                      <a:pt x="18" y="8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41" name="Freeform 27"/>
              <p:cNvSpPr>
                <a:spLocks/>
              </p:cNvSpPr>
              <p:nvPr/>
            </p:nvSpPr>
            <p:spPr bwMode="ltGray">
              <a:xfrm>
                <a:off x="4854" y="237"/>
                <a:ext cx="159" cy="72"/>
              </a:xfrm>
              <a:custGeom>
                <a:avLst/>
                <a:gdLst>
                  <a:gd name="T0" fmla="*/ 152 w 159"/>
                  <a:gd name="T1" fmla="*/ 27 h 72"/>
                  <a:gd name="T2" fmla="*/ 143 w 159"/>
                  <a:gd name="T3" fmla="*/ 24 h 72"/>
                  <a:gd name="T4" fmla="*/ 130 w 159"/>
                  <a:gd name="T5" fmla="*/ 24 h 72"/>
                  <a:gd name="T6" fmla="*/ 122 w 159"/>
                  <a:gd name="T7" fmla="*/ 27 h 72"/>
                  <a:gd name="T8" fmla="*/ 115 w 159"/>
                  <a:gd name="T9" fmla="*/ 36 h 72"/>
                  <a:gd name="T10" fmla="*/ 109 w 159"/>
                  <a:gd name="T11" fmla="*/ 44 h 72"/>
                  <a:gd name="T12" fmla="*/ 97 w 159"/>
                  <a:gd name="T13" fmla="*/ 59 h 72"/>
                  <a:gd name="T14" fmla="*/ 89 w 159"/>
                  <a:gd name="T15" fmla="*/ 68 h 72"/>
                  <a:gd name="T16" fmla="*/ 73 w 159"/>
                  <a:gd name="T17" fmla="*/ 71 h 72"/>
                  <a:gd name="T18" fmla="*/ 61 w 159"/>
                  <a:gd name="T19" fmla="*/ 68 h 72"/>
                  <a:gd name="T20" fmla="*/ 51 w 159"/>
                  <a:gd name="T21" fmla="*/ 62 h 72"/>
                  <a:gd name="T22" fmla="*/ 39 w 159"/>
                  <a:gd name="T23" fmla="*/ 56 h 72"/>
                  <a:gd name="T24" fmla="*/ 28 w 159"/>
                  <a:gd name="T25" fmla="*/ 53 h 72"/>
                  <a:gd name="T26" fmla="*/ 15 w 159"/>
                  <a:gd name="T27" fmla="*/ 53 h 72"/>
                  <a:gd name="T28" fmla="*/ 6 w 159"/>
                  <a:gd name="T29" fmla="*/ 56 h 72"/>
                  <a:gd name="T30" fmla="*/ 3 w 159"/>
                  <a:gd name="T31" fmla="*/ 51 h 72"/>
                  <a:gd name="T32" fmla="*/ 9 w 159"/>
                  <a:gd name="T33" fmla="*/ 47 h 72"/>
                  <a:gd name="T34" fmla="*/ 21 w 159"/>
                  <a:gd name="T35" fmla="*/ 44 h 72"/>
                  <a:gd name="T36" fmla="*/ 30 w 159"/>
                  <a:gd name="T37" fmla="*/ 44 h 72"/>
                  <a:gd name="T38" fmla="*/ 43 w 159"/>
                  <a:gd name="T39" fmla="*/ 53 h 72"/>
                  <a:gd name="T40" fmla="*/ 54 w 159"/>
                  <a:gd name="T41" fmla="*/ 56 h 72"/>
                  <a:gd name="T42" fmla="*/ 67 w 159"/>
                  <a:gd name="T43" fmla="*/ 59 h 72"/>
                  <a:gd name="T44" fmla="*/ 79 w 159"/>
                  <a:gd name="T45" fmla="*/ 59 h 72"/>
                  <a:gd name="T46" fmla="*/ 89 w 159"/>
                  <a:gd name="T47" fmla="*/ 56 h 72"/>
                  <a:gd name="T48" fmla="*/ 97 w 159"/>
                  <a:gd name="T49" fmla="*/ 51 h 72"/>
                  <a:gd name="T50" fmla="*/ 107 w 159"/>
                  <a:gd name="T51" fmla="*/ 39 h 72"/>
                  <a:gd name="T52" fmla="*/ 115 w 159"/>
                  <a:gd name="T53" fmla="*/ 21 h 72"/>
                  <a:gd name="T54" fmla="*/ 122 w 159"/>
                  <a:gd name="T55" fmla="*/ 6 h 72"/>
                  <a:gd name="T56" fmla="*/ 130 w 159"/>
                  <a:gd name="T57" fmla="*/ 0 h 72"/>
                  <a:gd name="T58" fmla="*/ 137 w 159"/>
                  <a:gd name="T59" fmla="*/ 0 h 72"/>
                  <a:gd name="T60" fmla="*/ 146 w 159"/>
                  <a:gd name="T61" fmla="*/ 3 h 72"/>
                  <a:gd name="T62" fmla="*/ 158 w 159"/>
                  <a:gd name="T63"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72">
                    <a:moveTo>
                      <a:pt x="158" y="30"/>
                    </a:moveTo>
                    <a:lnTo>
                      <a:pt x="152" y="27"/>
                    </a:lnTo>
                    <a:lnTo>
                      <a:pt x="146" y="24"/>
                    </a:lnTo>
                    <a:lnTo>
                      <a:pt x="143" y="24"/>
                    </a:lnTo>
                    <a:lnTo>
                      <a:pt x="137" y="24"/>
                    </a:lnTo>
                    <a:lnTo>
                      <a:pt x="130" y="24"/>
                    </a:lnTo>
                    <a:lnTo>
                      <a:pt x="125" y="27"/>
                    </a:lnTo>
                    <a:lnTo>
                      <a:pt x="122" y="27"/>
                    </a:lnTo>
                    <a:lnTo>
                      <a:pt x="119" y="30"/>
                    </a:lnTo>
                    <a:lnTo>
                      <a:pt x="115" y="36"/>
                    </a:lnTo>
                    <a:lnTo>
                      <a:pt x="109" y="41"/>
                    </a:lnTo>
                    <a:lnTo>
                      <a:pt x="109" y="44"/>
                    </a:lnTo>
                    <a:lnTo>
                      <a:pt x="104" y="53"/>
                    </a:lnTo>
                    <a:lnTo>
                      <a:pt x="97" y="59"/>
                    </a:lnTo>
                    <a:lnTo>
                      <a:pt x="94" y="65"/>
                    </a:lnTo>
                    <a:lnTo>
                      <a:pt x="89" y="68"/>
                    </a:lnTo>
                    <a:lnTo>
                      <a:pt x="79" y="71"/>
                    </a:lnTo>
                    <a:lnTo>
                      <a:pt x="73" y="71"/>
                    </a:lnTo>
                    <a:lnTo>
                      <a:pt x="67" y="71"/>
                    </a:lnTo>
                    <a:lnTo>
                      <a:pt x="61" y="68"/>
                    </a:lnTo>
                    <a:lnTo>
                      <a:pt x="54" y="65"/>
                    </a:lnTo>
                    <a:lnTo>
                      <a:pt x="51" y="62"/>
                    </a:lnTo>
                    <a:lnTo>
                      <a:pt x="46" y="59"/>
                    </a:lnTo>
                    <a:lnTo>
                      <a:pt x="39" y="56"/>
                    </a:lnTo>
                    <a:lnTo>
                      <a:pt x="33" y="53"/>
                    </a:lnTo>
                    <a:lnTo>
                      <a:pt x="28" y="53"/>
                    </a:lnTo>
                    <a:lnTo>
                      <a:pt x="21" y="51"/>
                    </a:lnTo>
                    <a:lnTo>
                      <a:pt x="15" y="53"/>
                    </a:lnTo>
                    <a:lnTo>
                      <a:pt x="9" y="53"/>
                    </a:lnTo>
                    <a:lnTo>
                      <a:pt x="6" y="56"/>
                    </a:lnTo>
                    <a:lnTo>
                      <a:pt x="0" y="59"/>
                    </a:lnTo>
                    <a:lnTo>
                      <a:pt x="3" y="51"/>
                    </a:lnTo>
                    <a:lnTo>
                      <a:pt x="6" y="47"/>
                    </a:lnTo>
                    <a:lnTo>
                      <a:pt x="9" y="47"/>
                    </a:lnTo>
                    <a:lnTo>
                      <a:pt x="15" y="44"/>
                    </a:lnTo>
                    <a:lnTo>
                      <a:pt x="21" y="44"/>
                    </a:lnTo>
                    <a:lnTo>
                      <a:pt x="24" y="44"/>
                    </a:lnTo>
                    <a:lnTo>
                      <a:pt x="30" y="44"/>
                    </a:lnTo>
                    <a:lnTo>
                      <a:pt x="33" y="47"/>
                    </a:lnTo>
                    <a:lnTo>
                      <a:pt x="43" y="53"/>
                    </a:lnTo>
                    <a:lnTo>
                      <a:pt x="49" y="56"/>
                    </a:lnTo>
                    <a:lnTo>
                      <a:pt x="54" y="56"/>
                    </a:lnTo>
                    <a:lnTo>
                      <a:pt x="58" y="59"/>
                    </a:lnTo>
                    <a:lnTo>
                      <a:pt x="67" y="59"/>
                    </a:lnTo>
                    <a:lnTo>
                      <a:pt x="76" y="59"/>
                    </a:lnTo>
                    <a:lnTo>
                      <a:pt x="79" y="59"/>
                    </a:lnTo>
                    <a:lnTo>
                      <a:pt x="85" y="59"/>
                    </a:lnTo>
                    <a:lnTo>
                      <a:pt x="89" y="56"/>
                    </a:lnTo>
                    <a:lnTo>
                      <a:pt x="94" y="53"/>
                    </a:lnTo>
                    <a:lnTo>
                      <a:pt x="97" y="51"/>
                    </a:lnTo>
                    <a:lnTo>
                      <a:pt x="100" y="47"/>
                    </a:lnTo>
                    <a:lnTo>
                      <a:pt x="107" y="39"/>
                    </a:lnTo>
                    <a:lnTo>
                      <a:pt x="109" y="32"/>
                    </a:lnTo>
                    <a:lnTo>
                      <a:pt x="115" y="21"/>
                    </a:lnTo>
                    <a:lnTo>
                      <a:pt x="122" y="12"/>
                    </a:lnTo>
                    <a:lnTo>
                      <a:pt x="122" y="6"/>
                    </a:lnTo>
                    <a:lnTo>
                      <a:pt x="128" y="3"/>
                    </a:lnTo>
                    <a:lnTo>
                      <a:pt x="130" y="0"/>
                    </a:lnTo>
                    <a:lnTo>
                      <a:pt x="134" y="0"/>
                    </a:lnTo>
                    <a:lnTo>
                      <a:pt x="137" y="0"/>
                    </a:lnTo>
                    <a:lnTo>
                      <a:pt x="143" y="0"/>
                    </a:lnTo>
                    <a:lnTo>
                      <a:pt x="146" y="3"/>
                    </a:lnTo>
                    <a:lnTo>
                      <a:pt x="152" y="6"/>
                    </a:lnTo>
                    <a:lnTo>
                      <a:pt x="158"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42" name="Freeform 28"/>
              <p:cNvSpPr>
                <a:spLocks/>
              </p:cNvSpPr>
              <p:nvPr/>
            </p:nvSpPr>
            <p:spPr bwMode="ltGray">
              <a:xfrm>
                <a:off x="5357" y="3223"/>
                <a:ext cx="154" cy="73"/>
              </a:xfrm>
              <a:custGeom>
                <a:avLst/>
                <a:gdLst>
                  <a:gd name="T0" fmla="*/ 147 w 154"/>
                  <a:gd name="T1" fmla="*/ 27 h 73"/>
                  <a:gd name="T2" fmla="*/ 138 w 154"/>
                  <a:gd name="T3" fmla="*/ 24 h 73"/>
                  <a:gd name="T4" fmla="*/ 127 w 154"/>
                  <a:gd name="T5" fmla="*/ 24 h 73"/>
                  <a:gd name="T6" fmla="*/ 117 w 154"/>
                  <a:gd name="T7" fmla="*/ 27 h 73"/>
                  <a:gd name="T8" fmla="*/ 112 w 154"/>
                  <a:gd name="T9" fmla="*/ 36 h 73"/>
                  <a:gd name="T10" fmla="*/ 105 w 154"/>
                  <a:gd name="T11" fmla="*/ 48 h 73"/>
                  <a:gd name="T12" fmla="*/ 97 w 154"/>
                  <a:gd name="T13" fmla="*/ 60 h 73"/>
                  <a:gd name="T14" fmla="*/ 84 w 154"/>
                  <a:gd name="T15" fmla="*/ 69 h 73"/>
                  <a:gd name="T16" fmla="*/ 69 w 154"/>
                  <a:gd name="T17" fmla="*/ 72 h 73"/>
                  <a:gd name="T18" fmla="*/ 57 w 154"/>
                  <a:gd name="T19" fmla="*/ 69 h 73"/>
                  <a:gd name="T20" fmla="*/ 49 w 154"/>
                  <a:gd name="T21" fmla="*/ 63 h 73"/>
                  <a:gd name="T22" fmla="*/ 37 w 154"/>
                  <a:gd name="T23" fmla="*/ 57 h 73"/>
                  <a:gd name="T24" fmla="*/ 24 w 154"/>
                  <a:gd name="T25" fmla="*/ 54 h 73"/>
                  <a:gd name="T26" fmla="*/ 12 w 154"/>
                  <a:gd name="T27" fmla="*/ 54 h 73"/>
                  <a:gd name="T28" fmla="*/ 4 w 154"/>
                  <a:gd name="T29" fmla="*/ 57 h 73"/>
                  <a:gd name="T30" fmla="*/ 0 w 154"/>
                  <a:gd name="T31" fmla="*/ 54 h 73"/>
                  <a:gd name="T32" fmla="*/ 7 w 154"/>
                  <a:gd name="T33" fmla="*/ 48 h 73"/>
                  <a:gd name="T34" fmla="*/ 19 w 154"/>
                  <a:gd name="T35" fmla="*/ 45 h 73"/>
                  <a:gd name="T36" fmla="*/ 27 w 154"/>
                  <a:gd name="T37" fmla="*/ 48 h 73"/>
                  <a:gd name="T38" fmla="*/ 39 w 154"/>
                  <a:gd name="T39" fmla="*/ 54 h 73"/>
                  <a:gd name="T40" fmla="*/ 52 w 154"/>
                  <a:gd name="T41" fmla="*/ 60 h 73"/>
                  <a:gd name="T42" fmla="*/ 64 w 154"/>
                  <a:gd name="T43" fmla="*/ 60 h 73"/>
                  <a:gd name="T44" fmla="*/ 75 w 154"/>
                  <a:gd name="T45" fmla="*/ 60 h 73"/>
                  <a:gd name="T46" fmla="*/ 84 w 154"/>
                  <a:gd name="T47" fmla="*/ 57 h 73"/>
                  <a:gd name="T48" fmla="*/ 93 w 154"/>
                  <a:gd name="T49" fmla="*/ 51 h 73"/>
                  <a:gd name="T50" fmla="*/ 102 w 154"/>
                  <a:gd name="T51" fmla="*/ 39 h 73"/>
                  <a:gd name="T52" fmla="*/ 112 w 154"/>
                  <a:gd name="T53" fmla="*/ 22 h 73"/>
                  <a:gd name="T54" fmla="*/ 120 w 154"/>
                  <a:gd name="T55" fmla="*/ 7 h 73"/>
                  <a:gd name="T56" fmla="*/ 127 w 154"/>
                  <a:gd name="T57" fmla="*/ 0 h 73"/>
                  <a:gd name="T58" fmla="*/ 135 w 154"/>
                  <a:gd name="T59" fmla="*/ 0 h 73"/>
                  <a:gd name="T60" fmla="*/ 145 w 154"/>
                  <a:gd name="T61" fmla="*/ 3 h 73"/>
                  <a:gd name="T62" fmla="*/ 153 w 154"/>
                  <a:gd name="T63"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73">
                    <a:moveTo>
                      <a:pt x="153" y="30"/>
                    </a:moveTo>
                    <a:lnTo>
                      <a:pt x="147" y="27"/>
                    </a:lnTo>
                    <a:lnTo>
                      <a:pt x="142" y="24"/>
                    </a:lnTo>
                    <a:lnTo>
                      <a:pt x="138" y="24"/>
                    </a:lnTo>
                    <a:lnTo>
                      <a:pt x="132" y="24"/>
                    </a:lnTo>
                    <a:lnTo>
                      <a:pt x="127" y="24"/>
                    </a:lnTo>
                    <a:lnTo>
                      <a:pt x="123" y="27"/>
                    </a:lnTo>
                    <a:lnTo>
                      <a:pt x="117" y="27"/>
                    </a:lnTo>
                    <a:lnTo>
                      <a:pt x="115" y="30"/>
                    </a:lnTo>
                    <a:lnTo>
                      <a:pt x="112" y="36"/>
                    </a:lnTo>
                    <a:lnTo>
                      <a:pt x="105" y="42"/>
                    </a:lnTo>
                    <a:lnTo>
                      <a:pt x="105" y="48"/>
                    </a:lnTo>
                    <a:lnTo>
                      <a:pt x="99" y="54"/>
                    </a:lnTo>
                    <a:lnTo>
                      <a:pt x="97" y="60"/>
                    </a:lnTo>
                    <a:lnTo>
                      <a:pt x="90" y="66"/>
                    </a:lnTo>
                    <a:lnTo>
                      <a:pt x="84" y="69"/>
                    </a:lnTo>
                    <a:lnTo>
                      <a:pt x="75" y="72"/>
                    </a:lnTo>
                    <a:lnTo>
                      <a:pt x="69" y="72"/>
                    </a:lnTo>
                    <a:lnTo>
                      <a:pt x="64" y="72"/>
                    </a:lnTo>
                    <a:lnTo>
                      <a:pt x="57" y="69"/>
                    </a:lnTo>
                    <a:lnTo>
                      <a:pt x="52" y="66"/>
                    </a:lnTo>
                    <a:lnTo>
                      <a:pt x="49" y="63"/>
                    </a:lnTo>
                    <a:lnTo>
                      <a:pt x="42" y="60"/>
                    </a:lnTo>
                    <a:lnTo>
                      <a:pt x="37" y="57"/>
                    </a:lnTo>
                    <a:lnTo>
                      <a:pt x="30" y="54"/>
                    </a:lnTo>
                    <a:lnTo>
                      <a:pt x="24" y="54"/>
                    </a:lnTo>
                    <a:lnTo>
                      <a:pt x="19" y="51"/>
                    </a:lnTo>
                    <a:lnTo>
                      <a:pt x="12" y="54"/>
                    </a:lnTo>
                    <a:lnTo>
                      <a:pt x="7" y="54"/>
                    </a:lnTo>
                    <a:lnTo>
                      <a:pt x="4" y="57"/>
                    </a:lnTo>
                    <a:lnTo>
                      <a:pt x="0" y="60"/>
                    </a:lnTo>
                    <a:lnTo>
                      <a:pt x="0" y="54"/>
                    </a:lnTo>
                    <a:lnTo>
                      <a:pt x="4" y="51"/>
                    </a:lnTo>
                    <a:lnTo>
                      <a:pt x="7" y="48"/>
                    </a:lnTo>
                    <a:lnTo>
                      <a:pt x="12" y="45"/>
                    </a:lnTo>
                    <a:lnTo>
                      <a:pt x="19" y="45"/>
                    </a:lnTo>
                    <a:lnTo>
                      <a:pt x="22" y="45"/>
                    </a:lnTo>
                    <a:lnTo>
                      <a:pt x="27" y="48"/>
                    </a:lnTo>
                    <a:lnTo>
                      <a:pt x="30" y="48"/>
                    </a:lnTo>
                    <a:lnTo>
                      <a:pt x="39" y="54"/>
                    </a:lnTo>
                    <a:lnTo>
                      <a:pt x="49" y="57"/>
                    </a:lnTo>
                    <a:lnTo>
                      <a:pt x="52" y="60"/>
                    </a:lnTo>
                    <a:lnTo>
                      <a:pt x="57" y="60"/>
                    </a:lnTo>
                    <a:lnTo>
                      <a:pt x="64" y="60"/>
                    </a:lnTo>
                    <a:lnTo>
                      <a:pt x="72" y="60"/>
                    </a:lnTo>
                    <a:lnTo>
                      <a:pt x="75" y="60"/>
                    </a:lnTo>
                    <a:lnTo>
                      <a:pt x="82" y="60"/>
                    </a:lnTo>
                    <a:lnTo>
                      <a:pt x="84" y="57"/>
                    </a:lnTo>
                    <a:lnTo>
                      <a:pt x="90" y="54"/>
                    </a:lnTo>
                    <a:lnTo>
                      <a:pt x="93" y="51"/>
                    </a:lnTo>
                    <a:lnTo>
                      <a:pt x="97" y="48"/>
                    </a:lnTo>
                    <a:lnTo>
                      <a:pt x="102" y="39"/>
                    </a:lnTo>
                    <a:lnTo>
                      <a:pt x="108" y="33"/>
                    </a:lnTo>
                    <a:lnTo>
                      <a:pt x="112" y="22"/>
                    </a:lnTo>
                    <a:lnTo>
                      <a:pt x="117" y="12"/>
                    </a:lnTo>
                    <a:lnTo>
                      <a:pt x="120" y="7"/>
                    </a:lnTo>
                    <a:lnTo>
                      <a:pt x="123" y="3"/>
                    </a:lnTo>
                    <a:lnTo>
                      <a:pt x="127" y="0"/>
                    </a:lnTo>
                    <a:lnTo>
                      <a:pt x="132" y="0"/>
                    </a:lnTo>
                    <a:lnTo>
                      <a:pt x="135" y="0"/>
                    </a:lnTo>
                    <a:lnTo>
                      <a:pt x="138" y="0"/>
                    </a:lnTo>
                    <a:lnTo>
                      <a:pt x="145" y="3"/>
                    </a:lnTo>
                    <a:lnTo>
                      <a:pt x="147" y="7"/>
                    </a:lnTo>
                    <a:lnTo>
                      <a:pt x="153"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43" name="Freeform 29"/>
              <p:cNvSpPr>
                <a:spLocks/>
              </p:cNvSpPr>
              <p:nvPr/>
            </p:nvSpPr>
            <p:spPr bwMode="ltGray">
              <a:xfrm>
                <a:off x="224" y="1995"/>
                <a:ext cx="157" cy="74"/>
              </a:xfrm>
              <a:custGeom>
                <a:avLst/>
                <a:gdLst>
                  <a:gd name="T0" fmla="*/ 149 w 157"/>
                  <a:gd name="T1" fmla="*/ 27 h 74"/>
                  <a:gd name="T2" fmla="*/ 141 w 157"/>
                  <a:gd name="T3" fmla="*/ 25 h 74"/>
                  <a:gd name="T4" fmla="*/ 129 w 157"/>
                  <a:gd name="T5" fmla="*/ 25 h 74"/>
                  <a:gd name="T6" fmla="*/ 120 w 157"/>
                  <a:gd name="T7" fmla="*/ 27 h 74"/>
                  <a:gd name="T8" fmla="*/ 114 w 157"/>
                  <a:gd name="T9" fmla="*/ 36 h 74"/>
                  <a:gd name="T10" fmla="*/ 105 w 157"/>
                  <a:gd name="T11" fmla="*/ 48 h 74"/>
                  <a:gd name="T12" fmla="*/ 99 w 157"/>
                  <a:gd name="T13" fmla="*/ 61 h 74"/>
                  <a:gd name="T14" fmla="*/ 84 w 157"/>
                  <a:gd name="T15" fmla="*/ 70 h 74"/>
                  <a:gd name="T16" fmla="*/ 72 w 157"/>
                  <a:gd name="T17" fmla="*/ 73 h 74"/>
                  <a:gd name="T18" fmla="*/ 60 w 157"/>
                  <a:gd name="T19" fmla="*/ 70 h 74"/>
                  <a:gd name="T20" fmla="*/ 51 w 157"/>
                  <a:gd name="T21" fmla="*/ 64 h 74"/>
                  <a:gd name="T22" fmla="*/ 39 w 157"/>
                  <a:gd name="T23" fmla="*/ 58 h 74"/>
                  <a:gd name="T24" fmla="*/ 27 w 157"/>
                  <a:gd name="T25" fmla="*/ 51 h 74"/>
                  <a:gd name="T26" fmla="*/ 15 w 157"/>
                  <a:gd name="T27" fmla="*/ 51 h 74"/>
                  <a:gd name="T28" fmla="*/ 7 w 157"/>
                  <a:gd name="T29" fmla="*/ 58 h 74"/>
                  <a:gd name="T30" fmla="*/ 3 w 157"/>
                  <a:gd name="T31" fmla="*/ 51 h 74"/>
                  <a:gd name="T32" fmla="*/ 9 w 157"/>
                  <a:gd name="T33" fmla="*/ 48 h 74"/>
                  <a:gd name="T34" fmla="*/ 21 w 157"/>
                  <a:gd name="T35" fmla="*/ 46 h 74"/>
                  <a:gd name="T36" fmla="*/ 30 w 157"/>
                  <a:gd name="T37" fmla="*/ 46 h 74"/>
                  <a:gd name="T38" fmla="*/ 42 w 157"/>
                  <a:gd name="T39" fmla="*/ 51 h 74"/>
                  <a:gd name="T40" fmla="*/ 54 w 157"/>
                  <a:gd name="T41" fmla="*/ 58 h 74"/>
                  <a:gd name="T42" fmla="*/ 66 w 157"/>
                  <a:gd name="T43" fmla="*/ 61 h 74"/>
                  <a:gd name="T44" fmla="*/ 78 w 157"/>
                  <a:gd name="T45" fmla="*/ 61 h 74"/>
                  <a:gd name="T46" fmla="*/ 87 w 157"/>
                  <a:gd name="T47" fmla="*/ 58 h 74"/>
                  <a:gd name="T48" fmla="*/ 96 w 157"/>
                  <a:gd name="T49" fmla="*/ 51 h 74"/>
                  <a:gd name="T50" fmla="*/ 105 w 157"/>
                  <a:gd name="T51" fmla="*/ 40 h 74"/>
                  <a:gd name="T52" fmla="*/ 114 w 157"/>
                  <a:gd name="T53" fmla="*/ 21 h 74"/>
                  <a:gd name="T54" fmla="*/ 120 w 157"/>
                  <a:gd name="T55" fmla="*/ 6 h 74"/>
                  <a:gd name="T56" fmla="*/ 129 w 157"/>
                  <a:gd name="T57" fmla="*/ 0 h 74"/>
                  <a:gd name="T58" fmla="*/ 135 w 157"/>
                  <a:gd name="T59" fmla="*/ 0 h 74"/>
                  <a:gd name="T60" fmla="*/ 144 w 157"/>
                  <a:gd name="T61" fmla="*/ 3 h 74"/>
                  <a:gd name="T62" fmla="*/ 156 w 157"/>
                  <a:gd name="T63" fmla="*/ 3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7" h="74">
                    <a:moveTo>
                      <a:pt x="156" y="30"/>
                    </a:moveTo>
                    <a:lnTo>
                      <a:pt x="149" y="27"/>
                    </a:lnTo>
                    <a:lnTo>
                      <a:pt x="144" y="25"/>
                    </a:lnTo>
                    <a:lnTo>
                      <a:pt x="141" y="25"/>
                    </a:lnTo>
                    <a:lnTo>
                      <a:pt x="135" y="25"/>
                    </a:lnTo>
                    <a:lnTo>
                      <a:pt x="129" y="25"/>
                    </a:lnTo>
                    <a:lnTo>
                      <a:pt x="122" y="27"/>
                    </a:lnTo>
                    <a:lnTo>
                      <a:pt x="120" y="27"/>
                    </a:lnTo>
                    <a:lnTo>
                      <a:pt x="117" y="30"/>
                    </a:lnTo>
                    <a:lnTo>
                      <a:pt x="114" y="36"/>
                    </a:lnTo>
                    <a:lnTo>
                      <a:pt x="107" y="43"/>
                    </a:lnTo>
                    <a:lnTo>
                      <a:pt x="105" y="48"/>
                    </a:lnTo>
                    <a:lnTo>
                      <a:pt x="102" y="55"/>
                    </a:lnTo>
                    <a:lnTo>
                      <a:pt x="99" y="61"/>
                    </a:lnTo>
                    <a:lnTo>
                      <a:pt x="92" y="66"/>
                    </a:lnTo>
                    <a:lnTo>
                      <a:pt x="84" y="70"/>
                    </a:lnTo>
                    <a:lnTo>
                      <a:pt x="78" y="73"/>
                    </a:lnTo>
                    <a:lnTo>
                      <a:pt x="72" y="73"/>
                    </a:lnTo>
                    <a:lnTo>
                      <a:pt x="66" y="73"/>
                    </a:lnTo>
                    <a:lnTo>
                      <a:pt x="60" y="70"/>
                    </a:lnTo>
                    <a:lnTo>
                      <a:pt x="54" y="66"/>
                    </a:lnTo>
                    <a:lnTo>
                      <a:pt x="51" y="64"/>
                    </a:lnTo>
                    <a:lnTo>
                      <a:pt x="45" y="61"/>
                    </a:lnTo>
                    <a:lnTo>
                      <a:pt x="39" y="58"/>
                    </a:lnTo>
                    <a:lnTo>
                      <a:pt x="33" y="55"/>
                    </a:lnTo>
                    <a:lnTo>
                      <a:pt x="27" y="51"/>
                    </a:lnTo>
                    <a:lnTo>
                      <a:pt x="21" y="51"/>
                    </a:lnTo>
                    <a:lnTo>
                      <a:pt x="15" y="51"/>
                    </a:lnTo>
                    <a:lnTo>
                      <a:pt x="9" y="55"/>
                    </a:lnTo>
                    <a:lnTo>
                      <a:pt x="7" y="58"/>
                    </a:lnTo>
                    <a:lnTo>
                      <a:pt x="0" y="58"/>
                    </a:lnTo>
                    <a:lnTo>
                      <a:pt x="3" y="51"/>
                    </a:lnTo>
                    <a:lnTo>
                      <a:pt x="7" y="48"/>
                    </a:lnTo>
                    <a:lnTo>
                      <a:pt x="9" y="48"/>
                    </a:lnTo>
                    <a:lnTo>
                      <a:pt x="15" y="46"/>
                    </a:lnTo>
                    <a:lnTo>
                      <a:pt x="21" y="46"/>
                    </a:lnTo>
                    <a:lnTo>
                      <a:pt x="24" y="46"/>
                    </a:lnTo>
                    <a:lnTo>
                      <a:pt x="30" y="46"/>
                    </a:lnTo>
                    <a:lnTo>
                      <a:pt x="33" y="48"/>
                    </a:lnTo>
                    <a:lnTo>
                      <a:pt x="42" y="51"/>
                    </a:lnTo>
                    <a:lnTo>
                      <a:pt x="51" y="58"/>
                    </a:lnTo>
                    <a:lnTo>
                      <a:pt x="54" y="58"/>
                    </a:lnTo>
                    <a:lnTo>
                      <a:pt x="57" y="61"/>
                    </a:lnTo>
                    <a:lnTo>
                      <a:pt x="66" y="61"/>
                    </a:lnTo>
                    <a:lnTo>
                      <a:pt x="72" y="61"/>
                    </a:lnTo>
                    <a:lnTo>
                      <a:pt x="78" y="61"/>
                    </a:lnTo>
                    <a:lnTo>
                      <a:pt x="84" y="58"/>
                    </a:lnTo>
                    <a:lnTo>
                      <a:pt x="87" y="58"/>
                    </a:lnTo>
                    <a:lnTo>
                      <a:pt x="92" y="55"/>
                    </a:lnTo>
                    <a:lnTo>
                      <a:pt x="96" y="51"/>
                    </a:lnTo>
                    <a:lnTo>
                      <a:pt x="99" y="48"/>
                    </a:lnTo>
                    <a:lnTo>
                      <a:pt x="105" y="40"/>
                    </a:lnTo>
                    <a:lnTo>
                      <a:pt x="107" y="30"/>
                    </a:lnTo>
                    <a:lnTo>
                      <a:pt x="114" y="21"/>
                    </a:lnTo>
                    <a:lnTo>
                      <a:pt x="117" y="12"/>
                    </a:lnTo>
                    <a:lnTo>
                      <a:pt x="120" y="6"/>
                    </a:lnTo>
                    <a:lnTo>
                      <a:pt x="126" y="3"/>
                    </a:lnTo>
                    <a:lnTo>
                      <a:pt x="129" y="0"/>
                    </a:lnTo>
                    <a:lnTo>
                      <a:pt x="132" y="0"/>
                    </a:lnTo>
                    <a:lnTo>
                      <a:pt x="135" y="0"/>
                    </a:lnTo>
                    <a:lnTo>
                      <a:pt x="141" y="0"/>
                    </a:lnTo>
                    <a:lnTo>
                      <a:pt x="144" y="3"/>
                    </a:lnTo>
                    <a:lnTo>
                      <a:pt x="149" y="6"/>
                    </a:lnTo>
                    <a:lnTo>
                      <a:pt x="156"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44" name="Freeform 30"/>
              <p:cNvSpPr>
                <a:spLocks/>
              </p:cNvSpPr>
              <p:nvPr/>
            </p:nvSpPr>
            <p:spPr bwMode="ltGray">
              <a:xfrm>
                <a:off x="3594" y="91"/>
                <a:ext cx="158" cy="75"/>
              </a:xfrm>
              <a:custGeom>
                <a:avLst/>
                <a:gdLst>
                  <a:gd name="T0" fmla="*/ 4 w 158"/>
                  <a:gd name="T1" fmla="*/ 30 h 75"/>
                  <a:gd name="T2" fmla="*/ 15 w 158"/>
                  <a:gd name="T3" fmla="*/ 27 h 75"/>
                  <a:gd name="T4" fmla="*/ 27 w 158"/>
                  <a:gd name="T5" fmla="*/ 27 h 75"/>
                  <a:gd name="T6" fmla="*/ 37 w 158"/>
                  <a:gd name="T7" fmla="*/ 30 h 75"/>
                  <a:gd name="T8" fmla="*/ 42 w 158"/>
                  <a:gd name="T9" fmla="*/ 36 h 75"/>
                  <a:gd name="T10" fmla="*/ 49 w 158"/>
                  <a:gd name="T11" fmla="*/ 48 h 75"/>
                  <a:gd name="T12" fmla="*/ 57 w 158"/>
                  <a:gd name="T13" fmla="*/ 63 h 75"/>
                  <a:gd name="T14" fmla="*/ 70 w 158"/>
                  <a:gd name="T15" fmla="*/ 71 h 75"/>
                  <a:gd name="T16" fmla="*/ 85 w 158"/>
                  <a:gd name="T17" fmla="*/ 74 h 75"/>
                  <a:gd name="T18" fmla="*/ 97 w 158"/>
                  <a:gd name="T19" fmla="*/ 71 h 75"/>
                  <a:gd name="T20" fmla="*/ 105 w 158"/>
                  <a:gd name="T21" fmla="*/ 63 h 75"/>
                  <a:gd name="T22" fmla="*/ 118 w 158"/>
                  <a:gd name="T23" fmla="*/ 56 h 75"/>
                  <a:gd name="T24" fmla="*/ 130 w 158"/>
                  <a:gd name="T25" fmla="*/ 54 h 75"/>
                  <a:gd name="T26" fmla="*/ 142 w 158"/>
                  <a:gd name="T27" fmla="*/ 54 h 75"/>
                  <a:gd name="T28" fmla="*/ 150 w 158"/>
                  <a:gd name="T29" fmla="*/ 56 h 75"/>
                  <a:gd name="T30" fmla="*/ 154 w 158"/>
                  <a:gd name="T31" fmla="*/ 54 h 75"/>
                  <a:gd name="T32" fmla="*/ 145 w 158"/>
                  <a:gd name="T33" fmla="*/ 48 h 75"/>
                  <a:gd name="T34" fmla="*/ 135 w 158"/>
                  <a:gd name="T35" fmla="*/ 48 h 75"/>
                  <a:gd name="T36" fmla="*/ 127 w 158"/>
                  <a:gd name="T37" fmla="*/ 48 h 75"/>
                  <a:gd name="T38" fmla="*/ 115 w 158"/>
                  <a:gd name="T39" fmla="*/ 54 h 75"/>
                  <a:gd name="T40" fmla="*/ 102 w 158"/>
                  <a:gd name="T41" fmla="*/ 59 h 75"/>
                  <a:gd name="T42" fmla="*/ 87 w 158"/>
                  <a:gd name="T43" fmla="*/ 59 h 75"/>
                  <a:gd name="T44" fmla="*/ 79 w 158"/>
                  <a:gd name="T45" fmla="*/ 59 h 75"/>
                  <a:gd name="T46" fmla="*/ 70 w 158"/>
                  <a:gd name="T47" fmla="*/ 56 h 75"/>
                  <a:gd name="T48" fmla="*/ 60 w 158"/>
                  <a:gd name="T49" fmla="*/ 54 h 75"/>
                  <a:gd name="T50" fmla="*/ 52 w 158"/>
                  <a:gd name="T51" fmla="*/ 42 h 75"/>
                  <a:gd name="T52" fmla="*/ 42 w 158"/>
                  <a:gd name="T53" fmla="*/ 24 h 75"/>
                  <a:gd name="T54" fmla="*/ 34 w 158"/>
                  <a:gd name="T55" fmla="*/ 9 h 75"/>
                  <a:gd name="T56" fmla="*/ 27 w 158"/>
                  <a:gd name="T57" fmla="*/ 4 h 75"/>
                  <a:gd name="T58" fmla="*/ 19 w 158"/>
                  <a:gd name="T59" fmla="*/ 0 h 75"/>
                  <a:gd name="T60" fmla="*/ 9 w 158"/>
                  <a:gd name="T61" fmla="*/ 6 h 75"/>
                  <a:gd name="T62" fmla="*/ 0 w 158"/>
                  <a:gd name="T63" fmla="*/ 3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75">
                    <a:moveTo>
                      <a:pt x="0" y="33"/>
                    </a:moveTo>
                    <a:lnTo>
                      <a:pt x="4" y="30"/>
                    </a:lnTo>
                    <a:lnTo>
                      <a:pt x="12" y="27"/>
                    </a:lnTo>
                    <a:lnTo>
                      <a:pt x="15" y="27"/>
                    </a:lnTo>
                    <a:lnTo>
                      <a:pt x="22" y="27"/>
                    </a:lnTo>
                    <a:lnTo>
                      <a:pt x="27" y="27"/>
                    </a:lnTo>
                    <a:lnTo>
                      <a:pt x="30" y="27"/>
                    </a:lnTo>
                    <a:lnTo>
                      <a:pt x="37" y="30"/>
                    </a:lnTo>
                    <a:lnTo>
                      <a:pt x="37" y="33"/>
                    </a:lnTo>
                    <a:lnTo>
                      <a:pt x="42" y="36"/>
                    </a:lnTo>
                    <a:lnTo>
                      <a:pt x="45" y="42"/>
                    </a:lnTo>
                    <a:lnTo>
                      <a:pt x="49" y="48"/>
                    </a:lnTo>
                    <a:lnTo>
                      <a:pt x="52" y="54"/>
                    </a:lnTo>
                    <a:lnTo>
                      <a:pt x="57" y="63"/>
                    </a:lnTo>
                    <a:lnTo>
                      <a:pt x="64" y="66"/>
                    </a:lnTo>
                    <a:lnTo>
                      <a:pt x="70" y="71"/>
                    </a:lnTo>
                    <a:lnTo>
                      <a:pt x="75" y="74"/>
                    </a:lnTo>
                    <a:lnTo>
                      <a:pt x="85" y="74"/>
                    </a:lnTo>
                    <a:lnTo>
                      <a:pt x="90" y="74"/>
                    </a:lnTo>
                    <a:lnTo>
                      <a:pt x="97" y="71"/>
                    </a:lnTo>
                    <a:lnTo>
                      <a:pt x="102" y="68"/>
                    </a:lnTo>
                    <a:lnTo>
                      <a:pt x="105" y="63"/>
                    </a:lnTo>
                    <a:lnTo>
                      <a:pt x="112" y="59"/>
                    </a:lnTo>
                    <a:lnTo>
                      <a:pt x="118" y="56"/>
                    </a:lnTo>
                    <a:lnTo>
                      <a:pt x="124" y="54"/>
                    </a:lnTo>
                    <a:lnTo>
                      <a:pt x="130" y="54"/>
                    </a:lnTo>
                    <a:lnTo>
                      <a:pt x="133" y="54"/>
                    </a:lnTo>
                    <a:lnTo>
                      <a:pt x="142" y="54"/>
                    </a:lnTo>
                    <a:lnTo>
                      <a:pt x="148" y="56"/>
                    </a:lnTo>
                    <a:lnTo>
                      <a:pt x="150" y="56"/>
                    </a:lnTo>
                    <a:lnTo>
                      <a:pt x="157" y="59"/>
                    </a:lnTo>
                    <a:lnTo>
                      <a:pt x="154" y="54"/>
                    </a:lnTo>
                    <a:lnTo>
                      <a:pt x="150" y="51"/>
                    </a:lnTo>
                    <a:lnTo>
                      <a:pt x="145" y="48"/>
                    </a:lnTo>
                    <a:lnTo>
                      <a:pt x="142" y="48"/>
                    </a:lnTo>
                    <a:lnTo>
                      <a:pt x="135" y="48"/>
                    </a:lnTo>
                    <a:lnTo>
                      <a:pt x="133" y="48"/>
                    </a:lnTo>
                    <a:lnTo>
                      <a:pt x="127" y="48"/>
                    </a:lnTo>
                    <a:lnTo>
                      <a:pt x="124" y="51"/>
                    </a:lnTo>
                    <a:lnTo>
                      <a:pt x="115" y="54"/>
                    </a:lnTo>
                    <a:lnTo>
                      <a:pt x="105" y="59"/>
                    </a:lnTo>
                    <a:lnTo>
                      <a:pt x="102" y="59"/>
                    </a:lnTo>
                    <a:lnTo>
                      <a:pt x="97" y="59"/>
                    </a:lnTo>
                    <a:lnTo>
                      <a:pt x="87" y="59"/>
                    </a:lnTo>
                    <a:lnTo>
                      <a:pt x="82" y="63"/>
                    </a:lnTo>
                    <a:lnTo>
                      <a:pt x="79" y="59"/>
                    </a:lnTo>
                    <a:lnTo>
                      <a:pt x="72" y="59"/>
                    </a:lnTo>
                    <a:lnTo>
                      <a:pt x="70" y="56"/>
                    </a:lnTo>
                    <a:lnTo>
                      <a:pt x="64" y="56"/>
                    </a:lnTo>
                    <a:lnTo>
                      <a:pt x="60" y="54"/>
                    </a:lnTo>
                    <a:lnTo>
                      <a:pt x="57" y="48"/>
                    </a:lnTo>
                    <a:lnTo>
                      <a:pt x="52" y="42"/>
                    </a:lnTo>
                    <a:lnTo>
                      <a:pt x="45" y="33"/>
                    </a:lnTo>
                    <a:lnTo>
                      <a:pt x="42" y="24"/>
                    </a:lnTo>
                    <a:lnTo>
                      <a:pt x="37" y="12"/>
                    </a:lnTo>
                    <a:lnTo>
                      <a:pt x="34" y="9"/>
                    </a:lnTo>
                    <a:lnTo>
                      <a:pt x="30" y="4"/>
                    </a:lnTo>
                    <a:lnTo>
                      <a:pt x="27" y="4"/>
                    </a:lnTo>
                    <a:lnTo>
                      <a:pt x="24" y="0"/>
                    </a:lnTo>
                    <a:lnTo>
                      <a:pt x="19" y="0"/>
                    </a:lnTo>
                    <a:lnTo>
                      <a:pt x="15" y="4"/>
                    </a:lnTo>
                    <a:lnTo>
                      <a:pt x="9" y="6"/>
                    </a:lnTo>
                    <a:lnTo>
                      <a:pt x="7" y="9"/>
                    </a:lnTo>
                    <a:lnTo>
                      <a:pt x="0" y="3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45" name="Freeform 31"/>
              <p:cNvSpPr>
                <a:spLocks/>
              </p:cNvSpPr>
              <p:nvPr/>
            </p:nvSpPr>
            <p:spPr bwMode="ltGray">
              <a:xfrm>
                <a:off x="148" y="3372"/>
                <a:ext cx="160" cy="73"/>
              </a:xfrm>
              <a:custGeom>
                <a:avLst/>
                <a:gdLst>
                  <a:gd name="T0" fmla="*/ 7 w 160"/>
                  <a:gd name="T1" fmla="*/ 27 h 73"/>
                  <a:gd name="T2" fmla="*/ 15 w 160"/>
                  <a:gd name="T3" fmla="*/ 24 h 73"/>
                  <a:gd name="T4" fmla="*/ 28 w 160"/>
                  <a:gd name="T5" fmla="*/ 24 h 73"/>
                  <a:gd name="T6" fmla="*/ 37 w 160"/>
                  <a:gd name="T7" fmla="*/ 30 h 73"/>
                  <a:gd name="T8" fmla="*/ 43 w 160"/>
                  <a:gd name="T9" fmla="*/ 36 h 73"/>
                  <a:gd name="T10" fmla="*/ 50 w 160"/>
                  <a:gd name="T11" fmla="*/ 49 h 73"/>
                  <a:gd name="T12" fmla="*/ 58 w 160"/>
                  <a:gd name="T13" fmla="*/ 60 h 73"/>
                  <a:gd name="T14" fmla="*/ 70 w 160"/>
                  <a:gd name="T15" fmla="*/ 69 h 73"/>
                  <a:gd name="T16" fmla="*/ 86 w 160"/>
                  <a:gd name="T17" fmla="*/ 72 h 73"/>
                  <a:gd name="T18" fmla="*/ 98 w 160"/>
                  <a:gd name="T19" fmla="*/ 72 h 73"/>
                  <a:gd name="T20" fmla="*/ 107 w 160"/>
                  <a:gd name="T21" fmla="*/ 64 h 73"/>
                  <a:gd name="T22" fmla="*/ 119 w 160"/>
                  <a:gd name="T23" fmla="*/ 57 h 73"/>
                  <a:gd name="T24" fmla="*/ 131 w 160"/>
                  <a:gd name="T25" fmla="*/ 54 h 73"/>
                  <a:gd name="T26" fmla="*/ 144 w 160"/>
                  <a:gd name="T27" fmla="*/ 54 h 73"/>
                  <a:gd name="T28" fmla="*/ 152 w 160"/>
                  <a:gd name="T29" fmla="*/ 57 h 73"/>
                  <a:gd name="T30" fmla="*/ 156 w 160"/>
                  <a:gd name="T31" fmla="*/ 54 h 73"/>
                  <a:gd name="T32" fmla="*/ 147 w 160"/>
                  <a:gd name="T33" fmla="*/ 49 h 73"/>
                  <a:gd name="T34" fmla="*/ 137 w 160"/>
                  <a:gd name="T35" fmla="*/ 45 h 73"/>
                  <a:gd name="T36" fmla="*/ 129 w 160"/>
                  <a:gd name="T37" fmla="*/ 49 h 73"/>
                  <a:gd name="T38" fmla="*/ 116 w 160"/>
                  <a:gd name="T39" fmla="*/ 54 h 73"/>
                  <a:gd name="T40" fmla="*/ 104 w 160"/>
                  <a:gd name="T41" fmla="*/ 60 h 73"/>
                  <a:gd name="T42" fmla="*/ 89 w 160"/>
                  <a:gd name="T43" fmla="*/ 60 h 73"/>
                  <a:gd name="T44" fmla="*/ 80 w 160"/>
                  <a:gd name="T45" fmla="*/ 60 h 73"/>
                  <a:gd name="T46" fmla="*/ 70 w 160"/>
                  <a:gd name="T47" fmla="*/ 57 h 73"/>
                  <a:gd name="T48" fmla="*/ 61 w 160"/>
                  <a:gd name="T49" fmla="*/ 51 h 73"/>
                  <a:gd name="T50" fmla="*/ 52 w 160"/>
                  <a:gd name="T51" fmla="*/ 39 h 73"/>
                  <a:gd name="T52" fmla="*/ 43 w 160"/>
                  <a:gd name="T53" fmla="*/ 24 h 73"/>
                  <a:gd name="T54" fmla="*/ 34 w 160"/>
                  <a:gd name="T55" fmla="*/ 7 h 73"/>
                  <a:gd name="T56" fmla="*/ 28 w 160"/>
                  <a:gd name="T57" fmla="*/ 0 h 73"/>
                  <a:gd name="T58" fmla="*/ 22 w 160"/>
                  <a:gd name="T59" fmla="*/ 0 h 73"/>
                  <a:gd name="T60" fmla="*/ 10 w 160"/>
                  <a:gd name="T61" fmla="*/ 4 h 73"/>
                  <a:gd name="T62" fmla="*/ 0 w 160"/>
                  <a:gd name="T63"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73">
                    <a:moveTo>
                      <a:pt x="0" y="30"/>
                    </a:moveTo>
                    <a:lnTo>
                      <a:pt x="7" y="27"/>
                    </a:lnTo>
                    <a:lnTo>
                      <a:pt x="12" y="24"/>
                    </a:lnTo>
                    <a:lnTo>
                      <a:pt x="15" y="24"/>
                    </a:lnTo>
                    <a:lnTo>
                      <a:pt x="22" y="24"/>
                    </a:lnTo>
                    <a:lnTo>
                      <a:pt x="28" y="24"/>
                    </a:lnTo>
                    <a:lnTo>
                      <a:pt x="30" y="27"/>
                    </a:lnTo>
                    <a:lnTo>
                      <a:pt x="37" y="30"/>
                    </a:lnTo>
                    <a:lnTo>
                      <a:pt x="40" y="30"/>
                    </a:lnTo>
                    <a:lnTo>
                      <a:pt x="43" y="36"/>
                    </a:lnTo>
                    <a:lnTo>
                      <a:pt x="46" y="42"/>
                    </a:lnTo>
                    <a:lnTo>
                      <a:pt x="50" y="49"/>
                    </a:lnTo>
                    <a:lnTo>
                      <a:pt x="55" y="54"/>
                    </a:lnTo>
                    <a:lnTo>
                      <a:pt x="58" y="60"/>
                    </a:lnTo>
                    <a:lnTo>
                      <a:pt x="65" y="66"/>
                    </a:lnTo>
                    <a:lnTo>
                      <a:pt x="70" y="69"/>
                    </a:lnTo>
                    <a:lnTo>
                      <a:pt x="80" y="72"/>
                    </a:lnTo>
                    <a:lnTo>
                      <a:pt x="86" y="72"/>
                    </a:lnTo>
                    <a:lnTo>
                      <a:pt x="91" y="72"/>
                    </a:lnTo>
                    <a:lnTo>
                      <a:pt x="98" y="72"/>
                    </a:lnTo>
                    <a:lnTo>
                      <a:pt x="104" y="66"/>
                    </a:lnTo>
                    <a:lnTo>
                      <a:pt x="107" y="64"/>
                    </a:lnTo>
                    <a:lnTo>
                      <a:pt x="113" y="60"/>
                    </a:lnTo>
                    <a:lnTo>
                      <a:pt x="119" y="57"/>
                    </a:lnTo>
                    <a:lnTo>
                      <a:pt x="126" y="54"/>
                    </a:lnTo>
                    <a:lnTo>
                      <a:pt x="131" y="54"/>
                    </a:lnTo>
                    <a:lnTo>
                      <a:pt x="137" y="54"/>
                    </a:lnTo>
                    <a:lnTo>
                      <a:pt x="144" y="54"/>
                    </a:lnTo>
                    <a:lnTo>
                      <a:pt x="149" y="54"/>
                    </a:lnTo>
                    <a:lnTo>
                      <a:pt x="152" y="57"/>
                    </a:lnTo>
                    <a:lnTo>
                      <a:pt x="159" y="60"/>
                    </a:lnTo>
                    <a:lnTo>
                      <a:pt x="156" y="54"/>
                    </a:lnTo>
                    <a:lnTo>
                      <a:pt x="152" y="51"/>
                    </a:lnTo>
                    <a:lnTo>
                      <a:pt x="147" y="49"/>
                    </a:lnTo>
                    <a:lnTo>
                      <a:pt x="144" y="45"/>
                    </a:lnTo>
                    <a:lnTo>
                      <a:pt x="137" y="45"/>
                    </a:lnTo>
                    <a:lnTo>
                      <a:pt x="134" y="45"/>
                    </a:lnTo>
                    <a:lnTo>
                      <a:pt x="129" y="49"/>
                    </a:lnTo>
                    <a:lnTo>
                      <a:pt x="126" y="49"/>
                    </a:lnTo>
                    <a:lnTo>
                      <a:pt x="116" y="54"/>
                    </a:lnTo>
                    <a:lnTo>
                      <a:pt x="107" y="57"/>
                    </a:lnTo>
                    <a:lnTo>
                      <a:pt x="104" y="60"/>
                    </a:lnTo>
                    <a:lnTo>
                      <a:pt x="98" y="60"/>
                    </a:lnTo>
                    <a:lnTo>
                      <a:pt x="89" y="60"/>
                    </a:lnTo>
                    <a:lnTo>
                      <a:pt x="83" y="60"/>
                    </a:lnTo>
                    <a:lnTo>
                      <a:pt x="80" y="60"/>
                    </a:lnTo>
                    <a:lnTo>
                      <a:pt x="73" y="60"/>
                    </a:lnTo>
                    <a:lnTo>
                      <a:pt x="70" y="57"/>
                    </a:lnTo>
                    <a:lnTo>
                      <a:pt x="65" y="54"/>
                    </a:lnTo>
                    <a:lnTo>
                      <a:pt x="61" y="51"/>
                    </a:lnTo>
                    <a:lnTo>
                      <a:pt x="58" y="49"/>
                    </a:lnTo>
                    <a:lnTo>
                      <a:pt x="52" y="39"/>
                    </a:lnTo>
                    <a:lnTo>
                      <a:pt x="46" y="34"/>
                    </a:lnTo>
                    <a:lnTo>
                      <a:pt x="43" y="24"/>
                    </a:lnTo>
                    <a:lnTo>
                      <a:pt x="37" y="12"/>
                    </a:lnTo>
                    <a:lnTo>
                      <a:pt x="34" y="7"/>
                    </a:lnTo>
                    <a:lnTo>
                      <a:pt x="30" y="4"/>
                    </a:lnTo>
                    <a:lnTo>
                      <a:pt x="28" y="0"/>
                    </a:lnTo>
                    <a:lnTo>
                      <a:pt x="25" y="0"/>
                    </a:lnTo>
                    <a:lnTo>
                      <a:pt x="22" y="0"/>
                    </a:lnTo>
                    <a:lnTo>
                      <a:pt x="15" y="0"/>
                    </a:lnTo>
                    <a:lnTo>
                      <a:pt x="10" y="4"/>
                    </a:lnTo>
                    <a:lnTo>
                      <a:pt x="7" y="7"/>
                    </a:lnTo>
                    <a:lnTo>
                      <a:pt x="0"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46" name="Freeform 32"/>
              <p:cNvSpPr>
                <a:spLocks/>
              </p:cNvSpPr>
              <p:nvPr/>
            </p:nvSpPr>
            <p:spPr bwMode="ltGray">
              <a:xfrm>
                <a:off x="4006" y="3905"/>
                <a:ext cx="158" cy="75"/>
              </a:xfrm>
              <a:custGeom>
                <a:avLst/>
                <a:gdLst>
                  <a:gd name="T0" fmla="*/ 6 w 158"/>
                  <a:gd name="T1" fmla="*/ 30 h 75"/>
                  <a:gd name="T2" fmla="*/ 15 w 158"/>
                  <a:gd name="T3" fmla="*/ 27 h 75"/>
                  <a:gd name="T4" fmla="*/ 27 w 158"/>
                  <a:gd name="T5" fmla="*/ 27 h 75"/>
                  <a:gd name="T6" fmla="*/ 36 w 158"/>
                  <a:gd name="T7" fmla="*/ 30 h 75"/>
                  <a:gd name="T8" fmla="*/ 43 w 158"/>
                  <a:gd name="T9" fmla="*/ 35 h 75"/>
                  <a:gd name="T10" fmla="*/ 48 w 158"/>
                  <a:gd name="T11" fmla="*/ 47 h 75"/>
                  <a:gd name="T12" fmla="*/ 58 w 158"/>
                  <a:gd name="T13" fmla="*/ 62 h 75"/>
                  <a:gd name="T14" fmla="*/ 69 w 158"/>
                  <a:gd name="T15" fmla="*/ 71 h 75"/>
                  <a:gd name="T16" fmla="*/ 84 w 158"/>
                  <a:gd name="T17" fmla="*/ 74 h 75"/>
                  <a:gd name="T18" fmla="*/ 96 w 158"/>
                  <a:gd name="T19" fmla="*/ 71 h 75"/>
                  <a:gd name="T20" fmla="*/ 106 w 158"/>
                  <a:gd name="T21" fmla="*/ 62 h 75"/>
                  <a:gd name="T22" fmla="*/ 118 w 158"/>
                  <a:gd name="T23" fmla="*/ 56 h 75"/>
                  <a:gd name="T24" fmla="*/ 130 w 158"/>
                  <a:gd name="T25" fmla="*/ 54 h 75"/>
                  <a:gd name="T26" fmla="*/ 142 w 158"/>
                  <a:gd name="T27" fmla="*/ 54 h 75"/>
                  <a:gd name="T28" fmla="*/ 151 w 158"/>
                  <a:gd name="T29" fmla="*/ 56 h 75"/>
                  <a:gd name="T30" fmla="*/ 154 w 158"/>
                  <a:gd name="T31" fmla="*/ 54 h 75"/>
                  <a:gd name="T32" fmla="*/ 145 w 158"/>
                  <a:gd name="T33" fmla="*/ 47 h 75"/>
                  <a:gd name="T34" fmla="*/ 136 w 158"/>
                  <a:gd name="T35" fmla="*/ 47 h 75"/>
                  <a:gd name="T36" fmla="*/ 127 w 158"/>
                  <a:gd name="T37" fmla="*/ 47 h 75"/>
                  <a:gd name="T38" fmla="*/ 114 w 158"/>
                  <a:gd name="T39" fmla="*/ 54 h 75"/>
                  <a:gd name="T40" fmla="*/ 103 w 158"/>
                  <a:gd name="T41" fmla="*/ 59 h 75"/>
                  <a:gd name="T42" fmla="*/ 91 w 158"/>
                  <a:gd name="T43" fmla="*/ 62 h 75"/>
                  <a:gd name="T44" fmla="*/ 79 w 158"/>
                  <a:gd name="T45" fmla="*/ 62 h 75"/>
                  <a:gd name="T46" fmla="*/ 69 w 158"/>
                  <a:gd name="T47" fmla="*/ 56 h 75"/>
                  <a:gd name="T48" fmla="*/ 61 w 158"/>
                  <a:gd name="T49" fmla="*/ 54 h 75"/>
                  <a:gd name="T50" fmla="*/ 51 w 158"/>
                  <a:gd name="T51" fmla="*/ 42 h 75"/>
                  <a:gd name="T52" fmla="*/ 43 w 158"/>
                  <a:gd name="T53" fmla="*/ 24 h 75"/>
                  <a:gd name="T54" fmla="*/ 36 w 158"/>
                  <a:gd name="T55" fmla="*/ 9 h 75"/>
                  <a:gd name="T56" fmla="*/ 27 w 158"/>
                  <a:gd name="T57" fmla="*/ 3 h 75"/>
                  <a:gd name="T58" fmla="*/ 18 w 158"/>
                  <a:gd name="T59" fmla="*/ 0 h 75"/>
                  <a:gd name="T60" fmla="*/ 9 w 158"/>
                  <a:gd name="T61" fmla="*/ 3 h 75"/>
                  <a:gd name="T62" fmla="*/ 0 w 158"/>
                  <a:gd name="T63"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75">
                    <a:moveTo>
                      <a:pt x="0" y="32"/>
                    </a:moveTo>
                    <a:lnTo>
                      <a:pt x="6" y="30"/>
                    </a:lnTo>
                    <a:lnTo>
                      <a:pt x="12" y="27"/>
                    </a:lnTo>
                    <a:lnTo>
                      <a:pt x="15" y="27"/>
                    </a:lnTo>
                    <a:lnTo>
                      <a:pt x="21" y="27"/>
                    </a:lnTo>
                    <a:lnTo>
                      <a:pt x="27" y="27"/>
                    </a:lnTo>
                    <a:lnTo>
                      <a:pt x="30" y="27"/>
                    </a:lnTo>
                    <a:lnTo>
                      <a:pt x="36" y="30"/>
                    </a:lnTo>
                    <a:lnTo>
                      <a:pt x="39" y="32"/>
                    </a:lnTo>
                    <a:lnTo>
                      <a:pt x="43" y="35"/>
                    </a:lnTo>
                    <a:lnTo>
                      <a:pt x="48" y="44"/>
                    </a:lnTo>
                    <a:lnTo>
                      <a:pt x="48" y="47"/>
                    </a:lnTo>
                    <a:lnTo>
                      <a:pt x="54" y="54"/>
                    </a:lnTo>
                    <a:lnTo>
                      <a:pt x="58" y="62"/>
                    </a:lnTo>
                    <a:lnTo>
                      <a:pt x="63" y="65"/>
                    </a:lnTo>
                    <a:lnTo>
                      <a:pt x="69" y="71"/>
                    </a:lnTo>
                    <a:lnTo>
                      <a:pt x="76" y="74"/>
                    </a:lnTo>
                    <a:lnTo>
                      <a:pt x="84" y="74"/>
                    </a:lnTo>
                    <a:lnTo>
                      <a:pt x="91" y="74"/>
                    </a:lnTo>
                    <a:lnTo>
                      <a:pt x="96" y="71"/>
                    </a:lnTo>
                    <a:lnTo>
                      <a:pt x="103" y="68"/>
                    </a:lnTo>
                    <a:lnTo>
                      <a:pt x="106" y="62"/>
                    </a:lnTo>
                    <a:lnTo>
                      <a:pt x="112" y="62"/>
                    </a:lnTo>
                    <a:lnTo>
                      <a:pt x="118" y="56"/>
                    </a:lnTo>
                    <a:lnTo>
                      <a:pt x="124" y="54"/>
                    </a:lnTo>
                    <a:lnTo>
                      <a:pt x="130" y="54"/>
                    </a:lnTo>
                    <a:lnTo>
                      <a:pt x="136" y="54"/>
                    </a:lnTo>
                    <a:lnTo>
                      <a:pt x="142" y="54"/>
                    </a:lnTo>
                    <a:lnTo>
                      <a:pt x="148" y="56"/>
                    </a:lnTo>
                    <a:lnTo>
                      <a:pt x="151" y="56"/>
                    </a:lnTo>
                    <a:lnTo>
                      <a:pt x="157" y="59"/>
                    </a:lnTo>
                    <a:lnTo>
                      <a:pt x="154" y="54"/>
                    </a:lnTo>
                    <a:lnTo>
                      <a:pt x="151" y="50"/>
                    </a:lnTo>
                    <a:lnTo>
                      <a:pt x="145" y="47"/>
                    </a:lnTo>
                    <a:lnTo>
                      <a:pt x="142" y="47"/>
                    </a:lnTo>
                    <a:lnTo>
                      <a:pt x="136" y="47"/>
                    </a:lnTo>
                    <a:lnTo>
                      <a:pt x="133" y="47"/>
                    </a:lnTo>
                    <a:lnTo>
                      <a:pt x="127" y="47"/>
                    </a:lnTo>
                    <a:lnTo>
                      <a:pt x="124" y="47"/>
                    </a:lnTo>
                    <a:lnTo>
                      <a:pt x="114" y="54"/>
                    </a:lnTo>
                    <a:lnTo>
                      <a:pt x="106" y="59"/>
                    </a:lnTo>
                    <a:lnTo>
                      <a:pt x="103" y="59"/>
                    </a:lnTo>
                    <a:lnTo>
                      <a:pt x="96" y="59"/>
                    </a:lnTo>
                    <a:lnTo>
                      <a:pt x="91" y="62"/>
                    </a:lnTo>
                    <a:lnTo>
                      <a:pt x="81" y="62"/>
                    </a:lnTo>
                    <a:lnTo>
                      <a:pt x="79" y="62"/>
                    </a:lnTo>
                    <a:lnTo>
                      <a:pt x="73" y="59"/>
                    </a:lnTo>
                    <a:lnTo>
                      <a:pt x="69" y="56"/>
                    </a:lnTo>
                    <a:lnTo>
                      <a:pt x="63" y="56"/>
                    </a:lnTo>
                    <a:lnTo>
                      <a:pt x="61" y="54"/>
                    </a:lnTo>
                    <a:lnTo>
                      <a:pt x="58" y="47"/>
                    </a:lnTo>
                    <a:lnTo>
                      <a:pt x="51" y="42"/>
                    </a:lnTo>
                    <a:lnTo>
                      <a:pt x="45" y="32"/>
                    </a:lnTo>
                    <a:lnTo>
                      <a:pt x="43" y="24"/>
                    </a:lnTo>
                    <a:lnTo>
                      <a:pt x="36" y="12"/>
                    </a:lnTo>
                    <a:lnTo>
                      <a:pt x="36" y="9"/>
                    </a:lnTo>
                    <a:lnTo>
                      <a:pt x="30" y="3"/>
                    </a:lnTo>
                    <a:lnTo>
                      <a:pt x="27" y="3"/>
                    </a:lnTo>
                    <a:lnTo>
                      <a:pt x="24" y="0"/>
                    </a:lnTo>
                    <a:lnTo>
                      <a:pt x="18" y="0"/>
                    </a:lnTo>
                    <a:lnTo>
                      <a:pt x="15" y="3"/>
                    </a:lnTo>
                    <a:lnTo>
                      <a:pt x="9" y="3"/>
                    </a:lnTo>
                    <a:lnTo>
                      <a:pt x="6" y="9"/>
                    </a:lnTo>
                    <a:lnTo>
                      <a:pt x="0" y="32"/>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47" name="Freeform 33"/>
              <p:cNvSpPr>
                <a:spLocks/>
              </p:cNvSpPr>
              <p:nvPr/>
            </p:nvSpPr>
            <p:spPr bwMode="ltGray">
              <a:xfrm>
                <a:off x="954" y="220"/>
                <a:ext cx="158" cy="73"/>
              </a:xfrm>
              <a:custGeom>
                <a:avLst/>
                <a:gdLst>
                  <a:gd name="T0" fmla="*/ 7 w 158"/>
                  <a:gd name="T1" fmla="*/ 27 h 73"/>
                  <a:gd name="T2" fmla="*/ 15 w 158"/>
                  <a:gd name="T3" fmla="*/ 24 h 73"/>
                  <a:gd name="T4" fmla="*/ 27 w 158"/>
                  <a:gd name="T5" fmla="*/ 27 h 73"/>
                  <a:gd name="T6" fmla="*/ 37 w 158"/>
                  <a:gd name="T7" fmla="*/ 30 h 73"/>
                  <a:gd name="T8" fmla="*/ 42 w 158"/>
                  <a:gd name="T9" fmla="*/ 36 h 73"/>
                  <a:gd name="T10" fmla="*/ 48 w 158"/>
                  <a:gd name="T11" fmla="*/ 48 h 73"/>
                  <a:gd name="T12" fmla="*/ 60 w 158"/>
                  <a:gd name="T13" fmla="*/ 63 h 73"/>
                  <a:gd name="T14" fmla="*/ 72 w 158"/>
                  <a:gd name="T15" fmla="*/ 69 h 73"/>
                  <a:gd name="T16" fmla="*/ 85 w 158"/>
                  <a:gd name="T17" fmla="*/ 72 h 73"/>
                  <a:gd name="T18" fmla="*/ 97 w 158"/>
                  <a:gd name="T19" fmla="*/ 72 h 73"/>
                  <a:gd name="T20" fmla="*/ 105 w 158"/>
                  <a:gd name="T21" fmla="*/ 63 h 73"/>
                  <a:gd name="T22" fmla="*/ 118 w 158"/>
                  <a:gd name="T23" fmla="*/ 57 h 73"/>
                  <a:gd name="T24" fmla="*/ 130 w 158"/>
                  <a:gd name="T25" fmla="*/ 54 h 73"/>
                  <a:gd name="T26" fmla="*/ 142 w 158"/>
                  <a:gd name="T27" fmla="*/ 54 h 73"/>
                  <a:gd name="T28" fmla="*/ 150 w 158"/>
                  <a:gd name="T29" fmla="*/ 57 h 73"/>
                  <a:gd name="T30" fmla="*/ 153 w 158"/>
                  <a:gd name="T31" fmla="*/ 54 h 73"/>
                  <a:gd name="T32" fmla="*/ 148 w 158"/>
                  <a:gd name="T33" fmla="*/ 48 h 73"/>
                  <a:gd name="T34" fmla="*/ 138 w 158"/>
                  <a:gd name="T35" fmla="*/ 45 h 73"/>
                  <a:gd name="T36" fmla="*/ 127 w 158"/>
                  <a:gd name="T37" fmla="*/ 48 h 73"/>
                  <a:gd name="T38" fmla="*/ 115 w 158"/>
                  <a:gd name="T39" fmla="*/ 54 h 73"/>
                  <a:gd name="T40" fmla="*/ 102 w 158"/>
                  <a:gd name="T41" fmla="*/ 60 h 73"/>
                  <a:gd name="T42" fmla="*/ 90 w 158"/>
                  <a:gd name="T43" fmla="*/ 60 h 73"/>
                  <a:gd name="T44" fmla="*/ 78 w 158"/>
                  <a:gd name="T45" fmla="*/ 60 h 73"/>
                  <a:gd name="T46" fmla="*/ 70 w 158"/>
                  <a:gd name="T47" fmla="*/ 57 h 73"/>
                  <a:gd name="T48" fmla="*/ 60 w 158"/>
                  <a:gd name="T49" fmla="*/ 51 h 73"/>
                  <a:gd name="T50" fmla="*/ 52 w 158"/>
                  <a:gd name="T51" fmla="*/ 39 h 73"/>
                  <a:gd name="T52" fmla="*/ 42 w 158"/>
                  <a:gd name="T53" fmla="*/ 24 h 73"/>
                  <a:gd name="T54" fmla="*/ 37 w 158"/>
                  <a:gd name="T55" fmla="*/ 7 h 73"/>
                  <a:gd name="T56" fmla="*/ 27 w 158"/>
                  <a:gd name="T57" fmla="*/ 0 h 73"/>
                  <a:gd name="T58" fmla="*/ 22 w 158"/>
                  <a:gd name="T59" fmla="*/ 0 h 73"/>
                  <a:gd name="T60" fmla="*/ 12 w 158"/>
                  <a:gd name="T61" fmla="*/ 3 h 73"/>
                  <a:gd name="T62" fmla="*/ 0 w 158"/>
                  <a:gd name="T63"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73">
                    <a:moveTo>
                      <a:pt x="0" y="30"/>
                    </a:moveTo>
                    <a:lnTo>
                      <a:pt x="7" y="27"/>
                    </a:lnTo>
                    <a:lnTo>
                      <a:pt x="12" y="24"/>
                    </a:lnTo>
                    <a:lnTo>
                      <a:pt x="15" y="24"/>
                    </a:lnTo>
                    <a:lnTo>
                      <a:pt x="22" y="24"/>
                    </a:lnTo>
                    <a:lnTo>
                      <a:pt x="27" y="27"/>
                    </a:lnTo>
                    <a:lnTo>
                      <a:pt x="33" y="27"/>
                    </a:lnTo>
                    <a:lnTo>
                      <a:pt x="37" y="30"/>
                    </a:lnTo>
                    <a:lnTo>
                      <a:pt x="39" y="30"/>
                    </a:lnTo>
                    <a:lnTo>
                      <a:pt x="42" y="36"/>
                    </a:lnTo>
                    <a:lnTo>
                      <a:pt x="48" y="42"/>
                    </a:lnTo>
                    <a:lnTo>
                      <a:pt x="48" y="48"/>
                    </a:lnTo>
                    <a:lnTo>
                      <a:pt x="55" y="54"/>
                    </a:lnTo>
                    <a:lnTo>
                      <a:pt x="60" y="63"/>
                    </a:lnTo>
                    <a:lnTo>
                      <a:pt x="67" y="66"/>
                    </a:lnTo>
                    <a:lnTo>
                      <a:pt x="72" y="69"/>
                    </a:lnTo>
                    <a:lnTo>
                      <a:pt x="78" y="72"/>
                    </a:lnTo>
                    <a:lnTo>
                      <a:pt x="85" y="72"/>
                    </a:lnTo>
                    <a:lnTo>
                      <a:pt x="90" y="72"/>
                    </a:lnTo>
                    <a:lnTo>
                      <a:pt x="97" y="72"/>
                    </a:lnTo>
                    <a:lnTo>
                      <a:pt x="102" y="66"/>
                    </a:lnTo>
                    <a:lnTo>
                      <a:pt x="105" y="63"/>
                    </a:lnTo>
                    <a:lnTo>
                      <a:pt x="112" y="60"/>
                    </a:lnTo>
                    <a:lnTo>
                      <a:pt x="118" y="57"/>
                    </a:lnTo>
                    <a:lnTo>
                      <a:pt x="123" y="54"/>
                    </a:lnTo>
                    <a:lnTo>
                      <a:pt x="130" y="54"/>
                    </a:lnTo>
                    <a:lnTo>
                      <a:pt x="135" y="54"/>
                    </a:lnTo>
                    <a:lnTo>
                      <a:pt x="142" y="54"/>
                    </a:lnTo>
                    <a:lnTo>
                      <a:pt x="148" y="54"/>
                    </a:lnTo>
                    <a:lnTo>
                      <a:pt x="150" y="57"/>
                    </a:lnTo>
                    <a:lnTo>
                      <a:pt x="157" y="60"/>
                    </a:lnTo>
                    <a:lnTo>
                      <a:pt x="153" y="54"/>
                    </a:lnTo>
                    <a:lnTo>
                      <a:pt x="150" y="51"/>
                    </a:lnTo>
                    <a:lnTo>
                      <a:pt x="148" y="48"/>
                    </a:lnTo>
                    <a:lnTo>
                      <a:pt x="142" y="48"/>
                    </a:lnTo>
                    <a:lnTo>
                      <a:pt x="138" y="45"/>
                    </a:lnTo>
                    <a:lnTo>
                      <a:pt x="133" y="45"/>
                    </a:lnTo>
                    <a:lnTo>
                      <a:pt x="127" y="48"/>
                    </a:lnTo>
                    <a:lnTo>
                      <a:pt x="123" y="48"/>
                    </a:lnTo>
                    <a:lnTo>
                      <a:pt x="115" y="54"/>
                    </a:lnTo>
                    <a:lnTo>
                      <a:pt x="105" y="57"/>
                    </a:lnTo>
                    <a:lnTo>
                      <a:pt x="102" y="60"/>
                    </a:lnTo>
                    <a:lnTo>
                      <a:pt x="100" y="60"/>
                    </a:lnTo>
                    <a:lnTo>
                      <a:pt x="90" y="60"/>
                    </a:lnTo>
                    <a:lnTo>
                      <a:pt x="85" y="60"/>
                    </a:lnTo>
                    <a:lnTo>
                      <a:pt x="78" y="60"/>
                    </a:lnTo>
                    <a:lnTo>
                      <a:pt x="72" y="60"/>
                    </a:lnTo>
                    <a:lnTo>
                      <a:pt x="70" y="57"/>
                    </a:lnTo>
                    <a:lnTo>
                      <a:pt x="63" y="54"/>
                    </a:lnTo>
                    <a:lnTo>
                      <a:pt x="60" y="51"/>
                    </a:lnTo>
                    <a:lnTo>
                      <a:pt x="57" y="48"/>
                    </a:lnTo>
                    <a:lnTo>
                      <a:pt x="52" y="39"/>
                    </a:lnTo>
                    <a:lnTo>
                      <a:pt x="48" y="33"/>
                    </a:lnTo>
                    <a:lnTo>
                      <a:pt x="42" y="24"/>
                    </a:lnTo>
                    <a:lnTo>
                      <a:pt x="39" y="12"/>
                    </a:lnTo>
                    <a:lnTo>
                      <a:pt x="37" y="7"/>
                    </a:lnTo>
                    <a:lnTo>
                      <a:pt x="30" y="3"/>
                    </a:lnTo>
                    <a:lnTo>
                      <a:pt x="27" y="0"/>
                    </a:lnTo>
                    <a:lnTo>
                      <a:pt x="24" y="0"/>
                    </a:lnTo>
                    <a:lnTo>
                      <a:pt x="22" y="0"/>
                    </a:lnTo>
                    <a:lnTo>
                      <a:pt x="15" y="0"/>
                    </a:lnTo>
                    <a:lnTo>
                      <a:pt x="12" y="3"/>
                    </a:lnTo>
                    <a:lnTo>
                      <a:pt x="7" y="7"/>
                    </a:lnTo>
                    <a:lnTo>
                      <a:pt x="0"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48" name="Freeform 34"/>
              <p:cNvSpPr>
                <a:spLocks/>
              </p:cNvSpPr>
              <p:nvPr/>
            </p:nvSpPr>
            <p:spPr bwMode="ltGray">
              <a:xfrm>
                <a:off x="4097" y="136"/>
                <a:ext cx="156" cy="74"/>
              </a:xfrm>
              <a:custGeom>
                <a:avLst/>
                <a:gdLst>
                  <a:gd name="T0" fmla="*/ 0 w 156"/>
                  <a:gd name="T1" fmla="*/ 43 h 74"/>
                  <a:gd name="T2" fmla="*/ 4 w 156"/>
                  <a:gd name="T3" fmla="*/ 46 h 74"/>
                  <a:gd name="T4" fmla="*/ 9 w 156"/>
                  <a:gd name="T5" fmla="*/ 48 h 74"/>
                  <a:gd name="T6" fmla="*/ 15 w 156"/>
                  <a:gd name="T7" fmla="*/ 48 h 74"/>
                  <a:gd name="T8" fmla="*/ 22 w 156"/>
                  <a:gd name="T9" fmla="*/ 48 h 74"/>
                  <a:gd name="T10" fmla="*/ 27 w 156"/>
                  <a:gd name="T11" fmla="*/ 48 h 74"/>
                  <a:gd name="T12" fmla="*/ 30 w 156"/>
                  <a:gd name="T13" fmla="*/ 46 h 74"/>
                  <a:gd name="T14" fmla="*/ 37 w 156"/>
                  <a:gd name="T15" fmla="*/ 43 h 74"/>
                  <a:gd name="T16" fmla="*/ 43 w 156"/>
                  <a:gd name="T17" fmla="*/ 37 h 74"/>
                  <a:gd name="T18" fmla="*/ 45 w 156"/>
                  <a:gd name="T19" fmla="*/ 30 h 74"/>
                  <a:gd name="T20" fmla="*/ 49 w 156"/>
                  <a:gd name="T21" fmla="*/ 25 h 74"/>
                  <a:gd name="T22" fmla="*/ 52 w 156"/>
                  <a:gd name="T23" fmla="*/ 18 h 74"/>
                  <a:gd name="T24" fmla="*/ 58 w 156"/>
                  <a:gd name="T25" fmla="*/ 12 h 74"/>
                  <a:gd name="T26" fmla="*/ 64 w 156"/>
                  <a:gd name="T27" fmla="*/ 7 h 74"/>
                  <a:gd name="T28" fmla="*/ 70 w 156"/>
                  <a:gd name="T29" fmla="*/ 3 h 74"/>
                  <a:gd name="T30" fmla="*/ 76 w 156"/>
                  <a:gd name="T31" fmla="*/ 0 h 74"/>
                  <a:gd name="T32" fmla="*/ 85 w 156"/>
                  <a:gd name="T33" fmla="*/ 0 h 74"/>
                  <a:gd name="T34" fmla="*/ 91 w 156"/>
                  <a:gd name="T35" fmla="*/ 0 h 74"/>
                  <a:gd name="T36" fmla="*/ 95 w 156"/>
                  <a:gd name="T37" fmla="*/ 0 h 74"/>
                  <a:gd name="T38" fmla="*/ 100 w 156"/>
                  <a:gd name="T39" fmla="*/ 7 h 74"/>
                  <a:gd name="T40" fmla="*/ 106 w 156"/>
                  <a:gd name="T41" fmla="*/ 9 h 74"/>
                  <a:gd name="T42" fmla="*/ 110 w 156"/>
                  <a:gd name="T43" fmla="*/ 12 h 74"/>
                  <a:gd name="T44" fmla="*/ 118 w 156"/>
                  <a:gd name="T45" fmla="*/ 15 h 74"/>
                  <a:gd name="T46" fmla="*/ 125 w 156"/>
                  <a:gd name="T47" fmla="*/ 18 h 74"/>
                  <a:gd name="T48" fmla="*/ 130 w 156"/>
                  <a:gd name="T49" fmla="*/ 18 h 74"/>
                  <a:gd name="T50" fmla="*/ 136 w 156"/>
                  <a:gd name="T51" fmla="*/ 18 h 74"/>
                  <a:gd name="T52" fmla="*/ 140 w 156"/>
                  <a:gd name="T53" fmla="*/ 18 h 74"/>
                  <a:gd name="T54" fmla="*/ 146 w 156"/>
                  <a:gd name="T55" fmla="*/ 18 h 74"/>
                  <a:gd name="T56" fmla="*/ 151 w 156"/>
                  <a:gd name="T57" fmla="*/ 15 h 74"/>
                  <a:gd name="T58" fmla="*/ 155 w 156"/>
                  <a:gd name="T59" fmla="*/ 12 h 74"/>
                  <a:gd name="T60" fmla="*/ 155 w 156"/>
                  <a:gd name="T61" fmla="*/ 18 h 74"/>
                  <a:gd name="T62" fmla="*/ 151 w 156"/>
                  <a:gd name="T63" fmla="*/ 22 h 74"/>
                  <a:gd name="T64" fmla="*/ 146 w 156"/>
                  <a:gd name="T65" fmla="*/ 25 h 74"/>
                  <a:gd name="T66" fmla="*/ 143 w 156"/>
                  <a:gd name="T67" fmla="*/ 27 h 74"/>
                  <a:gd name="T68" fmla="*/ 136 w 156"/>
                  <a:gd name="T69" fmla="*/ 27 h 74"/>
                  <a:gd name="T70" fmla="*/ 133 w 156"/>
                  <a:gd name="T71" fmla="*/ 27 h 74"/>
                  <a:gd name="T72" fmla="*/ 128 w 156"/>
                  <a:gd name="T73" fmla="*/ 27 h 74"/>
                  <a:gd name="T74" fmla="*/ 121 w 156"/>
                  <a:gd name="T75" fmla="*/ 25 h 74"/>
                  <a:gd name="T76" fmla="*/ 115 w 156"/>
                  <a:gd name="T77" fmla="*/ 18 h 74"/>
                  <a:gd name="T78" fmla="*/ 106 w 156"/>
                  <a:gd name="T79" fmla="*/ 15 h 74"/>
                  <a:gd name="T80" fmla="*/ 103 w 156"/>
                  <a:gd name="T81" fmla="*/ 12 h 74"/>
                  <a:gd name="T82" fmla="*/ 97 w 156"/>
                  <a:gd name="T83" fmla="*/ 12 h 74"/>
                  <a:gd name="T84" fmla="*/ 88 w 156"/>
                  <a:gd name="T85" fmla="*/ 12 h 74"/>
                  <a:gd name="T86" fmla="*/ 82 w 156"/>
                  <a:gd name="T87" fmla="*/ 12 h 74"/>
                  <a:gd name="T88" fmla="*/ 79 w 156"/>
                  <a:gd name="T89" fmla="*/ 12 h 74"/>
                  <a:gd name="T90" fmla="*/ 73 w 156"/>
                  <a:gd name="T91" fmla="*/ 12 h 74"/>
                  <a:gd name="T92" fmla="*/ 67 w 156"/>
                  <a:gd name="T93" fmla="*/ 15 h 74"/>
                  <a:gd name="T94" fmla="*/ 64 w 156"/>
                  <a:gd name="T95" fmla="*/ 18 h 74"/>
                  <a:gd name="T96" fmla="*/ 58 w 156"/>
                  <a:gd name="T97" fmla="*/ 22 h 74"/>
                  <a:gd name="T98" fmla="*/ 55 w 156"/>
                  <a:gd name="T99" fmla="*/ 25 h 74"/>
                  <a:gd name="T100" fmla="*/ 52 w 156"/>
                  <a:gd name="T101" fmla="*/ 33 h 74"/>
                  <a:gd name="T102" fmla="*/ 45 w 156"/>
                  <a:gd name="T103" fmla="*/ 43 h 74"/>
                  <a:gd name="T104" fmla="*/ 43 w 156"/>
                  <a:gd name="T105" fmla="*/ 48 h 74"/>
                  <a:gd name="T106" fmla="*/ 37 w 156"/>
                  <a:gd name="T107" fmla="*/ 61 h 74"/>
                  <a:gd name="T108" fmla="*/ 34 w 156"/>
                  <a:gd name="T109" fmla="*/ 67 h 74"/>
                  <a:gd name="T110" fmla="*/ 30 w 156"/>
                  <a:gd name="T111" fmla="*/ 70 h 74"/>
                  <a:gd name="T112" fmla="*/ 27 w 156"/>
                  <a:gd name="T113" fmla="*/ 73 h 74"/>
                  <a:gd name="T114" fmla="*/ 22 w 156"/>
                  <a:gd name="T115" fmla="*/ 73 h 74"/>
                  <a:gd name="T116" fmla="*/ 19 w 156"/>
                  <a:gd name="T117" fmla="*/ 73 h 74"/>
                  <a:gd name="T118" fmla="*/ 15 w 156"/>
                  <a:gd name="T119" fmla="*/ 73 h 74"/>
                  <a:gd name="T120" fmla="*/ 9 w 156"/>
                  <a:gd name="T121" fmla="*/ 70 h 74"/>
                  <a:gd name="T122" fmla="*/ 7 w 156"/>
                  <a:gd name="T123" fmla="*/ 67 h 74"/>
                  <a:gd name="T124" fmla="*/ 0 w 156"/>
                  <a:gd name="T125" fmla="*/ 4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 h="74">
                    <a:moveTo>
                      <a:pt x="0" y="43"/>
                    </a:moveTo>
                    <a:lnTo>
                      <a:pt x="4" y="46"/>
                    </a:lnTo>
                    <a:lnTo>
                      <a:pt x="9" y="48"/>
                    </a:lnTo>
                    <a:lnTo>
                      <a:pt x="15" y="48"/>
                    </a:lnTo>
                    <a:lnTo>
                      <a:pt x="22" y="48"/>
                    </a:lnTo>
                    <a:lnTo>
                      <a:pt x="27" y="48"/>
                    </a:lnTo>
                    <a:lnTo>
                      <a:pt x="30" y="46"/>
                    </a:lnTo>
                    <a:lnTo>
                      <a:pt x="37" y="43"/>
                    </a:lnTo>
                    <a:lnTo>
                      <a:pt x="43" y="37"/>
                    </a:lnTo>
                    <a:lnTo>
                      <a:pt x="45" y="30"/>
                    </a:lnTo>
                    <a:lnTo>
                      <a:pt x="49" y="25"/>
                    </a:lnTo>
                    <a:lnTo>
                      <a:pt x="52" y="18"/>
                    </a:lnTo>
                    <a:lnTo>
                      <a:pt x="58" y="12"/>
                    </a:lnTo>
                    <a:lnTo>
                      <a:pt x="64" y="7"/>
                    </a:lnTo>
                    <a:lnTo>
                      <a:pt x="70" y="3"/>
                    </a:lnTo>
                    <a:lnTo>
                      <a:pt x="76" y="0"/>
                    </a:lnTo>
                    <a:lnTo>
                      <a:pt x="85" y="0"/>
                    </a:lnTo>
                    <a:lnTo>
                      <a:pt x="91" y="0"/>
                    </a:lnTo>
                    <a:lnTo>
                      <a:pt x="95" y="0"/>
                    </a:lnTo>
                    <a:lnTo>
                      <a:pt x="100" y="7"/>
                    </a:lnTo>
                    <a:lnTo>
                      <a:pt x="106" y="9"/>
                    </a:lnTo>
                    <a:lnTo>
                      <a:pt x="110" y="12"/>
                    </a:lnTo>
                    <a:lnTo>
                      <a:pt x="118" y="15"/>
                    </a:lnTo>
                    <a:lnTo>
                      <a:pt x="125" y="18"/>
                    </a:lnTo>
                    <a:lnTo>
                      <a:pt x="130" y="18"/>
                    </a:lnTo>
                    <a:lnTo>
                      <a:pt x="136" y="18"/>
                    </a:lnTo>
                    <a:lnTo>
                      <a:pt x="140" y="18"/>
                    </a:lnTo>
                    <a:lnTo>
                      <a:pt x="146" y="18"/>
                    </a:lnTo>
                    <a:lnTo>
                      <a:pt x="151" y="15"/>
                    </a:lnTo>
                    <a:lnTo>
                      <a:pt x="155" y="12"/>
                    </a:lnTo>
                    <a:lnTo>
                      <a:pt x="155" y="18"/>
                    </a:lnTo>
                    <a:lnTo>
                      <a:pt x="151" y="22"/>
                    </a:lnTo>
                    <a:lnTo>
                      <a:pt x="146" y="25"/>
                    </a:lnTo>
                    <a:lnTo>
                      <a:pt x="143" y="27"/>
                    </a:lnTo>
                    <a:lnTo>
                      <a:pt x="136" y="27"/>
                    </a:lnTo>
                    <a:lnTo>
                      <a:pt x="133" y="27"/>
                    </a:lnTo>
                    <a:lnTo>
                      <a:pt x="128" y="27"/>
                    </a:lnTo>
                    <a:lnTo>
                      <a:pt x="121" y="25"/>
                    </a:lnTo>
                    <a:lnTo>
                      <a:pt x="115" y="18"/>
                    </a:lnTo>
                    <a:lnTo>
                      <a:pt x="106" y="15"/>
                    </a:lnTo>
                    <a:lnTo>
                      <a:pt x="103" y="12"/>
                    </a:lnTo>
                    <a:lnTo>
                      <a:pt x="97" y="12"/>
                    </a:lnTo>
                    <a:lnTo>
                      <a:pt x="88" y="12"/>
                    </a:lnTo>
                    <a:lnTo>
                      <a:pt x="82" y="12"/>
                    </a:lnTo>
                    <a:lnTo>
                      <a:pt x="79" y="12"/>
                    </a:lnTo>
                    <a:lnTo>
                      <a:pt x="73" y="12"/>
                    </a:lnTo>
                    <a:lnTo>
                      <a:pt x="67" y="15"/>
                    </a:lnTo>
                    <a:lnTo>
                      <a:pt x="64" y="18"/>
                    </a:lnTo>
                    <a:lnTo>
                      <a:pt x="58" y="22"/>
                    </a:lnTo>
                    <a:lnTo>
                      <a:pt x="55" y="25"/>
                    </a:lnTo>
                    <a:lnTo>
                      <a:pt x="52" y="33"/>
                    </a:lnTo>
                    <a:lnTo>
                      <a:pt x="45" y="43"/>
                    </a:lnTo>
                    <a:lnTo>
                      <a:pt x="43" y="48"/>
                    </a:lnTo>
                    <a:lnTo>
                      <a:pt x="37" y="61"/>
                    </a:lnTo>
                    <a:lnTo>
                      <a:pt x="34" y="67"/>
                    </a:lnTo>
                    <a:lnTo>
                      <a:pt x="30" y="70"/>
                    </a:lnTo>
                    <a:lnTo>
                      <a:pt x="27" y="73"/>
                    </a:lnTo>
                    <a:lnTo>
                      <a:pt x="22" y="73"/>
                    </a:lnTo>
                    <a:lnTo>
                      <a:pt x="19" y="73"/>
                    </a:lnTo>
                    <a:lnTo>
                      <a:pt x="15" y="73"/>
                    </a:lnTo>
                    <a:lnTo>
                      <a:pt x="9" y="70"/>
                    </a:lnTo>
                    <a:lnTo>
                      <a:pt x="7" y="67"/>
                    </a:lnTo>
                    <a:lnTo>
                      <a:pt x="0" y="4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49" name="Freeform 35"/>
              <p:cNvSpPr>
                <a:spLocks/>
              </p:cNvSpPr>
              <p:nvPr/>
            </p:nvSpPr>
            <p:spPr bwMode="ltGray">
              <a:xfrm>
                <a:off x="157" y="510"/>
                <a:ext cx="153" cy="75"/>
              </a:xfrm>
              <a:custGeom>
                <a:avLst/>
                <a:gdLst>
                  <a:gd name="T0" fmla="*/ 3 w 153"/>
                  <a:gd name="T1" fmla="*/ 46 h 75"/>
                  <a:gd name="T2" fmla="*/ 15 w 153"/>
                  <a:gd name="T3" fmla="*/ 49 h 75"/>
                  <a:gd name="T4" fmla="*/ 23 w 153"/>
                  <a:gd name="T5" fmla="*/ 49 h 75"/>
                  <a:gd name="T6" fmla="*/ 33 w 153"/>
                  <a:gd name="T7" fmla="*/ 46 h 75"/>
                  <a:gd name="T8" fmla="*/ 42 w 153"/>
                  <a:gd name="T9" fmla="*/ 37 h 75"/>
                  <a:gd name="T10" fmla="*/ 48 w 153"/>
                  <a:gd name="T11" fmla="*/ 28 h 75"/>
                  <a:gd name="T12" fmla="*/ 57 w 153"/>
                  <a:gd name="T13" fmla="*/ 12 h 75"/>
                  <a:gd name="T14" fmla="*/ 68 w 153"/>
                  <a:gd name="T15" fmla="*/ 3 h 75"/>
                  <a:gd name="T16" fmla="*/ 83 w 153"/>
                  <a:gd name="T17" fmla="*/ 0 h 75"/>
                  <a:gd name="T18" fmla="*/ 92 w 153"/>
                  <a:gd name="T19" fmla="*/ 3 h 75"/>
                  <a:gd name="T20" fmla="*/ 104 w 153"/>
                  <a:gd name="T21" fmla="*/ 10 h 75"/>
                  <a:gd name="T22" fmla="*/ 113 w 153"/>
                  <a:gd name="T23" fmla="*/ 15 h 75"/>
                  <a:gd name="T24" fmla="*/ 125 w 153"/>
                  <a:gd name="T25" fmla="*/ 22 h 75"/>
                  <a:gd name="T26" fmla="*/ 137 w 153"/>
                  <a:gd name="T27" fmla="*/ 22 h 75"/>
                  <a:gd name="T28" fmla="*/ 149 w 153"/>
                  <a:gd name="T29" fmla="*/ 15 h 75"/>
                  <a:gd name="T30" fmla="*/ 152 w 153"/>
                  <a:gd name="T31" fmla="*/ 22 h 75"/>
                  <a:gd name="T32" fmla="*/ 143 w 153"/>
                  <a:gd name="T33" fmla="*/ 25 h 75"/>
                  <a:gd name="T34" fmla="*/ 134 w 153"/>
                  <a:gd name="T35" fmla="*/ 28 h 75"/>
                  <a:gd name="T36" fmla="*/ 122 w 153"/>
                  <a:gd name="T37" fmla="*/ 28 h 75"/>
                  <a:gd name="T38" fmla="*/ 113 w 153"/>
                  <a:gd name="T39" fmla="*/ 22 h 75"/>
                  <a:gd name="T40" fmla="*/ 102 w 153"/>
                  <a:gd name="T41" fmla="*/ 15 h 75"/>
                  <a:gd name="T42" fmla="*/ 87 w 153"/>
                  <a:gd name="T43" fmla="*/ 12 h 75"/>
                  <a:gd name="T44" fmla="*/ 75 w 153"/>
                  <a:gd name="T45" fmla="*/ 12 h 75"/>
                  <a:gd name="T46" fmla="*/ 65 w 153"/>
                  <a:gd name="T47" fmla="*/ 15 h 75"/>
                  <a:gd name="T48" fmla="*/ 57 w 153"/>
                  <a:gd name="T49" fmla="*/ 22 h 75"/>
                  <a:gd name="T50" fmla="*/ 50 w 153"/>
                  <a:gd name="T51" fmla="*/ 34 h 75"/>
                  <a:gd name="T52" fmla="*/ 42 w 153"/>
                  <a:gd name="T53" fmla="*/ 53 h 75"/>
                  <a:gd name="T54" fmla="*/ 33 w 153"/>
                  <a:gd name="T55" fmla="*/ 68 h 75"/>
                  <a:gd name="T56" fmla="*/ 23 w 153"/>
                  <a:gd name="T57" fmla="*/ 74 h 75"/>
                  <a:gd name="T58" fmla="*/ 18 w 153"/>
                  <a:gd name="T59" fmla="*/ 74 h 75"/>
                  <a:gd name="T60" fmla="*/ 8 w 153"/>
                  <a:gd name="T61" fmla="*/ 71 h 75"/>
                  <a:gd name="T62" fmla="*/ 0 w 153"/>
                  <a:gd name="T63"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 h="75">
                    <a:moveTo>
                      <a:pt x="0" y="43"/>
                    </a:moveTo>
                    <a:lnTo>
                      <a:pt x="3" y="46"/>
                    </a:lnTo>
                    <a:lnTo>
                      <a:pt x="8" y="49"/>
                    </a:lnTo>
                    <a:lnTo>
                      <a:pt x="15" y="49"/>
                    </a:lnTo>
                    <a:lnTo>
                      <a:pt x="21" y="49"/>
                    </a:lnTo>
                    <a:lnTo>
                      <a:pt x="23" y="49"/>
                    </a:lnTo>
                    <a:lnTo>
                      <a:pt x="30" y="49"/>
                    </a:lnTo>
                    <a:lnTo>
                      <a:pt x="33" y="46"/>
                    </a:lnTo>
                    <a:lnTo>
                      <a:pt x="35" y="43"/>
                    </a:lnTo>
                    <a:lnTo>
                      <a:pt x="42" y="37"/>
                    </a:lnTo>
                    <a:lnTo>
                      <a:pt x="45" y="31"/>
                    </a:lnTo>
                    <a:lnTo>
                      <a:pt x="48" y="28"/>
                    </a:lnTo>
                    <a:lnTo>
                      <a:pt x="50" y="18"/>
                    </a:lnTo>
                    <a:lnTo>
                      <a:pt x="57" y="12"/>
                    </a:lnTo>
                    <a:lnTo>
                      <a:pt x="62" y="10"/>
                    </a:lnTo>
                    <a:lnTo>
                      <a:pt x="68" y="3"/>
                    </a:lnTo>
                    <a:lnTo>
                      <a:pt x="75" y="0"/>
                    </a:lnTo>
                    <a:lnTo>
                      <a:pt x="83" y="0"/>
                    </a:lnTo>
                    <a:lnTo>
                      <a:pt x="90" y="0"/>
                    </a:lnTo>
                    <a:lnTo>
                      <a:pt x="92" y="3"/>
                    </a:lnTo>
                    <a:lnTo>
                      <a:pt x="98" y="7"/>
                    </a:lnTo>
                    <a:lnTo>
                      <a:pt x="104" y="10"/>
                    </a:lnTo>
                    <a:lnTo>
                      <a:pt x="107" y="12"/>
                    </a:lnTo>
                    <a:lnTo>
                      <a:pt x="113" y="15"/>
                    </a:lnTo>
                    <a:lnTo>
                      <a:pt x="119" y="18"/>
                    </a:lnTo>
                    <a:lnTo>
                      <a:pt x="125" y="22"/>
                    </a:lnTo>
                    <a:lnTo>
                      <a:pt x="131" y="22"/>
                    </a:lnTo>
                    <a:lnTo>
                      <a:pt x="137" y="22"/>
                    </a:lnTo>
                    <a:lnTo>
                      <a:pt x="143" y="18"/>
                    </a:lnTo>
                    <a:lnTo>
                      <a:pt x="149" y="15"/>
                    </a:lnTo>
                    <a:lnTo>
                      <a:pt x="152" y="15"/>
                    </a:lnTo>
                    <a:lnTo>
                      <a:pt x="152" y="22"/>
                    </a:lnTo>
                    <a:lnTo>
                      <a:pt x="149" y="25"/>
                    </a:lnTo>
                    <a:lnTo>
                      <a:pt x="143" y="25"/>
                    </a:lnTo>
                    <a:lnTo>
                      <a:pt x="137" y="28"/>
                    </a:lnTo>
                    <a:lnTo>
                      <a:pt x="134" y="28"/>
                    </a:lnTo>
                    <a:lnTo>
                      <a:pt x="131" y="28"/>
                    </a:lnTo>
                    <a:lnTo>
                      <a:pt x="122" y="28"/>
                    </a:lnTo>
                    <a:lnTo>
                      <a:pt x="119" y="25"/>
                    </a:lnTo>
                    <a:lnTo>
                      <a:pt x="113" y="22"/>
                    </a:lnTo>
                    <a:lnTo>
                      <a:pt x="104" y="15"/>
                    </a:lnTo>
                    <a:lnTo>
                      <a:pt x="102" y="15"/>
                    </a:lnTo>
                    <a:lnTo>
                      <a:pt x="95" y="15"/>
                    </a:lnTo>
                    <a:lnTo>
                      <a:pt x="87" y="12"/>
                    </a:lnTo>
                    <a:lnTo>
                      <a:pt x="80" y="12"/>
                    </a:lnTo>
                    <a:lnTo>
                      <a:pt x="75" y="12"/>
                    </a:lnTo>
                    <a:lnTo>
                      <a:pt x="72" y="15"/>
                    </a:lnTo>
                    <a:lnTo>
                      <a:pt x="65" y="15"/>
                    </a:lnTo>
                    <a:lnTo>
                      <a:pt x="62" y="18"/>
                    </a:lnTo>
                    <a:lnTo>
                      <a:pt x="57" y="22"/>
                    </a:lnTo>
                    <a:lnTo>
                      <a:pt x="53" y="25"/>
                    </a:lnTo>
                    <a:lnTo>
                      <a:pt x="50" y="34"/>
                    </a:lnTo>
                    <a:lnTo>
                      <a:pt x="45" y="43"/>
                    </a:lnTo>
                    <a:lnTo>
                      <a:pt x="42" y="53"/>
                    </a:lnTo>
                    <a:lnTo>
                      <a:pt x="35" y="64"/>
                    </a:lnTo>
                    <a:lnTo>
                      <a:pt x="33" y="68"/>
                    </a:lnTo>
                    <a:lnTo>
                      <a:pt x="30" y="74"/>
                    </a:lnTo>
                    <a:lnTo>
                      <a:pt x="23" y="74"/>
                    </a:lnTo>
                    <a:lnTo>
                      <a:pt x="21" y="74"/>
                    </a:lnTo>
                    <a:lnTo>
                      <a:pt x="18" y="74"/>
                    </a:lnTo>
                    <a:lnTo>
                      <a:pt x="15" y="74"/>
                    </a:lnTo>
                    <a:lnTo>
                      <a:pt x="8" y="71"/>
                    </a:lnTo>
                    <a:lnTo>
                      <a:pt x="3" y="68"/>
                    </a:lnTo>
                    <a:lnTo>
                      <a:pt x="0" y="4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50" name="Freeform 36"/>
              <p:cNvSpPr>
                <a:spLocks/>
              </p:cNvSpPr>
              <p:nvPr/>
            </p:nvSpPr>
            <p:spPr bwMode="ltGray">
              <a:xfrm>
                <a:off x="5581" y="1847"/>
                <a:ext cx="154" cy="72"/>
              </a:xfrm>
              <a:custGeom>
                <a:avLst/>
                <a:gdLst>
                  <a:gd name="T0" fmla="*/ 3 w 154"/>
                  <a:gd name="T1" fmla="*/ 44 h 72"/>
                  <a:gd name="T2" fmla="*/ 15 w 154"/>
                  <a:gd name="T3" fmla="*/ 48 h 72"/>
                  <a:gd name="T4" fmla="*/ 26 w 154"/>
                  <a:gd name="T5" fmla="*/ 48 h 72"/>
                  <a:gd name="T6" fmla="*/ 33 w 154"/>
                  <a:gd name="T7" fmla="*/ 41 h 72"/>
                  <a:gd name="T8" fmla="*/ 41 w 154"/>
                  <a:gd name="T9" fmla="*/ 36 h 72"/>
                  <a:gd name="T10" fmla="*/ 48 w 154"/>
                  <a:gd name="T11" fmla="*/ 24 h 72"/>
                  <a:gd name="T12" fmla="*/ 56 w 154"/>
                  <a:gd name="T13" fmla="*/ 12 h 72"/>
                  <a:gd name="T14" fmla="*/ 69 w 154"/>
                  <a:gd name="T15" fmla="*/ 4 h 72"/>
                  <a:gd name="T16" fmla="*/ 84 w 154"/>
                  <a:gd name="T17" fmla="*/ 0 h 72"/>
                  <a:gd name="T18" fmla="*/ 93 w 154"/>
                  <a:gd name="T19" fmla="*/ 4 h 72"/>
                  <a:gd name="T20" fmla="*/ 105 w 154"/>
                  <a:gd name="T21" fmla="*/ 9 h 72"/>
                  <a:gd name="T22" fmla="*/ 116 w 154"/>
                  <a:gd name="T23" fmla="*/ 15 h 72"/>
                  <a:gd name="T24" fmla="*/ 126 w 154"/>
                  <a:gd name="T25" fmla="*/ 18 h 72"/>
                  <a:gd name="T26" fmla="*/ 138 w 154"/>
                  <a:gd name="T27" fmla="*/ 18 h 72"/>
                  <a:gd name="T28" fmla="*/ 150 w 154"/>
                  <a:gd name="T29" fmla="*/ 15 h 72"/>
                  <a:gd name="T30" fmla="*/ 153 w 154"/>
                  <a:gd name="T31" fmla="*/ 18 h 72"/>
                  <a:gd name="T32" fmla="*/ 144 w 154"/>
                  <a:gd name="T33" fmla="*/ 24 h 72"/>
                  <a:gd name="T34" fmla="*/ 135 w 154"/>
                  <a:gd name="T35" fmla="*/ 27 h 72"/>
                  <a:gd name="T36" fmla="*/ 126 w 154"/>
                  <a:gd name="T37" fmla="*/ 24 h 72"/>
                  <a:gd name="T38" fmla="*/ 114 w 154"/>
                  <a:gd name="T39" fmla="*/ 18 h 72"/>
                  <a:gd name="T40" fmla="*/ 101 w 154"/>
                  <a:gd name="T41" fmla="*/ 12 h 72"/>
                  <a:gd name="T42" fmla="*/ 86 w 154"/>
                  <a:gd name="T43" fmla="*/ 12 h 72"/>
                  <a:gd name="T44" fmla="*/ 78 w 154"/>
                  <a:gd name="T45" fmla="*/ 12 h 72"/>
                  <a:gd name="T46" fmla="*/ 66 w 154"/>
                  <a:gd name="T47" fmla="*/ 15 h 72"/>
                  <a:gd name="T48" fmla="*/ 56 w 154"/>
                  <a:gd name="T49" fmla="*/ 21 h 72"/>
                  <a:gd name="T50" fmla="*/ 51 w 154"/>
                  <a:gd name="T51" fmla="*/ 33 h 72"/>
                  <a:gd name="T52" fmla="*/ 41 w 154"/>
                  <a:gd name="T53" fmla="*/ 51 h 72"/>
                  <a:gd name="T54" fmla="*/ 33 w 154"/>
                  <a:gd name="T55" fmla="*/ 65 h 72"/>
                  <a:gd name="T56" fmla="*/ 26 w 154"/>
                  <a:gd name="T57" fmla="*/ 71 h 72"/>
                  <a:gd name="T58" fmla="*/ 18 w 154"/>
                  <a:gd name="T59" fmla="*/ 71 h 72"/>
                  <a:gd name="T60" fmla="*/ 8 w 154"/>
                  <a:gd name="T61" fmla="*/ 68 h 72"/>
                  <a:gd name="T62" fmla="*/ 0 w 154"/>
                  <a:gd name="T63" fmla="*/ 4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72">
                    <a:moveTo>
                      <a:pt x="0" y="41"/>
                    </a:moveTo>
                    <a:lnTo>
                      <a:pt x="3" y="44"/>
                    </a:lnTo>
                    <a:lnTo>
                      <a:pt x="8" y="48"/>
                    </a:lnTo>
                    <a:lnTo>
                      <a:pt x="15" y="48"/>
                    </a:lnTo>
                    <a:lnTo>
                      <a:pt x="21" y="48"/>
                    </a:lnTo>
                    <a:lnTo>
                      <a:pt x="26" y="48"/>
                    </a:lnTo>
                    <a:lnTo>
                      <a:pt x="30" y="44"/>
                    </a:lnTo>
                    <a:lnTo>
                      <a:pt x="33" y="41"/>
                    </a:lnTo>
                    <a:lnTo>
                      <a:pt x="36" y="41"/>
                    </a:lnTo>
                    <a:lnTo>
                      <a:pt x="41" y="36"/>
                    </a:lnTo>
                    <a:lnTo>
                      <a:pt x="45" y="30"/>
                    </a:lnTo>
                    <a:lnTo>
                      <a:pt x="48" y="24"/>
                    </a:lnTo>
                    <a:lnTo>
                      <a:pt x="51" y="18"/>
                    </a:lnTo>
                    <a:lnTo>
                      <a:pt x="56" y="12"/>
                    </a:lnTo>
                    <a:lnTo>
                      <a:pt x="63" y="6"/>
                    </a:lnTo>
                    <a:lnTo>
                      <a:pt x="69" y="4"/>
                    </a:lnTo>
                    <a:lnTo>
                      <a:pt x="75" y="0"/>
                    </a:lnTo>
                    <a:lnTo>
                      <a:pt x="84" y="0"/>
                    </a:lnTo>
                    <a:lnTo>
                      <a:pt x="90" y="0"/>
                    </a:lnTo>
                    <a:lnTo>
                      <a:pt x="93" y="4"/>
                    </a:lnTo>
                    <a:lnTo>
                      <a:pt x="99" y="6"/>
                    </a:lnTo>
                    <a:lnTo>
                      <a:pt x="105" y="9"/>
                    </a:lnTo>
                    <a:lnTo>
                      <a:pt x="108" y="12"/>
                    </a:lnTo>
                    <a:lnTo>
                      <a:pt x="116" y="15"/>
                    </a:lnTo>
                    <a:lnTo>
                      <a:pt x="123" y="18"/>
                    </a:lnTo>
                    <a:lnTo>
                      <a:pt x="126" y="18"/>
                    </a:lnTo>
                    <a:lnTo>
                      <a:pt x="131" y="21"/>
                    </a:lnTo>
                    <a:lnTo>
                      <a:pt x="138" y="18"/>
                    </a:lnTo>
                    <a:lnTo>
                      <a:pt x="144" y="18"/>
                    </a:lnTo>
                    <a:lnTo>
                      <a:pt x="150" y="15"/>
                    </a:lnTo>
                    <a:lnTo>
                      <a:pt x="153" y="12"/>
                    </a:lnTo>
                    <a:lnTo>
                      <a:pt x="153" y="18"/>
                    </a:lnTo>
                    <a:lnTo>
                      <a:pt x="150" y="21"/>
                    </a:lnTo>
                    <a:lnTo>
                      <a:pt x="144" y="24"/>
                    </a:lnTo>
                    <a:lnTo>
                      <a:pt x="141" y="27"/>
                    </a:lnTo>
                    <a:lnTo>
                      <a:pt x="135" y="27"/>
                    </a:lnTo>
                    <a:lnTo>
                      <a:pt x="131" y="27"/>
                    </a:lnTo>
                    <a:lnTo>
                      <a:pt x="126" y="24"/>
                    </a:lnTo>
                    <a:lnTo>
                      <a:pt x="120" y="24"/>
                    </a:lnTo>
                    <a:lnTo>
                      <a:pt x="114" y="18"/>
                    </a:lnTo>
                    <a:lnTo>
                      <a:pt x="105" y="15"/>
                    </a:lnTo>
                    <a:lnTo>
                      <a:pt x="101" y="12"/>
                    </a:lnTo>
                    <a:lnTo>
                      <a:pt x="96" y="12"/>
                    </a:lnTo>
                    <a:lnTo>
                      <a:pt x="86" y="12"/>
                    </a:lnTo>
                    <a:lnTo>
                      <a:pt x="81" y="12"/>
                    </a:lnTo>
                    <a:lnTo>
                      <a:pt x="78" y="12"/>
                    </a:lnTo>
                    <a:lnTo>
                      <a:pt x="71" y="12"/>
                    </a:lnTo>
                    <a:lnTo>
                      <a:pt x="66" y="15"/>
                    </a:lnTo>
                    <a:lnTo>
                      <a:pt x="63" y="18"/>
                    </a:lnTo>
                    <a:lnTo>
                      <a:pt x="56" y="21"/>
                    </a:lnTo>
                    <a:lnTo>
                      <a:pt x="54" y="24"/>
                    </a:lnTo>
                    <a:lnTo>
                      <a:pt x="51" y="33"/>
                    </a:lnTo>
                    <a:lnTo>
                      <a:pt x="45" y="39"/>
                    </a:lnTo>
                    <a:lnTo>
                      <a:pt x="41" y="51"/>
                    </a:lnTo>
                    <a:lnTo>
                      <a:pt x="36" y="59"/>
                    </a:lnTo>
                    <a:lnTo>
                      <a:pt x="33" y="65"/>
                    </a:lnTo>
                    <a:lnTo>
                      <a:pt x="30" y="68"/>
                    </a:lnTo>
                    <a:lnTo>
                      <a:pt x="26" y="71"/>
                    </a:lnTo>
                    <a:lnTo>
                      <a:pt x="21" y="71"/>
                    </a:lnTo>
                    <a:lnTo>
                      <a:pt x="18" y="71"/>
                    </a:lnTo>
                    <a:lnTo>
                      <a:pt x="15" y="71"/>
                    </a:lnTo>
                    <a:lnTo>
                      <a:pt x="8" y="68"/>
                    </a:lnTo>
                    <a:lnTo>
                      <a:pt x="6" y="65"/>
                    </a:lnTo>
                    <a:lnTo>
                      <a:pt x="0" y="4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51" name="Freeform 37"/>
              <p:cNvSpPr>
                <a:spLocks/>
              </p:cNvSpPr>
              <p:nvPr/>
            </p:nvSpPr>
            <p:spPr bwMode="ltGray">
              <a:xfrm>
                <a:off x="4436" y="4096"/>
                <a:ext cx="57" cy="66"/>
              </a:xfrm>
              <a:custGeom>
                <a:avLst/>
                <a:gdLst>
                  <a:gd name="T0" fmla="*/ 31 w 57"/>
                  <a:gd name="T1" fmla="*/ 0 h 66"/>
                  <a:gd name="T2" fmla="*/ 0 w 57"/>
                  <a:gd name="T3" fmla="*/ 17 h 66"/>
                  <a:gd name="T4" fmla="*/ 17 w 57"/>
                  <a:gd name="T5" fmla="*/ 65 h 66"/>
                  <a:gd name="T6" fmla="*/ 56 w 57"/>
                  <a:gd name="T7" fmla="*/ 41 h 66"/>
                  <a:gd name="T8" fmla="*/ 31 w 57"/>
                  <a:gd name="T9" fmla="*/ 0 h 66"/>
                </a:gdLst>
                <a:ahLst/>
                <a:cxnLst>
                  <a:cxn ang="0">
                    <a:pos x="T0" y="T1"/>
                  </a:cxn>
                  <a:cxn ang="0">
                    <a:pos x="T2" y="T3"/>
                  </a:cxn>
                  <a:cxn ang="0">
                    <a:pos x="T4" y="T5"/>
                  </a:cxn>
                  <a:cxn ang="0">
                    <a:pos x="T6" y="T7"/>
                  </a:cxn>
                  <a:cxn ang="0">
                    <a:pos x="T8" y="T9"/>
                  </a:cxn>
                </a:cxnLst>
                <a:rect l="0" t="0" r="r" b="b"/>
                <a:pathLst>
                  <a:path w="57" h="66">
                    <a:moveTo>
                      <a:pt x="31" y="0"/>
                    </a:moveTo>
                    <a:lnTo>
                      <a:pt x="0" y="17"/>
                    </a:lnTo>
                    <a:lnTo>
                      <a:pt x="17" y="65"/>
                    </a:lnTo>
                    <a:lnTo>
                      <a:pt x="56" y="41"/>
                    </a:lnTo>
                    <a:lnTo>
                      <a:pt x="31"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52" name="Freeform 38"/>
              <p:cNvSpPr>
                <a:spLocks/>
              </p:cNvSpPr>
              <p:nvPr/>
            </p:nvSpPr>
            <p:spPr bwMode="ltGray">
              <a:xfrm>
                <a:off x="107" y="2501"/>
                <a:ext cx="55" cy="65"/>
              </a:xfrm>
              <a:custGeom>
                <a:avLst/>
                <a:gdLst>
                  <a:gd name="T0" fmla="*/ 30 w 55"/>
                  <a:gd name="T1" fmla="*/ 0 h 65"/>
                  <a:gd name="T2" fmla="*/ 0 w 55"/>
                  <a:gd name="T3" fmla="*/ 17 h 65"/>
                  <a:gd name="T4" fmla="*/ 16 w 55"/>
                  <a:gd name="T5" fmla="*/ 64 h 65"/>
                  <a:gd name="T6" fmla="*/ 54 w 55"/>
                  <a:gd name="T7" fmla="*/ 40 h 65"/>
                  <a:gd name="T8" fmla="*/ 30 w 55"/>
                  <a:gd name="T9" fmla="*/ 0 h 65"/>
                </a:gdLst>
                <a:ahLst/>
                <a:cxnLst>
                  <a:cxn ang="0">
                    <a:pos x="T0" y="T1"/>
                  </a:cxn>
                  <a:cxn ang="0">
                    <a:pos x="T2" y="T3"/>
                  </a:cxn>
                  <a:cxn ang="0">
                    <a:pos x="T4" y="T5"/>
                  </a:cxn>
                  <a:cxn ang="0">
                    <a:pos x="T6" y="T7"/>
                  </a:cxn>
                  <a:cxn ang="0">
                    <a:pos x="T8" y="T9"/>
                  </a:cxn>
                </a:cxnLst>
                <a:rect l="0" t="0" r="r" b="b"/>
                <a:pathLst>
                  <a:path w="55" h="65">
                    <a:moveTo>
                      <a:pt x="30" y="0"/>
                    </a:moveTo>
                    <a:lnTo>
                      <a:pt x="0" y="17"/>
                    </a:lnTo>
                    <a:lnTo>
                      <a:pt x="16" y="64"/>
                    </a:lnTo>
                    <a:lnTo>
                      <a:pt x="54" y="40"/>
                    </a:lnTo>
                    <a:lnTo>
                      <a:pt x="3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53" name="Freeform 39"/>
              <p:cNvSpPr>
                <a:spLocks/>
              </p:cNvSpPr>
              <p:nvPr/>
            </p:nvSpPr>
            <p:spPr bwMode="ltGray">
              <a:xfrm>
                <a:off x="5139" y="1106"/>
                <a:ext cx="56" cy="65"/>
              </a:xfrm>
              <a:custGeom>
                <a:avLst/>
                <a:gdLst>
                  <a:gd name="T0" fmla="*/ 30 w 56"/>
                  <a:gd name="T1" fmla="*/ 0 h 65"/>
                  <a:gd name="T2" fmla="*/ 0 w 56"/>
                  <a:gd name="T3" fmla="*/ 17 h 65"/>
                  <a:gd name="T4" fmla="*/ 16 w 56"/>
                  <a:gd name="T5" fmla="*/ 64 h 65"/>
                  <a:gd name="T6" fmla="*/ 55 w 56"/>
                  <a:gd name="T7" fmla="*/ 41 h 65"/>
                  <a:gd name="T8" fmla="*/ 30 w 56"/>
                  <a:gd name="T9" fmla="*/ 0 h 65"/>
                </a:gdLst>
                <a:ahLst/>
                <a:cxnLst>
                  <a:cxn ang="0">
                    <a:pos x="T0" y="T1"/>
                  </a:cxn>
                  <a:cxn ang="0">
                    <a:pos x="T2" y="T3"/>
                  </a:cxn>
                  <a:cxn ang="0">
                    <a:pos x="T4" y="T5"/>
                  </a:cxn>
                  <a:cxn ang="0">
                    <a:pos x="T6" y="T7"/>
                  </a:cxn>
                  <a:cxn ang="0">
                    <a:pos x="T8" y="T9"/>
                  </a:cxn>
                </a:cxnLst>
                <a:rect l="0" t="0" r="r" b="b"/>
                <a:pathLst>
                  <a:path w="56" h="65">
                    <a:moveTo>
                      <a:pt x="30" y="0"/>
                    </a:moveTo>
                    <a:lnTo>
                      <a:pt x="0" y="17"/>
                    </a:lnTo>
                    <a:lnTo>
                      <a:pt x="16" y="64"/>
                    </a:lnTo>
                    <a:lnTo>
                      <a:pt x="55" y="41"/>
                    </a:lnTo>
                    <a:lnTo>
                      <a:pt x="3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54" name="Freeform 40"/>
              <p:cNvSpPr>
                <a:spLocks/>
              </p:cNvSpPr>
              <p:nvPr/>
            </p:nvSpPr>
            <p:spPr bwMode="ltGray">
              <a:xfrm>
                <a:off x="4703" y="54"/>
                <a:ext cx="60" cy="81"/>
              </a:xfrm>
              <a:custGeom>
                <a:avLst/>
                <a:gdLst>
                  <a:gd name="T0" fmla="*/ 59 w 60"/>
                  <a:gd name="T1" fmla="*/ 0 h 81"/>
                  <a:gd name="T2" fmla="*/ 0 w 60"/>
                  <a:gd name="T3" fmla="*/ 30 h 81"/>
                  <a:gd name="T4" fmla="*/ 45 w 60"/>
                  <a:gd name="T5" fmla="*/ 80 h 81"/>
                  <a:gd name="T6" fmla="*/ 59 w 60"/>
                  <a:gd name="T7" fmla="*/ 0 h 81"/>
                </a:gdLst>
                <a:ahLst/>
                <a:cxnLst>
                  <a:cxn ang="0">
                    <a:pos x="T0" y="T1"/>
                  </a:cxn>
                  <a:cxn ang="0">
                    <a:pos x="T2" y="T3"/>
                  </a:cxn>
                  <a:cxn ang="0">
                    <a:pos x="T4" y="T5"/>
                  </a:cxn>
                  <a:cxn ang="0">
                    <a:pos x="T6" y="T7"/>
                  </a:cxn>
                </a:cxnLst>
                <a:rect l="0" t="0" r="r" b="b"/>
                <a:pathLst>
                  <a:path w="60" h="81">
                    <a:moveTo>
                      <a:pt x="59" y="0"/>
                    </a:moveTo>
                    <a:lnTo>
                      <a:pt x="0" y="30"/>
                    </a:lnTo>
                    <a:lnTo>
                      <a:pt x="45" y="80"/>
                    </a:lnTo>
                    <a:lnTo>
                      <a:pt x="59"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55" name="Freeform 41"/>
              <p:cNvSpPr>
                <a:spLocks/>
              </p:cNvSpPr>
              <p:nvPr/>
            </p:nvSpPr>
            <p:spPr bwMode="ltGray">
              <a:xfrm>
                <a:off x="5601" y="3074"/>
                <a:ext cx="60" cy="80"/>
              </a:xfrm>
              <a:custGeom>
                <a:avLst/>
                <a:gdLst>
                  <a:gd name="T0" fmla="*/ 59 w 60"/>
                  <a:gd name="T1" fmla="*/ 0 h 80"/>
                  <a:gd name="T2" fmla="*/ 0 w 60"/>
                  <a:gd name="T3" fmla="*/ 30 h 80"/>
                  <a:gd name="T4" fmla="*/ 42 w 60"/>
                  <a:gd name="T5" fmla="*/ 79 h 80"/>
                  <a:gd name="T6" fmla="*/ 59 w 60"/>
                  <a:gd name="T7" fmla="*/ 0 h 80"/>
                </a:gdLst>
                <a:ahLst/>
                <a:cxnLst>
                  <a:cxn ang="0">
                    <a:pos x="T0" y="T1"/>
                  </a:cxn>
                  <a:cxn ang="0">
                    <a:pos x="T2" y="T3"/>
                  </a:cxn>
                  <a:cxn ang="0">
                    <a:pos x="T4" y="T5"/>
                  </a:cxn>
                  <a:cxn ang="0">
                    <a:pos x="T6" y="T7"/>
                  </a:cxn>
                </a:cxnLst>
                <a:rect l="0" t="0" r="r" b="b"/>
                <a:pathLst>
                  <a:path w="60" h="80">
                    <a:moveTo>
                      <a:pt x="59" y="0"/>
                    </a:moveTo>
                    <a:lnTo>
                      <a:pt x="0" y="30"/>
                    </a:lnTo>
                    <a:lnTo>
                      <a:pt x="42" y="79"/>
                    </a:lnTo>
                    <a:lnTo>
                      <a:pt x="59"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56" name="Freeform 42"/>
              <p:cNvSpPr>
                <a:spLocks/>
              </p:cNvSpPr>
              <p:nvPr/>
            </p:nvSpPr>
            <p:spPr bwMode="ltGray">
              <a:xfrm>
                <a:off x="2788" y="4005"/>
                <a:ext cx="59" cy="83"/>
              </a:xfrm>
              <a:custGeom>
                <a:avLst/>
                <a:gdLst>
                  <a:gd name="T0" fmla="*/ 58 w 59"/>
                  <a:gd name="T1" fmla="*/ 0 h 83"/>
                  <a:gd name="T2" fmla="*/ 0 w 59"/>
                  <a:gd name="T3" fmla="*/ 31 h 83"/>
                  <a:gd name="T4" fmla="*/ 42 w 59"/>
                  <a:gd name="T5" fmla="*/ 82 h 83"/>
                  <a:gd name="T6" fmla="*/ 58 w 59"/>
                  <a:gd name="T7" fmla="*/ 0 h 83"/>
                </a:gdLst>
                <a:ahLst/>
                <a:cxnLst>
                  <a:cxn ang="0">
                    <a:pos x="T0" y="T1"/>
                  </a:cxn>
                  <a:cxn ang="0">
                    <a:pos x="T2" y="T3"/>
                  </a:cxn>
                  <a:cxn ang="0">
                    <a:pos x="T4" y="T5"/>
                  </a:cxn>
                  <a:cxn ang="0">
                    <a:pos x="T6" y="T7"/>
                  </a:cxn>
                </a:cxnLst>
                <a:rect l="0" t="0" r="r" b="b"/>
                <a:pathLst>
                  <a:path w="59" h="83">
                    <a:moveTo>
                      <a:pt x="58" y="0"/>
                    </a:moveTo>
                    <a:lnTo>
                      <a:pt x="0" y="31"/>
                    </a:lnTo>
                    <a:lnTo>
                      <a:pt x="42" y="82"/>
                    </a:lnTo>
                    <a:lnTo>
                      <a:pt x="58"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57" name="Freeform 43"/>
              <p:cNvSpPr>
                <a:spLocks/>
              </p:cNvSpPr>
              <p:nvPr/>
            </p:nvSpPr>
            <p:spPr bwMode="ltGray">
              <a:xfrm>
                <a:off x="256" y="3041"/>
                <a:ext cx="61" cy="83"/>
              </a:xfrm>
              <a:custGeom>
                <a:avLst/>
                <a:gdLst>
                  <a:gd name="T0" fmla="*/ 60 w 61"/>
                  <a:gd name="T1" fmla="*/ 0 h 83"/>
                  <a:gd name="T2" fmla="*/ 0 w 61"/>
                  <a:gd name="T3" fmla="*/ 31 h 83"/>
                  <a:gd name="T4" fmla="*/ 46 w 61"/>
                  <a:gd name="T5" fmla="*/ 82 h 83"/>
                  <a:gd name="T6" fmla="*/ 60 w 61"/>
                  <a:gd name="T7" fmla="*/ 0 h 83"/>
                </a:gdLst>
                <a:ahLst/>
                <a:cxnLst>
                  <a:cxn ang="0">
                    <a:pos x="T0" y="T1"/>
                  </a:cxn>
                  <a:cxn ang="0">
                    <a:pos x="T2" y="T3"/>
                  </a:cxn>
                  <a:cxn ang="0">
                    <a:pos x="T4" y="T5"/>
                  </a:cxn>
                  <a:cxn ang="0">
                    <a:pos x="T6" y="T7"/>
                  </a:cxn>
                </a:cxnLst>
                <a:rect l="0" t="0" r="r" b="b"/>
                <a:pathLst>
                  <a:path w="61" h="83">
                    <a:moveTo>
                      <a:pt x="60" y="0"/>
                    </a:moveTo>
                    <a:lnTo>
                      <a:pt x="0" y="31"/>
                    </a:lnTo>
                    <a:lnTo>
                      <a:pt x="46" y="82"/>
                    </a:lnTo>
                    <a:lnTo>
                      <a:pt x="6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58" name="Freeform 44"/>
              <p:cNvSpPr>
                <a:spLocks/>
              </p:cNvSpPr>
              <p:nvPr/>
            </p:nvSpPr>
            <p:spPr bwMode="ltGray">
              <a:xfrm>
                <a:off x="4707" y="4074"/>
                <a:ext cx="59" cy="78"/>
              </a:xfrm>
              <a:custGeom>
                <a:avLst/>
                <a:gdLst>
                  <a:gd name="T0" fmla="*/ 58 w 59"/>
                  <a:gd name="T1" fmla="*/ 0 h 78"/>
                  <a:gd name="T2" fmla="*/ 0 w 59"/>
                  <a:gd name="T3" fmla="*/ 30 h 78"/>
                  <a:gd name="T4" fmla="*/ 42 w 59"/>
                  <a:gd name="T5" fmla="*/ 77 h 78"/>
                  <a:gd name="T6" fmla="*/ 58 w 59"/>
                  <a:gd name="T7" fmla="*/ 0 h 78"/>
                </a:gdLst>
                <a:ahLst/>
                <a:cxnLst>
                  <a:cxn ang="0">
                    <a:pos x="T0" y="T1"/>
                  </a:cxn>
                  <a:cxn ang="0">
                    <a:pos x="T2" y="T3"/>
                  </a:cxn>
                  <a:cxn ang="0">
                    <a:pos x="T4" y="T5"/>
                  </a:cxn>
                  <a:cxn ang="0">
                    <a:pos x="T6" y="T7"/>
                  </a:cxn>
                </a:cxnLst>
                <a:rect l="0" t="0" r="r" b="b"/>
                <a:pathLst>
                  <a:path w="59" h="78">
                    <a:moveTo>
                      <a:pt x="58" y="0"/>
                    </a:moveTo>
                    <a:lnTo>
                      <a:pt x="0" y="30"/>
                    </a:lnTo>
                    <a:lnTo>
                      <a:pt x="42" y="77"/>
                    </a:lnTo>
                    <a:lnTo>
                      <a:pt x="58"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59" name="Freeform 45"/>
              <p:cNvSpPr>
                <a:spLocks/>
              </p:cNvSpPr>
              <p:nvPr/>
            </p:nvSpPr>
            <p:spPr bwMode="ltGray">
              <a:xfrm>
                <a:off x="234" y="3987"/>
                <a:ext cx="61" cy="81"/>
              </a:xfrm>
              <a:custGeom>
                <a:avLst/>
                <a:gdLst>
                  <a:gd name="T0" fmla="*/ 0 w 61"/>
                  <a:gd name="T1" fmla="*/ 0 h 81"/>
                  <a:gd name="T2" fmla="*/ 60 w 61"/>
                  <a:gd name="T3" fmla="*/ 31 h 81"/>
                  <a:gd name="T4" fmla="*/ 18 w 61"/>
                  <a:gd name="T5" fmla="*/ 80 h 81"/>
                  <a:gd name="T6" fmla="*/ 0 w 61"/>
                  <a:gd name="T7" fmla="*/ 0 h 81"/>
                </a:gdLst>
                <a:ahLst/>
                <a:cxnLst>
                  <a:cxn ang="0">
                    <a:pos x="T0" y="T1"/>
                  </a:cxn>
                  <a:cxn ang="0">
                    <a:pos x="T2" y="T3"/>
                  </a:cxn>
                  <a:cxn ang="0">
                    <a:pos x="T4" y="T5"/>
                  </a:cxn>
                  <a:cxn ang="0">
                    <a:pos x="T6" y="T7"/>
                  </a:cxn>
                </a:cxnLst>
                <a:rect l="0" t="0" r="r" b="b"/>
                <a:pathLst>
                  <a:path w="61" h="81">
                    <a:moveTo>
                      <a:pt x="0" y="0"/>
                    </a:moveTo>
                    <a:lnTo>
                      <a:pt x="60" y="31"/>
                    </a:lnTo>
                    <a:lnTo>
                      <a:pt x="18" y="80"/>
                    </a:lnTo>
                    <a:lnTo>
                      <a:pt x="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60" name="Freeform 46"/>
              <p:cNvSpPr>
                <a:spLocks/>
              </p:cNvSpPr>
              <p:nvPr/>
            </p:nvSpPr>
            <p:spPr bwMode="ltGray">
              <a:xfrm>
                <a:off x="2285" y="99"/>
                <a:ext cx="61" cy="82"/>
              </a:xfrm>
              <a:custGeom>
                <a:avLst/>
                <a:gdLst>
                  <a:gd name="T0" fmla="*/ 0 w 61"/>
                  <a:gd name="T1" fmla="*/ 0 h 82"/>
                  <a:gd name="T2" fmla="*/ 60 w 61"/>
                  <a:gd name="T3" fmla="*/ 31 h 82"/>
                  <a:gd name="T4" fmla="*/ 18 w 61"/>
                  <a:gd name="T5" fmla="*/ 81 h 82"/>
                  <a:gd name="T6" fmla="*/ 0 w 61"/>
                  <a:gd name="T7" fmla="*/ 0 h 82"/>
                </a:gdLst>
                <a:ahLst/>
                <a:cxnLst>
                  <a:cxn ang="0">
                    <a:pos x="T0" y="T1"/>
                  </a:cxn>
                  <a:cxn ang="0">
                    <a:pos x="T2" y="T3"/>
                  </a:cxn>
                  <a:cxn ang="0">
                    <a:pos x="T4" y="T5"/>
                  </a:cxn>
                  <a:cxn ang="0">
                    <a:pos x="T6" y="T7"/>
                  </a:cxn>
                </a:cxnLst>
                <a:rect l="0" t="0" r="r" b="b"/>
                <a:pathLst>
                  <a:path w="61" h="82">
                    <a:moveTo>
                      <a:pt x="0" y="0"/>
                    </a:moveTo>
                    <a:lnTo>
                      <a:pt x="60" y="31"/>
                    </a:lnTo>
                    <a:lnTo>
                      <a:pt x="18" y="81"/>
                    </a:lnTo>
                    <a:lnTo>
                      <a:pt x="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61" name="Rectangle 47"/>
              <p:cNvSpPr>
                <a:spLocks noChangeArrowheads="1"/>
              </p:cNvSpPr>
              <p:nvPr/>
            </p:nvSpPr>
            <p:spPr bwMode="ltGray">
              <a:xfrm>
                <a:off x="1629" y="103"/>
                <a:ext cx="53" cy="56"/>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62" name="Rectangle 48"/>
              <p:cNvSpPr>
                <a:spLocks noChangeArrowheads="1"/>
              </p:cNvSpPr>
              <p:nvPr/>
            </p:nvSpPr>
            <p:spPr bwMode="ltGray">
              <a:xfrm>
                <a:off x="5563" y="129"/>
                <a:ext cx="52" cy="56"/>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63" name="Rectangle 49"/>
              <p:cNvSpPr>
                <a:spLocks noChangeArrowheads="1"/>
              </p:cNvSpPr>
              <p:nvPr/>
            </p:nvSpPr>
            <p:spPr bwMode="ltGray">
              <a:xfrm>
                <a:off x="5039" y="4013"/>
                <a:ext cx="53" cy="57"/>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64" name="Rectangle 50"/>
              <p:cNvSpPr>
                <a:spLocks noChangeArrowheads="1"/>
              </p:cNvSpPr>
              <p:nvPr/>
            </p:nvSpPr>
            <p:spPr bwMode="ltGray">
              <a:xfrm>
                <a:off x="5651" y="782"/>
                <a:ext cx="41" cy="43"/>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65" name="Rectangle 51"/>
              <p:cNvSpPr>
                <a:spLocks noChangeArrowheads="1"/>
              </p:cNvSpPr>
              <p:nvPr/>
            </p:nvSpPr>
            <p:spPr bwMode="ltGray">
              <a:xfrm>
                <a:off x="648" y="202"/>
                <a:ext cx="52" cy="54"/>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66" name="Freeform 52"/>
              <p:cNvSpPr>
                <a:spLocks/>
              </p:cNvSpPr>
              <p:nvPr/>
            </p:nvSpPr>
            <p:spPr bwMode="ltGray">
              <a:xfrm>
                <a:off x="177" y="1414"/>
                <a:ext cx="229" cy="116"/>
              </a:xfrm>
              <a:custGeom>
                <a:avLst/>
                <a:gdLst>
                  <a:gd name="T0" fmla="*/ 228 w 229"/>
                  <a:gd name="T1" fmla="*/ 4 h 116"/>
                  <a:gd name="T2" fmla="*/ 222 w 229"/>
                  <a:gd name="T3" fmla="*/ 0 h 116"/>
                  <a:gd name="T4" fmla="*/ 210 w 229"/>
                  <a:gd name="T5" fmla="*/ 0 h 116"/>
                  <a:gd name="T6" fmla="*/ 200 w 229"/>
                  <a:gd name="T7" fmla="*/ 0 h 116"/>
                  <a:gd name="T8" fmla="*/ 192 w 229"/>
                  <a:gd name="T9" fmla="*/ 0 h 116"/>
                  <a:gd name="T10" fmla="*/ 180 w 229"/>
                  <a:gd name="T11" fmla="*/ 4 h 116"/>
                  <a:gd name="T12" fmla="*/ 170 w 229"/>
                  <a:gd name="T13" fmla="*/ 10 h 116"/>
                  <a:gd name="T14" fmla="*/ 164 w 229"/>
                  <a:gd name="T15" fmla="*/ 13 h 116"/>
                  <a:gd name="T16" fmla="*/ 159 w 229"/>
                  <a:gd name="T17" fmla="*/ 22 h 116"/>
                  <a:gd name="T18" fmla="*/ 152 w 229"/>
                  <a:gd name="T19" fmla="*/ 31 h 116"/>
                  <a:gd name="T20" fmla="*/ 149 w 229"/>
                  <a:gd name="T21" fmla="*/ 38 h 116"/>
                  <a:gd name="T22" fmla="*/ 146 w 229"/>
                  <a:gd name="T23" fmla="*/ 43 h 116"/>
                  <a:gd name="T24" fmla="*/ 134 w 229"/>
                  <a:gd name="T25" fmla="*/ 59 h 116"/>
                  <a:gd name="T26" fmla="*/ 122 w 229"/>
                  <a:gd name="T27" fmla="*/ 72 h 116"/>
                  <a:gd name="T28" fmla="*/ 113 w 229"/>
                  <a:gd name="T29" fmla="*/ 77 h 116"/>
                  <a:gd name="T30" fmla="*/ 98 w 229"/>
                  <a:gd name="T31" fmla="*/ 84 h 116"/>
                  <a:gd name="T32" fmla="*/ 86 w 229"/>
                  <a:gd name="T33" fmla="*/ 90 h 116"/>
                  <a:gd name="T34" fmla="*/ 73 w 229"/>
                  <a:gd name="T35" fmla="*/ 93 h 116"/>
                  <a:gd name="T36" fmla="*/ 64 w 229"/>
                  <a:gd name="T37" fmla="*/ 93 h 116"/>
                  <a:gd name="T38" fmla="*/ 52 w 229"/>
                  <a:gd name="T39" fmla="*/ 93 h 116"/>
                  <a:gd name="T40" fmla="*/ 37 w 229"/>
                  <a:gd name="T41" fmla="*/ 90 h 116"/>
                  <a:gd name="T42" fmla="*/ 25 w 229"/>
                  <a:gd name="T43" fmla="*/ 84 h 116"/>
                  <a:gd name="T44" fmla="*/ 15 w 229"/>
                  <a:gd name="T45" fmla="*/ 74 h 116"/>
                  <a:gd name="T46" fmla="*/ 10 w 229"/>
                  <a:gd name="T47" fmla="*/ 69 h 116"/>
                  <a:gd name="T48" fmla="*/ 0 w 229"/>
                  <a:gd name="T49" fmla="*/ 100 h 116"/>
                  <a:gd name="T50" fmla="*/ 7 w 229"/>
                  <a:gd name="T51" fmla="*/ 105 h 116"/>
                  <a:gd name="T52" fmla="*/ 22 w 229"/>
                  <a:gd name="T53" fmla="*/ 112 h 116"/>
                  <a:gd name="T54" fmla="*/ 33 w 229"/>
                  <a:gd name="T55" fmla="*/ 112 h 116"/>
                  <a:gd name="T56" fmla="*/ 48 w 229"/>
                  <a:gd name="T57" fmla="*/ 115 h 116"/>
                  <a:gd name="T58" fmla="*/ 61 w 229"/>
                  <a:gd name="T59" fmla="*/ 115 h 116"/>
                  <a:gd name="T60" fmla="*/ 73 w 229"/>
                  <a:gd name="T61" fmla="*/ 112 h 116"/>
                  <a:gd name="T62" fmla="*/ 88 w 229"/>
                  <a:gd name="T63" fmla="*/ 105 h 116"/>
                  <a:gd name="T64" fmla="*/ 98 w 229"/>
                  <a:gd name="T65" fmla="*/ 100 h 116"/>
                  <a:gd name="T66" fmla="*/ 104 w 229"/>
                  <a:gd name="T67" fmla="*/ 97 h 116"/>
                  <a:gd name="T68" fmla="*/ 119 w 229"/>
                  <a:gd name="T69" fmla="*/ 84 h 116"/>
                  <a:gd name="T70" fmla="*/ 131 w 229"/>
                  <a:gd name="T71" fmla="*/ 72 h 116"/>
                  <a:gd name="T72" fmla="*/ 140 w 229"/>
                  <a:gd name="T73" fmla="*/ 56 h 116"/>
                  <a:gd name="T74" fmla="*/ 149 w 229"/>
                  <a:gd name="T75" fmla="*/ 43 h 116"/>
                  <a:gd name="T76" fmla="*/ 159 w 229"/>
                  <a:gd name="T77" fmla="*/ 41 h 116"/>
                  <a:gd name="T78" fmla="*/ 167 w 229"/>
                  <a:gd name="T79" fmla="*/ 31 h 116"/>
                  <a:gd name="T80" fmla="*/ 177 w 229"/>
                  <a:gd name="T81" fmla="*/ 28 h 116"/>
                  <a:gd name="T82" fmla="*/ 185 w 229"/>
                  <a:gd name="T83" fmla="*/ 25 h 116"/>
                  <a:gd name="T84" fmla="*/ 198 w 229"/>
                  <a:gd name="T85" fmla="*/ 25 h 116"/>
                  <a:gd name="T86" fmla="*/ 204 w 229"/>
                  <a:gd name="T87" fmla="*/ 25 h 116"/>
                  <a:gd name="T88" fmla="*/ 210 w 229"/>
                  <a:gd name="T89" fmla="*/ 28 h 116"/>
                  <a:gd name="T90" fmla="*/ 222 w 229"/>
                  <a:gd name="T91" fmla="*/ 35 h 116"/>
                  <a:gd name="T92" fmla="*/ 228 w 229"/>
                  <a:gd name="T93" fmla="*/ 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 h="116">
                    <a:moveTo>
                      <a:pt x="228" y="4"/>
                    </a:moveTo>
                    <a:lnTo>
                      <a:pt x="222" y="0"/>
                    </a:lnTo>
                    <a:lnTo>
                      <a:pt x="210" y="0"/>
                    </a:lnTo>
                    <a:lnTo>
                      <a:pt x="200" y="0"/>
                    </a:lnTo>
                    <a:lnTo>
                      <a:pt x="192" y="0"/>
                    </a:lnTo>
                    <a:lnTo>
                      <a:pt x="180" y="4"/>
                    </a:lnTo>
                    <a:lnTo>
                      <a:pt x="170" y="10"/>
                    </a:lnTo>
                    <a:lnTo>
                      <a:pt x="164" y="13"/>
                    </a:lnTo>
                    <a:lnTo>
                      <a:pt x="159" y="22"/>
                    </a:lnTo>
                    <a:lnTo>
                      <a:pt x="152" y="31"/>
                    </a:lnTo>
                    <a:lnTo>
                      <a:pt x="149" y="38"/>
                    </a:lnTo>
                    <a:lnTo>
                      <a:pt x="146" y="43"/>
                    </a:lnTo>
                    <a:lnTo>
                      <a:pt x="134" y="59"/>
                    </a:lnTo>
                    <a:lnTo>
                      <a:pt x="122" y="72"/>
                    </a:lnTo>
                    <a:lnTo>
                      <a:pt x="113" y="77"/>
                    </a:lnTo>
                    <a:lnTo>
                      <a:pt x="98" y="84"/>
                    </a:lnTo>
                    <a:lnTo>
                      <a:pt x="86" y="90"/>
                    </a:lnTo>
                    <a:lnTo>
                      <a:pt x="73" y="93"/>
                    </a:lnTo>
                    <a:lnTo>
                      <a:pt x="64" y="93"/>
                    </a:lnTo>
                    <a:lnTo>
                      <a:pt x="52" y="93"/>
                    </a:lnTo>
                    <a:lnTo>
                      <a:pt x="37" y="90"/>
                    </a:lnTo>
                    <a:lnTo>
                      <a:pt x="25" y="84"/>
                    </a:lnTo>
                    <a:lnTo>
                      <a:pt x="15" y="74"/>
                    </a:lnTo>
                    <a:lnTo>
                      <a:pt x="10" y="69"/>
                    </a:lnTo>
                    <a:lnTo>
                      <a:pt x="0" y="100"/>
                    </a:lnTo>
                    <a:lnTo>
                      <a:pt x="7" y="105"/>
                    </a:lnTo>
                    <a:lnTo>
                      <a:pt x="22" y="112"/>
                    </a:lnTo>
                    <a:lnTo>
                      <a:pt x="33" y="112"/>
                    </a:lnTo>
                    <a:lnTo>
                      <a:pt x="48" y="115"/>
                    </a:lnTo>
                    <a:lnTo>
                      <a:pt x="61" y="115"/>
                    </a:lnTo>
                    <a:lnTo>
                      <a:pt x="73" y="112"/>
                    </a:lnTo>
                    <a:lnTo>
                      <a:pt x="88" y="105"/>
                    </a:lnTo>
                    <a:lnTo>
                      <a:pt x="98" y="100"/>
                    </a:lnTo>
                    <a:lnTo>
                      <a:pt x="104" y="97"/>
                    </a:lnTo>
                    <a:lnTo>
                      <a:pt x="119" y="84"/>
                    </a:lnTo>
                    <a:lnTo>
                      <a:pt x="131" y="72"/>
                    </a:lnTo>
                    <a:lnTo>
                      <a:pt x="140" y="56"/>
                    </a:lnTo>
                    <a:lnTo>
                      <a:pt x="149" y="43"/>
                    </a:lnTo>
                    <a:lnTo>
                      <a:pt x="159" y="41"/>
                    </a:lnTo>
                    <a:lnTo>
                      <a:pt x="167" y="31"/>
                    </a:lnTo>
                    <a:lnTo>
                      <a:pt x="177" y="28"/>
                    </a:lnTo>
                    <a:lnTo>
                      <a:pt x="185" y="25"/>
                    </a:lnTo>
                    <a:lnTo>
                      <a:pt x="198" y="25"/>
                    </a:lnTo>
                    <a:lnTo>
                      <a:pt x="204" y="25"/>
                    </a:lnTo>
                    <a:lnTo>
                      <a:pt x="210" y="28"/>
                    </a:lnTo>
                    <a:lnTo>
                      <a:pt x="222" y="35"/>
                    </a:lnTo>
                    <a:lnTo>
                      <a:pt x="228" y="4"/>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67" name="Freeform 53"/>
              <p:cNvSpPr>
                <a:spLocks/>
              </p:cNvSpPr>
              <p:nvPr/>
            </p:nvSpPr>
            <p:spPr bwMode="ltGray">
              <a:xfrm>
                <a:off x="2288" y="4156"/>
                <a:ext cx="231" cy="115"/>
              </a:xfrm>
              <a:custGeom>
                <a:avLst/>
                <a:gdLst>
                  <a:gd name="T0" fmla="*/ 0 w 231"/>
                  <a:gd name="T1" fmla="*/ 111 h 115"/>
                  <a:gd name="T2" fmla="*/ 6 w 231"/>
                  <a:gd name="T3" fmla="*/ 114 h 115"/>
                  <a:gd name="T4" fmla="*/ 18 w 231"/>
                  <a:gd name="T5" fmla="*/ 114 h 115"/>
                  <a:gd name="T6" fmla="*/ 27 w 231"/>
                  <a:gd name="T7" fmla="*/ 114 h 115"/>
                  <a:gd name="T8" fmla="*/ 39 w 231"/>
                  <a:gd name="T9" fmla="*/ 111 h 115"/>
                  <a:gd name="T10" fmla="*/ 48 w 231"/>
                  <a:gd name="T11" fmla="*/ 108 h 115"/>
                  <a:gd name="T12" fmla="*/ 58 w 231"/>
                  <a:gd name="T13" fmla="*/ 104 h 115"/>
                  <a:gd name="T14" fmla="*/ 63 w 231"/>
                  <a:gd name="T15" fmla="*/ 101 h 115"/>
                  <a:gd name="T16" fmla="*/ 73 w 231"/>
                  <a:gd name="T17" fmla="*/ 93 h 115"/>
                  <a:gd name="T18" fmla="*/ 76 w 231"/>
                  <a:gd name="T19" fmla="*/ 83 h 115"/>
                  <a:gd name="T20" fmla="*/ 81 w 231"/>
                  <a:gd name="T21" fmla="*/ 77 h 115"/>
                  <a:gd name="T22" fmla="*/ 84 w 231"/>
                  <a:gd name="T23" fmla="*/ 71 h 115"/>
                  <a:gd name="T24" fmla="*/ 94 w 231"/>
                  <a:gd name="T25" fmla="*/ 55 h 115"/>
                  <a:gd name="T26" fmla="*/ 109 w 231"/>
                  <a:gd name="T27" fmla="*/ 40 h 115"/>
                  <a:gd name="T28" fmla="*/ 115 w 231"/>
                  <a:gd name="T29" fmla="*/ 37 h 115"/>
                  <a:gd name="T30" fmla="*/ 130 w 231"/>
                  <a:gd name="T31" fmla="*/ 31 h 115"/>
                  <a:gd name="T32" fmla="*/ 142 w 231"/>
                  <a:gd name="T33" fmla="*/ 24 h 115"/>
                  <a:gd name="T34" fmla="*/ 154 w 231"/>
                  <a:gd name="T35" fmla="*/ 21 h 115"/>
                  <a:gd name="T36" fmla="*/ 164 w 231"/>
                  <a:gd name="T37" fmla="*/ 18 h 115"/>
                  <a:gd name="T38" fmla="*/ 175 w 231"/>
                  <a:gd name="T39" fmla="*/ 21 h 115"/>
                  <a:gd name="T40" fmla="*/ 190 w 231"/>
                  <a:gd name="T41" fmla="*/ 24 h 115"/>
                  <a:gd name="T42" fmla="*/ 205 w 231"/>
                  <a:gd name="T43" fmla="*/ 31 h 115"/>
                  <a:gd name="T44" fmla="*/ 215 w 231"/>
                  <a:gd name="T45" fmla="*/ 37 h 115"/>
                  <a:gd name="T46" fmla="*/ 218 w 231"/>
                  <a:gd name="T47" fmla="*/ 43 h 115"/>
                  <a:gd name="T48" fmla="*/ 230 w 231"/>
                  <a:gd name="T49" fmla="*/ 12 h 115"/>
                  <a:gd name="T50" fmla="*/ 221 w 231"/>
                  <a:gd name="T51" fmla="*/ 9 h 115"/>
                  <a:gd name="T52" fmla="*/ 209 w 231"/>
                  <a:gd name="T53" fmla="*/ 3 h 115"/>
                  <a:gd name="T54" fmla="*/ 194 w 231"/>
                  <a:gd name="T55" fmla="*/ 0 h 115"/>
                  <a:gd name="T56" fmla="*/ 179 w 231"/>
                  <a:gd name="T57" fmla="*/ 0 h 115"/>
                  <a:gd name="T58" fmla="*/ 167 w 231"/>
                  <a:gd name="T59" fmla="*/ 0 h 115"/>
                  <a:gd name="T60" fmla="*/ 154 w 231"/>
                  <a:gd name="T61" fmla="*/ 3 h 115"/>
                  <a:gd name="T62" fmla="*/ 139 w 231"/>
                  <a:gd name="T63" fmla="*/ 9 h 115"/>
                  <a:gd name="T64" fmla="*/ 130 w 231"/>
                  <a:gd name="T65" fmla="*/ 12 h 115"/>
                  <a:gd name="T66" fmla="*/ 124 w 231"/>
                  <a:gd name="T67" fmla="*/ 18 h 115"/>
                  <a:gd name="T68" fmla="*/ 109 w 231"/>
                  <a:gd name="T69" fmla="*/ 31 h 115"/>
                  <a:gd name="T70" fmla="*/ 97 w 231"/>
                  <a:gd name="T71" fmla="*/ 43 h 115"/>
                  <a:gd name="T72" fmla="*/ 88 w 231"/>
                  <a:gd name="T73" fmla="*/ 55 h 115"/>
                  <a:gd name="T74" fmla="*/ 79 w 231"/>
                  <a:gd name="T75" fmla="*/ 68 h 115"/>
                  <a:gd name="T76" fmla="*/ 73 w 231"/>
                  <a:gd name="T77" fmla="*/ 73 h 115"/>
                  <a:gd name="T78" fmla="*/ 61 w 231"/>
                  <a:gd name="T79" fmla="*/ 83 h 115"/>
                  <a:gd name="T80" fmla="*/ 51 w 231"/>
                  <a:gd name="T81" fmla="*/ 86 h 115"/>
                  <a:gd name="T82" fmla="*/ 43 w 231"/>
                  <a:gd name="T83" fmla="*/ 89 h 115"/>
                  <a:gd name="T84" fmla="*/ 33 w 231"/>
                  <a:gd name="T85" fmla="*/ 89 h 115"/>
                  <a:gd name="T86" fmla="*/ 24 w 231"/>
                  <a:gd name="T87" fmla="*/ 89 h 115"/>
                  <a:gd name="T88" fmla="*/ 18 w 231"/>
                  <a:gd name="T89" fmla="*/ 86 h 115"/>
                  <a:gd name="T90" fmla="*/ 6 w 231"/>
                  <a:gd name="T91" fmla="*/ 80 h 115"/>
                  <a:gd name="T92" fmla="*/ 0 w 231"/>
                  <a:gd name="T93" fmla="*/ 11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1" h="115">
                    <a:moveTo>
                      <a:pt x="0" y="111"/>
                    </a:moveTo>
                    <a:lnTo>
                      <a:pt x="6" y="114"/>
                    </a:lnTo>
                    <a:lnTo>
                      <a:pt x="18" y="114"/>
                    </a:lnTo>
                    <a:lnTo>
                      <a:pt x="27" y="114"/>
                    </a:lnTo>
                    <a:lnTo>
                      <a:pt x="39" y="111"/>
                    </a:lnTo>
                    <a:lnTo>
                      <a:pt x="48" y="108"/>
                    </a:lnTo>
                    <a:lnTo>
                      <a:pt x="58" y="104"/>
                    </a:lnTo>
                    <a:lnTo>
                      <a:pt x="63" y="101"/>
                    </a:lnTo>
                    <a:lnTo>
                      <a:pt x="73" y="93"/>
                    </a:lnTo>
                    <a:lnTo>
                      <a:pt x="76" y="83"/>
                    </a:lnTo>
                    <a:lnTo>
                      <a:pt x="81" y="77"/>
                    </a:lnTo>
                    <a:lnTo>
                      <a:pt x="84" y="71"/>
                    </a:lnTo>
                    <a:lnTo>
                      <a:pt x="94" y="55"/>
                    </a:lnTo>
                    <a:lnTo>
                      <a:pt x="109" y="40"/>
                    </a:lnTo>
                    <a:lnTo>
                      <a:pt x="115" y="37"/>
                    </a:lnTo>
                    <a:lnTo>
                      <a:pt x="130" y="31"/>
                    </a:lnTo>
                    <a:lnTo>
                      <a:pt x="142" y="24"/>
                    </a:lnTo>
                    <a:lnTo>
                      <a:pt x="154" y="21"/>
                    </a:lnTo>
                    <a:lnTo>
                      <a:pt x="164" y="18"/>
                    </a:lnTo>
                    <a:lnTo>
                      <a:pt x="175" y="21"/>
                    </a:lnTo>
                    <a:lnTo>
                      <a:pt x="190" y="24"/>
                    </a:lnTo>
                    <a:lnTo>
                      <a:pt x="205" y="31"/>
                    </a:lnTo>
                    <a:lnTo>
                      <a:pt x="215" y="37"/>
                    </a:lnTo>
                    <a:lnTo>
                      <a:pt x="218" y="43"/>
                    </a:lnTo>
                    <a:lnTo>
                      <a:pt x="230" y="12"/>
                    </a:lnTo>
                    <a:lnTo>
                      <a:pt x="221" y="9"/>
                    </a:lnTo>
                    <a:lnTo>
                      <a:pt x="209" y="3"/>
                    </a:lnTo>
                    <a:lnTo>
                      <a:pt x="194" y="0"/>
                    </a:lnTo>
                    <a:lnTo>
                      <a:pt x="179" y="0"/>
                    </a:lnTo>
                    <a:lnTo>
                      <a:pt x="167" y="0"/>
                    </a:lnTo>
                    <a:lnTo>
                      <a:pt x="154" y="3"/>
                    </a:lnTo>
                    <a:lnTo>
                      <a:pt x="139" y="9"/>
                    </a:lnTo>
                    <a:lnTo>
                      <a:pt x="130" y="12"/>
                    </a:lnTo>
                    <a:lnTo>
                      <a:pt x="124" y="18"/>
                    </a:lnTo>
                    <a:lnTo>
                      <a:pt x="109" y="31"/>
                    </a:lnTo>
                    <a:lnTo>
                      <a:pt x="97" y="43"/>
                    </a:lnTo>
                    <a:lnTo>
                      <a:pt x="88" y="55"/>
                    </a:lnTo>
                    <a:lnTo>
                      <a:pt x="79" y="68"/>
                    </a:lnTo>
                    <a:lnTo>
                      <a:pt x="73" y="73"/>
                    </a:lnTo>
                    <a:lnTo>
                      <a:pt x="61" y="83"/>
                    </a:lnTo>
                    <a:lnTo>
                      <a:pt x="51" y="86"/>
                    </a:lnTo>
                    <a:lnTo>
                      <a:pt x="43" y="89"/>
                    </a:lnTo>
                    <a:lnTo>
                      <a:pt x="33" y="89"/>
                    </a:lnTo>
                    <a:lnTo>
                      <a:pt x="24" y="89"/>
                    </a:lnTo>
                    <a:lnTo>
                      <a:pt x="18" y="86"/>
                    </a:lnTo>
                    <a:lnTo>
                      <a:pt x="6" y="80"/>
                    </a:lnTo>
                    <a:lnTo>
                      <a:pt x="0" y="11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68" name="Freeform 54"/>
              <p:cNvSpPr>
                <a:spLocks/>
              </p:cNvSpPr>
              <p:nvPr/>
            </p:nvSpPr>
            <p:spPr bwMode="ltGray">
              <a:xfrm>
                <a:off x="5310" y="388"/>
                <a:ext cx="234" cy="115"/>
              </a:xfrm>
              <a:custGeom>
                <a:avLst/>
                <a:gdLst>
                  <a:gd name="T0" fmla="*/ 233 w 234"/>
                  <a:gd name="T1" fmla="*/ 3 h 115"/>
                  <a:gd name="T2" fmla="*/ 223 w 234"/>
                  <a:gd name="T3" fmla="*/ 0 h 115"/>
                  <a:gd name="T4" fmla="*/ 214 w 234"/>
                  <a:gd name="T5" fmla="*/ 0 h 115"/>
                  <a:gd name="T6" fmla="*/ 202 w 234"/>
                  <a:gd name="T7" fmla="*/ 0 h 115"/>
                  <a:gd name="T8" fmla="*/ 193 w 234"/>
                  <a:gd name="T9" fmla="*/ 0 h 115"/>
                  <a:gd name="T10" fmla="*/ 183 w 234"/>
                  <a:gd name="T11" fmla="*/ 3 h 115"/>
                  <a:gd name="T12" fmla="*/ 172 w 234"/>
                  <a:gd name="T13" fmla="*/ 10 h 115"/>
                  <a:gd name="T14" fmla="*/ 168 w 234"/>
                  <a:gd name="T15" fmla="*/ 13 h 115"/>
                  <a:gd name="T16" fmla="*/ 159 w 234"/>
                  <a:gd name="T17" fmla="*/ 21 h 115"/>
                  <a:gd name="T18" fmla="*/ 153 w 234"/>
                  <a:gd name="T19" fmla="*/ 31 h 115"/>
                  <a:gd name="T20" fmla="*/ 150 w 234"/>
                  <a:gd name="T21" fmla="*/ 37 h 115"/>
                  <a:gd name="T22" fmla="*/ 147 w 234"/>
                  <a:gd name="T23" fmla="*/ 43 h 115"/>
                  <a:gd name="T24" fmla="*/ 138 w 234"/>
                  <a:gd name="T25" fmla="*/ 59 h 115"/>
                  <a:gd name="T26" fmla="*/ 122 w 234"/>
                  <a:gd name="T27" fmla="*/ 71 h 115"/>
                  <a:gd name="T28" fmla="*/ 114 w 234"/>
                  <a:gd name="T29" fmla="*/ 77 h 115"/>
                  <a:gd name="T30" fmla="*/ 101 w 234"/>
                  <a:gd name="T31" fmla="*/ 83 h 115"/>
                  <a:gd name="T32" fmla="*/ 86 w 234"/>
                  <a:gd name="T33" fmla="*/ 90 h 115"/>
                  <a:gd name="T34" fmla="*/ 76 w 234"/>
                  <a:gd name="T35" fmla="*/ 93 h 115"/>
                  <a:gd name="T36" fmla="*/ 65 w 234"/>
                  <a:gd name="T37" fmla="*/ 93 h 115"/>
                  <a:gd name="T38" fmla="*/ 55 w 234"/>
                  <a:gd name="T39" fmla="*/ 93 h 115"/>
                  <a:gd name="T40" fmla="*/ 40 w 234"/>
                  <a:gd name="T41" fmla="*/ 87 h 115"/>
                  <a:gd name="T42" fmla="*/ 25 w 234"/>
                  <a:gd name="T43" fmla="*/ 83 h 115"/>
                  <a:gd name="T44" fmla="*/ 15 w 234"/>
                  <a:gd name="T45" fmla="*/ 74 h 115"/>
                  <a:gd name="T46" fmla="*/ 10 w 234"/>
                  <a:gd name="T47" fmla="*/ 68 h 115"/>
                  <a:gd name="T48" fmla="*/ 0 w 234"/>
                  <a:gd name="T49" fmla="*/ 99 h 115"/>
                  <a:gd name="T50" fmla="*/ 10 w 234"/>
                  <a:gd name="T51" fmla="*/ 105 h 115"/>
                  <a:gd name="T52" fmla="*/ 22 w 234"/>
                  <a:gd name="T53" fmla="*/ 111 h 115"/>
                  <a:gd name="T54" fmla="*/ 34 w 234"/>
                  <a:gd name="T55" fmla="*/ 111 h 115"/>
                  <a:gd name="T56" fmla="*/ 50 w 234"/>
                  <a:gd name="T57" fmla="*/ 114 h 115"/>
                  <a:gd name="T58" fmla="*/ 61 w 234"/>
                  <a:gd name="T59" fmla="*/ 114 h 115"/>
                  <a:gd name="T60" fmla="*/ 74 w 234"/>
                  <a:gd name="T61" fmla="*/ 111 h 115"/>
                  <a:gd name="T62" fmla="*/ 89 w 234"/>
                  <a:gd name="T63" fmla="*/ 105 h 115"/>
                  <a:gd name="T64" fmla="*/ 101 w 234"/>
                  <a:gd name="T65" fmla="*/ 99 h 115"/>
                  <a:gd name="T66" fmla="*/ 107 w 234"/>
                  <a:gd name="T67" fmla="*/ 96 h 115"/>
                  <a:gd name="T68" fmla="*/ 119 w 234"/>
                  <a:gd name="T69" fmla="*/ 83 h 115"/>
                  <a:gd name="T70" fmla="*/ 132 w 234"/>
                  <a:gd name="T71" fmla="*/ 71 h 115"/>
                  <a:gd name="T72" fmla="*/ 144 w 234"/>
                  <a:gd name="T73" fmla="*/ 56 h 115"/>
                  <a:gd name="T74" fmla="*/ 153 w 234"/>
                  <a:gd name="T75" fmla="*/ 46 h 115"/>
                  <a:gd name="T76" fmla="*/ 159 w 234"/>
                  <a:gd name="T77" fmla="*/ 37 h 115"/>
                  <a:gd name="T78" fmla="*/ 172 w 234"/>
                  <a:gd name="T79" fmla="*/ 31 h 115"/>
                  <a:gd name="T80" fmla="*/ 180 w 234"/>
                  <a:gd name="T81" fmla="*/ 25 h 115"/>
                  <a:gd name="T82" fmla="*/ 190 w 234"/>
                  <a:gd name="T83" fmla="*/ 21 h 115"/>
                  <a:gd name="T84" fmla="*/ 199 w 234"/>
                  <a:gd name="T85" fmla="*/ 21 h 115"/>
                  <a:gd name="T86" fmla="*/ 208 w 234"/>
                  <a:gd name="T87" fmla="*/ 25 h 115"/>
                  <a:gd name="T88" fmla="*/ 214 w 234"/>
                  <a:gd name="T89" fmla="*/ 25 h 115"/>
                  <a:gd name="T90" fmla="*/ 226 w 234"/>
                  <a:gd name="T91" fmla="*/ 34 h 115"/>
                  <a:gd name="T92" fmla="*/ 233 w 234"/>
                  <a:gd name="T93"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4" h="115">
                    <a:moveTo>
                      <a:pt x="233" y="3"/>
                    </a:moveTo>
                    <a:lnTo>
                      <a:pt x="223" y="0"/>
                    </a:lnTo>
                    <a:lnTo>
                      <a:pt x="214" y="0"/>
                    </a:lnTo>
                    <a:lnTo>
                      <a:pt x="202" y="0"/>
                    </a:lnTo>
                    <a:lnTo>
                      <a:pt x="193" y="0"/>
                    </a:lnTo>
                    <a:lnTo>
                      <a:pt x="183" y="3"/>
                    </a:lnTo>
                    <a:lnTo>
                      <a:pt x="172" y="10"/>
                    </a:lnTo>
                    <a:lnTo>
                      <a:pt x="168" y="13"/>
                    </a:lnTo>
                    <a:lnTo>
                      <a:pt x="159" y="21"/>
                    </a:lnTo>
                    <a:lnTo>
                      <a:pt x="153" y="31"/>
                    </a:lnTo>
                    <a:lnTo>
                      <a:pt x="150" y="37"/>
                    </a:lnTo>
                    <a:lnTo>
                      <a:pt x="147" y="43"/>
                    </a:lnTo>
                    <a:lnTo>
                      <a:pt x="138" y="59"/>
                    </a:lnTo>
                    <a:lnTo>
                      <a:pt x="122" y="71"/>
                    </a:lnTo>
                    <a:lnTo>
                      <a:pt x="114" y="77"/>
                    </a:lnTo>
                    <a:lnTo>
                      <a:pt x="101" y="83"/>
                    </a:lnTo>
                    <a:lnTo>
                      <a:pt x="86" y="90"/>
                    </a:lnTo>
                    <a:lnTo>
                      <a:pt x="76" y="93"/>
                    </a:lnTo>
                    <a:lnTo>
                      <a:pt x="65" y="93"/>
                    </a:lnTo>
                    <a:lnTo>
                      <a:pt x="55" y="93"/>
                    </a:lnTo>
                    <a:lnTo>
                      <a:pt x="40" y="87"/>
                    </a:lnTo>
                    <a:lnTo>
                      <a:pt x="25" y="83"/>
                    </a:lnTo>
                    <a:lnTo>
                      <a:pt x="15" y="74"/>
                    </a:lnTo>
                    <a:lnTo>
                      <a:pt x="10" y="68"/>
                    </a:lnTo>
                    <a:lnTo>
                      <a:pt x="0" y="99"/>
                    </a:lnTo>
                    <a:lnTo>
                      <a:pt x="10" y="105"/>
                    </a:lnTo>
                    <a:lnTo>
                      <a:pt x="22" y="111"/>
                    </a:lnTo>
                    <a:lnTo>
                      <a:pt x="34" y="111"/>
                    </a:lnTo>
                    <a:lnTo>
                      <a:pt x="50" y="114"/>
                    </a:lnTo>
                    <a:lnTo>
                      <a:pt x="61" y="114"/>
                    </a:lnTo>
                    <a:lnTo>
                      <a:pt x="74" y="111"/>
                    </a:lnTo>
                    <a:lnTo>
                      <a:pt x="89" y="105"/>
                    </a:lnTo>
                    <a:lnTo>
                      <a:pt x="101" y="99"/>
                    </a:lnTo>
                    <a:lnTo>
                      <a:pt x="107" y="96"/>
                    </a:lnTo>
                    <a:lnTo>
                      <a:pt x="119" y="83"/>
                    </a:lnTo>
                    <a:lnTo>
                      <a:pt x="132" y="71"/>
                    </a:lnTo>
                    <a:lnTo>
                      <a:pt x="144" y="56"/>
                    </a:lnTo>
                    <a:lnTo>
                      <a:pt x="153" y="46"/>
                    </a:lnTo>
                    <a:lnTo>
                      <a:pt x="159" y="37"/>
                    </a:lnTo>
                    <a:lnTo>
                      <a:pt x="172" y="31"/>
                    </a:lnTo>
                    <a:lnTo>
                      <a:pt x="180" y="25"/>
                    </a:lnTo>
                    <a:lnTo>
                      <a:pt x="190" y="21"/>
                    </a:lnTo>
                    <a:lnTo>
                      <a:pt x="199" y="21"/>
                    </a:lnTo>
                    <a:lnTo>
                      <a:pt x="208" y="25"/>
                    </a:lnTo>
                    <a:lnTo>
                      <a:pt x="214" y="25"/>
                    </a:lnTo>
                    <a:lnTo>
                      <a:pt x="226" y="34"/>
                    </a:lnTo>
                    <a:lnTo>
                      <a:pt x="233" y="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69" name="Freeform 55"/>
              <p:cNvSpPr>
                <a:spLocks/>
              </p:cNvSpPr>
              <p:nvPr/>
            </p:nvSpPr>
            <p:spPr bwMode="ltGray">
              <a:xfrm>
                <a:off x="3135" y="4006"/>
                <a:ext cx="102" cy="307"/>
              </a:xfrm>
              <a:custGeom>
                <a:avLst/>
                <a:gdLst>
                  <a:gd name="T0" fmla="*/ 50 w 102"/>
                  <a:gd name="T1" fmla="*/ 3 h 307"/>
                  <a:gd name="T2" fmla="*/ 47 w 102"/>
                  <a:gd name="T3" fmla="*/ 13 h 307"/>
                  <a:gd name="T4" fmla="*/ 44 w 102"/>
                  <a:gd name="T5" fmla="*/ 16 h 307"/>
                  <a:gd name="T6" fmla="*/ 44 w 102"/>
                  <a:gd name="T7" fmla="*/ 23 h 307"/>
                  <a:gd name="T8" fmla="*/ 39 w 102"/>
                  <a:gd name="T9" fmla="*/ 39 h 307"/>
                  <a:gd name="T10" fmla="*/ 30 w 102"/>
                  <a:gd name="T11" fmla="*/ 61 h 307"/>
                  <a:gd name="T12" fmla="*/ 27 w 102"/>
                  <a:gd name="T13" fmla="*/ 78 h 307"/>
                  <a:gd name="T14" fmla="*/ 20 w 102"/>
                  <a:gd name="T15" fmla="*/ 94 h 307"/>
                  <a:gd name="T16" fmla="*/ 20 w 102"/>
                  <a:gd name="T17" fmla="*/ 107 h 307"/>
                  <a:gd name="T18" fmla="*/ 20 w 102"/>
                  <a:gd name="T19" fmla="*/ 120 h 307"/>
                  <a:gd name="T20" fmla="*/ 24 w 102"/>
                  <a:gd name="T21" fmla="*/ 129 h 307"/>
                  <a:gd name="T22" fmla="*/ 27 w 102"/>
                  <a:gd name="T23" fmla="*/ 136 h 307"/>
                  <a:gd name="T24" fmla="*/ 35 w 102"/>
                  <a:gd name="T25" fmla="*/ 148 h 307"/>
                  <a:gd name="T26" fmla="*/ 47 w 102"/>
                  <a:gd name="T27" fmla="*/ 161 h 307"/>
                  <a:gd name="T28" fmla="*/ 57 w 102"/>
                  <a:gd name="T29" fmla="*/ 174 h 307"/>
                  <a:gd name="T30" fmla="*/ 77 w 102"/>
                  <a:gd name="T31" fmla="*/ 196 h 307"/>
                  <a:gd name="T32" fmla="*/ 89 w 102"/>
                  <a:gd name="T33" fmla="*/ 216 h 307"/>
                  <a:gd name="T34" fmla="*/ 95 w 102"/>
                  <a:gd name="T35" fmla="*/ 225 h 307"/>
                  <a:gd name="T36" fmla="*/ 98 w 102"/>
                  <a:gd name="T37" fmla="*/ 236 h 307"/>
                  <a:gd name="T38" fmla="*/ 101 w 102"/>
                  <a:gd name="T39" fmla="*/ 252 h 307"/>
                  <a:gd name="T40" fmla="*/ 101 w 102"/>
                  <a:gd name="T41" fmla="*/ 265 h 307"/>
                  <a:gd name="T42" fmla="*/ 101 w 102"/>
                  <a:gd name="T43" fmla="*/ 274 h 307"/>
                  <a:gd name="T44" fmla="*/ 95 w 102"/>
                  <a:gd name="T45" fmla="*/ 293 h 307"/>
                  <a:gd name="T46" fmla="*/ 92 w 102"/>
                  <a:gd name="T47" fmla="*/ 306 h 307"/>
                  <a:gd name="T48" fmla="*/ 69 w 102"/>
                  <a:gd name="T49" fmla="*/ 287 h 307"/>
                  <a:gd name="T50" fmla="*/ 74 w 102"/>
                  <a:gd name="T51" fmla="*/ 274 h 307"/>
                  <a:gd name="T52" fmla="*/ 77 w 102"/>
                  <a:gd name="T53" fmla="*/ 261 h 307"/>
                  <a:gd name="T54" fmla="*/ 80 w 102"/>
                  <a:gd name="T55" fmla="*/ 249 h 307"/>
                  <a:gd name="T56" fmla="*/ 83 w 102"/>
                  <a:gd name="T57" fmla="*/ 236 h 307"/>
                  <a:gd name="T58" fmla="*/ 80 w 102"/>
                  <a:gd name="T59" fmla="*/ 222 h 307"/>
                  <a:gd name="T60" fmla="*/ 77 w 102"/>
                  <a:gd name="T61" fmla="*/ 209 h 307"/>
                  <a:gd name="T62" fmla="*/ 71 w 102"/>
                  <a:gd name="T63" fmla="*/ 196 h 307"/>
                  <a:gd name="T64" fmla="*/ 65 w 102"/>
                  <a:gd name="T65" fmla="*/ 190 h 307"/>
                  <a:gd name="T66" fmla="*/ 54 w 102"/>
                  <a:gd name="T67" fmla="*/ 180 h 307"/>
                  <a:gd name="T68" fmla="*/ 42 w 102"/>
                  <a:gd name="T69" fmla="*/ 168 h 307"/>
                  <a:gd name="T70" fmla="*/ 30 w 102"/>
                  <a:gd name="T71" fmla="*/ 155 h 307"/>
                  <a:gd name="T72" fmla="*/ 20 w 102"/>
                  <a:gd name="T73" fmla="*/ 142 h 307"/>
                  <a:gd name="T74" fmla="*/ 12 w 102"/>
                  <a:gd name="T75" fmla="*/ 123 h 307"/>
                  <a:gd name="T76" fmla="*/ 3 w 102"/>
                  <a:gd name="T77" fmla="*/ 110 h 307"/>
                  <a:gd name="T78" fmla="*/ 0 w 102"/>
                  <a:gd name="T79" fmla="*/ 100 h 307"/>
                  <a:gd name="T80" fmla="*/ 0 w 102"/>
                  <a:gd name="T81" fmla="*/ 84 h 307"/>
                  <a:gd name="T82" fmla="*/ 0 w 102"/>
                  <a:gd name="T83" fmla="*/ 61 h 307"/>
                  <a:gd name="T84" fmla="*/ 0 w 102"/>
                  <a:gd name="T85" fmla="*/ 48 h 307"/>
                  <a:gd name="T86" fmla="*/ 3 w 102"/>
                  <a:gd name="T87" fmla="*/ 32 h 307"/>
                  <a:gd name="T88" fmla="*/ 6 w 102"/>
                  <a:gd name="T89" fmla="*/ 19 h 307"/>
                  <a:gd name="T90" fmla="*/ 6 w 102"/>
                  <a:gd name="T91" fmla="*/ 10 h 307"/>
                  <a:gd name="T92" fmla="*/ 12 w 102"/>
                  <a:gd name="T93" fmla="*/ 0 h 307"/>
                  <a:gd name="T94" fmla="*/ 50 w 102"/>
                  <a:gd name="T95" fmla="*/ 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2" h="307">
                    <a:moveTo>
                      <a:pt x="50" y="3"/>
                    </a:moveTo>
                    <a:lnTo>
                      <a:pt x="47" y="13"/>
                    </a:lnTo>
                    <a:lnTo>
                      <a:pt x="44" y="16"/>
                    </a:lnTo>
                    <a:lnTo>
                      <a:pt x="44" y="23"/>
                    </a:lnTo>
                    <a:lnTo>
                      <a:pt x="39" y="39"/>
                    </a:lnTo>
                    <a:lnTo>
                      <a:pt x="30" y="61"/>
                    </a:lnTo>
                    <a:lnTo>
                      <a:pt x="27" y="78"/>
                    </a:lnTo>
                    <a:lnTo>
                      <a:pt x="20" y="94"/>
                    </a:lnTo>
                    <a:lnTo>
                      <a:pt x="20" y="107"/>
                    </a:lnTo>
                    <a:lnTo>
                      <a:pt x="20" y="120"/>
                    </a:lnTo>
                    <a:lnTo>
                      <a:pt x="24" y="129"/>
                    </a:lnTo>
                    <a:lnTo>
                      <a:pt x="27" y="136"/>
                    </a:lnTo>
                    <a:lnTo>
                      <a:pt x="35" y="148"/>
                    </a:lnTo>
                    <a:lnTo>
                      <a:pt x="47" y="161"/>
                    </a:lnTo>
                    <a:lnTo>
                      <a:pt x="57" y="174"/>
                    </a:lnTo>
                    <a:lnTo>
                      <a:pt x="77" y="196"/>
                    </a:lnTo>
                    <a:lnTo>
                      <a:pt x="89" y="216"/>
                    </a:lnTo>
                    <a:lnTo>
                      <a:pt x="95" y="225"/>
                    </a:lnTo>
                    <a:lnTo>
                      <a:pt x="98" y="236"/>
                    </a:lnTo>
                    <a:lnTo>
                      <a:pt x="101" y="252"/>
                    </a:lnTo>
                    <a:lnTo>
                      <a:pt x="101" y="265"/>
                    </a:lnTo>
                    <a:lnTo>
                      <a:pt x="101" y="274"/>
                    </a:lnTo>
                    <a:lnTo>
                      <a:pt x="95" y="293"/>
                    </a:lnTo>
                    <a:lnTo>
                      <a:pt x="92" y="306"/>
                    </a:lnTo>
                    <a:lnTo>
                      <a:pt x="69" y="287"/>
                    </a:lnTo>
                    <a:lnTo>
                      <a:pt x="74" y="274"/>
                    </a:lnTo>
                    <a:lnTo>
                      <a:pt x="77" y="261"/>
                    </a:lnTo>
                    <a:lnTo>
                      <a:pt x="80" y="249"/>
                    </a:lnTo>
                    <a:lnTo>
                      <a:pt x="83" y="236"/>
                    </a:lnTo>
                    <a:lnTo>
                      <a:pt x="80" y="222"/>
                    </a:lnTo>
                    <a:lnTo>
                      <a:pt x="77" y="209"/>
                    </a:lnTo>
                    <a:lnTo>
                      <a:pt x="71" y="196"/>
                    </a:lnTo>
                    <a:lnTo>
                      <a:pt x="65" y="190"/>
                    </a:lnTo>
                    <a:lnTo>
                      <a:pt x="54" y="180"/>
                    </a:lnTo>
                    <a:lnTo>
                      <a:pt x="42" y="168"/>
                    </a:lnTo>
                    <a:lnTo>
                      <a:pt x="30" y="155"/>
                    </a:lnTo>
                    <a:lnTo>
                      <a:pt x="20" y="142"/>
                    </a:lnTo>
                    <a:lnTo>
                      <a:pt x="12" y="123"/>
                    </a:lnTo>
                    <a:lnTo>
                      <a:pt x="3" y="110"/>
                    </a:lnTo>
                    <a:lnTo>
                      <a:pt x="0" y="100"/>
                    </a:lnTo>
                    <a:lnTo>
                      <a:pt x="0" y="84"/>
                    </a:lnTo>
                    <a:lnTo>
                      <a:pt x="0" y="61"/>
                    </a:lnTo>
                    <a:lnTo>
                      <a:pt x="0" y="48"/>
                    </a:lnTo>
                    <a:lnTo>
                      <a:pt x="3" y="32"/>
                    </a:lnTo>
                    <a:lnTo>
                      <a:pt x="6" y="19"/>
                    </a:lnTo>
                    <a:lnTo>
                      <a:pt x="6" y="10"/>
                    </a:lnTo>
                    <a:lnTo>
                      <a:pt x="12" y="0"/>
                    </a:lnTo>
                    <a:lnTo>
                      <a:pt x="50" y="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70" name="Freeform 56"/>
              <p:cNvSpPr>
                <a:spLocks/>
              </p:cNvSpPr>
              <p:nvPr/>
            </p:nvSpPr>
            <p:spPr bwMode="ltGray">
              <a:xfrm>
                <a:off x="5643" y="2518"/>
                <a:ext cx="102" cy="312"/>
              </a:xfrm>
              <a:custGeom>
                <a:avLst/>
                <a:gdLst>
                  <a:gd name="T0" fmla="*/ 51 w 102"/>
                  <a:gd name="T1" fmla="*/ 6 h 312"/>
                  <a:gd name="T2" fmla="*/ 47 w 102"/>
                  <a:gd name="T3" fmla="*/ 16 h 312"/>
                  <a:gd name="T4" fmla="*/ 44 w 102"/>
                  <a:gd name="T5" fmla="*/ 19 h 312"/>
                  <a:gd name="T6" fmla="*/ 44 w 102"/>
                  <a:gd name="T7" fmla="*/ 26 h 312"/>
                  <a:gd name="T8" fmla="*/ 39 w 102"/>
                  <a:gd name="T9" fmla="*/ 43 h 312"/>
                  <a:gd name="T10" fmla="*/ 30 w 102"/>
                  <a:gd name="T11" fmla="*/ 65 h 312"/>
                  <a:gd name="T12" fmla="*/ 24 w 102"/>
                  <a:gd name="T13" fmla="*/ 81 h 312"/>
                  <a:gd name="T14" fmla="*/ 21 w 102"/>
                  <a:gd name="T15" fmla="*/ 97 h 312"/>
                  <a:gd name="T16" fmla="*/ 21 w 102"/>
                  <a:gd name="T17" fmla="*/ 110 h 312"/>
                  <a:gd name="T18" fmla="*/ 21 w 102"/>
                  <a:gd name="T19" fmla="*/ 120 h 312"/>
                  <a:gd name="T20" fmla="*/ 24 w 102"/>
                  <a:gd name="T21" fmla="*/ 133 h 312"/>
                  <a:gd name="T22" fmla="*/ 27 w 102"/>
                  <a:gd name="T23" fmla="*/ 140 h 312"/>
                  <a:gd name="T24" fmla="*/ 36 w 102"/>
                  <a:gd name="T25" fmla="*/ 152 h 312"/>
                  <a:gd name="T26" fmla="*/ 44 w 102"/>
                  <a:gd name="T27" fmla="*/ 165 h 312"/>
                  <a:gd name="T28" fmla="*/ 57 w 102"/>
                  <a:gd name="T29" fmla="*/ 178 h 312"/>
                  <a:gd name="T30" fmla="*/ 77 w 102"/>
                  <a:gd name="T31" fmla="*/ 201 h 312"/>
                  <a:gd name="T32" fmla="*/ 89 w 102"/>
                  <a:gd name="T33" fmla="*/ 221 h 312"/>
                  <a:gd name="T34" fmla="*/ 95 w 102"/>
                  <a:gd name="T35" fmla="*/ 230 h 312"/>
                  <a:gd name="T36" fmla="*/ 98 w 102"/>
                  <a:gd name="T37" fmla="*/ 240 h 312"/>
                  <a:gd name="T38" fmla="*/ 101 w 102"/>
                  <a:gd name="T39" fmla="*/ 256 h 312"/>
                  <a:gd name="T40" fmla="*/ 101 w 102"/>
                  <a:gd name="T41" fmla="*/ 269 h 312"/>
                  <a:gd name="T42" fmla="*/ 98 w 102"/>
                  <a:gd name="T43" fmla="*/ 279 h 312"/>
                  <a:gd name="T44" fmla="*/ 95 w 102"/>
                  <a:gd name="T45" fmla="*/ 298 h 312"/>
                  <a:gd name="T46" fmla="*/ 89 w 102"/>
                  <a:gd name="T47" fmla="*/ 311 h 312"/>
                  <a:gd name="T48" fmla="*/ 69 w 102"/>
                  <a:gd name="T49" fmla="*/ 292 h 312"/>
                  <a:gd name="T50" fmla="*/ 74 w 102"/>
                  <a:gd name="T51" fmla="*/ 279 h 312"/>
                  <a:gd name="T52" fmla="*/ 77 w 102"/>
                  <a:gd name="T53" fmla="*/ 265 h 312"/>
                  <a:gd name="T54" fmla="*/ 81 w 102"/>
                  <a:gd name="T55" fmla="*/ 253 h 312"/>
                  <a:gd name="T56" fmla="*/ 81 w 102"/>
                  <a:gd name="T57" fmla="*/ 240 h 312"/>
                  <a:gd name="T58" fmla="*/ 81 w 102"/>
                  <a:gd name="T59" fmla="*/ 227 h 312"/>
                  <a:gd name="T60" fmla="*/ 74 w 102"/>
                  <a:gd name="T61" fmla="*/ 211 h 312"/>
                  <a:gd name="T62" fmla="*/ 71 w 102"/>
                  <a:gd name="T63" fmla="*/ 201 h 312"/>
                  <a:gd name="T64" fmla="*/ 66 w 102"/>
                  <a:gd name="T65" fmla="*/ 195 h 312"/>
                  <a:gd name="T66" fmla="*/ 54 w 102"/>
                  <a:gd name="T67" fmla="*/ 184 h 312"/>
                  <a:gd name="T68" fmla="*/ 39 w 102"/>
                  <a:gd name="T69" fmla="*/ 168 h 312"/>
                  <a:gd name="T70" fmla="*/ 27 w 102"/>
                  <a:gd name="T71" fmla="*/ 156 h 312"/>
                  <a:gd name="T72" fmla="*/ 21 w 102"/>
                  <a:gd name="T73" fmla="*/ 146 h 312"/>
                  <a:gd name="T74" fmla="*/ 12 w 102"/>
                  <a:gd name="T75" fmla="*/ 127 h 312"/>
                  <a:gd name="T76" fmla="*/ 3 w 102"/>
                  <a:gd name="T77" fmla="*/ 113 h 312"/>
                  <a:gd name="T78" fmla="*/ 0 w 102"/>
                  <a:gd name="T79" fmla="*/ 103 h 312"/>
                  <a:gd name="T80" fmla="*/ 0 w 102"/>
                  <a:gd name="T81" fmla="*/ 84 h 312"/>
                  <a:gd name="T82" fmla="*/ 0 w 102"/>
                  <a:gd name="T83" fmla="*/ 65 h 312"/>
                  <a:gd name="T84" fmla="*/ 0 w 102"/>
                  <a:gd name="T85" fmla="*/ 52 h 312"/>
                  <a:gd name="T86" fmla="*/ 3 w 102"/>
                  <a:gd name="T87" fmla="*/ 35 h 312"/>
                  <a:gd name="T88" fmla="*/ 6 w 102"/>
                  <a:gd name="T89" fmla="*/ 22 h 312"/>
                  <a:gd name="T90" fmla="*/ 6 w 102"/>
                  <a:gd name="T91" fmla="*/ 10 h 312"/>
                  <a:gd name="T92" fmla="*/ 12 w 102"/>
                  <a:gd name="T93" fmla="*/ 0 h 312"/>
                  <a:gd name="T94" fmla="*/ 51 w 102"/>
                  <a:gd name="T95" fmla="*/ 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2" h="312">
                    <a:moveTo>
                      <a:pt x="51" y="6"/>
                    </a:moveTo>
                    <a:lnTo>
                      <a:pt x="47" y="16"/>
                    </a:lnTo>
                    <a:lnTo>
                      <a:pt x="44" y="19"/>
                    </a:lnTo>
                    <a:lnTo>
                      <a:pt x="44" y="26"/>
                    </a:lnTo>
                    <a:lnTo>
                      <a:pt x="39" y="43"/>
                    </a:lnTo>
                    <a:lnTo>
                      <a:pt x="30" y="65"/>
                    </a:lnTo>
                    <a:lnTo>
                      <a:pt x="24" y="81"/>
                    </a:lnTo>
                    <a:lnTo>
                      <a:pt x="21" y="97"/>
                    </a:lnTo>
                    <a:lnTo>
                      <a:pt x="21" y="110"/>
                    </a:lnTo>
                    <a:lnTo>
                      <a:pt x="21" y="120"/>
                    </a:lnTo>
                    <a:lnTo>
                      <a:pt x="24" y="133"/>
                    </a:lnTo>
                    <a:lnTo>
                      <a:pt x="27" y="140"/>
                    </a:lnTo>
                    <a:lnTo>
                      <a:pt x="36" y="152"/>
                    </a:lnTo>
                    <a:lnTo>
                      <a:pt x="44" y="165"/>
                    </a:lnTo>
                    <a:lnTo>
                      <a:pt x="57" y="178"/>
                    </a:lnTo>
                    <a:lnTo>
                      <a:pt x="77" y="201"/>
                    </a:lnTo>
                    <a:lnTo>
                      <a:pt x="89" y="221"/>
                    </a:lnTo>
                    <a:lnTo>
                      <a:pt x="95" y="230"/>
                    </a:lnTo>
                    <a:lnTo>
                      <a:pt x="98" y="240"/>
                    </a:lnTo>
                    <a:lnTo>
                      <a:pt x="101" y="256"/>
                    </a:lnTo>
                    <a:lnTo>
                      <a:pt x="101" y="269"/>
                    </a:lnTo>
                    <a:lnTo>
                      <a:pt x="98" y="279"/>
                    </a:lnTo>
                    <a:lnTo>
                      <a:pt x="95" y="298"/>
                    </a:lnTo>
                    <a:lnTo>
                      <a:pt x="89" y="311"/>
                    </a:lnTo>
                    <a:lnTo>
                      <a:pt x="69" y="292"/>
                    </a:lnTo>
                    <a:lnTo>
                      <a:pt x="74" y="279"/>
                    </a:lnTo>
                    <a:lnTo>
                      <a:pt x="77" y="265"/>
                    </a:lnTo>
                    <a:lnTo>
                      <a:pt x="81" y="253"/>
                    </a:lnTo>
                    <a:lnTo>
                      <a:pt x="81" y="240"/>
                    </a:lnTo>
                    <a:lnTo>
                      <a:pt x="81" y="227"/>
                    </a:lnTo>
                    <a:lnTo>
                      <a:pt x="74" y="211"/>
                    </a:lnTo>
                    <a:lnTo>
                      <a:pt x="71" y="201"/>
                    </a:lnTo>
                    <a:lnTo>
                      <a:pt x="66" y="195"/>
                    </a:lnTo>
                    <a:lnTo>
                      <a:pt x="54" y="184"/>
                    </a:lnTo>
                    <a:lnTo>
                      <a:pt x="39" y="168"/>
                    </a:lnTo>
                    <a:lnTo>
                      <a:pt x="27" y="156"/>
                    </a:lnTo>
                    <a:lnTo>
                      <a:pt x="21" y="146"/>
                    </a:lnTo>
                    <a:lnTo>
                      <a:pt x="12" y="127"/>
                    </a:lnTo>
                    <a:lnTo>
                      <a:pt x="3" y="113"/>
                    </a:lnTo>
                    <a:lnTo>
                      <a:pt x="0" y="103"/>
                    </a:lnTo>
                    <a:lnTo>
                      <a:pt x="0" y="84"/>
                    </a:lnTo>
                    <a:lnTo>
                      <a:pt x="0" y="65"/>
                    </a:lnTo>
                    <a:lnTo>
                      <a:pt x="0" y="52"/>
                    </a:lnTo>
                    <a:lnTo>
                      <a:pt x="3" y="35"/>
                    </a:lnTo>
                    <a:lnTo>
                      <a:pt x="6" y="22"/>
                    </a:lnTo>
                    <a:lnTo>
                      <a:pt x="6" y="10"/>
                    </a:lnTo>
                    <a:lnTo>
                      <a:pt x="12" y="0"/>
                    </a:lnTo>
                    <a:lnTo>
                      <a:pt x="51" y="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71" name="Freeform 57"/>
              <p:cNvSpPr>
                <a:spLocks/>
              </p:cNvSpPr>
              <p:nvPr/>
            </p:nvSpPr>
            <p:spPr bwMode="ltGray">
              <a:xfrm>
                <a:off x="5449" y="3971"/>
                <a:ext cx="103" cy="313"/>
              </a:xfrm>
              <a:custGeom>
                <a:avLst/>
                <a:gdLst>
                  <a:gd name="T0" fmla="*/ 52 w 103"/>
                  <a:gd name="T1" fmla="*/ 7 h 313"/>
                  <a:gd name="T2" fmla="*/ 46 w 103"/>
                  <a:gd name="T3" fmla="*/ 16 h 313"/>
                  <a:gd name="T4" fmla="*/ 44 w 103"/>
                  <a:gd name="T5" fmla="*/ 26 h 313"/>
                  <a:gd name="T6" fmla="*/ 37 w 103"/>
                  <a:gd name="T7" fmla="*/ 43 h 313"/>
                  <a:gd name="T8" fmla="*/ 29 w 103"/>
                  <a:gd name="T9" fmla="*/ 65 h 313"/>
                  <a:gd name="T10" fmla="*/ 26 w 103"/>
                  <a:gd name="T11" fmla="*/ 78 h 313"/>
                  <a:gd name="T12" fmla="*/ 23 w 103"/>
                  <a:gd name="T13" fmla="*/ 97 h 313"/>
                  <a:gd name="T14" fmla="*/ 23 w 103"/>
                  <a:gd name="T15" fmla="*/ 110 h 313"/>
                  <a:gd name="T16" fmla="*/ 23 w 103"/>
                  <a:gd name="T17" fmla="*/ 121 h 313"/>
                  <a:gd name="T18" fmla="*/ 23 w 103"/>
                  <a:gd name="T19" fmla="*/ 134 h 313"/>
                  <a:gd name="T20" fmla="*/ 29 w 103"/>
                  <a:gd name="T21" fmla="*/ 140 h 313"/>
                  <a:gd name="T22" fmla="*/ 37 w 103"/>
                  <a:gd name="T23" fmla="*/ 153 h 313"/>
                  <a:gd name="T24" fmla="*/ 46 w 103"/>
                  <a:gd name="T25" fmla="*/ 166 h 313"/>
                  <a:gd name="T26" fmla="*/ 58 w 103"/>
                  <a:gd name="T27" fmla="*/ 178 h 313"/>
                  <a:gd name="T28" fmla="*/ 78 w 103"/>
                  <a:gd name="T29" fmla="*/ 202 h 313"/>
                  <a:gd name="T30" fmla="*/ 90 w 103"/>
                  <a:gd name="T31" fmla="*/ 218 h 313"/>
                  <a:gd name="T32" fmla="*/ 96 w 103"/>
                  <a:gd name="T33" fmla="*/ 231 h 313"/>
                  <a:gd name="T34" fmla="*/ 98 w 103"/>
                  <a:gd name="T35" fmla="*/ 240 h 313"/>
                  <a:gd name="T36" fmla="*/ 98 w 103"/>
                  <a:gd name="T37" fmla="*/ 256 h 313"/>
                  <a:gd name="T38" fmla="*/ 102 w 103"/>
                  <a:gd name="T39" fmla="*/ 266 h 313"/>
                  <a:gd name="T40" fmla="*/ 98 w 103"/>
                  <a:gd name="T41" fmla="*/ 280 h 313"/>
                  <a:gd name="T42" fmla="*/ 96 w 103"/>
                  <a:gd name="T43" fmla="*/ 299 h 313"/>
                  <a:gd name="T44" fmla="*/ 90 w 103"/>
                  <a:gd name="T45" fmla="*/ 312 h 313"/>
                  <a:gd name="T46" fmla="*/ 69 w 103"/>
                  <a:gd name="T47" fmla="*/ 292 h 313"/>
                  <a:gd name="T48" fmla="*/ 76 w 103"/>
                  <a:gd name="T49" fmla="*/ 280 h 313"/>
                  <a:gd name="T50" fmla="*/ 78 w 103"/>
                  <a:gd name="T51" fmla="*/ 266 h 313"/>
                  <a:gd name="T52" fmla="*/ 81 w 103"/>
                  <a:gd name="T53" fmla="*/ 253 h 313"/>
                  <a:gd name="T54" fmla="*/ 81 w 103"/>
                  <a:gd name="T55" fmla="*/ 240 h 313"/>
                  <a:gd name="T56" fmla="*/ 81 w 103"/>
                  <a:gd name="T57" fmla="*/ 227 h 313"/>
                  <a:gd name="T58" fmla="*/ 76 w 103"/>
                  <a:gd name="T59" fmla="*/ 211 h 313"/>
                  <a:gd name="T60" fmla="*/ 73 w 103"/>
                  <a:gd name="T61" fmla="*/ 202 h 313"/>
                  <a:gd name="T62" fmla="*/ 64 w 103"/>
                  <a:gd name="T63" fmla="*/ 194 h 313"/>
                  <a:gd name="T64" fmla="*/ 55 w 103"/>
                  <a:gd name="T65" fmla="*/ 185 h 313"/>
                  <a:gd name="T66" fmla="*/ 40 w 103"/>
                  <a:gd name="T67" fmla="*/ 169 h 313"/>
                  <a:gd name="T68" fmla="*/ 29 w 103"/>
                  <a:gd name="T69" fmla="*/ 156 h 313"/>
                  <a:gd name="T70" fmla="*/ 23 w 103"/>
                  <a:gd name="T71" fmla="*/ 146 h 313"/>
                  <a:gd name="T72" fmla="*/ 11 w 103"/>
                  <a:gd name="T73" fmla="*/ 127 h 313"/>
                  <a:gd name="T74" fmla="*/ 5 w 103"/>
                  <a:gd name="T75" fmla="*/ 110 h 313"/>
                  <a:gd name="T76" fmla="*/ 3 w 103"/>
                  <a:gd name="T77" fmla="*/ 104 h 313"/>
                  <a:gd name="T78" fmla="*/ 0 w 103"/>
                  <a:gd name="T79" fmla="*/ 85 h 313"/>
                  <a:gd name="T80" fmla="*/ 0 w 103"/>
                  <a:gd name="T81" fmla="*/ 65 h 313"/>
                  <a:gd name="T82" fmla="*/ 3 w 103"/>
                  <a:gd name="T83" fmla="*/ 49 h 313"/>
                  <a:gd name="T84" fmla="*/ 3 w 103"/>
                  <a:gd name="T85" fmla="*/ 36 h 313"/>
                  <a:gd name="T86" fmla="*/ 5 w 103"/>
                  <a:gd name="T87" fmla="*/ 23 h 313"/>
                  <a:gd name="T88" fmla="*/ 8 w 103"/>
                  <a:gd name="T89" fmla="*/ 10 h 313"/>
                  <a:gd name="T90" fmla="*/ 11 w 103"/>
                  <a:gd name="T91" fmla="*/ 0 h 313"/>
                  <a:gd name="T92" fmla="*/ 52 w 103"/>
                  <a:gd name="T93" fmla="*/ 7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 h="313">
                    <a:moveTo>
                      <a:pt x="52" y="7"/>
                    </a:moveTo>
                    <a:lnTo>
                      <a:pt x="46" y="16"/>
                    </a:lnTo>
                    <a:lnTo>
                      <a:pt x="44" y="26"/>
                    </a:lnTo>
                    <a:lnTo>
                      <a:pt x="37" y="43"/>
                    </a:lnTo>
                    <a:lnTo>
                      <a:pt x="29" y="65"/>
                    </a:lnTo>
                    <a:lnTo>
                      <a:pt x="26" y="78"/>
                    </a:lnTo>
                    <a:lnTo>
                      <a:pt x="23" y="97"/>
                    </a:lnTo>
                    <a:lnTo>
                      <a:pt x="23" y="110"/>
                    </a:lnTo>
                    <a:lnTo>
                      <a:pt x="23" y="121"/>
                    </a:lnTo>
                    <a:lnTo>
                      <a:pt x="23" y="134"/>
                    </a:lnTo>
                    <a:lnTo>
                      <a:pt x="29" y="140"/>
                    </a:lnTo>
                    <a:lnTo>
                      <a:pt x="37" y="153"/>
                    </a:lnTo>
                    <a:lnTo>
                      <a:pt x="46" y="166"/>
                    </a:lnTo>
                    <a:lnTo>
                      <a:pt x="58" y="178"/>
                    </a:lnTo>
                    <a:lnTo>
                      <a:pt x="78" y="202"/>
                    </a:lnTo>
                    <a:lnTo>
                      <a:pt x="90" y="218"/>
                    </a:lnTo>
                    <a:lnTo>
                      <a:pt x="96" y="231"/>
                    </a:lnTo>
                    <a:lnTo>
                      <a:pt x="98" y="240"/>
                    </a:lnTo>
                    <a:lnTo>
                      <a:pt x="98" y="256"/>
                    </a:lnTo>
                    <a:lnTo>
                      <a:pt x="102" y="266"/>
                    </a:lnTo>
                    <a:lnTo>
                      <a:pt x="98" y="280"/>
                    </a:lnTo>
                    <a:lnTo>
                      <a:pt x="96" y="299"/>
                    </a:lnTo>
                    <a:lnTo>
                      <a:pt x="90" y="312"/>
                    </a:lnTo>
                    <a:lnTo>
                      <a:pt x="69" y="292"/>
                    </a:lnTo>
                    <a:lnTo>
                      <a:pt x="76" y="280"/>
                    </a:lnTo>
                    <a:lnTo>
                      <a:pt x="78" y="266"/>
                    </a:lnTo>
                    <a:lnTo>
                      <a:pt x="81" y="253"/>
                    </a:lnTo>
                    <a:lnTo>
                      <a:pt x="81" y="240"/>
                    </a:lnTo>
                    <a:lnTo>
                      <a:pt x="81" y="227"/>
                    </a:lnTo>
                    <a:lnTo>
                      <a:pt x="76" y="211"/>
                    </a:lnTo>
                    <a:lnTo>
                      <a:pt x="73" y="202"/>
                    </a:lnTo>
                    <a:lnTo>
                      <a:pt x="64" y="194"/>
                    </a:lnTo>
                    <a:lnTo>
                      <a:pt x="55" y="185"/>
                    </a:lnTo>
                    <a:lnTo>
                      <a:pt x="40" y="169"/>
                    </a:lnTo>
                    <a:lnTo>
                      <a:pt x="29" y="156"/>
                    </a:lnTo>
                    <a:lnTo>
                      <a:pt x="23" y="146"/>
                    </a:lnTo>
                    <a:lnTo>
                      <a:pt x="11" y="127"/>
                    </a:lnTo>
                    <a:lnTo>
                      <a:pt x="5" y="110"/>
                    </a:lnTo>
                    <a:lnTo>
                      <a:pt x="3" y="104"/>
                    </a:lnTo>
                    <a:lnTo>
                      <a:pt x="0" y="85"/>
                    </a:lnTo>
                    <a:lnTo>
                      <a:pt x="0" y="65"/>
                    </a:lnTo>
                    <a:lnTo>
                      <a:pt x="3" y="49"/>
                    </a:lnTo>
                    <a:lnTo>
                      <a:pt x="3" y="36"/>
                    </a:lnTo>
                    <a:lnTo>
                      <a:pt x="5" y="23"/>
                    </a:lnTo>
                    <a:lnTo>
                      <a:pt x="8" y="10"/>
                    </a:lnTo>
                    <a:lnTo>
                      <a:pt x="11" y="0"/>
                    </a:lnTo>
                    <a:lnTo>
                      <a:pt x="52" y="7"/>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72" name="Freeform 58"/>
              <p:cNvSpPr>
                <a:spLocks/>
              </p:cNvSpPr>
              <p:nvPr/>
            </p:nvSpPr>
            <p:spPr bwMode="ltGray">
              <a:xfrm>
                <a:off x="1045" y="3906"/>
                <a:ext cx="104" cy="309"/>
              </a:xfrm>
              <a:custGeom>
                <a:avLst/>
                <a:gdLst>
                  <a:gd name="T0" fmla="*/ 53 w 104"/>
                  <a:gd name="T1" fmla="*/ 6 h 309"/>
                  <a:gd name="T2" fmla="*/ 51 w 104"/>
                  <a:gd name="T3" fmla="*/ 16 h 309"/>
                  <a:gd name="T4" fmla="*/ 47 w 104"/>
                  <a:gd name="T5" fmla="*/ 16 h 309"/>
                  <a:gd name="T6" fmla="*/ 44 w 104"/>
                  <a:gd name="T7" fmla="*/ 22 h 309"/>
                  <a:gd name="T8" fmla="*/ 39 w 104"/>
                  <a:gd name="T9" fmla="*/ 42 h 309"/>
                  <a:gd name="T10" fmla="*/ 29 w 104"/>
                  <a:gd name="T11" fmla="*/ 65 h 309"/>
                  <a:gd name="T12" fmla="*/ 27 w 104"/>
                  <a:gd name="T13" fmla="*/ 77 h 309"/>
                  <a:gd name="T14" fmla="*/ 24 w 104"/>
                  <a:gd name="T15" fmla="*/ 97 h 309"/>
                  <a:gd name="T16" fmla="*/ 24 w 104"/>
                  <a:gd name="T17" fmla="*/ 106 h 309"/>
                  <a:gd name="T18" fmla="*/ 24 w 104"/>
                  <a:gd name="T19" fmla="*/ 120 h 309"/>
                  <a:gd name="T20" fmla="*/ 27 w 104"/>
                  <a:gd name="T21" fmla="*/ 130 h 309"/>
                  <a:gd name="T22" fmla="*/ 29 w 104"/>
                  <a:gd name="T23" fmla="*/ 139 h 309"/>
                  <a:gd name="T24" fmla="*/ 39 w 104"/>
                  <a:gd name="T25" fmla="*/ 149 h 309"/>
                  <a:gd name="T26" fmla="*/ 47 w 104"/>
                  <a:gd name="T27" fmla="*/ 162 h 309"/>
                  <a:gd name="T28" fmla="*/ 59 w 104"/>
                  <a:gd name="T29" fmla="*/ 178 h 309"/>
                  <a:gd name="T30" fmla="*/ 80 w 104"/>
                  <a:gd name="T31" fmla="*/ 201 h 309"/>
                  <a:gd name="T32" fmla="*/ 91 w 104"/>
                  <a:gd name="T33" fmla="*/ 217 h 309"/>
                  <a:gd name="T34" fmla="*/ 97 w 104"/>
                  <a:gd name="T35" fmla="*/ 227 h 309"/>
                  <a:gd name="T36" fmla="*/ 100 w 104"/>
                  <a:gd name="T37" fmla="*/ 239 h 309"/>
                  <a:gd name="T38" fmla="*/ 103 w 104"/>
                  <a:gd name="T39" fmla="*/ 252 h 309"/>
                  <a:gd name="T40" fmla="*/ 103 w 104"/>
                  <a:gd name="T41" fmla="*/ 265 h 309"/>
                  <a:gd name="T42" fmla="*/ 100 w 104"/>
                  <a:gd name="T43" fmla="*/ 279 h 309"/>
                  <a:gd name="T44" fmla="*/ 97 w 104"/>
                  <a:gd name="T45" fmla="*/ 295 h 309"/>
                  <a:gd name="T46" fmla="*/ 91 w 104"/>
                  <a:gd name="T47" fmla="*/ 308 h 309"/>
                  <a:gd name="T48" fmla="*/ 71 w 104"/>
                  <a:gd name="T49" fmla="*/ 288 h 309"/>
                  <a:gd name="T50" fmla="*/ 76 w 104"/>
                  <a:gd name="T51" fmla="*/ 279 h 309"/>
                  <a:gd name="T52" fmla="*/ 80 w 104"/>
                  <a:gd name="T53" fmla="*/ 262 h 309"/>
                  <a:gd name="T54" fmla="*/ 83 w 104"/>
                  <a:gd name="T55" fmla="*/ 252 h 309"/>
                  <a:gd name="T56" fmla="*/ 83 w 104"/>
                  <a:gd name="T57" fmla="*/ 236 h 309"/>
                  <a:gd name="T58" fmla="*/ 83 w 104"/>
                  <a:gd name="T59" fmla="*/ 227 h 309"/>
                  <a:gd name="T60" fmla="*/ 76 w 104"/>
                  <a:gd name="T61" fmla="*/ 211 h 309"/>
                  <a:gd name="T62" fmla="*/ 74 w 104"/>
                  <a:gd name="T63" fmla="*/ 201 h 309"/>
                  <a:gd name="T64" fmla="*/ 68 w 104"/>
                  <a:gd name="T65" fmla="*/ 190 h 309"/>
                  <a:gd name="T66" fmla="*/ 56 w 104"/>
                  <a:gd name="T67" fmla="*/ 181 h 309"/>
                  <a:gd name="T68" fmla="*/ 41 w 104"/>
                  <a:gd name="T69" fmla="*/ 168 h 309"/>
                  <a:gd name="T70" fmla="*/ 29 w 104"/>
                  <a:gd name="T71" fmla="*/ 155 h 309"/>
                  <a:gd name="T72" fmla="*/ 24 w 104"/>
                  <a:gd name="T73" fmla="*/ 146 h 309"/>
                  <a:gd name="T74" fmla="*/ 12 w 104"/>
                  <a:gd name="T75" fmla="*/ 126 h 309"/>
                  <a:gd name="T76" fmla="*/ 6 w 104"/>
                  <a:gd name="T77" fmla="*/ 109 h 309"/>
                  <a:gd name="T78" fmla="*/ 3 w 104"/>
                  <a:gd name="T79" fmla="*/ 100 h 309"/>
                  <a:gd name="T80" fmla="*/ 0 w 104"/>
                  <a:gd name="T81" fmla="*/ 84 h 309"/>
                  <a:gd name="T82" fmla="*/ 0 w 104"/>
                  <a:gd name="T83" fmla="*/ 61 h 309"/>
                  <a:gd name="T84" fmla="*/ 3 w 104"/>
                  <a:gd name="T85" fmla="*/ 49 h 309"/>
                  <a:gd name="T86" fmla="*/ 6 w 104"/>
                  <a:gd name="T87" fmla="*/ 35 h 309"/>
                  <a:gd name="T88" fmla="*/ 6 w 104"/>
                  <a:gd name="T89" fmla="*/ 22 h 309"/>
                  <a:gd name="T90" fmla="*/ 9 w 104"/>
                  <a:gd name="T91" fmla="*/ 9 h 309"/>
                  <a:gd name="T92" fmla="*/ 15 w 104"/>
                  <a:gd name="T93" fmla="*/ 0 h 309"/>
                  <a:gd name="T94" fmla="*/ 53 w 104"/>
                  <a:gd name="T95" fmla="*/ 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309">
                    <a:moveTo>
                      <a:pt x="53" y="6"/>
                    </a:moveTo>
                    <a:lnTo>
                      <a:pt x="51" y="16"/>
                    </a:lnTo>
                    <a:lnTo>
                      <a:pt x="47" y="16"/>
                    </a:lnTo>
                    <a:lnTo>
                      <a:pt x="44" y="22"/>
                    </a:lnTo>
                    <a:lnTo>
                      <a:pt x="39" y="42"/>
                    </a:lnTo>
                    <a:lnTo>
                      <a:pt x="29" y="65"/>
                    </a:lnTo>
                    <a:lnTo>
                      <a:pt x="27" y="77"/>
                    </a:lnTo>
                    <a:lnTo>
                      <a:pt x="24" y="97"/>
                    </a:lnTo>
                    <a:lnTo>
                      <a:pt x="24" y="106"/>
                    </a:lnTo>
                    <a:lnTo>
                      <a:pt x="24" y="120"/>
                    </a:lnTo>
                    <a:lnTo>
                      <a:pt x="27" y="130"/>
                    </a:lnTo>
                    <a:lnTo>
                      <a:pt x="29" y="139"/>
                    </a:lnTo>
                    <a:lnTo>
                      <a:pt x="39" y="149"/>
                    </a:lnTo>
                    <a:lnTo>
                      <a:pt x="47" y="162"/>
                    </a:lnTo>
                    <a:lnTo>
                      <a:pt x="59" y="178"/>
                    </a:lnTo>
                    <a:lnTo>
                      <a:pt x="80" y="201"/>
                    </a:lnTo>
                    <a:lnTo>
                      <a:pt x="91" y="217"/>
                    </a:lnTo>
                    <a:lnTo>
                      <a:pt x="97" y="227"/>
                    </a:lnTo>
                    <a:lnTo>
                      <a:pt x="100" y="239"/>
                    </a:lnTo>
                    <a:lnTo>
                      <a:pt x="103" y="252"/>
                    </a:lnTo>
                    <a:lnTo>
                      <a:pt x="103" y="265"/>
                    </a:lnTo>
                    <a:lnTo>
                      <a:pt x="100" y="279"/>
                    </a:lnTo>
                    <a:lnTo>
                      <a:pt x="97" y="295"/>
                    </a:lnTo>
                    <a:lnTo>
                      <a:pt x="91" y="308"/>
                    </a:lnTo>
                    <a:lnTo>
                      <a:pt x="71" y="288"/>
                    </a:lnTo>
                    <a:lnTo>
                      <a:pt x="76" y="279"/>
                    </a:lnTo>
                    <a:lnTo>
                      <a:pt x="80" y="262"/>
                    </a:lnTo>
                    <a:lnTo>
                      <a:pt x="83" y="252"/>
                    </a:lnTo>
                    <a:lnTo>
                      <a:pt x="83" y="236"/>
                    </a:lnTo>
                    <a:lnTo>
                      <a:pt x="83" y="227"/>
                    </a:lnTo>
                    <a:lnTo>
                      <a:pt x="76" y="211"/>
                    </a:lnTo>
                    <a:lnTo>
                      <a:pt x="74" y="201"/>
                    </a:lnTo>
                    <a:lnTo>
                      <a:pt x="68" y="190"/>
                    </a:lnTo>
                    <a:lnTo>
                      <a:pt x="56" y="181"/>
                    </a:lnTo>
                    <a:lnTo>
                      <a:pt x="41" y="168"/>
                    </a:lnTo>
                    <a:lnTo>
                      <a:pt x="29" y="155"/>
                    </a:lnTo>
                    <a:lnTo>
                      <a:pt x="24" y="146"/>
                    </a:lnTo>
                    <a:lnTo>
                      <a:pt x="12" y="126"/>
                    </a:lnTo>
                    <a:lnTo>
                      <a:pt x="6" y="109"/>
                    </a:lnTo>
                    <a:lnTo>
                      <a:pt x="3" y="100"/>
                    </a:lnTo>
                    <a:lnTo>
                      <a:pt x="0" y="84"/>
                    </a:lnTo>
                    <a:lnTo>
                      <a:pt x="0" y="61"/>
                    </a:lnTo>
                    <a:lnTo>
                      <a:pt x="3" y="49"/>
                    </a:lnTo>
                    <a:lnTo>
                      <a:pt x="6" y="35"/>
                    </a:lnTo>
                    <a:lnTo>
                      <a:pt x="6" y="22"/>
                    </a:lnTo>
                    <a:lnTo>
                      <a:pt x="9" y="9"/>
                    </a:lnTo>
                    <a:lnTo>
                      <a:pt x="15" y="0"/>
                    </a:lnTo>
                    <a:lnTo>
                      <a:pt x="53" y="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73" name="Freeform 59"/>
              <p:cNvSpPr>
                <a:spLocks/>
              </p:cNvSpPr>
              <p:nvPr/>
            </p:nvSpPr>
            <p:spPr bwMode="ltGray">
              <a:xfrm>
                <a:off x="3307" y="0"/>
                <a:ext cx="102" cy="312"/>
              </a:xfrm>
              <a:custGeom>
                <a:avLst/>
                <a:gdLst>
                  <a:gd name="T0" fmla="*/ 52 w 102"/>
                  <a:gd name="T1" fmla="*/ 7 h 312"/>
                  <a:gd name="T2" fmla="*/ 50 w 102"/>
                  <a:gd name="T3" fmla="*/ 16 h 312"/>
                  <a:gd name="T4" fmla="*/ 46 w 102"/>
                  <a:gd name="T5" fmla="*/ 16 h 312"/>
                  <a:gd name="T6" fmla="*/ 46 w 102"/>
                  <a:gd name="T7" fmla="*/ 26 h 312"/>
                  <a:gd name="T8" fmla="*/ 38 w 102"/>
                  <a:gd name="T9" fmla="*/ 43 h 312"/>
                  <a:gd name="T10" fmla="*/ 32 w 102"/>
                  <a:gd name="T11" fmla="*/ 65 h 312"/>
                  <a:gd name="T12" fmla="*/ 26 w 102"/>
                  <a:gd name="T13" fmla="*/ 78 h 312"/>
                  <a:gd name="T14" fmla="*/ 23 w 102"/>
                  <a:gd name="T15" fmla="*/ 97 h 312"/>
                  <a:gd name="T16" fmla="*/ 23 w 102"/>
                  <a:gd name="T17" fmla="*/ 110 h 312"/>
                  <a:gd name="T18" fmla="*/ 23 w 102"/>
                  <a:gd name="T19" fmla="*/ 121 h 312"/>
                  <a:gd name="T20" fmla="*/ 26 w 102"/>
                  <a:gd name="T21" fmla="*/ 130 h 312"/>
                  <a:gd name="T22" fmla="*/ 29 w 102"/>
                  <a:gd name="T23" fmla="*/ 140 h 312"/>
                  <a:gd name="T24" fmla="*/ 38 w 102"/>
                  <a:gd name="T25" fmla="*/ 153 h 312"/>
                  <a:gd name="T26" fmla="*/ 46 w 102"/>
                  <a:gd name="T27" fmla="*/ 162 h 312"/>
                  <a:gd name="T28" fmla="*/ 58 w 102"/>
                  <a:gd name="T29" fmla="*/ 178 h 312"/>
                  <a:gd name="T30" fmla="*/ 78 w 102"/>
                  <a:gd name="T31" fmla="*/ 202 h 312"/>
                  <a:gd name="T32" fmla="*/ 89 w 102"/>
                  <a:gd name="T33" fmla="*/ 218 h 312"/>
                  <a:gd name="T34" fmla="*/ 96 w 102"/>
                  <a:gd name="T35" fmla="*/ 227 h 312"/>
                  <a:gd name="T36" fmla="*/ 98 w 102"/>
                  <a:gd name="T37" fmla="*/ 240 h 312"/>
                  <a:gd name="T38" fmla="*/ 101 w 102"/>
                  <a:gd name="T39" fmla="*/ 253 h 312"/>
                  <a:gd name="T40" fmla="*/ 101 w 102"/>
                  <a:gd name="T41" fmla="*/ 269 h 312"/>
                  <a:gd name="T42" fmla="*/ 98 w 102"/>
                  <a:gd name="T43" fmla="*/ 279 h 312"/>
                  <a:gd name="T44" fmla="*/ 96 w 102"/>
                  <a:gd name="T45" fmla="*/ 295 h 312"/>
                  <a:gd name="T46" fmla="*/ 89 w 102"/>
                  <a:gd name="T47" fmla="*/ 311 h 312"/>
                  <a:gd name="T48" fmla="*/ 69 w 102"/>
                  <a:gd name="T49" fmla="*/ 292 h 312"/>
                  <a:gd name="T50" fmla="*/ 75 w 102"/>
                  <a:gd name="T51" fmla="*/ 279 h 312"/>
                  <a:gd name="T52" fmla="*/ 78 w 102"/>
                  <a:gd name="T53" fmla="*/ 266 h 312"/>
                  <a:gd name="T54" fmla="*/ 81 w 102"/>
                  <a:gd name="T55" fmla="*/ 253 h 312"/>
                  <a:gd name="T56" fmla="*/ 81 w 102"/>
                  <a:gd name="T57" fmla="*/ 237 h 312"/>
                  <a:gd name="T58" fmla="*/ 81 w 102"/>
                  <a:gd name="T59" fmla="*/ 227 h 312"/>
                  <a:gd name="T60" fmla="*/ 75 w 102"/>
                  <a:gd name="T61" fmla="*/ 211 h 312"/>
                  <a:gd name="T62" fmla="*/ 72 w 102"/>
                  <a:gd name="T63" fmla="*/ 202 h 312"/>
                  <a:gd name="T64" fmla="*/ 67 w 102"/>
                  <a:gd name="T65" fmla="*/ 191 h 312"/>
                  <a:gd name="T66" fmla="*/ 55 w 102"/>
                  <a:gd name="T67" fmla="*/ 181 h 312"/>
                  <a:gd name="T68" fmla="*/ 41 w 102"/>
                  <a:gd name="T69" fmla="*/ 169 h 312"/>
                  <a:gd name="T70" fmla="*/ 29 w 102"/>
                  <a:gd name="T71" fmla="*/ 156 h 312"/>
                  <a:gd name="T72" fmla="*/ 23 w 102"/>
                  <a:gd name="T73" fmla="*/ 146 h 312"/>
                  <a:gd name="T74" fmla="*/ 14 w 102"/>
                  <a:gd name="T75" fmla="*/ 127 h 312"/>
                  <a:gd name="T76" fmla="*/ 6 w 102"/>
                  <a:gd name="T77" fmla="*/ 110 h 312"/>
                  <a:gd name="T78" fmla="*/ 3 w 102"/>
                  <a:gd name="T79" fmla="*/ 104 h 312"/>
                  <a:gd name="T80" fmla="*/ 0 w 102"/>
                  <a:gd name="T81" fmla="*/ 84 h 312"/>
                  <a:gd name="T82" fmla="*/ 0 w 102"/>
                  <a:gd name="T83" fmla="*/ 62 h 312"/>
                  <a:gd name="T84" fmla="*/ 3 w 102"/>
                  <a:gd name="T85" fmla="*/ 49 h 312"/>
                  <a:gd name="T86" fmla="*/ 6 w 102"/>
                  <a:gd name="T87" fmla="*/ 35 h 312"/>
                  <a:gd name="T88" fmla="*/ 6 w 102"/>
                  <a:gd name="T89" fmla="*/ 23 h 312"/>
                  <a:gd name="T90" fmla="*/ 9 w 102"/>
                  <a:gd name="T91" fmla="*/ 10 h 312"/>
                  <a:gd name="T92" fmla="*/ 14 w 102"/>
                  <a:gd name="T93" fmla="*/ 0 h 312"/>
                  <a:gd name="T94" fmla="*/ 52 w 102"/>
                  <a:gd name="T95" fmla="*/ 7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2" h="312">
                    <a:moveTo>
                      <a:pt x="52" y="7"/>
                    </a:moveTo>
                    <a:lnTo>
                      <a:pt x="50" y="16"/>
                    </a:lnTo>
                    <a:lnTo>
                      <a:pt x="46" y="16"/>
                    </a:lnTo>
                    <a:lnTo>
                      <a:pt x="46" y="26"/>
                    </a:lnTo>
                    <a:lnTo>
                      <a:pt x="38" y="43"/>
                    </a:lnTo>
                    <a:lnTo>
                      <a:pt x="32" y="65"/>
                    </a:lnTo>
                    <a:lnTo>
                      <a:pt x="26" y="78"/>
                    </a:lnTo>
                    <a:lnTo>
                      <a:pt x="23" y="97"/>
                    </a:lnTo>
                    <a:lnTo>
                      <a:pt x="23" y="110"/>
                    </a:lnTo>
                    <a:lnTo>
                      <a:pt x="23" y="121"/>
                    </a:lnTo>
                    <a:lnTo>
                      <a:pt x="26" y="130"/>
                    </a:lnTo>
                    <a:lnTo>
                      <a:pt x="29" y="140"/>
                    </a:lnTo>
                    <a:lnTo>
                      <a:pt x="38" y="153"/>
                    </a:lnTo>
                    <a:lnTo>
                      <a:pt x="46" y="162"/>
                    </a:lnTo>
                    <a:lnTo>
                      <a:pt x="58" y="178"/>
                    </a:lnTo>
                    <a:lnTo>
                      <a:pt x="78" y="202"/>
                    </a:lnTo>
                    <a:lnTo>
                      <a:pt x="89" y="218"/>
                    </a:lnTo>
                    <a:lnTo>
                      <a:pt x="96" y="227"/>
                    </a:lnTo>
                    <a:lnTo>
                      <a:pt x="98" y="240"/>
                    </a:lnTo>
                    <a:lnTo>
                      <a:pt x="101" y="253"/>
                    </a:lnTo>
                    <a:lnTo>
                      <a:pt x="101" y="269"/>
                    </a:lnTo>
                    <a:lnTo>
                      <a:pt x="98" y="279"/>
                    </a:lnTo>
                    <a:lnTo>
                      <a:pt x="96" y="295"/>
                    </a:lnTo>
                    <a:lnTo>
                      <a:pt x="89" y="311"/>
                    </a:lnTo>
                    <a:lnTo>
                      <a:pt x="69" y="292"/>
                    </a:lnTo>
                    <a:lnTo>
                      <a:pt x="75" y="279"/>
                    </a:lnTo>
                    <a:lnTo>
                      <a:pt x="78" y="266"/>
                    </a:lnTo>
                    <a:lnTo>
                      <a:pt x="81" y="253"/>
                    </a:lnTo>
                    <a:lnTo>
                      <a:pt x="81" y="237"/>
                    </a:lnTo>
                    <a:lnTo>
                      <a:pt x="81" y="227"/>
                    </a:lnTo>
                    <a:lnTo>
                      <a:pt x="75" y="211"/>
                    </a:lnTo>
                    <a:lnTo>
                      <a:pt x="72" y="202"/>
                    </a:lnTo>
                    <a:lnTo>
                      <a:pt x="67" y="191"/>
                    </a:lnTo>
                    <a:lnTo>
                      <a:pt x="55" y="181"/>
                    </a:lnTo>
                    <a:lnTo>
                      <a:pt x="41" y="169"/>
                    </a:lnTo>
                    <a:lnTo>
                      <a:pt x="29" y="156"/>
                    </a:lnTo>
                    <a:lnTo>
                      <a:pt x="23" y="146"/>
                    </a:lnTo>
                    <a:lnTo>
                      <a:pt x="14" y="127"/>
                    </a:lnTo>
                    <a:lnTo>
                      <a:pt x="6" y="110"/>
                    </a:lnTo>
                    <a:lnTo>
                      <a:pt x="3" y="104"/>
                    </a:lnTo>
                    <a:lnTo>
                      <a:pt x="0" y="84"/>
                    </a:lnTo>
                    <a:lnTo>
                      <a:pt x="0" y="62"/>
                    </a:lnTo>
                    <a:lnTo>
                      <a:pt x="3" y="49"/>
                    </a:lnTo>
                    <a:lnTo>
                      <a:pt x="6" y="35"/>
                    </a:lnTo>
                    <a:lnTo>
                      <a:pt x="6" y="23"/>
                    </a:lnTo>
                    <a:lnTo>
                      <a:pt x="9" y="10"/>
                    </a:lnTo>
                    <a:lnTo>
                      <a:pt x="14" y="0"/>
                    </a:lnTo>
                    <a:lnTo>
                      <a:pt x="52" y="7"/>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74" name="Freeform 60"/>
              <p:cNvSpPr>
                <a:spLocks/>
              </p:cNvSpPr>
              <p:nvPr/>
            </p:nvSpPr>
            <p:spPr bwMode="ltGray">
              <a:xfrm>
                <a:off x="2412" y="3901"/>
                <a:ext cx="58" cy="102"/>
              </a:xfrm>
              <a:custGeom>
                <a:avLst/>
                <a:gdLst>
                  <a:gd name="T0" fmla="*/ 16 w 58"/>
                  <a:gd name="T1" fmla="*/ 101 h 102"/>
                  <a:gd name="T2" fmla="*/ 0 w 58"/>
                  <a:gd name="T3" fmla="*/ 0 h 102"/>
                  <a:gd name="T4" fmla="*/ 57 w 58"/>
                  <a:gd name="T5" fmla="*/ 52 h 102"/>
                  <a:gd name="T6" fmla="*/ 16 w 58"/>
                  <a:gd name="T7" fmla="*/ 101 h 102"/>
                </a:gdLst>
                <a:ahLst/>
                <a:cxnLst>
                  <a:cxn ang="0">
                    <a:pos x="T0" y="T1"/>
                  </a:cxn>
                  <a:cxn ang="0">
                    <a:pos x="T2" y="T3"/>
                  </a:cxn>
                  <a:cxn ang="0">
                    <a:pos x="T4" y="T5"/>
                  </a:cxn>
                  <a:cxn ang="0">
                    <a:pos x="T6" y="T7"/>
                  </a:cxn>
                </a:cxnLst>
                <a:rect l="0" t="0" r="r" b="b"/>
                <a:pathLst>
                  <a:path w="58" h="102">
                    <a:moveTo>
                      <a:pt x="16" y="101"/>
                    </a:moveTo>
                    <a:lnTo>
                      <a:pt x="0" y="0"/>
                    </a:lnTo>
                    <a:lnTo>
                      <a:pt x="57" y="52"/>
                    </a:lnTo>
                    <a:lnTo>
                      <a:pt x="16" y="10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75" name="Freeform 61"/>
              <p:cNvSpPr>
                <a:spLocks/>
              </p:cNvSpPr>
              <p:nvPr/>
            </p:nvSpPr>
            <p:spPr bwMode="ltGray">
              <a:xfrm>
                <a:off x="2972" y="63"/>
                <a:ext cx="56" cy="102"/>
              </a:xfrm>
              <a:custGeom>
                <a:avLst/>
                <a:gdLst>
                  <a:gd name="T0" fmla="*/ 14 w 56"/>
                  <a:gd name="T1" fmla="*/ 101 h 102"/>
                  <a:gd name="T2" fmla="*/ 0 w 56"/>
                  <a:gd name="T3" fmla="*/ 0 h 102"/>
                  <a:gd name="T4" fmla="*/ 55 w 56"/>
                  <a:gd name="T5" fmla="*/ 51 h 102"/>
                  <a:gd name="T6" fmla="*/ 14 w 56"/>
                  <a:gd name="T7" fmla="*/ 101 h 102"/>
                </a:gdLst>
                <a:ahLst/>
                <a:cxnLst>
                  <a:cxn ang="0">
                    <a:pos x="T0" y="T1"/>
                  </a:cxn>
                  <a:cxn ang="0">
                    <a:pos x="T2" y="T3"/>
                  </a:cxn>
                  <a:cxn ang="0">
                    <a:pos x="T4" y="T5"/>
                  </a:cxn>
                  <a:cxn ang="0">
                    <a:pos x="T6" y="T7"/>
                  </a:cxn>
                </a:cxnLst>
                <a:rect l="0" t="0" r="r" b="b"/>
                <a:pathLst>
                  <a:path w="56" h="102">
                    <a:moveTo>
                      <a:pt x="14" y="101"/>
                    </a:moveTo>
                    <a:lnTo>
                      <a:pt x="0" y="0"/>
                    </a:lnTo>
                    <a:lnTo>
                      <a:pt x="55" y="51"/>
                    </a:lnTo>
                    <a:lnTo>
                      <a:pt x="14" y="10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76" name="Freeform 62"/>
              <p:cNvSpPr>
                <a:spLocks/>
              </p:cNvSpPr>
              <p:nvPr/>
            </p:nvSpPr>
            <p:spPr bwMode="ltGray">
              <a:xfrm>
                <a:off x="212" y="884"/>
                <a:ext cx="59" cy="101"/>
              </a:xfrm>
              <a:custGeom>
                <a:avLst/>
                <a:gdLst>
                  <a:gd name="T0" fmla="*/ 16 w 59"/>
                  <a:gd name="T1" fmla="*/ 100 h 101"/>
                  <a:gd name="T2" fmla="*/ 0 w 59"/>
                  <a:gd name="T3" fmla="*/ 0 h 101"/>
                  <a:gd name="T4" fmla="*/ 58 w 59"/>
                  <a:gd name="T5" fmla="*/ 51 h 101"/>
                  <a:gd name="T6" fmla="*/ 16 w 59"/>
                  <a:gd name="T7" fmla="*/ 100 h 101"/>
                </a:gdLst>
                <a:ahLst/>
                <a:cxnLst>
                  <a:cxn ang="0">
                    <a:pos x="T0" y="T1"/>
                  </a:cxn>
                  <a:cxn ang="0">
                    <a:pos x="T2" y="T3"/>
                  </a:cxn>
                  <a:cxn ang="0">
                    <a:pos x="T4" y="T5"/>
                  </a:cxn>
                  <a:cxn ang="0">
                    <a:pos x="T6" y="T7"/>
                  </a:cxn>
                </a:cxnLst>
                <a:rect l="0" t="0" r="r" b="b"/>
                <a:pathLst>
                  <a:path w="59" h="101">
                    <a:moveTo>
                      <a:pt x="16" y="100"/>
                    </a:moveTo>
                    <a:lnTo>
                      <a:pt x="0" y="0"/>
                    </a:lnTo>
                    <a:lnTo>
                      <a:pt x="58" y="51"/>
                    </a:lnTo>
                    <a:lnTo>
                      <a:pt x="16" y="10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77" name="Freeform 63"/>
              <p:cNvSpPr>
                <a:spLocks/>
              </p:cNvSpPr>
              <p:nvPr/>
            </p:nvSpPr>
            <p:spPr bwMode="ltGray">
              <a:xfrm>
                <a:off x="1452" y="115"/>
                <a:ext cx="53" cy="68"/>
              </a:xfrm>
              <a:custGeom>
                <a:avLst/>
                <a:gdLst>
                  <a:gd name="T0" fmla="*/ 30 w 53"/>
                  <a:gd name="T1" fmla="*/ 0 h 68"/>
                  <a:gd name="T2" fmla="*/ 0 w 53"/>
                  <a:gd name="T3" fmla="*/ 18 h 68"/>
                  <a:gd name="T4" fmla="*/ 14 w 53"/>
                  <a:gd name="T5" fmla="*/ 67 h 68"/>
                  <a:gd name="T6" fmla="*/ 52 w 53"/>
                  <a:gd name="T7" fmla="*/ 42 h 68"/>
                  <a:gd name="T8" fmla="*/ 30 w 53"/>
                  <a:gd name="T9" fmla="*/ 0 h 68"/>
                </a:gdLst>
                <a:ahLst/>
                <a:cxnLst>
                  <a:cxn ang="0">
                    <a:pos x="T0" y="T1"/>
                  </a:cxn>
                  <a:cxn ang="0">
                    <a:pos x="T2" y="T3"/>
                  </a:cxn>
                  <a:cxn ang="0">
                    <a:pos x="T4" y="T5"/>
                  </a:cxn>
                  <a:cxn ang="0">
                    <a:pos x="T6" y="T7"/>
                  </a:cxn>
                  <a:cxn ang="0">
                    <a:pos x="T8" y="T9"/>
                  </a:cxn>
                </a:cxnLst>
                <a:rect l="0" t="0" r="r" b="b"/>
                <a:pathLst>
                  <a:path w="53" h="68">
                    <a:moveTo>
                      <a:pt x="30" y="0"/>
                    </a:moveTo>
                    <a:lnTo>
                      <a:pt x="0" y="18"/>
                    </a:lnTo>
                    <a:lnTo>
                      <a:pt x="14" y="67"/>
                    </a:lnTo>
                    <a:lnTo>
                      <a:pt x="52" y="42"/>
                    </a:lnTo>
                    <a:lnTo>
                      <a:pt x="3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78" name="Freeform 64"/>
              <p:cNvSpPr>
                <a:spLocks/>
              </p:cNvSpPr>
              <p:nvPr/>
            </p:nvSpPr>
            <p:spPr bwMode="ltGray">
              <a:xfrm>
                <a:off x="4571" y="216"/>
                <a:ext cx="55" cy="66"/>
              </a:xfrm>
              <a:custGeom>
                <a:avLst/>
                <a:gdLst>
                  <a:gd name="T0" fmla="*/ 30 w 55"/>
                  <a:gd name="T1" fmla="*/ 0 h 66"/>
                  <a:gd name="T2" fmla="*/ 0 w 55"/>
                  <a:gd name="T3" fmla="*/ 18 h 66"/>
                  <a:gd name="T4" fmla="*/ 16 w 55"/>
                  <a:gd name="T5" fmla="*/ 65 h 66"/>
                  <a:gd name="T6" fmla="*/ 54 w 55"/>
                  <a:gd name="T7" fmla="*/ 42 h 66"/>
                  <a:gd name="T8" fmla="*/ 30 w 55"/>
                  <a:gd name="T9" fmla="*/ 0 h 66"/>
                </a:gdLst>
                <a:ahLst/>
                <a:cxnLst>
                  <a:cxn ang="0">
                    <a:pos x="T0" y="T1"/>
                  </a:cxn>
                  <a:cxn ang="0">
                    <a:pos x="T2" y="T3"/>
                  </a:cxn>
                  <a:cxn ang="0">
                    <a:pos x="T4" y="T5"/>
                  </a:cxn>
                  <a:cxn ang="0">
                    <a:pos x="T6" y="T7"/>
                  </a:cxn>
                  <a:cxn ang="0">
                    <a:pos x="T8" y="T9"/>
                  </a:cxn>
                </a:cxnLst>
                <a:rect l="0" t="0" r="r" b="b"/>
                <a:pathLst>
                  <a:path w="55" h="66">
                    <a:moveTo>
                      <a:pt x="30" y="0"/>
                    </a:moveTo>
                    <a:lnTo>
                      <a:pt x="0" y="18"/>
                    </a:lnTo>
                    <a:lnTo>
                      <a:pt x="16" y="65"/>
                    </a:lnTo>
                    <a:lnTo>
                      <a:pt x="54" y="42"/>
                    </a:lnTo>
                    <a:lnTo>
                      <a:pt x="3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79" name="Freeform 65"/>
              <p:cNvSpPr>
                <a:spLocks/>
              </p:cNvSpPr>
              <p:nvPr/>
            </p:nvSpPr>
            <p:spPr bwMode="ltGray">
              <a:xfrm>
                <a:off x="5490" y="2335"/>
                <a:ext cx="57" cy="69"/>
              </a:xfrm>
              <a:custGeom>
                <a:avLst/>
                <a:gdLst>
                  <a:gd name="T0" fmla="*/ 31 w 57"/>
                  <a:gd name="T1" fmla="*/ 0 h 69"/>
                  <a:gd name="T2" fmla="*/ 0 w 57"/>
                  <a:gd name="T3" fmla="*/ 21 h 69"/>
                  <a:gd name="T4" fmla="*/ 17 w 57"/>
                  <a:gd name="T5" fmla="*/ 68 h 69"/>
                  <a:gd name="T6" fmla="*/ 56 w 57"/>
                  <a:gd name="T7" fmla="*/ 44 h 69"/>
                  <a:gd name="T8" fmla="*/ 31 w 57"/>
                  <a:gd name="T9" fmla="*/ 0 h 69"/>
                </a:gdLst>
                <a:ahLst/>
                <a:cxnLst>
                  <a:cxn ang="0">
                    <a:pos x="T0" y="T1"/>
                  </a:cxn>
                  <a:cxn ang="0">
                    <a:pos x="T2" y="T3"/>
                  </a:cxn>
                  <a:cxn ang="0">
                    <a:pos x="T4" y="T5"/>
                  </a:cxn>
                  <a:cxn ang="0">
                    <a:pos x="T6" y="T7"/>
                  </a:cxn>
                  <a:cxn ang="0">
                    <a:pos x="T8" y="T9"/>
                  </a:cxn>
                </a:cxnLst>
                <a:rect l="0" t="0" r="r" b="b"/>
                <a:pathLst>
                  <a:path w="57" h="69">
                    <a:moveTo>
                      <a:pt x="31" y="0"/>
                    </a:moveTo>
                    <a:lnTo>
                      <a:pt x="0" y="21"/>
                    </a:lnTo>
                    <a:lnTo>
                      <a:pt x="17" y="68"/>
                    </a:lnTo>
                    <a:lnTo>
                      <a:pt x="56" y="44"/>
                    </a:lnTo>
                    <a:lnTo>
                      <a:pt x="31"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80" name="Freeform 66"/>
              <p:cNvSpPr>
                <a:spLocks/>
              </p:cNvSpPr>
              <p:nvPr/>
            </p:nvSpPr>
            <p:spPr bwMode="ltGray">
              <a:xfrm>
                <a:off x="5631" y="1402"/>
                <a:ext cx="58" cy="65"/>
              </a:xfrm>
              <a:custGeom>
                <a:avLst/>
                <a:gdLst>
                  <a:gd name="T0" fmla="*/ 31 w 58"/>
                  <a:gd name="T1" fmla="*/ 0 h 65"/>
                  <a:gd name="T2" fmla="*/ 0 w 58"/>
                  <a:gd name="T3" fmla="*/ 17 h 65"/>
                  <a:gd name="T4" fmla="*/ 17 w 58"/>
                  <a:gd name="T5" fmla="*/ 64 h 65"/>
                  <a:gd name="T6" fmla="*/ 57 w 58"/>
                  <a:gd name="T7" fmla="*/ 41 h 65"/>
                  <a:gd name="T8" fmla="*/ 31 w 58"/>
                  <a:gd name="T9" fmla="*/ 0 h 65"/>
                </a:gdLst>
                <a:ahLst/>
                <a:cxnLst>
                  <a:cxn ang="0">
                    <a:pos x="T0" y="T1"/>
                  </a:cxn>
                  <a:cxn ang="0">
                    <a:pos x="T2" y="T3"/>
                  </a:cxn>
                  <a:cxn ang="0">
                    <a:pos x="T4" y="T5"/>
                  </a:cxn>
                  <a:cxn ang="0">
                    <a:pos x="T6" y="T7"/>
                  </a:cxn>
                  <a:cxn ang="0">
                    <a:pos x="T8" y="T9"/>
                  </a:cxn>
                </a:cxnLst>
                <a:rect l="0" t="0" r="r" b="b"/>
                <a:pathLst>
                  <a:path w="58" h="65">
                    <a:moveTo>
                      <a:pt x="31" y="0"/>
                    </a:moveTo>
                    <a:lnTo>
                      <a:pt x="0" y="17"/>
                    </a:lnTo>
                    <a:lnTo>
                      <a:pt x="17" y="64"/>
                    </a:lnTo>
                    <a:lnTo>
                      <a:pt x="57" y="41"/>
                    </a:lnTo>
                    <a:lnTo>
                      <a:pt x="31"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81" name="Freeform 67"/>
              <p:cNvSpPr>
                <a:spLocks/>
              </p:cNvSpPr>
              <p:nvPr/>
            </p:nvSpPr>
            <p:spPr bwMode="ltGray">
              <a:xfrm>
                <a:off x="0" y="1366"/>
                <a:ext cx="60" cy="102"/>
              </a:xfrm>
              <a:custGeom>
                <a:avLst/>
                <a:gdLst>
                  <a:gd name="T0" fmla="*/ 17 w 60"/>
                  <a:gd name="T1" fmla="*/ 101 h 102"/>
                  <a:gd name="T2" fmla="*/ 0 w 60"/>
                  <a:gd name="T3" fmla="*/ 0 h 102"/>
                  <a:gd name="T4" fmla="*/ 59 w 60"/>
                  <a:gd name="T5" fmla="*/ 52 h 102"/>
                  <a:gd name="T6" fmla="*/ 17 w 60"/>
                  <a:gd name="T7" fmla="*/ 101 h 102"/>
                </a:gdLst>
                <a:ahLst/>
                <a:cxnLst>
                  <a:cxn ang="0">
                    <a:pos x="T0" y="T1"/>
                  </a:cxn>
                  <a:cxn ang="0">
                    <a:pos x="T2" y="T3"/>
                  </a:cxn>
                  <a:cxn ang="0">
                    <a:pos x="T4" y="T5"/>
                  </a:cxn>
                  <a:cxn ang="0">
                    <a:pos x="T6" y="T7"/>
                  </a:cxn>
                </a:cxnLst>
                <a:rect l="0" t="0" r="r" b="b"/>
                <a:pathLst>
                  <a:path w="60" h="102">
                    <a:moveTo>
                      <a:pt x="17" y="101"/>
                    </a:moveTo>
                    <a:lnTo>
                      <a:pt x="0" y="0"/>
                    </a:lnTo>
                    <a:lnTo>
                      <a:pt x="59" y="52"/>
                    </a:lnTo>
                    <a:lnTo>
                      <a:pt x="17" y="10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82" name="Freeform 68"/>
              <p:cNvSpPr>
                <a:spLocks/>
              </p:cNvSpPr>
              <p:nvPr/>
            </p:nvSpPr>
            <p:spPr bwMode="ltGray">
              <a:xfrm>
                <a:off x="196" y="1205"/>
                <a:ext cx="59" cy="105"/>
              </a:xfrm>
              <a:custGeom>
                <a:avLst/>
                <a:gdLst>
                  <a:gd name="T0" fmla="*/ 17 w 59"/>
                  <a:gd name="T1" fmla="*/ 104 h 105"/>
                  <a:gd name="T2" fmla="*/ 0 w 59"/>
                  <a:gd name="T3" fmla="*/ 0 h 105"/>
                  <a:gd name="T4" fmla="*/ 58 w 59"/>
                  <a:gd name="T5" fmla="*/ 54 h 105"/>
                  <a:gd name="T6" fmla="*/ 17 w 59"/>
                  <a:gd name="T7" fmla="*/ 104 h 105"/>
                </a:gdLst>
                <a:ahLst/>
                <a:cxnLst>
                  <a:cxn ang="0">
                    <a:pos x="T0" y="T1"/>
                  </a:cxn>
                  <a:cxn ang="0">
                    <a:pos x="T2" y="T3"/>
                  </a:cxn>
                  <a:cxn ang="0">
                    <a:pos x="T4" y="T5"/>
                  </a:cxn>
                  <a:cxn ang="0">
                    <a:pos x="T6" y="T7"/>
                  </a:cxn>
                </a:cxnLst>
                <a:rect l="0" t="0" r="r" b="b"/>
                <a:pathLst>
                  <a:path w="59" h="105">
                    <a:moveTo>
                      <a:pt x="17" y="104"/>
                    </a:moveTo>
                    <a:lnTo>
                      <a:pt x="0" y="0"/>
                    </a:lnTo>
                    <a:lnTo>
                      <a:pt x="58" y="54"/>
                    </a:lnTo>
                    <a:lnTo>
                      <a:pt x="17" y="104"/>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83" name="Freeform 69"/>
              <p:cNvSpPr>
                <a:spLocks/>
              </p:cNvSpPr>
              <p:nvPr/>
            </p:nvSpPr>
            <p:spPr bwMode="ltGray">
              <a:xfrm>
                <a:off x="373" y="786"/>
                <a:ext cx="104" cy="309"/>
              </a:xfrm>
              <a:custGeom>
                <a:avLst/>
                <a:gdLst>
                  <a:gd name="T0" fmla="*/ 53 w 104"/>
                  <a:gd name="T1" fmla="*/ 6 h 309"/>
                  <a:gd name="T2" fmla="*/ 51 w 104"/>
                  <a:gd name="T3" fmla="*/ 16 h 309"/>
                  <a:gd name="T4" fmla="*/ 47 w 104"/>
                  <a:gd name="T5" fmla="*/ 16 h 309"/>
                  <a:gd name="T6" fmla="*/ 44 w 104"/>
                  <a:gd name="T7" fmla="*/ 22 h 309"/>
                  <a:gd name="T8" fmla="*/ 39 w 104"/>
                  <a:gd name="T9" fmla="*/ 42 h 309"/>
                  <a:gd name="T10" fmla="*/ 29 w 104"/>
                  <a:gd name="T11" fmla="*/ 65 h 309"/>
                  <a:gd name="T12" fmla="*/ 27 w 104"/>
                  <a:gd name="T13" fmla="*/ 77 h 309"/>
                  <a:gd name="T14" fmla="*/ 24 w 104"/>
                  <a:gd name="T15" fmla="*/ 97 h 309"/>
                  <a:gd name="T16" fmla="*/ 24 w 104"/>
                  <a:gd name="T17" fmla="*/ 106 h 309"/>
                  <a:gd name="T18" fmla="*/ 24 w 104"/>
                  <a:gd name="T19" fmla="*/ 120 h 309"/>
                  <a:gd name="T20" fmla="*/ 27 w 104"/>
                  <a:gd name="T21" fmla="*/ 130 h 309"/>
                  <a:gd name="T22" fmla="*/ 29 w 104"/>
                  <a:gd name="T23" fmla="*/ 139 h 309"/>
                  <a:gd name="T24" fmla="*/ 39 w 104"/>
                  <a:gd name="T25" fmla="*/ 149 h 309"/>
                  <a:gd name="T26" fmla="*/ 47 w 104"/>
                  <a:gd name="T27" fmla="*/ 162 h 309"/>
                  <a:gd name="T28" fmla="*/ 59 w 104"/>
                  <a:gd name="T29" fmla="*/ 178 h 309"/>
                  <a:gd name="T30" fmla="*/ 80 w 104"/>
                  <a:gd name="T31" fmla="*/ 201 h 309"/>
                  <a:gd name="T32" fmla="*/ 91 w 104"/>
                  <a:gd name="T33" fmla="*/ 217 h 309"/>
                  <a:gd name="T34" fmla="*/ 97 w 104"/>
                  <a:gd name="T35" fmla="*/ 227 h 309"/>
                  <a:gd name="T36" fmla="*/ 100 w 104"/>
                  <a:gd name="T37" fmla="*/ 239 h 309"/>
                  <a:gd name="T38" fmla="*/ 103 w 104"/>
                  <a:gd name="T39" fmla="*/ 252 h 309"/>
                  <a:gd name="T40" fmla="*/ 103 w 104"/>
                  <a:gd name="T41" fmla="*/ 265 h 309"/>
                  <a:gd name="T42" fmla="*/ 100 w 104"/>
                  <a:gd name="T43" fmla="*/ 279 h 309"/>
                  <a:gd name="T44" fmla="*/ 97 w 104"/>
                  <a:gd name="T45" fmla="*/ 295 h 309"/>
                  <a:gd name="T46" fmla="*/ 91 w 104"/>
                  <a:gd name="T47" fmla="*/ 308 h 309"/>
                  <a:gd name="T48" fmla="*/ 71 w 104"/>
                  <a:gd name="T49" fmla="*/ 288 h 309"/>
                  <a:gd name="T50" fmla="*/ 76 w 104"/>
                  <a:gd name="T51" fmla="*/ 279 h 309"/>
                  <a:gd name="T52" fmla="*/ 80 w 104"/>
                  <a:gd name="T53" fmla="*/ 262 h 309"/>
                  <a:gd name="T54" fmla="*/ 83 w 104"/>
                  <a:gd name="T55" fmla="*/ 252 h 309"/>
                  <a:gd name="T56" fmla="*/ 83 w 104"/>
                  <a:gd name="T57" fmla="*/ 236 h 309"/>
                  <a:gd name="T58" fmla="*/ 83 w 104"/>
                  <a:gd name="T59" fmla="*/ 227 h 309"/>
                  <a:gd name="T60" fmla="*/ 76 w 104"/>
                  <a:gd name="T61" fmla="*/ 211 h 309"/>
                  <a:gd name="T62" fmla="*/ 74 w 104"/>
                  <a:gd name="T63" fmla="*/ 201 h 309"/>
                  <a:gd name="T64" fmla="*/ 68 w 104"/>
                  <a:gd name="T65" fmla="*/ 190 h 309"/>
                  <a:gd name="T66" fmla="*/ 56 w 104"/>
                  <a:gd name="T67" fmla="*/ 181 h 309"/>
                  <a:gd name="T68" fmla="*/ 41 w 104"/>
                  <a:gd name="T69" fmla="*/ 168 h 309"/>
                  <a:gd name="T70" fmla="*/ 29 w 104"/>
                  <a:gd name="T71" fmla="*/ 155 h 309"/>
                  <a:gd name="T72" fmla="*/ 24 w 104"/>
                  <a:gd name="T73" fmla="*/ 146 h 309"/>
                  <a:gd name="T74" fmla="*/ 12 w 104"/>
                  <a:gd name="T75" fmla="*/ 126 h 309"/>
                  <a:gd name="T76" fmla="*/ 6 w 104"/>
                  <a:gd name="T77" fmla="*/ 109 h 309"/>
                  <a:gd name="T78" fmla="*/ 3 w 104"/>
                  <a:gd name="T79" fmla="*/ 100 h 309"/>
                  <a:gd name="T80" fmla="*/ 0 w 104"/>
                  <a:gd name="T81" fmla="*/ 84 h 309"/>
                  <a:gd name="T82" fmla="*/ 0 w 104"/>
                  <a:gd name="T83" fmla="*/ 61 h 309"/>
                  <a:gd name="T84" fmla="*/ 3 w 104"/>
                  <a:gd name="T85" fmla="*/ 49 h 309"/>
                  <a:gd name="T86" fmla="*/ 6 w 104"/>
                  <a:gd name="T87" fmla="*/ 35 h 309"/>
                  <a:gd name="T88" fmla="*/ 6 w 104"/>
                  <a:gd name="T89" fmla="*/ 22 h 309"/>
                  <a:gd name="T90" fmla="*/ 9 w 104"/>
                  <a:gd name="T91" fmla="*/ 9 h 309"/>
                  <a:gd name="T92" fmla="*/ 15 w 104"/>
                  <a:gd name="T93" fmla="*/ 0 h 309"/>
                  <a:gd name="T94" fmla="*/ 53 w 104"/>
                  <a:gd name="T95" fmla="*/ 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309">
                    <a:moveTo>
                      <a:pt x="53" y="6"/>
                    </a:moveTo>
                    <a:lnTo>
                      <a:pt x="51" y="16"/>
                    </a:lnTo>
                    <a:lnTo>
                      <a:pt x="47" y="16"/>
                    </a:lnTo>
                    <a:lnTo>
                      <a:pt x="44" y="22"/>
                    </a:lnTo>
                    <a:lnTo>
                      <a:pt x="39" y="42"/>
                    </a:lnTo>
                    <a:lnTo>
                      <a:pt x="29" y="65"/>
                    </a:lnTo>
                    <a:lnTo>
                      <a:pt x="27" y="77"/>
                    </a:lnTo>
                    <a:lnTo>
                      <a:pt x="24" y="97"/>
                    </a:lnTo>
                    <a:lnTo>
                      <a:pt x="24" y="106"/>
                    </a:lnTo>
                    <a:lnTo>
                      <a:pt x="24" y="120"/>
                    </a:lnTo>
                    <a:lnTo>
                      <a:pt x="27" y="130"/>
                    </a:lnTo>
                    <a:lnTo>
                      <a:pt x="29" y="139"/>
                    </a:lnTo>
                    <a:lnTo>
                      <a:pt x="39" y="149"/>
                    </a:lnTo>
                    <a:lnTo>
                      <a:pt x="47" y="162"/>
                    </a:lnTo>
                    <a:lnTo>
                      <a:pt x="59" y="178"/>
                    </a:lnTo>
                    <a:lnTo>
                      <a:pt x="80" y="201"/>
                    </a:lnTo>
                    <a:lnTo>
                      <a:pt x="91" y="217"/>
                    </a:lnTo>
                    <a:lnTo>
                      <a:pt x="97" y="227"/>
                    </a:lnTo>
                    <a:lnTo>
                      <a:pt x="100" y="239"/>
                    </a:lnTo>
                    <a:lnTo>
                      <a:pt x="103" y="252"/>
                    </a:lnTo>
                    <a:lnTo>
                      <a:pt x="103" y="265"/>
                    </a:lnTo>
                    <a:lnTo>
                      <a:pt x="100" y="279"/>
                    </a:lnTo>
                    <a:lnTo>
                      <a:pt x="97" y="295"/>
                    </a:lnTo>
                    <a:lnTo>
                      <a:pt x="91" y="308"/>
                    </a:lnTo>
                    <a:lnTo>
                      <a:pt x="71" y="288"/>
                    </a:lnTo>
                    <a:lnTo>
                      <a:pt x="76" y="279"/>
                    </a:lnTo>
                    <a:lnTo>
                      <a:pt x="80" y="262"/>
                    </a:lnTo>
                    <a:lnTo>
                      <a:pt x="83" y="252"/>
                    </a:lnTo>
                    <a:lnTo>
                      <a:pt x="83" y="236"/>
                    </a:lnTo>
                    <a:lnTo>
                      <a:pt x="83" y="227"/>
                    </a:lnTo>
                    <a:lnTo>
                      <a:pt x="76" y="211"/>
                    </a:lnTo>
                    <a:lnTo>
                      <a:pt x="74" y="201"/>
                    </a:lnTo>
                    <a:lnTo>
                      <a:pt x="68" y="190"/>
                    </a:lnTo>
                    <a:lnTo>
                      <a:pt x="56" y="181"/>
                    </a:lnTo>
                    <a:lnTo>
                      <a:pt x="41" y="168"/>
                    </a:lnTo>
                    <a:lnTo>
                      <a:pt x="29" y="155"/>
                    </a:lnTo>
                    <a:lnTo>
                      <a:pt x="24" y="146"/>
                    </a:lnTo>
                    <a:lnTo>
                      <a:pt x="12" y="126"/>
                    </a:lnTo>
                    <a:lnTo>
                      <a:pt x="6" y="109"/>
                    </a:lnTo>
                    <a:lnTo>
                      <a:pt x="3" y="100"/>
                    </a:lnTo>
                    <a:lnTo>
                      <a:pt x="0" y="84"/>
                    </a:lnTo>
                    <a:lnTo>
                      <a:pt x="0" y="61"/>
                    </a:lnTo>
                    <a:lnTo>
                      <a:pt x="3" y="49"/>
                    </a:lnTo>
                    <a:lnTo>
                      <a:pt x="6" y="35"/>
                    </a:lnTo>
                    <a:lnTo>
                      <a:pt x="6" y="22"/>
                    </a:lnTo>
                    <a:lnTo>
                      <a:pt x="9" y="9"/>
                    </a:lnTo>
                    <a:lnTo>
                      <a:pt x="15" y="0"/>
                    </a:lnTo>
                    <a:lnTo>
                      <a:pt x="53" y="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84" name="Rectangle 70"/>
              <p:cNvSpPr>
                <a:spLocks noChangeArrowheads="1"/>
              </p:cNvSpPr>
              <p:nvPr/>
            </p:nvSpPr>
            <p:spPr bwMode="ltGray">
              <a:xfrm>
                <a:off x="2057" y="705"/>
                <a:ext cx="62" cy="64"/>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85" name="Freeform 71"/>
              <p:cNvSpPr>
                <a:spLocks/>
              </p:cNvSpPr>
              <p:nvPr/>
            </p:nvSpPr>
            <p:spPr bwMode="ltGray">
              <a:xfrm>
                <a:off x="4372" y="448"/>
                <a:ext cx="99" cy="311"/>
              </a:xfrm>
              <a:custGeom>
                <a:avLst/>
                <a:gdLst>
                  <a:gd name="T0" fmla="*/ 49 w 99"/>
                  <a:gd name="T1" fmla="*/ 304 h 311"/>
                  <a:gd name="T2" fmla="*/ 52 w 99"/>
                  <a:gd name="T3" fmla="*/ 294 h 311"/>
                  <a:gd name="T4" fmla="*/ 55 w 99"/>
                  <a:gd name="T5" fmla="*/ 288 h 311"/>
                  <a:gd name="T6" fmla="*/ 60 w 99"/>
                  <a:gd name="T7" fmla="*/ 272 h 311"/>
                  <a:gd name="T8" fmla="*/ 69 w 99"/>
                  <a:gd name="T9" fmla="*/ 245 h 311"/>
                  <a:gd name="T10" fmla="*/ 72 w 99"/>
                  <a:gd name="T11" fmla="*/ 232 h 311"/>
                  <a:gd name="T12" fmla="*/ 75 w 99"/>
                  <a:gd name="T13" fmla="*/ 213 h 311"/>
                  <a:gd name="T14" fmla="*/ 75 w 99"/>
                  <a:gd name="T15" fmla="*/ 203 h 311"/>
                  <a:gd name="T16" fmla="*/ 75 w 99"/>
                  <a:gd name="T17" fmla="*/ 191 h 311"/>
                  <a:gd name="T18" fmla="*/ 75 w 99"/>
                  <a:gd name="T19" fmla="*/ 181 h 311"/>
                  <a:gd name="T20" fmla="*/ 69 w 99"/>
                  <a:gd name="T21" fmla="*/ 171 h 311"/>
                  <a:gd name="T22" fmla="*/ 64 w 99"/>
                  <a:gd name="T23" fmla="*/ 162 h 311"/>
                  <a:gd name="T24" fmla="*/ 52 w 99"/>
                  <a:gd name="T25" fmla="*/ 148 h 311"/>
                  <a:gd name="T26" fmla="*/ 40 w 99"/>
                  <a:gd name="T27" fmla="*/ 135 h 311"/>
                  <a:gd name="T28" fmla="*/ 23 w 99"/>
                  <a:gd name="T29" fmla="*/ 110 h 311"/>
                  <a:gd name="T30" fmla="*/ 9 w 99"/>
                  <a:gd name="T31" fmla="*/ 94 h 311"/>
                  <a:gd name="T32" fmla="*/ 3 w 99"/>
                  <a:gd name="T33" fmla="*/ 84 h 311"/>
                  <a:gd name="T34" fmla="*/ 0 w 99"/>
                  <a:gd name="T35" fmla="*/ 74 h 311"/>
                  <a:gd name="T36" fmla="*/ 0 w 99"/>
                  <a:gd name="T37" fmla="*/ 58 h 311"/>
                  <a:gd name="T38" fmla="*/ 0 w 99"/>
                  <a:gd name="T39" fmla="*/ 45 h 311"/>
                  <a:gd name="T40" fmla="*/ 0 w 99"/>
                  <a:gd name="T41" fmla="*/ 32 h 311"/>
                  <a:gd name="T42" fmla="*/ 6 w 99"/>
                  <a:gd name="T43" fmla="*/ 16 h 311"/>
                  <a:gd name="T44" fmla="*/ 9 w 99"/>
                  <a:gd name="T45" fmla="*/ 0 h 311"/>
                  <a:gd name="T46" fmla="*/ 29 w 99"/>
                  <a:gd name="T47" fmla="*/ 22 h 311"/>
                  <a:gd name="T48" fmla="*/ 26 w 99"/>
                  <a:gd name="T49" fmla="*/ 32 h 311"/>
                  <a:gd name="T50" fmla="*/ 21 w 99"/>
                  <a:gd name="T51" fmla="*/ 48 h 311"/>
                  <a:gd name="T52" fmla="*/ 17 w 99"/>
                  <a:gd name="T53" fmla="*/ 62 h 311"/>
                  <a:gd name="T54" fmla="*/ 17 w 99"/>
                  <a:gd name="T55" fmla="*/ 74 h 311"/>
                  <a:gd name="T56" fmla="*/ 17 w 99"/>
                  <a:gd name="T57" fmla="*/ 84 h 311"/>
                  <a:gd name="T58" fmla="*/ 23 w 99"/>
                  <a:gd name="T59" fmla="*/ 100 h 311"/>
                  <a:gd name="T60" fmla="*/ 26 w 99"/>
                  <a:gd name="T61" fmla="*/ 110 h 311"/>
                  <a:gd name="T62" fmla="*/ 35 w 99"/>
                  <a:gd name="T63" fmla="*/ 119 h 311"/>
                  <a:gd name="T64" fmla="*/ 43 w 99"/>
                  <a:gd name="T65" fmla="*/ 129 h 311"/>
                  <a:gd name="T66" fmla="*/ 58 w 99"/>
                  <a:gd name="T67" fmla="*/ 142 h 311"/>
                  <a:gd name="T68" fmla="*/ 69 w 99"/>
                  <a:gd name="T69" fmla="*/ 154 h 311"/>
                  <a:gd name="T70" fmla="*/ 75 w 99"/>
                  <a:gd name="T71" fmla="*/ 168 h 311"/>
                  <a:gd name="T72" fmla="*/ 86 w 99"/>
                  <a:gd name="T73" fmla="*/ 187 h 311"/>
                  <a:gd name="T74" fmla="*/ 95 w 99"/>
                  <a:gd name="T75" fmla="*/ 200 h 311"/>
                  <a:gd name="T76" fmla="*/ 95 w 99"/>
                  <a:gd name="T77" fmla="*/ 210 h 311"/>
                  <a:gd name="T78" fmla="*/ 98 w 99"/>
                  <a:gd name="T79" fmla="*/ 226 h 311"/>
                  <a:gd name="T80" fmla="*/ 98 w 99"/>
                  <a:gd name="T81" fmla="*/ 248 h 311"/>
                  <a:gd name="T82" fmla="*/ 95 w 99"/>
                  <a:gd name="T83" fmla="*/ 262 h 311"/>
                  <a:gd name="T84" fmla="*/ 95 w 99"/>
                  <a:gd name="T85" fmla="*/ 278 h 311"/>
                  <a:gd name="T86" fmla="*/ 93 w 99"/>
                  <a:gd name="T87" fmla="*/ 288 h 311"/>
                  <a:gd name="T88" fmla="*/ 89 w 99"/>
                  <a:gd name="T89" fmla="*/ 300 h 311"/>
                  <a:gd name="T90" fmla="*/ 86 w 99"/>
                  <a:gd name="T91" fmla="*/ 310 h 311"/>
                  <a:gd name="T92" fmla="*/ 49 w 99"/>
                  <a:gd name="T93" fmla="*/ 304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311">
                    <a:moveTo>
                      <a:pt x="49" y="304"/>
                    </a:moveTo>
                    <a:lnTo>
                      <a:pt x="52" y="294"/>
                    </a:lnTo>
                    <a:lnTo>
                      <a:pt x="55" y="288"/>
                    </a:lnTo>
                    <a:lnTo>
                      <a:pt x="60" y="272"/>
                    </a:lnTo>
                    <a:lnTo>
                      <a:pt x="69" y="245"/>
                    </a:lnTo>
                    <a:lnTo>
                      <a:pt x="72" y="232"/>
                    </a:lnTo>
                    <a:lnTo>
                      <a:pt x="75" y="213"/>
                    </a:lnTo>
                    <a:lnTo>
                      <a:pt x="75" y="203"/>
                    </a:lnTo>
                    <a:lnTo>
                      <a:pt x="75" y="191"/>
                    </a:lnTo>
                    <a:lnTo>
                      <a:pt x="75" y="181"/>
                    </a:lnTo>
                    <a:lnTo>
                      <a:pt x="69" y="171"/>
                    </a:lnTo>
                    <a:lnTo>
                      <a:pt x="64" y="162"/>
                    </a:lnTo>
                    <a:lnTo>
                      <a:pt x="52" y="148"/>
                    </a:lnTo>
                    <a:lnTo>
                      <a:pt x="40" y="135"/>
                    </a:lnTo>
                    <a:lnTo>
                      <a:pt x="23" y="110"/>
                    </a:lnTo>
                    <a:lnTo>
                      <a:pt x="9" y="94"/>
                    </a:lnTo>
                    <a:lnTo>
                      <a:pt x="3" y="84"/>
                    </a:lnTo>
                    <a:lnTo>
                      <a:pt x="0" y="74"/>
                    </a:lnTo>
                    <a:lnTo>
                      <a:pt x="0" y="58"/>
                    </a:lnTo>
                    <a:lnTo>
                      <a:pt x="0" y="45"/>
                    </a:lnTo>
                    <a:lnTo>
                      <a:pt x="0" y="32"/>
                    </a:lnTo>
                    <a:lnTo>
                      <a:pt x="6" y="16"/>
                    </a:lnTo>
                    <a:lnTo>
                      <a:pt x="9" y="0"/>
                    </a:lnTo>
                    <a:lnTo>
                      <a:pt x="29" y="22"/>
                    </a:lnTo>
                    <a:lnTo>
                      <a:pt x="26" y="32"/>
                    </a:lnTo>
                    <a:lnTo>
                      <a:pt x="21" y="48"/>
                    </a:lnTo>
                    <a:lnTo>
                      <a:pt x="17" y="62"/>
                    </a:lnTo>
                    <a:lnTo>
                      <a:pt x="17" y="74"/>
                    </a:lnTo>
                    <a:lnTo>
                      <a:pt x="17" y="84"/>
                    </a:lnTo>
                    <a:lnTo>
                      <a:pt x="23" y="100"/>
                    </a:lnTo>
                    <a:lnTo>
                      <a:pt x="26" y="110"/>
                    </a:lnTo>
                    <a:lnTo>
                      <a:pt x="35" y="119"/>
                    </a:lnTo>
                    <a:lnTo>
                      <a:pt x="43" y="129"/>
                    </a:lnTo>
                    <a:lnTo>
                      <a:pt x="58" y="142"/>
                    </a:lnTo>
                    <a:lnTo>
                      <a:pt x="69" y="154"/>
                    </a:lnTo>
                    <a:lnTo>
                      <a:pt x="75" y="168"/>
                    </a:lnTo>
                    <a:lnTo>
                      <a:pt x="86" y="187"/>
                    </a:lnTo>
                    <a:lnTo>
                      <a:pt x="95" y="200"/>
                    </a:lnTo>
                    <a:lnTo>
                      <a:pt x="95" y="210"/>
                    </a:lnTo>
                    <a:lnTo>
                      <a:pt x="98" y="226"/>
                    </a:lnTo>
                    <a:lnTo>
                      <a:pt x="98" y="248"/>
                    </a:lnTo>
                    <a:lnTo>
                      <a:pt x="95" y="262"/>
                    </a:lnTo>
                    <a:lnTo>
                      <a:pt x="95" y="278"/>
                    </a:lnTo>
                    <a:lnTo>
                      <a:pt x="93" y="288"/>
                    </a:lnTo>
                    <a:lnTo>
                      <a:pt x="89" y="300"/>
                    </a:lnTo>
                    <a:lnTo>
                      <a:pt x="86" y="310"/>
                    </a:lnTo>
                    <a:lnTo>
                      <a:pt x="49" y="304"/>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86" name="Freeform 72"/>
              <p:cNvSpPr>
                <a:spLocks/>
              </p:cNvSpPr>
              <p:nvPr/>
            </p:nvSpPr>
            <p:spPr bwMode="ltGray">
              <a:xfrm>
                <a:off x="1612" y="482"/>
                <a:ext cx="228" cy="116"/>
              </a:xfrm>
              <a:custGeom>
                <a:avLst/>
                <a:gdLst>
                  <a:gd name="T0" fmla="*/ 227 w 228"/>
                  <a:gd name="T1" fmla="*/ 112 h 116"/>
                  <a:gd name="T2" fmla="*/ 220 w 228"/>
                  <a:gd name="T3" fmla="*/ 115 h 116"/>
                  <a:gd name="T4" fmla="*/ 209 w 228"/>
                  <a:gd name="T5" fmla="*/ 115 h 116"/>
                  <a:gd name="T6" fmla="*/ 200 w 228"/>
                  <a:gd name="T7" fmla="*/ 115 h 116"/>
                  <a:gd name="T8" fmla="*/ 187 w 228"/>
                  <a:gd name="T9" fmla="*/ 112 h 116"/>
                  <a:gd name="T10" fmla="*/ 179 w 228"/>
                  <a:gd name="T11" fmla="*/ 108 h 116"/>
                  <a:gd name="T12" fmla="*/ 169 w 228"/>
                  <a:gd name="T13" fmla="*/ 105 h 116"/>
                  <a:gd name="T14" fmla="*/ 164 w 228"/>
                  <a:gd name="T15" fmla="*/ 100 h 116"/>
                  <a:gd name="T16" fmla="*/ 157 w 228"/>
                  <a:gd name="T17" fmla="*/ 90 h 116"/>
                  <a:gd name="T18" fmla="*/ 151 w 228"/>
                  <a:gd name="T19" fmla="*/ 84 h 116"/>
                  <a:gd name="T20" fmla="*/ 148 w 228"/>
                  <a:gd name="T21" fmla="*/ 77 h 116"/>
                  <a:gd name="T22" fmla="*/ 145 w 228"/>
                  <a:gd name="T23" fmla="*/ 72 h 116"/>
                  <a:gd name="T24" fmla="*/ 133 w 228"/>
                  <a:gd name="T25" fmla="*/ 56 h 116"/>
                  <a:gd name="T26" fmla="*/ 118 w 228"/>
                  <a:gd name="T27" fmla="*/ 41 h 116"/>
                  <a:gd name="T28" fmla="*/ 112 w 228"/>
                  <a:gd name="T29" fmla="*/ 35 h 116"/>
                  <a:gd name="T30" fmla="*/ 96 w 228"/>
                  <a:gd name="T31" fmla="*/ 31 h 116"/>
                  <a:gd name="T32" fmla="*/ 84 w 228"/>
                  <a:gd name="T33" fmla="*/ 25 h 116"/>
                  <a:gd name="T34" fmla="*/ 73 w 228"/>
                  <a:gd name="T35" fmla="*/ 22 h 116"/>
                  <a:gd name="T36" fmla="*/ 63 w 228"/>
                  <a:gd name="T37" fmla="*/ 19 h 116"/>
                  <a:gd name="T38" fmla="*/ 51 w 228"/>
                  <a:gd name="T39" fmla="*/ 22 h 116"/>
                  <a:gd name="T40" fmla="*/ 36 w 228"/>
                  <a:gd name="T41" fmla="*/ 25 h 116"/>
                  <a:gd name="T42" fmla="*/ 21 w 228"/>
                  <a:gd name="T43" fmla="*/ 31 h 116"/>
                  <a:gd name="T44" fmla="*/ 15 w 228"/>
                  <a:gd name="T45" fmla="*/ 38 h 116"/>
                  <a:gd name="T46" fmla="*/ 9 w 228"/>
                  <a:gd name="T47" fmla="*/ 43 h 116"/>
                  <a:gd name="T48" fmla="*/ 0 w 228"/>
                  <a:gd name="T49" fmla="*/ 13 h 116"/>
                  <a:gd name="T50" fmla="*/ 6 w 228"/>
                  <a:gd name="T51" fmla="*/ 10 h 116"/>
                  <a:gd name="T52" fmla="*/ 21 w 228"/>
                  <a:gd name="T53" fmla="*/ 4 h 116"/>
                  <a:gd name="T54" fmla="*/ 33 w 228"/>
                  <a:gd name="T55" fmla="*/ 0 h 116"/>
                  <a:gd name="T56" fmla="*/ 48 w 228"/>
                  <a:gd name="T57" fmla="*/ 0 h 116"/>
                  <a:gd name="T58" fmla="*/ 61 w 228"/>
                  <a:gd name="T59" fmla="*/ 0 h 116"/>
                  <a:gd name="T60" fmla="*/ 73 w 228"/>
                  <a:gd name="T61" fmla="*/ 4 h 116"/>
                  <a:gd name="T62" fmla="*/ 88 w 228"/>
                  <a:gd name="T63" fmla="*/ 10 h 116"/>
                  <a:gd name="T64" fmla="*/ 96 w 228"/>
                  <a:gd name="T65" fmla="*/ 13 h 116"/>
                  <a:gd name="T66" fmla="*/ 103 w 228"/>
                  <a:gd name="T67" fmla="*/ 19 h 116"/>
                  <a:gd name="T68" fmla="*/ 118 w 228"/>
                  <a:gd name="T69" fmla="*/ 31 h 116"/>
                  <a:gd name="T70" fmla="*/ 130 w 228"/>
                  <a:gd name="T71" fmla="*/ 43 h 116"/>
                  <a:gd name="T72" fmla="*/ 139 w 228"/>
                  <a:gd name="T73" fmla="*/ 56 h 116"/>
                  <a:gd name="T74" fmla="*/ 148 w 228"/>
                  <a:gd name="T75" fmla="*/ 69 h 116"/>
                  <a:gd name="T76" fmla="*/ 157 w 228"/>
                  <a:gd name="T77" fmla="*/ 74 h 116"/>
                  <a:gd name="T78" fmla="*/ 166 w 228"/>
                  <a:gd name="T79" fmla="*/ 84 h 116"/>
                  <a:gd name="T80" fmla="*/ 175 w 228"/>
                  <a:gd name="T81" fmla="*/ 87 h 116"/>
                  <a:gd name="T82" fmla="*/ 184 w 228"/>
                  <a:gd name="T83" fmla="*/ 90 h 116"/>
                  <a:gd name="T84" fmla="*/ 194 w 228"/>
                  <a:gd name="T85" fmla="*/ 90 h 116"/>
                  <a:gd name="T86" fmla="*/ 202 w 228"/>
                  <a:gd name="T87" fmla="*/ 90 h 116"/>
                  <a:gd name="T88" fmla="*/ 209 w 228"/>
                  <a:gd name="T89" fmla="*/ 87 h 116"/>
                  <a:gd name="T90" fmla="*/ 220 w 228"/>
                  <a:gd name="T91" fmla="*/ 81 h 116"/>
                  <a:gd name="T92" fmla="*/ 227 w 228"/>
                  <a:gd name="T93" fmla="*/ 11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8" h="116">
                    <a:moveTo>
                      <a:pt x="227" y="112"/>
                    </a:moveTo>
                    <a:lnTo>
                      <a:pt x="220" y="115"/>
                    </a:lnTo>
                    <a:lnTo>
                      <a:pt x="209" y="115"/>
                    </a:lnTo>
                    <a:lnTo>
                      <a:pt x="200" y="115"/>
                    </a:lnTo>
                    <a:lnTo>
                      <a:pt x="187" y="112"/>
                    </a:lnTo>
                    <a:lnTo>
                      <a:pt x="179" y="108"/>
                    </a:lnTo>
                    <a:lnTo>
                      <a:pt x="169" y="105"/>
                    </a:lnTo>
                    <a:lnTo>
                      <a:pt x="164" y="100"/>
                    </a:lnTo>
                    <a:lnTo>
                      <a:pt x="157" y="90"/>
                    </a:lnTo>
                    <a:lnTo>
                      <a:pt x="151" y="84"/>
                    </a:lnTo>
                    <a:lnTo>
                      <a:pt x="148" y="77"/>
                    </a:lnTo>
                    <a:lnTo>
                      <a:pt x="145" y="72"/>
                    </a:lnTo>
                    <a:lnTo>
                      <a:pt x="133" y="56"/>
                    </a:lnTo>
                    <a:lnTo>
                      <a:pt x="118" y="41"/>
                    </a:lnTo>
                    <a:lnTo>
                      <a:pt x="112" y="35"/>
                    </a:lnTo>
                    <a:lnTo>
                      <a:pt x="96" y="31"/>
                    </a:lnTo>
                    <a:lnTo>
                      <a:pt x="84" y="25"/>
                    </a:lnTo>
                    <a:lnTo>
                      <a:pt x="73" y="22"/>
                    </a:lnTo>
                    <a:lnTo>
                      <a:pt x="63" y="19"/>
                    </a:lnTo>
                    <a:lnTo>
                      <a:pt x="51" y="22"/>
                    </a:lnTo>
                    <a:lnTo>
                      <a:pt x="36" y="25"/>
                    </a:lnTo>
                    <a:lnTo>
                      <a:pt x="21" y="31"/>
                    </a:lnTo>
                    <a:lnTo>
                      <a:pt x="15" y="38"/>
                    </a:lnTo>
                    <a:lnTo>
                      <a:pt x="9" y="43"/>
                    </a:lnTo>
                    <a:lnTo>
                      <a:pt x="0" y="13"/>
                    </a:lnTo>
                    <a:lnTo>
                      <a:pt x="6" y="10"/>
                    </a:lnTo>
                    <a:lnTo>
                      <a:pt x="21" y="4"/>
                    </a:lnTo>
                    <a:lnTo>
                      <a:pt x="33" y="0"/>
                    </a:lnTo>
                    <a:lnTo>
                      <a:pt x="48" y="0"/>
                    </a:lnTo>
                    <a:lnTo>
                      <a:pt x="61" y="0"/>
                    </a:lnTo>
                    <a:lnTo>
                      <a:pt x="73" y="4"/>
                    </a:lnTo>
                    <a:lnTo>
                      <a:pt x="88" y="10"/>
                    </a:lnTo>
                    <a:lnTo>
                      <a:pt x="96" y="13"/>
                    </a:lnTo>
                    <a:lnTo>
                      <a:pt x="103" y="19"/>
                    </a:lnTo>
                    <a:lnTo>
                      <a:pt x="118" y="31"/>
                    </a:lnTo>
                    <a:lnTo>
                      <a:pt x="130" y="43"/>
                    </a:lnTo>
                    <a:lnTo>
                      <a:pt x="139" y="56"/>
                    </a:lnTo>
                    <a:lnTo>
                      <a:pt x="148" y="69"/>
                    </a:lnTo>
                    <a:lnTo>
                      <a:pt x="157" y="74"/>
                    </a:lnTo>
                    <a:lnTo>
                      <a:pt x="166" y="84"/>
                    </a:lnTo>
                    <a:lnTo>
                      <a:pt x="175" y="87"/>
                    </a:lnTo>
                    <a:lnTo>
                      <a:pt x="184" y="90"/>
                    </a:lnTo>
                    <a:lnTo>
                      <a:pt x="194" y="90"/>
                    </a:lnTo>
                    <a:lnTo>
                      <a:pt x="202" y="90"/>
                    </a:lnTo>
                    <a:lnTo>
                      <a:pt x="209" y="87"/>
                    </a:lnTo>
                    <a:lnTo>
                      <a:pt x="220" y="81"/>
                    </a:lnTo>
                    <a:lnTo>
                      <a:pt x="227" y="112"/>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87" name="Freeform 73"/>
              <p:cNvSpPr>
                <a:spLocks/>
              </p:cNvSpPr>
              <p:nvPr/>
            </p:nvSpPr>
            <p:spPr bwMode="ltGray">
              <a:xfrm>
                <a:off x="3620" y="638"/>
                <a:ext cx="61" cy="65"/>
              </a:xfrm>
              <a:custGeom>
                <a:avLst/>
                <a:gdLst>
                  <a:gd name="T0" fmla="*/ 20 w 61"/>
                  <a:gd name="T1" fmla="*/ 0 h 65"/>
                  <a:gd name="T2" fmla="*/ 0 w 61"/>
                  <a:gd name="T3" fmla="*/ 44 h 65"/>
                  <a:gd name="T4" fmla="*/ 40 w 61"/>
                  <a:gd name="T5" fmla="*/ 64 h 65"/>
                  <a:gd name="T6" fmla="*/ 60 w 61"/>
                  <a:gd name="T7" fmla="*/ 20 h 65"/>
                  <a:gd name="T8" fmla="*/ 20 w 61"/>
                  <a:gd name="T9" fmla="*/ 0 h 65"/>
                </a:gdLst>
                <a:ahLst/>
                <a:cxnLst>
                  <a:cxn ang="0">
                    <a:pos x="T0" y="T1"/>
                  </a:cxn>
                  <a:cxn ang="0">
                    <a:pos x="T2" y="T3"/>
                  </a:cxn>
                  <a:cxn ang="0">
                    <a:pos x="T4" y="T5"/>
                  </a:cxn>
                  <a:cxn ang="0">
                    <a:pos x="T6" y="T7"/>
                  </a:cxn>
                  <a:cxn ang="0">
                    <a:pos x="T8" y="T9"/>
                  </a:cxn>
                </a:cxnLst>
                <a:rect l="0" t="0" r="r" b="b"/>
                <a:pathLst>
                  <a:path w="61" h="65">
                    <a:moveTo>
                      <a:pt x="20" y="0"/>
                    </a:moveTo>
                    <a:lnTo>
                      <a:pt x="0" y="44"/>
                    </a:lnTo>
                    <a:lnTo>
                      <a:pt x="40" y="64"/>
                    </a:lnTo>
                    <a:lnTo>
                      <a:pt x="60" y="20"/>
                    </a:lnTo>
                    <a:lnTo>
                      <a:pt x="2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88" name="Freeform 74"/>
              <p:cNvSpPr>
                <a:spLocks/>
              </p:cNvSpPr>
              <p:nvPr/>
            </p:nvSpPr>
            <p:spPr bwMode="ltGray">
              <a:xfrm>
                <a:off x="3334" y="566"/>
                <a:ext cx="59" cy="104"/>
              </a:xfrm>
              <a:custGeom>
                <a:avLst/>
                <a:gdLst>
                  <a:gd name="T0" fmla="*/ 16 w 59"/>
                  <a:gd name="T1" fmla="*/ 0 h 104"/>
                  <a:gd name="T2" fmla="*/ 0 w 59"/>
                  <a:gd name="T3" fmla="*/ 103 h 104"/>
                  <a:gd name="T4" fmla="*/ 58 w 59"/>
                  <a:gd name="T5" fmla="*/ 50 h 104"/>
                  <a:gd name="T6" fmla="*/ 16 w 59"/>
                  <a:gd name="T7" fmla="*/ 0 h 104"/>
                </a:gdLst>
                <a:ahLst/>
                <a:cxnLst>
                  <a:cxn ang="0">
                    <a:pos x="T0" y="T1"/>
                  </a:cxn>
                  <a:cxn ang="0">
                    <a:pos x="T2" y="T3"/>
                  </a:cxn>
                  <a:cxn ang="0">
                    <a:pos x="T4" y="T5"/>
                  </a:cxn>
                  <a:cxn ang="0">
                    <a:pos x="T6" y="T7"/>
                  </a:cxn>
                </a:cxnLst>
                <a:rect l="0" t="0" r="r" b="b"/>
                <a:pathLst>
                  <a:path w="59" h="104">
                    <a:moveTo>
                      <a:pt x="16" y="0"/>
                    </a:moveTo>
                    <a:lnTo>
                      <a:pt x="0" y="103"/>
                    </a:lnTo>
                    <a:lnTo>
                      <a:pt x="58" y="50"/>
                    </a:lnTo>
                    <a:lnTo>
                      <a:pt x="16"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89" name="Freeform 75"/>
              <p:cNvSpPr>
                <a:spLocks/>
              </p:cNvSpPr>
              <p:nvPr/>
            </p:nvSpPr>
            <p:spPr bwMode="ltGray">
              <a:xfrm>
                <a:off x="1460" y="635"/>
                <a:ext cx="57" cy="102"/>
              </a:xfrm>
              <a:custGeom>
                <a:avLst/>
                <a:gdLst>
                  <a:gd name="T0" fmla="*/ 16 w 57"/>
                  <a:gd name="T1" fmla="*/ 101 h 102"/>
                  <a:gd name="T2" fmla="*/ 0 w 57"/>
                  <a:gd name="T3" fmla="*/ 0 h 102"/>
                  <a:gd name="T4" fmla="*/ 56 w 57"/>
                  <a:gd name="T5" fmla="*/ 51 h 102"/>
                  <a:gd name="T6" fmla="*/ 16 w 57"/>
                  <a:gd name="T7" fmla="*/ 101 h 102"/>
                </a:gdLst>
                <a:ahLst/>
                <a:cxnLst>
                  <a:cxn ang="0">
                    <a:pos x="T0" y="T1"/>
                  </a:cxn>
                  <a:cxn ang="0">
                    <a:pos x="T2" y="T3"/>
                  </a:cxn>
                  <a:cxn ang="0">
                    <a:pos x="T4" y="T5"/>
                  </a:cxn>
                  <a:cxn ang="0">
                    <a:pos x="T6" y="T7"/>
                  </a:cxn>
                </a:cxnLst>
                <a:rect l="0" t="0" r="r" b="b"/>
                <a:pathLst>
                  <a:path w="57" h="102">
                    <a:moveTo>
                      <a:pt x="16" y="101"/>
                    </a:moveTo>
                    <a:lnTo>
                      <a:pt x="0" y="0"/>
                    </a:lnTo>
                    <a:lnTo>
                      <a:pt x="56" y="51"/>
                    </a:lnTo>
                    <a:lnTo>
                      <a:pt x="16" y="10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90" name="Freeform 76"/>
              <p:cNvSpPr>
                <a:spLocks/>
              </p:cNvSpPr>
              <p:nvPr/>
            </p:nvSpPr>
            <p:spPr bwMode="ltGray">
              <a:xfrm>
                <a:off x="3862" y="497"/>
                <a:ext cx="158" cy="75"/>
              </a:xfrm>
              <a:custGeom>
                <a:avLst/>
                <a:gdLst>
                  <a:gd name="T0" fmla="*/ 6 w 158"/>
                  <a:gd name="T1" fmla="*/ 30 h 75"/>
                  <a:gd name="T2" fmla="*/ 15 w 158"/>
                  <a:gd name="T3" fmla="*/ 27 h 75"/>
                  <a:gd name="T4" fmla="*/ 27 w 158"/>
                  <a:gd name="T5" fmla="*/ 27 h 75"/>
                  <a:gd name="T6" fmla="*/ 36 w 158"/>
                  <a:gd name="T7" fmla="*/ 30 h 75"/>
                  <a:gd name="T8" fmla="*/ 43 w 158"/>
                  <a:gd name="T9" fmla="*/ 35 h 75"/>
                  <a:gd name="T10" fmla="*/ 48 w 158"/>
                  <a:gd name="T11" fmla="*/ 47 h 75"/>
                  <a:gd name="T12" fmla="*/ 58 w 158"/>
                  <a:gd name="T13" fmla="*/ 62 h 75"/>
                  <a:gd name="T14" fmla="*/ 69 w 158"/>
                  <a:gd name="T15" fmla="*/ 71 h 75"/>
                  <a:gd name="T16" fmla="*/ 84 w 158"/>
                  <a:gd name="T17" fmla="*/ 74 h 75"/>
                  <a:gd name="T18" fmla="*/ 96 w 158"/>
                  <a:gd name="T19" fmla="*/ 71 h 75"/>
                  <a:gd name="T20" fmla="*/ 106 w 158"/>
                  <a:gd name="T21" fmla="*/ 62 h 75"/>
                  <a:gd name="T22" fmla="*/ 118 w 158"/>
                  <a:gd name="T23" fmla="*/ 56 h 75"/>
                  <a:gd name="T24" fmla="*/ 130 w 158"/>
                  <a:gd name="T25" fmla="*/ 54 h 75"/>
                  <a:gd name="T26" fmla="*/ 142 w 158"/>
                  <a:gd name="T27" fmla="*/ 54 h 75"/>
                  <a:gd name="T28" fmla="*/ 151 w 158"/>
                  <a:gd name="T29" fmla="*/ 56 h 75"/>
                  <a:gd name="T30" fmla="*/ 154 w 158"/>
                  <a:gd name="T31" fmla="*/ 54 h 75"/>
                  <a:gd name="T32" fmla="*/ 145 w 158"/>
                  <a:gd name="T33" fmla="*/ 47 h 75"/>
                  <a:gd name="T34" fmla="*/ 136 w 158"/>
                  <a:gd name="T35" fmla="*/ 47 h 75"/>
                  <a:gd name="T36" fmla="*/ 127 w 158"/>
                  <a:gd name="T37" fmla="*/ 47 h 75"/>
                  <a:gd name="T38" fmla="*/ 114 w 158"/>
                  <a:gd name="T39" fmla="*/ 54 h 75"/>
                  <a:gd name="T40" fmla="*/ 103 w 158"/>
                  <a:gd name="T41" fmla="*/ 59 h 75"/>
                  <a:gd name="T42" fmla="*/ 91 w 158"/>
                  <a:gd name="T43" fmla="*/ 62 h 75"/>
                  <a:gd name="T44" fmla="*/ 79 w 158"/>
                  <a:gd name="T45" fmla="*/ 62 h 75"/>
                  <a:gd name="T46" fmla="*/ 69 w 158"/>
                  <a:gd name="T47" fmla="*/ 56 h 75"/>
                  <a:gd name="T48" fmla="*/ 61 w 158"/>
                  <a:gd name="T49" fmla="*/ 54 h 75"/>
                  <a:gd name="T50" fmla="*/ 51 w 158"/>
                  <a:gd name="T51" fmla="*/ 42 h 75"/>
                  <a:gd name="T52" fmla="*/ 43 w 158"/>
                  <a:gd name="T53" fmla="*/ 24 h 75"/>
                  <a:gd name="T54" fmla="*/ 36 w 158"/>
                  <a:gd name="T55" fmla="*/ 9 h 75"/>
                  <a:gd name="T56" fmla="*/ 27 w 158"/>
                  <a:gd name="T57" fmla="*/ 3 h 75"/>
                  <a:gd name="T58" fmla="*/ 18 w 158"/>
                  <a:gd name="T59" fmla="*/ 0 h 75"/>
                  <a:gd name="T60" fmla="*/ 9 w 158"/>
                  <a:gd name="T61" fmla="*/ 3 h 75"/>
                  <a:gd name="T62" fmla="*/ 0 w 158"/>
                  <a:gd name="T63"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75">
                    <a:moveTo>
                      <a:pt x="0" y="32"/>
                    </a:moveTo>
                    <a:lnTo>
                      <a:pt x="6" y="30"/>
                    </a:lnTo>
                    <a:lnTo>
                      <a:pt x="12" y="27"/>
                    </a:lnTo>
                    <a:lnTo>
                      <a:pt x="15" y="27"/>
                    </a:lnTo>
                    <a:lnTo>
                      <a:pt x="21" y="27"/>
                    </a:lnTo>
                    <a:lnTo>
                      <a:pt x="27" y="27"/>
                    </a:lnTo>
                    <a:lnTo>
                      <a:pt x="30" y="27"/>
                    </a:lnTo>
                    <a:lnTo>
                      <a:pt x="36" y="30"/>
                    </a:lnTo>
                    <a:lnTo>
                      <a:pt x="39" y="32"/>
                    </a:lnTo>
                    <a:lnTo>
                      <a:pt x="43" y="35"/>
                    </a:lnTo>
                    <a:lnTo>
                      <a:pt x="48" y="44"/>
                    </a:lnTo>
                    <a:lnTo>
                      <a:pt x="48" y="47"/>
                    </a:lnTo>
                    <a:lnTo>
                      <a:pt x="54" y="54"/>
                    </a:lnTo>
                    <a:lnTo>
                      <a:pt x="58" y="62"/>
                    </a:lnTo>
                    <a:lnTo>
                      <a:pt x="63" y="65"/>
                    </a:lnTo>
                    <a:lnTo>
                      <a:pt x="69" y="71"/>
                    </a:lnTo>
                    <a:lnTo>
                      <a:pt x="76" y="74"/>
                    </a:lnTo>
                    <a:lnTo>
                      <a:pt x="84" y="74"/>
                    </a:lnTo>
                    <a:lnTo>
                      <a:pt x="91" y="74"/>
                    </a:lnTo>
                    <a:lnTo>
                      <a:pt x="96" y="71"/>
                    </a:lnTo>
                    <a:lnTo>
                      <a:pt x="103" y="68"/>
                    </a:lnTo>
                    <a:lnTo>
                      <a:pt x="106" y="62"/>
                    </a:lnTo>
                    <a:lnTo>
                      <a:pt x="112" y="62"/>
                    </a:lnTo>
                    <a:lnTo>
                      <a:pt x="118" y="56"/>
                    </a:lnTo>
                    <a:lnTo>
                      <a:pt x="124" y="54"/>
                    </a:lnTo>
                    <a:lnTo>
                      <a:pt x="130" y="54"/>
                    </a:lnTo>
                    <a:lnTo>
                      <a:pt x="136" y="54"/>
                    </a:lnTo>
                    <a:lnTo>
                      <a:pt x="142" y="54"/>
                    </a:lnTo>
                    <a:lnTo>
                      <a:pt x="148" y="56"/>
                    </a:lnTo>
                    <a:lnTo>
                      <a:pt x="151" y="56"/>
                    </a:lnTo>
                    <a:lnTo>
                      <a:pt x="157" y="59"/>
                    </a:lnTo>
                    <a:lnTo>
                      <a:pt x="154" y="54"/>
                    </a:lnTo>
                    <a:lnTo>
                      <a:pt x="151" y="50"/>
                    </a:lnTo>
                    <a:lnTo>
                      <a:pt x="145" y="47"/>
                    </a:lnTo>
                    <a:lnTo>
                      <a:pt x="142" y="47"/>
                    </a:lnTo>
                    <a:lnTo>
                      <a:pt x="136" y="47"/>
                    </a:lnTo>
                    <a:lnTo>
                      <a:pt x="133" y="47"/>
                    </a:lnTo>
                    <a:lnTo>
                      <a:pt x="127" y="47"/>
                    </a:lnTo>
                    <a:lnTo>
                      <a:pt x="124" y="47"/>
                    </a:lnTo>
                    <a:lnTo>
                      <a:pt x="114" y="54"/>
                    </a:lnTo>
                    <a:lnTo>
                      <a:pt x="106" y="59"/>
                    </a:lnTo>
                    <a:lnTo>
                      <a:pt x="103" y="59"/>
                    </a:lnTo>
                    <a:lnTo>
                      <a:pt x="96" y="59"/>
                    </a:lnTo>
                    <a:lnTo>
                      <a:pt x="91" y="62"/>
                    </a:lnTo>
                    <a:lnTo>
                      <a:pt x="81" y="62"/>
                    </a:lnTo>
                    <a:lnTo>
                      <a:pt x="79" y="62"/>
                    </a:lnTo>
                    <a:lnTo>
                      <a:pt x="73" y="59"/>
                    </a:lnTo>
                    <a:lnTo>
                      <a:pt x="69" y="56"/>
                    </a:lnTo>
                    <a:lnTo>
                      <a:pt x="63" y="56"/>
                    </a:lnTo>
                    <a:lnTo>
                      <a:pt x="61" y="54"/>
                    </a:lnTo>
                    <a:lnTo>
                      <a:pt x="58" y="47"/>
                    </a:lnTo>
                    <a:lnTo>
                      <a:pt x="51" y="42"/>
                    </a:lnTo>
                    <a:lnTo>
                      <a:pt x="45" y="32"/>
                    </a:lnTo>
                    <a:lnTo>
                      <a:pt x="43" y="24"/>
                    </a:lnTo>
                    <a:lnTo>
                      <a:pt x="36" y="12"/>
                    </a:lnTo>
                    <a:lnTo>
                      <a:pt x="36" y="9"/>
                    </a:lnTo>
                    <a:lnTo>
                      <a:pt x="30" y="3"/>
                    </a:lnTo>
                    <a:lnTo>
                      <a:pt x="27" y="3"/>
                    </a:lnTo>
                    <a:lnTo>
                      <a:pt x="24" y="0"/>
                    </a:lnTo>
                    <a:lnTo>
                      <a:pt x="18" y="0"/>
                    </a:lnTo>
                    <a:lnTo>
                      <a:pt x="15" y="3"/>
                    </a:lnTo>
                    <a:lnTo>
                      <a:pt x="9" y="3"/>
                    </a:lnTo>
                    <a:lnTo>
                      <a:pt x="6" y="9"/>
                    </a:lnTo>
                    <a:lnTo>
                      <a:pt x="0" y="32"/>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91" name="Freeform 77"/>
              <p:cNvSpPr>
                <a:spLocks/>
              </p:cNvSpPr>
              <p:nvPr/>
            </p:nvSpPr>
            <p:spPr bwMode="ltGray">
              <a:xfrm>
                <a:off x="4292" y="688"/>
                <a:ext cx="57" cy="66"/>
              </a:xfrm>
              <a:custGeom>
                <a:avLst/>
                <a:gdLst>
                  <a:gd name="T0" fmla="*/ 31 w 57"/>
                  <a:gd name="T1" fmla="*/ 0 h 66"/>
                  <a:gd name="T2" fmla="*/ 0 w 57"/>
                  <a:gd name="T3" fmla="*/ 17 h 66"/>
                  <a:gd name="T4" fmla="*/ 17 w 57"/>
                  <a:gd name="T5" fmla="*/ 65 h 66"/>
                  <a:gd name="T6" fmla="*/ 56 w 57"/>
                  <a:gd name="T7" fmla="*/ 41 h 66"/>
                  <a:gd name="T8" fmla="*/ 31 w 57"/>
                  <a:gd name="T9" fmla="*/ 0 h 66"/>
                </a:gdLst>
                <a:ahLst/>
                <a:cxnLst>
                  <a:cxn ang="0">
                    <a:pos x="T0" y="T1"/>
                  </a:cxn>
                  <a:cxn ang="0">
                    <a:pos x="T2" y="T3"/>
                  </a:cxn>
                  <a:cxn ang="0">
                    <a:pos x="T4" y="T5"/>
                  </a:cxn>
                  <a:cxn ang="0">
                    <a:pos x="T6" y="T7"/>
                  </a:cxn>
                  <a:cxn ang="0">
                    <a:pos x="T8" y="T9"/>
                  </a:cxn>
                </a:cxnLst>
                <a:rect l="0" t="0" r="r" b="b"/>
                <a:pathLst>
                  <a:path w="57" h="66">
                    <a:moveTo>
                      <a:pt x="31" y="0"/>
                    </a:moveTo>
                    <a:lnTo>
                      <a:pt x="0" y="17"/>
                    </a:lnTo>
                    <a:lnTo>
                      <a:pt x="17" y="65"/>
                    </a:lnTo>
                    <a:lnTo>
                      <a:pt x="56" y="41"/>
                    </a:lnTo>
                    <a:lnTo>
                      <a:pt x="31"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92" name="Freeform 78"/>
              <p:cNvSpPr>
                <a:spLocks/>
              </p:cNvSpPr>
              <p:nvPr/>
            </p:nvSpPr>
            <p:spPr bwMode="ltGray">
              <a:xfrm>
                <a:off x="2644" y="597"/>
                <a:ext cx="59" cy="83"/>
              </a:xfrm>
              <a:custGeom>
                <a:avLst/>
                <a:gdLst>
                  <a:gd name="T0" fmla="*/ 58 w 59"/>
                  <a:gd name="T1" fmla="*/ 0 h 83"/>
                  <a:gd name="T2" fmla="*/ 0 w 59"/>
                  <a:gd name="T3" fmla="*/ 31 h 83"/>
                  <a:gd name="T4" fmla="*/ 42 w 59"/>
                  <a:gd name="T5" fmla="*/ 82 h 83"/>
                  <a:gd name="T6" fmla="*/ 58 w 59"/>
                  <a:gd name="T7" fmla="*/ 0 h 83"/>
                </a:gdLst>
                <a:ahLst/>
                <a:cxnLst>
                  <a:cxn ang="0">
                    <a:pos x="T0" y="T1"/>
                  </a:cxn>
                  <a:cxn ang="0">
                    <a:pos x="T2" y="T3"/>
                  </a:cxn>
                  <a:cxn ang="0">
                    <a:pos x="T4" y="T5"/>
                  </a:cxn>
                  <a:cxn ang="0">
                    <a:pos x="T6" y="T7"/>
                  </a:cxn>
                </a:cxnLst>
                <a:rect l="0" t="0" r="r" b="b"/>
                <a:pathLst>
                  <a:path w="59" h="83">
                    <a:moveTo>
                      <a:pt x="58" y="0"/>
                    </a:moveTo>
                    <a:lnTo>
                      <a:pt x="0" y="31"/>
                    </a:lnTo>
                    <a:lnTo>
                      <a:pt x="42" y="82"/>
                    </a:lnTo>
                    <a:lnTo>
                      <a:pt x="58"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93" name="Freeform 79"/>
              <p:cNvSpPr>
                <a:spLocks/>
              </p:cNvSpPr>
              <p:nvPr/>
            </p:nvSpPr>
            <p:spPr bwMode="ltGray">
              <a:xfrm>
                <a:off x="4563" y="666"/>
                <a:ext cx="59" cy="78"/>
              </a:xfrm>
              <a:custGeom>
                <a:avLst/>
                <a:gdLst>
                  <a:gd name="T0" fmla="*/ 58 w 59"/>
                  <a:gd name="T1" fmla="*/ 0 h 78"/>
                  <a:gd name="T2" fmla="*/ 0 w 59"/>
                  <a:gd name="T3" fmla="*/ 30 h 78"/>
                  <a:gd name="T4" fmla="*/ 42 w 59"/>
                  <a:gd name="T5" fmla="*/ 77 h 78"/>
                  <a:gd name="T6" fmla="*/ 58 w 59"/>
                  <a:gd name="T7" fmla="*/ 0 h 78"/>
                </a:gdLst>
                <a:ahLst/>
                <a:cxnLst>
                  <a:cxn ang="0">
                    <a:pos x="T0" y="T1"/>
                  </a:cxn>
                  <a:cxn ang="0">
                    <a:pos x="T2" y="T3"/>
                  </a:cxn>
                  <a:cxn ang="0">
                    <a:pos x="T4" y="T5"/>
                  </a:cxn>
                  <a:cxn ang="0">
                    <a:pos x="T6" y="T7"/>
                  </a:cxn>
                </a:cxnLst>
                <a:rect l="0" t="0" r="r" b="b"/>
                <a:pathLst>
                  <a:path w="59" h="78">
                    <a:moveTo>
                      <a:pt x="58" y="0"/>
                    </a:moveTo>
                    <a:lnTo>
                      <a:pt x="0" y="30"/>
                    </a:lnTo>
                    <a:lnTo>
                      <a:pt x="42" y="77"/>
                    </a:lnTo>
                    <a:lnTo>
                      <a:pt x="58"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94" name="Freeform 80"/>
              <p:cNvSpPr>
                <a:spLocks/>
              </p:cNvSpPr>
              <p:nvPr/>
            </p:nvSpPr>
            <p:spPr bwMode="ltGray">
              <a:xfrm>
                <a:off x="2144" y="748"/>
                <a:ext cx="231" cy="115"/>
              </a:xfrm>
              <a:custGeom>
                <a:avLst/>
                <a:gdLst>
                  <a:gd name="T0" fmla="*/ 0 w 231"/>
                  <a:gd name="T1" fmla="*/ 111 h 115"/>
                  <a:gd name="T2" fmla="*/ 6 w 231"/>
                  <a:gd name="T3" fmla="*/ 114 h 115"/>
                  <a:gd name="T4" fmla="*/ 18 w 231"/>
                  <a:gd name="T5" fmla="*/ 114 h 115"/>
                  <a:gd name="T6" fmla="*/ 27 w 231"/>
                  <a:gd name="T7" fmla="*/ 114 h 115"/>
                  <a:gd name="T8" fmla="*/ 39 w 231"/>
                  <a:gd name="T9" fmla="*/ 111 h 115"/>
                  <a:gd name="T10" fmla="*/ 48 w 231"/>
                  <a:gd name="T11" fmla="*/ 108 h 115"/>
                  <a:gd name="T12" fmla="*/ 58 w 231"/>
                  <a:gd name="T13" fmla="*/ 104 h 115"/>
                  <a:gd name="T14" fmla="*/ 63 w 231"/>
                  <a:gd name="T15" fmla="*/ 101 h 115"/>
                  <a:gd name="T16" fmla="*/ 73 w 231"/>
                  <a:gd name="T17" fmla="*/ 93 h 115"/>
                  <a:gd name="T18" fmla="*/ 76 w 231"/>
                  <a:gd name="T19" fmla="*/ 83 h 115"/>
                  <a:gd name="T20" fmla="*/ 81 w 231"/>
                  <a:gd name="T21" fmla="*/ 77 h 115"/>
                  <a:gd name="T22" fmla="*/ 84 w 231"/>
                  <a:gd name="T23" fmla="*/ 71 h 115"/>
                  <a:gd name="T24" fmla="*/ 94 w 231"/>
                  <a:gd name="T25" fmla="*/ 55 h 115"/>
                  <a:gd name="T26" fmla="*/ 109 w 231"/>
                  <a:gd name="T27" fmla="*/ 40 h 115"/>
                  <a:gd name="T28" fmla="*/ 115 w 231"/>
                  <a:gd name="T29" fmla="*/ 37 h 115"/>
                  <a:gd name="T30" fmla="*/ 130 w 231"/>
                  <a:gd name="T31" fmla="*/ 31 h 115"/>
                  <a:gd name="T32" fmla="*/ 142 w 231"/>
                  <a:gd name="T33" fmla="*/ 24 h 115"/>
                  <a:gd name="T34" fmla="*/ 154 w 231"/>
                  <a:gd name="T35" fmla="*/ 21 h 115"/>
                  <a:gd name="T36" fmla="*/ 164 w 231"/>
                  <a:gd name="T37" fmla="*/ 18 h 115"/>
                  <a:gd name="T38" fmla="*/ 175 w 231"/>
                  <a:gd name="T39" fmla="*/ 21 h 115"/>
                  <a:gd name="T40" fmla="*/ 190 w 231"/>
                  <a:gd name="T41" fmla="*/ 24 h 115"/>
                  <a:gd name="T42" fmla="*/ 205 w 231"/>
                  <a:gd name="T43" fmla="*/ 31 h 115"/>
                  <a:gd name="T44" fmla="*/ 215 w 231"/>
                  <a:gd name="T45" fmla="*/ 37 h 115"/>
                  <a:gd name="T46" fmla="*/ 218 w 231"/>
                  <a:gd name="T47" fmla="*/ 43 h 115"/>
                  <a:gd name="T48" fmla="*/ 230 w 231"/>
                  <a:gd name="T49" fmla="*/ 12 h 115"/>
                  <a:gd name="T50" fmla="*/ 221 w 231"/>
                  <a:gd name="T51" fmla="*/ 9 h 115"/>
                  <a:gd name="T52" fmla="*/ 209 w 231"/>
                  <a:gd name="T53" fmla="*/ 3 h 115"/>
                  <a:gd name="T54" fmla="*/ 194 w 231"/>
                  <a:gd name="T55" fmla="*/ 0 h 115"/>
                  <a:gd name="T56" fmla="*/ 179 w 231"/>
                  <a:gd name="T57" fmla="*/ 0 h 115"/>
                  <a:gd name="T58" fmla="*/ 167 w 231"/>
                  <a:gd name="T59" fmla="*/ 0 h 115"/>
                  <a:gd name="T60" fmla="*/ 154 w 231"/>
                  <a:gd name="T61" fmla="*/ 3 h 115"/>
                  <a:gd name="T62" fmla="*/ 139 w 231"/>
                  <a:gd name="T63" fmla="*/ 9 h 115"/>
                  <a:gd name="T64" fmla="*/ 130 w 231"/>
                  <a:gd name="T65" fmla="*/ 12 h 115"/>
                  <a:gd name="T66" fmla="*/ 124 w 231"/>
                  <a:gd name="T67" fmla="*/ 18 h 115"/>
                  <a:gd name="T68" fmla="*/ 109 w 231"/>
                  <a:gd name="T69" fmla="*/ 31 h 115"/>
                  <a:gd name="T70" fmla="*/ 97 w 231"/>
                  <a:gd name="T71" fmla="*/ 43 h 115"/>
                  <a:gd name="T72" fmla="*/ 88 w 231"/>
                  <a:gd name="T73" fmla="*/ 55 h 115"/>
                  <a:gd name="T74" fmla="*/ 79 w 231"/>
                  <a:gd name="T75" fmla="*/ 68 h 115"/>
                  <a:gd name="T76" fmla="*/ 73 w 231"/>
                  <a:gd name="T77" fmla="*/ 73 h 115"/>
                  <a:gd name="T78" fmla="*/ 61 w 231"/>
                  <a:gd name="T79" fmla="*/ 83 h 115"/>
                  <a:gd name="T80" fmla="*/ 51 w 231"/>
                  <a:gd name="T81" fmla="*/ 86 h 115"/>
                  <a:gd name="T82" fmla="*/ 43 w 231"/>
                  <a:gd name="T83" fmla="*/ 89 h 115"/>
                  <a:gd name="T84" fmla="*/ 33 w 231"/>
                  <a:gd name="T85" fmla="*/ 89 h 115"/>
                  <a:gd name="T86" fmla="*/ 24 w 231"/>
                  <a:gd name="T87" fmla="*/ 89 h 115"/>
                  <a:gd name="T88" fmla="*/ 18 w 231"/>
                  <a:gd name="T89" fmla="*/ 86 h 115"/>
                  <a:gd name="T90" fmla="*/ 6 w 231"/>
                  <a:gd name="T91" fmla="*/ 80 h 115"/>
                  <a:gd name="T92" fmla="*/ 0 w 231"/>
                  <a:gd name="T93" fmla="*/ 11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1" h="115">
                    <a:moveTo>
                      <a:pt x="0" y="111"/>
                    </a:moveTo>
                    <a:lnTo>
                      <a:pt x="6" y="114"/>
                    </a:lnTo>
                    <a:lnTo>
                      <a:pt x="18" y="114"/>
                    </a:lnTo>
                    <a:lnTo>
                      <a:pt x="27" y="114"/>
                    </a:lnTo>
                    <a:lnTo>
                      <a:pt x="39" y="111"/>
                    </a:lnTo>
                    <a:lnTo>
                      <a:pt x="48" y="108"/>
                    </a:lnTo>
                    <a:lnTo>
                      <a:pt x="58" y="104"/>
                    </a:lnTo>
                    <a:lnTo>
                      <a:pt x="63" y="101"/>
                    </a:lnTo>
                    <a:lnTo>
                      <a:pt x="73" y="93"/>
                    </a:lnTo>
                    <a:lnTo>
                      <a:pt x="76" y="83"/>
                    </a:lnTo>
                    <a:lnTo>
                      <a:pt x="81" y="77"/>
                    </a:lnTo>
                    <a:lnTo>
                      <a:pt x="84" y="71"/>
                    </a:lnTo>
                    <a:lnTo>
                      <a:pt x="94" y="55"/>
                    </a:lnTo>
                    <a:lnTo>
                      <a:pt x="109" y="40"/>
                    </a:lnTo>
                    <a:lnTo>
                      <a:pt x="115" y="37"/>
                    </a:lnTo>
                    <a:lnTo>
                      <a:pt x="130" y="31"/>
                    </a:lnTo>
                    <a:lnTo>
                      <a:pt x="142" y="24"/>
                    </a:lnTo>
                    <a:lnTo>
                      <a:pt x="154" y="21"/>
                    </a:lnTo>
                    <a:lnTo>
                      <a:pt x="164" y="18"/>
                    </a:lnTo>
                    <a:lnTo>
                      <a:pt x="175" y="21"/>
                    </a:lnTo>
                    <a:lnTo>
                      <a:pt x="190" y="24"/>
                    </a:lnTo>
                    <a:lnTo>
                      <a:pt x="205" y="31"/>
                    </a:lnTo>
                    <a:lnTo>
                      <a:pt x="215" y="37"/>
                    </a:lnTo>
                    <a:lnTo>
                      <a:pt x="218" y="43"/>
                    </a:lnTo>
                    <a:lnTo>
                      <a:pt x="230" y="12"/>
                    </a:lnTo>
                    <a:lnTo>
                      <a:pt x="221" y="9"/>
                    </a:lnTo>
                    <a:lnTo>
                      <a:pt x="209" y="3"/>
                    </a:lnTo>
                    <a:lnTo>
                      <a:pt x="194" y="0"/>
                    </a:lnTo>
                    <a:lnTo>
                      <a:pt x="179" y="0"/>
                    </a:lnTo>
                    <a:lnTo>
                      <a:pt x="167" y="0"/>
                    </a:lnTo>
                    <a:lnTo>
                      <a:pt x="154" y="3"/>
                    </a:lnTo>
                    <a:lnTo>
                      <a:pt x="139" y="9"/>
                    </a:lnTo>
                    <a:lnTo>
                      <a:pt x="130" y="12"/>
                    </a:lnTo>
                    <a:lnTo>
                      <a:pt x="124" y="18"/>
                    </a:lnTo>
                    <a:lnTo>
                      <a:pt x="109" y="31"/>
                    </a:lnTo>
                    <a:lnTo>
                      <a:pt x="97" y="43"/>
                    </a:lnTo>
                    <a:lnTo>
                      <a:pt x="88" y="55"/>
                    </a:lnTo>
                    <a:lnTo>
                      <a:pt x="79" y="68"/>
                    </a:lnTo>
                    <a:lnTo>
                      <a:pt x="73" y="73"/>
                    </a:lnTo>
                    <a:lnTo>
                      <a:pt x="61" y="83"/>
                    </a:lnTo>
                    <a:lnTo>
                      <a:pt x="51" y="86"/>
                    </a:lnTo>
                    <a:lnTo>
                      <a:pt x="43" y="89"/>
                    </a:lnTo>
                    <a:lnTo>
                      <a:pt x="33" y="89"/>
                    </a:lnTo>
                    <a:lnTo>
                      <a:pt x="24" y="89"/>
                    </a:lnTo>
                    <a:lnTo>
                      <a:pt x="18" y="86"/>
                    </a:lnTo>
                    <a:lnTo>
                      <a:pt x="6" y="80"/>
                    </a:lnTo>
                    <a:lnTo>
                      <a:pt x="0" y="11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95" name="Freeform 81"/>
              <p:cNvSpPr>
                <a:spLocks/>
              </p:cNvSpPr>
              <p:nvPr/>
            </p:nvSpPr>
            <p:spPr bwMode="ltGray">
              <a:xfrm>
                <a:off x="2991" y="598"/>
                <a:ext cx="102" cy="307"/>
              </a:xfrm>
              <a:custGeom>
                <a:avLst/>
                <a:gdLst>
                  <a:gd name="T0" fmla="*/ 50 w 102"/>
                  <a:gd name="T1" fmla="*/ 3 h 307"/>
                  <a:gd name="T2" fmla="*/ 47 w 102"/>
                  <a:gd name="T3" fmla="*/ 13 h 307"/>
                  <a:gd name="T4" fmla="*/ 44 w 102"/>
                  <a:gd name="T5" fmla="*/ 16 h 307"/>
                  <a:gd name="T6" fmla="*/ 44 w 102"/>
                  <a:gd name="T7" fmla="*/ 23 h 307"/>
                  <a:gd name="T8" fmla="*/ 39 w 102"/>
                  <a:gd name="T9" fmla="*/ 39 h 307"/>
                  <a:gd name="T10" fmla="*/ 30 w 102"/>
                  <a:gd name="T11" fmla="*/ 61 h 307"/>
                  <a:gd name="T12" fmla="*/ 27 w 102"/>
                  <a:gd name="T13" fmla="*/ 78 h 307"/>
                  <a:gd name="T14" fmla="*/ 20 w 102"/>
                  <a:gd name="T15" fmla="*/ 94 h 307"/>
                  <a:gd name="T16" fmla="*/ 20 w 102"/>
                  <a:gd name="T17" fmla="*/ 107 h 307"/>
                  <a:gd name="T18" fmla="*/ 20 w 102"/>
                  <a:gd name="T19" fmla="*/ 120 h 307"/>
                  <a:gd name="T20" fmla="*/ 24 w 102"/>
                  <a:gd name="T21" fmla="*/ 129 h 307"/>
                  <a:gd name="T22" fmla="*/ 27 w 102"/>
                  <a:gd name="T23" fmla="*/ 136 h 307"/>
                  <a:gd name="T24" fmla="*/ 35 w 102"/>
                  <a:gd name="T25" fmla="*/ 148 h 307"/>
                  <a:gd name="T26" fmla="*/ 47 w 102"/>
                  <a:gd name="T27" fmla="*/ 161 h 307"/>
                  <a:gd name="T28" fmla="*/ 57 w 102"/>
                  <a:gd name="T29" fmla="*/ 174 h 307"/>
                  <a:gd name="T30" fmla="*/ 77 w 102"/>
                  <a:gd name="T31" fmla="*/ 196 h 307"/>
                  <a:gd name="T32" fmla="*/ 89 w 102"/>
                  <a:gd name="T33" fmla="*/ 216 h 307"/>
                  <a:gd name="T34" fmla="*/ 95 w 102"/>
                  <a:gd name="T35" fmla="*/ 225 h 307"/>
                  <a:gd name="T36" fmla="*/ 98 w 102"/>
                  <a:gd name="T37" fmla="*/ 236 h 307"/>
                  <a:gd name="T38" fmla="*/ 101 w 102"/>
                  <a:gd name="T39" fmla="*/ 252 h 307"/>
                  <a:gd name="T40" fmla="*/ 101 w 102"/>
                  <a:gd name="T41" fmla="*/ 265 h 307"/>
                  <a:gd name="T42" fmla="*/ 101 w 102"/>
                  <a:gd name="T43" fmla="*/ 274 h 307"/>
                  <a:gd name="T44" fmla="*/ 95 w 102"/>
                  <a:gd name="T45" fmla="*/ 293 h 307"/>
                  <a:gd name="T46" fmla="*/ 92 w 102"/>
                  <a:gd name="T47" fmla="*/ 306 h 307"/>
                  <a:gd name="T48" fmla="*/ 69 w 102"/>
                  <a:gd name="T49" fmla="*/ 287 h 307"/>
                  <a:gd name="T50" fmla="*/ 74 w 102"/>
                  <a:gd name="T51" fmla="*/ 274 h 307"/>
                  <a:gd name="T52" fmla="*/ 77 w 102"/>
                  <a:gd name="T53" fmla="*/ 261 h 307"/>
                  <a:gd name="T54" fmla="*/ 80 w 102"/>
                  <a:gd name="T55" fmla="*/ 249 h 307"/>
                  <a:gd name="T56" fmla="*/ 83 w 102"/>
                  <a:gd name="T57" fmla="*/ 236 h 307"/>
                  <a:gd name="T58" fmla="*/ 80 w 102"/>
                  <a:gd name="T59" fmla="*/ 222 h 307"/>
                  <a:gd name="T60" fmla="*/ 77 w 102"/>
                  <a:gd name="T61" fmla="*/ 209 h 307"/>
                  <a:gd name="T62" fmla="*/ 71 w 102"/>
                  <a:gd name="T63" fmla="*/ 196 h 307"/>
                  <a:gd name="T64" fmla="*/ 65 w 102"/>
                  <a:gd name="T65" fmla="*/ 190 h 307"/>
                  <a:gd name="T66" fmla="*/ 54 w 102"/>
                  <a:gd name="T67" fmla="*/ 180 h 307"/>
                  <a:gd name="T68" fmla="*/ 42 w 102"/>
                  <a:gd name="T69" fmla="*/ 168 h 307"/>
                  <a:gd name="T70" fmla="*/ 30 w 102"/>
                  <a:gd name="T71" fmla="*/ 155 h 307"/>
                  <a:gd name="T72" fmla="*/ 20 w 102"/>
                  <a:gd name="T73" fmla="*/ 142 h 307"/>
                  <a:gd name="T74" fmla="*/ 12 w 102"/>
                  <a:gd name="T75" fmla="*/ 123 h 307"/>
                  <a:gd name="T76" fmla="*/ 3 w 102"/>
                  <a:gd name="T77" fmla="*/ 110 h 307"/>
                  <a:gd name="T78" fmla="*/ 0 w 102"/>
                  <a:gd name="T79" fmla="*/ 100 h 307"/>
                  <a:gd name="T80" fmla="*/ 0 w 102"/>
                  <a:gd name="T81" fmla="*/ 84 h 307"/>
                  <a:gd name="T82" fmla="*/ 0 w 102"/>
                  <a:gd name="T83" fmla="*/ 61 h 307"/>
                  <a:gd name="T84" fmla="*/ 0 w 102"/>
                  <a:gd name="T85" fmla="*/ 48 h 307"/>
                  <a:gd name="T86" fmla="*/ 3 w 102"/>
                  <a:gd name="T87" fmla="*/ 32 h 307"/>
                  <a:gd name="T88" fmla="*/ 6 w 102"/>
                  <a:gd name="T89" fmla="*/ 19 h 307"/>
                  <a:gd name="T90" fmla="*/ 6 w 102"/>
                  <a:gd name="T91" fmla="*/ 10 h 307"/>
                  <a:gd name="T92" fmla="*/ 12 w 102"/>
                  <a:gd name="T93" fmla="*/ 0 h 307"/>
                  <a:gd name="T94" fmla="*/ 50 w 102"/>
                  <a:gd name="T95" fmla="*/ 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2" h="307">
                    <a:moveTo>
                      <a:pt x="50" y="3"/>
                    </a:moveTo>
                    <a:lnTo>
                      <a:pt x="47" y="13"/>
                    </a:lnTo>
                    <a:lnTo>
                      <a:pt x="44" y="16"/>
                    </a:lnTo>
                    <a:lnTo>
                      <a:pt x="44" y="23"/>
                    </a:lnTo>
                    <a:lnTo>
                      <a:pt x="39" y="39"/>
                    </a:lnTo>
                    <a:lnTo>
                      <a:pt x="30" y="61"/>
                    </a:lnTo>
                    <a:lnTo>
                      <a:pt x="27" y="78"/>
                    </a:lnTo>
                    <a:lnTo>
                      <a:pt x="20" y="94"/>
                    </a:lnTo>
                    <a:lnTo>
                      <a:pt x="20" y="107"/>
                    </a:lnTo>
                    <a:lnTo>
                      <a:pt x="20" y="120"/>
                    </a:lnTo>
                    <a:lnTo>
                      <a:pt x="24" y="129"/>
                    </a:lnTo>
                    <a:lnTo>
                      <a:pt x="27" y="136"/>
                    </a:lnTo>
                    <a:lnTo>
                      <a:pt x="35" y="148"/>
                    </a:lnTo>
                    <a:lnTo>
                      <a:pt x="47" y="161"/>
                    </a:lnTo>
                    <a:lnTo>
                      <a:pt x="57" y="174"/>
                    </a:lnTo>
                    <a:lnTo>
                      <a:pt x="77" y="196"/>
                    </a:lnTo>
                    <a:lnTo>
                      <a:pt x="89" y="216"/>
                    </a:lnTo>
                    <a:lnTo>
                      <a:pt x="95" y="225"/>
                    </a:lnTo>
                    <a:lnTo>
                      <a:pt x="98" y="236"/>
                    </a:lnTo>
                    <a:lnTo>
                      <a:pt x="101" y="252"/>
                    </a:lnTo>
                    <a:lnTo>
                      <a:pt x="101" y="265"/>
                    </a:lnTo>
                    <a:lnTo>
                      <a:pt x="101" y="274"/>
                    </a:lnTo>
                    <a:lnTo>
                      <a:pt x="95" y="293"/>
                    </a:lnTo>
                    <a:lnTo>
                      <a:pt x="92" y="306"/>
                    </a:lnTo>
                    <a:lnTo>
                      <a:pt x="69" y="287"/>
                    </a:lnTo>
                    <a:lnTo>
                      <a:pt x="74" y="274"/>
                    </a:lnTo>
                    <a:lnTo>
                      <a:pt x="77" y="261"/>
                    </a:lnTo>
                    <a:lnTo>
                      <a:pt x="80" y="249"/>
                    </a:lnTo>
                    <a:lnTo>
                      <a:pt x="83" y="236"/>
                    </a:lnTo>
                    <a:lnTo>
                      <a:pt x="80" y="222"/>
                    </a:lnTo>
                    <a:lnTo>
                      <a:pt x="77" y="209"/>
                    </a:lnTo>
                    <a:lnTo>
                      <a:pt x="71" y="196"/>
                    </a:lnTo>
                    <a:lnTo>
                      <a:pt x="65" y="190"/>
                    </a:lnTo>
                    <a:lnTo>
                      <a:pt x="54" y="180"/>
                    </a:lnTo>
                    <a:lnTo>
                      <a:pt x="42" y="168"/>
                    </a:lnTo>
                    <a:lnTo>
                      <a:pt x="30" y="155"/>
                    </a:lnTo>
                    <a:lnTo>
                      <a:pt x="20" y="142"/>
                    </a:lnTo>
                    <a:lnTo>
                      <a:pt x="12" y="123"/>
                    </a:lnTo>
                    <a:lnTo>
                      <a:pt x="3" y="110"/>
                    </a:lnTo>
                    <a:lnTo>
                      <a:pt x="0" y="100"/>
                    </a:lnTo>
                    <a:lnTo>
                      <a:pt x="0" y="84"/>
                    </a:lnTo>
                    <a:lnTo>
                      <a:pt x="0" y="61"/>
                    </a:lnTo>
                    <a:lnTo>
                      <a:pt x="0" y="48"/>
                    </a:lnTo>
                    <a:lnTo>
                      <a:pt x="3" y="32"/>
                    </a:lnTo>
                    <a:lnTo>
                      <a:pt x="6" y="19"/>
                    </a:lnTo>
                    <a:lnTo>
                      <a:pt x="6" y="10"/>
                    </a:lnTo>
                    <a:lnTo>
                      <a:pt x="12" y="0"/>
                    </a:lnTo>
                    <a:lnTo>
                      <a:pt x="50" y="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96" name="Freeform 82"/>
              <p:cNvSpPr>
                <a:spLocks/>
              </p:cNvSpPr>
              <p:nvPr/>
            </p:nvSpPr>
            <p:spPr bwMode="ltGray">
              <a:xfrm>
                <a:off x="901" y="498"/>
                <a:ext cx="104" cy="309"/>
              </a:xfrm>
              <a:custGeom>
                <a:avLst/>
                <a:gdLst>
                  <a:gd name="T0" fmla="*/ 53 w 104"/>
                  <a:gd name="T1" fmla="*/ 6 h 309"/>
                  <a:gd name="T2" fmla="*/ 51 w 104"/>
                  <a:gd name="T3" fmla="*/ 16 h 309"/>
                  <a:gd name="T4" fmla="*/ 47 w 104"/>
                  <a:gd name="T5" fmla="*/ 16 h 309"/>
                  <a:gd name="T6" fmla="*/ 44 w 104"/>
                  <a:gd name="T7" fmla="*/ 22 h 309"/>
                  <a:gd name="T8" fmla="*/ 39 w 104"/>
                  <a:gd name="T9" fmla="*/ 42 h 309"/>
                  <a:gd name="T10" fmla="*/ 29 w 104"/>
                  <a:gd name="T11" fmla="*/ 65 h 309"/>
                  <a:gd name="T12" fmla="*/ 27 w 104"/>
                  <a:gd name="T13" fmla="*/ 77 h 309"/>
                  <a:gd name="T14" fmla="*/ 24 w 104"/>
                  <a:gd name="T15" fmla="*/ 97 h 309"/>
                  <a:gd name="T16" fmla="*/ 24 w 104"/>
                  <a:gd name="T17" fmla="*/ 106 h 309"/>
                  <a:gd name="T18" fmla="*/ 24 w 104"/>
                  <a:gd name="T19" fmla="*/ 120 h 309"/>
                  <a:gd name="T20" fmla="*/ 27 w 104"/>
                  <a:gd name="T21" fmla="*/ 130 h 309"/>
                  <a:gd name="T22" fmla="*/ 29 w 104"/>
                  <a:gd name="T23" fmla="*/ 139 h 309"/>
                  <a:gd name="T24" fmla="*/ 39 w 104"/>
                  <a:gd name="T25" fmla="*/ 149 h 309"/>
                  <a:gd name="T26" fmla="*/ 47 w 104"/>
                  <a:gd name="T27" fmla="*/ 162 h 309"/>
                  <a:gd name="T28" fmla="*/ 59 w 104"/>
                  <a:gd name="T29" fmla="*/ 178 h 309"/>
                  <a:gd name="T30" fmla="*/ 80 w 104"/>
                  <a:gd name="T31" fmla="*/ 201 h 309"/>
                  <a:gd name="T32" fmla="*/ 91 w 104"/>
                  <a:gd name="T33" fmla="*/ 217 h 309"/>
                  <a:gd name="T34" fmla="*/ 97 w 104"/>
                  <a:gd name="T35" fmla="*/ 227 h 309"/>
                  <a:gd name="T36" fmla="*/ 100 w 104"/>
                  <a:gd name="T37" fmla="*/ 239 h 309"/>
                  <a:gd name="T38" fmla="*/ 103 w 104"/>
                  <a:gd name="T39" fmla="*/ 252 h 309"/>
                  <a:gd name="T40" fmla="*/ 103 w 104"/>
                  <a:gd name="T41" fmla="*/ 265 h 309"/>
                  <a:gd name="T42" fmla="*/ 100 w 104"/>
                  <a:gd name="T43" fmla="*/ 279 h 309"/>
                  <a:gd name="T44" fmla="*/ 97 w 104"/>
                  <a:gd name="T45" fmla="*/ 295 h 309"/>
                  <a:gd name="T46" fmla="*/ 91 w 104"/>
                  <a:gd name="T47" fmla="*/ 308 h 309"/>
                  <a:gd name="T48" fmla="*/ 71 w 104"/>
                  <a:gd name="T49" fmla="*/ 288 h 309"/>
                  <a:gd name="T50" fmla="*/ 76 w 104"/>
                  <a:gd name="T51" fmla="*/ 279 h 309"/>
                  <a:gd name="T52" fmla="*/ 80 w 104"/>
                  <a:gd name="T53" fmla="*/ 262 h 309"/>
                  <a:gd name="T54" fmla="*/ 83 w 104"/>
                  <a:gd name="T55" fmla="*/ 252 h 309"/>
                  <a:gd name="T56" fmla="*/ 83 w 104"/>
                  <a:gd name="T57" fmla="*/ 236 h 309"/>
                  <a:gd name="T58" fmla="*/ 83 w 104"/>
                  <a:gd name="T59" fmla="*/ 227 h 309"/>
                  <a:gd name="T60" fmla="*/ 76 w 104"/>
                  <a:gd name="T61" fmla="*/ 211 h 309"/>
                  <a:gd name="T62" fmla="*/ 74 w 104"/>
                  <a:gd name="T63" fmla="*/ 201 h 309"/>
                  <a:gd name="T64" fmla="*/ 68 w 104"/>
                  <a:gd name="T65" fmla="*/ 190 h 309"/>
                  <a:gd name="T66" fmla="*/ 56 w 104"/>
                  <a:gd name="T67" fmla="*/ 181 h 309"/>
                  <a:gd name="T68" fmla="*/ 41 w 104"/>
                  <a:gd name="T69" fmla="*/ 168 h 309"/>
                  <a:gd name="T70" fmla="*/ 29 w 104"/>
                  <a:gd name="T71" fmla="*/ 155 h 309"/>
                  <a:gd name="T72" fmla="*/ 24 w 104"/>
                  <a:gd name="T73" fmla="*/ 146 h 309"/>
                  <a:gd name="T74" fmla="*/ 12 w 104"/>
                  <a:gd name="T75" fmla="*/ 126 h 309"/>
                  <a:gd name="T76" fmla="*/ 6 w 104"/>
                  <a:gd name="T77" fmla="*/ 109 h 309"/>
                  <a:gd name="T78" fmla="*/ 3 w 104"/>
                  <a:gd name="T79" fmla="*/ 100 h 309"/>
                  <a:gd name="T80" fmla="*/ 0 w 104"/>
                  <a:gd name="T81" fmla="*/ 84 h 309"/>
                  <a:gd name="T82" fmla="*/ 0 w 104"/>
                  <a:gd name="T83" fmla="*/ 61 h 309"/>
                  <a:gd name="T84" fmla="*/ 3 w 104"/>
                  <a:gd name="T85" fmla="*/ 49 h 309"/>
                  <a:gd name="T86" fmla="*/ 6 w 104"/>
                  <a:gd name="T87" fmla="*/ 35 h 309"/>
                  <a:gd name="T88" fmla="*/ 6 w 104"/>
                  <a:gd name="T89" fmla="*/ 22 h 309"/>
                  <a:gd name="T90" fmla="*/ 9 w 104"/>
                  <a:gd name="T91" fmla="*/ 9 h 309"/>
                  <a:gd name="T92" fmla="*/ 15 w 104"/>
                  <a:gd name="T93" fmla="*/ 0 h 309"/>
                  <a:gd name="T94" fmla="*/ 53 w 104"/>
                  <a:gd name="T95" fmla="*/ 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309">
                    <a:moveTo>
                      <a:pt x="53" y="6"/>
                    </a:moveTo>
                    <a:lnTo>
                      <a:pt x="51" y="16"/>
                    </a:lnTo>
                    <a:lnTo>
                      <a:pt x="47" y="16"/>
                    </a:lnTo>
                    <a:lnTo>
                      <a:pt x="44" y="22"/>
                    </a:lnTo>
                    <a:lnTo>
                      <a:pt x="39" y="42"/>
                    </a:lnTo>
                    <a:lnTo>
                      <a:pt x="29" y="65"/>
                    </a:lnTo>
                    <a:lnTo>
                      <a:pt x="27" y="77"/>
                    </a:lnTo>
                    <a:lnTo>
                      <a:pt x="24" y="97"/>
                    </a:lnTo>
                    <a:lnTo>
                      <a:pt x="24" y="106"/>
                    </a:lnTo>
                    <a:lnTo>
                      <a:pt x="24" y="120"/>
                    </a:lnTo>
                    <a:lnTo>
                      <a:pt x="27" y="130"/>
                    </a:lnTo>
                    <a:lnTo>
                      <a:pt x="29" y="139"/>
                    </a:lnTo>
                    <a:lnTo>
                      <a:pt x="39" y="149"/>
                    </a:lnTo>
                    <a:lnTo>
                      <a:pt x="47" y="162"/>
                    </a:lnTo>
                    <a:lnTo>
                      <a:pt x="59" y="178"/>
                    </a:lnTo>
                    <a:lnTo>
                      <a:pt x="80" y="201"/>
                    </a:lnTo>
                    <a:lnTo>
                      <a:pt x="91" y="217"/>
                    </a:lnTo>
                    <a:lnTo>
                      <a:pt x="97" y="227"/>
                    </a:lnTo>
                    <a:lnTo>
                      <a:pt x="100" y="239"/>
                    </a:lnTo>
                    <a:lnTo>
                      <a:pt x="103" y="252"/>
                    </a:lnTo>
                    <a:lnTo>
                      <a:pt x="103" y="265"/>
                    </a:lnTo>
                    <a:lnTo>
                      <a:pt x="100" y="279"/>
                    </a:lnTo>
                    <a:lnTo>
                      <a:pt x="97" y="295"/>
                    </a:lnTo>
                    <a:lnTo>
                      <a:pt x="91" y="308"/>
                    </a:lnTo>
                    <a:lnTo>
                      <a:pt x="71" y="288"/>
                    </a:lnTo>
                    <a:lnTo>
                      <a:pt x="76" y="279"/>
                    </a:lnTo>
                    <a:lnTo>
                      <a:pt x="80" y="262"/>
                    </a:lnTo>
                    <a:lnTo>
                      <a:pt x="83" y="252"/>
                    </a:lnTo>
                    <a:lnTo>
                      <a:pt x="83" y="236"/>
                    </a:lnTo>
                    <a:lnTo>
                      <a:pt x="83" y="227"/>
                    </a:lnTo>
                    <a:lnTo>
                      <a:pt x="76" y="211"/>
                    </a:lnTo>
                    <a:lnTo>
                      <a:pt x="74" y="201"/>
                    </a:lnTo>
                    <a:lnTo>
                      <a:pt x="68" y="190"/>
                    </a:lnTo>
                    <a:lnTo>
                      <a:pt x="56" y="181"/>
                    </a:lnTo>
                    <a:lnTo>
                      <a:pt x="41" y="168"/>
                    </a:lnTo>
                    <a:lnTo>
                      <a:pt x="29" y="155"/>
                    </a:lnTo>
                    <a:lnTo>
                      <a:pt x="24" y="146"/>
                    </a:lnTo>
                    <a:lnTo>
                      <a:pt x="12" y="126"/>
                    </a:lnTo>
                    <a:lnTo>
                      <a:pt x="6" y="109"/>
                    </a:lnTo>
                    <a:lnTo>
                      <a:pt x="3" y="100"/>
                    </a:lnTo>
                    <a:lnTo>
                      <a:pt x="0" y="84"/>
                    </a:lnTo>
                    <a:lnTo>
                      <a:pt x="0" y="61"/>
                    </a:lnTo>
                    <a:lnTo>
                      <a:pt x="3" y="49"/>
                    </a:lnTo>
                    <a:lnTo>
                      <a:pt x="6" y="35"/>
                    </a:lnTo>
                    <a:lnTo>
                      <a:pt x="6" y="22"/>
                    </a:lnTo>
                    <a:lnTo>
                      <a:pt x="9" y="9"/>
                    </a:lnTo>
                    <a:lnTo>
                      <a:pt x="15" y="0"/>
                    </a:lnTo>
                    <a:lnTo>
                      <a:pt x="53" y="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97" name="Freeform 83"/>
              <p:cNvSpPr>
                <a:spLocks/>
              </p:cNvSpPr>
              <p:nvPr/>
            </p:nvSpPr>
            <p:spPr bwMode="ltGray">
              <a:xfrm>
                <a:off x="2268" y="493"/>
                <a:ext cx="58" cy="102"/>
              </a:xfrm>
              <a:custGeom>
                <a:avLst/>
                <a:gdLst>
                  <a:gd name="T0" fmla="*/ 16 w 58"/>
                  <a:gd name="T1" fmla="*/ 101 h 102"/>
                  <a:gd name="T2" fmla="*/ 0 w 58"/>
                  <a:gd name="T3" fmla="*/ 0 h 102"/>
                  <a:gd name="T4" fmla="*/ 57 w 58"/>
                  <a:gd name="T5" fmla="*/ 52 h 102"/>
                  <a:gd name="T6" fmla="*/ 16 w 58"/>
                  <a:gd name="T7" fmla="*/ 101 h 102"/>
                </a:gdLst>
                <a:ahLst/>
                <a:cxnLst>
                  <a:cxn ang="0">
                    <a:pos x="T0" y="T1"/>
                  </a:cxn>
                  <a:cxn ang="0">
                    <a:pos x="T2" y="T3"/>
                  </a:cxn>
                  <a:cxn ang="0">
                    <a:pos x="T4" y="T5"/>
                  </a:cxn>
                  <a:cxn ang="0">
                    <a:pos x="T6" y="T7"/>
                  </a:cxn>
                </a:cxnLst>
                <a:rect l="0" t="0" r="r" b="b"/>
                <a:pathLst>
                  <a:path w="58" h="102">
                    <a:moveTo>
                      <a:pt x="16" y="101"/>
                    </a:moveTo>
                    <a:lnTo>
                      <a:pt x="0" y="0"/>
                    </a:lnTo>
                    <a:lnTo>
                      <a:pt x="57" y="52"/>
                    </a:lnTo>
                    <a:lnTo>
                      <a:pt x="16" y="10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98" name="Freeform 84"/>
              <p:cNvSpPr>
                <a:spLocks/>
              </p:cNvSpPr>
              <p:nvPr/>
            </p:nvSpPr>
            <p:spPr bwMode="ltGray">
              <a:xfrm>
                <a:off x="5060" y="541"/>
                <a:ext cx="57" cy="65"/>
              </a:xfrm>
              <a:custGeom>
                <a:avLst/>
                <a:gdLst>
                  <a:gd name="T0" fmla="*/ 18 w 57"/>
                  <a:gd name="T1" fmla="*/ 0 h 65"/>
                  <a:gd name="T2" fmla="*/ 0 w 57"/>
                  <a:gd name="T3" fmla="*/ 44 h 65"/>
                  <a:gd name="T4" fmla="*/ 38 w 57"/>
                  <a:gd name="T5" fmla="*/ 64 h 65"/>
                  <a:gd name="T6" fmla="*/ 56 w 57"/>
                  <a:gd name="T7" fmla="*/ 23 h 65"/>
                  <a:gd name="T8" fmla="*/ 18 w 57"/>
                  <a:gd name="T9" fmla="*/ 0 h 65"/>
                </a:gdLst>
                <a:ahLst/>
                <a:cxnLst>
                  <a:cxn ang="0">
                    <a:pos x="T0" y="T1"/>
                  </a:cxn>
                  <a:cxn ang="0">
                    <a:pos x="T2" y="T3"/>
                  </a:cxn>
                  <a:cxn ang="0">
                    <a:pos x="T4" y="T5"/>
                  </a:cxn>
                  <a:cxn ang="0">
                    <a:pos x="T6" y="T7"/>
                  </a:cxn>
                  <a:cxn ang="0">
                    <a:pos x="T8" y="T9"/>
                  </a:cxn>
                </a:cxnLst>
                <a:rect l="0" t="0" r="r" b="b"/>
                <a:pathLst>
                  <a:path w="57" h="65">
                    <a:moveTo>
                      <a:pt x="18" y="0"/>
                    </a:moveTo>
                    <a:lnTo>
                      <a:pt x="0" y="44"/>
                    </a:lnTo>
                    <a:lnTo>
                      <a:pt x="38" y="64"/>
                    </a:lnTo>
                    <a:lnTo>
                      <a:pt x="56" y="23"/>
                    </a:lnTo>
                    <a:lnTo>
                      <a:pt x="18"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99" name="Freeform 85"/>
              <p:cNvSpPr>
                <a:spLocks/>
              </p:cNvSpPr>
              <p:nvPr/>
            </p:nvSpPr>
            <p:spPr bwMode="ltGray">
              <a:xfrm>
                <a:off x="4717" y="510"/>
                <a:ext cx="153" cy="75"/>
              </a:xfrm>
              <a:custGeom>
                <a:avLst/>
                <a:gdLst>
                  <a:gd name="T0" fmla="*/ 3 w 153"/>
                  <a:gd name="T1" fmla="*/ 46 h 75"/>
                  <a:gd name="T2" fmla="*/ 15 w 153"/>
                  <a:gd name="T3" fmla="*/ 49 h 75"/>
                  <a:gd name="T4" fmla="*/ 23 w 153"/>
                  <a:gd name="T5" fmla="*/ 49 h 75"/>
                  <a:gd name="T6" fmla="*/ 33 w 153"/>
                  <a:gd name="T7" fmla="*/ 46 h 75"/>
                  <a:gd name="T8" fmla="*/ 42 w 153"/>
                  <a:gd name="T9" fmla="*/ 37 h 75"/>
                  <a:gd name="T10" fmla="*/ 48 w 153"/>
                  <a:gd name="T11" fmla="*/ 28 h 75"/>
                  <a:gd name="T12" fmla="*/ 57 w 153"/>
                  <a:gd name="T13" fmla="*/ 12 h 75"/>
                  <a:gd name="T14" fmla="*/ 68 w 153"/>
                  <a:gd name="T15" fmla="*/ 3 h 75"/>
                  <a:gd name="T16" fmla="*/ 83 w 153"/>
                  <a:gd name="T17" fmla="*/ 0 h 75"/>
                  <a:gd name="T18" fmla="*/ 92 w 153"/>
                  <a:gd name="T19" fmla="*/ 3 h 75"/>
                  <a:gd name="T20" fmla="*/ 104 w 153"/>
                  <a:gd name="T21" fmla="*/ 10 h 75"/>
                  <a:gd name="T22" fmla="*/ 113 w 153"/>
                  <a:gd name="T23" fmla="*/ 15 h 75"/>
                  <a:gd name="T24" fmla="*/ 125 w 153"/>
                  <a:gd name="T25" fmla="*/ 22 h 75"/>
                  <a:gd name="T26" fmla="*/ 137 w 153"/>
                  <a:gd name="T27" fmla="*/ 22 h 75"/>
                  <a:gd name="T28" fmla="*/ 149 w 153"/>
                  <a:gd name="T29" fmla="*/ 15 h 75"/>
                  <a:gd name="T30" fmla="*/ 152 w 153"/>
                  <a:gd name="T31" fmla="*/ 22 h 75"/>
                  <a:gd name="T32" fmla="*/ 143 w 153"/>
                  <a:gd name="T33" fmla="*/ 25 h 75"/>
                  <a:gd name="T34" fmla="*/ 134 w 153"/>
                  <a:gd name="T35" fmla="*/ 28 h 75"/>
                  <a:gd name="T36" fmla="*/ 122 w 153"/>
                  <a:gd name="T37" fmla="*/ 28 h 75"/>
                  <a:gd name="T38" fmla="*/ 113 w 153"/>
                  <a:gd name="T39" fmla="*/ 22 h 75"/>
                  <a:gd name="T40" fmla="*/ 102 w 153"/>
                  <a:gd name="T41" fmla="*/ 15 h 75"/>
                  <a:gd name="T42" fmla="*/ 87 w 153"/>
                  <a:gd name="T43" fmla="*/ 12 h 75"/>
                  <a:gd name="T44" fmla="*/ 75 w 153"/>
                  <a:gd name="T45" fmla="*/ 12 h 75"/>
                  <a:gd name="T46" fmla="*/ 65 w 153"/>
                  <a:gd name="T47" fmla="*/ 15 h 75"/>
                  <a:gd name="T48" fmla="*/ 57 w 153"/>
                  <a:gd name="T49" fmla="*/ 22 h 75"/>
                  <a:gd name="T50" fmla="*/ 50 w 153"/>
                  <a:gd name="T51" fmla="*/ 34 h 75"/>
                  <a:gd name="T52" fmla="*/ 42 w 153"/>
                  <a:gd name="T53" fmla="*/ 53 h 75"/>
                  <a:gd name="T54" fmla="*/ 33 w 153"/>
                  <a:gd name="T55" fmla="*/ 68 h 75"/>
                  <a:gd name="T56" fmla="*/ 23 w 153"/>
                  <a:gd name="T57" fmla="*/ 74 h 75"/>
                  <a:gd name="T58" fmla="*/ 18 w 153"/>
                  <a:gd name="T59" fmla="*/ 74 h 75"/>
                  <a:gd name="T60" fmla="*/ 8 w 153"/>
                  <a:gd name="T61" fmla="*/ 71 h 75"/>
                  <a:gd name="T62" fmla="*/ 0 w 153"/>
                  <a:gd name="T63"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 h="75">
                    <a:moveTo>
                      <a:pt x="0" y="43"/>
                    </a:moveTo>
                    <a:lnTo>
                      <a:pt x="3" y="46"/>
                    </a:lnTo>
                    <a:lnTo>
                      <a:pt x="8" y="49"/>
                    </a:lnTo>
                    <a:lnTo>
                      <a:pt x="15" y="49"/>
                    </a:lnTo>
                    <a:lnTo>
                      <a:pt x="21" y="49"/>
                    </a:lnTo>
                    <a:lnTo>
                      <a:pt x="23" y="49"/>
                    </a:lnTo>
                    <a:lnTo>
                      <a:pt x="30" y="49"/>
                    </a:lnTo>
                    <a:lnTo>
                      <a:pt x="33" y="46"/>
                    </a:lnTo>
                    <a:lnTo>
                      <a:pt x="35" y="43"/>
                    </a:lnTo>
                    <a:lnTo>
                      <a:pt x="42" y="37"/>
                    </a:lnTo>
                    <a:lnTo>
                      <a:pt x="45" y="31"/>
                    </a:lnTo>
                    <a:lnTo>
                      <a:pt x="48" y="28"/>
                    </a:lnTo>
                    <a:lnTo>
                      <a:pt x="50" y="18"/>
                    </a:lnTo>
                    <a:lnTo>
                      <a:pt x="57" y="12"/>
                    </a:lnTo>
                    <a:lnTo>
                      <a:pt x="62" y="10"/>
                    </a:lnTo>
                    <a:lnTo>
                      <a:pt x="68" y="3"/>
                    </a:lnTo>
                    <a:lnTo>
                      <a:pt x="75" y="0"/>
                    </a:lnTo>
                    <a:lnTo>
                      <a:pt x="83" y="0"/>
                    </a:lnTo>
                    <a:lnTo>
                      <a:pt x="90" y="0"/>
                    </a:lnTo>
                    <a:lnTo>
                      <a:pt x="92" y="3"/>
                    </a:lnTo>
                    <a:lnTo>
                      <a:pt x="98" y="7"/>
                    </a:lnTo>
                    <a:lnTo>
                      <a:pt x="104" y="10"/>
                    </a:lnTo>
                    <a:lnTo>
                      <a:pt x="107" y="12"/>
                    </a:lnTo>
                    <a:lnTo>
                      <a:pt x="113" y="15"/>
                    </a:lnTo>
                    <a:lnTo>
                      <a:pt x="119" y="18"/>
                    </a:lnTo>
                    <a:lnTo>
                      <a:pt x="125" y="22"/>
                    </a:lnTo>
                    <a:lnTo>
                      <a:pt x="131" y="22"/>
                    </a:lnTo>
                    <a:lnTo>
                      <a:pt x="137" y="22"/>
                    </a:lnTo>
                    <a:lnTo>
                      <a:pt x="143" y="18"/>
                    </a:lnTo>
                    <a:lnTo>
                      <a:pt x="149" y="15"/>
                    </a:lnTo>
                    <a:lnTo>
                      <a:pt x="152" y="15"/>
                    </a:lnTo>
                    <a:lnTo>
                      <a:pt x="152" y="22"/>
                    </a:lnTo>
                    <a:lnTo>
                      <a:pt x="149" y="25"/>
                    </a:lnTo>
                    <a:lnTo>
                      <a:pt x="143" y="25"/>
                    </a:lnTo>
                    <a:lnTo>
                      <a:pt x="137" y="28"/>
                    </a:lnTo>
                    <a:lnTo>
                      <a:pt x="134" y="28"/>
                    </a:lnTo>
                    <a:lnTo>
                      <a:pt x="131" y="28"/>
                    </a:lnTo>
                    <a:lnTo>
                      <a:pt x="122" y="28"/>
                    </a:lnTo>
                    <a:lnTo>
                      <a:pt x="119" y="25"/>
                    </a:lnTo>
                    <a:lnTo>
                      <a:pt x="113" y="22"/>
                    </a:lnTo>
                    <a:lnTo>
                      <a:pt x="104" y="15"/>
                    </a:lnTo>
                    <a:lnTo>
                      <a:pt x="102" y="15"/>
                    </a:lnTo>
                    <a:lnTo>
                      <a:pt x="95" y="15"/>
                    </a:lnTo>
                    <a:lnTo>
                      <a:pt x="87" y="12"/>
                    </a:lnTo>
                    <a:lnTo>
                      <a:pt x="80" y="12"/>
                    </a:lnTo>
                    <a:lnTo>
                      <a:pt x="75" y="12"/>
                    </a:lnTo>
                    <a:lnTo>
                      <a:pt x="72" y="15"/>
                    </a:lnTo>
                    <a:lnTo>
                      <a:pt x="65" y="15"/>
                    </a:lnTo>
                    <a:lnTo>
                      <a:pt x="62" y="18"/>
                    </a:lnTo>
                    <a:lnTo>
                      <a:pt x="57" y="22"/>
                    </a:lnTo>
                    <a:lnTo>
                      <a:pt x="53" y="25"/>
                    </a:lnTo>
                    <a:lnTo>
                      <a:pt x="50" y="34"/>
                    </a:lnTo>
                    <a:lnTo>
                      <a:pt x="45" y="43"/>
                    </a:lnTo>
                    <a:lnTo>
                      <a:pt x="42" y="53"/>
                    </a:lnTo>
                    <a:lnTo>
                      <a:pt x="35" y="64"/>
                    </a:lnTo>
                    <a:lnTo>
                      <a:pt x="33" y="68"/>
                    </a:lnTo>
                    <a:lnTo>
                      <a:pt x="30" y="74"/>
                    </a:lnTo>
                    <a:lnTo>
                      <a:pt x="23" y="74"/>
                    </a:lnTo>
                    <a:lnTo>
                      <a:pt x="21" y="74"/>
                    </a:lnTo>
                    <a:lnTo>
                      <a:pt x="18" y="74"/>
                    </a:lnTo>
                    <a:lnTo>
                      <a:pt x="15" y="74"/>
                    </a:lnTo>
                    <a:lnTo>
                      <a:pt x="8" y="71"/>
                    </a:lnTo>
                    <a:lnTo>
                      <a:pt x="3" y="68"/>
                    </a:lnTo>
                    <a:lnTo>
                      <a:pt x="0" y="4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00" name="Freeform 86"/>
              <p:cNvSpPr>
                <a:spLocks/>
              </p:cNvSpPr>
              <p:nvPr/>
            </p:nvSpPr>
            <p:spPr bwMode="ltGray">
              <a:xfrm>
                <a:off x="4772" y="884"/>
                <a:ext cx="59" cy="101"/>
              </a:xfrm>
              <a:custGeom>
                <a:avLst/>
                <a:gdLst>
                  <a:gd name="T0" fmla="*/ 16 w 59"/>
                  <a:gd name="T1" fmla="*/ 100 h 101"/>
                  <a:gd name="T2" fmla="*/ 0 w 59"/>
                  <a:gd name="T3" fmla="*/ 0 h 101"/>
                  <a:gd name="T4" fmla="*/ 58 w 59"/>
                  <a:gd name="T5" fmla="*/ 51 h 101"/>
                  <a:gd name="T6" fmla="*/ 16 w 59"/>
                  <a:gd name="T7" fmla="*/ 100 h 101"/>
                </a:gdLst>
                <a:ahLst/>
                <a:cxnLst>
                  <a:cxn ang="0">
                    <a:pos x="T0" y="T1"/>
                  </a:cxn>
                  <a:cxn ang="0">
                    <a:pos x="T2" y="T3"/>
                  </a:cxn>
                  <a:cxn ang="0">
                    <a:pos x="T4" y="T5"/>
                  </a:cxn>
                  <a:cxn ang="0">
                    <a:pos x="T6" y="T7"/>
                  </a:cxn>
                </a:cxnLst>
                <a:rect l="0" t="0" r="r" b="b"/>
                <a:pathLst>
                  <a:path w="59" h="101">
                    <a:moveTo>
                      <a:pt x="16" y="100"/>
                    </a:moveTo>
                    <a:lnTo>
                      <a:pt x="0" y="0"/>
                    </a:lnTo>
                    <a:lnTo>
                      <a:pt x="58" y="51"/>
                    </a:lnTo>
                    <a:lnTo>
                      <a:pt x="16" y="10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01" name="Freeform 87"/>
              <p:cNvSpPr>
                <a:spLocks/>
              </p:cNvSpPr>
              <p:nvPr/>
            </p:nvSpPr>
            <p:spPr bwMode="ltGray">
              <a:xfrm>
                <a:off x="4933" y="786"/>
                <a:ext cx="104" cy="309"/>
              </a:xfrm>
              <a:custGeom>
                <a:avLst/>
                <a:gdLst>
                  <a:gd name="T0" fmla="*/ 53 w 104"/>
                  <a:gd name="T1" fmla="*/ 6 h 309"/>
                  <a:gd name="T2" fmla="*/ 51 w 104"/>
                  <a:gd name="T3" fmla="*/ 16 h 309"/>
                  <a:gd name="T4" fmla="*/ 47 w 104"/>
                  <a:gd name="T5" fmla="*/ 16 h 309"/>
                  <a:gd name="T6" fmla="*/ 44 w 104"/>
                  <a:gd name="T7" fmla="*/ 22 h 309"/>
                  <a:gd name="T8" fmla="*/ 39 w 104"/>
                  <a:gd name="T9" fmla="*/ 42 h 309"/>
                  <a:gd name="T10" fmla="*/ 29 w 104"/>
                  <a:gd name="T11" fmla="*/ 65 h 309"/>
                  <a:gd name="T12" fmla="*/ 27 w 104"/>
                  <a:gd name="T13" fmla="*/ 77 h 309"/>
                  <a:gd name="T14" fmla="*/ 24 w 104"/>
                  <a:gd name="T15" fmla="*/ 97 h 309"/>
                  <a:gd name="T16" fmla="*/ 24 w 104"/>
                  <a:gd name="T17" fmla="*/ 106 h 309"/>
                  <a:gd name="T18" fmla="*/ 24 w 104"/>
                  <a:gd name="T19" fmla="*/ 120 h 309"/>
                  <a:gd name="T20" fmla="*/ 27 w 104"/>
                  <a:gd name="T21" fmla="*/ 130 h 309"/>
                  <a:gd name="T22" fmla="*/ 29 w 104"/>
                  <a:gd name="T23" fmla="*/ 139 h 309"/>
                  <a:gd name="T24" fmla="*/ 39 w 104"/>
                  <a:gd name="T25" fmla="*/ 149 h 309"/>
                  <a:gd name="T26" fmla="*/ 47 w 104"/>
                  <a:gd name="T27" fmla="*/ 162 h 309"/>
                  <a:gd name="T28" fmla="*/ 59 w 104"/>
                  <a:gd name="T29" fmla="*/ 178 h 309"/>
                  <a:gd name="T30" fmla="*/ 80 w 104"/>
                  <a:gd name="T31" fmla="*/ 201 h 309"/>
                  <a:gd name="T32" fmla="*/ 91 w 104"/>
                  <a:gd name="T33" fmla="*/ 217 h 309"/>
                  <a:gd name="T34" fmla="*/ 97 w 104"/>
                  <a:gd name="T35" fmla="*/ 227 h 309"/>
                  <a:gd name="T36" fmla="*/ 100 w 104"/>
                  <a:gd name="T37" fmla="*/ 239 h 309"/>
                  <a:gd name="T38" fmla="*/ 103 w 104"/>
                  <a:gd name="T39" fmla="*/ 252 h 309"/>
                  <a:gd name="T40" fmla="*/ 103 w 104"/>
                  <a:gd name="T41" fmla="*/ 265 h 309"/>
                  <a:gd name="T42" fmla="*/ 100 w 104"/>
                  <a:gd name="T43" fmla="*/ 279 h 309"/>
                  <a:gd name="T44" fmla="*/ 97 w 104"/>
                  <a:gd name="T45" fmla="*/ 295 h 309"/>
                  <a:gd name="T46" fmla="*/ 91 w 104"/>
                  <a:gd name="T47" fmla="*/ 308 h 309"/>
                  <a:gd name="T48" fmla="*/ 71 w 104"/>
                  <a:gd name="T49" fmla="*/ 288 h 309"/>
                  <a:gd name="T50" fmla="*/ 76 w 104"/>
                  <a:gd name="T51" fmla="*/ 279 h 309"/>
                  <a:gd name="T52" fmla="*/ 80 w 104"/>
                  <a:gd name="T53" fmla="*/ 262 h 309"/>
                  <a:gd name="T54" fmla="*/ 83 w 104"/>
                  <a:gd name="T55" fmla="*/ 252 h 309"/>
                  <a:gd name="T56" fmla="*/ 83 w 104"/>
                  <a:gd name="T57" fmla="*/ 236 h 309"/>
                  <a:gd name="T58" fmla="*/ 83 w 104"/>
                  <a:gd name="T59" fmla="*/ 227 h 309"/>
                  <a:gd name="T60" fmla="*/ 76 w 104"/>
                  <a:gd name="T61" fmla="*/ 211 h 309"/>
                  <a:gd name="T62" fmla="*/ 74 w 104"/>
                  <a:gd name="T63" fmla="*/ 201 h 309"/>
                  <a:gd name="T64" fmla="*/ 68 w 104"/>
                  <a:gd name="T65" fmla="*/ 190 h 309"/>
                  <a:gd name="T66" fmla="*/ 56 w 104"/>
                  <a:gd name="T67" fmla="*/ 181 h 309"/>
                  <a:gd name="T68" fmla="*/ 41 w 104"/>
                  <a:gd name="T69" fmla="*/ 168 h 309"/>
                  <a:gd name="T70" fmla="*/ 29 w 104"/>
                  <a:gd name="T71" fmla="*/ 155 h 309"/>
                  <a:gd name="T72" fmla="*/ 24 w 104"/>
                  <a:gd name="T73" fmla="*/ 146 h 309"/>
                  <a:gd name="T74" fmla="*/ 12 w 104"/>
                  <a:gd name="T75" fmla="*/ 126 h 309"/>
                  <a:gd name="T76" fmla="*/ 6 w 104"/>
                  <a:gd name="T77" fmla="*/ 109 h 309"/>
                  <a:gd name="T78" fmla="*/ 3 w 104"/>
                  <a:gd name="T79" fmla="*/ 100 h 309"/>
                  <a:gd name="T80" fmla="*/ 0 w 104"/>
                  <a:gd name="T81" fmla="*/ 84 h 309"/>
                  <a:gd name="T82" fmla="*/ 0 w 104"/>
                  <a:gd name="T83" fmla="*/ 61 h 309"/>
                  <a:gd name="T84" fmla="*/ 3 w 104"/>
                  <a:gd name="T85" fmla="*/ 49 h 309"/>
                  <a:gd name="T86" fmla="*/ 6 w 104"/>
                  <a:gd name="T87" fmla="*/ 35 h 309"/>
                  <a:gd name="T88" fmla="*/ 6 w 104"/>
                  <a:gd name="T89" fmla="*/ 22 h 309"/>
                  <a:gd name="T90" fmla="*/ 9 w 104"/>
                  <a:gd name="T91" fmla="*/ 9 h 309"/>
                  <a:gd name="T92" fmla="*/ 15 w 104"/>
                  <a:gd name="T93" fmla="*/ 0 h 309"/>
                  <a:gd name="T94" fmla="*/ 53 w 104"/>
                  <a:gd name="T95" fmla="*/ 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309">
                    <a:moveTo>
                      <a:pt x="53" y="6"/>
                    </a:moveTo>
                    <a:lnTo>
                      <a:pt x="51" y="16"/>
                    </a:lnTo>
                    <a:lnTo>
                      <a:pt x="47" y="16"/>
                    </a:lnTo>
                    <a:lnTo>
                      <a:pt x="44" y="22"/>
                    </a:lnTo>
                    <a:lnTo>
                      <a:pt x="39" y="42"/>
                    </a:lnTo>
                    <a:lnTo>
                      <a:pt x="29" y="65"/>
                    </a:lnTo>
                    <a:lnTo>
                      <a:pt x="27" y="77"/>
                    </a:lnTo>
                    <a:lnTo>
                      <a:pt x="24" y="97"/>
                    </a:lnTo>
                    <a:lnTo>
                      <a:pt x="24" y="106"/>
                    </a:lnTo>
                    <a:lnTo>
                      <a:pt x="24" y="120"/>
                    </a:lnTo>
                    <a:lnTo>
                      <a:pt x="27" y="130"/>
                    </a:lnTo>
                    <a:lnTo>
                      <a:pt x="29" y="139"/>
                    </a:lnTo>
                    <a:lnTo>
                      <a:pt x="39" y="149"/>
                    </a:lnTo>
                    <a:lnTo>
                      <a:pt x="47" y="162"/>
                    </a:lnTo>
                    <a:lnTo>
                      <a:pt x="59" y="178"/>
                    </a:lnTo>
                    <a:lnTo>
                      <a:pt x="80" y="201"/>
                    </a:lnTo>
                    <a:lnTo>
                      <a:pt x="91" y="217"/>
                    </a:lnTo>
                    <a:lnTo>
                      <a:pt x="97" y="227"/>
                    </a:lnTo>
                    <a:lnTo>
                      <a:pt x="100" y="239"/>
                    </a:lnTo>
                    <a:lnTo>
                      <a:pt x="103" y="252"/>
                    </a:lnTo>
                    <a:lnTo>
                      <a:pt x="103" y="265"/>
                    </a:lnTo>
                    <a:lnTo>
                      <a:pt x="100" y="279"/>
                    </a:lnTo>
                    <a:lnTo>
                      <a:pt x="97" y="295"/>
                    </a:lnTo>
                    <a:lnTo>
                      <a:pt x="91" y="308"/>
                    </a:lnTo>
                    <a:lnTo>
                      <a:pt x="71" y="288"/>
                    </a:lnTo>
                    <a:lnTo>
                      <a:pt x="76" y="279"/>
                    </a:lnTo>
                    <a:lnTo>
                      <a:pt x="80" y="262"/>
                    </a:lnTo>
                    <a:lnTo>
                      <a:pt x="83" y="252"/>
                    </a:lnTo>
                    <a:lnTo>
                      <a:pt x="83" y="236"/>
                    </a:lnTo>
                    <a:lnTo>
                      <a:pt x="83" y="227"/>
                    </a:lnTo>
                    <a:lnTo>
                      <a:pt x="76" y="211"/>
                    </a:lnTo>
                    <a:lnTo>
                      <a:pt x="74" y="201"/>
                    </a:lnTo>
                    <a:lnTo>
                      <a:pt x="68" y="190"/>
                    </a:lnTo>
                    <a:lnTo>
                      <a:pt x="56" y="181"/>
                    </a:lnTo>
                    <a:lnTo>
                      <a:pt x="41" y="168"/>
                    </a:lnTo>
                    <a:lnTo>
                      <a:pt x="29" y="155"/>
                    </a:lnTo>
                    <a:lnTo>
                      <a:pt x="24" y="146"/>
                    </a:lnTo>
                    <a:lnTo>
                      <a:pt x="12" y="126"/>
                    </a:lnTo>
                    <a:lnTo>
                      <a:pt x="6" y="109"/>
                    </a:lnTo>
                    <a:lnTo>
                      <a:pt x="3" y="100"/>
                    </a:lnTo>
                    <a:lnTo>
                      <a:pt x="0" y="84"/>
                    </a:lnTo>
                    <a:lnTo>
                      <a:pt x="0" y="61"/>
                    </a:lnTo>
                    <a:lnTo>
                      <a:pt x="3" y="49"/>
                    </a:lnTo>
                    <a:lnTo>
                      <a:pt x="6" y="35"/>
                    </a:lnTo>
                    <a:lnTo>
                      <a:pt x="6" y="22"/>
                    </a:lnTo>
                    <a:lnTo>
                      <a:pt x="9" y="9"/>
                    </a:lnTo>
                    <a:lnTo>
                      <a:pt x="15" y="0"/>
                    </a:lnTo>
                    <a:lnTo>
                      <a:pt x="53" y="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02" name="Freeform 88"/>
              <p:cNvSpPr>
                <a:spLocks/>
              </p:cNvSpPr>
              <p:nvPr/>
            </p:nvSpPr>
            <p:spPr bwMode="ltGray">
              <a:xfrm>
                <a:off x="3415" y="889"/>
                <a:ext cx="233" cy="120"/>
              </a:xfrm>
              <a:custGeom>
                <a:avLst/>
                <a:gdLst>
                  <a:gd name="T0" fmla="*/ 232 w 233"/>
                  <a:gd name="T1" fmla="*/ 116 h 120"/>
                  <a:gd name="T2" fmla="*/ 223 w 233"/>
                  <a:gd name="T3" fmla="*/ 116 h 120"/>
                  <a:gd name="T4" fmla="*/ 214 w 233"/>
                  <a:gd name="T5" fmla="*/ 119 h 120"/>
                  <a:gd name="T6" fmla="*/ 204 w 233"/>
                  <a:gd name="T7" fmla="*/ 119 h 120"/>
                  <a:gd name="T8" fmla="*/ 193 w 233"/>
                  <a:gd name="T9" fmla="*/ 116 h 120"/>
                  <a:gd name="T10" fmla="*/ 183 w 233"/>
                  <a:gd name="T11" fmla="*/ 112 h 120"/>
                  <a:gd name="T12" fmla="*/ 174 w 233"/>
                  <a:gd name="T13" fmla="*/ 106 h 120"/>
                  <a:gd name="T14" fmla="*/ 168 w 233"/>
                  <a:gd name="T15" fmla="*/ 103 h 120"/>
                  <a:gd name="T16" fmla="*/ 158 w 233"/>
                  <a:gd name="T17" fmla="*/ 94 h 120"/>
                  <a:gd name="T18" fmla="*/ 156 w 233"/>
                  <a:gd name="T19" fmla="*/ 85 h 120"/>
                  <a:gd name="T20" fmla="*/ 150 w 233"/>
                  <a:gd name="T21" fmla="*/ 78 h 120"/>
                  <a:gd name="T22" fmla="*/ 147 w 233"/>
                  <a:gd name="T23" fmla="*/ 72 h 120"/>
                  <a:gd name="T24" fmla="*/ 137 w 233"/>
                  <a:gd name="T25" fmla="*/ 60 h 120"/>
                  <a:gd name="T26" fmla="*/ 122 w 233"/>
                  <a:gd name="T27" fmla="*/ 44 h 120"/>
                  <a:gd name="T28" fmla="*/ 116 w 233"/>
                  <a:gd name="T29" fmla="*/ 38 h 120"/>
                  <a:gd name="T30" fmla="*/ 101 w 233"/>
                  <a:gd name="T31" fmla="*/ 31 h 120"/>
                  <a:gd name="T32" fmla="*/ 86 w 233"/>
                  <a:gd name="T33" fmla="*/ 25 h 120"/>
                  <a:gd name="T34" fmla="*/ 76 w 233"/>
                  <a:gd name="T35" fmla="*/ 22 h 120"/>
                  <a:gd name="T36" fmla="*/ 67 w 233"/>
                  <a:gd name="T37" fmla="*/ 22 h 120"/>
                  <a:gd name="T38" fmla="*/ 55 w 233"/>
                  <a:gd name="T39" fmla="*/ 22 h 120"/>
                  <a:gd name="T40" fmla="*/ 40 w 233"/>
                  <a:gd name="T41" fmla="*/ 28 h 120"/>
                  <a:gd name="T42" fmla="*/ 25 w 233"/>
                  <a:gd name="T43" fmla="*/ 31 h 120"/>
                  <a:gd name="T44" fmla="*/ 18 w 233"/>
                  <a:gd name="T45" fmla="*/ 41 h 120"/>
                  <a:gd name="T46" fmla="*/ 12 w 233"/>
                  <a:gd name="T47" fmla="*/ 47 h 120"/>
                  <a:gd name="T48" fmla="*/ 0 w 233"/>
                  <a:gd name="T49" fmla="*/ 16 h 120"/>
                  <a:gd name="T50" fmla="*/ 10 w 233"/>
                  <a:gd name="T51" fmla="*/ 10 h 120"/>
                  <a:gd name="T52" fmla="*/ 21 w 233"/>
                  <a:gd name="T53" fmla="*/ 7 h 120"/>
                  <a:gd name="T54" fmla="*/ 36 w 233"/>
                  <a:gd name="T55" fmla="*/ 3 h 120"/>
                  <a:gd name="T56" fmla="*/ 49 w 233"/>
                  <a:gd name="T57" fmla="*/ 0 h 120"/>
                  <a:gd name="T58" fmla="*/ 64 w 233"/>
                  <a:gd name="T59" fmla="*/ 3 h 120"/>
                  <a:gd name="T60" fmla="*/ 76 w 233"/>
                  <a:gd name="T61" fmla="*/ 7 h 120"/>
                  <a:gd name="T62" fmla="*/ 89 w 233"/>
                  <a:gd name="T63" fmla="*/ 13 h 120"/>
                  <a:gd name="T64" fmla="*/ 101 w 233"/>
                  <a:gd name="T65" fmla="*/ 16 h 120"/>
                  <a:gd name="T66" fmla="*/ 107 w 233"/>
                  <a:gd name="T67" fmla="*/ 22 h 120"/>
                  <a:gd name="T68" fmla="*/ 119 w 233"/>
                  <a:gd name="T69" fmla="*/ 31 h 120"/>
                  <a:gd name="T70" fmla="*/ 132 w 233"/>
                  <a:gd name="T71" fmla="*/ 47 h 120"/>
                  <a:gd name="T72" fmla="*/ 143 w 233"/>
                  <a:gd name="T73" fmla="*/ 60 h 120"/>
                  <a:gd name="T74" fmla="*/ 153 w 233"/>
                  <a:gd name="T75" fmla="*/ 72 h 120"/>
                  <a:gd name="T76" fmla="*/ 158 w 233"/>
                  <a:gd name="T77" fmla="*/ 78 h 120"/>
                  <a:gd name="T78" fmla="*/ 171 w 233"/>
                  <a:gd name="T79" fmla="*/ 85 h 120"/>
                  <a:gd name="T80" fmla="*/ 180 w 233"/>
                  <a:gd name="T81" fmla="*/ 91 h 120"/>
                  <a:gd name="T82" fmla="*/ 189 w 233"/>
                  <a:gd name="T83" fmla="*/ 94 h 120"/>
                  <a:gd name="T84" fmla="*/ 199 w 233"/>
                  <a:gd name="T85" fmla="*/ 94 h 120"/>
                  <a:gd name="T86" fmla="*/ 208 w 233"/>
                  <a:gd name="T87" fmla="*/ 91 h 120"/>
                  <a:gd name="T88" fmla="*/ 214 w 233"/>
                  <a:gd name="T89" fmla="*/ 91 h 120"/>
                  <a:gd name="T90" fmla="*/ 226 w 233"/>
                  <a:gd name="T91" fmla="*/ 85 h 120"/>
                  <a:gd name="T92" fmla="*/ 232 w 233"/>
                  <a:gd name="T93"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3" h="120">
                    <a:moveTo>
                      <a:pt x="232" y="116"/>
                    </a:moveTo>
                    <a:lnTo>
                      <a:pt x="223" y="116"/>
                    </a:lnTo>
                    <a:lnTo>
                      <a:pt x="214" y="119"/>
                    </a:lnTo>
                    <a:lnTo>
                      <a:pt x="204" y="119"/>
                    </a:lnTo>
                    <a:lnTo>
                      <a:pt x="193" y="116"/>
                    </a:lnTo>
                    <a:lnTo>
                      <a:pt x="183" y="112"/>
                    </a:lnTo>
                    <a:lnTo>
                      <a:pt x="174" y="106"/>
                    </a:lnTo>
                    <a:lnTo>
                      <a:pt x="168" y="103"/>
                    </a:lnTo>
                    <a:lnTo>
                      <a:pt x="158" y="94"/>
                    </a:lnTo>
                    <a:lnTo>
                      <a:pt x="156" y="85"/>
                    </a:lnTo>
                    <a:lnTo>
                      <a:pt x="150" y="78"/>
                    </a:lnTo>
                    <a:lnTo>
                      <a:pt x="147" y="72"/>
                    </a:lnTo>
                    <a:lnTo>
                      <a:pt x="137" y="60"/>
                    </a:lnTo>
                    <a:lnTo>
                      <a:pt x="122" y="44"/>
                    </a:lnTo>
                    <a:lnTo>
                      <a:pt x="116" y="38"/>
                    </a:lnTo>
                    <a:lnTo>
                      <a:pt x="101" y="31"/>
                    </a:lnTo>
                    <a:lnTo>
                      <a:pt x="86" y="25"/>
                    </a:lnTo>
                    <a:lnTo>
                      <a:pt x="76" y="22"/>
                    </a:lnTo>
                    <a:lnTo>
                      <a:pt x="67" y="22"/>
                    </a:lnTo>
                    <a:lnTo>
                      <a:pt x="55" y="22"/>
                    </a:lnTo>
                    <a:lnTo>
                      <a:pt x="40" y="28"/>
                    </a:lnTo>
                    <a:lnTo>
                      <a:pt x="25" y="31"/>
                    </a:lnTo>
                    <a:lnTo>
                      <a:pt x="18" y="41"/>
                    </a:lnTo>
                    <a:lnTo>
                      <a:pt x="12" y="47"/>
                    </a:lnTo>
                    <a:lnTo>
                      <a:pt x="0" y="16"/>
                    </a:lnTo>
                    <a:lnTo>
                      <a:pt x="10" y="10"/>
                    </a:lnTo>
                    <a:lnTo>
                      <a:pt x="21" y="7"/>
                    </a:lnTo>
                    <a:lnTo>
                      <a:pt x="36" y="3"/>
                    </a:lnTo>
                    <a:lnTo>
                      <a:pt x="49" y="0"/>
                    </a:lnTo>
                    <a:lnTo>
                      <a:pt x="64" y="3"/>
                    </a:lnTo>
                    <a:lnTo>
                      <a:pt x="76" y="7"/>
                    </a:lnTo>
                    <a:lnTo>
                      <a:pt x="89" y="13"/>
                    </a:lnTo>
                    <a:lnTo>
                      <a:pt x="101" y="16"/>
                    </a:lnTo>
                    <a:lnTo>
                      <a:pt x="107" y="22"/>
                    </a:lnTo>
                    <a:lnTo>
                      <a:pt x="119" y="31"/>
                    </a:lnTo>
                    <a:lnTo>
                      <a:pt x="132" y="47"/>
                    </a:lnTo>
                    <a:lnTo>
                      <a:pt x="143" y="60"/>
                    </a:lnTo>
                    <a:lnTo>
                      <a:pt x="153" y="72"/>
                    </a:lnTo>
                    <a:lnTo>
                      <a:pt x="158" y="78"/>
                    </a:lnTo>
                    <a:lnTo>
                      <a:pt x="171" y="85"/>
                    </a:lnTo>
                    <a:lnTo>
                      <a:pt x="180" y="91"/>
                    </a:lnTo>
                    <a:lnTo>
                      <a:pt x="189" y="94"/>
                    </a:lnTo>
                    <a:lnTo>
                      <a:pt x="199" y="94"/>
                    </a:lnTo>
                    <a:lnTo>
                      <a:pt x="208" y="91"/>
                    </a:lnTo>
                    <a:lnTo>
                      <a:pt x="214" y="91"/>
                    </a:lnTo>
                    <a:lnTo>
                      <a:pt x="226" y="85"/>
                    </a:lnTo>
                    <a:lnTo>
                      <a:pt x="232" y="11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03" name="Freeform 89"/>
              <p:cNvSpPr>
                <a:spLocks/>
              </p:cNvSpPr>
              <p:nvPr/>
            </p:nvSpPr>
            <p:spPr bwMode="ltGray">
              <a:xfrm>
                <a:off x="3764" y="1309"/>
                <a:ext cx="57" cy="65"/>
              </a:xfrm>
              <a:custGeom>
                <a:avLst/>
                <a:gdLst>
                  <a:gd name="T0" fmla="*/ 18 w 57"/>
                  <a:gd name="T1" fmla="*/ 0 h 65"/>
                  <a:gd name="T2" fmla="*/ 0 w 57"/>
                  <a:gd name="T3" fmla="*/ 44 h 65"/>
                  <a:gd name="T4" fmla="*/ 38 w 57"/>
                  <a:gd name="T5" fmla="*/ 64 h 65"/>
                  <a:gd name="T6" fmla="*/ 56 w 57"/>
                  <a:gd name="T7" fmla="*/ 23 h 65"/>
                  <a:gd name="T8" fmla="*/ 18 w 57"/>
                  <a:gd name="T9" fmla="*/ 0 h 65"/>
                </a:gdLst>
                <a:ahLst/>
                <a:cxnLst>
                  <a:cxn ang="0">
                    <a:pos x="T0" y="T1"/>
                  </a:cxn>
                  <a:cxn ang="0">
                    <a:pos x="T2" y="T3"/>
                  </a:cxn>
                  <a:cxn ang="0">
                    <a:pos x="T4" y="T5"/>
                  </a:cxn>
                  <a:cxn ang="0">
                    <a:pos x="T6" y="T7"/>
                  </a:cxn>
                  <a:cxn ang="0">
                    <a:pos x="T8" y="T9"/>
                  </a:cxn>
                </a:cxnLst>
                <a:rect l="0" t="0" r="r" b="b"/>
                <a:pathLst>
                  <a:path w="57" h="65">
                    <a:moveTo>
                      <a:pt x="18" y="0"/>
                    </a:moveTo>
                    <a:lnTo>
                      <a:pt x="0" y="44"/>
                    </a:lnTo>
                    <a:lnTo>
                      <a:pt x="38" y="64"/>
                    </a:lnTo>
                    <a:lnTo>
                      <a:pt x="56" y="23"/>
                    </a:lnTo>
                    <a:lnTo>
                      <a:pt x="18"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04" name="Freeform 90"/>
              <p:cNvSpPr>
                <a:spLocks/>
              </p:cNvSpPr>
              <p:nvPr/>
            </p:nvSpPr>
            <p:spPr bwMode="ltGray">
              <a:xfrm>
                <a:off x="4218" y="988"/>
                <a:ext cx="158" cy="73"/>
              </a:xfrm>
              <a:custGeom>
                <a:avLst/>
                <a:gdLst>
                  <a:gd name="T0" fmla="*/ 7 w 158"/>
                  <a:gd name="T1" fmla="*/ 27 h 73"/>
                  <a:gd name="T2" fmla="*/ 15 w 158"/>
                  <a:gd name="T3" fmla="*/ 24 h 73"/>
                  <a:gd name="T4" fmla="*/ 27 w 158"/>
                  <a:gd name="T5" fmla="*/ 27 h 73"/>
                  <a:gd name="T6" fmla="*/ 37 w 158"/>
                  <a:gd name="T7" fmla="*/ 30 h 73"/>
                  <a:gd name="T8" fmla="*/ 42 w 158"/>
                  <a:gd name="T9" fmla="*/ 36 h 73"/>
                  <a:gd name="T10" fmla="*/ 48 w 158"/>
                  <a:gd name="T11" fmla="*/ 48 h 73"/>
                  <a:gd name="T12" fmla="*/ 60 w 158"/>
                  <a:gd name="T13" fmla="*/ 63 h 73"/>
                  <a:gd name="T14" fmla="*/ 72 w 158"/>
                  <a:gd name="T15" fmla="*/ 69 h 73"/>
                  <a:gd name="T16" fmla="*/ 85 w 158"/>
                  <a:gd name="T17" fmla="*/ 72 h 73"/>
                  <a:gd name="T18" fmla="*/ 97 w 158"/>
                  <a:gd name="T19" fmla="*/ 72 h 73"/>
                  <a:gd name="T20" fmla="*/ 105 w 158"/>
                  <a:gd name="T21" fmla="*/ 63 h 73"/>
                  <a:gd name="T22" fmla="*/ 118 w 158"/>
                  <a:gd name="T23" fmla="*/ 57 h 73"/>
                  <a:gd name="T24" fmla="*/ 130 w 158"/>
                  <a:gd name="T25" fmla="*/ 54 h 73"/>
                  <a:gd name="T26" fmla="*/ 142 w 158"/>
                  <a:gd name="T27" fmla="*/ 54 h 73"/>
                  <a:gd name="T28" fmla="*/ 150 w 158"/>
                  <a:gd name="T29" fmla="*/ 57 h 73"/>
                  <a:gd name="T30" fmla="*/ 153 w 158"/>
                  <a:gd name="T31" fmla="*/ 54 h 73"/>
                  <a:gd name="T32" fmla="*/ 148 w 158"/>
                  <a:gd name="T33" fmla="*/ 48 h 73"/>
                  <a:gd name="T34" fmla="*/ 138 w 158"/>
                  <a:gd name="T35" fmla="*/ 45 h 73"/>
                  <a:gd name="T36" fmla="*/ 127 w 158"/>
                  <a:gd name="T37" fmla="*/ 48 h 73"/>
                  <a:gd name="T38" fmla="*/ 115 w 158"/>
                  <a:gd name="T39" fmla="*/ 54 h 73"/>
                  <a:gd name="T40" fmla="*/ 102 w 158"/>
                  <a:gd name="T41" fmla="*/ 60 h 73"/>
                  <a:gd name="T42" fmla="*/ 90 w 158"/>
                  <a:gd name="T43" fmla="*/ 60 h 73"/>
                  <a:gd name="T44" fmla="*/ 78 w 158"/>
                  <a:gd name="T45" fmla="*/ 60 h 73"/>
                  <a:gd name="T46" fmla="*/ 70 w 158"/>
                  <a:gd name="T47" fmla="*/ 57 h 73"/>
                  <a:gd name="T48" fmla="*/ 60 w 158"/>
                  <a:gd name="T49" fmla="*/ 51 h 73"/>
                  <a:gd name="T50" fmla="*/ 52 w 158"/>
                  <a:gd name="T51" fmla="*/ 39 h 73"/>
                  <a:gd name="T52" fmla="*/ 42 w 158"/>
                  <a:gd name="T53" fmla="*/ 24 h 73"/>
                  <a:gd name="T54" fmla="*/ 37 w 158"/>
                  <a:gd name="T55" fmla="*/ 7 h 73"/>
                  <a:gd name="T56" fmla="*/ 27 w 158"/>
                  <a:gd name="T57" fmla="*/ 0 h 73"/>
                  <a:gd name="T58" fmla="*/ 22 w 158"/>
                  <a:gd name="T59" fmla="*/ 0 h 73"/>
                  <a:gd name="T60" fmla="*/ 12 w 158"/>
                  <a:gd name="T61" fmla="*/ 3 h 73"/>
                  <a:gd name="T62" fmla="*/ 0 w 158"/>
                  <a:gd name="T63"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73">
                    <a:moveTo>
                      <a:pt x="0" y="30"/>
                    </a:moveTo>
                    <a:lnTo>
                      <a:pt x="7" y="27"/>
                    </a:lnTo>
                    <a:lnTo>
                      <a:pt x="12" y="24"/>
                    </a:lnTo>
                    <a:lnTo>
                      <a:pt x="15" y="24"/>
                    </a:lnTo>
                    <a:lnTo>
                      <a:pt x="22" y="24"/>
                    </a:lnTo>
                    <a:lnTo>
                      <a:pt x="27" y="27"/>
                    </a:lnTo>
                    <a:lnTo>
                      <a:pt x="33" y="27"/>
                    </a:lnTo>
                    <a:lnTo>
                      <a:pt x="37" y="30"/>
                    </a:lnTo>
                    <a:lnTo>
                      <a:pt x="39" y="30"/>
                    </a:lnTo>
                    <a:lnTo>
                      <a:pt x="42" y="36"/>
                    </a:lnTo>
                    <a:lnTo>
                      <a:pt x="48" y="42"/>
                    </a:lnTo>
                    <a:lnTo>
                      <a:pt x="48" y="48"/>
                    </a:lnTo>
                    <a:lnTo>
                      <a:pt x="55" y="54"/>
                    </a:lnTo>
                    <a:lnTo>
                      <a:pt x="60" y="63"/>
                    </a:lnTo>
                    <a:lnTo>
                      <a:pt x="67" y="66"/>
                    </a:lnTo>
                    <a:lnTo>
                      <a:pt x="72" y="69"/>
                    </a:lnTo>
                    <a:lnTo>
                      <a:pt x="78" y="72"/>
                    </a:lnTo>
                    <a:lnTo>
                      <a:pt x="85" y="72"/>
                    </a:lnTo>
                    <a:lnTo>
                      <a:pt x="90" y="72"/>
                    </a:lnTo>
                    <a:lnTo>
                      <a:pt x="97" y="72"/>
                    </a:lnTo>
                    <a:lnTo>
                      <a:pt x="102" y="66"/>
                    </a:lnTo>
                    <a:lnTo>
                      <a:pt x="105" y="63"/>
                    </a:lnTo>
                    <a:lnTo>
                      <a:pt x="112" y="60"/>
                    </a:lnTo>
                    <a:lnTo>
                      <a:pt x="118" y="57"/>
                    </a:lnTo>
                    <a:lnTo>
                      <a:pt x="123" y="54"/>
                    </a:lnTo>
                    <a:lnTo>
                      <a:pt x="130" y="54"/>
                    </a:lnTo>
                    <a:lnTo>
                      <a:pt x="135" y="54"/>
                    </a:lnTo>
                    <a:lnTo>
                      <a:pt x="142" y="54"/>
                    </a:lnTo>
                    <a:lnTo>
                      <a:pt x="148" y="54"/>
                    </a:lnTo>
                    <a:lnTo>
                      <a:pt x="150" y="57"/>
                    </a:lnTo>
                    <a:lnTo>
                      <a:pt x="157" y="60"/>
                    </a:lnTo>
                    <a:lnTo>
                      <a:pt x="153" y="54"/>
                    </a:lnTo>
                    <a:lnTo>
                      <a:pt x="150" y="51"/>
                    </a:lnTo>
                    <a:lnTo>
                      <a:pt x="148" y="48"/>
                    </a:lnTo>
                    <a:lnTo>
                      <a:pt x="142" y="48"/>
                    </a:lnTo>
                    <a:lnTo>
                      <a:pt x="138" y="45"/>
                    </a:lnTo>
                    <a:lnTo>
                      <a:pt x="133" y="45"/>
                    </a:lnTo>
                    <a:lnTo>
                      <a:pt x="127" y="48"/>
                    </a:lnTo>
                    <a:lnTo>
                      <a:pt x="123" y="48"/>
                    </a:lnTo>
                    <a:lnTo>
                      <a:pt x="115" y="54"/>
                    </a:lnTo>
                    <a:lnTo>
                      <a:pt x="105" y="57"/>
                    </a:lnTo>
                    <a:lnTo>
                      <a:pt x="102" y="60"/>
                    </a:lnTo>
                    <a:lnTo>
                      <a:pt x="100" y="60"/>
                    </a:lnTo>
                    <a:lnTo>
                      <a:pt x="90" y="60"/>
                    </a:lnTo>
                    <a:lnTo>
                      <a:pt x="85" y="60"/>
                    </a:lnTo>
                    <a:lnTo>
                      <a:pt x="78" y="60"/>
                    </a:lnTo>
                    <a:lnTo>
                      <a:pt x="72" y="60"/>
                    </a:lnTo>
                    <a:lnTo>
                      <a:pt x="70" y="57"/>
                    </a:lnTo>
                    <a:lnTo>
                      <a:pt x="63" y="54"/>
                    </a:lnTo>
                    <a:lnTo>
                      <a:pt x="60" y="51"/>
                    </a:lnTo>
                    <a:lnTo>
                      <a:pt x="57" y="48"/>
                    </a:lnTo>
                    <a:lnTo>
                      <a:pt x="52" y="39"/>
                    </a:lnTo>
                    <a:lnTo>
                      <a:pt x="48" y="33"/>
                    </a:lnTo>
                    <a:lnTo>
                      <a:pt x="42" y="24"/>
                    </a:lnTo>
                    <a:lnTo>
                      <a:pt x="39" y="12"/>
                    </a:lnTo>
                    <a:lnTo>
                      <a:pt x="37" y="7"/>
                    </a:lnTo>
                    <a:lnTo>
                      <a:pt x="30" y="3"/>
                    </a:lnTo>
                    <a:lnTo>
                      <a:pt x="27" y="0"/>
                    </a:lnTo>
                    <a:lnTo>
                      <a:pt x="24" y="0"/>
                    </a:lnTo>
                    <a:lnTo>
                      <a:pt x="22" y="0"/>
                    </a:lnTo>
                    <a:lnTo>
                      <a:pt x="15" y="0"/>
                    </a:lnTo>
                    <a:lnTo>
                      <a:pt x="12" y="3"/>
                    </a:lnTo>
                    <a:lnTo>
                      <a:pt x="7" y="7"/>
                    </a:lnTo>
                    <a:lnTo>
                      <a:pt x="0"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05" name="Freeform 91"/>
              <p:cNvSpPr>
                <a:spLocks/>
              </p:cNvSpPr>
              <p:nvPr/>
            </p:nvSpPr>
            <p:spPr bwMode="ltGray">
              <a:xfrm>
                <a:off x="3421" y="1278"/>
                <a:ext cx="153" cy="75"/>
              </a:xfrm>
              <a:custGeom>
                <a:avLst/>
                <a:gdLst>
                  <a:gd name="T0" fmla="*/ 3 w 153"/>
                  <a:gd name="T1" fmla="*/ 46 h 75"/>
                  <a:gd name="T2" fmla="*/ 15 w 153"/>
                  <a:gd name="T3" fmla="*/ 49 h 75"/>
                  <a:gd name="T4" fmla="*/ 23 w 153"/>
                  <a:gd name="T5" fmla="*/ 49 h 75"/>
                  <a:gd name="T6" fmla="*/ 33 w 153"/>
                  <a:gd name="T7" fmla="*/ 46 h 75"/>
                  <a:gd name="T8" fmla="*/ 42 w 153"/>
                  <a:gd name="T9" fmla="*/ 37 h 75"/>
                  <a:gd name="T10" fmla="*/ 48 w 153"/>
                  <a:gd name="T11" fmla="*/ 28 h 75"/>
                  <a:gd name="T12" fmla="*/ 57 w 153"/>
                  <a:gd name="T13" fmla="*/ 12 h 75"/>
                  <a:gd name="T14" fmla="*/ 68 w 153"/>
                  <a:gd name="T15" fmla="*/ 3 h 75"/>
                  <a:gd name="T16" fmla="*/ 83 w 153"/>
                  <a:gd name="T17" fmla="*/ 0 h 75"/>
                  <a:gd name="T18" fmla="*/ 92 w 153"/>
                  <a:gd name="T19" fmla="*/ 3 h 75"/>
                  <a:gd name="T20" fmla="*/ 104 w 153"/>
                  <a:gd name="T21" fmla="*/ 10 h 75"/>
                  <a:gd name="T22" fmla="*/ 113 w 153"/>
                  <a:gd name="T23" fmla="*/ 15 h 75"/>
                  <a:gd name="T24" fmla="*/ 125 w 153"/>
                  <a:gd name="T25" fmla="*/ 22 h 75"/>
                  <a:gd name="T26" fmla="*/ 137 w 153"/>
                  <a:gd name="T27" fmla="*/ 22 h 75"/>
                  <a:gd name="T28" fmla="*/ 149 w 153"/>
                  <a:gd name="T29" fmla="*/ 15 h 75"/>
                  <a:gd name="T30" fmla="*/ 152 w 153"/>
                  <a:gd name="T31" fmla="*/ 22 h 75"/>
                  <a:gd name="T32" fmla="*/ 143 w 153"/>
                  <a:gd name="T33" fmla="*/ 25 h 75"/>
                  <a:gd name="T34" fmla="*/ 134 w 153"/>
                  <a:gd name="T35" fmla="*/ 28 h 75"/>
                  <a:gd name="T36" fmla="*/ 122 w 153"/>
                  <a:gd name="T37" fmla="*/ 28 h 75"/>
                  <a:gd name="T38" fmla="*/ 113 w 153"/>
                  <a:gd name="T39" fmla="*/ 22 h 75"/>
                  <a:gd name="T40" fmla="*/ 102 w 153"/>
                  <a:gd name="T41" fmla="*/ 15 h 75"/>
                  <a:gd name="T42" fmla="*/ 87 w 153"/>
                  <a:gd name="T43" fmla="*/ 12 h 75"/>
                  <a:gd name="T44" fmla="*/ 75 w 153"/>
                  <a:gd name="T45" fmla="*/ 12 h 75"/>
                  <a:gd name="T46" fmla="*/ 65 w 153"/>
                  <a:gd name="T47" fmla="*/ 15 h 75"/>
                  <a:gd name="T48" fmla="*/ 57 w 153"/>
                  <a:gd name="T49" fmla="*/ 22 h 75"/>
                  <a:gd name="T50" fmla="*/ 50 w 153"/>
                  <a:gd name="T51" fmla="*/ 34 h 75"/>
                  <a:gd name="T52" fmla="*/ 42 w 153"/>
                  <a:gd name="T53" fmla="*/ 53 h 75"/>
                  <a:gd name="T54" fmla="*/ 33 w 153"/>
                  <a:gd name="T55" fmla="*/ 68 h 75"/>
                  <a:gd name="T56" fmla="*/ 23 w 153"/>
                  <a:gd name="T57" fmla="*/ 74 h 75"/>
                  <a:gd name="T58" fmla="*/ 18 w 153"/>
                  <a:gd name="T59" fmla="*/ 74 h 75"/>
                  <a:gd name="T60" fmla="*/ 8 w 153"/>
                  <a:gd name="T61" fmla="*/ 71 h 75"/>
                  <a:gd name="T62" fmla="*/ 0 w 153"/>
                  <a:gd name="T63"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 h="75">
                    <a:moveTo>
                      <a:pt x="0" y="43"/>
                    </a:moveTo>
                    <a:lnTo>
                      <a:pt x="3" y="46"/>
                    </a:lnTo>
                    <a:lnTo>
                      <a:pt x="8" y="49"/>
                    </a:lnTo>
                    <a:lnTo>
                      <a:pt x="15" y="49"/>
                    </a:lnTo>
                    <a:lnTo>
                      <a:pt x="21" y="49"/>
                    </a:lnTo>
                    <a:lnTo>
                      <a:pt x="23" y="49"/>
                    </a:lnTo>
                    <a:lnTo>
                      <a:pt x="30" y="49"/>
                    </a:lnTo>
                    <a:lnTo>
                      <a:pt x="33" y="46"/>
                    </a:lnTo>
                    <a:lnTo>
                      <a:pt x="35" y="43"/>
                    </a:lnTo>
                    <a:lnTo>
                      <a:pt x="42" y="37"/>
                    </a:lnTo>
                    <a:lnTo>
                      <a:pt x="45" y="31"/>
                    </a:lnTo>
                    <a:lnTo>
                      <a:pt x="48" y="28"/>
                    </a:lnTo>
                    <a:lnTo>
                      <a:pt x="50" y="18"/>
                    </a:lnTo>
                    <a:lnTo>
                      <a:pt x="57" y="12"/>
                    </a:lnTo>
                    <a:lnTo>
                      <a:pt x="62" y="10"/>
                    </a:lnTo>
                    <a:lnTo>
                      <a:pt x="68" y="3"/>
                    </a:lnTo>
                    <a:lnTo>
                      <a:pt x="75" y="0"/>
                    </a:lnTo>
                    <a:lnTo>
                      <a:pt x="83" y="0"/>
                    </a:lnTo>
                    <a:lnTo>
                      <a:pt x="90" y="0"/>
                    </a:lnTo>
                    <a:lnTo>
                      <a:pt x="92" y="3"/>
                    </a:lnTo>
                    <a:lnTo>
                      <a:pt x="98" y="7"/>
                    </a:lnTo>
                    <a:lnTo>
                      <a:pt x="104" y="10"/>
                    </a:lnTo>
                    <a:lnTo>
                      <a:pt x="107" y="12"/>
                    </a:lnTo>
                    <a:lnTo>
                      <a:pt x="113" y="15"/>
                    </a:lnTo>
                    <a:lnTo>
                      <a:pt x="119" y="18"/>
                    </a:lnTo>
                    <a:lnTo>
                      <a:pt x="125" y="22"/>
                    </a:lnTo>
                    <a:lnTo>
                      <a:pt x="131" y="22"/>
                    </a:lnTo>
                    <a:lnTo>
                      <a:pt x="137" y="22"/>
                    </a:lnTo>
                    <a:lnTo>
                      <a:pt x="143" y="18"/>
                    </a:lnTo>
                    <a:lnTo>
                      <a:pt x="149" y="15"/>
                    </a:lnTo>
                    <a:lnTo>
                      <a:pt x="152" y="15"/>
                    </a:lnTo>
                    <a:lnTo>
                      <a:pt x="152" y="22"/>
                    </a:lnTo>
                    <a:lnTo>
                      <a:pt x="149" y="25"/>
                    </a:lnTo>
                    <a:lnTo>
                      <a:pt x="143" y="25"/>
                    </a:lnTo>
                    <a:lnTo>
                      <a:pt x="137" y="28"/>
                    </a:lnTo>
                    <a:lnTo>
                      <a:pt x="134" y="28"/>
                    </a:lnTo>
                    <a:lnTo>
                      <a:pt x="131" y="28"/>
                    </a:lnTo>
                    <a:lnTo>
                      <a:pt x="122" y="28"/>
                    </a:lnTo>
                    <a:lnTo>
                      <a:pt x="119" y="25"/>
                    </a:lnTo>
                    <a:lnTo>
                      <a:pt x="113" y="22"/>
                    </a:lnTo>
                    <a:lnTo>
                      <a:pt x="104" y="15"/>
                    </a:lnTo>
                    <a:lnTo>
                      <a:pt x="102" y="15"/>
                    </a:lnTo>
                    <a:lnTo>
                      <a:pt x="95" y="15"/>
                    </a:lnTo>
                    <a:lnTo>
                      <a:pt x="87" y="12"/>
                    </a:lnTo>
                    <a:lnTo>
                      <a:pt x="80" y="12"/>
                    </a:lnTo>
                    <a:lnTo>
                      <a:pt x="75" y="12"/>
                    </a:lnTo>
                    <a:lnTo>
                      <a:pt x="72" y="15"/>
                    </a:lnTo>
                    <a:lnTo>
                      <a:pt x="65" y="15"/>
                    </a:lnTo>
                    <a:lnTo>
                      <a:pt x="62" y="18"/>
                    </a:lnTo>
                    <a:lnTo>
                      <a:pt x="57" y="22"/>
                    </a:lnTo>
                    <a:lnTo>
                      <a:pt x="53" y="25"/>
                    </a:lnTo>
                    <a:lnTo>
                      <a:pt x="50" y="34"/>
                    </a:lnTo>
                    <a:lnTo>
                      <a:pt x="45" y="43"/>
                    </a:lnTo>
                    <a:lnTo>
                      <a:pt x="42" y="53"/>
                    </a:lnTo>
                    <a:lnTo>
                      <a:pt x="35" y="64"/>
                    </a:lnTo>
                    <a:lnTo>
                      <a:pt x="33" y="68"/>
                    </a:lnTo>
                    <a:lnTo>
                      <a:pt x="30" y="74"/>
                    </a:lnTo>
                    <a:lnTo>
                      <a:pt x="23" y="74"/>
                    </a:lnTo>
                    <a:lnTo>
                      <a:pt x="21" y="74"/>
                    </a:lnTo>
                    <a:lnTo>
                      <a:pt x="18" y="74"/>
                    </a:lnTo>
                    <a:lnTo>
                      <a:pt x="15" y="74"/>
                    </a:lnTo>
                    <a:lnTo>
                      <a:pt x="8" y="71"/>
                    </a:lnTo>
                    <a:lnTo>
                      <a:pt x="3" y="68"/>
                    </a:lnTo>
                    <a:lnTo>
                      <a:pt x="0" y="4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06" name="Rectangle 92"/>
              <p:cNvSpPr>
                <a:spLocks noChangeArrowheads="1"/>
              </p:cNvSpPr>
              <p:nvPr/>
            </p:nvSpPr>
            <p:spPr bwMode="ltGray">
              <a:xfrm>
                <a:off x="3912" y="970"/>
                <a:ext cx="52" cy="54"/>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107" name="Freeform 93"/>
              <p:cNvSpPr>
                <a:spLocks/>
              </p:cNvSpPr>
              <p:nvPr/>
            </p:nvSpPr>
            <p:spPr bwMode="ltGray">
              <a:xfrm>
                <a:off x="4165" y="1266"/>
                <a:ext cx="104" cy="309"/>
              </a:xfrm>
              <a:custGeom>
                <a:avLst/>
                <a:gdLst>
                  <a:gd name="T0" fmla="*/ 53 w 104"/>
                  <a:gd name="T1" fmla="*/ 6 h 309"/>
                  <a:gd name="T2" fmla="*/ 51 w 104"/>
                  <a:gd name="T3" fmla="*/ 16 h 309"/>
                  <a:gd name="T4" fmla="*/ 47 w 104"/>
                  <a:gd name="T5" fmla="*/ 16 h 309"/>
                  <a:gd name="T6" fmla="*/ 44 w 104"/>
                  <a:gd name="T7" fmla="*/ 22 h 309"/>
                  <a:gd name="T8" fmla="*/ 39 w 104"/>
                  <a:gd name="T9" fmla="*/ 42 h 309"/>
                  <a:gd name="T10" fmla="*/ 29 w 104"/>
                  <a:gd name="T11" fmla="*/ 65 h 309"/>
                  <a:gd name="T12" fmla="*/ 27 w 104"/>
                  <a:gd name="T13" fmla="*/ 77 h 309"/>
                  <a:gd name="T14" fmla="*/ 24 w 104"/>
                  <a:gd name="T15" fmla="*/ 97 h 309"/>
                  <a:gd name="T16" fmla="*/ 24 w 104"/>
                  <a:gd name="T17" fmla="*/ 106 h 309"/>
                  <a:gd name="T18" fmla="*/ 24 w 104"/>
                  <a:gd name="T19" fmla="*/ 120 h 309"/>
                  <a:gd name="T20" fmla="*/ 27 w 104"/>
                  <a:gd name="T21" fmla="*/ 130 h 309"/>
                  <a:gd name="T22" fmla="*/ 29 w 104"/>
                  <a:gd name="T23" fmla="*/ 139 h 309"/>
                  <a:gd name="T24" fmla="*/ 39 w 104"/>
                  <a:gd name="T25" fmla="*/ 149 h 309"/>
                  <a:gd name="T26" fmla="*/ 47 w 104"/>
                  <a:gd name="T27" fmla="*/ 162 h 309"/>
                  <a:gd name="T28" fmla="*/ 59 w 104"/>
                  <a:gd name="T29" fmla="*/ 178 h 309"/>
                  <a:gd name="T30" fmla="*/ 80 w 104"/>
                  <a:gd name="T31" fmla="*/ 201 h 309"/>
                  <a:gd name="T32" fmla="*/ 91 w 104"/>
                  <a:gd name="T33" fmla="*/ 217 h 309"/>
                  <a:gd name="T34" fmla="*/ 97 w 104"/>
                  <a:gd name="T35" fmla="*/ 227 h 309"/>
                  <a:gd name="T36" fmla="*/ 100 w 104"/>
                  <a:gd name="T37" fmla="*/ 239 h 309"/>
                  <a:gd name="T38" fmla="*/ 103 w 104"/>
                  <a:gd name="T39" fmla="*/ 252 h 309"/>
                  <a:gd name="T40" fmla="*/ 103 w 104"/>
                  <a:gd name="T41" fmla="*/ 265 h 309"/>
                  <a:gd name="T42" fmla="*/ 100 w 104"/>
                  <a:gd name="T43" fmla="*/ 279 h 309"/>
                  <a:gd name="T44" fmla="*/ 97 w 104"/>
                  <a:gd name="T45" fmla="*/ 295 h 309"/>
                  <a:gd name="T46" fmla="*/ 91 w 104"/>
                  <a:gd name="T47" fmla="*/ 308 h 309"/>
                  <a:gd name="T48" fmla="*/ 71 w 104"/>
                  <a:gd name="T49" fmla="*/ 288 h 309"/>
                  <a:gd name="T50" fmla="*/ 76 w 104"/>
                  <a:gd name="T51" fmla="*/ 279 h 309"/>
                  <a:gd name="T52" fmla="*/ 80 w 104"/>
                  <a:gd name="T53" fmla="*/ 262 h 309"/>
                  <a:gd name="T54" fmla="*/ 83 w 104"/>
                  <a:gd name="T55" fmla="*/ 252 h 309"/>
                  <a:gd name="T56" fmla="*/ 83 w 104"/>
                  <a:gd name="T57" fmla="*/ 236 h 309"/>
                  <a:gd name="T58" fmla="*/ 83 w 104"/>
                  <a:gd name="T59" fmla="*/ 227 h 309"/>
                  <a:gd name="T60" fmla="*/ 76 w 104"/>
                  <a:gd name="T61" fmla="*/ 211 h 309"/>
                  <a:gd name="T62" fmla="*/ 74 w 104"/>
                  <a:gd name="T63" fmla="*/ 201 h 309"/>
                  <a:gd name="T64" fmla="*/ 68 w 104"/>
                  <a:gd name="T65" fmla="*/ 190 h 309"/>
                  <a:gd name="T66" fmla="*/ 56 w 104"/>
                  <a:gd name="T67" fmla="*/ 181 h 309"/>
                  <a:gd name="T68" fmla="*/ 41 w 104"/>
                  <a:gd name="T69" fmla="*/ 168 h 309"/>
                  <a:gd name="T70" fmla="*/ 29 w 104"/>
                  <a:gd name="T71" fmla="*/ 155 h 309"/>
                  <a:gd name="T72" fmla="*/ 24 w 104"/>
                  <a:gd name="T73" fmla="*/ 146 h 309"/>
                  <a:gd name="T74" fmla="*/ 12 w 104"/>
                  <a:gd name="T75" fmla="*/ 126 h 309"/>
                  <a:gd name="T76" fmla="*/ 6 w 104"/>
                  <a:gd name="T77" fmla="*/ 109 h 309"/>
                  <a:gd name="T78" fmla="*/ 3 w 104"/>
                  <a:gd name="T79" fmla="*/ 100 h 309"/>
                  <a:gd name="T80" fmla="*/ 0 w 104"/>
                  <a:gd name="T81" fmla="*/ 84 h 309"/>
                  <a:gd name="T82" fmla="*/ 0 w 104"/>
                  <a:gd name="T83" fmla="*/ 61 h 309"/>
                  <a:gd name="T84" fmla="*/ 3 w 104"/>
                  <a:gd name="T85" fmla="*/ 49 h 309"/>
                  <a:gd name="T86" fmla="*/ 6 w 104"/>
                  <a:gd name="T87" fmla="*/ 35 h 309"/>
                  <a:gd name="T88" fmla="*/ 6 w 104"/>
                  <a:gd name="T89" fmla="*/ 22 h 309"/>
                  <a:gd name="T90" fmla="*/ 9 w 104"/>
                  <a:gd name="T91" fmla="*/ 9 h 309"/>
                  <a:gd name="T92" fmla="*/ 15 w 104"/>
                  <a:gd name="T93" fmla="*/ 0 h 309"/>
                  <a:gd name="T94" fmla="*/ 53 w 104"/>
                  <a:gd name="T95" fmla="*/ 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309">
                    <a:moveTo>
                      <a:pt x="53" y="6"/>
                    </a:moveTo>
                    <a:lnTo>
                      <a:pt x="51" y="16"/>
                    </a:lnTo>
                    <a:lnTo>
                      <a:pt x="47" y="16"/>
                    </a:lnTo>
                    <a:lnTo>
                      <a:pt x="44" y="22"/>
                    </a:lnTo>
                    <a:lnTo>
                      <a:pt x="39" y="42"/>
                    </a:lnTo>
                    <a:lnTo>
                      <a:pt x="29" y="65"/>
                    </a:lnTo>
                    <a:lnTo>
                      <a:pt x="27" y="77"/>
                    </a:lnTo>
                    <a:lnTo>
                      <a:pt x="24" y="97"/>
                    </a:lnTo>
                    <a:lnTo>
                      <a:pt x="24" y="106"/>
                    </a:lnTo>
                    <a:lnTo>
                      <a:pt x="24" y="120"/>
                    </a:lnTo>
                    <a:lnTo>
                      <a:pt x="27" y="130"/>
                    </a:lnTo>
                    <a:lnTo>
                      <a:pt x="29" y="139"/>
                    </a:lnTo>
                    <a:lnTo>
                      <a:pt x="39" y="149"/>
                    </a:lnTo>
                    <a:lnTo>
                      <a:pt x="47" y="162"/>
                    </a:lnTo>
                    <a:lnTo>
                      <a:pt x="59" y="178"/>
                    </a:lnTo>
                    <a:lnTo>
                      <a:pt x="80" y="201"/>
                    </a:lnTo>
                    <a:lnTo>
                      <a:pt x="91" y="217"/>
                    </a:lnTo>
                    <a:lnTo>
                      <a:pt x="97" y="227"/>
                    </a:lnTo>
                    <a:lnTo>
                      <a:pt x="100" y="239"/>
                    </a:lnTo>
                    <a:lnTo>
                      <a:pt x="103" y="252"/>
                    </a:lnTo>
                    <a:lnTo>
                      <a:pt x="103" y="265"/>
                    </a:lnTo>
                    <a:lnTo>
                      <a:pt x="100" y="279"/>
                    </a:lnTo>
                    <a:lnTo>
                      <a:pt x="97" y="295"/>
                    </a:lnTo>
                    <a:lnTo>
                      <a:pt x="91" y="308"/>
                    </a:lnTo>
                    <a:lnTo>
                      <a:pt x="71" y="288"/>
                    </a:lnTo>
                    <a:lnTo>
                      <a:pt x="76" y="279"/>
                    </a:lnTo>
                    <a:lnTo>
                      <a:pt x="80" y="262"/>
                    </a:lnTo>
                    <a:lnTo>
                      <a:pt x="83" y="252"/>
                    </a:lnTo>
                    <a:lnTo>
                      <a:pt x="83" y="236"/>
                    </a:lnTo>
                    <a:lnTo>
                      <a:pt x="83" y="227"/>
                    </a:lnTo>
                    <a:lnTo>
                      <a:pt x="76" y="211"/>
                    </a:lnTo>
                    <a:lnTo>
                      <a:pt x="74" y="201"/>
                    </a:lnTo>
                    <a:lnTo>
                      <a:pt x="68" y="190"/>
                    </a:lnTo>
                    <a:lnTo>
                      <a:pt x="56" y="181"/>
                    </a:lnTo>
                    <a:lnTo>
                      <a:pt x="41" y="168"/>
                    </a:lnTo>
                    <a:lnTo>
                      <a:pt x="29" y="155"/>
                    </a:lnTo>
                    <a:lnTo>
                      <a:pt x="24" y="146"/>
                    </a:lnTo>
                    <a:lnTo>
                      <a:pt x="12" y="126"/>
                    </a:lnTo>
                    <a:lnTo>
                      <a:pt x="6" y="109"/>
                    </a:lnTo>
                    <a:lnTo>
                      <a:pt x="3" y="100"/>
                    </a:lnTo>
                    <a:lnTo>
                      <a:pt x="0" y="84"/>
                    </a:lnTo>
                    <a:lnTo>
                      <a:pt x="0" y="61"/>
                    </a:lnTo>
                    <a:lnTo>
                      <a:pt x="3" y="49"/>
                    </a:lnTo>
                    <a:lnTo>
                      <a:pt x="6" y="35"/>
                    </a:lnTo>
                    <a:lnTo>
                      <a:pt x="6" y="22"/>
                    </a:lnTo>
                    <a:lnTo>
                      <a:pt x="9" y="9"/>
                    </a:lnTo>
                    <a:lnTo>
                      <a:pt x="15" y="0"/>
                    </a:lnTo>
                    <a:lnTo>
                      <a:pt x="53" y="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08" name="Freeform 94"/>
              <p:cNvSpPr>
                <a:spLocks/>
              </p:cNvSpPr>
              <p:nvPr/>
            </p:nvSpPr>
            <p:spPr bwMode="ltGray">
              <a:xfrm>
                <a:off x="1844" y="1008"/>
                <a:ext cx="103" cy="312"/>
              </a:xfrm>
              <a:custGeom>
                <a:avLst/>
                <a:gdLst>
                  <a:gd name="T0" fmla="*/ 49 w 103"/>
                  <a:gd name="T1" fmla="*/ 305 h 312"/>
                  <a:gd name="T2" fmla="*/ 56 w 103"/>
                  <a:gd name="T3" fmla="*/ 295 h 312"/>
                  <a:gd name="T4" fmla="*/ 56 w 103"/>
                  <a:gd name="T5" fmla="*/ 292 h 312"/>
                  <a:gd name="T6" fmla="*/ 58 w 103"/>
                  <a:gd name="T7" fmla="*/ 286 h 312"/>
                  <a:gd name="T8" fmla="*/ 64 w 103"/>
                  <a:gd name="T9" fmla="*/ 269 h 312"/>
                  <a:gd name="T10" fmla="*/ 70 w 103"/>
                  <a:gd name="T11" fmla="*/ 246 h 312"/>
                  <a:gd name="T12" fmla="*/ 76 w 103"/>
                  <a:gd name="T13" fmla="*/ 234 h 312"/>
                  <a:gd name="T14" fmla="*/ 78 w 103"/>
                  <a:gd name="T15" fmla="*/ 214 h 312"/>
                  <a:gd name="T16" fmla="*/ 78 w 103"/>
                  <a:gd name="T17" fmla="*/ 202 h 312"/>
                  <a:gd name="T18" fmla="*/ 78 w 103"/>
                  <a:gd name="T19" fmla="*/ 191 h 312"/>
                  <a:gd name="T20" fmla="*/ 76 w 103"/>
                  <a:gd name="T21" fmla="*/ 178 h 312"/>
                  <a:gd name="T22" fmla="*/ 73 w 103"/>
                  <a:gd name="T23" fmla="*/ 172 h 312"/>
                  <a:gd name="T24" fmla="*/ 64 w 103"/>
                  <a:gd name="T25" fmla="*/ 159 h 312"/>
                  <a:gd name="T26" fmla="*/ 56 w 103"/>
                  <a:gd name="T27" fmla="*/ 146 h 312"/>
                  <a:gd name="T28" fmla="*/ 44 w 103"/>
                  <a:gd name="T29" fmla="*/ 133 h 312"/>
                  <a:gd name="T30" fmla="*/ 23 w 103"/>
                  <a:gd name="T31" fmla="*/ 110 h 312"/>
                  <a:gd name="T32" fmla="*/ 12 w 103"/>
                  <a:gd name="T33" fmla="*/ 94 h 312"/>
                  <a:gd name="T34" fmla="*/ 5 w 103"/>
                  <a:gd name="T35" fmla="*/ 81 h 312"/>
                  <a:gd name="T36" fmla="*/ 3 w 103"/>
                  <a:gd name="T37" fmla="*/ 72 h 312"/>
                  <a:gd name="T38" fmla="*/ 0 w 103"/>
                  <a:gd name="T39" fmla="*/ 56 h 312"/>
                  <a:gd name="T40" fmla="*/ 0 w 103"/>
                  <a:gd name="T41" fmla="*/ 43 h 312"/>
                  <a:gd name="T42" fmla="*/ 3 w 103"/>
                  <a:gd name="T43" fmla="*/ 32 h 312"/>
                  <a:gd name="T44" fmla="*/ 5 w 103"/>
                  <a:gd name="T45" fmla="*/ 16 h 312"/>
                  <a:gd name="T46" fmla="*/ 12 w 103"/>
                  <a:gd name="T47" fmla="*/ 0 h 312"/>
                  <a:gd name="T48" fmla="*/ 32 w 103"/>
                  <a:gd name="T49" fmla="*/ 19 h 312"/>
                  <a:gd name="T50" fmla="*/ 26 w 103"/>
                  <a:gd name="T51" fmla="*/ 32 h 312"/>
                  <a:gd name="T52" fmla="*/ 23 w 103"/>
                  <a:gd name="T53" fmla="*/ 46 h 312"/>
                  <a:gd name="T54" fmla="*/ 20 w 103"/>
                  <a:gd name="T55" fmla="*/ 59 h 312"/>
                  <a:gd name="T56" fmla="*/ 20 w 103"/>
                  <a:gd name="T57" fmla="*/ 72 h 312"/>
                  <a:gd name="T58" fmla="*/ 20 w 103"/>
                  <a:gd name="T59" fmla="*/ 84 h 312"/>
                  <a:gd name="T60" fmla="*/ 26 w 103"/>
                  <a:gd name="T61" fmla="*/ 100 h 312"/>
                  <a:gd name="T62" fmla="*/ 29 w 103"/>
                  <a:gd name="T63" fmla="*/ 110 h 312"/>
                  <a:gd name="T64" fmla="*/ 35 w 103"/>
                  <a:gd name="T65" fmla="*/ 121 h 312"/>
                  <a:gd name="T66" fmla="*/ 46 w 103"/>
                  <a:gd name="T67" fmla="*/ 127 h 312"/>
                  <a:gd name="T68" fmla="*/ 61 w 103"/>
                  <a:gd name="T69" fmla="*/ 143 h 312"/>
                  <a:gd name="T70" fmla="*/ 73 w 103"/>
                  <a:gd name="T71" fmla="*/ 156 h 312"/>
                  <a:gd name="T72" fmla="*/ 78 w 103"/>
                  <a:gd name="T73" fmla="*/ 165 h 312"/>
                  <a:gd name="T74" fmla="*/ 90 w 103"/>
                  <a:gd name="T75" fmla="*/ 185 h 312"/>
                  <a:gd name="T76" fmla="*/ 96 w 103"/>
                  <a:gd name="T77" fmla="*/ 198 h 312"/>
                  <a:gd name="T78" fmla="*/ 99 w 103"/>
                  <a:gd name="T79" fmla="*/ 208 h 312"/>
                  <a:gd name="T80" fmla="*/ 102 w 103"/>
                  <a:gd name="T81" fmla="*/ 227 h 312"/>
                  <a:gd name="T82" fmla="*/ 102 w 103"/>
                  <a:gd name="T83" fmla="*/ 246 h 312"/>
                  <a:gd name="T84" fmla="*/ 99 w 103"/>
                  <a:gd name="T85" fmla="*/ 259 h 312"/>
                  <a:gd name="T86" fmla="*/ 99 w 103"/>
                  <a:gd name="T87" fmla="*/ 276 h 312"/>
                  <a:gd name="T88" fmla="*/ 96 w 103"/>
                  <a:gd name="T89" fmla="*/ 289 h 312"/>
                  <a:gd name="T90" fmla="*/ 93 w 103"/>
                  <a:gd name="T91" fmla="*/ 302 h 312"/>
                  <a:gd name="T92" fmla="*/ 87 w 103"/>
                  <a:gd name="T93" fmla="*/ 311 h 312"/>
                  <a:gd name="T94" fmla="*/ 49 w 103"/>
                  <a:gd name="T95" fmla="*/ 30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3" h="312">
                    <a:moveTo>
                      <a:pt x="49" y="305"/>
                    </a:moveTo>
                    <a:lnTo>
                      <a:pt x="56" y="295"/>
                    </a:lnTo>
                    <a:lnTo>
                      <a:pt x="56" y="292"/>
                    </a:lnTo>
                    <a:lnTo>
                      <a:pt x="58" y="286"/>
                    </a:lnTo>
                    <a:lnTo>
                      <a:pt x="64" y="269"/>
                    </a:lnTo>
                    <a:lnTo>
                      <a:pt x="70" y="246"/>
                    </a:lnTo>
                    <a:lnTo>
                      <a:pt x="76" y="234"/>
                    </a:lnTo>
                    <a:lnTo>
                      <a:pt x="78" y="214"/>
                    </a:lnTo>
                    <a:lnTo>
                      <a:pt x="78" y="202"/>
                    </a:lnTo>
                    <a:lnTo>
                      <a:pt x="78" y="191"/>
                    </a:lnTo>
                    <a:lnTo>
                      <a:pt x="76" y="178"/>
                    </a:lnTo>
                    <a:lnTo>
                      <a:pt x="73" y="172"/>
                    </a:lnTo>
                    <a:lnTo>
                      <a:pt x="64" y="159"/>
                    </a:lnTo>
                    <a:lnTo>
                      <a:pt x="56" y="146"/>
                    </a:lnTo>
                    <a:lnTo>
                      <a:pt x="44" y="133"/>
                    </a:lnTo>
                    <a:lnTo>
                      <a:pt x="23" y="110"/>
                    </a:lnTo>
                    <a:lnTo>
                      <a:pt x="12" y="94"/>
                    </a:lnTo>
                    <a:lnTo>
                      <a:pt x="5" y="81"/>
                    </a:lnTo>
                    <a:lnTo>
                      <a:pt x="3" y="72"/>
                    </a:lnTo>
                    <a:lnTo>
                      <a:pt x="0" y="56"/>
                    </a:lnTo>
                    <a:lnTo>
                      <a:pt x="0" y="43"/>
                    </a:lnTo>
                    <a:lnTo>
                      <a:pt x="3" y="32"/>
                    </a:lnTo>
                    <a:lnTo>
                      <a:pt x="5" y="16"/>
                    </a:lnTo>
                    <a:lnTo>
                      <a:pt x="12" y="0"/>
                    </a:lnTo>
                    <a:lnTo>
                      <a:pt x="32" y="19"/>
                    </a:lnTo>
                    <a:lnTo>
                      <a:pt x="26" y="32"/>
                    </a:lnTo>
                    <a:lnTo>
                      <a:pt x="23" y="46"/>
                    </a:lnTo>
                    <a:lnTo>
                      <a:pt x="20" y="59"/>
                    </a:lnTo>
                    <a:lnTo>
                      <a:pt x="20" y="72"/>
                    </a:lnTo>
                    <a:lnTo>
                      <a:pt x="20" y="84"/>
                    </a:lnTo>
                    <a:lnTo>
                      <a:pt x="26" y="100"/>
                    </a:lnTo>
                    <a:lnTo>
                      <a:pt x="29" y="110"/>
                    </a:lnTo>
                    <a:lnTo>
                      <a:pt x="35" y="121"/>
                    </a:lnTo>
                    <a:lnTo>
                      <a:pt x="46" y="127"/>
                    </a:lnTo>
                    <a:lnTo>
                      <a:pt x="61" y="143"/>
                    </a:lnTo>
                    <a:lnTo>
                      <a:pt x="73" y="156"/>
                    </a:lnTo>
                    <a:lnTo>
                      <a:pt x="78" y="165"/>
                    </a:lnTo>
                    <a:lnTo>
                      <a:pt x="90" y="185"/>
                    </a:lnTo>
                    <a:lnTo>
                      <a:pt x="96" y="198"/>
                    </a:lnTo>
                    <a:lnTo>
                      <a:pt x="99" y="208"/>
                    </a:lnTo>
                    <a:lnTo>
                      <a:pt x="102" y="227"/>
                    </a:lnTo>
                    <a:lnTo>
                      <a:pt x="102" y="246"/>
                    </a:lnTo>
                    <a:lnTo>
                      <a:pt x="99" y="259"/>
                    </a:lnTo>
                    <a:lnTo>
                      <a:pt x="99" y="276"/>
                    </a:lnTo>
                    <a:lnTo>
                      <a:pt x="96" y="289"/>
                    </a:lnTo>
                    <a:lnTo>
                      <a:pt x="93" y="302"/>
                    </a:lnTo>
                    <a:lnTo>
                      <a:pt x="87" y="311"/>
                    </a:lnTo>
                    <a:lnTo>
                      <a:pt x="49" y="30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09" name="Freeform 95"/>
              <p:cNvSpPr>
                <a:spLocks/>
              </p:cNvSpPr>
              <p:nvPr/>
            </p:nvSpPr>
            <p:spPr bwMode="ltGray">
              <a:xfrm>
                <a:off x="1494" y="1245"/>
                <a:ext cx="159" cy="72"/>
              </a:xfrm>
              <a:custGeom>
                <a:avLst/>
                <a:gdLst>
                  <a:gd name="T0" fmla="*/ 152 w 159"/>
                  <a:gd name="T1" fmla="*/ 27 h 72"/>
                  <a:gd name="T2" fmla="*/ 143 w 159"/>
                  <a:gd name="T3" fmla="*/ 24 h 72"/>
                  <a:gd name="T4" fmla="*/ 130 w 159"/>
                  <a:gd name="T5" fmla="*/ 24 h 72"/>
                  <a:gd name="T6" fmla="*/ 122 w 159"/>
                  <a:gd name="T7" fmla="*/ 27 h 72"/>
                  <a:gd name="T8" fmla="*/ 115 w 159"/>
                  <a:gd name="T9" fmla="*/ 36 h 72"/>
                  <a:gd name="T10" fmla="*/ 109 w 159"/>
                  <a:gd name="T11" fmla="*/ 44 h 72"/>
                  <a:gd name="T12" fmla="*/ 97 w 159"/>
                  <a:gd name="T13" fmla="*/ 59 h 72"/>
                  <a:gd name="T14" fmla="*/ 89 w 159"/>
                  <a:gd name="T15" fmla="*/ 68 h 72"/>
                  <a:gd name="T16" fmla="*/ 73 w 159"/>
                  <a:gd name="T17" fmla="*/ 71 h 72"/>
                  <a:gd name="T18" fmla="*/ 61 w 159"/>
                  <a:gd name="T19" fmla="*/ 68 h 72"/>
                  <a:gd name="T20" fmla="*/ 51 w 159"/>
                  <a:gd name="T21" fmla="*/ 62 h 72"/>
                  <a:gd name="T22" fmla="*/ 39 w 159"/>
                  <a:gd name="T23" fmla="*/ 56 h 72"/>
                  <a:gd name="T24" fmla="*/ 28 w 159"/>
                  <a:gd name="T25" fmla="*/ 53 h 72"/>
                  <a:gd name="T26" fmla="*/ 15 w 159"/>
                  <a:gd name="T27" fmla="*/ 53 h 72"/>
                  <a:gd name="T28" fmla="*/ 6 w 159"/>
                  <a:gd name="T29" fmla="*/ 56 h 72"/>
                  <a:gd name="T30" fmla="*/ 3 w 159"/>
                  <a:gd name="T31" fmla="*/ 51 h 72"/>
                  <a:gd name="T32" fmla="*/ 9 w 159"/>
                  <a:gd name="T33" fmla="*/ 47 h 72"/>
                  <a:gd name="T34" fmla="*/ 21 w 159"/>
                  <a:gd name="T35" fmla="*/ 44 h 72"/>
                  <a:gd name="T36" fmla="*/ 30 w 159"/>
                  <a:gd name="T37" fmla="*/ 44 h 72"/>
                  <a:gd name="T38" fmla="*/ 43 w 159"/>
                  <a:gd name="T39" fmla="*/ 53 h 72"/>
                  <a:gd name="T40" fmla="*/ 54 w 159"/>
                  <a:gd name="T41" fmla="*/ 56 h 72"/>
                  <a:gd name="T42" fmla="*/ 67 w 159"/>
                  <a:gd name="T43" fmla="*/ 59 h 72"/>
                  <a:gd name="T44" fmla="*/ 79 w 159"/>
                  <a:gd name="T45" fmla="*/ 59 h 72"/>
                  <a:gd name="T46" fmla="*/ 89 w 159"/>
                  <a:gd name="T47" fmla="*/ 56 h 72"/>
                  <a:gd name="T48" fmla="*/ 97 w 159"/>
                  <a:gd name="T49" fmla="*/ 51 h 72"/>
                  <a:gd name="T50" fmla="*/ 107 w 159"/>
                  <a:gd name="T51" fmla="*/ 39 h 72"/>
                  <a:gd name="T52" fmla="*/ 115 w 159"/>
                  <a:gd name="T53" fmla="*/ 21 h 72"/>
                  <a:gd name="T54" fmla="*/ 122 w 159"/>
                  <a:gd name="T55" fmla="*/ 6 h 72"/>
                  <a:gd name="T56" fmla="*/ 130 w 159"/>
                  <a:gd name="T57" fmla="*/ 0 h 72"/>
                  <a:gd name="T58" fmla="*/ 137 w 159"/>
                  <a:gd name="T59" fmla="*/ 0 h 72"/>
                  <a:gd name="T60" fmla="*/ 146 w 159"/>
                  <a:gd name="T61" fmla="*/ 3 h 72"/>
                  <a:gd name="T62" fmla="*/ 158 w 159"/>
                  <a:gd name="T63"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72">
                    <a:moveTo>
                      <a:pt x="158" y="30"/>
                    </a:moveTo>
                    <a:lnTo>
                      <a:pt x="152" y="27"/>
                    </a:lnTo>
                    <a:lnTo>
                      <a:pt x="146" y="24"/>
                    </a:lnTo>
                    <a:lnTo>
                      <a:pt x="143" y="24"/>
                    </a:lnTo>
                    <a:lnTo>
                      <a:pt x="137" y="24"/>
                    </a:lnTo>
                    <a:lnTo>
                      <a:pt x="130" y="24"/>
                    </a:lnTo>
                    <a:lnTo>
                      <a:pt x="125" y="27"/>
                    </a:lnTo>
                    <a:lnTo>
                      <a:pt x="122" y="27"/>
                    </a:lnTo>
                    <a:lnTo>
                      <a:pt x="119" y="30"/>
                    </a:lnTo>
                    <a:lnTo>
                      <a:pt x="115" y="36"/>
                    </a:lnTo>
                    <a:lnTo>
                      <a:pt x="109" y="41"/>
                    </a:lnTo>
                    <a:lnTo>
                      <a:pt x="109" y="44"/>
                    </a:lnTo>
                    <a:lnTo>
                      <a:pt x="104" y="53"/>
                    </a:lnTo>
                    <a:lnTo>
                      <a:pt x="97" y="59"/>
                    </a:lnTo>
                    <a:lnTo>
                      <a:pt x="94" y="65"/>
                    </a:lnTo>
                    <a:lnTo>
                      <a:pt x="89" y="68"/>
                    </a:lnTo>
                    <a:lnTo>
                      <a:pt x="79" y="71"/>
                    </a:lnTo>
                    <a:lnTo>
                      <a:pt x="73" y="71"/>
                    </a:lnTo>
                    <a:lnTo>
                      <a:pt x="67" y="71"/>
                    </a:lnTo>
                    <a:lnTo>
                      <a:pt x="61" y="68"/>
                    </a:lnTo>
                    <a:lnTo>
                      <a:pt x="54" y="65"/>
                    </a:lnTo>
                    <a:lnTo>
                      <a:pt x="51" y="62"/>
                    </a:lnTo>
                    <a:lnTo>
                      <a:pt x="46" y="59"/>
                    </a:lnTo>
                    <a:lnTo>
                      <a:pt x="39" y="56"/>
                    </a:lnTo>
                    <a:lnTo>
                      <a:pt x="33" y="53"/>
                    </a:lnTo>
                    <a:lnTo>
                      <a:pt x="28" y="53"/>
                    </a:lnTo>
                    <a:lnTo>
                      <a:pt x="21" y="51"/>
                    </a:lnTo>
                    <a:lnTo>
                      <a:pt x="15" y="53"/>
                    </a:lnTo>
                    <a:lnTo>
                      <a:pt x="9" y="53"/>
                    </a:lnTo>
                    <a:lnTo>
                      <a:pt x="6" y="56"/>
                    </a:lnTo>
                    <a:lnTo>
                      <a:pt x="0" y="59"/>
                    </a:lnTo>
                    <a:lnTo>
                      <a:pt x="3" y="51"/>
                    </a:lnTo>
                    <a:lnTo>
                      <a:pt x="6" y="47"/>
                    </a:lnTo>
                    <a:lnTo>
                      <a:pt x="9" y="47"/>
                    </a:lnTo>
                    <a:lnTo>
                      <a:pt x="15" y="44"/>
                    </a:lnTo>
                    <a:lnTo>
                      <a:pt x="21" y="44"/>
                    </a:lnTo>
                    <a:lnTo>
                      <a:pt x="24" y="44"/>
                    </a:lnTo>
                    <a:lnTo>
                      <a:pt x="30" y="44"/>
                    </a:lnTo>
                    <a:lnTo>
                      <a:pt x="33" y="47"/>
                    </a:lnTo>
                    <a:lnTo>
                      <a:pt x="43" y="53"/>
                    </a:lnTo>
                    <a:lnTo>
                      <a:pt x="49" y="56"/>
                    </a:lnTo>
                    <a:lnTo>
                      <a:pt x="54" y="56"/>
                    </a:lnTo>
                    <a:lnTo>
                      <a:pt x="58" y="59"/>
                    </a:lnTo>
                    <a:lnTo>
                      <a:pt x="67" y="59"/>
                    </a:lnTo>
                    <a:lnTo>
                      <a:pt x="76" y="59"/>
                    </a:lnTo>
                    <a:lnTo>
                      <a:pt x="79" y="59"/>
                    </a:lnTo>
                    <a:lnTo>
                      <a:pt x="85" y="59"/>
                    </a:lnTo>
                    <a:lnTo>
                      <a:pt x="89" y="56"/>
                    </a:lnTo>
                    <a:lnTo>
                      <a:pt x="94" y="53"/>
                    </a:lnTo>
                    <a:lnTo>
                      <a:pt x="97" y="51"/>
                    </a:lnTo>
                    <a:lnTo>
                      <a:pt x="100" y="47"/>
                    </a:lnTo>
                    <a:lnTo>
                      <a:pt x="107" y="39"/>
                    </a:lnTo>
                    <a:lnTo>
                      <a:pt x="109" y="32"/>
                    </a:lnTo>
                    <a:lnTo>
                      <a:pt x="115" y="21"/>
                    </a:lnTo>
                    <a:lnTo>
                      <a:pt x="122" y="12"/>
                    </a:lnTo>
                    <a:lnTo>
                      <a:pt x="122" y="6"/>
                    </a:lnTo>
                    <a:lnTo>
                      <a:pt x="128" y="3"/>
                    </a:lnTo>
                    <a:lnTo>
                      <a:pt x="130" y="0"/>
                    </a:lnTo>
                    <a:lnTo>
                      <a:pt x="134" y="0"/>
                    </a:lnTo>
                    <a:lnTo>
                      <a:pt x="137" y="0"/>
                    </a:lnTo>
                    <a:lnTo>
                      <a:pt x="143" y="0"/>
                    </a:lnTo>
                    <a:lnTo>
                      <a:pt x="146" y="3"/>
                    </a:lnTo>
                    <a:lnTo>
                      <a:pt x="152" y="6"/>
                    </a:lnTo>
                    <a:lnTo>
                      <a:pt x="158"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10" name="Freeform 96"/>
              <p:cNvSpPr>
                <a:spLocks/>
              </p:cNvSpPr>
              <p:nvPr/>
            </p:nvSpPr>
            <p:spPr bwMode="ltGray">
              <a:xfrm>
                <a:off x="737" y="1144"/>
                <a:ext cx="156" cy="74"/>
              </a:xfrm>
              <a:custGeom>
                <a:avLst/>
                <a:gdLst>
                  <a:gd name="T0" fmla="*/ 0 w 156"/>
                  <a:gd name="T1" fmla="*/ 43 h 74"/>
                  <a:gd name="T2" fmla="*/ 4 w 156"/>
                  <a:gd name="T3" fmla="*/ 46 h 74"/>
                  <a:gd name="T4" fmla="*/ 9 w 156"/>
                  <a:gd name="T5" fmla="*/ 48 h 74"/>
                  <a:gd name="T6" fmla="*/ 15 w 156"/>
                  <a:gd name="T7" fmla="*/ 48 h 74"/>
                  <a:gd name="T8" fmla="*/ 22 w 156"/>
                  <a:gd name="T9" fmla="*/ 48 h 74"/>
                  <a:gd name="T10" fmla="*/ 27 w 156"/>
                  <a:gd name="T11" fmla="*/ 48 h 74"/>
                  <a:gd name="T12" fmla="*/ 30 w 156"/>
                  <a:gd name="T13" fmla="*/ 46 h 74"/>
                  <a:gd name="T14" fmla="*/ 37 w 156"/>
                  <a:gd name="T15" fmla="*/ 43 h 74"/>
                  <a:gd name="T16" fmla="*/ 43 w 156"/>
                  <a:gd name="T17" fmla="*/ 37 h 74"/>
                  <a:gd name="T18" fmla="*/ 45 w 156"/>
                  <a:gd name="T19" fmla="*/ 30 h 74"/>
                  <a:gd name="T20" fmla="*/ 49 w 156"/>
                  <a:gd name="T21" fmla="*/ 25 h 74"/>
                  <a:gd name="T22" fmla="*/ 52 w 156"/>
                  <a:gd name="T23" fmla="*/ 18 h 74"/>
                  <a:gd name="T24" fmla="*/ 58 w 156"/>
                  <a:gd name="T25" fmla="*/ 12 h 74"/>
                  <a:gd name="T26" fmla="*/ 64 w 156"/>
                  <a:gd name="T27" fmla="*/ 7 h 74"/>
                  <a:gd name="T28" fmla="*/ 70 w 156"/>
                  <a:gd name="T29" fmla="*/ 3 h 74"/>
                  <a:gd name="T30" fmla="*/ 76 w 156"/>
                  <a:gd name="T31" fmla="*/ 0 h 74"/>
                  <a:gd name="T32" fmla="*/ 85 w 156"/>
                  <a:gd name="T33" fmla="*/ 0 h 74"/>
                  <a:gd name="T34" fmla="*/ 91 w 156"/>
                  <a:gd name="T35" fmla="*/ 0 h 74"/>
                  <a:gd name="T36" fmla="*/ 95 w 156"/>
                  <a:gd name="T37" fmla="*/ 0 h 74"/>
                  <a:gd name="T38" fmla="*/ 100 w 156"/>
                  <a:gd name="T39" fmla="*/ 7 h 74"/>
                  <a:gd name="T40" fmla="*/ 106 w 156"/>
                  <a:gd name="T41" fmla="*/ 9 h 74"/>
                  <a:gd name="T42" fmla="*/ 110 w 156"/>
                  <a:gd name="T43" fmla="*/ 12 h 74"/>
                  <a:gd name="T44" fmla="*/ 118 w 156"/>
                  <a:gd name="T45" fmla="*/ 15 h 74"/>
                  <a:gd name="T46" fmla="*/ 125 w 156"/>
                  <a:gd name="T47" fmla="*/ 18 h 74"/>
                  <a:gd name="T48" fmla="*/ 130 w 156"/>
                  <a:gd name="T49" fmla="*/ 18 h 74"/>
                  <a:gd name="T50" fmla="*/ 136 w 156"/>
                  <a:gd name="T51" fmla="*/ 18 h 74"/>
                  <a:gd name="T52" fmla="*/ 140 w 156"/>
                  <a:gd name="T53" fmla="*/ 18 h 74"/>
                  <a:gd name="T54" fmla="*/ 146 w 156"/>
                  <a:gd name="T55" fmla="*/ 18 h 74"/>
                  <a:gd name="T56" fmla="*/ 151 w 156"/>
                  <a:gd name="T57" fmla="*/ 15 h 74"/>
                  <a:gd name="T58" fmla="*/ 155 w 156"/>
                  <a:gd name="T59" fmla="*/ 12 h 74"/>
                  <a:gd name="T60" fmla="*/ 155 w 156"/>
                  <a:gd name="T61" fmla="*/ 18 h 74"/>
                  <a:gd name="T62" fmla="*/ 151 w 156"/>
                  <a:gd name="T63" fmla="*/ 22 h 74"/>
                  <a:gd name="T64" fmla="*/ 146 w 156"/>
                  <a:gd name="T65" fmla="*/ 25 h 74"/>
                  <a:gd name="T66" fmla="*/ 143 w 156"/>
                  <a:gd name="T67" fmla="*/ 27 h 74"/>
                  <a:gd name="T68" fmla="*/ 136 w 156"/>
                  <a:gd name="T69" fmla="*/ 27 h 74"/>
                  <a:gd name="T70" fmla="*/ 133 w 156"/>
                  <a:gd name="T71" fmla="*/ 27 h 74"/>
                  <a:gd name="T72" fmla="*/ 128 w 156"/>
                  <a:gd name="T73" fmla="*/ 27 h 74"/>
                  <a:gd name="T74" fmla="*/ 121 w 156"/>
                  <a:gd name="T75" fmla="*/ 25 h 74"/>
                  <a:gd name="T76" fmla="*/ 115 w 156"/>
                  <a:gd name="T77" fmla="*/ 18 h 74"/>
                  <a:gd name="T78" fmla="*/ 106 w 156"/>
                  <a:gd name="T79" fmla="*/ 15 h 74"/>
                  <a:gd name="T80" fmla="*/ 103 w 156"/>
                  <a:gd name="T81" fmla="*/ 12 h 74"/>
                  <a:gd name="T82" fmla="*/ 97 w 156"/>
                  <a:gd name="T83" fmla="*/ 12 h 74"/>
                  <a:gd name="T84" fmla="*/ 88 w 156"/>
                  <a:gd name="T85" fmla="*/ 12 h 74"/>
                  <a:gd name="T86" fmla="*/ 82 w 156"/>
                  <a:gd name="T87" fmla="*/ 12 h 74"/>
                  <a:gd name="T88" fmla="*/ 79 w 156"/>
                  <a:gd name="T89" fmla="*/ 12 h 74"/>
                  <a:gd name="T90" fmla="*/ 73 w 156"/>
                  <a:gd name="T91" fmla="*/ 12 h 74"/>
                  <a:gd name="T92" fmla="*/ 67 w 156"/>
                  <a:gd name="T93" fmla="*/ 15 h 74"/>
                  <a:gd name="T94" fmla="*/ 64 w 156"/>
                  <a:gd name="T95" fmla="*/ 18 h 74"/>
                  <a:gd name="T96" fmla="*/ 58 w 156"/>
                  <a:gd name="T97" fmla="*/ 22 h 74"/>
                  <a:gd name="T98" fmla="*/ 55 w 156"/>
                  <a:gd name="T99" fmla="*/ 25 h 74"/>
                  <a:gd name="T100" fmla="*/ 52 w 156"/>
                  <a:gd name="T101" fmla="*/ 33 h 74"/>
                  <a:gd name="T102" fmla="*/ 45 w 156"/>
                  <a:gd name="T103" fmla="*/ 43 h 74"/>
                  <a:gd name="T104" fmla="*/ 43 w 156"/>
                  <a:gd name="T105" fmla="*/ 48 h 74"/>
                  <a:gd name="T106" fmla="*/ 37 w 156"/>
                  <a:gd name="T107" fmla="*/ 61 h 74"/>
                  <a:gd name="T108" fmla="*/ 34 w 156"/>
                  <a:gd name="T109" fmla="*/ 67 h 74"/>
                  <a:gd name="T110" fmla="*/ 30 w 156"/>
                  <a:gd name="T111" fmla="*/ 70 h 74"/>
                  <a:gd name="T112" fmla="*/ 27 w 156"/>
                  <a:gd name="T113" fmla="*/ 73 h 74"/>
                  <a:gd name="T114" fmla="*/ 22 w 156"/>
                  <a:gd name="T115" fmla="*/ 73 h 74"/>
                  <a:gd name="T116" fmla="*/ 19 w 156"/>
                  <a:gd name="T117" fmla="*/ 73 h 74"/>
                  <a:gd name="T118" fmla="*/ 15 w 156"/>
                  <a:gd name="T119" fmla="*/ 73 h 74"/>
                  <a:gd name="T120" fmla="*/ 9 w 156"/>
                  <a:gd name="T121" fmla="*/ 70 h 74"/>
                  <a:gd name="T122" fmla="*/ 7 w 156"/>
                  <a:gd name="T123" fmla="*/ 67 h 74"/>
                  <a:gd name="T124" fmla="*/ 0 w 156"/>
                  <a:gd name="T125" fmla="*/ 4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 h="74">
                    <a:moveTo>
                      <a:pt x="0" y="43"/>
                    </a:moveTo>
                    <a:lnTo>
                      <a:pt x="4" y="46"/>
                    </a:lnTo>
                    <a:lnTo>
                      <a:pt x="9" y="48"/>
                    </a:lnTo>
                    <a:lnTo>
                      <a:pt x="15" y="48"/>
                    </a:lnTo>
                    <a:lnTo>
                      <a:pt x="22" y="48"/>
                    </a:lnTo>
                    <a:lnTo>
                      <a:pt x="27" y="48"/>
                    </a:lnTo>
                    <a:lnTo>
                      <a:pt x="30" y="46"/>
                    </a:lnTo>
                    <a:lnTo>
                      <a:pt x="37" y="43"/>
                    </a:lnTo>
                    <a:lnTo>
                      <a:pt x="43" y="37"/>
                    </a:lnTo>
                    <a:lnTo>
                      <a:pt x="45" y="30"/>
                    </a:lnTo>
                    <a:lnTo>
                      <a:pt x="49" y="25"/>
                    </a:lnTo>
                    <a:lnTo>
                      <a:pt x="52" y="18"/>
                    </a:lnTo>
                    <a:lnTo>
                      <a:pt x="58" y="12"/>
                    </a:lnTo>
                    <a:lnTo>
                      <a:pt x="64" y="7"/>
                    </a:lnTo>
                    <a:lnTo>
                      <a:pt x="70" y="3"/>
                    </a:lnTo>
                    <a:lnTo>
                      <a:pt x="76" y="0"/>
                    </a:lnTo>
                    <a:lnTo>
                      <a:pt x="85" y="0"/>
                    </a:lnTo>
                    <a:lnTo>
                      <a:pt x="91" y="0"/>
                    </a:lnTo>
                    <a:lnTo>
                      <a:pt x="95" y="0"/>
                    </a:lnTo>
                    <a:lnTo>
                      <a:pt x="100" y="7"/>
                    </a:lnTo>
                    <a:lnTo>
                      <a:pt x="106" y="9"/>
                    </a:lnTo>
                    <a:lnTo>
                      <a:pt x="110" y="12"/>
                    </a:lnTo>
                    <a:lnTo>
                      <a:pt x="118" y="15"/>
                    </a:lnTo>
                    <a:lnTo>
                      <a:pt x="125" y="18"/>
                    </a:lnTo>
                    <a:lnTo>
                      <a:pt x="130" y="18"/>
                    </a:lnTo>
                    <a:lnTo>
                      <a:pt x="136" y="18"/>
                    </a:lnTo>
                    <a:lnTo>
                      <a:pt x="140" y="18"/>
                    </a:lnTo>
                    <a:lnTo>
                      <a:pt x="146" y="18"/>
                    </a:lnTo>
                    <a:lnTo>
                      <a:pt x="151" y="15"/>
                    </a:lnTo>
                    <a:lnTo>
                      <a:pt x="155" y="12"/>
                    </a:lnTo>
                    <a:lnTo>
                      <a:pt x="155" y="18"/>
                    </a:lnTo>
                    <a:lnTo>
                      <a:pt x="151" y="22"/>
                    </a:lnTo>
                    <a:lnTo>
                      <a:pt x="146" y="25"/>
                    </a:lnTo>
                    <a:lnTo>
                      <a:pt x="143" y="27"/>
                    </a:lnTo>
                    <a:lnTo>
                      <a:pt x="136" y="27"/>
                    </a:lnTo>
                    <a:lnTo>
                      <a:pt x="133" y="27"/>
                    </a:lnTo>
                    <a:lnTo>
                      <a:pt x="128" y="27"/>
                    </a:lnTo>
                    <a:lnTo>
                      <a:pt x="121" y="25"/>
                    </a:lnTo>
                    <a:lnTo>
                      <a:pt x="115" y="18"/>
                    </a:lnTo>
                    <a:lnTo>
                      <a:pt x="106" y="15"/>
                    </a:lnTo>
                    <a:lnTo>
                      <a:pt x="103" y="12"/>
                    </a:lnTo>
                    <a:lnTo>
                      <a:pt x="97" y="12"/>
                    </a:lnTo>
                    <a:lnTo>
                      <a:pt x="88" y="12"/>
                    </a:lnTo>
                    <a:lnTo>
                      <a:pt x="82" y="12"/>
                    </a:lnTo>
                    <a:lnTo>
                      <a:pt x="79" y="12"/>
                    </a:lnTo>
                    <a:lnTo>
                      <a:pt x="73" y="12"/>
                    </a:lnTo>
                    <a:lnTo>
                      <a:pt x="67" y="15"/>
                    </a:lnTo>
                    <a:lnTo>
                      <a:pt x="64" y="18"/>
                    </a:lnTo>
                    <a:lnTo>
                      <a:pt x="58" y="22"/>
                    </a:lnTo>
                    <a:lnTo>
                      <a:pt x="55" y="25"/>
                    </a:lnTo>
                    <a:lnTo>
                      <a:pt x="52" y="33"/>
                    </a:lnTo>
                    <a:lnTo>
                      <a:pt x="45" y="43"/>
                    </a:lnTo>
                    <a:lnTo>
                      <a:pt x="43" y="48"/>
                    </a:lnTo>
                    <a:lnTo>
                      <a:pt x="37" y="61"/>
                    </a:lnTo>
                    <a:lnTo>
                      <a:pt x="34" y="67"/>
                    </a:lnTo>
                    <a:lnTo>
                      <a:pt x="30" y="70"/>
                    </a:lnTo>
                    <a:lnTo>
                      <a:pt x="27" y="73"/>
                    </a:lnTo>
                    <a:lnTo>
                      <a:pt x="22" y="73"/>
                    </a:lnTo>
                    <a:lnTo>
                      <a:pt x="19" y="73"/>
                    </a:lnTo>
                    <a:lnTo>
                      <a:pt x="15" y="73"/>
                    </a:lnTo>
                    <a:lnTo>
                      <a:pt x="9" y="70"/>
                    </a:lnTo>
                    <a:lnTo>
                      <a:pt x="7" y="67"/>
                    </a:lnTo>
                    <a:lnTo>
                      <a:pt x="0" y="4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11" name="Freeform 97"/>
              <p:cNvSpPr>
                <a:spLocks/>
              </p:cNvSpPr>
              <p:nvPr/>
            </p:nvSpPr>
            <p:spPr bwMode="ltGray">
              <a:xfrm>
                <a:off x="1343" y="1062"/>
                <a:ext cx="60" cy="81"/>
              </a:xfrm>
              <a:custGeom>
                <a:avLst/>
                <a:gdLst>
                  <a:gd name="T0" fmla="*/ 59 w 60"/>
                  <a:gd name="T1" fmla="*/ 0 h 81"/>
                  <a:gd name="T2" fmla="*/ 0 w 60"/>
                  <a:gd name="T3" fmla="*/ 30 h 81"/>
                  <a:gd name="T4" fmla="*/ 45 w 60"/>
                  <a:gd name="T5" fmla="*/ 80 h 81"/>
                  <a:gd name="T6" fmla="*/ 59 w 60"/>
                  <a:gd name="T7" fmla="*/ 0 h 81"/>
                </a:gdLst>
                <a:ahLst/>
                <a:cxnLst>
                  <a:cxn ang="0">
                    <a:pos x="T0" y="T1"/>
                  </a:cxn>
                  <a:cxn ang="0">
                    <a:pos x="T2" y="T3"/>
                  </a:cxn>
                  <a:cxn ang="0">
                    <a:pos x="T4" y="T5"/>
                  </a:cxn>
                  <a:cxn ang="0">
                    <a:pos x="T6" y="T7"/>
                  </a:cxn>
                </a:cxnLst>
                <a:rect l="0" t="0" r="r" b="b"/>
                <a:pathLst>
                  <a:path w="60" h="81">
                    <a:moveTo>
                      <a:pt x="59" y="0"/>
                    </a:moveTo>
                    <a:lnTo>
                      <a:pt x="0" y="30"/>
                    </a:lnTo>
                    <a:lnTo>
                      <a:pt x="45" y="80"/>
                    </a:lnTo>
                    <a:lnTo>
                      <a:pt x="59"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12" name="Rectangle 98"/>
              <p:cNvSpPr>
                <a:spLocks noChangeArrowheads="1"/>
              </p:cNvSpPr>
              <p:nvPr/>
            </p:nvSpPr>
            <p:spPr bwMode="ltGray">
              <a:xfrm>
                <a:off x="2203" y="1137"/>
                <a:ext cx="52" cy="56"/>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113" name="Freeform 99"/>
              <p:cNvSpPr>
                <a:spLocks/>
              </p:cNvSpPr>
              <p:nvPr/>
            </p:nvSpPr>
            <p:spPr bwMode="ltGray">
              <a:xfrm>
                <a:off x="1211" y="1224"/>
                <a:ext cx="55" cy="66"/>
              </a:xfrm>
              <a:custGeom>
                <a:avLst/>
                <a:gdLst>
                  <a:gd name="T0" fmla="*/ 30 w 55"/>
                  <a:gd name="T1" fmla="*/ 0 h 66"/>
                  <a:gd name="T2" fmla="*/ 0 w 55"/>
                  <a:gd name="T3" fmla="*/ 18 h 66"/>
                  <a:gd name="T4" fmla="*/ 16 w 55"/>
                  <a:gd name="T5" fmla="*/ 65 h 66"/>
                  <a:gd name="T6" fmla="*/ 54 w 55"/>
                  <a:gd name="T7" fmla="*/ 42 h 66"/>
                  <a:gd name="T8" fmla="*/ 30 w 55"/>
                  <a:gd name="T9" fmla="*/ 0 h 66"/>
                </a:gdLst>
                <a:ahLst/>
                <a:cxnLst>
                  <a:cxn ang="0">
                    <a:pos x="T0" y="T1"/>
                  </a:cxn>
                  <a:cxn ang="0">
                    <a:pos x="T2" y="T3"/>
                  </a:cxn>
                  <a:cxn ang="0">
                    <a:pos x="T4" y="T5"/>
                  </a:cxn>
                  <a:cxn ang="0">
                    <a:pos x="T6" y="T7"/>
                  </a:cxn>
                  <a:cxn ang="0">
                    <a:pos x="T8" y="T9"/>
                  </a:cxn>
                </a:cxnLst>
                <a:rect l="0" t="0" r="r" b="b"/>
                <a:pathLst>
                  <a:path w="55" h="66">
                    <a:moveTo>
                      <a:pt x="30" y="0"/>
                    </a:moveTo>
                    <a:lnTo>
                      <a:pt x="0" y="18"/>
                    </a:lnTo>
                    <a:lnTo>
                      <a:pt x="16" y="65"/>
                    </a:lnTo>
                    <a:lnTo>
                      <a:pt x="54" y="42"/>
                    </a:lnTo>
                    <a:lnTo>
                      <a:pt x="3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14" name="Freeform 100"/>
              <p:cNvSpPr>
                <a:spLocks/>
              </p:cNvSpPr>
              <p:nvPr/>
            </p:nvSpPr>
            <p:spPr bwMode="ltGray">
              <a:xfrm>
                <a:off x="2902" y="1082"/>
                <a:ext cx="232" cy="116"/>
              </a:xfrm>
              <a:custGeom>
                <a:avLst/>
                <a:gdLst>
                  <a:gd name="T0" fmla="*/ 0 w 232"/>
                  <a:gd name="T1" fmla="*/ 111 h 116"/>
                  <a:gd name="T2" fmla="*/ 9 w 232"/>
                  <a:gd name="T3" fmla="*/ 115 h 116"/>
                  <a:gd name="T4" fmla="*/ 19 w 232"/>
                  <a:gd name="T5" fmla="*/ 115 h 116"/>
                  <a:gd name="T6" fmla="*/ 30 w 232"/>
                  <a:gd name="T7" fmla="*/ 115 h 116"/>
                  <a:gd name="T8" fmla="*/ 40 w 232"/>
                  <a:gd name="T9" fmla="*/ 111 h 116"/>
                  <a:gd name="T10" fmla="*/ 49 w 232"/>
                  <a:gd name="T11" fmla="*/ 108 h 116"/>
                  <a:gd name="T12" fmla="*/ 61 w 232"/>
                  <a:gd name="T13" fmla="*/ 105 h 116"/>
                  <a:gd name="T14" fmla="*/ 64 w 232"/>
                  <a:gd name="T15" fmla="*/ 102 h 116"/>
                  <a:gd name="T16" fmla="*/ 73 w 232"/>
                  <a:gd name="T17" fmla="*/ 93 h 116"/>
                  <a:gd name="T18" fmla="*/ 76 w 232"/>
                  <a:gd name="T19" fmla="*/ 84 h 116"/>
                  <a:gd name="T20" fmla="*/ 82 w 232"/>
                  <a:gd name="T21" fmla="*/ 77 h 116"/>
                  <a:gd name="T22" fmla="*/ 85 w 232"/>
                  <a:gd name="T23" fmla="*/ 72 h 116"/>
                  <a:gd name="T24" fmla="*/ 95 w 232"/>
                  <a:gd name="T25" fmla="*/ 56 h 116"/>
                  <a:gd name="T26" fmla="*/ 110 w 232"/>
                  <a:gd name="T27" fmla="*/ 43 h 116"/>
                  <a:gd name="T28" fmla="*/ 116 w 232"/>
                  <a:gd name="T29" fmla="*/ 38 h 116"/>
                  <a:gd name="T30" fmla="*/ 131 w 232"/>
                  <a:gd name="T31" fmla="*/ 31 h 116"/>
                  <a:gd name="T32" fmla="*/ 146 w 232"/>
                  <a:gd name="T33" fmla="*/ 25 h 116"/>
                  <a:gd name="T34" fmla="*/ 155 w 232"/>
                  <a:gd name="T35" fmla="*/ 22 h 116"/>
                  <a:gd name="T36" fmla="*/ 167 w 232"/>
                  <a:gd name="T37" fmla="*/ 18 h 116"/>
                  <a:gd name="T38" fmla="*/ 176 w 232"/>
                  <a:gd name="T39" fmla="*/ 22 h 116"/>
                  <a:gd name="T40" fmla="*/ 191 w 232"/>
                  <a:gd name="T41" fmla="*/ 25 h 116"/>
                  <a:gd name="T42" fmla="*/ 206 w 232"/>
                  <a:gd name="T43" fmla="*/ 31 h 116"/>
                  <a:gd name="T44" fmla="*/ 216 w 232"/>
                  <a:gd name="T45" fmla="*/ 38 h 116"/>
                  <a:gd name="T46" fmla="*/ 219 w 232"/>
                  <a:gd name="T47" fmla="*/ 46 h 116"/>
                  <a:gd name="T48" fmla="*/ 231 w 232"/>
                  <a:gd name="T49" fmla="*/ 13 h 116"/>
                  <a:gd name="T50" fmla="*/ 222 w 232"/>
                  <a:gd name="T51" fmla="*/ 10 h 116"/>
                  <a:gd name="T52" fmla="*/ 209 w 232"/>
                  <a:gd name="T53" fmla="*/ 3 h 116"/>
                  <a:gd name="T54" fmla="*/ 194 w 232"/>
                  <a:gd name="T55" fmla="*/ 0 h 116"/>
                  <a:gd name="T56" fmla="*/ 182 w 232"/>
                  <a:gd name="T57" fmla="*/ 0 h 116"/>
                  <a:gd name="T58" fmla="*/ 167 w 232"/>
                  <a:gd name="T59" fmla="*/ 0 h 116"/>
                  <a:gd name="T60" fmla="*/ 155 w 232"/>
                  <a:gd name="T61" fmla="*/ 3 h 116"/>
                  <a:gd name="T62" fmla="*/ 143 w 232"/>
                  <a:gd name="T63" fmla="*/ 10 h 116"/>
                  <a:gd name="T64" fmla="*/ 131 w 232"/>
                  <a:gd name="T65" fmla="*/ 13 h 116"/>
                  <a:gd name="T66" fmla="*/ 125 w 232"/>
                  <a:gd name="T67" fmla="*/ 18 h 116"/>
                  <a:gd name="T68" fmla="*/ 113 w 232"/>
                  <a:gd name="T69" fmla="*/ 31 h 116"/>
                  <a:gd name="T70" fmla="*/ 100 w 232"/>
                  <a:gd name="T71" fmla="*/ 43 h 116"/>
                  <a:gd name="T72" fmla="*/ 88 w 232"/>
                  <a:gd name="T73" fmla="*/ 56 h 116"/>
                  <a:gd name="T74" fmla="*/ 80 w 232"/>
                  <a:gd name="T75" fmla="*/ 69 h 116"/>
                  <a:gd name="T76" fmla="*/ 73 w 232"/>
                  <a:gd name="T77" fmla="*/ 74 h 116"/>
                  <a:gd name="T78" fmla="*/ 61 w 232"/>
                  <a:gd name="T79" fmla="*/ 84 h 116"/>
                  <a:gd name="T80" fmla="*/ 52 w 232"/>
                  <a:gd name="T81" fmla="*/ 87 h 116"/>
                  <a:gd name="T82" fmla="*/ 45 w 232"/>
                  <a:gd name="T83" fmla="*/ 90 h 116"/>
                  <a:gd name="T84" fmla="*/ 34 w 232"/>
                  <a:gd name="T85" fmla="*/ 90 h 116"/>
                  <a:gd name="T86" fmla="*/ 25 w 232"/>
                  <a:gd name="T87" fmla="*/ 90 h 116"/>
                  <a:gd name="T88" fmla="*/ 19 w 232"/>
                  <a:gd name="T89" fmla="*/ 87 h 116"/>
                  <a:gd name="T90" fmla="*/ 7 w 232"/>
                  <a:gd name="T91" fmla="*/ 80 h 116"/>
                  <a:gd name="T92" fmla="*/ 0 w 232"/>
                  <a:gd name="T93" fmla="*/ 11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2" h="116">
                    <a:moveTo>
                      <a:pt x="0" y="111"/>
                    </a:moveTo>
                    <a:lnTo>
                      <a:pt x="9" y="115"/>
                    </a:lnTo>
                    <a:lnTo>
                      <a:pt x="19" y="115"/>
                    </a:lnTo>
                    <a:lnTo>
                      <a:pt x="30" y="115"/>
                    </a:lnTo>
                    <a:lnTo>
                      <a:pt x="40" y="111"/>
                    </a:lnTo>
                    <a:lnTo>
                      <a:pt x="49" y="108"/>
                    </a:lnTo>
                    <a:lnTo>
                      <a:pt x="61" y="105"/>
                    </a:lnTo>
                    <a:lnTo>
                      <a:pt x="64" y="102"/>
                    </a:lnTo>
                    <a:lnTo>
                      <a:pt x="73" y="93"/>
                    </a:lnTo>
                    <a:lnTo>
                      <a:pt x="76" y="84"/>
                    </a:lnTo>
                    <a:lnTo>
                      <a:pt x="82" y="77"/>
                    </a:lnTo>
                    <a:lnTo>
                      <a:pt x="85" y="72"/>
                    </a:lnTo>
                    <a:lnTo>
                      <a:pt x="95" y="56"/>
                    </a:lnTo>
                    <a:lnTo>
                      <a:pt x="110" y="43"/>
                    </a:lnTo>
                    <a:lnTo>
                      <a:pt x="116" y="38"/>
                    </a:lnTo>
                    <a:lnTo>
                      <a:pt x="131" y="31"/>
                    </a:lnTo>
                    <a:lnTo>
                      <a:pt x="146" y="25"/>
                    </a:lnTo>
                    <a:lnTo>
                      <a:pt x="155" y="22"/>
                    </a:lnTo>
                    <a:lnTo>
                      <a:pt x="167" y="18"/>
                    </a:lnTo>
                    <a:lnTo>
                      <a:pt x="176" y="22"/>
                    </a:lnTo>
                    <a:lnTo>
                      <a:pt x="191" y="25"/>
                    </a:lnTo>
                    <a:lnTo>
                      <a:pt x="206" y="31"/>
                    </a:lnTo>
                    <a:lnTo>
                      <a:pt x="216" y="38"/>
                    </a:lnTo>
                    <a:lnTo>
                      <a:pt x="219" y="46"/>
                    </a:lnTo>
                    <a:lnTo>
                      <a:pt x="231" y="13"/>
                    </a:lnTo>
                    <a:lnTo>
                      <a:pt x="222" y="10"/>
                    </a:lnTo>
                    <a:lnTo>
                      <a:pt x="209" y="3"/>
                    </a:lnTo>
                    <a:lnTo>
                      <a:pt x="194" y="0"/>
                    </a:lnTo>
                    <a:lnTo>
                      <a:pt x="182" y="0"/>
                    </a:lnTo>
                    <a:lnTo>
                      <a:pt x="167" y="0"/>
                    </a:lnTo>
                    <a:lnTo>
                      <a:pt x="155" y="3"/>
                    </a:lnTo>
                    <a:lnTo>
                      <a:pt x="143" y="10"/>
                    </a:lnTo>
                    <a:lnTo>
                      <a:pt x="131" y="13"/>
                    </a:lnTo>
                    <a:lnTo>
                      <a:pt x="125" y="18"/>
                    </a:lnTo>
                    <a:lnTo>
                      <a:pt x="113" y="31"/>
                    </a:lnTo>
                    <a:lnTo>
                      <a:pt x="100" y="43"/>
                    </a:lnTo>
                    <a:lnTo>
                      <a:pt x="88" y="56"/>
                    </a:lnTo>
                    <a:lnTo>
                      <a:pt x="80" y="69"/>
                    </a:lnTo>
                    <a:lnTo>
                      <a:pt x="73" y="74"/>
                    </a:lnTo>
                    <a:lnTo>
                      <a:pt x="61" y="84"/>
                    </a:lnTo>
                    <a:lnTo>
                      <a:pt x="52" y="87"/>
                    </a:lnTo>
                    <a:lnTo>
                      <a:pt x="45" y="90"/>
                    </a:lnTo>
                    <a:lnTo>
                      <a:pt x="34" y="90"/>
                    </a:lnTo>
                    <a:lnTo>
                      <a:pt x="25" y="90"/>
                    </a:lnTo>
                    <a:lnTo>
                      <a:pt x="19" y="87"/>
                    </a:lnTo>
                    <a:lnTo>
                      <a:pt x="7" y="80"/>
                    </a:lnTo>
                    <a:lnTo>
                      <a:pt x="0" y="11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15" name="Freeform 101"/>
              <p:cNvSpPr>
                <a:spLocks/>
              </p:cNvSpPr>
              <p:nvPr/>
            </p:nvSpPr>
            <p:spPr bwMode="ltGray">
              <a:xfrm>
                <a:off x="2874" y="1317"/>
                <a:ext cx="56" cy="102"/>
              </a:xfrm>
              <a:custGeom>
                <a:avLst/>
                <a:gdLst>
                  <a:gd name="T0" fmla="*/ 14 w 56"/>
                  <a:gd name="T1" fmla="*/ 0 h 102"/>
                  <a:gd name="T2" fmla="*/ 0 w 56"/>
                  <a:gd name="T3" fmla="*/ 101 h 102"/>
                  <a:gd name="T4" fmla="*/ 55 w 56"/>
                  <a:gd name="T5" fmla="*/ 49 h 102"/>
                  <a:gd name="T6" fmla="*/ 14 w 56"/>
                  <a:gd name="T7" fmla="*/ 0 h 102"/>
                </a:gdLst>
                <a:ahLst/>
                <a:cxnLst>
                  <a:cxn ang="0">
                    <a:pos x="T0" y="T1"/>
                  </a:cxn>
                  <a:cxn ang="0">
                    <a:pos x="T2" y="T3"/>
                  </a:cxn>
                  <a:cxn ang="0">
                    <a:pos x="T4" y="T5"/>
                  </a:cxn>
                  <a:cxn ang="0">
                    <a:pos x="T6" y="T7"/>
                  </a:cxn>
                </a:cxnLst>
                <a:rect l="0" t="0" r="r" b="b"/>
                <a:pathLst>
                  <a:path w="56" h="102">
                    <a:moveTo>
                      <a:pt x="14" y="0"/>
                    </a:moveTo>
                    <a:lnTo>
                      <a:pt x="0" y="101"/>
                    </a:lnTo>
                    <a:lnTo>
                      <a:pt x="55" y="49"/>
                    </a:lnTo>
                    <a:lnTo>
                      <a:pt x="14"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16" name="Freeform 102"/>
              <p:cNvSpPr>
                <a:spLocks/>
              </p:cNvSpPr>
              <p:nvPr/>
            </p:nvSpPr>
            <p:spPr bwMode="ltGray">
              <a:xfrm>
                <a:off x="2682" y="1155"/>
                <a:ext cx="61" cy="81"/>
              </a:xfrm>
              <a:custGeom>
                <a:avLst/>
                <a:gdLst>
                  <a:gd name="T0" fmla="*/ 0 w 61"/>
                  <a:gd name="T1" fmla="*/ 0 h 81"/>
                  <a:gd name="T2" fmla="*/ 60 w 61"/>
                  <a:gd name="T3" fmla="*/ 31 h 81"/>
                  <a:gd name="T4" fmla="*/ 18 w 61"/>
                  <a:gd name="T5" fmla="*/ 80 h 81"/>
                  <a:gd name="T6" fmla="*/ 0 w 61"/>
                  <a:gd name="T7" fmla="*/ 0 h 81"/>
                </a:gdLst>
                <a:ahLst/>
                <a:cxnLst>
                  <a:cxn ang="0">
                    <a:pos x="T0" y="T1"/>
                  </a:cxn>
                  <a:cxn ang="0">
                    <a:pos x="T2" y="T3"/>
                  </a:cxn>
                  <a:cxn ang="0">
                    <a:pos x="T4" y="T5"/>
                  </a:cxn>
                  <a:cxn ang="0">
                    <a:pos x="T6" y="T7"/>
                  </a:cxn>
                </a:cxnLst>
                <a:rect l="0" t="0" r="r" b="b"/>
                <a:pathLst>
                  <a:path w="61" h="81">
                    <a:moveTo>
                      <a:pt x="0" y="0"/>
                    </a:moveTo>
                    <a:lnTo>
                      <a:pt x="60" y="31"/>
                    </a:lnTo>
                    <a:lnTo>
                      <a:pt x="18" y="80"/>
                    </a:lnTo>
                    <a:lnTo>
                      <a:pt x="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grpSp>
      </p:grpSp>
      <p:sp>
        <p:nvSpPr>
          <p:cNvPr id="219" name="Date Placeholder 3"/>
          <p:cNvSpPr>
            <a:spLocks noGrp="1"/>
          </p:cNvSpPr>
          <p:nvPr>
            <p:ph type="dt" sz="half" idx="2"/>
          </p:nvPr>
        </p:nvSpPr>
        <p:spPr>
          <a:xfrm>
            <a:off x="628650" y="4767263"/>
            <a:ext cx="2457450" cy="273844"/>
          </a:xfrm>
          <a:prstGeom prst="rect">
            <a:avLst/>
          </a:prstGeom>
        </p:spPr>
        <p:txBody>
          <a:bodyPr vert="horz" lIns="91440" tIns="45720" rIns="91440" bIns="45720" rtlCol="0" anchor="ctr"/>
          <a:lstStyle>
            <a:lvl1pPr algn="l">
              <a:defRPr sz="900">
                <a:solidFill>
                  <a:schemeClr val="tx2"/>
                </a:solidFill>
              </a:defRPr>
            </a:lvl1pPr>
          </a:lstStyle>
          <a:p>
            <a:fld id="{08F3C9F3-BC04-43DF-BECF-ED071B5901FA}" type="datetime1">
              <a:rPr lang="en-US" smtClean="0"/>
              <a:t>2/15/2015</a:t>
            </a:fld>
            <a:endParaRPr lang="en-US"/>
          </a:p>
        </p:txBody>
      </p:sp>
      <p:sp>
        <p:nvSpPr>
          <p:cNvPr id="220" name="Footer Placeholder 4"/>
          <p:cNvSpPr>
            <a:spLocks noGrp="1"/>
          </p:cNvSpPr>
          <p:nvPr>
            <p:ph type="ftr" sz="quarter" idx="3"/>
          </p:nvPr>
        </p:nvSpPr>
        <p:spPr>
          <a:xfrm>
            <a:off x="3486150" y="4767263"/>
            <a:ext cx="2171700" cy="273844"/>
          </a:xfrm>
          <a:prstGeom prst="rect">
            <a:avLst/>
          </a:prstGeom>
        </p:spPr>
        <p:txBody>
          <a:bodyPr vert="horz" lIns="91440" tIns="45720" rIns="91440" bIns="45720" rtlCol="0" anchor="ctr"/>
          <a:lstStyle>
            <a:lvl1pPr algn="ctr">
              <a:defRPr sz="900">
                <a:solidFill>
                  <a:schemeClr val="tx2"/>
                </a:solidFill>
              </a:defRPr>
            </a:lvl1pPr>
          </a:lstStyle>
          <a:p>
            <a:endParaRPr lang="en-US" dirty="0"/>
          </a:p>
        </p:txBody>
      </p:sp>
      <p:sp>
        <p:nvSpPr>
          <p:cNvPr id="221" name="Slide Number Placeholder 5"/>
          <p:cNvSpPr>
            <a:spLocks noGrp="1"/>
          </p:cNvSpPr>
          <p:nvPr>
            <p:ph type="sldNum" sz="quarter" idx="4"/>
          </p:nvPr>
        </p:nvSpPr>
        <p:spPr>
          <a:xfrm>
            <a:off x="6057900" y="4767263"/>
            <a:ext cx="2457450" cy="273844"/>
          </a:xfrm>
          <a:prstGeom prst="rect">
            <a:avLst/>
          </a:prstGeom>
        </p:spPr>
        <p:txBody>
          <a:bodyPr vert="horz" lIns="91440" tIns="45720" rIns="91440" bIns="45720" rtlCol="0" anchor="ctr"/>
          <a:lstStyle>
            <a:lvl1pPr algn="r">
              <a:defRPr sz="900">
                <a:solidFill>
                  <a:schemeClr val="tx2"/>
                </a:solidFill>
              </a:defRPr>
            </a:lvl1pPr>
          </a:lstStyle>
          <a:p>
            <a:fld id="{74673C52-BC4E-4C96-AFCF-B2E7CF5882D3}" type="slidenum">
              <a:rPr lang="en-US" smtClean="0"/>
              <a:pPr/>
              <a:t>‹#›</a:t>
            </a:fld>
            <a:endParaRPr lang="en-US"/>
          </a:p>
        </p:txBody>
      </p:sp>
      <p:sp>
        <p:nvSpPr>
          <p:cNvPr id="25" name="Subtitle 24"/>
          <p:cNvSpPr>
            <a:spLocks noGrp="1"/>
          </p:cNvSpPr>
          <p:nvPr>
            <p:ph type="subTitle" idx="1"/>
          </p:nvPr>
        </p:nvSpPr>
        <p:spPr>
          <a:xfrm>
            <a:off x="1160023" y="3552992"/>
            <a:ext cx="6817406" cy="825936"/>
          </a:xfrm>
          <a:prstGeom prst="rect">
            <a:avLst/>
          </a:prstGeom>
        </p:spPr>
        <p:txBody>
          <a:bodyPr lIns="45720" tIns="0" rIns="45720" bIns="0"/>
          <a:lstStyle>
            <a:lvl1pPr marL="0" indent="0" algn="ctr">
              <a:buNone/>
              <a:defRPr sz="1650">
                <a:solidFill>
                  <a:schemeClr val="bg1"/>
                </a:solidFill>
                <a:effectLst/>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extLst/>
          </a:lstStyle>
          <a:p>
            <a:r>
              <a:rPr kumimoji="0" lang="en-US" smtClean="0"/>
              <a:t>Click to edit Master subtitle style</a:t>
            </a:r>
            <a:endParaRPr kumimoji="0" lang="en-US" dirty="0"/>
          </a:p>
        </p:txBody>
      </p:sp>
      <p:sp>
        <p:nvSpPr>
          <p:cNvPr id="12" name="Title 11"/>
          <p:cNvSpPr>
            <a:spLocks noGrp="1"/>
          </p:cNvSpPr>
          <p:nvPr>
            <p:ph type="ctrTitle"/>
          </p:nvPr>
        </p:nvSpPr>
        <p:spPr>
          <a:xfrm>
            <a:off x="1174010" y="1298144"/>
            <a:ext cx="6804906" cy="2151126"/>
          </a:xfrm>
          <a:prstGeom prst="rect">
            <a:avLst/>
          </a:prstGeom>
        </p:spPr>
        <p:txBody>
          <a:bodyPr lIns="45720" tIns="0" rIns="45720">
            <a:noAutofit/>
          </a:bodyPr>
          <a:lstStyle>
            <a:lvl1pPr algn="ctr">
              <a:defRPr sz="3150" b="0">
                <a:solidFill>
                  <a:schemeClr val="tx2"/>
                </a:solidFill>
              </a:defRPr>
            </a:lvl1pPr>
            <a:extLst/>
          </a:lstStyle>
          <a:p>
            <a:r>
              <a:rPr kumimoji="0" lang="en-US" smtClean="0"/>
              <a:t>Click to edit Master title style</a:t>
            </a:r>
            <a:endParaRPr kumimoji="0" lang="en-US" dirty="0"/>
          </a:p>
        </p:txBody>
      </p:sp>
    </p:spTree>
    <p:extLst>
      <p:ext uri="{BB962C8B-B14F-4D97-AF65-F5344CB8AC3E}">
        <p14:creationId xmlns:p14="http://schemas.microsoft.com/office/powerpoint/2010/main" val="1711766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15:guide id="4294967295" orient="horz" pos="2160">
          <p15:clr>
            <a:srgbClr val="FBAE40"/>
          </p15:clr>
        </p15:guide>
        <p15:guide id="4294967295"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
        <p:nvSpPr>
          <p:cNvPr id="3" name="Content Placeholder 2"/>
          <p:cNvSpPr>
            <a:spLocks noGrp="1"/>
          </p:cNvSpPr>
          <p:nvPr>
            <p:ph idx="1"/>
          </p:nvPr>
        </p:nvSpPr>
        <p:spPr>
          <a:xfrm>
            <a:off x="628650" y="1207063"/>
            <a:ext cx="7886700" cy="3418517"/>
          </a:xfrm>
          <a:prstGeom prst="rect">
            <a:avLst/>
          </a:prstGeo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2" name="Title 1"/>
          <p:cNvSpPr>
            <a:spLocks noGrp="1"/>
          </p:cNvSpPr>
          <p:nvPr>
            <p:ph type="title"/>
          </p:nvPr>
        </p:nvSpPr>
        <p:spPr>
          <a:xfrm>
            <a:off x="628651" y="240030"/>
            <a:ext cx="7886699" cy="857250"/>
          </a:xfrm>
          <a:prstGeom prst="rect">
            <a:avLst/>
          </a:prstGeom>
        </p:spPr>
        <p:txBody>
          <a:bodyPr/>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839176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7" name="Date Placeholder 3"/>
          <p:cNvSpPr>
            <a:spLocks noGrp="1"/>
          </p:cNvSpPr>
          <p:nvPr>
            <p:ph type="dt" sz="half" idx="2"/>
          </p:nvPr>
        </p:nvSpPr>
        <p:spPr>
          <a:xfrm>
            <a:off x="628650" y="4767263"/>
            <a:ext cx="2457450" cy="273844"/>
          </a:xfrm>
          <a:prstGeom prst="rect">
            <a:avLst/>
          </a:prstGeom>
        </p:spPr>
        <p:txBody>
          <a:bodyPr vert="horz" lIns="91440" tIns="45720" rIns="91440" bIns="45720" rtlCol="0" anchor="ctr"/>
          <a:lstStyle>
            <a:lvl1pPr algn="l">
              <a:defRPr sz="900">
                <a:solidFill>
                  <a:schemeClr val="tx2"/>
                </a:solidFill>
              </a:defRPr>
            </a:lvl1pPr>
          </a:lstStyle>
          <a:p>
            <a:fld id="{390AFDBF-5861-4B02-A573-D8EB564FDE45}" type="datetime1">
              <a:rPr lang="en-US" smtClean="0"/>
              <a:t>2/15/2015</a:t>
            </a:fld>
            <a:endParaRPr lang="en-US"/>
          </a:p>
        </p:txBody>
      </p:sp>
      <p:sp>
        <p:nvSpPr>
          <p:cNvPr id="148" name="Footer Placeholder 4"/>
          <p:cNvSpPr>
            <a:spLocks noGrp="1"/>
          </p:cNvSpPr>
          <p:nvPr>
            <p:ph type="ftr" sz="quarter" idx="3"/>
          </p:nvPr>
        </p:nvSpPr>
        <p:spPr>
          <a:xfrm>
            <a:off x="3486150" y="4767263"/>
            <a:ext cx="2171700" cy="273844"/>
          </a:xfrm>
          <a:prstGeom prst="rect">
            <a:avLst/>
          </a:prstGeom>
        </p:spPr>
        <p:txBody>
          <a:bodyPr vert="horz" lIns="91440" tIns="45720" rIns="91440" bIns="45720" rtlCol="0" anchor="ctr"/>
          <a:lstStyle>
            <a:lvl1pPr algn="ctr">
              <a:defRPr sz="900">
                <a:solidFill>
                  <a:schemeClr val="tx2"/>
                </a:solidFill>
              </a:defRPr>
            </a:lvl1pPr>
          </a:lstStyle>
          <a:p>
            <a:endParaRPr lang="en-US" dirty="0"/>
          </a:p>
        </p:txBody>
      </p:sp>
      <p:sp>
        <p:nvSpPr>
          <p:cNvPr id="149" name="Slide Number Placeholder 5"/>
          <p:cNvSpPr>
            <a:spLocks noGrp="1"/>
          </p:cNvSpPr>
          <p:nvPr>
            <p:ph type="sldNum" sz="quarter" idx="4"/>
          </p:nvPr>
        </p:nvSpPr>
        <p:spPr>
          <a:xfrm>
            <a:off x="6057900" y="4767263"/>
            <a:ext cx="2457450" cy="273844"/>
          </a:xfrm>
          <a:prstGeom prst="rect">
            <a:avLst/>
          </a:prstGeom>
        </p:spPr>
        <p:txBody>
          <a:bodyPr vert="horz" lIns="91440" tIns="45720" rIns="91440" bIns="45720" rtlCol="0" anchor="ctr"/>
          <a:lstStyle>
            <a:lvl1pPr algn="r">
              <a:defRPr sz="900">
                <a:solidFill>
                  <a:schemeClr val="tx2"/>
                </a:solidFill>
              </a:defRPr>
            </a:lvl1pPr>
          </a:lstStyle>
          <a:p>
            <a:fld id="{74673C52-BC4E-4C96-AFCF-B2E7CF5882D3}" type="slidenum">
              <a:rPr lang="en-US" smtClean="0"/>
              <a:pPr/>
              <a:t>‹#›</a:t>
            </a:fld>
            <a:endParaRPr lang="en-US"/>
          </a:p>
        </p:txBody>
      </p:sp>
      <p:sp>
        <p:nvSpPr>
          <p:cNvPr id="3" name="Text Placeholder 2"/>
          <p:cNvSpPr>
            <a:spLocks noGrp="1"/>
          </p:cNvSpPr>
          <p:nvPr>
            <p:ph type="body" idx="1"/>
          </p:nvPr>
        </p:nvSpPr>
        <p:spPr>
          <a:xfrm>
            <a:off x="1066801" y="1428751"/>
            <a:ext cx="6255488" cy="557630"/>
          </a:xfrm>
          <a:prstGeom prst="rect">
            <a:avLst/>
          </a:prstGeom>
        </p:spPr>
        <p:txBody>
          <a:bodyPr anchor="b"/>
          <a:lstStyle>
            <a:lvl1pPr marL="0" indent="0" algn="r">
              <a:buNone/>
              <a:defRPr sz="1500">
                <a:solidFill>
                  <a:schemeClr val="tx1"/>
                </a:solidFill>
                <a:effectLst/>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extLst/>
          </a:lstStyle>
          <a:p>
            <a:pPr lvl="0" eaLnBrk="1" latinLnBrk="0" hangingPunct="1"/>
            <a:r>
              <a:rPr kumimoji="0" lang="en-US" smtClean="0"/>
              <a:t>Click to edit Master text styles</a:t>
            </a:r>
          </a:p>
        </p:txBody>
      </p:sp>
      <p:sp>
        <p:nvSpPr>
          <p:cNvPr id="2" name="Title 1"/>
          <p:cNvSpPr>
            <a:spLocks noGrp="1"/>
          </p:cNvSpPr>
          <p:nvPr>
            <p:ph type="title"/>
          </p:nvPr>
        </p:nvSpPr>
        <p:spPr>
          <a:xfrm>
            <a:off x="1066801" y="2116379"/>
            <a:ext cx="6255488" cy="1021556"/>
          </a:xfrm>
          <a:prstGeom prst="rect">
            <a:avLst/>
          </a:prstGeom>
        </p:spPr>
        <p:txBody>
          <a:bodyPr tIns="0" anchor="t"/>
          <a:lstStyle>
            <a:lvl1pPr algn="r">
              <a:buNone/>
              <a:defRPr sz="3150" b="1" cap="all"/>
            </a:lvl1pPr>
            <a:extLst/>
          </a:lstStyle>
          <a:p>
            <a:r>
              <a:rPr kumimoji="0" lang="en-US" smtClean="0"/>
              <a:t>Click to edit Master title style</a:t>
            </a:r>
            <a:endParaRPr kumimoji="0" lang="en-US"/>
          </a:p>
        </p:txBody>
      </p:sp>
    </p:spTree>
    <p:extLst>
      <p:ext uri="{BB962C8B-B14F-4D97-AF65-F5344CB8AC3E}">
        <p14:creationId xmlns:p14="http://schemas.microsoft.com/office/powerpoint/2010/main" val="1927722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0" name="Date Placeholder 3"/>
          <p:cNvSpPr>
            <a:spLocks noGrp="1"/>
          </p:cNvSpPr>
          <p:nvPr>
            <p:ph type="dt" sz="half" idx="10"/>
          </p:nvPr>
        </p:nvSpPr>
        <p:spPr>
          <a:xfrm>
            <a:off x="628650" y="4767263"/>
            <a:ext cx="2457450" cy="273844"/>
          </a:xfrm>
          <a:prstGeom prst="rect">
            <a:avLst/>
          </a:prstGeom>
        </p:spPr>
        <p:txBody>
          <a:bodyPr vert="horz" lIns="91440" tIns="45720" rIns="91440" bIns="45720" rtlCol="0" anchor="ctr"/>
          <a:lstStyle>
            <a:lvl1pPr algn="l">
              <a:defRPr sz="900">
                <a:solidFill>
                  <a:schemeClr val="tx2"/>
                </a:solidFill>
              </a:defRPr>
            </a:lvl1pPr>
          </a:lstStyle>
          <a:p>
            <a:fld id="{C574C7A0-225D-4B52-8519-F3F58656B6FA}" type="datetimeFigureOut">
              <a:rPr lang="en-US" smtClean="0"/>
              <a:t>2/15/2015</a:t>
            </a:fld>
            <a:endParaRPr lang="en-US"/>
          </a:p>
        </p:txBody>
      </p:sp>
      <p:sp>
        <p:nvSpPr>
          <p:cNvPr id="11" name="Footer Placeholder 4"/>
          <p:cNvSpPr>
            <a:spLocks noGrp="1"/>
          </p:cNvSpPr>
          <p:nvPr>
            <p:ph type="ftr" sz="quarter" idx="3"/>
          </p:nvPr>
        </p:nvSpPr>
        <p:spPr>
          <a:xfrm>
            <a:off x="3486150" y="4767263"/>
            <a:ext cx="2171700" cy="273844"/>
          </a:xfrm>
          <a:prstGeom prst="rect">
            <a:avLst/>
          </a:prstGeom>
        </p:spPr>
        <p:txBody>
          <a:bodyPr vert="horz" lIns="91440" tIns="45720" rIns="91440" bIns="45720" rtlCol="0" anchor="ctr"/>
          <a:lstStyle>
            <a:lvl1pPr algn="ctr">
              <a:defRPr sz="900">
                <a:solidFill>
                  <a:schemeClr val="tx2"/>
                </a:solidFill>
              </a:defRPr>
            </a:lvl1pPr>
          </a:lstStyle>
          <a:p>
            <a:endParaRPr lang="en-US"/>
          </a:p>
        </p:txBody>
      </p:sp>
      <p:sp>
        <p:nvSpPr>
          <p:cNvPr id="12" name="Slide Number Placeholder 5"/>
          <p:cNvSpPr>
            <a:spLocks noGrp="1"/>
          </p:cNvSpPr>
          <p:nvPr>
            <p:ph type="sldNum" sz="quarter" idx="4"/>
          </p:nvPr>
        </p:nvSpPr>
        <p:spPr>
          <a:xfrm>
            <a:off x="6057900" y="4767263"/>
            <a:ext cx="2457450" cy="273844"/>
          </a:xfrm>
          <a:prstGeom prst="rect">
            <a:avLst/>
          </a:prstGeom>
        </p:spPr>
        <p:txBody>
          <a:bodyPr vert="horz" lIns="91440" tIns="45720" rIns="91440" bIns="45720" rtlCol="0" anchor="ctr"/>
          <a:lstStyle>
            <a:lvl1pPr algn="r">
              <a:defRPr sz="900">
                <a:solidFill>
                  <a:schemeClr val="tx2"/>
                </a:solidFill>
              </a:defRPr>
            </a:lvl1pPr>
          </a:lstStyle>
          <a:p>
            <a:fld id="{96698946-5958-4BA3-B11B-20294F8C1FFA}" type="slidenum">
              <a:rPr lang="en-US" smtClean="0"/>
              <a:t>‹#›</a:t>
            </a:fld>
            <a:endParaRPr lang="en-US"/>
          </a:p>
        </p:txBody>
      </p:sp>
      <p:sp>
        <p:nvSpPr>
          <p:cNvPr id="9" name="Content Placeholder 3"/>
          <p:cNvSpPr>
            <a:spLocks noGrp="1"/>
          </p:cNvSpPr>
          <p:nvPr>
            <p:ph sz="half" idx="2"/>
          </p:nvPr>
        </p:nvSpPr>
        <p:spPr>
          <a:xfrm>
            <a:off x="4629150" y="1202532"/>
            <a:ext cx="3886200" cy="3426619"/>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Content Placeholder 2"/>
          <p:cNvSpPr>
            <a:spLocks noGrp="1"/>
          </p:cNvSpPr>
          <p:nvPr>
            <p:ph sz="half" idx="1"/>
          </p:nvPr>
        </p:nvSpPr>
        <p:spPr>
          <a:xfrm>
            <a:off x="628650" y="1202532"/>
            <a:ext cx="3886200" cy="3426619"/>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28650" y="240030"/>
            <a:ext cx="7886700" cy="857250"/>
          </a:xfrm>
          <a:prstGeom prst="rect">
            <a:avLst/>
          </a:prstGeom>
        </p:spPr>
        <p:txBody>
          <a:bodyPr/>
          <a:lstStyle>
            <a:extLst/>
          </a:lstStyle>
          <a:p>
            <a:r>
              <a:rPr kumimoji="0" lang="en-US" smtClean="0"/>
              <a:t>Click to edit Master title style</a:t>
            </a:r>
            <a:endParaRPr kumimoji="0" lang="en-US" dirty="0"/>
          </a:p>
        </p:txBody>
      </p:sp>
    </p:spTree>
    <p:extLst>
      <p:ext uri="{BB962C8B-B14F-4D97-AF65-F5344CB8AC3E}">
        <p14:creationId xmlns:p14="http://schemas.microsoft.com/office/powerpoint/2010/main" val="2969652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Date Placeholder 3"/>
          <p:cNvSpPr>
            <a:spLocks noGrp="1"/>
          </p:cNvSpPr>
          <p:nvPr>
            <p:ph type="dt" sz="half" idx="10"/>
          </p:nvPr>
        </p:nvSpPr>
        <p:spPr>
          <a:xfrm>
            <a:off x="628650" y="4767263"/>
            <a:ext cx="2457450" cy="273844"/>
          </a:xfrm>
          <a:prstGeom prst="rect">
            <a:avLst/>
          </a:prstGeom>
        </p:spPr>
        <p:txBody>
          <a:bodyPr vert="horz" lIns="91440" tIns="45720" rIns="91440" bIns="45720" rtlCol="0" anchor="ctr"/>
          <a:lstStyle>
            <a:lvl1pPr algn="l">
              <a:defRPr sz="900">
                <a:solidFill>
                  <a:schemeClr val="tx2"/>
                </a:solidFill>
              </a:defRPr>
            </a:lvl1pPr>
          </a:lstStyle>
          <a:p>
            <a:fld id="{C574C7A0-225D-4B52-8519-F3F58656B6FA}" type="datetimeFigureOut">
              <a:rPr lang="en-US" smtClean="0"/>
              <a:t>2/15/2015</a:t>
            </a:fld>
            <a:endParaRPr lang="en-US"/>
          </a:p>
        </p:txBody>
      </p:sp>
      <p:sp>
        <p:nvSpPr>
          <p:cNvPr id="11" name="Footer Placeholder 4"/>
          <p:cNvSpPr>
            <a:spLocks noGrp="1"/>
          </p:cNvSpPr>
          <p:nvPr>
            <p:ph type="ftr" sz="quarter" idx="11"/>
          </p:nvPr>
        </p:nvSpPr>
        <p:spPr>
          <a:xfrm>
            <a:off x="3486150" y="4767263"/>
            <a:ext cx="2171700" cy="273844"/>
          </a:xfrm>
          <a:prstGeom prst="rect">
            <a:avLst/>
          </a:prstGeom>
        </p:spPr>
        <p:txBody>
          <a:bodyPr vert="horz" lIns="91440" tIns="45720" rIns="91440" bIns="45720" rtlCol="0" anchor="ctr"/>
          <a:lstStyle>
            <a:lvl1pPr algn="ctr">
              <a:defRPr sz="900">
                <a:solidFill>
                  <a:schemeClr val="tx2"/>
                </a:solidFill>
              </a:defRPr>
            </a:lvl1pPr>
          </a:lstStyle>
          <a:p>
            <a:endParaRPr lang="en-US"/>
          </a:p>
        </p:txBody>
      </p:sp>
      <p:sp>
        <p:nvSpPr>
          <p:cNvPr id="12" name="Slide Number Placeholder 5"/>
          <p:cNvSpPr>
            <a:spLocks noGrp="1"/>
          </p:cNvSpPr>
          <p:nvPr>
            <p:ph type="sldNum" sz="quarter" idx="12"/>
          </p:nvPr>
        </p:nvSpPr>
        <p:spPr>
          <a:xfrm>
            <a:off x="6057900" y="4767263"/>
            <a:ext cx="2457450" cy="273844"/>
          </a:xfrm>
          <a:prstGeom prst="rect">
            <a:avLst/>
          </a:prstGeom>
        </p:spPr>
        <p:txBody>
          <a:bodyPr vert="horz" lIns="91440" tIns="45720" rIns="91440" bIns="45720" rtlCol="0" anchor="ctr"/>
          <a:lstStyle>
            <a:lvl1pPr algn="r">
              <a:defRPr sz="900">
                <a:solidFill>
                  <a:schemeClr val="tx2"/>
                </a:solidFill>
              </a:defRPr>
            </a:lvl1pPr>
          </a:lstStyle>
          <a:p>
            <a:fld id="{96698946-5958-4BA3-B11B-20294F8C1FFA}" type="slidenum">
              <a:rPr lang="en-US" smtClean="0"/>
              <a:t>‹#›</a:t>
            </a:fld>
            <a:endParaRPr lang="en-US"/>
          </a:p>
        </p:txBody>
      </p:sp>
      <p:sp>
        <p:nvSpPr>
          <p:cNvPr id="4" name="Text Placeholder 3"/>
          <p:cNvSpPr>
            <a:spLocks noGrp="1"/>
          </p:cNvSpPr>
          <p:nvPr>
            <p:ph type="body" sz="half" idx="3"/>
          </p:nvPr>
        </p:nvSpPr>
        <p:spPr>
          <a:xfrm>
            <a:off x="4647438" y="4286250"/>
            <a:ext cx="3867912" cy="342900"/>
          </a:xfrm>
          <a:prstGeom prst="rect">
            <a:avLst/>
          </a:prstGeom>
          <a:noFill/>
          <a:ln w="12700" cap="flat" cmpd="sng" algn="ctr">
            <a:no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350" b="1">
                <a:solidFill>
                  <a:schemeClr val="tx2"/>
                </a:solidFill>
                <a:effectLst/>
              </a:defRPr>
            </a:lvl1pPr>
            <a:lvl2pPr>
              <a:buNone/>
              <a:defRPr sz="1500" b="1"/>
            </a:lvl2pPr>
            <a:lvl3pPr>
              <a:buNone/>
              <a:defRPr sz="1350" b="1"/>
            </a:lvl3pPr>
            <a:lvl4pPr>
              <a:buNone/>
              <a:defRPr sz="1200" b="1"/>
            </a:lvl4pPr>
            <a:lvl5pPr>
              <a:buNone/>
              <a:defRPr sz="1200" b="1"/>
            </a:lvl5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7438" y="1202532"/>
            <a:ext cx="3867912" cy="3026569"/>
          </a:xfrm>
          <a:prstGeom prst="rect">
            <a:avLst/>
          </a:prstGeom>
        </p:spPr>
        <p:txBody>
          <a:bodyPr/>
          <a:lstStyle>
            <a:lvl1pPr>
              <a:defRPr sz="1800"/>
            </a:lvl1pPr>
            <a:lvl2pPr>
              <a:defRPr sz="1500"/>
            </a:lvl2pPr>
            <a:lvl3pPr>
              <a:defRPr sz="1350"/>
            </a:lvl3pPr>
            <a:lvl4pPr>
              <a:defRPr sz="1200"/>
            </a:lvl4pPr>
            <a:lvl5pPr>
              <a:defRPr sz="12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3" name="Text Placeholder 2"/>
          <p:cNvSpPr>
            <a:spLocks noGrp="1"/>
          </p:cNvSpPr>
          <p:nvPr>
            <p:ph type="body" idx="1"/>
          </p:nvPr>
        </p:nvSpPr>
        <p:spPr>
          <a:xfrm>
            <a:off x="631067" y="4286250"/>
            <a:ext cx="3867912" cy="342900"/>
          </a:xfrm>
          <a:prstGeom prst="rect">
            <a:avLst/>
          </a:prstGeom>
          <a:no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350" b="1">
                <a:solidFill>
                  <a:schemeClr val="tx2"/>
                </a:solidFill>
                <a:effectLst/>
              </a:defRPr>
            </a:lvl1pPr>
            <a:lvl2pPr>
              <a:buNone/>
              <a:defRPr sz="1500" b="1"/>
            </a:lvl2pPr>
            <a:lvl3pPr>
              <a:buNone/>
              <a:defRPr sz="1350" b="1"/>
            </a:lvl3pPr>
            <a:lvl4pPr>
              <a:buNone/>
              <a:defRPr sz="1200" b="1"/>
            </a:lvl4pPr>
            <a:lvl5pPr>
              <a:buNone/>
              <a:defRPr sz="12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31067" y="1202532"/>
            <a:ext cx="3867912" cy="3026569"/>
          </a:xfrm>
          <a:prstGeom prst="rect">
            <a:avLst/>
          </a:prstGeom>
        </p:spPr>
        <p:txBody>
          <a:bodyPr/>
          <a:lstStyle>
            <a:lvl1pPr>
              <a:defRPr sz="1800"/>
            </a:lvl1pPr>
            <a:lvl2pPr>
              <a:defRPr sz="1500"/>
            </a:lvl2pPr>
            <a:lvl3pPr>
              <a:defRPr sz="1350"/>
            </a:lvl3pPr>
            <a:lvl4pPr>
              <a:defRPr sz="1200"/>
            </a:lvl4pPr>
            <a:lvl5pPr>
              <a:defRPr sz="12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631066" y="240030"/>
            <a:ext cx="7884284" cy="857250"/>
          </a:xfrm>
          <a:prstGeom prst="rect">
            <a:avLst/>
          </a:prstGeom>
        </p:spPr>
        <p:txBody>
          <a:bodyPr anchor="b"/>
          <a:lstStyle>
            <a:lvl1pPr>
              <a:defRPr/>
            </a:lvl1pPr>
            <a:extLst/>
          </a:lstStyle>
          <a:p>
            <a:r>
              <a:rPr kumimoji="0" lang="en-US" smtClean="0"/>
              <a:t>Click to edit Master title style</a:t>
            </a:r>
            <a:endParaRPr kumimoji="0" lang="en-US"/>
          </a:p>
        </p:txBody>
      </p:sp>
    </p:spTree>
    <p:extLst>
      <p:ext uri="{BB962C8B-B14F-4D97-AF65-F5344CB8AC3E}">
        <p14:creationId xmlns:p14="http://schemas.microsoft.com/office/powerpoint/2010/main" val="365539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Date Placeholder 3"/>
          <p:cNvSpPr>
            <a:spLocks noGrp="1"/>
          </p:cNvSpPr>
          <p:nvPr>
            <p:ph type="dt" sz="half" idx="2"/>
          </p:nvPr>
        </p:nvSpPr>
        <p:spPr>
          <a:xfrm>
            <a:off x="628650" y="4767263"/>
            <a:ext cx="2457450" cy="273844"/>
          </a:xfrm>
          <a:prstGeom prst="rect">
            <a:avLst/>
          </a:prstGeom>
        </p:spPr>
        <p:txBody>
          <a:bodyPr vert="horz" lIns="91440" tIns="45720" rIns="91440" bIns="45720" rtlCol="0" anchor="ctr"/>
          <a:lstStyle>
            <a:lvl1pPr algn="l">
              <a:defRPr sz="900">
                <a:solidFill>
                  <a:schemeClr val="tx2"/>
                </a:solidFill>
              </a:defRPr>
            </a:lvl1pPr>
          </a:lstStyle>
          <a:p>
            <a:fld id="{C574C7A0-225D-4B52-8519-F3F58656B6FA}" type="datetimeFigureOut">
              <a:rPr lang="en-US" smtClean="0"/>
              <a:t>2/15/2015</a:t>
            </a:fld>
            <a:endParaRPr lang="en-US"/>
          </a:p>
        </p:txBody>
      </p:sp>
      <p:sp>
        <p:nvSpPr>
          <p:cNvPr id="7" name="Footer Placeholder 4"/>
          <p:cNvSpPr>
            <a:spLocks noGrp="1"/>
          </p:cNvSpPr>
          <p:nvPr>
            <p:ph type="ftr" sz="quarter" idx="3"/>
          </p:nvPr>
        </p:nvSpPr>
        <p:spPr>
          <a:xfrm>
            <a:off x="3486150" y="4767263"/>
            <a:ext cx="2171700" cy="273844"/>
          </a:xfrm>
          <a:prstGeom prst="rect">
            <a:avLst/>
          </a:prstGeom>
        </p:spPr>
        <p:txBody>
          <a:bodyPr vert="horz" lIns="91440" tIns="45720" rIns="91440" bIns="45720" rtlCol="0" anchor="ctr"/>
          <a:lstStyle>
            <a:lvl1pPr algn="ctr">
              <a:defRPr sz="900">
                <a:solidFill>
                  <a:schemeClr val="tx2"/>
                </a:solidFill>
              </a:defRPr>
            </a:lvl1pPr>
          </a:lstStyle>
          <a:p>
            <a:endParaRPr lang="en-US"/>
          </a:p>
        </p:txBody>
      </p:sp>
      <p:sp>
        <p:nvSpPr>
          <p:cNvPr id="8" name="Slide Number Placeholder 5"/>
          <p:cNvSpPr>
            <a:spLocks noGrp="1"/>
          </p:cNvSpPr>
          <p:nvPr>
            <p:ph type="sldNum" sz="quarter" idx="4"/>
          </p:nvPr>
        </p:nvSpPr>
        <p:spPr>
          <a:xfrm>
            <a:off x="6057900" y="4767263"/>
            <a:ext cx="2457450" cy="273844"/>
          </a:xfrm>
          <a:prstGeom prst="rect">
            <a:avLst/>
          </a:prstGeom>
        </p:spPr>
        <p:txBody>
          <a:bodyPr vert="horz" lIns="91440" tIns="45720" rIns="91440" bIns="45720" rtlCol="0" anchor="ctr"/>
          <a:lstStyle>
            <a:lvl1pPr algn="r">
              <a:defRPr sz="900">
                <a:solidFill>
                  <a:schemeClr val="tx2"/>
                </a:solidFill>
              </a:defRPr>
            </a:lvl1pPr>
          </a:lstStyle>
          <a:p>
            <a:fld id="{96698946-5958-4BA3-B11B-20294F8C1FFA}" type="slidenum">
              <a:rPr lang="en-US" smtClean="0"/>
              <a:t>‹#›</a:t>
            </a:fld>
            <a:endParaRPr lang="en-US"/>
          </a:p>
        </p:txBody>
      </p:sp>
      <p:sp>
        <p:nvSpPr>
          <p:cNvPr id="2" name="Title 1"/>
          <p:cNvSpPr>
            <a:spLocks noGrp="1"/>
          </p:cNvSpPr>
          <p:nvPr>
            <p:ph type="title"/>
          </p:nvPr>
        </p:nvSpPr>
        <p:spPr>
          <a:xfrm>
            <a:off x="636185" y="240030"/>
            <a:ext cx="7242048" cy="857250"/>
          </a:xfrm>
          <a:prstGeom prst="rect">
            <a:avLst/>
          </a:prstGeom>
        </p:spPr>
        <p:txBody>
          <a:bodyPr/>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20043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628650" y="4767263"/>
            <a:ext cx="2457450" cy="273844"/>
          </a:xfrm>
          <a:prstGeom prst="rect">
            <a:avLst/>
          </a:prstGeom>
        </p:spPr>
        <p:txBody>
          <a:bodyPr vert="horz" lIns="91440" tIns="45720" rIns="91440" bIns="45720" rtlCol="0" anchor="ctr"/>
          <a:lstStyle>
            <a:lvl1pPr algn="l">
              <a:defRPr sz="900">
                <a:solidFill>
                  <a:schemeClr val="tx2"/>
                </a:solidFill>
              </a:defRPr>
            </a:lvl1pPr>
          </a:lstStyle>
          <a:p>
            <a:fld id="{C574C7A0-225D-4B52-8519-F3F58656B6FA}" type="datetimeFigureOut">
              <a:rPr lang="en-US" smtClean="0"/>
              <a:t>2/15/2015</a:t>
            </a:fld>
            <a:endParaRPr lang="en-US"/>
          </a:p>
        </p:txBody>
      </p:sp>
      <p:sp>
        <p:nvSpPr>
          <p:cNvPr id="6" name="Footer Placeholder 4"/>
          <p:cNvSpPr>
            <a:spLocks noGrp="1"/>
          </p:cNvSpPr>
          <p:nvPr>
            <p:ph type="ftr" sz="quarter" idx="3"/>
          </p:nvPr>
        </p:nvSpPr>
        <p:spPr>
          <a:xfrm>
            <a:off x="3486150" y="4767263"/>
            <a:ext cx="2171700" cy="273844"/>
          </a:xfrm>
          <a:prstGeom prst="rect">
            <a:avLst/>
          </a:prstGeom>
        </p:spPr>
        <p:txBody>
          <a:bodyPr vert="horz" lIns="91440" tIns="45720" rIns="91440" bIns="45720" rtlCol="0" anchor="ctr"/>
          <a:lstStyle>
            <a:lvl1pPr algn="ctr">
              <a:defRPr sz="900">
                <a:solidFill>
                  <a:schemeClr val="tx2"/>
                </a:solidFill>
              </a:defRPr>
            </a:lvl1pPr>
          </a:lstStyle>
          <a:p>
            <a:endParaRPr lang="en-US"/>
          </a:p>
        </p:txBody>
      </p:sp>
      <p:sp>
        <p:nvSpPr>
          <p:cNvPr id="7" name="Slide Number Placeholder 5"/>
          <p:cNvSpPr>
            <a:spLocks noGrp="1"/>
          </p:cNvSpPr>
          <p:nvPr>
            <p:ph type="sldNum" sz="quarter" idx="4"/>
          </p:nvPr>
        </p:nvSpPr>
        <p:spPr>
          <a:xfrm>
            <a:off x="6057900" y="4767263"/>
            <a:ext cx="2457450" cy="273844"/>
          </a:xfrm>
          <a:prstGeom prst="rect">
            <a:avLst/>
          </a:prstGeom>
        </p:spPr>
        <p:txBody>
          <a:bodyPr vert="horz" lIns="91440" tIns="45720" rIns="91440" bIns="45720" rtlCol="0" anchor="ctr"/>
          <a:lstStyle>
            <a:lvl1pPr algn="r">
              <a:defRPr sz="900">
                <a:solidFill>
                  <a:schemeClr val="tx2"/>
                </a:solidFill>
              </a:defRPr>
            </a:lvl1pPr>
          </a:lstStyle>
          <a:p>
            <a:fld id="{96698946-5958-4BA3-B11B-20294F8C1FFA}" type="slidenum">
              <a:rPr lang="en-US" smtClean="0"/>
              <a:t>‹#›</a:t>
            </a:fld>
            <a:endParaRPr lang="en-US"/>
          </a:p>
        </p:txBody>
      </p:sp>
      <p:sp>
        <p:nvSpPr>
          <p:cNvPr id="8" name="Rectangle 7"/>
          <p:cNvSpPr/>
          <p:nvPr userDrawn="1"/>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234247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628650" y="1600200"/>
            <a:ext cx="7239000" cy="3028950"/>
          </a:xfrm>
          <a:prstGeom prst="rect">
            <a:avLst/>
          </a:prstGeom>
        </p:spPr>
        <p:txBody>
          <a:bodyPr/>
          <a:lstStyle>
            <a:lvl1pPr>
              <a:defRPr sz="2400"/>
            </a:lvl1pPr>
            <a:lvl2pPr>
              <a:defRPr sz="2100"/>
            </a:lvl2pPr>
            <a:lvl3pPr>
              <a:defRPr sz="1800"/>
            </a:lvl3pPr>
            <a:lvl4pPr>
              <a:defRPr sz="1500"/>
            </a:lvl4pPr>
            <a:lvl5pPr>
              <a:defRPr sz="15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3" name="Text Placeholder 2"/>
          <p:cNvSpPr>
            <a:spLocks noGrp="1"/>
          </p:cNvSpPr>
          <p:nvPr>
            <p:ph type="body" idx="2"/>
          </p:nvPr>
        </p:nvSpPr>
        <p:spPr>
          <a:xfrm>
            <a:off x="628650" y="1123062"/>
            <a:ext cx="5897880" cy="451884"/>
          </a:xfrm>
          <a:prstGeom prst="rect">
            <a:avLst/>
          </a:prstGeo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050"/>
            </a:lvl1pPr>
            <a:lvl2pPr>
              <a:buNone/>
              <a:defRPr sz="900"/>
            </a:lvl2pPr>
            <a:lvl3pPr>
              <a:buNone/>
              <a:defRPr sz="750"/>
            </a:lvl3pPr>
            <a:lvl4pPr>
              <a:buNone/>
              <a:defRPr sz="675"/>
            </a:lvl4pPr>
            <a:lvl5pPr>
              <a:buNone/>
              <a:defRPr sz="675"/>
            </a:lvl5pPr>
            <a:extLst/>
          </a:lstStyle>
          <a:p>
            <a:pPr lvl="0" eaLnBrk="1" latinLnBrk="0" hangingPunct="1"/>
            <a:r>
              <a:rPr kumimoji="0" lang="en-US" smtClean="0"/>
              <a:t>Click to edit Master text styles</a:t>
            </a:r>
          </a:p>
        </p:txBody>
      </p:sp>
      <p:sp>
        <p:nvSpPr>
          <p:cNvPr id="2" name="Title 1"/>
          <p:cNvSpPr>
            <a:spLocks noGrp="1"/>
          </p:cNvSpPr>
          <p:nvPr>
            <p:ph type="title"/>
          </p:nvPr>
        </p:nvSpPr>
        <p:spPr>
          <a:xfrm>
            <a:off x="628650" y="171450"/>
            <a:ext cx="5897880" cy="880110"/>
          </a:xfrm>
          <a:prstGeom prst="rect">
            <a:avLst/>
          </a:prstGeom>
        </p:spPr>
        <p:txBody>
          <a:bodyPr wrap="square" anchor="b"/>
          <a:lstStyle>
            <a:lvl1pPr algn="l">
              <a:buNone/>
              <a:defRPr lang="en-US" sz="1800" baseline="0" smtClean="0"/>
            </a:lvl1pPr>
            <a:extLst/>
          </a:lstStyle>
          <a:p>
            <a:r>
              <a:rPr kumimoji="0" lang="en-US" smtClean="0"/>
              <a:t>Click to edit Master title style</a:t>
            </a:r>
            <a:endParaRPr kumimoji="0" lang="en-US"/>
          </a:p>
        </p:txBody>
      </p:sp>
      <p:sp>
        <p:nvSpPr>
          <p:cNvPr id="8" name="Date Placeholder 7"/>
          <p:cNvSpPr>
            <a:spLocks noGrp="1"/>
          </p:cNvSpPr>
          <p:nvPr>
            <p:ph type="dt" sz="half" idx="10"/>
          </p:nvPr>
        </p:nvSpPr>
        <p:spPr/>
        <p:txBody>
          <a:bodyPr/>
          <a:lstStyle/>
          <a:p>
            <a:fld id="{8029BC20-88B9-463E-BD09-C473B6CD8F2E}" type="datetime1">
              <a:rPr lang="en-US" smtClean="0"/>
              <a:t>2/15/2015</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52E75EF-0962-46B2-8C21-C0889BAC0DFA}" type="slidenum">
              <a:rPr lang="en-US" smtClean="0"/>
              <a:t>‹#›</a:t>
            </a:fld>
            <a:endParaRPr lang="en-US"/>
          </a:p>
        </p:txBody>
      </p:sp>
    </p:spTree>
    <p:extLst>
      <p:ext uri="{BB962C8B-B14F-4D97-AF65-F5344CB8AC3E}">
        <p14:creationId xmlns:p14="http://schemas.microsoft.com/office/powerpoint/2010/main" val="427296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9" y="753502"/>
            <a:ext cx="4319527" cy="323443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sz="1350"/>
          </a:p>
        </p:txBody>
      </p:sp>
      <p:sp>
        <p:nvSpPr>
          <p:cNvPr id="9" name="Rectangle 8"/>
          <p:cNvSpPr/>
          <p:nvPr/>
        </p:nvSpPr>
        <p:spPr>
          <a:xfrm rot="21420000">
            <a:off x="596707" y="749113"/>
            <a:ext cx="4319527" cy="3234430"/>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sz="1350"/>
          </a:p>
        </p:txBody>
      </p:sp>
      <p:sp>
        <p:nvSpPr>
          <p:cNvPr id="10" name="Picture Placeholder 9"/>
          <p:cNvSpPr>
            <a:spLocks noGrp="1"/>
          </p:cNvSpPr>
          <p:nvPr>
            <p:ph type="pic" idx="1"/>
          </p:nvPr>
        </p:nvSpPr>
        <p:spPr>
          <a:xfrm>
            <a:off x="663682" y="780752"/>
            <a:ext cx="4206240" cy="3154680"/>
          </a:xfrm>
          <a:prstGeom prst="rect">
            <a:avLst/>
          </a:prstGeo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2400"/>
            </a:lvl1pPr>
            <a:extLst/>
          </a:lstStyle>
          <a:p>
            <a:r>
              <a:rPr kumimoji="0" lang="en-US" smtClean="0"/>
              <a:t>Click icon to add picture</a:t>
            </a:r>
            <a:endParaRPr kumimoji="0" lang="en-US" dirty="0"/>
          </a:p>
        </p:txBody>
      </p:sp>
      <p:sp>
        <p:nvSpPr>
          <p:cNvPr id="11" name="Date Placeholder 3"/>
          <p:cNvSpPr>
            <a:spLocks noGrp="1"/>
          </p:cNvSpPr>
          <p:nvPr>
            <p:ph type="dt" sz="half" idx="10"/>
          </p:nvPr>
        </p:nvSpPr>
        <p:spPr>
          <a:xfrm>
            <a:off x="628650" y="4767263"/>
            <a:ext cx="2457450" cy="273844"/>
          </a:xfrm>
          <a:prstGeom prst="rect">
            <a:avLst/>
          </a:prstGeom>
        </p:spPr>
        <p:txBody>
          <a:bodyPr vert="horz" lIns="91440" tIns="45720" rIns="91440" bIns="45720" rtlCol="0" anchor="ctr"/>
          <a:lstStyle>
            <a:lvl1pPr algn="l">
              <a:defRPr sz="900">
                <a:solidFill>
                  <a:schemeClr val="tx2"/>
                </a:solidFill>
              </a:defRPr>
            </a:lvl1pPr>
          </a:lstStyle>
          <a:p>
            <a:fld id="{C1449F67-1E3F-4893-9247-D97D6D0599EE}" type="datetime1">
              <a:rPr lang="en-US" smtClean="0"/>
              <a:t>2/15/2015</a:t>
            </a:fld>
            <a:endParaRPr lang="en-US"/>
          </a:p>
        </p:txBody>
      </p:sp>
      <p:sp>
        <p:nvSpPr>
          <p:cNvPr id="12" name="Footer Placeholder 4"/>
          <p:cNvSpPr>
            <a:spLocks noGrp="1"/>
          </p:cNvSpPr>
          <p:nvPr>
            <p:ph type="ftr" sz="quarter" idx="3"/>
          </p:nvPr>
        </p:nvSpPr>
        <p:spPr>
          <a:xfrm>
            <a:off x="3486150" y="4767263"/>
            <a:ext cx="2171700" cy="273844"/>
          </a:xfrm>
          <a:prstGeom prst="rect">
            <a:avLst/>
          </a:prstGeom>
        </p:spPr>
        <p:txBody>
          <a:bodyPr vert="horz" lIns="91440" tIns="45720" rIns="91440" bIns="45720" rtlCol="0" anchor="ctr"/>
          <a:lstStyle>
            <a:lvl1pPr algn="ctr">
              <a:defRPr sz="900">
                <a:solidFill>
                  <a:schemeClr val="tx2"/>
                </a:solidFill>
              </a:defRPr>
            </a:lvl1pPr>
          </a:lstStyle>
          <a:p>
            <a:endParaRPr lang="en-US" dirty="0"/>
          </a:p>
        </p:txBody>
      </p:sp>
      <p:sp>
        <p:nvSpPr>
          <p:cNvPr id="13" name="Slide Number Placeholder 5"/>
          <p:cNvSpPr>
            <a:spLocks noGrp="1"/>
          </p:cNvSpPr>
          <p:nvPr>
            <p:ph type="sldNum" sz="quarter" idx="4"/>
          </p:nvPr>
        </p:nvSpPr>
        <p:spPr>
          <a:xfrm>
            <a:off x="6057900" y="4767263"/>
            <a:ext cx="2457450" cy="273844"/>
          </a:xfrm>
          <a:prstGeom prst="rect">
            <a:avLst/>
          </a:prstGeom>
        </p:spPr>
        <p:txBody>
          <a:bodyPr vert="horz" lIns="91440" tIns="45720" rIns="91440" bIns="45720" rtlCol="0" anchor="ctr"/>
          <a:lstStyle>
            <a:lvl1pPr algn="r">
              <a:defRPr sz="900">
                <a:solidFill>
                  <a:schemeClr val="tx2"/>
                </a:solidFill>
              </a:defRPr>
            </a:lvl1pPr>
          </a:lstStyle>
          <a:p>
            <a:fld id="{74673C52-BC4E-4C96-AFCF-B2E7CF5882D3}" type="slidenum">
              <a:rPr lang="en-US" smtClean="0"/>
              <a:pPr/>
              <a:t>‹#›</a:t>
            </a:fld>
            <a:endParaRPr lang="en-US"/>
          </a:p>
        </p:txBody>
      </p:sp>
      <p:sp>
        <p:nvSpPr>
          <p:cNvPr id="4" name="Text Placeholder 3"/>
          <p:cNvSpPr>
            <a:spLocks noGrp="1"/>
          </p:cNvSpPr>
          <p:nvPr>
            <p:ph type="body" sz="half" idx="2"/>
          </p:nvPr>
        </p:nvSpPr>
        <p:spPr>
          <a:xfrm>
            <a:off x="5389098" y="2462726"/>
            <a:ext cx="3429000" cy="1440180"/>
          </a:xfrm>
          <a:prstGeom prst="rect">
            <a:avLst/>
          </a:prstGeo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050" baseline="0">
                <a:solidFill>
                  <a:schemeClr val="tx1"/>
                </a:solidFill>
              </a:defRPr>
            </a:lvl1pPr>
            <a:lvl2pPr>
              <a:defRPr sz="900"/>
            </a:lvl2pPr>
            <a:lvl3pPr>
              <a:defRPr sz="750"/>
            </a:lvl3pPr>
            <a:lvl4pPr>
              <a:defRPr sz="675"/>
            </a:lvl4pPr>
            <a:lvl5pPr>
              <a:defRPr sz="675"/>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2" name="Title 1"/>
          <p:cNvSpPr>
            <a:spLocks noGrp="1"/>
          </p:cNvSpPr>
          <p:nvPr>
            <p:ph type="title"/>
          </p:nvPr>
        </p:nvSpPr>
        <p:spPr>
          <a:xfrm>
            <a:off x="5389098" y="857250"/>
            <a:ext cx="3429000" cy="1543050"/>
          </a:xfrm>
          <a:prstGeom prst="rect">
            <a:avLst/>
          </a:prstGeom>
        </p:spPr>
        <p:txBody>
          <a:bodyPr vert="horz" anchor="b"/>
          <a:lstStyle>
            <a:lvl1pPr algn="l">
              <a:buNone/>
              <a:defRPr sz="2250" b="1" baseline="0">
                <a:ln w="500">
                  <a:solidFill>
                    <a:schemeClr val="tx2">
                      <a:shade val="10000"/>
                      <a:satMod val="135000"/>
                    </a:schemeClr>
                  </a:solidFill>
                </a:ln>
                <a:solidFill>
                  <a:schemeClr val="tx2"/>
                </a:solidFill>
                <a:effectLst/>
              </a:defRPr>
            </a:lvl1pPr>
            <a:extLst/>
          </a:lstStyle>
          <a:p>
            <a:r>
              <a:rPr kumimoji="0" lang="en-US" smtClean="0"/>
              <a:t>Click to edit Master title style</a:t>
            </a:r>
            <a:endParaRPr kumimoji="0" lang="en-US" dirty="0"/>
          </a:p>
        </p:txBody>
      </p:sp>
    </p:spTree>
    <p:extLst>
      <p:ext uri="{BB962C8B-B14F-4D97-AF65-F5344CB8AC3E}">
        <p14:creationId xmlns:p14="http://schemas.microsoft.com/office/powerpoint/2010/main" val="856777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628650" y="4767263"/>
            <a:ext cx="2457450" cy="273844"/>
          </a:xfrm>
          <a:prstGeom prst="rect">
            <a:avLst/>
          </a:prstGeom>
        </p:spPr>
        <p:txBody>
          <a:bodyPr vert="horz" lIns="91440" tIns="45720" rIns="91440" bIns="45720" rtlCol="0" anchor="ctr"/>
          <a:lstStyle>
            <a:lvl1pPr algn="l">
              <a:defRPr sz="900">
                <a:solidFill>
                  <a:schemeClr val="tx2"/>
                </a:solidFill>
              </a:defRPr>
            </a:lvl1pPr>
          </a:lstStyle>
          <a:p>
            <a:fld id="{C574C7A0-225D-4B52-8519-F3F58656B6FA}" type="datetimeFigureOut">
              <a:rPr lang="en-US" smtClean="0"/>
              <a:t>2/15/2015</a:t>
            </a:fld>
            <a:endParaRPr lang="en-US"/>
          </a:p>
        </p:txBody>
      </p:sp>
      <p:sp>
        <p:nvSpPr>
          <p:cNvPr id="8" name="Footer Placeholder 4"/>
          <p:cNvSpPr>
            <a:spLocks noGrp="1"/>
          </p:cNvSpPr>
          <p:nvPr>
            <p:ph type="ftr" sz="quarter" idx="3"/>
          </p:nvPr>
        </p:nvSpPr>
        <p:spPr>
          <a:xfrm>
            <a:off x="3486150" y="4767263"/>
            <a:ext cx="2171700" cy="273844"/>
          </a:xfrm>
          <a:prstGeom prst="rect">
            <a:avLst/>
          </a:prstGeom>
        </p:spPr>
        <p:txBody>
          <a:bodyPr vert="horz" lIns="91440" tIns="45720" rIns="91440" bIns="45720" rtlCol="0" anchor="ctr"/>
          <a:lstStyle>
            <a:lvl1pPr algn="ctr">
              <a:defRPr sz="900">
                <a:solidFill>
                  <a:schemeClr val="tx2"/>
                </a:solidFill>
              </a:defRPr>
            </a:lvl1pPr>
          </a:lstStyle>
          <a:p>
            <a:endParaRPr lang="en-US"/>
          </a:p>
        </p:txBody>
      </p:sp>
      <p:sp>
        <p:nvSpPr>
          <p:cNvPr id="9" name="Slide Number Placeholder 5"/>
          <p:cNvSpPr>
            <a:spLocks noGrp="1"/>
          </p:cNvSpPr>
          <p:nvPr>
            <p:ph type="sldNum" sz="quarter" idx="4"/>
          </p:nvPr>
        </p:nvSpPr>
        <p:spPr>
          <a:xfrm>
            <a:off x="6057900" y="4767263"/>
            <a:ext cx="2457450" cy="273844"/>
          </a:xfrm>
          <a:prstGeom prst="rect">
            <a:avLst/>
          </a:prstGeom>
        </p:spPr>
        <p:txBody>
          <a:bodyPr vert="horz" lIns="91440" tIns="45720" rIns="91440" bIns="45720" rtlCol="0" anchor="ctr"/>
          <a:lstStyle>
            <a:lvl1pPr algn="r">
              <a:defRPr sz="900">
                <a:solidFill>
                  <a:schemeClr val="tx2"/>
                </a:solidFill>
              </a:defRPr>
            </a:lvl1pPr>
          </a:lstStyle>
          <a:p>
            <a:fld id="{96698946-5958-4BA3-B11B-20294F8C1FFA}" type="slidenum">
              <a:rPr lang="en-US" smtClean="0"/>
              <a:t>‹#›</a:t>
            </a:fld>
            <a:endParaRPr lang="en-US"/>
          </a:p>
        </p:txBody>
      </p:sp>
      <p:sp>
        <p:nvSpPr>
          <p:cNvPr id="3" name="Vertical Text Placeholder 2"/>
          <p:cNvSpPr>
            <a:spLocks noGrp="1"/>
          </p:cNvSpPr>
          <p:nvPr>
            <p:ph type="body" orient="vert" idx="1"/>
          </p:nvPr>
        </p:nvSpPr>
        <p:spPr>
          <a:xfrm>
            <a:off x="628650" y="1207063"/>
            <a:ext cx="7886700" cy="3418517"/>
          </a:xfrm>
          <a:prstGeom prst="rect">
            <a:avLst/>
          </a:prstGeo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628650" y="240030"/>
            <a:ext cx="7886699" cy="857250"/>
          </a:xfrm>
          <a:prstGeom prst="rect">
            <a:avLst/>
          </a:prstGeom>
        </p:spPr>
        <p:txBody>
          <a:bodyPr/>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976873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628650" y="4767263"/>
            <a:ext cx="2457450" cy="273844"/>
          </a:xfrm>
          <a:prstGeom prst="rect">
            <a:avLst/>
          </a:prstGeom>
        </p:spPr>
        <p:txBody>
          <a:bodyPr vert="horz" lIns="91440" tIns="45720" rIns="91440" bIns="45720" rtlCol="0" anchor="ctr"/>
          <a:lstStyle>
            <a:lvl1pPr algn="l">
              <a:defRPr sz="900">
                <a:solidFill>
                  <a:schemeClr val="tx2"/>
                </a:solidFill>
              </a:defRPr>
            </a:lvl1pPr>
          </a:lstStyle>
          <a:p>
            <a:fld id="{C574C7A0-225D-4B52-8519-F3F58656B6FA}" type="datetimeFigureOut">
              <a:rPr lang="en-US" smtClean="0"/>
              <a:t>2/15/2015</a:t>
            </a:fld>
            <a:endParaRPr lang="en-US"/>
          </a:p>
        </p:txBody>
      </p:sp>
      <p:sp>
        <p:nvSpPr>
          <p:cNvPr id="8" name="Footer Placeholder 4"/>
          <p:cNvSpPr>
            <a:spLocks noGrp="1"/>
          </p:cNvSpPr>
          <p:nvPr>
            <p:ph type="ftr" sz="quarter" idx="3"/>
          </p:nvPr>
        </p:nvSpPr>
        <p:spPr>
          <a:xfrm>
            <a:off x="3486150" y="4767263"/>
            <a:ext cx="2171700" cy="273844"/>
          </a:xfrm>
          <a:prstGeom prst="rect">
            <a:avLst/>
          </a:prstGeom>
        </p:spPr>
        <p:txBody>
          <a:bodyPr vert="horz" lIns="91440" tIns="45720" rIns="91440" bIns="45720" rtlCol="0" anchor="ctr"/>
          <a:lstStyle>
            <a:lvl1pPr algn="ctr">
              <a:defRPr sz="900">
                <a:solidFill>
                  <a:schemeClr val="tx2"/>
                </a:solidFill>
              </a:defRPr>
            </a:lvl1pPr>
          </a:lstStyle>
          <a:p>
            <a:endParaRPr lang="en-US"/>
          </a:p>
        </p:txBody>
      </p:sp>
      <p:sp>
        <p:nvSpPr>
          <p:cNvPr id="9" name="Slide Number Placeholder 5"/>
          <p:cNvSpPr>
            <a:spLocks noGrp="1"/>
          </p:cNvSpPr>
          <p:nvPr>
            <p:ph type="sldNum" sz="quarter" idx="4"/>
          </p:nvPr>
        </p:nvSpPr>
        <p:spPr>
          <a:xfrm>
            <a:off x="6057900" y="4767263"/>
            <a:ext cx="2457450" cy="273844"/>
          </a:xfrm>
          <a:prstGeom prst="rect">
            <a:avLst/>
          </a:prstGeom>
        </p:spPr>
        <p:txBody>
          <a:bodyPr vert="horz" lIns="91440" tIns="45720" rIns="91440" bIns="45720" rtlCol="0" anchor="ctr"/>
          <a:lstStyle>
            <a:lvl1pPr algn="r">
              <a:defRPr sz="900">
                <a:solidFill>
                  <a:schemeClr val="tx2"/>
                </a:solidFill>
              </a:defRPr>
            </a:lvl1pPr>
          </a:lstStyle>
          <a:p>
            <a:fld id="{96698946-5958-4BA3-B11B-20294F8C1FFA}" type="slidenum">
              <a:rPr lang="en-US" smtClean="0"/>
              <a:t>‹#›</a:t>
            </a:fld>
            <a:endParaRPr lang="en-US"/>
          </a:p>
        </p:txBody>
      </p:sp>
      <p:sp>
        <p:nvSpPr>
          <p:cNvPr id="3" name="Vertical Text Placeholder 2"/>
          <p:cNvSpPr>
            <a:spLocks noGrp="1"/>
          </p:cNvSpPr>
          <p:nvPr>
            <p:ph type="body" orient="vert" idx="1"/>
          </p:nvPr>
        </p:nvSpPr>
        <p:spPr>
          <a:xfrm>
            <a:off x="457200" y="240272"/>
            <a:ext cx="6019800" cy="4388644"/>
          </a:xfrm>
          <a:prstGeom prst="rect">
            <a:avLst/>
          </a:prstGeo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Vertical Title 1"/>
          <p:cNvSpPr>
            <a:spLocks noGrp="1"/>
          </p:cNvSpPr>
          <p:nvPr>
            <p:ph type="title" orient="vert"/>
          </p:nvPr>
        </p:nvSpPr>
        <p:spPr>
          <a:xfrm>
            <a:off x="6553200" y="240507"/>
            <a:ext cx="1524000" cy="4388644"/>
          </a:xfrm>
          <a:prstGeom prst="rect">
            <a:avLst/>
          </a:prstGeom>
        </p:spPr>
        <p:txBody>
          <a:bodyPr vert="eaVert" anchor="t"/>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700541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p:nvPr/>
        </p:nvSpPr>
        <p:spPr>
          <a:xfrm>
            <a:off x="0" y="0"/>
            <a:ext cx="9141714" cy="5143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52" name="Group 71"/>
          <p:cNvGrpSpPr>
            <a:grpSpLocks/>
          </p:cNvGrpSpPr>
          <p:nvPr/>
        </p:nvGrpSpPr>
        <p:grpSpPr bwMode="auto">
          <a:xfrm>
            <a:off x="-8792" y="9524"/>
            <a:ext cx="9144000" cy="5135166"/>
            <a:chOff x="0" y="0"/>
            <a:chExt cx="5745" cy="4313"/>
          </a:xfrm>
          <a:solidFill>
            <a:schemeClr val="bg2">
              <a:lumMod val="20000"/>
              <a:lumOff val="80000"/>
            </a:schemeClr>
          </a:solidFill>
        </p:grpSpPr>
        <p:grpSp>
          <p:nvGrpSpPr>
            <p:cNvPr id="153" name="Group 69"/>
            <p:cNvGrpSpPr>
              <a:grpSpLocks/>
            </p:cNvGrpSpPr>
            <p:nvPr/>
          </p:nvGrpSpPr>
          <p:grpSpPr bwMode="auto">
            <a:xfrm>
              <a:off x="0" y="0"/>
              <a:ext cx="5745" cy="4313"/>
              <a:chOff x="0" y="0"/>
              <a:chExt cx="5745" cy="4313"/>
            </a:xfrm>
            <a:grpFill/>
          </p:grpSpPr>
          <p:sp>
            <p:nvSpPr>
              <p:cNvPr id="155" name="Rectangle 2"/>
              <p:cNvSpPr>
                <a:spLocks noChangeArrowheads="1"/>
              </p:cNvSpPr>
              <p:nvPr/>
            </p:nvSpPr>
            <p:spPr bwMode="ltGray">
              <a:xfrm>
                <a:off x="2201" y="4113"/>
                <a:ext cx="62" cy="64"/>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156" name="Rectangle 3"/>
              <p:cNvSpPr>
                <a:spLocks noChangeArrowheads="1"/>
              </p:cNvSpPr>
              <p:nvPr/>
            </p:nvSpPr>
            <p:spPr bwMode="ltGray">
              <a:xfrm>
                <a:off x="276" y="3715"/>
                <a:ext cx="62" cy="65"/>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157" name="Freeform 4"/>
              <p:cNvSpPr>
                <a:spLocks/>
              </p:cNvSpPr>
              <p:nvPr/>
            </p:nvSpPr>
            <p:spPr bwMode="ltGray">
              <a:xfrm>
                <a:off x="4516" y="3856"/>
                <a:ext cx="99" cy="311"/>
              </a:xfrm>
              <a:custGeom>
                <a:avLst/>
                <a:gdLst>
                  <a:gd name="T0" fmla="*/ 49 w 99"/>
                  <a:gd name="T1" fmla="*/ 304 h 311"/>
                  <a:gd name="T2" fmla="*/ 52 w 99"/>
                  <a:gd name="T3" fmla="*/ 294 h 311"/>
                  <a:gd name="T4" fmla="*/ 55 w 99"/>
                  <a:gd name="T5" fmla="*/ 288 h 311"/>
                  <a:gd name="T6" fmla="*/ 60 w 99"/>
                  <a:gd name="T7" fmla="*/ 272 h 311"/>
                  <a:gd name="T8" fmla="*/ 69 w 99"/>
                  <a:gd name="T9" fmla="*/ 245 h 311"/>
                  <a:gd name="T10" fmla="*/ 72 w 99"/>
                  <a:gd name="T11" fmla="*/ 232 h 311"/>
                  <a:gd name="T12" fmla="*/ 75 w 99"/>
                  <a:gd name="T13" fmla="*/ 213 h 311"/>
                  <a:gd name="T14" fmla="*/ 75 w 99"/>
                  <a:gd name="T15" fmla="*/ 203 h 311"/>
                  <a:gd name="T16" fmla="*/ 75 w 99"/>
                  <a:gd name="T17" fmla="*/ 191 h 311"/>
                  <a:gd name="T18" fmla="*/ 75 w 99"/>
                  <a:gd name="T19" fmla="*/ 181 h 311"/>
                  <a:gd name="T20" fmla="*/ 69 w 99"/>
                  <a:gd name="T21" fmla="*/ 171 h 311"/>
                  <a:gd name="T22" fmla="*/ 64 w 99"/>
                  <a:gd name="T23" fmla="*/ 162 h 311"/>
                  <a:gd name="T24" fmla="*/ 52 w 99"/>
                  <a:gd name="T25" fmla="*/ 148 h 311"/>
                  <a:gd name="T26" fmla="*/ 40 w 99"/>
                  <a:gd name="T27" fmla="*/ 135 h 311"/>
                  <a:gd name="T28" fmla="*/ 23 w 99"/>
                  <a:gd name="T29" fmla="*/ 110 h 311"/>
                  <a:gd name="T30" fmla="*/ 9 w 99"/>
                  <a:gd name="T31" fmla="*/ 94 h 311"/>
                  <a:gd name="T32" fmla="*/ 3 w 99"/>
                  <a:gd name="T33" fmla="*/ 84 h 311"/>
                  <a:gd name="T34" fmla="*/ 0 w 99"/>
                  <a:gd name="T35" fmla="*/ 74 h 311"/>
                  <a:gd name="T36" fmla="*/ 0 w 99"/>
                  <a:gd name="T37" fmla="*/ 58 h 311"/>
                  <a:gd name="T38" fmla="*/ 0 w 99"/>
                  <a:gd name="T39" fmla="*/ 45 h 311"/>
                  <a:gd name="T40" fmla="*/ 0 w 99"/>
                  <a:gd name="T41" fmla="*/ 32 h 311"/>
                  <a:gd name="T42" fmla="*/ 6 w 99"/>
                  <a:gd name="T43" fmla="*/ 16 h 311"/>
                  <a:gd name="T44" fmla="*/ 9 w 99"/>
                  <a:gd name="T45" fmla="*/ 0 h 311"/>
                  <a:gd name="T46" fmla="*/ 29 w 99"/>
                  <a:gd name="T47" fmla="*/ 22 h 311"/>
                  <a:gd name="T48" fmla="*/ 26 w 99"/>
                  <a:gd name="T49" fmla="*/ 32 h 311"/>
                  <a:gd name="T50" fmla="*/ 21 w 99"/>
                  <a:gd name="T51" fmla="*/ 48 h 311"/>
                  <a:gd name="T52" fmla="*/ 17 w 99"/>
                  <a:gd name="T53" fmla="*/ 62 h 311"/>
                  <a:gd name="T54" fmla="*/ 17 w 99"/>
                  <a:gd name="T55" fmla="*/ 74 h 311"/>
                  <a:gd name="T56" fmla="*/ 17 w 99"/>
                  <a:gd name="T57" fmla="*/ 84 h 311"/>
                  <a:gd name="T58" fmla="*/ 23 w 99"/>
                  <a:gd name="T59" fmla="*/ 100 h 311"/>
                  <a:gd name="T60" fmla="*/ 26 w 99"/>
                  <a:gd name="T61" fmla="*/ 110 h 311"/>
                  <a:gd name="T62" fmla="*/ 35 w 99"/>
                  <a:gd name="T63" fmla="*/ 119 h 311"/>
                  <a:gd name="T64" fmla="*/ 43 w 99"/>
                  <a:gd name="T65" fmla="*/ 129 h 311"/>
                  <a:gd name="T66" fmla="*/ 58 w 99"/>
                  <a:gd name="T67" fmla="*/ 142 h 311"/>
                  <a:gd name="T68" fmla="*/ 69 w 99"/>
                  <a:gd name="T69" fmla="*/ 154 h 311"/>
                  <a:gd name="T70" fmla="*/ 75 w 99"/>
                  <a:gd name="T71" fmla="*/ 168 h 311"/>
                  <a:gd name="T72" fmla="*/ 86 w 99"/>
                  <a:gd name="T73" fmla="*/ 187 h 311"/>
                  <a:gd name="T74" fmla="*/ 95 w 99"/>
                  <a:gd name="T75" fmla="*/ 200 h 311"/>
                  <a:gd name="T76" fmla="*/ 95 w 99"/>
                  <a:gd name="T77" fmla="*/ 210 h 311"/>
                  <a:gd name="T78" fmla="*/ 98 w 99"/>
                  <a:gd name="T79" fmla="*/ 226 h 311"/>
                  <a:gd name="T80" fmla="*/ 98 w 99"/>
                  <a:gd name="T81" fmla="*/ 248 h 311"/>
                  <a:gd name="T82" fmla="*/ 95 w 99"/>
                  <a:gd name="T83" fmla="*/ 262 h 311"/>
                  <a:gd name="T84" fmla="*/ 95 w 99"/>
                  <a:gd name="T85" fmla="*/ 278 h 311"/>
                  <a:gd name="T86" fmla="*/ 93 w 99"/>
                  <a:gd name="T87" fmla="*/ 288 h 311"/>
                  <a:gd name="T88" fmla="*/ 89 w 99"/>
                  <a:gd name="T89" fmla="*/ 300 h 311"/>
                  <a:gd name="T90" fmla="*/ 86 w 99"/>
                  <a:gd name="T91" fmla="*/ 310 h 311"/>
                  <a:gd name="T92" fmla="*/ 49 w 99"/>
                  <a:gd name="T93" fmla="*/ 304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311">
                    <a:moveTo>
                      <a:pt x="49" y="304"/>
                    </a:moveTo>
                    <a:lnTo>
                      <a:pt x="52" y="294"/>
                    </a:lnTo>
                    <a:lnTo>
                      <a:pt x="55" y="288"/>
                    </a:lnTo>
                    <a:lnTo>
                      <a:pt x="60" y="272"/>
                    </a:lnTo>
                    <a:lnTo>
                      <a:pt x="69" y="245"/>
                    </a:lnTo>
                    <a:lnTo>
                      <a:pt x="72" y="232"/>
                    </a:lnTo>
                    <a:lnTo>
                      <a:pt x="75" y="213"/>
                    </a:lnTo>
                    <a:lnTo>
                      <a:pt x="75" y="203"/>
                    </a:lnTo>
                    <a:lnTo>
                      <a:pt x="75" y="191"/>
                    </a:lnTo>
                    <a:lnTo>
                      <a:pt x="75" y="181"/>
                    </a:lnTo>
                    <a:lnTo>
                      <a:pt x="69" y="171"/>
                    </a:lnTo>
                    <a:lnTo>
                      <a:pt x="64" y="162"/>
                    </a:lnTo>
                    <a:lnTo>
                      <a:pt x="52" y="148"/>
                    </a:lnTo>
                    <a:lnTo>
                      <a:pt x="40" y="135"/>
                    </a:lnTo>
                    <a:lnTo>
                      <a:pt x="23" y="110"/>
                    </a:lnTo>
                    <a:lnTo>
                      <a:pt x="9" y="94"/>
                    </a:lnTo>
                    <a:lnTo>
                      <a:pt x="3" y="84"/>
                    </a:lnTo>
                    <a:lnTo>
                      <a:pt x="0" y="74"/>
                    </a:lnTo>
                    <a:lnTo>
                      <a:pt x="0" y="58"/>
                    </a:lnTo>
                    <a:lnTo>
                      <a:pt x="0" y="45"/>
                    </a:lnTo>
                    <a:lnTo>
                      <a:pt x="0" y="32"/>
                    </a:lnTo>
                    <a:lnTo>
                      <a:pt x="6" y="16"/>
                    </a:lnTo>
                    <a:lnTo>
                      <a:pt x="9" y="0"/>
                    </a:lnTo>
                    <a:lnTo>
                      <a:pt x="29" y="22"/>
                    </a:lnTo>
                    <a:lnTo>
                      <a:pt x="26" y="32"/>
                    </a:lnTo>
                    <a:lnTo>
                      <a:pt x="21" y="48"/>
                    </a:lnTo>
                    <a:lnTo>
                      <a:pt x="17" y="62"/>
                    </a:lnTo>
                    <a:lnTo>
                      <a:pt x="17" y="74"/>
                    </a:lnTo>
                    <a:lnTo>
                      <a:pt x="17" y="84"/>
                    </a:lnTo>
                    <a:lnTo>
                      <a:pt x="23" y="100"/>
                    </a:lnTo>
                    <a:lnTo>
                      <a:pt x="26" y="110"/>
                    </a:lnTo>
                    <a:lnTo>
                      <a:pt x="35" y="119"/>
                    </a:lnTo>
                    <a:lnTo>
                      <a:pt x="43" y="129"/>
                    </a:lnTo>
                    <a:lnTo>
                      <a:pt x="58" y="142"/>
                    </a:lnTo>
                    <a:lnTo>
                      <a:pt x="69" y="154"/>
                    </a:lnTo>
                    <a:lnTo>
                      <a:pt x="75" y="168"/>
                    </a:lnTo>
                    <a:lnTo>
                      <a:pt x="86" y="187"/>
                    </a:lnTo>
                    <a:lnTo>
                      <a:pt x="95" y="200"/>
                    </a:lnTo>
                    <a:lnTo>
                      <a:pt x="95" y="210"/>
                    </a:lnTo>
                    <a:lnTo>
                      <a:pt x="98" y="226"/>
                    </a:lnTo>
                    <a:lnTo>
                      <a:pt x="98" y="248"/>
                    </a:lnTo>
                    <a:lnTo>
                      <a:pt x="95" y="262"/>
                    </a:lnTo>
                    <a:lnTo>
                      <a:pt x="95" y="278"/>
                    </a:lnTo>
                    <a:lnTo>
                      <a:pt x="93" y="288"/>
                    </a:lnTo>
                    <a:lnTo>
                      <a:pt x="89" y="300"/>
                    </a:lnTo>
                    <a:lnTo>
                      <a:pt x="86" y="310"/>
                    </a:lnTo>
                    <a:lnTo>
                      <a:pt x="49" y="304"/>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61" name="Freeform 5"/>
              <p:cNvSpPr>
                <a:spLocks/>
              </p:cNvSpPr>
              <p:nvPr/>
            </p:nvSpPr>
            <p:spPr bwMode="ltGray">
              <a:xfrm>
                <a:off x="262" y="2361"/>
                <a:ext cx="101" cy="309"/>
              </a:xfrm>
              <a:custGeom>
                <a:avLst/>
                <a:gdLst>
                  <a:gd name="T0" fmla="*/ 50 w 101"/>
                  <a:gd name="T1" fmla="*/ 305 h 309"/>
                  <a:gd name="T2" fmla="*/ 53 w 101"/>
                  <a:gd name="T3" fmla="*/ 296 h 309"/>
                  <a:gd name="T4" fmla="*/ 56 w 101"/>
                  <a:gd name="T5" fmla="*/ 292 h 309"/>
                  <a:gd name="T6" fmla="*/ 56 w 101"/>
                  <a:gd name="T7" fmla="*/ 286 h 309"/>
                  <a:gd name="T8" fmla="*/ 65 w 101"/>
                  <a:gd name="T9" fmla="*/ 270 h 309"/>
                  <a:gd name="T10" fmla="*/ 71 w 101"/>
                  <a:gd name="T11" fmla="*/ 247 h 309"/>
                  <a:gd name="T12" fmla="*/ 76 w 101"/>
                  <a:gd name="T13" fmla="*/ 231 h 309"/>
                  <a:gd name="T14" fmla="*/ 76 w 101"/>
                  <a:gd name="T15" fmla="*/ 215 h 309"/>
                  <a:gd name="T16" fmla="*/ 80 w 101"/>
                  <a:gd name="T17" fmla="*/ 202 h 309"/>
                  <a:gd name="T18" fmla="*/ 80 w 101"/>
                  <a:gd name="T19" fmla="*/ 188 h 309"/>
                  <a:gd name="T20" fmla="*/ 76 w 101"/>
                  <a:gd name="T21" fmla="*/ 178 h 309"/>
                  <a:gd name="T22" fmla="*/ 73 w 101"/>
                  <a:gd name="T23" fmla="*/ 172 h 309"/>
                  <a:gd name="T24" fmla="*/ 65 w 101"/>
                  <a:gd name="T25" fmla="*/ 159 h 309"/>
                  <a:gd name="T26" fmla="*/ 56 w 101"/>
                  <a:gd name="T27" fmla="*/ 146 h 309"/>
                  <a:gd name="T28" fmla="*/ 44 w 101"/>
                  <a:gd name="T29" fmla="*/ 134 h 309"/>
                  <a:gd name="T30" fmla="*/ 24 w 101"/>
                  <a:gd name="T31" fmla="*/ 110 h 309"/>
                  <a:gd name="T32" fmla="*/ 12 w 101"/>
                  <a:gd name="T33" fmla="*/ 91 h 309"/>
                  <a:gd name="T34" fmla="*/ 6 w 101"/>
                  <a:gd name="T35" fmla="*/ 81 h 309"/>
                  <a:gd name="T36" fmla="*/ 3 w 101"/>
                  <a:gd name="T37" fmla="*/ 72 h 309"/>
                  <a:gd name="T38" fmla="*/ 0 w 101"/>
                  <a:gd name="T39" fmla="*/ 56 h 309"/>
                  <a:gd name="T40" fmla="*/ 0 w 101"/>
                  <a:gd name="T41" fmla="*/ 43 h 309"/>
                  <a:gd name="T42" fmla="*/ 3 w 101"/>
                  <a:gd name="T43" fmla="*/ 32 h 309"/>
                  <a:gd name="T44" fmla="*/ 6 w 101"/>
                  <a:gd name="T45" fmla="*/ 13 h 309"/>
                  <a:gd name="T46" fmla="*/ 12 w 101"/>
                  <a:gd name="T47" fmla="*/ 0 h 309"/>
                  <a:gd name="T48" fmla="*/ 29 w 101"/>
                  <a:gd name="T49" fmla="*/ 20 h 309"/>
                  <a:gd name="T50" fmla="*/ 27 w 101"/>
                  <a:gd name="T51" fmla="*/ 29 h 309"/>
                  <a:gd name="T52" fmla="*/ 24 w 101"/>
                  <a:gd name="T53" fmla="*/ 46 h 309"/>
                  <a:gd name="T54" fmla="*/ 21 w 101"/>
                  <a:gd name="T55" fmla="*/ 59 h 309"/>
                  <a:gd name="T56" fmla="*/ 21 w 101"/>
                  <a:gd name="T57" fmla="*/ 72 h 309"/>
                  <a:gd name="T58" fmla="*/ 21 w 101"/>
                  <a:gd name="T59" fmla="*/ 85 h 309"/>
                  <a:gd name="T60" fmla="*/ 27 w 101"/>
                  <a:gd name="T61" fmla="*/ 97 h 309"/>
                  <a:gd name="T62" fmla="*/ 29 w 101"/>
                  <a:gd name="T63" fmla="*/ 110 h 309"/>
                  <a:gd name="T64" fmla="*/ 36 w 101"/>
                  <a:gd name="T65" fmla="*/ 118 h 309"/>
                  <a:gd name="T66" fmla="*/ 47 w 101"/>
                  <a:gd name="T67" fmla="*/ 127 h 309"/>
                  <a:gd name="T68" fmla="*/ 61 w 101"/>
                  <a:gd name="T69" fmla="*/ 140 h 309"/>
                  <a:gd name="T70" fmla="*/ 71 w 101"/>
                  <a:gd name="T71" fmla="*/ 153 h 309"/>
                  <a:gd name="T72" fmla="*/ 80 w 101"/>
                  <a:gd name="T73" fmla="*/ 166 h 309"/>
                  <a:gd name="T74" fmla="*/ 88 w 101"/>
                  <a:gd name="T75" fmla="*/ 185 h 309"/>
                  <a:gd name="T76" fmla="*/ 97 w 101"/>
                  <a:gd name="T77" fmla="*/ 199 h 309"/>
                  <a:gd name="T78" fmla="*/ 100 w 101"/>
                  <a:gd name="T79" fmla="*/ 208 h 309"/>
                  <a:gd name="T80" fmla="*/ 100 w 101"/>
                  <a:gd name="T81" fmla="*/ 227 h 309"/>
                  <a:gd name="T82" fmla="*/ 100 w 101"/>
                  <a:gd name="T83" fmla="*/ 247 h 309"/>
                  <a:gd name="T84" fmla="*/ 100 w 101"/>
                  <a:gd name="T85" fmla="*/ 259 h 309"/>
                  <a:gd name="T86" fmla="*/ 97 w 101"/>
                  <a:gd name="T87" fmla="*/ 276 h 309"/>
                  <a:gd name="T88" fmla="*/ 94 w 101"/>
                  <a:gd name="T89" fmla="*/ 286 h 309"/>
                  <a:gd name="T90" fmla="*/ 94 w 101"/>
                  <a:gd name="T91" fmla="*/ 299 h 309"/>
                  <a:gd name="T92" fmla="*/ 88 w 101"/>
                  <a:gd name="T93" fmla="*/ 308 h 309"/>
                  <a:gd name="T94" fmla="*/ 50 w 101"/>
                  <a:gd name="T95" fmla="*/ 30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 h="309">
                    <a:moveTo>
                      <a:pt x="50" y="305"/>
                    </a:moveTo>
                    <a:lnTo>
                      <a:pt x="53" y="296"/>
                    </a:lnTo>
                    <a:lnTo>
                      <a:pt x="56" y="292"/>
                    </a:lnTo>
                    <a:lnTo>
                      <a:pt x="56" y="286"/>
                    </a:lnTo>
                    <a:lnTo>
                      <a:pt x="65" y="270"/>
                    </a:lnTo>
                    <a:lnTo>
                      <a:pt x="71" y="247"/>
                    </a:lnTo>
                    <a:lnTo>
                      <a:pt x="76" y="231"/>
                    </a:lnTo>
                    <a:lnTo>
                      <a:pt x="76" y="215"/>
                    </a:lnTo>
                    <a:lnTo>
                      <a:pt x="80" y="202"/>
                    </a:lnTo>
                    <a:lnTo>
                      <a:pt x="80" y="188"/>
                    </a:lnTo>
                    <a:lnTo>
                      <a:pt x="76" y="178"/>
                    </a:lnTo>
                    <a:lnTo>
                      <a:pt x="73" y="172"/>
                    </a:lnTo>
                    <a:lnTo>
                      <a:pt x="65" y="159"/>
                    </a:lnTo>
                    <a:lnTo>
                      <a:pt x="56" y="146"/>
                    </a:lnTo>
                    <a:lnTo>
                      <a:pt x="44" y="134"/>
                    </a:lnTo>
                    <a:lnTo>
                      <a:pt x="24" y="110"/>
                    </a:lnTo>
                    <a:lnTo>
                      <a:pt x="12" y="91"/>
                    </a:lnTo>
                    <a:lnTo>
                      <a:pt x="6" y="81"/>
                    </a:lnTo>
                    <a:lnTo>
                      <a:pt x="3" y="72"/>
                    </a:lnTo>
                    <a:lnTo>
                      <a:pt x="0" y="56"/>
                    </a:lnTo>
                    <a:lnTo>
                      <a:pt x="0" y="43"/>
                    </a:lnTo>
                    <a:lnTo>
                      <a:pt x="3" y="32"/>
                    </a:lnTo>
                    <a:lnTo>
                      <a:pt x="6" y="13"/>
                    </a:lnTo>
                    <a:lnTo>
                      <a:pt x="12" y="0"/>
                    </a:lnTo>
                    <a:lnTo>
                      <a:pt x="29" y="20"/>
                    </a:lnTo>
                    <a:lnTo>
                      <a:pt x="27" y="29"/>
                    </a:lnTo>
                    <a:lnTo>
                      <a:pt x="24" y="46"/>
                    </a:lnTo>
                    <a:lnTo>
                      <a:pt x="21" y="59"/>
                    </a:lnTo>
                    <a:lnTo>
                      <a:pt x="21" y="72"/>
                    </a:lnTo>
                    <a:lnTo>
                      <a:pt x="21" y="85"/>
                    </a:lnTo>
                    <a:lnTo>
                      <a:pt x="27" y="97"/>
                    </a:lnTo>
                    <a:lnTo>
                      <a:pt x="29" y="110"/>
                    </a:lnTo>
                    <a:lnTo>
                      <a:pt x="36" y="118"/>
                    </a:lnTo>
                    <a:lnTo>
                      <a:pt x="47" y="127"/>
                    </a:lnTo>
                    <a:lnTo>
                      <a:pt x="61" y="140"/>
                    </a:lnTo>
                    <a:lnTo>
                      <a:pt x="71" y="153"/>
                    </a:lnTo>
                    <a:lnTo>
                      <a:pt x="80" y="166"/>
                    </a:lnTo>
                    <a:lnTo>
                      <a:pt x="88" y="185"/>
                    </a:lnTo>
                    <a:lnTo>
                      <a:pt x="97" y="199"/>
                    </a:lnTo>
                    <a:lnTo>
                      <a:pt x="100" y="208"/>
                    </a:lnTo>
                    <a:lnTo>
                      <a:pt x="100" y="227"/>
                    </a:lnTo>
                    <a:lnTo>
                      <a:pt x="100" y="247"/>
                    </a:lnTo>
                    <a:lnTo>
                      <a:pt x="100" y="259"/>
                    </a:lnTo>
                    <a:lnTo>
                      <a:pt x="97" y="276"/>
                    </a:lnTo>
                    <a:lnTo>
                      <a:pt x="94" y="286"/>
                    </a:lnTo>
                    <a:lnTo>
                      <a:pt x="94" y="299"/>
                    </a:lnTo>
                    <a:lnTo>
                      <a:pt x="88" y="308"/>
                    </a:lnTo>
                    <a:lnTo>
                      <a:pt x="50" y="30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62" name="Freeform 6"/>
              <p:cNvSpPr>
                <a:spLocks/>
              </p:cNvSpPr>
              <p:nvPr/>
            </p:nvSpPr>
            <p:spPr bwMode="ltGray">
              <a:xfrm>
                <a:off x="5204" y="0"/>
                <a:ext cx="103" cy="312"/>
              </a:xfrm>
              <a:custGeom>
                <a:avLst/>
                <a:gdLst>
                  <a:gd name="T0" fmla="*/ 49 w 103"/>
                  <a:gd name="T1" fmla="*/ 305 h 312"/>
                  <a:gd name="T2" fmla="*/ 56 w 103"/>
                  <a:gd name="T3" fmla="*/ 295 h 312"/>
                  <a:gd name="T4" fmla="*/ 56 w 103"/>
                  <a:gd name="T5" fmla="*/ 292 h 312"/>
                  <a:gd name="T6" fmla="*/ 58 w 103"/>
                  <a:gd name="T7" fmla="*/ 286 h 312"/>
                  <a:gd name="T8" fmla="*/ 64 w 103"/>
                  <a:gd name="T9" fmla="*/ 269 h 312"/>
                  <a:gd name="T10" fmla="*/ 70 w 103"/>
                  <a:gd name="T11" fmla="*/ 246 h 312"/>
                  <a:gd name="T12" fmla="*/ 76 w 103"/>
                  <a:gd name="T13" fmla="*/ 234 h 312"/>
                  <a:gd name="T14" fmla="*/ 78 w 103"/>
                  <a:gd name="T15" fmla="*/ 214 h 312"/>
                  <a:gd name="T16" fmla="*/ 78 w 103"/>
                  <a:gd name="T17" fmla="*/ 202 h 312"/>
                  <a:gd name="T18" fmla="*/ 78 w 103"/>
                  <a:gd name="T19" fmla="*/ 191 h 312"/>
                  <a:gd name="T20" fmla="*/ 76 w 103"/>
                  <a:gd name="T21" fmla="*/ 178 h 312"/>
                  <a:gd name="T22" fmla="*/ 73 w 103"/>
                  <a:gd name="T23" fmla="*/ 172 h 312"/>
                  <a:gd name="T24" fmla="*/ 64 w 103"/>
                  <a:gd name="T25" fmla="*/ 159 h 312"/>
                  <a:gd name="T26" fmla="*/ 56 w 103"/>
                  <a:gd name="T27" fmla="*/ 146 h 312"/>
                  <a:gd name="T28" fmla="*/ 44 w 103"/>
                  <a:gd name="T29" fmla="*/ 133 h 312"/>
                  <a:gd name="T30" fmla="*/ 23 w 103"/>
                  <a:gd name="T31" fmla="*/ 110 h 312"/>
                  <a:gd name="T32" fmla="*/ 12 w 103"/>
                  <a:gd name="T33" fmla="*/ 94 h 312"/>
                  <a:gd name="T34" fmla="*/ 5 w 103"/>
                  <a:gd name="T35" fmla="*/ 81 h 312"/>
                  <a:gd name="T36" fmla="*/ 3 w 103"/>
                  <a:gd name="T37" fmla="*/ 72 h 312"/>
                  <a:gd name="T38" fmla="*/ 0 w 103"/>
                  <a:gd name="T39" fmla="*/ 56 h 312"/>
                  <a:gd name="T40" fmla="*/ 0 w 103"/>
                  <a:gd name="T41" fmla="*/ 43 h 312"/>
                  <a:gd name="T42" fmla="*/ 3 w 103"/>
                  <a:gd name="T43" fmla="*/ 32 h 312"/>
                  <a:gd name="T44" fmla="*/ 5 w 103"/>
                  <a:gd name="T45" fmla="*/ 16 h 312"/>
                  <a:gd name="T46" fmla="*/ 12 w 103"/>
                  <a:gd name="T47" fmla="*/ 0 h 312"/>
                  <a:gd name="T48" fmla="*/ 32 w 103"/>
                  <a:gd name="T49" fmla="*/ 19 h 312"/>
                  <a:gd name="T50" fmla="*/ 26 w 103"/>
                  <a:gd name="T51" fmla="*/ 32 h 312"/>
                  <a:gd name="T52" fmla="*/ 23 w 103"/>
                  <a:gd name="T53" fmla="*/ 46 h 312"/>
                  <a:gd name="T54" fmla="*/ 20 w 103"/>
                  <a:gd name="T55" fmla="*/ 59 h 312"/>
                  <a:gd name="T56" fmla="*/ 20 w 103"/>
                  <a:gd name="T57" fmla="*/ 72 h 312"/>
                  <a:gd name="T58" fmla="*/ 20 w 103"/>
                  <a:gd name="T59" fmla="*/ 84 h 312"/>
                  <a:gd name="T60" fmla="*/ 26 w 103"/>
                  <a:gd name="T61" fmla="*/ 100 h 312"/>
                  <a:gd name="T62" fmla="*/ 29 w 103"/>
                  <a:gd name="T63" fmla="*/ 110 h 312"/>
                  <a:gd name="T64" fmla="*/ 35 w 103"/>
                  <a:gd name="T65" fmla="*/ 121 h 312"/>
                  <a:gd name="T66" fmla="*/ 46 w 103"/>
                  <a:gd name="T67" fmla="*/ 127 h 312"/>
                  <a:gd name="T68" fmla="*/ 61 w 103"/>
                  <a:gd name="T69" fmla="*/ 143 h 312"/>
                  <a:gd name="T70" fmla="*/ 73 w 103"/>
                  <a:gd name="T71" fmla="*/ 156 h 312"/>
                  <a:gd name="T72" fmla="*/ 78 w 103"/>
                  <a:gd name="T73" fmla="*/ 165 h 312"/>
                  <a:gd name="T74" fmla="*/ 90 w 103"/>
                  <a:gd name="T75" fmla="*/ 185 h 312"/>
                  <a:gd name="T76" fmla="*/ 96 w 103"/>
                  <a:gd name="T77" fmla="*/ 198 h 312"/>
                  <a:gd name="T78" fmla="*/ 99 w 103"/>
                  <a:gd name="T79" fmla="*/ 208 h 312"/>
                  <a:gd name="T80" fmla="*/ 102 w 103"/>
                  <a:gd name="T81" fmla="*/ 227 h 312"/>
                  <a:gd name="T82" fmla="*/ 102 w 103"/>
                  <a:gd name="T83" fmla="*/ 246 h 312"/>
                  <a:gd name="T84" fmla="*/ 99 w 103"/>
                  <a:gd name="T85" fmla="*/ 259 h 312"/>
                  <a:gd name="T86" fmla="*/ 99 w 103"/>
                  <a:gd name="T87" fmla="*/ 276 h 312"/>
                  <a:gd name="T88" fmla="*/ 96 w 103"/>
                  <a:gd name="T89" fmla="*/ 289 h 312"/>
                  <a:gd name="T90" fmla="*/ 93 w 103"/>
                  <a:gd name="T91" fmla="*/ 302 h 312"/>
                  <a:gd name="T92" fmla="*/ 87 w 103"/>
                  <a:gd name="T93" fmla="*/ 311 h 312"/>
                  <a:gd name="T94" fmla="*/ 49 w 103"/>
                  <a:gd name="T95" fmla="*/ 30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3" h="312">
                    <a:moveTo>
                      <a:pt x="49" y="305"/>
                    </a:moveTo>
                    <a:lnTo>
                      <a:pt x="56" y="295"/>
                    </a:lnTo>
                    <a:lnTo>
                      <a:pt x="56" y="292"/>
                    </a:lnTo>
                    <a:lnTo>
                      <a:pt x="58" y="286"/>
                    </a:lnTo>
                    <a:lnTo>
                      <a:pt x="64" y="269"/>
                    </a:lnTo>
                    <a:lnTo>
                      <a:pt x="70" y="246"/>
                    </a:lnTo>
                    <a:lnTo>
                      <a:pt x="76" y="234"/>
                    </a:lnTo>
                    <a:lnTo>
                      <a:pt x="78" y="214"/>
                    </a:lnTo>
                    <a:lnTo>
                      <a:pt x="78" y="202"/>
                    </a:lnTo>
                    <a:lnTo>
                      <a:pt x="78" y="191"/>
                    </a:lnTo>
                    <a:lnTo>
                      <a:pt x="76" y="178"/>
                    </a:lnTo>
                    <a:lnTo>
                      <a:pt x="73" y="172"/>
                    </a:lnTo>
                    <a:lnTo>
                      <a:pt x="64" y="159"/>
                    </a:lnTo>
                    <a:lnTo>
                      <a:pt x="56" y="146"/>
                    </a:lnTo>
                    <a:lnTo>
                      <a:pt x="44" y="133"/>
                    </a:lnTo>
                    <a:lnTo>
                      <a:pt x="23" y="110"/>
                    </a:lnTo>
                    <a:lnTo>
                      <a:pt x="12" y="94"/>
                    </a:lnTo>
                    <a:lnTo>
                      <a:pt x="5" y="81"/>
                    </a:lnTo>
                    <a:lnTo>
                      <a:pt x="3" y="72"/>
                    </a:lnTo>
                    <a:lnTo>
                      <a:pt x="0" y="56"/>
                    </a:lnTo>
                    <a:lnTo>
                      <a:pt x="0" y="43"/>
                    </a:lnTo>
                    <a:lnTo>
                      <a:pt x="3" y="32"/>
                    </a:lnTo>
                    <a:lnTo>
                      <a:pt x="5" y="16"/>
                    </a:lnTo>
                    <a:lnTo>
                      <a:pt x="12" y="0"/>
                    </a:lnTo>
                    <a:lnTo>
                      <a:pt x="32" y="19"/>
                    </a:lnTo>
                    <a:lnTo>
                      <a:pt x="26" y="32"/>
                    </a:lnTo>
                    <a:lnTo>
                      <a:pt x="23" y="46"/>
                    </a:lnTo>
                    <a:lnTo>
                      <a:pt x="20" y="59"/>
                    </a:lnTo>
                    <a:lnTo>
                      <a:pt x="20" y="72"/>
                    </a:lnTo>
                    <a:lnTo>
                      <a:pt x="20" y="84"/>
                    </a:lnTo>
                    <a:lnTo>
                      <a:pt x="26" y="100"/>
                    </a:lnTo>
                    <a:lnTo>
                      <a:pt x="29" y="110"/>
                    </a:lnTo>
                    <a:lnTo>
                      <a:pt x="35" y="121"/>
                    </a:lnTo>
                    <a:lnTo>
                      <a:pt x="46" y="127"/>
                    </a:lnTo>
                    <a:lnTo>
                      <a:pt x="61" y="143"/>
                    </a:lnTo>
                    <a:lnTo>
                      <a:pt x="73" y="156"/>
                    </a:lnTo>
                    <a:lnTo>
                      <a:pt x="78" y="165"/>
                    </a:lnTo>
                    <a:lnTo>
                      <a:pt x="90" y="185"/>
                    </a:lnTo>
                    <a:lnTo>
                      <a:pt x="96" y="198"/>
                    </a:lnTo>
                    <a:lnTo>
                      <a:pt x="99" y="208"/>
                    </a:lnTo>
                    <a:lnTo>
                      <a:pt x="102" y="227"/>
                    </a:lnTo>
                    <a:lnTo>
                      <a:pt x="102" y="246"/>
                    </a:lnTo>
                    <a:lnTo>
                      <a:pt x="99" y="259"/>
                    </a:lnTo>
                    <a:lnTo>
                      <a:pt x="99" y="276"/>
                    </a:lnTo>
                    <a:lnTo>
                      <a:pt x="96" y="289"/>
                    </a:lnTo>
                    <a:lnTo>
                      <a:pt x="93" y="302"/>
                    </a:lnTo>
                    <a:lnTo>
                      <a:pt x="87" y="311"/>
                    </a:lnTo>
                    <a:lnTo>
                      <a:pt x="49" y="30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63" name="Freeform 7"/>
              <p:cNvSpPr>
                <a:spLocks/>
              </p:cNvSpPr>
              <p:nvPr/>
            </p:nvSpPr>
            <p:spPr bwMode="ltGray">
              <a:xfrm>
                <a:off x="5358" y="2133"/>
                <a:ext cx="229" cy="114"/>
              </a:xfrm>
              <a:custGeom>
                <a:avLst/>
                <a:gdLst>
                  <a:gd name="T0" fmla="*/ 0 w 229"/>
                  <a:gd name="T1" fmla="*/ 110 h 114"/>
                  <a:gd name="T2" fmla="*/ 6 w 229"/>
                  <a:gd name="T3" fmla="*/ 113 h 114"/>
                  <a:gd name="T4" fmla="*/ 18 w 229"/>
                  <a:gd name="T5" fmla="*/ 113 h 114"/>
                  <a:gd name="T6" fmla="*/ 28 w 229"/>
                  <a:gd name="T7" fmla="*/ 113 h 114"/>
                  <a:gd name="T8" fmla="*/ 36 w 229"/>
                  <a:gd name="T9" fmla="*/ 110 h 114"/>
                  <a:gd name="T10" fmla="*/ 48 w 229"/>
                  <a:gd name="T11" fmla="*/ 107 h 114"/>
                  <a:gd name="T12" fmla="*/ 58 w 229"/>
                  <a:gd name="T13" fmla="*/ 103 h 114"/>
                  <a:gd name="T14" fmla="*/ 64 w 229"/>
                  <a:gd name="T15" fmla="*/ 101 h 114"/>
                  <a:gd name="T16" fmla="*/ 69 w 229"/>
                  <a:gd name="T17" fmla="*/ 92 h 114"/>
                  <a:gd name="T18" fmla="*/ 76 w 229"/>
                  <a:gd name="T19" fmla="*/ 82 h 114"/>
                  <a:gd name="T20" fmla="*/ 79 w 229"/>
                  <a:gd name="T21" fmla="*/ 77 h 114"/>
                  <a:gd name="T22" fmla="*/ 82 w 229"/>
                  <a:gd name="T23" fmla="*/ 70 h 114"/>
                  <a:gd name="T24" fmla="*/ 94 w 229"/>
                  <a:gd name="T25" fmla="*/ 55 h 114"/>
                  <a:gd name="T26" fmla="*/ 106 w 229"/>
                  <a:gd name="T27" fmla="*/ 39 h 114"/>
                  <a:gd name="T28" fmla="*/ 115 w 229"/>
                  <a:gd name="T29" fmla="*/ 36 h 114"/>
                  <a:gd name="T30" fmla="*/ 130 w 229"/>
                  <a:gd name="T31" fmla="*/ 31 h 114"/>
                  <a:gd name="T32" fmla="*/ 143 w 229"/>
                  <a:gd name="T33" fmla="*/ 24 h 114"/>
                  <a:gd name="T34" fmla="*/ 155 w 229"/>
                  <a:gd name="T35" fmla="*/ 21 h 114"/>
                  <a:gd name="T36" fmla="*/ 164 w 229"/>
                  <a:gd name="T37" fmla="*/ 18 h 114"/>
                  <a:gd name="T38" fmla="*/ 176 w 229"/>
                  <a:gd name="T39" fmla="*/ 21 h 114"/>
                  <a:gd name="T40" fmla="*/ 191 w 229"/>
                  <a:gd name="T41" fmla="*/ 24 h 114"/>
                  <a:gd name="T42" fmla="*/ 206 w 229"/>
                  <a:gd name="T43" fmla="*/ 31 h 114"/>
                  <a:gd name="T44" fmla="*/ 213 w 229"/>
                  <a:gd name="T45" fmla="*/ 36 h 114"/>
                  <a:gd name="T46" fmla="*/ 219 w 229"/>
                  <a:gd name="T47" fmla="*/ 42 h 114"/>
                  <a:gd name="T48" fmla="*/ 228 w 229"/>
                  <a:gd name="T49" fmla="*/ 11 h 114"/>
                  <a:gd name="T50" fmla="*/ 221 w 229"/>
                  <a:gd name="T51" fmla="*/ 9 h 114"/>
                  <a:gd name="T52" fmla="*/ 206 w 229"/>
                  <a:gd name="T53" fmla="*/ 3 h 114"/>
                  <a:gd name="T54" fmla="*/ 195 w 229"/>
                  <a:gd name="T55" fmla="*/ 0 h 114"/>
                  <a:gd name="T56" fmla="*/ 180 w 229"/>
                  <a:gd name="T57" fmla="*/ 0 h 114"/>
                  <a:gd name="T58" fmla="*/ 167 w 229"/>
                  <a:gd name="T59" fmla="*/ 0 h 114"/>
                  <a:gd name="T60" fmla="*/ 155 w 229"/>
                  <a:gd name="T61" fmla="*/ 3 h 114"/>
                  <a:gd name="T62" fmla="*/ 140 w 229"/>
                  <a:gd name="T63" fmla="*/ 9 h 114"/>
                  <a:gd name="T64" fmla="*/ 127 w 229"/>
                  <a:gd name="T65" fmla="*/ 15 h 114"/>
                  <a:gd name="T66" fmla="*/ 124 w 229"/>
                  <a:gd name="T67" fmla="*/ 18 h 114"/>
                  <a:gd name="T68" fmla="*/ 109 w 229"/>
                  <a:gd name="T69" fmla="*/ 31 h 114"/>
                  <a:gd name="T70" fmla="*/ 97 w 229"/>
                  <a:gd name="T71" fmla="*/ 42 h 114"/>
                  <a:gd name="T72" fmla="*/ 88 w 229"/>
                  <a:gd name="T73" fmla="*/ 55 h 114"/>
                  <a:gd name="T74" fmla="*/ 76 w 229"/>
                  <a:gd name="T75" fmla="*/ 67 h 114"/>
                  <a:gd name="T76" fmla="*/ 69 w 229"/>
                  <a:gd name="T77" fmla="*/ 73 h 114"/>
                  <a:gd name="T78" fmla="*/ 61 w 229"/>
                  <a:gd name="T79" fmla="*/ 82 h 114"/>
                  <a:gd name="T80" fmla="*/ 51 w 229"/>
                  <a:gd name="T81" fmla="*/ 85 h 114"/>
                  <a:gd name="T82" fmla="*/ 43 w 229"/>
                  <a:gd name="T83" fmla="*/ 88 h 114"/>
                  <a:gd name="T84" fmla="*/ 30 w 229"/>
                  <a:gd name="T85" fmla="*/ 88 h 114"/>
                  <a:gd name="T86" fmla="*/ 24 w 229"/>
                  <a:gd name="T87" fmla="*/ 88 h 114"/>
                  <a:gd name="T88" fmla="*/ 18 w 229"/>
                  <a:gd name="T89" fmla="*/ 85 h 114"/>
                  <a:gd name="T90" fmla="*/ 6 w 229"/>
                  <a:gd name="T91" fmla="*/ 79 h 114"/>
                  <a:gd name="T92" fmla="*/ 0 w 229"/>
                  <a:gd name="T93"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 h="114">
                    <a:moveTo>
                      <a:pt x="0" y="110"/>
                    </a:moveTo>
                    <a:lnTo>
                      <a:pt x="6" y="113"/>
                    </a:lnTo>
                    <a:lnTo>
                      <a:pt x="18" y="113"/>
                    </a:lnTo>
                    <a:lnTo>
                      <a:pt x="28" y="113"/>
                    </a:lnTo>
                    <a:lnTo>
                      <a:pt x="36" y="110"/>
                    </a:lnTo>
                    <a:lnTo>
                      <a:pt x="48" y="107"/>
                    </a:lnTo>
                    <a:lnTo>
                      <a:pt x="58" y="103"/>
                    </a:lnTo>
                    <a:lnTo>
                      <a:pt x="64" y="101"/>
                    </a:lnTo>
                    <a:lnTo>
                      <a:pt x="69" y="92"/>
                    </a:lnTo>
                    <a:lnTo>
                      <a:pt x="76" y="82"/>
                    </a:lnTo>
                    <a:lnTo>
                      <a:pt x="79" y="77"/>
                    </a:lnTo>
                    <a:lnTo>
                      <a:pt x="82" y="70"/>
                    </a:lnTo>
                    <a:lnTo>
                      <a:pt x="94" y="55"/>
                    </a:lnTo>
                    <a:lnTo>
                      <a:pt x="106" y="39"/>
                    </a:lnTo>
                    <a:lnTo>
                      <a:pt x="115" y="36"/>
                    </a:lnTo>
                    <a:lnTo>
                      <a:pt x="130" y="31"/>
                    </a:lnTo>
                    <a:lnTo>
                      <a:pt x="143" y="24"/>
                    </a:lnTo>
                    <a:lnTo>
                      <a:pt x="155" y="21"/>
                    </a:lnTo>
                    <a:lnTo>
                      <a:pt x="164" y="18"/>
                    </a:lnTo>
                    <a:lnTo>
                      <a:pt x="176" y="21"/>
                    </a:lnTo>
                    <a:lnTo>
                      <a:pt x="191" y="24"/>
                    </a:lnTo>
                    <a:lnTo>
                      <a:pt x="206" y="31"/>
                    </a:lnTo>
                    <a:lnTo>
                      <a:pt x="213" y="36"/>
                    </a:lnTo>
                    <a:lnTo>
                      <a:pt x="219" y="42"/>
                    </a:lnTo>
                    <a:lnTo>
                      <a:pt x="228" y="11"/>
                    </a:lnTo>
                    <a:lnTo>
                      <a:pt x="221" y="9"/>
                    </a:lnTo>
                    <a:lnTo>
                      <a:pt x="206" y="3"/>
                    </a:lnTo>
                    <a:lnTo>
                      <a:pt x="195" y="0"/>
                    </a:lnTo>
                    <a:lnTo>
                      <a:pt x="180" y="0"/>
                    </a:lnTo>
                    <a:lnTo>
                      <a:pt x="167" y="0"/>
                    </a:lnTo>
                    <a:lnTo>
                      <a:pt x="155" y="3"/>
                    </a:lnTo>
                    <a:lnTo>
                      <a:pt x="140" y="9"/>
                    </a:lnTo>
                    <a:lnTo>
                      <a:pt x="127" y="15"/>
                    </a:lnTo>
                    <a:lnTo>
                      <a:pt x="124" y="18"/>
                    </a:lnTo>
                    <a:lnTo>
                      <a:pt x="109" y="31"/>
                    </a:lnTo>
                    <a:lnTo>
                      <a:pt x="97" y="42"/>
                    </a:lnTo>
                    <a:lnTo>
                      <a:pt x="88" y="55"/>
                    </a:lnTo>
                    <a:lnTo>
                      <a:pt x="76" y="67"/>
                    </a:lnTo>
                    <a:lnTo>
                      <a:pt x="69" y="73"/>
                    </a:lnTo>
                    <a:lnTo>
                      <a:pt x="61" y="82"/>
                    </a:lnTo>
                    <a:lnTo>
                      <a:pt x="51" y="85"/>
                    </a:lnTo>
                    <a:lnTo>
                      <a:pt x="43" y="88"/>
                    </a:lnTo>
                    <a:lnTo>
                      <a:pt x="30" y="88"/>
                    </a:lnTo>
                    <a:lnTo>
                      <a:pt x="24" y="88"/>
                    </a:lnTo>
                    <a:lnTo>
                      <a:pt x="18" y="85"/>
                    </a:lnTo>
                    <a:lnTo>
                      <a:pt x="6" y="79"/>
                    </a:lnTo>
                    <a:lnTo>
                      <a:pt x="0" y="11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64" name="Freeform 8"/>
              <p:cNvSpPr>
                <a:spLocks/>
              </p:cNvSpPr>
              <p:nvPr/>
            </p:nvSpPr>
            <p:spPr bwMode="ltGray">
              <a:xfrm>
                <a:off x="43" y="1862"/>
                <a:ext cx="233" cy="119"/>
              </a:xfrm>
              <a:custGeom>
                <a:avLst/>
                <a:gdLst>
                  <a:gd name="T0" fmla="*/ 0 w 233"/>
                  <a:gd name="T1" fmla="*/ 115 h 119"/>
                  <a:gd name="T2" fmla="*/ 7 w 233"/>
                  <a:gd name="T3" fmla="*/ 118 h 119"/>
                  <a:gd name="T4" fmla="*/ 19 w 233"/>
                  <a:gd name="T5" fmla="*/ 118 h 119"/>
                  <a:gd name="T6" fmla="*/ 28 w 233"/>
                  <a:gd name="T7" fmla="*/ 118 h 119"/>
                  <a:gd name="T8" fmla="*/ 40 w 233"/>
                  <a:gd name="T9" fmla="*/ 118 h 119"/>
                  <a:gd name="T10" fmla="*/ 49 w 233"/>
                  <a:gd name="T11" fmla="*/ 111 h 119"/>
                  <a:gd name="T12" fmla="*/ 58 w 233"/>
                  <a:gd name="T13" fmla="*/ 108 h 119"/>
                  <a:gd name="T14" fmla="*/ 65 w 233"/>
                  <a:gd name="T15" fmla="*/ 105 h 119"/>
                  <a:gd name="T16" fmla="*/ 73 w 233"/>
                  <a:gd name="T17" fmla="*/ 95 h 119"/>
                  <a:gd name="T18" fmla="*/ 76 w 233"/>
                  <a:gd name="T19" fmla="*/ 86 h 119"/>
                  <a:gd name="T20" fmla="*/ 83 w 233"/>
                  <a:gd name="T21" fmla="*/ 79 h 119"/>
                  <a:gd name="T22" fmla="*/ 86 w 233"/>
                  <a:gd name="T23" fmla="*/ 73 h 119"/>
                  <a:gd name="T24" fmla="*/ 95 w 233"/>
                  <a:gd name="T25" fmla="*/ 58 h 119"/>
                  <a:gd name="T26" fmla="*/ 110 w 233"/>
                  <a:gd name="T27" fmla="*/ 45 h 119"/>
                  <a:gd name="T28" fmla="*/ 116 w 233"/>
                  <a:gd name="T29" fmla="*/ 39 h 119"/>
                  <a:gd name="T30" fmla="*/ 131 w 233"/>
                  <a:gd name="T31" fmla="*/ 32 h 119"/>
                  <a:gd name="T32" fmla="*/ 146 w 233"/>
                  <a:gd name="T33" fmla="*/ 26 h 119"/>
                  <a:gd name="T34" fmla="*/ 156 w 233"/>
                  <a:gd name="T35" fmla="*/ 23 h 119"/>
                  <a:gd name="T36" fmla="*/ 164 w 233"/>
                  <a:gd name="T37" fmla="*/ 23 h 119"/>
                  <a:gd name="T38" fmla="*/ 177 w 233"/>
                  <a:gd name="T39" fmla="*/ 23 h 119"/>
                  <a:gd name="T40" fmla="*/ 192 w 233"/>
                  <a:gd name="T41" fmla="*/ 26 h 119"/>
                  <a:gd name="T42" fmla="*/ 207 w 233"/>
                  <a:gd name="T43" fmla="*/ 32 h 119"/>
                  <a:gd name="T44" fmla="*/ 217 w 233"/>
                  <a:gd name="T45" fmla="*/ 42 h 119"/>
                  <a:gd name="T46" fmla="*/ 220 w 233"/>
                  <a:gd name="T47" fmla="*/ 48 h 119"/>
                  <a:gd name="T48" fmla="*/ 232 w 233"/>
                  <a:gd name="T49" fmla="*/ 16 h 119"/>
                  <a:gd name="T50" fmla="*/ 222 w 233"/>
                  <a:gd name="T51" fmla="*/ 10 h 119"/>
                  <a:gd name="T52" fmla="*/ 210 w 233"/>
                  <a:gd name="T53" fmla="*/ 4 h 119"/>
                  <a:gd name="T54" fmla="*/ 195 w 233"/>
                  <a:gd name="T55" fmla="*/ 4 h 119"/>
                  <a:gd name="T56" fmla="*/ 183 w 233"/>
                  <a:gd name="T57" fmla="*/ 0 h 119"/>
                  <a:gd name="T58" fmla="*/ 167 w 233"/>
                  <a:gd name="T59" fmla="*/ 0 h 119"/>
                  <a:gd name="T60" fmla="*/ 156 w 233"/>
                  <a:gd name="T61" fmla="*/ 4 h 119"/>
                  <a:gd name="T62" fmla="*/ 141 w 233"/>
                  <a:gd name="T63" fmla="*/ 10 h 119"/>
                  <a:gd name="T64" fmla="*/ 131 w 233"/>
                  <a:gd name="T65" fmla="*/ 16 h 119"/>
                  <a:gd name="T66" fmla="*/ 126 w 233"/>
                  <a:gd name="T67" fmla="*/ 20 h 119"/>
                  <a:gd name="T68" fmla="*/ 110 w 233"/>
                  <a:gd name="T69" fmla="*/ 32 h 119"/>
                  <a:gd name="T70" fmla="*/ 101 w 233"/>
                  <a:gd name="T71" fmla="*/ 45 h 119"/>
                  <a:gd name="T72" fmla="*/ 88 w 233"/>
                  <a:gd name="T73" fmla="*/ 58 h 119"/>
                  <a:gd name="T74" fmla="*/ 80 w 233"/>
                  <a:gd name="T75" fmla="*/ 70 h 119"/>
                  <a:gd name="T76" fmla="*/ 73 w 233"/>
                  <a:gd name="T77" fmla="*/ 79 h 119"/>
                  <a:gd name="T78" fmla="*/ 61 w 233"/>
                  <a:gd name="T79" fmla="*/ 86 h 119"/>
                  <a:gd name="T80" fmla="*/ 52 w 233"/>
                  <a:gd name="T81" fmla="*/ 89 h 119"/>
                  <a:gd name="T82" fmla="*/ 43 w 233"/>
                  <a:gd name="T83" fmla="*/ 92 h 119"/>
                  <a:gd name="T84" fmla="*/ 34 w 233"/>
                  <a:gd name="T85" fmla="*/ 92 h 119"/>
                  <a:gd name="T86" fmla="*/ 25 w 233"/>
                  <a:gd name="T87" fmla="*/ 92 h 119"/>
                  <a:gd name="T88" fmla="*/ 19 w 233"/>
                  <a:gd name="T89" fmla="*/ 89 h 119"/>
                  <a:gd name="T90" fmla="*/ 7 w 233"/>
                  <a:gd name="T91" fmla="*/ 83 h 119"/>
                  <a:gd name="T92" fmla="*/ 0 w 233"/>
                  <a:gd name="T93" fmla="*/ 11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3" h="119">
                    <a:moveTo>
                      <a:pt x="0" y="115"/>
                    </a:moveTo>
                    <a:lnTo>
                      <a:pt x="7" y="118"/>
                    </a:lnTo>
                    <a:lnTo>
                      <a:pt x="19" y="118"/>
                    </a:lnTo>
                    <a:lnTo>
                      <a:pt x="28" y="118"/>
                    </a:lnTo>
                    <a:lnTo>
                      <a:pt x="40" y="118"/>
                    </a:lnTo>
                    <a:lnTo>
                      <a:pt x="49" y="111"/>
                    </a:lnTo>
                    <a:lnTo>
                      <a:pt x="58" y="108"/>
                    </a:lnTo>
                    <a:lnTo>
                      <a:pt x="65" y="105"/>
                    </a:lnTo>
                    <a:lnTo>
                      <a:pt x="73" y="95"/>
                    </a:lnTo>
                    <a:lnTo>
                      <a:pt x="76" y="86"/>
                    </a:lnTo>
                    <a:lnTo>
                      <a:pt x="83" y="79"/>
                    </a:lnTo>
                    <a:lnTo>
                      <a:pt x="86" y="73"/>
                    </a:lnTo>
                    <a:lnTo>
                      <a:pt x="95" y="58"/>
                    </a:lnTo>
                    <a:lnTo>
                      <a:pt x="110" y="45"/>
                    </a:lnTo>
                    <a:lnTo>
                      <a:pt x="116" y="39"/>
                    </a:lnTo>
                    <a:lnTo>
                      <a:pt x="131" y="32"/>
                    </a:lnTo>
                    <a:lnTo>
                      <a:pt x="146" y="26"/>
                    </a:lnTo>
                    <a:lnTo>
                      <a:pt x="156" y="23"/>
                    </a:lnTo>
                    <a:lnTo>
                      <a:pt x="164" y="23"/>
                    </a:lnTo>
                    <a:lnTo>
                      <a:pt x="177" y="23"/>
                    </a:lnTo>
                    <a:lnTo>
                      <a:pt x="192" y="26"/>
                    </a:lnTo>
                    <a:lnTo>
                      <a:pt x="207" y="32"/>
                    </a:lnTo>
                    <a:lnTo>
                      <a:pt x="217" y="42"/>
                    </a:lnTo>
                    <a:lnTo>
                      <a:pt x="220" y="48"/>
                    </a:lnTo>
                    <a:lnTo>
                      <a:pt x="232" y="16"/>
                    </a:lnTo>
                    <a:lnTo>
                      <a:pt x="222" y="10"/>
                    </a:lnTo>
                    <a:lnTo>
                      <a:pt x="210" y="4"/>
                    </a:lnTo>
                    <a:lnTo>
                      <a:pt x="195" y="4"/>
                    </a:lnTo>
                    <a:lnTo>
                      <a:pt x="183" y="0"/>
                    </a:lnTo>
                    <a:lnTo>
                      <a:pt x="167" y="0"/>
                    </a:lnTo>
                    <a:lnTo>
                      <a:pt x="156" y="4"/>
                    </a:lnTo>
                    <a:lnTo>
                      <a:pt x="141" y="10"/>
                    </a:lnTo>
                    <a:lnTo>
                      <a:pt x="131" y="16"/>
                    </a:lnTo>
                    <a:lnTo>
                      <a:pt x="126" y="20"/>
                    </a:lnTo>
                    <a:lnTo>
                      <a:pt x="110" y="32"/>
                    </a:lnTo>
                    <a:lnTo>
                      <a:pt x="101" y="45"/>
                    </a:lnTo>
                    <a:lnTo>
                      <a:pt x="88" y="58"/>
                    </a:lnTo>
                    <a:lnTo>
                      <a:pt x="80" y="70"/>
                    </a:lnTo>
                    <a:lnTo>
                      <a:pt x="73" y="79"/>
                    </a:lnTo>
                    <a:lnTo>
                      <a:pt x="61" y="86"/>
                    </a:lnTo>
                    <a:lnTo>
                      <a:pt x="52" y="89"/>
                    </a:lnTo>
                    <a:lnTo>
                      <a:pt x="43" y="92"/>
                    </a:lnTo>
                    <a:lnTo>
                      <a:pt x="34" y="92"/>
                    </a:lnTo>
                    <a:lnTo>
                      <a:pt x="25" y="92"/>
                    </a:lnTo>
                    <a:lnTo>
                      <a:pt x="19" y="89"/>
                    </a:lnTo>
                    <a:lnTo>
                      <a:pt x="7" y="83"/>
                    </a:lnTo>
                    <a:lnTo>
                      <a:pt x="0" y="11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65" name="Freeform 9"/>
              <p:cNvSpPr>
                <a:spLocks/>
              </p:cNvSpPr>
              <p:nvPr/>
            </p:nvSpPr>
            <p:spPr bwMode="ltGray">
              <a:xfrm>
                <a:off x="454" y="3914"/>
                <a:ext cx="232" cy="116"/>
              </a:xfrm>
              <a:custGeom>
                <a:avLst/>
                <a:gdLst>
                  <a:gd name="T0" fmla="*/ 0 w 232"/>
                  <a:gd name="T1" fmla="*/ 111 h 116"/>
                  <a:gd name="T2" fmla="*/ 9 w 232"/>
                  <a:gd name="T3" fmla="*/ 115 h 116"/>
                  <a:gd name="T4" fmla="*/ 19 w 232"/>
                  <a:gd name="T5" fmla="*/ 115 h 116"/>
                  <a:gd name="T6" fmla="*/ 30 w 232"/>
                  <a:gd name="T7" fmla="*/ 115 h 116"/>
                  <a:gd name="T8" fmla="*/ 40 w 232"/>
                  <a:gd name="T9" fmla="*/ 111 h 116"/>
                  <a:gd name="T10" fmla="*/ 49 w 232"/>
                  <a:gd name="T11" fmla="*/ 108 h 116"/>
                  <a:gd name="T12" fmla="*/ 61 w 232"/>
                  <a:gd name="T13" fmla="*/ 105 h 116"/>
                  <a:gd name="T14" fmla="*/ 64 w 232"/>
                  <a:gd name="T15" fmla="*/ 102 h 116"/>
                  <a:gd name="T16" fmla="*/ 73 w 232"/>
                  <a:gd name="T17" fmla="*/ 93 h 116"/>
                  <a:gd name="T18" fmla="*/ 76 w 232"/>
                  <a:gd name="T19" fmla="*/ 84 h 116"/>
                  <a:gd name="T20" fmla="*/ 82 w 232"/>
                  <a:gd name="T21" fmla="*/ 77 h 116"/>
                  <a:gd name="T22" fmla="*/ 85 w 232"/>
                  <a:gd name="T23" fmla="*/ 72 h 116"/>
                  <a:gd name="T24" fmla="*/ 95 w 232"/>
                  <a:gd name="T25" fmla="*/ 56 h 116"/>
                  <a:gd name="T26" fmla="*/ 110 w 232"/>
                  <a:gd name="T27" fmla="*/ 43 h 116"/>
                  <a:gd name="T28" fmla="*/ 116 w 232"/>
                  <a:gd name="T29" fmla="*/ 38 h 116"/>
                  <a:gd name="T30" fmla="*/ 131 w 232"/>
                  <a:gd name="T31" fmla="*/ 31 h 116"/>
                  <a:gd name="T32" fmla="*/ 146 w 232"/>
                  <a:gd name="T33" fmla="*/ 25 h 116"/>
                  <a:gd name="T34" fmla="*/ 155 w 232"/>
                  <a:gd name="T35" fmla="*/ 22 h 116"/>
                  <a:gd name="T36" fmla="*/ 167 w 232"/>
                  <a:gd name="T37" fmla="*/ 18 h 116"/>
                  <a:gd name="T38" fmla="*/ 176 w 232"/>
                  <a:gd name="T39" fmla="*/ 22 h 116"/>
                  <a:gd name="T40" fmla="*/ 191 w 232"/>
                  <a:gd name="T41" fmla="*/ 25 h 116"/>
                  <a:gd name="T42" fmla="*/ 206 w 232"/>
                  <a:gd name="T43" fmla="*/ 31 h 116"/>
                  <a:gd name="T44" fmla="*/ 216 w 232"/>
                  <a:gd name="T45" fmla="*/ 38 h 116"/>
                  <a:gd name="T46" fmla="*/ 219 w 232"/>
                  <a:gd name="T47" fmla="*/ 46 h 116"/>
                  <a:gd name="T48" fmla="*/ 231 w 232"/>
                  <a:gd name="T49" fmla="*/ 13 h 116"/>
                  <a:gd name="T50" fmla="*/ 222 w 232"/>
                  <a:gd name="T51" fmla="*/ 10 h 116"/>
                  <a:gd name="T52" fmla="*/ 209 w 232"/>
                  <a:gd name="T53" fmla="*/ 3 h 116"/>
                  <a:gd name="T54" fmla="*/ 194 w 232"/>
                  <a:gd name="T55" fmla="*/ 0 h 116"/>
                  <a:gd name="T56" fmla="*/ 182 w 232"/>
                  <a:gd name="T57" fmla="*/ 0 h 116"/>
                  <a:gd name="T58" fmla="*/ 167 w 232"/>
                  <a:gd name="T59" fmla="*/ 0 h 116"/>
                  <a:gd name="T60" fmla="*/ 155 w 232"/>
                  <a:gd name="T61" fmla="*/ 3 h 116"/>
                  <a:gd name="T62" fmla="*/ 143 w 232"/>
                  <a:gd name="T63" fmla="*/ 10 h 116"/>
                  <a:gd name="T64" fmla="*/ 131 w 232"/>
                  <a:gd name="T65" fmla="*/ 13 h 116"/>
                  <a:gd name="T66" fmla="*/ 125 w 232"/>
                  <a:gd name="T67" fmla="*/ 18 h 116"/>
                  <a:gd name="T68" fmla="*/ 113 w 232"/>
                  <a:gd name="T69" fmla="*/ 31 h 116"/>
                  <a:gd name="T70" fmla="*/ 100 w 232"/>
                  <a:gd name="T71" fmla="*/ 43 h 116"/>
                  <a:gd name="T72" fmla="*/ 88 w 232"/>
                  <a:gd name="T73" fmla="*/ 56 h 116"/>
                  <a:gd name="T74" fmla="*/ 80 w 232"/>
                  <a:gd name="T75" fmla="*/ 69 h 116"/>
                  <a:gd name="T76" fmla="*/ 73 w 232"/>
                  <a:gd name="T77" fmla="*/ 74 h 116"/>
                  <a:gd name="T78" fmla="*/ 61 w 232"/>
                  <a:gd name="T79" fmla="*/ 84 h 116"/>
                  <a:gd name="T80" fmla="*/ 52 w 232"/>
                  <a:gd name="T81" fmla="*/ 87 h 116"/>
                  <a:gd name="T82" fmla="*/ 45 w 232"/>
                  <a:gd name="T83" fmla="*/ 90 h 116"/>
                  <a:gd name="T84" fmla="*/ 34 w 232"/>
                  <a:gd name="T85" fmla="*/ 90 h 116"/>
                  <a:gd name="T86" fmla="*/ 25 w 232"/>
                  <a:gd name="T87" fmla="*/ 90 h 116"/>
                  <a:gd name="T88" fmla="*/ 19 w 232"/>
                  <a:gd name="T89" fmla="*/ 87 h 116"/>
                  <a:gd name="T90" fmla="*/ 7 w 232"/>
                  <a:gd name="T91" fmla="*/ 80 h 116"/>
                  <a:gd name="T92" fmla="*/ 0 w 232"/>
                  <a:gd name="T93" fmla="*/ 11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2" h="116">
                    <a:moveTo>
                      <a:pt x="0" y="111"/>
                    </a:moveTo>
                    <a:lnTo>
                      <a:pt x="9" y="115"/>
                    </a:lnTo>
                    <a:lnTo>
                      <a:pt x="19" y="115"/>
                    </a:lnTo>
                    <a:lnTo>
                      <a:pt x="30" y="115"/>
                    </a:lnTo>
                    <a:lnTo>
                      <a:pt x="40" y="111"/>
                    </a:lnTo>
                    <a:lnTo>
                      <a:pt x="49" y="108"/>
                    </a:lnTo>
                    <a:lnTo>
                      <a:pt x="61" y="105"/>
                    </a:lnTo>
                    <a:lnTo>
                      <a:pt x="64" y="102"/>
                    </a:lnTo>
                    <a:lnTo>
                      <a:pt x="73" y="93"/>
                    </a:lnTo>
                    <a:lnTo>
                      <a:pt x="76" y="84"/>
                    </a:lnTo>
                    <a:lnTo>
                      <a:pt x="82" y="77"/>
                    </a:lnTo>
                    <a:lnTo>
                      <a:pt x="85" y="72"/>
                    </a:lnTo>
                    <a:lnTo>
                      <a:pt x="95" y="56"/>
                    </a:lnTo>
                    <a:lnTo>
                      <a:pt x="110" y="43"/>
                    </a:lnTo>
                    <a:lnTo>
                      <a:pt x="116" y="38"/>
                    </a:lnTo>
                    <a:lnTo>
                      <a:pt x="131" y="31"/>
                    </a:lnTo>
                    <a:lnTo>
                      <a:pt x="146" y="25"/>
                    </a:lnTo>
                    <a:lnTo>
                      <a:pt x="155" y="22"/>
                    </a:lnTo>
                    <a:lnTo>
                      <a:pt x="167" y="18"/>
                    </a:lnTo>
                    <a:lnTo>
                      <a:pt x="176" y="22"/>
                    </a:lnTo>
                    <a:lnTo>
                      <a:pt x="191" y="25"/>
                    </a:lnTo>
                    <a:lnTo>
                      <a:pt x="206" y="31"/>
                    </a:lnTo>
                    <a:lnTo>
                      <a:pt x="216" y="38"/>
                    </a:lnTo>
                    <a:lnTo>
                      <a:pt x="219" y="46"/>
                    </a:lnTo>
                    <a:lnTo>
                      <a:pt x="231" y="13"/>
                    </a:lnTo>
                    <a:lnTo>
                      <a:pt x="222" y="10"/>
                    </a:lnTo>
                    <a:lnTo>
                      <a:pt x="209" y="3"/>
                    </a:lnTo>
                    <a:lnTo>
                      <a:pt x="194" y="0"/>
                    </a:lnTo>
                    <a:lnTo>
                      <a:pt x="182" y="0"/>
                    </a:lnTo>
                    <a:lnTo>
                      <a:pt x="167" y="0"/>
                    </a:lnTo>
                    <a:lnTo>
                      <a:pt x="155" y="3"/>
                    </a:lnTo>
                    <a:lnTo>
                      <a:pt x="143" y="10"/>
                    </a:lnTo>
                    <a:lnTo>
                      <a:pt x="131" y="13"/>
                    </a:lnTo>
                    <a:lnTo>
                      <a:pt x="125" y="18"/>
                    </a:lnTo>
                    <a:lnTo>
                      <a:pt x="113" y="31"/>
                    </a:lnTo>
                    <a:lnTo>
                      <a:pt x="100" y="43"/>
                    </a:lnTo>
                    <a:lnTo>
                      <a:pt x="88" y="56"/>
                    </a:lnTo>
                    <a:lnTo>
                      <a:pt x="80" y="69"/>
                    </a:lnTo>
                    <a:lnTo>
                      <a:pt x="73" y="74"/>
                    </a:lnTo>
                    <a:lnTo>
                      <a:pt x="61" y="84"/>
                    </a:lnTo>
                    <a:lnTo>
                      <a:pt x="52" y="87"/>
                    </a:lnTo>
                    <a:lnTo>
                      <a:pt x="45" y="90"/>
                    </a:lnTo>
                    <a:lnTo>
                      <a:pt x="34" y="90"/>
                    </a:lnTo>
                    <a:lnTo>
                      <a:pt x="25" y="90"/>
                    </a:lnTo>
                    <a:lnTo>
                      <a:pt x="19" y="87"/>
                    </a:lnTo>
                    <a:lnTo>
                      <a:pt x="7" y="80"/>
                    </a:lnTo>
                    <a:lnTo>
                      <a:pt x="0" y="11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66" name="Freeform 10"/>
              <p:cNvSpPr>
                <a:spLocks/>
              </p:cNvSpPr>
              <p:nvPr/>
            </p:nvSpPr>
            <p:spPr bwMode="ltGray">
              <a:xfrm>
                <a:off x="5314" y="1011"/>
                <a:ext cx="233" cy="119"/>
              </a:xfrm>
              <a:custGeom>
                <a:avLst/>
                <a:gdLst>
                  <a:gd name="T0" fmla="*/ 232 w 233"/>
                  <a:gd name="T1" fmla="*/ 115 h 119"/>
                  <a:gd name="T2" fmla="*/ 222 w 233"/>
                  <a:gd name="T3" fmla="*/ 115 h 119"/>
                  <a:gd name="T4" fmla="*/ 214 w 233"/>
                  <a:gd name="T5" fmla="*/ 118 h 119"/>
                  <a:gd name="T6" fmla="*/ 201 w 233"/>
                  <a:gd name="T7" fmla="*/ 118 h 119"/>
                  <a:gd name="T8" fmla="*/ 192 w 233"/>
                  <a:gd name="T9" fmla="*/ 115 h 119"/>
                  <a:gd name="T10" fmla="*/ 183 w 233"/>
                  <a:gd name="T11" fmla="*/ 112 h 119"/>
                  <a:gd name="T12" fmla="*/ 171 w 233"/>
                  <a:gd name="T13" fmla="*/ 106 h 119"/>
                  <a:gd name="T14" fmla="*/ 164 w 233"/>
                  <a:gd name="T15" fmla="*/ 102 h 119"/>
                  <a:gd name="T16" fmla="*/ 158 w 233"/>
                  <a:gd name="T17" fmla="*/ 94 h 119"/>
                  <a:gd name="T18" fmla="*/ 153 w 233"/>
                  <a:gd name="T19" fmla="*/ 84 h 119"/>
                  <a:gd name="T20" fmla="*/ 149 w 233"/>
                  <a:gd name="T21" fmla="*/ 78 h 119"/>
                  <a:gd name="T22" fmla="*/ 146 w 233"/>
                  <a:gd name="T23" fmla="*/ 71 h 119"/>
                  <a:gd name="T24" fmla="*/ 134 w 233"/>
                  <a:gd name="T25" fmla="*/ 59 h 119"/>
                  <a:gd name="T26" fmla="*/ 122 w 233"/>
                  <a:gd name="T27" fmla="*/ 44 h 119"/>
                  <a:gd name="T28" fmla="*/ 113 w 233"/>
                  <a:gd name="T29" fmla="*/ 37 h 119"/>
                  <a:gd name="T30" fmla="*/ 97 w 233"/>
                  <a:gd name="T31" fmla="*/ 31 h 119"/>
                  <a:gd name="T32" fmla="*/ 85 w 233"/>
                  <a:gd name="T33" fmla="*/ 28 h 119"/>
                  <a:gd name="T34" fmla="*/ 73 w 233"/>
                  <a:gd name="T35" fmla="*/ 24 h 119"/>
                  <a:gd name="T36" fmla="*/ 64 w 233"/>
                  <a:gd name="T37" fmla="*/ 21 h 119"/>
                  <a:gd name="T38" fmla="*/ 52 w 233"/>
                  <a:gd name="T39" fmla="*/ 24 h 119"/>
                  <a:gd name="T40" fmla="*/ 39 w 233"/>
                  <a:gd name="T41" fmla="*/ 28 h 119"/>
                  <a:gd name="T42" fmla="*/ 24 w 233"/>
                  <a:gd name="T43" fmla="*/ 31 h 119"/>
                  <a:gd name="T44" fmla="*/ 15 w 233"/>
                  <a:gd name="T45" fmla="*/ 40 h 119"/>
                  <a:gd name="T46" fmla="*/ 9 w 233"/>
                  <a:gd name="T47" fmla="*/ 47 h 119"/>
                  <a:gd name="T48" fmla="*/ 0 w 233"/>
                  <a:gd name="T49" fmla="*/ 16 h 119"/>
                  <a:gd name="T50" fmla="*/ 6 w 233"/>
                  <a:gd name="T51" fmla="*/ 9 h 119"/>
                  <a:gd name="T52" fmla="*/ 21 w 233"/>
                  <a:gd name="T53" fmla="*/ 6 h 119"/>
                  <a:gd name="T54" fmla="*/ 33 w 233"/>
                  <a:gd name="T55" fmla="*/ 3 h 119"/>
                  <a:gd name="T56" fmla="*/ 49 w 233"/>
                  <a:gd name="T57" fmla="*/ 0 h 119"/>
                  <a:gd name="T58" fmla="*/ 61 w 233"/>
                  <a:gd name="T59" fmla="*/ 3 h 119"/>
                  <a:gd name="T60" fmla="*/ 73 w 233"/>
                  <a:gd name="T61" fmla="*/ 6 h 119"/>
                  <a:gd name="T62" fmla="*/ 88 w 233"/>
                  <a:gd name="T63" fmla="*/ 13 h 119"/>
                  <a:gd name="T64" fmla="*/ 100 w 233"/>
                  <a:gd name="T65" fmla="*/ 16 h 119"/>
                  <a:gd name="T66" fmla="*/ 107 w 233"/>
                  <a:gd name="T67" fmla="*/ 21 h 119"/>
                  <a:gd name="T68" fmla="*/ 118 w 233"/>
                  <a:gd name="T69" fmla="*/ 31 h 119"/>
                  <a:gd name="T70" fmla="*/ 131 w 233"/>
                  <a:gd name="T71" fmla="*/ 47 h 119"/>
                  <a:gd name="T72" fmla="*/ 143 w 233"/>
                  <a:gd name="T73" fmla="*/ 59 h 119"/>
                  <a:gd name="T74" fmla="*/ 153 w 233"/>
                  <a:gd name="T75" fmla="*/ 71 h 119"/>
                  <a:gd name="T76" fmla="*/ 158 w 233"/>
                  <a:gd name="T77" fmla="*/ 78 h 119"/>
                  <a:gd name="T78" fmla="*/ 168 w 233"/>
                  <a:gd name="T79" fmla="*/ 84 h 119"/>
                  <a:gd name="T80" fmla="*/ 177 w 233"/>
                  <a:gd name="T81" fmla="*/ 91 h 119"/>
                  <a:gd name="T82" fmla="*/ 186 w 233"/>
                  <a:gd name="T83" fmla="*/ 94 h 119"/>
                  <a:gd name="T84" fmla="*/ 199 w 233"/>
                  <a:gd name="T85" fmla="*/ 94 h 119"/>
                  <a:gd name="T86" fmla="*/ 204 w 233"/>
                  <a:gd name="T87" fmla="*/ 91 h 119"/>
                  <a:gd name="T88" fmla="*/ 214 w 233"/>
                  <a:gd name="T89" fmla="*/ 91 h 119"/>
                  <a:gd name="T90" fmla="*/ 225 w 233"/>
                  <a:gd name="T91" fmla="*/ 84 h 119"/>
                  <a:gd name="T92" fmla="*/ 232 w 233"/>
                  <a:gd name="T93" fmla="*/ 11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3" h="119">
                    <a:moveTo>
                      <a:pt x="232" y="115"/>
                    </a:moveTo>
                    <a:lnTo>
                      <a:pt x="222" y="115"/>
                    </a:lnTo>
                    <a:lnTo>
                      <a:pt x="214" y="118"/>
                    </a:lnTo>
                    <a:lnTo>
                      <a:pt x="201" y="118"/>
                    </a:lnTo>
                    <a:lnTo>
                      <a:pt x="192" y="115"/>
                    </a:lnTo>
                    <a:lnTo>
                      <a:pt x="183" y="112"/>
                    </a:lnTo>
                    <a:lnTo>
                      <a:pt x="171" y="106"/>
                    </a:lnTo>
                    <a:lnTo>
                      <a:pt x="164" y="102"/>
                    </a:lnTo>
                    <a:lnTo>
                      <a:pt x="158" y="94"/>
                    </a:lnTo>
                    <a:lnTo>
                      <a:pt x="153" y="84"/>
                    </a:lnTo>
                    <a:lnTo>
                      <a:pt x="149" y="78"/>
                    </a:lnTo>
                    <a:lnTo>
                      <a:pt x="146" y="71"/>
                    </a:lnTo>
                    <a:lnTo>
                      <a:pt x="134" y="59"/>
                    </a:lnTo>
                    <a:lnTo>
                      <a:pt x="122" y="44"/>
                    </a:lnTo>
                    <a:lnTo>
                      <a:pt x="113" y="37"/>
                    </a:lnTo>
                    <a:lnTo>
                      <a:pt x="97" y="31"/>
                    </a:lnTo>
                    <a:lnTo>
                      <a:pt x="85" y="28"/>
                    </a:lnTo>
                    <a:lnTo>
                      <a:pt x="73" y="24"/>
                    </a:lnTo>
                    <a:lnTo>
                      <a:pt x="64" y="21"/>
                    </a:lnTo>
                    <a:lnTo>
                      <a:pt x="52" y="24"/>
                    </a:lnTo>
                    <a:lnTo>
                      <a:pt x="39" y="28"/>
                    </a:lnTo>
                    <a:lnTo>
                      <a:pt x="24" y="31"/>
                    </a:lnTo>
                    <a:lnTo>
                      <a:pt x="15" y="40"/>
                    </a:lnTo>
                    <a:lnTo>
                      <a:pt x="9" y="47"/>
                    </a:lnTo>
                    <a:lnTo>
                      <a:pt x="0" y="16"/>
                    </a:lnTo>
                    <a:lnTo>
                      <a:pt x="6" y="9"/>
                    </a:lnTo>
                    <a:lnTo>
                      <a:pt x="21" y="6"/>
                    </a:lnTo>
                    <a:lnTo>
                      <a:pt x="33" y="3"/>
                    </a:lnTo>
                    <a:lnTo>
                      <a:pt x="49" y="0"/>
                    </a:lnTo>
                    <a:lnTo>
                      <a:pt x="61" y="3"/>
                    </a:lnTo>
                    <a:lnTo>
                      <a:pt x="73" y="6"/>
                    </a:lnTo>
                    <a:lnTo>
                      <a:pt x="88" y="13"/>
                    </a:lnTo>
                    <a:lnTo>
                      <a:pt x="100" y="16"/>
                    </a:lnTo>
                    <a:lnTo>
                      <a:pt x="107" y="21"/>
                    </a:lnTo>
                    <a:lnTo>
                      <a:pt x="118" y="31"/>
                    </a:lnTo>
                    <a:lnTo>
                      <a:pt x="131" y="47"/>
                    </a:lnTo>
                    <a:lnTo>
                      <a:pt x="143" y="59"/>
                    </a:lnTo>
                    <a:lnTo>
                      <a:pt x="153" y="71"/>
                    </a:lnTo>
                    <a:lnTo>
                      <a:pt x="158" y="78"/>
                    </a:lnTo>
                    <a:lnTo>
                      <a:pt x="168" y="84"/>
                    </a:lnTo>
                    <a:lnTo>
                      <a:pt x="177" y="91"/>
                    </a:lnTo>
                    <a:lnTo>
                      <a:pt x="186" y="94"/>
                    </a:lnTo>
                    <a:lnTo>
                      <a:pt x="199" y="94"/>
                    </a:lnTo>
                    <a:lnTo>
                      <a:pt x="204" y="91"/>
                    </a:lnTo>
                    <a:lnTo>
                      <a:pt x="214" y="91"/>
                    </a:lnTo>
                    <a:lnTo>
                      <a:pt x="225" y="84"/>
                    </a:lnTo>
                    <a:lnTo>
                      <a:pt x="232" y="11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67" name="Freeform 11"/>
              <p:cNvSpPr>
                <a:spLocks/>
              </p:cNvSpPr>
              <p:nvPr/>
            </p:nvSpPr>
            <p:spPr bwMode="ltGray">
              <a:xfrm>
                <a:off x="1852" y="147"/>
                <a:ext cx="232" cy="114"/>
              </a:xfrm>
              <a:custGeom>
                <a:avLst/>
                <a:gdLst>
                  <a:gd name="T0" fmla="*/ 231 w 232"/>
                  <a:gd name="T1" fmla="*/ 110 h 114"/>
                  <a:gd name="T2" fmla="*/ 221 w 232"/>
                  <a:gd name="T3" fmla="*/ 113 h 114"/>
                  <a:gd name="T4" fmla="*/ 213 w 232"/>
                  <a:gd name="T5" fmla="*/ 113 h 114"/>
                  <a:gd name="T6" fmla="*/ 201 w 232"/>
                  <a:gd name="T7" fmla="*/ 113 h 114"/>
                  <a:gd name="T8" fmla="*/ 191 w 232"/>
                  <a:gd name="T9" fmla="*/ 113 h 114"/>
                  <a:gd name="T10" fmla="*/ 183 w 232"/>
                  <a:gd name="T11" fmla="*/ 110 h 114"/>
                  <a:gd name="T12" fmla="*/ 170 w 232"/>
                  <a:gd name="T13" fmla="*/ 104 h 114"/>
                  <a:gd name="T14" fmla="*/ 167 w 232"/>
                  <a:gd name="T15" fmla="*/ 102 h 114"/>
                  <a:gd name="T16" fmla="*/ 158 w 232"/>
                  <a:gd name="T17" fmla="*/ 92 h 114"/>
                  <a:gd name="T18" fmla="*/ 155 w 232"/>
                  <a:gd name="T19" fmla="*/ 82 h 114"/>
                  <a:gd name="T20" fmla="*/ 148 w 232"/>
                  <a:gd name="T21" fmla="*/ 77 h 114"/>
                  <a:gd name="T22" fmla="*/ 145 w 232"/>
                  <a:gd name="T23" fmla="*/ 71 h 114"/>
                  <a:gd name="T24" fmla="*/ 133 w 232"/>
                  <a:gd name="T25" fmla="*/ 56 h 114"/>
                  <a:gd name="T26" fmla="*/ 122 w 232"/>
                  <a:gd name="T27" fmla="*/ 43 h 114"/>
                  <a:gd name="T28" fmla="*/ 112 w 232"/>
                  <a:gd name="T29" fmla="*/ 36 h 114"/>
                  <a:gd name="T30" fmla="*/ 100 w 232"/>
                  <a:gd name="T31" fmla="*/ 31 h 114"/>
                  <a:gd name="T32" fmla="*/ 85 w 232"/>
                  <a:gd name="T33" fmla="*/ 25 h 114"/>
                  <a:gd name="T34" fmla="*/ 76 w 232"/>
                  <a:gd name="T35" fmla="*/ 21 h 114"/>
                  <a:gd name="T36" fmla="*/ 64 w 232"/>
                  <a:gd name="T37" fmla="*/ 21 h 114"/>
                  <a:gd name="T38" fmla="*/ 54 w 232"/>
                  <a:gd name="T39" fmla="*/ 21 h 114"/>
                  <a:gd name="T40" fmla="*/ 39 w 232"/>
                  <a:gd name="T41" fmla="*/ 25 h 114"/>
                  <a:gd name="T42" fmla="*/ 24 w 232"/>
                  <a:gd name="T43" fmla="*/ 31 h 114"/>
                  <a:gd name="T44" fmla="*/ 15 w 232"/>
                  <a:gd name="T45" fmla="*/ 36 h 114"/>
                  <a:gd name="T46" fmla="*/ 9 w 232"/>
                  <a:gd name="T47" fmla="*/ 46 h 114"/>
                  <a:gd name="T48" fmla="*/ 0 w 232"/>
                  <a:gd name="T49" fmla="*/ 15 h 114"/>
                  <a:gd name="T50" fmla="*/ 9 w 232"/>
                  <a:gd name="T51" fmla="*/ 10 h 114"/>
                  <a:gd name="T52" fmla="*/ 21 w 232"/>
                  <a:gd name="T53" fmla="*/ 3 h 114"/>
                  <a:gd name="T54" fmla="*/ 33 w 232"/>
                  <a:gd name="T55" fmla="*/ 0 h 114"/>
                  <a:gd name="T56" fmla="*/ 48 w 232"/>
                  <a:gd name="T57" fmla="*/ 0 h 114"/>
                  <a:gd name="T58" fmla="*/ 64 w 232"/>
                  <a:gd name="T59" fmla="*/ 0 h 114"/>
                  <a:gd name="T60" fmla="*/ 72 w 232"/>
                  <a:gd name="T61" fmla="*/ 3 h 114"/>
                  <a:gd name="T62" fmla="*/ 87 w 232"/>
                  <a:gd name="T63" fmla="*/ 10 h 114"/>
                  <a:gd name="T64" fmla="*/ 100 w 232"/>
                  <a:gd name="T65" fmla="*/ 15 h 114"/>
                  <a:gd name="T66" fmla="*/ 106 w 232"/>
                  <a:gd name="T67" fmla="*/ 18 h 114"/>
                  <a:gd name="T68" fmla="*/ 118 w 232"/>
                  <a:gd name="T69" fmla="*/ 31 h 114"/>
                  <a:gd name="T70" fmla="*/ 130 w 232"/>
                  <a:gd name="T71" fmla="*/ 43 h 114"/>
                  <a:gd name="T72" fmla="*/ 143 w 232"/>
                  <a:gd name="T73" fmla="*/ 58 h 114"/>
                  <a:gd name="T74" fmla="*/ 152 w 232"/>
                  <a:gd name="T75" fmla="*/ 67 h 114"/>
                  <a:gd name="T76" fmla="*/ 158 w 232"/>
                  <a:gd name="T77" fmla="*/ 77 h 114"/>
                  <a:gd name="T78" fmla="*/ 167 w 232"/>
                  <a:gd name="T79" fmla="*/ 82 h 114"/>
                  <a:gd name="T80" fmla="*/ 179 w 232"/>
                  <a:gd name="T81" fmla="*/ 86 h 114"/>
                  <a:gd name="T82" fmla="*/ 185 w 232"/>
                  <a:gd name="T83" fmla="*/ 89 h 114"/>
                  <a:gd name="T84" fmla="*/ 198 w 232"/>
                  <a:gd name="T85" fmla="*/ 89 h 114"/>
                  <a:gd name="T86" fmla="*/ 206 w 232"/>
                  <a:gd name="T87" fmla="*/ 89 h 114"/>
                  <a:gd name="T88" fmla="*/ 213 w 232"/>
                  <a:gd name="T89" fmla="*/ 86 h 114"/>
                  <a:gd name="T90" fmla="*/ 224 w 232"/>
                  <a:gd name="T91" fmla="*/ 79 h 114"/>
                  <a:gd name="T92" fmla="*/ 231 w 232"/>
                  <a:gd name="T93"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2" h="114">
                    <a:moveTo>
                      <a:pt x="231" y="110"/>
                    </a:moveTo>
                    <a:lnTo>
                      <a:pt x="221" y="113"/>
                    </a:lnTo>
                    <a:lnTo>
                      <a:pt x="213" y="113"/>
                    </a:lnTo>
                    <a:lnTo>
                      <a:pt x="201" y="113"/>
                    </a:lnTo>
                    <a:lnTo>
                      <a:pt x="191" y="113"/>
                    </a:lnTo>
                    <a:lnTo>
                      <a:pt x="183" y="110"/>
                    </a:lnTo>
                    <a:lnTo>
                      <a:pt x="170" y="104"/>
                    </a:lnTo>
                    <a:lnTo>
                      <a:pt x="167" y="102"/>
                    </a:lnTo>
                    <a:lnTo>
                      <a:pt x="158" y="92"/>
                    </a:lnTo>
                    <a:lnTo>
                      <a:pt x="155" y="82"/>
                    </a:lnTo>
                    <a:lnTo>
                      <a:pt x="148" y="77"/>
                    </a:lnTo>
                    <a:lnTo>
                      <a:pt x="145" y="71"/>
                    </a:lnTo>
                    <a:lnTo>
                      <a:pt x="133" y="56"/>
                    </a:lnTo>
                    <a:lnTo>
                      <a:pt x="122" y="43"/>
                    </a:lnTo>
                    <a:lnTo>
                      <a:pt x="112" y="36"/>
                    </a:lnTo>
                    <a:lnTo>
                      <a:pt x="100" y="31"/>
                    </a:lnTo>
                    <a:lnTo>
                      <a:pt x="85" y="25"/>
                    </a:lnTo>
                    <a:lnTo>
                      <a:pt x="76" y="21"/>
                    </a:lnTo>
                    <a:lnTo>
                      <a:pt x="64" y="21"/>
                    </a:lnTo>
                    <a:lnTo>
                      <a:pt x="54" y="21"/>
                    </a:lnTo>
                    <a:lnTo>
                      <a:pt x="39" y="25"/>
                    </a:lnTo>
                    <a:lnTo>
                      <a:pt x="24" y="31"/>
                    </a:lnTo>
                    <a:lnTo>
                      <a:pt x="15" y="36"/>
                    </a:lnTo>
                    <a:lnTo>
                      <a:pt x="9" y="46"/>
                    </a:lnTo>
                    <a:lnTo>
                      <a:pt x="0" y="15"/>
                    </a:lnTo>
                    <a:lnTo>
                      <a:pt x="9" y="10"/>
                    </a:lnTo>
                    <a:lnTo>
                      <a:pt x="21" y="3"/>
                    </a:lnTo>
                    <a:lnTo>
                      <a:pt x="33" y="0"/>
                    </a:lnTo>
                    <a:lnTo>
                      <a:pt x="48" y="0"/>
                    </a:lnTo>
                    <a:lnTo>
                      <a:pt x="64" y="0"/>
                    </a:lnTo>
                    <a:lnTo>
                      <a:pt x="72" y="3"/>
                    </a:lnTo>
                    <a:lnTo>
                      <a:pt x="87" y="10"/>
                    </a:lnTo>
                    <a:lnTo>
                      <a:pt x="100" y="15"/>
                    </a:lnTo>
                    <a:lnTo>
                      <a:pt x="106" y="18"/>
                    </a:lnTo>
                    <a:lnTo>
                      <a:pt x="118" y="31"/>
                    </a:lnTo>
                    <a:lnTo>
                      <a:pt x="130" y="43"/>
                    </a:lnTo>
                    <a:lnTo>
                      <a:pt x="143" y="58"/>
                    </a:lnTo>
                    <a:lnTo>
                      <a:pt x="152" y="67"/>
                    </a:lnTo>
                    <a:lnTo>
                      <a:pt x="158" y="77"/>
                    </a:lnTo>
                    <a:lnTo>
                      <a:pt x="167" y="82"/>
                    </a:lnTo>
                    <a:lnTo>
                      <a:pt x="179" y="86"/>
                    </a:lnTo>
                    <a:lnTo>
                      <a:pt x="185" y="89"/>
                    </a:lnTo>
                    <a:lnTo>
                      <a:pt x="198" y="89"/>
                    </a:lnTo>
                    <a:lnTo>
                      <a:pt x="206" y="89"/>
                    </a:lnTo>
                    <a:lnTo>
                      <a:pt x="213" y="86"/>
                    </a:lnTo>
                    <a:lnTo>
                      <a:pt x="224" y="79"/>
                    </a:lnTo>
                    <a:lnTo>
                      <a:pt x="231" y="11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68" name="Freeform 12"/>
              <p:cNvSpPr>
                <a:spLocks/>
              </p:cNvSpPr>
              <p:nvPr/>
            </p:nvSpPr>
            <p:spPr bwMode="ltGray">
              <a:xfrm>
                <a:off x="151" y="121"/>
                <a:ext cx="233" cy="120"/>
              </a:xfrm>
              <a:custGeom>
                <a:avLst/>
                <a:gdLst>
                  <a:gd name="T0" fmla="*/ 232 w 233"/>
                  <a:gd name="T1" fmla="*/ 116 h 120"/>
                  <a:gd name="T2" fmla="*/ 223 w 233"/>
                  <a:gd name="T3" fmla="*/ 116 h 120"/>
                  <a:gd name="T4" fmla="*/ 214 w 233"/>
                  <a:gd name="T5" fmla="*/ 119 h 120"/>
                  <a:gd name="T6" fmla="*/ 204 w 233"/>
                  <a:gd name="T7" fmla="*/ 119 h 120"/>
                  <a:gd name="T8" fmla="*/ 193 w 233"/>
                  <a:gd name="T9" fmla="*/ 116 h 120"/>
                  <a:gd name="T10" fmla="*/ 183 w 233"/>
                  <a:gd name="T11" fmla="*/ 112 h 120"/>
                  <a:gd name="T12" fmla="*/ 174 w 233"/>
                  <a:gd name="T13" fmla="*/ 106 h 120"/>
                  <a:gd name="T14" fmla="*/ 168 w 233"/>
                  <a:gd name="T15" fmla="*/ 103 h 120"/>
                  <a:gd name="T16" fmla="*/ 158 w 233"/>
                  <a:gd name="T17" fmla="*/ 94 h 120"/>
                  <a:gd name="T18" fmla="*/ 156 w 233"/>
                  <a:gd name="T19" fmla="*/ 85 h 120"/>
                  <a:gd name="T20" fmla="*/ 150 w 233"/>
                  <a:gd name="T21" fmla="*/ 78 h 120"/>
                  <a:gd name="T22" fmla="*/ 147 w 233"/>
                  <a:gd name="T23" fmla="*/ 72 h 120"/>
                  <a:gd name="T24" fmla="*/ 137 w 233"/>
                  <a:gd name="T25" fmla="*/ 60 h 120"/>
                  <a:gd name="T26" fmla="*/ 122 w 233"/>
                  <a:gd name="T27" fmla="*/ 44 h 120"/>
                  <a:gd name="T28" fmla="*/ 116 w 233"/>
                  <a:gd name="T29" fmla="*/ 38 h 120"/>
                  <a:gd name="T30" fmla="*/ 101 w 233"/>
                  <a:gd name="T31" fmla="*/ 31 h 120"/>
                  <a:gd name="T32" fmla="*/ 86 w 233"/>
                  <a:gd name="T33" fmla="*/ 25 h 120"/>
                  <a:gd name="T34" fmla="*/ 76 w 233"/>
                  <a:gd name="T35" fmla="*/ 22 h 120"/>
                  <a:gd name="T36" fmla="*/ 67 w 233"/>
                  <a:gd name="T37" fmla="*/ 22 h 120"/>
                  <a:gd name="T38" fmla="*/ 55 w 233"/>
                  <a:gd name="T39" fmla="*/ 22 h 120"/>
                  <a:gd name="T40" fmla="*/ 40 w 233"/>
                  <a:gd name="T41" fmla="*/ 28 h 120"/>
                  <a:gd name="T42" fmla="*/ 25 w 233"/>
                  <a:gd name="T43" fmla="*/ 31 h 120"/>
                  <a:gd name="T44" fmla="*/ 18 w 233"/>
                  <a:gd name="T45" fmla="*/ 41 h 120"/>
                  <a:gd name="T46" fmla="*/ 12 w 233"/>
                  <a:gd name="T47" fmla="*/ 47 h 120"/>
                  <a:gd name="T48" fmla="*/ 0 w 233"/>
                  <a:gd name="T49" fmla="*/ 16 h 120"/>
                  <a:gd name="T50" fmla="*/ 10 w 233"/>
                  <a:gd name="T51" fmla="*/ 10 h 120"/>
                  <a:gd name="T52" fmla="*/ 21 w 233"/>
                  <a:gd name="T53" fmla="*/ 7 h 120"/>
                  <a:gd name="T54" fmla="*/ 36 w 233"/>
                  <a:gd name="T55" fmla="*/ 3 h 120"/>
                  <a:gd name="T56" fmla="*/ 49 w 233"/>
                  <a:gd name="T57" fmla="*/ 0 h 120"/>
                  <a:gd name="T58" fmla="*/ 64 w 233"/>
                  <a:gd name="T59" fmla="*/ 3 h 120"/>
                  <a:gd name="T60" fmla="*/ 76 w 233"/>
                  <a:gd name="T61" fmla="*/ 7 h 120"/>
                  <a:gd name="T62" fmla="*/ 89 w 233"/>
                  <a:gd name="T63" fmla="*/ 13 h 120"/>
                  <a:gd name="T64" fmla="*/ 101 w 233"/>
                  <a:gd name="T65" fmla="*/ 16 h 120"/>
                  <a:gd name="T66" fmla="*/ 107 w 233"/>
                  <a:gd name="T67" fmla="*/ 22 h 120"/>
                  <a:gd name="T68" fmla="*/ 119 w 233"/>
                  <a:gd name="T69" fmla="*/ 31 h 120"/>
                  <a:gd name="T70" fmla="*/ 132 w 233"/>
                  <a:gd name="T71" fmla="*/ 47 h 120"/>
                  <a:gd name="T72" fmla="*/ 143 w 233"/>
                  <a:gd name="T73" fmla="*/ 60 h 120"/>
                  <a:gd name="T74" fmla="*/ 153 w 233"/>
                  <a:gd name="T75" fmla="*/ 72 h 120"/>
                  <a:gd name="T76" fmla="*/ 158 w 233"/>
                  <a:gd name="T77" fmla="*/ 78 h 120"/>
                  <a:gd name="T78" fmla="*/ 171 w 233"/>
                  <a:gd name="T79" fmla="*/ 85 h 120"/>
                  <a:gd name="T80" fmla="*/ 180 w 233"/>
                  <a:gd name="T81" fmla="*/ 91 h 120"/>
                  <a:gd name="T82" fmla="*/ 189 w 233"/>
                  <a:gd name="T83" fmla="*/ 94 h 120"/>
                  <a:gd name="T84" fmla="*/ 199 w 233"/>
                  <a:gd name="T85" fmla="*/ 94 h 120"/>
                  <a:gd name="T86" fmla="*/ 208 w 233"/>
                  <a:gd name="T87" fmla="*/ 91 h 120"/>
                  <a:gd name="T88" fmla="*/ 214 w 233"/>
                  <a:gd name="T89" fmla="*/ 91 h 120"/>
                  <a:gd name="T90" fmla="*/ 226 w 233"/>
                  <a:gd name="T91" fmla="*/ 85 h 120"/>
                  <a:gd name="T92" fmla="*/ 232 w 233"/>
                  <a:gd name="T93"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3" h="120">
                    <a:moveTo>
                      <a:pt x="232" y="116"/>
                    </a:moveTo>
                    <a:lnTo>
                      <a:pt x="223" y="116"/>
                    </a:lnTo>
                    <a:lnTo>
                      <a:pt x="214" y="119"/>
                    </a:lnTo>
                    <a:lnTo>
                      <a:pt x="204" y="119"/>
                    </a:lnTo>
                    <a:lnTo>
                      <a:pt x="193" y="116"/>
                    </a:lnTo>
                    <a:lnTo>
                      <a:pt x="183" y="112"/>
                    </a:lnTo>
                    <a:lnTo>
                      <a:pt x="174" y="106"/>
                    </a:lnTo>
                    <a:lnTo>
                      <a:pt x="168" y="103"/>
                    </a:lnTo>
                    <a:lnTo>
                      <a:pt x="158" y="94"/>
                    </a:lnTo>
                    <a:lnTo>
                      <a:pt x="156" y="85"/>
                    </a:lnTo>
                    <a:lnTo>
                      <a:pt x="150" y="78"/>
                    </a:lnTo>
                    <a:lnTo>
                      <a:pt x="147" y="72"/>
                    </a:lnTo>
                    <a:lnTo>
                      <a:pt x="137" y="60"/>
                    </a:lnTo>
                    <a:lnTo>
                      <a:pt x="122" y="44"/>
                    </a:lnTo>
                    <a:lnTo>
                      <a:pt x="116" y="38"/>
                    </a:lnTo>
                    <a:lnTo>
                      <a:pt x="101" y="31"/>
                    </a:lnTo>
                    <a:lnTo>
                      <a:pt x="86" y="25"/>
                    </a:lnTo>
                    <a:lnTo>
                      <a:pt x="76" y="22"/>
                    </a:lnTo>
                    <a:lnTo>
                      <a:pt x="67" y="22"/>
                    </a:lnTo>
                    <a:lnTo>
                      <a:pt x="55" y="22"/>
                    </a:lnTo>
                    <a:lnTo>
                      <a:pt x="40" y="28"/>
                    </a:lnTo>
                    <a:lnTo>
                      <a:pt x="25" y="31"/>
                    </a:lnTo>
                    <a:lnTo>
                      <a:pt x="18" y="41"/>
                    </a:lnTo>
                    <a:lnTo>
                      <a:pt x="12" y="47"/>
                    </a:lnTo>
                    <a:lnTo>
                      <a:pt x="0" y="16"/>
                    </a:lnTo>
                    <a:lnTo>
                      <a:pt x="10" y="10"/>
                    </a:lnTo>
                    <a:lnTo>
                      <a:pt x="21" y="7"/>
                    </a:lnTo>
                    <a:lnTo>
                      <a:pt x="36" y="3"/>
                    </a:lnTo>
                    <a:lnTo>
                      <a:pt x="49" y="0"/>
                    </a:lnTo>
                    <a:lnTo>
                      <a:pt x="64" y="3"/>
                    </a:lnTo>
                    <a:lnTo>
                      <a:pt x="76" y="7"/>
                    </a:lnTo>
                    <a:lnTo>
                      <a:pt x="89" y="13"/>
                    </a:lnTo>
                    <a:lnTo>
                      <a:pt x="101" y="16"/>
                    </a:lnTo>
                    <a:lnTo>
                      <a:pt x="107" y="22"/>
                    </a:lnTo>
                    <a:lnTo>
                      <a:pt x="119" y="31"/>
                    </a:lnTo>
                    <a:lnTo>
                      <a:pt x="132" y="47"/>
                    </a:lnTo>
                    <a:lnTo>
                      <a:pt x="143" y="60"/>
                    </a:lnTo>
                    <a:lnTo>
                      <a:pt x="153" y="72"/>
                    </a:lnTo>
                    <a:lnTo>
                      <a:pt x="158" y="78"/>
                    </a:lnTo>
                    <a:lnTo>
                      <a:pt x="171" y="85"/>
                    </a:lnTo>
                    <a:lnTo>
                      <a:pt x="180" y="91"/>
                    </a:lnTo>
                    <a:lnTo>
                      <a:pt x="189" y="94"/>
                    </a:lnTo>
                    <a:lnTo>
                      <a:pt x="199" y="94"/>
                    </a:lnTo>
                    <a:lnTo>
                      <a:pt x="208" y="91"/>
                    </a:lnTo>
                    <a:lnTo>
                      <a:pt x="214" y="91"/>
                    </a:lnTo>
                    <a:lnTo>
                      <a:pt x="226" y="85"/>
                    </a:lnTo>
                    <a:lnTo>
                      <a:pt x="232" y="11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69" name="Freeform 13"/>
              <p:cNvSpPr>
                <a:spLocks/>
              </p:cNvSpPr>
              <p:nvPr/>
            </p:nvSpPr>
            <p:spPr bwMode="ltGray">
              <a:xfrm>
                <a:off x="1756" y="3890"/>
                <a:ext cx="228" cy="116"/>
              </a:xfrm>
              <a:custGeom>
                <a:avLst/>
                <a:gdLst>
                  <a:gd name="T0" fmla="*/ 227 w 228"/>
                  <a:gd name="T1" fmla="*/ 112 h 116"/>
                  <a:gd name="T2" fmla="*/ 220 w 228"/>
                  <a:gd name="T3" fmla="*/ 115 h 116"/>
                  <a:gd name="T4" fmla="*/ 209 w 228"/>
                  <a:gd name="T5" fmla="*/ 115 h 116"/>
                  <a:gd name="T6" fmla="*/ 200 w 228"/>
                  <a:gd name="T7" fmla="*/ 115 h 116"/>
                  <a:gd name="T8" fmla="*/ 187 w 228"/>
                  <a:gd name="T9" fmla="*/ 112 h 116"/>
                  <a:gd name="T10" fmla="*/ 179 w 228"/>
                  <a:gd name="T11" fmla="*/ 108 h 116"/>
                  <a:gd name="T12" fmla="*/ 169 w 228"/>
                  <a:gd name="T13" fmla="*/ 105 h 116"/>
                  <a:gd name="T14" fmla="*/ 164 w 228"/>
                  <a:gd name="T15" fmla="*/ 100 h 116"/>
                  <a:gd name="T16" fmla="*/ 157 w 228"/>
                  <a:gd name="T17" fmla="*/ 90 h 116"/>
                  <a:gd name="T18" fmla="*/ 151 w 228"/>
                  <a:gd name="T19" fmla="*/ 84 h 116"/>
                  <a:gd name="T20" fmla="*/ 148 w 228"/>
                  <a:gd name="T21" fmla="*/ 77 h 116"/>
                  <a:gd name="T22" fmla="*/ 145 w 228"/>
                  <a:gd name="T23" fmla="*/ 72 h 116"/>
                  <a:gd name="T24" fmla="*/ 133 w 228"/>
                  <a:gd name="T25" fmla="*/ 56 h 116"/>
                  <a:gd name="T26" fmla="*/ 118 w 228"/>
                  <a:gd name="T27" fmla="*/ 41 h 116"/>
                  <a:gd name="T28" fmla="*/ 112 w 228"/>
                  <a:gd name="T29" fmla="*/ 35 h 116"/>
                  <a:gd name="T30" fmla="*/ 96 w 228"/>
                  <a:gd name="T31" fmla="*/ 31 h 116"/>
                  <a:gd name="T32" fmla="*/ 84 w 228"/>
                  <a:gd name="T33" fmla="*/ 25 h 116"/>
                  <a:gd name="T34" fmla="*/ 73 w 228"/>
                  <a:gd name="T35" fmla="*/ 22 h 116"/>
                  <a:gd name="T36" fmla="*/ 63 w 228"/>
                  <a:gd name="T37" fmla="*/ 19 h 116"/>
                  <a:gd name="T38" fmla="*/ 51 w 228"/>
                  <a:gd name="T39" fmla="*/ 22 h 116"/>
                  <a:gd name="T40" fmla="*/ 36 w 228"/>
                  <a:gd name="T41" fmla="*/ 25 h 116"/>
                  <a:gd name="T42" fmla="*/ 21 w 228"/>
                  <a:gd name="T43" fmla="*/ 31 h 116"/>
                  <a:gd name="T44" fmla="*/ 15 w 228"/>
                  <a:gd name="T45" fmla="*/ 38 h 116"/>
                  <a:gd name="T46" fmla="*/ 9 w 228"/>
                  <a:gd name="T47" fmla="*/ 43 h 116"/>
                  <a:gd name="T48" fmla="*/ 0 w 228"/>
                  <a:gd name="T49" fmla="*/ 13 h 116"/>
                  <a:gd name="T50" fmla="*/ 6 w 228"/>
                  <a:gd name="T51" fmla="*/ 10 h 116"/>
                  <a:gd name="T52" fmla="*/ 21 w 228"/>
                  <a:gd name="T53" fmla="*/ 4 h 116"/>
                  <a:gd name="T54" fmla="*/ 33 w 228"/>
                  <a:gd name="T55" fmla="*/ 0 h 116"/>
                  <a:gd name="T56" fmla="*/ 48 w 228"/>
                  <a:gd name="T57" fmla="*/ 0 h 116"/>
                  <a:gd name="T58" fmla="*/ 61 w 228"/>
                  <a:gd name="T59" fmla="*/ 0 h 116"/>
                  <a:gd name="T60" fmla="*/ 73 w 228"/>
                  <a:gd name="T61" fmla="*/ 4 h 116"/>
                  <a:gd name="T62" fmla="*/ 88 w 228"/>
                  <a:gd name="T63" fmla="*/ 10 h 116"/>
                  <a:gd name="T64" fmla="*/ 96 w 228"/>
                  <a:gd name="T65" fmla="*/ 13 h 116"/>
                  <a:gd name="T66" fmla="*/ 103 w 228"/>
                  <a:gd name="T67" fmla="*/ 19 h 116"/>
                  <a:gd name="T68" fmla="*/ 118 w 228"/>
                  <a:gd name="T69" fmla="*/ 31 h 116"/>
                  <a:gd name="T70" fmla="*/ 130 w 228"/>
                  <a:gd name="T71" fmla="*/ 43 h 116"/>
                  <a:gd name="T72" fmla="*/ 139 w 228"/>
                  <a:gd name="T73" fmla="*/ 56 h 116"/>
                  <a:gd name="T74" fmla="*/ 148 w 228"/>
                  <a:gd name="T75" fmla="*/ 69 h 116"/>
                  <a:gd name="T76" fmla="*/ 157 w 228"/>
                  <a:gd name="T77" fmla="*/ 74 h 116"/>
                  <a:gd name="T78" fmla="*/ 166 w 228"/>
                  <a:gd name="T79" fmla="*/ 84 h 116"/>
                  <a:gd name="T80" fmla="*/ 175 w 228"/>
                  <a:gd name="T81" fmla="*/ 87 h 116"/>
                  <a:gd name="T82" fmla="*/ 184 w 228"/>
                  <a:gd name="T83" fmla="*/ 90 h 116"/>
                  <a:gd name="T84" fmla="*/ 194 w 228"/>
                  <a:gd name="T85" fmla="*/ 90 h 116"/>
                  <a:gd name="T86" fmla="*/ 202 w 228"/>
                  <a:gd name="T87" fmla="*/ 90 h 116"/>
                  <a:gd name="T88" fmla="*/ 209 w 228"/>
                  <a:gd name="T89" fmla="*/ 87 h 116"/>
                  <a:gd name="T90" fmla="*/ 220 w 228"/>
                  <a:gd name="T91" fmla="*/ 81 h 116"/>
                  <a:gd name="T92" fmla="*/ 227 w 228"/>
                  <a:gd name="T93" fmla="*/ 11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8" h="116">
                    <a:moveTo>
                      <a:pt x="227" y="112"/>
                    </a:moveTo>
                    <a:lnTo>
                      <a:pt x="220" y="115"/>
                    </a:lnTo>
                    <a:lnTo>
                      <a:pt x="209" y="115"/>
                    </a:lnTo>
                    <a:lnTo>
                      <a:pt x="200" y="115"/>
                    </a:lnTo>
                    <a:lnTo>
                      <a:pt x="187" y="112"/>
                    </a:lnTo>
                    <a:lnTo>
                      <a:pt x="179" y="108"/>
                    </a:lnTo>
                    <a:lnTo>
                      <a:pt x="169" y="105"/>
                    </a:lnTo>
                    <a:lnTo>
                      <a:pt x="164" y="100"/>
                    </a:lnTo>
                    <a:lnTo>
                      <a:pt x="157" y="90"/>
                    </a:lnTo>
                    <a:lnTo>
                      <a:pt x="151" y="84"/>
                    </a:lnTo>
                    <a:lnTo>
                      <a:pt x="148" y="77"/>
                    </a:lnTo>
                    <a:lnTo>
                      <a:pt x="145" y="72"/>
                    </a:lnTo>
                    <a:lnTo>
                      <a:pt x="133" y="56"/>
                    </a:lnTo>
                    <a:lnTo>
                      <a:pt x="118" y="41"/>
                    </a:lnTo>
                    <a:lnTo>
                      <a:pt x="112" y="35"/>
                    </a:lnTo>
                    <a:lnTo>
                      <a:pt x="96" y="31"/>
                    </a:lnTo>
                    <a:lnTo>
                      <a:pt x="84" y="25"/>
                    </a:lnTo>
                    <a:lnTo>
                      <a:pt x="73" y="22"/>
                    </a:lnTo>
                    <a:lnTo>
                      <a:pt x="63" y="19"/>
                    </a:lnTo>
                    <a:lnTo>
                      <a:pt x="51" y="22"/>
                    </a:lnTo>
                    <a:lnTo>
                      <a:pt x="36" y="25"/>
                    </a:lnTo>
                    <a:lnTo>
                      <a:pt x="21" y="31"/>
                    </a:lnTo>
                    <a:lnTo>
                      <a:pt x="15" y="38"/>
                    </a:lnTo>
                    <a:lnTo>
                      <a:pt x="9" y="43"/>
                    </a:lnTo>
                    <a:lnTo>
                      <a:pt x="0" y="13"/>
                    </a:lnTo>
                    <a:lnTo>
                      <a:pt x="6" y="10"/>
                    </a:lnTo>
                    <a:lnTo>
                      <a:pt x="21" y="4"/>
                    </a:lnTo>
                    <a:lnTo>
                      <a:pt x="33" y="0"/>
                    </a:lnTo>
                    <a:lnTo>
                      <a:pt x="48" y="0"/>
                    </a:lnTo>
                    <a:lnTo>
                      <a:pt x="61" y="0"/>
                    </a:lnTo>
                    <a:lnTo>
                      <a:pt x="73" y="4"/>
                    </a:lnTo>
                    <a:lnTo>
                      <a:pt x="88" y="10"/>
                    </a:lnTo>
                    <a:lnTo>
                      <a:pt x="96" y="13"/>
                    </a:lnTo>
                    <a:lnTo>
                      <a:pt x="103" y="19"/>
                    </a:lnTo>
                    <a:lnTo>
                      <a:pt x="118" y="31"/>
                    </a:lnTo>
                    <a:lnTo>
                      <a:pt x="130" y="43"/>
                    </a:lnTo>
                    <a:lnTo>
                      <a:pt x="139" y="56"/>
                    </a:lnTo>
                    <a:lnTo>
                      <a:pt x="148" y="69"/>
                    </a:lnTo>
                    <a:lnTo>
                      <a:pt x="157" y="74"/>
                    </a:lnTo>
                    <a:lnTo>
                      <a:pt x="166" y="84"/>
                    </a:lnTo>
                    <a:lnTo>
                      <a:pt x="175" y="87"/>
                    </a:lnTo>
                    <a:lnTo>
                      <a:pt x="184" y="90"/>
                    </a:lnTo>
                    <a:lnTo>
                      <a:pt x="194" y="90"/>
                    </a:lnTo>
                    <a:lnTo>
                      <a:pt x="202" y="90"/>
                    </a:lnTo>
                    <a:lnTo>
                      <a:pt x="209" y="87"/>
                    </a:lnTo>
                    <a:lnTo>
                      <a:pt x="220" y="81"/>
                    </a:lnTo>
                    <a:lnTo>
                      <a:pt x="227" y="112"/>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0" name="Freeform 14"/>
              <p:cNvSpPr>
                <a:spLocks/>
              </p:cNvSpPr>
              <p:nvPr/>
            </p:nvSpPr>
            <p:spPr bwMode="ltGray">
              <a:xfrm>
                <a:off x="5489" y="3411"/>
                <a:ext cx="228" cy="116"/>
              </a:xfrm>
              <a:custGeom>
                <a:avLst/>
                <a:gdLst>
                  <a:gd name="T0" fmla="*/ 227 w 228"/>
                  <a:gd name="T1" fmla="*/ 3 h 116"/>
                  <a:gd name="T2" fmla="*/ 220 w 228"/>
                  <a:gd name="T3" fmla="*/ 3 h 116"/>
                  <a:gd name="T4" fmla="*/ 209 w 228"/>
                  <a:gd name="T5" fmla="*/ 0 h 116"/>
                  <a:gd name="T6" fmla="*/ 200 w 228"/>
                  <a:gd name="T7" fmla="*/ 0 h 116"/>
                  <a:gd name="T8" fmla="*/ 190 w 228"/>
                  <a:gd name="T9" fmla="*/ 3 h 116"/>
                  <a:gd name="T10" fmla="*/ 179 w 228"/>
                  <a:gd name="T11" fmla="*/ 6 h 116"/>
                  <a:gd name="T12" fmla="*/ 169 w 228"/>
                  <a:gd name="T13" fmla="*/ 9 h 116"/>
                  <a:gd name="T14" fmla="*/ 164 w 228"/>
                  <a:gd name="T15" fmla="*/ 16 h 116"/>
                  <a:gd name="T16" fmla="*/ 157 w 228"/>
                  <a:gd name="T17" fmla="*/ 24 h 116"/>
                  <a:gd name="T18" fmla="*/ 151 w 228"/>
                  <a:gd name="T19" fmla="*/ 34 h 116"/>
                  <a:gd name="T20" fmla="*/ 148 w 228"/>
                  <a:gd name="T21" fmla="*/ 40 h 116"/>
                  <a:gd name="T22" fmla="*/ 145 w 228"/>
                  <a:gd name="T23" fmla="*/ 47 h 116"/>
                  <a:gd name="T24" fmla="*/ 133 w 228"/>
                  <a:gd name="T25" fmla="*/ 58 h 116"/>
                  <a:gd name="T26" fmla="*/ 118 w 228"/>
                  <a:gd name="T27" fmla="*/ 74 h 116"/>
                  <a:gd name="T28" fmla="*/ 112 w 228"/>
                  <a:gd name="T29" fmla="*/ 78 h 116"/>
                  <a:gd name="T30" fmla="*/ 96 w 228"/>
                  <a:gd name="T31" fmla="*/ 87 h 116"/>
                  <a:gd name="T32" fmla="*/ 84 w 228"/>
                  <a:gd name="T33" fmla="*/ 90 h 116"/>
                  <a:gd name="T34" fmla="*/ 73 w 228"/>
                  <a:gd name="T35" fmla="*/ 94 h 116"/>
                  <a:gd name="T36" fmla="*/ 63 w 228"/>
                  <a:gd name="T37" fmla="*/ 96 h 116"/>
                  <a:gd name="T38" fmla="*/ 51 w 228"/>
                  <a:gd name="T39" fmla="*/ 94 h 116"/>
                  <a:gd name="T40" fmla="*/ 36 w 228"/>
                  <a:gd name="T41" fmla="*/ 90 h 116"/>
                  <a:gd name="T42" fmla="*/ 21 w 228"/>
                  <a:gd name="T43" fmla="*/ 84 h 116"/>
                  <a:gd name="T44" fmla="*/ 15 w 228"/>
                  <a:gd name="T45" fmla="*/ 78 h 116"/>
                  <a:gd name="T46" fmla="*/ 9 w 228"/>
                  <a:gd name="T47" fmla="*/ 71 h 116"/>
                  <a:gd name="T48" fmla="*/ 0 w 228"/>
                  <a:gd name="T49" fmla="*/ 102 h 116"/>
                  <a:gd name="T50" fmla="*/ 6 w 228"/>
                  <a:gd name="T51" fmla="*/ 109 h 116"/>
                  <a:gd name="T52" fmla="*/ 18 w 228"/>
                  <a:gd name="T53" fmla="*/ 112 h 116"/>
                  <a:gd name="T54" fmla="*/ 33 w 228"/>
                  <a:gd name="T55" fmla="*/ 115 h 116"/>
                  <a:gd name="T56" fmla="*/ 48 w 228"/>
                  <a:gd name="T57" fmla="*/ 115 h 116"/>
                  <a:gd name="T58" fmla="*/ 61 w 228"/>
                  <a:gd name="T59" fmla="*/ 115 h 116"/>
                  <a:gd name="T60" fmla="*/ 73 w 228"/>
                  <a:gd name="T61" fmla="*/ 112 h 116"/>
                  <a:gd name="T62" fmla="*/ 88 w 228"/>
                  <a:gd name="T63" fmla="*/ 109 h 116"/>
                  <a:gd name="T64" fmla="*/ 96 w 228"/>
                  <a:gd name="T65" fmla="*/ 102 h 116"/>
                  <a:gd name="T66" fmla="*/ 103 w 228"/>
                  <a:gd name="T67" fmla="*/ 96 h 116"/>
                  <a:gd name="T68" fmla="*/ 118 w 228"/>
                  <a:gd name="T69" fmla="*/ 84 h 116"/>
                  <a:gd name="T70" fmla="*/ 130 w 228"/>
                  <a:gd name="T71" fmla="*/ 71 h 116"/>
                  <a:gd name="T72" fmla="*/ 139 w 228"/>
                  <a:gd name="T73" fmla="*/ 58 h 116"/>
                  <a:gd name="T74" fmla="*/ 148 w 228"/>
                  <a:gd name="T75" fmla="*/ 47 h 116"/>
                  <a:gd name="T76" fmla="*/ 157 w 228"/>
                  <a:gd name="T77" fmla="*/ 40 h 116"/>
                  <a:gd name="T78" fmla="*/ 166 w 228"/>
                  <a:gd name="T79" fmla="*/ 34 h 116"/>
                  <a:gd name="T80" fmla="*/ 175 w 228"/>
                  <a:gd name="T81" fmla="*/ 27 h 116"/>
                  <a:gd name="T82" fmla="*/ 184 w 228"/>
                  <a:gd name="T83" fmla="*/ 24 h 116"/>
                  <a:gd name="T84" fmla="*/ 194 w 228"/>
                  <a:gd name="T85" fmla="*/ 24 h 116"/>
                  <a:gd name="T86" fmla="*/ 202 w 228"/>
                  <a:gd name="T87" fmla="*/ 24 h 116"/>
                  <a:gd name="T88" fmla="*/ 209 w 228"/>
                  <a:gd name="T89" fmla="*/ 27 h 116"/>
                  <a:gd name="T90" fmla="*/ 220 w 228"/>
                  <a:gd name="T91" fmla="*/ 34 h 116"/>
                  <a:gd name="T92" fmla="*/ 227 w 228"/>
                  <a:gd name="T9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8" h="116">
                    <a:moveTo>
                      <a:pt x="227" y="3"/>
                    </a:moveTo>
                    <a:lnTo>
                      <a:pt x="220" y="3"/>
                    </a:lnTo>
                    <a:lnTo>
                      <a:pt x="209" y="0"/>
                    </a:lnTo>
                    <a:lnTo>
                      <a:pt x="200" y="0"/>
                    </a:lnTo>
                    <a:lnTo>
                      <a:pt x="190" y="3"/>
                    </a:lnTo>
                    <a:lnTo>
                      <a:pt x="179" y="6"/>
                    </a:lnTo>
                    <a:lnTo>
                      <a:pt x="169" y="9"/>
                    </a:lnTo>
                    <a:lnTo>
                      <a:pt x="164" y="16"/>
                    </a:lnTo>
                    <a:lnTo>
                      <a:pt x="157" y="24"/>
                    </a:lnTo>
                    <a:lnTo>
                      <a:pt x="151" y="34"/>
                    </a:lnTo>
                    <a:lnTo>
                      <a:pt x="148" y="40"/>
                    </a:lnTo>
                    <a:lnTo>
                      <a:pt x="145" y="47"/>
                    </a:lnTo>
                    <a:lnTo>
                      <a:pt x="133" y="58"/>
                    </a:lnTo>
                    <a:lnTo>
                      <a:pt x="118" y="74"/>
                    </a:lnTo>
                    <a:lnTo>
                      <a:pt x="112" y="78"/>
                    </a:lnTo>
                    <a:lnTo>
                      <a:pt x="96" y="87"/>
                    </a:lnTo>
                    <a:lnTo>
                      <a:pt x="84" y="90"/>
                    </a:lnTo>
                    <a:lnTo>
                      <a:pt x="73" y="94"/>
                    </a:lnTo>
                    <a:lnTo>
                      <a:pt x="63" y="96"/>
                    </a:lnTo>
                    <a:lnTo>
                      <a:pt x="51" y="94"/>
                    </a:lnTo>
                    <a:lnTo>
                      <a:pt x="36" y="90"/>
                    </a:lnTo>
                    <a:lnTo>
                      <a:pt x="21" y="84"/>
                    </a:lnTo>
                    <a:lnTo>
                      <a:pt x="15" y="78"/>
                    </a:lnTo>
                    <a:lnTo>
                      <a:pt x="9" y="71"/>
                    </a:lnTo>
                    <a:lnTo>
                      <a:pt x="0" y="102"/>
                    </a:lnTo>
                    <a:lnTo>
                      <a:pt x="6" y="109"/>
                    </a:lnTo>
                    <a:lnTo>
                      <a:pt x="18" y="112"/>
                    </a:lnTo>
                    <a:lnTo>
                      <a:pt x="33" y="115"/>
                    </a:lnTo>
                    <a:lnTo>
                      <a:pt x="48" y="115"/>
                    </a:lnTo>
                    <a:lnTo>
                      <a:pt x="61" y="115"/>
                    </a:lnTo>
                    <a:lnTo>
                      <a:pt x="73" y="112"/>
                    </a:lnTo>
                    <a:lnTo>
                      <a:pt x="88" y="109"/>
                    </a:lnTo>
                    <a:lnTo>
                      <a:pt x="96" y="102"/>
                    </a:lnTo>
                    <a:lnTo>
                      <a:pt x="103" y="96"/>
                    </a:lnTo>
                    <a:lnTo>
                      <a:pt x="118" y="84"/>
                    </a:lnTo>
                    <a:lnTo>
                      <a:pt x="130" y="71"/>
                    </a:lnTo>
                    <a:lnTo>
                      <a:pt x="139" y="58"/>
                    </a:lnTo>
                    <a:lnTo>
                      <a:pt x="148" y="47"/>
                    </a:lnTo>
                    <a:lnTo>
                      <a:pt x="157" y="40"/>
                    </a:lnTo>
                    <a:lnTo>
                      <a:pt x="166" y="34"/>
                    </a:lnTo>
                    <a:lnTo>
                      <a:pt x="175" y="27"/>
                    </a:lnTo>
                    <a:lnTo>
                      <a:pt x="184" y="24"/>
                    </a:lnTo>
                    <a:lnTo>
                      <a:pt x="194" y="24"/>
                    </a:lnTo>
                    <a:lnTo>
                      <a:pt x="202" y="24"/>
                    </a:lnTo>
                    <a:lnTo>
                      <a:pt x="209" y="27"/>
                    </a:lnTo>
                    <a:lnTo>
                      <a:pt x="220" y="34"/>
                    </a:lnTo>
                    <a:lnTo>
                      <a:pt x="227" y="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1" name="Freeform 15"/>
              <p:cNvSpPr>
                <a:spLocks/>
              </p:cNvSpPr>
              <p:nvPr/>
            </p:nvSpPr>
            <p:spPr bwMode="ltGray">
              <a:xfrm>
                <a:off x="5442" y="2855"/>
                <a:ext cx="66" cy="61"/>
              </a:xfrm>
              <a:custGeom>
                <a:avLst/>
                <a:gdLst>
                  <a:gd name="T0" fmla="*/ 21 w 66"/>
                  <a:gd name="T1" fmla="*/ 0 h 61"/>
                  <a:gd name="T2" fmla="*/ 0 w 66"/>
                  <a:gd name="T3" fmla="*/ 39 h 61"/>
                  <a:gd name="T4" fmla="*/ 41 w 66"/>
                  <a:gd name="T5" fmla="*/ 60 h 61"/>
                  <a:gd name="T6" fmla="*/ 65 w 66"/>
                  <a:gd name="T7" fmla="*/ 20 h 61"/>
                  <a:gd name="T8" fmla="*/ 21 w 66"/>
                  <a:gd name="T9" fmla="*/ 0 h 61"/>
                </a:gdLst>
                <a:ahLst/>
                <a:cxnLst>
                  <a:cxn ang="0">
                    <a:pos x="T0" y="T1"/>
                  </a:cxn>
                  <a:cxn ang="0">
                    <a:pos x="T2" y="T3"/>
                  </a:cxn>
                  <a:cxn ang="0">
                    <a:pos x="T4" y="T5"/>
                  </a:cxn>
                  <a:cxn ang="0">
                    <a:pos x="T6" y="T7"/>
                  </a:cxn>
                  <a:cxn ang="0">
                    <a:pos x="T8" y="T9"/>
                  </a:cxn>
                </a:cxnLst>
                <a:rect l="0" t="0" r="r" b="b"/>
                <a:pathLst>
                  <a:path w="66" h="61">
                    <a:moveTo>
                      <a:pt x="21" y="0"/>
                    </a:moveTo>
                    <a:lnTo>
                      <a:pt x="0" y="39"/>
                    </a:lnTo>
                    <a:lnTo>
                      <a:pt x="41" y="60"/>
                    </a:lnTo>
                    <a:lnTo>
                      <a:pt x="65" y="20"/>
                    </a:lnTo>
                    <a:lnTo>
                      <a:pt x="21"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2" name="Freeform 16"/>
              <p:cNvSpPr>
                <a:spLocks/>
              </p:cNvSpPr>
              <p:nvPr/>
            </p:nvSpPr>
            <p:spPr bwMode="ltGray">
              <a:xfrm>
                <a:off x="3764" y="4046"/>
                <a:ext cx="61" cy="65"/>
              </a:xfrm>
              <a:custGeom>
                <a:avLst/>
                <a:gdLst>
                  <a:gd name="T0" fmla="*/ 20 w 61"/>
                  <a:gd name="T1" fmla="*/ 0 h 65"/>
                  <a:gd name="T2" fmla="*/ 0 w 61"/>
                  <a:gd name="T3" fmla="*/ 44 h 65"/>
                  <a:gd name="T4" fmla="*/ 40 w 61"/>
                  <a:gd name="T5" fmla="*/ 64 h 65"/>
                  <a:gd name="T6" fmla="*/ 60 w 61"/>
                  <a:gd name="T7" fmla="*/ 20 h 65"/>
                  <a:gd name="T8" fmla="*/ 20 w 61"/>
                  <a:gd name="T9" fmla="*/ 0 h 65"/>
                </a:gdLst>
                <a:ahLst/>
                <a:cxnLst>
                  <a:cxn ang="0">
                    <a:pos x="T0" y="T1"/>
                  </a:cxn>
                  <a:cxn ang="0">
                    <a:pos x="T2" y="T3"/>
                  </a:cxn>
                  <a:cxn ang="0">
                    <a:pos x="T4" y="T5"/>
                  </a:cxn>
                  <a:cxn ang="0">
                    <a:pos x="T6" y="T7"/>
                  </a:cxn>
                  <a:cxn ang="0">
                    <a:pos x="T8" y="T9"/>
                  </a:cxn>
                </a:cxnLst>
                <a:rect l="0" t="0" r="r" b="b"/>
                <a:pathLst>
                  <a:path w="61" h="65">
                    <a:moveTo>
                      <a:pt x="20" y="0"/>
                    </a:moveTo>
                    <a:lnTo>
                      <a:pt x="0" y="44"/>
                    </a:lnTo>
                    <a:lnTo>
                      <a:pt x="40" y="64"/>
                    </a:lnTo>
                    <a:lnTo>
                      <a:pt x="60" y="20"/>
                    </a:lnTo>
                    <a:lnTo>
                      <a:pt x="2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3" name="Freeform 17"/>
              <p:cNvSpPr>
                <a:spLocks/>
              </p:cNvSpPr>
              <p:nvPr/>
            </p:nvSpPr>
            <p:spPr bwMode="ltGray">
              <a:xfrm>
                <a:off x="500" y="541"/>
                <a:ext cx="57" cy="65"/>
              </a:xfrm>
              <a:custGeom>
                <a:avLst/>
                <a:gdLst>
                  <a:gd name="T0" fmla="*/ 18 w 57"/>
                  <a:gd name="T1" fmla="*/ 0 h 65"/>
                  <a:gd name="T2" fmla="*/ 0 w 57"/>
                  <a:gd name="T3" fmla="*/ 44 h 65"/>
                  <a:gd name="T4" fmla="*/ 38 w 57"/>
                  <a:gd name="T5" fmla="*/ 64 h 65"/>
                  <a:gd name="T6" fmla="*/ 56 w 57"/>
                  <a:gd name="T7" fmla="*/ 23 h 65"/>
                  <a:gd name="T8" fmla="*/ 18 w 57"/>
                  <a:gd name="T9" fmla="*/ 0 h 65"/>
                </a:gdLst>
                <a:ahLst/>
                <a:cxnLst>
                  <a:cxn ang="0">
                    <a:pos x="T0" y="T1"/>
                  </a:cxn>
                  <a:cxn ang="0">
                    <a:pos x="T2" y="T3"/>
                  </a:cxn>
                  <a:cxn ang="0">
                    <a:pos x="T4" y="T5"/>
                  </a:cxn>
                  <a:cxn ang="0">
                    <a:pos x="T6" y="T7"/>
                  </a:cxn>
                  <a:cxn ang="0">
                    <a:pos x="T8" y="T9"/>
                  </a:cxn>
                </a:cxnLst>
                <a:rect l="0" t="0" r="r" b="b"/>
                <a:pathLst>
                  <a:path w="57" h="65">
                    <a:moveTo>
                      <a:pt x="18" y="0"/>
                    </a:moveTo>
                    <a:lnTo>
                      <a:pt x="0" y="44"/>
                    </a:lnTo>
                    <a:lnTo>
                      <a:pt x="38" y="64"/>
                    </a:lnTo>
                    <a:lnTo>
                      <a:pt x="56" y="23"/>
                    </a:lnTo>
                    <a:lnTo>
                      <a:pt x="18"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4" name="Freeform 18"/>
              <p:cNvSpPr>
                <a:spLocks/>
              </p:cNvSpPr>
              <p:nvPr/>
            </p:nvSpPr>
            <p:spPr bwMode="ltGray">
              <a:xfrm>
                <a:off x="2644" y="186"/>
                <a:ext cx="57" cy="102"/>
              </a:xfrm>
              <a:custGeom>
                <a:avLst/>
                <a:gdLst>
                  <a:gd name="T0" fmla="*/ 16 w 57"/>
                  <a:gd name="T1" fmla="*/ 0 h 102"/>
                  <a:gd name="T2" fmla="*/ 0 w 57"/>
                  <a:gd name="T3" fmla="*/ 101 h 102"/>
                  <a:gd name="T4" fmla="*/ 56 w 57"/>
                  <a:gd name="T5" fmla="*/ 49 h 102"/>
                  <a:gd name="T6" fmla="*/ 16 w 57"/>
                  <a:gd name="T7" fmla="*/ 0 h 102"/>
                </a:gdLst>
                <a:ahLst/>
                <a:cxnLst>
                  <a:cxn ang="0">
                    <a:pos x="T0" y="T1"/>
                  </a:cxn>
                  <a:cxn ang="0">
                    <a:pos x="T2" y="T3"/>
                  </a:cxn>
                  <a:cxn ang="0">
                    <a:pos x="T4" y="T5"/>
                  </a:cxn>
                  <a:cxn ang="0">
                    <a:pos x="T6" y="T7"/>
                  </a:cxn>
                </a:cxnLst>
                <a:rect l="0" t="0" r="r" b="b"/>
                <a:pathLst>
                  <a:path w="57" h="102">
                    <a:moveTo>
                      <a:pt x="16" y="0"/>
                    </a:moveTo>
                    <a:lnTo>
                      <a:pt x="0" y="101"/>
                    </a:lnTo>
                    <a:lnTo>
                      <a:pt x="56" y="49"/>
                    </a:lnTo>
                    <a:lnTo>
                      <a:pt x="16"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5" name="Freeform 19"/>
              <p:cNvSpPr>
                <a:spLocks/>
              </p:cNvSpPr>
              <p:nvPr/>
            </p:nvSpPr>
            <p:spPr bwMode="ltGray">
              <a:xfrm>
                <a:off x="5673" y="2034"/>
                <a:ext cx="58" cy="102"/>
              </a:xfrm>
              <a:custGeom>
                <a:avLst/>
                <a:gdLst>
                  <a:gd name="T0" fmla="*/ 16 w 58"/>
                  <a:gd name="T1" fmla="*/ 0 h 102"/>
                  <a:gd name="T2" fmla="*/ 0 w 58"/>
                  <a:gd name="T3" fmla="*/ 101 h 102"/>
                  <a:gd name="T4" fmla="*/ 57 w 58"/>
                  <a:gd name="T5" fmla="*/ 49 h 102"/>
                  <a:gd name="T6" fmla="*/ 16 w 58"/>
                  <a:gd name="T7" fmla="*/ 0 h 102"/>
                </a:gdLst>
                <a:ahLst/>
                <a:cxnLst>
                  <a:cxn ang="0">
                    <a:pos x="T0" y="T1"/>
                  </a:cxn>
                  <a:cxn ang="0">
                    <a:pos x="T2" y="T3"/>
                  </a:cxn>
                  <a:cxn ang="0">
                    <a:pos x="T4" y="T5"/>
                  </a:cxn>
                  <a:cxn ang="0">
                    <a:pos x="T6" y="T7"/>
                  </a:cxn>
                </a:cxnLst>
                <a:rect l="0" t="0" r="r" b="b"/>
                <a:pathLst>
                  <a:path w="58" h="102">
                    <a:moveTo>
                      <a:pt x="16" y="0"/>
                    </a:moveTo>
                    <a:lnTo>
                      <a:pt x="0" y="101"/>
                    </a:lnTo>
                    <a:lnTo>
                      <a:pt x="57" y="49"/>
                    </a:lnTo>
                    <a:lnTo>
                      <a:pt x="16"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6" name="Freeform 20"/>
              <p:cNvSpPr>
                <a:spLocks/>
              </p:cNvSpPr>
              <p:nvPr/>
            </p:nvSpPr>
            <p:spPr bwMode="ltGray">
              <a:xfrm>
                <a:off x="3478" y="3974"/>
                <a:ext cx="59" cy="104"/>
              </a:xfrm>
              <a:custGeom>
                <a:avLst/>
                <a:gdLst>
                  <a:gd name="T0" fmla="*/ 16 w 59"/>
                  <a:gd name="T1" fmla="*/ 0 h 104"/>
                  <a:gd name="T2" fmla="*/ 0 w 59"/>
                  <a:gd name="T3" fmla="*/ 103 h 104"/>
                  <a:gd name="T4" fmla="*/ 58 w 59"/>
                  <a:gd name="T5" fmla="*/ 50 h 104"/>
                  <a:gd name="T6" fmla="*/ 16 w 59"/>
                  <a:gd name="T7" fmla="*/ 0 h 104"/>
                </a:gdLst>
                <a:ahLst/>
                <a:cxnLst>
                  <a:cxn ang="0">
                    <a:pos x="T0" y="T1"/>
                  </a:cxn>
                  <a:cxn ang="0">
                    <a:pos x="T2" y="T3"/>
                  </a:cxn>
                  <a:cxn ang="0">
                    <a:pos x="T4" y="T5"/>
                  </a:cxn>
                  <a:cxn ang="0">
                    <a:pos x="T6" y="T7"/>
                  </a:cxn>
                </a:cxnLst>
                <a:rect l="0" t="0" r="r" b="b"/>
                <a:pathLst>
                  <a:path w="59" h="104">
                    <a:moveTo>
                      <a:pt x="16" y="0"/>
                    </a:moveTo>
                    <a:lnTo>
                      <a:pt x="0" y="103"/>
                    </a:lnTo>
                    <a:lnTo>
                      <a:pt x="58" y="50"/>
                    </a:lnTo>
                    <a:lnTo>
                      <a:pt x="16"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7" name="Freeform 21"/>
              <p:cNvSpPr>
                <a:spLocks/>
              </p:cNvSpPr>
              <p:nvPr/>
            </p:nvSpPr>
            <p:spPr bwMode="ltGray">
              <a:xfrm>
                <a:off x="426" y="4149"/>
                <a:ext cx="56" cy="102"/>
              </a:xfrm>
              <a:custGeom>
                <a:avLst/>
                <a:gdLst>
                  <a:gd name="T0" fmla="*/ 14 w 56"/>
                  <a:gd name="T1" fmla="*/ 0 h 102"/>
                  <a:gd name="T2" fmla="*/ 0 w 56"/>
                  <a:gd name="T3" fmla="*/ 101 h 102"/>
                  <a:gd name="T4" fmla="*/ 55 w 56"/>
                  <a:gd name="T5" fmla="*/ 49 h 102"/>
                  <a:gd name="T6" fmla="*/ 14 w 56"/>
                  <a:gd name="T7" fmla="*/ 0 h 102"/>
                </a:gdLst>
                <a:ahLst/>
                <a:cxnLst>
                  <a:cxn ang="0">
                    <a:pos x="T0" y="T1"/>
                  </a:cxn>
                  <a:cxn ang="0">
                    <a:pos x="T2" y="T3"/>
                  </a:cxn>
                  <a:cxn ang="0">
                    <a:pos x="T4" y="T5"/>
                  </a:cxn>
                  <a:cxn ang="0">
                    <a:pos x="T6" y="T7"/>
                  </a:cxn>
                </a:cxnLst>
                <a:rect l="0" t="0" r="r" b="b"/>
                <a:pathLst>
                  <a:path w="56" h="102">
                    <a:moveTo>
                      <a:pt x="14" y="0"/>
                    </a:moveTo>
                    <a:lnTo>
                      <a:pt x="0" y="101"/>
                    </a:lnTo>
                    <a:lnTo>
                      <a:pt x="55" y="49"/>
                    </a:lnTo>
                    <a:lnTo>
                      <a:pt x="14"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8" name="Freeform 22"/>
              <p:cNvSpPr>
                <a:spLocks/>
              </p:cNvSpPr>
              <p:nvPr/>
            </p:nvSpPr>
            <p:spPr bwMode="ltGray">
              <a:xfrm>
                <a:off x="1604" y="4043"/>
                <a:ext cx="57" cy="102"/>
              </a:xfrm>
              <a:custGeom>
                <a:avLst/>
                <a:gdLst>
                  <a:gd name="T0" fmla="*/ 16 w 57"/>
                  <a:gd name="T1" fmla="*/ 101 h 102"/>
                  <a:gd name="T2" fmla="*/ 0 w 57"/>
                  <a:gd name="T3" fmla="*/ 0 h 102"/>
                  <a:gd name="T4" fmla="*/ 56 w 57"/>
                  <a:gd name="T5" fmla="*/ 51 h 102"/>
                  <a:gd name="T6" fmla="*/ 16 w 57"/>
                  <a:gd name="T7" fmla="*/ 101 h 102"/>
                </a:gdLst>
                <a:ahLst/>
                <a:cxnLst>
                  <a:cxn ang="0">
                    <a:pos x="T0" y="T1"/>
                  </a:cxn>
                  <a:cxn ang="0">
                    <a:pos x="T2" y="T3"/>
                  </a:cxn>
                  <a:cxn ang="0">
                    <a:pos x="T4" y="T5"/>
                  </a:cxn>
                  <a:cxn ang="0">
                    <a:pos x="T6" y="T7"/>
                  </a:cxn>
                </a:cxnLst>
                <a:rect l="0" t="0" r="r" b="b"/>
                <a:pathLst>
                  <a:path w="57" h="102">
                    <a:moveTo>
                      <a:pt x="16" y="101"/>
                    </a:moveTo>
                    <a:lnTo>
                      <a:pt x="0" y="0"/>
                    </a:lnTo>
                    <a:lnTo>
                      <a:pt x="56" y="51"/>
                    </a:lnTo>
                    <a:lnTo>
                      <a:pt x="16" y="10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79" name="Freeform 23"/>
              <p:cNvSpPr>
                <a:spLocks/>
              </p:cNvSpPr>
              <p:nvPr/>
            </p:nvSpPr>
            <p:spPr bwMode="ltGray">
              <a:xfrm>
                <a:off x="5453" y="1573"/>
                <a:ext cx="46" cy="88"/>
              </a:xfrm>
              <a:custGeom>
                <a:avLst/>
                <a:gdLst>
                  <a:gd name="T0" fmla="*/ 27 w 46"/>
                  <a:gd name="T1" fmla="*/ 87 h 88"/>
                  <a:gd name="T2" fmla="*/ 45 w 46"/>
                  <a:gd name="T3" fmla="*/ 46 h 88"/>
                  <a:gd name="T4" fmla="*/ 18 w 46"/>
                  <a:gd name="T5" fmla="*/ 0 h 88"/>
                  <a:gd name="T6" fmla="*/ 0 w 46"/>
                  <a:gd name="T7" fmla="*/ 49 h 88"/>
                  <a:gd name="T8" fmla="*/ 27 w 46"/>
                  <a:gd name="T9" fmla="*/ 87 h 88"/>
                </a:gdLst>
                <a:ahLst/>
                <a:cxnLst>
                  <a:cxn ang="0">
                    <a:pos x="T0" y="T1"/>
                  </a:cxn>
                  <a:cxn ang="0">
                    <a:pos x="T2" y="T3"/>
                  </a:cxn>
                  <a:cxn ang="0">
                    <a:pos x="T4" y="T5"/>
                  </a:cxn>
                  <a:cxn ang="0">
                    <a:pos x="T6" y="T7"/>
                  </a:cxn>
                  <a:cxn ang="0">
                    <a:pos x="T8" y="T9"/>
                  </a:cxn>
                </a:cxnLst>
                <a:rect l="0" t="0" r="r" b="b"/>
                <a:pathLst>
                  <a:path w="46" h="88">
                    <a:moveTo>
                      <a:pt x="27" y="87"/>
                    </a:moveTo>
                    <a:lnTo>
                      <a:pt x="45" y="46"/>
                    </a:lnTo>
                    <a:lnTo>
                      <a:pt x="18" y="0"/>
                    </a:lnTo>
                    <a:lnTo>
                      <a:pt x="0" y="49"/>
                    </a:lnTo>
                    <a:lnTo>
                      <a:pt x="27" y="87"/>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80" name="Freeform 24"/>
              <p:cNvSpPr>
                <a:spLocks/>
              </p:cNvSpPr>
              <p:nvPr/>
            </p:nvSpPr>
            <p:spPr bwMode="ltGray">
              <a:xfrm>
                <a:off x="5571" y="3729"/>
                <a:ext cx="47" cy="85"/>
              </a:xfrm>
              <a:custGeom>
                <a:avLst/>
                <a:gdLst>
                  <a:gd name="T0" fmla="*/ 19 w 47"/>
                  <a:gd name="T1" fmla="*/ 84 h 85"/>
                  <a:gd name="T2" fmla="*/ 0 w 47"/>
                  <a:gd name="T3" fmla="*/ 45 h 85"/>
                  <a:gd name="T4" fmla="*/ 27 w 47"/>
                  <a:gd name="T5" fmla="*/ 0 h 85"/>
                  <a:gd name="T6" fmla="*/ 46 w 47"/>
                  <a:gd name="T7" fmla="*/ 45 h 85"/>
                  <a:gd name="T8" fmla="*/ 19 w 47"/>
                  <a:gd name="T9" fmla="*/ 84 h 85"/>
                </a:gdLst>
                <a:ahLst/>
                <a:cxnLst>
                  <a:cxn ang="0">
                    <a:pos x="T0" y="T1"/>
                  </a:cxn>
                  <a:cxn ang="0">
                    <a:pos x="T2" y="T3"/>
                  </a:cxn>
                  <a:cxn ang="0">
                    <a:pos x="T4" y="T5"/>
                  </a:cxn>
                  <a:cxn ang="0">
                    <a:pos x="T6" y="T7"/>
                  </a:cxn>
                  <a:cxn ang="0">
                    <a:pos x="T8" y="T9"/>
                  </a:cxn>
                </a:cxnLst>
                <a:rect l="0" t="0" r="r" b="b"/>
                <a:pathLst>
                  <a:path w="47" h="85">
                    <a:moveTo>
                      <a:pt x="19" y="84"/>
                    </a:moveTo>
                    <a:lnTo>
                      <a:pt x="0" y="45"/>
                    </a:lnTo>
                    <a:lnTo>
                      <a:pt x="27" y="0"/>
                    </a:lnTo>
                    <a:lnTo>
                      <a:pt x="46" y="45"/>
                    </a:lnTo>
                    <a:lnTo>
                      <a:pt x="19" y="84"/>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81" name="Freeform 25"/>
              <p:cNvSpPr>
                <a:spLocks/>
              </p:cNvSpPr>
              <p:nvPr/>
            </p:nvSpPr>
            <p:spPr bwMode="ltGray">
              <a:xfrm>
                <a:off x="5394" y="746"/>
                <a:ext cx="45" cy="86"/>
              </a:xfrm>
              <a:custGeom>
                <a:avLst/>
                <a:gdLst>
                  <a:gd name="T0" fmla="*/ 18 w 45"/>
                  <a:gd name="T1" fmla="*/ 85 h 86"/>
                  <a:gd name="T2" fmla="*/ 0 w 45"/>
                  <a:gd name="T3" fmla="*/ 45 h 86"/>
                  <a:gd name="T4" fmla="*/ 26 w 45"/>
                  <a:gd name="T5" fmla="*/ 0 h 86"/>
                  <a:gd name="T6" fmla="*/ 44 w 45"/>
                  <a:gd name="T7" fmla="*/ 49 h 86"/>
                  <a:gd name="T8" fmla="*/ 18 w 45"/>
                  <a:gd name="T9" fmla="*/ 85 h 86"/>
                </a:gdLst>
                <a:ahLst/>
                <a:cxnLst>
                  <a:cxn ang="0">
                    <a:pos x="T0" y="T1"/>
                  </a:cxn>
                  <a:cxn ang="0">
                    <a:pos x="T2" y="T3"/>
                  </a:cxn>
                  <a:cxn ang="0">
                    <a:pos x="T4" y="T5"/>
                  </a:cxn>
                  <a:cxn ang="0">
                    <a:pos x="T6" y="T7"/>
                  </a:cxn>
                  <a:cxn ang="0">
                    <a:pos x="T8" y="T9"/>
                  </a:cxn>
                </a:cxnLst>
                <a:rect l="0" t="0" r="r" b="b"/>
                <a:pathLst>
                  <a:path w="45" h="86">
                    <a:moveTo>
                      <a:pt x="18" y="85"/>
                    </a:moveTo>
                    <a:lnTo>
                      <a:pt x="0" y="45"/>
                    </a:lnTo>
                    <a:lnTo>
                      <a:pt x="26" y="0"/>
                    </a:lnTo>
                    <a:lnTo>
                      <a:pt x="44" y="49"/>
                    </a:lnTo>
                    <a:lnTo>
                      <a:pt x="18" y="8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82" name="Freeform 26"/>
              <p:cNvSpPr>
                <a:spLocks/>
              </p:cNvSpPr>
              <p:nvPr/>
            </p:nvSpPr>
            <p:spPr bwMode="ltGray">
              <a:xfrm>
                <a:off x="5394" y="746"/>
                <a:ext cx="45" cy="86"/>
              </a:xfrm>
              <a:custGeom>
                <a:avLst/>
                <a:gdLst>
                  <a:gd name="T0" fmla="*/ 18 w 45"/>
                  <a:gd name="T1" fmla="*/ 85 h 86"/>
                  <a:gd name="T2" fmla="*/ 0 w 45"/>
                  <a:gd name="T3" fmla="*/ 45 h 86"/>
                  <a:gd name="T4" fmla="*/ 26 w 45"/>
                  <a:gd name="T5" fmla="*/ 0 h 86"/>
                  <a:gd name="T6" fmla="*/ 44 w 45"/>
                  <a:gd name="T7" fmla="*/ 49 h 86"/>
                  <a:gd name="T8" fmla="*/ 18 w 45"/>
                  <a:gd name="T9" fmla="*/ 85 h 86"/>
                </a:gdLst>
                <a:ahLst/>
                <a:cxnLst>
                  <a:cxn ang="0">
                    <a:pos x="T0" y="T1"/>
                  </a:cxn>
                  <a:cxn ang="0">
                    <a:pos x="T2" y="T3"/>
                  </a:cxn>
                  <a:cxn ang="0">
                    <a:pos x="T4" y="T5"/>
                  </a:cxn>
                  <a:cxn ang="0">
                    <a:pos x="T6" y="T7"/>
                  </a:cxn>
                  <a:cxn ang="0">
                    <a:pos x="T8" y="T9"/>
                  </a:cxn>
                </a:cxnLst>
                <a:rect l="0" t="0" r="r" b="b"/>
                <a:pathLst>
                  <a:path w="45" h="86">
                    <a:moveTo>
                      <a:pt x="18" y="85"/>
                    </a:moveTo>
                    <a:lnTo>
                      <a:pt x="0" y="45"/>
                    </a:lnTo>
                    <a:lnTo>
                      <a:pt x="26" y="0"/>
                    </a:lnTo>
                    <a:lnTo>
                      <a:pt x="44" y="49"/>
                    </a:lnTo>
                    <a:lnTo>
                      <a:pt x="18" y="85"/>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83" name="Freeform 27"/>
              <p:cNvSpPr>
                <a:spLocks/>
              </p:cNvSpPr>
              <p:nvPr/>
            </p:nvSpPr>
            <p:spPr bwMode="ltGray">
              <a:xfrm>
                <a:off x="4854" y="237"/>
                <a:ext cx="159" cy="72"/>
              </a:xfrm>
              <a:custGeom>
                <a:avLst/>
                <a:gdLst>
                  <a:gd name="T0" fmla="*/ 152 w 159"/>
                  <a:gd name="T1" fmla="*/ 27 h 72"/>
                  <a:gd name="T2" fmla="*/ 143 w 159"/>
                  <a:gd name="T3" fmla="*/ 24 h 72"/>
                  <a:gd name="T4" fmla="*/ 130 w 159"/>
                  <a:gd name="T5" fmla="*/ 24 h 72"/>
                  <a:gd name="T6" fmla="*/ 122 w 159"/>
                  <a:gd name="T7" fmla="*/ 27 h 72"/>
                  <a:gd name="T8" fmla="*/ 115 w 159"/>
                  <a:gd name="T9" fmla="*/ 36 h 72"/>
                  <a:gd name="T10" fmla="*/ 109 w 159"/>
                  <a:gd name="T11" fmla="*/ 44 h 72"/>
                  <a:gd name="T12" fmla="*/ 97 w 159"/>
                  <a:gd name="T13" fmla="*/ 59 h 72"/>
                  <a:gd name="T14" fmla="*/ 89 w 159"/>
                  <a:gd name="T15" fmla="*/ 68 h 72"/>
                  <a:gd name="T16" fmla="*/ 73 w 159"/>
                  <a:gd name="T17" fmla="*/ 71 h 72"/>
                  <a:gd name="T18" fmla="*/ 61 w 159"/>
                  <a:gd name="T19" fmla="*/ 68 h 72"/>
                  <a:gd name="T20" fmla="*/ 51 w 159"/>
                  <a:gd name="T21" fmla="*/ 62 h 72"/>
                  <a:gd name="T22" fmla="*/ 39 w 159"/>
                  <a:gd name="T23" fmla="*/ 56 h 72"/>
                  <a:gd name="T24" fmla="*/ 28 w 159"/>
                  <a:gd name="T25" fmla="*/ 53 h 72"/>
                  <a:gd name="T26" fmla="*/ 15 w 159"/>
                  <a:gd name="T27" fmla="*/ 53 h 72"/>
                  <a:gd name="T28" fmla="*/ 6 w 159"/>
                  <a:gd name="T29" fmla="*/ 56 h 72"/>
                  <a:gd name="T30" fmla="*/ 3 w 159"/>
                  <a:gd name="T31" fmla="*/ 51 h 72"/>
                  <a:gd name="T32" fmla="*/ 9 w 159"/>
                  <a:gd name="T33" fmla="*/ 47 h 72"/>
                  <a:gd name="T34" fmla="*/ 21 w 159"/>
                  <a:gd name="T35" fmla="*/ 44 h 72"/>
                  <a:gd name="T36" fmla="*/ 30 w 159"/>
                  <a:gd name="T37" fmla="*/ 44 h 72"/>
                  <a:gd name="T38" fmla="*/ 43 w 159"/>
                  <a:gd name="T39" fmla="*/ 53 h 72"/>
                  <a:gd name="T40" fmla="*/ 54 w 159"/>
                  <a:gd name="T41" fmla="*/ 56 h 72"/>
                  <a:gd name="T42" fmla="*/ 67 w 159"/>
                  <a:gd name="T43" fmla="*/ 59 h 72"/>
                  <a:gd name="T44" fmla="*/ 79 w 159"/>
                  <a:gd name="T45" fmla="*/ 59 h 72"/>
                  <a:gd name="T46" fmla="*/ 89 w 159"/>
                  <a:gd name="T47" fmla="*/ 56 h 72"/>
                  <a:gd name="T48" fmla="*/ 97 w 159"/>
                  <a:gd name="T49" fmla="*/ 51 h 72"/>
                  <a:gd name="T50" fmla="*/ 107 w 159"/>
                  <a:gd name="T51" fmla="*/ 39 h 72"/>
                  <a:gd name="T52" fmla="*/ 115 w 159"/>
                  <a:gd name="T53" fmla="*/ 21 h 72"/>
                  <a:gd name="T54" fmla="*/ 122 w 159"/>
                  <a:gd name="T55" fmla="*/ 6 h 72"/>
                  <a:gd name="T56" fmla="*/ 130 w 159"/>
                  <a:gd name="T57" fmla="*/ 0 h 72"/>
                  <a:gd name="T58" fmla="*/ 137 w 159"/>
                  <a:gd name="T59" fmla="*/ 0 h 72"/>
                  <a:gd name="T60" fmla="*/ 146 w 159"/>
                  <a:gd name="T61" fmla="*/ 3 h 72"/>
                  <a:gd name="T62" fmla="*/ 158 w 159"/>
                  <a:gd name="T63"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72">
                    <a:moveTo>
                      <a:pt x="158" y="30"/>
                    </a:moveTo>
                    <a:lnTo>
                      <a:pt x="152" y="27"/>
                    </a:lnTo>
                    <a:lnTo>
                      <a:pt x="146" y="24"/>
                    </a:lnTo>
                    <a:lnTo>
                      <a:pt x="143" y="24"/>
                    </a:lnTo>
                    <a:lnTo>
                      <a:pt x="137" y="24"/>
                    </a:lnTo>
                    <a:lnTo>
                      <a:pt x="130" y="24"/>
                    </a:lnTo>
                    <a:lnTo>
                      <a:pt x="125" y="27"/>
                    </a:lnTo>
                    <a:lnTo>
                      <a:pt x="122" y="27"/>
                    </a:lnTo>
                    <a:lnTo>
                      <a:pt x="119" y="30"/>
                    </a:lnTo>
                    <a:lnTo>
                      <a:pt x="115" y="36"/>
                    </a:lnTo>
                    <a:lnTo>
                      <a:pt x="109" y="41"/>
                    </a:lnTo>
                    <a:lnTo>
                      <a:pt x="109" y="44"/>
                    </a:lnTo>
                    <a:lnTo>
                      <a:pt x="104" y="53"/>
                    </a:lnTo>
                    <a:lnTo>
                      <a:pt x="97" y="59"/>
                    </a:lnTo>
                    <a:lnTo>
                      <a:pt x="94" y="65"/>
                    </a:lnTo>
                    <a:lnTo>
                      <a:pt x="89" y="68"/>
                    </a:lnTo>
                    <a:lnTo>
                      <a:pt x="79" y="71"/>
                    </a:lnTo>
                    <a:lnTo>
                      <a:pt x="73" y="71"/>
                    </a:lnTo>
                    <a:lnTo>
                      <a:pt x="67" y="71"/>
                    </a:lnTo>
                    <a:lnTo>
                      <a:pt x="61" y="68"/>
                    </a:lnTo>
                    <a:lnTo>
                      <a:pt x="54" y="65"/>
                    </a:lnTo>
                    <a:lnTo>
                      <a:pt x="51" y="62"/>
                    </a:lnTo>
                    <a:lnTo>
                      <a:pt x="46" y="59"/>
                    </a:lnTo>
                    <a:lnTo>
                      <a:pt x="39" y="56"/>
                    </a:lnTo>
                    <a:lnTo>
                      <a:pt x="33" y="53"/>
                    </a:lnTo>
                    <a:lnTo>
                      <a:pt x="28" y="53"/>
                    </a:lnTo>
                    <a:lnTo>
                      <a:pt x="21" y="51"/>
                    </a:lnTo>
                    <a:lnTo>
                      <a:pt x="15" y="53"/>
                    </a:lnTo>
                    <a:lnTo>
                      <a:pt x="9" y="53"/>
                    </a:lnTo>
                    <a:lnTo>
                      <a:pt x="6" y="56"/>
                    </a:lnTo>
                    <a:lnTo>
                      <a:pt x="0" y="59"/>
                    </a:lnTo>
                    <a:lnTo>
                      <a:pt x="3" y="51"/>
                    </a:lnTo>
                    <a:lnTo>
                      <a:pt x="6" y="47"/>
                    </a:lnTo>
                    <a:lnTo>
                      <a:pt x="9" y="47"/>
                    </a:lnTo>
                    <a:lnTo>
                      <a:pt x="15" y="44"/>
                    </a:lnTo>
                    <a:lnTo>
                      <a:pt x="21" y="44"/>
                    </a:lnTo>
                    <a:lnTo>
                      <a:pt x="24" y="44"/>
                    </a:lnTo>
                    <a:lnTo>
                      <a:pt x="30" y="44"/>
                    </a:lnTo>
                    <a:lnTo>
                      <a:pt x="33" y="47"/>
                    </a:lnTo>
                    <a:lnTo>
                      <a:pt x="43" y="53"/>
                    </a:lnTo>
                    <a:lnTo>
                      <a:pt x="49" y="56"/>
                    </a:lnTo>
                    <a:lnTo>
                      <a:pt x="54" y="56"/>
                    </a:lnTo>
                    <a:lnTo>
                      <a:pt x="58" y="59"/>
                    </a:lnTo>
                    <a:lnTo>
                      <a:pt x="67" y="59"/>
                    </a:lnTo>
                    <a:lnTo>
                      <a:pt x="76" y="59"/>
                    </a:lnTo>
                    <a:lnTo>
                      <a:pt x="79" y="59"/>
                    </a:lnTo>
                    <a:lnTo>
                      <a:pt x="85" y="59"/>
                    </a:lnTo>
                    <a:lnTo>
                      <a:pt x="89" y="56"/>
                    </a:lnTo>
                    <a:lnTo>
                      <a:pt x="94" y="53"/>
                    </a:lnTo>
                    <a:lnTo>
                      <a:pt x="97" y="51"/>
                    </a:lnTo>
                    <a:lnTo>
                      <a:pt x="100" y="47"/>
                    </a:lnTo>
                    <a:lnTo>
                      <a:pt x="107" y="39"/>
                    </a:lnTo>
                    <a:lnTo>
                      <a:pt x="109" y="32"/>
                    </a:lnTo>
                    <a:lnTo>
                      <a:pt x="115" y="21"/>
                    </a:lnTo>
                    <a:lnTo>
                      <a:pt x="122" y="12"/>
                    </a:lnTo>
                    <a:lnTo>
                      <a:pt x="122" y="6"/>
                    </a:lnTo>
                    <a:lnTo>
                      <a:pt x="128" y="3"/>
                    </a:lnTo>
                    <a:lnTo>
                      <a:pt x="130" y="0"/>
                    </a:lnTo>
                    <a:lnTo>
                      <a:pt x="134" y="0"/>
                    </a:lnTo>
                    <a:lnTo>
                      <a:pt x="137" y="0"/>
                    </a:lnTo>
                    <a:lnTo>
                      <a:pt x="143" y="0"/>
                    </a:lnTo>
                    <a:lnTo>
                      <a:pt x="146" y="3"/>
                    </a:lnTo>
                    <a:lnTo>
                      <a:pt x="152" y="6"/>
                    </a:lnTo>
                    <a:lnTo>
                      <a:pt x="158"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84" name="Freeform 28"/>
              <p:cNvSpPr>
                <a:spLocks/>
              </p:cNvSpPr>
              <p:nvPr/>
            </p:nvSpPr>
            <p:spPr bwMode="ltGray">
              <a:xfrm>
                <a:off x="5357" y="3223"/>
                <a:ext cx="154" cy="73"/>
              </a:xfrm>
              <a:custGeom>
                <a:avLst/>
                <a:gdLst>
                  <a:gd name="T0" fmla="*/ 147 w 154"/>
                  <a:gd name="T1" fmla="*/ 27 h 73"/>
                  <a:gd name="T2" fmla="*/ 138 w 154"/>
                  <a:gd name="T3" fmla="*/ 24 h 73"/>
                  <a:gd name="T4" fmla="*/ 127 w 154"/>
                  <a:gd name="T5" fmla="*/ 24 h 73"/>
                  <a:gd name="T6" fmla="*/ 117 w 154"/>
                  <a:gd name="T7" fmla="*/ 27 h 73"/>
                  <a:gd name="T8" fmla="*/ 112 w 154"/>
                  <a:gd name="T9" fmla="*/ 36 h 73"/>
                  <a:gd name="T10" fmla="*/ 105 w 154"/>
                  <a:gd name="T11" fmla="*/ 48 h 73"/>
                  <a:gd name="T12" fmla="*/ 97 w 154"/>
                  <a:gd name="T13" fmla="*/ 60 h 73"/>
                  <a:gd name="T14" fmla="*/ 84 w 154"/>
                  <a:gd name="T15" fmla="*/ 69 h 73"/>
                  <a:gd name="T16" fmla="*/ 69 w 154"/>
                  <a:gd name="T17" fmla="*/ 72 h 73"/>
                  <a:gd name="T18" fmla="*/ 57 w 154"/>
                  <a:gd name="T19" fmla="*/ 69 h 73"/>
                  <a:gd name="T20" fmla="*/ 49 w 154"/>
                  <a:gd name="T21" fmla="*/ 63 h 73"/>
                  <a:gd name="T22" fmla="*/ 37 w 154"/>
                  <a:gd name="T23" fmla="*/ 57 h 73"/>
                  <a:gd name="T24" fmla="*/ 24 w 154"/>
                  <a:gd name="T25" fmla="*/ 54 h 73"/>
                  <a:gd name="T26" fmla="*/ 12 w 154"/>
                  <a:gd name="T27" fmla="*/ 54 h 73"/>
                  <a:gd name="T28" fmla="*/ 4 w 154"/>
                  <a:gd name="T29" fmla="*/ 57 h 73"/>
                  <a:gd name="T30" fmla="*/ 0 w 154"/>
                  <a:gd name="T31" fmla="*/ 54 h 73"/>
                  <a:gd name="T32" fmla="*/ 7 w 154"/>
                  <a:gd name="T33" fmla="*/ 48 h 73"/>
                  <a:gd name="T34" fmla="*/ 19 w 154"/>
                  <a:gd name="T35" fmla="*/ 45 h 73"/>
                  <a:gd name="T36" fmla="*/ 27 w 154"/>
                  <a:gd name="T37" fmla="*/ 48 h 73"/>
                  <a:gd name="T38" fmla="*/ 39 w 154"/>
                  <a:gd name="T39" fmla="*/ 54 h 73"/>
                  <a:gd name="T40" fmla="*/ 52 w 154"/>
                  <a:gd name="T41" fmla="*/ 60 h 73"/>
                  <a:gd name="T42" fmla="*/ 64 w 154"/>
                  <a:gd name="T43" fmla="*/ 60 h 73"/>
                  <a:gd name="T44" fmla="*/ 75 w 154"/>
                  <a:gd name="T45" fmla="*/ 60 h 73"/>
                  <a:gd name="T46" fmla="*/ 84 w 154"/>
                  <a:gd name="T47" fmla="*/ 57 h 73"/>
                  <a:gd name="T48" fmla="*/ 93 w 154"/>
                  <a:gd name="T49" fmla="*/ 51 h 73"/>
                  <a:gd name="T50" fmla="*/ 102 w 154"/>
                  <a:gd name="T51" fmla="*/ 39 h 73"/>
                  <a:gd name="T52" fmla="*/ 112 w 154"/>
                  <a:gd name="T53" fmla="*/ 22 h 73"/>
                  <a:gd name="T54" fmla="*/ 120 w 154"/>
                  <a:gd name="T55" fmla="*/ 7 h 73"/>
                  <a:gd name="T56" fmla="*/ 127 w 154"/>
                  <a:gd name="T57" fmla="*/ 0 h 73"/>
                  <a:gd name="T58" fmla="*/ 135 w 154"/>
                  <a:gd name="T59" fmla="*/ 0 h 73"/>
                  <a:gd name="T60" fmla="*/ 145 w 154"/>
                  <a:gd name="T61" fmla="*/ 3 h 73"/>
                  <a:gd name="T62" fmla="*/ 153 w 154"/>
                  <a:gd name="T63"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73">
                    <a:moveTo>
                      <a:pt x="153" y="30"/>
                    </a:moveTo>
                    <a:lnTo>
                      <a:pt x="147" y="27"/>
                    </a:lnTo>
                    <a:lnTo>
                      <a:pt x="142" y="24"/>
                    </a:lnTo>
                    <a:lnTo>
                      <a:pt x="138" y="24"/>
                    </a:lnTo>
                    <a:lnTo>
                      <a:pt x="132" y="24"/>
                    </a:lnTo>
                    <a:lnTo>
                      <a:pt x="127" y="24"/>
                    </a:lnTo>
                    <a:lnTo>
                      <a:pt x="123" y="27"/>
                    </a:lnTo>
                    <a:lnTo>
                      <a:pt x="117" y="27"/>
                    </a:lnTo>
                    <a:lnTo>
                      <a:pt x="115" y="30"/>
                    </a:lnTo>
                    <a:lnTo>
                      <a:pt x="112" y="36"/>
                    </a:lnTo>
                    <a:lnTo>
                      <a:pt x="105" y="42"/>
                    </a:lnTo>
                    <a:lnTo>
                      <a:pt x="105" y="48"/>
                    </a:lnTo>
                    <a:lnTo>
                      <a:pt x="99" y="54"/>
                    </a:lnTo>
                    <a:lnTo>
                      <a:pt x="97" y="60"/>
                    </a:lnTo>
                    <a:lnTo>
                      <a:pt x="90" y="66"/>
                    </a:lnTo>
                    <a:lnTo>
                      <a:pt x="84" y="69"/>
                    </a:lnTo>
                    <a:lnTo>
                      <a:pt x="75" y="72"/>
                    </a:lnTo>
                    <a:lnTo>
                      <a:pt x="69" y="72"/>
                    </a:lnTo>
                    <a:lnTo>
                      <a:pt x="64" y="72"/>
                    </a:lnTo>
                    <a:lnTo>
                      <a:pt x="57" y="69"/>
                    </a:lnTo>
                    <a:lnTo>
                      <a:pt x="52" y="66"/>
                    </a:lnTo>
                    <a:lnTo>
                      <a:pt x="49" y="63"/>
                    </a:lnTo>
                    <a:lnTo>
                      <a:pt x="42" y="60"/>
                    </a:lnTo>
                    <a:lnTo>
                      <a:pt x="37" y="57"/>
                    </a:lnTo>
                    <a:lnTo>
                      <a:pt x="30" y="54"/>
                    </a:lnTo>
                    <a:lnTo>
                      <a:pt x="24" y="54"/>
                    </a:lnTo>
                    <a:lnTo>
                      <a:pt x="19" y="51"/>
                    </a:lnTo>
                    <a:lnTo>
                      <a:pt x="12" y="54"/>
                    </a:lnTo>
                    <a:lnTo>
                      <a:pt x="7" y="54"/>
                    </a:lnTo>
                    <a:lnTo>
                      <a:pt x="4" y="57"/>
                    </a:lnTo>
                    <a:lnTo>
                      <a:pt x="0" y="60"/>
                    </a:lnTo>
                    <a:lnTo>
                      <a:pt x="0" y="54"/>
                    </a:lnTo>
                    <a:lnTo>
                      <a:pt x="4" y="51"/>
                    </a:lnTo>
                    <a:lnTo>
                      <a:pt x="7" y="48"/>
                    </a:lnTo>
                    <a:lnTo>
                      <a:pt x="12" y="45"/>
                    </a:lnTo>
                    <a:lnTo>
                      <a:pt x="19" y="45"/>
                    </a:lnTo>
                    <a:lnTo>
                      <a:pt x="22" y="45"/>
                    </a:lnTo>
                    <a:lnTo>
                      <a:pt x="27" y="48"/>
                    </a:lnTo>
                    <a:lnTo>
                      <a:pt x="30" y="48"/>
                    </a:lnTo>
                    <a:lnTo>
                      <a:pt x="39" y="54"/>
                    </a:lnTo>
                    <a:lnTo>
                      <a:pt x="49" y="57"/>
                    </a:lnTo>
                    <a:lnTo>
                      <a:pt x="52" y="60"/>
                    </a:lnTo>
                    <a:lnTo>
                      <a:pt x="57" y="60"/>
                    </a:lnTo>
                    <a:lnTo>
                      <a:pt x="64" y="60"/>
                    </a:lnTo>
                    <a:lnTo>
                      <a:pt x="72" y="60"/>
                    </a:lnTo>
                    <a:lnTo>
                      <a:pt x="75" y="60"/>
                    </a:lnTo>
                    <a:lnTo>
                      <a:pt x="82" y="60"/>
                    </a:lnTo>
                    <a:lnTo>
                      <a:pt x="84" y="57"/>
                    </a:lnTo>
                    <a:lnTo>
                      <a:pt x="90" y="54"/>
                    </a:lnTo>
                    <a:lnTo>
                      <a:pt x="93" y="51"/>
                    </a:lnTo>
                    <a:lnTo>
                      <a:pt x="97" y="48"/>
                    </a:lnTo>
                    <a:lnTo>
                      <a:pt x="102" y="39"/>
                    </a:lnTo>
                    <a:lnTo>
                      <a:pt x="108" y="33"/>
                    </a:lnTo>
                    <a:lnTo>
                      <a:pt x="112" y="22"/>
                    </a:lnTo>
                    <a:lnTo>
                      <a:pt x="117" y="12"/>
                    </a:lnTo>
                    <a:lnTo>
                      <a:pt x="120" y="7"/>
                    </a:lnTo>
                    <a:lnTo>
                      <a:pt x="123" y="3"/>
                    </a:lnTo>
                    <a:lnTo>
                      <a:pt x="127" y="0"/>
                    </a:lnTo>
                    <a:lnTo>
                      <a:pt x="132" y="0"/>
                    </a:lnTo>
                    <a:lnTo>
                      <a:pt x="135" y="0"/>
                    </a:lnTo>
                    <a:lnTo>
                      <a:pt x="138" y="0"/>
                    </a:lnTo>
                    <a:lnTo>
                      <a:pt x="145" y="3"/>
                    </a:lnTo>
                    <a:lnTo>
                      <a:pt x="147" y="7"/>
                    </a:lnTo>
                    <a:lnTo>
                      <a:pt x="153"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85" name="Freeform 29"/>
              <p:cNvSpPr>
                <a:spLocks/>
              </p:cNvSpPr>
              <p:nvPr/>
            </p:nvSpPr>
            <p:spPr bwMode="ltGray">
              <a:xfrm>
                <a:off x="224" y="1995"/>
                <a:ext cx="157" cy="74"/>
              </a:xfrm>
              <a:custGeom>
                <a:avLst/>
                <a:gdLst>
                  <a:gd name="T0" fmla="*/ 149 w 157"/>
                  <a:gd name="T1" fmla="*/ 27 h 74"/>
                  <a:gd name="T2" fmla="*/ 141 w 157"/>
                  <a:gd name="T3" fmla="*/ 25 h 74"/>
                  <a:gd name="T4" fmla="*/ 129 w 157"/>
                  <a:gd name="T5" fmla="*/ 25 h 74"/>
                  <a:gd name="T6" fmla="*/ 120 w 157"/>
                  <a:gd name="T7" fmla="*/ 27 h 74"/>
                  <a:gd name="T8" fmla="*/ 114 w 157"/>
                  <a:gd name="T9" fmla="*/ 36 h 74"/>
                  <a:gd name="T10" fmla="*/ 105 w 157"/>
                  <a:gd name="T11" fmla="*/ 48 h 74"/>
                  <a:gd name="T12" fmla="*/ 99 w 157"/>
                  <a:gd name="T13" fmla="*/ 61 h 74"/>
                  <a:gd name="T14" fmla="*/ 84 w 157"/>
                  <a:gd name="T15" fmla="*/ 70 h 74"/>
                  <a:gd name="T16" fmla="*/ 72 w 157"/>
                  <a:gd name="T17" fmla="*/ 73 h 74"/>
                  <a:gd name="T18" fmla="*/ 60 w 157"/>
                  <a:gd name="T19" fmla="*/ 70 h 74"/>
                  <a:gd name="T20" fmla="*/ 51 w 157"/>
                  <a:gd name="T21" fmla="*/ 64 h 74"/>
                  <a:gd name="T22" fmla="*/ 39 w 157"/>
                  <a:gd name="T23" fmla="*/ 58 h 74"/>
                  <a:gd name="T24" fmla="*/ 27 w 157"/>
                  <a:gd name="T25" fmla="*/ 51 h 74"/>
                  <a:gd name="T26" fmla="*/ 15 w 157"/>
                  <a:gd name="T27" fmla="*/ 51 h 74"/>
                  <a:gd name="T28" fmla="*/ 7 w 157"/>
                  <a:gd name="T29" fmla="*/ 58 h 74"/>
                  <a:gd name="T30" fmla="*/ 3 w 157"/>
                  <a:gd name="T31" fmla="*/ 51 h 74"/>
                  <a:gd name="T32" fmla="*/ 9 w 157"/>
                  <a:gd name="T33" fmla="*/ 48 h 74"/>
                  <a:gd name="T34" fmla="*/ 21 w 157"/>
                  <a:gd name="T35" fmla="*/ 46 h 74"/>
                  <a:gd name="T36" fmla="*/ 30 w 157"/>
                  <a:gd name="T37" fmla="*/ 46 h 74"/>
                  <a:gd name="T38" fmla="*/ 42 w 157"/>
                  <a:gd name="T39" fmla="*/ 51 h 74"/>
                  <a:gd name="T40" fmla="*/ 54 w 157"/>
                  <a:gd name="T41" fmla="*/ 58 h 74"/>
                  <a:gd name="T42" fmla="*/ 66 w 157"/>
                  <a:gd name="T43" fmla="*/ 61 h 74"/>
                  <a:gd name="T44" fmla="*/ 78 w 157"/>
                  <a:gd name="T45" fmla="*/ 61 h 74"/>
                  <a:gd name="T46" fmla="*/ 87 w 157"/>
                  <a:gd name="T47" fmla="*/ 58 h 74"/>
                  <a:gd name="T48" fmla="*/ 96 w 157"/>
                  <a:gd name="T49" fmla="*/ 51 h 74"/>
                  <a:gd name="T50" fmla="*/ 105 w 157"/>
                  <a:gd name="T51" fmla="*/ 40 h 74"/>
                  <a:gd name="T52" fmla="*/ 114 w 157"/>
                  <a:gd name="T53" fmla="*/ 21 h 74"/>
                  <a:gd name="T54" fmla="*/ 120 w 157"/>
                  <a:gd name="T55" fmla="*/ 6 h 74"/>
                  <a:gd name="T56" fmla="*/ 129 w 157"/>
                  <a:gd name="T57" fmla="*/ 0 h 74"/>
                  <a:gd name="T58" fmla="*/ 135 w 157"/>
                  <a:gd name="T59" fmla="*/ 0 h 74"/>
                  <a:gd name="T60" fmla="*/ 144 w 157"/>
                  <a:gd name="T61" fmla="*/ 3 h 74"/>
                  <a:gd name="T62" fmla="*/ 156 w 157"/>
                  <a:gd name="T63" fmla="*/ 3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7" h="74">
                    <a:moveTo>
                      <a:pt x="156" y="30"/>
                    </a:moveTo>
                    <a:lnTo>
                      <a:pt x="149" y="27"/>
                    </a:lnTo>
                    <a:lnTo>
                      <a:pt x="144" y="25"/>
                    </a:lnTo>
                    <a:lnTo>
                      <a:pt x="141" y="25"/>
                    </a:lnTo>
                    <a:lnTo>
                      <a:pt x="135" y="25"/>
                    </a:lnTo>
                    <a:lnTo>
                      <a:pt x="129" y="25"/>
                    </a:lnTo>
                    <a:lnTo>
                      <a:pt x="122" y="27"/>
                    </a:lnTo>
                    <a:lnTo>
                      <a:pt x="120" y="27"/>
                    </a:lnTo>
                    <a:lnTo>
                      <a:pt x="117" y="30"/>
                    </a:lnTo>
                    <a:lnTo>
                      <a:pt x="114" y="36"/>
                    </a:lnTo>
                    <a:lnTo>
                      <a:pt x="107" y="43"/>
                    </a:lnTo>
                    <a:lnTo>
                      <a:pt x="105" y="48"/>
                    </a:lnTo>
                    <a:lnTo>
                      <a:pt x="102" y="55"/>
                    </a:lnTo>
                    <a:lnTo>
                      <a:pt x="99" y="61"/>
                    </a:lnTo>
                    <a:lnTo>
                      <a:pt x="92" y="66"/>
                    </a:lnTo>
                    <a:lnTo>
                      <a:pt x="84" y="70"/>
                    </a:lnTo>
                    <a:lnTo>
                      <a:pt x="78" y="73"/>
                    </a:lnTo>
                    <a:lnTo>
                      <a:pt x="72" y="73"/>
                    </a:lnTo>
                    <a:lnTo>
                      <a:pt x="66" y="73"/>
                    </a:lnTo>
                    <a:lnTo>
                      <a:pt x="60" y="70"/>
                    </a:lnTo>
                    <a:lnTo>
                      <a:pt x="54" y="66"/>
                    </a:lnTo>
                    <a:lnTo>
                      <a:pt x="51" y="64"/>
                    </a:lnTo>
                    <a:lnTo>
                      <a:pt x="45" y="61"/>
                    </a:lnTo>
                    <a:lnTo>
                      <a:pt x="39" y="58"/>
                    </a:lnTo>
                    <a:lnTo>
                      <a:pt x="33" y="55"/>
                    </a:lnTo>
                    <a:lnTo>
                      <a:pt x="27" y="51"/>
                    </a:lnTo>
                    <a:lnTo>
                      <a:pt x="21" y="51"/>
                    </a:lnTo>
                    <a:lnTo>
                      <a:pt x="15" y="51"/>
                    </a:lnTo>
                    <a:lnTo>
                      <a:pt x="9" y="55"/>
                    </a:lnTo>
                    <a:lnTo>
                      <a:pt x="7" y="58"/>
                    </a:lnTo>
                    <a:lnTo>
                      <a:pt x="0" y="58"/>
                    </a:lnTo>
                    <a:lnTo>
                      <a:pt x="3" y="51"/>
                    </a:lnTo>
                    <a:lnTo>
                      <a:pt x="7" y="48"/>
                    </a:lnTo>
                    <a:lnTo>
                      <a:pt x="9" y="48"/>
                    </a:lnTo>
                    <a:lnTo>
                      <a:pt x="15" y="46"/>
                    </a:lnTo>
                    <a:lnTo>
                      <a:pt x="21" y="46"/>
                    </a:lnTo>
                    <a:lnTo>
                      <a:pt x="24" y="46"/>
                    </a:lnTo>
                    <a:lnTo>
                      <a:pt x="30" y="46"/>
                    </a:lnTo>
                    <a:lnTo>
                      <a:pt x="33" y="48"/>
                    </a:lnTo>
                    <a:lnTo>
                      <a:pt x="42" y="51"/>
                    </a:lnTo>
                    <a:lnTo>
                      <a:pt x="51" y="58"/>
                    </a:lnTo>
                    <a:lnTo>
                      <a:pt x="54" y="58"/>
                    </a:lnTo>
                    <a:lnTo>
                      <a:pt x="57" y="61"/>
                    </a:lnTo>
                    <a:lnTo>
                      <a:pt x="66" y="61"/>
                    </a:lnTo>
                    <a:lnTo>
                      <a:pt x="72" y="61"/>
                    </a:lnTo>
                    <a:lnTo>
                      <a:pt x="78" y="61"/>
                    </a:lnTo>
                    <a:lnTo>
                      <a:pt x="84" y="58"/>
                    </a:lnTo>
                    <a:lnTo>
                      <a:pt x="87" y="58"/>
                    </a:lnTo>
                    <a:lnTo>
                      <a:pt x="92" y="55"/>
                    </a:lnTo>
                    <a:lnTo>
                      <a:pt x="96" y="51"/>
                    </a:lnTo>
                    <a:lnTo>
                      <a:pt x="99" y="48"/>
                    </a:lnTo>
                    <a:lnTo>
                      <a:pt x="105" y="40"/>
                    </a:lnTo>
                    <a:lnTo>
                      <a:pt x="107" y="30"/>
                    </a:lnTo>
                    <a:lnTo>
                      <a:pt x="114" y="21"/>
                    </a:lnTo>
                    <a:lnTo>
                      <a:pt x="117" y="12"/>
                    </a:lnTo>
                    <a:lnTo>
                      <a:pt x="120" y="6"/>
                    </a:lnTo>
                    <a:lnTo>
                      <a:pt x="126" y="3"/>
                    </a:lnTo>
                    <a:lnTo>
                      <a:pt x="129" y="0"/>
                    </a:lnTo>
                    <a:lnTo>
                      <a:pt x="132" y="0"/>
                    </a:lnTo>
                    <a:lnTo>
                      <a:pt x="135" y="0"/>
                    </a:lnTo>
                    <a:lnTo>
                      <a:pt x="141" y="0"/>
                    </a:lnTo>
                    <a:lnTo>
                      <a:pt x="144" y="3"/>
                    </a:lnTo>
                    <a:lnTo>
                      <a:pt x="149" y="6"/>
                    </a:lnTo>
                    <a:lnTo>
                      <a:pt x="156"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86" name="Freeform 30"/>
              <p:cNvSpPr>
                <a:spLocks/>
              </p:cNvSpPr>
              <p:nvPr/>
            </p:nvSpPr>
            <p:spPr bwMode="ltGray">
              <a:xfrm>
                <a:off x="3594" y="91"/>
                <a:ext cx="158" cy="75"/>
              </a:xfrm>
              <a:custGeom>
                <a:avLst/>
                <a:gdLst>
                  <a:gd name="T0" fmla="*/ 4 w 158"/>
                  <a:gd name="T1" fmla="*/ 30 h 75"/>
                  <a:gd name="T2" fmla="*/ 15 w 158"/>
                  <a:gd name="T3" fmla="*/ 27 h 75"/>
                  <a:gd name="T4" fmla="*/ 27 w 158"/>
                  <a:gd name="T5" fmla="*/ 27 h 75"/>
                  <a:gd name="T6" fmla="*/ 37 w 158"/>
                  <a:gd name="T7" fmla="*/ 30 h 75"/>
                  <a:gd name="T8" fmla="*/ 42 w 158"/>
                  <a:gd name="T9" fmla="*/ 36 h 75"/>
                  <a:gd name="T10" fmla="*/ 49 w 158"/>
                  <a:gd name="T11" fmla="*/ 48 h 75"/>
                  <a:gd name="T12" fmla="*/ 57 w 158"/>
                  <a:gd name="T13" fmla="*/ 63 h 75"/>
                  <a:gd name="T14" fmla="*/ 70 w 158"/>
                  <a:gd name="T15" fmla="*/ 71 h 75"/>
                  <a:gd name="T16" fmla="*/ 85 w 158"/>
                  <a:gd name="T17" fmla="*/ 74 h 75"/>
                  <a:gd name="T18" fmla="*/ 97 w 158"/>
                  <a:gd name="T19" fmla="*/ 71 h 75"/>
                  <a:gd name="T20" fmla="*/ 105 w 158"/>
                  <a:gd name="T21" fmla="*/ 63 h 75"/>
                  <a:gd name="T22" fmla="*/ 118 w 158"/>
                  <a:gd name="T23" fmla="*/ 56 h 75"/>
                  <a:gd name="T24" fmla="*/ 130 w 158"/>
                  <a:gd name="T25" fmla="*/ 54 h 75"/>
                  <a:gd name="T26" fmla="*/ 142 w 158"/>
                  <a:gd name="T27" fmla="*/ 54 h 75"/>
                  <a:gd name="T28" fmla="*/ 150 w 158"/>
                  <a:gd name="T29" fmla="*/ 56 h 75"/>
                  <a:gd name="T30" fmla="*/ 154 w 158"/>
                  <a:gd name="T31" fmla="*/ 54 h 75"/>
                  <a:gd name="T32" fmla="*/ 145 w 158"/>
                  <a:gd name="T33" fmla="*/ 48 h 75"/>
                  <a:gd name="T34" fmla="*/ 135 w 158"/>
                  <a:gd name="T35" fmla="*/ 48 h 75"/>
                  <a:gd name="T36" fmla="*/ 127 w 158"/>
                  <a:gd name="T37" fmla="*/ 48 h 75"/>
                  <a:gd name="T38" fmla="*/ 115 w 158"/>
                  <a:gd name="T39" fmla="*/ 54 h 75"/>
                  <a:gd name="T40" fmla="*/ 102 w 158"/>
                  <a:gd name="T41" fmla="*/ 59 h 75"/>
                  <a:gd name="T42" fmla="*/ 87 w 158"/>
                  <a:gd name="T43" fmla="*/ 59 h 75"/>
                  <a:gd name="T44" fmla="*/ 79 w 158"/>
                  <a:gd name="T45" fmla="*/ 59 h 75"/>
                  <a:gd name="T46" fmla="*/ 70 w 158"/>
                  <a:gd name="T47" fmla="*/ 56 h 75"/>
                  <a:gd name="T48" fmla="*/ 60 w 158"/>
                  <a:gd name="T49" fmla="*/ 54 h 75"/>
                  <a:gd name="T50" fmla="*/ 52 w 158"/>
                  <a:gd name="T51" fmla="*/ 42 h 75"/>
                  <a:gd name="T52" fmla="*/ 42 w 158"/>
                  <a:gd name="T53" fmla="*/ 24 h 75"/>
                  <a:gd name="T54" fmla="*/ 34 w 158"/>
                  <a:gd name="T55" fmla="*/ 9 h 75"/>
                  <a:gd name="T56" fmla="*/ 27 w 158"/>
                  <a:gd name="T57" fmla="*/ 4 h 75"/>
                  <a:gd name="T58" fmla="*/ 19 w 158"/>
                  <a:gd name="T59" fmla="*/ 0 h 75"/>
                  <a:gd name="T60" fmla="*/ 9 w 158"/>
                  <a:gd name="T61" fmla="*/ 6 h 75"/>
                  <a:gd name="T62" fmla="*/ 0 w 158"/>
                  <a:gd name="T63" fmla="*/ 3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75">
                    <a:moveTo>
                      <a:pt x="0" y="33"/>
                    </a:moveTo>
                    <a:lnTo>
                      <a:pt x="4" y="30"/>
                    </a:lnTo>
                    <a:lnTo>
                      <a:pt x="12" y="27"/>
                    </a:lnTo>
                    <a:lnTo>
                      <a:pt x="15" y="27"/>
                    </a:lnTo>
                    <a:lnTo>
                      <a:pt x="22" y="27"/>
                    </a:lnTo>
                    <a:lnTo>
                      <a:pt x="27" y="27"/>
                    </a:lnTo>
                    <a:lnTo>
                      <a:pt x="30" y="27"/>
                    </a:lnTo>
                    <a:lnTo>
                      <a:pt x="37" y="30"/>
                    </a:lnTo>
                    <a:lnTo>
                      <a:pt x="37" y="33"/>
                    </a:lnTo>
                    <a:lnTo>
                      <a:pt x="42" y="36"/>
                    </a:lnTo>
                    <a:lnTo>
                      <a:pt x="45" y="42"/>
                    </a:lnTo>
                    <a:lnTo>
                      <a:pt x="49" y="48"/>
                    </a:lnTo>
                    <a:lnTo>
                      <a:pt x="52" y="54"/>
                    </a:lnTo>
                    <a:lnTo>
                      <a:pt x="57" y="63"/>
                    </a:lnTo>
                    <a:lnTo>
                      <a:pt x="64" y="66"/>
                    </a:lnTo>
                    <a:lnTo>
                      <a:pt x="70" y="71"/>
                    </a:lnTo>
                    <a:lnTo>
                      <a:pt x="75" y="74"/>
                    </a:lnTo>
                    <a:lnTo>
                      <a:pt x="85" y="74"/>
                    </a:lnTo>
                    <a:lnTo>
                      <a:pt x="90" y="74"/>
                    </a:lnTo>
                    <a:lnTo>
                      <a:pt x="97" y="71"/>
                    </a:lnTo>
                    <a:lnTo>
                      <a:pt x="102" y="68"/>
                    </a:lnTo>
                    <a:lnTo>
                      <a:pt x="105" y="63"/>
                    </a:lnTo>
                    <a:lnTo>
                      <a:pt x="112" y="59"/>
                    </a:lnTo>
                    <a:lnTo>
                      <a:pt x="118" y="56"/>
                    </a:lnTo>
                    <a:lnTo>
                      <a:pt x="124" y="54"/>
                    </a:lnTo>
                    <a:lnTo>
                      <a:pt x="130" y="54"/>
                    </a:lnTo>
                    <a:lnTo>
                      <a:pt x="133" y="54"/>
                    </a:lnTo>
                    <a:lnTo>
                      <a:pt x="142" y="54"/>
                    </a:lnTo>
                    <a:lnTo>
                      <a:pt x="148" y="56"/>
                    </a:lnTo>
                    <a:lnTo>
                      <a:pt x="150" y="56"/>
                    </a:lnTo>
                    <a:lnTo>
                      <a:pt x="157" y="59"/>
                    </a:lnTo>
                    <a:lnTo>
                      <a:pt x="154" y="54"/>
                    </a:lnTo>
                    <a:lnTo>
                      <a:pt x="150" y="51"/>
                    </a:lnTo>
                    <a:lnTo>
                      <a:pt x="145" y="48"/>
                    </a:lnTo>
                    <a:lnTo>
                      <a:pt x="142" y="48"/>
                    </a:lnTo>
                    <a:lnTo>
                      <a:pt x="135" y="48"/>
                    </a:lnTo>
                    <a:lnTo>
                      <a:pt x="133" y="48"/>
                    </a:lnTo>
                    <a:lnTo>
                      <a:pt x="127" y="48"/>
                    </a:lnTo>
                    <a:lnTo>
                      <a:pt x="124" y="51"/>
                    </a:lnTo>
                    <a:lnTo>
                      <a:pt x="115" y="54"/>
                    </a:lnTo>
                    <a:lnTo>
                      <a:pt x="105" y="59"/>
                    </a:lnTo>
                    <a:lnTo>
                      <a:pt x="102" y="59"/>
                    </a:lnTo>
                    <a:lnTo>
                      <a:pt x="97" y="59"/>
                    </a:lnTo>
                    <a:lnTo>
                      <a:pt x="87" y="59"/>
                    </a:lnTo>
                    <a:lnTo>
                      <a:pt x="82" y="63"/>
                    </a:lnTo>
                    <a:lnTo>
                      <a:pt x="79" y="59"/>
                    </a:lnTo>
                    <a:lnTo>
                      <a:pt x="72" y="59"/>
                    </a:lnTo>
                    <a:lnTo>
                      <a:pt x="70" y="56"/>
                    </a:lnTo>
                    <a:lnTo>
                      <a:pt x="64" y="56"/>
                    </a:lnTo>
                    <a:lnTo>
                      <a:pt x="60" y="54"/>
                    </a:lnTo>
                    <a:lnTo>
                      <a:pt x="57" y="48"/>
                    </a:lnTo>
                    <a:lnTo>
                      <a:pt x="52" y="42"/>
                    </a:lnTo>
                    <a:lnTo>
                      <a:pt x="45" y="33"/>
                    </a:lnTo>
                    <a:lnTo>
                      <a:pt x="42" y="24"/>
                    </a:lnTo>
                    <a:lnTo>
                      <a:pt x="37" y="12"/>
                    </a:lnTo>
                    <a:lnTo>
                      <a:pt x="34" y="9"/>
                    </a:lnTo>
                    <a:lnTo>
                      <a:pt x="30" y="4"/>
                    </a:lnTo>
                    <a:lnTo>
                      <a:pt x="27" y="4"/>
                    </a:lnTo>
                    <a:lnTo>
                      <a:pt x="24" y="0"/>
                    </a:lnTo>
                    <a:lnTo>
                      <a:pt x="19" y="0"/>
                    </a:lnTo>
                    <a:lnTo>
                      <a:pt x="15" y="4"/>
                    </a:lnTo>
                    <a:lnTo>
                      <a:pt x="9" y="6"/>
                    </a:lnTo>
                    <a:lnTo>
                      <a:pt x="7" y="9"/>
                    </a:lnTo>
                    <a:lnTo>
                      <a:pt x="0" y="3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87" name="Freeform 31"/>
              <p:cNvSpPr>
                <a:spLocks/>
              </p:cNvSpPr>
              <p:nvPr/>
            </p:nvSpPr>
            <p:spPr bwMode="ltGray">
              <a:xfrm>
                <a:off x="148" y="3372"/>
                <a:ext cx="160" cy="73"/>
              </a:xfrm>
              <a:custGeom>
                <a:avLst/>
                <a:gdLst>
                  <a:gd name="T0" fmla="*/ 7 w 160"/>
                  <a:gd name="T1" fmla="*/ 27 h 73"/>
                  <a:gd name="T2" fmla="*/ 15 w 160"/>
                  <a:gd name="T3" fmla="*/ 24 h 73"/>
                  <a:gd name="T4" fmla="*/ 28 w 160"/>
                  <a:gd name="T5" fmla="*/ 24 h 73"/>
                  <a:gd name="T6" fmla="*/ 37 w 160"/>
                  <a:gd name="T7" fmla="*/ 30 h 73"/>
                  <a:gd name="T8" fmla="*/ 43 w 160"/>
                  <a:gd name="T9" fmla="*/ 36 h 73"/>
                  <a:gd name="T10" fmla="*/ 50 w 160"/>
                  <a:gd name="T11" fmla="*/ 49 h 73"/>
                  <a:gd name="T12" fmla="*/ 58 w 160"/>
                  <a:gd name="T13" fmla="*/ 60 h 73"/>
                  <a:gd name="T14" fmla="*/ 70 w 160"/>
                  <a:gd name="T15" fmla="*/ 69 h 73"/>
                  <a:gd name="T16" fmla="*/ 86 w 160"/>
                  <a:gd name="T17" fmla="*/ 72 h 73"/>
                  <a:gd name="T18" fmla="*/ 98 w 160"/>
                  <a:gd name="T19" fmla="*/ 72 h 73"/>
                  <a:gd name="T20" fmla="*/ 107 w 160"/>
                  <a:gd name="T21" fmla="*/ 64 h 73"/>
                  <a:gd name="T22" fmla="*/ 119 w 160"/>
                  <a:gd name="T23" fmla="*/ 57 h 73"/>
                  <a:gd name="T24" fmla="*/ 131 w 160"/>
                  <a:gd name="T25" fmla="*/ 54 h 73"/>
                  <a:gd name="T26" fmla="*/ 144 w 160"/>
                  <a:gd name="T27" fmla="*/ 54 h 73"/>
                  <a:gd name="T28" fmla="*/ 152 w 160"/>
                  <a:gd name="T29" fmla="*/ 57 h 73"/>
                  <a:gd name="T30" fmla="*/ 156 w 160"/>
                  <a:gd name="T31" fmla="*/ 54 h 73"/>
                  <a:gd name="T32" fmla="*/ 147 w 160"/>
                  <a:gd name="T33" fmla="*/ 49 h 73"/>
                  <a:gd name="T34" fmla="*/ 137 w 160"/>
                  <a:gd name="T35" fmla="*/ 45 h 73"/>
                  <a:gd name="T36" fmla="*/ 129 w 160"/>
                  <a:gd name="T37" fmla="*/ 49 h 73"/>
                  <a:gd name="T38" fmla="*/ 116 w 160"/>
                  <a:gd name="T39" fmla="*/ 54 h 73"/>
                  <a:gd name="T40" fmla="*/ 104 w 160"/>
                  <a:gd name="T41" fmla="*/ 60 h 73"/>
                  <a:gd name="T42" fmla="*/ 89 w 160"/>
                  <a:gd name="T43" fmla="*/ 60 h 73"/>
                  <a:gd name="T44" fmla="*/ 80 w 160"/>
                  <a:gd name="T45" fmla="*/ 60 h 73"/>
                  <a:gd name="T46" fmla="*/ 70 w 160"/>
                  <a:gd name="T47" fmla="*/ 57 h 73"/>
                  <a:gd name="T48" fmla="*/ 61 w 160"/>
                  <a:gd name="T49" fmla="*/ 51 h 73"/>
                  <a:gd name="T50" fmla="*/ 52 w 160"/>
                  <a:gd name="T51" fmla="*/ 39 h 73"/>
                  <a:gd name="T52" fmla="*/ 43 w 160"/>
                  <a:gd name="T53" fmla="*/ 24 h 73"/>
                  <a:gd name="T54" fmla="*/ 34 w 160"/>
                  <a:gd name="T55" fmla="*/ 7 h 73"/>
                  <a:gd name="T56" fmla="*/ 28 w 160"/>
                  <a:gd name="T57" fmla="*/ 0 h 73"/>
                  <a:gd name="T58" fmla="*/ 22 w 160"/>
                  <a:gd name="T59" fmla="*/ 0 h 73"/>
                  <a:gd name="T60" fmla="*/ 10 w 160"/>
                  <a:gd name="T61" fmla="*/ 4 h 73"/>
                  <a:gd name="T62" fmla="*/ 0 w 160"/>
                  <a:gd name="T63"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73">
                    <a:moveTo>
                      <a:pt x="0" y="30"/>
                    </a:moveTo>
                    <a:lnTo>
                      <a:pt x="7" y="27"/>
                    </a:lnTo>
                    <a:lnTo>
                      <a:pt x="12" y="24"/>
                    </a:lnTo>
                    <a:lnTo>
                      <a:pt x="15" y="24"/>
                    </a:lnTo>
                    <a:lnTo>
                      <a:pt x="22" y="24"/>
                    </a:lnTo>
                    <a:lnTo>
                      <a:pt x="28" y="24"/>
                    </a:lnTo>
                    <a:lnTo>
                      <a:pt x="30" y="27"/>
                    </a:lnTo>
                    <a:lnTo>
                      <a:pt x="37" y="30"/>
                    </a:lnTo>
                    <a:lnTo>
                      <a:pt x="40" y="30"/>
                    </a:lnTo>
                    <a:lnTo>
                      <a:pt x="43" y="36"/>
                    </a:lnTo>
                    <a:lnTo>
                      <a:pt x="46" y="42"/>
                    </a:lnTo>
                    <a:lnTo>
                      <a:pt x="50" y="49"/>
                    </a:lnTo>
                    <a:lnTo>
                      <a:pt x="55" y="54"/>
                    </a:lnTo>
                    <a:lnTo>
                      <a:pt x="58" y="60"/>
                    </a:lnTo>
                    <a:lnTo>
                      <a:pt x="65" y="66"/>
                    </a:lnTo>
                    <a:lnTo>
                      <a:pt x="70" y="69"/>
                    </a:lnTo>
                    <a:lnTo>
                      <a:pt x="80" y="72"/>
                    </a:lnTo>
                    <a:lnTo>
                      <a:pt x="86" y="72"/>
                    </a:lnTo>
                    <a:lnTo>
                      <a:pt x="91" y="72"/>
                    </a:lnTo>
                    <a:lnTo>
                      <a:pt x="98" y="72"/>
                    </a:lnTo>
                    <a:lnTo>
                      <a:pt x="104" y="66"/>
                    </a:lnTo>
                    <a:lnTo>
                      <a:pt x="107" y="64"/>
                    </a:lnTo>
                    <a:lnTo>
                      <a:pt x="113" y="60"/>
                    </a:lnTo>
                    <a:lnTo>
                      <a:pt x="119" y="57"/>
                    </a:lnTo>
                    <a:lnTo>
                      <a:pt x="126" y="54"/>
                    </a:lnTo>
                    <a:lnTo>
                      <a:pt x="131" y="54"/>
                    </a:lnTo>
                    <a:lnTo>
                      <a:pt x="137" y="54"/>
                    </a:lnTo>
                    <a:lnTo>
                      <a:pt x="144" y="54"/>
                    </a:lnTo>
                    <a:lnTo>
                      <a:pt x="149" y="54"/>
                    </a:lnTo>
                    <a:lnTo>
                      <a:pt x="152" y="57"/>
                    </a:lnTo>
                    <a:lnTo>
                      <a:pt x="159" y="60"/>
                    </a:lnTo>
                    <a:lnTo>
                      <a:pt x="156" y="54"/>
                    </a:lnTo>
                    <a:lnTo>
                      <a:pt x="152" y="51"/>
                    </a:lnTo>
                    <a:lnTo>
                      <a:pt x="147" y="49"/>
                    </a:lnTo>
                    <a:lnTo>
                      <a:pt x="144" y="45"/>
                    </a:lnTo>
                    <a:lnTo>
                      <a:pt x="137" y="45"/>
                    </a:lnTo>
                    <a:lnTo>
                      <a:pt x="134" y="45"/>
                    </a:lnTo>
                    <a:lnTo>
                      <a:pt x="129" y="49"/>
                    </a:lnTo>
                    <a:lnTo>
                      <a:pt x="126" y="49"/>
                    </a:lnTo>
                    <a:lnTo>
                      <a:pt x="116" y="54"/>
                    </a:lnTo>
                    <a:lnTo>
                      <a:pt x="107" y="57"/>
                    </a:lnTo>
                    <a:lnTo>
                      <a:pt x="104" y="60"/>
                    </a:lnTo>
                    <a:lnTo>
                      <a:pt x="98" y="60"/>
                    </a:lnTo>
                    <a:lnTo>
                      <a:pt x="89" y="60"/>
                    </a:lnTo>
                    <a:lnTo>
                      <a:pt x="83" y="60"/>
                    </a:lnTo>
                    <a:lnTo>
                      <a:pt x="80" y="60"/>
                    </a:lnTo>
                    <a:lnTo>
                      <a:pt x="73" y="60"/>
                    </a:lnTo>
                    <a:lnTo>
                      <a:pt x="70" y="57"/>
                    </a:lnTo>
                    <a:lnTo>
                      <a:pt x="65" y="54"/>
                    </a:lnTo>
                    <a:lnTo>
                      <a:pt x="61" y="51"/>
                    </a:lnTo>
                    <a:lnTo>
                      <a:pt x="58" y="49"/>
                    </a:lnTo>
                    <a:lnTo>
                      <a:pt x="52" y="39"/>
                    </a:lnTo>
                    <a:lnTo>
                      <a:pt x="46" y="34"/>
                    </a:lnTo>
                    <a:lnTo>
                      <a:pt x="43" y="24"/>
                    </a:lnTo>
                    <a:lnTo>
                      <a:pt x="37" y="12"/>
                    </a:lnTo>
                    <a:lnTo>
                      <a:pt x="34" y="7"/>
                    </a:lnTo>
                    <a:lnTo>
                      <a:pt x="30" y="4"/>
                    </a:lnTo>
                    <a:lnTo>
                      <a:pt x="28" y="0"/>
                    </a:lnTo>
                    <a:lnTo>
                      <a:pt x="25" y="0"/>
                    </a:lnTo>
                    <a:lnTo>
                      <a:pt x="22" y="0"/>
                    </a:lnTo>
                    <a:lnTo>
                      <a:pt x="15" y="0"/>
                    </a:lnTo>
                    <a:lnTo>
                      <a:pt x="10" y="4"/>
                    </a:lnTo>
                    <a:lnTo>
                      <a:pt x="7" y="7"/>
                    </a:lnTo>
                    <a:lnTo>
                      <a:pt x="0"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88" name="Freeform 32"/>
              <p:cNvSpPr>
                <a:spLocks/>
              </p:cNvSpPr>
              <p:nvPr/>
            </p:nvSpPr>
            <p:spPr bwMode="ltGray">
              <a:xfrm>
                <a:off x="4006" y="3905"/>
                <a:ext cx="158" cy="75"/>
              </a:xfrm>
              <a:custGeom>
                <a:avLst/>
                <a:gdLst>
                  <a:gd name="T0" fmla="*/ 6 w 158"/>
                  <a:gd name="T1" fmla="*/ 30 h 75"/>
                  <a:gd name="T2" fmla="*/ 15 w 158"/>
                  <a:gd name="T3" fmla="*/ 27 h 75"/>
                  <a:gd name="T4" fmla="*/ 27 w 158"/>
                  <a:gd name="T5" fmla="*/ 27 h 75"/>
                  <a:gd name="T6" fmla="*/ 36 w 158"/>
                  <a:gd name="T7" fmla="*/ 30 h 75"/>
                  <a:gd name="T8" fmla="*/ 43 w 158"/>
                  <a:gd name="T9" fmla="*/ 35 h 75"/>
                  <a:gd name="T10" fmla="*/ 48 w 158"/>
                  <a:gd name="T11" fmla="*/ 47 h 75"/>
                  <a:gd name="T12" fmla="*/ 58 w 158"/>
                  <a:gd name="T13" fmla="*/ 62 h 75"/>
                  <a:gd name="T14" fmla="*/ 69 w 158"/>
                  <a:gd name="T15" fmla="*/ 71 h 75"/>
                  <a:gd name="T16" fmla="*/ 84 w 158"/>
                  <a:gd name="T17" fmla="*/ 74 h 75"/>
                  <a:gd name="T18" fmla="*/ 96 w 158"/>
                  <a:gd name="T19" fmla="*/ 71 h 75"/>
                  <a:gd name="T20" fmla="*/ 106 w 158"/>
                  <a:gd name="T21" fmla="*/ 62 h 75"/>
                  <a:gd name="T22" fmla="*/ 118 w 158"/>
                  <a:gd name="T23" fmla="*/ 56 h 75"/>
                  <a:gd name="T24" fmla="*/ 130 w 158"/>
                  <a:gd name="T25" fmla="*/ 54 h 75"/>
                  <a:gd name="T26" fmla="*/ 142 w 158"/>
                  <a:gd name="T27" fmla="*/ 54 h 75"/>
                  <a:gd name="T28" fmla="*/ 151 w 158"/>
                  <a:gd name="T29" fmla="*/ 56 h 75"/>
                  <a:gd name="T30" fmla="*/ 154 w 158"/>
                  <a:gd name="T31" fmla="*/ 54 h 75"/>
                  <a:gd name="T32" fmla="*/ 145 w 158"/>
                  <a:gd name="T33" fmla="*/ 47 h 75"/>
                  <a:gd name="T34" fmla="*/ 136 w 158"/>
                  <a:gd name="T35" fmla="*/ 47 h 75"/>
                  <a:gd name="T36" fmla="*/ 127 w 158"/>
                  <a:gd name="T37" fmla="*/ 47 h 75"/>
                  <a:gd name="T38" fmla="*/ 114 w 158"/>
                  <a:gd name="T39" fmla="*/ 54 h 75"/>
                  <a:gd name="T40" fmla="*/ 103 w 158"/>
                  <a:gd name="T41" fmla="*/ 59 h 75"/>
                  <a:gd name="T42" fmla="*/ 91 w 158"/>
                  <a:gd name="T43" fmla="*/ 62 h 75"/>
                  <a:gd name="T44" fmla="*/ 79 w 158"/>
                  <a:gd name="T45" fmla="*/ 62 h 75"/>
                  <a:gd name="T46" fmla="*/ 69 w 158"/>
                  <a:gd name="T47" fmla="*/ 56 h 75"/>
                  <a:gd name="T48" fmla="*/ 61 w 158"/>
                  <a:gd name="T49" fmla="*/ 54 h 75"/>
                  <a:gd name="T50" fmla="*/ 51 w 158"/>
                  <a:gd name="T51" fmla="*/ 42 h 75"/>
                  <a:gd name="T52" fmla="*/ 43 w 158"/>
                  <a:gd name="T53" fmla="*/ 24 h 75"/>
                  <a:gd name="T54" fmla="*/ 36 w 158"/>
                  <a:gd name="T55" fmla="*/ 9 h 75"/>
                  <a:gd name="T56" fmla="*/ 27 w 158"/>
                  <a:gd name="T57" fmla="*/ 3 h 75"/>
                  <a:gd name="T58" fmla="*/ 18 w 158"/>
                  <a:gd name="T59" fmla="*/ 0 h 75"/>
                  <a:gd name="T60" fmla="*/ 9 w 158"/>
                  <a:gd name="T61" fmla="*/ 3 h 75"/>
                  <a:gd name="T62" fmla="*/ 0 w 158"/>
                  <a:gd name="T63"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75">
                    <a:moveTo>
                      <a:pt x="0" y="32"/>
                    </a:moveTo>
                    <a:lnTo>
                      <a:pt x="6" y="30"/>
                    </a:lnTo>
                    <a:lnTo>
                      <a:pt x="12" y="27"/>
                    </a:lnTo>
                    <a:lnTo>
                      <a:pt x="15" y="27"/>
                    </a:lnTo>
                    <a:lnTo>
                      <a:pt x="21" y="27"/>
                    </a:lnTo>
                    <a:lnTo>
                      <a:pt x="27" y="27"/>
                    </a:lnTo>
                    <a:lnTo>
                      <a:pt x="30" y="27"/>
                    </a:lnTo>
                    <a:lnTo>
                      <a:pt x="36" y="30"/>
                    </a:lnTo>
                    <a:lnTo>
                      <a:pt x="39" y="32"/>
                    </a:lnTo>
                    <a:lnTo>
                      <a:pt x="43" y="35"/>
                    </a:lnTo>
                    <a:lnTo>
                      <a:pt x="48" y="44"/>
                    </a:lnTo>
                    <a:lnTo>
                      <a:pt x="48" y="47"/>
                    </a:lnTo>
                    <a:lnTo>
                      <a:pt x="54" y="54"/>
                    </a:lnTo>
                    <a:lnTo>
                      <a:pt x="58" y="62"/>
                    </a:lnTo>
                    <a:lnTo>
                      <a:pt x="63" y="65"/>
                    </a:lnTo>
                    <a:lnTo>
                      <a:pt x="69" y="71"/>
                    </a:lnTo>
                    <a:lnTo>
                      <a:pt x="76" y="74"/>
                    </a:lnTo>
                    <a:lnTo>
                      <a:pt x="84" y="74"/>
                    </a:lnTo>
                    <a:lnTo>
                      <a:pt x="91" y="74"/>
                    </a:lnTo>
                    <a:lnTo>
                      <a:pt x="96" y="71"/>
                    </a:lnTo>
                    <a:lnTo>
                      <a:pt x="103" y="68"/>
                    </a:lnTo>
                    <a:lnTo>
                      <a:pt x="106" y="62"/>
                    </a:lnTo>
                    <a:lnTo>
                      <a:pt x="112" y="62"/>
                    </a:lnTo>
                    <a:lnTo>
                      <a:pt x="118" y="56"/>
                    </a:lnTo>
                    <a:lnTo>
                      <a:pt x="124" y="54"/>
                    </a:lnTo>
                    <a:lnTo>
                      <a:pt x="130" y="54"/>
                    </a:lnTo>
                    <a:lnTo>
                      <a:pt x="136" y="54"/>
                    </a:lnTo>
                    <a:lnTo>
                      <a:pt x="142" y="54"/>
                    </a:lnTo>
                    <a:lnTo>
                      <a:pt x="148" y="56"/>
                    </a:lnTo>
                    <a:lnTo>
                      <a:pt x="151" y="56"/>
                    </a:lnTo>
                    <a:lnTo>
                      <a:pt x="157" y="59"/>
                    </a:lnTo>
                    <a:lnTo>
                      <a:pt x="154" y="54"/>
                    </a:lnTo>
                    <a:lnTo>
                      <a:pt x="151" y="50"/>
                    </a:lnTo>
                    <a:lnTo>
                      <a:pt x="145" y="47"/>
                    </a:lnTo>
                    <a:lnTo>
                      <a:pt x="142" y="47"/>
                    </a:lnTo>
                    <a:lnTo>
                      <a:pt x="136" y="47"/>
                    </a:lnTo>
                    <a:lnTo>
                      <a:pt x="133" y="47"/>
                    </a:lnTo>
                    <a:lnTo>
                      <a:pt x="127" y="47"/>
                    </a:lnTo>
                    <a:lnTo>
                      <a:pt x="124" y="47"/>
                    </a:lnTo>
                    <a:lnTo>
                      <a:pt x="114" y="54"/>
                    </a:lnTo>
                    <a:lnTo>
                      <a:pt x="106" y="59"/>
                    </a:lnTo>
                    <a:lnTo>
                      <a:pt x="103" y="59"/>
                    </a:lnTo>
                    <a:lnTo>
                      <a:pt x="96" y="59"/>
                    </a:lnTo>
                    <a:lnTo>
                      <a:pt x="91" y="62"/>
                    </a:lnTo>
                    <a:lnTo>
                      <a:pt x="81" y="62"/>
                    </a:lnTo>
                    <a:lnTo>
                      <a:pt x="79" y="62"/>
                    </a:lnTo>
                    <a:lnTo>
                      <a:pt x="73" y="59"/>
                    </a:lnTo>
                    <a:lnTo>
                      <a:pt x="69" y="56"/>
                    </a:lnTo>
                    <a:lnTo>
                      <a:pt x="63" y="56"/>
                    </a:lnTo>
                    <a:lnTo>
                      <a:pt x="61" y="54"/>
                    </a:lnTo>
                    <a:lnTo>
                      <a:pt x="58" y="47"/>
                    </a:lnTo>
                    <a:lnTo>
                      <a:pt x="51" y="42"/>
                    </a:lnTo>
                    <a:lnTo>
                      <a:pt x="45" y="32"/>
                    </a:lnTo>
                    <a:lnTo>
                      <a:pt x="43" y="24"/>
                    </a:lnTo>
                    <a:lnTo>
                      <a:pt x="36" y="12"/>
                    </a:lnTo>
                    <a:lnTo>
                      <a:pt x="36" y="9"/>
                    </a:lnTo>
                    <a:lnTo>
                      <a:pt x="30" y="3"/>
                    </a:lnTo>
                    <a:lnTo>
                      <a:pt x="27" y="3"/>
                    </a:lnTo>
                    <a:lnTo>
                      <a:pt x="24" y="0"/>
                    </a:lnTo>
                    <a:lnTo>
                      <a:pt x="18" y="0"/>
                    </a:lnTo>
                    <a:lnTo>
                      <a:pt x="15" y="3"/>
                    </a:lnTo>
                    <a:lnTo>
                      <a:pt x="9" y="3"/>
                    </a:lnTo>
                    <a:lnTo>
                      <a:pt x="6" y="9"/>
                    </a:lnTo>
                    <a:lnTo>
                      <a:pt x="0" y="32"/>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89" name="Freeform 33"/>
              <p:cNvSpPr>
                <a:spLocks/>
              </p:cNvSpPr>
              <p:nvPr/>
            </p:nvSpPr>
            <p:spPr bwMode="ltGray">
              <a:xfrm>
                <a:off x="954" y="220"/>
                <a:ext cx="158" cy="73"/>
              </a:xfrm>
              <a:custGeom>
                <a:avLst/>
                <a:gdLst>
                  <a:gd name="T0" fmla="*/ 7 w 158"/>
                  <a:gd name="T1" fmla="*/ 27 h 73"/>
                  <a:gd name="T2" fmla="*/ 15 w 158"/>
                  <a:gd name="T3" fmla="*/ 24 h 73"/>
                  <a:gd name="T4" fmla="*/ 27 w 158"/>
                  <a:gd name="T5" fmla="*/ 27 h 73"/>
                  <a:gd name="T6" fmla="*/ 37 w 158"/>
                  <a:gd name="T7" fmla="*/ 30 h 73"/>
                  <a:gd name="T8" fmla="*/ 42 w 158"/>
                  <a:gd name="T9" fmla="*/ 36 h 73"/>
                  <a:gd name="T10" fmla="*/ 48 w 158"/>
                  <a:gd name="T11" fmla="*/ 48 h 73"/>
                  <a:gd name="T12" fmla="*/ 60 w 158"/>
                  <a:gd name="T13" fmla="*/ 63 h 73"/>
                  <a:gd name="T14" fmla="*/ 72 w 158"/>
                  <a:gd name="T15" fmla="*/ 69 h 73"/>
                  <a:gd name="T16" fmla="*/ 85 w 158"/>
                  <a:gd name="T17" fmla="*/ 72 h 73"/>
                  <a:gd name="T18" fmla="*/ 97 w 158"/>
                  <a:gd name="T19" fmla="*/ 72 h 73"/>
                  <a:gd name="T20" fmla="*/ 105 w 158"/>
                  <a:gd name="T21" fmla="*/ 63 h 73"/>
                  <a:gd name="T22" fmla="*/ 118 w 158"/>
                  <a:gd name="T23" fmla="*/ 57 h 73"/>
                  <a:gd name="T24" fmla="*/ 130 w 158"/>
                  <a:gd name="T25" fmla="*/ 54 h 73"/>
                  <a:gd name="T26" fmla="*/ 142 w 158"/>
                  <a:gd name="T27" fmla="*/ 54 h 73"/>
                  <a:gd name="T28" fmla="*/ 150 w 158"/>
                  <a:gd name="T29" fmla="*/ 57 h 73"/>
                  <a:gd name="T30" fmla="*/ 153 w 158"/>
                  <a:gd name="T31" fmla="*/ 54 h 73"/>
                  <a:gd name="T32" fmla="*/ 148 w 158"/>
                  <a:gd name="T33" fmla="*/ 48 h 73"/>
                  <a:gd name="T34" fmla="*/ 138 w 158"/>
                  <a:gd name="T35" fmla="*/ 45 h 73"/>
                  <a:gd name="T36" fmla="*/ 127 w 158"/>
                  <a:gd name="T37" fmla="*/ 48 h 73"/>
                  <a:gd name="T38" fmla="*/ 115 w 158"/>
                  <a:gd name="T39" fmla="*/ 54 h 73"/>
                  <a:gd name="T40" fmla="*/ 102 w 158"/>
                  <a:gd name="T41" fmla="*/ 60 h 73"/>
                  <a:gd name="T42" fmla="*/ 90 w 158"/>
                  <a:gd name="T43" fmla="*/ 60 h 73"/>
                  <a:gd name="T44" fmla="*/ 78 w 158"/>
                  <a:gd name="T45" fmla="*/ 60 h 73"/>
                  <a:gd name="T46" fmla="*/ 70 w 158"/>
                  <a:gd name="T47" fmla="*/ 57 h 73"/>
                  <a:gd name="T48" fmla="*/ 60 w 158"/>
                  <a:gd name="T49" fmla="*/ 51 h 73"/>
                  <a:gd name="T50" fmla="*/ 52 w 158"/>
                  <a:gd name="T51" fmla="*/ 39 h 73"/>
                  <a:gd name="T52" fmla="*/ 42 w 158"/>
                  <a:gd name="T53" fmla="*/ 24 h 73"/>
                  <a:gd name="T54" fmla="*/ 37 w 158"/>
                  <a:gd name="T55" fmla="*/ 7 h 73"/>
                  <a:gd name="T56" fmla="*/ 27 w 158"/>
                  <a:gd name="T57" fmla="*/ 0 h 73"/>
                  <a:gd name="T58" fmla="*/ 22 w 158"/>
                  <a:gd name="T59" fmla="*/ 0 h 73"/>
                  <a:gd name="T60" fmla="*/ 12 w 158"/>
                  <a:gd name="T61" fmla="*/ 3 h 73"/>
                  <a:gd name="T62" fmla="*/ 0 w 158"/>
                  <a:gd name="T63"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73">
                    <a:moveTo>
                      <a:pt x="0" y="30"/>
                    </a:moveTo>
                    <a:lnTo>
                      <a:pt x="7" y="27"/>
                    </a:lnTo>
                    <a:lnTo>
                      <a:pt x="12" y="24"/>
                    </a:lnTo>
                    <a:lnTo>
                      <a:pt x="15" y="24"/>
                    </a:lnTo>
                    <a:lnTo>
                      <a:pt x="22" y="24"/>
                    </a:lnTo>
                    <a:lnTo>
                      <a:pt x="27" y="27"/>
                    </a:lnTo>
                    <a:lnTo>
                      <a:pt x="33" y="27"/>
                    </a:lnTo>
                    <a:lnTo>
                      <a:pt x="37" y="30"/>
                    </a:lnTo>
                    <a:lnTo>
                      <a:pt x="39" y="30"/>
                    </a:lnTo>
                    <a:lnTo>
                      <a:pt x="42" y="36"/>
                    </a:lnTo>
                    <a:lnTo>
                      <a:pt x="48" y="42"/>
                    </a:lnTo>
                    <a:lnTo>
                      <a:pt x="48" y="48"/>
                    </a:lnTo>
                    <a:lnTo>
                      <a:pt x="55" y="54"/>
                    </a:lnTo>
                    <a:lnTo>
                      <a:pt x="60" y="63"/>
                    </a:lnTo>
                    <a:lnTo>
                      <a:pt x="67" y="66"/>
                    </a:lnTo>
                    <a:lnTo>
                      <a:pt x="72" y="69"/>
                    </a:lnTo>
                    <a:lnTo>
                      <a:pt x="78" y="72"/>
                    </a:lnTo>
                    <a:lnTo>
                      <a:pt x="85" y="72"/>
                    </a:lnTo>
                    <a:lnTo>
                      <a:pt x="90" y="72"/>
                    </a:lnTo>
                    <a:lnTo>
                      <a:pt x="97" y="72"/>
                    </a:lnTo>
                    <a:lnTo>
                      <a:pt x="102" y="66"/>
                    </a:lnTo>
                    <a:lnTo>
                      <a:pt x="105" y="63"/>
                    </a:lnTo>
                    <a:lnTo>
                      <a:pt x="112" y="60"/>
                    </a:lnTo>
                    <a:lnTo>
                      <a:pt x="118" y="57"/>
                    </a:lnTo>
                    <a:lnTo>
                      <a:pt x="123" y="54"/>
                    </a:lnTo>
                    <a:lnTo>
                      <a:pt x="130" y="54"/>
                    </a:lnTo>
                    <a:lnTo>
                      <a:pt x="135" y="54"/>
                    </a:lnTo>
                    <a:lnTo>
                      <a:pt x="142" y="54"/>
                    </a:lnTo>
                    <a:lnTo>
                      <a:pt x="148" y="54"/>
                    </a:lnTo>
                    <a:lnTo>
                      <a:pt x="150" y="57"/>
                    </a:lnTo>
                    <a:lnTo>
                      <a:pt x="157" y="60"/>
                    </a:lnTo>
                    <a:lnTo>
                      <a:pt x="153" y="54"/>
                    </a:lnTo>
                    <a:lnTo>
                      <a:pt x="150" y="51"/>
                    </a:lnTo>
                    <a:lnTo>
                      <a:pt x="148" y="48"/>
                    </a:lnTo>
                    <a:lnTo>
                      <a:pt x="142" y="48"/>
                    </a:lnTo>
                    <a:lnTo>
                      <a:pt x="138" y="45"/>
                    </a:lnTo>
                    <a:lnTo>
                      <a:pt x="133" y="45"/>
                    </a:lnTo>
                    <a:lnTo>
                      <a:pt x="127" y="48"/>
                    </a:lnTo>
                    <a:lnTo>
                      <a:pt x="123" y="48"/>
                    </a:lnTo>
                    <a:lnTo>
                      <a:pt x="115" y="54"/>
                    </a:lnTo>
                    <a:lnTo>
                      <a:pt x="105" y="57"/>
                    </a:lnTo>
                    <a:lnTo>
                      <a:pt x="102" y="60"/>
                    </a:lnTo>
                    <a:lnTo>
                      <a:pt x="100" y="60"/>
                    </a:lnTo>
                    <a:lnTo>
                      <a:pt x="90" y="60"/>
                    </a:lnTo>
                    <a:lnTo>
                      <a:pt x="85" y="60"/>
                    </a:lnTo>
                    <a:lnTo>
                      <a:pt x="78" y="60"/>
                    </a:lnTo>
                    <a:lnTo>
                      <a:pt x="72" y="60"/>
                    </a:lnTo>
                    <a:lnTo>
                      <a:pt x="70" y="57"/>
                    </a:lnTo>
                    <a:lnTo>
                      <a:pt x="63" y="54"/>
                    </a:lnTo>
                    <a:lnTo>
                      <a:pt x="60" y="51"/>
                    </a:lnTo>
                    <a:lnTo>
                      <a:pt x="57" y="48"/>
                    </a:lnTo>
                    <a:lnTo>
                      <a:pt x="52" y="39"/>
                    </a:lnTo>
                    <a:lnTo>
                      <a:pt x="48" y="33"/>
                    </a:lnTo>
                    <a:lnTo>
                      <a:pt x="42" y="24"/>
                    </a:lnTo>
                    <a:lnTo>
                      <a:pt x="39" y="12"/>
                    </a:lnTo>
                    <a:lnTo>
                      <a:pt x="37" y="7"/>
                    </a:lnTo>
                    <a:lnTo>
                      <a:pt x="30" y="3"/>
                    </a:lnTo>
                    <a:lnTo>
                      <a:pt x="27" y="0"/>
                    </a:lnTo>
                    <a:lnTo>
                      <a:pt x="24" y="0"/>
                    </a:lnTo>
                    <a:lnTo>
                      <a:pt x="22" y="0"/>
                    </a:lnTo>
                    <a:lnTo>
                      <a:pt x="15" y="0"/>
                    </a:lnTo>
                    <a:lnTo>
                      <a:pt x="12" y="3"/>
                    </a:lnTo>
                    <a:lnTo>
                      <a:pt x="7" y="7"/>
                    </a:lnTo>
                    <a:lnTo>
                      <a:pt x="0" y="3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0" name="Freeform 34"/>
              <p:cNvSpPr>
                <a:spLocks/>
              </p:cNvSpPr>
              <p:nvPr/>
            </p:nvSpPr>
            <p:spPr bwMode="ltGray">
              <a:xfrm>
                <a:off x="4097" y="136"/>
                <a:ext cx="156" cy="74"/>
              </a:xfrm>
              <a:custGeom>
                <a:avLst/>
                <a:gdLst>
                  <a:gd name="T0" fmla="*/ 0 w 156"/>
                  <a:gd name="T1" fmla="*/ 43 h 74"/>
                  <a:gd name="T2" fmla="*/ 4 w 156"/>
                  <a:gd name="T3" fmla="*/ 46 h 74"/>
                  <a:gd name="T4" fmla="*/ 9 w 156"/>
                  <a:gd name="T5" fmla="*/ 48 h 74"/>
                  <a:gd name="T6" fmla="*/ 15 w 156"/>
                  <a:gd name="T7" fmla="*/ 48 h 74"/>
                  <a:gd name="T8" fmla="*/ 22 w 156"/>
                  <a:gd name="T9" fmla="*/ 48 h 74"/>
                  <a:gd name="T10" fmla="*/ 27 w 156"/>
                  <a:gd name="T11" fmla="*/ 48 h 74"/>
                  <a:gd name="T12" fmla="*/ 30 w 156"/>
                  <a:gd name="T13" fmla="*/ 46 h 74"/>
                  <a:gd name="T14" fmla="*/ 37 w 156"/>
                  <a:gd name="T15" fmla="*/ 43 h 74"/>
                  <a:gd name="T16" fmla="*/ 43 w 156"/>
                  <a:gd name="T17" fmla="*/ 37 h 74"/>
                  <a:gd name="T18" fmla="*/ 45 w 156"/>
                  <a:gd name="T19" fmla="*/ 30 h 74"/>
                  <a:gd name="T20" fmla="*/ 49 w 156"/>
                  <a:gd name="T21" fmla="*/ 25 h 74"/>
                  <a:gd name="T22" fmla="*/ 52 w 156"/>
                  <a:gd name="T23" fmla="*/ 18 h 74"/>
                  <a:gd name="T24" fmla="*/ 58 w 156"/>
                  <a:gd name="T25" fmla="*/ 12 h 74"/>
                  <a:gd name="T26" fmla="*/ 64 w 156"/>
                  <a:gd name="T27" fmla="*/ 7 h 74"/>
                  <a:gd name="T28" fmla="*/ 70 w 156"/>
                  <a:gd name="T29" fmla="*/ 3 h 74"/>
                  <a:gd name="T30" fmla="*/ 76 w 156"/>
                  <a:gd name="T31" fmla="*/ 0 h 74"/>
                  <a:gd name="T32" fmla="*/ 85 w 156"/>
                  <a:gd name="T33" fmla="*/ 0 h 74"/>
                  <a:gd name="T34" fmla="*/ 91 w 156"/>
                  <a:gd name="T35" fmla="*/ 0 h 74"/>
                  <a:gd name="T36" fmla="*/ 95 w 156"/>
                  <a:gd name="T37" fmla="*/ 0 h 74"/>
                  <a:gd name="T38" fmla="*/ 100 w 156"/>
                  <a:gd name="T39" fmla="*/ 7 h 74"/>
                  <a:gd name="T40" fmla="*/ 106 w 156"/>
                  <a:gd name="T41" fmla="*/ 9 h 74"/>
                  <a:gd name="T42" fmla="*/ 110 w 156"/>
                  <a:gd name="T43" fmla="*/ 12 h 74"/>
                  <a:gd name="T44" fmla="*/ 118 w 156"/>
                  <a:gd name="T45" fmla="*/ 15 h 74"/>
                  <a:gd name="T46" fmla="*/ 125 w 156"/>
                  <a:gd name="T47" fmla="*/ 18 h 74"/>
                  <a:gd name="T48" fmla="*/ 130 w 156"/>
                  <a:gd name="T49" fmla="*/ 18 h 74"/>
                  <a:gd name="T50" fmla="*/ 136 w 156"/>
                  <a:gd name="T51" fmla="*/ 18 h 74"/>
                  <a:gd name="T52" fmla="*/ 140 w 156"/>
                  <a:gd name="T53" fmla="*/ 18 h 74"/>
                  <a:gd name="T54" fmla="*/ 146 w 156"/>
                  <a:gd name="T55" fmla="*/ 18 h 74"/>
                  <a:gd name="T56" fmla="*/ 151 w 156"/>
                  <a:gd name="T57" fmla="*/ 15 h 74"/>
                  <a:gd name="T58" fmla="*/ 155 w 156"/>
                  <a:gd name="T59" fmla="*/ 12 h 74"/>
                  <a:gd name="T60" fmla="*/ 155 w 156"/>
                  <a:gd name="T61" fmla="*/ 18 h 74"/>
                  <a:gd name="T62" fmla="*/ 151 w 156"/>
                  <a:gd name="T63" fmla="*/ 22 h 74"/>
                  <a:gd name="T64" fmla="*/ 146 w 156"/>
                  <a:gd name="T65" fmla="*/ 25 h 74"/>
                  <a:gd name="T66" fmla="*/ 143 w 156"/>
                  <a:gd name="T67" fmla="*/ 27 h 74"/>
                  <a:gd name="T68" fmla="*/ 136 w 156"/>
                  <a:gd name="T69" fmla="*/ 27 h 74"/>
                  <a:gd name="T70" fmla="*/ 133 w 156"/>
                  <a:gd name="T71" fmla="*/ 27 h 74"/>
                  <a:gd name="T72" fmla="*/ 128 w 156"/>
                  <a:gd name="T73" fmla="*/ 27 h 74"/>
                  <a:gd name="T74" fmla="*/ 121 w 156"/>
                  <a:gd name="T75" fmla="*/ 25 h 74"/>
                  <a:gd name="T76" fmla="*/ 115 w 156"/>
                  <a:gd name="T77" fmla="*/ 18 h 74"/>
                  <a:gd name="T78" fmla="*/ 106 w 156"/>
                  <a:gd name="T79" fmla="*/ 15 h 74"/>
                  <a:gd name="T80" fmla="*/ 103 w 156"/>
                  <a:gd name="T81" fmla="*/ 12 h 74"/>
                  <a:gd name="T82" fmla="*/ 97 w 156"/>
                  <a:gd name="T83" fmla="*/ 12 h 74"/>
                  <a:gd name="T84" fmla="*/ 88 w 156"/>
                  <a:gd name="T85" fmla="*/ 12 h 74"/>
                  <a:gd name="T86" fmla="*/ 82 w 156"/>
                  <a:gd name="T87" fmla="*/ 12 h 74"/>
                  <a:gd name="T88" fmla="*/ 79 w 156"/>
                  <a:gd name="T89" fmla="*/ 12 h 74"/>
                  <a:gd name="T90" fmla="*/ 73 w 156"/>
                  <a:gd name="T91" fmla="*/ 12 h 74"/>
                  <a:gd name="T92" fmla="*/ 67 w 156"/>
                  <a:gd name="T93" fmla="*/ 15 h 74"/>
                  <a:gd name="T94" fmla="*/ 64 w 156"/>
                  <a:gd name="T95" fmla="*/ 18 h 74"/>
                  <a:gd name="T96" fmla="*/ 58 w 156"/>
                  <a:gd name="T97" fmla="*/ 22 h 74"/>
                  <a:gd name="T98" fmla="*/ 55 w 156"/>
                  <a:gd name="T99" fmla="*/ 25 h 74"/>
                  <a:gd name="T100" fmla="*/ 52 w 156"/>
                  <a:gd name="T101" fmla="*/ 33 h 74"/>
                  <a:gd name="T102" fmla="*/ 45 w 156"/>
                  <a:gd name="T103" fmla="*/ 43 h 74"/>
                  <a:gd name="T104" fmla="*/ 43 w 156"/>
                  <a:gd name="T105" fmla="*/ 48 h 74"/>
                  <a:gd name="T106" fmla="*/ 37 w 156"/>
                  <a:gd name="T107" fmla="*/ 61 h 74"/>
                  <a:gd name="T108" fmla="*/ 34 w 156"/>
                  <a:gd name="T109" fmla="*/ 67 h 74"/>
                  <a:gd name="T110" fmla="*/ 30 w 156"/>
                  <a:gd name="T111" fmla="*/ 70 h 74"/>
                  <a:gd name="T112" fmla="*/ 27 w 156"/>
                  <a:gd name="T113" fmla="*/ 73 h 74"/>
                  <a:gd name="T114" fmla="*/ 22 w 156"/>
                  <a:gd name="T115" fmla="*/ 73 h 74"/>
                  <a:gd name="T116" fmla="*/ 19 w 156"/>
                  <a:gd name="T117" fmla="*/ 73 h 74"/>
                  <a:gd name="T118" fmla="*/ 15 w 156"/>
                  <a:gd name="T119" fmla="*/ 73 h 74"/>
                  <a:gd name="T120" fmla="*/ 9 w 156"/>
                  <a:gd name="T121" fmla="*/ 70 h 74"/>
                  <a:gd name="T122" fmla="*/ 7 w 156"/>
                  <a:gd name="T123" fmla="*/ 67 h 74"/>
                  <a:gd name="T124" fmla="*/ 0 w 156"/>
                  <a:gd name="T125" fmla="*/ 4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 h="74">
                    <a:moveTo>
                      <a:pt x="0" y="43"/>
                    </a:moveTo>
                    <a:lnTo>
                      <a:pt x="4" y="46"/>
                    </a:lnTo>
                    <a:lnTo>
                      <a:pt x="9" y="48"/>
                    </a:lnTo>
                    <a:lnTo>
                      <a:pt x="15" y="48"/>
                    </a:lnTo>
                    <a:lnTo>
                      <a:pt x="22" y="48"/>
                    </a:lnTo>
                    <a:lnTo>
                      <a:pt x="27" y="48"/>
                    </a:lnTo>
                    <a:lnTo>
                      <a:pt x="30" y="46"/>
                    </a:lnTo>
                    <a:lnTo>
                      <a:pt x="37" y="43"/>
                    </a:lnTo>
                    <a:lnTo>
                      <a:pt x="43" y="37"/>
                    </a:lnTo>
                    <a:lnTo>
                      <a:pt x="45" y="30"/>
                    </a:lnTo>
                    <a:lnTo>
                      <a:pt x="49" y="25"/>
                    </a:lnTo>
                    <a:lnTo>
                      <a:pt x="52" y="18"/>
                    </a:lnTo>
                    <a:lnTo>
                      <a:pt x="58" y="12"/>
                    </a:lnTo>
                    <a:lnTo>
                      <a:pt x="64" y="7"/>
                    </a:lnTo>
                    <a:lnTo>
                      <a:pt x="70" y="3"/>
                    </a:lnTo>
                    <a:lnTo>
                      <a:pt x="76" y="0"/>
                    </a:lnTo>
                    <a:lnTo>
                      <a:pt x="85" y="0"/>
                    </a:lnTo>
                    <a:lnTo>
                      <a:pt x="91" y="0"/>
                    </a:lnTo>
                    <a:lnTo>
                      <a:pt x="95" y="0"/>
                    </a:lnTo>
                    <a:lnTo>
                      <a:pt x="100" y="7"/>
                    </a:lnTo>
                    <a:lnTo>
                      <a:pt x="106" y="9"/>
                    </a:lnTo>
                    <a:lnTo>
                      <a:pt x="110" y="12"/>
                    </a:lnTo>
                    <a:lnTo>
                      <a:pt x="118" y="15"/>
                    </a:lnTo>
                    <a:lnTo>
                      <a:pt x="125" y="18"/>
                    </a:lnTo>
                    <a:lnTo>
                      <a:pt x="130" y="18"/>
                    </a:lnTo>
                    <a:lnTo>
                      <a:pt x="136" y="18"/>
                    </a:lnTo>
                    <a:lnTo>
                      <a:pt x="140" y="18"/>
                    </a:lnTo>
                    <a:lnTo>
                      <a:pt x="146" y="18"/>
                    </a:lnTo>
                    <a:lnTo>
                      <a:pt x="151" y="15"/>
                    </a:lnTo>
                    <a:lnTo>
                      <a:pt x="155" y="12"/>
                    </a:lnTo>
                    <a:lnTo>
                      <a:pt x="155" y="18"/>
                    </a:lnTo>
                    <a:lnTo>
                      <a:pt x="151" y="22"/>
                    </a:lnTo>
                    <a:lnTo>
                      <a:pt x="146" y="25"/>
                    </a:lnTo>
                    <a:lnTo>
                      <a:pt x="143" y="27"/>
                    </a:lnTo>
                    <a:lnTo>
                      <a:pt x="136" y="27"/>
                    </a:lnTo>
                    <a:lnTo>
                      <a:pt x="133" y="27"/>
                    </a:lnTo>
                    <a:lnTo>
                      <a:pt x="128" y="27"/>
                    </a:lnTo>
                    <a:lnTo>
                      <a:pt x="121" y="25"/>
                    </a:lnTo>
                    <a:lnTo>
                      <a:pt x="115" y="18"/>
                    </a:lnTo>
                    <a:lnTo>
                      <a:pt x="106" y="15"/>
                    </a:lnTo>
                    <a:lnTo>
                      <a:pt x="103" y="12"/>
                    </a:lnTo>
                    <a:lnTo>
                      <a:pt x="97" y="12"/>
                    </a:lnTo>
                    <a:lnTo>
                      <a:pt x="88" y="12"/>
                    </a:lnTo>
                    <a:lnTo>
                      <a:pt x="82" y="12"/>
                    </a:lnTo>
                    <a:lnTo>
                      <a:pt x="79" y="12"/>
                    </a:lnTo>
                    <a:lnTo>
                      <a:pt x="73" y="12"/>
                    </a:lnTo>
                    <a:lnTo>
                      <a:pt x="67" y="15"/>
                    </a:lnTo>
                    <a:lnTo>
                      <a:pt x="64" y="18"/>
                    </a:lnTo>
                    <a:lnTo>
                      <a:pt x="58" y="22"/>
                    </a:lnTo>
                    <a:lnTo>
                      <a:pt x="55" y="25"/>
                    </a:lnTo>
                    <a:lnTo>
                      <a:pt x="52" y="33"/>
                    </a:lnTo>
                    <a:lnTo>
                      <a:pt x="45" y="43"/>
                    </a:lnTo>
                    <a:lnTo>
                      <a:pt x="43" y="48"/>
                    </a:lnTo>
                    <a:lnTo>
                      <a:pt x="37" y="61"/>
                    </a:lnTo>
                    <a:lnTo>
                      <a:pt x="34" y="67"/>
                    </a:lnTo>
                    <a:lnTo>
                      <a:pt x="30" y="70"/>
                    </a:lnTo>
                    <a:lnTo>
                      <a:pt x="27" y="73"/>
                    </a:lnTo>
                    <a:lnTo>
                      <a:pt x="22" y="73"/>
                    </a:lnTo>
                    <a:lnTo>
                      <a:pt x="19" y="73"/>
                    </a:lnTo>
                    <a:lnTo>
                      <a:pt x="15" y="73"/>
                    </a:lnTo>
                    <a:lnTo>
                      <a:pt x="9" y="70"/>
                    </a:lnTo>
                    <a:lnTo>
                      <a:pt x="7" y="67"/>
                    </a:lnTo>
                    <a:lnTo>
                      <a:pt x="0" y="4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1" name="Freeform 35"/>
              <p:cNvSpPr>
                <a:spLocks/>
              </p:cNvSpPr>
              <p:nvPr/>
            </p:nvSpPr>
            <p:spPr bwMode="ltGray">
              <a:xfrm>
                <a:off x="157" y="510"/>
                <a:ext cx="153" cy="75"/>
              </a:xfrm>
              <a:custGeom>
                <a:avLst/>
                <a:gdLst>
                  <a:gd name="T0" fmla="*/ 3 w 153"/>
                  <a:gd name="T1" fmla="*/ 46 h 75"/>
                  <a:gd name="T2" fmla="*/ 15 w 153"/>
                  <a:gd name="T3" fmla="*/ 49 h 75"/>
                  <a:gd name="T4" fmla="*/ 23 w 153"/>
                  <a:gd name="T5" fmla="*/ 49 h 75"/>
                  <a:gd name="T6" fmla="*/ 33 w 153"/>
                  <a:gd name="T7" fmla="*/ 46 h 75"/>
                  <a:gd name="T8" fmla="*/ 42 w 153"/>
                  <a:gd name="T9" fmla="*/ 37 h 75"/>
                  <a:gd name="T10" fmla="*/ 48 w 153"/>
                  <a:gd name="T11" fmla="*/ 28 h 75"/>
                  <a:gd name="T12" fmla="*/ 57 w 153"/>
                  <a:gd name="T13" fmla="*/ 12 h 75"/>
                  <a:gd name="T14" fmla="*/ 68 w 153"/>
                  <a:gd name="T15" fmla="*/ 3 h 75"/>
                  <a:gd name="T16" fmla="*/ 83 w 153"/>
                  <a:gd name="T17" fmla="*/ 0 h 75"/>
                  <a:gd name="T18" fmla="*/ 92 w 153"/>
                  <a:gd name="T19" fmla="*/ 3 h 75"/>
                  <a:gd name="T20" fmla="*/ 104 w 153"/>
                  <a:gd name="T21" fmla="*/ 10 h 75"/>
                  <a:gd name="T22" fmla="*/ 113 w 153"/>
                  <a:gd name="T23" fmla="*/ 15 h 75"/>
                  <a:gd name="T24" fmla="*/ 125 w 153"/>
                  <a:gd name="T25" fmla="*/ 22 h 75"/>
                  <a:gd name="T26" fmla="*/ 137 w 153"/>
                  <a:gd name="T27" fmla="*/ 22 h 75"/>
                  <a:gd name="T28" fmla="*/ 149 w 153"/>
                  <a:gd name="T29" fmla="*/ 15 h 75"/>
                  <a:gd name="T30" fmla="*/ 152 w 153"/>
                  <a:gd name="T31" fmla="*/ 22 h 75"/>
                  <a:gd name="T32" fmla="*/ 143 w 153"/>
                  <a:gd name="T33" fmla="*/ 25 h 75"/>
                  <a:gd name="T34" fmla="*/ 134 w 153"/>
                  <a:gd name="T35" fmla="*/ 28 h 75"/>
                  <a:gd name="T36" fmla="*/ 122 w 153"/>
                  <a:gd name="T37" fmla="*/ 28 h 75"/>
                  <a:gd name="T38" fmla="*/ 113 w 153"/>
                  <a:gd name="T39" fmla="*/ 22 h 75"/>
                  <a:gd name="T40" fmla="*/ 102 w 153"/>
                  <a:gd name="T41" fmla="*/ 15 h 75"/>
                  <a:gd name="T42" fmla="*/ 87 w 153"/>
                  <a:gd name="T43" fmla="*/ 12 h 75"/>
                  <a:gd name="T44" fmla="*/ 75 w 153"/>
                  <a:gd name="T45" fmla="*/ 12 h 75"/>
                  <a:gd name="T46" fmla="*/ 65 w 153"/>
                  <a:gd name="T47" fmla="*/ 15 h 75"/>
                  <a:gd name="T48" fmla="*/ 57 w 153"/>
                  <a:gd name="T49" fmla="*/ 22 h 75"/>
                  <a:gd name="T50" fmla="*/ 50 w 153"/>
                  <a:gd name="T51" fmla="*/ 34 h 75"/>
                  <a:gd name="T52" fmla="*/ 42 w 153"/>
                  <a:gd name="T53" fmla="*/ 53 h 75"/>
                  <a:gd name="T54" fmla="*/ 33 w 153"/>
                  <a:gd name="T55" fmla="*/ 68 h 75"/>
                  <a:gd name="T56" fmla="*/ 23 w 153"/>
                  <a:gd name="T57" fmla="*/ 74 h 75"/>
                  <a:gd name="T58" fmla="*/ 18 w 153"/>
                  <a:gd name="T59" fmla="*/ 74 h 75"/>
                  <a:gd name="T60" fmla="*/ 8 w 153"/>
                  <a:gd name="T61" fmla="*/ 71 h 75"/>
                  <a:gd name="T62" fmla="*/ 0 w 153"/>
                  <a:gd name="T63"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 h="75">
                    <a:moveTo>
                      <a:pt x="0" y="43"/>
                    </a:moveTo>
                    <a:lnTo>
                      <a:pt x="3" y="46"/>
                    </a:lnTo>
                    <a:lnTo>
                      <a:pt x="8" y="49"/>
                    </a:lnTo>
                    <a:lnTo>
                      <a:pt x="15" y="49"/>
                    </a:lnTo>
                    <a:lnTo>
                      <a:pt x="21" y="49"/>
                    </a:lnTo>
                    <a:lnTo>
                      <a:pt x="23" y="49"/>
                    </a:lnTo>
                    <a:lnTo>
                      <a:pt x="30" y="49"/>
                    </a:lnTo>
                    <a:lnTo>
                      <a:pt x="33" y="46"/>
                    </a:lnTo>
                    <a:lnTo>
                      <a:pt x="35" y="43"/>
                    </a:lnTo>
                    <a:lnTo>
                      <a:pt x="42" y="37"/>
                    </a:lnTo>
                    <a:lnTo>
                      <a:pt x="45" y="31"/>
                    </a:lnTo>
                    <a:lnTo>
                      <a:pt x="48" y="28"/>
                    </a:lnTo>
                    <a:lnTo>
                      <a:pt x="50" y="18"/>
                    </a:lnTo>
                    <a:lnTo>
                      <a:pt x="57" y="12"/>
                    </a:lnTo>
                    <a:lnTo>
                      <a:pt x="62" y="10"/>
                    </a:lnTo>
                    <a:lnTo>
                      <a:pt x="68" y="3"/>
                    </a:lnTo>
                    <a:lnTo>
                      <a:pt x="75" y="0"/>
                    </a:lnTo>
                    <a:lnTo>
                      <a:pt x="83" y="0"/>
                    </a:lnTo>
                    <a:lnTo>
                      <a:pt x="90" y="0"/>
                    </a:lnTo>
                    <a:lnTo>
                      <a:pt x="92" y="3"/>
                    </a:lnTo>
                    <a:lnTo>
                      <a:pt x="98" y="7"/>
                    </a:lnTo>
                    <a:lnTo>
                      <a:pt x="104" y="10"/>
                    </a:lnTo>
                    <a:lnTo>
                      <a:pt x="107" y="12"/>
                    </a:lnTo>
                    <a:lnTo>
                      <a:pt x="113" y="15"/>
                    </a:lnTo>
                    <a:lnTo>
                      <a:pt x="119" y="18"/>
                    </a:lnTo>
                    <a:lnTo>
                      <a:pt x="125" y="22"/>
                    </a:lnTo>
                    <a:lnTo>
                      <a:pt x="131" y="22"/>
                    </a:lnTo>
                    <a:lnTo>
                      <a:pt x="137" y="22"/>
                    </a:lnTo>
                    <a:lnTo>
                      <a:pt x="143" y="18"/>
                    </a:lnTo>
                    <a:lnTo>
                      <a:pt x="149" y="15"/>
                    </a:lnTo>
                    <a:lnTo>
                      <a:pt x="152" y="15"/>
                    </a:lnTo>
                    <a:lnTo>
                      <a:pt x="152" y="22"/>
                    </a:lnTo>
                    <a:lnTo>
                      <a:pt x="149" y="25"/>
                    </a:lnTo>
                    <a:lnTo>
                      <a:pt x="143" y="25"/>
                    </a:lnTo>
                    <a:lnTo>
                      <a:pt x="137" y="28"/>
                    </a:lnTo>
                    <a:lnTo>
                      <a:pt x="134" y="28"/>
                    </a:lnTo>
                    <a:lnTo>
                      <a:pt x="131" y="28"/>
                    </a:lnTo>
                    <a:lnTo>
                      <a:pt x="122" y="28"/>
                    </a:lnTo>
                    <a:lnTo>
                      <a:pt x="119" y="25"/>
                    </a:lnTo>
                    <a:lnTo>
                      <a:pt x="113" y="22"/>
                    </a:lnTo>
                    <a:lnTo>
                      <a:pt x="104" y="15"/>
                    </a:lnTo>
                    <a:lnTo>
                      <a:pt x="102" y="15"/>
                    </a:lnTo>
                    <a:lnTo>
                      <a:pt x="95" y="15"/>
                    </a:lnTo>
                    <a:lnTo>
                      <a:pt x="87" y="12"/>
                    </a:lnTo>
                    <a:lnTo>
                      <a:pt x="80" y="12"/>
                    </a:lnTo>
                    <a:lnTo>
                      <a:pt x="75" y="12"/>
                    </a:lnTo>
                    <a:lnTo>
                      <a:pt x="72" y="15"/>
                    </a:lnTo>
                    <a:lnTo>
                      <a:pt x="65" y="15"/>
                    </a:lnTo>
                    <a:lnTo>
                      <a:pt x="62" y="18"/>
                    </a:lnTo>
                    <a:lnTo>
                      <a:pt x="57" y="22"/>
                    </a:lnTo>
                    <a:lnTo>
                      <a:pt x="53" y="25"/>
                    </a:lnTo>
                    <a:lnTo>
                      <a:pt x="50" y="34"/>
                    </a:lnTo>
                    <a:lnTo>
                      <a:pt x="45" y="43"/>
                    </a:lnTo>
                    <a:lnTo>
                      <a:pt x="42" y="53"/>
                    </a:lnTo>
                    <a:lnTo>
                      <a:pt x="35" y="64"/>
                    </a:lnTo>
                    <a:lnTo>
                      <a:pt x="33" y="68"/>
                    </a:lnTo>
                    <a:lnTo>
                      <a:pt x="30" y="74"/>
                    </a:lnTo>
                    <a:lnTo>
                      <a:pt x="23" y="74"/>
                    </a:lnTo>
                    <a:lnTo>
                      <a:pt x="21" y="74"/>
                    </a:lnTo>
                    <a:lnTo>
                      <a:pt x="18" y="74"/>
                    </a:lnTo>
                    <a:lnTo>
                      <a:pt x="15" y="74"/>
                    </a:lnTo>
                    <a:lnTo>
                      <a:pt x="8" y="71"/>
                    </a:lnTo>
                    <a:lnTo>
                      <a:pt x="3" y="68"/>
                    </a:lnTo>
                    <a:lnTo>
                      <a:pt x="0" y="4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2" name="Freeform 36"/>
              <p:cNvSpPr>
                <a:spLocks/>
              </p:cNvSpPr>
              <p:nvPr/>
            </p:nvSpPr>
            <p:spPr bwMode="ltGray">
              <a:xfrm>
                <a:off x="5581" y="1847"/>
                <a:ext cx="154" cy="72"/>
              </a:xfrm>
              <a:custGeom>
                <a:avLst/>
                <a:gdLst>
                  <a:gd name="T0" fmla="*/ 3 w 154"/>
                  <a:gd name="T1" fmla="*/ 44 h 72"/>
                  <a:gd name="T2" fmla="*/ 15 w 154"/>
                  <a:gd name="T3" fmla="*/ 48 h 72"/>
                  <a:gd name="T4" fmla="*/ 26 w 154"/>
                  <a:gd name="T5" fmla="*/ 48 h 72"/>
                  <a:gd name="T6" fmla="*/ 33 w 154"/>
                  <a:gd name="T7" fmla="*/ 41 h 72"/>
                  <a:gd name="T8" fmla="*/ 41 w 154"/>
                  <a:gd name="T9" fmla="*/ 36 h 72"/>
                  <a:gd name="T10" fmla="*/ 48 w 154"/>
                  <a:gd name="T11" fmla="*/ 24 h 72"/>
                  <a:gd name="T12" fmla="*/ 56 w 154"/>
                  <a:gd name="T13" fmla="*/ 12 h 72"/>
                  <a:gd name="T14" fmla="*/ 69 w 154"/>
                  <a:gd name="T15" fmla="*/ 4 h 72"/>
                  <a:gd name="T16" fmla="*/ 84 w 154"/>
                  <a:gd name="T17" fmla="*/ 0 h 72"/>
                  <a:gd name="T18" fmla="*/ 93 w 154"/>
                  <a:gd name="T19" fmla="*/ 4 h 72"/>
                  <a:gd name="T20" fmla="*/ 105 w 154"/>
                  <a:gd name="T21" fmla="*/ 9 h 72"/>
                  <a:gd name="T22" fmla="*/ 116 w 154"/>
                  <a:gd name="T23" fmla="*/ 15 h 72"/>
                  <a:gd name="T24" fmla="*/ 126 w 154"/>
                  <a:gd name="T25" fmla="*/ 18 h 72"/>
                  <a:gd name="T26" fmla="*/ 138 w 154"/>
                  <a:gd name="T27" fmla="*/ 18 h 72"/>
                  <a:gd name="T28" fmla="*/ 150 w 154"/>
                  <a:gd name="T29" fmla="*/ 15 h 72"/>
                  <a:gd name="T30" fmla="*/ 153 w 154"/>
                  <a:gd name="T31" fmla="*/ 18 h 72"/>
                  <a:gd name="T32" fmla="*/ 144 w 154"/>
                  <a:gd name="T33" fmla="*/ 24 h 72"/>
                  <a:gd name="T34" fmla="*/ 135 w 154"/>
                  <a:gd name="T35" fmla="*/ 27 h 72"/>
                  <a:gd name="T36" fmla="*/ 126 w 154"/>
                  <a:gd name="T37" fmla="*/ 24 h 72"/>
                  <a:gd name="T38" fmla="*/ 114 w 154"/>
                  <a:gd name="T39" fmla="*/ 18 h 72"/>
                  <a:gd name="T40" fmla="*/ 101 w 154"/>
                  <a:gd name="T41" fmla="*/ 12 h 72"/>
                  <a:gd name="T42" fmla="*/ 86 w 154"/>
                  <a:gd name="T43" fmla="*/ 12 h 72"/>
                  <a:gd name="T44" fmla="*/ 78 w 154"/>
                  <a:gd name="T45" fmla="*/ 12 h 72"/>
                  <a:gd name="T46" fmla="*/ 66 w 154"/>
                  <a:gd name="T47" fmla="*/ 15 h 72"/>
                  <a:gd name="T48" fmla="*/ 56 w 154"/>
                  <a:gd name="T49" fmla="*/ 21 h 72"/>
                  <a:gd name="T50" fmla="*/ 51 w 154"/>
                  <a:gd name="T51" fmla="*/ 33 h 72"/>
                  <a:gd name="T52" fmla="*/ 41 w 154"/>
                  <a:gd name="T53" fmla="*/ 51 h 72"/>
                  <a:gd name="T54" fmla="*/ 33 w 154"/>
                  <a:gd name="T55" fmla="*/ 65 h 72"/>
                  <a:gd name="T56" fmla="*/ 26 w 154"/>
                  <a:gd name="T57" fmla="*/ 71 h 72"/>
                  <a:gd name="T58" fmla="*/ 18 w 154"/>
                  <a:gd name="T59" fmla="*/ 71 h 72"/>
                  <a:gd name="T60" fmla="*/ 8 w 154"/>
                  <a:gd name="T61" fmla="*/ 68 h 72"/>
                  <a:gd name="T62" fmla="*/ 0 w 154"/>
                  <a:gd name="T63" fmla="*/ 4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72">
                    <a:moveTo>
                      <a:pt x="0" y="41"/>
                    </a:moveTo>
                    <a:lnTo>
                      <a:pt x="3" y="44"/>
                    </a:lnTo>
                    <a:lnTo>
                      <a:pt x="8" y="48"/>
                    </a:lnTo>
                    <a:lnTo>
                      <a:pt x="15" y="48"/>
                    </a:lnTo>
                    <a:lnTo>
                      <a:pt x="21" y="48"/>
                    </a:lnTo>
                    <a:lnTo>
                      <a:pt x="26" y="48"/>
                    </a:lnTo>
                    <a:lnTo>
                      <a:pt x="30" y="44"/>
                    </a:lnTo>
                    <a:lnTo>
                      <a:pt x="33" y="41"/>
                    </a:lnTo>
                    <a:lnTo>
                      <a:pt x="36" y="41"/>
                    </a:lnTo>
                    <a:lnTo>
                      <a:pt x="41" y="36"/>
                    </a:lnTo>
                    <a:lnTo>
                      <a:pt x="45" y="30"/>
                    </a:lnTo>
                    <a:lnTo>
                      <a:pt x="48" y="24"/>
                    </a:lnTo>
                    <a:lnTo>
                      <a:pt x="51" y="18"/>
                    </a:lnTo>
                    <a:lnTo>
                      <a:pt x="56" y="12"/>
                    </a:lnTo>
                    <a:lnTo>
                      <a:pt x="63" y="6"/>
                    </a:lnTo>
                    <a:lnTo>
                      <a:pt x="69" y="4"/>
                    </a:lnTo>
                    <a:lnTo>
                      <a:pt x="75" y="0"/>
                    </a:lnTo>
                    <a:lnTo>
                      <a:pt x="84" y="0"/>
                    </a:lnTo>
                    <a:lnTo>
                      <a:pt x="90" y="0"/>
                    </a:lnTo>
                    <a:lnTo>
                      <a:pt x="93" y="4"/>
                    </a:lnTo>
                    <a:lnTo>
                      <a:pt x="99" y="6"/>
                    </a:lnTo>
                    <a:lnTo>
                      <a:pt x="105" y="9"/>
                    </a:lnTo>
                    <a:lnTo>
                      <a:pt x="108" y="12"/>
                    </a:lnTo>
                    <a:lnTo>
                      <a:pt x="116" y="15"/>
                    </a:lnTo>
                    <a:lnTo>
                      <a:pt x="123" y="18"/>
                    </a:lnTo>
                    <a:lnTo>
                      <a:pt x="126" y="18"/>
                    </a:lnTo>
                    <a:lnTo>
                      <a:pt x="131" y="21"/>
                    </a:lnTo>
                    <a:lnTo>
                      <a:pt x="138" y="18"/>
                    </a:lnTo>
                    <a:lnTo>
                      <a:pt x="144" y="18"/>
                    </a:lnTo>
                    <a:lnTo>
                      <a:pt x="150" y="15"/>
                    </a:lnTo>
                    <a:lnTo>
                      <a:pt x="153" y="12"/>
                    </a:lnTo>
                    <a:lnTo>
                      <a:pt x="153" y="18"/>
                    </a:lnTo>
                    <a:lnTo>
                      <a:pt x="150" y="21"/>
                    </a:lnTo>
                    <a:lnTo>
                      <a:pt x="144" y="24"/>
                    </a:lnTo>
                    <a:lnTo>
                      <a:pt x="141" y="27"/>
                    </a:lnTo>
                    <a:lnTo>
                      <a:pt x="135" y="27"/>
                    </a:lnTo>
                    <a:lnTo>
                      <a:pt x="131" y="27"/>
                    </a:lnTo>
                    <a:lnTo>
                      <a:pt x="126" y="24"/>
                    </a:lnTo>
                    <a:lnTo>
                      <a:pt x="120" y="24"/>
                    </a:lnTo>
                    <a:lnTo>
                      <a:pt x="114" y="18"/>
                    </a:lnTo>
                    <a:lnTo>
                      <a:pt x="105" y="15"/>
                    </a:lnTo>
                    <a:lnTo>
                      <a:pt x="101" y="12"/>
                    </a:lnTo>
                    <a:lnTo>
                      <a:pt x="96" y="12"/>
                    </a:lnTo>
                    <a:lnTo>
                      <a:pt x="86" y="12"/>
                    </a:lnTo>
                    <a:lnTo>
                      <a:pt x="81" y="12"/>
                    </a:lnTo>
                    <a:lnTo>
                      <a:pt x="78" y="12"/>
                    </a:lnTo>
                    <a:lnTo>
                      <a:pt x="71" y="12"/>
                    </a:lnTo>
                    <a:lnTo>
                      <a:pt x="66" y="15"/>
                    </a:lnTo>
                    <a:lnTo>
                      <a:pt x="63" y="18"/>
                    </a:lnTo>
                    <a:lnTo>
                      <a:pt x="56" y="21"/>
                    </a:lnTo>
                    <a:lnTo>
                      <a:pt x="54" y="24"/>
                    </a:lnTo>
                    <a:lnTo>
                      <a:pt x="51" y="33"/>
                    </a:lnTo>
                    <a:lnTo>
                      <a:pt x="45" y="39"/>
                    </a:lnTo>
                    <a:lnTo>
                      <a:pt x="41" y="51"/>
                    </a:lnTo>
                    <a:lnTo>
                      <a:pt x="36" y="59"/>
                    </a:lnTo>
                    <a:lnTo>
                      <a:pt x="33" y="65"/>
                    </a:lnTo>
                    <a:lnTo>
                      <a:pt x="30" y="68"/>
                    </a:lnTo>
                    <a:lnTo>
                      <a:pt x="26" y="71"/>
                    </a:lnTo>
                    <a:lnTo>
                      <a:pt x="21" y="71"/>
                    </a:lnTo>
                    <a:lnTo>
                      <a:pt x="18" y="71"/>
                    </a:lnTo>
                    <a:lnTo>
                      <a:pt x="15" y="71"/>
                    </a:lnTo>
                    <a:lnTo>
                      <a:pt x="8" y="68"/>
                    </a:lnTo>
                    <a:lnTo>
                      <a:pt x="6" y="65"/>
                    </a:lnTo>
                    <a:lnTo>
                      <a:pt x="0" y="4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3" name="Freeform 37"/>
              <p:cNvSpPr>
                <a:spLocks/>
              </p:cNvSpPr>
              <p:nvPr/>
            </p:nvSpPr>
            <p:spPr bwMode="ltGray">
              <a:xfrm>
                <a:off x="4436" y="4096"/>
                <a:ext cx="57" cy="66"/>
              </a:xfrm>
              <a:custGeom>
                <a:avLst/>
                <a:gdLst>
                  <a:gd name="T0" fmla="*/ 31 w 57"/>
                  <a:gd name="T1" fmla="*/ 0 h 66"/>
                  <a:gd name="T2" fmla="*/ 0 w 57"/>
                  <a:gd name="T3" fmla="*/ 17 h 66"/>
                  <a:gd name="T4" fmla="*/ 17 w 57"/>
                  <a:gd name="T5" fmla="*/ 65 h 66"/>
                  <a:gd name="T6" fmla="*/ 56 w 57"/>
                  <a:gd name="T7" fmla="*/ 41 h 66"/>
                  <a:gd name="T8" fmla="*/ 31 w 57"/>
                  <a:gd name="T9" fmla="*/ 0 h 66"/>
                </a:gdLst>
                <a:ahLst/>
                <a:cxnLst>
                  <a:cxn ang="0">
                    <a:pos x="T0" y="T1"/>
                  </a:cxn>
                  <a:cxn ang="0">
                    <a:pos x="T2" y="T3"/>
                  </a:cxn>
                  <a:cxn ang="0">
                    <a:pos x="T4" y="T5"/>
                  </a:cxn>
                  <a:cxn ang="0">
                    <a:pos x="T6" y="T7"/>
                  </a:cxn>
                  <a:cxn ang="0">
                    <a:pos x="T8" y="T9"/>
                  </a:cxn>
                </a:cxnLst>
                <a:rect l="0" t="0" r="r" b="b"/>
                <a:pathLst>
                  <a:path w="57" h="66">
                    <a:moveTo>
                      <a:pt x="31" y="0"/>
                    </a:moveTo>
                    <a:lnTo>
                      <a:pt x="0" y="17"/>
                    </a:lnTo>
                    <a:lnTo>
                      <a:pt x="17" y="65"/>
                    </a:lnTo>
                    <a:lnTo>
                      <a:pt x="56" y="41"/>
                    </a:lnTo>
                    <a:lnTo>
                      <a:pt x="31"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4" name="Freeform 38"/>
              <p:cNvSpPr>
                <a:spLocks/>
              </p:cNvSpPr>
              <p:nvPr/>
            </p:nvSpPr>
            <p:spPr bwMode="ltGray">
              <a:xfrm>
                <a:off x="107" y="2501"/>
                <a:ext cx="55" cy="65"/>
              </a:xfrm>
              <a:custGeom>
                <a:avLst/>
                <a:gdLst>
                  <a:gd name="T0" fmla="*/ 30 w 55"/>
                  <a:gd name="T1" fmla="*/ 0 h 65"/>
                  <a:gd name="T2" fmla="*/ 0 w 55"/>
                  <a:gd name="T3" fmla="*/ 17 h 65"/>
                  <a:gd name="T4" fmla="*/ 16 w 55"/>
                  <a:gd name="T5" fmla="*/ 64 h 65"/>
                  <a:gd name="T6" fmla="*/ 54 w 55"/>
                  <a:gd name="T7" fmla="*/ 40 h 65"/>
                  <a:gd name="T8" fmla="*/ 30 w 55"/>
                  <a:gd name="T9" fmla="*/ 0 h 65"/>
                </a:gdLst>
                <a:ahLst/>
                <a:cxnLst>
                  <a:cxn ang="0">
                    <a:pos x="T0" y="T1"/>
                  </a:cxn>
                  <a:cxn ang="0">
                    <a:pos x="T2" y="T3"/>
                  </a:cxn>
                  <a:cxn ang="0">
                    <a:pos x="T4" y="T5"/>
                  </a:cxn>
                  <a:cxn ang="0">
                    <a:pos x="T6" y="T7"/>
                  </a:cxn>
                  <a:cxn ang="0">
                    <a:pos x="T8" y="T9"/>
                  </a:cxn>
                </a:cxnLst>
                <a:rect l="0" t="0" r="r" b="b"/>
                <a:pathLst>
                  <a:path w="55" h="65">
                    <a:moveTo>
                      <a:pt x="30" y="0"/>
                    </a:moveTo>
                    <a:lnTo>
                      <a:pt x="0" y="17"/>
                    </a:lnTo>
                    <a:lnTo>
                      <a:pt x="16" y="64"/>
                    </a:lnTo>
                    <a:lnTo>
                      <a:pt x="54" y="40"/>
                    </a:lnTo>
                    <a:lnTo>
                      <a:pt x="3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5" name="Freeform 39"/>
              <p:cNvSpPr>
                <a:spLocks/>
              </p:cNvSpPr>
              <p:nvPr/>
            </p:nvSpPr>
            <p:spPr bwMode="ltGray">
              <a:xfrm>
                <a:off x="5139" y="1106"/>
                <a:ext cx="56" cy="65"/>
              </a:xfrm>
              <a:custGeom>
                <a:avLst/>
                <a:gdLst>
                  <a:gd name="T0" fmla="*/ 30 w 56"/>
                  <a:gd name="T1" fmla="*/ 0 h 65"/>
                  <a:gd name="T2" fmla="*/ 0 w 56"/>
                  <a:gd name="T3" fmla="*/ 17 h 65"/>
                  <a:gd name="T4" fmla="*/ 16 w 56"/>
                  <a:gd name="T5" fmla="*/ 64 h 65"/>
                  <a:gd name="T6" fmla="*/ 55 w 56"/>
                  <a:gd name="T7" fmla="*/ 41 h 65"/>
                  <a:gd name="T8" fmla="*/ 30 w 56"/>
                  <a:gd name="T9" fmla="*/ 0 h 65"/>
                </a:gdLst>
                <a:ahLst/>
                <a:cxnLst>
                  <a:cxn ang="0">
                    <a:pos x="T0" y="T1"/>
                  </a:cxn>
                  <a:cxn ang="0">
                    <a:pos x="T2" y="T3"/>
                  </a:cxn>
                  <a:cxn ang="0">
                    <a:pos x="T4" y="T5"/>
                  </a:cxn>
                  <a:cxn ang="0">
                    <a:pos x="T6" y="T7"/>
                  </a:cxn>
                  <a:cxn ang="0">
                    <a:pos x="T8" y="T9"/>
                  </a:cxn>
                </a:cxnLst>
                <a:rect l="0" t="0" r="r" b="b"/>
                <a:pathLst>
                  <a:path w="56" h="65">
                    <a:moveTo>
                      <a:pt x="30" y="0"/>
                    </a:moveTo>
                    <a:lnTo>
                      <a:pt x="0" y="17"/>
                    </a:lnTo>
                    <a:lnTo>
                      <a:pt x="16" y="64"/>
                    </a:lnTo>
                    <a:lnTo>
                      <a:pt x="55" y="41"/>
                    </a:lnTo>
                    <a:lnTo>
                      <a:pt x="3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6" name="Freeform 40"/>
              <p:cNvSpPr>
                <a:spLocks/>
              </p:cNvSpPr>
              <p:nvPr/>
            </p:nvSpPr>
            <p:spPr bwMode="ltGray">
              <a:xfrm>
                <a:off x="4703" y="54"/>
                <a:ext cx="60" cy="81"/>
              </a:xfrm>
              <a:custGeom>
                <a:avLst/>
                <a:gdLst>
                  <a:gd name="T0" fmla="*/ 59 w 60"/>
                  <a:gd name="T1" fmla="*/ 0 h 81"/>
                  <a:gd name="T2" fmla="*/ 0 w 60"/>
                  <a:gd name="T3" fmla="*/ 30 h 81"/>
                  <a:gd name="T4" fmla="*/ 45 w 60"/>
                  <a:gd name="T5" fmla="*/ 80 h 81"/>
                  <a:gd name="T6" fmla="*/ 59 w 60"/>
                  <a:gd name="T7" fmla="*/ 0 h 81"/>
                </a:gdLst>
                <a:ahLst/>
                <a:cxnLst>
                  <a:cxn ang="0">
                    <a:pos x="T0" y="T1"/>
                  </a:cxn>
                  <a:cxn ang="0">
                    <a:pos x="T2" y="T3"/>
                  </a:cxn>
                  <a:cxn ang="0">
                    <a:pos x="T4" y="T5"/>
                  </a:cxn>
                  <a:cxn ang="0">
                    <a:pos x="T6" y="T7"/>
                  </a:cxn>
                </a:cxnLst>
                <a:rect l="0" t="0" r="r" b="b"/>
                <a:pathLst>
                  <a:path w="60" h="81">
                    <a:moveTo>
                      <a:pt x="59" y="0"/>
                    </a:moveTo>
                    <a:lnTo>
                      <a:pt x="0" y="30"/>
                    </a:lnTo>
                    <a:lnTo>
                      <a:pt x="45" y="80"/>
                    </a:lnTo>
                    <a:lnTo>
                      <a:pt x="59"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7" name="Freeform 41"/>
              <p:cNvSpPr>
                <a:spLocks/>
              </p:cNvSpPr>
              <p:nvPr/>
            </p:nvSpPr>
            <p:spPr bwMode="ltGray">
              <a:xfrm>
                <a:off x="5601" y="3074"/>
                <a:ext cx="60" cy="80"/>
              </a:xfrm>
              <a:custGeom>
                <a:avLst/>
                <a:gdLst>
                  <a:gd name="T0" fmla="*/ 59 w 60"/>
                  <a:gd name="T1" fmla="*/ 0 h 80"/>
                  <a:gd name="T2" fmla="*/ 0 w 60"/>
                  <a:gd name="T3" fmla="*/ 30 h 80"/>
                  <a:gd name="T4" fmla="*/ 42 w 60"/>
                  <a:gd name="T5" fmla="*/ 79 h 80"/>
                  <a:gd name="T6" fmla="*/ 59 w 60"/>
                  <a:gd name="T7" fmla="*/ 0 h 80"/>
                </a:gdLst>
                <a:ahLst/>
                <a:cxnLst>
                  <a:cxn ang="0">
                    <a:pos x="T0" y="T1"/>
                  </a:cxn>
                  <a:cxn ang="0">
                    <a:pos x="T2" y="T3"/>
                  </a:cxn>
                  <a:cxn ang="0">
                    <a:pos x="T4" y="T5"/>
                  </a:cxn>
                  <a:cxn ang="0">
                    <a:pos x="T6" y="T7"/>
                  </a:cxn>
                </a:cxnLst>
                <a:rect l="0" t="0" r="r" b="b"/>
                <a:pathLst>
                  <a:path w="60" h="80">
                    <a:moveTo>
                      <a:pt x="59" y="0"/>
                    </a:moveTo>
                    <a:lnTo>
                      <a:pt x="0" y="30"/>
                    </a:lnTo>
                    <a:lnTo>
                      <a:pt x="42" y="79"/>
                    </a:lnTo>
                    <a:lnTo>
                      <a:pt x="59"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8" name="Freeform 42"/>
              <p:cNvSpPr>
                <a:spLocks/>
              </p:cNvSpPr>
              <p:nvPr/>
            </p:nvSpPr>
            <p:spPr bwMode="ltGray">
              <a:xfrm>
                <a:off x="2788" y="4005"/>
                <a:ext cx="59" cy="83"/>
              </a:xfrm>
              <a:custGeom>
                <a:avLst/>
                <a:gdLst>
                  <a:gd name="T0" fmla="*/ 58 w 59"/>
                  <a:gd name="T1" fmla="*/ 0 h 83"/>
                  <a:gd name="T2" fmla="*/ 0 w 59"/>
                  <a:gd name="T3" fmla="*/ 31 h 83"/>
                  <a:gd name="T4" fmla="*/ 42 w 59"/>
                  <a:gd name="T5" fmla="*/ 82 h 83"/>
                  <a:gd name="T6" fmla="*/ 58 w 59"/>
                  <a:gd name="T7" fmla="*/ 0 h 83"/>
                </a:gdLst>
                <a:ahLst/>
                <a:cxnLst>
                  <a:cxn ang="0">
                    <a:pos x="T0" y="T1"/>
                  </a:cxn>
                  <a:cxn ang="0">
                    <a:pos x="T2" y="T3"/>
                  </a:cxn>
                  <a:cxn ang="0">
                    <a:pos x="T4" y="T5"/>
                  </a:cxn>
                  <a:cxn ang="0">
                    <a:pos x="T6" y="T7"/>
                  </a:cxn>
                </a:cxnLst>
                <a:rect l="0" t="0" r="r" b="b"/>
                <a:pathLst>
                  <a:path w="59" h="83">
                    <a:moveTo>
                      <a:pt x="58" y="0"/>
                    </a:moveTo>
                    <a:lnTo>
                      <a:pt x="0" y="31"/>
                    </a:lnTo>
                    <a:lnTo>
                      <a:pt x="42" y="82"/>
                    </a:lnTo>
                    <a:lnTo>
                      <a:pt x="58"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199" name="Freeform 43"/>
              <p:cNvSpPr>
                <a:spLocks/>
              </p:cNvSpPr>
              <p:nvPr/>
            </p:nvSpPr>
            <p:spPr bwMode="ltGray">
              <a:xfrm>
                <a:off x="256" y="3041"/>
                <a:ext cx="61" cy="83"/>
              </a:xfrm>
              <a:custGeom>
                <a:avLst/>
                <a:gdLst>
                  <a:gd name="T0" fmla="*/ 60 w 61"/>
                  <a:gd name="T1" fmla="*/ 0 h 83"/>
                  <a:gd name="T2" fmla="*/ 0 w 61"/>
                  <a:gd name="T3" fmla="*/ 31 h 83"/>
                  <a:gd name="T4" fmla="*/ 46 w 61"/>
                  <a:gd name="T5" fmla="*/ 82 h 83"/>
                  <a:gd name="T6" fmla="*/ 60 w 61"/>
                  <a:gd name="T7" fmla="*/ 0 h 83"/>
                </a:gdLst>
                <a:ahLst/>
                <a:cxnLst>
                  <a:cxn ang="0">
                    <a:pos x="T0" y="T1"/>
                  </a:cxn>
                  <a:cxn ang="0">
                    <a:pos x="T2" y="T3"/>
                  </a:cxn>
                  <a:cxn ang="0">
                    <a:pos x="T4" y="T5"/>
                  </a:cxn>
                  <a:cxn ang="0">
                    <a:pos x="T6" y="T7"/>
                  </a:cxn>
                </a:cxnLst>
                <a:rect l="0" t="0" r="r" b="b"/>
                <a:pathLst>
                  <a:path w="61" h="83">
                    <a:moveTo>
                      <a:pt x="60" y="0"/>
                    </a:moveTo>
                    <a:lnTo>
                      <a:pt x="0" y="31"/>
                    </a:lnTo>
                    <a:lnTo>
                      <a:pt x="46" y="82"/>
                    </a:lnTo>
                    <a:lnTo>
                      <a:pt x="6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00" name="Freeform 44"/>
              <p:cNvSpPr>
                <a:spLocks/>
              </p:cNvSpPr>
              <p:nvPr/>
            </p:nvSpPr>
            <p:spPr bwMode="ltGray">
              <a:xfrm>
                <a:off x="4707" y="4074"/>
                <a:ext cx="59" cy="78"/>
              </a:xfrm>
              <a:custGeom>
                <a:avLst/>
                <a:gdLst>
                  <a:gd name="T0" fmla="*/ 58 w 59"/>
                  <a:gd name="T1" fmla="*/ 0 h 78"/>
                  <a:gd name="T2" fmla="*/ 0 w 59"/>
                  <a:gd name="T3" fmla="*/ 30 h 78"/>
                  <a:gd name="T4" fmla="*/ 42 w 59"/>
                  <a:gd name="T5" fmla="*/ 77 h 78"/>
                  <a:gd name="T6" fmla="*/ 58 w 59"/>
                  <a:gd name="T7" fmla="*/ 0 h 78"/>
                </a:gdLst>
                <a:ahLst/>
                <a:cxnLst>
                  <a:cxn ang="0">
                    <a:pos x="T0" y="T1"/>
                  </a:cxn>
                  <a:cxn ang="0">
                    <a:pos x="T2" y="T3"/>
                  </a:cxn>
                  <a:cxn ang="0">
                    <a:pos x="T4" y="T5"/>
                  </a:cxn>
                  <a:cxn ang="0">
                    <a:pos x="T6" y="T7"/>
                  </a:cxn>
                </a:cxnLst>
                <a:rect l="0" t="0" r="r" b="b"/>
                <a:pathLst>
                  <a:path w="59" h="78">
                    <a:moveTo>
                      <a:pt x="58" y="0"/>
                    </a:moveTo>
                    <a:lnTo>
                      <a:pt x="0" y="30"/>
                    </a:lnTo>
                    <a:lnTo>
                      <a:pt x="42" y="77"/>
                    </a:lnTo>
                    <a:lnTo>
                      <a:pt x="58"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01" name="Freeform 45"/>
              <p:cNvSpPr>
                <a:spLocks/>
              </p:cNvSpPr>
              <p:nvPr/>
            </p:nvSpPr>
            <p:spPr bwMode="ltGray">
              <a:xfrm>
                <a:off x="234" y="3987"/>
                <a:ext cx="61" cy="81"/>
              </a:xfrm>
              <a:custGeom>
                <a:avLst/>
                <a:gdLst>
                  <a:gd name="T0" fmla="*/ 0 w 61"/>
                  <a:gd name="T1" fmla="*/ 0 h 81"/>
                  <a:gd name="T2" fmla="*/ 60 w 61"/>
                  <a:gd name="T3" fmla="*/ 31 h 81"/>
                  <a:gd name="T4" fmla="*/ 18 w 61"/>
                  <a:gd name="T5" fmla="*/ 80 h 81"/>
                  <a:gd name="T6" fmla="*/ 0 w 61"/>
                  <a:gd name="T7" fmla="*/ 0 h 81"/>
                </a:gdLst>
                <a:ahLst/>
                <a:cxnLst>
                  <a:cxn ang="0">
                    <a:pos x="T0" y="T1"/>
                  </a:cxn>
                  <a:cxn ang="0">
                    <a:pos x="T2" y="T3"/>
                  </a:cxn>
                  <a:cxn ang="0">
                    <a:pos x="T4" y="T5"/>
                  </a:cxn>
                  <a:cxn ang="0">
                    <a:pos x="T6" y="T7"/>
                  </a:cxn>
                </a:cxnLst>
                <a:rect l="0" t="0" r="r" b="b"/>
                <a:pathLst>
                  <a:path w="61" h="81">
                    <a:moveTo>
                      <a:pt x="0" y="0"/>
                    </a:moveTo>
                    <a:lnTo>
                      <a:pt x="60" y="31"/>
                    </a:lnTo>
                    <a:lnTo>
                      <a:pt x="18" y="80"/>
                    </a:lnTo>
                    <a:lnTo>
                      <a:pt x="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02" name="Freeform 46"/>
              <p:cNvSpPr>
                <a:spLocks/>
              </p:cNvSpPr>
              <p:nvPr/>
            </p:nvSpPr>
            <p:spPr bwMode="ltGray">
              <a:xfrm>
                <a:off x="2285" y="99"/>
                <a:ext cx="61" cy="82"/>
              </a:xfrm>
              <a:custGeom>
                <a:avLst/>
                <a:gdLst>
                  <a:gd name="T0" fmla="*/ 0 w 61"/>
                  <a:gd name="T1" fmla="*/ 0 h 82"/>
                  <a:gd name="T2" fmla="*/ 60 w 61"/>
                  <a:gd name="T3" fmla="*/ 31 h 82"/>
                  <a:gd name="T4" fmla="*/ 18 w 61"/>
                  <a:gd name="T5" fmla="*/ 81 h 82"/>
                  <a:gd name="T6" fmla="*/ 0 w 61"/>
                  <a:gd name="T7" fmla="*/ 0 h 82"/>
                </a:gdLst>
                <a:ahLst/>
                <a:cxnLst>
                  <a:cxn ang="0">
                    <a:pos x="T0" y="T1"/>
                  </a:cxn>
                  <a:cxn ang="0">
                    <a:pos x="T2" y="T3"/>
                  </a:cxn>
                  <a:cxn ang="0">
                    <a:pos x="T4" y="T5"/>
                  </a:cxn>
                  <a:cxn ang="0">
                    <a:pos x="T6" y="T7"/>
                  </a:cxn>
                </a:cxnLst>
                <a:rect l="0" t="0" r="r" b="b"/>
                <a:pathLst>
                  <a:path w="61" h="82">
                    <a:moveTo>
                      <a:pt x="0" y="0"/>
                    </a:moveTo>
                    <a:lnTo>
                      <a:pt x="60" y="31"/>
                    </a:lnTo>
                    <a:lnTo>
                      <a:pt x="18" y="81"/>
                    </a:lnTo>
                    <a:lnTo>
                      <a:pt x="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03" name="Rectangle 47"/>
              <p:cNvSpPr>
                <a:spLocks noChangeArrowheads="1"/>
              </p:cNvSpPr>
              <p:nvPr/>
            </p:nvSpPr>
            <p:spPr bwMode="ltGray">
              <a:xfrm>
                <a:off x="1629" y="103"/>
                <a:ext cx="53" cy="56"/>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204" name="Rectangle 48"/>
              <p:cNvSpPr>
                <a:spLocks noChangeArrowheads="1"/>
              </p:cNvSpPr>
              <p:nvPr/>
            </p:nvSpPr>
            <p:spPr bwMode="ltGray">
              <a:xfrm>
                <a:off x="5563" y="129"/>
                <a:ext cx="52" cy="56"/>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205" name="Rectangle 49"/>
              <p:cNvSpPr>
                <a:spLocks noChangeArrowheads="1"/>
              </p:cNvSpPr>
              <p:nvPr/>
            </p:nvSpPr>
            <p:spPr bwMode="ltGray">
              <a:xfrm>
                <a:off x="5039" y="4013"/>
                <a:ext cx="53" cy="57"/>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206" name="Rectangle 50"/>
              <p:cNvSpPr>
                <a:spLocks noChangeArrowheads="1"/>
              </p:cNvSpPr>
              <p:nvPr/>
            </p:nvSpPr>
            <p:spPr bwMode="ltGray">
              <a:xfrm>
                <a:off x="5651" y="782"/>
                <a:ext cx="41" cy="43"/>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207" name="Rectangle 51"/>
              <p:cNvSpPr>
                <a:spLocks noChangeArrowheads="1"/>
              </p:cNvSpPr>
              <p:nvPr/>
            </p:nvSpPr>
            <p:spPr bwMode="ltGray">
              <a:xfrm>
                <a:off x="648" y="202"/>
                <a:ext cx="52" cy="54"/>
              </a:xfrm>
              <a:prstGeom prst="rect">
                <a:avLst/>
              </a:pr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1350"/>
              </a:p>
            </p:txBody>
          </p:sp>
          <p:sp>
            <p:nvSpPr>
              <p:cNvPr id="208" name="Freeform 52"/>
              <p:cNvSpPr>
                <a:spLocks/>
              </p:cNvSpPr>
              <p:nvPr/>
            </p:nvSpPr>
            <p:spPr bwMode="ltGray">
              <a:xfrm>
                <a:off x="177" y="1414"/>
                <a:ext cx="229" cy="116"/>
              </a:xfrm>
              <a:custGeom>
                <a:avLst/>
                <a:gdLst>
                  <a:gd name="T0" fmla="*/ 228 w 229"/>
                  <a:gd name="T1" fmla="*/ 4 h 116"/>
                  <a:gd name="T2" fmla="*/ 222 w 229"/>
                  <a:gd name="T3" fmla="*/ 0 h 116"/>
                  <a:gd name="T4" fmla="*/ 210 w 229"/>
                  <a:gd name="T5" fmla="*/ 0 h 116"/>
                  <a:gd name="T6" fmla="*/ 200 w 229"/>
                  <a:gd name="T7" fmla="*/ 0 h 116"/>
                  <a:gd name="T8" fmla="*/ 192 w 229"/>
                  <a:gd name="T9" fmla="*/ 0 h 116"/>
                  <a:gd name="T10" fmla="*/ 180 w 229"/>
                  <a:gd name="T11" fmla="*/ 4 h 116"/>
                  <a:gd name="T12" fmla="*/ 170 w 229"/>
                  <a:gd name="T13" fmla="*/ 10 h 116"/>
                  <a:gd name="T14" fmla="*/ 164 w 229"/>
                  <a:gd name="T15" fmla="*/ 13 h 116"/>
                  <a:gd name="T16" fmla="*/ 159 w 229"/>
                  <a:gd name="T17" fmla="*/ 22 h 116"/>
                  <a:gd name="T18" fmla="*/ 152 w 229"/>
                  <a:gd name="T19" fmla="*/ 31 h 116"/>
                  <a:gd name="T20" fmla="*/ 149 w 229"/>
                  <a:gd name="T21" fmla="*/ 38 h 116"/>
                  <a:gd name="T22" fmla="*/ 146 w 229"/>
                  <a:gd name="T23" fmla="*/ 43 h 116"/>
                  <a:gd name="T24" fmla="*/ 134 w 229"/>
                  <a:gd name="T25" fmla="*/ 59 h 116"/>
                  <a:gd name="T26" fmla="*/ 122 w 229"/>
                  <a:gd name="T27" fmla="*/ 72 h 116"/>
                  <a:gd name="T28" fmla="*/ 113 w 229"/>
                  <a:gd name="T29" fmla="*/ 77 h 116"/>
                  <a:gd name="T30" fmla="*/ 98 w 229"/>
                  <a:gd name="T31" fmla="*/ 84 h 116"/>
                  <a:gd name="T32" fmla="*/ 86 w 229"/>
                  <a:gd name="T33" fmla="*/ 90 h 116"/>
                  <a:gd name="T34" fmla="*/ 73 w 229"/>
                  <a:gd name="T35" fmla="*/ 93 h 116"/>
                  <a:gd name="T36" fmla="*/ 64 w 229"/>
                  <a:gd name="T37" fmla="*/ 93 h 116"/>
                  <a:gd name="T38" fmla="*/ 52 w 229"/>
                  <a:gd name="T39" fmla="*/ 93 h 116"/>
                  <a:gd name="T40" fmla="*/ 37 w 229"/>
                  <a:gd name="T41" fmla="*/ 90 h 116"/>
                  <a:gd name="T42" fmla="*/ 25 w 229"/>
                  <a:gd name="T43" fmla="*/ 84 h 116"/>
                  <a:gd name="T44" fmla="*/ 15 w 229"/>
                  <a:gd name="T45" fmla="*/ 74 h 116"/>
                  <a:gd name="T46" fmla="*/ 10 w 229"/>
                  <a:gd name="T47" fmla="*/ 69 h 116"/>
                  <a:gd name="T48" fmla="*/ 0 w 229"/>
                  <a:gd name="T49" fmla="*/ 100 h 116"/>
                  <a:gd name="T50" fmla="*/ 7 w 229"/>
                  <a:gd name="T51" fmla="*/ 105 h 116"/>
                  <a:gd name="T52" fmla="*/ 22 w 229"/>
                  <a:gd name="T53" fmla="*/ 112 h 116"/>
                  <a:gd name="T54" fmla="*/ 33 w 229"/>
                  <a:gd name="T55" fmla="*/ 112 h 116"/>
                  <a:gd name="T56" fmla="*/ 48 w 229"/>
                  <a:gd name="T57" fmla="*/ 115 h 116"/>
                  <a:gd name="T58" fmla="*/ 61 w 229"/>
                  <a:gd name="T59" fmla="*/ 115 h 116"/>
                  <a:gd name="T60" fmla="*/ 73 w 229"/>
                  <a:gd name="T61" fmla="*/ 112 h 116"/>
                  <a:gd name="T62" fmla="*/ 88 w 229"/>
                  <a:gd name="T63" fmla="*/ 105 h 116"/>
                  <a:gd name="T64" fmla="*/ 98 w 229"/>
                  <a:gd name="T65" fmla="*/ 100 h 116"/>
                  <a:gd name="T66" fmla="*/ 104 w 229"/>
                  <a:gd name="T67" fmla="*/ 97 h 116"/>
                  <a:gd name="T68" fmla="*/ 119 w 229"/>
                  <a:gd name="T69" fmla="*/ 84 h 116"/>
                  <a:gd name="T70" fmla="*/ 131 w 229"/>
                  <a:gd name="T71" fmla="*/ 72 h 116"/>
                  <a:gd name="T72" fmla="*/ 140 w 229"/>
                  <a:gd name="T73" fmla="*/ 56 h 116"/>
                  <a:gd name="T74" fmla="*/ 149 w 229"/>
                  <a:gd name="T75" fmla="*/ 43 h 116"/>
                  <a:gd name="T76" fmla="*/ 159 w 229"/>
                  <a:gd name="T77" fmla="*/ 41 h 116"/>
                  <a:gd name="T78" fmla="*/ 167 w 229"/>
                  <a:gd name="T79" fmla="*/ 31 h 116"/>
                  <a:gd name="T80" fmla="*/ 177 w 229"/>
                  <a:gd name="T81" fmla="*/ 28 h 116"/>
                  <a:gd name="T82" fmla="*/ 185 w 229"/>
                  <a:gd name="T83" fmla="*/ 25 h 116"/>
                  <a:gd name="T84" fmla="*/ 198 w 229"/>
                  <a:gd name="T85" fmla="*/ 25 h 116"/>
                  <a:gd name="T86" fmla="*/ 204 w 229"/>
                  <a:gd name="T87" fmla="*/ 25 h 116"/>
                  <a:gd name="T88" fmla="*/ 210 w 229"/>
                  <a:gd name="T89" fmla="*/ 28 h 116"/>
                  <a:gd name="T90" fmla="*/ 222 w 229"/>
                  <a:gd name="T91" fmla="*/ 35 h 116"/>
                  <a:gd name="T92" fmla="*/ 228 w 229"/>
                  <a:gd name="T93" fmla="*/ 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 h="116">
                    <a:moveTo>
                      <a:pt x="228" y="4"/>
                    </a:moveTo>
                    <a:lnTo>
                      <a:pt x="222" y="0"/>
                    </a:lnTo>
                    <a:lnTo>
                      <a:pt x="210" y="0"/>
                    </a:lnTo>
                    <a:lnTo>
                      <a:pt x="200" y="0"/>
                    </a:lnTo>
                    <a:lnTo>
                      <a:pt x="192" y="0"/>
                    </a:lnTo>
                    <a:lnTo>
                      <a:pt x="180" y="4"/>
                    </a:lnTo>
                    <a:lnTo>
                      <a:pt x="170" y="10"/>
                    </a:lnTo>
                    <a:lnTo>
                      <a:pt x="164" y="13"/>
                    </a:lnTo>
                    <a:lnTo>
                      <a:pt x="159" y="22"/>
                    </a:lnTo>
                    <a:lnTo>
                      <a:pt x="152" y="31"/>
                    </a:lnTo>
                    <a:lnTo>
                      <a:pt x="149" y="38"/>
                    </a:lnTo>
                    <a:lnTo>
                      <a:pt x="146" y="43"/>
                    </a:lnTo>
                    <a:lnTo>
                      <a:pt x="134" y="59"/>
                    </a:lnTo>
                    <a:lnTo>
                      <a:pt x="122" y="72"/>
                    </a:lnTo>
                    <a:lnTo>
                      <a:pt x="113" y="77"/>
                    </a:lnTo>
                    <a:lnTo>
                      <a:pt x="98" y="84"/>
                    </a:lnTo>
                    <a:lnTo>
                      <a:pt x="86" y="90"/>
                    </a:lnTo>
                    <a:lnTo>
                      <a:pt x="73" y="93"/>
                    </a:lnTo>
                    <a:lnTo>
                      <a:pt x="64" y="93"/>
                    </a:lnTo>
                    <a:lnTo>
                      <a:pt x="52" y="93"/>
                    </a:lnTo>
                    <a:lnTo>
                      <a:pt x="37" y="90"/>
                    </a:lnTo>
                    <a:lnTo>
                      <a:pt x="25" y="84"/>
                    </a:lnTo>
                    <a:lnTo>
                      <a:pt x="15" y="74"/>
                    </a:lnTo>
                    <a:lnTo>
                      <a:pt x="10" y="69"/>
                    </a:lnTo>
                    <a:lnTo>
                      <a:pt x="0" y="100"/>
                    </a:lnTo>
                    <a:lnTo>
                      <a:pt x="7" y="105"/>
                    </a:lnTo>
                    <a:lnTo>
                      <a:pt x="22" y="112"/>
                    </a:lnTo>
                    <a:lnTo>
                      <a:pt x="33" y="112"/>
                    </a:lnTo>
                    <a:lnTo>
                      <a:pt x="48" y="115"/>
                    </a:lnTo>
                    <a:lnTo>
                      <a:pt x="61" y="115"/>
                    </a:lnTo>
                    <a:lnTo>
                      <a:pt x="73" y="112"/>
                    </a:lnTo>
                    <a:lnTo>
                      <a:pt x="88" y="105"/>
                    </a:lnTo>
                    <a:lnTo>
                      <a:pt x="98" y="100"/>
                    </a:lnTo>
                    <a:lnTo>
                      <a:pt x="104" y="97"/>
                    </a:lnTo>
                    <a:lnTo>
                      <a:pt x="119" y="84"/>
                    </a:lnTo>
                    <a:lnTo>
                      <a:pt x="131" y="72"/>
                    </a:lnTo>
                    <a:lnTo>
                      <a:pt x="140" y="56"/>
                    </a:lnTo>
                    <a:lnTo>
                      <a:pt x="149" y="43"/>
                    </a:lnTo>
                    <a:lnTo>
                      <a:pt x="159" y="41"/>
                    </a:lnTo>
                    <a:lnTo>
                      <a:pt x="167" y="31"/>
                    </a:lnTo>
                    <a:lnTo>
                      <a:pt x="177" y="28"/>
                    </a:lnTo>
                    <a:lnTo>
                      <a:pt x="185" y="25"/>
                    </a:lnTo>
                    <a:lnTo>
                      <a:pt x="198" y="25"/>
                    </a:lnTo>
                    <a:lnTo>
                      <a:pt x="204" y="25"/>
                    </a:lnTo>
                    <a:lnTo>
                      <a:pt x="210" y="28"/>
                    </a:lnTo>
                    <a:lnTo>
                      <a:pt x="222" y="35"/>
                    </a:lnTo>
                    <a:lnTo>
                      <a:pt x="228" y="4"/>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09" name="Freeform 53"/>
              <p:cNvSpPr>
                <a:spLocks/>
              </p:cNvSpPr>
              <p:nvPr/>
            </p:nvSpPr>
            <p:spPr bwMode="ltGray">
              <a:xfrm>
                <a:off x="2288" y="4156"/>
                <a:ext cx="231" cy="115"/>
              </a:xfrm>
              <a:custGeom>
                <a:avLst/>
                <a:gdLst>
                  <a:gd name="T0" fmla="*/ 0 w 231"/>
                  <a:gd name="T1" fmla="*/ 111 h 115"/>
                  <a:gd name="T2" fmla="*/ 6 w 231"/>
                  <a:gd name="T3" fmla="*/ 114 h 115"/>
                  <a:gd name="T4" fmla="*/ 18 w 231"/>
                  <a:gd name="T5" fmla="*/ 114 h 115"/>
                  <a:gd name="T6" fmla="*/ 27 w 231"/>
                  <a:gd name="T7" fmla="*/ 114 h 115"/>
                  <a:gd name="T8" fmla="*/ 39 w 231"/>
                  <a:gd name="T9" fmla="*/ 111 h 115"/>
                  <a:gd name="T10" fmla="*/ 48 w 231"/>
                  <a:gd name="T11" fmla="*/ 108 h 115"/>
                  <a:gd name="T12" fmla="*/ 58 w 231"/>
                  <a:gd name="T13" fmla="*/ 104 h 115"/>
                  <a:gd name="T14" fmla="*/ 63 w 231"/>
                  <a:gd name="T15" fmla="*/ 101 h 115"/>
                  <a:gd name="T16" fmla="*/ 73 w 231"/>
                  <a:gd name="T17" fmla="*/ 93 h 115"/>
                  <a:gd name="T18" fmla="*/ 76 w 231"/>
                  <a:gd name="T19" fmla="*/ 83 h 115"/>
                  <a:gd name="T20" fmla="*/ 81 w 231"/>
                  <a:gd name="T21" fmla="*/ 77 h 115"/>
                  <a:gd name="T22" fmla="*/ 84 w 231"/>
                  <a:gd name="T23" fmla="*/ 71 h 115"/>
                  <a:gd name="T24" fmla="*/ 94 w 231"/>
                  <a:gd name="T25" fmla="*/ 55 h 115"/>
                  <a:gd name="T26" fmla="*/ 109 w 231"/>
                  <a:gd name="T27" fmla="*/ 40 h 115"/>
                  <a:gd name="T28" fmla="*/ 115 w 231"/>
                  <a:gd name="T29" fmla="*/ 37 h 115"/>
                  <a:gd name="T30" fmla="*/ 130 w 231"/>
                  <a:gd name="T31" fmla="*/ 31 h 115"/>
                  <a:gd name="T32" fmla="*/ 142 w 231"/>
                  <a:gd name="T33" fmla="*/ 24 h 115"/>
                  <a:gd name="T34" fmla="*/ 154 w 231"/>
                  <a:gd name="T35" fmla="*/ 21 h 115"/>
                  <a:gd name="T36" fmla="*/ 164 w 231"/>
                  <a:gd name="T37" fmla="*/ 18 h 115"/>
                  <a:gd name="T38" fmla="*/ 175 w 231"/>
                  <a:gd name="T39" fmla="*/ 21 h 115"/>
                  <a:gd name="T40" fmla="*/ 190 w 231"/>
                  <a:gd name="T41" fmla="*/ 24 h 115"/>
                  <a:gd name="T42" fmla="*/ 205 w 231"/>
                  <a:gd name="T43" fmla="*/ 31 h 115"/>
                  <a:gd name="T44" fmla="*/ 215 w 231"/>
                  <a:gd name="T45" fmla="*/ 37 h 115"/>
                  <a:gd name="T46" fmla="*/ 218 w 231"/>
                  <a:gd name="T47" fmla="*/ 43 h 115"/>
                  <a:gd name="T48" fmla="*/ 230 w 231"/>
                  <a:gd name="T49" fmla="*/ 12 h 115"/>
                  <a:gd name="T50" fmla="*/ 221 w 231"/>
                  <a:gd name="T51" fmla="*/ 9 h 115"/>
                  <a:gd name="T52" fmla="*/ 209 w 231"/>
                  <a:gd name="T53" fmla="*/ 3 h 115"/>
                  <a:gd name="T54" fmla="*/ 194 w 231"/>
                  <a:gd name="T55" fmla="*/ 0 h 115"/>
                  <a:gd name="T56" fmla="*/ 179 w 231"/>
                  <a:gd name="T57" fmla="*/ 0 h 115"/>
                  <a:gd name="T58" fmla="*/ 167 w 231"/>
                  <a:gd name="T59" fmla="*/ 0 h 115"/>
                  <a:gd name="T60" fmla="*/ 154 w 231"/>
                  <a:gd name="T61" fmla="*/ 3 h 115"/>
                  <a:gd name="T62" fmla="*/ 139 w 231"/>
                  <a:gd name="T63" fmla="*/ 9 h 115"/>
                  <a:gd name="T64" fmla="*/ 130 w 231"/>
                  <a:gd name="T65" fmla="*/ 12 h 115"/>
                  <a:gd name="T66" fmla="*/ 124 w 231"/>
                  <a:gd name="T67" fmla="*/ 18 h 115"/>
                  <a:gd name="T68" fmla="*/ 109 w 231"/>
                  <a:gd name="T69" fmla="*/ 31 h 115"/>
                  <a:gd name="T70" fmla="*/ 97 w 231"/>
                  <a:gd name="T71" fmla="*/ 43 h 115"/>
                  <a:gd name="T72" fmla="*/ 88 w 231"/>
                  <a:gd name="T73" fmla="*/ 55 h 115"/>
                  <a:gd name="T74" fmla="*/ 79 w 231"/>
                  <a:gd name="T75" fmla="*/ 68 h 115"/>
                  <a:gd name="T76" fmla="*/ 73 w 231"/>
                  <a:gd name="T77" fmla="*/ 73 h 115"/>
                  <a:gd name="T78" fmla="*/ 61 w 231"/>
                  <a:gd name="T79" fmla="*/ 83 h 115"/>
                  <a:gd name="T80" fmla="*/ 51 w 231"/>
                  <a:gd name="T81" fmla="*/ 86 h 115"/>
                  <a:gd name="T82" fmla="*/ 43 w 231"/>
                  <a:gd name="T83" fmla="*/ 89 h 115"/>
                  <a:gd name="T84" fmla="*/ 33 w 231"/>
                  <a:gd name="T85" fmla="*/ 89 h 115"/>
                  <a:gd name="T86" fmla="*/ 24 w 231"/>
                  <a:gd name="T87" fmla="*/ 89 h 115"/>
                  <a:gd name="T88" fmla="*/ 18 w 231"/>
                  <a:gd name="T89" fmla="*/ 86 h 115"/>
                  <a:gd name="T90" fmla="*/ 6 w 231"/>
                  <a:gd name="T91" fmla="*/ 80 h 115"/>
                  <a:gd name="T92" fmla="*/ 0 w 231"/>
                  <a:gd name="T93" fmla="*/ 11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1" h="115">
                    <a:moveTo>
                      <a:pt x="0" y="111"/>
                    </a:moveTo>
                    <a:lnTo>
                      <a:pt x="6" y="114"/>
                    </a:lnTo>
                    <a:lnTo>
                      <a:pt x="18" y="114"/>
                    </a:lnTo>
                    <a:lnTo>
                      <a:pt x="27" y="114"/>
                    </a:lnTo>
                    <a:lnTo>
                      <a:pt x="39" y="111"/>
                    </a:lnTo>
                    <a:lnTo>
                      <a:pt x="48" y="108"/>
                    </a:lnTo>
                    <a:lnTo>
                      <a:pt x="58" y="104"/>
                    </a:lnTo>
                    <a:lnTo>
                      <a:pt x="63" y="101"/>
                    </a:lnTo>
                    <a:lnTo>
                      <a:pt x="73" y="93"/>
                    </a:lnTo>
                    <a:lnTo>
                      <a:pt x="76" y="83"/>
                    </a:lnTo>
                    <a:lnTo>
                      <a:pt x="81" y="77"/>
                    </a:lnTo>
                    <a:lnTo>
                      <a:pt x="84" y="71"/>
                    </a:lnTo>
                    <a:lnTo>
                      <a:pt x="94" y="55"/>
                    </a:lnTo>
                    <a:lnTo>
                      <a:pt x="109" y="40"/>
                    </a:lnTo>
                    <a:lnTo>
                      <a:pt x="115" y="37"/>
                    </a:lnTo>
                    <a:lnTo>
                      <a:pt x="130" y="31"/>
                    </a:lnTo>
                    <a:lnTo>
                      <a:pt x="142" y="24"/>
                    </a:lnTo>
                    <a:lnTo>
                      <a:pt x="154" y="21"/>
                    </a:lnTo>
                    <a:lnTo>
                      <a:pt x="164" y="18"/>
                    </a:lnTo>
                    <a:lnTo>
                      <a:pt x="175" y="21"/>
                    </a:lnTo>
                    <a:lnTo>
                      <a:pt x="190" y="24"/>
                    </a:lnTo>
                    <a:lnTo>
                      <a:pt x="205" y="31"/>
                    </a:lnTo>
                    <a:lnTo>
                      <a:pt x="215" y="37"/>
                    </a:lnTo>
                    <a:lnTo>
                      <a:pt x="218" y="43"/>
                    </a:lnTo>
                    <a:lnTo>
                      <a:pt x="230" y="12"/>
                    </a:lnTo>
                    <a:lnTo>
                      <a:pt x="221" y="9"/>
                    </a:lnTo>
                    <a:lnTo>
                      <a:pt x="209" y="3"/>
                    </a:lnTo>
                    <a:lnTo>
                      <a:pt x="194" y="0"/>
                    </a:lnTo>
                    <a:lnTo>
                      <a:pt x="179" y="0"/>
                    </a:lnTo>
                    <a:lnTo>
                      <a:pt x="167" y="0"/>
                    </a:lnTo>
                    <a:lnTo>
                      <a:pt x="154" y="3"/>
                    </a:lnTo>
                    <a:lnTo>
                      <a:pt x="139" y="9"/>
                    </a:lnTo>
                    <a:lnTo>
                      <a:pt x="130" y="12"/>
                    </a:lnTo>
                    <a:lnTo>
                      <a:pt x="124" y="18"/>
                    </a:lnTo>
                    <a:lnTo>
                      <a:pt x="109" y="31"/>
                    </a:lnTo>
                    <a:lnTo>
                      <a:pt x="97" y="43"/>
                    </a:lnTo>
                    <a:lnTo>
                      <a:pt x="88" y="55"/>
                    </a:lnTo>
                    <a:lnTo>
                      <a:pt x="79" y="68"/>
                    </a:lnTo>
                    <a:lnTo>
                      <a:pt x="73" y="73"/>
                    </a:lnTo>
                    <a:lnTo>
                      <a:pt x="61" y="83"/>
                    </a:lnTo>
                    <a:lnTo>
                      <a:pt x="51" y="86"/>
                    </a:lnTo>
                    <a:lnTo>
                      <a:pt x="43" y="89"/>
                    </a:lnTo>
                    <a:lnTo>
                      <a:pt x="33" y="89"/>
                    </a:lnTo>
                    <a:lnTo>
                      <a:pt x="24" y="89"/>
                    </a:lnTo>
                    <a:lnTo>
                      <a:pt x="18" y="86"/>
                    </a:lnTo>
                    <a:lnTo>
                      <a:pt x="6" y="80"/>
                    </a:lnTo>
                    <a:lnTo>
                      <a:pt x="0" y="11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0" name="Freeform 54"/>
              <p:cNvSpPr>
                <a:spLocks/>
              </p:cNvSpPr>
              <p:nvPr/>
            </p:nvSpPr>
            <p:spPr bwMode="ltGray">
              <a:xfrm>
                <a:off x="5310" y="388"/>
                <a:ext cx="234" cy="115"/>
              </a:xfrm>
              <a:custGeom>
                <a:avLst/>
                <a:gdLst>
                  <a:gd name="T0" fmla="*/ 233 w 234"/>
                  <a:gd name="T1" fmla="*/ 3 h 115"/>
                  <a:gd name="T2" fmla="*/ 223 w 234"/>
                  <a:gd name="T3" fmla="*/ 0 h 115"/>
                  <a:gd name="T4" fmla="*/ 214 w 234"/>
                  <a:gd name="T5" fmla="*/ 0 h 115"/>
                  <a:gd name="T6" fmla="*/ 202 w 234"/>
                  <a:gd name="T7" fmla="*/ 0 h 115"/>
                  <a:gd name="T8" fmla="*/ 193 w 234"/>
                  <a:gd name="T9" fmla="*/ 0 h 115"/>
                  <a:gd name="T10" fmla="*/ 183 w 234"/>
                  <a:gd name="T11" fmla="*/ 3 h 115"/>
                  <a:gd name="T12" fmla="*/ 172 w 234"/>
                  <a:gd name="T13" fmla="*/ 10 h 115"/>
                  <a:gd name="T14" fmla="*/ 168 w 234"/>
                  <a:gd name="T15" fmla="*/ 13 h 115"/>
                  <a:gd name="T16" fmla="*/ 159 w 234"/>
                  <a:gd name="T17" fmla="*/ 21 h 115"/>
                  <a:gd name="T18" fmla="*/ 153 w 234"/>
                  <a:gd name="T19" fmla="*/ 31 h 115"/>
                  <a:gd name="T20" fmla="*/ 150 w 234"/>
                  <a:gd name="T21" fmla="*/ 37 h 115"/>
                  <a:gd name="T22" fmla="*/ 147 w 234"/>
                  <a:gd name="T23" fmla="*/ 43 h 115"/>
                  <a:gd name="T24" fmla="*/ 138 w 234"/>
                  <a:gd name="T25" fmla="*/ 59 h 115"/>
                  <a:gd name="T26" fmla="*/ 122 w 234"/>
                  <a:gd name="T27" fmla="*/ 71 h 115"/>
                  <a:gd name="T28" fmla="*/ 114 w 234"/>
                  <a:gd name="T29" fmla="*/ 77 h 115"/>
                  <a:gd name="T30" fmla="*/ 101 w 234"/>
                  <a:gd name="T31" fmla="*/ 83 h 115"/>
                  <a:gd name="T32" fmla="*/ 86 w 234"/>
                  <a:gd name="T33" fmla="*/ 90 h 115"/>
                  <a:gd name="T34" fmla="*/ 76 w 234"/>
                  <a:gd name="T35" fmla="*/ 93 h 115"/>
                  <a:gd name="T36" fmla="*/ 65 w 234"/>
                  <a:gd name="T37" fmla="*/ 93 h 115"/>
                  <a:gd name="T38" fmla="*/ 55 w 234"/>
                  <a:gd name="T39" fmla="*/ 93 h 115"/>
                  <a:gd name="T40" fmla="*/ 40 w 234"/>
                  <a:gd name="T41" fmla="*/ 87 h 115"/>
                  <a:gd name="T42" fmla="*/ 25 w 234"/>
                  <a:gd name="T43" fmla="*/ 83 h 115"/>
                  <a:gd name="T44" fmla="*/ 15 w 234"/>
                  <a:gd name="T45" fmla="*/ 74 h 115"/>
                  <a:gd name="T46" fmla="*/ 10 w 234"/>
                  <a:gd name="T47" fmla="*/ 68 h 115"/>
                  <a:gd name="T48" fmla="*/ 0 w 234"/>
                  <a:gd name="T49" fmla="*/ 99 h 115"/>
                  <a:gd name="T50" fmla="*/ 10 w 234"/>
                  <a:gd name="T51" fmla="*/ 105 h 115"/>
                  <a:gd name="T52" fmla="*/ 22 w 234"/>
                  <a:gd name="T53" fmla="*/ 111 h 115"/>
                  <a:gd name="T54" fmla="*/ 34 w 234"/>
                  <a:gd name="T55" fmla="*/ 111 h 115"/>
                  <a:gd name="T56" fmla="*/ 50 w 234"/>
                  <a:gd name="T57" fmla="*/ 114 h 115"/>
                  <a:gd name="T58" fmla="*/ 61 w 234"/>
                  <a:gd name="T59" fmla="*/ 114 h 115"/>
                  <a:gd name="T60" fmla="*/ 74 w 234"/>
                  <a:gd name="T61" fmla="*/ 111 h 115"/>
                  <a:gd name="T62" fmla="*/ 89 w 234"/>
                  <a:gd name="T63" fmla="*/ 105 h 115"/>
                  <a:gd name="T64" fmla="*/ 101 w 234"/>
                  <a:gd name="T65" fmla="*/ 99 h 115"/>
                  <a:gd name="T66" fmla="*/ 107 w 234"/>
                  <a:gd name="T67" fmla="*/ 96 h 115"/>
                  <a:gd name="T68" fmla="*/ 119 w 234"/>
                  <a:gd name="T69" fmla="*/ 83 h 115"/>
                  <a:gd name="T70" fmla="*/ 132 w 234"/>
                  <a:gd name="T71" fmla="*/ 71 h 115"/>
                  <a:gd name="T72" fmla="*/ 144 w 234"/>
                  <a:gd name="T73" fmla="*/ 56 h 115"/>
                  <a:gd name="T74" fmla="*/ 153 w 234"/>
                  <a:gd name="T75" fmla="*/ 46 h 115"/>
                  <a:gd name="T76" fmla="*/ 159 w 234"/>
                  <a:gd name="T77" fmla="*/ 37 h 115"/>
                  <a:gd name="T78" fmla="*/ 172 w 234"/>
                  <a:gd name="T79" fmla="*/ 31 h 115"/>
                  <a:gd name="T80" fmla="*/ 180 w 234"/>
                  <a:gd name="T81" fmla="*/ 25 h 115"/>
                  <a:gd name="T82" fmla="*/ 190 w 234"/>
                  <a:gd name="T83" fmla="*/ 21 h 115"/>
                  <a:gd name="T84" fmla="*/ 199 w 234"/>
                  <a:gd name="T85" fmla="*/ 21 h 115"/>
                  <a:gd name="T86" fmla="*/ 208 w 234"/>
                  <a:gd name="T87" fmla="*/ 25 h 115"/>
                  <a:gd name="T88" fmla="*/ 214 w 234"/>
                  <a:gd name="T89" fmla="*/ 25 h 115"/>
                  <a:gd name="T90" fmla="*/ 226 w 234"/>
                  <a:gd name="T91" fmla="*/ 34 h 115"/>
                  <a:gd name="T92" fmla="*/ 233 w 234"/>
                  <a:gd name="T93"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4" h="115">
                    <a:moveTo>
                      <a:pt x="233" y="3"/>
                    </a:moveTo>
                    <a:lnTo>
                      <a:pt x="223" y="0"/>
                    </a:lnTo>
                    <a:lnTo>
                      <a:pt x="214" y="0"/>
                    </a:lnTo>
                    <a:lnTo>
                      <a:pt x="202" y="0"/>
                    </a:lnTo>
                    <a:lnTo>
                      <a:pt x="193" y="0"/>
                    </a:lnTo>
                    <a:lnTo>
                      <a:pt x="183" y="3"/>
                    </a:lnTo>
                    <a:lnTo>
                      <a:pt x="172" y="10"/>
                    </a:lnTo>
                    <a:lnTo>
                      <a:pt x="168" y="13"/>
                    </a:lnTo>
                    <a:lnTo>
                      <a:pt x="159" y="21"/>
                    </a:lnTo>
                    <a:lnTo>
                      <a:pt x="153" y="31"/>
                    </a:lnTo>
                    <a:lnTo>
                      <a:pt x="150" y="37"/>
                    </a:lnTo>
                    <a:lnTo>
                      <a:pt x="147" y="43"/>
                    </a:lnTo>
                    <a:lnTo>
                      <a:pt x="138" y="59"/>
                    </a:lnTo>
                    <a:lnTo>
                      <a:pt x="122" y="71"/>
                    </a:lnTo>
                    <a:lnTo>
                      <a:pt x="114" y="77"/>
                    </a:lnTo>
                    <a:lnTo>
                      <a:pt x="101" y="83"/>
                    </a:lnTo>
                    <a:lnTo>
                      <a:pt x="86" y="90"/>
                    </a:lnTo>
                    <a:lnTo>
                      <a:pt x="76" y="93"/>
                    </a:lnTo>
                    <a:lnTo>
                      <a:pt x="65" y="93"/>
                    </a:lnTo>
                    <a:lnTo>
                      <a:pt x="55" y="93"/>
                    </a:lnTo>
                    <a:lnTo>
                      <a:pt x="40" y="87"/>
                    </a:lnTo>
                    <a:lnTo>
                      <a:pt x="25" y="83"/>
                    </a:lnTo>
                    <a:lnTo>
                      <a:pt x="15" y="74"/>
                    </a:lnTo>
                    <a:lnTo>
                      <a:pt x="10" y="68"/>
                    </a:lnTo>
                    <a:lnTo>
                      <a:pt x="0" y="99"/>
                    </a:lnTo>
                    <a:lnTo>
                      <a:pt x="10" y="105"/>
                    </a:lnTo>
                    <a:lnTo>
                      <a:pt x="22" y="111"/>
                    </a:lnTo>
                    <a:lnTo>
                      <a:pt x="34" y="111"/>
                    </a:lnTo>
                    <a:lnTo>
                      <a:pt x="50" y="114"/>
                    </a:lnTo>
                    <a:lnTo>
                      <a:pt x="61" y="114"/>
                    </a:lnTo>
                    <a:lnTo>
                      <a:pt x="74" y="111"/>
                    </a:lnTo>
                    <a:lnTo>
                      <a:pt x="89" y="105"/>
                    </a:lnTo>
                    <a:lnTo>
                      <a:pt x="101" y="99"/>
                    </a:lnTo>
                    <a:lnTo>
                      <a:pt x="107" y="96"/>
                    </a:lnTo>
                    <a:lnTo>
                      <a:pt x="119" y="83"/>
                    </a:lnTo>
                    <a:lnTo>
                      <a:pt x="132" y="71"/>
                    </a:lnTo>
                    <a:lnTo>
                      <a:pt x="144" y="56"/>
                    </a:lnTo>
                    <a:lnTo>
                      <a:pt x="153" y="46"/>
                    </a:lnTo>
                    <a:lnTo>
                      <a:pt x="159" y="37"/>
                    </a:lnTo>
                    <a:lnTo>
                      <a:pt x="172" y="31"/>
                    </a:lnTo>
                    <a:lnTo>
                      <a:pt x="180" y="25"/>
                    </a:lnTo>
                    <a:lnTo>
                      <a:pt x="190" y="21"/>
                    </a:lnTo>
                    <a:lnTo>
                      <a:pt x="199" y="21"/>
                    </a:lnTo>
                    <a:lnTo>
                      <a:pt x="208" y="25"/>
                    </a:lnTo>
                    <a:lnTo>
                      <a:pt x="214" y="25"/>
                    </a:lnTo>
                    <a:lnTo>
                      <a:pt x="226" y="34"/>
                    </a:lnTo>
                    <a:lnTo>
                      <a:pt x="233" y="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1" name="Freeform 55"/>
              <p:cNvSpPr>
                <a:spLocks/>
              </p:cNvSpPr>
              <p:nvPr/>
            </p:nvSpPr>
            <p:spPr bwMode="ltGray">
              <a:xfrm>
                <a:off x="3135" y="4006"/>
                <a:ext cx="102" cy="307"/>
              </a:xfrm>
              <a:custGeom>
                <a:avLst/>
                <a:gdLst>
                  <a:gd name="T0" fmla="*/ 50 w 102"/>
                  <a:gd name="T1" fmla="*/ 3 h 307"/>
                  <a:gd name="T2" fmla="*/ 47 w 102"/>
                  <a:gd name="T3" fmla="*/ 13 h 307"/>
                  <a:gd name="T4" fmla="*/ 44 w 102"/>
                  <a:gd name="T5" fmla="*/ 16 h 307"/>
                  <a:gd name="T6" fmla="*/ 44 w 102"/>
                  <a:gd name="T7" fmla="*/ 23 h 307"/>
                  <a:gd name="T8" fmla="*/ 39 w 102"/>
                  <a:gd name="T9" fmla="*/ 39 h 307"/>
                  <a:gd name="T10" fmla="*/ 30 w 102"/>
                  <a:gd name="T11" fmla="*/ 61 h 307"/>
                  <a:gd name="T12" fmla="*/ 27 w 102"/>
                  <a:gd name="T13" fmla="*/ 78 h 307"/>
                  <a:gd name="T14" fmla="*/ 20 w 102"/>
                  <a:gd name="T15" fmla="*/ 94 h 307"/>
                  <a:gd name="T16" fmla="*/ 20 w 102"/>
                  <a:gd name="T17" fmla="*/ 107 h 307"/>
                  <a:gd name="T18" fmla="*/ 20 w 102"/>
                  <a:gd name="T19" fmla="*/ 120 h 307"/>
                  <a:gd name="T20" fmla="*/ 24 w 102"/>
                  <a:gd name="T21" fmla="*/ 129 h 307"/>
                  <a:gd name="T22" fmla="*/ 27 w 102"/>
                  <a:gd name="T23" fmla="*/ 136 h 307"/>
                  <a:gd name="T24" fmla="*/ 35 w 102"/>
                  <a:gd name="T25" fmla="*/ 148 h 307"/>
                  <a:gd name="T26" fmla="*/ 47 w 102"/>
                  <a:gd name="T27" fmla="*/ 161 h 307"/>
                  <a:gd name="T28" fmla="*/ 57 w 102"/>
                  <a:gd name="T29" fmla="*/ 174 h 307"/>
                  <a:gd name="T30" fmla="*/ 77 w 102"/>
                  <a:gd name="T31" fmla="*/ 196 h 307"/>
                  <a:gd name="T32" fmla="*/ 89 w 102"/>
                  <a:gd name="T33" fmla="*/ 216 h 307"/>
                  <a:gd name="T34" fmla="*/ 95 w 102"/>
                  <a:gd name="T35" fmla="*/ 225 h 307"/>
                  <a:gd name="T36" fmla="*/ 98 w 102"/>
                  <a:gd name="T37" fmla="*/ 236 h 307"/>
                  <a:gd name="T38" fmla="*/ 101 w 102"/>
                  <a:gd name="T39" fmla="*/ 252 h 307"/>
                  <a:gd name="T40" fmla="*/ 101 w 102"/>
                  <a:gd name="T41" fmla="*/ 265 h 307"/>
                  <a:gd name="T42" fmla="*/ 101 w 102"/>
                  <a:gd name="T43" fmla="*/ 274 h 307"/>
                  <a:gd name="T44" fmla="*/ 95 w 102"/>
                  <a:gd name="T45" fmla="*/ 293 h 307"/>
                  <a:gd name="T46" fmla="*/ 92 w 102"/>
                  <a:gd name="T47" fmla="*/ 306 h 307"/>
                  <a:gd name="T48" fmla="*/ 69 w 102"/>
                  <a:gd name="T49" fmla="*/ 287 h 307"/>
                  <a:gd name="T50" fmla="*/ 74 w 102"/>
                  <a:gd name="T51" fmla="*/ 274 h 307"/>
                  <a:gd name="T52" fmla="*/ 77 w 102"/>
                  <a:gd name="T53" fmla="*/ 261 h 307"/>
                  <a:gd name="T54" fmla="*/ 80 w 102"/>
                  <a:gd name="T55" fmla="*/ 249 h 307"/>
                  <a:gd name="T56" fmla="*/ 83 w 102"/>
                  <a:gd name="T57" fmla="*/ 236 h 307"/>
                  <a:gd name="T58" fmla="*/ 80 w 102"/>
                  <a:gd name="T59" fmla="*/ 222 h 307"/>
                  <a:gd name="T60" fmla="*/ 77 w 102"/>
                  <a:gd name="T61" fmla="*/ 209 h 307"/>
                  <a:gd name="T62" fmla="*/ 71 w 102"/>
                  <a:gd name="T63" fmla="*/ 196 h 307"/>
                  <a:gd name="T64" fmla="*/ 65 w 102"/>
                  <a:gd name="T65" fmla="*/ 190 h 307"/>
                  <a:gd name="T66" fmla="*/ 54 w 102"/>
                  <a:gd name="T67" fmla="*/ 180 h 307"/>
                  <a:gd name="T68" fmla="*/ 42 w 102"/>
                  <a:gd name="T69" fmla="*/ 168 h 307"/>
                  <a:gd name="T70" fmla="*/ 30 w 102"/>
                  <a:gd name="T71" fmla="*/ 155 h 307"/>
                  <a:gd name="T72" fmla="*/ 20 w 102"/>
                  <a:gd name="T73" fmla="*/ 142 h 307"/>
                  <a:gd name="T74" fmla="*/ 12 w 102"/>
                  <a:gd name="T75" fmla="*/ 123 h 307"/>
                  <a:gd name="T76" fmla="*/ 3 w 102"/>
                  <a:gd name="T77" fmla="*/ 110 h 307"/>
                  <a:gd name="T78" fmla="*/ 0 w 102"/>
                  <a:gd name="T79" fmla="*/ 100 h 307"/>
                  <a:gd name="T80" fmla="*/ 0 w 102"/>
                  <a:gd name="T81" fmla="*/ 84 h 307"/>
                  <a:gd name="T82" fmla="*/ 0 w 102"/>
                  <a:gd name="T83" fmla="*/ 61 h 307"/>
                  <a:gd name="T84" fmla="*/ 0 w 102"/>
                  <a:gd name="T85" fmla="*/ 48 h 307"/>
                  <a:gd name="T86" fmla="*/ 3 w 102"/>
                  <a:gd name="T87" fmla="*/ 32 h 307"/>
                  <a:gd name="T88" fmla="*/ 6 w 102"/>
                  <a:gd name="T89" fmla="*/ 19 h 307"/>
                  <a:gd name="T90" fmla="*/ 6 w 102"/>
                  <a:gd name="T91" fmla="*/ 10 h 307"/>
                  <a:gd name="T92" fmla="*/ 12 w 102"/>
                  <a:gd name="T93" fmla="*/ 0 h 307"/>
                  <a:gd name="T94" fmla="*/ 50 w 102"/>
                  <a:gd name="T95" fmla="*/ 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2" h="307">
                    <a:moveTo>
                      <a:pt x="50" y="3"/>
                    </a:moveTo>
                    <a:lnTo>
                      <a:pt x="47" y="13"/>
                    </a:lnTo>
                    <a:lnTo>
                      <a:pt x="44" y="16"/>
                    </a:lnTo>
                    <a:lnTo>
                      <a:pt x="44" y="23"/>
                    </a:lnTo>
                    <a:lnTo>
                      <a:pt x="39" y="39"/>
                    </a:lnTo>
                    <a:lnTo>
                      <a:pt x="30" y="61"/>
                    </a:lnTo>
                    <a:lnTo>
                      <a:pt x="27" y="78"/>
                    </a:lnTo>
                    <a:lnTo>
                      <a:pt x="20" y="94"/>
                    </a:lnTo>
                    <a:lnTo>
                      <a:pt x="20" y="107"/>
                    </a:lnTo>
                    <a:lnTo>
                      <a:pt x="20" y="120"/>
                    </a:lnTo>
                    <a:lnTo>
                      <a:pt x="24" y="129"/>
                    </a:lnTo>
                    <a:lnTo>
                      <a:pt x="27" y="136"/>
                    </a:lnTo>
                    <a:lnTo>
                      <a:pt x="35" y="148"/>
                    </a:lnTo>
                    <a:lnTo>
                      <a:pt x="47" y="161"/>
                    </a:lnTo>
                    <a:lnTo>
                      <a:pt x="57" y="174"/>
                    </a:lnTo>
                    <a:lnTo>
                      <a:pt x="77" y="196"/>
                    </a:lnTo>
                    <a:lnTo>
                      <a:pt x="89" y="216"/>
                    </a:lnTo>
                    <a:lnTo>
                      <a:pt x="95" y="225"/>
                    </a:lnTo>
                    <a:lnTo>
                      <a:pt x="98" y="236"/>
                    </a:lnTo>
                    <a:lnTo>
                      <a:pt x="101" y="252"/>
                    </a:lnTo>
                    <a:lnTo>
                      <a:pt x="101" y="265"/>
                    </a:lnTo>
                    <a:lnTo>
                      <a:pt x="101" y="274"/>
                    </a:lnTo>
                    <a:lnTo>
                      <a:pt x="95" y="293"/>
                    </a:lnTo>
                    <a:lnTo>
                      <a:pt x="92" y="306"/>
                    </a:lnTo>
                    <a:lnTo>
                      <a:pt x="69" y="287"/>
                    </a:lnTo>
                    <a:lnTo>
                      <a:pt x="74" y="274"/>
                    </a:lnTo>
                    <a:lnTo>
                      <a:pt x="77" y="261"/>
                    </a:lnTo>
                    <a:lnTo>
                      <a:pt x="80" y="249"/>
                    </a:lnTo>
                    <a:lnTo>
                      <a:pt x="83" y="236"/>
                    </a:lnTo>
                    <a:lnTo>
                      <a:pt x="80" y="222"/>
                    </a:lnTo>
                    <a:lnTo>
                      <a:pt x="77" y="209"/>
                    </a:lnTo>
                    <a:lnTo>
                      <a:pt x="71" y="196"/>
                    </a:lnTo>
                    <a:lnTo>
                      <a:pt x="65" y="190"/>
                    </a:lnTo>
                    <a:lnTo>
                      <a:pt x="54" y="180"/>
                    </a:lnTo>
                    <a:lnTo>
                      <a:pt x="42" y="168"/>
                    </a:lnTo>
                    <a:lnTo>
                      <a:pt x="30" y="155"/>
                    </a:lnTo>
                    <a:lnTo>
                      <a:pt x="20" y="142"/>
                    </a:lnTo>
                    <a:lnTo>
                      <a:pt x="12" y="123"/>
                    </a:lnTo>
                    <a:lnTo>
                      <a:pt x="3" y="110"/>
                    </a:lnTo>
                    <a:lnTo>
                      <a:pt x="0" y="100"/>
                    </a:lnTo>
                    <a:lnTo>
                      <a:pt x="0" y="84"/>
                    </a:lnTo>
                    <a:lnTo>
                      <a:pt x="0" y="61"/>
                    </a:lnTo>
                    <a:lnTo>
                      <a:pt x="0" y="48"/>
                    </a:lnTo>
                    <a:lnTo>
                      <a:pt x="3" y="32"/>
                    </a:lnTo>
                    <a:lnTo>
                      <a:pt x="6" y="19"/>
                    </a:lnTo>
                    <a:lnTo>
                      <a:pt x="6" y="10"/>
                    </a:lnTo>
                    <a:lnTo>
                      <a:pt x="12" y="0"/>
                    </a:lnTo>
                    <a:lnTo>
                      <a:pt x="50" y="3"/>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2" name="Freeform 56"/>
              <p:cNvSpPr>
                <a:spLocks/>
              </p:cNvSpPr>
              <p:nvPr/>
            </p:nvSpPr>
            <p:spPr bwMode="ltGray">
              <a:xfrm>
                <a:off x="5643" y="2518"/>
                <a:ext cx="102" cy="312"/>
              </a:xfrm>
              <a:custGeom>
                <a:avLst/>
                <a:gdLst>
                  <a:gd name="T0" fmla="*/ 51 w 102"/>
                  <a:gd name="T1" fmla="*/ 6 h 312"/>
                  <a:gd name="T2" fmla="*/ 47 w 102"/>
                  <a:gd name="T3" fmla="*/ 16 h 312"/>
                  <a:gd name="T4" fmla="*/ 44 w 102"/>
                  <a:gd name="T5" fmla="*/ 19 h 312"/>
                  <a:gd name="T6" fmla="*/ 44 w 102"/>
                  <a:gd name="T7" fmla="*/ 26 h 312"/>
                  <a:gd name="T8" fmla="*/ 39 w 102"/>
                  <a:gd name="T9" fmla="*/ 43 h 312"/>
                  <a:gd name="T10" fmla="*/ 30 w 102"/>
                  <a:gd name="T11" fmla="*/ 65 h 312"/>
                  <a:gd name="T12" fmla="*/ 24 w 102"/>
                  <a:gd name="T13" fmla="*/ 81 h 312"/>
                  <a:gd name="T14" fmla="*/ 21 w 102"/>
                  <a:gd name="T15" fmla="*/ 97 h 312"/>
                  <a:gd name="T16" fmla="*/ 21 w 102"/>
                  <a:gd name="T17" fmla="*/ 110 h 312"/>
                  <a:gd name="T18" fmla="*/ 21 w 102"/>
                  <a:gd name="T19" fmla="*/ 120 h 312"/>
                  <a:gd name="T20" fmla="*/ 24 w 102"/>
                  <a:gd name="T21" fmla="*/ 133 h 312"/>
                  <a:gd name="T22" fmla="*/ 27 w 102"/>
                  <a:gd name="T23" fmla="*/ 140 h 312"/>
                  <a:gd name="T24" fmla="*/ 36 w 102"/>
                  <a:gd name="T25" fmla="*/ 152 h 312"/>
                  <a:gd name="T26" fmla="*/ 44 w 102"/>
                  <a:gd name="T27" fmla="*/ 165 h 312"/>
                  <a:gd name="T28" fmla="*/ 57 w 102"/>
                  <a:gd name="T29" fmla="*/ 178 h 312"/>
                  <a:gd name="T30" fmla="*/ 77 w 102"/>
                  <a:gd name="T31" fmla="*/ 201 h 312"/>
                  <a:gd name="T32" fmla="*/ 89 w 102"/>
                  <a:gd name="T33" fmla="*/ 221 h 312"/>
                  <a:gd name="T34" fmla="*/ 95 w 102"/>
                  <a:gd name="T35" fmla="*/ 230 h 312"/>
                  <a:gd name="T36" fmla="*/ 98 w 102"/>
                  <a:gd name="T37" fmla="*/ 240 h 312"/>
                  <a:gd name="T38" fmla="*/ 101 w 102"/>
                  <a:gd name="T39" fmla="*/ 256 h 312"/>
                  <a:gd name="T40" fmla="*/ 101 w 102"/>
                  <a:gd name="T41" fmla="*/ 269 h 312"/>
                  <a:gd name="T42" fmla="*/ 98 w 102"/>
                  <a:gd name="T43" fmla="*/ 279 h 312"/>
                  <a:gd name="T44" fmla="*/ 95 w 102"/>
                  <a:gd name="T45" fmla="*/ 298 h 312"/>
                  <a:gd name="T46" fmla="*/ 89 w 102"/>
                  <a:gd name="T47" fmla="*/ 311 h 312"/>
                  <a:gd name="T48" fmla="*/ 69 w 102"/>
                  <a:gd name="T49" fmla="*/ 292 h 312"/>
                  <a:gd name="T50" fmla="*/ 74 w 102"/>
                  <a:gd name="T51" fmla="*/ 279 h 312"/>
                  <a:gd name="T52" fmla="*/ 77 w 102"/>
                  <a:gd name="T53" fmla="*/ 265 h 312"/>
                  <a:gd name="T54" fmla="*/ 81 w 102"/>
                  <a:gd name="T55" fmla="*/ 253 h 312"/>
                  <a:gd name="T56" fmla="*/ 81 w 102"/>
                  <a:gd name="T57" fmla="*/ 240 h 312"/>
                  <a:gd name="T58" fmla="*/ 81 w 102"/>
                  <a:gd name="T59" fmla="*/ 227 h 312"/>
                  <a:gd name="T60" fmla="*/ 74 w 102"/>
                  <a:gd name="T61" fmla="*/ 211 h 312"/>
                  <a:gd name="T62" fmla="*/ 71 w 102"/>
                  <a:gd name="T63" fmla="*/ 201 h 312"/>
                  <a:gd name="T64" fmla="*/ 66 w 102"/>
                  <a:gd name="T65" fmla="*/ 195 h 312"/>
                  <a:gd name="T66" fmla="*/ 54 w 102"/>
                  <a:gd name="T67" fmla="*/ 184 h 312"/>
                  <a:gd name="T68" fmla="*/ 39 w 102"/>
                  <a:gd name="T69" fmla="*/ 168 h 312"/>
                  <a:gd name="T70" fmla="*/ 27 w 102"/>
                  <a:gd name="T71" fmla="*/ 156 h 312"/>
                  <a:gd name="T72" fmla="*/ 21 w 102"/>
                  <a:gd name="T73" fmla="*/ 146 h 312"/>
                  <a:gd name="T74" fmla="*/ 12 w 102"/>
                  <a:gd name="T75" fmla="*/ 127 h 312"/>
                  <a:gd name="T76" fmla="*/ 3 w 102"/>
                  <a:gd name="T77" fmla="*/ 113 h 312"/>
                  <a:gd name="T78" fmla="*/ 0 w 102"/>
                  <a:gd name="T79" fmla="*/ 103 h 312"/>
                  <a:gd name="T80" fmla="*/ 0 w 102"/>
                  <a:gd name="T81" fmla="*/ 84 h 312"/>
                  <a:gd name="T82" fmla="*/ 0 w 102"/>
                  <a:gd name="T83" fmla="*/ 65 h 312"/>
                  <a:gd name="T84" fmla="*/ 0 w 102"/>
                  <a:gd name="T85" fmla="*/ 52 h 312"/>
                  <a:gd name="T86" fmla="*/ 3 w 102"/>
                  <a:gd name="T87" fmla="*/ 35 h 312"/>
                  <a:gd name="T88" fmla="*/ 6 w 102"/>
                  <a:gd name="T89" fmla="*/ 22 h 312"/>
                  <a:gd name="T90" fmla="*/ 6 w 102"/>
                  <a:gd name="T91" fmla="*/ 10 h 312"/>
                  <a:gd name="T92" fmla="*/ 12 w 102"/>
                  <a:gd name="T93" fmla="*/ 0 h 312"/>
                  <a:gd name="T94" fmla="*/ 51 w 102"/>
                  <a:gd name="T95" fmla="*/ 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2" h="312">
                    <a:moveTo>
                      <a:pt x="51" y="6"/>
                    </a:moveTo>
                    <a:lnTo>
                      <a:pt x="47" y="16"/>
                    </a:lnTo>
                    <a:lnTo>
                      <a:pt x="44" y="19"/>
                    </a:lnTo>
                    <a:lnTo>
                      <a:pt x="44" y="26"/>
                    </a:lnTo>
                    <a:lnTo>
                      <a:pt x="39" y="43"/>
                    </a:lnTo>
                    <a:lnTo>
                      <a:pt x="30" y="65"/>
                    </a:lnTo>
                    <a:lnTo>
                      <a:pt x="24" y="81"/>
                    </a:lnTo>
                    <a:lnTo>
                      <a:pt x="21" y="97"/>
                    </a:lnTo>
                    <a:lnTo>
                      <a:pt x="21" y="110"/>
                    </a:lnTo>
                    <a:lnTo>
                      <a:pt x="21" y="120"/>
                    </a:lnTo>
                    <a:lnTo>
                      <a:pt x="24" y="133"/>
                    </a:lnTo>
                    <a:lnTo>
                      <a:pt x="27" y="140"/>
                    </a:lnTo>
                    <a:lnTo>
                      <a:pt x="36" y="152"/>
                    </a:lnTo>
                    <a:lnTo>
                      <a:pt x="44" y="165"/>
                    </a:lnTo>
                    <a:lnTo>
                      <a:pt x="57" y="178"/>
                    </a:lnTo>
                    <a:lnTo>
                      <a:pt x="77" y="201"/>
                    </a:lnTo>
                    <a:lnTo>
                      <a:pt x="89" y="221"/>
                    </a:lnTo>
                    <a:lnTo>
                      <a:pt x="95" y="230"/>
                    </a:lnTo>
                    <a:lnTo>
                      <a:pt x="98" y="240"/>
                    </a:lnTo>
                    <a:lnTo>
                      <a:pt x="101" y="256"/>
                    </a:lnTo>
                    <a:lnTo>
                      <a:pt x="101" y="269"/>
                    </a:lnTo>
                    <a:lnTo>
                      <a:pt x="98" y="279"/>
                    </a:lnTo>
                    <a:lnTo>
                      <a:pt x="95" y="298"/>
                    </a:lnTo>
                    <a:lnTo>
                      <a:pt x="89" y="311"/>
                    </a:lnTo>
                    <a:lnTo>
                      <a:pt x="69" y="292"/>
                    </a:lnTo>
                    <a:lnTo>
                      <a:pt x="74" y="279"/>
                    </a:lnTo>
                    <a:lnTo>
                      <a:pt x="77" y="265"/>
                    </a:lnTo>
                    <a:lnTo>
                      <a:pt x="81" y="253"/>
                    </a:lnTo>
                    <a:lnTo>
                      <a:pt x="81" y="240"/>
                    </a:lnTo>
                    <a:lnTo>
                      <a:pt x="81" y="227"/>
                    </a:lnTo>
                    <a:lnTo>
                      <a:pt x="74" y="211"/>
                    </a:lnTo>
                    <a:lnTo>
                      <a:pt x="71" y="201"/>
                    </a:lnTo>
                    <a:lnTo>
                      <a:pt x="66" y="195"/>
                    </a:lnTo>
                    <a:lnTo>
                      <a:pt x="54" y="184"/>
                    </a:lnTo>
                    <a:lnTo>
                      <a:pt x="39" y="168"/>
                    </a:lnTo>
                    <a:lnTo>
                      <a:pt x="27" y="156"/>
                    </a:lnTo>
                    <a:lnTo>
                      <a:pt x="21" y="146"/>
                    </a:lnTo>
                    <a:lnTo>
                      <a:pt x="12" y="127"/>
                    </a:lnTo>
                    <a:lnTo>
                      <a:pt x="3" y="113"/>
                    </a:lnTo>
                    <a:lnTo>
                      <a:pt x="0" y="103"/>
                    </a:lnTo>
                    <a:lnTo>
                      <a:pt x="0" y="84"/>
                    </a:lnTo>
                    <a:lnTo>
                      <a:pt x="0" y="65"/>
                    </a:lnTo>
                    <a:lnTo>
                      <a:pt x="0" y="52"/>
                    </a:lnTo>
                    <a:lnTo>
                      <a:pt x="3" y="35"/>
                    </a:lnTo>
                    <a:lnTo>
                      <a:pt x="6" y="22"/>
                    </a:lnTo>
                    <a:lnTo>
                      <a:pt x="6" y="10"/>
                    </a:lnTo>
                    <a:lnTo>
                      <a:pt x="12" y="0"/>
                    </a:lnTo>
                    <a:lnTo>
                      <a:pt x="51" y="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3" name="Freeform 57"/>
              <p:cNvSpPr>
                <a:spLocks/>
              </p:cNvSpPr>
              <p:nvPr/>
            </p:nvSpPr>
            <p:spPr bwMode="ltGray">
              <a:xfrm>
                <a:off x="5449" y="3971"/>
                <a:ext cx="103" cy="313"/>
              </a:xfrm>
              <a:custGeom>
                <a:avLst/>
                <a:gdLst>
                  <a:gd name="T0" fmla="*/ 52 w 103"/>
                  <a:gd name="T1" fmla="*/ 7 h 313"/>
                  <a:gd name="T2" fmla="*/ 46 w 103"/>
                  <a:gd name="T3" fmla="*/ 16 h 313"/>
                  <a:gd name="T4" fmla="*/ 44 w 103"/>
                  <a:gd name="T5" fmla="*/ 26 h 313"/>
                  <a:gd name="T6" fmla="*/ 37 w 103"/>
                  <a:gd name="T7" fmla="*/ 43 h 313"/>
                  <a:gd name="T8" fmla="*/ 29 w 103"/>
                  <a:gd name="T9" fmla="*/ 65 h 313"/>
                  <a:gd name="T10" fmla="*/ 26 w 103"/>
                  <a:gd name="T11" fmla="*/ 78 h 313"/>
                  <a:gd name="T12" fmla="*/ 23 w 103"/>
                  <a:gd name="T13" fmla="*/ 97 h 313"/>
                  <a:gd name="T14" fmla="*/ 23 w 103"/>
                  <a:gd name="T15" fmla="*/ 110 h 313"/>
                  <a:gd name="T16" fmla="*/ 23 w 103"/>
                  <a:gd name="T17" fmla="*/ 121 h 313"/>
                  <a:gd name="T18" fmla="*/ 23 w 103"/>
                  <a:gd name="T19" fmla="*/ 134 h 313"/>
                  <a:gd name="T20" fmla="*/ 29 w 103"/>
                  <a:gd name="T21" fmla="*/ 140 h 313"/>
                  <a:gd name="T22" fmla="*/ 37 w 103"/>
                  <a:gd name="T23" fmla="*/ 153 h 313"/>
                  <a:gd name="T24" fmla="*/ 46 w 103"/>
                  <a:gd name="T25" fmla="*/ 166 h 313"/>
                  <a:gd name="T26" fmla="*/ 58 w 103"/>
                  <a:gd name="T27" fmla="*/ 178 h 313"/>
                  <a:gd name="T28" fmla="*/ 78 w 103"/>
                  <a:gd name="T29" fmla="*/ 202 h 313"/>
                  <a:gd name="T30" fmla="*/ 90 w 103"/>
                  <a:gd name="T31" fmla="*/ 218 h 313"/>
                  <a:gd name="T32" fmla="*/ 96 w 103"/>
                  <a:gd name="T33" fmla="*/ 231 h 313"/>
                  <a:gd name="T34" fmla="*/ 98 w 103"/>
                  <a:gd name="T35" fmla="*/ 240 h 313"/>
                  <a:gd name="T36" fmla="*/ 98 w 103"/>
                  <a:gd name="T37" fmla="*/ 256 h 313"/>
                  <a:gd name="T38" fmla="*/ 102 w 103"/>
                  <a:gd name="T39" fmla="*/ 266 h 313"/>
                  <a:gd name="T40" fmla="*/ 98 w 103"/>
                  <a:gd name="T41" fmla="*/ 280 h 313"/>
                  <a:gd name="T42" fmla="*/ 96 w 103"/>
                  <a:gd name="T43" fmla="*/ 299 h 313"/>
                  <a:gd name="T44" fmla="*/ 90 w 103"/>
                  <a:gd name="T45" fmla="*/ 312 h 313"/>
                  <a:gd name="T46" fmla="*/ 69 w 103"/>
                  <a:gd name="T47" fmla="*/ 292 h 313"/>
                  <a:gd name="T48" fmla="*/ 76 w 103"/>
                  <a:gd name="T49" fmla="*/ 280 h 313"/>
                  <a:gd name="T50" fmla="*/ 78 w 103"/>
                  <a:gd name="T51" fmla="*/ 266 h 313"/>
                  <a:gd name="T52" fmla="*/ 81 w 103"/>
                  <a:gd name="T53" fmla="*/ 253 h 313"/>
                  <a:gd name="T54" fmla="*/ 81 w 103"/>
                  <a:gd name="T55" fmla="*/ 240 h 313"/>
                  <a:gd name="T56" fmla="*/ 81 w 103"/>
                  <a:gd name="T57" fmla="*/ 227 h 313"/>
                  <a:gd name="T58" fmla="*/ 76 w 103"/>
                  <a:gd name="T59" fmla="*/ 211 h 313"/>
                  <a:gd name="T60" fmla="*/ 73 w 103"/>
                  <a:gd name="T61" fmla="*/ 202 h 313"/>
                  <a:gd name="T62" fmla="*/ 64 w 103"/>
                  <a:gd name="T63" fmla="*/ 194 h 313"/>
                  <a:gd name="T64" fmla="*/ 55 w 103"/>
                  <a:gd name="T65" fmla="*/ 185 h 313"/>
                  <a:gd name="T66" fmla="*/ 40 w 103"/>
                  <a:gd name="T67" fmla="*/ 169 h 313"/>
                  <a:gd name="T68" fmla="*/ 29 w 103"/>
                  <a:gd name="T69" fmla="*/ 156 h 313"/>
                  <a:gd name="T70" fmla="*/ 23 w 103"/>
                  <a:gd name="T71" fmla="*/ 146 h 313"/>
                  <a:gd name="T72" fmla="*/ 11 w 103"/>
                  <a:gd name="T73" fmla="*/ 127 h 313"/>
                  <a:gd name="T74" fmla="*/ 5 w 103"/>
                  <a:gd name="T75" fmla="*/ 110 h 313"/>
                  <a:gd name="T76" fmla="*/ 3 w 103"/>
                  <a:gd name="T77" fmla="*/ 104 h 313"/>
                  <a:gd name="T78" fmla="*/ 0 w 103"/>
                  <a:gd name="T79" fmla="*/ 85 h 313"/>
                  <a:gd name="T80" fmla="*/ 0 w 103"/>
                  <a:gd name="T81" fmla="*/ 65 h 313"/>
                  <a:gd name="T82" fmla="*/ 3 w 103"/>
                  <a:gd name="T83" fmla="*/ 49 h 313"/>
                  <a:gd name="T84" fmla="*/ 3 w 103"/>
                  <a:gd name="T85" fmla="*/ 36 h 313"/>
                  <a:gd name="T86" fmla="*/ 5 w 103"/>
                  <a:gd name="T87" fmla="*/ 23 h 313"/>
                  <a:gd name="T88" fmla="*/ 8 w 103"/>
                  <a:gd name="T89" fmla="*/ 10 h 313"/>
                  <a:gd name="T90" fmla="*/ 11 w 103"/>
                  <a:gd name="T91" fmla="*/ 0 h 313"/>
                  <a:gd name="T92" fmla="*/ 52 w 103"/>
                  <a:gd name="T93" fmla="*/ 7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 h="313">
                    <a:moveTo>
                      <a:pt x="52" y="7"/>
                    </a:moveTo>
                    <a:lnTo>
                      <a:pt x="46" y="16"/>
                    </a:lnTo>
                    <a:lnTo>
                      <a:pt x="44" y="26"/>
                    </a:lnTo>
                    <a:lnTo>
                      <a:pt x="37" y="43"/>
                    </a:lnTo>
                    <a:lnTo>
                      <a:pt x="29" y="65"/>
                    </a:lnTo>
                    <a:lnTo>
                      <a:pt x="26" y="78"/>
                    </a:lnTo>
                    <a:lnTo>
                      <a:pt x="23" y="97"/>
                    </a:lnTo>
                    <a:lnTo>
                      <a:pt x="23" y="110"/>
                    </a:lnTo>
                    <a:lnTo>
                      <a:pt x="23" y="121"/>
                    </a:lnTo>
                    <a:lnTo>
                      <a:pt x="23" y="134"/>
                    </a:lnTo>
                    <a:lnTo>
                      <a:pt x="29" y="140"/>
                    </a:lnTo>
                    <a:lnTo>
                      <a:pt x="37" y="153"/>
                    </a:lnTo>
                    <a:lnTo>
                      <a:pt x="46" y="166"/>
                    </a:lnTo>
                    <a:lnTo>
                      <a:pt x="58" y="178"/>
                    </a:lnTo>
                    <a:lnTo>
                      <a:pt x="78" y="202"/>
                    </a:lnTo>
                    <a:lnTo>
                      <a:pt x="90" y="218"/>
                    </a:lnTo>
                    <a:lnTo>
                      <a:pt x="96" y="231"/>
                    </a:lnTo>
                    <a:lnTo>
                      <a:pt x="98" y="240"/>
                    </a:lnTo>
                    <a:lnTo>
                      <a:pt x="98" y="256"/>
                    </a:lnTo>
                    <a:lnTo>
                      <a:pt x="102" y="266"/>
                    </a:lnTo>
                    <a:lnTo>
                      <a:pt x="98" y="280"/>
                    </a:lnTo>
                    <a:lnTo>
                      <a:pt x="96" y="299"/>
                    </a:lnTo>
                    <a:lnTo>
                      <a:pt x="90" y="312"/>
                    </a:lnTo>
                    <a:lnTo>
                      <a:pt x="69" y="292"/>
                    </a:lnTo>
                    <a:lnTo>
                      <a:pt x="76" y="280"/>
                    </a:lnTo>
                    <a:lnTo>
                      <a:pt x="78" y="266"/>
                    </a:lnTo>
                    <a:lnTo>
                      <a:pt x="81" y="253"/>
                    </a:lnTo>
                    <a:lnTo>
                      <a:pt x="81" y="240"/>
                    </a:lnTo>
                    <a:lnTo>
                      <a:pt x="81" y="227"/>
                    </a:lnTo>
                    <a:lnTo>
                      <a:pt x="76" y="211"/>
                    </a:lnTo>
                    <a:lnTo>
                      <a:pt x="73" y="202"/>
                    </a:lnTo>
                    <a:lnTo>
                      <a:pt x="64" y="194"/>
                    </a:lnTo>
                    <a:lnTo>
                      <a:pt x="55" y="185"/>
                    </a:lnTo>
                    <a:lnTo>
                      <a:pt x="40" y="169"/>
                    </a:lnTo>
                    <a:lnTo>
                      <a:pt x="29" y="156"/>
                    </a:lnTo>
                    <a:lnTo>
                      <a:pt x="23" y="146"/>
                    </a:lnTo>
                    <a:lnTo>
                      <a:pt x="11" y="127"/>
                    </a:lnTo>
                    <a:lnTo>
                      <a:pt x="5" y="110"/>
                    </a:lnTo>
                    <a:lnTo>
                      <a:pt x="3" y="104"/>
                    </a:lnTo>
                    <a:lnTo>
                      <a:pt x="0" y="85"/>
                    </a:lnTo>
                    <a:lnTo>
                      <a:pt x="0" y="65"/>
                    </a:lnTo>
                    <a:lnTo>
                      <a:pt x="3" y="49"/>
                    </a:lnTo>
                    <a:lnTo>
                      <a:pt x="3" y="36"/>
                    </a:lnTo>
                    <a:lnTo>
                      <a:pt x="5" y="23"/>
                    </a:lnTo>
                    <a:lnTo>
                      <a:pt x="8" y="10"/>
                    </a:lnTo>
                    <a:lnTo>
                      <a:pt x="11" y="0"/>
                    </a:lnTo>
                    <a:lnTo>
                      <a:pt x="52" y="7"/>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4" name="Freeform 58"/>
              <p:cNvSpPr>
                <a:spLocks/>
              </p:cNvSpPr>
              <p:nvPr/>
            </p:nvSpPr>
            <p:spPr bwMode="ltGray">
              <a:xfrm>
                <a:off x="1045" y="3906"/>
                <a:ext cx="104" cy="309"/>
              </a:xfrm>
              <a:custGeom>
                <a:avLst/>
                <a:gdLst>
                  <a:gd name="T0" fmla="*/ 53 w 104"/>
                  <a:gd name="T1" fmla="*/ 6 h 309"/>
                  <a:gd name="T2" fmla="*/ 51 w 104"/>
                  <a:gd name="T3" fmla="*/ 16 h 309"/>
                  <a:gd name="T4" fmla="*/ 47 w 104"/>
                  <a:gd name="T5" fmla="*/ 16 h 309"/>
                  <a:gd name="T6" fmla="*/ 44 w 104"/>
                  <a:gd name="T7" fmla="*/ 22 h 309"/>
                  <a:gd name="T8" fmla="*/ 39 w 104"/>
                  <a:gd name="T9" fmla="*/ 42 h 309"/>
                  <a:gd name="T10" fmla="*/ 29 w 104"/>
                  <a:gd name="T11" fmla="*/ 65 h 309"/>
                  <a:gd name="T12" fmla="*/ 27 w 104"/>
                  <a:gd name="T13" fmla="*/ 77 h 309"/>
                  <a:gd name="T14" fmla="*/ 24 w 104"/>
                  <a:gd name="T15" fmla="*/ 97 h 309"/>
                  <a:gd name="T16" fmla="*/ 24 w 104"/>
                  <a:gd name="T17" fmla="*/ 106 h 309"/>
                  <a:gd name="T18" fmla="*/ 24 w 104"/>
                  <a:gd name="T19" fmla="*/ 120 h 309"/>
                  <a:gd name="T20" fmla="*/ 27 w 104"/>
                  <a:gd name="T21" fmla="*/ 130 h 309"/>
                  <a:gd name="T22" fmla="*/ 29 w 104"/>
                  <a:gd name="T23" fmla="*/ 139 h 309"/>
                  <a:gd name="T24" fmla="*/ 39 w 104"/>
                  <a:gd name="T25" fmla="*/ 149 h 309"/>
                  <a:gd name="T26" fmla="*/ 47 w 104"/>
                  <a:gd name="T27" fmla="*/ 162 h 309"/>
                  <a:gd name="T28" fmla="*/ 59 w 104"/>
                  <a:gd name="T29" fmla="*/ 178 h 309"/>
                  <a:gd name="T30" fmla="*/ 80 w 104"/>
                  <a:gd name="T31" fmla="*/ 201 h 309"/>
                  <a:gd name="T32" fmla="*/ 91 w 104"/>
                  <a:gd name="T33" fmla="*/ 217 h 309"/>
                  <a:gd name="T34" fmla="*/ 97 w 104"/>
                  <a:gd name="T35" fmla="*/ 227 h 309"/>
                  <a:gd name="T36" fmla="*/ 100 w 104"/>
                  <a:gd name="T37" fmla="*/ 239 h 309"/>
                  <a:gd name="T38" fmla="*/ 103 w 104"/>
                  <a:gd name="T39" fmla="*/ 252 h 309"/>
                  <a:gd name="T40" fmla="*/ 103 w 104"/>
                  <a:gd name="T41" fmla="*/ 265 h 309"/>
                  <a:gd name="T42" fmla="*/ 100 w 104"/>
                  <a:gd name="T43" fmla="*/ 279 h 309"/>
                  <a:gd name="T44" fmla="*/ 97 w 104"/>
                  <a:gd name="T45" fmla="*/ 295 h 309"/>
                  <a:gd name="T46" fmla="*/ 91 w 104"/>
                  <a:gd name="T47" fmla="*/ 308 h 309"/>
                  <a:gd name="T48" fmla="*/ 71 w 104"/>
                  <a:gd name="T49" fmla="*/ 288 h 309"/>
                  <a:gd name="T50" fmla="*/ 76 w 104"/>
                  <a:gd name="T51" fmla="*/ 279 h 309"/>
                  <a:gd name="T52" fmla="*/ 80 w 104"/>
                  <a:gd name="T53" fmla="*/ 262 h 309"/>
                  <a:gd name="T54" fmla="*/ 83 w 104"/>
                  <a:gd name="T55" fmla="*/ 252 h 309"/>
                  <a:gd name="T56" fmla="*/ 83 w 104"/>
                  <a:gd name="T57" fmla="*/ 236 h 309"/>
                  <a:gd name="T58" fmla="*/ 83 w 104"/>
                  <a:gd name="T59" fmla="*/ 227 h 309"/>
                  <a:gd name="T60" fmla="*/ 76 w 104"/>
                  <a:gd name="T61" fmla="*/ 211 h 309"/>
                  <a:gd name="T62" fmla="*/ 74 w 104"/>
                  <a:gd name="T63" fmla="*/ 201 h 309"/>
                  <a:gd name="T64" fmla="*/ 68 w 104"/>
                  <a:gd name="T65" fmla="*/ 190 h 309"/>
                  <a:gd name="T66" fmla="*/ 56 w 104"/>
                  <a:gd name="T67" fmla="*/ 181 h 309"/>
                  <a:gd name="T68" fmla="*/ 41 w 104"/>
                  <a:gd name="T69" fmla="*/ 168 h 309"/>
                  <a:gd name="T70" fmla="*/ 29 w 104"/>
                  <a:gd name="T71" fmla="*/ 155 h 309"/>
                  <a:gd name="T72" fmla="*/ 24 w 104"/>
                  <a:gd name="T73" fmla="*/ 146 h 309"/>
                  <a:gd name="T74" fmla="*/ 12 w 104"/>
                  <a:gd name="T75" fmla="*/ 126 h 309"/>
                  <a:gd name="T76" fmla="*/ 6 w 104"/>
                  <a:gd name="T77" fmla="*/ 109 h 309"/>
                  <a:gd name="T78" fmla="*/ 3 w 104"/>
                  <a:gd name="T79" fmla="*/ 100 h 309"/>
                  <a:gd name="T80" fmla="*/ 0 w 104"/>
                  <a:gd name="T81" fmla="*/ 84 h 309"/>
                  <a:gd name="T82" fmla="*/ 0 w 104"/>
                  <a:gd name="T83" fmla="*/ 61 h 309"/>
                  <a:gd name="T84" fmla="*/ 3 w 104"/>
                  <a:gd name="T85" fmla="*/ 49 h 309"/>
                  <a:gd name="T86" fmla="*/ 6 w 104"/>
                  <a:gd name="T87" fmla="*/ 35 h 309"/>
                  <a:gd name="T88" fmla="*/ 6 w 104"/>
                  <a:gd name="T89" fmla="*/ 22 h 309"/>
                  <a:gd name="T90" fmla="*/ 9 w 104"/>
                  <a:gd name="T91" fmla="*/ 9 h 309"/>
                  <a:gd name="T92" fmla="*/ 15 w 104"/>
                  <a:gd name="T93" fmla="*/ 0 h 309"/>
                  <a:gd name="T94" fmla="*/ 53 w 104"/>
                  <a:gd name="T95" fmla="*/ 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309">
                    <a:moveTo>
                      <a:pt x="53" y="6"/>
                    </a:moveTo>
                    <a:lnTo>
                      <a:pt x="51" y="16"/>
                    </a:lnTo>
                    <a:lnTo>
                      <a:pt x="47" y="16"/>
                    </a:lnTo>
                    <a:lnTo>
                      <a:pt x="44" y="22"/>
                    </a:lnTo>
                    <a:lnTo>
                      <a:pt x="39" y="42"/>
                    </a:lnTo>
                    <a:lnTo>
                      <a:pt x="29" y="65"/>
                    </a:lnTo>
                    <a:lnTo>
                      <a:pt x="27" y="77"/>
                    </a:lnTo>
                    <a:lnTo>
                      <a:pt x="24" y="97"/>
                    </a:lnTo>
                    <a:lnTo>
                      <a:pt x="24" y="106"/>
                    </a:lnTo>
                    <a:lnTo>
                      <a:pt x="24" y="120"/>
                    </a:lnTo>
                    <a:lnTo>
                      <a:pt x="27" y="130"/>
                    </a:lnTo>
                    <a:lnTo>
                      <a:pt x="29" y="139"/>
                    </a:lnTo>
                    <a:lnTo>
                      <a:pt x="39" y="149"/>
                    </a:lnTo>
                    <a:lnTo>
                      <a:pt x="47" y="162"/>
                    </a:lnTo>
                    <a:lnTo>
                      <a:pt x="59" y="178"/>
                    </a:lnTo>
                    <a:lnTo>
                      <a:pt x="80" y="201"/>
                    </a:lnTo>
                    <a:lnTo>
                      <a:pt x="91" y="217"/>
                    </a:lnTo>
                    <a:lnTo>
                      <a:pt x="97" y="227"/>
                    </a:lnTo>
                    <a:lnTo>
                      <a:pt x="100" y="239"/>
                    </a:lnTo>
                    <a:lnTo>
                      <a:pt x="103" y="252"/>
                    </a:lnTo>
                    <a:lnTo>
                      <a:pt x="103" y="265"/>
                    </a:lnTo>
                    <a:lnTo>
                      <a:pt x="100" y="279"/>
                    </a:lnTo>
                    <a:lnTo>
                      <a:pt x="97" y="295"/>
                    </a:lnTo>
                    <a:lnTo>
                      <a:pt x="91" y="308"/>
                    </a:lnTo>
                    <a:lnTo>
                      <a:pt x="71" y="288"/>
                    </a:lnTo>
                    <a:lnTo>
                      <a:pt x="76" y="279"/>
                    </a:lnTo>
                    <a:lnTo>
                      <a:pt x="80" y="262"/>
                    </a:lnTo>
                    <a:lnTo>
                      <a:pt x="83" y="252"/>
                    </a:lnTo>
                    <a:lnTo>
                      <a:pt x="83" y="236"/>
                    </a:lnTo>
                    <a:lnTo>
                      <a:pt x="83" y="227"/>
                    </a:lnTo>
                    <a:lnTo>
                      <a:pt x="76" y="211"/>
                    </a:lnTo>
                    <a:lnTo>
                      <a:pt x="74" y="201"/>
                    </a:lnTo>
                    <a:lnTo>
                      <a:pt x="68" y="190"/>
                    </a:lnTo>
                    <a:lnTo>
                      <a:pt x="56" y="181"/>
                    </a:lnTo>
                    <a:lnTo>
                      <a:pt x="41" y="168"/>
                    </a:lnTo>
                    <a:lnTo>
                      <a:pt x="29" y="155"/>
                    </a:lnTo>
                    <a:lnTo>
                      <a:pt x="24" y="146"/>
                    </a:lnTo>
                    <a:lnTo>
                      <a:pt x="12" y="126"/>
                    </a:lnTo>
                    <a:lnTo>
                      <a:pt x="6" y="109"/>
                    </a:lnTo>
                    <a:lnTo>
                      <a:pt x="3" y="100"/>
                    </a:lnTo>
                    <a:lnTo>
                      <a:pt x="0" y="84"/>
                    </a:lnTo>
                    <a:lnTo>
                      <a:pt x="0" y="61"/>
                    </a:lnTo>
                    <a:lnTo>
                      <a:pt x="3" y="49"/>
                    </a:lnTo>
                    <a:lnTo>
                      <a:pt x="6" y="35"/>
                    </a:lnTo>
                    <a:lnTo>
                      <a:pt x="6" y="22"/>
                    </a:lnTo>
                    <a:lnTo>
                      <a:pt x="9" y="9"/>
                    </a:lnTo>
                    <a:lnTo>
                      <a:pt x="15" y="0"/>
                    </a:lnTo>
                    <a:lnTo>
                      <a:pt x="53" y="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5" name="Freeform 59"/>
              <p:cNvSpPr>
                <a:spLocks/>
              </p:cNvSpPr>
              <p:nvPr/>
            </p:nvSpPr>
            <p:spPr bwMode="ltGray">
              <a:xfrm>
                <a:off x="3307" y="0"/>
                <a:ext cx="102" cy="312"/>
              </a:xfrm>
              <a:custGeom>
                <a:avLst/>
                <a:gdLst>
                  <a:gd name="T0" fmla="*/ 52 w 102"/>
                  <a:gd name="T1" fmla="*/ 7 h 312"/>
                  <a:gd name="T2" fmla="*/ 50 w 102"/>
                  <a:gd name="T3" fmla="*/ 16 h 312"/>
                  <a:gd name="T4" fmla="*/ 46 w 102"/>
                  <a:gd name="T5" fmla="*/ 16 h 312"/>
                  <a:gd name="T6" fmla="*/ 46 w 102"/>
                  <a:gd name="T7" fmla="*/ 26 h 312"/>
                  <a:gd name="T8" fmla="*/ 38 w 102"/>
                  <a:gd name="T9" fmla="*/ 43 h 312"/>
                  <a:gd name="T10" fmla="*/ 32 w 102"/>
                  <a:gd name="T11" fmla="*/ 65 h 312"/>
                  <a:gd name="T12" fmla="*/ 26 w 102"/>
                  <a:gd name="T13" fmla="*/ 78 h 312"/>
                  <a:gd name="T14" fmla="*/ 23 w 102"/>
                  <a:gd name="T15" fmla="*/ 97 h 312"/>
                  <a:gd name="T16" fmla="*/ 23 w 102"/>
                  <a:gd name="T17" fmla="*/ 110 h 312"/>
                  <a:gd name="T18" fmla="*/ 23 w 102"/>
                  <a:gd name="T19" fmla="*/ 121 h 312"/>
                  <a:gd name="T20" fmla="*/ 26 w 102"/>
                  <a:gd name="T21" fmla="*/ 130 h 312"/>
                  <a:gd name="T22" fmla="*/ 29 w 102"/>
                  <a:gd name="T23" fmla="*/ 140 h 312"/>
                  <a:gd name="T24" fmla="*/ 38 w 102"/>
                  <a:gd name="T25" fmla="*/ 153 h 312"/>
                  <a:gd name="T26" fmla="*/ 46 w 102"/>
                  <a:gd name="T27" fmla="*/ 162 h 312"/>
                  <a:gd name="T28" fmla="*/ 58 w 102"/>
                  <a:gd name="T29" fmla="*/ 178 h 312"/>
                  <a:gd name="T30" fmla="*/ 78 w 102"/>
                  <a:gd name="T31" fmla="*/ 202 h 312"/>
                  <a:gd name="T32" fmla="*/ 89 w 102"/>
                  <a:gd name="T33" fmla="*/ 218 h 312"/>
                  <a:gd name="T34" fmla="*/ 96 w 102"/>
                  <a:gd name="T35" fmla="*/ 227 h 312"/>
                  <a:gd name="T36" fmla="*/ 98 w 102"/>
                  <a:gd name="T37" fmla="*/ 240 h 312"/>
                  <a:gd name="T38" fmla="*/ 101 w 102"/>
                  <a:gd name="T39" fmla="*/ 253 h 312"/>
                  <a:gd name="T40" fmla="*/ 101 w 102"/>
                  <a:gd name="T41" fmla="*/ 269 h 312"/>
                  <a:gd name="T42" fmla="*/ 98 w 102"/>
                  <a:gd name="T43" fmla="*/ 279 h 312"/>
                  <a:gd name="T44" fmla="*/ 96 w 102"/>
                  <a:gd name="T45" fmla="*/ 295 h 312"/>
                  <a:gd name="T46" fmla="*/ 89 w 102"/>
                  <a:gd name="T47" fmla="*/ 311 h 312"/>
                  <a:gd name="T48" fmla="*/ 69 w 102"/>
                  <a:gd name="T49" fmla="*/ 292 h 312"/>
                  <a:gd name="T50" fmla="*/ 75 w 102"/>
                  <a:gd name="T51" fmla="*/ 279 h 312"/>
                  <a:gd name="T52" fmla="*/ 78 w 102"/>
                  <a:gd name="T53" fmla="*/ 266 h 312"/>
                  <a:gd name="T54" fmla="*/ 81 w 102"/>
                  <a:gd name="T55" fmla="*/ 253 h 312"/>
                  <a:gd name="T56" fmla="*/ 81 w 102"/>
                  <a:gd name="T57" fmla="*/ 237 h 312"/>
                  <a:gd name="T58" fmla="*/ 81 w 102"/>
                  <a:gd name="T59" fmla="*/ 227 h 312"/>
                  <a:gd name="T60" fmla="*/ 75 w 102"/>
                  <a:gd name="T61" fmla="*/ 211 h 312"/>
                  <a:gd name="T62" fmla="*/ 72 w 102"/>
                  <a:gd name="T63" fmla="*/ 202 h 312"/>
                  <a:gd name="T64" fmla="*/ 67 w 102"/>
                  <a:gd name="T65" fmla="*/ 191 h 312"/>
                  <a:gd name="T66" fmla="*/ 55 w 102"/>
                  <a:gd name="T67" fmla="*/ 181 h 312"/>
                  <a:gd name="T68" fmla="*/ 41 w 102"/>
                  <a:gd name="T69" fmla="*/ 169 h 312"/>
                  <a:gd name="T70" fmla="*/ 29 w 102"/>
                  <a:gd name="T71" fmla="*/ 156 h 312"/>
                  <a:gd name="T72" fmla="*/ 23 w 102"/>
                  <a:gd name="T73" fmla="*/ 146 h 312"/>
                  <a:gd name="T74" fmla="*/ 14 w 102"/>
                  <a:gd name="T75" fmla="*/ 127 h 312"/>
                  <a:gd name="T76" fmla="*/ 6 w 102"/>
                  <a:gd name="T77" fmla="*/ 110 h 312"/>
                  <a:gd name="T78" fmla="*/ 3 w 102"/>
                  <a:gd name="T79" fmla="*/ 104 h 312"/>
                  <a:gd name="T80" fmla="*/ 0 w 102"/>
                  <a:gd name="T81" fmla="*/ 84 h 312"/>
                  <a:gd name="T82" fmla="*/ 0 w 102"/>
                  <a:gd name="T83" fmla="*/ 62 h 312"/>
                  <a:gd name="T84" fmla="*/ 3 w 102"/>
                  <a:gd name="T85" fmla="*/ 49 h 312"/>
                  <a:gd name="T86" fmla="*/ 6 w 102"/>
                  <a:gd name="T87" fmla="*/ 35 h 312"/>
                  <a:gd name="T88" fmla="*/ 6 w 102"/>
                  <a:gd name="T89" fmla="*/ 23 h 312"/>
                  <a:gd name="T90" fmla="*/ 9 w 102"/>
                  <a:gd name="T91" fmla="*/ 10 h 312"/>
                  <a:gd name="T92" fmla="*/ 14 w 102"/>
                  <a:gd name="T93" fmla="*/ 0 h 312"/>
                  <a:gd name="T94" fmla="*/ 52 w 102"/>
                  <a:gd name="T95" fmla="*/ 7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2" h="312">
                    <a:moveTo>
                      <a:pt x="52" y="7"/>
                    </a:moveTo>
                    <a:lnTo>
                      <a:pt x="50" y="16"/>
                    </a:lnTo>
                    <a:lnTo>
                      <a:pt x="46" y="16"/>
                    </a:lnTo>
                    <a:lnTo>
                      <a:pt x="46" y="26"/>
                    </a:lnTo>
                    <a:lnTo>
                      <a:pt x="38" y="43"/>
                    </a:lnTo>
                    <a:lnTo>
                      <a:pt x="32" y="65"/>
                    </a:lnTo>
                    <a:lnTo>
                      <a:pt x="26" y="78"/>
                    </a:lnTo>
                    <a:lnTo>
                      <a:pt x="23" y="97"/>
                    </a:lnTo>
                    <a:lnTo>
                      <a:pt x="23" y="110"/>
                    </a:lnTo>
                    <a:lnTo>
                      <a:pt x="23" y="121"/>
                    </a:lnTo>
                    <a:lnTo>
                      <a:pt x="26" y="130"/>
                    </a:lnTo>
                    <a:lnTo>
                      <a:pt x="29" y="140"/>
                    </a:lnTo>
                    <a:lnTo>
                      <a:pt x="38" y="153"/>
                    </a:lnTo>
                    <a:lnTo>
                      <a:pt x="46" y="162"/>
                    </a:lnTo>
                    <a:lnTo>
                      <a:pt x="58" y="178"/>
                    </a:lnTo>
                    <a:lnTo>
                      <a:pt x="78" y="202"/>
                    </a:lnTo>
                    <a:lnTo>
                      <a:pt x="89" y="218"/>
                    </a:lnTo>
                    <a:lnTo>
                      <a:pt x="96" y="227"/>
                    </a:lnTo>
                    <a:lnTo>
                      <a:pt x="98" y="240"/>
                    </a:lnTo>
                    <a:lnTo>
                      <a:pt x="101" y="253"/>
                    </a:lnTo>
                    <a:lnTo>
                      <a:pt x="101" y="269"/>
                    </a:lnTo>
                    <a:lnTo>
                      <a:pt x="98" y="279"/>
                    </a:lnTo>
                    <a:lnTo>
                      <a:pt x="96" y="295"/>
                    </a:lnTo>
                    <a:lnTo>
                      <a:pt x="89" y="311"/>
                    </a:lnTo>
                    <a:lnTo>
                      <a:pt x="69" y="292"/>
                    </a:lnTo>
                    <a:lnTo>
                      <a:pt x="75" y="279"/>
                    </a:lnTo>
                    <a:lnTo>
                      <a:pt x="78" y="266"/>
                    </a:lnTo>
                    <a:lnTo>
                      <a:pt x="81" y="253"/>
                    </a:lnTo>
                    <a:lnTo>
                      <a:pt x="81" y="237"/>
                    </a:lnTo>
                    <a:lnTo>
                      <a:pt x="81" y="227"/>
                    </a:lnTo>
                    <a:lnTo>
                      <a:pt x="75" y="211"/>
                    </a:lnTo>
                    <a:lnTo>
                      <a:pt x="72" y="202"/>
                    </a:lnTo>
                    <a:lnTo>
                      <a:pt x="67" y="191"/>
                    </a:lnTo>
                    <a:lnTo>
                      <a:pt x="55" y="181"/>
                    </a:lnTo>
                    <a:lnTo>
                      <a:pt x="41" y="169"/>
                    </a:lnTo>
                    <a:lnTo>
                      <a:pt x="29" y="156"/>
                    </a:lnTo>
                    <a:lnTo>
                      <a:pt x="23" y="146"/>
                    </a:lnTo>
                    <a:lnTo>
                      <a:pt x="14" y="127"/>
                    </a:lnTo>
                    <a:lnTo>
                      <a:pt x="6" y="110"/>
                    </a:lnTo>
                    <a:lnTo>
                      <a:pt x="3" y="104"/>
                    </a:lnTo>
                    <a:lnTo>
                      <a:pt x="0" y="84"/>
                    </a:lnTo>
                    <a:lnTo>
                      <a:pt x="0" y="62"/>
                    </a:lnTo>
                    <a:lnTo>
                      <a:pt x="3" y="49"/>
                    </a:lnTo>
                    <a:lnTo>
                      <a:pt x="6" y="35"/>
                    </a:lnTo>
                    <a:lnTo>
                      <a:pt x="6" y="23"/>
                    </a:lnTo>
                    <a:lnTo>
                      <a:pt x="9" y="10"/>
                    </a:lnTo>
                    <a:lnTo>
                      <a:pt x="14" y="0"/>
                    </a:lnTo>
                    <a:lnTo>
                      <a:pt x="52" y="7"/>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6" name="Freeform 60"/>
              <p:cNvSpPr>
                <a:spLocks/>
              </p:cNvSpPr>
              <p:nvPr/>
            </p:nvSpPr>
            <p:spPr bwMode="ltGray">
              <a:xfrm>
                <a:off x="2412" y="3901"/>
                <a:ext cx="58" cy="102"/>
              </a:xfrm>
              <a:custGeom>
                <a:avLst/>
                <a:gdLst>
                  <a:gd name="T0" fmla="*/ 16 w 58"/>
                  <a:gd name="T1" fmla="*/ 101 h 102"/>
                  <a:gd name="T2" fmla="*/ 0 w 58"/>
                  <a:gd name="T3" fmla="*/ 0 h 102"/>
                  <a:gd name="T4" fmla="*/ 57 w 58"/>
                  <a:gd name="T5" fmla="*/ 52 h 102"/>
                  <a:gd name="T6" fmla="*/ 16 w 58"/>
                  <a:gd name="T7" fmla="*/ 101 h 102"/>
                </a:gdLst>
                <a:ahLst/>
                <a:cxnLst>
                  <a:cxn ang="0">
                    <a:pos x="T0" y="T1"/>
                  </a:cxn>
                  <a:cxn ang="0">
                    <a:pos x="T2" y="T3"/>
                  </a:cxn>
                  <a:cxn ang="0">
                    <a:pos x="T4" y="T5"/>
                  </a:cxn>
                  <a:cxn ang="0">
                    <a:pos x="T6" y="T7"/>
                  </a:cxn>
                </a:cxnLst>
                <a:rect l="0" t="0" r="r" b="b"/>
                <a:pathLst>
                  <a:path w="58" h="102">
                    <a:moveTo>
                      <a:pt x="16" y="101"/>
                    </a:moveTo>
                    <a:lnTo>
                      <a:pt x="0" y="0"/>
                    </a:lnTo>
                    <a:lnTo>
                      <a:pt x="57" y="52"/>
                    </a:lnTo>
                    <a:lnTo>
                      <a:pt x="16" y="10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7" name="Freeform 61"/>
              <p:cNvSpPr>
                <a:spLocks/>
              </p:cNvSpPr>
              <p:nvPr/>
            </p:nvSpPr>
            <p:spPr bwMode="ltGray">
              <a:xfrm>
                <a:off x="2972" y="63"/>
                <a:ext cx="56" cy="102"/>
              </a:xfrm>
              <a:custGeom>
                <a:avLst/>
                <a:gdLst>
                  <a:gd name="T0" fmla="*/ 14 w 56"/>
                  <a:gd name="T1" fmla="*/ 101 h 102"/>
                  <a:gd name="T2" fmla="*/ 0 w 56"/>
                  <a:gd name="T3" fmla="*/ 0 h 102"/>
                  <a:gd name="T4" fmla="*/ 55 w 56"/>
                  <a:gd name="T5" fmla="*/ 51 h 102"/>
                  <a:gd name="T6" fmla="*/ 14 w 56"/>
                  <a:gd name="T7" fmla="*/ 101 h 102"/>
                </a:gdLst>
                <a:ahLst/>
                <a:cxnLst>
                  <a:cxn ang="0">
                    <a:pos x="T0" y="T1"/>
                  </a:cxn>
                  <a:cxn ang="0">
                    <a:pos x="T2" y="T3"/>
                  </a:cxn>
                  <a:cxn ang="0">
                    <a:pos x="T4" y="T5"/>
                  </a:cxn>
                  <a:cxn ang="0">
                    <a:pos x="T6" y="T7"/>
                  </a:cxn>
                </a:cxnLst>
                <a:rect l="0" t="0" r="r" b="b"/>
                <a:pathLst>
                  <a:path w="56" h="102">
                    <a:moveTo>
                      <a:pt x="14" y="101"/>
                    </a:moveTo>
                    <a:lnTo>
                      <a:pt x="0" y="0"/>
                    </a:lnTo>
                    <a:lnTo>
                      <a:pt x="55" y="51"/>
                    </a:lnTo>
                    <a:lnTo>
                      <a:pt x="14" y="10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8" name="Freeform 62"/>
              <p:cNvSpPr>
                <a:spLocks/>
              </p:cNvSpPr>
              <p:nvPr/>
            </p:nvSpPr>
            <p:spPr bwMode="ltGray">
              <a:xfrm>
                <a:off x="212" y="884"/>
                <a:ext cx="59" cy="101"/>
              </a:xfrm>
              <a:custGeom>
                <a:avLst/>
                <a:gdLst>
                  <a:gd name="T0" fmla="*/ 16 w 59"/>
                  <a:gd name="T1" fmla="*/ 100 h 101"/>
                  <a:gd name="T2" fmla="*/ 0 w 59"/>
                  <a:gd name="T3" fmla="*/ 0 h 101"/>
                  <a:gd name="T4" fmla="*/ 58 w 59"/>
                  <a:gd name="T5" fmla="*/ 51 h 101"/>
                  <a:gd name="T6" fmla="*/ 16 w 59"/>
                  <a:gd name="T7" fmla="*/ 100 h 101"/>
                </a:gdLst>
                <a:ahLst/>
                <a:cxnLst>
                  <a:cxn ang="0">
                    <a:pos x="T0" y="T1"/>
                  </a:cxn>
                  <a:cxn ang="0">
                    <a:pos x="T2" y="T3"/>
                  </a:cxn>
                  <a:cxn ang="0">
                    <a:pos x="T4" y="T5"/>
                  </a:cxn>
                  <a:cxn ang="0">
                    <a:pos x="T6" y="T7"/>
                  </a:cxn>
                </a:cxnLst>
                <a:rect l="0" t="0" r="r" b="b"/>
                <a:pathLst>
                  <a:path w="59" h="101">
                    <a:moveTo>
                      <a:pt x="16" y="100"/>
                    </a:moveTo>
                    <a:lnTo>
                      <a:pt x="0" y="0"/>
                    </a:lnTo>
                    <a:lnTo>
                      <a:pt x="58" y="51"/>
                    </a:lnTo>
                    <a:lnTo>
                      <a:pt x="16" y="10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19" name="Freeform 63"/>
              <p:cNvSpPr>
                <a:spLocks/>
              </p:cNvSpPr>
              <p:nvPr/>
            </p:nvSpPr>
            <p:spPr bwMode="ltGray">
              <a:xfrm>
                <a:off x="1452" y="115"/>
                <a:ext cx="53" cy="68"/>
              </a:xfrm>
              <a:custGeom>
                <a:avLst/>
                <a:gdLst>
                  <a:gd name="T0" fmla="*/ 30 w 53"/>
                  <a:gd name="T1" fmla="*/ 0 h 68"/>
                  <a:gd name="T2" fmla="*/ 0 w 53"/>
                  <a:gd name="T3" fmla="*/ 18 h 68"/>
                  <a:gd name="T4" fmla="*/ 14 w 53"/>
                  <a:gd name="T5" fmla="*/ 67 h 68"/>
                  <a:gd name="T6" fmla="*/ 52 w 53"/>
                  <a:gd name="T7" fmla="*/ 42 h 68"/>
                  <a:gd name="T8" fmla="*/ 30 w 53"/>
                  <a:gd name="T9" fmla="*/ 0 h 68"/>
                </a:gdLst>
                <a:ahLst/>
                <a:cxnLst>
                  <a:cxn ang="0">
                    <a:pos x="T0" y="T1"/>
                  </a:cxn>
                  <a:cxn ang="0">
                    <a:pos x="T2" y="T3"/>
                  </a:cxn>
                  <a:cxn ang="0">
                    <a:pos x="T4" y="T5"/>
                  </a:cxn>
                  <a:cxn ang="0">
                    <a:pos x="T6" y="T7"/>
                  </a:cxn>
                  <a:cxn ang="0">
                    <a:pos x="T8" y="T9"/>
                  </a:cxn>
                </a:cxnLst>
                <a:rect l="0" t="0" r="r" b="b"/>
                <a:pathLst>
                  <a:path w="53" h="68">
                    <a:moveTo>
                      <a:pt x="30" y="0"/>
                    </a:moveTo>
                    <a:lnTo>
                      <a:pt x="0" y="18"/>
                    </a:lnTo>
                    <a:lnTo>
                      <a:pt x="14" y="67"/>
                    </a:lnTo>
                    <a:lnTo>
                      <a:pt x="52" y="42"/>
                    </a:lnTo>
                    <a:lnTo>
                      <a:pt x="3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20" name="Freeform 64"/>
              <p:cNvSpPr>
                <a:spLocks/>
              </p:cNvSpPr>
              <p:nvPr/>
            </p:nvSpPr>
            <p:spPr bwMode="ltGray">
              <a:xfrm>
                <a:off x="4571" y="216"/>
                <a:ext cx="55" cy="66"/>
              </a:xfrm>
              <a:custGeom>
                <a:avLst/>
                <a:gdLst>
                  <a:gd name="T0" fmla="*/ 30 w 55"/>
                  <a:gd name="T1" fmla="*/ 0 h 66"/>
                  <a:gd name="T2" fmla="*/ 0 w 55"/>
                  <a:gd name="T3" fmla="*/ 18 h 66"/>
                  <a:gd name="T4" fmla="*/ 16 w 55"/>
                  <a:gd name="T5" fmla="*/ 65 h 66"/>
                  <a:gd name="T6" fmla="*/ 54 w 55"/>
                  <a:gd name="T7" fmla="*/ 42 h 66"/>
                  <a:gd name="T8" fmla="*/ 30 w 55"/>
                  <a:gd name="T9" fmla="*/ 0 h 66"/>
                </a:gdLst>
                <a:ahLst/>
                <a:cxnLst>
                  <a:cxn ang="0">
                    <a:pos x="T0" y="T1"/>
                  </a:cxn>
                  <a:cxn ang="0">
                    <a:pos x="T2" y="T3"/>
                  </a:cxn>
                  <a:cxn ang="0">
                    <a:pos x="T4" y="T5"/>
                  </a:cxn>
                  <a:cxn ang="0">
                    <a:pos x="T6" y="T7"/>
                  </a:cxn>
                  <a:cxn ang="0">
                    <a:pos x="T8" y="T9"/>
                  </a:cxn>
                </a:cxnLst>
                <a:rect l="0" t="0" r="r" b="b"/>
                <a:pathLst>
                  <a:path w="55" h="66">
                    <a:moveTo>
                      <a:pt x="30" y="0"/>
                    </a:moveTo>
                    <a:lnTo>
                      <a:pt x="0" y="18"/>
                    </a:lnTo>
                    <a:lnTo>
                      <a:pt x="16" y="65"/>
                    </a:lnTo>
                    <a:lnTo>
                      <a:pt x="54" y="42"/>
                    </a:lnTo>
                    <a:lnTo>
                      <a:pt x="30"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21" name="Freeform 65"/>
              <p:cNvSpPr>
                <a:spLocks/>
              </p:cNvSpPr>
              <p:nvPr/>
            </p:nvSpPr>
            <p:spPr bwMode="ltGray">
              <a:xfrm>
                <a:off x="5490" y="2335"/>
                <a:ext cx="57" cy="69"/>
              </a:xfrm>
              <a:custGeom>
                <a:avLst/>
                <a:gdLst>
                  <a:gd name="T0" fmla="*/ 31 w 57"/>
                  <a:gd name="T1" fmla="*/ 0 h 69"/>
                  <a:gd name="T2" fmla="*/ 0 w 57"/>
                  <a:gd name="T3" fmla="*/ 21 h 69"/>
                  <a:gd name="T4" fmla="*/ 17 w 57"/>
                  <a:gd name="T5" fmla="*/ 68 h 69"/>
                  <a:gd name="T6" fmla="*/ 56 w 57"/>
                  <a:gd name="T7" fmla="*/ 44 h 69"/>
                  <a:gd name="T8" fmla="*/ 31 w 57"/>
                  <a:gd name="T9" fmla="*/ 0 h 69"/>
                </a:gdLst>
                <a:ahLst/>
                <a:cxnLst>
                  <a:cxn ang="0">
                    <a:pos x="T0" y="T1"/>
                  </a:cxn>
                  <a:cxn ang="0">
                    <a:pos x="T2" y="T3"/>
                  </a:cxn>
                  <a:cxn ang="0">
                    <a:pos x="T4" y="T5"/>
                  </a:cxn>
                  <a:cxn ang="0">
                    <a:pos x="T6" y="T7"/>
                  </a:cxn>
                  <a:cxn ang="0">
                    <a:pos x="T8" y="T9"/>
                  </a:cxn>
                </a:cxnLst>
                <a:rect l="0" t="0" r="r" b="b"/>
                <a:pathLst>
                  <a:path w="57" h="69">
                    <a:moveTo>
                      <a:pt x="31" y="0"/>
                    </a:moveTo>
                    <a:lnTo>
                      <a:pt x="0" y="21"/>
                    </a:lnTo>
                    <a:lnTo>
                      <a:pt x="17" y="68"/>
                    </a:lnTo>
                    <a:lnTo>
                      <a:pt x="56" y="44"/>
                    </a:lnTo>
                    <a:lnTo>
                      <a:pt x="31"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22" name="Freeform 66"/>
              <p:cNvSpPr>
                <a:spLocks/>
              </p:cNvSpPr>
              <p:nvPr/>
            </p:nvSpPr>
            <p:spPr bwMode="ltGray">
              <a:xfrm>
                <a:off x="5631" y="1402"/>
                <a:ext cx="58" cy="65"/>
              </a:xfrm>
              <a:custGeom>
                <a:avLst/>
                <a:gdLst>
                  <a:gd name="T0" fmla="*/ 31 w 58"/>
                  <a:gd name="T1" fmla="*/ 0 h 65"/>
                  <a:gd name="T2" fmla="*/ 0 w 58"/>
                  <a:gd name="T3" fmla="*/ 17 h 65"/>
                  <a:gd name="T4" fmla="*/ 17 w 58"/>
                  <a:gd name="T5" fmla="*/ 64 h 65"/>
                  <a:gd name="T6" fmla="*/ 57 w 58"/>
                  <a:gd name="T7" fmla="*/ 41 h 65"/>
                  <a:gd name="T8" fmla="*/ 31 w 58"/>
                  <a:gd name="T9" fmla="*/ 0 h 65"/>
                </a:gdLst>
                <a:ahLst/>
                <a:cxnLst>
                  <a:cxn ang="0">
                    <a:pos x="T0" y="T1"/>
                  </a:cxn>
                  <a:cxn ang="0">
                    <a:pos x="T2" y="T3"/>
                  </a:cxn>
                  <a:cxn ang="0">
                    <a:pos x="T4" y="T5"/>
                  </a:cxn>
                  <a:cxn ang="0">
                    <a:pos x="T6" y="T7"/>
                  </a:cxn>
                  <a:cxn ang="0">
                    <a:pos x="T8" y="T9"/>
                  </a:cxn>
                </a:cxnLst>
                <a:rect l="0" t="0" r="r" b="b"/>
                <a:pathLst>
                  <a:path w="58" h="65">
                    <a:moveTo>
                      <a:pt x="31" y="0"/>
                    </a:moveTo>
                    <a:lnTo>
                      <a:pt x="0" y="17"/>
                    </a:lnTo>
                    <a:lnTo>
                      <a:pt x="17" y="64"/>
                    </a:lnTo>
                    <a:lnTo>
                      <a:pt x="57" y="41"/>
                    </a:lnTo>
                    <a:lnTo>
                      <a:pt x="31" y="0"/>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23" name="Freeform 67"/>
              <p:cNvSpPr>
                <a:spLocks/>
              </p:cNvSpPr>
              <p:nvPr/>
            </p:nvSpPr>
            <p:spPr bwMode="ltGray">
              <a:xfrm>
                <a:off x="0" y="1366"/>
                <a:ext cx="60" cy="102"/>
              </a:xfrm>
              <a:custGeom>
                <a:avLst/>
                <a:gdLst>
                  <a:gd name="T0" fmla="*/ 17 w 60"/>
                  <a:gd name="T1" fmla="*/ 101 h 102"/>
                  <a:gd name="T2" fmla="*/ 0 w 60"/>
                  <a:gd name="T3" fmla="*/ 0 h 102"/>
                  <a:gd name="T4" fmla="*/ 59 w 60"/>
                  <a:gd name="T5" fmla="*/ 52 h 102"/>
                  <a:gd name="T6" fmla="*/ 17 w 60"/>
                  <a:gd name="T7" fmla="*/ 101 h 102"/>
                </a:gdLst>
                <a:ahLst/>
                <a:cxnLst>
                  <a:cxn ang="0">
                    <a:pos x="T0" y="T1"/>
                  </a:cxn>
                  <a:cxn ang="0">
                    <a:pos x="T2" y="T3"/>
                  </a:cxn>
                  <a:cxn ang="0">
                    <a:pos x="T4" y="T5"/>
                  </a:cxn>
                  <a:cxn ang="0">
                    <a:pos x="T6" y="T7"/>
                  </a:cxn>
                </a:cxnLst>
                <a:rect l="0" t="0" r="r" b="b"/>
                <a:pathLst>
                  <a:path w="60" h="102">
                    <a:moveTo>
                      <a:pt x="17" y="101"/>
                    </a:moveTo>
                    <a:lnTo>
                      <a:pt x="0" y="0"/>
                    </a:lnTo>
                    <a:lnTo>
                      <a:pt x="59" y="52"/>
                    </a:lnTo>
                    <a:lnTo>
                      <a:pt x="17" y="101"/>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sp>
            <p:nvSpPr>
              <p:cNvPr id="224" name="Freeform 68"/>
              <p:cNvSpPr>
                <a:spLocks/>
              </p:cNvSpPr>
              <p:nvPr/>
            </p:nvSpPr>
            <p:spPr bwMode="ltGray">
              <a:xfrm>
                <a:off x="196" y="1205"/>
                <a:ext cx="59" cy="105"/>
              </a:xfrm>
              <a:custGeom>
                <a:avLst/>
                <a:gdLst>
                  <a:gd name="T0" fmla="*/ 17 w 59"/>
                  <a:gd name="T1" fmla="*/ 104 h 105"/>
                  <a:gd name="T2" fmla="*/ 0 w 59"/>
                  <a:gd name="T3" fmla="*/ 0 h 105"/>
                  <a:gd name="T4" fmla="*/ 58 w 59"/>
                  <a:gd name="T5" fmla="*/ 54 h 105"/>
                  <a:gd name="T6" fmla="*/ 17 w 59"/>
                  <a:gd name="T7" fmla="*/ 104 h 105"/>
                </a:gdLst>
                <a:ahLst/>
                <a:cxnLst>
                  <a:cxn ang="0">
                    <a:pos x="T0" y="T1"/>
                  </a:cxn>
                  <a:cxn ang="0">
                    <a:pos x="T2" y="T3"/>
                  </a:cxn>
                  <a:cxn ang="0">
                    <a:pos x="T4" y="T5"/>
                  </a:cxn>
                  <a:cxn ang="0">
                    <a:pos x="T6" y="T7"/>
                  </a:cxn>
                </a:cxnLst>
                <a:rect l="0" t="0" r="r" b="b"/>
                <a:pathLst>
                  <a:path w="59" h="105">
                    <a:moveTo>
                      <a:pt x="17" y="104"/>
                    </a:moveTo>
                    <a:lnTo>
                      <a:pt x="0" y="0"/>
                    </a:lnTo>
                    <a:lnTo>
                      <a:pt x="58" y="54"/>
                    </a:lnTo>
                    <a:lnTo>
                      <a:pt x="17" y="104"/>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grpSp>
        <p:sp>
          <p:nvSpPr>
            <p:cNvPr id="154" name="Freeform 70"/>
            <p:cNvSpPr>
              <a:spLocks/>
            </p:cNvSpPr>
            <p:nvPr/>
          </p:nvSpPr>
          <p:spPr bwMode="ltGray">
            <a:xfrm>
              <a:off x="373" y="786"/>
              <a:ext cx="104" cy="309"/>
            </a:xfrm>
            <a:custGeom>
              <a:avLst/>
              <a:gdLst>
                <a:gd name="T0" fmla="*/ 53 w 104"/>
                <a:gd name="T1" fmla="*/ 6 h 309"/>
                <a:gd name="T2" fmla="*/ 51 w 104"/>
                <a:gd name="T3" fmla="*/ 16 h 309"/>
                <a:gd name="T4" fmla="*/ 47 w 104"/>
                <a:gd name="T5" fmla="*/ 16 h 309"/>
                <a:gd name="T6" fmla="*/ 44 w 104"/>
                <a:gd name="T7" fmla="*/ 22 h 309"/>
                <a:gd name="T8" fmla="*/ 39 w 104"/>
                <a:gd name="T9" fmla="*/ 42 h 309"/>
                <a:gd name="T10" fmla="*/ 29 w 104"/>
                <a:gd name="T11" fmla="*/ 65 h 309"/>
                <a:gd name="T12" fmla="*/ 27 w 104"/>
                <a:gd name="T13" fmla="*/ 77 h 309"/>
                <a:gd name="T14" fmla="*/ 24 w 104"/>
                <a:gd name="T15" fmla="*/ 97 h 309"/>
                <a:gd name="T16" fmla="*/ 24 w 104"/>
                <a:gd name="T17" fmla="*/ 106 h 309"/>
                <a:gd name="T18" fmla="*/ 24 w 104"/>
                <a:gd name="T19" fmla="*/ 120 h 309"/>
                <a:gd name="T20" fmla="*/ 27 w 104"/>
                <a:gd name="T21" fmla="*/ 130 h 309"/>
                <a:gd name="T22" fmla="*/ 29 w 104"/>
                <a:gd name="T23" fmla="*/ 139 h 309"/>
                <a:gd name="T24" fmla="*/ 39 w 104"/>
                <a:gd name="T25" fmla="*/ 149 h 309"/>
                <a:gd name="T26" fmla="*/ 47 w 104"/>
                <a:gd name="T27" fmla="*/ 162 h 309"/>
                <a:gd name="T28" fmla="*/ 59 w 104"/>
                <a:gd name="T29" fmla="*/ 178 h 309"/>
                <a:gd name="T30" fmla="*/ 80 w 104"/>
                <a:gd name="T31" fmla="*/ 201 h 309"/>
                <a:gd name="T32" fmla="*/ 91 w 104"/>
                <a:gd name="T33" fmla="*/ 217 h 309"/>
                <a:gd name="T34" fmla="*/ 97 w 104"/>
                <a:gd name="T35" fmla="*/ 227 h 309"/>
                <a:gd name="T36" fmla="*/ 100 w 104"/>
                <a:gd name="T37" fmla="*/ 239 h 309"/>
                <a:gd name="T38" fmla="*/ 103 w 104"/>
                <a:gd name="T39" fmla="*/ 252 h 309"/>
                <a:gd name="T40" fmla="*/ 103 w 104"/>
                <a:gd name="T41" fmla="*/ 265 h 309"/>
                <a:gd name="T42" fmla="*/ 100 w 104"/>
                <a:gd name="T43" fmla="*/ 279 h 309"/>
                <a:gd name="T44" fmla="*/ 97 w 104"/>
                <a:gd name="T45" fmla="*/ 295 h 309"/>
                <a:gd name="T46" fmla="*/ 91 w 104"/>
                <a:gd name="T47" fmla="*/ 308 h 309"/>
                <a:gd name="T48" fmla="*/ 71 w 104"/>
                <a:gd name="T49" fmla="*/ 288 h 309"/>
                <a:gd name="T50" fmla="*/ 76 w 104"/>
                <a:gd name="T51" fmla="*/ 279 h 309"/>
                <a:gd name="T52" fmla="*/ 80 w 104"/>
                <a:gd name="T53" fmla="*/ 262 h 309"/>
                <a:gd name="T54" fmla="*/ 83 w 104"/>
                <a:gd name="T55" fmla="*/ 252 h 309"/>
                <a:gd name="T56" fmla="*/ 83 w 104"/>
                <a:gd name="T57" fmla="*/ 236 h 309"/>
                <a:gd name="T58" fmla="*/ 83 w 104"/>
                <a:gd name="T59" fmla="*/ 227 h 309"/>
                <a:gd name="T60" fmla="*/ 76 w 104"/>
                <a:gd name="T61" fmla="*/ 211 h 309"/>
                <a:gd name="T62" fmla="*/ 74 w 104"/>
                <a:gd name="T63" fmla="*/ 201 h 309"/>
                <a:gd name="T64" fmla="*/ 68 w 104"/>
                <a:gd name="T65" fmla="*/ 190 h 309"/>
                <a:gd name="T66" fmla="*/ 56 w 104"/>
                <a:gd name="T67" fmla="*/ 181 h 309"/>
                <a:gd name="T68" fmla="*/ 41 w 104"/>
                <a:gd name="T69" fmla="*/ 168 h 309"/>
                <a:gd name="T70" fmla="*/ 29 w 104"/>
                <a:gd name="T71" fmla="*/ 155 h 309"/>
                <a:gd name="T72" fmla="*/ 24 w 104"/>
                <a:gd name="T73" fmla="*/ 146 h 309"/>
                <a:gd name="T74" fmla="*/ 12 w 104"/>
                <a:gd name="T75" fmla="*/ 126 h 309"/>
                <a:gd name="T76" fmla="*/ 6 w 104"/>
                <a:gd name="T77" fmla="*/ 109 h 309"/>
                <a:gd name="T78" fmla="*/ 3 w 104"/>
                <a:gd name="T79" fmla="*/ 100 h 309"/>
                <a:gd name="T80" fmla="*/ 0 w 104"/>
                <a:gd name="T81" fmla="*/ 84 h 309"/>
                <a:gd name="T82" fmla="*/ 0 w 104"/>
                <a:gd name="T83" fmla="*/ 61 h 309"/>
                <a:gd name="T84" fmla="*/ 3 w 104"/>
                <a:gd name="T85" fmla="*/ 49 h 309"/>
                <a:gd name="T86" fmla="*/ 6 w 104"/>
                <a:gd name="T87" fmla="*/ 35 h 309"/>
                <a:gd name="T88" fmla="*/ 6 w 104"/>
                <a:gd name="T89" fmla="*/ 22 h 309"/>
                <a:gd name="T90" fmla="*/ 9 w 104"/>
                <a:gd name="T91" fmla="*/ 9 h 309"/>
                <a:gd name="T92" fmla="*/ 15 w 104"/>
                <a:gd name="T93" fmla="*/ 0 h 309"/>
                <a:gd name="T94" fmla="*/ 53 w 104"/>
                <a:gd name="T95" fmla="*/ 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309">
                  <a:moveTo>
                    <a:pt x="53" y="6"/>
                  </a:moveTo>
                  <a:lnTo>
                    <a:pt x="51" y="16"/>
                  </a:lnTo>
                  <a:lnTo>
                    <a:pt x="47" y="16"/>
                  </a:lnTo>
                  <a:lnTo>
                    <a:pt x="44" y="22"/>
                  </a:lnTo>
                  <a:lnTo>
                    <a:pt x="39" y="42"/>
                  </a:lnTo>
                  <a:lnTo>
                    <a:pt x="29" y="65"/>
                  </a:lnTo>
                  <a:lnTo>
                    <a:pt x="27" y="77"/>
                  </a:lnTo>
                  <a:lnTo>
                    <a:pt x="24" y="97"/>
                  </a:lnTo>
                  <a:lnTo>
                    <a:pt x="24" y="106"/>
                  </a:lnTo>
                  <a:lnTo>
                    <a:pt x="24" y="120"/>
                  </a:lnTo>
                  <a:lnTo>
                    <a:pt x="27" y="130"/>
                  </a:lnTo>
                  <a:lnTo>
                    <a:pt x="29" y="139"/>
                  </a:lnTo>
                  <a:lnTo>
                    <a:pt x="39" y="149"/>
                  </a:lnTo>
                  <a:lnTo>
                    <a:pt x="47" y="162"/>
                  </a:lnTo>
                  <a:lnTo>
                    <a:pt x="59" y="178"/>
                  </a:lnTo>
                  <a:lnTo>
                    <a:pt x="80" y="201"/>
                  </a:lnTo>
                  <a:lnTo>
                    <a:pt x="91" y="217"/>
                  </a:lnTo>
                  <a:lnTo>
                    <a:pt x="97" y="227"/>
                  </a:lnTo>
                  <a:lnTo>
                    <a:pt x="100" y="239"/>
                  </a:lnTo>
                  <a:lnTo>
                    <a:pt x="103" y="252"/>
                  </a:lnTo>
                  <a:lnTo>
                    <a:pt x="103" y="265"/>
                  </a:lnTo>
                  <a:lnTo>
                    <a:pt x="100" y="279"/>
                  </a:lnTo>
                  <a:lnTo>
                    <a:pt x="97" y="295"/>
                  </a:lnTo>
                  <a:lnTo>
                    <a:pt x="91" y="308"/>
                  </a:lnTo>
                  <a:lnTo>
                    <a:pt x="71" y="288"/>
                  </a:lnTo>
                  <a:lnTo>
                    <a:pt x="76" y="279"/>
                  </a:lnTo>
                  <a:lnTo>
                    <a:pt x="80" y="262"/>
                  </a:lnTo>
                  <a:lnTo>
                    <a:pt x="83" y="252"/>
                  </a:lnTo>
                  <a:lnTo>
                    <a:pt x="83" y="236"/>
                  </a:lnTo>
                  <a:lnTo>
                    <a:pt x="83" y="227"/>
                  </a:lnTo>
                  <a:lnTo>
                    <a:pt x="76" y="211"/>
                  </a:lnTo>
                  <a:lnTo>
                    <a:pt x="74" y="201"/>
                  </a:lnTo>
                  <a:lnTo>
                    <a:pt x="68" y="190"/>
                  </a:lnTo>
                  <a:lnTo>
                    <a:pt x="56" y="181"/>
                  </a:lnTo>
                  <a:lnTo>
                    <a:pt x="41" y="168"/>
                  </a:lnTo>
                  <a:lnTo>
                    <a:pt x="29" y="155"/>
                  </a:lnTo>
                  <a:lnTo>
                    <a:pt x="24" y="146"/>
                  </a:lnTo>
                  <a:lnTo>
                    <a:pt x="12" y="126"/>
                  </a:lnTo>
                  <a:lnTo>
                    <a:pt x="6" y="109"/>
                  </a:lnTo>
                  <a:lnTo>
                    <a:pt x="3" y="100"/>
                  </a:lnTo>
                  <a:lnTo>
                    <a:pt x="0" y="84"/>
                  </a:lnTo>
                  <a:lnTo>
                    <a:pt x="0" y="61"/>
                  </a:lnTo>
                  <a:lnTo>
                    <a:pt x="3" y="49"/>
                  </a:lnTo>
                  <a:lnTo>
                    <a:pt x="6" y="35"/>
                  </a:lnTo>
                  <a:lnTo>
                    <a:pt x="6" y="22"/>
                  </a:lnTo>
                  <a:lnTo>
                    <a:pt x="9" y="9"/>
                  </a:lnTo>
                  <a:lnTo>
                    <a:pt x="15" y="0"/>
                  </a:lnTo>
                  <a:lnTo>
                    <a:pt x="53" y="6"/>
                  </a:lnTo>
                </a:path>
              </a:pathLst>
            </a:custGeom>
            <a:grpFill/>
            <a:ln>
              <a:noFill/>
            </a:ln>
            <a:effectLst>
              <a:outerShdw dist="35921" dir="2700000" algn="ctr" rotWithShape="0">
                <a:schemeClr val="bg2">
                  <a:alpha val="50000"/>
                </a:schemeClr>
              </a:outerShdw>
            </a:effectLst>
            <a:extLst>
              <a:ext uri="{91240B29-F687-4F45-9708-019B960494DF}">
                <a14:hiddenLine xmlns:a14="http://schemas.microsoft.com/office/drawing/2010/main" w="9525" cap="rnd">
                  <a:solidFill>
                    <a:schemeClr val="tx1"/>
                  </a:solidFill>
                  <a:round/>
                  <a:headEnd/>
                  <a:tailEnd/>
                </a14:hiddenLine>
              </a:ext>
            </a:extLst>
          </p:spPr>
          <p:txBody>
            <a:bodyPr/>
            <a:lstStyle/>
            <a:p>
              <a:endParaRPr lang="en-US" sz="1350"/>
            </a:p>
          </p:txBody>
        </p:sp>
      </p:grpSp>
      <p:sp>
        <p:nvSpPr>
          <p:cNvPr id="158" name="Date Placeholder 3"/>
          <p:cNvSpPr>
            <a:spLocks noGrp="1"/>
          </p:cNvSpPr>
          <p:nvPr>
            <p:ph type="dt" sz="half" idx="2"/>
          </p:nvPr>
        </p:nvSpPr>
        <p:spPr>
          <a:xfrm>
            <a:off x="628650" y="4767263"/>
            <a:ext cx="2457450" cy="273844"/>
          </a:xfrm>
          <a:prstGeom prst="rect">
            <a:avLst/>
          </a:prstGeom>
        </p:spPr>
        <p:txBody>
          <a:bodyPr vert="horz" lIns="91440" tIns="45720" rIns="91440" bIns="45720" rtlCol="0" anchor="ctr"/>
          <a:lstStyle>
            <a:lvl1pPr algn="l">
              <a:defRPr sz="900">
                <a:solidFill>
                  <a:schemeClr val="tx2"/>
                </a:solidFill>
              </a:defRPr>
            </a:lvl1pPr>
          </a:lstStyle>
          <a:p>
            <a:fld id="{C574C7A0-225D-4B52-8519-F3F58656B6FA}" type="datetimeFigureOut">
              <a:rPr lang="en-US" smtClean="0"/>
              <a:t>2/15/2015</a:t>
            </a:fld>
            <a:endParaRPr lang="en-US"/>
          </a:p>
        </p:txBody>
      </p:sp>
      <p:sp>
        <p:nvSpPr>
          <p:cNvPr id="159" name="Footer Placeholder 4"/>
          <p:cNvSpPr>
            <a:spLocks noGrp="1"/>
          </p:cNvSpPr>
          <p:nvPr>
            <p:ph type="ftr" sz="quarter" idx="3"/>
          </p:nvPr>
        </p:nvSpPr>
        <p:spPr>
          <a:xfrm>
            <a:off x="3486150" y="4767263"/>
            <a:ext cx="2171700" cy="273844"/>
          </a:xfrm>
          <a:prstGeom prst="rect">
            <a:avLst/>
          </a:prstGeom>
        </p:spPr>
        <p:txBody>
          <a:bodyPr vert="horz" lIns="91440" tIns="45720" rIns="91440" bIns="45720" rtlCol="0" anchor="ctr"/>
          <a:lstStyle>
            <a:lvl1pPr algn="ctr">
              <a:defRPr sz="900">
                <a:solidFill>
                  <a:schemeClr val="tx2"/>
                </a:solidFill>
              </a:defRPr>
            </a:lvl1pPr>
          </a:lstStyle>
          <a:p>
            <a:endParaRPr lang="en-US"/>
          </a:p>
        </p:txBody>
      </p:sp>
      <p:sp>
        <p:nvSpPr>
          <p:cNvPr id="160" name="Slide Number Placeholder 5"/>
          <p:cNvSpPr>
            <a:spLocks noGrp="1"/>
          </p:cNvSpPr>
          <p:nvPr>
            <p:ph type="sldNum" sz="quarter" idx="4"/>
          </p:nvPr>
        </p:nvSpPr>
        <p:spPr>
          <a:xfrm>
            <a:off x="6057900" y="4767263"/>
            <a:ext cx="2457450" cy="273844"/>
          </a:xfrm>
          <a:prstGeom prst="rect">
            <a:avLst/>
          </a:prstGeom>
        </p:spPr>
        <p:txBody>
          <a:bodyPr vert="horz" lIns="91440" tIns="45720" rIns="91440" bIns="45720" rtlCol="0" anchor="ctr"/>
          <a:lstStyle>
            <a:lvl1pPr algn="r">
              <a:defRPr sz="900">
                <a:solidFill>
                  <a:schemeClr val="tx2"/>
                </a:solidFill>
              </a:defRPr>
            </a:lvl1pPr>
          </a:lstStyle>
          <a:p>
            <a:fld id="{96698946-5958-4BA3-B11B-20294F8C1FFA}" type="slidenum">
              <a:rPr lang="en-US" smtClean="0"/>
              <a:t>‹#›</a:t>
            </a:fld>
            <a:endParaRPr lang="en-US"/>
          </a:p>
        </p:txBody>
      </p:sp>
      <p:sp>
        <p:nvSpPr>
          <p:cNvPr id="225" name="Text Placeholder 30"/>
          <p:cNvSpPr>
            <a:spLocks noGrp="1"/>
          </p:cNvSpPr>
          <p:nvPr>
            <p:ph type="body" idx="1"/>
          </p:nvPr>
        </p:nvSpPr>
        <p:spPr>
          <a:xfrm>
            <a:off x="628650" y="1207063"/>
            <a:ext cx="7886700" cy="3418517"/>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6" name="Title Placeholder 2"/>
          <p:cNvSpPr>
            <a:spLocks noGrp="1"/>
          </p:cNvSpPr>
          <p:nvPr>
            <p:ph type="title"/>
          </p:nvPr>
        </p:nvSpPr>
        <p:spPr>
          <a:xfrm>
            <a:off x="628650" y="240030"/>
            <a:ext cx="7886699" cy="85725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dirty="0"/>
          </a:p>
        </p:txBody>
      </p:sp>
    </p:spTree>
    <p:extLst>
      <p:ext uri="{BB962C8B-B14F-4D97-AF65-F5344CB8AC3E}">
        <p14:creationId xmlns:p14="http://schemas.microsoft.com/office/powerpoint/2010/main" val="921243540"/>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rtl="0" eaLnBrk="1" latinLnBrk="0" hangingPunct="1">
        <a:spcBef>
          <a:spcPct val="0"/>
        </a:spcBef>
        <a:buNone/>
        <a:defRPr kumimoji="0" sz="2850" b="0" kern="1200" cap="all" baseline="0">
          <a:ln w="500">
            <a:solidFill>
              <a:schemeClr val="tx2">
                <a:shade val="20000"/>
                <a:satMod val="120000"/>
              </a:schemeClr>
            </a:solidFill>
          </a:ln>
          <a:solidFill>
            <a:schemeClr val="tx2"/>
          </a:solidFill>
          <a:effectLst/>
          <a:latin typeface="+mj-lt"/>
          <a:ea typeface="+mj-ea"/>
          <a:cs typeface="+mj-cs"/>
        </a:defRPr>
      </a:lvl1pPr>
      <a:extLst/>
    </p:titleStyle>
    <p:bodyStyle>
      <a:lvl1pPr marL="205740" indent="-205740" algn="l" rtl="0" eaLnBrk="1" latinLnBrk="0" hangingPunct="1">
        <a:spcBef>
          <a:spcPts val="450"/>
        </a:spcBef>
        <a:buClr>
          <a:schemeClr val="tx2"/>
        </a:buClr>
        <a:buSzPct val="73000"/>
        <a:buFont typeface="Wingdings 2"/>
        <a:buChar char=""/>
        <a:defRPr kumimoji="0" sz="1950" kern="1200" baseline="0">
          <a:solidFill>
            <a:schemeClr val="tx2"/>
          </a:solidFill>
          <a:latin typeface="+mn-lt"/>
          <a:ea typeface="+mn-ea"/>
          <a:cs typeface="+mn-cs"/>
        </a:defRPr>
      </a:lvl1pPr>
      <a:lvl2pPr marL="390906" indent="-171450" algn="l" rtl="0" eaLnBrk="1" latinLnBrk="0" hangingPunct="1">
        <a:spcBef>
          <a:spcPts val="375"/>
        </a:spcBef>
        <a:buClr>
          <a:schemeClr val="accent4"/>
        </a:buClr>
        <a:buSzPct val="80000"/>
        <a:buFont typeface="Wingdings 2"/>
        <a:buChar char=""/>
        <a:defRPr kumimoji="0" sz="1725" kern="1200">
          <a:solidFill>
            <a:schemeClr val="tx2"/>
          </a:solidFill>
          <a:latin typeface="+mn-lt"/>
          <a:ea typeface="+mn-ea"/>
          <a:cs typeface="+mn-cs"/>
        </a:defRPr>
      </a:lvl2pPr>
      <a:lvl3pPr marL="569214" indent="-171450" algn="l" rtl="0" eaLnBrk="1" latinLnBrk="0" hangingPunct="1">
        <a:spcBef>
          <a:spcPts val="300"/>
        </a:spcBef>
        <a:buClr>
          <a:schemeClr val="accent4"/>
        </a:buClr>
        <a:buSzPct val="60000"/>
        <a:buFont typeface="Wingdings"/>
        <a:buChar char=""/>
        <a:defRPr kumimoji="0" sz="1500" kern="1200">
          <a:solidFill>
            <a:schemeClr val="tx2"/>
          </a:solidFill>
          <a:latin typeface="+mn-lt"/>
          <a:ea typeface="+mn-ea"/>
          <a:cs typeface="+mn-cs"/>
        </a:defRPr>
      </a:lvl3pPr>
      <a:lvl4pPr marL="754380" indent="-171450" algn="l" rtl="0" eaLnBrk="1" latinLnBrk="0" hangingPunct="1">
        <a:spcBef>
          <a:spcPct val="20000"/>
        </a:spcBef>
        <a:buClr>
          <a:schemeClr val="accent4"/>
        </a:buClr>
        <a:buSzPct val="80000"/>
        <a:buFont typeface="Wingdings 2"/>
        <a:buChar char=""/>
        <a:defRPr kumimoji="0" sz="1500" kern="1200">
          <a:solidFill>
            <a:schemeClr val="tx2"/>
          </a:solidFill>
          <a:latin typeface="+mn-lt"/>
          <a:ea typeface="+mn-ea"/>
          <a:cs typeface="+mn-cs"/>
        </a:defRPr>
      </a:lvl4pPr>
      <a:lvl5pPr marL="960120" indent="-171450" algn="l" rtl="0" eaLnBrk="1" latinLnBrk="0" hangingPunct="1">
        <a:spcBef>
          <a:spcPts val="300"/>
        </a:spcBef>
        <a:buClr>
          <a:schemeClr val="accent4"/>
        </a:buClr>
        <a:buSzPct val="70000"/>
        <a:buFont typeface="Wingdings"/>
        <a:buChar char=""/>
        <a:defRPr kumimoji="0" sz="1350" kern="1200">
          <a:solidFill>
            <a:schemeClr val="tx2"/>
          </a:solidFill>
          <a:latin typeface="+mn-lt"/>
          <a:ea typeface="+mn-ea"/>
          <a:cs typeface="+mn-cs"/>
        </a:defRPr>
      </a:lvl5pPr>
      <a:lvl6pPr marL="1104138" indent="-137160" algn="l" rtl="0" eaLnBrk="1" latinLnBrk="0" hangingPunct="1">
        <a:spcBef>
          <a:spcPts val="300"/>
        </a:spcBef>
        <a:buClr>
          <a:schemeClr val="accent4"/>
        </a:buClr>
        <a:buSzPct val="80000"/>
        <a:buFont typeface="Wingdings 2"/>
        <a:buChar char=""/>
        <a:defRPr kumimoji="0" sz="1350" kern="1200">
          <a:solidFill>
            <a:schemeClr val="tx2"/>
          </a:solidFill>
          <a:latin typeface="+mn-lt"/>
          <a:ea typeface="+mn-ea"/>
          <a:cs typeface="+mn-cs"/>
        </a:defRPr>
      </a:lvl6pPr>
      <a:lvl7pPr marL="1255014" indent="-137160" algn="l" rtl="0" eaLnBrk="1" latinLnBrk="0" hangingPunct="1">
        <a:spcBef>
          <a:spcPct val="20000"/>
        </a:spcBef>
        <a:buClr>
          <a:schemeClr val="accent4"/>
        </a:buClr>
        <a:buSzPct val="80000"/>
        <a:buFont typeface="Wingdings" panose="05000000000000000000" pitchFamily="2" charset="2"/>
        <a:buChar char=""/>
        <a:defRPr kumimoji="0" sz="1200" kern="1200" baseline="0">
          <a:solidFill>
            <a:schemeClr val="tx2"/>
          </a:solidFill>
          <a:latin typeface="+mn-lt"/>
          <a:ea typeface="+mn-ea"/>
          <a:cs typeface="+mn-cs"/>
        </a:defRPr>
      </a:lvl7pPr>
      <a:lvl8pPr marL="1385316" indent="-137160" algn="l" rtl="0" eaLnBrk="1" latinLnBrk="0" hangingPunct="1">
        <a:spcBef>
          <a:spcPts val="225"/>
        </a:spcBef>
        <a:buClr>
          <a:schemeClr val="accent4"/>
        </a:buClr>
        <a:buSzPct val="100000"/>
        <a:buChar char="•"/>
        <a:defRPr kumimoji="0" sz="1200" kern="1200" baseline="0">
          <a:solidFill>
            <a:schemeClr val="tx2"/>
          </a:solidFill>
          <a:latin typeface="+mn-lt"/>
          <a:ea typeface="+mn-ea"/>
          <a:cs typeface="+mn-cs"/>
        </a:defRPr>
      </a:lvl8pPr>
      <a:lvl9pPr marL="1543050" indent="-137160" algn="l" rtl="0" eaLnBrk="1" latinLnBrk="0" hangingPunct="1">
        <a:spcBef>
          <a:spcPct val="20000"/>
        </a:spcBef>
        <a:buClr>
          <a:schemeClr val="accent4"/>
        </a:buClr>
        <a:buSzPct val="100000"/>
        <a:buFont typeface="Wingdings" panose="05000000000000000000" pitchFamily="2" charset="2"/>
        <a:buChar char=""/>
        <a:defRPr kumimoji="0" sz="1050" kern="1200" baseline="0">
          <a:solidFill>
            <a:schemeClr val="tx2"/>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a:extLst/>
    </p:otherStyle>
  </p:txStyles>
  <p:extLst mod="1">
    <p:ext uri="{27BBF7A9-308A-43DC-89C8-2F10F3537804}">
      <p15:sldGuideLst xmlns:p15="http://schemas.microsoft.com/office/powerpoint/2012/main" xmlns="">
        <p15:guide id="4294967295" orient="horz" pos="2160">
          <p15:clr>
            <a:srgbClr val="F26B43"/>
          </p15:clr>
        </p15:guide>
        <p15:guide id="4294967295" pos="3840">
          <p15:clr>
            <a:srgbClr val="F26B43"/>
          </p15:clr>
        </p15:guide>
        <p15:guide id="4294967295" pos="7152">
          <p15:clr>
            <a:srgbClr val="F26B43"/>
          </p15:clr>
        </p15:guide>
        <p15:guide id="4294967295" pos="528">
          <p15:clr>
            <a:srgbClr val="F26B43"/>
          </p15:clr>
        </p15:guide>
        <p15:guide id="4294967295" orient="horz" pos="3888">
          <p15:clr>
            <a:srgbClr val="F26B43"/>
          </p15:clr>
        </p15:guide>
        <p15:guide id="4294967295" orient="horz" pos="101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Collateral_(finance)" TargetMode="External"/><Relationship Id="rId2" Type="http://schemas.openxmlformats.org/officeDocument/2006/relationships/hyperlink" Target="http://en.wikipedia.org/wiki/Interes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1200150"/>
            <a:ext cx="4678780" cy="646065"/>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l"/>
            <a:r>
              <a:rPr lang="en-US" sz="3200" b="1" smtClean="0">
                <a:ln/>
                <a:solidFill>
                  <a:srgbClr val="7030A0"/>
                </a:solidFill>
                <a:effectLst>
                  <a:outerShdw blurRad="50800" dist="38100" dir="2700000" algn="tl" rotWithShape="0">
                    <a:prstClr val="black">
                      <a:alpha val="40000"/>
                    </a:prstClr>
                  </a:outerShdw>
                </a:effectLst>
              </a:rPr>
              <a:t>Chapter 16</a:t>
            </a:r>
            <a:endParaRPr lang="en-US" sz="3200" b="1">
              <a:ln/>
              <a:solidFill>
                <a:srgbClr val="7030A0"/>
              </a:solidFill>
              <a:effectLst>
                <a:outerShdw blurRad="50800" dist="38100" dir="2700000" algn="tl" rotWithShape="0">
                  <a:prstClr val="black">
                    <a:alpha val="40000"/>
                  </a:prstClr>
                </a:outerShdw>
              </a:effectLst>
            </a:endParaRPr>
          </a:p>
        </p:txBody>
      </p:sp>
      <p:sp>
        <p:nvSpPr>
          <p:cNvPr id="2" name="Title 1"/>
          <p:cNvSpPr>
            <a:spLocks noGrp="1"/>
          </p:cNvSpPr>
          <p:nvPr>
            <p:ph type="ctrTitle"/>
          </p:nvPr>
        </p:nvSpPr>
        <p:spPr>
          <a:xfrm>
            <a:off x="773768" y="1657350"/>
            <a:ext cx="7293116" cy="2151126"/>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lgn="l"/>
            <a:r>
              <a:rPr lang="en-US" sz="6600" b="1" cap="none" smtClean="0">
                <a:ln/>
                <a:solidFill>
                  <a:srgbClr val="FF0000"/>
                </a:solidFill>
                <a:effectLst>
                  <a:outerShdw blurRad="88900" dist="127000" dir="2700000" algn="tl" rotWithShape="0">
                    <a:prstClr val="black">
                      <a:alpha val="55000"/>
                    </a:prstClr>
                  </a:outerShdw>
                </a:effectLst>
              </a:rPr>
              <a:t>Business and Consumer Loans</a:t>
            </a:r>
            <a:endParaRPr lang="en-US" sz="6600" b="1" cap="none">
              <a:ln/>
              <a:solidFill>
                <a:srgbClr val="FF0000"/>
              </a:solidFill>
              <a:effectLst>
                <a:outerShdw blurRad="88900" dist="127000" dir="2700000" algn="tl" rotWithShape="0">
                  <a:prstClr val="black">
                    <a:alpha val="55000"/>
                  </a:prstClr>
                </a:outerShdw>
              </a:effectLst>
            </a:endParaRPr>
          </a:p>
        </p:txBody>
      </p:sp>
    </p:spTree>
    <p:extLst>
      <p:ext uri="{BB962C8B-B14F-4D97-AF65-F5344CB8AC3E}">
        <p14:creationId xmlns:p14="http://schemas.microsoft.com/office/powerpoint/2010/main" val="1498760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04950"/>
            <a:ext cx="7886700" cy="3418517"/>
          </a:xfrm>
        </p:spPr>
        <p:txBody>
          <a:bodyPr>
            <a:noAutofit/>
          </a:bodyPr>
          <a:lstStyle/>
          <a:p>
            <a:pPr algn="just">
              <a:buFont typeface="Courier New" panose="02070309020205020404" pitchFamily="49" charset="0"/>
              <a:buChar char="o"/>
            </a:pPr>
            <a:r>
              <a:rPr lang="en-US" sz="2800">
                <a:solidFill>
                  <a:srgbClr val="002060"/>
                </a:solidFill>
              </a:rPr>
              <a:t>“</a:t>
            </a:r>
            <a:r>
              <a:rPr lang="en-US" sz="2800" b="1">
                <a:solidFill>
                  <a:srgbClr val="002060"/>
                </a:solidFill>
              </a:rPr>
              <a:t>Buy now, pay later</a:t>
            </a:r>
            <a:r>
              <a:rPr lang="en-US" sz="2800">
                <a:solidFill>
                  <a:srgbClr val="002060"/>
                </a:solidFill>
              </a:rPr>
              <a:t>” is a concept that has become an everyday part of the way </a:t>
            </a:r>
            <a:r>
              <a:rPr lang="en-US" sz="2800" smtClean="0">
                <a:solidFill>
                  <a:srgbClr val="002060"/>
                </a:solidFill>
              </a:rPr>
              <a:t>individuals and </a:t>
            </a:r>
            <a:r>
              <a:rPr lang="en-US" sz="2800">
                <a:solidFill>
                  <a:srgbClr val="002060"/>
                </a:solidFill>
              </a:rPr>
              <a:t>businesses purchase goods and services. </a:t>
            </a:r>
            <a:endParaRPr lang="en-US" sz="2800" smtClean="0">
              <a:solidFill>
                <a:srgbClr val="002060"/>
              </a:solidFill>
            </a:endParaRPr>
          </a:p>
          <a:p>
            <a:pPr algn="just">
              <a:buFont typeface="Courier New" panose="02070309020205020404" pitchFamily="49" charset="0"/>
              <a:buChar char="o"/>
            </a:pPr>
            <a:r>
              <a:rPr lang="en-US" sz="2800" smtClean="0">
                <a:solidFill>
                  <a:srgbClr val="002060"/>
                </a:solidFill>
              </a:rPr>
              <a:t>Merchants </a:t>
            </a:r>
            <a:r>
              <a:rPr lang="en-US" sz="2800">
                <a:solidFill>
                  <a:srgbClr val="002060"/>
                </a:solidFill>
              </a:rPr>
              <a:t>in all categories, as </a:t>
            </a:r>
            <a:r>
              <a:rPr lang="en-US" sz="2800" smtClean="0">
                <a:solidFill>
                  <a:srgbClr val="002060"/>
                </a:solidFill>
              </a:rPr>
              <a:t>well as </a:t>
            </a:r>
            <a:r>
              <a:rPr lang="en-US" sz="2800">
                <a:solidFill>
                  <a:srgbClr val="002060"/>
                </a:solidFill>
              </a:rPr>
              <a:t>lending institutions, encourage us to just say “</a:t>
            </a:r>
            <a:r>
              <a:rPr lang="en-US" sz="2800" smtClean="0">
                <a:solidFill>
                  <a:srgbClr val="002060"/>
                </a:solidFill>
              </a:rPr>
              <a:t>charge </a:t>
            </a:r>
            <a:r>
              <a:rPr lang="en-US" sz="2800">
                <a:solidFill>
                  <a:srgbClr val="002060"/>
                </a:solidFill>
              </a:rPr>
              <a:t>it</a:t>
            </a:r>
            <a:r>
              <a:rPr lang="en-US" sz="2800" smtClean="0">
                <a:solidFill>
                  <a:srgbClr val="002060"/>
                </a:solidFill>
              </a:rPr>
              <a:t>!” </a:t>
            </a:r>
          </a:p>
          <a:p>
            <a:pPr algn="just">
              <a:buFont typeface="Courier New" panose="02070309020205020404" pitchFamily="49" charset="0"/>
              <a:buChar char="o"/>
            </a:pPr>
            <a:endParaRPr lang="en-US" sz="2800">
              <a:solidFill>
                <a:srgbClr val="002060"/>
              </a:solidFill>
            </a:endParaRPr>
          </a:p>
        </p:txBody>
      </p:sp>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3600" b="1" cap="none" smtClean="0">
                <a:ln/>
                <a:solidFill>
                  <a:schemeClr val="accent3"/>
                </a:solidFill>
                <a:effectLst>
                  <a:outerShdw blurRad="50800" dist="38100" dir="2700000" algn="tl" rotWithShape="0">
                    <a:prstClr val="black">
                      <a:alpha val="40000"/>
                    </a:prstClr>
                  </a:outerShdw>
                </a:effectLst>
              </a:rPr>
              <a:t>INTRODUCTION</a:t>
            </a:r>
            <a:endParaRPr lang="en-US" sz="3600" b="1" cap="none">
              <a:ln/>
              <a:solidFill>
                <a:schemeClr val="accent3"/>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1339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3000" y="2038350"/>
            <a:ext cx="2132315" cy="923330"/>
          </a:xfrm>
          <a:prstGeom prst="rect">
            <a:avLst/>
          </a:prstGeom>
          <a:noFill/>
          <a:ln>
            <a:noFill/>
          </a:ln>
        </p:spPr>
        <p:txBody>
          <a:bodyPr wrap="none" rtlCol="0" anchor="ctr" anchorCtr="1">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r>
              <a:rPr lang="en-US" sz="5400" b="1" smtClean="0">
                <a:ln w="11430"/>
                <a:solidFill>
                  <a:schemeClr val="accent6"/>
                </a:solidFill>
                <a:effectLst>
                  <a:outerShdw blurRad="50800" dist="39000" dir="5460000" algn="tl">
                    <a:srgbClr val="000000">
                      <a:alpha val="38000"/>
                    </a:srgbClr>
                  </a:outerShdw>
                </a:effectLst>
              </a:rPr>
              <a:t>LOAN</a:t>
            </a:r>
            <a:endParaRPr lang="id-ID" sz="5400" b="1" dirty="0" smtClean="0">
              <a:ln w="11430"/>
              <a:solidFill>
                <a:schemeClr val="accent6"/>
              </a:solidFill>
              <a:effectLst>
                <a:outerShdw blurRad="50800" dist="39000" dir="5460000" algn="tl">
                  <a:srgbClr val="000000">
                    <a:alpha val="38000"/>
                  </a:srgbClr>
                </a:outerShdw>
              </a:effectLst>
            </a:endParaRPr>
          </a:p>
        </p:txBody>
      </p:sp>
      <p:sp>
        <p:nvSpPr>
          <p:cNvPr id="6" name="Arc 5"/>
          <p:cNvSpPr/>
          <p:nvPr/>
        </p:nvSpPr>
        <p:spPr>
          <a:xfrm flipV="1">
            <a:off x="1676400" y="209549"/>
            <a:ext cx="3352800" cy="2290465"/>
          </a:xfrm>
          <a:prstGeom prst="arc">
            <a:avLst>
              <a:gd name="adj1" fmla="val 16200000"/>
              <a:gd name="adj2" fmla="val 20903910"/>
            </a:avLst>
          </a:prstGeom>
          <a:ln>
            <a:headEnd type="none" w="med" len="med"/>
            <a:tailEnd type="triangle" w="med" len="med"/>
          </a:ln>
        </p:spPr>
        <p:style>
          <a:lnRef idx="3">
            <a:schemeClr val="dk1"/>
          </a:lnRef>
          <a:fillRef idx="0">
            <a:schemeClr val="dk1"/>
          </a:fillRef>
          <a:effectRef idx="2">
            <a:schemeClr val="dk1"/>
          </a:effectRef>
          <a:fontRef idx="minor">
            <a:schemeClr val="tx1"/>
          </a:fontRef>
        </p:style>
        <p:txBody>
          <a:bodyPr rtlCol="0" anchor="ctr"/>
          <a:lstStyle/>
          <a:p>
            <a:pPr algn="ctr"/>
            <a:endParaRPr lang="id-ID"/>
          </a:p>
        </p:txBody>
      </p:sp>
      <p:sp>
        <p:nvSpPr>
          <p:cNvPr id="7" name="Rounded Rectangle 6"/>
          <p:cNvSpPr/>
          <p:nvPr/>
        </p:nvSpPr>
        <p:spPr>
          <a:xfrm>
            <a:off x="4876800" y="514350"/>
            <a:ext cx="4038600" cy="1219200"/>
          </a:xfrm>
          <a:prstGeom prst="roundRect">
            <a:avLst>
              <a:gd name="adj" fmla="val 50000"/>
            </a:avLst>
          </a:prstGeom>
          <a:solidFill>
            <a:srgbClr val="002060"/>
          </a:solidFill>
          <a:ln>
            <a:noFill/>
          </a:ln>
          <a:effectLst>
            <a:outerShdw blurRad="50800" dist="38100" dir="2700000" algn="tl" rotWithShape="0">
              <a:prstClr val="black">
                <a:alpha val="40000"/>
              </a:prstClr>
            </a:outerShdw>
          </a:effectLst>
          <a:scene3d>
            <a:camera prst="orthographicFront"/>
            <a:lightRig rig="threePt" dir="t"/>
          </a:scene3d>
          <a:sp3d>
            <a:bevelT w="114300" prst="artDeco"/>
          </a:sp3d>
        </p:spPr>
        <p:style>
          <a:lnRef idx="1">
            <a:schemeClr val="accent2"/>
          </a:lnRef>
          <a:fillRef idx="3">
            <a:schemeClr val="accent2"/>
          </a:fillRef>
          <a:effectRef idx="2">
            <a:schemeClr val="accent2"/>
          </a:effectRef>
          <a:fontRef idx="minor">
            <a:schemeClr val="lt1"/>
          </a:fontRef>
        </p:style>
        <p:txBody>
          <a:bodyPr rtlCol="0" anchor="ctr"/>
          <a:lstStyle/>
          <a:p>
            <a:pPr algn="ctr"/>
            <a:r>
              <a:rPr lang="en-US" b="1" smtClean="0">
                <a:effectLst>
                  <a:outerShdw blurRad="38100" dist="38100" dir="2700000" algn="tl">
                    <a:srgbClr val="000000">
                      <a:alpha val="43137"/>
                    </a:srgbClr>
                  </a:outerShdw>
                </a:effectLst>
              </a:rPr>
              <a:t>OPEN-END CREDIT</a:t>
            </a:r>
            <a:endParaRPr lang="id-ID" b="1" dirty="0">
              <a:effectLst>
                <a:outerShdw blurRad="38100" dist="38100" dir="2700000" algn="tl">
                  <a:srgbClr val="000000">
                    <a:alpha val="43137"/>
                  </a:srgbClr>
                </a:outerShdw>
              </a:effectLst>
            </a:endParaRPr>
          </a:p>
        </p:txBody>
      </p:sp>
      <p:sp>
        <p:nvSpPr>
          <p:cNvPr id="8" name="Rounded Rectangle 7"/>
          <p:cNvSpPr/>
          <p:nvPr/>
        </p:nvSpPr>
        <p:spPr>
          <a:xfrm>
            <a:off x="5017911" y="3158771"/>
            <a:ext cx="4038600" cy="1219200"/>
          </a:xfrm>
          <a:prstGeom prst="roundRect">
            <a:avLst>
              <a:gd name="adj" fmla="val 50000"/>
            </a:avLst>
          </a:prstGeom>
          <a:solidFill>
            <a:srgbClr val="002060"/>
          </a:solidFill>
          <a:ln>
            <a:noFill/>
          </a:ln>
          <a:effectLst>
            <a:outerShdw blurRad="50800" dist="38100" dir="2700000" algn="tl" rotWithShape="0">
              <a:prstClr val="black">
                <a:alpha val="40000"/>
              </a:prstClr>
            </a:outerShdw>
          </a:effectLst>
          <a:scene3d>
            <a:camera prst="orthographicFront"/>
            <a:lightRig rig="threePt" dir="t"/>
          </a:scene3d>
          <a:sp3d>
            <a:bevelT w="114300" prst="artDeco"/>
          </a:sp3d>
        </p:spPr>
        <p:style>
          <a:lnRef idx="1">
            <a:schemeClr val="accent2"/>
          </a:lnRef>
          <a:fillRef idx="3">
            <a:schemeClr val="accent2"/>
          </a:fillRef>
          <a:effectRef idx="2">
            <a:schemeClr val="accent2"/>
          </a:effectRef>
          <a:fontRef idx="minor">
            <a:schemeClr val="lt1"/>
          </a:fontRef>
        </p:style>
        <p:txBody>
          <a:bodyPr rtlCol="0" anchor="ctr"/>
          <a:lstStyle/>
          <a:p>
            <a:pPr algn="ctr"/>
            <a:r>
              <a:rPr lang="en-US" b="1" smtClean="0">
                <a:effectLst>
                  <a:outerShdw blurRad="38100" dist="38100" dir="2700000" algn="tl">
                    <a:srgbClr val="000000">
                      <a:alpha val="43137"/>
                    </a:srgbClr>
                  </a:outerShdw>
                </a:effectLst>
              </a:rPr>
              <a:t>CLOSED-END CREDIT</a:t>
            </a:r>
            <a:endParaRPr lang="id-ID" b="1" dirty="0">
              <a:effectLst>
                <a:outerShdw blurRad="38100" dist="38100" dir="2700000" algn="tl">
                  <a:srgbClr val="000000">
                    <a:alpha val="43137"/>
                  </a:srgbClr>
                </a:outerShdw>
              </a:effectLst>
            </a:endParaRPr>
          </a:p>
        </p:txBody>
      </p:sp>
      <p:sp>
        <p:nvSpPr>
          <p:cNvPr id="9" name="Arc 8"/>
          <p:cNvSpPr/>
          <p:nvPr/>
        </p:nvSpPr>
        <p:spPr>
          <a:xfrm>
            <a:off x="1696562" y="2623139"/>
            <a:ext cx="3352800" cy="2290465"/>
          </a:xfrm>
          <a:prstGeom prst="arc">
            <a:avLst>
              <a:gd name="adj1" fmla="val 16200000"/>
              <a:gd name="adj2" fmla="val 20903910"/>
            </a:avLst>
          </a:prstGeom>
          <a:ln>
            <a:headEnd type="none" w="med" len="med"/>
            <a:tailEnd type="triangle" w="med" len="med"/>
          </a:ln>
        </p:spPr>
        <p:style>
          <a:lnRef idx="3">
            <a:schemeClr val="dk1"/>
          </a:lnRef>
          <a:fillRef idx="0">
            <a:schemeClr val="dk1"/>
          </a:fillRef>
          <a:effectRef idx="2">
            <a:schemeClr val="dk1"/>
          </a:effectRef>
          <a:fontRef idx="minor">
            <a:schemeClr val="tx1"/>
          </a:fontRef>
        </p:style>
        <p:txBody>
          <a:bodyPr rtlCol="0" anchor="ctr"/>
          <a:lstStyle/>
          <a:p>
            <a:pPr algn="ctr"/>
            <a:endParaRPr lang="id-ID"/>
          </a:p>
        </p:txBody>
      </p:sp>
    </p:spTree>
    <p:extLst>
      <p:ext uri="{BB962C8B-B14F-4D97-AF65-F5344CB8AC3E}">
        <p14:creationId xmlns:p14="http://schemas.microsoft.com/office/powerpoint/2010/main" val="348549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2500"/>
                                        <p:tgtEl>
                                          <p:spTgt spid="9"/>
                                        </p:tgtEl>
                                      </p:cBhvr>
                                    </p:animEffect>
                                  </p:childTnLst>
                                </p:cTn>
                              </p:par>
                            </p:childTnLst>
                          </p:cTn>
                        </p:par>
                        <p:par>
                          <p:cTn id="17" fill="hold">
                            <p:stCondLst>
                              <p:cond delay="25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188595"/>
            <a:ext cx="5257800" cy="1264920"/>
          </a:xfrm>
          <a:prstGeom prst="roundRect">
            <a:avLst>
              <a:gd name="adj" fmla="val 50000"/>
            </a:avLst>
          </a:prstGeom>
          <a:solidFill>
            <a:srgbClr val="FF0000">
              <a:alpha val="83000"/>
            </a:srgbClr>
          </a:solidFill>
          <a:ln/>
          <a:effectLst>
            <a:outerShdw blurRad="50800" dist="38100" dir="2700000" algn="tl" rotWithShape="0">
              <a:prstClr val="black">
                <a:alpha val="40000"/>
              </a:prstClr>
            </a:outerShdw>
          </a:effectLst>
          <a:scene3d>
            <a:camera prst="orthographicFront" fov="0">
              <a:rot lat="0" lon="0" rev="0"/>
            </a:camera>
            <a:lightRig rig="contrasting" dir="t">
              <a:rot lat="0" lon="0" rev="1500000"/>
            </a:lightRig>
          </a:scene3d>
          <a:sp3d extrusionH="127000" contourW="12700" prstMaterial="clear">
            <a:bevelT w="190500" h="323850"/>
            <a:contourClr>
              <a:schemeClr val="accent5">
                <a:lumMod val="60000"/>
                <a:lumOff val="40000"/>
              </a:schemeClr>
            </a:contourClr>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dirty="0"/>
          </a:p>
        </p:txBody>
      </p:sp>
      <p:sp>
        <p:nvSpPr>
          <p:cNvPr id="5" name="Content Placeholder 4"/>
          <p:cNvSpPr>
            <a:spLocks noGrp="1"/>
          </p:cNvSpPr>
          <p:nvPr>
            <p:ph idx="1"/>
          </p:nvPr>
        </p:nvSpPr>
        <p:spPr>
          <a:xfrm>
            <a:off x="628650" y="1809750"/>
            <a:ext cx="7886700" cy="2815830"/>
          </a:xfrm>
        </p:spPr>
        <p:txBody>
          <a:bodyPr>
            <a:normAutofit/>
          </a:bodyPr>
          <a:lstStyle/>
          <a:p>
            <a:pPr marL="504825" indent="-504825"/>
            <a:r>
              <a:rPr lang="en-US" sz="2800" b="1" smtClean="0">
                <a:ln w="0"/>
                <a:solidFill>
                  <a:schemeClr val="tx1"/>
                </a:solidFill>
                <a:effectLst>
                  <a:outerShdw blurRad="50800" dist="38100" dir="2700000" algn="tl" rotWithShape="0">
                    <a:prstClr val="black">
                      <a:alpha val="40000"/>
                    </a:prstClr>
                  </a:outerShdw>
                </a:effectLst>
              </a:rPr>
              <a:t>Revolving Charge Account</a:t>
            </a:r>
          </a:p>
          <a:p>
            <a:pPr marL="504825" indent="-504825"/>
            <a:r>
              <a:rPr lang="en-US" sz="2800" b="1" smtClean="0">
                <a:ln w="0"/>
                <a:solidFill>
                  <a:schemeClr val="tx1"/>
                </a:solidFill>
                <a:effectLst>
                  <a:outerShdw blurRad="50800" dist="38100" dir="2700000" algn="tl" rotWithShape="0">
                    <a:prstClr val="black">
                      <a:alpha val="40000"/>
                    </a:prstClr>
                  </a:outerShdw>
                </a:effectLst>
              </a:rPr>
              <a:t>Credit Card</a:t>
            </a:r>
          </a:p>
          <a:p>
            <a:pPr marL="504825" indent="-504825"/>
            <a:r>
              <a:rPr lang="en-US" sz="2800" b="1" smtClean="0">
                <a:ln w="0"/>
                <a:solidFill>
                  <a:schemeClr val="tx1"/>
                </a:solidFill>
                <a:effectLst>
                  <a:outerShdw blurRad="50800" dist="38100" dir="2700000" algn="tl" rotWithShape="0">
                    <a:prstClr val="black">
                      <a:alpha val="40000"/>
                    </a:prstClr>
                  </a:outerShdw>
                </a:effectLst>
              </a:rPr>
              <a:t>Lines of Credit</a:t>
            </a:r>
            <a:endParaRPr lang="en-US" sz="2800" b="1">
              <a:ln w="0"/>
              <a:solidFill>
                <a:schemeClr val="tx1"/>
              </a:solidFill>
              <a:effectLst>
                <a:outerShdw blurRad="50800" dist="38100" dir="2700000" algn="tl" rotWithShape="0">
                  <a:prstClr val="black">
                    <a:alpha val="40000"/>
                  </a:prstClr>
                </a:outerShdw>
              </a:effectLst>
            </a:endParaRPr>
          </a:p>
        </p:txBody>
      </p:sp>
      <p:sp>
        <p:nvSpPr>
          <p:cNvPr id="4" name="Title 3"/>
          <p:cNvSpPr>
            <a:spLocks noGrp="1"/>
          </p:cNvSpPr>
          <p:nvPr>
            <p:ph type="title"/>
          </p:nvPr>
        </p:nvSpPr>
        <p:spPr>
          <a:noFill/>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000" b="1" cap="none" smtClean="0">
                <a:ln/>
                <a:solidFill>
                  <a:srgbClr val="002060"/>
                </a:solidFill>
                <a:effectLst>
                  <a:outerShdw blurRad="127000" dist="101600" dir="2700000" algn="tl" rotWithShape="0">
                    <a:prstClr val="black">
                      <a:alpha val="40000"/>
                    </a:prstClr>
                  </a:outerShdw>
                </a:effectLst>
              </a:rPr>
              <a:t>OPEN-END CREDIT</a:t>
            </a:r>
            <a:endParaRPr lang="en-US" sz="4000" b="1" cap="none">
              <a:ln/>
              <a:solidFill>
                <a:srgbClr val="002060"/>
              </a:solidFill>
              <a:effectLst>
                <a:outerShdw blurRad="127000" dist="101600" dir="2700000" algn="tl" rotWithShape="0">
                  <a:prstClr val="black">
                    <a:alpha val="40000"/>
                  </a:prstClr>
                </a:outerShdw>
              </a:effectLst>
            </a:endParaRPr>
          </a:p>
        </p:txBody>
      </p:sp>
    </p:spTree>
    <p:extLst>
      <p:ext uri="{BB962C8B-B14F-4D97-AF65-F5344CB8AC3E}">
        <p14:creationId xmlns:p14="http://schemas.microsoft.com/office/powerpoint/2010/main" val="2142260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500"/>
                                        <p:tgtEl>
                                          <p:spTgt spid="5">
                                            <p:txEl>
                                              <p:pRg st="0" end="0"/>
                                            </p:txEl>
                                          </p:spTgt>
                                        </p:tgtEl>
                                      </p:cBhvr>
                                    </p:animEffect>
                                    <p:anim calcmode="lin" valueType="num">
                                      <p:cBhvr>
                                        <p:cTn id="8" dur="1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500"/>
                                        <p:tgtEl>
                                          <p:spTgt spid="5">
                                            <p:txEl>
                                              <p:pRg st="1" end="1"/>
                                            </p:txEl>
                                          </p:spTgt>
                                        </p:tgtEl>
                                      </p:cBhvr>
                                    </p:animEffect>
                                    <p:anim calcmode="lin" valueType="num">
                                      <p:cBhvr>
                                        <p:cTn id="15" dur="1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500"/>
                                        <p:tgtEl>
                                          <p:spTgt spid="5">
                                            <p:txEl>
                                              <p:pRg st="2" end="2"/>
                                            </p:txEl>
                                          </p:spTgt>
                                        </p:tgtEl>
                                      </p:cBhvr>
                                    </p:animEffect>
                                    <p:anim calcmode="lin" valueType="num">
                                      <p:cBhvr>
                                        <p:cTn id="22" dur="1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smtClean="0"/>
              <a:t>Open-end </a:t>
            </a:r>
            <a:r>
              <a:rPr lang="en-US" b="1"/>
              <a:t>Credit. </a:t>
            </a:r>
            <a:r>
              <a:rPr lang="en-US" b="1" smtClean="0"/>
              <a:t> </a:t>
            </a:r>
            <a:r>
              <a:rPr lang="en-US" smtClean="0"/>
              <a:t>A </a:t>
            </a:r>
            <a:r>
              <a:rPr lang="en-US"/>
              <a:t>loan arrangement </a:t>
            </a:r>
            <a:r>
              <a:rPr lang="en-US" smtClean="0"/>
              <a:t>in which </a:t>
            </a:r>
            <a:r>
              <a:rPr lang="en-US"/>
              <a:t>there is no set number of payments</a:t>
            </a:r>
            <a:r>
              <a:rPr lang="en-US" smtClean="0"/>
              <a:t>. As </a:t>
            </a:r>
            <a:r>
              <a:rPr lang="en-US"/>
              <a:t>the balance of the loan is reduced, </a:t>
            </a:r>
            <a:r>
              <a:rPr lang="en-US" smtClean="0"/>
              <a:t>the borrower </a:t>
            </a:r>
            <a:r>
              <a:rPr lang="en-US"/>
              <a:t>can renew the amount of the </a:t>
            </a:r>
            <a:r>
              <a:rPr lang="en-US" smtClean="0"/>
              <a:t>loan up </a:t>
            </a:r>
            <a:r>
              <a:rPr lang="en-US"/>
              <a:t>to a pre-approved credit limit. A form </a:t>
            </a:r>
            <a:r>
              <a:rPr lang="en-US" smtClean="0"/>
              <a:t>of revolving </a:t>
            </a:r>
            <a:r>
              <a:rPr lang="en-US"/>
              <a:t>credit</a:t>
            </a:r>
            <a:r>
              <a:rPr lang="en-US" smtClean="0"/>
              <a:t>. (Brechner, 2012)</a:t>
            </a:r>
          </a:p>
          <a:p>
            <a:r>
              <a:rPr lang="en-US" smtClean="0"/>
              <a:t>A common way of buying on credit, called </a:t>
            </a:r>
            <a:r>
              <a:rPr lang="en-US" b="1" smtClean="0"/>
              <a:t>open-end credit</a:t>
            </a:r>
            <a:r>
              <a:rPr lang="en-US" smtClean="0"/>
              <a:t>, has no fixed payments. The customer continues making payments until no outstanding balance is owed. With </a:t>
            </a:r>
            <a:r>
              <a:rPr lang="en-US" b="1" smtClean="0"/>
              <a:t>open-end credit</a:t>
            </a:r>
            <a:r>
              <a:rPr lang="en-US" smtClean="0"/>
              <a:t>, additional credit is often extended before the initial amount is paid off. (Salzman, 2011)</a:t>
            </a:r>
            <a:endParaRPr lang="en-US"/>
          </a:p>
        </p:txBody>
      </p:sp>
      <p:sp>
        <p:nvSpPr>
          <p:cNvPr id="2" name="Title 1"/>
          <p:cNvSpPr>
            <a:spLocks noGrp="1"/>
          </p:cNvSpPr>
          <p:nvPr>
            <p:ph type="title"/>
          </p:nvPr>
        </p:nvSpPr>
        <p:spPr/>
        <p:txBody>
          <a:bodyPr/>
          <a:lstStyle/>
          <a:p>
            <a:r>
              <a:rPr lang="en-US" smtClean="0"/>
              <a:t>DEFINITION</a:t>
            </a:r>
            <a:endParaRPr lang="en-US"/>
          </a:p>
        </p:txBody>
      </p:sp>
    </p:spTree>
    <p:extLst>
      <p:ext uri="{BB962C8B-B14F-4D97-AF65-F5344CB8AC3E}">
        <p14:creationId xmlns:p14="http://schemas.microsoft.com/office/powerpoint/2010/main" val="3720788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mtClean="0">
                <a:effectLst>
                  <a:outerShdw blurRad="279400" dist="38100" dir="2700000" algn="tl" rotWithShape="0">
                    <a:prstClr val="black">
                      <a:alpha val="40000"/>
                    </a:prstClr>
                  </a:outerShdw>
                </a:effectLst>
              </a:rPr>
              <a:t>Individuals may open </a:t>
            </a:r>
            <a:r>
              <a:rPr lang="en-US" b="1" smtClean="0">
                <a:effectLst>
                  <a:outerShdw blurRad="279400" dist="38100" dir="2700000" algn="tl" rotWithShape="0">
                    <a:prstClr val="black">
                      <a:alpha val="40000"/>
                    </a:prstClr>
                  </a:outerShdw>
                </a:effectLst>
              </a:rPr>
              <a:t>credit accounts </a:t>
            </a:r>
            <a:r>
              <a:rPr lang="en-US" smtClean="0">
                <a:effectLst>
                  <a:outerShdw blurRad="279400" dist="38100" dir="2700000" algn="tl" rotWithShape="0">
                    <a:prstClr val="black">
                      <a:alpha val="40000"/>
                    </a:prstClr>
                  </a:outerShdw>
                </a:effectLst>
              </a:rPr>
              <a:t>at certain stores.</a:t>
            </a:r>
          </a:p>
          <a:p>
            <a:r>
              <a:rPr lang="en-US" smtClean="0">
                <a:effectLst>
                  <a:outerShdw blurRad="279400" dist="38100" dir="2700000" algn="tl" rotWithShape="0">
                    <a:prstClr val="black">
                      <a:alpha val="40000"/>
                    </a:prstClr>
                  </a:outerShdw>
                </a:effectLst>
              </a:rPr>
              <a:t>This allows the customer to make frequent purchases from that store during the month without having to pay cash or write a check. Such accounts are often </a:t>
            </a:r>
            <a:r>
              <a:rPr lang="en-US" b="1" smtClean="0">
                <a:solidFill>
                  <a:schemeClr val="accent6">
                    <a:lumMod val="75000"/>
                  </a:schemeClr>
                </a:solidFill>
                <a:effectLst>
                  <a:outerShdw blurRad="279400" dist="38100" dir="2700000" algn="tl" rotWithShape="0">
                    <a:prstClr val="black">
                      <a:alpha val="40000"/>
                    </a:prstClr>
                  </a:outerShdw>
                </a:effectLst>
              </a:rPr>
              <a:t>never paid off</a:t>
            </a:r>
            <a:r>
              <a:rPr lang="en-US" smtClean="0">
                <a:effectLst>
                  <a:outerShdw blurRad="279400" dist="38100" dir="2700000" algn="tl" rotWithShape="0">
                    <a:prstClr val="black">
                      <a:alpha val="40000"/>
                    </a:prstClr>
                  </a:outerShdw>
                </a:effectLst>
              </a:rPr>
              <a:t>, although a minimum amount must be paid each month. </a:t>
            </a:r>
          </a:p>
          <a:p>
            <a:r>
              <a:rPr lang="en-US" smtClean="0">
                <a:effectLst>
                  <a:outerShdw blurRad="279400" dist="38100" dir="2700000" algn="tl" rotWithShape="0">
                    <a:prstClr val="black">
                      <a:alpha val="40000"/>
                    </a:prstClr>
                  </a:outerShdw>
                </a:effectLst>
              </a:rPr>
              <a:t>Since the account may never be paid off, it is called a </a:t>
            </a:r>
            <a:r>
              <a:rPr lang="en-US" b="1" smtClean="0">
                <a:effectLst>
                  <a:outerShdw blurRad="279400" dist="38100" dir="2700000" algn="tl" rotWithShape="0">
                    <a:prstClr val="black">
                      <a:alpha val="40000"/>
                    </a:prstClr>
                  </a:outerShdw>
                </a:effectLst>
              </a:rPr>
              <a:t>revolving charge account.</a:t>
            </a:r>
            <a:endParaRPr lang="en-US" smtClean="0">
              <a:effectLst>
                <a:outerShdw blurRad="279400" dist="38100" dir="2700000" algn="tl" rotWithShape="0">
                  <a:prstClr val="black">
                    <a:alpha val="40000"/>
                  </a:prstClr>
                </a:outerShdw>
              </a:effectLst>
            </a:endParaRPr>
          </a:p>
          <a:p>
            <a:pPr marL="0" indent="0">
              <a:buNone/>
            </a:pPr>
            <a:endParaRPr lang="id-ID">
              <a:effectLst>
                <a:outerShdw blurRad="279400" dist="38100" dir="2700000" algn="tl" rotWithShape="0">
                  <a:prstClr val="black">
                    <a:alpha val="40000"/>
                  </a:prstClr>
                </a:outerShdw>
              </a:effectLst>
            </a:endParaRPr>
          </a:p>
        </p:txBody>
      </p:sp>
      <p:sp>
        <p:nvSpPr>
          <p:cNvPr id="3" name="Title 2"/>
          <p:cNvSpPr>
            <a:spLocks noGrp="1"/>
          </p:cNvSpPr>
          <p:nvPr>
            <p:ph type="title"/>
          </p:nvPr>
        </p:nvSpPr>
        <p:spPr/>
        <p:txBody>
          <a:bodyPr/>
          <a:lstStyle/>
          <a:p>
            <a:r>
              <a:rPr lang="en-US" smtClean="0"/>
              <a:t>1. charge </a:t>
            </a:r>
            <a:r>
              <a:rPr lang="en-US" smtClean="0"/>
              <a:t>ACCOUNT</a:t>
            </a:r>
            <a:endParaRPr lang="id-ID"/>
          </a:p>
        </p:txBody>
      </p:sp>
    </p:spTree>
    <p:extLst>
      <p:ext uri="{BB962C8B-B14F-4D97-AF65-F5344CB8AC3E}">
        <p14:creationId xmlns:p14="http://schemas.microsoft.com/office/powerpoint/2010/main" val="167971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a:effectLst>
                  <a:outerShdw blurRad="177800" dist="63500" dir="2700000" algn="tl">
                    <a:srgbClr val="000000">
                      <a:alpha val="48000"/>
                    </a:srgbClr>
                  </a:outerShdw>
                </a:effectLst>
              </a:rPr>
              <a:t>A </a:t>
            </a:r>
            <a:r>
              <a:rPr lang="en-US" b="1">
                <a:effectLst>
                  <a:outerShdw blurRad="177800" dist="63500" dir="2700000" algn="tl">
                    <a:srgbClr val="000000">
                      <a:alpha val="48000"/>
                    </a:srgbClr>
                  </a:outerShdw>
                </a:effectLst>
              </a:rPr>
              <a:t>credit card</a:t>
            </a:r>
            <a:r>
              <a:rPr lang="en-US">
                <a:effectLst>
                  <a:outerShdw blurRad="177800" dist="63500" dir="2700000" algn="tl">
                    <a:srgbClr val="000000">
                      <a:alpha val="48000"/>
                    </a:srgbClr>
                  </a:outerShdw>
                </a:effectLst>
              </a:rPr>
              <a:t> is a </a:t>
            </a:r>
            <a:r>
              <a:rPr lang="en-US" b="1">
                <a:effectLst>
                  <a:outerShdw blurRad="177800" dist="63500" dir="2700000" algn="tl">
                    <a:srgbClr val="000000">
                      <a:alpha val="48000"/>
                    </a:srgbClr>
                  </a:outerShdw>
                </a:effectLst>
              </a:rPr>
              <a:t>payment card</a:t>
            </a:r>
            <a:r>
              <a:rPr lang="en-US">
                <a:effectLst>
                  <a:outerShdw blurRad="177800" dist="63500" dir="2700000" algn="tl">
                    <a:srgbClr val="000000">
                      <a:alpha val="48000"/>
                    </a:srgbClr>
                  </a:outerShdw>
                </a:effectLst>
              </a:rPr>
              <a:t> issued to users as a system of </a:t>
            </a:r>
            <a:r>
              <a:rPr lang="en-US" b="1">
                <a:effectLst>
                  <a:outerShdw blurRad="177800" dist="63500" dir="2700000" algn="tl">
                    <a:srgbClr val="000000">
                      <a:alpha val="48000"/>
                    </a:srgbClr>
                  </a:outerShdw>
                </a:effectLst>
              </a:rPr>
              <a:t>payment</a:t>
            </a:r>
            <a:r>
              <a:rPr lang="en-US">
                <a:effectLst>
                  <a:outerShdw blurRad="177800" dist="63500" dir="2700000" algn="tl">
                    <a:srgbClr val="000000">
                      <a:alpha val="48000"/>
                    </a:srgbClr>
                  </a:outerShdw>
                </a:effectLst>
              </a:rPr>
              <a:t>. </a:t>
            </a:r>
            <a:endParaRPr lang="en-US" smtClean="0">
              <a:effectLst>
                <a:outerShdw blurRad="177800" dist="63500" dir="2700000" algn="tl">
                  <a:srgbClr val="000000">
                    <a:alpha val="48000"/>
                  </a:srgbClr>
                </a:outerShdw>
              </a:effectLst>
            </a:endParaRPr>
          </a:p>
          <a:p>
            <a:r>
              <a:rPr lang="en-US" smtClean="0">
                <a:effectLst>
                  <a:outerShdw blurRad="177800" dist="63500" dir="2700000" algn="tl">
                    <a:srgbClr val="000000">
                      <a:alpha val="48000"/>
                    </a:srgbClr>
                  </a:outerShdw>
                </a:effectLst>
              </a:rPr>
              <a:t>It </a:t>
            </a:r>
            <a:r>
              <a:rPr lang="en-US">
                <a:effectLst>
                  <a:outerShdw blurRad="177800" dist="63500" dir="2700000" algn="tl">
                    <a:srgbClr val="000000">
                      <a:alpha val="48000"/>
                    </a:srgbClr>
                  </a:outerShdw>
                </a:effectLst>
              </a:rPr>
              <a:t>allows the </a:t>
            </a:r>
            <a:r>
              <a:rPr lang="en-US" b="1">
                <a:effectLst>
                  <a:outerShdw blurRad="177800" dist="63500" dir="2700000" algn="tl">
                    <a:srgbClr val="000000">
                      <a:alpha val="48000"/>
                    </a:srgbClr>
                  </a:outerShdw>
                </a:effectLst>
              </a:rPr>
              <a:t>cardholder</a:t>
            </a:r>
            <a:r>
              <a:rPr lang="en-US">
                <a:effectLst>
                  <a:outerShdw blurRad="177800" dist="63500" dir="2700000" algn="tl">
                    <a:srgbClr val="000000">
                      <a:alpha val="48000"/>
                    </a:srgbClr>
                  </a:outerShdw>
                </a:effectLst>
              </a:rPr>
              <a:t> to pay for goods and services based on the holder's promise to pay for </a:t>
            </a:r>
            <a:r>
              <a:rPr lang="en-US" smtClean="0">
                <a:effectLst>
                  <a:outerShdw blurRad="177800" dist="63500" dir="2700000" algn="tl">
                    <a:srgbClr val="000000">
                      <a:alpha val="48000"/>
                    </a:srgbClr>
                  </a:outerShdw>
                </a:effectLst>
              </a:rPr>
              <a:t>them.</a:t>
            </a:r>
            <a:r>
              <a:rPr lang="en-US">
                <a:effectLst>
                  <a:outerShdw blurRad="177800" dist="63500" dir="2700000" algn="tl">
                    <a:srgbClr val="000000">
                      <a:alpha val="48000"/>
                    </a:srgbClr>
                  </a:outerShdw>
                </a:effectLst>
              </a:rPr>
              <a:t> The issuer of the card creates a </a:t>
            </a:r>
            <a:r>
              <a:rPr lang="en-US" b="1">
                <a:effectLst>
                  <a:outerShdw blurRad="177800" dist="63500" dir="2700000" algn="tl">
                    <a:srgbClr val="000000">
                      <a:alpha val="48000"/>
                    </a:srgbClr>
                  </a:outerShdw>
                </a:effectLst>
              </a:rPr>
              <a:t>revolving account</a:t>
            </a:r>
            <a:r>
              <a:rPr lang="en-US">
                <a:effectLst>
                  <a:outerShdw blurRad="177800" dist="63500" dir="2700000" algn="tl">
                    <a:srgbClr val="000000">
                      <a:alpha val="48000"/>
                    </a:srgbClr>
                  </a:outerShdw>
                </a:effectLst>
              </a:rPr>
              <a:t> and grants a</a:t>
            </a:r>
            <a:r>
              <a:rPr lang="en-US" b="1">
                <a:effectLst>
                  <a:outerShdw blurRad="177800" dist="63500" dir="2700000" algn="tl">
                    <a:srgbClr val="000000">
                      <a:alpha val="48000"/>
                    </a:srgbClr>
                  </a:outerShdw>
                </a:effectLst>
              </a:rPr>
              <a:t> line of credit</a:t>
            </a:r>
            <a:r>
              <a:rPr lang="en-US">
                <a:effectLst>
                  <a:outerShdw blurRad="177800" dist="63500" dir="2700000" algn="tl">
                    <a:srgbClr val="000000">
                      <a:alpha val="48000"/>
                    </a:srgbClr>
                  </a:outerShdw>
                </a:effectLst>
              </a:rPr>
              <a:t> to </a:t>
            </a:r>
            <a:r>
              <a:rPr lang="en-US" smtClean="0">
                <a:effectLst>
                  <a:outerShdw blurRad="177800" dist="63500" dir="2700000" algn="tl">
                    <a:srgbClr val="000000">
                      <a:alpha val="48000"/>
                    </a:srgbClr>
                  </a:outerShdw>
                </a:effectLst>
              </a:rPr>
              <a:t>the consumer</a:t>
            </a:r>
            <a:r>
              <a:rPr lang="en-US">
                <a:effectLst>
                  <a:outerShdw blurRad="177800" dist="63500" dir="2700000" algn="tl">
                    <a:srgbClr val="000000">
                      <a:alpha val="48000"/>
                    </a:srgbClr>
                  </a:outerShdw>
                </a:effectLst>
              </a:rPr>
              <a:t> (or the user) from which the user can borrow money for payment to a merchant or as a cash advance to the user</a:t>
            </a:r>
            <a:r>
              <a:rPr lang="en-US" smtClean="0">
                <a:effectLst>
                  <a:outerShdw blurRad="177800" dist="63500" dir="2700000" algn="tl">
                    <a:srgbClr val="000000">
                      <a:alpha val="48000"/>
                    </a:srgbClr>
                  </a:outerShdw>
                </a:effectLst>
              </a:rPr>
              <a:t>.</a:t>
            </a:r>
          </a:p>
          <a:p>
            <a:r>
              <a:rPr lang="en-US" smtClean="0">
                <a:effectLst>
                  <a:outerShdw blurRad="177800" dist="63500" dir="2700000" algn="tl">
                    <a:srgbClr val="000000">
                      <a:alpha val="48000"/>
                    </a:srgbClr>
                  </a:outerShdw>
                </a:effectLst>
              </a:rPr>
              <a:t>Credit card such as MasterCard and Visa are accepted by most store and restaurants worldwide. Sometimes there is an annual membership fee or a minimum monthly charge for the use of this service.</a:t>
            </a:r>
          </a:p>
          <a:p>
            <a:r>
              <a:rPr lang="en-US" smtClean="0">
                <a:effectLst>
                  <a:outerShdw blurRad="177800" dist="63500" dir="2700000" algn="tl">
                    <a:srgbClr val="000000">
                      <a:alpha val="48000"/>
                    </a:srgbClr>
                  </a:outerShdw>
                </a:effectLst>
              </a:rPr>
              <a:t>Credit cards are a convenient way to make purchases and track expenses since they provide a monthly statement. Part of their convenience is due to the fact that they are so widely accepted and can also be used at ATM machines for cash.</a:t>
            </a:r>
          </a:p>
          <a:p>
            <a:pPr marL="0" indent="0">
              <a:buNone/>
            </a:pPr>
            <a:endParaRPr lang="id-ID">
              <a:effectLst>
                <a:outerShdw blurRad="177800" dist="63500" dir="2700000" algn="tl">
                  <a:srgbClr val="000000">
                    <a:alpha val="48000"/>
                  </a:srgbClr>
                </a:outerShdw>
              </a:effectLst>
            </a:endParaRPr>
          </a:p>
        </p:txBody>
      </p:sp>
      <p:sp>
        <p:nvSpPr>
          <p:cNvPr id="3" name="Title 2"/>
          <p:cNvSpPr>
            <a:spLocks noGrp="1"/>
          </p:cNvSpPr>
          <p:nvPr>
            <p:ph type="title"/>
          </p:nvPr>
        </p:nvSpPr>
        <p:spPr/>
        <p:txBody>
          <a:bodyPr/>
          <a:lstStyle/>
          <a:p>
            <a:r>
              <a:rPr lang="en-US" smtClean="0"/>
              <a:t>2. CREDIT </a:t>
            </a:r>
            <a:r>
              <a:rPr lang="en-US" smtClean="0"/>
              <a:t>card</a:t>
            </a:r>
            <a:endParaRPr lang="id-ID"/>
          </a:p>
        </p:txBody>
      </p:sp>
    </p:spTree>
    <p:extLst>
      <p:ext uri="{BB962C8B-B14F-4D97-AF65-F5344CB8AC3E}">
        <p14:creationId xmlns:p14="http://schemas.microsoft.com/office/powerpoint/2010/main" val="334645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07063"/>
            <a:ext cx="8134350" cy="3418517"/>
          </a:xfrm>
        </p:spPr>
        <p:txBody>
          <a:bodyPr>
            <a:normAutofit fontScale="85000" lnSpcReduction="10000"/>
          </a:bodyPr>
          <a:lstStyle/>
          <a:p>
            <a:pPr algn="just"/>
            <a:r>
              <a:rPr lang="en-US" b="1"/>
              <a:t>L</a:t>
            </a:r>
            <a:r>
              <a:rPr lang="en-US" b="1" smtClean="0"/>
              <a:t>ine </a:t>
            </a:r>
            <a:r>
              <a:rPr lang="en-US" b="1"/>
              <a:t>of </a:t>
            </a:r>
            <a:r>
              <a:rPr lang="en-US" b="1" smtClean="0"/>
              <a:t>Credit, </a:t>
            </a:r>
            <a:r>
              <a:rPr lang="en-US" smtClean="0"/>
              <a:t>is pre-approved </a:t>
            </a:r>
            <a:r>
              <a:rPr lang="en-US"/>
              <a:t>amount </a:t>
            </a:r>
            <a:r>
              <a:rPr lang="en-US" smtClean="0"/>
              <a:t>of open-end </a:t>
            </a:r>
            <a:r>
              <a:rPr lang="en-US"/>
              <a:t>credit based on </a:t>
            </a:r>
            <a:r>
              <a:rPr lang="en-US" smtClean="0"/>
              <a:t> borrower’s ability </a:t>
            </a:r>
            <a:r>
              <a:rPr lang="id-ID" smtClean="0"/>
              <a:t>to </a:t>
            </a:r>
            <a:r>
              <a:rPr lang="id-ID"/>
              <a:t>pay</a:t>
            </a:r>
            <a:r>
              <a:rPr lang="id-ID" smtClean="0"/>
              <a:t>.</a:t>
            </a:r>
            <a:r>
              <a:rPr lang="en-US" smtClean="0"/>
              <a:t> </a:t>
            </a:r>
            <a:r>
              <a:rPr lang="en-US"/>
              <a:t>A line of credit is an important tool for ongoing businesses and responsible individuals</a:t>
            </a:r>
            <a:r>
              <a:rPr lang="en-US" smtClean="0"/>
              <a:t>.</a:t>
            </a:r>
          </a:p>
          <a:p>
            <a:pPr algn="just"/>
            <a:r>
              <a:rPr lang="en-US" smtClean="0"/>
              <a:t>A</a:t>
            </a:r>
            <a:r>
              <a:rPr lang="en-US"/>
              <a:t> </a:t>
            </a:r>
            <a:r>
              <a:rPr lang="en-US" b="1"/>
              <a:t>line of credit</a:t>
            </a:r>
            <a:r>
              <a:rPr lang="en-US"/>
              <a:t> is any </a:t>
            </a:r>
            <a:r>
              <a:rPr lang="en-US" b="1"/>
              <a:t>credit</a:t>
            </a:r>
            <a:r>
              <a:rPr lang="en-US"/>
              <a:t> source extended to a government, business or </a:t>
            </a:r>
            <a:r>
              <a:rPr lang="en-US" b="1"/>
              <a:t>individual</a:t>
            </a:r>
            <a:r>
              <a:rPr lang="en-US"/>
              <a:t> by a bank or other financial institution. A line of credit may take several forms, such as overdraft</a:t>
            </a:r>
            <a:r>
              <a:rPr lang="en-US" b="1"/>
              <a:t> </a:t>
            </a:r>
            <a:r>
              <a:rPr lang="en-US"/>
              <a:t>protection, demand loan, special purpose, export packing credit, term loan, discounting, purchase of commercial bills, </a:t>
            </a:r>
            <a:r>
              <a:rPr lang="en-US" smtClean="0"/>
              <a:t>traditional</a:t>
            </a:r>
            <a:r>
              <a:rPr lang="en-US"/>
              <a:t> </a:t>
            </a:r>
            <a:r>
              <a:rPr lang="en-US" smtClean="0"/>
              <a:t> revolving</a:t>
            </a:r>
            <a:r>
              <a:rPr lang="en-US"/>
              <a:t> credit card account, etc. </a:t>
            </a:r>
            <a:endParaRPr lang="en-US" smtClean="0"/>
          </a:p>
          <a:p>
            <a:pPr algn="just"/>
            <a:r>
              <a:rPr lang="en-US" smtClean="0"/>
              <a:t>It </a:t>
            </a:r>
            <a:r>
              <a:rPr lang="en-US"/>
              <a:t>is effectively a source of funds that can readily be tapped at the borrower's discretion. </a:t>
            </a:r>
            <a:r>
              <a:rPr lang="en-US">
                <a:hlinkClick r:id="rId2" tooltip="Interest"/>
              </a:rPr>
              <a:t>Interest</a:t>
            </a:r>
            <a:r>
              <a:rPr lang="en-US"/>
              <a:t> is paid only on money actually withdrawn. (However, the borrower may be required to pay an </a:t>
            </a:r>
            <a:r>
              <a:rPr lang="en-US" i="1"/>
              <a:t>unused line</a:t>
            </a:r>
            <a:r>
              <a:rPr lang="en-US"/>
              <a:t> fee, often an annualized percentage fee on the money not withdrawn.) Lines of credit can be secured by </a:t>
            </a:r>
            <a:r>
              <a:rPr lang="en-US">
                <a:hlinkClick r:id="rId3" tooltip="Collateral (finance)"/>
              </a:rPr>
              <a:t>collateral</a:t>
            </a:r>
            <a:r>
              <a:rPr lang="en-US"/>
              <a:t>, or may be unsecured.</a:t>
            </a:r>
            <a:endParaRPr lang="id-ID">
              <a:effectLst>
                <a:outerShdw blurRad="177800" dist="63500" dir="2700000" algn="tl">
                  <a:srgbClr val="000000">
                    <a:alpha val="48000"/>
                  </a:srgbClr>
                </a:outerShdw>
              </a:effectLst>
            </a:endParaRPr>
          </a:p>
        </p:txBody>
      </p:sp>
      <p:sp>
        <p:nvSpPr>
          <p:cNvPr id="3" name="Title 2"/>
          <p:cNvSpPr>
            <a:spLocks noGrp="1"/>
          </p:cNvSpPr>
          <p:nvPr>
            <p:ph type="title"/>
          </p:nvPr>
        </p:nvSpPr>
        <p:spPr/>
        <p:txBody>
          <a:bodyPr/>
          <a:lstStyle/>
          <a:p>
            <a:r>
              <a:rPr lang="en-US" smtClean="0"/>
              <a:t>3. LINE </a:t>
            </a:r>
            <a:r>
              <a:rPr lang="en-US" smtClean="0"/>
              <a:t>OF CREDIT</a:t>
            </a:r>
            <a:endParaRPr lang="id-ID"/>
          </a:p>
        </p:txBody>
      </p:sp>
    </p:spTree>
    <p:extLst>
      <p:ext uri="{BB962C8B-B14F-4D97-AF65-F5344CB8AC3E}">
        <p14:creationId xmlns:p14="http://schemas.microsoft.com/office/powerpoint/2010/main" val="2336763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206500"/>
            <a:ext cx="7886700" cy="3419475"/>
          </a:xfrm>
        </p:spPr>
        <p:txBody>
          <a:bodyPr>
            <a:normAutofit/>
          </a:bodyPr>
          <a:lstStyle/>
          <a:p>
            <a:r>
              <a:rPr lang="en-US" sz="1800" smtClean="0"/>
              <a:t>Examples of open-end credit include most </a:t>
            </a:r>
            <a:r>
              <a:rPr lang="en-US" sz="1800" b="1" i="1" smtClean="0"/>
              <a:t>department store credit accounts </a:t>
            </a:r>
            <a:r>
              <a:rPr lang="en-US" sz="1800" smtClean="0"/>
              <a:t>and </a:t>
            </a:r>
            <a:r>
              <a:rPr lang="en-US" sz="1800" b="1" i="1" smtClean="0"/>
              <a:t>credit cards</a:t>
            </a:r>
            <a:r>
              <a:rPr lang="en-US" sz="1800" smtClean="0"/>
              <a:t>, as well as MasterCard and Visa. Individuals are given a credit limit on these accounts based on their income and other factors. They are then allowed to charge up to this amount.</a:t>
            </a:r>
            <a:endParaRPr lang="en-US" sz="1800"/>
          </a:p>
        </p:txBody>
      </p:sp>
      <p:sp>
        <p:nvSpPr>
          <p:cNvPr id="2" name="Title 1"/>
          <p:cNvSpPr>
            <a:spLocks noGrp="1"/>
          </p:cNvSpPr>
          <p:nvPr>
            <p:ph type="title" idx="4294967295"/>
          </p:nvPr>
        </p:nvSpPr>
        <p:spPr>
          <a:xfrm>
            <a:off x="0" y="239713"/>
            <a:ext cx="7886700" cy="857250"/>
          </a:xfrm>
        </p:spPr>
        <p:txBody>
          <a:bodyPr/>
          <a:lstStyle/>
          <a:p>
            <a:r>
              <a:rPr lang="en-US" smtClean="0"/>
              <a:t>EXAMPLE</a:t>
            </a:r>
            <a:endParaRPr lang="en-US"/>
          </a:p>
        </p:txBody>
      </p:sp>
      <p:pic>
        <p:nvPicPr>
          <p:cNvPr id="1030" name="Picture 6" descr="amazon virtual credit card (V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5299" y="2855996"/>
            <a:ext cx="3581401" cy="223837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creditshout.com/wp-content/uploads/2009/04/chase-credit-cards-amaz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2855996"/>
            <a:ext cx="3494419"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87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carrefour.com/sites/default/files/styles/article-page-bis_524x349/public/Visuel%20car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3239" y="293981"/>
            <a:ext cx="3505200" cy="221148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komplain.info/wp-content/uploads/2012/12/Kartu-Kredit-Mega-Carrefou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7039" y="305446"/>
            <a:ext cx="3363265"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globalgiants.com/archives/fotos2/BANK-OF-AMERICAAECar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3239" y="2647950"/>
            <a:ext cx="3505200" cy="2215633"/>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10" descr="data:image/jpeg;base64,/9j/4AAQSkZJRgABAQAAAQABAAD/2wCEAAkGBxITEhUSExMWFRUVFBUUFBQWFBcUFBUUFBUWFxQUFBQYHCggGBolHBQUITEhJSkrLi4uFx8zODMsNygtLisBCgoKDg0OGhAQGiwkHCQsLCwsLCwsLCwsLCwsLCwsLCwsLCwsLCwsLCwsLCwsLCwsLCwsLCwsLCwsLCwsLCwsLP/AABEIALEBHAMBEQACEQEDEQH/xAAbAAACAwEBAQAAAAAAAAAAAAADBAECBQAGB//EAEgQAAEDAwIDBQQGBggDCQAAAAEAAgMEESESMQVBUQYTImFxFDKBkSNCkqGx0QdDUpPB0hUWM1OC4fDxVGKyJDQ1Y3JzoqPT/8QAGwEAAwEBAQEBAAAAAAAAAAAAAAECAwQFBgf/xAA1EQACAgEEAQMCAwYGAwEAAAAAAQIRAwQSITFBBRNRFCIyYZEGFVJxgaEjM0Kx0eEWU2LB/9oADAMBAAIRAxEAPwBOQEnU4kuJLiTzJySV4Mp7pHqKNIq13I7JgXbAORQBYxWSAhruuyACNiYUciLOjAGEuQKRvsmAYOZ0QBWVl9k7AHHIQiwDCbyRYFHsvkIAlmocj8kAW18iiwI9nPJMCxicEAVuDg/NKwLtph1RuAG5pamBI0ndCAs6Fp2+SUsiV2NRvk5tLKMd08/4Hfksvexv/UqFa6C+yv8A7l/2Hfkj6iC4sNy6oFJQSjIjf9h35JvUYtqimHC8EshlH6p/2Hfkl78IumxJp+CHUcjv1Tx/gd+SqWoxL8LHuS8FW0Uw/Vv+wfyS+ox/IX+RPss3OJ/2Hfkj6jH8h/Qp/Rkt8Rv+w78kfUY/kV/kcaCYfq3/AGHfkn9Rj+R3+RQ8Okd+qeP8DvyS+px/If0IdwyXkx/2Hfkj6nH8gmD9hl5wyfu3fkp93G423yG5OVlJqXTbU1zb7amlvyutPchkdx8Dkndo6OpkaLNke0dA42XRHM4qkQ4W7Lh/VYJKy5Mkw8wUwLNjcEgJ1EIAt3YdkYKdAMtoSW6r38lyy1CjKmIXJsV0Qnu6AI1rTuEwLmFtsItAA1WKQw7JhzCbW1WxHPsdkgA3IQAcTlMCrxq23QBDIn9EwJLnDdAHdyHbG3qgCzqVw5hAAy7kdkAEZAw7FIGSyKzm2zkfipklKLspP7aRpcT4nUGsnibUPY1jWmONjWOc5zrYFx6lGl0enejjknD+fZ4s80vccV2ea4j2k4hDI6N1Q46DYnS21/XSvodH6V6bnxqSiv1/7OHJqdRGXLHZ+0dZ3FKROQ6R8jXO0t5FoaduV1w4PStGsmVyhwvzZo9ZmaVS7LcareKwSOAmkexpAEgjaGkkA/s+aNBg9Lzqprnnyy8uTVQS5ETx7iupze8k1MF3jQ3wjqfDhdv7s9Ljy13+bMFqNVdNl5uMcXa0vc6UNbkuMbbD18KmOg9Jk9qX93/yU9RrF5Ifxviwj70vl0b6tDbW6+7sj93+kqeyuf5sX1Or+S39McXx4pc2t9G2xuLi3hU/RekXVf3Y/f1nyWHE+MXAvNd17fRt5b/VU/Sej03X92P39Z8labi/F5L6Hyu0ktNmNwRuPd3V5ND6RjS3R765ZK1OsbavopDxzirgS18rrOLTaNuHDce7uqn6f6TGrXf5sPqdW1d8DVZX8VjgZUGdxa4EkBjbx22L/DZcuHB6ZkyyxKHP82aTnqIQUm+B/j8rpIKZz3Xc6O5PMm5XiLDDFqssYLhV5Pb0s5SxJtnnXY5Lp2Xybb64GnM6JVyHg5hKTQwzXlNRAlwDk+hHMgciwNOjaQ35rxdXxkGis9OH52KvDqXFg0LikHVepCaydAVMB+rlRkyxx9gO00DfrZK8zPqpS/CAGRrLkDGV6WCUnj+4QtK2xWoF4p/JMC5lBvyQAu9hBwgArZnD8kAS52rfCAKspH8tvVAFiHtvfZAFdId5FMAho8YddAFIfC9o8x+KU3cXQt9NILUf+OD/ANTcf4d12Y416J3yeHOvqzWlqzMOIwvYzTE06bNzfQDdx5ledixS07080++/1NpVNzT8f8HiZXAU1E47CSQk+QcxfU405ZM6o82TjGON+Tdru0MLnV1piWyRsEHvWLg2x0jlleVh9Hy1ik/zv+52S1cZKV/0DcZ4iPZIZLES1XdseerGGxPxwufBpZSz5Iy5UP8A9KnkisEX5bG+OcRiglqHSTFxfBGxtPZxzbBPIBcuk0ObU41CK/qaZM0MTtsVre0MLg6SOaJofCI3MdHIZMADSB7tvNdUPTM8ZPHPkzerxyVoXk7RR+20zu+PcMiYH+9pDw0g+HrtldeP0qf08+PutGMtZG+ysfaNndsBndqFY97su/sSTa56W5LJekZPcfHFFvVx+Rmn4tRiR8rZWh5qNRLxJbu8ZY0Yv6rLLoNZsjCa4p0a49RBbmJcU7QM7ipEMxD5KrWzTcExkC5vy5rq0fpmX3MXuq0k7OfLqEoOKEuIV8ctBEzv9MsWvVGdV33JsL7ELrwaPJp9Zkk4La+jOeSMsMY2bHFWf9mpP/aP4r52UYy1mVS+V/se7pP8qKMXvV0VZrJWy7XWKmXZa6GoZxzWc93gY17MHDDt+q5JajY+QAOoXjoU1rcfkKCNhlHJWtXiYh6nPhs7BXmaiW6dopBBTE7FYb0uxnS0Nzc8unNaQ1Lh+EkuywwpyZZz7ALHTtPNZOTTAy6qnAJ9SvoNO92PkQBklsFbIA7XR9LFAFJmYwEt66sAUc5BVAM+1X3CAASxk5agDmawL2KALmQnDkwIbRknBCAJdA5qP5BdHQPBcA7qPxWWf8G74Ic3dvo1+IcCp5qmaYzSxPjLdbgWhou3Gk2ustN6nqMGmjj2JxZwZtPjllc2xWPgNGQ5wrpfGPGdQBcLgHVceYW0vUtWtr9lOuuDL6bErlufIaq7MUZgY107xHE5wDrjLnEXBxvcKMfrmsx6htQW6XguWhxe3Ft8GbL2X4eG3FTI42Dg0FtyCbXyF3L1rXbnFwRh9Dg+eBifs3QnD6yX6Pwi5BDejW4322WEPWNZCUtmJW+yvpcTSTl0X/qlRzSW9qlkeWg7gm1sZt910fvvWafEn7aSG9Hiyu3IXPZPh4Lr1Lxow7bGbfs9VrH1/X2nHGnf5EvQYI/6gNV2Z4cxrD7RK7WQGhum+Ta+2M9Vrj9b9Qcn9iszejwfxMYqux3D43aJKl7Xb2JF7HbksMf7R6/LBOMEaz9PwRr7mV/qjw67R7U/xC7ctyPW2E3+0HqSduHC/Ij6HB/EQ3srw46bVb/FhuRn/wCKt/tD6jGW5Y1XngP3fgf+o0D+jmmN/pZc+bfyXBL9sNVXMEdP7rxpKgfaulETYI23IYwi53sDzsuXQaj6rJPLLiTPQxY9iSPPsmbzbleov5DlwwjdJ3Cl9lroOGt5JICgkLDcbLny6dSA1KWsvtleRk08olWM96CsLkhAZGHcKrGWiLvNS6AMZrb4CaxSl0IEdLtjlawwzAv3TgNj81rHTNyBoRlYQd+eQvThBxjwKgsVLE73r/NZZXn8CoebSRDYX+C4XHUvsKIFrELCUpxkBn6mNJDm/Fe5hyKUEBSQNPu81qmAr3haU7AZFadiLpAUkGrITArFE8cigCRK76yTYEwwBzmkEYIv81M/8qga3Hpq/h0D3Sk1Gls1tbA5uklosDffovKx6nNFKOzo58mncv6icnCKJ1i+oDnay9ztTRqJbaxA5Cw+S3XqerhxGHBnLRpqrDT00Hs8dPFUMGh7Xay5pJs65J6lZYc+ZZ/fnHsqemuG2ysfCaNrXt78fSNDXEubfDi4kdCSVf7w1nuXsJ+jgVl4bSOGn2oaQ8yMbdhDXHff3hnmiPqGr33sD6OAWgoaSOUStqG3aLWBY0G4t4tO/klqdfqsmPbKBUNJBAP6GpNZeam5Lgcuadn67X55CrH6jq4qOzH0EtJBnO4TR6ripAubuAc2x8ZePTJT/eGqu5QJ+kT8jtTTUsspkMzdR0Y1NI+jJIt81y6bVarH9sI8Gk9Mpc2K/wBX6Vot35DcFwuLOc0ktN+Vr7BdEvUdX/AR9HEh/DKK8ZE7AWMEe7DqDTcXvsb8wh+o6pqS29h9JFGrJNG52oVVh4fC1zdOL7et15sFlhX+HZ07WjznamZn0TRJ3ulpBde535r1NCpO7jQ0mY0ZitkL1BvsllJzuob5Gujnx2Q2BDXjYqkA/SNbfwjK49U4gh97V4knyUCZJY2TcQG21GNlk4smxWsZfK9LRZOKYxJjHg7H1XooBxk7x1R/IdkOAciLYgkHC378vVN5NvYBG0rhuSAvPz6xLhANRMbsvKnOTQqK8Q4awt1A55rq0GoalUgMKZmnZe+uRF4Klv1mgpeaANJIw7ABACMl2m42TAYjrnAfwSApK7V5ICikdLJ0NuoTbBKiS543vbzS2x8Bb4IEQfzsU18BXyHk4aQL3HwSUIglQr3mnBVj3MagEJGcKadCtgqiID3VS/MLZWmrCOQPqh/kFsLLUtf9WxRGK8jVeRMxPBx9yNqS4JS45DmpkGDkeYT4+B2CNPr2wUf0C2Efw+Rovsnub4BtsXJGzvmhMExqOiiIw9NJvkTfIuA4LJ98lrosDfCHKEexDdNwouN728l52fWqPCA0BSaAvOeWeRgB9pYPrt+0Ee1N+AsPBLEd3N+YWcoz+GOw0jorYc35hTtyfDATmlb+0PmN11Yd8XyhBKGvtyBXrRVqwDTTtcMYTQxGSNw2VrkB2jkcN15+rU0vtAdc++68VxaAsyiJ2S9yuACupiN0oZdrtCPPVsWh5a7bcei+l02dTh+Yi0NHEch1j0XU+gAVMAbslYAYaqxyAfVOwHH1MbhbTY+iQzPnvuEAEp617Rv8EATJUaveFigAbaJ5yASEAXcyRu9wmBDQ12HG3mqENjhY04ff0QAk86CmA1TzxH3m280AVqYm/Utb70wF6asc04+RQAzLXB4sW28wgBN1M+92gkdQgAmqVu97eaABNia/npP3IAZbwl37QWsOiZdg3T3XO+y/AGzhlu6mcFIBmGeUf7Lmejxt8oAkb3ySta+MyNa2+kFoF77kHdcuoxxw46TplR5Ztd2P+FPzj/NeVz/7V/f/AIOil8CtW5pvEKU63tdb+z8IONTiDgXW2OLX+J7ipfzJ4fg51IGF49n1AuuCNG2lotkjmCj3N6VTr9QSS8CszB/wx/8Ar/mVxv8A9n+46XwKN8MjLRFgc9jHZbYhzg3IB813aeTut9/qRNfkalS22y7F3VGRNJW2O11e0DTNc1wsRb4IaTVCF7n4Ly8+l5tBYzTah1Xj5V4YDQcTuseBinFuF96y7feGR6cwu/QajZOmSzCfw17RkL6WUvKBC5dpNibpAMQU8Ls3sUARV0obkZvzRx5GIx1Gk9fVHPgDQHEIyPEyx6gJNpdgJ1EROWi/oFPu4/LA6mEzcgOHwKl6jGv9QB5JZHDxMPrZCzwfkAX9Gvdlv+a0WWD8iJfSSMzt6Faqn0BDHtdh/wA0wHGcOjLfC+/kgViUwLD6JhYeGtYfeZ8UBZWpDHDwfJAxWGaRpNri3KyYB315cLOHxSoABoHOy3ISAk0kwxcjyVKVCZSYdFn5K8EQ1FiqYzSZWgjIUMCKCR/fgxta7w51OLefkCvO9SjjcFvbX9LKx9m73tR/dR/vXfyLw9mD+J/p/wBnR93wDo3OD5NbQ150HBLhoAsLOIHPV8/NXmS9uOx2uRIrxCp0NLrXOA0bXcTYC/qlgxb5U+Cm6MyWab+7Z+9P8i6owxfxP9P+ybl8CU75SW3Y0DvIsh5JH0jdhpC6sCxxbab6fj8iZ3RpNkF8/FejCSlCzA1aSiheL8/VeNqtbKEqQE1FEG7KcfqcvKABFdpwfuXWvUlLiiaNWGquPEB8F5eqkpdDRdwB2XCUWiaVXK5RLZgcZMkb+rHZH8QvpvTs++FPsSMkQ95jYrvYFxwmQDZAC8gLcXv5fkpcopWxmxQcDEgDngs6dSvOz+orFwgNL+goWi4bqPU5K8qfqUpjBHwbC3oFmpyl5EGbXDm35KXCXyAvOA73VcHJALM1A8wtlka8gdKC4WcunHrGgM6bhDjlpHmvW0+pjlEykvDHtF9l1yaXRINkzb2eLj70hjkdJA4Yd8NkwEqqMxnGw2SGEp+KH6zQfPmqAmocyUeHB6bJWAiyOVhO49EAMNrpuf3hJksAHZyk+zTwaFLRROF+aTA6ppWt2yhMBbh8kgmGhrSdJvqcW8xbYFcPqEcbgt7ZcPxcG6aqo/u4v3rv/wA14qx6f5f6G33AaaR5e90gAcA1oa12oAHxE3IGSf8ApVZYwWOKh0EewfFJPo3Hm3xD1abj8LfFGmX3pfI5PgRkmm/Yj/eO/kXSseFeWK2CkfL4C5rA3vYiSHkm3eN2GlbY443ai3dP/Yid0bTuGmQ3YQr0WSk4Ps50xuDhz2tz1XnaySWSmh2c5xGCVyDG6eKN25sVDbQDRpmgYWbsRRmCpbsY5FNjZXCaXZLVivGKUSxlo3GR6rr0eoWOdk0eGlje07H/AG3X06lu5RQzFWSt5kjzymnyBv8ACOHh1pXgaj7otgea8H1DWf6YjNjuSvIdvlgKysIVd+BgCWHDk+V0BL6ZhGMlUpyAzZSWlbxpiGIuIftNB/FTPHb7GTMWye7g9EknEBMwvBtYrox5VHmxULzmVl+bOhGQvY0etjP7ZCoVFGyXLXBp6FenV8oT4LScIcBe+yBJgGVGk2cNQ6FKirGIhTu8r8iqoVildDpN25A2ISoLIp+KOAyL+u6BjAro3ZLSCkSxD2NzvdyofZouhiOke1DAmSV2xKaAXfK5srHNc1oLSCXNLhe4IGCPNcurhGUPuVjg+TT72b+8i/du/nXkbcP8LN7fyLzmUHvO8ZcA3AYfEBkA+L1ytYe3L7Nr5DnuwFQ98pw9oa0jwlpOo2Dhc3GLnbyVwUMS5TtitsI0S/tx/YP8ymsXwx8/IOt7yzWl7Dd7PCGHUbOBNvFyAJXTpow38Jk5HwO0Fa9hsL29NlvPT3PejmR6Cm4i5wu4XuvC133yKKiLUcLk6GFjo3hJyQBbFvNZ9gMU5ad1NANiMclv7cWiAb8Ln20yjC4xJ3bg7Tdjvud/mvpfTNSpQ2vskpRPjmOkC1suW2sze2gN0tttsvlWm22yiQ4hJt9ABlffBTTYCz6Q3wVopjF5YC3N1akmBRkzdni6un4AOyCI7W+OFm5SQCVTGWn8FtCV9gFg4k4b5CUsa8AGlmbKLWsfPYqccZQYGBXcJkY64Hh8r/ivo9DrE1TJZRkszNybeeV6VeSaLCOKTc6XfcUAS/g+N7j/AFzSKFG1RjNtxzBSAZjqIDu23wVElZqME3aRZSJgKStLVD7NfBpDiDSMpAISR6ibJpCBiiecFt/IjkigL+xNbvG37IS2oCIqOFxsWNF/JCiBoRdm4dwBmypxJA1nBomfVCmkMWowyN2oNHQnF7eqYG9T1UTuQunCrEMPItYWsvH9R06Ut0RoXa5zdl5FJlGlT1ruYuspQoAjnhx6LKqEWbTkI5kugGWtIQkIkO6pRXPIA6uiZI0tPP8AFdulnGGW0K2K8P4c2EGwy7dXr9Q8roY42Sy85bl4GWMo5q014AUnZzCF1yMU1uG11qopsCHTE4cjZT4EDdQ3y046K/c/IZElEWi91KyJugKQ1YGHC46dFexv8IDkYhdtb0KzamlbEK18BacbcrbLSDtcgChr3AWOR0K2i1B3HsGheedr/C4ab7HkvpdNn92KjInoyp+GvDuo6rZ8MLLRtlZm5A/1yVSbXQUgmqKXD/C7ryKBUWHCwdjeyOBoz5HuaSMjyTjG0JmxFw9ixl2aeBOvhDdkg8C0FSWlUhG1TcQDhbYnZTJ0OjuIWcMf6Pp0UJhQL2ewH0ZP/Nt8k3JiCU5e0ne3IbHZLex0dUVGoZvvsc56p2ILJSRabjfA3Bz6IsCruEgC91TiJMRMpY7HJZZIKa5HZve3MdHqvY9dvkvAjpnGVMYzSOaQ4B2qzsZBNsZU6rFtoBQPcM7+K33/AJLT205PgKDtqHF1tTgLbNwbpY5wjF2goJ7Q4Mk8RJBs0mxIwFUtjcWkIvLEWmMh7jdwBBsRt6JS2SjSj0A4GELynGSlaAHI82PoVeJ3k5AUdGRG1/eO1eEm9rZtfFl6u7HTVAErAdTQHEAhxNt8WXNgcEm2hi7Jy1zvESLD3rLScVkpqICprG2t3ju83ti3ysuuWFPqIFp3tcQWuvmxtg7beS58UHB/cgAi4OLjGxN09Tta6AYZVOAs7IXn7E+hETUzTZzTu4AjmurTSa7GTLR2IGbEHBzstpZ4zi/tAF7Ra4LnbkWBFh9yuGxRja7AuHsLWi9nYDjYbXURr3HxwADjVH4fAS7BIvYrq02rUfuoKM6KsLGtBBN/O1rL1Y5N/KJoNLUg+F4wfreq3hJdCM6p4YQbg3aeYSHZzKd7BqvYIoLCe3s+u256rSHRLfJzBI3crml2apcECcOPiRQh1vDo3ZCBB20AbkC/keaclYWI1E4sTYA3tYb2UbRjNJxMHwnpYKqEOCdp0gZIBByOWNypoBKqgcLY3de+Db1sUqAI2KUbEAdPCbfenTCyG1z2jxDGyq2JECmbKL3sVHIB6OicwgWLs35fxXNqMDrcgsak1NdctLbi1zp/gvN1Evt7tjOc2MjIzqucm3nhRDVO2MaBs+7Wlw02wRg38yojBTi1YWBma6z/AAEaiLDHMW5HyVNQg4xsQR0zyWHQbNIJy3pbkU/aWOMpbuwNBtR1Xme42woHOPCSM4OOaIcSsYi5smgN7t2LXy22Pjden7cItyb7EdUT6XNJF7A3yBa/LJSw4Fki42My+ISNkdnHQAjl6HzXp4NMoJJisgUWdenNt7t2tvvddLjTtBuM+jms5wBsTcjVYD45VJLyFmnDXtYRrsb48JBtz5Lh1uBSX2oDSnjEg1NPJeDH7OGUINjeD7p3wuzBKPkQ018rSC4EgXGbc/Qq3jhBNJgDdEH3Iadzaxbb7z5LSGPdX3cICwo3WB0km4BGOQ63Ti4uTjYwbpTG4Et8rEg7+QS9r/CfIAnlrvGRYXxkDPxXo6KcXHb5E2J1sBc27d24Iv8A66rvhCuyLMyCaVu1x5Kt1APx1rrWkbg801JCFpeFNcbtdg7ZTuhS7H6iQOGFhL8RsujNlo38k7ANTRyja6LJGXVjmjxbcykuWAi2sbI0PsMk3tckgOAA8jY3WyhZFho6c2cbN5Ftwb2u4WtzJIFvVP2hOYeph0tbixIBI6G2QspqmXGVk0XEdOHJIGakNTGeiq0TTAcRh1DwpWVZjAvacXU2I0qavkG4UZMfuxcbHRsxzNlC+UzY5YcjVlFDQkHdR73ABe6LRdSpO6ETDVcnbIaQxhuk7KJJxAiduMKEuQFhUkLTaAZlV5JtXwIy+0EfeABp8yF6/peK1u+BnnY6F4PRew3fQcDXij3dfyKE2hbUEcI5c4B53V1fIqoYp+HtHIKoJPhi3F6eqcw6TgjbzC8bXaPm0NOzRirwbam/JeQ4PpFDTw2Rthg8hzST2sDJdTPa5bLImA1E6VovfA6rNuN8AWl7uQZsHD4Kk5RXAA28NaRYj+K0xaiUMikDMOse6B5tjp0IX1Gnze6rJZVlcx2S23psuh0KhmdrZW+E5tshRQIxDHIMbfFJiYzK/S7HVYLlmvgepOIt2KZPJoxTMPRWqFTFK+nLshT5GZLKRwOG2sb4wL+iq5E0jQiisLuZzve5GRfI+Z+aN8vkHFD0cjZPCVLd9jqgb+EC9wU9oWXPDw0XS2MBSGtLDna6Q2aEdRG7OFXBDTCvYCLBJJArM+mc5ji088j1Xka7Tpu0i7NWCrf0XiSguhjbagHBWSjTsAM1Nm4KveBSRjmNLgCdIvYbnrb4LTG1N0xCMXHHguDoyLAloN/Fbbl6/JdctFDjkncFbXlzA8MF9ViM5xfHxwl9LGM6bFuZT+kpM3hLRtfn9y0Wkgl+ILZlcTq3tkBsRdox6r0tFCMIqmXHnstDxEndq7Akhl7Wyi2xTIVmaeHvDt048GljzIHsGrUVW2uiHQeOqjfbVhw2KMkVKFeRGvSwsORYr5LUxljnRcQXEGlh1D7uSiCKBR8QJ3APmnKAhyOoa4WItfZZqFDM2qo3NdvjkVupoQWnhfvqOFMpJobAcRex7bPtcc163p2o28Mgy6elbfkR5L21zyNncTa6M6mg28lb/IlCreIE5LQT1UIlmiadr1kvxGvgHHwwAp9hYSeHQMIaGUpeIWwUIlmkyZhyrUhMvMwEYQybMWpiewqGWhqlqpOidsVDzavk5NTYUBqeHB2QU6FYOLhllG0NxFQ8xnCl8FBoa1jt90ssd0RUbFMWkXFv818jqcUsUuSxatYQbhEGmgAwVbtt1TihDrak8wpxpJiKSw3zv6rqnkUZJDpA+5zvZGZpzQUgUMj7Eg7k6fQYXQ4wjkSXglIpVxh41OsTuB5c114cig0q7H0Vc0ctJ5Ytgedua9GKE2ZFcxzDqCpxBFqevedxf4J9AzSinDvC4WutUyTPq+HEOuDhKqdjTH+EwEc15uu03uq0G40RWAeF+y+epmhVjGXwRZKW4C9bFdt28kQTfYjNZWP235ZWrghjtPU9RhZ0kAvX0V8jY8t1rCe0KMltAQ7fG4/JfR6PN7qJZ0lUG3Y/bku5PklCulhyHYUol9gYKh4Nli+zbwasFU7mEWKhkSNfgqrEJz8LzcJ0AeChACWwLRV9Roci2FIcjqmPGbXVJioPExvJUqZPIhxKF24yolEpMVpq14U7mD5NGKrNshVvFtLVELZR5odMKM0cNscqaKs06SPQLfH4ryvUdPuSkvAKSHIasbOXiOFvgLLta2+LKJMdE1EdxhKEkpWAi6pcDtthdbanLcFDDJyd27jKW9biaLCJrmho+rt8FCzbZWxislMS6+2LYXRLW3QUCrYbDAtzuOfqvb0ub3IA0LNrGuGl/wA12t3GiS8DWg4IIRGl2N2E4lF4dQVVfKFZnQ1sgxy9ErsD2HZ7hgliEjyQSdhjZduLTxkjlySafA/P2aiduXfNcf7kwW5O/wBRLUS6Kt7MxD6zvmPyUy9Dwbb5Bal9UMR8DYPrOt6pfuDB8v8AUPqpfAJ3ZyIm93fNH7iwfL/Uf1Mn4LngEdrXd935Kf3Bi+X+ofUyQNvZxg2fJ8x+Sr9w4Pz/AFD6qXwc7s3Gd3O+78lvp/SseJ8Sf6iepl8GZxvsjEY3PDnBzWkjbNhfOF15cEEuAxZ5N8ng20/kvPR1urNZsbSbrLyaeAxjFsJ0TZlzvcw3ylRVj9JxC4yE7olo0YZg6zeqvdwQ07FqvhhdazgCQTk8hz8lm5FIBT8LcM622te98WSsY4GFovrZa9hc2uUtzQUMssQdRDc2z1tdaKaJaYMULS42c0238vVLcqFyW9nBvYg23N8BNuNFJsz2h7XgN8WrYg4tzyoUqKocbKHODQWk5vpIIAG9zyT3oigx0kCxB6EG4uE5bckWidpLqNpPiNr8r5XzmowTxN10WiX0wZfxXI3HMeqw9qcldFWEiNiGk7i/X59FL00+OOws58YdkWuokvbbiwJI0jIUJKSuxiMspDsXC2UUxDEM998rKcUnwFhXjULH4Lt0OdwntJkYFZQeK42X0sUEQ1FSA7ppWEmFNRou12QtL29kpAbxk3Bspvkvwey4JA59M3TIWZORYj4hdaxZJR+10cbkoy5VmRw/jj/aXQmQl0cmiRh3ybB3ob3BXBN6zT5I+7zFnVGWnzwl7f4kB/Sl2kkpo444XlkkhLi4bhjbX36kj719boMCyPdJcHz+sze3xHs87xHjtdDw2CR9Q/vaiYvacXELW+Fu3M5+K6YYccs7SXCMJ5skcKbfLNKl7XzU/Co6iRxlnmke2Mu5AOIubcgGn5rJ6aM8+1dI0WplHDb7PO0c/G6tpnhdK9lzlr42C43DWuIJXTKOmxPbLs5oz1GRWj6bwCslioGy1hIe1jnSahZwsTYO87WXl5YRnkqB6WOUo47mfI5+3le6Qyd+5o1agwAaQL307dF630WPbVcnmfWZHK74PtnEpg6lke3Z0LnD0LbheDl+21R7eKVpM+TxOeRuvFPRl2NU7XdVz+DbwHbU6TYqkxNDBLXBUJIPT0gAV7LRLlRSR2h7XHADhc+SzlHwO7Og4swm7jkhzSLGxAvpPp5JeAociq2nOx0gYbcDPRFsKIqmMeAC52CTfQc38kcvoBKqcSLAEfSMI66WstcpVJAMRuuZDc6XHptkckJSaCgntzD4PIAkNIzfod9k1fwFFpQ0+6DbS4F1rG7tyAjsQOKFjRZrfqlriGluD67qVGh2L1VTGNLQ4gAkudpOMWAA5o6ALScSaXhwdYloBaWnJGxBC5dXi3q66GrNAzt02sbnyxnckry1tWVzvx0ANw3sDuAD0FhdbPNGMUn46CizIxkg2uSR6XXn6luWRyXQUFjdcZysJJLsdFTpdvvsjlchRfu9I2Rw+2FA3tu245KlJJqhUYU80gda2OV+q+m0eZSjTYhinlcMkeq7o8MTLV8Ie24/zWk2pEpCEMAGCFmuyz6J2YZaBvqfxXq4G6PPzdnzP9JbHUvEmVMeO8a1x/5iyzXA/ANXs4cUNTp3jkuv7fB5GbJLT598fJlcWqTxTiTGNvpeWRt8mNbeQ/8AWV144fTYOTmnP38yNX9MUjWy00DMCKEkDkA46W/dGVl6f1KZrru1H4PT1nY8VPDKeBrtMkbGvjcfd1Ob4mu8jf8ABcsdT7edyrhnS9OsmFR8o+exVdfwqbQbsvnuydUUgvuLY+K9FwxamFo4IzyaeXJ6r9IvagS0MDGYNU1srh0YM2+1j4Lk0enrI/yOnV6huCXyeKr4acUUGh7XTmSR0rRu1rwNI+AYPiSu6Lm8sr68HHNRWNU+T632Tre+4UxxyRE+N3qzU3+C+f8AUqxzlZ7WilugmeQZGwYIXzePUpxPXaLxvCS+DW+AVXBfITYkxan1AoTKs043utuq3MTimFjqAcH71SZFMo+mbe4SYRGIYQqjGxN8i1ZM5h52R0UdFxAOGUm7BRG4JgnB0KSOrKcOFxuqcb5FFmVFC4H3isy0jTa54F9RKe5kuJUSNO4F+qVphQuYgDhZS5TLSNyE6mX8vvXzGpxyxzsQnJO5hshLerAsyW/JQ4tDHKZ4Wck2ApVxnVcYWsWkuRj1O+7bHdZTjTsAXfaCQUbLXAMVqImu2PmPVdelyyhJIkHTjBC+txVONohsyamR7HEDa6V0NMNTl7kvIH0DswfoB6n8V6un/CcGbs89+k/s/LVwxGFmuSOQ+G4BLHizrXxuGlenosyxSe7o87WYXkgnHszv0YdkZqeSSeoj0OADIwSCbH33YOOQ+a21upjkSjAz0mCUG5SM7t92Wraquc+OImPTGxr9TQA0bnJvgucr0uox48VN8mepwTnl4H+2vCuJ+0iWjD+7ETGAMe0Zbe92uPmPks9PkwONT7Lz480ZfZ0YDOxnFKyUOqrsAwXyOaS1vPQ1t7n5Ld6vBhjUDFabNlf3BeJdiqyeqazuiynZogY8uadMEeA7e5JyduaIavHCDd89hLSZXKn0afGv0Wxthe6nfI+UC7WOLbOzkbDks8fqDbW5cGuTQKMbXZq9g+GVNPRTxTx6Dqc5lyDcObnY4yF53rOTFOLa+Dp0EJRjUgLYWWGq11+cQzNKj3prkS7RcJfTPOD3ZJLXcs8j0IX02fTyxSvwLBlU1TMyKsCxsug7XBNBQ0zIWhFiNVE4G4SLiy9LI880htIebIWq4uiGkEkIcFTZKFI4LFQXY53fhVbSbTFDWaDYpDSRzZgcqGUh2GQELWL4Mp9mbXwEG4Kiios6CPzUl2aNJNoNjsfxXm+oaVy+5C4GajS7K8SCkuCqR1OMomyS9W0jIUwafAxZlU48lo4JAO07rZWboCtfGHC4RCaQCtPF1Wkp+UBPEWaLOG3P1Xt+mamUo0yaRmySsevW5CkNUsTRkFaQREuDYpu0Bp49Pd6snN7brqWfYc7xb2Fh7aav1J+0hap/Avp6GGdq7/qj8wr+ob8E+ycO1Xi090fmubUeoe2uilgsaHH+rLfELyV+0PhxLWl/Mh3aIfsfeq/8h/8Akf0q+Sn9ZP8Ayz80f+Qf/IfSr5Lf1i6s+9J/tC/4RfS/mL1XaFrmluk5BG/VRm9aeWO3aVHT07MAOf8AUgkeP2mt1C/S65NPoMk8alRpLKkz13an/uz/AE/gvrNZ+A5dP+I+Qc1456I7SoE+jRgWhizqnZA0Dpd0IsbqNkyWLRJsEEcpQ30OQ+6tTFdmVxL3gs2aovTbJFIcburiRIpVbIYkBg3WbGw1byRqPwCQVq+Yf4maodgXLMBmf3VnDsDOh3XVLoDSb7q5X2BU7JrsCI02Iji39kf9dV6npgjyMfvL6ADXi2XRjMpl6z3EsgoCNFuiJozTC2iZPs6P3l5uv6LiNlfKS7NYhhsmUVkTBiUm6piKybfBdGDsb6PfcE/sGei+50f+TE8qf4j/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2060" name="Picture 12" descr="https://kreditgogo.com/img/card-400/539516cb607f12aa455eabed/mandiri-hypermart-visa-gol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6742" y="2647950"/>
            <a:ext cx="3373562" cy="2215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889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www.kreditaja.com/uploads/product/logo-carrefour-mega-c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09550"/>
            <a:ext cx="3810000" cy="23907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i.colnect.net/images/f/2094/608/Carrefour-M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219332"/>
            <a:ext cx="3759461" cy="238099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SBC Classic Card"/>
          <p:cNvPicPr>
            <a:picLocks noChangeAspect="1" noChangeArrowheads="1"/>
          </p:cNvPicPr>
          <p:nvPr/>
        </p:nvPicPr>
        <p:blipFill rotWithShape="1">
          <a:blip r:embed="rId4">
            <a:extLst>
              <a:ext uri="{28A0092B-C50C-407E-A947-70E740481C1C}">
                <a14:useLocalDpi xmlns:a14="http://schemas.microsoft.com/office/drawing/2010/main" val="0"/>
              </a:ext>
            </a:extLst>
          </a:blip>
          <a:srcRect l="4124" t="8510" r="5154" b="27660"/>
          <a:stretch/>
        </p:blipFill>
        <p:spPr bwMode="auto">
          <a:xfrm>
            <a:off x="459258" y="2602638"/>
            <a:ext cx="3889244" cy="265176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encrypted-tbn3.gstatic.com/images?q=tbn:ANd9GcTE3LhZPazqhpfHb0f6Dv755COnZzuDDFsZUXRyghIFIjgesJ0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0213" y="2662365"/>
            <a:ext cx="3875726" cy="246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75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teropongbisnis.com/wp-content/uploads/2013/12/5.Titanium-dari-Standard-Chartered-Bank-Indonesi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71550"/>
            <a:ext cx="9234089"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87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252" y="0"/>
            <a:ext cx="8507495"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9185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smtClean="0">
                <a:solidFill>
                  <a:schemeClr val="tx1"/>
                </a:solidFill>
                <a:effectLst>
                  <a:outerShdw blurRad="38100" dist="38100" dir="2700000" algn="tl">
                    <a:srgbClr val="000000">
                      <a:alpha val="43137"/>
                    </a:srgbClr>
                  </a:outerShdw>
                </a:effectLst>
                <a:latin typeface="+mj-lt"/>
              </a:rPr>
              <a:t>Finance Charge</a:t>
            </a:r>
            <a:r>
              <a:rPr lang="en-US" smtClean="0">
                <a:solidFill>
                  <a:schemeClr val="tx1"/>
                </a:solidFill>
                <a:latin typeface="+mj-lt"/>
              </a:rPr>
              <a:t>. At the end of a monthly billing period, the customer receives an </a:t>
            </a:r>
            <a:r>
              <a:rPr lang="en-US" b="1" smtClean="0">
                <a:solidFill>
                  <a:schemeClr val="tx1"/>
                </a:solidFill>
                <a:latin typeface="+mj-lt"/>
              </a:rPr>
              <a:t>itemized billing</a:t>
            </a:r>
            <a:r>
              <a:rPr lang="en-US" smtClean="0">
                <a:solidFill>
                  <a:schemeClr val="tx1"/>
                </a:solidFill>
                <a:latin typeface="+mj-lt"/>
              </a:rPr>
              <a:t>. Charges over and above the combined cost of the various charges are called </a:t>
            </a:r>
            <a:r>
              <a:rPr lang="en-US" b="1" smtClean="0">
                <a:solidFill>
                  <a:schemeClr val="tx1"/>
                </a:solidFill>
                <a:latin typeface="+mj-lt"/>
              </a:rPr>
              <a:t>finance charge.</a:t>
            </a:r>
            <a:r>
              <a:rPr lang="en-US" smtClean="0">
                <a:solidFill>
                  <a:schemeClr val="tx1"/>
                </a:solidFill>
                <a:latin typeface="+mj-lt"/>
              </a:rPr>
              <a:t> They include interest, credit life insurance, and international transaction fees.</a:t>
            </a:r>
            <a:endParaRPr lang="en-US">
              <a:solidFill>
                <a:srgbClr val="FF0000"/>
              </a:solidFill>
              <a:latin typeface="+mj-lt"/>
            </a:endParaRPr>
          </a:p>
          <a:p>
            <a:r>
              <a:rPr lang="en-US" b="1" smtClean="0">
                <a:solidFill>
                  <a:schemeClr val="tx1"/>
                </a:solidFill>
                <a:effectLst>
                  <a:outerShdw blurRad="38100" dist="38100" dir="2700000" algn="tl">
                    <a:srgbClr val="000000">
                      <a:alpha val="43137"/>
                    </a:srgbClr>
                  </a:outerShdw>
                </a:effectLst>
                <a:latin typeface="+mj-lt"/>
              </a:rPr>
              <a:t>Late Fee.</a:t>
            </a:r>
            <a:r>
              <a:rPr lang="en-US" smtClean="0">
                <a:solidFill>
                  <a:schemeClr val="tx1"/>
                </a:solidFill>
                <a:effectLst>
                  <a:outerShdw blurRad="38100" dist="38100" dir="2700000" algn="tl">
                    <a:srgbClr val="000000">
                      <a:alpha val="43137"/>
                    </a:srgbClr>
                  </a:outerShdw>
                </a:effectLst>
                <a:latin typeface="+mj-lt"/>
              </a:rPr>
              <a:t> Many lenders charge late fees for payents that are received after the due date and </a:t>
            </a:r>
            <a:r>
              <a:rPr lang="en-US" b="1" smtClean="0">
                <a:solidFill>
                  <a:schemeClr val="tx1"/>
                </a:solidFill>
                <a:effectLst>
                  <a:outerShdw blurRad="38100" dist="38100" dir="2700000" algn="tl">
                    <a:srgbClr val="000000">
                      <a:alpha val="43137"/>
                    </a:srgbClr>
                  </a:outerShdw>
                </a:effectLst>
                <a:latin typeface="+mj-lt"/>
              </a:rPr>
              <a:t>over-the-limit fees</a:t>
            </a:r>
            <a:r>
              <a:rPr lang="en-US" smtClean="0">
                <a:solidFill>
                  <a:schemeClr val="tx1"/>
                </a:solidFill>
                <a:effectLst>
                  <a:outerShdw blurRad="38100" dist="38100" dir="2700000" algn="tl">
                    <a:srgbClr val="000000">
                      <a:alpha val="43137"/>
                    </a:srgbClr>
                  </a:outerShdw>
                </a:effectLst>
                <a:latin typeface="+mj-lt"/>
              </a:rPr>
              <a:t> in the event the debt exceeds the amount authorized by the issuer of the card. Both late fees and over-the-limit fees tend to be high, so avoid them if you can. Lenders also typically charge a late fee if the payment made is </a:t>
            </a:r>
            <a:r>
              <a:rPr lang="en-US" i="1" smtClean="0">
                <a:solidFill>
                  <a:schemeClr val="tx1"/>
                </a:solidFill>
                <a:effectLst>
                  <a:outerShdw blurRad="38100" dist="38100" dir="2700000" algn="tl">
                    <a:srgbClr val="000000">
                      <a:alpha val="43137"/>
                    </a:srgbClr>
                  </a:outerShdw>
                </a:effectLst>
                <a:latin typeface="+mj-lt"/>
              </a:rPr>
              <a:t>less than the minimum payment </a:t>
            </a:r>
            <a:r>
              <a:rPr lang="en-US" smtClean="0">
                <a:solidFill>
                  <a:schemeClr val="tx1"/>
                </a:solidFill>
                <a:effectLst>
                  <a:outerShdw blurRad="38100" dist="38100" dir="2700000" algn="tl">
                    <a:srgbClr val="000000">
                      <a:alpha val="43137"/>
                    </a:srgbClr>
                  </a:outerShdw>
                </a:effectLst>
                <a:latin typeface="+mj-lt"/>
              </a:rPr>
              <a:t>requested by the lender.</a:t>
            </a:r>
            <a:endParaRPr lang="en-US">
              <a:solidFill>
                <a:srgbClr val="FF0000"/>
              </a:solidFill>
              <a:latin typeface="+mj-lt"/>
            </a:endParaRPr>
          </a:p>
        </p:txBody>
      </p:sp>
      <p:sp>
        <p:nvSpPr>
          <p:cNvPr id="2" name="Title 1"/>
          <p:cNvSpPr>
            <a:spLocks noGrp="1"/>
          </p:cNvSpPr>
          <p:nvPr>
            <p:ph type="title"/>
          </p:nvPr>
        </p:nvSpPr>
        <p:spPr/>
        <p:txBody>
          <a:bodyPr/>
          <a:lstStyle/>
          <a:p>
            <a:r>
              <a:rPr lang="en-US"/>
              <a:t>DEFINITION</a:t>
            </a:r>
          </a:p>
        </p:txBody>
      </p:sp>
    </p:spTree>
    <p:extLst>
      <p:ext uri="{BB962C8B-B14F-4D97-AF65-F5344CB8AC3E}">
        <p14:creationId xmlns:p14="http://schemas.microsoft.com/office/powerpoint/2010/main" val="233227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smtClean="0">
                <a:solidFill>
                  <a:schemeClr val="tx1"/>
                </a:solidFill>
                <a:effectLst>
                  <a:outerShdw blurRad="38100" dist="38100" dir="2700000" algn="tl">
                    <a:srgbClr val="000000">
                      <a:alpha val="43137"/>
                    </a:srgbClr>
                  </a:outerShdw>
                </a:effectLst>
                <a:latin typeface="+mj-lt"/>
              </a:rPr>
              <a:t>Annual Percentage Rate (</a:t>
            </a:r>
            <a:r>
              <a:rPr lang="en-US" b="1">
                <a:solidFill>
                  <a:schemeClr val="tx1"/>
                </a:solidFill>
                <a:effectLst>
                  <a:outerShdw blurRad="38100" dist="38100" dir="2700000" algn="tl">
                    <a:srgbClr val="000000">
                      <a:alpha val="43137"/>
                    </a:srgbClr>
                  </a:outerShdw>
                </a:effectLst>
                <a:latin typeface="+mj-lt"/>
              </a:rPr>
              <a:t>APR</a:t>
            </a:r>
            <a:r>
              <a:rPr lang="en-US" b="1" smtClean="0">
                <a:solidFill>
                  <a:schemeClr val="tx1"/>
                </a:solidFill>
                <a:effectLst>
                  <a:outerShdw blurRad="38100" dist="38100" dir="2700000" algn="tl">
                    <a:srgbClr val="000000">
                      <a:alpha val="43137"/>
                    </a:srgbClr>
                  </a:outerShdw>
                </a:effectLst>
                <a:latin typeface="+mj-lt"/>
              </a:rPr>
              <a:t>) </a:t>
            </a:r>
            <a:r>
              <a:rPr lang="en-US" smtClean="0">
                <a:solidFill>
                  <a:schemeClr val="tx1"/>
                </a:solidFill>
                <a:effectLst>
                  <a:outerShdw blurRad="38100" dist="38100" dir="2700000" algn="tl">
                    <a:srgbClr val="000000">
                      <a:alpha val="43137"/>
                    </a:srgbClr>
                  </a:outerShdw>
                </a:effectLst>
                <a:latin typeface="+mj-lt"/>
              </a:rPr>
              <a:t>is Effective </a:t>
            </a:r>
            <a:r>
              <a:rPr lang="en-US">
                <a:solidFill>
                  <a:schemeClr val="tx1"/>
                </a:solidFill>
                <a:effectLst>
                  <a:outerShdw blurRad="38100" dist="38100" dir="2700000" algn="tl">
                    <a:srgbClr val="000000">
                      <a:alpha val="43137"/>
                    </a:srgbClr>
                  </a:outerShdw>
                </a:effectLst>
                <a:latin typeface="+mj-lt"/>
              </a:rPr>
              <a:t>or </a:t>
            </a:r>
            <a:r>
              <a:rPr lang="en-US" smtClean="0">
                <a:solidFill>
                  <a:schemeClr val="tx1"/>
                </a:solidFill>
                <a:effectLst>
                  <a:outerShdw blurRad="38100" dist="38100" dir="2700000" algn="tl">
                    <a:srgbClr val="000000">
                      <a:alpha val="43137"/>
                    </a:srgbClr>
                  </a:outerShdw>
                </a:effectLst>
                <a:latin typeface="+mj-lt"/>
              </a:rPr>
              <a:t>True Annual Interest Rate being charged </a:t>
            </a:r>
            <a:r>
              <a:rPr lang="en-US">
                <a:solidFill>
                  <a:schemeClr val="tx1"/>
                </a:solidFill>
                <a:effectLst>
                  <a:outerShdw blurRad="38100" dist="38100" dir="2700000" algn="tl">
                    <a:srgbClr val="000000">
                      <a:alpha val="43137"/>
                    </a:srgbClr>
                  </a:outerShdw>
                </a:effectLst>
                <a:latin typeface="+mj-lt"/>
              </a:rPr>
              <a:t>for credit. Must be revealed </a:t>
            </a:r>
            <a:r>
              <a:rPr lang="en-US" smtClean="0">
                <a:solidFill>
                  <a:schemeClr val="tx1"/>
                </a:solidFill>
                <a:effectLst>
                  <a:outerShdw blurRad="38100" dist="38100" dir="2700000" algn="tl">
                    <a:srgbClr val="000000">
                      <a:alpha val="43137"/>
                    </a:srgbClr>
                  </a:outerShdw>
                </a:effectLst>
                <a:latin typeface="+mj-lt"/>
              </a:rPr>
              <a:t>to borrowers </a:t>
            </a:r>
            <a:r>
              <a:rPr lang="en-US">
                <a:solidFill>
                  <a:schemeClr val="tx1"/>
                </a:solidFill>
                <a:effectLst>
                  <a:outerShdw blurRad="38100" dist="38100" dir="2700000" algn="tl">
                    <a:srgbClr val="000000">
                      <a:alpha val="43137"/>
                    </a:srgbClr>
                  </a:outerShdw>
                </a:effectLst>
                <a:latin typeface="+mj-lt"/>
              </a:rPr>
              <a:t>under the Truth in Lending Act. </a:t>
            </a:r>
            <a:endParaRPr lang="en-US" smtClean="0">
              <a:solidFill>
                <a:schemeClr val="tx1"/>
              </a:solidFill>
              <a:effectLst>
                <a:outerShdw blurRad="38100" dist="38100" dir="2700000" algn="tl">
                  <a:srgbClr val="000000">
                    <a:alpha val="43137"/>
                  </a:srgbClr>
                </a:outerShdw>
              </a:effectLst>
              <a:latin typeface="+mj-lt"/>
            </a:endParaRPr>
          </a:p>
          <a:p>
            <a:r>
              <a:rPr lang="en-US" sz="2000" b="1">
                <a:solidFill>
                  <a:schemeClr val="tx1"/>
                </a:solidFill>
                <a:effectLst>
                  <a:outerShdw blurRad="38100" dist="38100" dir="2700000" algn="tl">
                    <a:srgbClr val="000000">
                      <a:alpha val="43137"/>
                    </a:srgbClr>
                  </a:outerShdw>
                </a:effectLst>
              </a:rPr>
              <a:t>Billing </a:t>
            </a:r>
            <a:r>
              <a:rPr lang="en-US" sz="2000" b="1" smtClean="0">
                <a:solidFill>
                  <a:schemeClr val="tx1"/>
                </a:solidFill>
                <a:effectLst>
                  <a:outerShdw blurRad="38100" dist="38100" dir="2700000" algn="tl">
                    <a:srgbClr val="000000">
                      <a:alpha val="43137"/>
                    </a:srgbClr>
                  </a:outerShdw>
                </a:effectLst>
              </a:rPr>
              <a:t>Cycles </a:t>
            </a:r>
            <a:r>
              <a:rPr lang="en-US" sz="2000">
                <a:solidFill>
                  <a:schemeClr val="tx1"/>
                </a:solidFill>
                <a:effectLst>
                  <a:outerShdw blurRad="38100" dist="38100" dir="2700000" algn="tl">
                    <a:srgbClr val="000000">
                      <a:alpha val="43137"/>
                    </a:srgbClr>
                  </a:outerShdw>
                </a:effectLst>
              </a:rPr>
              <a:t>i</a:t>
            </a:r>
            <a:r>
              <a:rPr lang="en-US" sz="2000" smtClean="0">
                <a:solidFill>
                  <a:schemeClr val="tx1"/>
                </a:solidFill>
                <a:effectLst>
                  <a:outerShdw blurRad="38100" dist="38100" dir="2700000" algn="tl">
                    <a:srgbClr val="000000">
                      <a:alpha val="43137"/>
                    </a:srgbClr>
                  </a:outerShdw>
                </a:effectLst>
              </a:rPr>
              <a:t>s time </a:t>
            </a:r>
            <a:r>
              <a:rPr lang="en-US" sz="2000">
                <a:solidFill>
                  <a:schemeClr val="tx1"/>
                </a:solidFill>
                <a:effectLst>
                  <a:outerShdw blurRad="38100" dist="38100" dir="2700000" algn="tl">
                    <a:srgbClr val="000000">
                      <a:alpha val="43137"/>
                    </a:srgbClr>
                  </a:outerShdw>
                </a:effectLst>
              </a:rPr>
              <a:t>periods, usually 28 to 31 days, used in billing revolving credit accounts. Account statements are sent to the borrower after each billing cycle</a:t>
            </a:r>
            <a:endParaRPr lang="en-US">
              <a:solidFill>
                <a:schemeClr val="tx1"/>
              </a:solidFill>
              <a:effectLst>
                <a:outerShdw blurRad="38100" dist="38100" dir="2700000" algn="tl">
                  <a:srgbClr val="000000">
                    <a:alpha val="43137"/>
                  </a:srgbClr>
                </a:outerShdw>
              </a:effectLst>
              <a:latin typeface="+mj-lt"/>
            </a:endParaRPr>
          </a:p>
        </p:txBody>
      </p:sp>
      <p:sp>
        <p:nvSpPr>
          <p:cNvPr id="2" name="Title 1"/>
          <p:cNvSpPr>
            <a:spLocks noGrp="1"/>
          </p:cNvSpPr>
          <p:nvPr>
            <p:ph type="title"/>
          </p:nvPr>
        </p:nvSpPr>
        <p:spPr/>
        <p:txBody>
          <a:bodyPr/>
          <a:lstStyle/>
          <a:p>
            <a:r>
              <a:rPr lang="en-US"/>
              <a:t>DEFINITION</a:t>
            </a:r>
          </a:p>
        </p:txBody>
      </p:sp>
    </p:spTree>
    <p:extLst>
      <p:ext uri="{BB962C8B-B14F-4D97-AF65-F5344CB8AC3E}">
        <p14:creationId xmlns:p14="http://schemas.microsoft.com/office/powerpoint/2010/main" val="68601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a:off x="381000" y="819150"/>
            <a:ext cx="8458200" cy="3733800"/>
          </a:xfrm>
          <a:prstGeom prst="round2DiagRect">
            <a:avLst>
              <a:gd name="adj1" fmla="val 18527"/>
              <a:gd name="adj2" fmla="val 0"/>
            </a:avLst>
          </a:prstGeom>
          <a:solidFill>
            <a:schemeClr val="accent1">
              <a:lumMod val="40000"/>
              <a:lumOff val="60000"/>
              <a:alpha val="61000"/>
            </a:schemeClr>
          </a:solidFill>
          <a:ln/>
          <a:effectLst>
            <a:outerShdw blurRad="279400" dist="165100" dir="2700000" algn="tl" rotWithShape="0">
              <a:prstClr val="black">
                <a:alpha val="58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p>
        </p:txBody>
      </p:sp>
      <p:sp>
        <p:nvSpPr>
          <p:cNvPr id="2" name="Title 1"/>
          <p:cNvSpPr>
            <a:spLocks noGrp="1"/>
          </p:cNvSpPr>
          <p:nvPr>
            <p:ph type="title"/>
          </p:nvPr>
        </p:nvSpPr>
        <p:spPr>
          <a:xfrm>
            <a:off x="533400" y="2116379"/>
            <a:ext cx="8153400" cy="1021556"/>
          </a:xfrm>
        </p:spPr>
        <p:txBody>
          <a:bodyPr>
            <a:normAutofit fontScale="90000"/>
          </a:bodyPr>
          <a:lstStyle/>
          <a:p>
            <a:pPr algn="ctr"/>
            <a:r>
              <a:rPr lang="en-US" sz="28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Arial Rounded MT Bold" panose="020F0704030504030204" pitchFamily="34" charset="0"/>
              </a:rPr>
              <a:t>CALCULATING </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Arial Rounded MT Bold" panose="020F0704030504030204" pitchFamily="34" charset="0"/>
              </a:rPr>
              <a:t/>
            </a:r>
            <a:b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Arial Rounded MT Bold" panose="020F0704030504030204" pitchFamily="34" charset="0"/>
              </a:rPr>
            </a:br>
            <a:r>
              <a:rPr lang="en-US" sz="2800" smtClean="0">
                <a:ln w="1905"/>
                <a:solidFill>
                  <a:schemeClr val="accent1">
                    <a:lumMod val="75000"/>
                  </a:schemeClr>
                </a:solidFill>
                <a:effectLst>
                  <a:outerShdw blurRad="50800" dist="38100" dir="2700000" algn="tl" rotWithShape="0">
                    <a:prstClr val="black">
                      <a:alpha val="40000"/>
                    </a:prstClr>
                  </a:outerShdw>
                </a:effectLst>
                <a:latin typeface="Arial Rounded MT Bold" panose="020F0704030504030204" pitchFamily="34" charset="0"/>
              </a:rPr>
              <a:t>THE </a:t>
            </a:r>
            <a:r>
              <a:rPr lang="en-US" sz="2800">
                <a:ln w="1905"/>
                <a:solidFill>
                  <a:schemeClr val="accent1">
                    <a:lumMod val="75000"/>
                  </a:schemeClr>
                </a:solidFill>
                <a:effectLst>
                  <a:outerShdw blurRad="50800" dist="38100" dir="2700000" algn="tl" rotWithShape="0">
                    <a:prstClr val="black">
                      <a:alpha val="40000"/>
                    </a:prstClr>
                  </a:outerShdw>
                </a:effectLst>
                <a:latin typeface="Arial Rounded MT Bold" panose="020F0704030504030204" pitchFamily="34" charset="0"/>
              </a:rPr>
              <a:t>FINANCE </a:t>
            </a:r>
            <a:r>
              <a:rPr lang="en-US" sz="2800" smtClean="0">
                <a:ln w="1905"/>
                <a:solidFill>
                  <a:schemeClr val="accent1">
                    <a:lumMod val="75000"/>
                  </a:schemeClr>
                </a:solidFill>
                <a:effectLst>
                  <a:outerShdw blurRad="50800" dist="38100" dir="2700000" algn="tl" rotWithShape="0">
                    <a:prstClr val="black">
                      <a:alpha val="40000"/>
                    </a:prstClr>
                  </a:outerShdw>
                </a:effectLst>
                <a:latin typeface="Arial Rounded MT Bold" panose="020F0704030504030204" pitchFamily="34" charset="0"/>
              </a:rPr>
              <a:t>CHARGE AND </a:t>
            </a:r>
            <a:r>
              <a:rPr lang="en-US" sz="2800">
                <a:ln w="1905"/>
                <a:solidFill>
                  <a:schemeClr val="accent1">
                    <a:lumMod val="75000"/>
                  </a:schemeClr>
                </a:solidFill>
                <a:effectLst>
                  <a:outerShdw blurRad="50800" dist="38100" dir="2700000" algn="tl" rotWithShape="0">
                    <a:prstClr val="black">
                      <a:alpha val="40000"/>
                    </a:prstClr>
                  </a:outerShdw>
                </a:effectLst>
                <a:latin typeface="Arial Rounded MT Bold" panose="020F0704030504030204" pitchFamily="34" charset="0"/>
              </a:rPr>
              <a:t>NEW BALANCE </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Arial Rounded MT Bold" panose="020F0704030504030204" pitchFamily="34" charset="0"/>
              </a:rPr>
              <a:t/>
            </a:r>
            <a:b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Arial Rounded MT Bold" panose="020F0704030504030204" pitchFamily="34" charset="0"/>
              </a:rPr>
            </a:b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Arial Rounded MT Bold" panose="020F0704030504030204" pitchFamily="34" charset="0"/>
              </a:rPr>
              <a:t>BY </a:t>
            </a:r>
            <a:r>
              <a:rPr lang="en-US" sz="280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Arial Rounded MT Bold" panose="020F0704030504030204" pitchFamily="34" charset="0"/>
              </a:rPr>
              <a:t>USING </a:t>
            </a:r>
            <a: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Arial Rounded MT Bold" panose="020F0704030504030204" pitchFamily="34" charset="0"/>
              </a:rPr>
              <a:t/>
            </a:r>
            <a:br>
              <a:rPr lang="en-US" sz="280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Arial Rounded MT Bold" panose="020F0704030504030204" pitchFamily="34" charset="0"/>
              </a:rPr>
            </a:br>
            <a:r>
              <a:rPr lang="en-US" sz="3100" smtClean="0">
                <a:ln w="1905"/>
                <a:solidFill>
                  <a:srgbClr val="FF0000"/>
                </a:solidFill>
                <a:effectLst>
                  <a:outerShdw blurRad="50800" dist="38100" dir="2700000" algn="tl" rotWithShape="0">
                    <a:prstClr val="black">
                      <a:alpha val="40000"/>
                    </a:prstClr>
                  </a:outerShdw>
                </a:effectLst>
                <a:latin typeface="Arial Rounded MT Bold" panose="020F0704030504030204" pitchFamily="34" charset="0"/>
              </a:rPr>
              <a:t>THE AVERAGE DAILY BALANCE </a:t>
            </a:r>
            <a:r>
              <a:rPr lang="en-US" sz="3100">
                <a:ln w="1905"/>
                <a:solidFill>
                  <a:srgbClr val="FF0000"/>
                </a:solidFill>
                <a:effectLst>
                  <a:outerShdw blurRad="50800" dist="38100" dir="2700000" algn="tl" rotWithShape="0">
                    <a:prstClr val="black">
                      <a:alpha val="40000"/>
                    </a:prstClr>
                  </a:outerShdw>
                </a:effectLst>
                <a:latin typeface="Arial Rounded MT Bold" panose="020F0704030504030204" pitchFamily="34" charset="0"/>
              </a:rPr>
              <a:t>METHOD</a:t>
            </a:r>
          </a:p>
        </p:txBody>
      </p:sp>
    </p:spTree>
    <p:extLst>
      <p:ext uri="{BB962C8B-B14F-4D97-AF65-F5344CB8AC3E}">
        <p14:creationId xmlns:p14="http://schemas.microsoft.com/office/powerpoint/2010/main" val="374319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r>
              <a:rPr lang="en-US">
                <a:effectLst/>
              </a:rPr>
              <a:t>In business today, the method most widely used to calculate the </a:t>
            </a:r>
            <a:r>
              <a:rPr lang="en-US" b="1">
                <a:effectLst/>
              </a:rPr>
              <a:t>finance charge </a:t>
            </a:r>
            <a:r>
              <a:rPr lang="en-US">
                <a:effectLst/>
              </a:rPr>
              <a:t>on a revolving credit account is known as </a:t>
            </a:r>
            <a:r>
              <a:rPr lang="en-US" b="1">
                <a:solidFill>
                  <a:srgbClr val="002060"/>
                </a:solidFill>
                <a:effectLst/>
              </a:rPr>
              <a:t>the average daily balance</a:t>
            </a:r>
            <a:r>
              <a:rPr lang="en-US">
                <a:effectLst/>
              </a:rPr>
              <a:t>. </a:t>
            </a:r>
            <a:endParaRPr lang="en-US" smtClean="0">
              <a:effectLst/>
            </a:endParaRPr>
          </a:p>
          <a:p>
            <a:r>
              <a:rPr lang="en-US" smtClean="0">
                <a:effectLst/>
              </a:rPr>
              <a:t>This </a:t>
            </a:r>
            <a:r>
              <a:rPr lang="en-US">
                <a:effectLst/>
              </a:rPr>
              <a:t>method precisely tracks the </a:t>
            </a:r>
            <a:r>
              <a:rPr lang="en-US" smtClean="0">
                <a:effectLst/>
              </a:rPr>
              <a:t>activity </a:t>
            </a:r>
            <a:r>
              <a:rPr lang="en-US">
                <a:effectLst/>
              </a:rPr>
              <a:t>in an account on a daily basis. Each day’s balance of a billing cycle is totaled and then divided by the number of days in that cycle. </a:t>
            </a:r>
          </a:p>
          <a:p>
            <a:r>
              <a:rPr lang="en-US">
                <a:effectLst/>
              </a:rPr>
              <a:t>This gives an average of all the daily balances. For accounts in which many charges are made each month, the average daily balance method results in much higher interest than the unpaid balance method because interest starts </a:t>
            </a:r>
            <a:r>
              <a:rPr lang="en-US" smtClean="0">
                <a:effectLst/>
              </a:rPr>
              <a:t>accruing </a:t>
            </a:r>
            <a:r>
              <a:rPr lang="en-US">
                <a:effectLst/>
              </a:rPr>
              <a:t>on the day purchases are made or cash advances are taken.</a:t>
            </a:r>
          </a:p>
          <a:p>
            <a:endParaRPr lang="en-US"/>
          </a:p>
        </p:txBody>
      </p:sp>
      <p:sp>
        <p:nvSpPr>
          <p:cNvPr id="4" name="Title 3"/>
          <p:cNvSpPr>
            <a:spLocks noGrp="1"/>
          </p:cNvSpPr>
          <p:nvPr>
            <p:ph type="title"/>
          </p:nvPr>
        </p:nvSpPr>
        <p:spPr/>
        <p:txBody>
          <a:bodyPr/>
          <a:lstStyle/>
          <a:p>
            <a:r>
              <a:rPr lang="en-US" sz="1600" b="1">
                <a:ln>
                  <a:noFill/>
                </a:ln>
                <a:solidFill>
                  <a:schemeClr val="accent6">
                    <a:lumMod val="75000"/>
                  </a:schemeClr>
                </a:solidFill>
                <a:effectLst>
                  <a:outerShdw blurRad="38100" dist="38100" dir="2700000" algn="tl">
                    <a:srgbClr val="000000">
                      <a:alpha val="43137"/>
                    </a:srgbClr>
                  </a:outerShdw>
                </a:effectLst>
              </a:rPr>
              <a:t>CALCULATING THE FINANCE CHARGE AND NEW BALANCE </a:t>
            </a:r>
            <a:r>
              <a:rPr lang="en-US" sz="1600" b="1" smtClean="0">
                <a:ln>
                  <a:noFill/>
                </a:ln>
                <a:solidFill>
                  <a:schemeClr val="accent6">
                    <a:lumMod val="75000"/>
                  </a:schemeClr>
                </a:solidFill>
                <a:effectLst>
                  <a:outerShdw blurRad="38100" dist="38100" dir="2700000" algn="tl">
                    <a:srgbClr val="000000">
                      <a:alpha val="43137"/>
                    </a:srgbClr>
                  </a:outerShdw>
                </a:effectLst>
              </a:rPr>
              <a:t> BY USING THE </a:t>
            </a:r>
            <a:r>
              <a:rPr lang="en-US" sz="1600" b="1">
                <a:ln>
                  <a:noFill/>
                </a:ln>
                <a:solidFill>
                  <a:srgbClr val="FF0000"/>
                </a:solidFill>
                <a:effectLst>
                  <a:outerShdw blurRad="38100" dist="38100" dir="2700000" algn="tl">
                    <a:srgbClr val="000000">
                      <a:alpha val="43137"/>
                    </a:srgbClr>
                  </a:outerShdw>
                </a:effectLst>
              </a:rPr>
              <a:t>AVERAGE DAILY BALANCE METHOD</a:t>
            </a:r>
          </a:p>
        </p:txBody>
      </p:sp>
    </p:spTree>
    <p:extLst>
      <p:ext uri="{BB962C8B-B14F-4D97-AF65-F5344CB8AC3E}">
        <p14:creationId xmlns:p14="http://schemas.microsoft.com/office/powerpoint/2010/main" val="349767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75"/>
            <a:ext cx="9144000" cy="51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7526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76350"/>
            <a:ext cx="8610600" cy="3038578"/>
          </a:xfrm>
        </p:spPr>
        <p:txBody>
          <a:bodyPr>
            <a:normAutofit/>
          </a:bodyPr>
          <a:lstStyle/>
          <a:p>
            <a:pPr marL="0" indent="0">
              <a:buNone/>
            </a:pPr>
            <a:r>
              <a:rPr lang="en-US" sz="1600" b="1" smtClean="0">
                <a:solidFill>
                  <a:srgbClr val="002060"/>
                </a:solidFill>
              </a:rPr>
              <a:t>Morgan </a:t>
            </a:r>
            <a:r>
              <a:rPr lang="en-US" sz="1600" b="1">
                <a:solidFill>
                  <a:srgbClr val="002060"/>
                </a:solidFill>
              </a:rPr>
              <a:t>Patrick has a Bank of America revolving credit account with a 15% </a:t>
            </a:r>
            <a:r>
              <a:rPr lang="en-US" sz="1600" b="1" smtClean="0">
                <a:solidFill>
                  <a:srgbClr val="002060"/>
                </a:solidFill>
              </a:rPr>
              <a:t>annual percentage </a:t>
            </a:r>
            <a:r>
              <a:rPr lang="en-US" sz="1600" b="1">
                <a:solidFill>
                  <a:srgbClr val="002060"/>
                </a:solidFill>
              </a:rPr>
              <a:t>rate. The finance charge is calculated by using the average daily </a:t>
            </a:r>
            <a:r>
              <a:rPr lang="en-US" sz="1600" b="1" smtClean="0">
                <a:solidFill>
                  <a:srgbClr val="002060"/>
                </a:solidFill>
              </a:rPr>
              <a:t>balance method</a:t>
            </a:r>
            <a:r>
              <a:rPr lang="en-US" sz="1600" b="1">
                <a:solidFill>
                  <a:srgbClr val="002060"/>
                </a:solidFill>
              </a:rPr>
              <a:t>. The billing date is the first day of each month, and the billing cycle </a:t>
            </a:r>
            <a:r>
              <a:rPr lang="en-US" sz="1600" b="1" smtClean="0">
                <a:solidFill>
                  <a:srgbClr val="002060"/>
                </a:solidFill>
              </a:rPr>
              <a:t>is the </a:t>
            </a:r>
            <a:r>
              <a:rPr lang="en-US" sz="1600" b="1">
                <a:solidFill>
                  <a:srgbClr val="002060"/>
                </a:solidFill>
              </a:rPr>
              <a:t>number of days in that month. During the month of March, Morgan’s </a:t>
            </a:r>
            <a:r>
              <a:rPr lang="en-US" sz="1600" b="1" smtClean="0">
                <a:solidFill>
                  <a:srgbClr val="002060"/>
                </a:solidFill>
              </a:rPr>
              <a:t>account showed </a:t>
            </a:r>
            <a:r>
              <a:rPr lang="en-US" sz="1600" b="1">
                <a:solidFill>
                  <a:srgbClr val="002060"/>
                </a:solidFill>
              </a:rPr>
              <a:t>the following activity</a:t>
            </a:r>
            <a:r>
              <a:rPr lang="en-US" sz="1600" b="1" smtClean="0">
                <a:solidFill>
                  <a:srgbClr val="002060"/>
                </a:solidFill>
              </a:rPr>
              <a:t>.</a:t>
            </a:r>
          </a:p>
          <a:p>
            <a:pPr marL="0" indent="0">
              <a:buNone/>
            </a:pPr>
            <a:endParaRPr lang="en-US" sz="1600" b="1">
              <a:solidFill>
                <a:srgbClr val="002060"/>
              </a:solidFill>
            </a:endParaRPr>
          </a:p>
          <a:p>
            <a:pPr marL="0" indent="0">
              <a:buNone/>
            </a:pPr>
            <a:endParaRPr lang="en-US" sz="1600" b="1" smtClean="0">
              <a:solidFill>
                <a:srgbClr val="002060"/>
              </a:solidFill>
            </a:endParaRPr>
          </a:p>
          <a:p>
            <a:pPr marL="0" indent="0">
              <a:buNone/>
            </a:pPr>
            <a:endParaRPr lang="en-US" sz="1600" b="1">
              <a:solidFill>
                <a:srgbClr val="002060"/>
              </a:solidFill>
            </a:endParaRPr>
          </a:p>
          <a:p>
            <a:pPr marL="4225925" indent="0">
              <a:buNone/>
            </a:pPr>
            <a:r>
              <a:rPr lang="en-US" sz="1600" b="1">
                <a:solidFill>
                  <a:srgbClr val="002060"/>
                </a:solidFill>
              </a:rPr>
              <a:t>What is the finance charge for March, </a:t>
            </a:r>
            <a:endParaRPr lang="en-US" sz="1600" b="1" smtClean="0">
              <a:solidFill>
                <a:srgbClr val="002060"/>
              </a:solidFill>
            </a:endParaRPr>
          </a:p>
          <a:p>
            <a:pPr marL="4225925" indent="0">
              <a:buNone/>
            </a:pPr>
            <a:r>
              <a:rPr lang="en-US" sz="1600" b="1" smtClean="0">
                <a:solidFill>
                  <a:srgbClr val="002060"/>
                </a:solidFill>
              </a:rPr>
              <a:t>and </a:t>
            </a:r>
            <a:r>
              <a:rPr lang="en-US" sz="1600" b="1">
                <a:solidFill>
                  <a:srgbClr val="002060"/>
                </a:solidFill>
              </a:rPr>
              <a:t>what is Morgan’s new balance?</a:t>
            </a:r>
          </a:p>
        </p:txBody>
      </p:sp>
      <p:sp>
        <p:nvSpPr>
          <p:cNvPr id="2" name="Title 1"/>
          <p:cNvSpPr>
            <a:spLocks noGrp="1"/>
          </p:cNvSpPr>
          <p:nvPr>
            <p:ph type="title"/>
          </p:nvPr>
        </p:nvSpPr>
        <p:spPr/>
        <p:txBody>
          <a:bodyPr/>
          <a:lstStyle/>
          <a:p>
            <a:r>
              <a:rPr lang="en-US" smtClean="0"/>
              <a:t>EXAMPLE 1</a:t>
            </a: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647950"/>
            <a:ext cx="4267200" cy="240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9313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91199"/>
          <a:stretch/>
        </p:blipFill>
        <p:spPr bwMode="auto">
          <a:xfrm>
            <a:off x="1933575" y="319088"/>
            <a:ext cx="5276850" cy="396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Table 1"/>
          <p:cNvGraphicFramePr>
            <a:graphicFrameLocks noGrp="1"/>
          </p:cNvGraphicFramePr>
          <p:nvPr>
            <p:extLst>
              <p:ext uri="{D42A27DB-BD31-4B8C-83A1-F6EECF244321}">
                <p14:modId xmlns:p14="http://schemas.microsoft.com/office/powerpoint/2010/main" val="2402011477"/>
              </p:ext>
            </p:extLst>
          </p:nvPr>
        </p:nvGraphicFramePr>
        <p:xfrm>
          <a:off x="1724026" y="846779"/>
          <a:ext cx="6248398" cy="1877371"/>
        </p:xfrm>
        <a:graphic>
          <a:graphicData uri="http://schemas.openxmlformats.org/drawingml/2006/table">
            <a:tbl>
              <a:tblPr>
                <a:tableStyleId>{5C22544A-7EE6-4342-B048-85BDC9FD1C3A}</a:tableStyleId>
              </a:tblPr>
              <a:tblGrid>
                <a:gridCol w="996826"/>
                <a:gridCol w="996826"/>
                <a:gridCol w="753698"/>
                <a:gridCol w="1726211"/>
                <a:gridCol w="583508"/>
                <a:gridCol w="1191329"/>
              </a:tblGrid>
              <a:tr h="457203">
                <a:tc>
                  <a:txBody>
                    <a:bodyPr/>
                    <a:lstStyle/>
                    <a:p>
                      <a:pPr algn="ctr" fontAlgn="ctr"/>
                      <a:r>
                        <a:rPr lang="en-US" sz="1050" u="none" strike="noStrike">
                          <a:effectLst/>
                          <a:latin typeface="Times New Roman" pitchFamily="18" charset="0"/>
                          <a:cs typeface="Times New Roman" pitchFamily="18" charset="0"/>
                        </a:rPr>
                        <a:t>Beg. Date</a:t>
                      </a:r>
                      <a:endParaRPr lang="en-US" sz="1050" b="1" i="0" u="none" strike="noStrike">
                        <a:solidFill>
                          <a:srgbClr val="000000"/>
                        </a:solidFill>
                        <a:effectLst/>
                        <a:latin typeface="Times New Roman" pitchFamily="18" charset="0"/>
                        <a:cs typeface="Times New Roman"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latin typeface="Times New Roman" pitchFamily="18" charset="0"/>
                          <a:cs typeface="Times New Roman" pitchFamily="18" charset="0"/>
                        </a:rPr>
                        <a:t>End Date</a:t>
                      </a:r>
                      <a:endParaRPr lang="en-US" sz="1050" b="1" i="0" u="none" strike="noStrike">
                        <a:solidFill>
                          <a:srgbClr val="000000"/>
                        </a:solidFill>
                        <a:effectLst/>
                        <a:latin typeface="Times New Roman" pitchFamily="18" charset="0"/>
                        <a:cs typeface="Times New Roman"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latin typeface="Times New Roman" pitchFamily="18" charset="0"/>
                          <a:cs typeface="Times New Roman" pitchFamily="18" charset="0"/>
                        </a:rPr>
                        <a:t>Number of Days</a:t>
                      </a:r>
                      <a:endParaRPr lang="en-US" sz="1050" b="1" i="0" u="none" strike="noStrike">
                        <a:solidFill>
                          <a:srgbClr val="000000"/>
                        </a:solidFill>
                        <a:effectLst/>
                        <a:latin typeface="Times New Roman" pitchFamily="18" charset="0"/>
                        <a:cs typeface="Times New Roman"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latin typeface="Times New Roman" pitchFamily="18" charset="0"/>
                          <a:cs typeface="Times New Roman" pitchFamily="18" charset="0"/>
                        </a:rPr>
                        <a:t>Description</a:t>
                      </a:r>
                      <a:endParaRPr lang="en-US" sz="1050" b="1" i="0" u="none" strike="noStrike">
                        <a:solidFill>
                          <a:srgbClr val="000000"/>
                        </a:solidFill>
                        <a:effectLst/>
                        <a:latin typeface="Times New Roman" pitchFamily="18" charset="0"/>
                        <a:cs typeface="Times New Roman"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latin typeface="Times New Roman" pitchFamily="18" charset="0"/>
                          <a:cs typeface="Times New Roman" pitchFamily="18" charset="0"/>
                        </a:rPr>
                        <a:t>Unpaid Balance</a:t>
                      </a:r>
                      <a:endParaRPr lang="en-US" sz="1050" b="1" i="0" u="none" strike="noStrike">
                        <a:solidFill>
                          <a:srgbClr val="000000"/>
                        </a:solidFill>
                        <a:effectLst/>
                        <a:latin typeface="Times New Roman" pitchFamily="18" charset="0"/>
                        <a:cs typeface="Times New Roman"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latin typeface="Times New Roman" pitchFamily="18" charset="0"/>
                          <a:cs typeface="Times New Roman" pitchFamily="18" charset="0"/>
                        </a:rPr>
                        <a:t>Daily Balances (unpaid bal. x days)</a:t>
                      </a:r>
                      <a:endParaRPr lang="en-US" sz="1050" b="1" i="0" u="none" strike="noStrike">
                        <a:solidFill>
                          <a:srgbClr val="000000"/>
                        </a:solidFill>
                        <a:effectLst/>
                        <a:latin typeface="Times New Roman" pitchFamily="18" charset="0"/>
                        <a:cs typeface="Times New Roman"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77521">
                <a:tc>
                  <a:txBody>
                    <a:bodyPr/>
                    <a:lstStyle/>
                    <a:p>
                      <a:pPr algn="l" fontAlgn="b"/>
                      <a:r>
                        <a:rPr lang="en-US" sz="1050" u="none" strike="noStrike" smtClean="0">
                          <a:effectLst/>
                          <a:latin typeface="Times New Roman" pitchFamily="18" charset="0"/>
                          <a:cs typeface="Times New Roman" pitchFamily="18" charset="0"/>
                        </a:rPr>
                        <a:t>March 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smtClean="0">
                          <a:effectLst/>
                          <a:latin typeface="Times New Roman" pitchFamily="18" charset="0"/>
                          <a:cs typeface="Times New Roman" pitchFamily="18" charset="0"/>
                        </a:rPr>
                        <a:t>March 7</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latin typeface="Times New Roman" pitchFamily="18" charset="0"/>
                          <a:cs typeface="Times New Roman" pitchFamily="18" charset="0"/>
                        </a:rPr>
                        <a:t>6</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Previous balance</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215.60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               1,293.60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77521">
                <a:tc>
                  <a:txBody>
                    <a:bodyPr/>
                    <a:lstStyle/>
                    <a:p>
                      <a:pPr algn="l" fontAlgn="b"/>
                      <a:r>
                        <a:rPr lang="en-US" sz="1050" u="none" strike="noStrike" smtClean="0">
                          <a:effectLst/>
                          <a:latin typeface="Times New Roman" pitchFamily="18" charset="0"/>
                          <a:cs typeface="Times New Roman" pitchFamily="18" charset="0"/>
                        </a:rPr>
                        <a:t>March 7</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smtClean="0">
                          <a:effectLst/>
                          <a:latin typeface="Times New Roman" pitchFamily="18" charset="0"/>
                          <a:cs typeface="Times New Roman" pitchFamily="18" charset="0"/>
                        </a:rPr>
                        <a:t>March 10</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latin typeface="Times New Roman" pitchFamily="18" charset="0"/>
                          <a:cs typeface="Times New Roman" pitchFamily="18" charset="0"/>
                        </a:rPr>
                        <a:t>3</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Charge +$125.11</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340.71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               1,022.13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77521">
                <a:tc>
                  <a:txBody>
                    <a:bodyPr/>
                    <a:lstStyle/>
                    <a:p>
                      <a:pPr algn="l" fontAlgn="b"/>
                      <a:r>
                        <a:rPr lang="en-US" sz="1050" u="none" strike="noStrike" smtClean="0">
                          <a:effectLst/>
                          <a:latin typeface="Times New Roman" pitchFamily="18" charset="0"/>
                          <a:cs typeface="Times New Roman" pitchFamily="18" charset="0"/>
                        </a:rPr>
                        <a:t>March 10</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smtClean="0">
                          <a:effectLst/>
                          <a:latin typeface="Times New Roman" pitchFamily="18" charset="0"/>
                          <a:cs typeface="Times New Roman" pitchFamily="18" charset="0"/>
                        </a:rPr>
                        <a:t>March 12</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latin typeface="Times New Roman" pitchFamily="18" charset="0"/>
                          <a:cs typeface="Times New Roman" pitchFamily="18" charset="0"/>
                        </a:rPr>
                        <a:t>2</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Charge +$23.25</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363.96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                 727.92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77521">
                <a:tc>
                  <a:txBody>
                    <a:bodyPr/>
                    <a:lstStyle/>
                    <a:p>
                      <a:pPr algn="l" fontAlgn="b"/>
                      <a:r>
                        <a:rPr lang="en-US" sz="1050" u="none" strike="noStrike" smtClean="0">
                          <a:effectLst/>
                          <a:latin typeface="Times New Roman" pitchFamily="18" charset="0"/>
                          <a:cs typeface="Times New Roman" pitchFamily="18" charset="0"/>
                        </a:rPr>
                        <a:t>March 125</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b="0" i="0" u="none" strike="noStrike" smtClean="0">
                          <a:solidFill>
                            <a:schemeClr val="dk1"/>
                          </a:solidFill>
                          <a:effectLst/>
                          <a:latin typeface="Times New Roman" pitchFamily="18" charset="0"/>
                          <a:cs typeface="Times New Roman" pitchFamily="18" charset="0"/>
                        </a:rPr>
                        <a:t>March</a:t>
                      </a:r>
                      <a:r>
                        <a:rPr lang="en-US" sz="1050" b="0" i="0" u="none" strike="noStrike" baseline="0" smtClean="0">
                          <a:solidFill>
                            <a:schemeClr val="dk1"/>
                          </a:solidFill>
                          <a:effectLst/>
                          <a:latin typeface="Times New Roman" pitchFamily="18" charset="0"/>
                          <a:cs typeface="Times New Roman" pitchFamily="18" charset="0"/>
                        </a:rPr>
                        <a:t> 17</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latin typeface="Times New Roman" pitchFamily="18" charset="0"/>
                          <a:cs typeface="Times New Roman" pitchFamily="18" charset="0"/>
                        </a:rPr>
                        <a:t>5</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Payment -75.00</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288.96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               1,444.80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77521">
                <a:tc>
                  <a:txBody>
                    <a:bodyPr/>
                    <a:lstStyle/>
                    <a:p>
                      <a:pPr algn="l" fontAlgn="b"/>
                      <a:r>
                        <a:rPr lang="en-US" sz="1050" b="0" i="0" u="none" strike="noStrike" smtClean="0">
                          <a:solidFill>
                            <a:schemeClr val="dk1"/>
                          </a:solidFill>
                          <a:effectLst/>
                          <a:latin typeface="Times New Roman" pitchFamily="18" charset="0"/>
                          <a:cs typeface="Times New Roman" pitchFamily="18" charset="0"/>
                        </a:rPr>
                        <a:t>March</a:t>
                      </a:r>
                      <a:r>
                        <a:rPr lang="en-US" sz="1050" b="0" i="0" u="none" strike="noStrike" baseline="0" smtClean="0">
                          <a:solidFill>
                            <a:schemeClr val="dk1"/>
                          </a:solidFill>
                          <a:effectLst/>
                          <a:latin typeface="Times New Roman" pitchFamily="18" charset="0"/>
                          <a:cs typeface="Times New Roman" pitchFamily="18" charset="0"/>
                        </a:rPr>
                        <a:t> 17</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b="0" i="0" u="none" strike="noStrike" smtClean="0">
                          <a:solidFill>
                            <a:schemeClr val="dk1"/>
                          </a:solidFill>
                          <a:effectLst/>
                          <a:latin typeface="Times New Roman" pitchFamily="18" charset="0"/>
                          <a:cs typeface="Times New Roman" pitchFamily="18" charset="0"/>
                        </a:rPr>
                        <a:t>March</a:t>
                      </a:r>
                      <a:r>
                        <a:rPr lang="en-US" sz="1050" b="0" i="0" u="none" strike="noStrike" baseline="0" smtClean="0">
                          <a:solidFill>
                            <a:schemeClr val="dk1"/>
                          </a:solidFill>
                          <a:effectLst/>
                          <a:latin typeface="Times New Roman" pitchFamily="18" charset="0"/>
                          <a:cs typeface="Times New Roman" pitchFamily="18" charset="0"/>
                        </a:rPr>
                        <a:t> 23</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latin typeface="Times New Roman" pitchFamily="18" charset="0"/>
                          <a:cs typeface="Times New Roman" pitchFamily="18" charset="0"/>
                        </a:rPr>
                        <a:t>6</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Credit -54.10</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234.86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               1,409.16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77521">
                <a:tc>
                  <a:txBody>
                    <a:bodyPr/>
                    <a:lstStyle/>
                    <a:p>
                      <a:pPr algn="l" fontAlgn="b"/>
                      <a:r>
                        <a:rPr lang="en-US" sz="1050" b="0" i="0" u="none" strike="noStrike" smtClean="0">
                          <a:solidFill>
                            <a:schemeClr val="dk1"/>
                          </a:solidFill>
                          <a:effectLst/>
                          <a:latin typeface="Times New Roman" pitchFamily="18" charset="0"/>
                          <a:cs typeface="Times New Roman" pitchFamily="18" charset="0"/>
                        </a:rPr>
                        <a:t>March</a:t>
                      </a:r>
                      <a:r>
                        <a:rPr lang="en-US" sz="1050" b="0" i="0" u="none" strike="noStrike" baseline="0" smtClean="0">
                          <a:solidFill>
                            <a:schemeClr val="dk1"/>
                          </a:solidFill>
                          <a:effectLst/>
                          <a:latin typeface="Times New Roman" pitchFamily="18" charset="0"/>
                          <a:cs typeface="Times New Roman" pitchFamily="18" charset="0"/>
                        </a:rPr>
                        <a:t> 23</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b="0" i="0" u="none" strike="noStrike" smtClean="0">
                          <a:solidFill>
                            <a:schemeClr val="dk1"/>
                          </a:solidFill>
                          <a:effectLst/>
                          <a:latin typeface="Times New Roman" pitchFamily="18" charset="0"/>
                          <a:cs typeface="Times New Roman" pitchFamily="18" charset="0"/>
                        </a:rPr>
                        <a:t>March</a:t>
                      </a:r>
                      <a:r>
                        <a:rPr lang="en-US" sz="1050" b="0" i="0" u="none" strike="noStrike" baseline="0" smtClean="0">
                          <a:solidFill>
                            <a:schemeClr val="dk1"/>
                          </a:solidFill>
                          <a:effectLst/>
                          <a:latin typeface="Times New Roman" pitchFamily="18" charset="0"/>
                          <a:cs typeface="Times New Roman" pitchFamily="18" charset="0"/>
                        </a:rPr>
                        <a:t> 24</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latin typeface="Times New Roman" pitchFamily="18" charset="0"/>
                          <a:cs typeface="Times New Roman" pitchFamily="18" charset="0"/>
                        </a:rPr>
                        <a:t>1</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Charges +79.00 + 19.43</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333.29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                 333.29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77521">
                <a:tc>
                  <a:txBody>
                    <a:bodyPr/>
                    <a:lstStyle/>
                    <a:p>
                      <a:pPr algn="l" fontAlgn="b"/>
                      <a:r>
                        <a:rPr lang="en-US" sz="1050" b="0" i="0" u="none" strike="noStrike" smtClean="0">
                          <a:solidFill>
                            <a:schemeClr val="dk1"/>
                          </a:solidFill>
                          <a:effectLst/>
                          <a:latin typeface="Times New Roman" pitchFamily="18" charset="0"/>
                          <a:cs typeface="Times New Roman" pitchFamily="18" charset="0"/>
                        </a:rPr>
                        <a:t>March</a:t>
                      </a:r>
                      <a:r>
                        <a:rPr lang="en-US" sz="1050" b="0" i="0" u="none" strike="noStrike" baseline="0" smtClean="0">
                          <a:solidFill>
                            <a:schemeClr val="dk1"/>
                          </a:solidFill>
                          <a:effectLst/>
                          <a:latin typeface="Times New Roman" pitchFamily="18" charset="0"/>
                          <a:cs typeface="Times New Roman" pitchFamily="18" charset="0"/>
                        </a:rPr>
                        <a:t> 24</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smtClean="0">
                          <a:effectLst/>
                          <a:latin typeface="Times New Roman" pitchFamily="18" charset="0"/>
                          <a:cs typeface="Times New Roman" pitchFamily="18" charset="0"/>
                        </a:rPr>
                        <a:t>April 1</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latin typeface="Times New Roman" pitchFamily="18" charset="0"/>
                          <a:cs typeface="Times New Roman" pitchFamily="18" charset="0"/>
                        </a:rPr>
                        <a:t>8</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Charges +94.19</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427.48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               3,419.84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77521">
                <a:tc>
                  <a:txBody>
                    <a:bodyPr/>
                    <a:lstStyle/>
                    <a:p>
                      <a:pPr algn="l" fontAlgn="b"/>
                      <a:r>
                        <a:rPr lang="en-US" sz="1050" u="none" strike="noStrike">
                          <a:effectLst/>
                          <a:latin typeface="Times New Roman" pitchFamily="18" charset="0"/>
                          <a:cs typeface="Times New Roman" pitchFamily="18" charset="0"/>
                        </a:rPr>
                        <a:t>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b="1" u="none" strike="noStrike">
                          <a:effectLst/>
                          <a:latin typeface="Times New Roman" pitchFamily="18" charset="0"/>
                          <a:cs typeface="Times New Roman" pitchFamily="18" charset="0"/>
                        </a:rPr>
                        <a:t>31</a:t>
                      </a:r>
                      <a:endParaRPr lang="en-US" sz="1050" b="1"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50" u="none" strike="noStrike">
                          <a:effectLst/>
                          <a:latin typeface="Times New Roman" pitchFamily="18" charset="0"/>
                          <a:cs typeface="Times New Roman" pitchFamily="18" charset="0"/>
                        </a:rPr>
                        <a:t> </a:t>
                      </a:r>
                      <a:endParaRPr lang="en-US" sz="1050" b="0"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defTabSz="914400" fontAlgn="b"/>
                      <a:r>
                        <a:rPr lang="en-US" sz="1050" b="1" u="none" strike="noStrike">
                          <a:effectLst/>
                          <a:latin typeface="Times New Roman" pitchFamily="18" charset="0"/>
                          <a:cs typeface="Times New Roman" pitchFamily="18" charset="0"/>
                        </a:rPr>
                        <a:t> $               </a:t>
                      </a:r>
                      <a:r>
                        <a:rPr lang="en-US" sz="1050" b="1" u="none" strike="noStrike" smtClean="0">
                          <a:effectLst/>
                          <a:latin typeface="Times New Roman" pitchFamily="18" charset="0"/>
                          <a:cs typeface="Times New Roman" pitchFamily="18" charset="0"/>
                        </a:rPr>
                        <a:t>9,650.74 </a:t>
                      </a:r>
                      <a:endParaRPr lang="en-US" sz="1050" b="1" i="0" u="none" strike="noStrike">
                        <a:solidFill>
                          <a:srgbClr val="000000"/>
                        </a:solidFill>
                        <a:effectLst/>
                        <a:latin typeface="Times New Roman" pitchFamily="18" charset="0"/>
                        <a:cs typeface="Times New Roman"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53953"/>
          <a:stretch/>
        </p:blipFill>
        <p:spPr bwMode="auto">
          <a:xfrm>
            <a:off x="2209800" y="2724150"/>
            <a:ext cx="5276850" cy="2074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121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381000" y="819150"/>
            <a:ext cx="8458200" cy="3733800"/>
          </a:xfrm>
          <a:prstGeom prst="round2DiagRect">
            <a:avLst>
              <a:gd name="adj1" fmla="val 18527"/>
              <a:gd name="adj2" fmla="val 0"/>
            </a:avLst>
          </a:prstGeom>
          <a:solidFill>
            <a:schemeClr val="accent1">
              <a:lumMod val="40000"/>
              <a:lumOff val="60000"/>
            </a:schemeClr>
          </a:solidFill>
          <a:ln/>
          <a:effectLst>
            <a:outerShdw blurRad="279400" dist="165100" dir="2700000" algn="tl" rotWithShape="0">
              <a:prstClr val="black">
                <a:alpha val="58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p>
        </p:txBody>
      </p:sp>
      <p:sp>
        <p:nvSpPr>
          <p:cNvPr id="2" name="Rectangle 1"/>
          <p:cNvSpPr/>
          <p:nvPr/>
        </p:nvSpPr>
        <p:spPr>
          <a:xfrm>
            <a:off x="19756" y="1809750"/>
            <a:ext cx="9235440" cy="1938992"/>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smtClean="0">
                <a:ln/>
                <a:solidFill>
                  <a:srgbClr val="002060"/>
                </a:solidFill>
                <a:effectLst>
                  <a:outerShdw blurRad="50800" dist="38100" dir="2700000" algn="tl" rotWithShape="0">
                    <a:prstClr val="black">
                      <a:alpha val="40000"/>
                    </a:prstClr>
                  </a:outerShdw>
                </a:effectLst>
                <a:latin typeface="FrutigerLTStd-Black"/>
              </a:rPr>
              <a:t>CALCULATING </a:t>
            </a:r>
            <a:endParaRPr lang="en-US" sz="2800" b="1" smtClean="0">
              <a:ln/>
              <a:solidFill>
                <a:srgbClr val="002060"/>
              </a:solidFill>
              <a:effectLst>
                <a:outerShdw blurRad="50800" dist="38100" dir="2700000" algn="tl" rotWithShape="0">
                  <a:prstClr val="black">
                    <a:alpha val="40000"/>
                  </a:prstClr>
                </a:outerShdw>
              </a:effectLst>
              <a:latin typeface="FrutigerLTStd-Black"/>
            </a:endParaRPr>
          </a:p>
          <a:p>
            <a:pPr algn="ctr"/>
            <a:r>
              <a:rPr lang="en-US" sz="2800" b="1" smtClean="0">
                <a:ln/>
                <a:solidFill>
                  <a:srgbClr val="002060"/>
                </a:solidFill>
                <a:effectLst>
                  <a:outerShdw blurRad="50800" dist="38100" dir="2700000" algn="tl" rotWithShape="0">
                    <a:prstClr val="black">
                      <a:alpha val="40000"/>
                    </a:prstClr>
                  </a:outerShdw>
                </a:effectLst>
                <a:latin typeface="FrutigerLTStd-Black"/>
              </a:rPr>
              <a:t>THE </a:t>
            </a:r>
            <a:r>
              <a:rPr lang="en-US" sz="2800" b="1">
                <a:ln/>
                <a:solidFill>
                  <a:srgbClr val="002060"/>
                </a:solidFill>
                <a:effectLst>
                  <a:outerShdw blurRad="50800" dist="38100" dir="2700000" algn="tl" rotWithShape="0">
                    <a:prstClr val="black">
                      <a:alpha val="40000"/>
                    </a:prstClr>
                  </a:outerShdw>
                </a:effectLst>
                <a:latin typeface="FrutigerLTStd-Black"/>
              </a:rPr>
              <a:t>FINANCE CHARGE AND </a:t>
            </a:r>
            <a:r>
              <a:rPr lang="en-US" sz="2800" b="1" smtClean="0">
                <a:ln/>
                <a:solidFill>
                  <a:srgbClr val="002060"/>
                </a:solidFill>
                <a:effectLst>
                  <a:outerShdw blurRad="50800" dist="38100" dir="2700000" algn="tl" rotWithShape="0">
                    <a:prstClr val="black">
                      <a:alpha val="40000"/>
                    </a:prstClr>
                  </a:outerShdw>
                </a:effectLst>
                <a:latin typeface="FrutigerLTStd-Black"/>
              </a:rPr>
              <a:t>NEW BALANCE </a:t>
            </a:r>
          </a:p>
          <a:p>
            <a:pPr algn="ctr"/>
            <a:r>
              <a:rPr lang="en-US" sz="2800" b="1" smtClean="0">
                <a:ln/>
                <a:solidFill>
                  <a:srgbClr val="002060"/>
                </a:solidFill>
                <a:effectLst>
                  <a:outerShdw blurRad="50800" dist="38100" dir="2700000" algn="tl" rotWithShape="0">
                    <a:prstClr val="black">
                      <a:alpha val="40000"/>
                    </a:prstClr>
                  </a:outerShdw>
                </a:effectLst>
                <a:latin typeface="FrutigerLTStd-Black"/>
              </a:rPr>
              <a:t>BY </a:t>
            </a:r>
            <a:r>
              <a:rPr lang="en-US" sz="2800" b="1">
                <a:ln/>
                <a:solidFill>
                  <a:srgbClr val="002060"/>
                </a:solidFill>
                <a:effectLst>
                  <a:outerShdw blurRad="50800" dist="38100" dir="2700000" algn="tl" rotWithShape="0">
                    <a:prstClr val="black">
                      <a:alpha val="40000"/>
                    </a:prstClr>
                  </a:outerShdw>
                </a:effectLst>
                <a:latin typeface="FrutigerLTStd-Black"/>
              </a:rPr>
              <a:t>USING </a:t>
            </a:r>
            <a:endParaRPr lang="en-US" sz="2800" b="1" smtClean="0">
              <a:ln/>
              <a:solidFill>
                <a:srgbClr val="002060"/>
              </a:solidFill>
              <a:effectLst>
                <a:outerShdw blurRad="50800" dist="38100" dir="2700000" algn="tl" rotWithShape="0">
                  <a:prstClr val="black">
                    <a:alpha val="40000"/>
                  </a:prstClr>
                </a:outerShdw>
              </a:effectLst>
              <a:latin typeface="FrutigerLTStd-Black"/>
            </a:endParaRPr>
          </a:p>
          <a:p>
            <a:pPr algn="ctr"/>
            <a:r>
              <a:rPr lang="en-US" sz="3600" b="1" smtClean="0">
                <a:ln/>
                <a:solidFill>
                  <a:srgbClr val="FF0000"/>
                </a:solidFill>
                <a:effectLst>
                  <a:outerShdw blurRad="50800" dist="38100" dir="2700000" algn="tl" rotWithShape="0">
                    <a:prstClr val="black">
                      <a:alpha val="40000"/>
                    </a:prstClr>
                  </a:outerShdw>
                </a:effectLst>
                <a:latin typeface="FrutigerLTStd-Black"/>
              </a:rPr>
              <a:t>THE </a:t>
            </a:r>
            <a:r>
              <a:rPr lang="en-US" sz="3600" b="1">
                <a:ln/>
                <a:solidFill>
                  <a:srgbClr val="FF0000"/>
                </a:solidFill>
                <a:effectLst>
                  <a:outerShdw blurRad="50800" dist="38100" dir="2700000" algn="tl" rotWithShape="0">
                    <a:prstClr val="black">
                      <a:alpha val="40000"/>
                    </a:prstClr>
                  </a:outerShdw>
                </a:effectLst>
                <a:latin typeface="FrutigerLTStd-Black"/>
              </a:rPr>
              <a:t>UNPAID BALANCE METHOD</a:t>
            </a:r>
            <a:endParaRPr lang="id-ID" sz="3600" b="1">
              <a:ln/>
              <a:solidFill>
                <a:srgbClr val="FF00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548701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22951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0"/>
            <a:ext cx="8153399" cy="5229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724400" y="514350"/>
            <a:ext cx="3352800" cy="190500"/>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1183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457200" algn="just">
              <a:buNone/>
            </a:pPr>
            <a:r>
              <a:rPr lang="en-US"/>
              <a:t>Jake Morrison has a revolving department store credit account with an annual </a:t>
            </a:r>
            <a:r>
              <a:rPr lang="en-US" smtClean="0"/>
              <a:t>percentage rate </a:t>
            </a:r>
            <a:r>
              <a:rPr lang="en-US"/>
              <a:t>of 18%. His balance from last month is $322.40. During the month, </a:t>
            </a:r>
            <a:r>
              <a:rPr lang="en-US" smtClean="0"/>
              <a:t>he purchased </a:t>
            </a:r>
            <a:r>
              <a:rPr lang="en-US"/>
              <a:t>shirts for $65.60 and a baseball bat for $43.25. He returned a tie for </a:t>
            </a:r>
            <a:r>
              <a:rPr lang="en-US" smtClean="0"/>
              <a:t>a credit </a:t>
            </a:r>
            <a:r>
              <a:rPr lang="en-US"/>
              <a:t>of $22.95 and made a $50 payment. If the department store uses the </a:t>
            </a:r>
            <a:r>
              <a:rPr lang="en-US" smtClean="0"/>
              <a:t>unpaid balance </a:t>
            </a:r>
            <a:r>
              <a:rPr lang="en-US"/>
              <a:t>method, what is the finance charge on the account and what is Jake’s </a:t>
            </a:r>
            <a:r>
              <a:rPr lang="en-US" smtClean="0"/>
              <a:t>new balance</a:t>
            </a:r>
            <a:r>
              <a:rPr lang="en-US" smtClean="0"/>
              <a:t>?</a:t>
            </a:r>
            <a:endParaRPr lang="en-US" smtClean="0"/>
          </a:p>
        </p:txBody>
      </p:sp>
      <p:sp>
        <p:nvSpPr>
          <p:cNvPr id="2" name="Title 1"/>
          <p:cNvSpPr>
            <a:spLocks noGrp="1"/>
          </p:cNvSpPr>
          <p:nvPr>
            <p:ph type="title"/>
          </p:nvPr>
        </p:nvSpPr>
        <p:spPr/>
        <p:txBody>
          <a:bodyPr/>
          <a:lstStyle/>
          <a:p>
            <a:r>
              <a:rPr lang="en-US" smtClean="0"/>
              <a:t>EXAMPLE 1</a:t>
            </a:r>
            <a:endParaRPr lang="en-US">
              <a:solidFill>
                <a:srgbClr val="FF0000"/>
              </a:solidFill>
            </a:endParaRPr>
          </a:p>
        </p:txBody>
      </p:sp>
    </p:spTree>
    <p:extLst>
      <p:ext uri="{BB962C8B-B14F-4D97-AF65-F5344CB8AC3E}">
        <p14:creationId xmlns:p14="http://schemas.microsoft.com/office/powerpoint/2010/main" val="416685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965" y="0"/>
            <a:ext cx="8043635"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557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None/>
            </a:pPr>
            <a:r>
              <a:rPr lang="en-US">
                <a:effectLst/>
              </a:rPr>
              <a:t>Angler Marine has a $75,000 line of credit with Harborside Bank. The annual percentage rate is the current prime rate plus 4.5%. The balance on November 1 was $12,300. On November 7, Angler borrowed $16,700 to pay for a shipment of fishing equipment, and on November 21, it borrowed another $8,800. On November 26, a $20,000 payment was made on the account. The billing cycle for November has 30 days. If the current prime rate is 8.5%, what is the finance charge on the account and what is Angler’s new balance? </a:t>
            </a:r>
          </a:p>
        </p:txBody>
      </p:sp>
      <p:sp>
        <p:nvSpPr>
          <p:cNvPr id="2" name="Title 1"/>
          <p:cNvSpPr>
            <a:spLocks noGrp="1"/>
          </p:cNvSpPr>
          <p:nvPr>
            <p:ph type="title"/>
          </p:nvPr>
        </p:nvSpPr>
        <p:spPr/>
        <p:txBody>
          <a:bodyPr/>
          <a:lstStyle/>
          <a:p>
            <a:r>
              <a:rPr lang="en-US" smtClean="0"/>
              <a:t>TRY IT EXERCISE 3</a:t>
            </a:r>
            <a:endParaRPr lang="en-US"/>
          </a:p>
        </p:txBody>
      </p:sp>
    </p:spTree>
    <p:extLst>
      <p:ext uri="{BB962C8B-B14F-4D97-AF65-F5344CB8AC3E}">
        <p14:creationId xmlns:p14="http://schemas.microsoft.com/office/powerpoint/2010/main" val="3179137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a:off x="381000" y="819150"/>
            <a:ext cx="8458200" cy="3733800"/>
          </a:xfrm>
          <a:prstGeom prst="round2DiagRect">
            <a:avLst>
              <a:gd name="adj1" fmla="val 18527"/>
              <a:gd name="adj2" fmla="val 0"/>
            </a:avLst>
          </a:prstGeom>
          <a:solidFill>
            <a:schemeClr val="accent1">
              <a:lumMod val="40000"/>
              <a:lumOff val="60000"/>
            </a:schemeClr>
          </a:solidFill>
          <a:ln/>
          <a:effectLst>
            <a:outerShdw blurRad="279400" dist="165100" dir="2700000" algn="tl" rotWithShape="0">
              <a:prstClr val="black">
                <a:alpha val="58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p>
        </p:txBody>
      </p:sp>
      <p:sp>
        <p:nvSpPr>
          <p:cNvPr id="2" name="Title 1"/>
          <p:cNvSpPr>
            <a:spLocks noGrp="1"/>
          </p:cNvSpPr>
          <p:nvPr>
            <p:ph type="title"/>
          </p:nvPr>
        </p:nvSpPr>
        <p:spPr>
          <a:xfrm>
            <a:off x="914400" y="2190750"/>
            <a:ext cx="7677357" cy="1101600"/>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en-US" spc="50">
                <a:ln w="11430"/>
                <a:solidFill>
                  <a:srgbClr val="8B1DEE"/>
                </a:solidFill>
                <a:effectLst>
                  <a:outerShdw blurRad="76200" dist="50800" dir="5400000" algn="tl" rotWithShape="0">
                    <a:srgbClr val="000000">
                      <a:alpha val="65000"/>
                    </a:srgbClr>
                  </a:outerShdw>
                </a:effectLst>
              </a:rPr>
              <a:t>CALCULATING THE FINANCE CHARGE AND NEW </a:t>
            </a:r>
            <a:r>
              <a:rPr lang="en-US" spc="50" smtClean="0">
                <a:ln w="11430"/>
                <a:solidFill>
                  <a:srgbClr val="8B1DEE"/>
                </a:solidFill>
                <a:effectLst>
                  <a:outerShdw blurRad="76200" dist="50800" dir="5400000" algn="tl" rotWithShape="0">
                    <a:srgbClr val="000000">
                      <a:alpha val="65000"/>
                    </a:srgbClr>
                  </a:outerShdw>
                </a:effectLst>
              </a:rPr>
              <a:t>BALANCE OF </a:t>
            </a:r>
            <a:r>
              <a:rPr lang="en-US" spc="50">
                <a:ln w="11430"/>
                <a:solidFill>
                  <a:srgbClr val="FF0000"/>
                </a:solidFill>
                <a:effectLst>
                  <a:outerShdw blurRad="76200" dist="50800" dir="5400000" algn="tl" rotWithShape="0">
                    <a:srgbClr val="000000">
                      <a:alpha val="65000"/>
                    </a:srgbClr>
                  </a:outerShdw>
                </a:effectLst>
              </a:rPr>
              <a:t>BUSINESS </a:t>
            </a:r>
            <a:r>
              <a:rPr lang="en-US" spc="50" smtClean="0">
                <a:ln w="11430"/>
                <a:solidFill>
                  <a:srgbClr val="8B1DEE"/>
                </a:solidFill>
                <a:effectLst>
                  <a:outerShdw blurRad="76200" dist="50800" dir="5400000" algn="tl" rotWithShape="0">
                    <a:srgbClr val="000000">
                      <a:alpha val="65000"/>
                    </a:srgbClr>
                  </a:outerShdw>
                </a:effectLst>
              </a:rPr>
              <a:t>AND </a:t>
            </a:r>
            <a:r>
              <a:rPr lang="en-US" spc="50" smtClean="0">
                <a:ln w="11430"/>
                <a:solidFill>
                  <a:srgbClr val="FF0000"/>
                </a:solidFill>
                <a:effectLst>
                  <a:outerShdw blurRad="76200" dist="50800" dir="5400000" algn="tl" rotWithShape="0">
                    <a:srgbClr val="000000">
                      <a:alpha val="65000"/>
                    </a:srgbClr>
                  </a:outerShdw>
                </a:effectLst>
              </a:rPr>
              <a:t>PERSONAL</a:t>
            </a:r>
            <a:r>
              <a:rPr lang="en-US" spc="50" smtClean="0">
                <a:ln w="11430"/>
                <a:solidFill>
                  <a:srgbClr val="8B1DEE"/>
                </a:solidFill>
                <a:effectLst>
                  <a:outerShdw blurRad="76200" dist="50800" dir="5400000" algn="tl" rotWithShape="0">
                    <a:srgbClr val="000000">
                      <a:alpha val="65000"/>
                    </a:srgbClr>
                  </a:outerShdw>
                </a:effectLst>
              </a:rPr>
              <a:t> </a:t>
            </a:r>
            <a:r>
              <a:rPr lang="en-US" spc="50">
                <a:ln w="11430"/>
                <a:solidFill>
                  <a:srgbClr val="8B1DEE"/>
                </a:solidFill>
                <a:effectLst>
                  <a:outerShdw blurRad="76200" dist="50800" dir="5400000" algn="tl" rotWithShape="0">
                    <a:srgbClr val="000000">
                      <a:alpha val="65000"/>
                    </a:srgbClr>
                  </a:outerShdw>
                </a:effectLst>
              </a:rPr>
              <a:t>LINES OF CREDIT</a:t>
            </a:r>
          </a:p>
        </p:txBody>
      </p:sp>
    </p:spTree>
    <p:extLst>
      <p:ext uri="{BB962C8B-B14F-4D97-AF65-F5344CB8AC3E}">
        <p14:creationId xmlns:p14="http://schemas.microsoft.com/office/powerpoint/2010/main" val="2739653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126435" y="2714211"/>
            <a:ext cx="7543800" cy="685800"/>
          </a:xfrm>
          <a:prstGeom prst="roundRect">
            <a:avLst>
              <a:gd name="adj" fmla="val 50000"/>
            </a:avLst>
          </a:prstGeom>
          <a:solidFill>
            <a:schemeClr val="accent2"/>
          </a:solidFill>
          <a:ln>
            <a:noFill/>
          </a:ln>
          <a:effectLst>
            <a:outerShdw blurRad="50800" dist="38100" dir="2700000" algn="tl" rotWithShape="0">
              <a:prstClr val="black">
                <a:alpha val="40000"/>
              </a:prstClr>
            </a:outerShdw>
          </a:effectLst>
          <a:scene3d>
            <a:camera prst="orthographicFront"/>
            <a:lightRig rig="contrasting" dir="t"/>
          </a:scene3d>
          <a:sp3d prstMaterial="softEdge">
            <a:bevelT w="152400" h="133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4" name="Title 3"/>
          <p:cNvSpPr>
            <a:spLocks noGrp="1"/>
          </p:cNvSpPr>
          <p:nvPr>
            <p:ph type="title"/>
          </p:nvPr>
        </p:nvSpPr>
        <p:spPr/>
        <p:txBody>
          <a:bodyPr/>
          <a:lstStyle/>
          <a:p>
            <a:r>
              <a:rPr lang="en-US" smtClean="0"/>
              <a:t>CALCULATING </a:t>
            </a:r>
            <a:r>
              <a:rPr lang="en-US" smtClean="0"/>
              <a:t>FINANCE CHARGE</a:t>
            </a:r>
            <a:endParaRPr lang="en-US"/>
          </a:p>
        </p:txBody>
      </p:sp>
      <p:sp>
        <p:nvSpPr>
          <p:cNvPr id="5" name="Content Placeholder 4"/>
          <p:cNvSpPr>
            <a:spLocks noGrp="1"/>
          </p:cNvSpPr>
          <p:nvPr>
            <p:ph idx="1"/>
          </p:nvPr>
        </p:nvSpPr>
        <p:spPr>
          <a:xfrm>
            <a:off x="1371600" y="1204861"/>
            <a:ext cx="7086599" cy="3038578"/>
          </a:xfrm>
        </p:spPr>
        <p:txBody>
          <a:bodyPr/>
          <a:lstStyle/>
          <a:p>
            <a:r>
              <a:rPr lang="en-US"/>
              <a:t>Like the calculation of finance charges and new balances on credit </a:t>
            </a:r>
            <a:r>
              <a:rPr lang="en-US" smtClean="0"/>
              <a:t>cards, </a:t>
            </a:r>
            <a:r>
              <a:rPr lang="en-US"/>
              <a:t>the finance charge on a line of credit is based on average daily balance and is calculated by</a:t>
            </a:r>
          </a:p>
          <a:p>
            <a:endParaRPr lang="en-US"/>
          </a:p>
          <a:p>
            <a:pPr marL="0" indent="0" algn="ctr">
              <a:buNone/>
            </a:pPr>
            <a:r>
              <a:rPr lang="en-US" b="1">
                <a:solidFill>
                  <a:schemeClr val="bg1"/>
                </a:solidFill>
                <a:effectLst>
                  <a:outerShdw blurRad="88900" dist="63500" dir="2700000" algn="tl" rotWithShape="0">
                    <a:prstClr val="black">
                      <a:alpha val="55000"/>
                    </a:prstClr>
                  </a:outerShdw>
                </a:effectLst>
              </a:rPr>
              <a:t>Finance charge </a:t>
            </a:r>
            <a:r>
              <a:rPr lang="en-US">
                <a:solidFill>
                  <a:schemeClr val="bg1"/>
                </a:solidFill>
                <a:effectLst>
                  <a:outerShdw blurRad="88900" dist="63500" dir="2700000" algn="tl" rotWithShape="0">
                    <a:prstClr val="black">
                      <a:alpha val="55000"/>
                    </a:prstClr>
                  </a:outerShdw>
                </a:effectLst>
              </a:rPr>
              <a:t>=</a:t>
            </a:r>
            <a:r>
              <a:rPr lang="en-US" smtClean="0">
                <a:solidFill>
                  <a:schemeClr val="bg1"/>
                </a:solidFill>
                <a:effectLst>
                  <a:outerShdw blurRad="88900" dist="63500" dir="2700000" algn="tl" rotWithShape="0">
                    <a:prstClr val="black">
                      <a:alpha val="55000"/>
                    </a:prstClr>
                  </a:outerShdw>
                </a:effectLst>
              </a:rPr>
              <a:t> </a:t>
            </a:r>
            <a:r>
              <a:rPr lang="en-US" b="1">
                <a:solidFill>
                  <a:schemeClr val="bg1"/>
                </a:solidFill>
                <a:effectLst>
                  <a:outerShdw blurRad="88900" dist="63500" dir="2700000" algn="tl" rotWithShape="0">
                    <a:prstClr val="black">
                      <a:alpha val="55000"/>
                    </a:prstClr>
                  </a:outerShdw>
                </a:effectLst>
              </a:rPr>
              <a:t>Average daily </a:t>
            </a:r>
            <a:r>
              <a:rPr lang="en-US" b="1" smtClean="0">
                <a:solidFill>
                  <a:schemeClr val="bg1"/>
                </a:solidFill>
                <a:effectLst>
                  <a:outerShdw blurRad="88900" dist="63500" dir="2700000" algn="tl" rotWithShape="0">
                    <a:prstClr val="black">
                      <a:alpha val="55000"/>
                    </a:prstClr>
                  </a:outerShdw>
                </a:effectLst>
              </a:rPr>
              <a:t>balance X Periodic rate</a:t>
            </a:r>
          </a:p>
          <a:p>
            <a:pPr marL="0" indent="0" algn="ctr">
              <a:buNone/>
            </a:pPr>
            <a:endParaRPr lang="en-US" b="1"/>
          </a:p>
          <a:p>
            <a:pPr marL="0" indent="0" algn="ctr">
              <a:buNone/>
            </a:pPr>
            <a:endParaRPr lang="en-US"/>
          </a:p>
        </p:txBody>
      </p:sp>
    </p:spTree>
    <p:extLst>
      <p:ext uri="{BB962C8B-B14F-4D97-AF65-F5344CB8AC3E}">
        <p14:creationId xmlns:p14="http://schemas.microsoft.com/office/powerpoint/2010/main" val="290989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04800" y="3638550"/>
            <a:ext cx="8610600" cy="685800"/>
          </a:xfrm>
          <a:prstGeom prst="roundRect">
            <a:avLst>
              <a:gd name="adj" fmla="val 50000"/>
            </a:avLst>
          </a:prstGeom>
          <a:noFill/>
          <a:ln>
            <a:noFill/>
          </a:ln>
          <a:effectLst>
            <a:outerShdw blurRad="101600" dist="76200" dir="2700000" algn="tl" rotWithShape="0">
              <a:prstClr val="black">
                <a:alpha val="48000"/>
              </a:prstClr>
            </a:outerShdw>
          </a:effectLst>
          <a:scene3d>
            <a:camera prst="orthographicFront"/>
            <a:lightRig rig="contrasting" dir="t"/>
          </a:scene3d>
          <a:sp3d prstMaterial="clear">
            <a:bevelT w="152400" h="133350"/>
          </a:sp3d>
        </p:spPr>
        <p:style>
          <a:lnRef idx="1">
            <a:schemeClr val="accent2"/>
          </a:lnRef>
          <a:fillRef idx="3">
            <a:schemeClr val="accent2"/>
          </a:fillRef>
          <a:effectRef idx="2">
            <a:schemeClr val="accent2"/>
          </a:effectRef>
          <a:fontRef idx="minor">
            <a:schemeClr val="lt1"/>
          </a:fontRef>
        </p:style>
        <p:txBody>
          <a:bodyPr rtlCol="0" anchor="ctr"/>
          <a:lstStyle/>
          <a:p>
            <a:pPr algn="ctr"/>
            <a:r>
              <a:rPr lang="en-US" b="1">
                <a:solidFill>
                  <a:schemeClr val="tx1"/>
                </a:solidFill>
                <a:effectLst>
                  <a:outerShdw blurRad="38100" dist="38100" dir="2700000" algn="tl">
                    <a:srgbClr val="000000">
                      <a:alpha val="43137"/>
                    </a:srgbClr>
                  </a:outerShdw>
                </a:effectLst>
              </a:rPr>
              <a:t>New balance = Previous balance + Finance </a:t>
            </a:r>
            <a:r>
              <a:rPr lang="en-US" b="1">
                <a:solidFill>
                  <a:schemeClr val="tx1"/>
                </a:solidFill>
                <a:effectLst>
                  <a:outerShdw blurRad="38100" dist="38100" dir="2700000" algn="tl">
                    <a:srgbClr val="000000">
                      <a:alpha val="43137"/>
                    </a:srgbClr>
                  </a:outerShdw>
                </a:effectLst>
              </a:rPr>
              <a:t>charge </a:t>
            </a:r>
            <a:r>
              <a:rPr lang="en-US" b="1" smtClean="0">
                <a:solidFill>
                  <a:schemeClr val="tx1"/>
                </a:solidFill>
                <a:effectLst>
                  <a:outerShdw blurRad="38100" dist="38100" dir="2700000" algn="tl">
                    <a:srgbClr val="000000">
                      <a:alpha val="43137"/>
                    </a:srgbClr>
                  </a:outerShdw>
                </a:effectLst>
              </a:rPr>
              <a:t>+ Loans </a:t>
            </a:r>
            <a:r>
              <a:rPr lang="en-US" b="1">
                <a:solidFill>
                  <a:schemeClr val="tx1"/>
                </a:solidFill>
                <a:effectLst>
                  <a:outerShdw blurRad="38100" dist="38100" dir="2700000" algn="tl">
                    <a:srgbClr val="000000">
                      <a:alpha val="43137"/>
                    </a:srgbClr>
                  </a:outerShdw>
                </a:effectLst>
              </a:rPr>
              <a:t>- </a:t>
            </a:r>
            <a:r>
              <a:rPr lang="en-US" b="1" smtClean="0">
                <a:solidFill>
                  <a:schemeClr val="tx1"/>
                </a:solidFill>
                <a:effectLst>
                  <a:outerShdw blurRad="38100" dist="38100" dir="2700000" algn="tl">
                    <a:srgbClr val="000000">
                      <a:alpha val="43137"/>
                    </a:srgbClr>
                  </a:outerShdw>
                </a:effectLst>
              </a:rPr>
              <a:t>Payments</a:t>
            </a:r>
            <a:endParaRPr lang="en-US" b="1">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n-US">
                <a:solidFill>
                  <a:schemeClr val="tx1"/>
                </a:solidFill>
              </a:rPr>
              <a:t>This means that interest begins as soon as you write a check for a loan. Typically</a:t>
            </a:r>
            <a:r>
              <a:rPr lang="en-US" smtClean="0">
                <a:solidFill>
                  <a:schemeClr val="tx1"/>
                </a:solidFill>
              </a:rPr>
              <a:t>, the </a:t>
            </a:r>
            <a:r>
              <a:rPr lang="en-US">
                <a:solidFill>
                  <a:schemeClr val="tx1"/>
                </a:solidFill>
              </a:rPr>
              <a:t>loan is paid back on a flexible schedule. In most cases, balances of $100 or </a:t>
            </a:r>
            <a:r>
              <a:rPr lang="en-US" smtClean="0">
                <a:solidFill>
                  <a:schemeClr val="tx1"/>
                </a:solidFill>
              </a:rPr>
              <a:t>less must </a:t>
            </a:r>
            <a:r>
              <a:rPr lang="en-US">
                <a:solidFill>
                  <a:schemeClr val="tx1"/>
                </a:solidFill>
              </a:rPr>
              <a:t>be paid in full. Larger balances require minimum monthly payments of $100 </a:t>
            </a:r>
            <a:r>
              <a:rPr lang="en-US" smtClean="0">
                <a:solidFill>
                  <a:schemeClr val="tx1"/>
                </a:solidFill>
              </a:rPr>
              <a:t>or 2</a:t>
            </a:r>
            <a:r>
              <a:rPr lang="en-US">
                <a:solidFill>
                  <a:schemeClr val="tx1"/>
                </a:solidFill>
              </a:rPr>
              <a:t>% of the outstanding balance, whichever is greater. As you repay, the line of </a:t>
            </a:r>
            <a:r>
              <a:rPr lang="en-US" smtClean="0">
                <a:solidFill>
                  <a:schemeClr val="tx1"/>
                </a:solidFill>
              </a:rPr>
              <a:t>credit renews </a:t>
            </a:r>
            <a:r>
              <a:rPr lang="en-US">
                <a:solidFill>
                  <a:schemeClr val="tx1"/>
                </a:solidFill>
              </a:rPr>
              <a:t>itself. The new balance of the line of credit is calculated </a:t>
            </a:r>
            <a:r>
              <a:rPr lang="en-US" smtClean="0">
                <a:solidFill>
                  <a:schemeClr val="tx1"/>
                </a:solidFill>
              </a:rPr>
              <a:t>by</a:t>
            </a:r>
          </a:p>
          <a:p>
            <a:pPr marL="0" indent="0">
              <a:buNone/>
            </a:pPr>
            <a:endParaRPr lang="en-US">
              <a:solidFill>
                <a:schemeClr val="tx1"/>
              </a:solidFill>
            </a:endParaRPr>
          </a:p>
        </p:txBody>
      </p:sp>
      <p:sp>
        <p:nvSpPr>
          <p:cNvPr id="2" name="Title 1"/>
          <p:cNvSpPr>
            <a:spLocks noGrp="1"/>
          </p:cNvSpPr>
          <p:nvPr>
            <p:ph type="title"/>
          </p:nvPr>
        </p:nvSpPr>
        <p:spPr/>
        <p:txBody>
          <a:bodyPr/>
          <a:lstStyle/>
          <a:p>
            <a:r>
              <a:rPr lang="en-US"/>
              <a:t>CALCULATING NEW BALANCE</a:t>
            </a:r>
          </a:p>
        </p:txBody>
      </p:sp>
    </p:spTree>
    <p:extLst>
      <p:ext uri="{BB962C8B-B14F-4D97-AF65-F5344CB8AC3E}">
        <p14:creationId xmlns:p14="http://schemas.microsoft.com/office/powerpoint/2010/main" val="3994204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 y="441121"/>
            <a:ext cx="2438400" cy="914400"/>
          </a:xfrm>
          <a:prstGeom prst="roundRect">
            <a:avLst>
              <a:gd name="adj" fmla="val 50000"/>
            </a:avLst>
          </a:prstGeom>
          <a:solidFill>
            <a:schemeClr val="accent2">
              <a:lumMod val="50000"/>
            </a:schemeClr>
          </a:solidFill>
          <a:ln/>
          <a:scene3d>
            <a:camera prst="orthographicFront" fov="0">
              <a:rot lat="0" lon="0" rev="0"/>
            </a:camera>
            <a:lightRig rig="contrasting" dir="t">
              <a:rot lat="0" lon="0" rev="1500000"/>
            </a:lightRig>
          </a:scene3d>
          <a:sp3d extrusionH="127000" prstMaterial="clear">
            <a:bevelT w="177800" h="165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id-ID" dirty="0"/>
          </a:p>
        </p:txBody>
      </p:sp>
      <p:sp>
        <p:nvSpPr>
          <p:cNvPr id="3" name="Content Placeholder 2"/>
          <p:cNvSpPr>
            <a:spLocks noGrp="1"/>
          </p:cNvSpPr>
          <p:nvPr>
            <p:ph idx="1"/>
          </p:nvPr>
        </p:nvSpPr>
        <p:spPr>
          <a:xfrm>
            <a:off x="533401" y="1355521"/>
            <a:ext cx="8001000" cy="1978229"/>
          </a:xfrm>
        </p:spPr>
        <p:txBody>
          <a:bodyPr>
            <a:noAutofit/>
          </a:bodyPr>
          <a:lstStyle/>
          <a:p>
            <a:pPr marL="0" indent="0" algn="just">
              <a:buNone/>
            </a:pPr>
            <a:r>
              <a:rPr lang="en-US" smtClean="0">
                <a:effectLst/>
                <a:latin typeface="Gill Sans MT" panose="020B0502020104020203" pitchFamily="34" charset="0"/>
              </a:rPr>
              <a:t>Shari’s </a:t>
            </a:r>
            <a:r>
              <a:rPr lang="en-US">
                <a:effectLst/>
                <a:latin typeface="Gill Sans MT" panose="020B0502020104020203" pitchFamily="34" charset="0"/>
              </a:rPr>
              <a:t>Chocolate Shop has a $20,000 line of credit with the Shangri-La National Bank. The annual percentage rate charged on the account is the current prime rate plus 4%. There is a minimum APR on the account of 10%. The starting balance on April 1 was $2,350. On April 9, Shari borrowed $1,500 to pay for a shipment of assorted gift items. On April 20, she made a $3,000 payment on the account. On April 26, she borrowed another $2,500 to pay for air conditioning repairs. The billing cycle for April has 30 days. If the current prime rate is 8%, what is the finance charge on the account and what is Shari’s new balance? </a:t>
            </a:r>
            <a:endParaRPr lang="en-US">
              <a:latin typeface="Gill Sans MT" panose="020B0502020104020203" pitchFamily="34" charset="0"/>
            </a:endParaRPr>
          </a:p>
        </p:txBody>
      </p:sp>
      <p:sp>
        <p:nvSpPr>
          <p:cNvPr id="2" name="Title 1"/>
          <p:cNvSpPr>
            <a:spLocks noGrp="1"/>
          </p:cNvSpPr>
          <p:nvPr>
            <p:ph type="title"/>
          </p:nvPr>
        </p:nvSpPr>
        <p:spPr>
          <a:xfrm>
            <a:off x="628651" y="438150"/>
            <a:ext cx="7886699" cy="659130"/>
          </a:xfrm>
        </p:spPr>
        <p:txBody>
          <a:bodyPr/>
          <a:lstStyle/>
          <a:p>
            <a:r>
              <a:rPr lang="en-US" b="1" i="1" cap="none" smtClean="0">
                <a:ln w="0"/>
                <a:solidFill>
                  <a:srgbClr val="FFFF00"/>
                </a:solidFill>
                <a:effectLst>
                  <a:outerShdw blurRad="50800" dist="76200" dir="2700000" algn="tl" rotWithShape="0">
                    <a:prstClr val="black">
                      <a:alpha val="48000"/>
                    </a:prstClr>
                  </a:outerShdw>
                </a:effectLst>
              </a:rPr>
              <a:t>EXAMPLE 3</a:t>
            </a:r>
            <a:endParaRPr lang="en-US" b="1" i="1" cap="none">
              <a:ln w="0"/>
              <a:solidFill>
                <a:srgbClr val="FFFF00"/>
              </a:solidFill>
              <a:effectLst>
                <a:outerShdw blurRad="50800" dist="76200" dir="2700000" algn="tl" rotWithShape="0">
                  <a:prstClr val="black">
                    <a:alpha val="48000"/>
                  </a:prstClr>
                </a:outerShdw>
              </a:effectLst>
            </a:endParaRPr>
          </a:p>
        </p:txBody>
      </p:sp>
    </p:spTree>
    <p:extLst>
      <p:ext uri="{BB962C8B-B14F-4D97-AF65-F5344CB8AC3E}">
        <p14:creationId xmlns:p14="http://schemas.microsoft.com/office/powerpoint/2010/main" val="2620413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0" y="1555272"/>
            <a:ext cx="9144000" cy="3588228"/>
          </a:xfrm>
          <a:prstGeom prst="roundRect">
            <a:avLst>
              <a:gd name="adj" fmla="val 0"/>
            </a:avLst>
          </a:prstGeom>
          <a:solidFill>
            <a:schemeClr val="bg1"/>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4" name="Rounded Rectangle 3"/>
          <p:cNvSpPr/>
          <p:nvPr/>
        </p:nvSpPr>
        <p:spPr>
          <a:xfrm>
            <a:off x="381000" y="441121"/>
            <a:ext cx="2438400" cy="914400"/>
          </a:xfrm>
          <a:prstGeom prst="roundRect">
            <a:avLst>
              <a:gd name="adj" fmla="val 50000"/>
            </a:avLst>
          </a:prstGeom>
          <a:solidFill>
            <a:schemeClr val="accent2">
              <a:lumMod val="50000"/>
            </a:schemeClr>
          </a:solidFill>
          <a:ln/>
          <a:scene3d>
            <a:camera prst="orthographicFront" fov="0">
              <a:rot lat="0" lon="0" rev="0"/>
            </a:camera>
            <a:lightRig rig="contrasting" dir="t">
              <a:rot lat="0" lon="0" rev="1500000"/>
            </a:lightRig>
          </a:scene3d>
          <a:sp3d extrusionH="127000" prstMaterial="clear">
            <a:bevelT w="177800" h="1651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id-ID" dirty="0"/>
          </a:p>
        </p:txBody>
      </p:sp>
      <p:sp>
        <p:nvSpPr>
          <p:cNvPr id="2" name="Title 1"/>
          <p:cNvSpPr>
            <a:spLocks noGrp="1"/>
          </p:cNvSpPr>
          <p:nvPr>
            <p:ph type="title"/>
          </p:nvPr>
        </p:nvSpPr>
        <p:spPr>
          <a:xfrm>
            <a:off x="628651" y="438150"/>
            <a:ext cx="7886699" cy="659130"/>
          </a:xfrm>
        </p:spPr>
        <p:txBody>
          <a:bodyPr/>
          <a:lstStyle/>
          <a:p>
            <a:r>
              <a:rPr lang="en-US" b="1" i="1" cap="none" smtClean="0">
                <a:ln w="0"/>
                <a:solidFill>
                  <a:srgbClr val="FFFF00"/>
                </a:solidFill>
                <a:effectLst>
                  <a:outerShdw blurRad="50800" dist="76200" dir="2700000" algn="tl" rotWithShape="0">
                    <a:prstClr val="black">
                      <a:alpha val="48000"/>
                    </a:prstClr>
                  </a:outerShdw>
                </a:effectLst>
              </a:rPr>
              <a:t>EXAMPLE 3</a:t>
            </a:r>
            <a:endParaRPr lang="en-US" b="1" i="1" cap="none">
              <a:ln w="0"/>
              <a:solidFill>
                <a:srgbClr val="FFFF00"/>
              </a:solidFill>
              <a:effectLst>
                <a:outerShdw blurRad="50800" dist="76200" dir="2700000" algn="tl" rotWithShape="0">
                  <a:prstClr val="black">
                    <a:alpha val="48000"/>
                  </a:prstClr>
                </a:outerShdw>
              </a:effectLst>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171" y="2114550"/>
            <a:ext cx="8006773" cy="2140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80393" y="1593344"/>
            <a:ext cx="1345240" cy="369332"/>
          </a:xfrm>
          <a:prstGeom prst="rect">
            <a:avLst/>
          </a:prstGeom>
          <a:noFill/>
          <a:ln>
            <a:solidFill>
              <a:schemeClr val="bg2"/>
            </a:solidFill>
          </a:ln>
        </p:spPr>
        <p:txBody>
          <a:bodyPr wrap="none" rtlCol="0" anchor="ctr" anchorCtr="1">
            <a:spAutoFit/>
          </a:bodyPr>
          <a:lstStyle/>
          <a:p>
            <a:r>
              <a:rPr lang="en-US" b="1" i="1" smtClean="0">
                <a:solidFill>
                  <a:srgbClr val="8B1DEE"/>
                </a:solidFill>
              </a:rPr>
              <a:t>SOLUTION:</a:t>
            </a:r>
            <a:endParaRPr lang="en-US" b="1" i="1" dirty="0" smtClean="0">
              <a:solidFill>
                <a:srgbClr val="8B1DEE"/>
              </a:solidFill>
            </a:endParaRPr>
          </a:p>
        </p:txBody>
      </p:sp>
    </p:spTree>
    <p:extLst>
      <p:ext uri="{BB962C8B-B14F-4D97-AF65-F5344CB8AC3E}">
        <p14:creationId xmlns:p14="http://schemas.microsoft.com/office/powerpoint/2010/main" val="3090760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515" y="19878"/>
            <a:ext cx="6152308" cy="491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Table 2"/>
          <p:cNvGraphicFramePr>
            <a:graphicFrameLocks noGrp="1"/>
          </p:cNvGraphicFramePr>
          <p:nvPr>
            <p:extLst>
              <p:ext uri="{D42A27DB-BD31-4B8C-83A1-F6EECF244321}">
                <p14:modId xmlns:p14="http://schemas.microsoft.com/office/powerpoint/2010/main" val="4129045764"/>
              </p:ext>
            </p:extLst>
          </p:nvPr>
        </p:nvGraphicFramePr>
        <p:xfrm>
          <a:off x="652671" y="666750"/>
          <a:ext cx="1828800" cy="1403866"/>
        </p:xfrm>
        <a:graphic>
          <a:graphicData uri="http://schemas.openxmlformats.org/drawingml/2006/table">
            <a:tbl>
              <a:tblPr firstRow="1" bandRow="1">
                <a:tableStyleId>{5C22544A-7EE6-4342-B048-85BDC9FD1C3A}</a:tableStyleId>
              </a:tblPr>
              <a:tblGrid>
                <a:gridCol w="914400"/>
                <a:gridCol w="914400"/>
              </a:tblGrid>
              <a:tr h="306586">
                <a:tc>
                  <a:txBody>
                    <a:bodyPr/>
                    <a:lstStyle/>
                    <a:p>
                      <a:r>
                        <a:rPr lang="en-US" sz="1200" smtClean="0">
                          <a:solidFill>
                            <a:schemeClr val="tx1"/>
                          </a:solidFill>
                          <a:latin typeface="Times New Roman" pitchFamily="18" charset="0"/>
                          <a:cs typeface="Times New Roman" pitchFamily="18" charset="0"/>
                        </a:rPr>
                        <a:t>Beg. Date</a:t>
                      </a:r>
                      <a:endParaRPr lang="en-US" sz="1200">
                        <a:solidFill>
                          <a:schemeClr val="tx1"/>
                        </a:solidFill>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solidFill>
                      <a:schemeClr val="bg1"/>
                    </a:solidFill>
                  </a:tcPr>
                </a:tc>
                <a:tc>
                  <a:txBody>
                    <a:bodyPr/>
                    <a:lstStyle/>
                    <a:p>
                      <a:r>
                        <a:rPr lang="en-US" sz="1200" smtClean="0">
                          <a:solidFill>
                            <a:schemeClr val="tx1"/>
                          </a:solidFill>
                          <a:latin typeface="Times New Roman" pitchFamily="18" charset="0"/>
                          <a:cs typeface="Times New Roman" pitchFamily="18" charset="0"/>
                        </a:rPr>
                        <a:t>End. Date</a:t>
                      </a:r>
                      <a:endParaRPr lang="en-US" sz="1200">
                        <a:solidFill>
                          <a:schemeClr val="tx1"/>
                        </a:solidFill>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solidFill>
                      <a:schemeClr val="bg1"/>
                    </a:solidFill>
                  </a:tcPr>
                </a:tc>
              </a:tr>
              <a:tr h="274320">
                <a:tc>
                  <a:txBody>
                    <a:bodyPr/>
                    <a:lstStyle/>
                    <a:p>
                      <a:r>
                        <a:rPr lang="en-US" sz="1200" smtClean="0">
                          <a:solidFill>
                            <a:schemeClr val="tx1">
                              <a:lumMod val="75000"/>
                              <a:lumOff val="25000"/>
                            </a:schemeClr>
                          </a:solidFill>
                          <a:latin typeface="Times New Roman" pitchFamily="18" charset="0"/>
                          <a:cs typeface="Times New Roman" pitchFamily="18" charset="0"/>
                        </a:rPr>
                        <a:t>April 1</a:t>
                      </a:r>
                      <a:endParaRPr lang="en-US" sz="1200">
                        <a:solidFill>
                          <a:schemeClr val="tx1">
                            <a:lumMod val="75000"/>
                            <a:lumOff val="25000"/>
                          </a:schemeClr>
                        </a:solidFill>
                        <a:latin typeface="Times New Roman" pitchFamily="18" charset="0"/>
                        <a:cs typeface="Times New Roman" pitchFamily="18" charset="0"/>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r>
                        <a:rPr lang="en-US" sz="1200" smtClean="0">
                          <a:solidFill>
                            <a:schemeClr val="tx1">
                              <a:lumMod val="75000"/>
                              <a:lumOff val="25000"/>
                            </a:schemeClr>
                          </a:solidFill>
                          <a:latin typeface="Times New Roman" pitchFamily="18" charset="0"/>
                          <a:cs typeface="Times New Roman" pitchFamily="18" charset="0"/>
                        </a:rPr>
                        <a:t>April 9</a:t>
                      </a:r>
                      <a:endParaRPr lang="en-US" sz="1200">
                        <a:solidFill>
                          <a:schemeClr val="tx1">
                            <a:lumMod val="75000"/>
                            <a:lumOff val="25000"/>
                          </a:schemeClr>
                        </a:solidFill>
                        <a:latin typeface="Times New Roman" pitchFamily="18" charset="0"/>
                        <a:cs typeface="Times New Roman" pitchFamily="18" charset="0"/>
                      </a:endParaRPr>
                    </a:p>
                  </a:txBody>
                  <a:tcPr>
                    <a:lnT w="12700" cap="flat" cmpd="sng" algn="ctr">
                      <a:solidFill>
                        <a:schemeClr val="tx1"/>
                      </a:solidFill>
                      <a:prstDash val="solid"/>
                      <a:round/>
                      <a:headEnd type="none" w="med" len="med"/>
                      <a:tailEnd type="none" w="med" len="med"/>
                    </a:lnT>
                    <a:solidFill>
                      <a:schemeClr val="bg1"/>
                    </a:solidFill>
                  </a:tcPr>
                </a:tc>
              </a:tr>
              <a:tr h="274320">
                <a:tc>
                  <a:txBody>
                    <a:bodyPr/>
                    <a:lstStyle/>
                    <a:p>
                      <a:r>
                        <a:rPr lang="en-US" sz="1200" smtClean="0">
                          <a:solidFill>
                            <a:schemeClr val="tx1">
                              <a:lumMod val="75000"/>
                              <a:lumOff val="25000"/>
                            </a:schemeClr>
                          </a:solidFill>
                          <a:latin typeface="Times New Roman" pitchFamily="18" charset="0"/>
                          <a:cs typeface="Times New Roman" pitchFamily="18" charset="0"/>
                        </a:rPr>
                        <a:t>April 9</a:t>
                      </a:r>
                      <a:endParaRPr lang="en-US" sz="1200">
                        <a:solidFill>
                          <a:schemeClr val="tx1">
                            <a:lumMod val="75000"/>
                            <a:lumOff val="25000"/>
                          </a:schemeClr>
                        </a:solidFill>
                        <a:latin typeface="Times New Roman" pitchFamily="18" charset="0"/>
                        <a:cs typeface="Times New Roman" pitchFamily="18" charset="0"/>
                      </a:endParaRPr>
                    </a:p>
                  </a:txBody>
                  <a:tcPr>
                    <a:solidFill>
                      <a:schemeClr val="bg1"/>
                    </a:solidFill>
                  </a:tcPr>
                </a:tc>
                <a:tc>
                  <a:txBody>
                    <a:bodyPr/>
                    <a:lstStyle/>
                    <a:p>
                      <a:r>
                        <a:rPr lang="en-US" sz="1200" smtClean="0">
                          <a:solidFill>
                            <a:schemeClr val="tx1">
                              <a:lumMod val="75000"/>
                              <a:lumOff val="25000"/>
                            </a:schemeClr>
                          </a:solidFill>
                          <a:latin typeface="Times New Roman" pitchFamily="18" charset="0"/>
                          <a:cs typeface="Times New Roman" pitchFamily="18" charset="0"/>
                        </a:rPr>
                        <a:t>April 20</a:t>
                      </a:r>
                      <a:endParaRPr lang="en-US" sz="1200">
                        <a:solidFill>
                          <a:schemeClr val="tx1">
                            <a:lumMod val="75000"/>
                            <a:lumOff val="25000"/>
                          </a:schemeClr>
                        </a:solidFill>
                        <a:latin typeface="Times New Roman" pitchFamily="18" charset="0"/>
                        <a:cs typeface="Times New Roman" pitchFamily="18" charset="0"/>
                      </a:endParaRPr>
                    </a:p>
                  </a:txBody>
                  <a:tcPr>
                    <a:solidFill>
                      <a:schemeClr val="bg1"/>
                    </a:solidFill>
                  </a:tcPr>
                </a:tc>
              </a:tr>
              <a:tr h="274320">
                <a:tc>
                  <a:txBody>
                    <a:bodyPr/>
                    <a:lstStyle/>
                    <a:p>
                      <a:r>
                        <a:rPr lang="en-US" sz="1200" smtClean="0">
                          <a:solidFill>
                            <a:schemeClr val="tx1">
                              <a:lumMod val="75000"/>
                              <a:lumOff val="25000"/>
                            </a:schemeClr>
                          </a:solidFill>
                          <a:latin typeface="Times New Roman" pitchFamily="18" charset="0"/>
                          <a:cs typeface="Times New Roman" pitchFamily="18" charset="0"/>
                        </a:rPr>
                        <a:t>April 20</a:t>
                      </a:r>
                      <a:endParaRPr lang="en-US" sz="1200">
                        <a:solidFill>
                          <a:schemeClr val="tx1">
                            <a:lumMod val="75000"/>
                            <a:lumOff val="25000"/>
                          </a:schemeClr>
                        </a:solidFill>
                        <a:latin typeface="Times New Roman" pitchFamily="18" charset="0"/>
                        <a:cs typeface="Times New Roman" pitchFamily="18" charset="0"/>
                      </a:endParaRPr>
                    </a:p>
                  </a:txBody>
                  <a:tcPr>
                    <a:solidFill>
                      <a:schemeClr val="bg1"/>
                    </a:solidFill>
                  </a:tcPr>
                </a:tc>
                <a:tc>
                  <a:txBody>
                    <a:bodyPr/>
                    <a:lstStyle/>
                    <a:p>
                      <a:r>
                        <a:rPr lang="en-US" sz="1200" smtClean="0">
                          <a:solidFill>
                            <a:schemeClr val="tx1">
                              <a:lumMod val="75000"/>
                              <a:lumOff val="25000"/>
                            </a:schemeClr>
                          </a:solidFill>
                          <a:latin typeface="Times New Roman" pitchFamily="18" charset="0"/>
                          <a:cs typeface="Times New Roman" pitchFamily="18" charset="0"/>
                        </a:rPr>
                        <a:t>April 26</a:t>
                      </a:r>
                      <a:endParaRPr lang="en-US" sz="1200">
                        <a:solidFill>
                          <a:schemeClr val="tx1">
                            <a:lumMod val="75000"/>
                            <a:lumOff val="25000"/>
                          </a:schemeClr>
                        </a:solidFill>
                        <a:latin typeface="Times New Roman" pitchFamily="18" charset="0"/>
                        <a:cs typeface="Times New Roman" pitchFamily="18" charset="0"/>
                      </a:endParaRPr>
                    </a:p>
                  </a:txBody>
                  <a:tcPr>
                    <a:solidFill>
                      <a:schemeClr val="bg1"/>
                    </a:solidFill>
                  </a:tcPr>
                </a:tc>
              </a:tr>
              <a:tr h="274320">
                <a:tc>
                  <a:txBody>
                    <a:bodyPr/>
                    <a:lstStyle/>
                    <a:p>
                      <a:r>
                        <a:rPr lang="en-US" sz="1200" smtClean="0">
                          <a:solidFill>
                            <a:schemeClr val="tx1">
                              <a:lumMod val="75000"/>
                              <a:lumOff val="25000"/>
                            </a:schemeClr>
                          </a:solidFill>
                          <a:latin typeface="Times New Roman" pitchFamily="18" charset="0"/>
                          <a:cs typeface="Times New Roman" pitchFamily="18" charset="0"/>
                        </a:rPr>
                        <a:t>April 26</a:t>
                      </a:r>
                      <a:endParaRPr lang="en-US" sz="1200">
                        <a:solidFill>
                          <a:schemeClr val="tx1">
                            <a:lumMod val="75000"/>
                            <a:lumOff val="25000"/>
                          </a:schemeClr>
                        </a:solidFill>
                        <a:latin typeface="Times New Roman" pitchFamily="18" charset="0"/>
                        <a:cs typeface="Times New Roman" pitchFamily="18" charset="0"/>
                      </a:endParaRPr>
                    </a:p>
                  </a:txBody>
                  <a:tcPr>
                    <a:solidFill>
                      <a:schemeClr val="bg1"/>
                    </a:solidFill>
                  </a:tcPr>
                </a:tc>
                <a:tc>
                  <a:txBody>
                    <a:bodyPr/>
                    <a:lstStyle/>
                    <a:p>
                      <a:r>
                        <a:rPr lang="en-US" sz="1200" smtClean="0">
                          <a:solidFill>
                            <a:schemeClr val="tx1">
                              <a:lumMod val="75000"/>
                              <a:lumOff val="25000"/>
                            </a:schemeClr>
                          </a:solidFill>
                          <a:latin typeface="Times New Roman" pitchFamily="18" charset="0"/>
                          <a:cs typeface="Times New Roman" pitchFamily="18" charset="0"/>
                        </a:rPr>
                        <a:t>May 1</a:t>
                      </a:r>
                      <a:endParaRPr lang="en-US" sz="1200">
                        <a:solidFill>
                          <a:schemeClr val="tx1">
                            <a:lumMod val="75000"/>
                            <a:lumOff val="25000"/>
                          </a:schemeClr>
                        </a:solidFill>
                        <a:latin typeface="Times New Roman" pitchFamily="18" charset="0"/>
                        <a:cs typeface="Times New Roman" pitchFamily="18" charset="0"/>
                      </a:endParaRPr>
                    </a:p>
                  </a:txBody>
                  <a:tcPr>
                    <a:solidFill>
                      <a:schemeClr val="bg1"/>
                    </a:solidFill>
                  </a:tcPr>
                </a:tc>
              </a:tr>
            </a:tbl>
          </a:graphicData>
        </a:graphic>
      </p:graphicFrame>
    </p:spTree>
    <p:extLst>
      <p:ext uri="{BB962C8B-B14F-4D97-AF65-F5344CB8AC3E}">
        <p14:creationId xmlns:p14="http://schemas.microsoft.com/office/powerpoint/2010/main" val="2448455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188595"/>
            <a:ext cx="5943600" cy="1264920"/>
          </a:xfrm>
          <a:prstGeom prst="roundRect">
            <a:avLst>
              <a:gd name="adj" fmla="val 50000"/>
            </a:avLst>
          </a:prstGeom>
          <a:solidFill>
            <a:srgbClr val="FF0000">
              <a:alpha val="83000"/>
            </a:srgbClr>
          </a:solidFill>
          <a:ln/>
          <a:effectLst>
            <a:outerShdw blurRad="50800" dist="38100" dir="2700000" algn="tl" rotWithShape="0">
              <a:prstClr val="black">
                <a:alpha val="40000"/>
              </a:prstClr>
            </a:outerShdw>
          </a:effectLst>
          <a:scene3d>
            <a:camera prst="orthographicFront" fov="0">
              <a:rot lat="0" lon="0" rev="0"/>
            </a:camera>
            <a:lightRig rig="contrasting" dir="t">
              <a:rot lat="0" lon="0" rev="1500000"/>
            </a:lightRig>
          </a:scene3d>
          <a:sp3d extrusionH="127000" contourW="12700" prstMaterial="clear">
            <a:bevelT w="190500" h="323850"/>
            <a:contourClr>
              <a:schemeClr val="accent5">
                <a:lumMod val="60000"/>
                <a:lumOff val="40000"/>
              </a:schemeClr>
            </a:contourClr>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dirty="0"/>
          </a:p>
        </p:txBody>
      </p:sp>
      <p:sp>
        <p:nvSpPr>
          <p:cNvPr id="5" name="Content Placeholder 4"/>
          <p:cNvSpPr>
            <a:spLocks noGrp="1"/>
          </p:cNvSpPr>
          <p:nvPr>
            <p:ph idx="1"/>
          </p:nvPr>
        </p:nvSpPr>
        <p:spPr>
          <a:xfrm>
            <a:off x="628650" y="1809750"/>
            <a:ext cx="7886700" cy="2815830"/>
          </a:xfrm>
        </p:spPr>
        <p:txBody>
          <a:bodyPr>
            <a:normAutofit/>
          </a:bodyPr>
          <a:lstStyle/>
          <a:p>
            <a:pPr marL="504825" indent="-504825"/>
            <a:r>
              <a:rPr lang="en-US" sz="2800" b="1" smtClean="0">
                <a:ln w="0"/>
                <a:solidFill>
                  <a:schemeClr val="tx1"/>
                </a:solidFill>
                <a:effectLst>
                  <a:outerShdw blurRad="50800" dist="38100" dir="2700000" algn="tl" rotWithShape="0">
                    <a:prstClr val="black">
                      <a:alpha val="40000"/>
                    </a:prstClr>
                  </a:outerShdw>
                </a:effectLst>
              </a:rPr>
              <a:t>Installment Loan</a:t>
            </a:r>
            <a:endParaRPr lang="en-US" sz="2800" b="1">
              <a:ln w="0"/>
              <a:solidFill>
                <a:schemeClr val="tx1"/>
              </a:solidFill>
              <a:effectLst>
                <a:outerShdw blurRad="50800" dist="38100" dir="2700000" algn="tl" rotWithShape="0">
                  <a:prstClr val="black">
                    <a:alpha val="40000"/>
                  </a:prstClr>
                </a:outerShdw>
              </a:effectLst>
            </a:endParaRPr>
          </a:p>
        </p:txBody>
      </p:sp>
      <p:sp>
        <p:nvSpPr>
          <p:cNvPr id="4" name="Title 3"/>
          <p:cNvSpPr>
            <a:spLocks noGrp="1"/>
          </p:cNvSpPr>
          <p:nvPr>
            <p:ph type="title"/>
          </p:nvPr>
        </p:nvSpPr>
        <p:spPr>
          <a:noFill/>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000" b="1" cap="none" smtClean="0">
                <a:ln/>
                <a:solidFill>
                  <a:srgbClr val="002060"/>
                </a:solidFill>
                <a:effectLst>
                  <a:outerShdw blurRad="127000" dist="101600" dir="2700000" algn="tl" rotWithShape="0">
                    <a:prstClr val="black">
                      <a:alpha val="40000"/>
                    </a:prstClr>
                  </a:outerShdw>
                </a:effectLst>
              </a:rPr>
              <a:t>CLOSED-END CREDIT</a:t>
            </a:r>
            <a:endParaRPr lang="en-US" sz="4000" b="1" cap="none">
              <a:ln/>
              <a:solidFill>
                <a:srgbClr val="002060"/>
              </a:solidFill>
              <a:effectLst>
                <a:outerShdw blurRad="127000" dist="101600" dir="2700000" algn="tl" rotWithShape="0">
                  <a:prstClr val="black">
                    <a:alpha val="40000"/>
                  </a:prstClr>
                </a:outerShdw>
              </a:effectLst>
            </a:endParaRPr>
          </a:p>
        </p:txBody>
      </p:sp>
    </p:spTree>
    <p:extLst>
      <p:ext uri="{BB962C8B-B14F-4D97-AF65-F5344CB8AC3E}">
        <p14:creationId xmlns:p14="http://schemas.microsoft.com/office/powerpoint/2010/main" val="137326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1581150"/>
            <a:ext cx="7620000" cy="3038578"/>
          </a:xfrm>
        </p:spPr>
        <p:txBody>
          <a:bodyPr>
            <a:normAutofit fontScale="92500" lnSpcReduction="20000"/>
          </a:bodyPr>
          <a:lstStyle/>
          <a:p>
            <a:r>
              <a:rPr lang="en-US">
                <a:effectLst/>
              </a:rPr>
              <a:t>Closed-end credit in the form of </a:t>
            </a:r>
            <a:r>
              <a:rPr lang="en-US" b="1">
                <a:effectLst/>
              </a:rPr>
              <a:t>installment loans </a:t>
            </a:r>
            <a:r>
              <a:rPr lang="en-US">
                <a:effectLst/>
              </a:rPr>
              <a:t>is used extensively today for the purchase of durable goods such as cars, boats, electronic equipment, furniture, and appliances, as well as services such as vacations and home improvements. </a:t>
            </a:r>
            <a:endParaRPr lang="en-US" smtClean="0">
              <a:effectLst/>
            </a:endParaRPr>
          </a:p>
          <a:p>
            <a:r>
              <a:rPr lang="en-US" smtClean="0">
                <a:effectLst/>
              </a:rPr>
              <a:t>An </a:t>
            </a:r>
            <a:r>
              <a:rPr lang="en-US" b="1">
                <a:effectLst/>
              </a:rPr>
              <a:t>installment loan </a:t>
            </a:r>
            <a:r>
              <a:rPr lang="en-US">
                <a:effectLst/>
              </a:rPr>
              <a:t>is a lump-sum loan whereby the borrower repays the principal plus interest in a specified number of equal monthly payments. These loans generally range from 6 months to 10 years depending on what is being financed. </a:t>
            </a:r>
          </a:p>
          <a:p>
            <a:r>
              <a:rPr lang="en-US">
                <a:effectLst/>
              </a:rPr>
              <a:t>When a home or another real estate property is financed, the installment loan is known as a </a:t>
            </a:r>
            <a:r>
              <a:rPr lang="en-US" b="1">
                <a:effectLst/>
              </a:rPr>
              <a:t>mortgage</a:t>
            </a:r>
            <a:r>
              <a:rPr lang="en-US">
                <a:effectLst/>
              </a:rPr>
              <a:t>. A mortgage may be for as long as 30 years on a home and even longer on commercial property such as an office building or a factory. </a:t>
            </a:r>
          </a:p>
          <a:p>
            <a:endParaRPr lang="en-US"/>
          </a:p>
        </p:txBody>
      </p:sp>
      <p:sp>
        <p:nvSpPr>
          <p:cNvPr id="4" name="Title 3"/>
          <p:cNvSpPr>
            <a:spLocks noGrp="1"/>
          </p:cNvSpPr>
          <p:nvPr>
            <p:ph type="title"/>
          </p:nvPr>
        </p:nvSpPr>
        <p:spPr/>
        <p:txBody>
          <a:bodyPr/>
          <a:lstStyle/>
          <a:p>
            <a:r>
              <a:rPr lang="en-US"/>
              <a:t>INSTALLMENT LOANS</a:t>
            </a:r>
          </a:p>
        </p:txBody>
      </p:sp>
    </p:spTree>
    <p:extLst>
      <p:ext uri="{BB962C8B-B14F-4D97-AF65-F5344CB8AC3E}">
        <p14:creationId xmlns:p14="http://schemas.microsoft.com/office/powerpoint/2010/main" val="327430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2000" y="1581150"/>
            <a:ext cx="7620000" cy="3038578"/>
          </a:xfrm>
        </p:spPr>
        <p:txBody>
          <a:bodyPr>
            <a:normAutofit fontScale="92500" lnSpcReduction="10000"/>
          </a:bodyPr>
          <a:lstStyle/>
          <a:p>
            <a:r>
              <a:rPr lang="en-US"/>
              <a:t>An additional form of security for the lending institution is that borrowers are </a:t>
            </a:r>
            <a:r>
              <a:rPr lang="en-US" smtClean="0"/>
              <a:t>often asked </a:t>
            </a:r>
            <a:r>
              <a:rPr lang="en-US"/>
              <a:t>to make a down payment as </a:t>
            </a:r>
            <a:r>
              <a:rPr lang="en-US" smtClean="0"/>
              <a:t>part </a:t>
            </a:r>
            <a:r>
              <a:rPr lang="en-US"/>
              <a:t>of the loan agreement</a:t>
            </a:r>
            <a:r>
              <a:rPr lang="en-US" smtClean="0"/>
              <a:t>.</a:t>
            </a:r>
          </a:p>
          <a:p>
            <a:pPr marR="0">
              <a:spcBef>
                <a:spcPts val="0"/>
              </a:spcBef>
              <a:spcAft>
                <a:spcPts val="0"/>
              </a:spcAft>
            </a:pPr>
            <a:r>
              <a:rPr lang="en-US">
                <a:ea typeface="ＭＳ 明朝"/>
              </a:rPr>
              <a:t>A </a:t>
            </a:r>
            <a:r>
              <a:rPr lang="en-US">
                <a:solidFill>
                  <a:srgbClr val="008D8D"/>
                </a:solidFill>
                <a:ea typeface="FrutigerLTStd-Bold"/>
              </a:rPr>
              <a:t>down payment </a:t>
            </a:r>
            <a:r>
              <a:rPr lang="en-US">
                <a:ea typeface="ＭＳ 明朝"/>
              </a:rPr>
              <a:t>is a percentage of the purchase price that the buyer must pay in a lump sum at the time of purchase. </a:t>
            </a:r>
            <a:endParaRPr lang="en-US" smtClean="0">
              <a:ea typeface="ＭＳ 明朝"/>
            </a:endParaRPr>
          </a:p>
          <a:p>
            <a:pPr marR="0">
              <a:spcBef>
                <a:spcPts val="0"/>
              </a:spcBef>
              <a:spcAft>
                <a:spcPts val="0"/>
              </a:spcAft>
            </a:pPr>
            <a:r>
              <a:rPr lang="en-US" smtClean="0">
                <a:ea typeface="ＭＳ 明朝"/>
              </a:rPr>
              <a:t>Down </a:t>
            </a:r>
            <a:r>
              <a:rPr lang="en-US">
                <a:ea typeface="ＭＳ 明朝"/>
              </a:rPr>
              <a:t>payments on installment loans vary by category of merchandise and generally range from between 0% to 30% of the price of the item. </a:t>
            </a:r>
            <a:endParaRPr lang="en-US" smtClean="0">
              <a:ea typeface="ＭＳ 明朝"/>
            </a:endParaRPr>
          </a:p>
          <a:p>
            <a:pPr marR="0">
              <a:spcBef>
                <a:spcPts val="0"/>
              </a:spcBef>
              <a:spcAft>
                <a:spcPts val="0"/>
              </a:spcAft>
            </a:pPr>
            <a:r>
              <a:rPr lang="en-US" smtClean="0">
                <a:ea typeface="ＭＳ 明朝"/>
              </a:rPr>
              <a:t>Sometimes </a:t>
            </a:r>
            <a:r>
              <a:rPr lang="en-US">
                <a:ea typeface="ＭＳ 明朝"/>
              </a:rPr>
              <a:t>the amount of the down payment is based on the credit rating of the borrower. Usually, the better the credit, the lower the down payment. </a:t>
            </a:r>
          </a:p>
          <a:p>
            <a:endParaRPr lang="en-US"/>
          </a:p>
        </p:txBody>
      </p:sp>
      <p:sp>
        <p:nvSpPr>
          <p:cNvPr id="4" name="Title 3"/>
          <p:cNvSpPr>
            <a:spLocks noGrp="1"/>
          </p:cNvSpPr>
          <p:nvPr>
            <p:ph type="title"/>
          </p:nvPr>
        </p:nvSpPr>
        <p:spPr/>
        <p:txBody>
          <a:bodyPr/>
          <a:lstStyle/>
          <a:p>
            <a:r>
              <a:rPr lang="en-US"/>
              <a:t>INSTALLMENT LOANS</a:t>
            </a:r>
          </a:p>
        </p:txBody>
      </p:sp>
    </p:spTree>
    <p:extLst>
      <p:ext uri="{BB962C8B-B14F-4D97-AF65-F5344CB8AC3E}">
        <p14:creationId xmlns:p14="http://schemas.microsoft.com/office/powerpoint/2010/main" val="4047981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916356"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848600" y="0"/>
            <a:ext cx="12954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rot="10800000">
            <a:off x="7983861" y="438150"/>
            <a:ext cx="615553" cy="4139682"/>
          </a:xfrm>
          <a:prstGeom prst="rect">
            <a:avLst/>
          </a:prstGeom>
          <a:noFill/>
        </p:spPr>
        <p:txBody>
          <a:bodyPr vert="eaVert" wrap="square" rtlCol="0">
            <a:spAutoFit/>
          </a:bodyPr>
          <a:lstStyle/>
          <a:p>
            <a:r>
              <a:rPr lang="en-US" sz="1400"/>
              <a:t>Until the loan on this vehicle is repaid, the</a:t>
            </a:r>
          </a:p>
          <a:p>
            <a:r>
              <a:rPr lang="en-US" sz="1400"/>
              <a:t>lending institution is technically the owner.</a:t>
            </a:r>
          </a:p>
        </p:txBody>
      </p:sp>
    </p:spTree>
    <p:extLst>
      <p:ext uri="{BB962C8B-B14F-4D97-AF65-F5344CB8AC3E}">
        <p14:creationId xmlns:p14="http://schemas.microsoft.com/office/powerpoint/2010/main" val="251020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a:off x="381000" y="819150"/>
            <a:ext cx="8458200" cy="3733800"/>
          </a:xfrm>
          <a:prstGeom prst="round2DiagRect">
            <a:avLst>
              <a:gd name="adj1" fmla="val 18527"/>
              <a:gd name="adj2" fmla="val 0"/>
            </a:avLst>
          </a:prstGeom>
          <a:solidFill>
            <a:schemeClr val="accent1">
              <a:lumMod val="40000"/>
              <a:lumOff val="60000"/>
            </a:schemeClr>
          </a:solidFill>
          <a:ln/>
          <a:effectLst>
            <a:outerShdw blurRad="279400" dist="165100" dir="2700000" algn="tl" rotWithShape="0">
              <a:prstClr val="black">
                <a:alpha val="58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p>
        </p:txBody>
      </p:sp>
      <p:sp>
        <p:nvSpPr>
          <p:cNvPr id="2" name="Title 1"/>
          <p:cNvSpPr>
            <a:spLocks noGrp="1"/>
          </p:cNvSpPr>
          <p:nvPr>
            <p:ph type="title"/>
          </p:nvPr>
        </p:nvSpPr>
        <p:spPr>
          <a:xfrm>
            <a:off x="914400" y="1885950"/>
            <a:ext cx="7117178" cy="2306686"/>
          </a:xfrm>
        </p:spPr>
        <p:txBody>
          <a:bodyPr/>
          <a:lstStyle/>
          <a:p>
            <a:pPr algn="ctr"/>
            <a:r>
              <a:rPr lang="en-US" sz="2400">
                <a:ln w="1905"/>
                <a:solidFill>
                  <a:schemeClr val="tx1"/>
                </a:solidFill>
                <a:effectLst>
                  <a:outerShdw blurRad="114300" dist="101600" dir="2700000" algn="tl" rotWithShape="0">
                    <a:prstClr val="black">
                      <a:alpha val="51000"/>
                    </a:prstClr>
                  </a:outerShdw>
                </a:effectLst>
              </a:rPr>
              <a:t>CALCULATING THE TOTAL DEFERRED </a:t>
            </a:r>
            <a:r>
              <a:rPr lang="en-US" sz="2400" smtClean="0">
                <a:ln w="1905"/>
                <a:solidFill>
                  <a:schemeClr val="tx1"/>
                </a:solidFill>
                <a:effectLst>
                  <a:outerShdw blurRad="114300" dist="101600" dir="2700000" algn="tl" rotWithShape="0">
                    <a:prstClr val="black">
                      <a:alpha val="51000"/>
                    </a:prstClr>
                  </a:outerShdw>
                </a:effectLst>
              </a:rPr>
              <a:t>PAYMENT PRICE </a:t>
            </a:r>
            <a:r>
              <a:rPr lang="en-US" sz="2400">
                <a:ln w="1905"/>
                <a:solidFill>
                  <a:schemeClr val="tx1"/>
                </a:solidFill>
                <a:effectLst>
                  <a:outerShdw blurRad="114300" dist="101600" dir="2700000" algn="tl" rotWithShape="0">
                    <a:prstClr val="black">
                      <a:alpha val="51000"/>
                    </a:prstClr>
                  </a:outerShdw>
                </a:effectLst>
              </a:rPr>
              <a:t>AND THE AMOUNT OF THE </a:t>
            </a:r>
            <a:r>
              <a:rPr lang="en-US" sz="2400" smtClean="0">
                <a:ln w="1905"/>
                <a:solidFill>
                  <a:schemeClr val="tx1"/>
                </a:solidFill>
                <a:effectLst>
                  <a:outerShdw blurRad="114300" dist="101600" dir="2700000" algn="tl" rotWithShape="0">
                    <a:prstClr val="black">
                      <a:alpha val="51000"/>
                    </a:prstClr>
                  </a:outerShdw>
                </a:effectLst>
              </a:rPr>
              <a:t>FINANCE </a:t>
            </a:r>
            <a:r>
              <a:rPr lang="en-US" sz="3200" smtClean="0">
                <a:ln w="1905"/>
                <a:solidFill>
                  <a:srgbClr val="FF0000"/>
                </a:solidFill>
                <a:effectLst>
                  <a:outerShdw blurRad="114300" dist="101600" dir="2700000" algn="tl" rotWithShape="0">
                    <a:prstClr val="black">
                      <a:alpha val="51000"/>
                    </a:prstClr>
                  </a:outerShdw>
                </a:effectLst>
              </a:rPr>
              <a:t>CHARGE </a:t>
            </a:r>
            <a:r>
              <a:rPr lang="en-US" sz="3200">
                <a:ln w="1905"/>
                <a:solidFill>
                  <a:srgbClr val="FF0000"/>
                </a:solidFill>
                <a:effectLst>
                  <a:outerShdw blurRad="114300" dist="101600" dir="2700000" algn="tl" rotWithShape="0">
                    <a:prstClr val="black">
                      <a:alpha val="51000"/>
                    </a:prstClr>
                  </a:outerShdw>
                </a:effectLst>
              </a:rPr>
              <a:t>OF AN INSTALLMENT LOAN</a:t>
            </a:r>
          </a:p>
        </p:txBody>
      </p:sp>
    </p:spTree>
    <p:extLst>
      <p:ext uri="{BB962C8B-B14F-4D97-AF65-F5344CB8AC3E}">
        <p14:creationId xmlns:p14="http://schemas.microsoft.com/office/powerpoint/2010/main" val="148986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3714750"/>
            <a:ext cx="7086600" cy="990600"/>
          </a:xfrm>
          <a:prstGeom prst="roundRect">
            <a:avLst>
              <a:gd name="adj" fmla="val 50000"/>
            </a:avLst>
          </a:prstGeom>
          <a:gradFill>
            <a:gsLst>
              <a:gs pos="0">
                <a:schemeClr val="accent2">
                  <a:tint val="74000"/>
                </a:schemeClr>
              </a:gs>
              <a:gs pos="49000">
                <a:schemeClr val="accent2">
                  <a:tint val="96000"/>
                  <a:shade val="84000"/>
                  <a:satMod val="110000"/>
                </a:schemeClr>
              </a:gs>
              <a:gs pos="10000">
                <a:schemeClr val="accent2">
                  <a:shade val="55000"/>
                  <a:satMod val="150000"/>
                </a:schemeClr>
              </a:gs>
              <a:gs pos="92000">
                <a:schemeClr val="accent2">
                  <a:tint val="98000"/>
                  <a:shade val="90000"/>
                  <a:satMod val="128000"/>
                </a:schemeClr>
              </a:gs>
              <a:gs pos="100000">
                <a:schemeClr val="accent2">
                  <a:tint val="90000"/>
                  <a:shade val="97000"/>
                  <a:satMod val="128000"/>
                </a:schemeClr>
              </a:gs>
            </a:gsLst>
          </a:gra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sp>
        <p:nvSpPr>
          <p:cNvPr id="5" name="Content Placeholder 4"/>
          <p:cNvSpPr>
            <a:spLocks noGrp="1"/>
          </p:cNvSpPr>
          <p:nvPr>
            <p:ph idx="1"/>
          </p:nvPr>
        </p:nvSpPr>
        <p:spPr/>
        <p:txBody>
          <a:bodyPr>
            <a:normAutofit/>
          </a:bodyPr>
          <a:lstStyle/>
          <a:p>
            <a:pPr marL="0" indent="0" algn="just">
              <a:buNone/>
            </a:pPr>
            <a:r>
              <a:rPr lang="en-US"/>
              <a:t>Let’s take a look at some of the terminology of installment loans. When a consumer buys goods or services without any financing, the price paid is known as the cash price or purchase price. When financing is involved, the amount financed is found by subtracting the down payment from the cash or purchase price. Sometimes the down payment will be listed as a dollar amount, and other times it will be expressed as a percent of the purchase price. </a:t>
            </a:r>
            <a:endParaRPr lang="en-US" smtClean="0"/>
          </a:p>
          <a:p>
            <a:pPr marL="0" indent="0" algn="just">
              <a:buNone/>
            </a:pPr>
            <a:endParaRPr lang="en-US"/>
          </a:p>
          <a:p>
            <a:pPr marL="0" indent="0" algn="just">
              <a:buNone/>
            </a:pPr>
            <a:r>
              <a:rPr lang="en-US" b="1">
                <a:solidFill>
                  <a:schemeClr val="bg1"/>
                </a:solidFill>
                <a:effectLst>
                  <a:outerShdw blurRad="38100" dist="38100" dir="2700000" algn="tl">
                    <a:srgbClr val="000000">
                      <a:alpha val="43137"/>
                    </a:srgbClr>
                  </a:outerShdw>
                </a:effectLst>
              </a:rPr>
              <a:t>Amount financed </a:t>
            </a:r>
            <a:r>
              <a:rPr lang="en-US" b="1" smtClean="0">
                <a:solidFill>
                  <a:schemeClr val="bg1"/>
                </a:solidFill>
                <a:effectLst>
                  <a:outerShdw blurRad="38100" dist="38100" dir="2700000" algn="tl">
                    <a:srgbClr val="000000">
                      <a:alpha val="43137"/>
                    </a:srgbClr>
                  </a:outerShdw>
                </a:effectLst>
              </a:rPr>
              <a:t>= </a:t>
            </a:r>
            <a:r>
              <a:rPr lang="en-US" b="1">
                <a:solidFill>
                  <a:schemeClr val="bg1"/>
                </a:solidFill>
                <a:effectLst>
                  <a:outerShdw blurRad="38100" dist="38100" dir="2700000" algn="tl">
                    <a:srgbClr val="000000">
                      <a:alpha val="43137"/>
                    </a:srgbClr>
                  </a:outerShdw>
                </a:effectLst>
              </a:rPr>
              <a:t>Purchase price </a:t>
            </a:r>
            <a:r>
              <a:rPr lang="en-US" b="1" smtClean="0">
                <a:solidFill>
                  <a:schemeClr val="bg1"/>
                </a:solidFill>
                <a:effectLst>
                  <a:outerShdw blurRad="38100" dist="38100" dir="2700000" algn="tl">
                    <a:srgbClr val="000000">
                      <a:alpha val="43137"/>
                    </a:srgbClr>
                  </a:outerShdw>
                </a:effectLst>
              </a:rPr>
              <a:t>- </a:t>
            </a:r>
            <a:r>
              <a:rPr lang="en-US" b="1">
                <a:solidFill>
                  <a:schemeClr val="bg1"/>
                </a:solidFill>
                <a:effectLst>
                  <a:outerShdw blurRad="38100" dist="38100" dir="2700000" algn="tl">
                    <a:srgbClr val="000000">
                      <a:alpha val="43137"/>
                    </a:srgbClr>
                  </a:outerShdw>
                </a:effectLst>
              </a:rPr>
              <a:t>Down payment</a:t>
            </a:r>
          </a:p>
          <a:p>
            <a:pPr marL="0" indent="0" algn="just">
              <a:buNone/>
            </a:pPr>
            <a:endParaRPr lang="en-US"/>
          </a:p>
        </p:txBody>
      </p:sp>
      <p:sp>
        <p:nvSpPr>
          <p:cNvPr id="4" name="Title 3"/>
          <p:cNvSpPr>
            <a:spLocks noGrp="1"/>
          </p:cNvSpPr>
          <p:nvPr>
            <p:ph type="title"/>
          </p:nvPr>
        </p:nvSpPr>
        <p:spPr/>
        <p:txBody>
          <a:bodyPr/>
          <a:lstStyle/>
          <a:p>
            <a:r>
              <a:rPr lang="en-US" smtClean="0"/>
              <a:t>FORMULA</a:t>
            </a:r>
            <a:endParaRPr lang="en-US"/>
          </a:p>
        </p:txBody>
      </p:sp>
    </p:spTree>
    <p:extLst>
      <p:ext uri="{BB962C8B-B14F-4D97-AF65-F5344CB8AC3E}">
        <p14:creationId xmlns:p14="http://schemas.microsoft.com/office/powerpoint/2010/main" val="191985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034143" y="3638550"/>
            <a:ext cx="7448550" cy="990600"/>
          </a:xfrm>
          <a:prstGeom prst="roundRect">
            <a:avLst>
              <a:gd name="adj" fmla="val 50000"/>
            </a:avLst>
          </a:prstGeom>
          <a:solidFill>
            <a:schemeClr val="accent6">
              <a:lumMod val="75000"/>
            </a:schemeClr>
          </a:solidFill>
          <a:ln>
            <a:noFill/>
          </a:ln>
          <a:effectLst>
            <a:outerShdw blurRad="114300" dist="139700" dir="2700000" algn="tl" rotWithShape="0">
              <a:prstClr val="black">
                <a:alpha val="40000"/>
              </a:prstClr>
            </a:outerShdw>
          </a:effectLst>
          <a:scene3d>
            <a:camera prst="orthographicFront"/>
            <a:lightRig rig="threePt" dir="t"/>
          </a:scene3d>
          <a:sp3d>
            <a:bevelT w="196850" h="1968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sp>
        <p:nvSpPr>
          <p:cNvPr id="4" name="Rounded Rectangle 3"/>
          <p:cNvSpPr/>
          <p:nvPr/>
        </p:nvSpPr>
        <p:spPr>
          <a:xfrm>
            <a:off x="1066800" y="1962150"/>
            <a:ext cx="7448550" cy="990600"/>
          </a:xfrm>
          <a:prstGeom prst="roundRect">
            <a:avLst>
              <a:gd name="adj" fmla="val 50000"/>
            </a:avLst>
          </a:prstGeom>
          <a:solidFill>
            <a:schemeClr val="accent6">
              <a:lumMod val="75000"/>
            </a:schemeClr>
          </a:solidFill>
          <a:ln>
            <a:noFill/>
          </a:ln>
          <a:effectLst>
            <a:outerShdw blurRad="114300" dist="139700" dir="2700000" algn="tl" rotWithShape="0">
              <a:prstClr val="black">
                <a:alpha val="40000"/>
              </a:prstClr>
            </a:outerShdw>
          </a:effectLst>
          <a:scene3d>
            <a:camera prst="orthographicFront"/>
            <a:lightRig rig="threePt" dir="t"/>
          </a:scene3d>
          <a:sp3d>
            <a:bevelT w="196850" h="1968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sp>
        <p:nvSpPr>
          <p:cNvPr id="3" name="Content Placeholder 2"/>
          <p:cNvSpPr>
            <a:spLocks noGrp="1"/>
          </p:cNvSpPr>
          <p:nvPr>
            <p:ph idx="1"/>
          </p:nvPr>
        </p:nvSpPr>
        <p:spPr>
          <a:xfrm>
            <a:off x="595993" y="1243491"/>
            <a:ext cx="7886700" cy="3418517"/>
          </a:xfrm>
        </p:spPr>
        <p:txBody>
          <a:bodyPr>
            <a:normAutofit fontScale="92500" lnSpcReduction="10000"/>
          </a:bodyPr>
          <a:lstStyle/>
          <a:p>
            <a:r>
              <a:rPr lang="en-US"/>
              <a:t>When the down payment is listed as a percent of the purchase price, it can be found by </a:t>
            </a:r>
            <a:r>
              <a:rPr lang="en-US" smtClean="0"/>
              <a:t>using</a:t>
            </a:r>
          </a:p>
          <a:p>
            <a:endParaRPr lang="en-US" smtClean="0"/>
          </a:p>
          <a:p>
            <a:pPr marL="1604963" indent="-860425">
              <a:buNone/>
            </a:pPr>
            <a:r>
              <a:rPr lang="en-US" b="1" smtClean="0">
                <a:solidFill>
                  <a:srgbClr val="FFFF00"/>
                </a:solidFill>
              </a:rPr>
              <a:t>Total </a:t>
            </a:r>
            <a:r>
              <a:rPr lang="en-US" b="1">
                <a:solidFill>
                  <a:srgbClr val="FFFF00"/>
                </a:solidFill>
              </a:rPr>
              <a:t>amount of installment payments </a:t>
            </a:r>
            <a:r>
              <a:rPr lang="en-US" smtClean="0">
                <a:solidFill>
                  <a:srgbClr val="FFFF00"/>
                </a:solidFill>
              </a:rPr>
              <a:t>=</a:t>
            </a:r>
            <a:r>
              <a:rPr lang="en-US" b="1" smtClean="0">
                <a:solidFill>
                  <a:srgbClr val="FFFF00"/>
                </a:solidFill>
              </a:rPr>
              <a:t>Amount </a:t>
            </a:r>
            <a:r>
              <a:rPr lang="en-US" b="1">
                <a:solidFill>
                  <a:srgbClr val="FFFF00"/>
                </a:solidFill>
              </a:rPr>
              <a:t>financed </a:t>
            </a:r>
            <a:r>
              <a:rPr lang="en-US" smtClean="0">
                <a:solidFill>
                  <a:srgbClr val="FFFF00"/>
                </a:solidFill>
              </a:rPr>
              <a:t>+ </a:t>
            </a:r>
            <a:r>
              <a:rPr lang="en-US" b="1">
                <a:solidFill>
                  <a:srgbClr val="FFFF00"/>
                </a:solidFill>
              </a:rPr>
              <a:t>Finance </a:t>
            </a:r>
            <a:r>
              <a:rPr lang="en-US" b="1" smtClean="0">
                <a:solidFill>
                  <a:srgbClr val="FFFF00"/>
                </a:solidFill>
              </a:rPr>
              <a:t>charge</a:t>
            </a:r>
          </a:p>
          <a:p>
            <a:pPr marL="1604963" indent="-860425">
              <a:buNone/>
            </a:pPr>
            <a:endParaRPr lang="en-US" b="1" smtClean="0">
              <a:solidFill>
                <a:srgbClr val="FF0000"/>
              </a:solidFill>
            </a:endParaRPr>
          </a:p>
          <a:p>
            <a:r>
              <a:rPr lang="en-US" smtClean="0"/>
              <a:t>The </a:t>
            </a:r>
            <a:r>
              <a:rPr lang="en-US"/>
              <a:t>finance charge can be found by subtracting the amount financed from the </a:t>
            </a:r>
            <a:r>
              <a:rPr lang="en-US" smtClean="0"/>
              <a:t>total amount </a:t>
            </a:r>
            <a:r>
              <a:rPr lang="en-US"/>
              <a:t>of installment payments</a:t>
            </a:r>
            <a:r>
              <a:rPr lang="en-US" smtClean="0"/>
              <a:t>.</a:t>
            </a:r>
          </a:p>
          <a:p>
            <a:endParaRPr lang="en-US"/>
          </a:p>
          <a:p>
            <a:pPr marL="1604963" indent="-860425">
              <a:buNone/>
            </a:pPr>
            <a:r>
              <a:rPr lang="en-US" b="1">
                <a:solidFill>
                  <a:srgbClr val="FFFF00"/>
                </a:solidFill>
              </a:rPr>
              <a:t>Finance charge = Total amount of installment payments - Amount financed</a:t>
            </a:r>
          </a:p>
        </p:txBody>
      </p:sp>
      <p:sp>
        <p:nvSpPr>
          <p:cNvPr id="2" name="Title 1"/>
          <p:cNvSpPr>
            <a:spLocks noGrp="1"/>
          </p:cNvSpPr>
          <p:nvPr>
            <p:ph type="title"/>
          </p:nvPr>
        </p:nvSpPr>
        <p:spPr/>
        <p:txBody>
          <a:bodyPr/>
          <a:lstStyle/>
          <a:p>
            <a:r>
              <a:rPr lang="en-US" smtClean="0"/>
              <a:t>FORMULA</a:t>
            </a:r>
            <a:endParaRPr lang="en-US"/>
          </a:p>
        </p:txBody>
      </p:sp>
    </p:spTree>
    <p:extLst>
      <p:ext uri="{BB962C8B-B14F-4D97-AF65-F5344CB8AC3E}">
        <p14:creationId xmlns:p14="http://schemas.microsoft.com/office/powerpoint/2010/main" val="801459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94988" y="3947515"/>
            <a:ext cx="7087424" cy="1009041"/>
          </a:xfrm>
          <a:prstGeom prst="roundRect">
            <a:avLst>
              <a:gd name="adj" fmla="val 50000"/>
            </a:avLst>
          </a:prstGeom>
          <a:gradFill>
            <a:gsLst>
              <a:gs pos="0">
                <a:schemeClr val="accent2">
                  <a:tint val="74000"/>
                </a:schemeClr>
              </a:gs>
              <a:gs pos="49000">
                <a:schemeClr val="accent2">
                  <a:tint val="96000"/>
                  <a:shade val="84000"/>
                  <a:satMod val="110000"/>
                </a:schemeClr>
              </a:gs>
              <a:gs pos="0">
                <a:schemeClr val="accent2">
                  <a:shade val="55000"/>
                  <a:satMod val="150000"/>
                </a:schemeClr>
              </a:gs>
              <a:gs pos="92000">
                <a:schemeClr val="accent2">
                  <a:tint val="98000"/>
                  <a:shade val="90000"/>
                  <a:satMod val="128000"/>
                </a:schemeClr>
              </a:gs>
              <a:gs pos="100000">
                <a:schemeClr val="accent2">
                  <a:tint val="90000"/>
                  <a:shade val="97000"/>
                  <a:satMod val="128000"/>
                </a:schemeClr>
              </a:gs>
            </a:gsLst>
          </a:gradFill>
          <a:ln>
            <a:noFill/>
          </a:ln>
          <a:scene3d>
            <a:camera prst="orthographicFront"/>
            <a:lightRig rig="threePt" dir="t"/>
          </a:scene3d>
          <a:sp3d prstMaterial="clear">
            <a:bevelT w="152400" h="13970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sp>
        <p:nvSpPr>
          <p:cNvPr id="5" name="Rounded Rectangle 4"/>
          <p:cNvSpPr/>
          <p:nvPr/>
        </p:nvSpPr>
        <p:spPr>
          <a:xfrm>
            <a:off x="1219200" y="2022630"/>
            <a:ext cx="7087424" cy="1009041"/>
          </a:xfrm>
          <a:prstGeom prst="roundRect">
            <a:avLst>
              <a:gd name="adj" fmla="val 50000"/>
            </a:avLst>
          </a:prstGeom>
          <a:gradFill>
            <a:gsLst>
              <a:gs pos="0">
                <a:schemeClr val="accent2">
                  <a:tint val="74000"/>
                </a:schemeClr>
              </a:gs>
              <a:gs pos="49000">
                <a:schemeClr val="accent2">
                  <a:tint val="96000"/>
                  <a:shade val="84000"/>
                  <a:satMod val="110000"/>
                </a:schemeClr>
              </a:gs>
              <a:gs pos="0">
                <a:schemeClr val="accent2">
                  <a:shade val="55000"/>
                  <a:satMod val="150000"/>
                </a:schemeClr>
              </a:gs>
              <a:gs pos="92000">
                <a:schemeClr val="accent2">
                  <a:tint val="98000"/>
                  <a:shade val="90000"/>
                  <a:satMod val="128000"/>
                </a:schemeClr>
              </a:gs>
              <a:gs pos="100000">
                <a:schemeClr val="accent2">
                  <a:tint val="90000"/>
                  <a:shade val="97000"/>
                  <a:satMod val="128000"/>
                </a:schemeClr>
              </a:gs>
            </a:gsLst>
          </a:gradFill>
          <a:ln>
            <a:noFill/>
          </a:ln>
          <a:scene3d>
            <a:camera prst="orthographicFront"/>
            <a:lightRig rig="threePt" dir="t"/>
          </a:scene3d>
          <a:sp3d prstMaterial="clear">
            <a:bevelT w="152400" h="13970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sp>
        <p:nvSpPr>
          <p:cNvPr id="3" name="Content Placeholder 2"/>
          <p:cNvSpPr>
            <a:spLocks noGrp="1"/>
          </p:cNvSpPr>
          <p:nvPr>
            <p:ph idx="1"/>
          </p:nvPr>
        </p:nvSpPr>
        <p:spPr>
          <a:xfrm>
            <a:off x="1009444" y="1276350"/>
            <a:ext cx="7125112" cy="3038578"/>
          </a:xfrm>
        </p:spPr>
        <p:txBody>
          <a:bodyPr>
            <a:noAutofit/>
          </a:bodyPr>
          <a:lstStyle/>
          <a:p>
            <a:r>
              <a:rPr lang="en-US" sz="1400" smtClean="0"/>
              <a:t>When the amount of the monthly payments is known, the total amount of </a:t>
            </a:r>
            <a:r>
              <a:rPr lang="en-US" sz="1400"/>
              <a:t>installment </a:t>
            </a:r>
            <a:r>
              <a:rPr lang="en-US" sz="1400" smtClean="0"/>
              <a:t>payments can </a:t>
            </a:r>
            <a:r>
              <a:rPr lang="en-US" sz="1400"/>
              <a:t>be found by multiplying the monthly payment amount by the number of payments</a:t>
            </a:r>
            <a:r>
              <a:rPr lang="en-US" sz="1400" smtClean="0"/>
              <a:t>.</a:t>
            </a:r>
          </a:p>
          <a:p>
            <a:endParaRPr lang="en-US" sz="1400" smtClean="0"/>
          </a:p>
          <a:p>
            <a:pPr marL="1423988" indent="-392113">
              <a:buNone/>
            </a:pPr>
            <a:endParaRPr lang="en-US" sz="1600" b="1" smtClean="0">
              <a:solidFill>
                <a:srgbClr val="FF0000"/>
              </a:solidFill>
            </a:endParaRPr>
          </a:p>
          <a:p>
            <a:pPr marL="1423988" indent="-392113">
              <a:buNone/>
            </a:pPr>
            <a:endParaRPr lang="en-US" sz="1600" b="1" smtClean="0">
              <a:solidFill>
                <a:srgbClr val="FF0000"/>
              </a:solidFill>
            </a:endParaRPr>
          </a:p>
          <a:p>
            <a:endParaRPr lang="en-US" sz="1400" b="1" smtClean="0"/>
          </a:p>
          <a:p>
            <a:r>
              <a:rPr lang="en-US" sz="1400" smtClean="0"/>
              <a:t>The </a:t>
            </a:r>
            <a:r>
              <a:rPr lang="en-US" sz="1400"/>
              <a:t>total deferred payment price is the total amount of installment payments plus the down payment. This represents the total out-of-pocket expenses incurred by the buyer for an installment purchase. </a:t>
            </a:r>
          </a:p>
          <a:p>
            <a:endParaRPr lang="en-US" sz="1600" b="1">
              <a:solidFill>
                <a:srgbClr val="FF0000"/>
              </a:solidFill>
            </a:endParaRPr>
          </a:p>
          <a:p>
            <a:pPr marL="1489075" indent="-692150">
              <a:buNone/>
            </a:pPr>
            <a:r>
              <a:rPr lang="en-US" sz="1600" b="1">
                <a:solidFill>
                  <a:srgbClr val="FFFF00"/>
                </a:solidFill>
              </a:rPr>
              <a:t>Total deferred payment price </a:t>
            </a:r>
            <a:r>
              <a:rPr lang="en-US" sz="1600" b="1" smtClean="0">
                <a:solidFill>
                  <a:srgbClr val="FFFF00"/>
                </a:solidFill>
              </a:rPr>
              <a:t>= </a:t>
            </a:r>
            <a:r>
              <a:rPr lang="en-US" sz="1600" b="1">
                <a:solidFill>
                  <a:srgbClr val="FFFF00"/>
                </a:solidFill>
              </a:rPr>
              <a:t>Total of installment payments </a:t>
            </a:r>
            <a:r>
              <a:rPr lang="en-US" sz="1600" b="1" smtClean="0">
                <a:solidFill>
                  <a:srgbClr val="FFFF00"/>
                </a:solidFill>
              </a:rPr>
              <a:t>+ </a:t>
            </a:r>
            <a:r>
              <a:rPr lang="en-US" sz="1600" b="1">
                <a:solidFill>
                  <a:srgbClr val="FFFF00"/>
                </a:solidFill>
              </a:rPr>
              <a:t>Down payment</a:t>
            </a:r>
            <a:endParaRPr lang="en-US" sz="1600" b="1" smtClean="0">
              <a:solidFill>
                <a:srgbClr val="FFFF00"/>
              </a:solidFill>
            </a:endParaRPr>
          </a:p>
          <a:p>
            <a:endParaRPr lang="en-US" sz="1400"/>
          </a:p>
        </p:txBody>
      </p:sp>
      <p:sp>
        <p:nvSpPr>
          <p:cNvPr id="2" name="Title 1"/>
          <p:cNvSpPr>
            <a:spLocks noGrp="1"/>
          </p:cNvSpPr>
          <p:nvPr>
            <p:ph type="title"/>
          </p:nvPr>
        </p:nvSpPr>
        <p:spPr/>
        <p:txBody>
          <a:bodyPr/>
          <a:lstStyle/>
          <a:p>
            <a:r>
              <a:rPr lang="en-US" smtClean="0"/>
              <a:t>FORMULA</a:t>
            </a:r>
            <a:endParaRPr lang="en-US"/>
          </a:p>
        </p:txBody>
      </p:sp>
      <p:sp>
        <p:nvSpPr>
          <p:cNvPr id="4" name="TextBox 3"/>
          <p:cNvSpPr txBox="1"/>
          <p:nvPr/>
        </p:nvSpPr>
        <p:spPr>
          <a:xfrm>
            <a:off x="1447800" y="2052250"/>
            <a:ext cx="2362199" cy="923330"/>
          </a:xfrm>
          <a:prstGeom prst="rect">
            <a:avLst/>
          </a:prstGeom>
          <a:noFill/>
        </p:spPr>
        <p:txBody>
          <a:bodyPr wrap="square" rtlCol="0">
            <a:spAutoFit/>
          </a:bodyPr>
          <a:lstStyle/>
          <a:p>
            <a:r>
              <a:rPr lang="en-US" b="1" smtClean="0">
                <a:solidFill>
                  <a:srgbClr val="FFFF00"/>
                </a:solidFill>
                <a:effectLst>
                  <a:outerShdw blurRad="38100" dist="38100" dir="2700000" algn="tl">
                    <a:srgbClr val="000000">
                      <a:alpha val="43137"/>
                    </a:srgbClr>
                  </a:outerShdw>
                </a:effectLst>
              </a:rPr>
              <a:t>Total amount of installment  payment</a:t>
            </a:r>
            <a:endParaRPr lang="en-US" b="1">
              <a:solidFill>
                <a:srgbClr val="FFFF00"/>
              </a:solidFill>
              <a:effectLst>
                <a:outerShdw blurRad="38100" dist="38100" dir="2700000" algn="tl">
                  <a:srgbClr val="000000">
                    <a:alpha val="43137"/>
                  </a:srgbClr>
                </a:outerShdw>
              </a:effectLst>
            </a:endParaRPr>
          </a:p>
        </p:txBody>
      </p:sp>
      <p:sp>
        <p:nvSpPr>
          <p:cNvPr id="6" name="TextBox 5"/>
          <p:cNvSpPr txBox="1"/>
          <p:nvPr/>
        </p:nvSpPr>
        <p:spPr>
          <a:xfrm>
            <a:off x="3657600" y="2105620"/>
            <a:ext cx="2362200" cy="646331"/>
          </a:xfrm>
          <a:prstGeom prst="rect">
            <a:avLst/>
          </a:prstGeom>
          <a:noFill/>
        </p:spPr>
        <p:txBody>
          <a:bodyPr wrap="square" rtlCol="0">
            <a:spAutoFit/>
          </a:bodyPr>
          <a:lstStyle/>
          <a:p>
            <a:pPr algn="ctr"/>
            <a:r>
              <a:rPr lang="en-US" b="1" smtClean="0">
                <a:solidFill>
                  <a:srgbClr val="FFFF00"/>
                </a:solidFill>
                <a:effectLst>
                  <a:outerShdw blurRad="38100" dist="38100" dir="2700000" algn="tl">
                    <a:srgbClr val="000000">
                      <a:alpha val="43137"/>
                    </a:srgbClr>
                  </a:outerShdw>
                </a:effectLst>
              </a:rPr>
              <a:t>Monthly Payment Amount</a:t>
            </a:r>
            <a:endParaRPr lang="en-US" b="1">
              <a:solidFill>
                <a:srgbClr val="FFFF00"/>
              </a:solidFill>
              <a:effectLst>
                <a:outerShdw blurRad="38100" dist="38100" dir="2700000" algn="tl">
                  <a:srgbClr val="000000">
                    <a:alpha val="43137"/>
                  </a:srgbClr>
                </a:outerShdw>
              </a:effectLst>
            </a:endParaRPr>
          </a:p>
        </p:txBody>
      </p:sp>
      <p:sp>
        <p:nvSpPr>
          <p:cNvPr id="7" name="TextBox 6"/>
          <p:cNvSpPr txBox="1"/>
          <p:nvPr/>
        </p:nvSpPr>
        <p:spPr>
          <a:xfrm>
            <a:off x="6248400" y="2084591"/>
            <a:ext cx="1828800" cy="923330"/>
          </a:xfrm>
          <a:prstGeom prst="rect">
            <a:avLst/>
          </a:prstGeom>
          <a:noFill/>
        </p:spPr>
        <p:txBody>
          <a:bodyPr wrap="square" rtlCol="0">
            <a:spAutoFit/>
          </a:bodyPr>
          <a:lstStyle/>
          <a:p>
            <a:pPr algn="ctr"/>
            <a:r>
              <a:rPr lang="en-US" b="1" smtClean="0">
                <a:solidFill>
                  <a:srgbClr val="FFFF00"/>
                </a:solidFill>
                <a:effectLst>
                  <a:outerShdw blurRad="38100" dist="38100" dir="2700000" algn="tl">
                    <a:srgbClr val="000000">
                      <a:alpha val="43137"/>
                    </a:srgbClr>
                  </a:outerShdw>
                </a:effectLst>
              </a:rPr>
              <a:t>Number of Montly Payment</a:t>
            </a:r>
            <a:endParaRPr lang="en-US" b="1">
              <a:solidFill>
                <a:srgbClr val="FFFF00"/>
              </a:solidFill>
              <a:effectLst>
                <a:outerShdw blurRad="38100" dist="38100" dir="2700000" algn="tl">
                  <a:srgbClr val="000000">
                    <a:alpha val="43137"/>
                  </a:srgbClr>
                </a:outerShdw>
              </a:effectLst>
            </a:endParaRPr>
          </a:p>
        </p:txBody>
      </p:sp>
      <p:sp>
        <p:nvSpPr>
          <p:cNvPr id="8" name="TextBox 7"/>
          <p:cNvSpPr txBox="1"/>
          <p:nvPr/>
        </p:nvSpPr>
        <p:spPr>
          <a:xfrm>
            <a:off x="3335850" y="2329249"/>
            <a:ext cx="322524" cy="369332"/>
          </a:xfrm>
          <a:prstGeom prst="rect">
            <a:avLst/>
          </a:prstGeom>
          <a:noFill/>
        </p:spPr>
        <p:txBody>
          <a:bodyPr wrap="none" rtlCol="0">
            <a:spAutoFit/>
          </a:bodyPr>
          <a:lstStyle/>
          <a:p>
            <a:r>
              <a:rPr lang="en-US" b="1" smtClean="0">
                <a:solidFill>
                  <a:srgbClr val="FFFF00"/>
                </a:solidFill>
                <a:effectLst>
                  <a:outerShdw blurRad="38100" dist="38100" dir="2700000" algn="tl">
                    <a:srgbClr val="000000">
                      <a:alpha val="43137"/>
                    </a:srgbClr>
                  </a:outerShdw>
                </a:effectLst>
              </a:rPr>
              <a:t>=</a:t>
            </a:r>
            <a:endParaRPr lang="en-US" b="1">
              <a:solidFill>
                <a:srgbClr val="FFFF00"/>
              </a:solidFill>
              <a:effectLst>
                <a:outerShdw blurRad="38100" dist="38100" dir="2700000" algn="tl">
                  <a:srgbClr val="000000">
                    <a:alpha val="43137"/>
                  </a:srgbClr>
                </a:outerShdw>
              </a:effectLst>
            </a:endParaRPr>
          </a:p>
        </p:txBody>
      </p:sp>
      <p:sp>
        <p:nvSpPr>
          <p:cNvPr id="9" name="TextBox 8"/>
          <p:cNvSpPr txBox="1"/>
          <p:nvPr/>
        </p:nvSpPr>
        <p:spPr>
          <a:xfrm>
            <a:off x="5973138" y="2329249"/>
            <a:ext cx="314510" cy="369332"/>
          </a:xfrm>
          <a:prstGeom prst="rect">
            <a:avLst/>
          </a:prstGeom>
          <a:noFill/>
        </p:spPr>
        <p:txBody>
          <a:bodyPr wrap="none" rtlCol="0">
            <a:spAutoFit/>
          </a:bodyPr>
          <a:lstStyle/>
          <a:p>
            <a:r>
              <a:rPr lang="en-US" b="1" smtClean="0">
                <a:solidFill>
                  <a:srgbClr val="FFFF00"/>
                </a:solidFill>
                <a:effectLst>
                  <a:outerShdw blurRad="38100" dist="38100" dir="2700000" algn="tl">
                    <a:srgbClr val="000000">
                      <a:alpha val="43137"/>
                    </a:srgbClr>
                  </a:outerShdw>
                </a:effectLst>
              </a:rPr>
              <a:t>x</a:t>
            </a:r>
            <a:endParaRPr lang="en-US" b="1">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40560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b="1"/>
              <a:t>Tracy Hall is interested in buying a computer. At Radio Shack, she picks out a </a:t>
            </a:r>
            <a:r>
              <a:rPr lang="en-US" b="1" smtClean="0"/>
              <a:t>computer and </a:t>
            </a:r>
            <a:r>
              <a:rPr lang="en-US" b="1"/>
              <a:t>a printer for a total cash price of $2,550. The salesperson informs her </a:t>
            </a:r>
            <a:r>
              <a:rPr lang="en-US" b="1" smtClean="0"/>
              <a:t>that if </a:t>
            </a:r>
            <a:r>
              <a:rPr lang="en-US" b="1"/>
              <a:t>she qualifies for an installment loan, she may pay 20% now as a down </a:t>
            </a:r>
            <a:r>
              <a:rPr lang="en-US" b="1" smtClean="0"/>
              <a:t>payment and </a:t>
            </a:r>
            <a:r>
              <a:rPr lang="en-US" b="1"/>
              <a:t>finance the balance with payments of $110 per month for 24 months</a:t>
            </a:r>
            <a:r>
              <a:rPr lang="en-US" b="1" smtClean="0"/>
              <a:t>.</a:t>
            </a:r>
          </a:p>
          <a:p>
            <a:pPr marL="457200" indent="-457200">
              <a:buNone/>
            </a:pPr>
            <a:r>
              <a:rPr lang="en-US" b="1"/>
              <a:t>a. </a:t>
            </a:r>
            <a:r>
              <a:rPr lang="en-US" b="1" smtClean="0"/>
              <a:t>	What </a:t>
            </a:r>
            <a:r>
              <a:rPr lang="en-US" b="1"/>
              <a:t>is the finance charge on this loan?</a:t>
            </a:r>
          </a:p>
          <a:p>
            <a:pPr marL="457200" indent="-457200">
              <a:buNone/>
            </a:pPr>
            <a:r>
              <a:rPr lang="en-US" b="1"/>
              <a:t>b. </a:t>
            </a:r>
            <a:r>
              <a:rPr lang="en-US" b="1" smtClean="0"/>
              <a:t>	What </a:t>
            </a:r>
            <a:r>
              <a:rPr lang="en-US" b="1"/>
              <a:t>is the total deferred payment price of Tracy’s computer?</a:t>
            </a:r>
          </a:p>
        </p:txBody>
      </p:sp>
      <p:sp>
        <p:nvSpPr>
          <p:cNvPr id="2" name="Title 1"/>
          <p:cNvSpPr>
            <a:spLocks noGrp="1"/>
          </p:cNvSpPr>
          <p:nvPr>
            <p:ph type="title"/>
          </p:nvPr>
        </p:nvSpPr>
        <p:spPr/>
        <p:txBody>
          <a:bodyPr/>
          <a:lstStyle/>
          <a:p>
            <a:r>
              <a:rPr lang="en-US" smtClean="0"/>
              <a:t>EXAMPLE 4</a:t>
            </a:r>
            <a:endParaRPr lang="en-US" sz="2000"/>
          </a:p>
        </p:txBody>
      </p:sp>
    </p:spTree>
    <p:extLst>
      <p:ext uri="{BB962C8B-B14F-4D97-AF65-F5344CB8AC3E}">
        <p14:creationId xmlns:p14="http://schemas.microsoft.com/office/powerpoint/2010/main" val="986568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904"/>
            <a:ext cx="7315200" cy="496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9957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296400" cy="5391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1" y="0"/>
            <a:ext cx="7315200" cy="1764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6598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id-ID"/>
          </a:p>
        </p:txBody>
      </p:sp>
      <p:sp>
        <p:nvSpPr>
          <p:cNvPr id="2" name="Title 1"/>
          <p:cNvSpPr>
            <a:spLocks noGrp="1"/>
          </p:cNvSpPr>
          <p:nvPr>
            <p:ph type="title"/>
          </p:nvPr>
        </p:nvSpPr>
        <p:spPr>
          <a:xfrm>
            <a:off x="609600" y="2116379"/>
            <a:ext cx="7924799" cy="1021556"/>
          </a:xfrm>
        </p:spPr>
        <p:txBody>
          <a:bodyPr>
            <a:noAutofit/>
          </a:bodyPr>
          <a:lstStyle/>
          <a:p>
            <a:r>
              <a:rPr lang="en-US" sz="2800" cap="none">
                <a:ln>
                  <a:noFill/>
                </a:ln>
                <a:solidFill>
                  <a:schemeClr val="tx1"/>
                </a:solidFill>
                <a:effectLst>
                  <a:outerShdw blurRad="38100" dist="38100" dir="2700000" algn="tl">
                    <a:srgbClr val="000000">
                      <a:alpha val="43137"/>
                    </a:srgbClr>
                  </a:outerShdw>
                </a:effectLst>
              </a:rPr>
              <a:t>CALCULATING THE AMOUNT OF THE REGULAR</a:t>
            </a:r>
            <a:br>
              <a:rPr lang="en-US" sz="2800" cap="none">
                <a:ln>
                  <a:noFill/>
                </a:ln>
                <a:solidFill>
                  <a:schemeClr val="tx1"/>
                </a:solidFill>
                <a:effectLst>
                  <a:outerShdw blurRad="38100" dist="38100" dir="2700000" algn="tl">
                    <a:srgbClr val="000000">
                      <a:alpha val="43137"/>
                    </a:srgbClr>
                  </a:outerShdw>
                </a:effectLst>
              </a:rPr>
            </a:br>
            <a:r>
              <a:rPr lang="en-US" sz="2800" cap="none">
                <a:ln>
                  <a:noFill/>
                </a:ln>
                <a:solidFill>
                  <a:schemeClr val="tx1"/>
                </a:solidFill>
                <a:effectLst>
                  <a:outerShdw blurRad="38100" dist="38100" dir="2700000" algn="tl">
                    <a:srgbClr val="000000">
                      <a:alpha val="43137"/>
                    </a:srgbClr>
                  </a:outerShdw>
                </a:effectLst>
              </a:rPr>
              <a:t>MONTHLY PAYMENTS OF AN INSTALLMENT</a:t>
            </a:r>
            <a:br>
              <a:rPr lang="en-US" sz="2800" cap="none">
                <a:ln>
                  <a:noFill/>
                </a:ln>
                <a:solidFill>
                  <a:schemeClr val="tx1"/>
                </a:solidFill>
                <a:effectLst>
                  <a:outerShdw blurRad="38100" dist="38100" dir="2700000" algn="tl">
                    <a:srgbClr val="000000">
                      <a:alpha val="43137"/>
                    </a:srgbClr>
                  </a:outerShdw>
                </a:effectLst>
              </a:rPr>
            </a:br>
            <a:r>
              <a:rPr lang="en-US" sz="2800" cap="none">
                <a:ln>
                  <a:noFill/>
                </a:ln>
                <a:solidFill>
                  <a:schemeClr val="tx1"/>
                </a:solidFill>
                <a:effectLst>
                  <a:outerShdw blurRad="38100" dist="38100" dir="2700000" algn="tl">
                    <a:srgbClr val="000000">
                      <a:alpha val="43137"/>
                    </a:srgbClr>
                  </a:outerShdw>
                </a:effectLst>
              </a:rPr>
              <a:t>LOAN BY </a:t>
            </a:r>
            <a:r>
              <a:rPr lang="en-US" sz="2800" cap="none">
                <a:ln>
                  <a:noFill/>
                </a:ln>
                <a:solidFill>
                  <a:srgbClr val="FF0000"/>
                </a:solidFill>
                <a:effectLst>
                  <a:outerShdw blurRad="38100" dist="38100" dir="2700000" algn="tl">
                    <a:srgbClr val="000000">
                      <a:alpha val="43137"/>
                    </a:srgbClr>
                  </a:outerShdw>
                </a:effectLst>
              </a:rPr>
              <a:t>THE ADD-ON INTEREST METHOD</a:t>
            </a:r>
            <a:endParaRPr lang="id-ID" sz="2800" cap="none">
              <a:ln>
                <a:noFill/>
              </a:ln>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54133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a:t>One of the most common methods of calculating the finance charge on an installment loan </a:t>
            </a:r>
            <a:r>
              <a:rPr lang="en-US" smtClean="0"/>
              <a:t>is</a:t>
            </a:r>
            <a:r>
              <a:rPr lang="id-ID" smtClean="0"/>
              <a:t> known </a:t>
            </a:r>
            <a:r>
              <a:rPr lang="id-ID"/>
              <a:t>as </a:t>
            </a:r>
            <a:r>
              <a:rPr lang="id-ID" b="1"/>
              <a:t>add-on </a:t>
            </a:r>
            <a:endParaRPr lang="id-ID" b="1" smtClean="0"/>
          </a:p>
          <a:p>
            <a:pPr algn="just"/>
            <a:r>
              <a:rPr lang="en-US"/>
              <a:t>The term gets its name from the fact that the simple interest is computed </a:t>
            </a:r>
            <a:r>
              <a:rPr lang="en-US" smtClean="0"/>
              <a:t>and</a:t>
            </a:r>
            <a:r>
              <a:rPr lang="id-ID" smtClean="0"/>
              <a:t> </a:t>
            </a:r>
            <a:r>
              <a:rPr lang="en-US" smtClean="0"/>
              <a:t>then </a:t>
            </a:r>
            <a:r>
              <a:rPr lang="en-US"/>
              <a:t>added on to the amount financed to get the total of installment payments. The interest </a:t>
            </a:r>
            <a:r>
              <a:rPr lang="en-US" smtClean="0"/>
              <a:t>or</a:t>
            </a:r>
            <a:r>
              <a:rPr lang="id-ID" smtClean="0"/>
              <a:t> </a:t>
            </a:r>
            <a:r>
              <a:rPr lang="en-US" smtClean="0"/>
              <a:t>finance </a:t>
            </a:r>
            <a:r>
              <a:rPr lang="en-US"/>
              <a:t>charge is computed by using the simple interest </a:t>
            </a:r>
            <a:r>
              <a:rPr lang="en-US" smtClean="0"/>
              <a:t>formula </a:t>
            </a:r>
            <a:r>
              <a:rPr lang="id-ID" b="1" smtClean="0"/>
              <a:t>interest.</a:t>
            </a:r>
          </a:p>
          <a:p>
            <a:endParaRPr lang="id-ID"/>
          </a:p>
        </p:txBody>
      </p:sp>
      <p:sp>
        <p:nvSpPr>
          <p:cNvPr id="4" name="Title 3"/>
          <p:cNvSpPr>
            <a:spLocks noGrp="1"/>
          </p:cNvSpPr>
          <p:nvPr>
            <p:ph type="title"/>
          </p:nvPr>
        </p:nvSpPr>
        <p:spPr/>
        <p:txBody>
          <a:bodyPr/>
          <a:lstStyle/>
          <a:p>
            <a:endParaRPr lang="id-ID"/>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019550"/>
            <a:ext cx="7239000" cy="6699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273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163" y="271463"/>
            <a:ext cx="6543675"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735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id-ID">
                <a:effectLst/>
              </a:rPr>
              <a:t>Lee Childs bought a new boat with a 7% add-on interest installment loan from his credit union. The purchase price of the boat was $19,500. The credit union required a 20% down payment and equal monthly payments for 5 years (60 months). How much are Lee’s monthly payments</a:t>
            </a:r>
            <a:r>
              <a:rPr lang="id-ID" smtClean="0">
                <a:effectLst/>
              </a:rPr>
              <a:t>?</a:t>
            </a:r>
          </a:p>
          <a:p>
            <a:r>
              <a:rPr lang="id-ID" b="1">
                <a:solidFill>
                  <a:schemeClr val="accent6">
                    <a:lumMod val="75000"/>
                  </a:schemeClr>
                </a:solidFill>
                <a:effectLst/>
              </a:rPr>
              <a:t>Lee Childs membeli kapal baru dengan pinjaman </a:t>
            </a:r>
            <a:r>
              <a:rPr lang="id-ID" b="1" smtClean="0">
                <a:solidFill>
                  <a:schemeClr val="accent6">
                    <a:lumMod val="75000"/>
                  </a:schemeClr>
                </a:solidFill>
                <a:effectLst/>
              </a:rPr>
              <a:t>angsuran add-on interest 7</a:t>
            </a:r>
            <a:r>
              <a:rPr lang="id-ID" b="1">
                <a:solidFill>
                  <a:schemeClr val="accent6">
                    <a:lumMod val="75000"/>
                  </a:schemeClr>
                </a:solidFill>
                <a:effectLst/>
              </a:rPr>
              <a:t>% </a:t>
            </a:r>
            <a:r>
              <a:rPr lang="id-ID" b="1" smtClean="0">
                <a:solidFill>
                  <a:schemeClr val="accent6">
                    <a:lumMod val="75000"/>
                  </a:schemeClr>
                </a:solidFill>
                <a:effectLst/>
              </a:rPr>
              <a:t>dari </a:t>
            </a:r>
            <a:r>
              <a:rPr lang="id-ID" b="1">
                <a:solidFill>
                  <a:schemeClr val="accent6">
                    <a:lumMod val="75000"/>
                  </a:schemeClr>
                </a:solidFill>
                <a:effectLst/>
              </a:rPr>
              <a:t>serikat kredit. Harga beli perahu adalah $ 19.500. Serikat kredit </a:t>
            </a:r>
            <a:r>
              <a:rPr lang="id-ID" b="1" smtClean="0">
                <a:solidFill>
                  <a:schemeClr val="accent6">
                    <a:lumMod val="75000"/>
                  </a:schemeClr>
                </a:solidFill>
                <a:effectLst/>
              </a:rPr>
              <a:t>mensyaratkan </a:t>
            </a:r>
            <a:r>
              <a:rPr lang="id-ID" b="1">
                <a:solidFill>
                  <a:schemeClr val="accent6">
                    <a:lumMod val="75000"/>
                  </a:schemeClr>
                </a:solidFill>
                <a:effectLst/>
              </a:rPr>
              <a:t>uang muka 20% dan pembayaran bulanan selama 5 tahun (60 bulan). Berapa banyak pembayaran bulanan Lee?</a:t>
            </a:r>
          </a:p>
          <a:p>
            <a:endParaRPr lang="id-ID"/>
          </a:p>
        </p:txBody>
      </p:sp>
      <p:sp>
        <p:nvSpPr>
          <p:cNvPr id="2" name="Title 1"/>
          <p:cNvSpPr>
            <a:spLocks noGrp="1"/>
          </p:cNvSpPr>
          <p:nvPr>
            <p:ph type="title"/>
          </p:nvPr>
        </p:nvSpPr>
        <p:spPr/>
        <p:txBody>
          <a:bodyPr/>
          <a:lstStyle/>
          <a:p>
            <a:r>
              <a:rPr lang="en-US" smtClean="0"/>
              <a:t>examples</a:t>
            </a:r>
            <a:endParaRPr lang="id-ID"/>
          </a:p>
        </p:txBody>
      </p:sp>
    </p:spTree>
    <p:extLst>
      <p:ext uri="{BB962C8B-B14F-4D97-AF65-F5344CB8AC3E}">
        <p14:creationId xmlns:p14="http://schemas.microsoft.com/office/powerpoint/2010/main" val="65416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471488"/>
            <a:ext cx="5734050" cy="42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23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id-ID"/>
          </a:p>
        </p:txBody>
      </p:sp>
      <p:sp>
        <p:nvSpPr>
          <p:cNvPr id="2" name="Title 1"/>
          <p:cNvSpPr>
            <a:spLocks noGrp="1"/>
          </p:cNvSpPr>
          <p:nvPr>
            <p:ph type="title"/>
          </p:nvPr>
        </p:nvSpPr>
        <p:spPr>
          <a:xfrm>
            <a:off x="1066801" y="2343150"/>
            <a:ext cx="7467599" cy="1021556"/>
          </a:xfrm>
        </p:spPr>
        <p:txBody>
          <a:bodyPr>
            <a:noAutofit/>
          </a:bodyPr>
          <a:lstStyle/>
          <a:p>
            <a:r>
              <a:rPr lang="id-ID" sz="2800" cap="none">
                <a:ln>
                  <a:noFill/>
                </a:ln>
                <a:solidFill>
                  <a:schemeClr val="tx1"/>
                </a:solidFill>
              </a:rPr>
              <a:t>CALCULATING THE ANNUAL PERCENTAGE</a:t>
            </a:r>
            <a:br>
              <a:rPr lang="id-ID" sz="2800" cap="none">
                <a:ln>
                  <a:noFill/>
                </a:ln>
                <a:solidFill>
                  <a:schemeClr val="tx1"/>
                </a:solidFill>
              </a:rPr>
            </a:br>
            <a:r>
              <a:rPr lang="en-US" sz="2800" cap="none">
                <a:ln>
                  <a:noFill/>
                </a:ln>
                <a:solidFill>
                  <a:schemeClr val="tx1"/>
                </a:solidFill>
              </a:rPr>
              <a:t>RATE OF AN INSTALLMENT LOAN BY</a:t>
            </a:r>
            <a:br>
              <a:rPr lang="en-US" sz="2800" cap="none">
                <a:ln>
                  <a:noFill/>
                </a:ln>
                <a:solidFill>
                  <a:schemeClr val="tx1"/>
                </a:solidFill>
              </a:rPr>
            </a:br>
            <a:r>
              <a:rPr lang="en-US" sz="2800" cap="none">
                <a:ln>
                  <a:noFill/>
                </a:ln>
                <a:solidFill>
                  <a:srgbClr val="FF0000"/>
                </a:solidFill>
              </a:rPr>
              <a:t>APR TABLES AND BY FORMULA</a:t>
            </a:r>
            <a:endParaRPr lang="id-ID" sz="2800" cap="none">
              <a:ln>
                <a:noFill/>
              </a:ln>
              <a:solidFill>
                <a:srgbClr val="FF0000"/>
              </a:solidFill>
            </a:endParaRPr>
          </a:p>
        </p:txBody>
      </p:sp>
    </p:spTree>
    <p:extLst>
      <p:ext uri="{BB962C8B-B14F-4D97-AF65-F5344CB8AC3E}">
        <p14:creationId xmlns:p14="http://schemas.microsoft.com/office/powerpoint/2010/main" val="71210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92500" lnSpcReduction="20000"/>
          </a:bodyPr>
          <a:lstStyle/>
          <a:p>
            <a:pPr marL="0" indent="0" algn="just">
              <a:buNone/>
            </a:pPr>
            <a:r>
              <a:rPr lang="id-ID">
                <a:effectLst/>
              </a:rPr>
              <a:t>As we learned in Objective 13-5, the add-on interest calculation for an installment loan is the  same as the procedure we used on the simple interest promissory note. </a:t>
            </a:r>
            <a:endParaRPr lang="en-US" smtClean="0">
              <a:effectLst/>
            </a:endParaRPr>
          </a:p>
          <a:p>
            <a:pPr marL="0" indent="0" algn="just">
              <a:buNone/>
            </a:pPr>
            <a:r>
              <a:rPr lang="id-ID" smtClean="0">
                <a:effectLst/>
              </a:rPr>
              <a:t>Although </a:t>
            </a:r>
            <a:r>
              <a:rPr lang="id-ID">
                <a:effectLst/>
              </a:rPr>
              <a:t>the interest is calculated the same way, the manner in which the loans are repaid is different. With promissory notes, the principal plus interest is repaid at the end of the loan period. The borrower  has the use of the principal for the full time period of the loan. With an installment loan, the  principal plus interest is repaid in equal regular payments. Each month in which a payment is made, the borrower has less and less use of the principal. For this reason, the effective or true interest rate on an installment loan is considerably higher than the simple add-on rate. As we learned in Section I of this chapter, the effective or true annual interest rate being charged on open- and closed-end credit is known as  the APR. </a:t>
            </a:r>
            <a:endParaRPr lang="id-ID"/>
          </a:p>
        </p:txBody>
      </p:sp>
      <p:sp>
        <p:nvSpPr>
          <p:cNvPr id="4" name="Title 3"/>
          <p:cNvSpPr>
            <a:spLocks noGrp="1"/>
          </p:cNvSpPr>
          <p:nvPr>
            <p:ph type="title"/>
          </p:nvPr>
        </p:nvSpPr>
        <p:spPr/>
        <p:txBody>
          <a:bodyPr/>
          <a:lstStyle/>
          <a:p>
            <a:r>
              <a:rPr lang="id-ID" smtClean="0"/>
              <a:t>Description</a:t>
            </a:r>
            <a:endParaRPr lang="id-ID"/>
          </a:p>
        </p:txBody>
      </p:sp>
    </p:spTree>
    <p:extLst>
      <p:ext uri="{BB962C8B-B14F-4D97-AF65-F5344CB8AC3E}">
        <p14:creationId xmlns:p14="http://schemas.microsoft.com/office/powerpoint/2010/main" val="375463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6649"/>
            <a:ext cx="8763000" cy="5019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1335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00150"/>
            <a:ext cx="7772399" cy="3505200"/>
          </a:xfrm>
        </p:spPr>
        <p:txBody>
          <a:bodyPr>
            <a:normAutofit/>
          </a:bodyPr>
          <a:lstStyle/>
          <a:p>
            <a:pPr marL="0" indent="0">
              <a:buNone/>
            </a:pPr>
            <a:r>
              <a:rPr lang="en-US"/>
              <a:t>Jeff Gordon purchased a used motorcycle for $7,000. He made a down payment </a:t>
            </a:r>
            <a:r>
              <a:rPr lang="en-US" smtClean="0"/>
              <a:t>of</a:t>
            </a:r>
            <a:r>
              <a:rPr lang="id-ID" smtClean="0"/>
              <a:t> </a:t>
            </a:r>
            <a:r>
              <a:rPr lang="en-US" smtClean="0"/>
              <a:t>$</a:t>
            </a:r>
            <a:r>
              <a:rPr lang="en-US"/>
              <a:t>1,000 and financed the remaining $6,000 for 36 months. With monthly </a:t>
            </a:r>
            <a:r>
              <a:rPr lang="en-US" smtClean="0"/>
              <a:t>payments</a:t>
            </a:r>
            <a:r>
              <a:rPr lang="id-ID" smtClean="0"/>
              <a:t> </a:t>
            </a:r>
            <a:r>
              <a:rPr lang="en-US" smtClean="0"/>
              <a:t>of </a:t>
            </a:r>
            <a:r>
              <a:rPr lang="en-US"/>
              <a:t>$200 each, the total finance charge on the loan was $1,200 ($200  </a:t>
            </a:r>
            <a:r>
              <a:rPr lang="id-ID" smtClean="0"/>
              <a:t> X </a:t>
            </a:r>
            <a:r>
              <a:rPr lang="en-US" smtClean="0"/>
              <a:t>36 </a:t>
            </a:r>
            <a:r>
              <a:rPr lang="id-ID" smtClean="0"/>
              <a:t>=</a:t>
            </a:r>
            <a:r>
              <a:rPr lang="en-US" smtClean="0"/>
              <a:t> </a:t>
            </a:r>
            <a:r>
              <a:rPr lang="en-US"/>
              <a:t>$7,200 </a:t>
            </a:r>
            <a:r>
              <a:rPr lang="id-ID" smtClean="0"/>
              <a:t>- </a:t>
            </a:r>
            <a:r>
              <a:rPr lang="en-US" smtClean="0"/>
              <a:t>$</a:t>
            </a:r>
            <a:r>
              <a:rPr lang="en-US"/>
              <a:t>6,000 </a:t>
            </a:r>
            <a:r>
              <a:rPr lang="id-ID" smtClean="0"/>
              <a:t>=</a:t>
            </a:r>
            <a:r>
              <a:rPr lang="en-US" smtClean="0"/>
              <a:t> </a:t>
            </a:r>
            <a:r>
              <a:rPr lang="en-US"/>
              <a:t>$1,200). Use Table 13-1 to find what annual percentage rate was </a:t>
            </a:r>
            <a:r>
              <a:rPr lang="en-US" smtClean="0"/>
              <a:t>charged</a:t>
            </a:r>
            <a:r>
              <a:rPr lang="id-ID" smtClean="0"/>
              <a:t> on </a:t>
            </a:r>
            <a:r>
              <a:rPr lang="id-ID"/>
              <a:t>Jeff’s loan</a:t>
            </a:r>
            <a:r>
              <a:rPr lang="id-ID" smtClean="0"/>
              <a:t>.</a:t>
            </a:r>
            <a:endParaRPr lang="id-ID" smtClean="0"/>
          </a:p>
        </p:txBody>
      </p:sp>
      <p:sp>
        <p:nvSpPr>
          <p:cNvPr id="2" name="Title 1"/>
          <p:cNvSpPr>
            <a:spLocks noGrp="1"/>
          </p:cNvSpPr>
          <p:nvPr>
            <p:ph type="title"/>
          </p:nvPr>
        </p:nvSpPr>
        <p:spPr/>
        <p:txBody>
          <a:bodyPr/>
          <a:lstStyle/>
          <a:p>
            <a:r>
              <a:rPr lang="id-ID" smtClean="0"/>
              <a:t>EXAMPLE 6</a:t>
            </a:r>
            <a:endParaRPr lang="id-ID"/>
          </a:p>
        </p:txBody>
      </p:sp>
    </p:spTree>
    <p:extLst>
      <p:ext uri="{BB962C8B-B14F-4D97-AF65-F5344CB8AC3E}">
        <p14:creationId xmlns:p14="http://schemas.microsoft.com/office/powerpoint/2010/main" val="227182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590550"/>
            <a:ext cx="7718818"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647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tx1"/>
          </a:soli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954" y="0"/>
            <a:ext cx="8810121" cy="969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482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chemeClr val="tx1"/>
          </a:soli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260" y="-5200650"/>
            <a:ext cx="8810121" cy="969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endParaRPr lang="id-ID"/>
          </a:p>
        </p:txBody>
      </p:sp>
    </p:spTree>
    <p:extLst>
      <p:ext uri="{BB962C8B-B14F-4D97-AF65-F5344CB8AC3E}">
        <p14:creationId xmlns:p14="http://schemas.microsoft.com/office/powerpoint/2010/main" val="834306594"/>
      </p:ext>
    </p:extLst>
  </p:cSld>
  <p:clrMapOvr>
    <a:masterClrMapping/>
  </p:clrMapOvr>
  <mc:AlternateContent xmlns:mc="http://schemas.openxmlformats.org/markup-compatibility/2006" xmlns:p14="http://schemas.microsoft.com/office/powerpoint/2010/main">
    <mc:Choice Requires="p14">
      <p:transition spd="slow" p14:dur="2500">
        <p:push dir="u"/>
      </p:transition>
    </mc:Choice>
    <mc:Fallback xmlns="">
      <p:transition spd="slow">
        <p:push dir="u"/>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41" y="3772"/>
            <a:ext cx="8614018" cy="969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589888"/>
      </p:ext>
    </p:extLst>
  </p:cSld>
  <p:clrMapOvr>
    <a:masterClrMapping/>
  </p:clrMapOvr>
  <mc:AlternateContent xmlns:mc="http://schemas.openxmlformats.org/markup-compatibility/2006" xmlns:p14="http://schemas.microsoft.com/office/powerpoint/2010/main">
    <mc:Choice Requires="p14">
      <p:transition spd="slow" p14:dur="2500">
        <p:push dir="u"/>
      </p:transition>
    </mc:Choice>
    <mc:Fallback xmlns="">
      <p:transition spd="slow">
        <p:push dir="u"/>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tx1"/>
          </a:soli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41" y="-5200650"/>
            <a:ext cx="8614018" cy="969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7887613"/>
      </p:ext>
    </p:extLst>
  </p:cSld>
  <p:clrMapOvr>
    <a:masterClrMapping/>
  </p:clrMapOvr>
  <mc:AlternateContent xmlns:mc="http://schemas.openxmlformats.org/markup-compatibility/2006" xmlns:p14="http://schemas.microsoft.com/office/powerpoint/2010/main">
    <mc:Choice Requires="p14">
      <p:transition spd="slow" p14:dur="2500">
        <p:push dir="u"/>
      </p:transition>
    </mc:Choice>
    <mc:Fallback xmlns="">
      <p:transition spd="slow">
        <p:push dir="u"/>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512" y="0"/>
            <a:ext cx="8668159" cy="9326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id-ID"/>
          </a:p>
        </p:txBody>
      </p:sp>
    </p:spTree>
    <p:extLst>
      <p:ext uri="{BB962C8B-B14F-4D97-AF65-F5344CB8AC3E}">
        <p14:creationId xmlns:p14="http://schemas.microsoft.com/office/powerpoint/2010/main" val="3434757711"/>
      </p:ext>
    </p:extLst>
  </p:cSld>
  <p:clrMapOvr>
    <a:masterClrMapping/>
  </p:clrMapOvr>
  <mc:AlternateContent xmlns:mc="http://schemas.openxmlformats.org/markup-compatibility/2006" xmlns:p14="http://schemas.microsoft.com/office/powerpoint/2010/main">
    <mc:Choice Requires="p14">
      <p:transition spd="slow" p14:dur="2500">
        <p:push dir="u"/>
      </p:transition>
    </mc:Choice>
    <mc:Fallback xmlns="">
      <p:transition spd="slow">
        <p:push dir="u"/>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512" y="-5200650"/>
            <a:ext cx="8668159" cy="9326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id-ID"/>
          </a:p>
        </p:txBody>
      </p:sp>
    </p:spTree>
    <p:extLst>
      <p:ext uri="{BB962C8B-B14F-4D97-AF65-F5344CB8AC3E}">
        <p14:creationId xmlns:p14="http://schemas.microsoft.com/office/powerpoint/2010/main" val="3213102383"/>
      </p:ext>
    </p:extLst>
  </p:cSld>
  <p:clrMapOvr>
    <a:masterClrMapping/>
  </p:clrMapOvr>
  <mc:AlternateContent xmlns:mc="http://schemas.openxmlformats.org/markup-compatibility/2006" xmlns:p14="http://schemas.microsoft.com/office/powerpoint/2010/main">
    <mc:Choice Requires="p14">
      <p:transition spd="slow" p14:dur="2500">
        <p:push dir="u"/>
      </p:transition>
    </mc:Choice>
    <mc:Fallback xmlns="">
      <p:transition spd="slow">
        <p:push dir="u"/>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99515"/>
            <a:ext cx="8915400" cy="3496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749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b="1"/>
              <a:t>Refer to Example 6, Jeff Gordon’s motorcycle purchase. This time use the </a:t>
            </a:r>
            <a:r>
              <a:rPr lang="en-US" b="1" smtClean="0"/>
              <a:t>APR</a:t>
            </a:r>
            <a:r>
              <a:rPr lang="id-ID" b="1" smtClean="0"/>
              <a:t> </a:t>
            </a:r>
            <a:r>
              <a:rPr lang="en-US" b="1" smtClean="0"/>
              <a:t>formula </a:t>
            </a:r>
            <a:r>
              <a:rPr lang="en-US" b="1"/>
              <a:t>to find the annual percentage rate. How does it compare with the APR </a:t>
            </a:r>
            <a:r>
              <a:rPr lang="en-US" b="1" smtClean="0"/>
              <a:t>from</a:t>
            </a:r>
            <a:r>
              <a:rPr lang="id-ID" b="1" smtClean="0"/>
              <a:t> the </a:t>
            </a:r>
            <a:r>
              <a:rPr lang="id-ID" b="1"/>
              <a:t>table?</a:t>
            </a:r>
            <a:endParaRPr lang="id-ID"/>
          </a:p>
        </p:txBody>
      </p:sp>
      <p:sp>
        <p:nvSpPr>
          <p:cNvPr id="3" name="Title 2"/>
          <p:cNvSpPr>
            <a:spLocks noGrp="1"/>
          </p:cNvSpPr>
          <p:nvPr>
            <p:ph type="title"/>
          </p:nvPr>
        </p:nvSpPr>
        <p:spPr/>
        <p:txBody>
          <a:bodyPr/>
          <a:lstStyle/>
          <a:p>
            <a:r>
              <a:rPr lang="id-ID" smtClean="0"/>
              <a:t>EXAMPLE 7</a:t>
            </a:r>
            <a:endParaRPr lang="id-ID"/>
          </a:p>
        </p:txBody>
      </p:sp>
    </p:spTree>
    <p:extLst>
      <p:ext uri="{BB962C8B-B14F-4D97-AF65-F5344CB8AC3E}">
        <p14:creationId xmlns:p14="http://schemas.microsoft.com/office/powerpoint/2010/main" val="2090854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8" y="971550"/>
            <a:ext cx="8249619"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5008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id-ID"/>
          </a:p>
        </p:txBody>
      </p:sp>
      <p:sp>
        <p:nvSpPr>
          <p:cNvPr id="2" name="Title 1"/>
          <p:cNvSpPr>
            <a:spLocks noGrp="1"/>
          </p:cNvSpPr>
          <p:nvPr>
            <p:ph type="title"/>
          </p:nvPr>
        </p:nvSpPr>
        <p:spPr>
          <a:xfrm>
            <a:off x="1066800" y="2116379"/>
            <a:ext cx="7239000" cy="1021556"/>
          </a:xfrm>
        </p:spPr>
        <p:txBody>
          <a:bodyPr>
            <a:noAutofit/>
          </a:bodyPr>
          <a:lstStyle/>
          <a:p>
            <a:pPr algn="ctr"/>
            <a:r>
              <a:rPr lang="en-US" sz="2400" cap="none">
                <a:ln>
                  <a:noFill/>
                </a:ln>
                <a:solidFill>
                  <a:schemeClr val="tx1"/>
                </a:solidFill>
                <a:effectLst>
                  <a:outerShdw blurRad="50800" dist="38100" dir="2700000" algn="tl" rotWithShape="0">
                    <a:prstClr val="black">
                      <a:alpha val="40000"/>
                    </a:prstClr>
                  </a:outerShdw>
                </a:effectLst>
              </a:rPr>
              <a:t>CALCULATING THE FINANCE CHARGE AND</a:t>
            </a:r>
            <a:br>
              <a:rPr lang="en-US" sz="2400" cap="none">
                <a:ln>
                  <a:noFill/>
                </a:ln>
                <a:solidFill>
                  <a:schemeClr val="tx1"/>
                </a:solidFill>
                <a:effectLst>
                  <a:outerShdw blurRad="50800" dist="38100" dir="2700000" algn="tl" rotWithShape="0">
                    <a:prstClr val="black">
                      <a:alpha val="40000"/>
                    </a:prstClr>
                  </a:outerShdw>
                </a:effectLst>
              </a:rPr>
            </a:br>
            <a:r>
              <a:rPr lang="en-US" sz="2400" cap="none">
                <a:ln>
                  <a:noFill/>
                </a:ln>
                <a:solidFill>
                  <a:schemeClr val="tx1"/>
                </a:solidFill>
                <a:effectLst>
                  <a:outerShdw blurRad="50800" dist="38100" dir="2700000" algn="tl" rotWithShape="0">
                    <a:prstClr val="black">
                      <a:alpha val="40000"/>
                    </a:prstClr>
                  </a:outerShdw>
                </a:effectLst>
              </a:rPr>
              <a:t>MONTHLY PAYMENT OF AN </a:t>
            </a:r>
            <a:r>
              <a:rPr lang="en-US" sz="2400" cap="none" smtClean="0">
                <a:ln>
                  <a:noFill/>
                </a:ln>
                <a:solidFill>
                  <a:schemeClr val="tx1"/>
                </a:solidFill>
                <a:effectLst>
                  <a:outerShdw blurRad="50800" dist="38100" dir="2700000" algn="tl" rotWithShape="0">
                    <a:prstClr val="black">
                      <a:alpha val="40000"/>
                    </a:prstClr>
                  </a:outerShdw>
                </a:effectLst>
              </a:rPr>
              <a:t>INSTALLMENT LOAN </a:t>
            </a:r>
            <a:r>
              <a:rPr lang="en-US" sz="2400" cap="none">
                <a:ln>
                  <a:noFill/>
                </a:ln>
                <a:solidFill>
                  <a:schemeClr val="tx1"/>
                </a:solidFill>
                <a:effectLst>
                  <a:outerShdw blurRad="50800" dist="38100" dir="2700000" algn="tl" rotWithShape="0">
                    <a:prstClr val="black">
                      <a:alpha val="40000"/>
                    </a:prstClr>
                  </a:outerShdw>
                </a:effectLst>
              </a:rPr>
              <a:t>BY USING </a:t>
            </a:r>
            <a:r>
              <a:rPr lang="en-US" sz="2400" cap="none" smtClean="0">
                <a:ln>
                  <a:noFill/>
                </a:ln>
                <a:solidFill>
                  <a:schemeClr val="tx1"/>
                </a:solidFill>
                <a:effectLst>
                  <a:outerShdw blurRad="50800" dist="38100" dir="2700000" algn="tl" rotWithShape="0">
                    <a:prstClr val="black">
                      <a:alpha val="40000"/>
                    </a:prstClr>
                  </a:outerShdw>
                </a:effectLst>
              </a:rPr>
              <a:t/>
            </a:r>
            <a:br>
              <a:rPr lang="en-US" sz="2400" cap="none" smtClean="0">
                <a:ln>
                  <a:noFill/>
                </a:ln>
                <a:solidFill>
                  <a:schemeClr val="tx1"/>
                </a:solidFill>
                <a:effectLst>
                  <a:outerShdw blurRad="50800" dist="38100" dir="2700000" algn="tl" rotWithShape="0">
                    <a:prstClr val="black">
                      <a:alpha val="40000"/>
                    </a:prstClr>
                  </a:outerShdw>
                </a:effectLst>
              </a:rPr>
            </a:br>
            <a:r>
              <a:rPr lang="en-US" sz="2400" cap="none" smtClean="0">
                <a:ln>
                  <a:noFill/>
                </a:ln>
                <a:solidFill>
                  <a:srgbClr val="FF0000"/>
                </a:solidFill>
                <a:effectLst>
                  <a:outerShdw blurRad="50800" dist="38100" dir="2700000" algn="tl" rotWithShape="0">
                    <a:prstClr val="black">
                      <a:alpha val="40000"/>
                    </a:prstClr>
                  </a:outerShdw>
                </a:effectLst>
              </a:rPr>
              <a:t>THE </a:t>
            </a:r>
            <a:r>
              <a:rPr lang="en-US" sz="2400" cap="none">
                <a:ln>
                  <a:noFill/>
                </a:ln>
                <a:solidFill>
                  <a:srgbClr val="FF0000"/>
                </a:solidFill>
                <a:effectLst>
                  <a:outerShdw blurRad="50800" dist="38100" dir="2700000" algn="tl" rotWithShape="0">
                    <a:prstClr val="black">
                      <a:alpha val="40000"/>
                    </a:prstClr>
                  </a:outerShdw>
                </a:effectLst>
              </a:rPr>
              <a:t>APR TABLES</a:t>
            </a:r>
            <a:endParaRPr lang="id-ID" sz="2400" cap="none">
              <a:ln>
                <a:noFill/>
              </a:ln>
              <a:solidFill>
                <a:srgbClr val="FF00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31692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0" indent="0">
              <a:buNone/>
            </a:pPr>
            <a:r>
              <a:rPr lang="en-US"/>
              <a:t>When the annual percentage rate and number of months of an installment loan are known</a:t>
            </a:r>
            <a:r>
              <a:rPr lang="en-US" smtClean="0"/>
              <a:t>,</a:t>
            </a:r>
            <a:r>
              <a:rPr lang="id-ID" smtClean="0"/>
              <a:t> </a:t>
            </a:r>
            <a:r>
              <a:rPr lang="en-US" smtClean="0"/>
              <a:t>the </a:t>
            </a:r>
            <a:r>
              <a:rPr lang="en-US"/>
              <a:t>APR tables can be used in reverse to find the amount of the finance charge. Once </a:t>
            </a:r>
            <a:r>
              <a:rPr lang="en-US" smtClean="0"/>
              <a:t>the</a:t>
            </a:r>
            <a:r>
              <a:rPr lang="id-ID" smtClean="0"/>
              <a:t> </a:t>
            </a:r>
            <a:r>
              <a:rPr lang="en-US" smtClean="0"/>
              <a:t>finance </a:t>
            </a:r>
            <a:r>
              <a:rPr lang="en-US"/>
              <a:t>charge is known, the monthly payment required to amortize the loan can be </a:t>
            </a:r>
            <a:r>
              <a:rPr lang="en-US" smtClean="0"/>
              <a:t>calculated</a:t>
            </a:r>
            <a:r>
              <a:rPr lang="id-ID" smtClean="0"/>
              <a:t> as </a:t>
            </a:r>
            <a:r>
              <a:rPr lang="id-ID"/>
              <a:t>before.</a:t>
            </a:r>
          </a:p>
        </p:txBody>
      </p:sp>
      <p:sp>
        <p:nvSpPr>
          <p:cNvPr id="4" name="Title 3"/>
          <p:cNvSpPr>
            <a:spLocks noGrp="1"/>
          </p:cNvSpPr>
          <p:nvPr>
            <p:ph type="title"/>
          </p:nvPr>
        </p:nvSpPr>
        <p:spPr/>
        <p:txBody>
          <a:bodyPr/>
          <a:lstStyle/>
          <a:p>
            <a:endParaRPr lang="id-ID"/>
          </a:p>
        </p:txBody>
      </p:sp>
    </p:spTree>
    <p:extLst>
      <p:ext uri="{BB962C8B-B14F-4D97-AF65-F5344CB8AC3E}">
        <p14:creationId xmlns:p14="http://schemas.microsoft.com/office/powerpoint/2010/main" val="278611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8" y="66675"/>
            <a:ext cx="8848725"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695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a:t>Classic Motors uses Regal Bank to finance automobile and truck sales. This </a:t>
            </a:r>
            <a:r>
              <a:rPr lang="en-US" smtClean="0"/>
              <a:t>month</a:t>
            </a:r>
            <a:r>
              <a:rPr lang="id-ID" smtClean="0"/>
              <a:t> </a:t>
            </a:r>
            <a:r>
              <a:rPr lang="en-US" smtClean="0"/>
              <a:t>Regal </a:t>
            </a:r>
            <a:r>
              <a:rPr lang="en-US"/>
              <a:t>is offering up to 48-month installment loans with an APR of 15.5%. For </a:t>
            </a:r>
            <a:r>
              <a:rPr lang="en-US" smtClean="0"/>
              <a:t>qualified</a:t>
            </a:r>
            <a:r>
              <a:rPr lang="id-ID" smtClean="0"/>
              <a:t> </a:t>
            </a:r>
            <a:r>
              <a:rPr lang="en-US" smtClean="0"/>
              <a:t>buyers</a:t>
            </a:r>
            <a:r>
              <a:rPr lang="en-US"/>
              <a:t>, no down payment is required. If Ron Wiser wants to finance a </a:t>
            </a:r>
            <a:r>
              <a:rPr lang="en-US" smtClean="0"/>
              <a:t>new</a:t>
            </a:r>
            <a:r>
              <a:rPr lang="id-ID" smtClean="0"/>
              <a:t> </a:t>
            </a:r>
            <a:r>
              <a:rPr lang="en-US" smtClean="0"/>
              <a:t>truck </a:t>
            </a:r>
            <a:r>
              <a:rPr lang="en-US"/>
              <a:t>for $17,500, what are the finance charge and the amount of the monthly </a:t>
            </a:r>
            <a:r>
              <a:rPr lang="en-US" smtClean="0"/>
              <a:t>payment</a:t>
            </a:r>
            <a:r>
              <a:rPr lang="id-ID" smtClean="0"/>
              <a:t> on </a:t>
            </a:r>
            <a:r>
              <a:rPr lang="id-ID"/>
              <a:t>Ron’s loan</a:t>
            </a:r>
            <a:r>
              <a:rPr lang="id-ID" smtClean="0"/>
              <a:t>?</a:t>
            </a:r>
          </a:p>
          <a:p>
            <a:pPr marL="0" indent="0">
              <a:buNone/>
            </a:pPr>
            <a:endParaRPr lang="id-ID"/>
          </a:p>
        </p:txBody>
      </p:sp>
      <p:sp>
        <p:nvSpPr>
          <p:cNvPr id="2" name="Title 1"/>
          <p:cNvSpPr>
            <a:spLocks noGrp="1"/>
          </p:cNvSpPr>
          <p:nvPr>
            <p:ph type="title"/>
          </p:nvPr>
        </p:nvSpPr>
        <p:spPr/>
        <p:txBody>
          <a:bodyPr/>
          <a:lstStyle/>
          <a:p>
            <a:r>
              <a:rPr lang="id-ID" smtClean="0"/>
              <a:t>EXAMPLE 8</a:t>
            </a:r>
            <a:endParaRPr lang="id-ID"/>
          </a:p>
        </p:txBody>
      </p:sp>
    </p:spTree>
    <p:extLst>
      <p:ext uri="{BB962C8B-B14F-4D97-AF65-F5344CB8AC3E}">
        <p14:creationId xmlns:p14="http://schemas.microsoft.com/office/powerpoint/2010/main" val="200793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025" y="238125"/>
            <a:ext cx="7981950" cy="466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548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id-ID"/>
          </a:p>
        </p:txBody>
      </p:sp>
      <p:sp>
        <p:nvSpPr>
          <p:cNvPr id="2" name="Title 1"/>
          <p:cNvSpPr>
            <a:spLocks noGrp="1"/>
          </p:cNvSpPr>
          <p:nvPr>
            <p:ph type="title"/>
          </p:nvPr>
        </p:nvSpPr>
        <p:spPr>
          <a:xfrm>
            <a:off x="228600" y="2481436"/>
            <a:ext cx="7898021" cy="1101600"/>
          </a:xfrm>
        </p:spPr>
        <p:txBody>
          <a:bodyPr>
            <a:normAutofit/>
          </a:bodyPr>
          <a:lstStyle/>
          <a:p>
            <a:r>
              <a:rPr lang="en-US" sz="2000"/>
              <a:t>CALCULATING THE FINANCE CHARGE REBATE AND</a:t>
            </a:r>
            <a:br>
              <a:rPr lang="en-US" sz="2000"/>
            </a:br>
            <a:r>
              <a:rPr lang="en-US" sz="2000"/>
              <a:t>THE AMOUNT OF THE PAYOFF WHEN A LOAN IS PAID OFF</a:t>
            </a:r>
            <a:br>
              <a:rPr lang="en-US" sz="2000"/>
            </a:br>
            <a:r>
              <a:rPr lang="en-US" sz="2000"/>
              <a:t>EARLY </a:t>
            </a:r>
            <a:r>
              <a:rPr lang="en-US" sz="2000">
                <a:ln w="500">
                  <a:solidFill>
                    <a:srgbClr val="FF0000"/>
                  </a:solidFill>
                </a:ln>
                <a:solidFill>
                  <a:srgbClr val="FF0000"/>
                </a:solidFill>
              </a:rPr>
              <a:t>BY USING THE SUM-OF-THE-DIGITS METHOD</a:t>
            </a:r>
            <a:endParaRPr lang="id-ID" sz="2000">
              <a:ln w="500">
                <a:solidFill>
                  <a:srgbClr val="FF0000"/>
                </a:solidFill>
              </a:ln>
              <a:solidFill>
                <a:srgbClr val="FF0000"/>
              </a:solidFill>
            </a:endParaRPr>
          </a:p>
        </p:txBody>
      </p:sp>
    </p:spTree>
    <p:extLst>
      <p:ext uri="{BB962C8B-B14F-4D97-AF65-F5344CB8AC3E}">
        <p14:creationId xmlns:p14="http://schemas.microsoft.com/office/powerpoint/2010/main" val="2346897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US"/>
              <a:t>Frequently, borrowers choose to repay installment loans before the full time period </a:t>
            </a:r>
            <a:r>
              <a:rPr lang="en-US" smtClean="0"/>
              <a:t>of</a:t>
            </a:r>
            <a:r>
              <a:rPr lang="id-ID" smtClean="0"/>
              <a:t> </a:t>
            </a:r>
            <a:r>
              <a:rPr lang="en-US" smtClean="0"/>
              <a:t>the </a:t>
            </a:r>
            <a:r>
              <a:rPr lang="en-US"/>
              <a:t>loan has elapsed. When loans are paid off early, the borrower is entitled to a </a:t>
            </a:r>
            <a:r>
              <a:rPr lang="en-US" b="1" smtClean="0"/>
              <a:t>finance</a:t>
            </a:r>
            <a:r>
              <a:rPr lang="id-ID" b="1" smtClean="0"/>
              <a:t> </a:t>
            </a:r>
            <a:r>
              <a:rPr lang="en-US" b="1" smtClean="0"/>
              <a:t>charge </a:t>
            </a:r>
            <a:r>
              <a:rPr lang="en-US" b="1"/>
              <a:t>rebate</a:t>
            </a:r>
            <a:r>
              <a:rPr lang="en-US"/>
              <a:t>, because the principal was not kept for the full amount of time on which </a:t>
            </a:r>
            <a:r>
              <a:rPr lang="en-US" smtClean="0"/>
              <a:t>the</a:t>
            </a:r>
            <a:r>
              <a:rPr lang="id-ID" smtClean="0"/>
              <a:t> </a:t>
            </a:r>
            <a:r>
              <a:rPr lang="en-US" smtClean="0"/>
              <a:t>finance </a:t>
            </a:r>
            <a:r>
              <a:rPr lang="en-US"/>
              <a:t>charge was calculated. At payoff, the lender must return or rebate to the borrower </a:t>
            </a:r>
            <a:r>
              <a:rPr lang="en-US" smtClean="0"/>
              <a:t>any</a:t>
            </a:r>
            <a:r>
              <a:rPr lang="id-ID" smtClean="0"/>
              <a:t> </a:t>
            </a:r>
            <a:r>
              <a:rPr lang="en-US" smtClean="0"/>
              <a:t>unearned </a:t>
            </a:r>
            <a:r>
              <a:rPr lang="en-US"/>
              <a:t>portion of the finance charge</a:t>
            </a:r>
            <a:r>
              <a:rPr lang="en-US" smtClean="0"/>
              <a:t>.</a:t>
            </a:r>
            <a:endParaRPr lang="id-ID" smtClean="0"/>
          </a:p>
          <a:p>
            <a:r>
              <a:rPr lang="en-US"/>
              <a:t>A widely accepted method for calculating the finance charge rebate is known as the </a:t>
            </a:r>
            <a:r>
              <a:rPr lang="en-US" b="1" smtClean="0"/>
              <a:t>sumof-the-digits </a:t>
            </a:r>
            <a:r>
              <a:rPr lang="en-US" b="1"/>
              <a:t>method, or Rule of 78</a:t>
            </a:r>
            <a:r>
              <a:rPr lang="en-US"/>
              <a:t>.</a:t>
            </a:r>
            <a:endParaRPr lang="id-ID"/>
          </a:p>
        </p:txBody>
      </p:sp>
      <p:sp>
        <p:nvSpPr>
          <p:cNvPr id="4" name="Title 3"/>
          <p:cNvSpPr>
            <a:spLocks noGrp="1"/>
          </p:cNvSpPr>
          <p:nvPr>
            <p:ph type="title"/>
          </p:nvPr>
        </p:nvSpPr>
        <p:spPr/>
        <p:txBody>
          <a:bodyPr/>
          <a:lstStyle/>
          <a:p>
            <a:r>
              <a:rPr lang="id-ID" smtClean="0"/>
              <a:t>Description</a:t>
            </a:r>
            <a:endParaRPr lang="id-ID"/>
          </a:p>
        </p:txBody>
      </p:sp>
    </p:spTree>
    <p:extLst>
      <p:ext uri="{BB962C8B-B14F-4D97-AF65-F5344CB8AC3E}">
        <p14:creationId xmlns:p14="http://schemas.microsoft.com/office/powerpoint/2010/main" val="296761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a:t>This method is based on the assumption that the </a:t>
            </a:r>
            <a:r>
              <a:rPr lang="en-US" smtClean="0"/>
              <a:t>lender</a:t>
            </a:r>
            <a:r>
              <a:rPr lang="id-ID" smtClean="0"/>
              <a:t> </a:t>
            </a:r>
            <a:r>
              <a:rPr lang="en-US" smtClean="0"/>
              <a:t>earns </a:t>
            </a:r>
            <a:r>
              <a:rPr lang="en-US"/>
              <a:t>more interest in the early months of a loan, when the borrower has the use of much of </a:t>
            </a:r>
            <a:r>
              <a:rPr lang="en-US" smtClean="0"/>
              <a:t>theprincipal</a:t>
            </a:r>
            <a:r>
              <a:rPr lang="en-US"/>
              <a:t>, than in the later months, when most of the principal has already been paid back</a:t>
            </a:r>
            <a:r>
              <a:rPr lang="en-US" smtClean="0"/>
              <a:t>.</a:t>
            </a:r>
            <a:endParaRPr lang="id-ID" smtClean="0"/>
          </a:p>
          <a:p>
            <a:r>
              <a:rPr lang="en-US"/>
              <a:t>When using this method, the </a:t>
            </a:r>
            <a:r>
              <a:rPr lang="id-ID" smtClean="0"/>
              <a:t> </a:t>
            </a:r>
            <a:r>
              <a:rPr lang="en-US" smtClean="0"/>
              <a:t>finance </a:t>
            </a:r>
            <a:r>
              <a:rPr lang="en-US"/>
              <a:t>charge is assumed to be divided in parts </a:t>
            </a:r>
            <a:r>
              <a:rPr lang="en-US" smtClean="0"/>
              <a:t>equal</a:t>
            </a:r>
            <a:r>
              <a:rPr lang="id-ID" smtClean="0"/>
              <a:t> </a:t>
            </a:r>
            <a:r>
              <a:rPr lang="en-US" smtClean="0"/>
              <a:t>to </a:t>
            </a:r>
            <a:r>
              <a:rPr lang="en-US"/>
              <a:t>the sum of the digits of the months of the loan. Because the sum of the digits of a </a:t>
            </a:r>
            <a:r>
              <a:rPr lang="en-US" smtClean="0"/>
              <a:t>12-month </a:t>
            </a:r>
            <a:r>
              <a:rPr lang="en-US"/>
              <a:t>loan is 78, the technique has become known as the Rule of 78.</a:t>
            </a:r>
            <a:endParaRPr lang="id-ID"/>
          </a:p>
        </p:txBody>
      </p:sp>
      <p:sp>
        <p:nvSpPr>
          <p:cNvPr id="2" name="Title 1"/>
          <p:cNvSpPr>
            <a:spLocks noGrp="1"/>
          </p:cNvSpPr>
          <p:nvPr>
            <p:ph type="title"/>
          </p:nvPr>
        </p:nvSpPr>
        <p:spPr/>
        <p:txBody>
          <a:bodyPr/>
          <a:lstStyle/>
          <a:p>
            <a:r>
              <a:rPr lang="id-ID" smtClean="0"/>
              <a:t>Description</a:t>
            </a:r>
            <a:endParaRPr lang="id-ID"/>
          </a:p>
        </p:txBody>
      </p:sp>
    </p:spTree>
    <p:extLst>
      <p:ext uri="{BB962C8B-B14F-4D97-AF65-F5344CB8AC3E}">
        <p14:creationId xmlns:p14="http://schemas.microsoft.com/office/powerpoint/2010/main" val="127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443" y="1355521"/>
            <a:ext cx="7125112" cy="2283029"/>
          </a:xfrm>
        </p:spPr>
        <p:txBody>
          <a:bodyPr>
            <a:normAutofit/>
          </a:bodyPr>
          <a:lstStyle/>
          <a:p>
            <a:r>
              <a:rPr lang="en-US" sz="1600"/>
              <a:t>This method is based on the assumption that the </a:t>
            </a:r>
            <a:r>
              <a:rPr lang="en-US" sz="1600" smtClean="0"/>
              <a:t>lender</a:t>
            </a:r>
            <a:r>
              <a:rPr lang="id-ID" sz="1600" smtClean="0"/>
              <a:t> </a:t>
            </a:r>
            <a:r>
              <a:rPr lang="en-US" sz="1600" smtClean="0"/>
              <a:t>earns </a:t>
            </a:r>
            <a:r>
              <a:rPr lang="en-US" sz="1600"/>
              <a:t>more interest in the early months of a loan, when the borrower has the use of much of </a:t>
            </a:r>
            <a:r>
              <a:rPr lang="en-US" sz="1600" smtClean="0"/>
              <a:t>theprincipal</a:t>
            </a:r>
            <a:r>
              <a:rPr lang="en-US" sz="1600"/>
              <a:t>, than in the later months, when most of the principal has already been paid back</a:t>
            </a:r>
            <a:r>
              <a:rPr lang="en-US" sz="1600" smtClean="0"/>
              <a:t>.</a:t>
            </a:r>
            <a:endParaRPr lang="id-ID" sz="1600" smtClean="0"/>
          </a:p>
          <a:p>
            <a:r>
              <a:rPr lang="en-US" sz="1600"/>
              <a:t>When using this method, the </a:t>
            </a:r>
            <a:r>
              <a:rPr lang="id-ID" sz="1600" smtClean="0"/>
              <a:t> </a:t>
            </a:r>
            <a:r>
              <a:rPr lang="en-US" sz="1600" smtClean="0"/>
              <a:t>finance </a:t>
            </a:r>
            <a:r>
              <a:rPr lang="en-US" sz="1600"/>
              <a:t>charge is assumed to be divided in parts </a:t>
            </a:r>
            <a:r>
              <a:rPr lang="en-US" sz="1600" smtClean="0"/>
              <a:t>equal</a:t>
            </a:r>
            <a:r>
              <a:rPr lang="id-ID" sz="1600" smtClean="0"/>
              <a:t> </a:t>
            </a:r>
            <a:r>
              <a:rPr lang="en-US" sz="1600" smtClean="0"/>
              <a:t>to </a:t>
            </a:r>
            <a:r>
              <a:rPr lang="en-US" sz="1600"/>
              <a:t>the sum of the digits of the months of the loan. Because the sum of the digits of a </a:t>
            </a:r>
            <a:r>
              <a:rPr lang="en-US" sz="1600" smtClean="0"/>
              <a:t>12-month </a:t>
            </a:r>
            <a:r>
              <a:rPr lang="en-US" sz="1600"/>
              <a:t>loan is 78, the technique has become known as the Rule of 78.</a:t>
            </a:r>
            <a:endParaRPr lang="id-ID" sz="1600"/>
          </a:p>
        </p:txBody>
      </p:sp>
      <p:sp>
        <p:nvSpPr>
          <p:cNvPr id="2" name="Title 1"/>
          <p:cNvSpPr>
            <a:spLocks noGrp="1"/>
          </p:cNvSpPr>
          <p:nvPr>
            <p:ph type="title"/>
          </p:nvPr>
        </p:nvSpPr>
        <p:spPr/>
        <p:txBody>
          <a:bodyPr/>
          <a:lstStyle/>
          <a:p>
            <a:r>
              <a:rPr lang="id-ID" smtClean="0"/>
              <a:t>Description</a:t>
            </a:r>
            <a:endParaRPr lang="id-ID"/>
          </a:p>
        </p:txBody>
      </p:sp>
      <p:sp>
        <p:nvSpPr>
          <p:cNvPr id="4" name="Rectangle 3"/>
          <p:cNvSpPr/>
          <p:nvPr/>
        </p:nvSpPr>
        <p:spPr>
          <a:xfrm>
            <a:off x="457200" y="3943350"/>
            <a:ext cx="8305800" cy="338554"/>
          </a:xfrm>
          <a:prstGeom prst="rect">
            <a:avLst/>
          </a:prstGeom>
        </p:spPr>
        <p:txBody>
          <a:bodyPr wrap="square">
            <a:spAutoFit/>
          </a:bodyPr>
          <a:lstStyle/>
          <a:p>
            <a:r>
              <a:rPr lang="id-ID" sz="1600" b="1">
                <a:latin typeface="Arial" pitchFamily="34" charset="0"/>
                <a:cs typeface="Arial" pitchFamily="34" charset="0"/>
              </a:rPr>
              <a:t>Sum of the digits of 12 = 1 + 2 + 3 + 4 + 5 + 6 + 7 + 8 + 9 + 10 + 11 + 12 = 78</a:t>
            </a:r>
          </a:p>
        </p:txBody>
      </p:sp>
    </p:spTree>
    <p:extLst>
      <p:ext uri="{BB962C8B-B14F-4D97-AF65-F5344CB8AC3E}">
        <p14:creationId xmlns:p14="http://schemas.microsoft.com/office/powerpoint/2010/main" val="335327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443" y="1355521"/>
            <a:ext cx="7125112" cy="1444829"/>
          </a:xfrm>
        </p:spPr>
        <p:txBody>
          <a:bodyPr>
            <a:normAutofit/>
          </a:bodyPr>
          <a:lstStyle/>
          <a:p>
            <a:r>
              <a:rPr lang="en-US" sz="1600"/>
              <a:t>With the sum-of-the-digits method, a </a:t>
            </a:r>
            <a:r>
              <a:rPr lang="en-US" sz="1600" b="1"/>
              <a:t>rebate fraction </a:t>
            </a:r>
            <a:r>
              <a:rPr lang="en-US" sz="1600"/>
              <a:t>is established based on </a:t>
            </a:r>
            <a:r>
              <a:rPr lang="en-US" sz="1600" smtClean="0"/>
              <a:t>when</a:t>
            </a:r>
            <a:r>
              <a:rPr lang="id-ID" sz="1600" smtClean="0"/>
              <a:t> </a:t>
            </a:r>
            <a:r>
              <a:rPr lang="en-US" sz="1600" smtClean="0"/>
              <a:t>a </a:t>
            </a:r>
            <a:r>
              <a:rPr lang="en-US" sz="1600"/>
              <a:t>loan is paid off. The numerator of the rebate fraction is the sum-of-the-digits of </a:t>
            </a:r>
            <a:r>
              <a:rPr lang="en-US" sz="1600" smtClean="0"/>
              <a:t>the</a:t>
            </a:r>
            <a:r>
              <a:rPr lang="id-ID" sz="1600" smtClean="0"/>
              <a:t> </a:t>
            </a:r>
            <a:r>
              <a:rPr lang="en-US" sz="1600" smtClean="0"/>
              <a:t>number </a:t>
            </a:r>
            <a:r>
              <a:rPr lang="en-US" sz="1600"/>
              <a:t>of remaining payments and the denominator is the sum of the digits of the </a:t>
            </a:r>
            <a:r>
              <a:rPr lang="en-US" sz="1600" smtClean="0"/>
              <a:t>total</a:t>
            </a:r>
            <a:r>
              <a:rPr lang="id-ID" sz="1600" smtClean="0"/>
              <a:t> number </a:t>
            </a:r>
            <a:r>
              <a:rPr lang="id-ID" sz="1600"/>
              <a:t>of payments.</a:t>
            </a:r>
          </a:p>
        </p:txBody>
      </p:sp>
      <p:sp>
        <p:nvSpPr>
          <p:cNvPr id="2" name="Title 1"/>
          <p:cNvSpPr>
            <a:spLocks noGrp="1"/>
          </p:cNvSpPr>
          <p:nvPr>
            <p:ph type="title"/>
          </p:nvPr>
        </p:nvSpPr>
        <p:spPr/>
        <p:txBody>
          <a:bodyPr/>
          <a:lstStyle/>
          <a:p>
            <a:r>
              <a:rPr lang="id-ID" smtClean="0"/>
              <a:t>Description</a:t>
            </a:r>
            <a:endParaRPr lang="id-ID"/>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086428"/>
            <a:ext cx="7315200" cy="8068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4605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443" y="1355521"/>
            <a:ext cx="7125112" cy="1444829"/>
          </a:xfrm>
        </p:spPr>
        <p:txBody>
          <a:bodyPr>
            <a:normAutofit/>
          </a:bodyPr>
          <a:lstStyle/>
          <a:p>
            <a:r>
              <a:rPr lang="en-US" sz="1600"/>
              <a:t>Although the sum of the digits is easily calculated by addition, it can become tedious </a:t>
            </a:r>
            <a:r>
              <a:rPr lang="en-US" sz="1600" smtClean="0"/>
              <a:t>for</a:t>
            </a:r>
            <a:r>
              <a:rPr lang="id-ID" sz="1600" smtClean="0"/>
              <a:t> </a:t>
            </a:r>
            <a:r>
              <a:rPr lang="en-US" sz="1600" smtClean="0"/>
              <a:t>loans </a:t>
            </a:r>
            <a:r>
              <a:rPr lang="en-US" sz="1600"/>
              <a:t>of 24, 36, or 48 months. For this reason, we shall use the sum-of-the-digits formula </a:t>
            </a:r>
            <a:r>
              <a:rPr lang="en-US" sz="1600" smtClean="0"/>
              <a:t>to</a:t>
            </a:r>
            <a:r>
              <a:rPr lang="id-ID" sz="1600" smtClean="0"/>
              <a:t> </a:t>
            </a:r>
            <a:r>
              <a:rPr lang="en-US" sz="1600" smtClean="0"/>
              <a:t>find </a:t>
            </a:r>
            <a:r>
              <a:rPr lang="en-US" sz="1600"/>
              <a:t>the numerator and denominator of the rebate fraction. In the formula, </a:t>
            </a:r>
            <a:r>
              <a:rPr lang="en-US" sz="1600" i="1"/>
              <a:t>n </a:t>
            </a:r>
            <a:r>
              <a:rPr lang="en-US" sz="1600"/>
              <a:t>represents </a:t>
            </a:r>
            <a:r>
              <a:rPr lang="en-US" sz="1600" smtClean="0"/>
              <a:t>the</a:t>
            </a:r>
            <a:r>
              <a:rPr lang="id-ID" sz="1600" smtClean="0"/>
              <a:t> number </a:t>
            </a:r>
            <a:r>
              <a:rPr lang="id-ID" sz="1600"/>
              <a:t>of payments.</a:t>
            </a:r>
          </a:p>
        </p:txBody>
      </p:sp>
      <p:sp>
        <p:nvSpPr>
          <p:cNvPr id="2" name="Title 1"/>
          <p:cNvSpPr>
            <a:spLocks noGrp="1"/>
          </p:cNvSpPr>
          <p:nvPr>
            <p:ph type="title"/>
          </p:nvPr>
        </p:nvSpPr>
        <p:spPr/>
        <p:txBody>
          <a:bodyPr/>
          <a:lstStyle/>
          <a:p>
            <a:r>
              <a:rPr lang="id-ID" smtClean="0"/>
              <a:t>Description</a:t>
            </a:r>
            <a:endParaRPr lang="id-ID"/>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3043238"/>
            <a:ext cx="4010025" cy="942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0255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166943"/>
            <a:ext cx="4814887" cy="4919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064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 y="95250"/>
            <a:ext cx="836295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326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a:t>Sandy Lane financed a $1,500 health club membership with an installment loan </a:t>
            </a:r>
            <a:r>
              <a:rPr lang="en-US" b="1" smtClean="0"/>
              <a:t>for</a:t>
            </a:r>
            <a:r>
              <a:rPr lang="id-ID" b="1" smtClean="0"/>
              <a:t> </a:t>
            </a:r>
            <a:r>
              <a:rPr lang="en-US" b="1" smtClean="0"/>
              <a:t>12 </a:t>
            </a:r>
            <a:r>
              <a:rPr lang="en-US" b="1"/>
              <a:t>months. The payments were $145 per month, and the total finance charge </a:t>
            </a:r>
            <a:r>
              <a:rPr lang="en-US" b="1" smtClean="0"/>
              <a:t>was</a:t>
            </a:r>
            <a:r>
              <a:rPr lang="id-ID" b="1" smtClean="0"/>
              <a:t> </a:t>
            </a:r>
            <a:r>
              <a:rPr lang="en-US" b="1" smtClean="0"/>
              <a:t>$</a:t>
            </a:r>
            <a:r>
              <a:rPr lang="en-US" b="1"/>
              <a:t>240. After 8 months, she decided to pay off the loan. How much is the </a:t>
            </a:r>
            <a:r>
              <a:rPr lang="en-US" b="1" smtClean="0"/>
              <a:t>finance</a:t>
            </a:r>
            <a:r>
              <a:rPr lang="id-ID" b="1" smtClean="0"/>
              <a:t> </a:t>
            </a:r>
            <a:r>
              <a:rPr lang="en-US" b="1" smtClean="0"/>
              <a:t>charge </a:t>
            </a:r>
            <a:r>
              <a:rPr lang="en-US" b="1"/>
              <a:t>rebate and what is her loan payoff</a:t>
            </a:r>
            <a:r>
              <a:rPr lang="en-US" b="1" smtClean="0"/>
              <a:t>?</a:t>
            </a:r>
            <a:endParaRPr lang="id-ID" b="1" smtClean="0"/>
          </a:p>
        </p:txBody>
      </p:sp>
      <p:sp>
        <p:nvSpPr>
          <p:cNvPr id="2" name="Title 1"/>
          <p:cNvSpPr>
            <a:spLocks noGrp="1"/>
          </p:cNvSpPr>
          <p:nvPr>
            <p:ph type="title"/>
          </p:nvPr>
        </p:nvSpPr>
        <p:spPr/>
        <p:txBody>
          <a:bodyPr/>
          <a:lstStyle/>
          <a:p>
            <a:r>
              <a:rPr lang="id-ID" smtClean="0"/>
              <a:t>EXAMPLE 9</a:t>
            </a:r>
            <a:endParaRPr lang="id-ID"/>
          </a:p>
        </p:txBody>
      </p:sp>
    </p:spTree>
    <p:extLst>
      <p:ext uri="{BB962C8B-B14F-4D97-AF65-F5344CB8AC3E}">
        <p14:creationId xmlns:p14="http://schemas.microsoft.com/office/powerpoint/2010/main" val="205634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488" y="738188"/>
            <a:ext cx="7439025" cy="366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617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0" y="285750"/>
            <a:ext cx="7391400"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162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ea3f7c8e35ba6611c658ee4bb61c4aba2cef5a"/>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22">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spDef>
      <a:spPr>
        <a:ln>
          <a:noFill/>
        </a:ln>
      </a:spPr>
      <a:bodyPr rtlCol="0" anchor="ctr"/>
      <a:lstStyle>
        <a:defPPr algn="ctr">
          <a:defRPr dirty="0"/>
        </a:defPPr>
      </a:lstStyle>
      <a:style>
        <a:lnRef idx="1">
          <a:schemeClr val="accent2"/>
        </a:lnRef>
        <a:fillRef idx="3">
          <a:schemeClr val="accent2"/>
        </a:fillRef>
        <a:effectRef idx="2">
          <a:schemeClr val="accent2"/>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xmlns="" name="Theme22" id="{3100D6E8-F96E-4BCE-A94F-ABB87917481C}" vid="{52C55545-DA9E-468D-96A7-4CC2BAE5A9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Theme22</Template>
  <TotalTime>1999</TotalTime>
  <Words>3110</Words>
  <Application>Microsoft Office PowerPoint</Application>
  <PresentationFormat>On-screen Show (16:9)</PresentationFormat>
  <Paragraphs>213</Paragraphs>
  <Slides>77</Slides>
  <Notes>4</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Theme22</vt:lpstr>
      <vt:lpstr>Business and Consumer Loans</vt:lpstr>
      <vt:lpstr>INTRODUCTION</vt:lpstr>
      <vt:lpstr>PowerPoint Presentation</vt:lpstr>
      <vt:lpstr>OPEN-END CREDIT</vt:lpstr>
      <vt:lpstr>DEFINITION</vt:lpstr>
      <vt:lpstr>1. charge ACCOUNT</vt:lpstr>
      <vt:lpstr>2. CREDIT card</vt:lpstr>
      <vt:lpstr>3. LINE OF CREDIT</vt:lpstr>
      <vt:lpstr>EXAMPLE</vt:lpstr>
      <vt:lpstr>PowerPoint Presentation</vt:lpstr>
      <vt:lpstr>PowerPoint Presentation</vt:lpstr>
      <vt:lpstr>PowerPoint Presentation</vt:lpstr>
      <vt:lpstr>PowerPoint Presentation</vt:lpstr>
      <vt:lpstr>DEFINITION</vt:lpstr>
      <vt:lpstr>DEFINITION</vt:lpstr>
      <vt:lpstr>CALCULATING  THE FINANCE CHARGE AND NEW BALANCE  BY USING  THE AVERAGE DAILY BALANCE METHOD</vt:lpstr>
      <vt:lpstr>CALCULATING THE FINANCE CHARGE AND NEW BALANCE  BY USING THE AVERAGE DAILY BALANCE METHOD</vt:lpstr>
      <vt:lpstr>PowerPoint Presentation</vt:lpstr>
      <vt:lpstr>EXAMPLE 1</vt:lpstr>
      <vt:lpstr>PowerPoint Presentation</vt:lpstr>
      <vt:lpstr>PowerPoint Presentation</vt:lpstr>
      <vt:lpstr>PowerPoint Presentation</vt:lpstr>
      <vt:lpstr>EXAMPLE 1</vt:lpstr>
      <vt:lpstr>PowerPoint Presentation</vt:lpstr>
      <vt:lpstr>TRY IT EXERCISE 3</vt:lpstr>
      <vt:lpstr>CALCULATING THE FINANCE CHARGE AND NEW BALANCE OF BUSINESS AND PERSONAL LINES OF CREDIT</vt:lpstr>
      <vt:lpstr>CALCULATING FINANCE CHARGE</vt:lpstr>
      <vt:lpstr>CALCULATING NEW BALANCE</vt:lpstr>
      <vt:lpstr>EXAMPLE 3</vt:lpstr>
      <vt:lpstr>EXAMPLE 3</vt:lpstr>
      <vt:lpstr>PowerPoint Presentation</vt:lpstr>
      <vt:lpstr>CLOSED-END CREDIT</vt:lpstr>
      <vt:lpstr>INSTALLMENT LOANS</vt:lpstr>
      <vt:lpstr>INSTALLMENT LOANS</vt:lpstr>
      <vt:lpstr>PowerPoint Presentation</vt:lpstr>
      <vt:lpstr>CALCULATING THE TOTAL DEFERRED PAYMENT PRICE AND THE AMOUNT OF THE FINANCE CHARGE OF AN INSTALLMENT LOAN</vt:lpstr>
      <vt:lpstr>FORMULA</vt:lpstr>
      <vt:lpstr>FORMULA</vt:lpstr>
      <vt:lpstr>FORMULA</vt:lpstr>
      <vt:lpstr>EXAMPLE 4</vt:lpstr>
      <vt:lpstr>PowerPoint Presentation</vt:lpstr>
      <vt:lpstr>PowerPoint Presentation</vt:lpstr>
      <vt:lpstr>CALCULATING THE AMOUNT OF THE REGULAR MONTHLY PAYMENTS OF AN INSTALLMENT LOAN BY THE ADD-ON INTEREST METHOD</vt:lpstr>
      <vt:lpstr>PowerPoint Presentation</vt:lpstr>
      <vt:lpstr>PowerPoint Presentation</vt:lpstr>
      <vt:lpstr>examples</vt:lpstr>
      <vt:lpstr>PowerPoint Presentation</vt:lpstr>
      <vt:lpstr>CALCULATING THE ANNUAL PERCENTAGE RATE OF AN INSTALLMENT LOAN BY APR TABLES AND BY FORMULA</vt:lpstr>
      <vt:lpstr>Description</vt:lpstr>
      <vt:lpstr>PowerPoint Presentation</vt:lpstr>
      <vt:lpstr>EXAMPLE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7</vt:lpstr>
      <vt:lpstr>PowerPoint Presentation</vt:lpstr>
      <vt:lpstr>CALCULATING THE FINANCE CHARGE AND MONTHLY PAYMENT OF AN INSTALLMENT LOAN BY USING  THE APR TABLES</vt:lpstr>
      <vt:lpstr>PowerPoint Presentation</vt:lpstr>
      <vt:lpstr>PowerPoint Presentation</vt:lpstr>
      <vt:lpstr>EXAMPLE 8</vt:lpstr>
      <vt:lpstr>PowerPoint Presentation</vt:lpstr>
      <vt:lpstr>CALCULATING THE FINANCE CHARGE REBATE AND THE AMOUNT OF THE PAYOFF WHEN A LOAN IS PAID OFF EARLY BY USING THE SUM-OF-THE-DIGITS METHOD</vt:lpstr>
      <vt:lpstr>Description</vt:lpstr>
      <vt:lpstr>Description</vt:lpstr>
      <vt:lpstr>Description</vt:lpstr>
      <vt:lpstr>Description</vt:lpstr>
      <vt:lpstr>Description</vt:lpstr>
      <vt:lpstr>PowerPoint Presentation</vt:lpstr>
      <vt:lpstr>PowerPoint Presentation</vt:lpstr>
      <vt:lpstr>EXAMPLE 9</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babeh</dc:creator>
  <cp:lastModifiedBy>Jary</cp:lastModifiedBy>
  <cp:revision>132</cp:revision>
  <cp:lastPrinted>2013-11-24T08:10:33Z</cp:lastPrinted>
  <dcterms:created xsi:type="dcterms:W3CDTF">2013-11-19T22:06:11Z</dcterms:created>
  <dcterms:modified xsi:type="dcterms:W3CDTF">2015-02-15T14:13:29Z</dcterms:modified>
</cp:coreProperties>
</file>